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276" r:id="rId3"/>
    <p:sldId id="416" r:id="rId4"/>
    <p:sldId id="417" r:id="rId5"/>
    <p:sldId id="421" r:id="rId6"/>
    <p:sldId id="422" r:id="rId7"/>
    <p:sldId id="427" r:id="rId8"/>
    <p:sldId id="444" r:id="rId9"/>
    <p:sldId id="431" r:id="rId10"/>
    <p:sldId id="432" r:id="rId11"/>
    <p:sldId id="433" r:id="rId12"/>
    <p:sldId id="434" r:id="rId13"/>
    <p:sldId id="435" r:id="rId14"/>
    <p:sldId id="436" r:id="rId15"/>
    <p:sldId id="442" r:id="rId16"/>
    <p:sldId id="453" r:id="rId17"/>
    <p:sldId id="459" r:id="rId18"/>
    <p:sldId id="413" r:id="rId19"/>
    <p:sldId id="418" r:id="rId20"/>
    <p:sldId id="447" r:id="rId21"/>
    <p:sldId id="448" r:id="rId22"/>
    <p:sldId id="449" r:id="rId23"/>
    <p:sldId id="445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17" r:id="rId40"/>
    <p:sldId id="309" r:id="rId41"/>
    <p:sldId id="310" r:id="rId42"/>
    <p:sldId id="311" r:id="rId43"/>
    <p:sldId id="312" r:id="rId44"/>
    <p:sldId id="313" r:id="rId45"/>
    <p:sldId id="314" r:id="rId46"/>
    <p:sldId id="419" r:id="rId47"/>
    <p:sldId id="315" r:id="rId48"/>
    <p:sldId id="318" r:id="rId49"/>
    <p:sldId id="316" r:id="rId50"/>
    <p:sldId id="319" r:id="rId51"/>
    <p:sldId id="320" r:id="rId52"/>
    <p:sldId id="322" r:id="rId53"/>
    <p:sldId id="324" r:id="rId54"/>
    <p:sldId id="325" r:id="rId55"/>
    <p:sldId id="326" r:id="rId56"/>
    <p:sldId id="327" r:id="rId57"/>
    <p:sldId id="328" r:id="rId58"/>
    <p:sldId id="329" r:id="rId59"/>
    <p:sldId id="330" r:id="rId60"/>
    <p:sldId id="331" r:id="rId61"/>
    <p:sldId id="332" r:id="rId62"/>
    <p:sldId id="333" r:id="rId63"/>
    <p:sldId id="335" r:id="rId64"/>
    <p:sldId id="334" r:id="rId65"/>
    <p:sldId id="336" r:id="rId66"/>
    <p:sldId id="337" r:id="rId67"/>
    <p:sldId id="338" r:id="rId68"/>
    <p:sldId id="339" r:id="rId69"/>
    <p:sldId id="340" r:id="rId70"/>
    <p:sldId id="420" r:id="rId71"/>
    <p:sldId id="341" r:id="rId72"/>
    <p:sldId id="462" r:id="rId73"/>
    <p:sldId id="347" r:id="rId74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38">
          <p15:clr>
            <a:srgbClr val="A4A3A4"/>
          </p15:clr>
        </p15:guide>
        <p15:guide id="2" orient="horz">
          <p15:clr>
            <a:srgbClr val="A4A3A4"/>
          </p15:clr>
        </p15:guide>
        <p15:guide id="3" orient="horz" pos="724">
          <p15:clr>
            <a:srgbClr val="A4A3A4"/>
          </p15:clr>
        </p15:guide>
        <p15:guide id="4" orient="horz" pos="3239">
          <p15:clr>
            <a:srgbClr val="A4A3A4"/>
          </p15:clr>
        </p15:guide>
        <p15:guide id="5" pos="332">
          <p15:clr>
            <a:srgbClr val="A4A3A4"/>
          </p15:clr>
        </p15:guide>
        <p15:guide id="6" pos="5463">
          <p15:clr>
            <a:srgbClr val="A4A3A4"/>
          </p15:clr>
        </p15:guide>
        <p15:guide id="7" pos="1172">
          <p15:clr>
            <a:srgbClr val="A4A3A4"/>
          </p15:clr>
        </p15:guide>
        <p15:guide id="8" pos="724">
          <p15:clr>
            <a:srgbClr val="A4A3A4"/>
          </p15:clr>
        </p15:guide>
        <p15:guide id="9" pos="3">
          <p15:clr>
            <a:srgbClr val="A4A3A4"/>
          </p15:clr>
        </p15:guide>
        <p15:guide id="10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93A4"/>
    <a:srgbClr val="FFFF66"/>
    <a:srgbClr val="FFFF99"/>
    <a:srgbClr val="E5D983"/>
    <a:srgbClr val="FF9900"/>
    <a:srgbClr val="CC0000"/>
    <a:srgbClr val="FFAB57"/>
    <a:srgbClr val="B5D5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77" y="86"/>
      </p:cViewPr>
      <p:guideLst>
        <p:guide orient="horz" pos="638"/>
        <p:guide orient="horz"/>
        <p:guide orient="horz" pos="724"/>
        <p:guide orient="horz" pos="3239"/>
        <p:guide pos="332"/>
        <p:guide pos="5463"/>
        <p:guide pos="1172"/>
        <p:guide pos="724"/>
        <p:guide pos="3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500">
                <a:latin typeface="微软雅黑" pitchFamily="34" charset="-122"/>
                <a:ea typeface="微软雅黑" pitchFamily="34" charset="-122"/>
              </a:defRPr>
            </a:pPr>
            <a:r>
              <a:rPr lang="zh-CN" altLang="en-US" sz="1500" dirty="0" smtClean="0">
                <a:latin typeface="微软雅黑" pitchFamily="34" charset="-122"/>
                <a:ea typeface="微软雅黑" pitchFamily="34" charset="-122"/>
              </a:rPr>
              <a:t>学生注册</a:t>
            </a:r>
            <a:r>
              <a:rPr lang="zh-CN" sz="1500" dirty="0" smtClean="0">
                <a:latin typeface="微软雅黑" pitchFamily="34" charset="-122"/>
                <a:ea typeface="微软雅黑" pitchFamily="34" charset="-122"/>
              </a:rPr>
              <a:t>情况</a:t>
            </a:r>
            <a:r>
              <a:rPr lang="zh-CN" altLang="en-US" sz="1500" b="0" dirty="0" smtClean="0">
                <a:latin typeface="微软雅黑" pitchFamily="34" charset="-122"/>
                <a:ea typeface="微软雅黑" pitchFamily="34" charset="-122"/>
              </a:rPr>
              <a:t>（人数）</a:t>
            </a:r>
            <a:endParaRPr lang="zh-CN" sz="1500" b="0" dirty="0">
              <a:latin typeface="微软雅黑" pitchFamily="34" charset="-122"/>
              <a:ea typeface="微软雅黑" pitchFamily="34" charset="-122"/>
            </a:endParaRPr>
          </a:p>
        </c:rich>
      </c:tx>
      <c:layout>
        <c:manualLayout>
          <c:xMode val="edge"/>
          <c:yMode val="edge"/>
          <c:x val="0.47498318259223482"/>
          <c:y val="0.1421976302770004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6464648455123337E-2"/>
          <c:y val="0.25859343817765107"/>
          <c:w val="0.6136865825820097"/>
          <c:h val="0.70547948376106351"/>
        </c:manualLayout>
      </c:layout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学生注册情况</c:v>
                </c:pt>
              </c:strCache>
            </c:strRef>
          </c:tx>
          <c:dPt>
            <c:idx val="0"/>
            <c:bubble3D val="0"/>
            <c:spPr>
              <a:solidFill>
                <a:srgbClr val="1893A4"/>
              </a:solidFill>
            </c:spPr>
          </c:dPt>
          <c:dPt>
            <c:idx val="1"/>
            <c:bubble3D val="0"/>
            <c:spPr>
              <a:solidFill>
                <a:srgbClr val="FFCB25"/>
              </a:solidFill>
            </c:spPr>
          </c:dPt>
          <c:dPt>
            <c:idx val="2"/>
            <c:bubble3D val="0"/>
            <c:spPr>
              <a:solidFill>
                <a:srgbClr val="CC0000"/>
              </a:solidFill>
            </c:spPr>
          </c:dPt>
          <c:dPt>
            <c:idx val="3"/>
            <c:bubble3D val="0"/>
            <c:spPr>
              <a:solidFill>
                <a:srgbClr val="92D050"/>
              </a:solidFill>
            </c:spPr>
          </c:dPt>
          <c:dPt>
            <c:idx val="4"/>
            <c:bubble3D val="0"/>
            <c:spPr>
              <a:solidFill>
                <a:srgbClr val="FF9900"/>
              </a:solidFill>
            </c:spPr>
          </c:dPt>
          <c:dPt>
            <c:idx val="5"/>
            <c:bubble3D val="0"/>
            <c:spPr>
              <a:solidFill>
                <a:srgbClr val="191F4F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免费师范生在职教育硕士</c:v>
                </c:pt>
                <c:pt idx="1">
                  <c:v>教师职后网络学历试点</c:v>
                </c:pt>
                <c:pt idx="2">
                  <c:v>免费师范生同步课堂</c:v>
                </c:pt>
                <c:pt idx="3">
                  <c:v>国培计划学生用户</c:v>
                </c:pt>
                <c:pt idx="4">
                  <c:v>门户自注册用户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7446</c:v>
                </c:pt>
                <c:pt idx="1">
                  <c:v>1843</c:v>
                </c:pt>
                <c:pt idx="2">
                  <c:v>1826</c:v>
                </c:pt>
                <c:pt idx="3">
                  <c:v>770</c:v>
                </c:pt>
                <c:pt idx="4">
                  <c:v>426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/>
      </c:ofPieChart>
    </c:plotArea>
    <c:legend>
      <c:legendPos val="r"/>
      <c:layout>
        <c:manualLayout>
          <c:xMode val="edge"/>
          <c:yMode val="edge"/>
          <c:x val="0.64916664297829263"/>
          <c:y val="0.34028514340200777"/>
          <c:w val="0.34967831187166726"/>
          <c:h val="0.52529773232117261"/>
        </c:manualLayout>
      </c:layout>
      <c:overlay val="0"/>
      <c:txPr>
        <a:bodyPr/>
        <a:lstStyle/>
        <a:p>
          <a:pPr>
            <a:defRPr sz="90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defRPr>
          </a:pPr>
          <a:endParaRPr lang="zh-CN"/>
        </a:p>
      </c:txPr>
    </c:legend>
    <c:plotVisOnly val="1"/>
    <c:dispBlanksAs val="zero"/>
    <c:showDLblsOverMax val="0"/>
  </c:chart>
  <c:spPr>
    <a:noFill/>
    <a:ln w="76200">
      <a:noFill/>
    </a:ln>
  </c:spPr>
  <c:txPr>
    <a:bodyPr/>
    <a:lstStyle/>
    <a:p>
      <a:pPr>
        <a:defRPr sz="1800"/>
      </a:pPr>
      <a:endParaRPr lang="zh-CN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D28999-DF17-4B8D-9046-DD8FAE28254E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547DEC3-DE86-42A9-934E-DA0B365B2BA2}">
      <dgm:prSet/>
      <dgm:spPr/>
      <dgm:t>
        <a:bodyPr/>
        <a:lstStyle/>
        <a:p>
          <a:pPr rtl="0"/>
          <a:r>
            <a:rPr lang="zh-CN" baseline="0" dirty="0" smtClean="0">
              <a:latin typeface="微软雅黑" pitchFamily="34" charset="-122"/>
              <a:ea typeface="微软雅黑" pitchFamily="34" charset="-122"/>
            </a:rPr>
            <a:t>湖北</a:t>
          </a:r>
          <a:r>
            <a:rPr lang="zh-CN" altLang="en-US" baseline="0" dirty="0" smtClean="0">
              <a:latin typeface="微软雅黑" pitchFamily="34" charset="-122"/>
              <a:ea typeface="微软雅黑" pitchFamily="34" charset="-122"/>
            </a:rPr>
            <a:t>来凤</a:t>
          </a:r>
          <a:r>
            <a:rPr lang="zh-CN" baseline="0" dirty="0" smtClean="0">
              <a:latin typeface="微软雅黑" pitchFamily="34" charset="-122"/>
              <a:ea typeface="微软雅黑" pitchFamily="34" charset="-122"/>
            </a:rPr>
            <a:t>、湖北</a:t>
          </a:r>
          <a:r>
            <a:rPr lang="zh-CN" altLang="en-US" baseline="0" dirty="0" smtClean="0">
              <a:latin typeface="微软雅黑" pitchFamily="34" charset="-122"/>
              <a:ea typeface="微软雅黑" pitchFamily="34" charset="-122"/>
            </a:rPr>
            <a:t>崇阳</a:t>
          </a:r>
          <a:r>
            <a:rPr lang="zh-CN" baseline="0" dirty="0" smtClean="0">
              <a:latin typeface="微软雅黑" pitchFamily="34" charset="-122"/>
              <a:ea typeface="微软雅黑" pitchFamily="34" charset="-122"/>
            </a:rPr>
            <a:t>、湖南</a:t>
          </a:r>
          <a:r>
            <a:rPr lang="zh-CN" altLang="en-US" baseline="0" dirty="0" smtClean="0">
              <a:latin typeface="微软雅黑" pitchFamily="34" charset="-122"/>
              <a:ea typeface="微软雅黑" pitchFamily="34" charset="-122"/>
            </a:rPr>
            <a:t>咸安、</a:t>
          </a:r>
          <a:r>
            <a:rPr lang="en-US" altLang="zh-CN" baseline="0" dirty="0" smtClean="0">
              <a:latin typeface="微软雅黑" pitchFamily="34" charset="-122"/>
              <a:ea typeface="微软雅黑" pitchFamily="34" charset="-122"/>
            </a:rPr>
            <a:t>……</a:t>
          </a:r>
          <a:endParaRPr lang="en-US" baseline="0" dirty="0">
            <a:latin typeface="微软雅黑" pitchFamily="34" charset="-122"/>
            <a:ea typeface="微软雅黑" pitchFamily="34" charset="-122"/>
          </a:endParaRPr>
        </a:p>
      </dgm:t>
    </dgm:pt>
    <dgm:pt modelId="{5F02CDD0-06FA-4334-B458-4B8DF1AA7CEE}" type="parTrans" cxnId="{94D22F50-104F-4CA1-A4FD-8850712373FC}">
      <dgm:prSet/>
      <dgm:spPr/>
      <dgm:t>
        <a:bodyPr/>
        <a:lstStyle/>
        <a:p>
          <a:endParaRPr lang="en-US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7942999-7BE5-4726-9025-BEBBC7EEE736}" type="sibTrans" cxnId="{94D22F50-104F-4CA1-A4FD-8850712373FC}">
      <dgm:prSet/>
      <dgm:spPr/>
      <dgm:t>
        <a:bodyPr/>
        <a:lstStyle/>
        <a:p>
          <a:endParaRPr lang="en-US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4D96278-4DAF-4124-B4C2-B36EF34E5AB2}">
      <dgm:prSet custT="1"/>
      <dgm:spPr>
        <a:solidFill>
          <a:srgbClr val="B5D5BE"/>
        </a:solidFill>
      </dgm:spPr>
      <dgm:t>
        <a:bodyPr/>
        <a:lstStyle/>
        <a:p>
          <a:pPr rtl="0"/>
          <a:r>
            <a:rPr lang="zh-CN" sz="1800" b="1" baseline="0" dirty="0" smtClean="0">
              <a:solidFill>
                <a:schemeClr val="tx1"/>
              </a:solidFill>
              <a:ea typeface="微软雅黑" panose="020B0503020204020204" pitchFamily="34" charset="-122"/>
            </a:rPr>
            <a:t>信息技术创新教育教学模式示范区</a:t>
          </a:r>
          <a:endParaRPr lang="en-US" sz="1800" b="1" baseline="0" dirty="0">
            <a:solidFill>
              <a:schemeClr val="tx1"/>
            </a:solidFill>
            <a:ea typeface="微软雅黑" panose="020B0503020204020204" pitchFamily="34" charset="-122"/>
          </a:endParaRPr>
        </a:p>
      </dgm:t>
    </dgm:pt>
    <dgm:pt modelId="{6428C256-C2E3-4463-A000-1632469CC389}" type="parTrans" cxnId="{DC5BFA13-056E-4501-84AA-470FA207D5E6}">
      <dgm:prSet/>
      <dgm:spPr/>
      <dgm:t>
        <a:bodyPr/>
        <a:lstStyle/>
        <a:p>
          <a:endParaRPr lang="en-US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4D21AA9-4FD2-48F8-874C-68CAC190F900}" type="sibTrans" cxnId="{DC5BFA13-056E-4501-84AA-470FA207D5E6}">
      <dgm:prSet/>
      <dgm:spPr/>
      <dgm:t>
        <a:bodyPr/>
        <a:lstStyle/>
        <a:p>
          <a:endParaRPr lang="en-US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70235FC-6076-4FEE-B2CB-FEF859607886}">
      <dgm:prSet/>
      <dgm:spPr/>
      <dgm:t>
        <a:bodyPr/>
        <a:lstStyle/>
        <a:p>
          <a:pPr rtl="0"/>
          <a:r>
            <a:rPr lang="zh-CN" baseline="0" dirty="0" smtClean="0">
              <a:latin typeface="微软雅黑" pitchFamily="34" charset="-122"/>
              <a:ea typeface="微软雅黑" pitchFamily="34" charset="-122"/>
            </a:rPr>
            <a:t>湖北荆州、广东东莞、河北邢台</a:t>
          </a:r>
          <a:r>
            <a:rPr lang="zh-CN" altLang="en-US" baseline="0" dirty="0" smtClean="0"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zh-CN" baseline="0" dirty="0" smtClean="0">
              <a:latin typeface="微软雅黑" pitchFamily="34" charset="-122"/>
              <a:ea typeface="微软雅黑" pitchFamily="34" charset="-122"/>
            </a:rPr>
            <a:t>……</a:t>
          </a:r>
          <a:endParaRPr lang="en-US" baseline="0" dirty="0">
            <a:latin typeface="微软雅黑" pitchFamily="34" charset="-122"/>
            <a:ea typeface="微软雅黑" pitchFamily="34" charset="-122"/>
          </a:endParaRPr>
        </a:p>
      </dgm:t>
    </dgm:pt>
    <dgm:pt modelId="{E970C3D4-1CD2-411C-83EC-0380A75CC655}" type="parTrans" cxnId="{E1896530-438B-4011-B726-90213F43DD8B}">
      <dgm:prSet/>
      <dgm:spPr/>
      <dgm:t>
        <a:bodyPr/>
        <a:lstStyle/>
        <a:p>
          <a:endParaRPr lang="en-US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F7EEC96-69FF-43BC-A11B-4021C37999BB}" type="sibTrans" cxnId="{E1896530-438B-4011-B726-90213F43DD8B}">
      <dgm:prSet/>
      <dgm:spPr/>
      <dgm:t>
        <a:bodyPr/>
        <a:lstStyle/>
        <a:p>
          <a:endParaRPr lang="en-US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E20BB13-F7A4-4851-9CCE-FC91B72F259C}">
      <dgm:prSet custT="1"/>
      <dgm:spPr>
        <a:solidFill>
          <a:srgbClr val="6BB5A9"/>
        </a:solidFill>
      </dgm:spPr>
      <dgm:t>
        <a:bodyPr/>
        <a:lstStyle/>
        <a:p>
          <a:pPr rtl="0"/>
          <a:r>
            <a:rPr lang="zh-CN" sz="1800" b="1" baseline="0" dirty="0" smtClean="0">
              <a:solidFill>
                <a:schemeClr val="tx1"/>
              </a:solidFill>
              <a:ea typeface="微软雅黑" panose="020B0503020204020204" pitchFamily="34" charset="-122"/>
            </a:rPr>
            <a:t>信息技术促进民族地区双语教学示范区</a:t>
          </a:r>
          <a:endParaRPr lang="en-US" sz="1800" b="1" baseline="0" dirty="0">
            <a:solidFill>
              <a:schemeClr val="tx1"/>
            </a:solidFill>
            <a:ea typeface="微软雅黑" panose="020B0503020204020204" pitchFamily="34" charset="-122"/>
          </a:endParaRPr>
        </a:p>
      </dgm:t>
    </dgm:pt>
    <dgm:pt modelId="{7D9D1DCD-4543-42D3-9250-7B92A69F0733}" type="parTrans" cxnId="{B57E08FB-C51E-456E-A60A-19BB4FDAA7BF}">
      <dgm:prSet/>
      <dgm:spPr/>
      <dgm:t>
        <a:bodyPr/>
        <a:lstStyle/>
        <a:p>
          <a:endParaRPr lang="en-US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CF0C5A9-7BFC-4F70-9A79-617A28E5CB8E}" type="sibTrans" cxnId="{B57E08FB-C51E-456E-A60A-19BB4FDAA7BF}">
      <dgm:prSet/>
      <dgm:spPr/>
      <dgm:t>
        <a:bodyPr/>
        <a:lstStyle/>
        <a:p>
          <a:endParaRPr lang="en-US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6BBF027-9C45-4734-84CD-74523779BCC3}">
      <dgm:prSet/>
      <dgm:spPr/>
      <dgm:t>
        <a:bodyPr/>
        <a:lstStyle/>
        <a:p>
          <a:pPr rtl="0"/>
          <a:r>
            <a:rPr lang="zh-CN" baseline="0" dirty="0" smtClean="0">
              <a:ea typeface="微软雅黑" panose="020B0503020204020204" pitchFamily="34" charset="-122"/>
            </a:rPr>
            <a:t>江苏苏州、深圳宝安、</a:t>
          </a:r>
          <a:r>
            <a:rPr lang="zh-CN" altLang="en-US" baseline="0" dirty="0" smtClean="0">
              <a:ea typeface="微软雅黑" panose="020B0503020204020204" pitchFamily="34" charset="-122"/>
            </a:rPr>
            <a:t>湖北荆州、</a:t>
          </a:r>
          <a:r>
            <a:rPr lang="en-US" altLang="zh-CN" baseline="0" dirty="0" smtClean="0">
              <a:ea typeface="微软雅黑" panose="020B0503020204020204" pitchFamily="34" charset="-122"/>
            </a:rPr>
            <a:t>……</a:t>
          </a:r>
          <a:endParaRPr lang="en-US" baseline="0" dirty="0">
            <a:ea typeface="微软雅黑" panose="020B0503020204020204" pitchFamily="34" charset="-122"/>
          </a:endParaRPr>
        </a:p>
      </dgm:t>
    </dgm:pt>
    <dgm:pt modelId="{F9337536-DEE2-4A24-8D38-A6DEE0AA4119}" type="parTrans" cxnId="{AB124500-5B77-4AF5-A9E8-955AD21CA002}">
      <dgm:prSet/>
      <dgm:spPr/>
      <dgm:t>
        <a:bodyPr/>
        <a:lstStyle/>
        <a:p>
          <a:endParaRPr lang="en-US"/>
        </a:p>
      </dgm:t>
    </dgm:pt>
    <dgm:pt modelId="{1E4041E3-5B74-48D8-807D-31EF38CEBA8B}" type="sibTrans" cxnId="{AB124500-5B77-4AF5-A9E8-955AD21CA002}">
      <dgm:prSet/>
      <dgm:spPr/>
      <dgm:t>
        <a:bodyPr/>
        <a:lstStyle/>
        <a:p>
          <a:endParaRPr lang="en-US"/>
        </a:p>
      </dgm:t>
    </dgm:pt>
    <dgm:pt modelId="{E3576505-4D9A-496B-97D4-D4CA66655D72}">
      <dgm:prSet/>
      <dgm:spPr/>
      <dgm:t>
        <a:bodyPr/>
        <a:lstStyle/>
        <a:p>
          <a:pPr rtl="0"/>
          <a:r>
            <a:rPr lang="zh-CN" baseline="0" dirty="0" smtClean="0">
              <a:ea typeface="微软雅黑" panose="020B0503020204020204" pitchFamily="34" charset="-122"/>
            </a:rPr>
            <a:t>甘肃陇南、新疆和田、</a:t>
          </a:r>
          <a:r>
            <a:rPr lang="en-US" baseline="0" dirty="0" smtClean="0">
              <a:ea typeface="微软雅黑" panose="020B0503020204020204" pitchFamily="34" charset="-122"/>
            </a:rPr>
            <a:t>……</a:t>
          </a:r>
          <a:endParaRPr lang="en-US" baseline="0" dirty="0">
            <a:ea typeface="微软雅黑" panose="020B0503020204020204" pitchFamily="34" charset="-122"/>
          </a:endParaRPr>
        </a:p>
      </dgm:t>
    </dgm:pt>
    <dgm:pt modelId="{3C19ADA0-EFD9-4527-8753-AE7391D839E5}" type="parTrans" cxnId="{1A39E40D-0F60-4E67-91C1-292F5F0B1FAC}">
      <dgm:prSet/>
      <dgm:spPr/>
      <dgm:t>
        <a:bodyPr/>
        <a:lstStyle/>
        <a:p>
          <a:endParaRPr lang="en-US"/>
        </a:p>
      </dgm:t>
    </dgm:pt>
    <dgm:pt modelId="{D163691C-08B2-46E1-88AA-0F33C3E4EE76}" type="sibTrans" cxnId="{1A39E40D-0F60-4E67-91C1-292F5F0B1FAC}">
      <dgm:prSet/>
      <dgm:spPr/>
      <dgm:t>
        <a:bodyPr/>
        <a:lstStyle/>
        <a:p>
          <a:endParaRPr lang="en-US"/>
        </a:p>
      </dgm:t>
    </dgm:pt>
    <dgm:pt modelId="{0F438816-0C93-441E-833E-D5EB1FD5B18F}">
      <dgm:prSet custT="1"/>
      <dgm:spPr>
        <a:solidFill>
          <a:srgbClr val="1893A4"/>
        </a:solidFill>
      </dgm:spPr>
      <dgm:t>
        <a:bodyPr/>
        <a:lstStyle/>
        <a:p>
          <a:pPr rtl="0"/>
          <a:r>
            <a:rPr lang="zh-CN" sz="1800" b="1" baseline="0" dirty="0" smtClean="0">
              <a:solidFill>
                <a:schemeClr val="tx1"/>
              </a:solidFill>
              <a:ea typeface="微软雅黑" panose="020B0503020204020204" pitchFamily="34" charset="-122"/>
            </a:rPr>
            <a:t>云端教学生态建构示范区</a:t>
          </a:r>
          <a:endParaRPr lang="en-US" sz="1800" b="1" baseline="0" dirty="0">
            <a:solidFill>
              <a:schemeClr val="tx1"/>
            </a:solidFill>
            <a:ea typeface="微软雅黑" panose="020B0503020204020204" pitchFamily="34" charset="-122"/>
          </a:endParaRPr>
        </a:p>
      </dgm:t>
    </dgm:pt>
    <dgm:pt modelId="{BAB181BB-BBEE-40DB-9585-2FD34E80BF65}" type="parTrans" cxnId="{3765F29E-B9A2-493C-89CE-7113DB9631CB}">
      <dgm:prSet/>
      <dgm:spPr/>
      <dgm:t>
        <a:bodyPr/>
        <a:lstStyle/>
        <a:p>
          <a:endParaRPr lang="en-US"/>
        </a:p>
      </dgm:t>
    </dgm:pt>
    <dgm:pt modelId="{B2DDD665-4008-461E-B768-88B7BC603426}" type="sibTrans" cxnId="{3765F29E-B9A2-493C-89CE-7113DB9631CB}">
      <dgm:prSet/>
      <dgm:spPr/>
      <dgm:t>
        <a:bodyPr/>
        <a:lstStyle/>
        <a:p>
          <a:endParaRPr lang="en-US"/>
        </a:p>
      </dgm:t>
    </dgm:pt>
    <dgm:pt modelId="{207D62F8-5F18-4FDF-B0A2-659FCDF09D1F}">
      <dgm:prSet custT="1"/>
      <dgm:spPr>
        <a:solidFill>
          <a:srgbClr val="E5D983"/>
        </a:solidFill>
        <a:ln>
          <a:noFill/>
        </a:ln>
      </dgm:spPr>
      <dgm:t>
        <a:bodyPr/>
        <a:lstStyle/>
        <a:p>
          <a:pPr rtl="0"/>
          <a:r>
            <a:rPr lang="zh-CN" sz="1800" b="1" baseline="0" dirty="0" smtClean="0">
              <a:solidFill>
                <a:schemeClr val="tx1"/>
              </a:solidFill>
              <a:ea typeface="微软雅黑" panose="020B0503020204020204" pitchFamily="34" charset="-122"/>
            </a:rPr>
            <a:t>信息</a:t>
          </a:r>
          <a:r>
            <a:rPr lang="zh-CN" altLang="en-US" sz="1800" b="1" baseline="0" dirty="0" smtClean="0">
              <a:solidFill>
                <a:schemeClr val="tx1"/>
              </a:solidFill>
              <a:ea typeface="微软雅黑" panose="020B0503020204020204" pitchFamily="34" charset="-122"/>
            </a:rPr>
            <a:t>化</a:t>
          </a:r>
          <a:r>
            <a:rPr lang="zh-CN" sz="1800" b="1" baseline="0" dirty="0" smtClean="0">
              <a:solidFill>
                <a:schemeClr val="tx1"/>
              </a:solidFill>
              <a:ea typeface="微软雅黑" panose="020B0503020204020204" pitchFamily="34" charset="-122"/>
            </a:rPr>
            <a:t>促进教育公平示范区</a:t>
          </a:r>
          <a:endParaRPr lang="en-US" sz="1800" b="1" baseline="0" dirty="0">
            <a:solidFill>
              <a:schemeClr val="tx1"/>
            </a:solidFill>
            <a:ea typeface="微软雅黑" panose="020B0503020204020204" pitchFamily="34" charset="-122"/>
          </a:endParaRPr>
        </a:p>
      </dgm:t>
    </dgm:pt>
    <dgm:pt modelId="{31CD0B1F-907A-4692-B9ED-3D29CD9BFC43}" type="parTrans" cxnId="{5C147B1C-FB9E-4ED8-93AD-224BC687DFA7}">
      <dgm:prSet/>
      <dgm:spPr/>
      <dgm:t>
        <a:bodyPr/>
        <a:lstStyle/>
        <a:p>
          <a:endParaRPr lang="zh-CN" altLang="en-US"/>
        </a:p>
      </dgm:t>
    </dgm:pt>
    <dgm:pt modelId="{163ECE02-D436-4817-8724-EB41615827A9}" type="sibTrans" cxnId="{5C147B1C-FB9E-4ED8-93AD-224BC687DFA7}">
      <dgm:prSet/>
      <dgm:spPr/>
      <dgm:t>
        <a:bodyPr/>
        <a:lstStyle/>
        <a:p>
          <a:endParaRPr lang="zh-CN" altLang="en-US"/>
        </a:p>
      </dgm:t>
    </dgm:pt>
    <dgm:pt modelId="{1F50DE1A-AF36-49D1-90B4-0F19B06E18BB}" type="pres">
      <dgm:prSet presAssocID="{BFD28999-DF17-4B8D-9046-DD8FAE2825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88C7EA-58CF-4ECC-A27B-EFEC8CD3D9DE}" type="pres">
      <dgm:prSet presAssocID="{207D62F8-5F18-4FDF-B0A2-659FCDF09D1F}" presName="parentText" presStyleLbl="node1" presStyleIdx="0" presStyleCnt="4" custScaleY="87817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5AABD96-22FB-4402-ABBA-CEC6344D2E36}" type="pres">
      <dgm:prSet presAssocID="{207D62F8-5F18-4FDF-B0A2-659FCDF09D1F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8484FBF-7C86-490F-A9D5-4515F92611D9}" type="pres">
      <dgm:prSet presAssocID="{F4D96278-4DAF-4124-B4C2-B36EF34E5AB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7FE756-8DA1-48F5-8246-58CE372CF258}" type="pres">
      <dgm:prSet presAssocID="{F4D96278-4DAF-4124-B4C2-B36EF34E5AB2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CC214-4995-4B98-BEB9-6E8BE1B74D7E}" type="pres">
      <dgm:prSet presAssocID="{5E20BB13-F7A4-4851-9CCE-FC91B72F259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756D49-3B20-4C2D-BDFB-E9C619120C1C}" type="pres">
      <dgm:prSet presAssocID="{5E20BB13-F7A4-4851-9CCE-FC91B72F259C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D479E3-5271-4F57-9ECC-9A92CB6D35D5}" type="pres">
      <dgm:prSet presAssocID="{0F438816-0C93-441E-833E-D5EB1FD5B18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9022DA-858D-49F3-A868-A7672C2CB4E1}" type="pres">
      <dgm:prSet presAssocID="{0F438816-0C93-441E-833E-D5EB1FD5B18F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39E40D-0F60-4E67-91C1-292F5F0B1FAC}" srcId="{5E20BB13-F7A4-4851-9CCE-FC91B72F259C}" destId="{E3576505-4D9A-496B-97D4-D4CA66655D72}" srcOrd="0" destOrd="0" parTransId="{3C19ADA0-EFD9-4527-8753-AE7391D839E5}" sibTransId="{D163691C-08B2-46E1-88AA-0F33C3E4EE76}"/>
    <dgm:cxn modelId="{18E7040E-5375-4A3A-8199-5893AFE5DB5B}" type="presOf" srcId="{3547DEC3-DE86-42A9-934E-DA0B365B2BA2}" destId="{75AABD96-22FB-4402-ABBA-CEC6344D2E36}" srcOrd="0" destOrd="0" presId="urn:microsoft.com/office/officeart/2005/8/layout/vList2"/>
    <dgm:cxn modelId="{71FBA9CC-7C08-4C98-89C0-AA23AC22A32F}" type="presOf" srcId="{E3576505-4D9A-496B-97D4-D4CA66655D72}" destId="{5D756D49-3B20-4C2D-BDFB-E9C619120C1C}" srcOrd="0" destOrd="0" presId="urn:microsoft.com/office/officeart/2005/8/layout/vList2"/>
    <dgm:cxn modelId="{E1896530-438B-4011-B726-90213F43DD8B}" srcId="{F4D96278-4DAF-4124-B4C2-B36EF34E5AB2}" destId="{E70235FC-6076-4FEE-B2CB-FEF859607886}" srcOrd="0" destOrd="0" parTransId="{E970C3D4-1CD2-411C-83EC-0380A75CC655}" sibTransId="{7F7EEC96-69FF-43BC-A11B-4021C37999BB}"/>
    <dgm:cxn modelId="{8B85F890-897A-4392-A9D7-05AEF30A6091}" type="presOf" srcId="{66BBF027-9C45-4734-84CD-74523779BCC3}" destId="{849022DA-858D-49F3-A868-A7672C2CB4E1}" srcOrd="0" destOrd="0" presId="urn:microsoft.com/office/officeart/2005/8/layout/vList2"/>
    <dgm:cxn modelId="{DC5BFA13-056E-4501-84AA-470FA207D5E6}" srcId="{BFD28999-DF17-4B8D-9046-DD8FAE28254E}" destId="{F4D96278-4DAF-4124-B4C2-B36EF34E5AB2}" srcOrd="1" destOrd="0" parTransId="{6428C256-C2E3-4463-A000-1632469CC389}" sibTransId="{94D21AA9-4FD2-48F8-874C-68CAC190F900}"/>
    <dgm:cxn modelId="{8FC7D9EE-B01D-498C-843B-DE9F8698C023}" type="presOf" srcId="{5E20BB13-F7A4-4851-9CCE-FC91B72F259C}" destId="{981CC214-4995-4B98-BEB9-6E8BE1B74D7E}" srcOrd="0" destOrd="0" presId="urn:microsoft.com/office/officeart/2005/8/layout/vList2"/>
    <dgm:cxn modelId="{D49BB6D2-3BD4-4956-9F43-99208670F0F3}" type="presOf" srcId="{0F438816-0C93-441E-833E-D5EB1FD5B18F}" destId="{B4D479E3-5271-4F57-9ECC-9A92CB6D35D5}" srcOrd="0" destOrd="0" presId="urn:microsoft.com/office/officeart/2005/8/layout/vList2"/>
    <dgm:cxn modelId="{B57E08FB-C51E-456E-A60A-19BB4FDAA7BF}" srcId="{BFD28999-DF17-4B8D-9046-DD8FAE28254E}" destId="{5E20BB13-F7A4-4851-9CCE-FC91B72F259C}" srcOrd="2" destOrd="0" parTransId="{7D9D1DCD-4543-42D3-9250-7B92A69F0733}" sibTransId="{8CF0C5A9-7BFC-4F70-9A79-617A28E5CB8E}"/>
    <dgm:cxn modelId="{027C29BA-75C4-4D18-92E4-C5D6BBC1E6F9}" type="presOf" srcId="{F4D96278-4DAF-4124-B4C2-B36EF34E5AB2}" destId="{D8484FBF-7C86-490F-A9D5-4515F92611D9}" srcOrd="0" destOrd="0" presId="urn:microsoft.com/office/officeart/2005/8/layout/vList2"/>
    <dgm:cxn modelId="{3765F29E-B9A2-493C-89CE-7113DB9631CB}" srcId="{BFD28999-DF17-4B8D-9046-DD8FAE28254E}" destId="{0F438816-0C93-441E-833E-D5EB1FD5B18F}" srcOrd="3" destOrd="0" parTransId="{BAB181BB-BBEE-40DB-9585-2FD34E80BF65}" sibTransId="{B2DDD665-4008-461E-B768-88B7BC603426}"/>
    <dgm:cxn modelId="{BEA9B7CD-84A9-404E-8EAE-96F149403AF2}" type="presOf" srcId="{BFD28999-DF17-4B8D-9046-DD8FAE28254E}" destId="{1F50DE1A-AF36-49D1-90B4-0F19B06E18BB}" srcOrd="0" destOrd="0" presId="urn:microsoft.com/office/officeart/2005/8/layout/vList2"/>
    <dgm:cxn modelId="{AB124500-5B77-4AF5-A9E8-955AD21CA002}" srcId="{0F438816-0C93-441E-833E-D5EB1FD5B18F}" destId="{66BBF027-9C45-4734-84CD-74523779BCC3}" srcOrd="0" destOrd="0" parTransId="{F9337536-DEE2-4A24-8D38-A6DEE0AA4119}" sibTransId="{1E4041E3-5B74-48D8-807D-31EF38CEBA8B}"/>
    <dgm:cxn modelId="{5C147B1C-FB9E-4ED8-93AD-224BC687DFA7}" srcId="{BFD28999-DF17-4B8D-9046-DD8FAE28254E}" destId="{207D62F8-5F18-4FDF-B0A2-659FCDF09D1F}" srcOrd="0" destOrd="0" parTransId="{31CD0B1F-907A-4692-B9ED-3D29CD9BFC43}" sibTransId="{163ECE02-D436-4817-8724-EB41615827A9}"/>
    <dgm:cxn modelId="{94D22F50-104F-4CA1-A4FD-8850712373FC}" srcId="{207D62F8-5F18-4FDF-B0A2-659FCDF09D1F}" destId="{3547DEC3-DE86-42A9-934E-DA0B365B2BA2}" srcOrd="0" destOrd="0" parTransId="{5F02CDD0-06FA-4334-B458-4B8DF1AA7CEE}" sibTransId="{87942999-7BE5-4726-9025-BEBBC7EEE736}"/>
    <dgm:cxn modelId="{C01F26BD-A8FF-4BD1-A5C8-B478031B89AA}" type="presOf" srcId="{207D62F8-5F18-4FDF-B0A2-659FCDF09D1F}" destId="{6E88C7EA-58CF-4ECC-A27B-EFEC8CD3D9DE}" srcOrd="0" destOrd="0" presId="urn:microsoft.com/office/officeart/2005/8/layout/vList2"/>
    <dgm:cxn modelId="{037F3709-2DA9-423C-9AD9-67C54FD50054}" type="presOf" srcId="{E70235FC-6076-4FEE-B2CB-FEF859607886}" destId="{C17FE756-8DA1-48F5-8246-58CE372CF258}" srcOrd="0" destOrd="0" presId="urn:microsoft.com/office/officeart/2005/8/layout/vList2"/>
    <dgm:cxn modelId="{2138AA39-2828-40BF-9C0F-D04ADDB214B9}" type="presParOf" srcId="{1F50DE1A-AF36-49D1-90B4-0F19B06E18BB}" destId="{6E88C7EA-58CF-4ECC-A27B-EFEC8CD3D9DE}" srcOrd="0" destOrd="0" presId="urn:microsoft.com/office/officeart/2005/8/layout/vList2"/>
    <dgm:cxn modelId="{1B6B4254-D7ED-48B5-A332-B85BEF80DDE7}" type="presParOf" srcId="{1F50DE1A-AF36-49D1-90B4-0F19B06E18BB}" destId="{75AABD96-22FB-4402-ABBA-CEC6344D2E36}" srcOrd="1" destOrd="0" presId="urn:microsoft.com/office/officeart/2005/8/layout/vList2"/>
    <dgm:cxn modelId="{B72BDF8B-03EA-434C-9C04-D1756A40BF24}" type="presParOf" srcId="{1F50DE1A-AF36-49D1-90B4-0F19B06E18BB}" destId="{D8484FBF-7C86-490F-A9D5-4515F92611D9}" srcOrd="2" destOrd="0" presId="urn:microsoft.com/office/officeart/2005/8/layout/vList2"/>
    <dgm:cxn modelId="{23986C17-D467-4646-952D-B96BCFDD9D8D}" type="presParOf" srcId="{1F50DE1A-AF36-49D1-90B4-0F19B06E18BB}" destId="{C17FE756-8DA1-48F5-8246-58CE372CF258}" srcOrd="3" destOrd="0" presId="urn:microsoft.com/office/officeart/2005/8/layout/vList2"/>
    <dgm:cxn modelId="{156E9E62-B9C1-459F-80F8-5F69C8AB9CD5}" type="presParOf" srcId="{1F50DE1A-AF36-49D1-90B4-0F19B06E18BB}" destId="{981CC214-4995-4B98-BEB9-6E8BE1B74D7E}" srcOrd="4" destOrd="0" presId="urn:microsoft.com/office/officeart/2005/8/layout/vList2"/>
    <dgm:cxn modelId="{107F9776-1D04-4AEC-A911-A7FFB5616105}" type="presParOf" srcId="{1F50DE1A-AF36-49D1-90B4-0F19B06E18BB}" destId="{5D756D49-3B20-4C2D-BDFB-E9C619120C1C}" srcOrd="5" destOrd="0" presId="urn:microsoft.com/office/officeart/2005/8/layout/vList2"/>
    <dgm:cxn modelId="{88B05442-AB0E-4000-80C7-893B2595FDDF}" type="presParOf" srcId="{1F50DE1A-AF36-49D1-90B4-0F19B06E18BB}" destId="{B4D479E3-5271-4F57-9ECC-9A92CB6D35D5}" srcOrd="6" destOrd="0" presId="urn:microsoft.com/office/officeart/2005/8/layout/vList2"/>
    <dgm:cxn modelId="{BAFD9B66-7546-4876-8B9B-C791420722E5}" type="presParOf" srcId="{1F50DE1A-AF36-49D1-90B4-0F19B06E18BB}" destId="{849022DA-858D-49F3-A868-A7672C2CB4E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88C7EA-58CF-4ECC-A27B-EFEC8CD3D9DE}">
      <dsp:nvSpPr>
        <dsp:cNvPr id="0" name=""/>
        <dsp:cNvSpPr/>
      </dsp:nvSpPr>
      <dsp:spPr>
        <a:xfrm>
          <a:off x="0" y="55631"/>
          <a:ext cx="4283075" cy="478282"/>
        </a:xfrm>
        <a:prstGeom prst="roundRect">
          <a:avLst/>
        </a:prstGeom>
        <a:solidFill>
          <a:srgbClr val="E5D98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800" b="1" kern="1200" baseline="0" dirty="0" smtClean="0">
              <a:solidFill>
                <a:schemeClr val="tx1"/>
              </a:solidFill>
              <a:ea typeface="微软雅黑" panose="020B0503020204020204" pitchFamily="34" charset="-122"/>
            </a:rPr>
            <a:t>信息</a:t>
          </a:r>
          <a:r>
            <a:rPr lang="zh-CN" altLang="en-US" sz="1800" b="1" kern="1200" baseline="0" dirty="0" smtClean="0">
              <a:solidFill>
                <a:schemeClr val="tx1"/>
              </a:solidFill>
              <a:ea typeface="微软雅黑" panose="020B0503020204020204" pitchFamily="34" charset="-122"/>
            </a:rPr>
            <a:t>化</a:t>
          </a:r>
          <a:r>
            <a:rPr lang="zh-CN" sz="1800" b="1" kern="1200" baseline="0" dirty="0" smtClean="0">
              <a:solidFill>
                <a:schemeClr val="tx1"/>
              </a:solidFill>
              <a:ea typeface="微软雅黑" panose="020B0503020204020204" pitchFamily="34" charset="-122"/>
            </a:rPr>
            <a:t>促进教育公平示范区</a:t>
          </a:r>
          <a:endParaRPr lang="en-US" sz="1800" b="1" kern="1200" baseline="0" dirty="0">
            <a:solidFill>
              <a:schemeClr val="tx1"/>
            </a:solidFill>
            <a:ea typeface="微软雅黑" panose="020B0503020204020204" pitchFamily="34" charset="-122"/>
          </a:endParaRPr>
        </a:p>
      </dsp:txBody>
      <dsp:txXfrm>
        <a:off x="23348" y="78979"/>
        <a:ext cx="4236379" cy="431586"/>
      </dsp:txXfrm>
    </dsp:sp>
    <dsp:sp modelId="{75AABD96-22FB-4402-ABBA-CEC6344D2E36}">
      <dsp:nvSpPr>
        <dsp:cNvPr id="0" name=""/>
        <dsp:cNvSpPr/>
      </dsp:nvSpPr>
      <dsp:spPr>
        <a:xfrm>
          <a:off x="0" y="533913"/>
          <a:ext cx="4283075" cy="344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988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CN" sz="1500" kern="1200" baseline="0" dirty="0" smtClean="0">
              <a:latin typeface="微软雅黑" pitchFamily="34" charset="-122"/>
              <a:ea typeface="微软雅黑" pitchFamily="34" charset="-122"/>
            </a:rPr>
            <a:t>湖北</a:t>
          </a:r>
          <a:r>
            <a:rPr lang="zh-CN" altLang="en-US" sz="1500" kern="1200" baseline="0" dirty="0" smtClean="0">
              <a:latin typeface="微软雅黑" pitchFamily="34" charset="-122"/>
              <a:ea typeface="微软雅黑" pitchFamily="34" charset="-122"/>
            </a:rPr>
            <a:t>来凤</a:t>
          </a:r>
          <a:r>
            <a:rPr lang="zh-CN" sz="1500" kern="1200" baseline="0" dirty="0" smtClean="0">
              <a:latin typeface="微软雅黑" pitchFamily="34" charset="-122"/>
              <a:ea typeface="微软雅黑" pitchFamily="34" charset="-122"/>
            </a:rPr>
            <a:t>、湖北</a:t>
          </a:r>
          <a:r>
            <a:rPr lang="zh-CN" altLang="en-US" sz="1500" kern="1200" baseline="0" dirty="0" smtClean="0">
              <a:latin typeface="微软雅黑" pitchFamily="34" charset="-122"/>
              <a:ea typeface="微软雅黑" pitchFamily="34" charset="-122"/>
            </a:rPr>
            <a:t>崇阳</a:t>
          </a:r>
          <a:r>
            <a:rPr lang="zh-CN" sz="1500" kern="1200" baseline="0" dirty="0" smtClean="0">
              <a:latin typeface="微软雅黑" pitchFamily="34" charset="-122"/>
              <a:ea typeface="微软雅黑" pitchFamily="34" charset="-122"/>
            </a:rPr>
            <a:t>、湖南</a:t>
          </a:r>
          <a:r>
            <a:rPr lang="zh-CN" altLang="en-US" sz="1500" kern="1200" baseline="0" dirty="0" smtClean="0">
              <a:latin typeface="微软雅黑" pitchFamily="34" charset="-122"/>
              <a:ea typeface="微软雅黑" pitchFamily="34" charset="-122"/>
            </a:rPr>
            <a:t>咸安、</a:t>
          </a:r>
          <a:r>
            <a:rPr lang="en-US" altLang="zh-CN" sz="1500" kern="1200" baseline="0" dirty="0" smtClean="0">
              <a:latin typeface="微软雅黑" pitchFamily="34" charset="-122"/>
              <a:ea typeface="微软雅黑" pitchFamily="34" charset="-122"/>
            </a:rPr>
            <a:t>……</a:t>
          </a:r>
          <a:endParaRPr lang="en-US" sz="1500" kern="1200" baseline="0" dirty="0">
            <a:latin typeface="微软雅黑" pitchFamily="34" charset="-122"/>
            <a:ea typeface="微软雅黑" pitchFamily="34" charset="-122"/>
          </a:endParaRPr>
        </a:p>
      </dsp:txBody>
      <dsp:txXfrm>
        <a:off x="0" y="533913"/>
        <a:ext cx="4283075" cy="344137"/>
      </dsp:txXfrm>
    </dsp:sp>
    <dsp:sp modelId="{D8484FBF-7C86-490F-A9D5-4515F92611D9}">
      <dsp:nvSpPr>
        <dsp:cNvPr id="0" name=""/>
        <dsp:cNvSpPr/>
      </dsp:nvSpPr>
      <dsp:spPr>
        <a:xfrm>
          <a:off x="0" y="878051"/>
          <a:ext cx="4283075" cy="544635"/>
        </a:xfrm>
        <a:prstGeom prst="roundRect">
          <a:avLst/>
        </a:prstGeom>
        <a:solidFill>
          <a:srgbClr val="B5D5BE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800" b="1" kern="1200" baseline="0" dirty="0" smtClean="0">
              <a:solidFill>
                <a:schemeClr val="tx1"/>
              </a:solidFill>
              <a:ea typeface="微软雅黑" panose="020B0503020204020204" pitchFamily="34" charset="-122"/>
            </a:rPr>
            <a:t>信息技术创新教育教学模式示范区</a:t>
          </a:r>
          <a:endParaRPr lang="en-US" sz="1800" b="1" kern="1200" baseline="0" dirty="0">
            <a:solidFill>
              <a:schemeClr val="tx1"/>
            </a:solidFill>
            <a:ea typeface="微软雅黑" panose="020B0503020204020204" pitchFamily="34" charset="-122"/>
          </a:endParaRPr>
        </a:p>
      </dsp:txBody>
      <dsp:txXfrm>
        <a:off x="26587" y="904638"/>
        <a:ext cx="4229901" cy="491461"/>
      </dsp:txXfrm>
    </dsp:sp>
    <dsp:sp modelId="{C17FE756-8DA1-48F5-8246-58CE372CF258}">
      <dsp:nvSpPr>
        <dsp:cNvPr id="0" name=""/>
        <dsp:cNvSpPr/>
      </dsp:nvSpPr>
      <dsp:spPr>
        <a:xfrm>
          <a:off x="0" y="1422686"/>
          <a:ext cx="4283075" cy="344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988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CN" sz="1500" kern="1200" baseline="0" dirty="0" smtClean="0">
              <a:latin typeface="微软雅黑" pitchFamily="34" charset="-122"/>
              <a:ea typeface="微软雅黑" pitchFamily="34" charset="-122"/>
            </a:rPr>
            <a:t>湖北荆州、广东东莞、河北邢台</a:t>
          </a:r>
          <a:r>
            <a:rPr lang="zh-CN" altLang="en-US" sz="1500" kern="1200" baseline="0" dirty="0" smtClean="0"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zh-CN" sz="1500" kern="1200" baseline="0" dirty="0" smtClean="0">
              <a:latin typeface="微软雅黑" pitchFamily="34" charset="-122"/>
              <a:ea typeface="微软雅黑" pitchFamily="34" charset="-122"/>
            </a:rPr>
            <a:t>……</a:t>
          </a:r>
          <a:endParaRPr lang="en-US" sz="1500" kern="1200" baseline="0" dirty="0">
            <a:latin typeface="微软雅黑" pitchFamily="34" charset="-122"/>
            <a:ea typeface="微软雅黑" pitchFamily="34" charset="-122"/>
          </a:endParaRPr>
        </a:p>
      </dsp:txBody>
      <dsp:txXfrm>
        <a:off x="0" y="1422686"/>
        <a:ext cx="4283075" cy="344137"/>
      </dsp:txXfrm>
    </dsp:sp>
    <dsp:sp modelId="{981CC214-4995-4B98-BEB9-6E8BE1B74D7E}">
      <dsp:nvSpPr>
        <dsp:cNvPr id="0" name=""/>
        <dsp:cNvSpPr/>
      </dsp:nvSpPr>
      <dsp:spPr>
        <a:xfrm>
          <a:off x="0" y="1766823"/>
          <a:ext cx="4283075" cy="544635"/>
        </a:xfrm>
        <a:prstGeom prst="roundRect">
          <a:avLst/>
        </a:prstGeom>
        <a:solidFill>
          <a:srgbClr val="6BB5A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800" b="1" kern="1200" baseline="0" dirty="0" smtClean="0">
              <a:solidFill>
                <a:schemeClr val="tx1"/>
              </a:solidFill>
              <a:ea typeface="微软雅黑" panose="020B0503020204020204" pitchFamily="34" charset="-122"/>
            </a:rPr>
            <a:t>信息技术促进民族地区双语教学示范区</a:t>
          </a:r>
          <a:endParaRPr lang="en-US" sz="1800" b="1" kern="1200" baseline="0" dirty="0">
            <a:solidFill>
              <a:schemeClr val="tx1"/>
            </a:solidFill>
            <a:ea typeface="微软雅黑" panose="020B0503020204020204" pitchFamily="34" charset="-122"/>
          </a:endParaRPr>
        </a:p>
      </dsp:txBody>
      <dsp:txXfrm>
        <a:off x="26587" y="1793410"/>
        <a:ext cx="4229901" cy="491461"/>
      </dsp:txXfrm>
    </dsp:sp>
    <dsp:sp modelId="{5D756D49-3B20-4C2D-BDFB-E9C619120C1C}">
      <dsp:nvSpPr>
        <dsp:cNvPr id="0" name=""/>
        <dsp:cNvSpPr/>
      </dsp:nvSpPr>
      <dsp:spPr>
        <a:xfrm>
          <a:off x="0" y="2311458"/>
          <a:ext cx="4283075" cy="344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988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CN" sz="1500" kern="1200" baseline="0" dirty="0" smtClean="0">
              <a:ea typeface="微软雅黑" panose="020B0503020204020204" pitchFamily="34" charset="-122"/>
            </a:rPr>
            <a:t>甘肃陇南、新疆和田、</a:t>
          </a:r>
          <a:r>
            <a:rPr lang="en-US" sz="1500" kern="1200" baseline="0" dirty="0" smtClean="0">
              <a:ea typeface="微软雅黑" panose="020B0503020204020204" pitchFamily="34" charset="-122"/>
            </a:rPr>
            <a:t>……</a:t>
          </a:r>
          <a:endParaRPr lang="en-US" sz="1500" kern="1200" baseline="0" dirty="0">
            <a:ea typeface="微软雅黑" panose="020B0503020204020204" pitchFamily="34" charset="-122"/>
          </a:endParaRPr>
        </a:p>
      </dsp:txBody>
      <dsp:txXfrm>
        <a:off x="0" y="2311458"/>
        <a:ext cx="4283075" cy="344137"/>
      </dsp:txXfrm>
    </dsp:sp>
    <dsp:sp modelId="{B4D479E3-5271-4F57-9ECC-9A92CB6D35D5}">
      <dsp:nvSpPr>
        <dsp:cNvPr id="0" name=""/>
        <dsp:cNvSpPr/>
      </dsp:nvSpPr>
      <dsp:spPr>
        <a:xfrm>
          <a:off x="0" y="2655596"/>
          <a:ext cx="4283075" cy="544635"/>
        </a:xfrm>
        <a:prstGeom prst="roundRect">
          <a:avLst/>
        </a:prstGeom>
        <a:solidFill>
          <a:srgbClr val="1893A4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800" b="1" kern="1200" baseline="0" dirty="0" smtClean="0">
              <a:solidFill>
                <a:schemeClr val="tx1"/>
              </a:solidFill>
              <a:ea typeface="微软雅黑" panose="020B0503020204020204" pitchFamily="34" charset="-122"/>
            </a:rPr>
            <a:t>云端教学生态建构示范区</a:t>
          </a:r>
          <a:endParaRPr lang="en-US" sz="1800" b="1" kern="1200" baseline="0" dirty="0">
            <a:solidFill>
              <a:schemeClr val="tx1"/>
            </a:solidFill>
            <a:ea typeface="微软雅黑" panose="020B0503020204020204" pitchFamily="34" charset="-122"/>
          </a:endParaRPr>
        </a:p>
      </dsp:txBody>
      <dsp:txXfrm>
        <a:off x="26587" y="2682183"/>
        <a:ext cx="4229901" cy="491461"/>
      </dsp:txXfrm>
    </dsp:sp>
    <dsp:sp modelId="{849022DA-858D-49F3-A868-A7672C2CB4E1}">
      <dsp:nvSpPr>
        <dsp:cNvPr id="0" name=""/>
        <dsp:cNvSpPr/>
      </dsp:nvSpPr>
      <dsp:spPr>
        <a:xfrm>
          <a:off x="0" y="3200231"/>
          <a:ext cx="4283075" cy="344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988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CN" sz="1500" kern="1200" baseline="0" dirty="0" smtClean="0">
              <a:ea typeface="微软雅黑" panose="020B0503020204020204" pitchFamily="34" charset="-122"/>
            </a:rPr>
            <a:t>江苏苏州、深圳宝安、</a:t>
          </a:r>
          <a:r>
            <a:rPr lang="zh-CN" altLang="en-US" sz="1500" kern="1200" baseline="0" dirty="0" smtClean="0">
              <a:ea typeface="微软雅黑" panose="020B0503020204020204" pitchFamily="34" charset="-122"/>
            </a:rPr>
            <a:t>湖北荆州、</a:t>
          </a:r>
          <a:r>
            <a:rPr lang="en-US" altLang="zh-CN" sz="1500" kern="1200" baseline="0" dirty="0" smtClean="0">
              <a:ea typeface="微软雅黑" panose="020B0503020204020204" pitchFamily="34" charset="-122"/>
            </a:rPr>
            <a:t>……</a:t>
          </a:r>
          <a:endParaRPr lang="en-US" sz="1500" kern="1200" baseline="0" dirty="0">
            <a:ea typeface="微软雅黑" panose="020B0503020204020204" pitchFamily="34" charset="-122"/>
          </a:endParaRPr>
        </a:p>
      </dsp:txBody>
      <dsp:txXfrm>
        <a:off x="0" y="3200231"/>
        <a:ext cx="4283075" cy="344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D5890AB-2660-4BF3-AC33-10E3AA77B3D0}" type="datetimeFigureOut">
              <a:rPr lang="zh-CN" altLang="en-US"/>
              <a:pPr>
                <a:defRPr/>
              </a:pPr>
              <a:t>2015/9/25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74B2365-4FE1-4C9E-AB1D-045E394939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728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29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A66650-99E6-4E31-A804-854624B8038F}" type="slidenum">
              <a:rPr lang="zh-CN" altLang="en-US" smtClean="0"/>
              <a:pPr/>
              <a:t>1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099328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343"/>
            <a:ext cx="7772400" cy="110299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0769" y="1936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533650" y="968375"/>
            <a:ext cx="6094413" cy="33956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0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03ABCCC-6B30-4604-BD17-F0910062BE98}" type="datetime1">
              <a:rPr lang="en-US" altLang="zh-CN"/>
              <a:pPr>
                <a:defRPr/>
              </a:pPr>
              <a:t>9/25/2015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0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4B8CF07-0BA2-42EF-8395-88BDD2545E68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32563" y="342900"/>
            <a:ext cx="2057400" cy="42519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60363" y="342900"/>
            <a:ext cx="6019800" cy="42519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38" y="2476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0769" y="1936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33650" y="968375"/>
            <a:ext cx="6094413" cy="33956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4699"/>
            <a:ext cx="7772400" cy="1021556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274"/>
            <a:ext cx="7772400" cy="11244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0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9A85E2C-6C62-40C7-8E1C-0D7FDD63191D}" type="datetime1">
              <a:rPr lang="en-US" altLang="zh-CN"/>
              <a:pPr>
                <a:defRPr/>
              </a:pPr>
              <a:t>9/25/2015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0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B190C9E0-6EA0-41B3-A440-A9899068A330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0769" y="1936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60363" y="1200150"/>
            <a:ext cx="4038600" cy="339471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51363" y="1200150"/>
            <a:ext cx="4038600" cy="339471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0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A0F6C19-DA86-4C84-8817-E34AACED1336}" type="datetime1">
              <a:rPr lang="en-US" altLang="zh-CN"/>
              <a:pPr>
                <a:defRPr/>
              </a:pPr>
              <a:t>9/25/2015</a:t>
            </a:fld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0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D913224-B232-4A03-A79D-96F2637FBF1C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573"/>
            <a:ext cx="4040188" cy="48006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33"/>
            <a:ext cx="4040188" cy="296322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573"/>
            <a:ext cx="4041775" cy="48006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633"/>
            <a:ext cx="4041775" cy="296322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0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2E1779D-1BDB-4316-9532-085D2B61971D}" type="datetime1">
              <a:rPr lang="en-US" altLang="zh-CN"/>
              <a:pPr>
                <a:defRPr/>
              </a:pPr>
              <a:t>9/25/2015</a:t>
            </a:fld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0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DD542B0-54D6-45E0-B281-9F8FC7848916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0769" y="1936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0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1A8D112-06E7-43AE-B92F-046A5F79F6A7}" type="datetime1">
              <a:rPr lang="en-US" altLang="zh-CN"/>
              <a:pPr>
                <a:defRPr/>
              </a:pPr>
              <a:t>9/25/2015</a:t>
            </a:fld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0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9F1ACB6-E644-441F-9A61-509863D4F533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0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41764EA-648D-40BD-9357-B01DF39005F4}" type="datetime1">
              <a:rPr lang="en-US" altLang="zh-CN"/>
              <a:pPr>
                <a:defRPr/>
              </a:pPr>
              <a:t>9/25/2015</a:t>
            </a:fld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0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5567763-0DB1-4187-B835-DC09EAAE644A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312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312"/>
            <a:ext cx="5111750" cy="439054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5849"/>
            <a:ext cx="3008313" cy="3519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0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CF4A05D-D3D3-4ACD-BFC2-9341CF687C41}" type="datetime1">
              <a:rPr lang="en-US" altLang="zh-CN"/>
              <a:pPr>
                <a:defRPr/>
              </a:pPr>
              <a:t>9/25/2015</a:t>
            </a:fld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0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A93B8E6-28DE-45CC-AE22-1789C2882EA6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76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058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219"/>
            <a:ext cx="5486400" cy="602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0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65F2BC6-CA7A-4FD1-B14C-11C3A05F1BDF}" type="datetime1">
              <a:rPr lang="en-US" altLang="zh-CN"/>
              <a:pPr>
                <a:defRPr/>
              </a:pPr>
              <a:t>9/25/2015</a:t>
            </a:fld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0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F764D6C-C765-4667-AC4A-7BD59CC3F6E8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"/>
          <p:cNvSpPr txBox="1">
            <a:spLocks/>
          </p:cNvSpPr>
          <p:nvPr userDrawn="1"/>
        </p:nvSpPr>
        <p:spPr bwMode="auto">
          <a:xfrm>
            <a:off x="427038" y="16192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914400">
              <a:lnSpc>
                <a:spcPts val="3000"/>
              </a:lnSpc>
              <a:defRPr/>
            </a:pPr>
            <a:endParaRPr lang="zh-CN" altLang="en-US" sz="2600" b="1">
              <a:solidFill>
                <a:srgbClr val="344447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4" name="矩形 3"/>
          <p:cNvSpPr>
            <a:spLocks noChangeArrowheads="1"/>
          </p:cNvSpPr>
          <p:nvPr userDrawn="1"/>
        </p:nvSpPr>
        <p:spPr bwMode="auto">
          <a:xfrm>
            <a:off x="0" y="0"/>
            <a:ext cx="9144000" cy="525463"/>
          </a:xfrm>
          <a:prstGeom prst="rect">
            <a:avLst/>
          </a:prstGeom>
          <a:solidFill>
            <a:srgbClr val="1893A4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/>
          </a:p>
        </p:txBody>
      </p:sp>
      <p:pic>
        <p:nvPicPr>
          <p:cNvPr id="1028" name="Picture 12" descr="图片1副本"/>
          <p:cNvPicPr>
            <a:picLocks noChangeAspect="1" noChangeArrowheads="1"/>
          </p:cNvPicPr>
          <p:nvPr userDrawn="1"/>
        </p:nvPicPr>
        <p:blipFill>
          <a:blip r:embed="rId14" cstate="print">
            <a:lum contrast="-100000"/>
          </a:blip>
          <a:srcRect t="48979"/>
          <a:stretch>
            <a:fillRect/>
          </a:stretch>
        </p:blipFill>
        <p:spPr bwMode="auto">
          <a:xfrm>
            <a:off x="-142875" y="525463"/>
            <a:ext cx="942975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19" r:id="rId11"/>
    <p:sldLayoutId id="2147483820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marL="914400" indent="-914400"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rgbClr val="344447"/>
          </a:solidFill>
          <a:latin typeface="微软雅黑" pitchFamily="34" charset="-122"/>
          <a:ea typeface="微软雅黑" pitchFamily="34" charset="-122"/>
          <a:cs typeface="+mj-cs"/>
          <a:sym typeface="Calibri" pitchFamily="34" charset="0"/>
        </a:defRPr>
      </a:lvl1pPr>
      <a:lvl2pPr marL="914400" indent="-914400"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rgbClr val="344447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2pPr>
      <a:lvl3pPr marL="914400" indent="-914400"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rgbClr val="344447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3pPr>
      <a:lvl4pPr marL="914400" indent="-914400"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rgbClr val="344447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4pPr>
      <a:lvl5pPr marL="914400" indent="-914400"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rgbClr val="344447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5pPr>
      <a:lvl6pPr marL="1371600" indent="-914400" algn="l" rtl="0" fontAlgn="base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rgbClr val="344447"/>
          </a:solidFill>
          <a:latin typeface="Helvetica Neue" pitchFamily="2" charset="-122"/>
          <a:ea typeface="宋体" pitchFamily="2" charset="-122"/>
          <a:sym typeface="Calibri" pitchFamily="34" charset="0"/>
        </a:defRPr>
      </a:lvl6pPr>
      <a:lvl7pPr marL="1828800" indent="-914400" algn="l" rtl="0" fontAlgn="base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rgbClr val="344447"/>
          </a:solidFill>
          <a:latin typeface="Helvetica Neue" pitchFamily="2" charset="-122"/>
          <a:ea typeface="宋体" pitchFamily="2" charset="-122"/>
          <a:sym typeface="Calibri" pitchFamily="34" charset="0"/>
        </a:defRPr>
      </a:lvl7pPr>
      <a:lvl8pPr marL="2286000" indent="-914400" algn="l" rtl="0" fontAlgn="base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rgbClr val="344447"/>
          </a:solidFill>
          <a:latin typeface="Helvetica Neue" pitchFamily="2" charset="-122"/>
          <a:ea typeface="宋体" pitchFamily="2" charset="-122"/>
          <a:sym typeface="Calibri" pitchFamily="34" charset="0"/>
        </a:defRPr>
      </a:lvl8pPr>
      <a:lvl9pPr marL="2743200" indent="-914400" algn="l" rtl="0" fontAlgn="base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rgbClr val="344447"/>
          </a:solidFill>
          <a:latin typeface="Helvetica Neue" pitchFamily="2" charset="-122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b="1">
          <a:solidFill>
            <a:srgbClr val="344447"/>
          </a:solidFill>
          <a:latin typeface="微软雅黑" pitchFamily="34" charset="-122"/>
          <a:ea typeface="微软雅黑" pitchFamily="34" charset="-122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b="1">
          <a:solidFill>
            <a:srgbClr val="344447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>
          <a:solidFill>
            <a:srgbClr val="344447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b="1">
          <a:solidFill>
            <a:srgbClr val="344447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b="1">
          <a:solidFill>
            <a:srgbClr val="344447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344447"/>
          </a:solidFill>
          <a:latin typeface="+mn-lt"/>
          <a:ea typeface="+mn-ea"/>
          <a:sym typeface="Calibri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344447"/>
          </a:solidFill>
          <a:latin typeface="+mn-lt"/>
          <a:ea typeface="+mn-ea"/>
          <a:sym typeface="Calibri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344447"/>
          </a:solidFill>
          <a:latin typeface="+mn-lt"/>
          <a:ea typeface="+mn-ea"/>
          <a:sym typeface="Calibri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344447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D:\E\2.网络中心\2015年上\2015.6.8 信息化战略ppt\_YZL0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28925"/>
            <a:ext cx="91440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副标题 2"/>
          <p:cNvSpPr>
            <a:spLocks noChangeArrowheads="1"/>
          </p:cNvSpPr>
          <p:nvPr/>
        </p:nvSpPr>
        <p:spPr bwMode="auto">
          <a:xfrm>
            <a:off x="1692275" y="4137025"/>
            <a:ext cx="57594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ts val="3000"/>
              </a:lnSpc>
            </a:pPr>
            <a:r>
              <a:rPr lang="zh-CN" altLang="en-US" sz="2200" b="1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华中</a:t>
            </a:r>
            <a:r>
              <a:rPr lang="zh-CN" altLang="en-US" sz="2200" b="1" dirty="0" smtClean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师范大学  信息化办公室</a:t>
            </a:r>
            <a:endParaRPr lang="en-US" altLang="zh-CN" sz="2200" b="1" dirty="0">
              <a:solidFill>
                <a:srgbClr val="404040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  <a:p>
            <a:pPr algn="ctr" eaLnBrk="1" hangingPunct="1">
              <a:lnSpc>
                <a:spcPts val="3000"/>
              </a:lnSpc>
            </a:pPr>
            <a:r>
              <a:rPr lang="en-US" altLang="zh-CN" b="1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2015</a:t>
            </a:r>
            <a:r>
              <a:rPr lang="zh-CN" altLang="en-US" b="1" dirty="0" smtClean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年</a:t>
            </a:r>
            <a:r>
              <a:rPr lang="en-US" altLang="zh-CN" b="1" dirty="0" smtClean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9</a:t>
            </a:r>
            <a:r>
              <a:rPr lang="zh-CN" altLang="en-US" b="1" dirty="0" smtClean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月</a:t>
            </a:r>
            <a:r>
              <a:rPr lang="en-US" altLang="zh-CN" b="1" smtClean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24</a:t>
            </a:r>
            <a:r>
              <a:rPr lang="zh-CN" altLang="en-US" b="1" smtClean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日</a:t>
            </a:r>
            <a:endParaRPr lang="zh-CN" altLang="en-US" b="1" dirty="0">
              <a:solidFill>
                <a:srgbClr val="404040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</p:txBody>
      </p:sp>
      <p:sp>
        <p:nvSpPr>
          <p:cNvPr id="10244" name="矩形 6"/>
          <p:cNvSpPr>
            <a:spLocks noChangeArrowheads="1"/>
          </p:cNvSpPr>
          <p:nvPr/>
        </p:nvSpPr>
        <p:spPr bwMode="auto">
          <a:xfrm>
            <a:off x="1395491" y="3419475"/>
            <a:ext cx="6353021" cy="68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ts val="4600"/>
              </a:lnSpc>
            </a:pPr>
            <a:r>
              <a:rPr lang="zh-CN" altLang="en-US" sz="3700" b="1" dirty="0" smtClean="0">
                <a:solidFill>
                  <a:srgbClr val="223A3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智慧校园建设：从理念到实践</a:t>
            </a:r>
            <a:endParaRPr lang="zh-CN" altLang="en-US" sz="3700" b="1" dirty="0">
              <a:solidFill>
                <a:srgbClr val="223A30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2128838"/>
            <a:ext cx="9144000" cy="620712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1893A4"/>
              </a:gs>
              <a:gs pos="100000">
                <a:schemeClr val="tx2"/>
              </a:gs>
            </a:gsLst>
            <a:lin ang="0" scaled="1"/>
          </a:gradFill>
          <a:ln w="9525" cmpd="sng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pic>
        <p:nvPicPr>
          <p:cNvPr id="10246" name="图片 15" descr="_YZL042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2709863"/>
          </a:xfrm>
          <a:prstGeom prst="rect">
            <a:avLst/>
          </a:prstGeom>
          <a:solidFill>
            <a:srgbClr val="EEEEEE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组合 9"/>
          <p:cNvGrpSpPr>
            <a:grpSpLocks/>
          </p:cNvGrpSpPr>
          <p:nvPr/>
        </p:nvGrpSpPr>
        <p:grpSpPr bwMode="auto">
          <a:xfrm>
            <a:off x="3967163" y="2125663"/>
            <a:ext cx="1209675" cy="1209675"/>
            <a:chOff x="3967163" y="2125663"/>
            <a:chExt cx="1209675" cy="1209675"/>
          </a:xfrm>
        </p:grpSpPr>
        <p:sp>
          <p:nvSpPr>
            <p:cNvPr id="11" name="椭圆 10"/>
            <p:cNvSpPr/>
            <p:nvPr/>
          </p:nvSpPr>
          <p:spPr>
            <a:xfrm>
              <a:off x="3967163" y="2125663"/>
              <a:ext cx="1209675" cy="1209675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pic>
          <p:nvPicPr>
            <p:cNvPr id="10249" name="Picture 8" descr="D:\E\2.网络中心\2012年下\2012.9.17-10.16网站设计\校徽\校徽logo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83038" y="2141538"/>
              <a:ext cx="1177925" cy="1176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6"/>
          <p:cNvGrpSpPr>
            <a:grpSpLocks/>
          </p:cNvGrpSpPr>
          <p:nvPr/>
        </p:nvGrpSpPr>
        <p:grpSpPr bwMode="auto">
          <a:xfrm>
            <a:off x="558800" y="2344738"/>
            <a:ext cx="8310563" cy="2881312"/>
            <a:chOff x="558800" y="2344738"/>
            <a:chExt cx="8310563" cy="2881312"/>
          </a:xfrm>
        </p:grpSpPr>
        <p:grpSp>
          <p:nvGrpSpPr>
            <p:cNvPr id="4" name="组合 51"/>
            <p:cNvGrpSpPr>
              <a:grpSpLocks/>
            </p:cNvGrpSpPr>
            <p:nvPr/>
          </p:nvGrpSpPr>
          <p:grpSpPr bwMode="auto">
            <a:xfrm>
              <a:off x="558800" y="2344738"/>
              <a:ext cx="8310563" cy="2881312"/>
              <a:chOff x="558800" y="2344738"/>
              <a:chExt cx="8310563" cy="2881312"/>
            </a:xfrm>
          </p:grpSpPr>
          <p:pic>
            <p:nvPicPr>
              <p:cNvPr id="16409" name="Picture 28" descr="shift slide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34000" contrast="-40000"/>
              </a:blip>
              <a:srcRect/>
              <a:stretch>
                <a:fillRect/>
              </a:stretch>
            </p:blipFill>
            <p:spPr bwMode="auto">
              <a:xfrm>
                <a:off x="558800" y="2344738"/>
                <a:ext cx="8175625" cy="2708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27"/>
              <p:cNvGrpSpPr>
                <a:grpSpLocks/>
              </p:cNvGrpSpPr>
              <p:nvPr/>
            </p:nvGrpSpPr>
            <p:grpSpPr bwMode="auto">
              <a:xfrm>
                <a:off x="3313113" y="2741613"/>
                <a:ext cx="5556250" cy="2484437"/>
                <a:chOff x="3133728" y="3273425"/>
                <a:chExt cx="5832482" cy="2608263"/>
              </a:xfrm>
            </p:grpSpPr>
            <p:pic>
              <p:nvPicPr>
                <p:cNvPr id="16411" name="Picture 33" descr="shift b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133728" y="3273425"/>
                  <a:ext cx="5832482" cy="26082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2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7671398" y="4795050"/>
                  <a:ext cx="1043181" cy="28999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spcAft>
                      <a:spcPts val="600"/>
                    </a:spcAft>
                    <a:defRPr/>
                  </a:pPr>
                  <a:r>
                    <a:rPr lang="zh-CN" altLang="en-US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微软雅黑" panose="020B0503020204020204" pitchFamily="34" charset="-122"/>
                      <a:cs typeface="汉仪中圆简"/>
                    </a:rPr>
                    <a:t>父母和专家</a:t>
                  </a:r>
                </a:p>
              </p:txBody>
            </p:sp>
            <p:sp>
              <p:nvSpPr>
                <p:cNvPr id="43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6476573" y="5141708"/>
                  <a:ext cx="1448121" cy="28999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spcAft>
                      <a:spcPts val="600"/>
                    </a:spcAft>
                    <a:defRPr/>
                  </a:pPr>
                  <a:r>
                    <a:rPr lang="zh-CN" altLang="en-US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微软雅黑" panose="020B0503020204020204" pitchFamily="34" charset="-122"/>
                      <a:cs typeface="汉仪中圆简"/>
                    </a:rPr>
                    <a:t>电子组合方案</a:t>
                  </a:r>
                </a:p>
              </p:txBody>
            </p:sp>
            <p:sp>
              <p:nvSpPr>
                <p:cNvPr id="44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6099962" y="4190067"/>
                  <a:ext cx="1179828" cy="391656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lnSpc>
                      <a:spcPct val="55000"/>
                    </a:lnSpc>
                    <a:spcAft>
                      <a:spcPts val="600"/>
                    </a:spcAft>
                    <a:defRPr/>
                  </a:pPr>
                  <a:r>
                    <a:rPr lang="zh-CN" altLang="en-US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微软雅黑" panose="020B0503020204020204" pitchFamily="34" charset="-122"/>
                      <a:cs typeface="汉仪中圆简"/>
                    </a:rPr>
                    <a:t>其它学校</a:t>
                  </a:r>
                </a:p>
                <a:p>
                  <a:pPr algn="ctr" eaLnBrk="1" hangingPunct="1">
                    <a:lnSpc>
                      <a:spcPct val="55000"/>
                    </a:lnSpc>
                    <a:spcAft>
                      <a:spcPts val="600"/>
                    </a:spcAft>
                    <a:defRPr/>
                  </a:pPr>
                  <a:r>
                    <a:rPr lang="zh-CN" altLang="en-US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微软雅黑" panose="020B0503020204020204" pitchFamily="34" charset="-122"/>
                      <a:cs typeface="汉仪中圆简"/>
                    </a:rPr>
                    <a:t>和</a:t>
                  </a:r>
                  <a:r>
                    <a:rPr lang="zh-CN" altLang="en-US" sz="12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微软雅黑" panose="020B0503020204020204" pitchFamily="34" charset="-122"/>
                      <a:cs typeface="汉仪中圆简"/>
                    </a:rPr>
                    <a:t>全球组织</a:t>
                  </a:r>
                  <a:endParaRPr lang="zh-CN" alt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微软雅黑" panose="020B0503020204020204" pitchFamily="34" charset="-122"/>
                    <a:cs typeface="汉仪中圆简"/>
                  </a:endParaRPr>
                </a:p>
              </p:txBody>
            </p:sp>
            <p:sp>
              <p:nvSpPr>
                <p:cNvPr id="45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7043157" y="4320064"/>
                  <a:ext cx="1193159" cy="28999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spcAft>
                      <a:spcPts val="600"/>
                    </a:spcAft>
                    <a:defRPr/>
                  </a:pPr>
                  <a:r>
                    <a:rPr lang="zh-CN" altLang="en-US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微软雅黑" panose="020B0503020204020204" pitchFamily="34" charset="-122"/>
                      <a:cs typeface="汉仪中圆简"/>
                    </a:rPr>
                    <a:t>课程内容</a:t>
                  </a:r>
                </a:p>
              </p:txBody>
            </p:sp>
            <p:sp>
              <p:nvSpPr>
                <p:cNvPr id="46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517005" y="5108375"/>
                  <a:ext cx="2074697" cy="391657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lnSpc>
                      <a:spcPct val="55000"/>
                    </a:lnSpc>
                    <a:spcAft>
                      <a:spcPts val="600"/>
                    </a:spcAft>
                    <a:defRPr/>
                  </a:pPr>
                  <a:r>
                    <a:rPr lang="zh-CN" altLang="en-US" sz="12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微软雅黑" panose="020B0503020204020204" pitchFamily="34" charset="-122"/>
                      <a:cs typeface="汉仪中圆简"/>
                    </a:rPr>
                    <a:t>教育社区和</a:t>
                  </a:r>
                  <a:endParaRPr lang="zh-CN" alt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微软雅黑" panose="020B0503020204020204" pitchFamily="34" charset="-122"/>
                    <a:cs typeface="汉仪中圆简"/>
                  </a:endParaRPr>
                </a:p>
                <a:p>
                  <a:pPr algn="ctr" eaLnBrk="1" hangingPunct="1">
                    <a:lnSpc>
                      <a:spcPct val="55000"/>
                    </a:lnSpc>
                    <a:spcAft>
                      <a:spcPts val="600"/>
                    </a:spcAft>
                    <a:defRPr/>
                  </a:pPr>
                  <a:r>
                    <a:rPr lang="zh-CN" altLang="en-US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微软雅黑" panose="020B0503020204020204" pitchFamily="34" charset="-122"/>
                      <a:cs typeface="汉仪中圆简"/>
                    </a:rPr>
                    <a:t>社区内容</a:t>
                  </a:r>
                </a:p>
              </p:txBody>
            </p:sp>
            <p:sp>
              <p:nvSpPr>
                <p:cNvPr id="47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883619" y="4501725"/>
                  <a:ext cx="518257" cy="28999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spcAft>
                      <a:spcPts val="600"/>
                    </a:spcAft>
                    <a:defRPr/>
                  </a:pPr>
                  <a:r>
                    <a:rPr lang="zh-CN" altLang="en-US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微软雅黑" panose="020B0503020204020204" pitchFamily="34" charset="-122"/>
                      <a:cs typeface="汉仪中圆简"/>
                    </a:rPr>
                    <a:t>同事</a:t>
                  </a:r>
                </a:p>
              </p:txBody>
            </p:sp>
            <p:sp>
              <p:nvSpPr>
                <p:cNvPr id="48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4965127" y="4170068"/>
                  <a:ext cx="518258" cy="291658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spcAft>
                      <a:spcPts val="600"/>
                    </a:spcAft>
                    <a:defRPr/>
                  </a:pPr>
                  <a:r>
                    <a:rPr lang="zh-CN" altLang="en-US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微软雅黑" panose="020B0503020204020204" pitchFamily="34" charset="-122"/>
                      <a:cs typeface="汉仪中圆简"/>
                    </a:rPr>
                    <a:t>教师</a:t>
                  </a:r>
                </a:p>
              </p:txBody>
            </p:sp>
            <p:sp>
              <p:nvSpPr>
                <p:cNvPr id="49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5236754" y="5245038"/>
                  <a:ext cx="1191492" cy="291659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spcAft>
                      <a:spcPts val="600"/>
                    </a:spcAft>
                    <a:defRPr/>
                  </a:pPr>
                  <a:r>
                    <a:rPr lang="zh-CN" altLang="en-US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微软雅黑" panose="020B0503020204020204" pitchFamily="34" charset="-122"/>
                      <a:cs typeface="汉仪中圆简"/>
                    </a:rPr>
                    <a:t>评价</a:t>
                  </a:r>
                </a:p>
              </p:txBody>
            </p:sp>
            <p:sp>
              <p:nvSpPr>
                <p:cNvPr id="50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5756678" y="4595056"/>
                  <a:ext cx="516591" cy="28999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spcAft>
                      <a:spcPts val="600"/>
                    </a:spcAft>
                    <a:defRPr/>
                  </a:pPr>
                  <a:r>
                    <a:rPr lang="zh-CN" altLang="en-US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Verdana" panose="020B0604030504040204" pitchFamily="34" charset="0"/>
                      <a:ea typeface="微软雅黑" panose="020B0503020204020204" pitchFamily="34" charset="-122"/>
                      <a:cs typeface="汉仪中圆简"/>
                    </a:rPr>
                    <a:t>学员</a:t>
                  </a:r>
                </a:p>
              </p:txBody>
            </p:sp>
          </p:grpSp>
        </p:grpSp>
        <p:grpSp>
          <p:nvGrpSpPr>
            <p:cNvPr id="6" name="组合 30"/>
            <p:cNvGrpSpPr>
              <a:grpSpLocks/>
            </p:cNvGrpSpPr>
            <p:nvPr/>
          </p:nvGrpSpPr>
          <p:grpSpPr bwMode="auto">
            <a:xfrm>
              <a:off x="4691063" y="2562225"/>
              <a:ext cx="2687637" cy="430292"/>
              <a:chOff x="4691063" y="2562225"/>
              <a:chExt cx="2687637" cy="430292"/>
            </a:xfrm>
          </p:grpSpPr>
          <p:sp>
            <p:nvSpPr>
              <p:cNvPr id="2" name="双波形 1"/>
              <p:cNvSpPr/>
              <p:nvPr/>
            </p:nvSpPr>
            <p:spPr>
              <a:xfrm>
                <a:off x="4691670" y="2569375"/>
                <a:ext cx="2686932" cy="423142"/>
              </a:xfrm>
              <a:prstGeom prst="doubleWave">
                <a:avLst/>
              </a:prstGeom>
              <a:solidFill>
                <a:srgbClr val="FFAB57">
                  <a:alpha val="89804"/>
                </a:srgbClr>
              </a:solidFill>
              <a:ln>
                <a:noFill/>
              </a:ln>
              <a:effectLst>
                <a:reflection blurRad="6350" stA="50000" endA="300" endPos="5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32" name="AutoShape 52"/>
              <p:cNvSpPr>
                <a:spLocks noChangeArrowheads="1"/>
              </p:cNvSpPr>
              <p:nvPr/>
            </p:nvSpPr>
            <p:spPr bwMode="auto">
              <a:xfrm>
                <a:off x="4691063" y="2562225"/>
                <a:ext cx="2687637" cy="340519"/>
              </a:xfrm>
              <a:prstGeom prst="roundRect">
                <a:avLst>
                  <a:gd name="adj" fmla="val 16667"/>
                </a:avLst>
              </a:prstGeom>
              <a:noFill/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kern="0" dirty="0">
                    <a:solidFill>
                      <a:prstClr val="black"/>
                    </a:solidFill>
                    <a:latin typeface="Verdana" pitchFamily="34" charset="0"/>
                    <a:ea typeface="微软雅黑" panose="020B0503020204020204" pitchFamily="34" charset="-122"/>
                    <a:cs typeface="Calibri"/>
                  </a:rPr>
                  <a:t>个性化数字化学习</a:t>
                </a:r>
              </a:p>
            </p:txBody>
          </p:sp>
        </p:grpSp>
      </p:grpSp>
      <p:grpSp>
        <p:nvGrpSpPr>
          <p:cNvPr id="7" name="组合 55"/>
          <p:cNvGrpSpPr>
            <a:grpSpLocks/>
          </p:cNvGrpSpPr>
          <p:nvPr/>
        </p:nvGrpSpPr>
        <p:grpSpPr bwMode="auto">
          <a:xfrm>
            <a:off x="182563" y="1384300"/>
            <a:ext cx="3959225" cy="1990725"/>
            <a:chOff x="182563" y="1384300"/>
            <a:chExt cx="3959225" cy="1990725"/>
          </a:xfrm>
        </p:grpSpPr>
        <p:grpSp>
          <p:nvGrpSpPr>
            <p:cNvPr id="8" name="组合 32"/>
            <p:cNvGrpSpPr>
              <a:grpSpLocks/>
            </p:cNvGrpSpPr>
            <p:nvPr/>
          </p:nvGrpSpPr>
          <p:grpSpPr bwMode="auto">
            <a:xfrm>
              <a:off x="182563" y="1571876"/>
              <a:ext cx="3959225" cy="1803149"/>
              <a:chOff x="182563" y="1571876"/>
              <a:chExt cx="3959225" cy="1803149"/>
            </a:xfrm>
          </p:grpSpPr>
          <p:pic>
            <p:nvPicPr>
              <p:cNvPr id="16399" name="Picture 34" descr="shift 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82563" y="1571876"/>
                <a:ext cx="3959225" cy="1803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Text Box 35"/>
              <p:cNvSpPr txBox="1">
                <a:spLocks noChangeArrowheads="1"/>
              </p:cNvSpPr>
              <p:nvPr/>
            </p:nvSpPr>
            <p:spPr bwMode="auto">
              <a:xfrm>
                <a:off x="968375" y="2668588"/>
                <a:ext cx="493713" cy="27622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微软雅黑" panose="020B0503020204020204" pitchFamily="34" charset="-122"/>
                    <a:cs typeface="汉仪中圆简"/>
                  </a:rPr>
                  <a:t>学员</a:t>
                </a:r>
              </a:p>
            </p:txBody>
          </p:sp>
          <p:sp>
            <p:nvSpPr>
              <p:cNvPr id="36" name="Text Box 36"/>
              <p:cNvSpPr txBox="1">
                <a:spLocks noChangeArrowheads="1"/>
              </p:cNvSpPr>
              <p:nvPr/>
            </p:nvSpPr>
            <p:spPr bwMode="auto">
              <a:xfrm>
                <a:off x="1316038" y="2193925"/>
                <a:ext cx="492125" cy="27622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微软雅黑" panose="020B0503020204020204" pitchFamily="34" charset="-122"/>
                    <a:cs typeface="汉仪中圆简"/>
                  </a:rPr>
                  <a:t>学员</a:t>
                </a:r>
              </a:p>
            </p:txBody>
          </p:sp>
          <p:sp>
            <p:nvSpPr>
              <p:cNvPr id="37" name="Text Box 37"/>
              <p:cNvSpPr txBox="1">
                <a:spLocks noChangeArrowheads="1"/>
              </p:cNvSpPr>
              <p:nvPr/>
            </p:nvSpPr>
            <p:spPr bwMode="auto">
              <a:xfrm>
                <a:off x="2959100" y="2185988"/>
                <a:ext cx="493713" cy="27622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微软雅黑" panose="020B0503020204020204" pitchFamily="34" charset="-122"/>
                    <a:cs typeface="汉仪中圆简"/>
                  </a:rPr>
                  <a:t>学员</a:t>
                </a:r>
              </a:p>
            </p:txBody>
          </p:sp>
          <p:sp>
            <p:nvSpPr>
              <p:cNvPr id="38" name="Text Box 38"/>
              <p:cNvSpPr txBox="1">
                <a:spLocks noChangeArrowheads="1"/>
              </p:cNvSpPr>
              <p:nvPr/>
            </p:nvSpPr>
            <p:spPr bwMode="auto">
              <a:xfrm>
                <a:off x="2617788" y="2703513"/>
                <a:ext cx="490537" cy="27622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微软雅黑" panose="020B0503020204020204" pitchFamily="34" charset="-122"/>
                    <a:cs typeface="汉仪中圆简"/>
                  </a:rPr>
                  <a:t>学员</a:t>
                </a:r>
              </a:p>
            </p:txBody>
          </p:sp>
          <p:sp>
            <p:nvSpPr>
              <p:cNvPr id="53" name="Text Box 51"/>
              <p:cNvSpPr txBox="1">
                <a:spLocks noChangeArrowheads="1"/>
              </p:cNvSpPr>
              <p:nvPr/>
            </p:nvSpPr>
            <p:spPr bwMode="auto">
              <a:xfrm>
                <a:off x="1824038" y="2446338"/>
                <a:ext cx="606425" cy="27622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zh-CN" alt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微软雅黑" panose="020B0503020204020204" pitchFamily="34" charset="-122"/>
                    <a:cs typeface="汉仪中圆简"/>
                  </a:rPr>
                  <a:t>教师</a:t>
                </a:r>
              </a:p>
            </p:txBody>
          </p:sp>
        </p:grpSp>
        <p:grpSp>
          <p:nvGrpSpPr>
            <p:cNvPr id="9" name="组合 29"/>
            <p:cNvGrpSpPr>
              <a:grpSpLocks/>
            </p:cNvGrpSpPr>
            <p:nvPr/>
          </p:nvGrpSpPr>
          <p:grpSpPr bwMode="auto">
            <a:xfrm>
              <a:off x="581025" y="1384300"/>
              <a:ext cx="3097213" cy="444022"/>
              <a:chOff x="581025" y="1384300"/>
              <a:chExt cx="3097213" cy="444022"/>
            </a:xfrm>
          </p:grpSpPr>
          <p:sp>
            <p:nvSpPr>
              <p:cNvPr id="55" name="双波形 54"/>
              <p:cNvSpPr/>
              <p:nvPr/>
            </p:nvSpPr>
            <p:spPr>
              <a:xfrm>
                <a:off x="604072" y="1405180"/>
                <a:ext cx="3074066" cy="423142"/>
              </a:xfrm>
              <a:prstGeom prst="doubleWave">
                <a:avLst/>
              </a:prstGeom>
              <a:solidFill>
                <a:srgbClr val="FFAB57">
                  <a:alpha val="89804"/>
                </a:srgbClr>
              </a:solidFill>
              <a:ln>
                <a:noFill/>
              </a:ln>
              <a:effectLst>
                <a:reflection blurRad="6350" stA="50000" endA="300" endPos="5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39" name="AutoShape 57"/>
              <p:cNvSpPr>
                <a:spLocks noChangeArrowheads="1"/>
              </p:cNvSpPr>
              <p:nvPr/>
            </p:nvSpPr>
            <p:spPr bwMode="auto">
              <a:xfrm>
                <a:off x="581025" y="1384300"/>
                <a:ext cx="3097213" cy="340519"/>
              </a:xfrm>
              <a:prstGeom prst="roundRect">
                <a:avLst>
                  <a:gd name="adj" fmla="val 16667"/>
                </a:avLst>
              </a:prstGeom>
              <a:noFill/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kern="0" dirty="0">
                    <a:latin typeface="Verdana" pitchFamily="34" charset="0"/>
                    <a:ea typeface="微软雅黑" panose="020B0503020204020204" pitchFamily="34" charset="-122"/>
                    <a:cs typeface="Calibri"/>
                  </a:rPr>
                  <a:t>一刀切的传统教学模式</a:t>
                </a:r>
              </a:p>
            </p:txBody>
          </p:sp>
        </p:grpSp>
      </p:grpSp>
      <p:grpSp>
        <p:nvGrpSpPr>
          <p:cNvPr id="10" name="组合 40"/>
          <p:cNvGrpSpPr>
            <a:grpSpLocks/>
          </p:cNvGrpSpPr>
          <p:nvPr/>
        </p:nvGrpSpPr>
        <p:grpSpPr bwMode="auto">
          <a:xfrm>
            <a:off x="1752600" y="3308350"/>
            <a:ext cx="1955800" cy="1104900"/>
            <a:chOff x="1752600" y="3308350"/>
            <a:chExt cx="1955800" cy="1104900"/>
          </a:xfrm>
        </p:grpSpPr>
        <p:sp>
          <p:nvSpPr>
            <p:cNvPr id="51" name="Right Arrow 22"/>
            <p:cNvSpPr/>
            <p:nvPr/>
          </p:nvSpPr>
          <p:spPr bwMode="auto">
            <a:xfrm rot="2016411">
              <a:off x="1752600" y="3308350"/>
              <a:ext cx="1955800" cy="1104900"/>
            </a:xfrm>
            <a:prstGeom prst="rightArrow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eaLnBrk="1" fontAlgn="auto" hangingPunct="1">
                <a:lnSpc>
                  <a:spcPct val="75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sz="2000" b="1" kern="0" dirty="0">
                <a:solidFill>
                  <a:prstClr val="white"/>
                </a:solidFill>
                <a:latin typeface="Verdana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6394" name="TextBox 29"/>
            <p:cNvSpPr txBox="1">
              <a:spLocks noChangeArrowheads="1"/>
            </p:cNvSpPr>
            <p:nvPr/>
          </p:nvSpPr>
          <p:spPr bwMode="auto">
            <a:xfrm rot="2002245">
              <a:off x="1893888" y="3599755"/>
              <a:ext cx="13049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CN" altLang="en-US" sz="1400" b="1" dirty="0">
                  <a:solidFill>
                    <a:srgbClr val="FFFFFF"/>
                  </a:solidFill>
                  <a:latin typeface="Verdana" pitchFamily="34" charset="0"/>
                  <a:ea typeface="微软雅黑" pitchFamily="34" charset="-122"/>
                </a:rPr>
                <a:t>模式变革</a:t>
              </a:r>
            </a:p>
          </p:txBody>
        </p:sp>
      </p:grpSp>
      <p:grpSp>
        <p:nvGrpSpPr>
          <p:cNvPr id="11" name="组合 33"/>
          <p:cNvGrpSpPr>
            <a:grpSpLocks/>
          </p:cNvGrpSpPr>
          <p:nvPr/>
        </p:nvGrpSpPr>
        <p:grpSpPr bwMode="auto">
          <a:xfrm>
            <a:off x="1144726" y="581577"/>
            <a:ext cx="8229600" cy="863600"/>
            <a:chOff x="1065213" y="415925"/>
            <a:chExt cx="8229600" cy="863600"/>
          </a:xfrm>
        </p:grpSpPr>
        <p:sp>
          <p:nvSpPr>
            <p:cNvPr id="16391" name="Title 1"/>
            <p:cNvSpPr txBox="1">
              <a:spLocks/>
            </p:cNvSpPr>
            <p:nvPr/>
          </p:nvSpPr>
          <p:spPr bwMode="auto">
            <a:xfrm>
              <a:off x="1065213" y="415925"/>
              <a:ext cx="8229600" cy="86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lang="zh-CN" altLang="en-US" b="1" dirty="0">
                  <a:latin typeface="微软雅黑" pitchFamily="34" charset="-122"/>
                  <a:ea typeface="微软雅黑" pitchFamily="34" charset="-122"/>
                  <a:sym typeface="Calibri" pitchFamily="34" charset="0"/>
                </a:rPr>
                <a:t>现代教育</a:t>
              </a:r>
              <a:r>
                <a:rPr lang="zh-CN" altLang="en-US" b="1" dirty="0" smtClean="0">
                  <a:latin typeface="微软雅黑" pitchFamily="34" charset="-122"/>
                  <a:ea typeface="微软雅黑" pitchFamily="34" charset="-122"/>
                  <a:sym typeface="Calibri" pitchFamily="34" charset="0"/>
                </a:rPr>
                <a:t>理念与模式：</a:t>
              </a:r>
              <a:r>
                <a:rPr lang="zh-CN" altLang="en-US" b="1" dirty="0">
                  <a:latin typeface="微软雅黑" pitchFamily="34" charset="-122"/>
                  <a:ea typeface="微软雅黑" pitchFamily="34" charset="-122"/>
                  <a:sym typeface="Calibri" pitchFamily="34" charset="0"/>
                </a:rPr>
                <a:t>以教为主        以学为主</a:t>
              </a:r>
              <a:endParaRPr lang="en-US" b="1" dirty="0">
                <a:latin typeface="微软雅黑" pitchFamily="34" charset="-122"/>
                <a:ea typeface="微软雅黑" pitchFamily="34" charset="-122"/>
                <a:sym typeface="Calibri" pitchFamily="34" charset="0"/>
              </a:endParaRPr>
            </a:p>
          </p:txBody>
        </p:sp>
        <p:sp>
          <p:nvSpPr>
            <p:cNvPr id="54" name="Right Arrow 25"/>
            <p:cNvSpPr/>
            <p:nvPr/>
          </p:nvSpPr>
          <p:spPr>
            <a:xfrm>
              <a:off x="4533520" y="721277"/>
              <a:ext cx="369888" cy="279400"/>
            </a:xfrm>
            <a:prstGeom prst="rightArrow">
              <a:avLst/>
            </a:prstGeom>
            <a:solidFill>
              <a:srgbClr val="FF9900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 dirty="0">
                <a:solidFill>
                  <a:prstClr val="black"/>
                </a:solidFill>
                <a:latin typeface="Calibri"/>
                <a:ea typeface="黑体" pitchFamily="49" charset="-122"/>
              </a:endParaRPr>
            </a:p>
          </p:txBody>
        </p:sp>
      </p:grpSp>
      <p:sp>
        <p:nvSpPr>
          <p:cNvPr id="40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一、智慧校园建设与高校教育发展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20663" y="2687638"/>
            <a:ext cx="8723312" cy="21177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7411" name="标题 1"/>
          <p:cNvSpPr>
            <a:spLocks noGrp="1"/>
          </p:cNvSpPr>
          <p:nvPr>
            <p:ph type="title"/>
          </p:nvPr>
        </p:nvSpPr>
        <p:spPr bwMode="auto">
          <a:xfrm>
            <a:off x="1058863" y="619125"/>
            <a:ext cx="8229600" cy="857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2400" smtClean="0">
                <a:solidFill>
                  <a:schemeClr val="tx1"/>
                </a:solidFill>
              </a:rPr>
              <a:t>国际科研信息化的发展态势</a:t>
            </a:r>
          </a:p>
        </p:txBody>
      </p:sp>
      <p:sp>
        <p:nvSpPr>
          <p:cNvPr id="17413" name="内容占位符 2"/>
          <p:cNvSpPr txBox="1">
            <a:spLocks/>
          </p:cNvSpPr>
          <p:nvPr/>
        </p:nvSpPr>
        <p:spPr bwMode="auto">
          <a:xfrm>
            <a:off x="654050" y="1060450"/>
            <a:ext cx="822960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20713" lvl="1" indent="-228600" eaLnBrk="1" hangingPunct="1">
              <a:lnSpc>
                <a:spcPts val="2200"/>
              </a:lnSpc>
              <a:buClr>
                <a:srgbClr val="F67908"/>
              </a:buClr>
              <a:buFont typeface="Wingdings" pitchFamily="2" charset="2"/>
              <a:buChar char="u"/>
            </a:pPr>
            <a:r>
              <a:rPr lang="en-US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2011</a:t>
            </a:r>
            <a:r>
              <a:rPr lang="zh-CN" altLang="en-US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NSF</a:t>
            </a:r>
            <a:r>
              <a:rPr lang="zh-CN" altLang="en-US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发布</a:t>
            </a:r>
            <a:r>
              <a:rPr lang="en-US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面向</a:t>
            </a:r>
            <a:r>
              <a:rPr lang="en-US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zh-CN" altLang="en-US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世纪科学与工程网络基础设施框架</a:t>
            </a:r>
            <a:r>
              <a:rPr lang="en-US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》 </a:t>
            </a:r>
            <a:r>
              <a:rPr lang="zh-CN" altLang="en-US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CIF21</a:t>
            </a:r>
            <a:r>
              <a:rPr lang="zh-CN" altLang="en-US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sz="15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620713" lvl="1" indent="-228600" eaLnBrk="1" hangingPunct="1">
              <a:lnSpc>
                <a:spcPts val="2200"/>
              </a:lnSpc>
              <a:buClr>
                <a:srgbClr val="F67908"/>
              </a:buClr>
              <a:buFont typeface="Wingdings" pitchFamily="2" charset="2"/>
              <a:buChar char="u"/>
            </a:pPr>
            <a:r>
              <a:rPr lang="en-US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2011</a:t>
            </a:r>
            <a:r>
              <a:rPr lang="zh-CN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年英国发布《英国科研信息化基础设施战略愿景》研究报告</a:t>
            </a:r>
            <a:endParaRPr lang="en-US" altLang="zh-CN" sz="15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620713" lvl="1" indent="-228600" eaLnBrk="1" hangingPunct="1">
              <a:lnSpc>
                <a:spcPts val="2200"/>
              </a:lnSpc>
              <a:buClr>
                <a:srgbClr val="F67908"/>
              </a:buClr>
              <a:buFont typeface="Wingdings" pitchFamily="2" charset="2"/>
              <a:buChar char="u"/>
            </a:pPr>
            <a:r>
              <a:rPr lang="en-US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2011</a:t>
            </a:r>
            <a:r>
              <a:rPr lang="zh-CN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en-US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欧盟</a:t>
            </a:r>
            <a:r>
              <a:rPr lang="zh-CN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“地平线</a:t>
            </a:r>
            <a:r>
              <a:rPr lang="en-US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2020</a:t>
            </a:r>
            <a:r>
              <a:rPr lang="zh-CN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”战略计划，大数据关键技术和基础设施优先支持领域</a:t>
            </a:r>
            <a:endParaRPr lang="en-US" altLang="zh-CN" sz="15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620713" lvl="1" indent="-228600" eaLnBrk="1" hangingPunct="1">
              <a:lnSpc>
                <a:spcPts val="2200"/>
              </a:lnSpc>
              <a:buClr>
                <a:srgbClr val="F67908"/>
              </a:buClr>
              <a:buFont typeface="Wingdings" pitchFamily="2" charset="2"/>
              <a:buChar char="u"/>
            </a:pPr>
            <a:r>
              <a:rPr lang="en-US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2012</a:t>
            </a:r>
            <a:r>
              <a:rPr lang="zh-CN" altLang="en-US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NSF</a:t>
            </a:r>
            <a:r>
              <a:rPr lang="zh-CN" altLang="en-US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发布</a:t>
            </a:r>
            <a:r>
              <a:rPr lang="en-US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先进的科研与工程网络基础设施</a:t>
            </a:r>
            <a:r>
              <a:rPr lang="en-US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ACI</a:t>
            </a:r>
            <a:r>
              <a:rPr lang="zh-CN" altLang="en-US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sz="15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620713" lvl="1" indent="-228600" eaLnBrk="1" hangingPunct="1">
              <a:lnSpc>
                <a:spcPts val="2200"/>
              </a:lnSpc>
              <a:buClr>
                <a:srgbClr val="F67908"/>
              </a:buClr>
              <a:buFont typeface="Wingdings" pitchFamily="2" charset="2"/>
              <a:buChar char="u"/>
            </a:pPr>
            <a:r>
              <a:rPr lang="en-US" altLang="zh-CN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2012</a:t>
            </a:r>
            <a:r>
              <a:rPr lang="zh-CN" altLang="en-US" sz="15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年奥巴马政府正式提出了“大数据研究与开发倡议”</a:t>
            </a:r>
            <a:endParaRPr lang="en-US" altLang="zh-CN" sz="15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4"/>
          <p:cNvGrpSpPr>
            <a:grpSpLocks/>
          </p:cNvGrpSpPr>
          <p:nvPr/>
        </p:nvGrpSpPr>
        <p:grpSpPr bwMode="auto">
          <a:xfrm>
            <a:off x="309563" y="2792413"/>
            <a:ext cx="8524875" cy="1924050"/>
            <a:chOff x="309880" y="2792480"/>
            <a:chExt cx="8524240" cy="1923800"/>
          </a:xfrm>
        </p:grpSpPr>
        <p:sp>
          <p:nvSpPr>
            <p:cNvPr id="13" name="矩形 12"/>
            <p:cNvSpPr/>
            <p:nvPr/>
          </p:nvSpPr>
          <p:spPr>
            <a:xfrm>
              <a:off x="309880" y="3884538"/>
              <a:ext cx="1692149" cy="831742"/>
            </a:xfrm>
            <a:prstGeom prst="rect">
              <a:avLst/>
            </a:prstGeom>
            <a:solidFill>
              <a:srgbClr val="E5D983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zh-CN" sz="120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2012~2014</a:t>
              </a:r>
            </a:p>
            <a:p>
              <a:pPr eaLnBrk="1" hangingPunct="1">
                <a:defRPr/>
              </a:pPr>
              <a:r>
                <a:rPr lang="en-US" altLang="zh-CN" sz="1200" b="1" dirty="0">
                  <a:solidFill>
                    <a:srgbClr val="F679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Advanced</a:t>
              </a:r>
              <a:r>
                <a:rPr lang="en-US" altLang="zh-CN" sz="1200" b="1" dirty="0">
                  <a:solidFill>
                    <a:srgbClr val="F67908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Cyberinfrastructure</a:t>
              </a:r>
              <a:br>
                <a:rPr lang="en-US" altLang="zh-CN" sz="120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</a:br>
              <a:r>
                <a:rPr lang="zh-CN" altLang="en-US" sz="1200" b="1" dirty="0">
                  <a:solidFill>
                    <a:srgbClr val="F679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（</a:t>
              </a:r>
              <a:r>
                <a:rPr lang="en-US" altLang="zh-CN" sz="1200" b="1" dirty="0">
                  <a:solidFill>
                    <a:srgbClr val="F679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ACI</a:t>
              </a:r>
              <a:r>
                <a:rPr lang="zh-CN" altLang="en-US" sz="1200" b="1" dirty="0">
                  <a:solidFill>
                    <a:srgbClr val="F679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）</a:t>
              </a:r>
              <a:r>
                <a:rPr lang="en-US" altLang="zh-CN" sz="1200" b="1" dirty="0">
                  <a:solidFill>
                    <a:srgbClr val="F679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</a:t>
              </a:r>
              <a:endParaRPr lang="zh-CN" altLang="en-US" sz="1200" b="1" dirty="0">
                <a:solidFill>
                  <a:srgbClr val="F679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09880" y="2792480"/>
              <a:ext cx="1692149" cy="831742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zh-CN" sz="12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2011</a:t>
              </a:r>
            </a:p>
            <a:p>
              <a:pPr eaLnBrk="1" hangingPunct="1">
                <a:defRPr/>
              </a:pPr>
              <a:r>
                <a:rPr lang="en-US" altLang="zh-CN" sz="12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Cyberinfrastructure </a:t>
              </a:r>
              <a:r>
                <a:rPr lang="en-US" altLang="zh-CN" sz="1200" b="1" dirty="0">
                  <a:solidFill>
                    <a:srgbClr val="3E6E4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Framework</a:t>
              </a:r>
              <a:r>
                <a:rPr lang="en-US" altLang="zh-CN" sz="1200" b="1" dirty="0">
                  <a:solidFill>
                    <a:srgbClr val="3E6E4C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for 21st Century  </a:t>
              </a:r>
              <a:r>
                <a:rPr lang="en-US" altLang="zh-CN" sz="1200" b="1" dirty="0">
                  <a:solidFill>
                    <a:srgbClr val="3E6E4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(CIF21)</a:t>
              </a:r>
              <a:endParaRPr lang="zh-CN" altLang="en-US" sz="1200" b="1" dirty="0">
                <a:solidFill>
                  <a:srgbClr val="3E6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10800000">
              <a:off x="1013090" y="3665492"/>
              <a:ext cx="285729" cy="176189"/>
            </a:xfrm>
            <a:prstGeom prst="triangle">
              <a:avLst/>
            </a:prstGeom>
            <a:solidFill>
              <a:srgbClr val="7F7F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036951" y="2792480"/>
              <a:ext cx="4755796" cy="831742"/>
            </a:xfrm>
            <a:prstGeom prst="rect">
              <a:avLst/>
            </a:prstGeom>
            <a:solidFill>
              <a:srgbClr val="91C19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just" eaLnBrk="1" hangingPunct="1">
                <a:defRPr/>
              </a:pPr>
              <a:r>
                <a:rPr lang="zh-CN" altLang="zh-CN" sz="1500" b="1" dirty="0">
                  <a:solidFill>
                    <a:srgbClr val="386244"/>
                  </a:solidFill>
                  <a:latin typeface="微软雅黑" pitchFamily="34" charset="-122"/>
                  <a:ea typeface="微软雅黑" pitchFamily="34" charset="-122"/>
                </a:rPr>
                <a:t>数据驱动型科学</a:t>
              </a:r>
              <a:r>
                <a:rPr lang="zh-CN" altLang="zh-CN" sz="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、新型计算基础设施、网络基础设施访问与连接以及</a:t>
              </a:r>
              <a:r>
                <a:rPr lang="zh-CN" altLang="zh-CN" sz="1500" b="1" dirty="0">
                  <a:solidFill>
                    <a:srgbClr val="386244"/>
                  </a:solidFill>
                  <a:latin typeface="微软雅黑" pitchFamily="34" charset="-122"/>
                  <a:ea typeface="微软雅黑" pitchFamily="34" charset="-122"/>
                </a:rPr>
                <a:t>社区研究网络</a:t>
              </a:r>
              <a:endParaRPr lang="zh-CN" altLang="en-US" sz="1500" b="1" dirty="0">
                <a:solidFill>
                  <a:srgbClr val="386244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2036951" y="3884538"/>
              <a:ext cx="4755796" cy="831742"/>
            </a:xfrm>
            <a:prstGeom prst="rect">
              <a:avLst/>
            </a:prstGeom>
            <a:solidFill>
              <a:srgbClr val="F0BD2C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just" eaLnBrk="1" hangingPunct="1">
                <a:defRPr/>
              </a:pPr>
              <a:r>
                <a:rPr lang="zh-CN" altLang="en-US" sz="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创建并</a:t>
              </a:r>
              <a:r>
                <a:rPr lang="zh-CN" altLang="en-US" sz="1500" b="1" dirty="0">
                  <a:solidFill>
                    <a:srgbClr val="CF6607"/>
                  </a:solidFill>
                  <a:latin typeface="微软雅黑" pitchFamily="34" charset="-122"/>
                  <a:ea typeface="微软雅黑" pitchFamily="34" charset="-122"/>
                </a:rPr>
                <a:t>全面整合</a:t>
              </a:r>
              <a:r>
                <a:rPr lang="zh-CN" altLang="en-US" sz="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先进计算基础设施，程序和其他资源，包括</a:t>
              </a:r>
              <a:r>
                <a:rPr lang="zh-CN" altLang="en-US" sz="1500" b="1" dirty="0">
                  <a:solidFill>
                    <a:srgbClr val="CF6607"/>
                  </a:solidFill>
                  <a:latin typeface="微软雅黑" pitchFamily="34" charset="-122"/>
                  <a:ea typeface="微软雅黑" pitchFamily="34" charset="-122"/>
                </a:rPr>
                <a:t>科研基础设施再投资、</a:t>
              </a:r>
              <a:r>
                <a:rPr lang="en-US" altLang="zh-CN" sz="1500" b="1" dirty="0">
                  <a:solidFill>
                    <a:srgbClr val="CF6607"/>
                  </a:solidFill>
                  <a:latin typeface="微软雅黑" pitchFamily="34" charset="-122"/>
                  <a:ea typeface="微软雅黑" pitchFamily="34" charset="-122"/>
                </a:rPr>
                <a:t>CPS</a:t>
              </a:r>
              <a:r>
                <a:rPr lang="zh-CN" altLang="en-US" sz="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等等</a:t>
              </a:r>
              <a:r>
                <a:rPr lang="zh-CN" altLang="en-US" sz="1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。新增</a:t>
              </a:r>
              <a:r>
                <a:rPr lang="en-US" altLang="zh-CN" sz="1500" b="1" dirty="0">
                  <a:solidFill>
                    <a:srgbClr val="CF6607"/>
                  </a:solidFill>
                  <a:latin typeface="微软雅黑" pitchFamily="34" charset="-122"/>
                  <a:ea typeface="微软雅黑" pitchFamily="34" charset="-122"/>
                </a:rPr>
                <a:t>NSF</a:t>
              </a:r>
              <a:r>
                <a:rPr lang="zh-CN" altLang="en-US" sz="1500" b="1" dirty="0">
                  <a:solidFill>
                    <a:srgbClr val="CF6607"/>
                  </a:solidFill>
                  <a:latin typeface="微软雅黑" pitchFamily="34" charset="-122"/>
                  <a:ea typeface="微软雅黑" pitchFamily="34" charset="-122"/>
                </a:rPr>
                <a:t>云基础设施、计算与数据使能的科研与工程</a:t>
              </a:r>
              <a:r>
                <a:rPr lang="zh-CN" altLang="en-US" sz="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等计划</a:t>
              </a:r>
              <a:r>
                <a:rPr lang="zh-CN" altLang="en-US" sz="1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zh-CN" alt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826082" y="2792480"/>
              <a:ext cx="2008038" cy="831742"/>
            </a:xfrm>
            <a:prstGeom prst="rect">
              <a:avLst/>
            </a:prstGeom>
            <a:solidFill>
              <a:srgbClr val="6BB5A9"/>
            </a:solidFill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zh-CN" altLang="en-US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 新型科研范式</a:t>
              </a:r>
              <a:endParaRPr lang="en-US" altLang="zh-CN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>
                <a:defRPr/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 数据及计算驱动共享  </a:t>
              </a:r>
              <a:endPara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>
                <a:defRPr/>
              </a:pPr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 </a:t>
              </a: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开放的研究环境</a:t>
              </a:r>
              <a:endPara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826082" y="3908347"/>
              <a:ext cx="2008038" cy="784123"/>
            </a:xfrm>
            <a:prstGeom prst="rect">
              <a:avLst/>
            </a:prstGeom>
            <a:solidFill>
              <a:srgbClr val="EB8015"/>
            </a:solidFill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r>
                <a:rPr lang="zh-CN" altLang="en-US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 全面融合</a:t>
              </a:r>
              <a:endParaRPr lang="en-US" altLang="zh-CN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>
                <a:defRPr/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 基础设施云化</a:t>
              </a:r>
              <a:endPara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>
                <a:defRPr/>
              </a:pP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 </a:t>
              </a:r>
              <a:r>
                <a:rPr lang="en-US" altLang="zh-CN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CI</a:t>
              </a:r>
              <a:r>
                <a:rPr lang="zh-CN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与科研活动融为一体</a:t>
              </a:r>
              <a:endParaRPr lang="en-US" altLang="zh-CN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0800000">
              <a:off x="4322781" y="3665492"/>
              <a:ext cx="285729" cy="176189"/>
            </a:xfrm>
            <a:prstGeom prst="triangle">
              <a:avLst/>
            </a:prstGeom>
            <a:solidFill>
              <a:srgbClr val="7F7F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5400000">
              <a:off x="6738783" y="3144856"/>
              <a:ext cx="234919" cy="126991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6737989" y="4237708"/>
              <a:ext cx="234919" cy="125403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9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一、智慧校园建设与高校教育发展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 1"/>
          <p:cNvSpPr>
            <a:spLocks noGrp="1"/>
          </p:cNvSpPr>
          <p:nvPr>
            <p:ph type="title"/>
          </p:nvPr>
        </p:nvSpPr>
        <p:spPr bwMode="auto">
          <a:xfrm>
            <a:off x="447675" y="617538"/>
            <a:ext cx="2979738" cy="492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2400" smtClean="0">
                <a:solidFill>
                  <a:schemeClr val="tx1"/>
                </a:solidFill>
              </a:rPr>
              <a:t>科研平台</a:t>
            </a:r>
          </a:p>
        </p:txBody>
      </p:sp>
      <p:sp>
        <p:nvSpPr>
          <p:cNvPr id="18436" name="AutoShape 2"/>
          <p:cNvSpPr>
            <a:spLocks noChangeArrowheads="1"/>
          </p:cNvSpPr>
          <p:nvPr/>
        </p:nvSpPr>
        <p:spPr bwMode="auto">
          <a:xfrm>
            <a:off x="728663" y="1881188"/>
            <a:ext cx="2686050" cy="1457325"/>
          </a:xfrm>
          <a:prstGeom prst="upArrow">
            <a:avLst>
              <a:gd name="adj1" fmla="val 68843"/>
              <a:gd name="adj2" fmla="val 38921"/>
            </a:avLst>
          </a:prstGeom>
          <a:gradFill rotWithShape="1">
            <a:gsLst>
              <a:gs pos="0">
                <a:srgbClr val="FBB10D"/>
              </a:gs>
              <a:gs pos="100000">
                <a:srgbClr val="E4E4E4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486" name="AutoShape 8"/>
          <p:cNvSpPr>
            <a:spLocks noChangeArrowheads="1"/>
          </p:cNvSpPr>
          <p:nvPr/>
        </p:nvSpPr>
        <p:spPr bwMode="auto">
          <a:xfrm>
            <a:off x="854075" y="1560513"/>
            <a:ext cx="2433638" cy="3333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67908"/>
              </a:gs>
              <a:gs pos="50000">
                <a:srgbClr val="FBB10D"/>
              </a:gs>
              <a:gs pos="100000">
                <a:srgbClr val="F67908"/>
              </a:gs>
            </a:gsLst>
            <a:lin ang="0" scaled="1"/>
          </a:gradFill>
          <a:ln w="38100">
            <a:noFill/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zh-CN" b="1">
                <a:solidFill>
                  <a:srgbClr val="000000"/>
                </a:solidFill>
                <a:cs typeface="Arial" pitchFamily="34" charset="0"/>
              </a:rPr>
              <a:t>BERKELEY LAB</a:t>
            </a:r>
          </a:p>
        </p:txBody>
      </p:sp>
      <p:grpSp>
        <p:nvGrpSpPr>
          <p:cNvPr id="2" name="组合 3"/>
          <p:cNvGrpSpPr>
            <a:grpSpLocks/>
          </p:cNvGrpSpPr>
          <p:nvPr/>
        </p:nvGrpSpPr>
        <p:grpSpPr bwMode="auto">
          <a:xfrm>
            <a:off x="508000" y="2582863"/>
            <a:ext cx="755650" cy="747712"/>
            <a:chOff x="1621959" y="2866429"/>
            <a:chExt cx="889900" cy="879436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649016" y="2866429"/>
              <a:ext cx="862843" cy="879436"/>
              <a:chOff x="0" y="0"/>
              <a:chExt cx="1680" cy="1680"/>
            </a:xfrm>
          </p:grpSpPr>
          <p:sp>
            <p:nvSpPr>
              <p:cNvPr id="18508" name="Oval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1BA8BB"/>
                  </a:gs>
                  <a:gs pos="100000">
                    <a:srgbClr val="15849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09" name="未知"/>
              <p:cNvSpPr>
                <a:spLocks/>
              </p:cNvSpPr>
              <p:nvPr/>
            </p:nvSpPr>
            <p:spPr bwMode="auto">
              <a:xfrm>
                <a:off x="192" y="2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1BABB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1621959" y="3193183"/>
              <a:ext cx="876814" cy="39957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先进光源</a:t>
              </a:r>
            </a:p>
            <a:p>
              <a:pPr algn="ctr" eaLnBrk="1" hangingPunct="1">
                <a:defRPr/>
              </a:pPr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ALS</a:t>
              </a:r>
            </a:p>
          </p:txBody>
        </p:sp>
      </p:grpSp>
      <p:grpSp>
        <p:nvGrpSpPr>
          <p:cNvPr id="4" name="组合 6"/>
          <p:cNvGrpSpPr>
            <a:grpSpLocks/>
          </p:cNvGrpSpPr>
          <p:nvPr/>
        </p:nvGrpSpPr>
        <p:grpSpPr bwMode="auto">
          <a:xfrm>
            <a:off x="2798763" y="2582863"/>
            <a:ext cx="866775" cy="755650"/>
            <a:chOff x="6000358" y="2856287"/>
            <a:chExt cx="1019520" cy="889577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6076950" y="2856287"/>
              <a:ext cx="884967" cy="889577"/>
              <a:chOff x="0" y="0"/>
              <a:chExt cx="1680" cy="1680"/>
            </a:xfrm>
          </p:grpSpPr>
          <p:sp>
            <p:nvSpPr>
              <p:cNvPr id="18504" name="Oval 1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E5D983"/>
                  </a:gs>
                  <a:gs pos="100000">
                    <a:srgbClr val="DCCD5A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05" name="未知"/>
              <p:cNvSpPr>
                <a:spLocks/>
              </p:cNvSpPr>
              <p:nvPr/>
            </p:nvSpPr>
            <p:spPr bwMode="auto">
              <a:xfrm>
                <a:off x="192" y="2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E5D98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6000358" y="3192682"/>
              <a:ext cx="1019520" cy="470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能源学网络</a:t>
              </a:r>
            </a:p>
            <a:p>
              <a:pPr algn="ctr" eaLnBrk="1" hangingPunct="1">
                <a:defRPr/>
              </a:pPr>
              <a:r>
                <a:rPr lang="en-US" altLang="zh-CN" sz="1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ESnet</a:t>
              </a:r>
              <a:endParaRPr lang="zh-CN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2070100" y="2582863"/>
            <a:ext cx="750888" cy="750887"/>
            <a:chOff x="4618435" y="2862741"/>
            <a:chExt cx="884967" cy="883124"/>
          </a:xfrm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4618435" y="2862741"/>
              <a:ext cx="884967" cy="883124"/>
              <a:chOff x="0" y="0"/>
              <a:chExt cx="1680" cy="1680"/>
            </a:xfrm>
          </p:grpSpPr>
          <p:sp>
            <p:nvSpPr>
              <p:cNvPr id="18500" name="Oval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B5D5BE"/>
                  </a:gs>
                  <a:gs pos="100000">
                    <a:srgbClr val="91C19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未知"/>
              <p:cNvSpPr>
                <a:spLocks/>
              </p:cNvSpPr>
              <p:nvPr/>
            </p:nvSpPr>
            <p:spPr bwMode="auto">
              <a:xfrm>
                <a:off x="192" y="28"/>
                <a:ext cx="1296" cy="632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rgbClr val="B5D5BE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1" hangingPunct="1"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1" name="Text Box 23"/>
            <p:cNvSpPr txBox="1">
              <a:spLocks noChangeArrowheads="1"/>
            </p:cNvSpPr>
            <p:nvPr/>
          </p:nvSpPr>
          <p:spPr bwMode="auto">
            <a:xfrm>
              <a:off x="4648370" y="2928088"/>
              <a:ext cx="825096" cy="707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国家能源研究科学计算中心</a:t>
              </a:r>
              <a:r>
                <a:rPr lang="en-US" altLang="zh-CN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NERSC</a:t>
              </a:r>
              <a:endParaRPr lang="zh-CN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4" name="标题 1"/>
          <p:cNvSpPr txBox="1">
            <a:spLocks/>
          </p:cNvSpPr>
          <p:nvPr/>
        </p:nvSpPr>
        <p:spPr>
          <a:xfrm>
            <a:off x="441325" y="3513138"/>
            <a:ext cx="3244850" cy="115887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 algn="just">
              <a:lnSpc>
                <a:spcPts val="2200"/>
              </a:lnSpc>
              <a:defRPr/>
            </a:pPr>
            <a:r>
              <a:rPr lang="zh-CN" altLang="en-US" sz="1500" dirty="0" smtClean="0">
                <a:solidFill>
                  <a:srgbClr val="F67908"/>
                </a:solidFill>
              </a:rPr>
              <a:t>科研</a:t>
            </a:r>
            <a:r>
              <a:rPr lang="zh-CN" altLang="en-US" sz="1500" dirty="0">
                <a:solidFill>
                  <a:srgbClr val="F67908"/>
                </a:solidFill>
              </a:rPr>
              <a:t>平台</a:t>
            </a:r>
            <a:r>
              <a:rPr lang="zh-CN" altLang="en-US" sz="1500" dirty="0">
                <a:solidFill>
                  <a:schemeClr val="tx1"/>
                </a:solidFill>
                <a:cs typeface="+mn-cs"/>
              </a:rPr>
              <a:t>有明显的公共服务特征</a:t>
            </a:r>
            <a:r>
              <a:rPr lang="zh-CN" altLang="en-US" sz="1500" dirty="0" smtClean="0">
                <a:solidFill>
                  <a:schemeClr val="tx1"/>
                </a:solidFill>
                <a:cs typeface="+mn-cs"/>
              </a:rPr>
              <a:t>，其</a:t>
            </a:r>
            <a:endParaRPr lang="en-US" altLang="zh-CN" sz="1500" dirty="0" smtClean="0">
              <a:solidFill>
                <a:schemeClr val="tx1"/>
              </a:solidFill>
              <a:cs typeface="+mn-cs"/>
            </a:endParaRPr>
          </a:p>
          <a:p>
            <a:pPr algn="just">
              <a:lnSpc>
                <a:spcPts val="2200"/>
              </a:lnSpc>
              <a:defRPr/>
            </a:pPr>
            <a:r>
              <a:rPr lang="zh-CN" altLang="en-US" sz="1500" dirty="0" smtClean="0">
                <a:solidFill>
                  <a:schemeClr val="tx1"/>
                </a:solidFill>
                <a:cs typeface="+mn-cs"/>
              </a:rPr>
              <a:t>建设目的</a:t>
            </a:r>
            <a:r>
              <a:rPr lang="zh-CN" altLang="en-US" sz="1500" dirty="0">
                <a:solidFill>
                  <a:schemeClr val="tx1"/>
                </a:solidFill>
                <a:cs typeface="+mn-cs"/>
              </a:rPr>
              <a:t>是支撑</a:t>
            </a:r>
            <a:r>
              <a:rPr lang="zh-CN" altLang="en-US" sz="1500" dirty="0" smtClean="0">
                <a:solidFill>
                  <a:schemeClr val="tx1"/>
                </a:solidFill>
                <a:cs typeface="+mn-cs"/>
              </a:rPr>
              <a:t>和带动一</a:t>
            </a:r>
            <a:r>
              <a:rPr lang="zh-CN" altLang="en-US" sz="1500" dirty="0">
                <a:solidFill>
                  <a:schemeClr val="tx1"/>
                </a:solidFill>
                <a:cs typeface="+mn-cs"/>
              </a:rPr>
              <a:t>批</a:t>
            </a:r>
            <a:r>
              <a:rPr lang="zh-CN" altLang="en-US" sz="1500" dirty="0" smtClean="0">
                <a:solidFill>
                  <a:schemeClr val="tx1"/>
                </a:solidFill>
                <a:cs typeface="+mn-cs"/>
              </a:rPr>
              <a:t>相关学科</a:t>
            </a:r>
            <a:endParaRPr lang="en-US" altLang="zh-CN" sz="1500" dirty="0" smtClean="0">
              <a:solidFill>
                <a:schemeClr val="tx1"/>
              </a:solidFill>
              <a:cs typeface="+mn-cs"/>
            </a:endParaRPr>
          </a:p>
          <a:p>
            <a:pPr algn="just">
              <a:lnSpc>
                <a:spcPts val="2200"/>
              </a:lnSpc>
              <a:defRPr/>
            </a:pPr>
            <a:r>
              <a:rPr lang="zh-CN" altLang="en-US" sz="1500" dirty="0" smtClean="0">
                <a:solidFill>
                  <a:schemeClr val="tx1"/>
                </a:solidFill>
                <a:cs typeface="+mn-cs"/>
              </a:rPr>
              <a:t>的发展</a:t>
            </a:r>
            <a:r>
              <a:rPr lang="zh-CN" altLang="en-US" sz="1500" dirty="0">
                <a:solidFill>
                  <a:schemeClr val="tx1"/>
                </a:solidFill>
                <a:cs typeface="+mn-cs"/>
              </a:rPr>
              <a:t>，是</a:t>
            </a:r>
            <a:r>
              <a:rPr lang="zh-CN" altLang="en-US" sz="1500" dirty="0" smtClean="0">
                <a:solidFill>
                  <a:schemeClr val="tx1"/>
                </a:solidFill>
                <a:cs typeface="+mn-cs"/>
              </a:rPr>
              <a:t>实现</a:t>
            </a:r>
            <a:r>
              <a:rPr lang="zh-CN" altLang="en-US" sz="1500" dirty="0">
                <a:solidFill>
                  <a:schemeClr val="tx1"/>
                </a:solidFill>
                <a:cs typeface="+mn-cs"/>
              </a:rPr>
              <a:t>原始理论</a:t>
            </a:r>
            <a:r>
              <a:rPr lang="zh-CN" altLang="en-US" sz="1500" dirty="0" smtClean="0">
                <a:solidFill>
                  <a:schemeClr val="tx1"/>
                </a:solidFill>
                <a:cs typeface="+mn-cs"/>
              </a:rPr>
              <a:t>创新、重大</a:t>
            </a:r>
            <a:endParaRPr lang="en-US" altLang="zh-CN" sz="1500" dirty="0" smtClean="0">
              <a:solidFill>
                <a:schemeClr val="tx1"/>
              </a:solidFill>
              <a:cs typeface="+mn-cs"/>
            </a:endParaRPr>
          </a:p>
          <a:p>
            <a:pPr algn="just">
              <a:lnSpc>
                <a:spcPts val="2200"/>
              </a:lnSpc>
              <a:defRPr/>
            </a:pPr>
            <a:r>
              <a:rPr lang="zh-CN" altLang="en-US" sz="1500" dirty="0" smtClean="0">
                <a:solidFill>
                  <a:schemeClr val="tx1"/>
                </a:solidFill>
                <a:cs typeface="+mn-cs"/>
              </a:rPr>
              <a:t>技术突破的物质条件之一。</a:t>
            </a:r>
            <a:endParaRPr lang="zh-CN" altLang="en-US" sz="1500" dirty="0">
              <a:solidFill>
                <a:schemeClr val="tx1"/>
              </a:solidFill>
              <a:cs typeface="+mn-cs"/>
            </a:endParaRPr>
          </a:p>
        </p:txBody>
      </p:sp>
      <p:grpSp>
        <p:nvGrpSpPr>
          <p:cNvPr id="9" name="组合 36"/>
          <p:cNvGrpSpPr>
            <a:grpSpLocks/>
          </p:cNvGrpSpPr>
          <p:nvPr/>
        </p:nvGrpSpPr>
        <p:grpSpPr bwMode="auto">
          <a:xfrm>
            <a:off x="1241425" y="2582863"/>
            <a:ext cx="850900" cy="750887"/>
            <a:chOff x="3043434" y="2862741"/>
            <a:chExt cx="1002292" cy="883124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3106341" y="2862741"/>
              <a:ext cx="884967" cy="883124"/>
              <a:chOff x="0" y="0"/>
              <a:chExt cx="1680" cy="1680"/>
            </a:xfrm>
          </p:grpSpPr>
          <p:sp>
            <p:nvSpPr>
              <p:cNvPr id="18496" name="Oval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6BB5A9"/>
                  </a:gs>
                  <a:gs pos="100000">
                    <a:srgbClr val="4E9C8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未知"/>
              <p:cNvSpPr>
                <a:spLocks/>
              </p:cNvSpPr>
              <p:nvPr/>
            </p:nvSpPr>
            <p:spPr bwMode="auto">
              <a:xfrm>
                <a:off x="193" y="28"/>
                <a:ext cx="1296" cy="632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rgbClr val="6BB5A9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1" hangingPunct="1"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9" name="Text Box 6"/>
            <p:cNvSpPr txBox="1">
              <a:spLocks noChangeArrowheads="1"/>
            </p:cNvSpPr>
            <p:nvPr/>
          </p:nvSpPr>
          <p:spPr bwMode="auto">
            <a:xfrm>
              <a:off x="3043434" y="3077454"/>
              <a:ext cx="1002292" cy="552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国家电子</a:t>
              </a:r>
            </a:p>
            <a:p>
              <a:pPr algn="ctr" eaLnBrk="1" hangingPunct="1">
                <a:defRPr/>
              </a:pPr>
              <a:r>
                <a:rPr lang="zh-CN" alt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显微中心</a:t>
              </a:r>
            </a:p>
            <a:p>
              <a:pPr algn="ctr" eaLnBrk="1" hangingPunct="1">
                <a:defRPr/>
              </a:pPr>
              <a:r>
                <a:rPr lang="en-US" altLang="zh-CN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NCEM</a:t>
              </a:r>
            </a:p>
          </p:txBody>
        </p:sp>
      </p:grpSp>
      <p:grpSp>
        <p:nvGrpSpPr>
          <p:cNvPr id="11" name="组合 73"/>
          <p:cNvGrpSpPr>
            <a:grpSpLocks/>
          </p:cNvGrpSpPr>
          <p:nvPr/>
        </p:nvGrpSpPr>
        <p:grpSpPr bwMode="auto">
          <a:xfrm>
            <a:off x="3952875" y="900113"/>
            <a:ext cx="5033963" cy="657225"/>
            <a:chOff x="3952875" y="900113"/>
            <a:chExt cx="5033963" cy="657225"/>
          </a:xfrm>
        </p:grpSpPr>
        <p:sp>
          <p:nvSpPr>
            <p:cNvPr id="18476" name="Rectangle 8"/>
            <p:cNvSpPr>
              <a:spLocks noChangeArrowheads="1"/>
            </p:cNvSpPr>
            <p:nvPr/>
          </p:nvSpPr>
          <p:spPr bwMode="auto">
            <a:xfrm>
              <a:off x="4537075" y="900113"/>
              <a:ext cx="4449763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>
                <a:lnSpc>
                  <a:spcPts val="2200"/>
                </a:lnSpc>
                <a:buClr>
                  <a:srgbClr val="A50021"/>
                </a:buClr>
              </a:pPr>
              <a:r>
                <a:rPr lang="zh-CN" altLang="en-US" sz="15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国家能源研究科学计算中心</a:t>
              </a:r>
              <a:r>
                <a:rPr lang="en-US" altLang="zh-CN" sz="15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(NERSC)</a:t>
              </a:r>
            </a:p>
            <a:p>
              <a:pPr eaLnBrk="1" hangingPunct="1">
                <a:lnSpc>
                  <a:spcPts val="2200"/>
                </a:lnSpc>
                <a:buClr>
                  <a:srgbClr val="A50021"/>
                </a:buClr>
              </a:pPr>
              <a:r>
                <a:rPr lang="zh-CN" altLang="en-US" sz="15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是美国能源部科学局设在伯克利的科学计算平台</a:t>
              </a:r>
              <a:endParaRPr lang="en-US" altLang="zh-CN" sz="15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2" name="组合 20"/>
            <p:cNvGrpSpPr>
              <a:grpSpLocks/>
            </p:cNvGrpSpPr>
            <p:nvPr/>
          </p:nvGrpSpPr>
          <p:grpSpPr bwMode="auto">
            <a:xfrm>
              <a:off x="3952875" y="1011238"/>
              <a:ext cx="458788" cy="455612"/>
              <a:chOff x="914399" y="2238374"/>
              <a:chExt cx="529208" cy="524437"/>
            </a:xfrm>
          </p:grpSpPr>
          <p:grpSp>
            <p:nvGrpSpPr>
              <p:cNvPr id="13" name="组合 11"/>
              <p:cNvGrpSpPr>
                <a:grpSpLocks/>
              </p:cNvGrpSpPr>
              <p:nvPr/>
            </p:nvGrpSpPr>
            <p:grpSpPr bwMode="auto">
              <a:xfrm>
                <a:off x="914399" y="2238374"/>
                <a:ext cx="300600" cy="524437"/>
                <a:chOff x="914399" y="2238374"/>
                <a:chExt cx="300600" cy="524437"/>
              </a:xfrm>
            </p:grpSpPr>
            <p:sp>
              <p:nvSpPr>
                <p:cNvPr id="83" name="矩形 82"/>
                <p:cNvSpPr/>
                <p:nvPr/>
              </p:nvSpPr>
              <p:spPr>
                <a:xfrm>
                  <a:off x="914399" y="2238374"/>
                  <a:ext cx="71416" cy="73092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84" name="矩形 83"/>
                <p:cNvSpPr/>
                <p:nvPr/>
              </p:nvSpPr>
              <p:spPr>
                <a:xfrm>
                  <a:off x="989477" y="2315121"/>
                  <a:ext cx="71415" cy="7126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85" name="矩形 84"/>
                <p:cNvSpPr/>
                <p:nvPr/>
              </p:nvSpPr>
              <p:spPr>
                <a:xfrm>
                  <a:off x="1066387" y="2390040"/>
                  <a:ext cx="69584" cy="73092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86" name="矩形 85"/>
                <p:cNvSpPr/>
                <p:nvPr/>
              </p:nvSpPr>
              <p:spPr>
                <a:xfrm>
                  <a:off x="1141464" y="2468615"/>
                  <a:ext cx="71416" cy="69438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87" name="矩形 86"/>
                <p:cNvSpPr/>
                <p:nvPr/>
              </p:nvSpPr>
              <p:spPr>
                <a:xfrm>
                  <a:off x="1066387" y="2538053"/>
                  <a:ext cx="69584" cy="73092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88" name="矩形 87"/>
                <p:cNvSpPr/>
                <p:nvPr/>
              </p:nvSpPr>
              <p:spPr>
                <a:xfrm>
                  <a:off x="989477" y="2614800"/>
                  <a:ext cx="71415" cy="7126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89" name="矩形 88"/>
                <p:cNvSpPr/>
                <p:nvPr/>
              </p:nvSpPr>
              <p:spPr>
                <a:xfrm>
                  <a:off x="914399" y="2689719"/>
                  <a:ext cx="71416" cy="73092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</p:grpSp>
          <p:grpSp>
            <p:nvGrpSpPr>
              <p:cNvPr id="14" name="组合 12"/>
              <p:cNvGrpSpPr>
                <a:grpSpLocks/>
              </p:cNvGrpSpPr>
              <p:nvPr/>
            </p:nvGrpSpPr>
            <p:grpSpPr bwMode="auto">
              <a:xfrm>
                <a:off x="1143007" y="2238374"/>
                <a:ext cx="300600" cy="524437"/>
                <a:chOff x="914399" y="2238374"/>
                <a:chExt cx="300600" cy="524437"/>
              </a:xfrm>
            </p:grpSpPr>
            <p:sp>
              <p:nvSpPr>
                <p:cNvPr id="76" name="矩形 75"/>
                <p:cNvSpPr/>
                <p:nvPr/>
              </p:nvSpPr>
              <p:spPr>
                <a:xfrm>
                  <a:off x="916518" y="2238374"/>
                  <a:ext cx="71416" cy="73092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77" name="矩形 76"/>
                <p:cNvSpPr/>
                <p:nvPr/>
              </p:nvSpPr>
              <p:spPr>
                <a:xfrm>
                  <a:off x="993427" y="2315121"/>
                  <a:ext cx="69584" cy="7126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78" name="矩形 77"/>
                <p:cNvSpPr/>
                <p:nvPr/>
              </p:nvSpPr>
              <p:spPr>
                <a:xfrm>
                  <a:off x="1068506" y="2390040"/>
                  <a:ext cx="71415" cy="73092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79" name="矩形 78"/>
                <p:cNvSpPr/>
                <p:nvPr/>
              </p:nvSpPr>
              <p:spPr>
                <a:xfrm>
                  <a:off x="1143583" y="2468615"/>
                  <a:ext cx="71416" cy="69438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80" name="矩形 79"/>
                <p:cNvSpPr/>
                <p:nvPr/>
              </p:nvSpPr>
              <p:spPr>
                <a:xfrm>
                  <a:off x="1068506" y="2538053"/>
                  <a:ext cx="71415" cy="73092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81" name="矩形 80"/>
                <p:cNvSpPr/>
                <p:nvPr/>
              </p:nvSpPr>
              <p:spPr>
                <a:xfrm>
                  <a:off x="993427" y="2614800"/>
                  <a:ext cx="69584" cy="7126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82" name="矩形 81"/>
                <p:cNvSpPr/>
                <p:nvPr/>
              </p:nvSpPr>
              <p:spPr>
                <a:xfrm>
                  <a:off x="916518" y="2689719"/>
                  <a:ext cx="71416" cy="73092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</p:grpSp>
        </p:grpSp>
      </p:grpSp>
      <p:grpSp>
        <p:nvGrpSpPr>
          <p:cNvPr id="15" name="组合 90"/>
          <p:cNvGrpSpPr>
            <a:grpSpLocks/>
          </p:cNvGrpSpPr>
          <p:nvPr/>
        </p:nvGrpSpPr>
        <p:grpSpPr bwMode="auto">
          <a:xfrm>
            <a:off x="3952875" y="1638300"/>
            <a:ext cx="4756150" cy="3275013"/>
            <a:chOff x="3952875" y="1637836"/>
            <a:chExt cx="4756150" cy="3275058"/>
          </a:xfrm>
        </p:grpSpPr>
        <p:grpSp>
          <p:nvGrpSpPr>
            <p:cNvPr id="16" name="组合 74"/>
            <p:cNvGrpSpPr>
              <a:grpSpLocks/>
            </p:cNvGrpSpPr>
            <p:nvPr/>
          </p:nvGrpSpPr>
          <p:grpSpPr bwMode="auto">
            <a:xfrm>
              <a:off x="3952875" y="3263482"/>
              <a:ext cx="4756150" cy="1649412"/>
              <a:chOff x="3952875" y="1639888"/>
              <a:chExt cx="4756150" cy="1649412"/>
            </a:xfrm>
          </p:grpSpPr>
          <p:pic>
            <p:nvPicPr>
              <p:cNvPr id="18470" name="Picture 5" descr="franklin-0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962400" y="1639888"/>
                <a:ext cx="2324100" cy="161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71" name="Picture 6" descr="HPSS-09-horiz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3685"/>
              <a:stretch>
                <a:fillRect/>
              </a:stretch>
            </p:blipFill>
            <p:spPr bwMode="auto">
              <a:xfrm>
                <a:off x="6315075" y="1639888"/>
                <a:ext cx="2320925" cy="161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" name="矩形 45"/>
              <p:cNvSpPr/>
              <p:nvPr/>
            </p:nvSpPr>
            <p:spPr>
              <a:xfrm>
                <a:off x="3952875" y="3046409"/>
                <a:ext cx="2333625" cy="20637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698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18473" name="Rectangle 3"/>
              <p:cNvSpPr>
                <a:spLocks noChangeArrowheads="1"/>
              </p:cNvSpPr>
              <p:nvPr/>
            </p:nvSpPr>
            <p:spPr bwMode="auto">
              <a:xfrm>
                <a:off x="3956050" y="3006725"/>
                <a:ext cx="2330450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30000"/>
                  </a:spcBef>
                </a:pPr>
                <a:r>
                  <a:rPr lang="zh-CN" altLang="en-US" sz="120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科学计算中心设备</a:t>
                </a:r>
                <a:r>
                  <a:rPr lang="en-US" altLang="zh-CN" sz="120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FRANKLIN</a:t>
                </a: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6315075" y="3046409"/>
                <a:ext cx="2320925" cy="20637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698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18475" name="Rectangle 3"/>
              <p:cNvSpPr>
                <a:spLocks noChangeArrowheads="1"/>
              </p:cNvSpPr>
              <p:nvPr/>
            </p:nvSpPr>
            <p:spPr bwMode="auto">
              <a:xfrm>
                <a:off x="6294438" y="3013075"/>
                <a:ext cx="2414587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1" hangingPunct="1">
                  <a:spcBef>
                    <a:spcPct val="30000"/>
                  </a:spcBef>
                </a:pPr>
                <a:r>
                  <a:rPr lang="zh-CN" altLang="en-US" sz="120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科学计算中心设备</a:t>
                </a:r>
                <a:r>
                  <a:rPr lang="en-US" altLang="zh-CN" sz="120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HPSS </a:t>
                </a:r>
              </a:p>
            </p:txBody>
          </p:sp>
        </p:grpSp>
        <p:grpSp>
          <p:nvGrpSpPr>
            <p:cNvPr id="17" name="组合 89"/>
            <p:cNvGrpSpPr>
              <a:grpSpLocks/>
            </p:cNvGrpSpPr>
            <p:nvPr/>
          </p:nvGrpSpPr>
          <p:grpSpPr bwMode="auto">
            <a:xfrm>
              <a:off x="3952875" y="1637836"/>
              <a:ext cx="4683125" cy="1481138"/>
              <a:chOff x="3952875" y="3448050"/>
              <a:chExt cx="4683125" cy="1481138"/>
            </a:xfrm>
          </p:grpSpPr>
          <p:sp>
            <p:nvSpPr>
              <p:cNvPr id="67" name="矩形 66"/>
              <p:cNvSpPr/>
              <p:nvPr/>
            </p:nvSpPr>
            <p:spPr>
              <a:xfrm>
                <a:off x="3952875" y="3455988"/>
                <a:ext cx="4683125" cy="330204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50" name="Rectangle 8"/>
              <p:cNvSpPr>
                <a:spLocks noChangeArrowheads="1"/>
              </p:cNvSpPr>
              <p:nvPr/>
            </p:nvSpPr>
            <p:spPr bwMode="auto">
              <a:xfrm>
                <a:off x="4051300" y="3448050"/>
                <a:ext cx="4537075" cy="350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>
                  <a:lnSpc>
                    <a:spcPts val="2200"/>
                  </a:lnSpc>
                  <a:buClr>
                    <a:srgbClr val="A50021"/>
                  </a:buClr>
                  <a:defRPr/>
                </a:pPr>
                <a:r>
                  <a:rPr lang="en-US" altLang="zh-CN" sz="15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2000</a:t>
                </a:r>
                <a:r>
                  <a:rPr lang="zh-CN" altLang="en-US" sz="15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多名的科学家在平台上从事多学科的科学研究</a:t>
                </a:r>
              </a:p>
            </p:txBody>
          </p:sp>
          <p:grpSp>
            <p:nvGrpSpPr>
              <p:cNvPr id="18" name="组合 35"/>
              <p:cNvGrpSpPr>
                <a:grpSpLocks/>
              </p:cNvGrpSpPr>
              <p:nvPr/>
            </p:nvGrpSpPr>
            <p:grpSpPr bwMode="auto">
              <a:xfrm>
                <a:off x="4862513" y="3848100"/>
                <a:ext cx="719137" cy="1081088"/>
                <a:chOff x="4765040" y="3741548"/>
                <a:chExt cx="720000" cy="1080000"/>
              </a:xfrm>
            </p:grpSpPr>
            <p:sp>
              <p:nvSpPr>
                <p:cNvPr id="55" name="矩形 54"/>
                <p:cNvSpPr/>
                <p:nvPr/>
              </p:nvSpPr>
              <p:spPr>
                <a:xfrm>
                  <a:off x="4765040" y="3741553"/>
                  <a:ext cx="720000" cy="1080015"/>
                </a:xfrm>
                <a:prstGeom prst="rect">
                  <a:avLst/>
                </a:prstGeom>
                <a:solidFill>
                  <a:srgbClr val="BFBFB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18469" name="矩形 57"/>
                <p:cNvSpPr>
                  <a:spLocks noChangeArrowheads="1"/>
                </p:cNvSpPr>
                <p:nvPr/>
              </p:nvSpPr>
              <p:spPr bwMode="auto">
                <a:xfrm>
                  <a:off x="4825320" y="3889133"/>
                  <a:ext cx="599440" cy="7848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ts val="1800"/>
                    </a:lnSpc>
                    <a:buClr>
                      <a:srgbClr val="A50021"/>
                    </a:buClr>
                  </a:pPr>
                  <a:r>
                    <a:rPr lang="zh-CN" altLang="en-US" sz="1500" b="1">
                      <a:solidFill>
                        <a:srgbClr val="000000"/>
                      </a:solidFill>
                      <a:latin typeface="微软雅黑" pitchFamily="34" charset="-122"/>
                      <a:ea typeface="微软雅黑" pitchFamily="34" charset="-122"/>
                    </a:rPr>
                    <a:t>新材料的研究</a:t>
                  </a:r>
                  <a:endParaRPr lang="en-US" altLang="zh-CN" sz="1500" b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19" name="组合 52"/>
              <p:cNvGrpSpPr>
                <a:grpSpLocks/>
              </p:cNvGrpSpPr>
              <p:nvPr/>
            </p:nvGrpSpPr>
            <p:grpSpPr bwMode="auto">
              <a:xfrm>
                <a:off x="5761038" y="3848100"/>
                <a:ext cx="720725" cy="1081088"/>
                <a:chOff x="5573401" y="3741548"/>
                <a:chExt cx="720000" cy="1080000"/>
              </a:xfrm>
            </p:grpSpPr>
            <p:sp>
              <p:nvSpPr>
                <p:cNvPr id="59" name="矩形 58"/>
                <p:cNvSpPr/>
                <p:nvPr/>
              </p:nvSpPr>
              <p:spPr>
                <a:xfrm>
                  <a:off x="5573401" y="3741553"/>
                  <a:ext cx="720000" cy="1080015"/>
                </a:xfrm>
                <a:prstGeom prst="rect">
                  <a:avLst/>
                </a:prstGeom>
                <a:solidFill>
                  <a:srgbClr val="BFBFB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18467" name="矩形 59"/>
                <p:cNvSpPr>
                  <a:spLocks noChangeArrowheads="1"/>
                </p:cNvSpPr>
                <p:nvPr/>
              </p:nvSpPr>
              <p:spPr bwMode="auto">
                <a:xfrm>
                  <a:off x="5633681" y="3889133"/>
                  <a:ext cx="599440" cy="7848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ts val="1800"/>
                    </a:lnSpc>
                    <a:buClr>
                      <a:srgbClr val="A50021"/>
                    </a:buClr>
                  </a:pPr>
                  <a:r>
                    <a:rPr lang="zh-CN" altLang="en-US" sz="1500" b="1">
                      <a:solidFill>
                        <a:srgbClr val="000000"/>
                      </a:solidFill>
                      <a:latin typeface="微软雅黑" pitchFamily="34" charset="-122"/>
                      <a:ea typeface="微软雅黑" pitchFamily="34" charset="-122"/>
                    </a:rPr>
                    <a:t>早期宇宙模拟</a:t>
                  </a:r>
                  <a:endParaRPr lang="en-US" altLang="zh-CN" sz="1500" b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20" name="组合 67"/>
              <p:cNvGrpSpPr>
                <a:grpSpLocks/>
              </p:cNvGrpSpPr>
              <p:nvPr/>
            </p:nvGrpSpPr>
            <p:grpSpPr bwMode="auto">
              <a:xfrm>
                <a:off x="6661150" y="3848100"/>
                <a:ext cx="900113" cy="1081088"/>
                <a:chOff x="6564642" y="3752598"/>
                <a:chExt cx="900000" cy="1080000"/>
              </a:xfrm>
            </p:grpSpPr>
            <p:sp>
              <p:nvSpPr>
                <p:cNvPr id="61" name="矩形 60"/>
                <p:cNvSpPr/>
                <p:nvPr/>
              </p:nvSpPr>
              <p:spPr>
                <a:xfrm>
                  <a:off x="6564642" y="3752603"/>
                  <a:ext cx="900000" cy="1080015"/>
                </a:xfrm>
                <a:prstGeom prst="rect">
                  <a:avLst/>
                </a:prstGeom>
                <a:solidFill>
                  <a:srgbClr val="BFBFB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18465" name="矩形 61"/>
                <p:cNvSpPr>
                  <a:spLocks noChangeArrowheads="1"/>
                </p:cNvSpPr>
                <p:nvPr/>
              </p:nvSpPr>
              <p:spPr bwMode="auto">
                <a:xfrm>
                  <a:off x="6629203" y="3784767"/>
                  <a:ext cx="770878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ts val="1800"/>
                    </a:lnSpc>
                    <a:buClr>
                      <a:srgbClr val="A50021"/>
                    </a:buClr>
                  </a:pPr>
                  <a:r>
                    <a:rPr lang="zh-CN" altLang="en-US" sz="1500" b="1">
                      <a:solidFill>
                        <a:srgbClr val="000000"/>
                      </a:solidFill>
                      <a:latin typeface="微软雅黑" pitchFamily="34" charset="-122"/>
                      <a:ea typeface="微软雅黑" pitchFamily="34" charset="-122"/>
                    </a:rPr>
                    <a:t>高能物理实验的数据分析</a:t>
                  </a:r>
                  <a:endParaRPr lang="en-US" altLang="zh-CN" sz="1500" b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21" name="组合 68"/>
              <p:cNvGrpSpPr>
                <a:grpSpLocks/>
              </p:cNvGrpSpPr>
              <p:nvPr/>
            </p:nvGrpSpPr>
            <p:grpSpPr bwMode="auto">
              <a:xfrm>
                <a:off x="7734300" y="3848100"/>
                <a:ext cx="900113" cy="1081088"/>
                <a:chOff x="7322461" y="3730498"/>
                <a:chExt cx="900000" cy="1080000"/>
              </a:xfrm>
            </p:grpSpPr>
            <p:sp>
              <p:nvSpPr>
                <p:cNvPr id="63" name="矩形 62"/>
                <p:cNvSpPr/>
                <p:nvPr/>
              </p:nvSpPr>
              <p:spPr>
                <a:xfrm>
                  <a:off x="7322461" y="3730503"/>
                  <a:ext cx="900000" cy="1080015"/>
                </a:xfrm>
                <a:prstGeom prst="rect">
                  <a:avLst/>
                </a:prstGeom>
                <a:solidFill>
                  <a:srgbClr val="BFBFB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18463" name="矩形 64"/>
                <p:cNvSpPr>
                  <a:spLocks noChangeArrowheads="1"/>
                </p:cNvSpPr>
                <p:nvPr/>
              </p:nvSpPr>
              <p:spPr bwMode="auto">
                <a:xfrm>
                  <a:off x="7387022" y="3878083"/>
                  <a:ext cx="770878" cy="7848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ts val="1800"/>
                    </a:lnSpc>
                    <a:buClr>
                      <a:srgbClr val="A50021"/>
                    </a:buClr>
                  </a:pPr>
                  <a:r>
                    <a:rPr lang="zh-CN" altLang="en-US" sz="1500" b="1">
                      <a:solidFill>
                        <a:srgbClr val="000000"/>
                      </a:solidFill>
                      <a:latin typeface="微软雅黑" pitchFamily="34" charset="-122"/>
                      <a:ea typeface="微软雅黑" pitchFamily="34" charset="-122"/>
                    </a:rPr>
                    <a:t>蛋白质结构的研究等 </a:t>
                  </a:r>
                </a:p>
              </p:txBody>
            </p:sp>
          </p:grpSp>
          <p:grpSp>
            <p:nvGrpSpPr>
              <p:cNvPr id="22" name="组合 34"/>
              <p:cNvGrpSpPr>
                <a:grpSpLocks/>
              </p:cNvGrpSpPr>
              <p:nvPr/>
            </p:nvGrpSpPr>
            <p:grpSpPr bwMode="auto">
              <a:xfrm>
                <a:off x="3962400" y="3848100"/>
                <a:ext cx="720725" cy="1081088"/>
                <a:chOff x="4390780" y="3741548"/>
                <a:chExt cx="720000" cy="1080000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4390780" y="3741553"/>
                  <a:ext cx="720000" cy="1080015"/>
                </a:xfrm>
                <a:prstGeom prst="rect">
                  <a:avLst/>
                </a:prstGeom>
                <a:solidFill>
                  <a:srgbClr val="BFBFB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/>
                </a:p>
              </p:txBody>
            </p:sp>
            <p:sp>
              <p:nvSpPr>
                <p:cNvPr id="18461" name="矩形 65"/>
                <p:cNvSpPr>
                  <a:spLocks noChangeArrowheads="1"/>
                </p:cNvSpPr>
                <p:nvPr/>
              </p:nvSpPr>
              <p:spPr bwMode="auto">
                <a:xfrm>
                  <a:off x="4451060" y="4004549"/>
                  <a:ext cx="599440" cy="553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ts val="1800"/>
                    </a:lnSpc>
                    <a:buClr>
                      <a:srgbClr val="A50021"/>
                    </a:buClr>
                  </a:pPr>
                  <a:r>
                    <a:rPr lang="zh-CN" altLang="en-US" sz="1500" b="1">
                      <a:solidFill>
                        <a:srgbClr val="000000"/>
                      </a:solidFill>
                      <a:latin typeface="微软雅黑" pitchFamily="34" charset="-122"/>
                      <a:ea typeface="微软雅黑" pitchFamily="34" charset="-122"/>
                    </a:rPr>
                    <a:t>气候模拟</a:t>
                  </a:r>
                  <a:endParaRPr lang="en-US" altLang="zh-CN" sz="1500" b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100" name="等腰三角形 99"/>
              <p:cNvSpPr/>
              <p:nvPr/>
            </p:nvSpPr>
            <p:spPr>
              <a:xfrm>
                <a:off x="4233863" y="3790955"/>
                <a:ext cx="177800" cy="90489"/>
              </a:xfrm>
              <a:prstGeom prst="triangle">
                <a:avLst/>
              </a:prstGeom>
              <a:solidFill>
                <a:srgbClr val="BFB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sz="16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1" name="等腰三角形 100"/>
              <p:cNvSpPr/>
              <p:nvPr/>
            </p:nvSpPr>
            <p:spPr>
              <a:xfrm>
                <a:off x="5132388" y="3790955"/>
                <a:ext cx="179387" cy="90489"/>
              </a:xfrm>
              <a:prstGeom prst="triangle">
                <a:avLst/>
              </a:prstGeom>
              <a:solidFill>
                <a:srgbClr val="BFB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sz="16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2" name="等腰三角形 101"/>
              <p:cNvSpPr/>
              <p:nvPr/>
            </p:nvSpPr>
            <p:spPr>
              <a:xfrm>
                <a:off x="6032500" y="3790955"/>
                <a:ext cx="177800" cy="90489"/>
              </a:xfrm>
              <a:prstGeom prst="triangle">
                <a:avLst/>
              </a:prstGeom>
              <a:solidFill>
                <a:srgbClr val="BFB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sz="16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3" name="等腰三角形 102"/>
              <p:cNvSpPr/>
              <p:nvPr/>
            </p:nvSpPr>
            <p:spPr>
              <a:xfrm>
                <a:off x="7021513" y="3790955"/>
                <a:ext cx="179387" cy="90489"/>
              </a:xfrm>
              <a:prstGeom prst="triangle">
                <a:avLst/>
              </a:prstGeom>
              <a:solidFill>
                <a:srgbClr val="BFB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sz="16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4" name="等腰三角形 103"/>
              <p:cNvSpPr/>
              <p:nvPr/>
            </p:nvSpPr>
            <p:spPr>
              <a:xfrm>
                <a:off x="8094663" y="3790955"/>
                <a:ext cx="177800" cy="90489"/>
              </a:xfrm>
              <a:prstGeom prst="triangle">
                <a:avLst/>
              </a:prstGeom>
              <a:solidFill>
                <a:srgbClr val="BFB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sz="16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105" name="Text Box 23"/>
          <p:cNvSpPr txBox="1">
            <a:spLocks noChangeArrowheads="1"/>
          </p:cNvSpPr>
          <p:nvPr/>
        </p:nvSpPr>
        <p:spPr bwMode="auto">
          <a:xfrm>
            <a:off x="2095500" y="2638425"/>
            <a:ext cx="701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0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国家能源研究科学计算中心</a:t>
            </a:r>
            <a:r>
              <a:rPr lang="en-US" altLang="zh-CN" sz="1000" b="1">
                <a:solidFill>
                  <a:srgbClr val="C00000"/>
                </a:solidFill>
                <a:ea typeface="微软雅黑" pitchFamily="34" charset="-122"/>
                <a:cs typeface="Arial" pitchFamily="34" charset="0"/>
              </a:rPr>
              <a:t>NERSC</a:t>
            </a:r>
            <a:endParaRPr lang="zh-CN" altLang="en-US" sz="1000" b="1">
              <a:solidFill>
                <a:srgbClr val="C00000"/>
              </a:solidFill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90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一、智慧校园建设与高校教育发展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/>
          <p:cNvSpPr/>
          <p:nvPr/>
        </p:nvSpPr>
        <p:spPr>
          <a:xfrm>
            <a:off x="527050" y="3908424"/>
            <a:ext cx="8113713" cy="904876"/>
          </a:xfrm>
          <a:prstGeom prst="rect">
            <a:avLst/>
          </a:prstGeom>
          <a:solidFill>
            <a:srgbClr val="FFAB57">
              <a:alpha val="89804"/>
            </a:srgbClr>
          </a:solidFill>
          <a:ln w="12700">
            <a:solidFill>
              <a:srgbClr val="F89134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9459" name="标题 1"/>
          <p:cNvSpPr>
            <a:spLocks noGrp="1"/>
          </p:cNvSpPr>
          <p:nvPr>
            <p:ph type="title"/>
          </p:nvPr>
        </p:nvSpPr>
        <p:spPr bwMode="auto">
          <a:xfrm>
            <a:off x="1058863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</a:rPr>
              <a:t>信息化时代现代巨型组织的内部治理结构</a:t>
            </a:r>
            <a:r>
              <a:rPr lang="en-US" altLang="zh-CN" sz="2400" dirty="0" smtClean="0">
                <a:solidFill>
                  <a:schemeClr val="tx1"/>
                </a:solidFill>
              </a:rPr>
              <a:t>——</a:t>
            </a:r>
            <a:r>
              <a:rPr lang="zh-CN" altLang="en-US" sz="2400" dirty="0" smtClean="0">
                <a:solidFill>
                  <a:schemeClr val="tx1"/>
                </a:solidFill>
              </a:rPr>
              <a:t>更扁平化</a:t>
            </a:r>
          </a:p>
        </p:txBody>
      </p:sp>
      <p:grpSp>
        <p:nvGrpSpPr>
          <p:cNvPr id="2" name="组合 84"/>
          <p:cNvGrpSpPr>
            <a:grpSpLocks/>
          </p:cNvGrpSpPr>
          <p:nvPr/>
        </p:nvGrpSpPr>
        <p:grpSpPr bwMode="auto">
          <a:xfrm>
            <a:off x="1157288" y="1330325"/>
            <a:ext cx="3800475" cy="2341563"/>
            <a:chOff x="788478" y="1203325"/>
            <a:chExt cx="3800443" cy="2341563"/>
          </a:xfrm>
        </p:grpSpPr>
        <p:sp>
          <p:nvSpPr>
            <p:cNvPr id="4" name="矩形 3"/>
            <p:cNvSpPr/>
            <p:nvPr/>
          </p:nvSpPr>
          <p:spPr>
            <a:xfrm>
              <a:off x="2344215" y="1203325"/>
              <a:ext cx="688969" cy="260350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grpSp>
          <p:nvGrpSpPr>
            <p:cNvPr id="3" name="组合 21"/>
            <p:cNvGrpSpPr>
              <a:grpSpLocks/>
            </p:cNvGrpSpPr>
            <p:nvPr/>
          </p:nvGrpSpPr>
          <p:grpSpPr bwMode="auto">
            <a:xfrm>
              <a:off x="1561051" y="1738136"/>
              <a:ext cx="2255297" cy="260350"/>
              <a:chOff x="1558935" y="1630891"/>
              <a:chExt cx="2255297" cy="26035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1559467" y="1631068"/>
                <a:ext cx="688969" cy="260350"/>
              </a:xfrm>
              <a:prstGeom prst="rect">
                <a:avLst/>
              </a:prstGeom>
              <a:solidFill>
                <a:srgbClr val="6BB5A9">
                  <a:alpha val="89804"/>
                </a:srgbClr>
              </a:solidFill>
              <a:ln w="12700">
                <a:solidFill>
                  <a:srgbClr val="3F978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2342098" y="1631068"/>
                <a:ext cx="688969" cy="260350"/>
              </a:xfrm>
              <a:prstGeom prst="rect">
                <a:avLst/>
              </a:prstGeom>
              <a:solidFill>
                <a:srgbClr val="6BB5A9">
                  <a:alpha val="89804"/>
                </a:srgbClr>
              </a:solidFill>
              <a:ln w="12700">
                <a:solidFill>
                  <a:srgbClr val="3F978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3124729" y="1631068"/>
                <a:ext cx="688969" cy="260350"/>
              </a:xfrm>
              <a:prstGeom prst="rect">
                <a:avLst/>
              </a:prstGeom>
              <a:solidFill>
                <a:srgbClr val="6BB5A9">
                  <a:alpha val="89804"/>
                </a:srgbClr>
              </a:solidFill>
              <a:ln w="12700">
                <a:solidFill>
                  <a:srgbClr val="3F978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</p:grpSp>
        <p:grpSp>
          <p:nvGrpSpPr>
            <p:cNvPr id="5" name="组合 20"/>
            <p:cNvGrpSpPr>
              <a:grpSpLocks/>
            </p:cNvGrpSpPr>
            <p:nvPr/>
          </p:nvGrpSpPr>
          <p:grpSpPr bwMode="auto">
            <a:xfrm>
              <a:off x="788478" y="2272947"/>
              <a:ext cx="3800443" cy="260350"/>
              <a:chOff x="780011" y="2075391"/>
              <a:chExt cx="3800443" cy="26035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80011" y="2075744"/>
                <a:ext cx="688969" cy="260350"/>
              </a:xfrm>
              <a:prstGeom prst="rect">
                <a:avLst/>
              </a:prstGeom>
              <a:solidFill>
                <a:srgbClr val="6BB5A9">
                  <a:alpha val="89804"/>
                </a:srgbClr>
              </a:solidFill>
              <a:ln w="12700">
                <a:solidFill>
                  <a:srgbClr val="3F978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565816" y="2075744"/>
                <a:ext cx="688969" cy="260350"/>
              </a:xfrm>
              <a:prstGeom prst="rect">
                <a:avLst/>
              </a:prstGeom>
              <a:solidFill>
                <a:srgbClr val="6BB5A9">
                  <a:alpha val="89804"/>
                </a:srgbClr>
              </a:solidFill>
              <a:ln w="12700">
                <a:solidFill>
                  <a:srgbClr val="3F978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2343685" y="2075744"/>
                <a:ext cx="688969" cy="260350"/>
              </a:xfrm>
              <a:prstGeom prst="rect">
                <a:avLst/>
              </a:prstGeom>
              <a:solidFill>
                <a:srgbClr val="6BB5A9">
                  <a:alpha val="89804"/>
                </a:srgbClr>
              </a:solidFill>
              <a:ln w="12700">
                <a:solidFill>
                  <a:srgbClr val="3F978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3121553" y="2075744"/>
                <a:ext cx="688969" cy="260350"/>
              </a:xfrm>
              <a:prstGeom prst="rect">
                <a:avLst/>
              </a:prstGeom>
              <a:solidFill>
                <a:srgbClr val="6BB5A9">
                  <a:alpha val="89804"/>
                </a:srgbClr>
              </a:solidFill>
              <a:ln w="12700">
                <a:solidFill>
                  <a:srgbClr val="3F978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891485" y="2075744"/>
                <a:ext cx="688969" cy="260350"/>
              </a:xfrm>
              <a:prstGeom prst="rect">
                <a:avLst/>
              </a:prstGeom>
              <a:solidFill>
                <a:srgbClr val="6BB5A9">
                  <a:alpha val="89804"/>
                </a:srgbClr>
              </a:solidFill>
              <a:ln w="12700">
                <a:solidFill>
                  <a:srgbClr val="3F978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</p:grpSp>
        <p:grpSp>
          <p:nvGrpSpPr>
            <p:cNvPr id="11" name="组合 19"/>
            <p:cNvGrpSpPr>
              <a:grpSpLocks/>
            </p:cNvGrpSpPr>
            <p:nvPr/>
          </p:nvGrpSpPr>
          <p:grpSpPr bwMode="auto">
            <a:xfrm>
              <a:off x="788478" y="2807758"/>
              <a:ext cx="3800443" cy="260350"/>
              <a:chOff x="796944" y="2617258"/>
              <a:chExt cx="3800443" cy="260350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796944" y="2617788"/>
                <a:ext cx="688969" cy="260350"/>
              </a:xfrm>
              <a:prstGeom prst="rect">
                <a:avLst/>
              </a:prstGeom>
              <a:solidFill>
                <a:srgbClr val="6BB5A9">
                  <a:alpha val="89804"/>
                </a:srgbClr>
              </a:solidFill>
              <a:ln w="12700">
                <a:solidFill>
                  <a:srgbClr val="3F978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582749" y="2617788"/>
                <a:ext cx="688969" cy="260350"/>
              </a:xfrm>
              <a:prstGeom prst="rect">
                <a:avLst/>
              </a:prstGeom>
              <a:solidFill>
                <a:srgbClr val="6BB5A9">
                  <a:alpha val="89804"/>
                </a:srgbClr>
              </a:solidFill>
              <a:ln w="12700">
                <a:solidFill>
                  <a:srgbClr val="3F978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2360618" y="2617788"/>
                <a:ext cx="688969" cy="260350"/>
              </a:xfrm>
              <a:prstGeom prst="rect">
                <a:avLst/>
              </a:prstGeom>
              <a:solidFill>
                <a:srgbClr val="6BB5A9">
                  <a:alpha val="89804"/>
                </a:srgbClr>
              </a:solidFill>
              <a:ln w="12700">
                <a:solidFill>
                  <a:srgbClr val="3F978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3138486" y="2617788"/>
                <a:ext cx="688969" cy="260350"/>
              </a:xfrm>
              <a:prstGeom prst="rect">
                <a:avLst/>
              </a:prstGeom>
              <a:solidFill>
                <a:srgbClr val="6BB5A9">
                  <a:alpha val="89804"/>
                </a:srgbClr>
              </a:solidFill>
              <a:ln w="12700">
                <a:solidFill>
                  <a:srgbClr val="3F978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3908418" y="2617788"/>
                <a:ext cx="688969" cy="260350"/>
              </a:xfrm>
              <a:prstGeom prst="rect">
                <a:avLst/>
              </a:prstGeom>
              <a:solidFill>
                <a:srgbClr val="6BB5A9">
                  <a:alpha val="89804"/>
                </a:srgbClr>
              </a:solidFill>
              <a:ln w="12700">
                <a:solidFill>
                  <a:srgbClr val="3F978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</p:grpSp>
        <p:cxnSp>
          <p:nvCxnSpPr>
            <p:cNvPr id="24" name="肘形连接符 23"/>
            <p:cNvCxnSpPr>
              <a:stCxn id="4" idx="2"/>
              <a:endCxn id="7" idx="0"/>
            </p:cNvCxnSpPr>
            <p:nvPr/>
          </p:nvCxnSpPr>
          <p:spPr>
            <a:xfrm rot="5400000">
              <a:off x="2552174" y="1600200"/>
              <a:ext cx="274638" cy="158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肘形连接符 25"/>
            <p:cNvCxnSpPr>
              <a:stCxn id="6" idx="0"/>
              <a:endCxn id="4" idx="2"/>
            </p:cNvCxnSpPr>
            <p:nvPr/>
          </p:nvCxnSpPr>
          <p:spPr>
            <a:xfrm rot="5400000" flipH="1" flipV="1">
              <a:off x="2160065" y="1209678"/>
              <a:ext cx="274638" cy="78263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肘形连接符 27"/>
            <p:cNvCxnSpPr>
              <a:stCxn id="8" idx="0"/>
              <a:endCxn id="4" idx="2"/>
            </p:cNvCxnSpPr>
            <p:nvPr/>
          </p:nvCxnSpPr>
          <p:spPr>
            <a:xfrm rot="16200000" flipV="1">
              <a:off x="2942696" y="1209678"/>
              <a:ext cx="274638" cy="78263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肘形连接符 29"/>
            <p:cNvCxnSpPr>
              <a:stCxn id="9" idx="0"/>
              <a:endCxn id="7" idx="2"/>
            </p:cNvCxnSpPr>
            <p:nvPr/>
          </p:nvCxnSpPr>
          <p:spPr>
            <a:xfrm rot="5400000" flipH="1" flipV="1">
              <a:off x="1773512" y="1358114"/>
              <a:ext cx="274637" cy="1555737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肘形连接符 31"/>
            <p:cNvCxnSpPr>
              <a:stCxn id="10" idx="0"/>
              <a:endCxn id="7" idx="2"/>
            </p:cNvCxnSpPr>
            <p:nvPr/>
          </p:nvCxnSpPr>
          <p:spPr>
            <a:xfrm rot="5400000" flipH="1" flipV="1">
              <a:off x="2166415" y="1751016"/>
              <a:ext cx="274637" cy="76993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肘形连接符 35"/>
            <p:cNvCxnSpPr>
              <a:stCxn id="13" idx="0"/>
              <a:endCxn id="7" idx="2"/>
            </p:cNvCxnSpPr>
            <p:nvPr/>
          </p:nvCxnSpPr>
          <p:spPr>
            <a:xfrm rot="16200000" flipV="1">
              <a:off x="2944284" y="1743078"/>
              <a:ext cx="274637" cy="78580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肘形连接符 37"/>
            <p:cNvCxnSpPr>
              <a:stCxn id="14" idx="0"/>
              <a:endCxn id="7" idx="2"/>
            </p:cNvCxnSpPr>
            <p:nvPr/>
          </p:nvCxnSpPr>
          <p:spPr>
            <a:xfrm rot="16200000" flipV="1">
              <a:off x="3329248" y="1358114"/>
              <a:ext cx="274637" cy="1555737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>
              <a:stCxn id="7" idx="2"/>
              <a:endCxn id="12" idx="0"/>
            </p:cNvCxnSpPr>
            <p:nvPr/>
          </p:nvCxnSpPr>
          <p:spPr>
            <a:xfrm rot="16200000" flipH="1">
              <a:off x="2555349" y="2132013"/>
              <a:ext cx="274637" cy="7938"/>
            </a:xfrm>
            <a:prstGeom prst="line">
              <a:avLst/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肘形连接符 41"/>
            <p:cNvCxnSpPr>
              <a:stCxn id="15" idx="0"/>
              <a:endCxn id="12" idx="2"/>
            </p:cNvCxnSpPr>
            <p:nvPr/>
          </p:nvCxnSpPr>
          <p:spPr>
            <a:xfrm rot="5400000" flipH="1" flipV="1">
              <a:off x="1777481" y="1889132"/>
              <a:ext cx="274638" cy="1563675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肘形连接符 43"/>
            <p:cNvCxnSpPr>
              <a:stCxn id="16" idx="0"/>
              <a:endCxn id="12" idx="2"/>
            </p:cNvCxnSpPr>
            <p:nvPr/>
          </p:nvCxnSpPr>
          <p:spPr>
            <a:xfrm rot="5400000" flipH="1" flipV="1">
              <a:off x="2170384" y="2282034"/>
              <a:ext cx="274638" cy="77786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肘形连接符 45"/>
            <p:cNvCxnSpPr>
              <a:stCxn id="17" idx="0"/>
              <a:endCxn id="12" idx="2"/>
            </p:cNvCxnSpPr>
            <p:nvPr/>
          </p:nvCxnSpPr>
          <p:spPr>
            <a:xfrm rot="5400000" flipH="1" flipV="1">
              <a:off x="2560112" y="2670175"/>
              <a:ext cx="274638" cy="1587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肘形连接符 47"/>
            <p:cNvCxnSpPr>
              <a:stCxn id="18" idx="0"/>
              <a:endCxn id="12" idx="2"/>
            </p:cNvCxnSpPr>
            <p:nvPr/>
          </p:nvCxnSpPr>
          <p:spPr>
            <a:xfrm rot="16200000" flipV="1">
              <a:off x="2948253" y="2282034"/>
              <a:ext cx="274638" cy="77786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肘形连接符 49"/>
            <p:cNvCxnSpPr>
              <a:stCxn id="19" idx="0"/>
              <a:endCxn id="12" idx="2"/>
            </p:cNvCxnSpPr>
            <p:nvPr/>
          </p:nvCxnSpPr>
          <p:spPr>
            <a:xfrm rot="16200000" flipV="1">
              <a:off x="3333217" y="1897070"/>
              <a:ext cx="274638" cy="1547799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标题 1"/>
            <p:cNvSpPr txBox="1">
              <a:spLocks/>
            </p:cNvSpPr>
            <p:nvPr/>
          </p:nvSpPr>
          <p:spPr bwMode="auto">
            <a:xfrm>
              <a:off x="1239324" y="3051175"/>
              <a:ext cx="2898751" cy="493713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/>
            <a:lstStyle/>
            <a:p>
              <a:pPr marL="914400" indent="-914400">
                <a:lnSpc>
                  <a:spcPts val="3000"/>
                </a:lnSpc>
                <a:defRPr/>
              </a:pPr>
              <a:r>
                <a:rPr lang="zh-CN" altLang="en-US" sz="1500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职能型组织：金字塔式的科层制</a:t>
              </a:r>
            </a:p>
          </p:txBody>
        </p:sp>
      </p:grpSp>
      <p:grpSp>
        <p:nvGrpSpPr>
          <p:cNvPr id="20" name="组合 85"/>
          <p:cNvGrpSpPr>
            <a:grpSpLocks/>
          </p:cNvGrpSpPr>
          <p:nvPr/>
        </p:nvGrpSpPr>
        <p:grpSpPr bwMode="auto">
          <a:xfrm>
            <a:off x="5641975" y="1330325"/>
            <a:ext cx="2897188" cy="2341563"/>
            <a:chOff x="5603876" y="1203325"/>
            <a:chExt cx="2897187" cy="2341563"/>
          </a:xfrm>
        </p:grpSpPr>
        <p:sp>
          <p:nvSpPr>
            <p:cNvPr id="59" name="矩形 58"/>
            <p:cNvSpPr/>
            <p:nvPr/>
          </p:nvSpPr>
          <p:spPr>
            <a:xfrm>
              <a:off x="6704014" y="1203325"/>
              <a:ext cx="688975" cy="260350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5400000">
              <a:off x="5976144" y="2361407"/>
              <a:ext cx="1154113" cy="260350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 rot="5400000">
              <a:off x="6471444" y="2361407"/>
              <a:ext cx="1154113" cy="260350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 rot="5400000">
              <a:off x="6966743" y="2361407"/>
              <a:ext cx="1154113" cy="260350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65" name="右箭头 64"/>
            <p:cNvSpPr/>
            <p:nvPr/>
          </p:nvSpPr>
          <p:spPr>
            <a:xfrm>
              <a:off x="5991226" y="2193925"/>
              <a:ext cx="2333624" cy="625475"/>
            </a:xfrm>
            <a:prstGeom prst="rightArrow">
              <a:avLst>
                <a:gd name="adj1" fmla="val 50000"/>
                <a:gd name="adj2" fmla="val 86735"/>
              </a:avLst>
            </a:prstGeom>
            <a:solidFill>
              <a:srgbClr val="6BB5A9"/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cxnSp>
          <p:nvCxnSpPr>
            <p:cNvPr id="67" name="肘形连接符 66"/>
            <p:cNvCxnSpPr>
              <a:stCxn id="60" idx="1"/>
              <a:endCxn id="59" idx="2"/>
            </p:cNvCxnSpPr>
            <p:nvPr/>
          </p:nvCxnSpPr>
          <p:spPr>
            <a:xfrm rot="5400000" flipH="1" flipV="1">
              <a:off x="6575426" y="1441450"/>
              <a:ext cx="450850" cy="49530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肘形连接符 68"/>
            <p:cNvCxnSpPr>
              <a:stCxn id="61" idx="1"/>
              <a:endCxn id="59" idx="2"/>
            </p:cNvCxnSpPr>
            <p:nvPr/>
          </p:nvCxnSpPr>
          <p:spPr>
            <a:xfrm rot="5400000" flipH="1" flipV="1">
              <a:off x="6823076" y="1689100"/>
              <a:ext cx="450850" cy="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肘形连接符 70"/>
            <p:cNvCxnSpPr>
              <a:stCxn id="62" idx="1"/>
              <a:endCxn id="59" idx="2"/>
            </p:cNvCxnSpPr>
            <p:nvPr/>
          </p:nvCxnSpPr>
          <p:spPr>
            <a:xfrm rot="16200000" flipV="1">
              <a:off x="7070725" y="1441450"/>
              <a:ext cx="450850" cy="49530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肘形连接符 75"/>
            <p:cNvCxnSpPr>
              <a:stCxn id="59" idx="2"/>
            </p:cNvCxnSpPr>
            <p:nvPr/>
          </p:nvCxnSpPr>
          <p:spPr>
            <a:xfrm rot="5400000">
              <a:off x="6323014" y="1189037"/>
              <a:ext cx="450850" cy="1000125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肘形连接符 77"/>
            <p:cNvCxnSpPr>
              <a:endCxn id="59" idx="2"/>
            </p:cNvCxnSpPr>
            <p:nvPr/>
          </p:nvCxnSpPr>
          <p:spPr>
            <a:xfrm rot="16200000" flipV="1">
              <a:off x="7308850" y="1203325"/>
              <a:ext cx="450850" cy="97155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10800000" flipH="1">
              <a:off x="5672139" y="1687513"/>
              <a:ext cx="2700336" cy="0"/>
            </a:xfrm>
            <a:prstGeom prst="line">
              <a:avLst/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标题 1"/>
            <p:cNvSpPr txBox="1">
              <a:spLocks/>
            </p:cNvSpPr>
            <p:nvPr/>
          </p:nvSpPr>
          <p:spPr bwMode="auto">
            <a:xfrm>
              <a:off x="6775451" y="2238375"/>
              <a:ext cx="661988" cy="493713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/>
            <a:lstStyle/>
            <a:p>
              <a:pPr marL="914400" indent="-914400">
                <a:lnSpc>
                  <a:spcPts val="3000"/>
                </a:lnSpc>
                <a:defRPr/>
              </a:pPr>
              <a:r>
                <a:rPr lang="zh-CN" altLang="en-US" sz="1500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流程</a:t>
              </a:r>
            </a:p>
          </p:txBody>
        </p:sp>
        <p:sp>
          <p:nvSpPr>
            <p:cNvPr id="82" name="标题 1"/>
            <p:cNvSpPr txBox="1">
              <a:spLocks/>
            </p:cNvSpPr>
            <p:nvPr/>
          </p:nvSpPr>
          <p:spPr bwMode="auto">
            <a:xfrm>
              <a:off x="5603876" y="3051175"/>
              <a:ext cx="2897187" cy="493713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/>
            <a:lstStyle/>
            <a:p>
              <a:pPr marL="914400" indent="-914400" algn="ctr">
                <a:lnSpc>
                  <a:spcPts val="3000"/>
                </a:lnSpc>
                <a:defRPr/>
              </a:pPr>
              <a:r>
                <a:rPr lang="zh-CN" altLang="en-US" sz="1500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扁平化的流程型组织</a:t>
              </a:r>
            </a:p>
          </p:txBody>
        </p:sp>
      </p:grpSp>
      <p:sp>
        <p:nvSpPr>
          <p:cNvPr id="84" name="Right Arrow 25"/>
          <p:cNvSpPr/>
          <p:nvPr/>
        </p:nvSpPr>
        <p:spPr>
          <a:xfrm>
            <a:off x="5311775" y="2413000"/>
            <a:ext cx="369888" cy="279400"/>
          </a:xfrm>
          <a:prstGeom prst="rightArrow">
            <a:avLst/>
          </a:prstGeom>
          <a:solidFill>
            <a:srgbClr val="FF9900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solidFill>
                <a:prstClr val="black"/>
              </a:solidFill>
              <a:latin typeface="Calibri"/>
              <a:ea typeface="黑体" pitchFamily="49" charset="-122"/>
            </a:endParaRPr>
          </a:p>
        </p:txBody>
      </p:sp>
      <p:sp>
        <p:nvSpPr>
          <p:cNvPr id="87" name="标题 1"/>
          <p:cNvSpPr txBox="1">
            <a:spLocks/>
          </p:cNvSpPr>
          <p:nvPr/>
        </p:nvSpPr>
        <p:spPr bwMode="auto">
          <a:xfrm>
            <a:off x="933450" y="3933825"/>
            <a:ext cx="75057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14400" indent="-914400" algn="just">
              <a:lnSpc>
                <a:spcPts val="3000"/>
              </a:lnSpc>
              <a:defRPr/>
            </a:pP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建立扁平化的组织结构，压缩管理层级，扩大管理的幅度，</a:t>
            </a:r>
            <a:endParaRPr lang="en-US" altLang="zh-CN" sz="2200" b="1" kern="0" dirty="0"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  <a:p>
            <a:pPr marL="914400" indent="-914400" algn="just">
              <a:lnSpc>
                <a:spcPts val="3000"/>
              </a:lnSpc>
              <a:defRPr/>
            </a:pP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改变职能导向下层次过多、效率较低的弊端。</a:t>
            </a:r>
          </a:p>
        </p:txBody>
      </p:sp>
      <p:sp>
        <p:nvSpPr>
          <p:cNvPr id="53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一、智慧校园建设与高校教育发展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矩形 121"/>
          <p:cNvSpPr/>
          <p:nvPr/>
        </p:nvSpPr>
        <p:spPr>
          <a:xfrm>
            <a:off x="2911475" y="3881438"/>
            <a:ext cx="5729288" cy="1096962"/>
          </a:xfrm>
          <a:prstGeom prst="rect">
            <a:avLst/>
          </a:prstGeom>
          <a:solidFill>
            <a:srgbClr val="158493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23" name="任意多边形 122"/>
          <p:cNvSpPr/>
          <p:nvPr/>
        </p:nvSpPr>
        <p:spPr>
          <a:xfrm>
            <a:off x="622300" y="3881438"/>
            <a:ext cx="2257425" cy="395287"/>
          </a:xfrm>
          <a:custGeom>
            <a:avLst/>
            <a:gdLst>
              <a:gd name="connsiteX0" fmla="*/ 0 w 1976846"/>
              <a:gd name="connsiteY0" fmla="*/ 0 h 357052"/>
              <a:gd name="connsiteX1" fmla="*/ 1976846 w 1976846"/>
              <a:gd name="connsiteY1" fmla="*/ 0 h 357052"/>
              <a:gd name="connsiteX2" fmla="*/ 1976846 w 1976846"/>
              <a:gd name="connsiteY2" fmla="*/ 357052 h 357052"/>
              <a:gd name="connsiteX3" fmla="*/ 0 w 1976846"/>
              <a:gd name="connsiteY3" fmla="*/ 357052 h 357052"/>
              <a:gd name="connsiteX4" fmla="*/ 0 w 1976846"/>
              <a:gd name="connsiteY4" fmla="*/ 0 h 357052"/>
              <a:gd name="connsiteX0" fmla="*/ 237490 w 2214336"/>
              <a:gd name="connsiteY0" fmla="*/ 0 h 357052"/>
              <a:gd name="connsiteX1" fmla="*/ 2214336 w 2214336"/>
              <a:gd name="connsiteY1" fmla="*/ 0 h 357052"/>
              <a:gd name="connsiteX2" fmla="*/ 2214336 w 2214336"/>
              <a:gd name="connsiteY2" fmla="*/ 357052 h 357052"/>
              <a:gd name="connsiteX3" fmla="*/ 237490 w 2214336"/>
              <a:gd name="connsiteY3" fmla="*/ 357052 h 357052"/>
              <a:gd name="connsiteX4" fmla="*/ 0 w 2214336"/>
              <a:gd name="connsiteY4" fmla="*/ 174444 h 357052"/>
              <a:gd name="connsiteX5" fmla="*/ 237490 w 2214336"/>
              <a:gd name="connsiteY5" fmla="*/ 0 h 357052"/>
              <a:gd name="connsiteX0" fmla="*/ 237490 w 2214336"/>
              <a:gd name="connsiteY0" fmla="*/ 0 h 357052"/>
              <a:gd name="connsiteX1" fmla="*/ 2214336 w 2214336"/>
              <a:gd name="connsiteY1" fmla="*/ 0 h 357052"/>
              <a:gd name="connsiteX2" fmla="*/ 2214336 w 2214336"/>
              <a:gd name="connsiteY2" fmla="*/ 357052 h 357052"/>
              <a:gd name="connsiteX3" fmla="*/ 237490 w 2214336"/>
              <a:gd name="connsiteY3" fmla="*/ 357052 h 357052"/>
              <a:gd name="connsiteX4" fmla="*/ 0 w 2214336"/>
              <a:gd name="connsiteY4" fmla="*/ 187144 h 357052"/>
              <a:gd name="connsiteX5" fmla="*/ 237490 w 2214336"/>
              <a:gd name="connsiteY5" fmla="*/ 0 h 357052"/>
              <a:gd name="connsiteX0" fmla="*/ 231140 w 2207986"/>
              <a:gd name="connsiteY0" fmla="*/ 0 h 357052"/>
              <a:gd name="connsiteX1" fmla="*/ 2207986 w 2207986"/>
              <a:gd name="connsiteY1" fmla="*/ 0 h 357052"/>
              <a:gd name="connsiteX2" fmla="*/ 2207986 w 2207986"/>
              <a:gd name="connsiteY2" fmla="*/ 357052 h 357052"/>
              <a:gd name="connsiteX3" fmla="*/ 231140 w 2207986"/>
              <a:gd name="connsiteY3" fmla="*/ 357052 h 357052"/>
              <a:gd name="connsiteX4" fmla="*/ 0 w 2207986"/>
              <a:gd name="connsiteY4" fmla="*/ 177619 h 357052"/>
              <a:gd name="connsiteX5" fmla="*/ 231140 w 2207986"/>
              <a:gd name="connsiteY5" fmla="*/ 0 h 35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986" h="357052">
                <a:moveTo>
                  <a:pt x="231140" y="0"/>
                </a:moveTo>
                <a:lnTo>
                  <a:pt x="2207986" y="0"/>
                </a:lnTo>
                <a:lnTo>
                  <a:pt x="2207986" y="357052"/>
                </a:lnTo>
                <a:lnTo>
                  <a:pt x="231140" y="357052"/>
                </a:lnTo>
                <a:lnTo>
                  <a:pt x="0" y="177619"/>
                </a:lnTo>
                <a:lnTo>
                  <a:pt x="231140" y="0"/>
                </a:lnTo>
                <a:close/>
              </a:path>
            </a:pathLst>
          </a:custGeom>
          <a:solidFill>
            <a:srgbClr val="158493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20" name="矩形 119"/>
          <p:cNvSpPr/>
          <p:nvPr/>
        </p:nvSpPr>
        <p:spPr>
          <a:xfrm>
            <a:off x="2911475" y="3317875"/>
            <a:ext cx="5729288" cy="396875"/>
          </a:xfrm>
          <a:prstGeom prst="rect">
            <a:avLst/>
          </a:prstGeom>
          <a:solidFill>
            <a:srgbClr val="6BB5A9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21" name="任意多边形 120"/>
          <p:cNvSpPr/>
          <p:nvPr/>
        </p:nvSpPr>
        <p:spPr>
          <a:xfrm>
            <a:off x="622300" y="3317875"/>
            <a:ext cx="2257425" cy="395288"/>
          </a:xfrm>
          <a:custGeom>
            <a:avLst/>
            <a:gdLst>
              <a:gd name="connsiteX0" fmla="*/ 0 w 1976846"/>
              <a:gd name="connsiteY0" fmla="*/ 0 h 357052"/>
              <a:gd name="connsiteX1" fmla="*/ 1976846 w 1976846"/>
              <a:gd name="connsiteY1" fmla="*/ 0 h 357052"/>
              <a:gd name="connsiteX2" fmla="*/ 1976846 w 1976846"/>
              <a:gd name="connsiteY2" fmla="*/ 357052 h 357052"/>
              <a:gd name="connsiteX3" fmla="*/ 0 w 1976846"/>
              <a:gd name="connsiteY3" fmla="*/ 357052 h 357052"/>
              <a:gd name="connsiteX4" fmla="*/ 0 w 1976846"/>
              <a:gd name="connsiteY4" fmla="*/ 0 h 357052"/>
              <a:gd name="connsiteX0" fmla="*/ 237490 w 2214336"/>
              <a:gd name="connsiteY0" fmla="*/ 0 h 357052"/>
              <a:gd name="connsiteX1" fmla="*/ 2214336 w 2214336"/>
              <a:gd name="connsiteY1" fmla="*/ 0 h 357052"/>
              <a:gd name="connsiteX2" fmla="*/ 2214336 w 2214336"/>
              <a:gd name="connsiteY2" fmla="*/ 357052 h 357052"/>
              <a:gd name="connsiteX3" fmla="*/ 237490 w 2214336"/>
              <a:gd name="connsiteY3" fmla="*/ 357052 h 357052"/>
              <a:gd name="connsiteX4" fmla="*/ 0 w 2214336"/>
              <a:gd name="connsiteY4" fmla="*/ 174444 h 357052"/>
              <a:gd name="connsiteX5" fmla="*/ 237490 w 2214336"/>
              <a:gd name="connsiteY5" fmla="*/ 0 h 357052"/>
              <a:gd name="connsiteX0" fmla="*/ 237490 w 2214336"/>
              <a:gd name="connsiteY0" fmla="*/ 0 h 357052"/>
              <a:gd name="connsiteX1" fmla="*/ 2214336 w 2214336"/>
              <a:gd name="connsiteY1" fmla="*/ 0 h 357052"/>
              <a:gd name="connsiteX2" fmla="*/ 2214336 w 2214336"/>
              <a:gd name="connsiteY2" fmla="*/ 357052 h 357052"/>
              <a:gd name="connsiteX3" fmla="*/ 237490 w 2214336"/>
              <a:gd name="connsiteY3" fmla="*/ 357052 h 357052"/>
              <a:gd name="connsiteX4" fmla="*/ 0 w 2214336"/>
              <a:gd name="connsiteY4" fmla="*/ 187144 h 357052"/>
              <a:gd name="connsiteX5" fmla="*/ 237490 w 2214336"/>
              <a:gd name="connsiteY5" fmla="*/ 0 h 357052"/>
              <a:gd name="connsiteX0" fmla="*/ 231140 w 2207986"/>
              <a:gd name="connsiteY0" fmla="*/ 0 h 357052"/>
              <a:gd name="connsiteX1" fmla="*/ 2207986 w 2207986"/>
              <a:gd name="connsiteY1" fmla="*/ 0 h 357052"/>
              <a:gd name="connsiteX2" fmla="*/ 2207986 w 2207986"/>
              <a:gd name="connsiteY2" fmla="*/ 357052 h 357052"/>
              <a:gd name="connsiteX3" fmla="*/ 231140 w 2207986"/>
              <a:gd name="connsiteY3" fmla="*/ 357052 h 357052"/>
              <a:gd name="connsiteX4" fmla="*/ 0 w 2207986"/>
              <a:gd name="connsiteY4" fmla="*/ 177619 h 357052"/>
              <a:gd name="connsiteX5" fmla="*/ 231140 w 2207986"/>
              <a:gd name="connsiteY5" fmla="*/ 0 h 35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986" h="357052">
                <a:moveTo>
                  <a:pt x="231140" y="0"/>
                </a:moveTo>
                <a:lnTo>
                  <a:pt x="2207986" y="0"/>
                </a:lnTo>
                <a:lnTo>
                  <a:pt x="2207986" y="357052"/>
                </a:lnTo>
                <a:lnTo>
                  <a:pt x="231140" y="357052"/>
                </a:lnTo>
                <a:lnTo>
                  <a:pt x="0" y="177619"/>
                </a:lnTo>
                <a:lnTo>
                  <a:pt x="231140" y="0"/>
                </a:lnTo>
                <a:close/>
              </a:path>
            </a:pathLst>
          </a:custGeom>
          <a:solidFill>
            <a:srgbClr val="6BB5A9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18" name="矩形 117"/>
          <p:cNvSpPr/>
          <p:nvPr/>
        </p:nvSpPr>
        <p:spPr>
          <a:xfrm>
            <a:off x="2911475" y="2754313"/>
            <a:ext cx="5729288" cy="395287"/>
          </a:xfrm>
          <a:prstGeom prst="rect">
            <a:avLst/>
          </a:prstGeom>
          <a:solidFill>
            <a:srgbClr val="B5D5BE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19" name="任意多边形 118"/>
          <p:cNvSpPr/>
          <p:nvPr/>
        </p:nvSpPr>
        <p:spPr>
          <a:xfrm>
            <a:off x="622300" y="2754313"/>
            <a:ext cx="2257425" cy="395287"/>
          </a:xfrm>
          <a:custGeom>
            <a:avLst/>
            <a:gdLst>
              <a:gd name="connsiteX0" fmla="*/ 0 w 1976846"/>
              <a:gd name="connsiteY0" fmla="*/ 0 h 357052"/>
              <a:gd name="connsiteX1" fmla="*/ 1976846 w 1976846"/>
              <a:gd name="connsiteY1" fmla="*/ 0 h 357052"/>
              <a:gd name="connsiteX2" fmla="*/ 1976846 w 1976846"/>
              <a:gd name="connsiteY2" fmla="*/ 357052 h 357052"/>
              <a:gd name="connsiteX3" fmla="*/ 0 w 1976846"/>
              <a:gd name="connsiteY3" fmla="*/ 357052 h 357052"/>
              <a:gd name="connsiteX4" fmla="*/ 0 w 1976846"/>
              <a:gd name="connsiteY4" fmla="*/ 0 h 357052"/>
              <a:gd name="connsiteX0" fmla="*/ 237490 w 2214336"/>
              <a:gd name="connsiteY0" fmla="*/ 0 h 357052"/>
              <a:gd name="connsiteX1" fmla="*/ 2214336 w 2214336"/>
              <a:gd name="connsiteY1" fmla="*/ 0 h 357052"/>
              <a:gd name="connsiteX2" fmla="*/ 2214336 w 2214336"/>
              <a:gd name="connsiteY2" fmla="*/ 357052 h 357052"/>
              <a:gd name="connsiteX3" fmla="*/ 237490 w 2214336"/>
              <a:gd name="connsiteY3" fmla="*/ 357052 h 357052"/>
              <a:gd name="connsiteX4" fmla="*/ 0 w 2214336"/>
              <a:gd name="connsiteY4" fmla="*/ 174444 h 357052"/>
              <a:gd name="connsiteX5" fmla="*/ 237490 w 2214336"/>
              <a:gd name="connsiteY5" fmla="*/ 0 h 357052"/>
              <a:gd name="connsiteX0" fmla="*/ 237490 w 2214336"/>
              <a:gd name="connsiteY0" fmla="*/ 0 h 357052"/>
              <a:gd name="connsiteX1" fmla="*/ 2214336 w 2214336"/>
              <a:gd name="connsiteY1" fmla="*/ 0 h 357052"/>
              <a:gd name="connsiteX2" fmla="*/ 2214336 w 2214336"/>
              <a:gd name="connsiteY2" fmla="*/ 357052 h 357052"/>
              <a:gd name="connsiteX3" fmla="*/ 237490 w 2214336"/>
              <a:gd name="connsiteY3" fmla="*/ 357052 h 357052"/>
              <a:gd name="connsiteX4" fmla="*/ 0 w 2214336"/>
              <a:gd name="connsiteY4" fmla="*/ 187144 h 357052"/>
              <a:gd name="connsiteX5" fmla="*/ 237490 w 2214336"/>
              <a:gd name="connsiteY5" fmla="*/ 0 h 357052"/>
              <a:gd name="connsiteX0" fmla="*/ 231140 w 2207986"/>
              <a:gd name="connsiteY0" fmla="*/ 0 h 357052"/>
              <a:gd name="connsiteX1" fmla="*/ 2207986 w 2207986"/>
              <a:gd name="connsiteY1" fmla="*/ 0 h 357052"/>
              <a:gd name="connsiteX2" fmla="*/ 2207986 w 2207986"/>
              <a:gd name="connsiteY2" fmla="*/ 357052 h 357052"/>
              <a:gd name="connsiteX3" fmla="*/ 231140 w 2207986"/>
              <a:gd name="connsiteY3" fmla="*/ 357052 h 357052"/>
              <a:gd name="connsiteX4" fmla="*/ 0 w 2207986"/>
              <a:gd name="connsiteY4" fmla="*/ 177619 h 357052"/>
              <a:gd name="connsiteX5" fmla="*/ 231140 w 2207986"/>
              <a:gd name="connsiteY5" fmla="*/ 0 h 35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986" h="357052">
                <a:moveTo>
                  <a:pt x="231140" y="0"/>
                </a:moveTo>
                <a:lnTo>
                  <a:pt x="2207986" y="0"/>
                </a:lnTo>
                <a:lnTo>
                  <a:pt x="2207986" y="357052"/>
                </a:lnTo>
                <a:lnTo>
                  <a:pt x="231140" y="357052"/>
                </a:lnTo>
                <a:lnTo>
                  <a:pt x="0" y="177619"/>
                </a:lnTo>
                <a:lnTo>
                  <a:pt x="231140" y="0"/>
                </a:lnTo>
                <a:close/>
              </a:path>
            </a:pathLst>
          </a:custGeom>
          <a:solidFill>
            <a:srgbClr val="B5D5BE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17" name="矩形 116"/>
          <p:cNvSpPr/>
          <p:nvPr/>
        </p:nvSpPr>
        <p:spPr>
          <a:xfrm>
            <a:off x="2911475" y="2198688"/>
            <a:ext cx="5729288" cy="395287"/>
          </a:xfrm>
          <a:prstGeom prst="rect">
            <a:avLst/>
          </a:prstGeom>
          <a:solidFill>
            <a:srgbClr val="E5D983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16" name="任意多边形 115"/>
          <p:cNvSpPr/>
          <p:nvPr/>
        </p:nvSpPr>
        <p:spPr>
          <a:xfrm>
            <a:off x="622300" y="2197100"/>
            <a:ext cx="2257425" cy="396875"/>
          </a:xfrm>
          <a:custGeom>
            <a:avLst/>
            <a:gdLst>
              <a:gd name="connsiteX0" fmla="*/ 0 w 1976846"/>
              <a:gd name="connsiteY0" fmla="*/ 0 h 357052"/>
              <a:gd name="connsiteX1" fmla="*/ 1976846 w 1976846"/>
              <a:gd name="connsiteY1" fmla="*/ 0 h 357052"/>
              <a:gd name="connsiteX2" fmla="*/ 1976846 w 1976846"/>
              <a:gd name="connsiteY2" fmla="*/ 357052 h 357052"/>
              <a:gd name="connsiteX3" fmla="*/ 0 w 1976846"/>
              <a:gd name="connsiteY3" fmla="*/ 357052 h 357052"/>
              <a:gd name="connsiteX4" fmla="*/ 0 w 1976846"/>
              <a:gd name="connsiteY4" fmla="*/ 0 h 357052"/>
              <a:gd name="connsiteX0" fmla="*/ 237490 w 2214336"/>
              <a:gd name="connsiteY0" fmla="*/ 0 h 357052"/>
              <a:gd name="connsiteX1" fmla="*/ 2214336 w 2214336"/>
              <a:gd name="connsiteY1" fmla="*/ 0 h 357052"/>
              <a:gd name="connsiteX2" fmla="*/ 2214336 w 2214336"/>
              <a:gd name="connsiteY2" fmla="*/ 357052 h 357052"/>
              <a:gd name="connsiteX3" fmla="*/ 237490 w 2214336"/>
              <a:gd name="connsiteY3" fmla="*/ 357052 h 357052"/>
              <a:gd name="connsiteX4" fmla="*/ 0 w 2214336"/>
              <a:gd name="connsiteY4" fmla="*/ 174444 h 357052"/>
              <a:gd name="connsiteX5" fmla="*/ 237490 w 2214336"/>
              <a:gd name="connsiteY5" fmla="*/ 0 h 357052"/>
              <a:gd name="connsiteX0" fmla="*/ 237490 w 2214336"/>
              <a:gd name="connsiteY0" fmla="*/ 0 h 357052"/>
              <a:gd name="connsiteX1" fmla="*/ 2214336 w 2214336"/>
              <a:gd name="connsiteY1" fmla="*/ 0 h 357052"/>
              <a:gd name="connsiteX2" fmla="*/ 2214336 w 2214336"/>
              <a:gd name="connsiteY2" fmla="*/ 357052 h 357052"/>
              <a:gd name="connsiteX3" fmla="*/ 237490 w 2214336"/>
              <a:gd name="connsiteY3" fmla="*/ 357052 h 357052"/>
              <a:gd name="connsiteX4" fmla="*/ 0 w 2214336"/>
              <a:gd name="connsiteY4" fmla="*/ 187144 h 357052"/>
              <a:gd name="connsiteX5" fmla="*/ 237490 w 2214336"/>
              <a:gd name="connsiteY5" fmla="*/ 0 h 357052"/>
              <a:gd name="connsiteX0" fmla="*/ 231140 w 2207986"/>
              <a:gd name="connsiteY0" fmla="*/ 0 h 357052"/>
              <a:gd name="connsiteX1" fmla="*/ 2207986 w 2207986"/>
              <a:gd name="connsiteY1" fmla="*/ 0 h 357052"/>
              <a:gd name="connsiteX2" fmla="*/ 2207986 w 2207986"/>
              <a:gd name="connsiteY2" fmla="*/ 357052 h 357052"/>
              <a:gd name="connsiteX3" fmla="*/ 231140 w 2207986"/>
              <a:gd name="connsiteY3" fmla="*/ 357052 h 357052"/>
              <a:gd name="connsiteX4" fmla="*/ 0 w 2207986"/>
              <a:gd name="connsiteY4" fmla="*/ 177619 h 357052"/>
              <a:gd name="connsiteX5" fmla="*/ 231140 w 2207986"/>
              <a:gd name="connsiteY5" fmla="*/ 0 h 35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986" h="357052">
                <a:moveTo>
                  <a:pt x="231140" y="0"/>
                </a:moveTo>
                <a:lnTo>
                  <a:pt x="2207986" y="0"/>
                </a:lnTo>
                <a:lnTo>
                  <a:pt x="2207986" y="357052"/>
                </a:lnTo>
                <a:lnTo>
                  <a:pt x="231140" y="357052"/>
                </a:lnTo>
                <a:lnTo>
                  <a:pt x="0" y="177619"/>
                </a:lnTo>
                <a:lnTo>
                  <a:pt x="231140" y="0"/>
                </a:lnTo>
                <a:close/>
              </a:path>
            </a:pathLst>
          </a:custGeom>
          <a:solidFill>
            <a:srgbClr val="E5D983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1065213" y="879475"/>
            <a:ext cx="7840662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200"/>
              </a:lnSpc>
              <a:defRPr/>
            </a:pPr>
            <a:r>
              <a:rPr lang="en-US" altLang="zh-CN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MIT</a:t>
            </a: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是</a:t>
            </a:r>
            <a:r>
              <a:rPr lang="en-US" altLang="zh-CN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BPR(</a:t>
            </a: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流程再造，</a:t>
            </a:r>
            <a:r>
              <a:rPr lang="en-US" altLang="zh-CN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Business Process Reengineering</a:t>
            </a:r>
          </a:p>
          <a:p>
            <a:pPr marL="285750" indent="-285750">
              <a:lnSpc>
                <a:spcPts val="3200"/>
              </a:lnSpc>
              <a:defRPr/>
            </a:pP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的简称</a:t>
            </a:r>
            <a:r>
              <a:rPr lang="en-US" altLang="zh-CN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)</a:t>
            </a: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思想的发源地，是首个在实践中推动</a:t>
            </a:r>
            <a:r>
              <a:rPr lang="en-US" altLang="zh-CN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BPR</a:t>
            </a: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的大</a:t>
            </a:r>
            <a:r>
              <a:rPr lang="zh-CN" altLang="en-US" sz="2200" b="1" kern="0" dirty="0" smtClean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学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98" name="标题 1"/>
          <p:cNvSpPr txBox="1">
            <a:spLocks/>
          </p:cNvSpPr>
          <p:nvPr/>
        </p:nvSpPr>
        <p:spPr bwMode="auto">
          <a:xfrm>
            <a:off x="839788" y="2159000"/>
            <a:ext cx="23368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14400" indent="-914400" algn="just">
              <a:lnSpc>
                <a:spcPts val="3000"/>
              </a:lnSpc>
              <a:defRPr/>
            </a:pPr>
            <a:r>
              <a:rPr lang="en-US" altLang="zh-CN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20</a:t>
            </a: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世纪</a:t>
            </a:r>
            <a:r>
              <a:rPr lang="en-US" altLang="zh-CN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50</a:t>
            </a: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年代</a:t>
            </a:r>
          </a:p>
        </p:txBody>
      </p:sp>
      <p:cxnSp>
        <p:nvCxnSpPr>
          <p:cNvPr id="20493" name="直接连接符 5"/>
          <p:cNvCxnSpPr>
            <a:cxnSpLocks noChangeShapeType="1"/>
          </p:cNvCxnSpPr>
          <p:nvPr/>
        </p:nvCxnSpPr>
        <p:spPr bwMode="auto">
          <a:xfrm>
            <a:off x="509588" y="1871663"/>
            <a:ext cx="0" cy="2700337"/>
          </a:xfrm>
          <a:prstGeom prst="line">
            <a:avLst/>
          </a:prstGeom>
          <a:noFill/>
          <a:ln w="12700">
            <a:solidFill>
              <a:srgbClr val="158493"/>
            </a:solidFill>
            <a:round/>
            <a:headEnd/>
            <a:tailEnd/>
          </a:ln>
        </p:spPr>
      </p:cxnSp>
      <p:sp>
        <p:nvSpPr>
          <p:cNvPr id="20494" name="椭圆​​ 10"/>
          <p:cNvSpPr>
            <a:spLocks noChangeArrowheads="1"/>
          </p:cNvSpPr>
          <p:nvPr/>
        </p:nvSpPr>
        <p:spPr bwMode="auto">
          <a:xfrm>
            <a:off x="447675" y="2317750"/>
            <a:ext cx="125413" cy="127000"/>
          </a:xfrm>
          <a:prstGeom prst="ellipse">
            <a:avLst/>
          </a:prstGeom>
          <a:solidFill>
            <a:srgbClr val="158493"/>
          </a:solidFill>
          <a:ln w="9525">
            <a:solidFill>
              <a:srgbClr val="158493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495" name="椭圆​​ 10"/>
          <p:cNvSpPr>
            <a:spLocks noChangeArrowheads="1"/>
          </p:cNvSpPr>
          <p:nvPr/>
        </p:nvSpPr>
        <p:spPr bwMode="auto">
          <a:xfrm>
            <a:off x="447675" y="2881313"/>
            <a:ext cx="125413" cy="125412"/>
          </a:xfrm>
          <a:prstGeom prst="ellipse">
            <a:avLst/>
          </a:prstGeom>
          <a:solidFill>
            <a:srgbClr val="158493"/>
          </a:solidFill>
          <a:ln w="9525">
            <a:solidFill>
              <a:srgbClr val="158493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496" name="椭圆​​ 10"/>
          <p:cNvSpPr>
            <a:spLocks noChangeArrowheads="1"/>
          </p:cNvSpPr>
          <p:nvPr/>
        </p:nvSpPr>
        <p:spPr bwMode="auto">
          <a:xfrm>
            <a:off x="447675" y="3444875"/>
            <a:ext cx="125413" cy="125413"/>
          </a:xfrm>
          <a:prstGeom prst="ellipse">
            <a:avLst/>
          </a:prstGeom>
          <a:solidFill>
            <a:srgbClr val="158493"/>
          </a:solidFill>
          <a:ln w="9525">
            <a:solidFill>
              <a:srgbClr val="158493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497" name="椭圆​​ 10"/>
          <p:cNvSpPr>
            <a:spLocks noChangeArrowheads="1"/>
          </p:cNvSpPr>
          <p:nvPr/>
        </p:nvSpPr>
        <p:spPr bwMode="auto">
          <a:xfrm>
            <a:off x="447675" y="4006850"/>
            <a:ext cx="125413" cy="127000"/>
          </a:xfrm>
          <a:prstGeom prst="ellipse">
            <a:avLst/>
          </a:prstGeom>
          <a:solidFill>
            <a:srgbClr val="158493"/>
          </a:solidFill>
          <a:ln w="9525">
            <a:solidFill>
              <a:srgbClr val="158493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5" name="标题 1"/>
          <p:cNvSpPr txBox="1">
            <a:spLocks/>
          </p:cNvSpPr>
          <p:nvPr/>
        </p:nvSpPr>
        <p:spPr bwMode="auto">
          <a:xfrm>
            <a:off x="2897188" y="2159000"/>
            <a:ext cx="4799012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14400" indent="-914400" algn="just">
              <a:lnSpc>
                <a:spcPts val="3000"/>
              </a:lnSpc>
              <a:defRPr/>
            </a:pP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管理业务实现数据处理自动化</a:t>
            </a:r>
          </a:p>
        </p:txBody>
      </p:sp>
      <p:sp>
        <p:nvSpPr>
          <p:cNvPr id="106" name="标题 1"/>
          <p:cNvSpPr txBox="1">
            <a:spLocks/>
          </p:cNvSpPr>
          <p:nvPr/>
        </p:nvSpPr>
        <p:spPr bwMode="auto">
          <a:xfrm>
            <a:off x="839788" y="2717800"/>
            <a:ext cx="23368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14400" indent="-914400" algn="just">
              <a:lnSpc>
                <a:spcPts val="3000"/>
              </a:lnSpc>
              <a:defRPr/>
            </a:pPr>
            <a:r>
              <a:rPr lang="en-US" altLang="zh-CN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20</a:t>
            </a: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世纪</a:t>
            </a:r>
            <a:r>
              <a:rPr lang="en-US" altLang="zh-CN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60</a:t>
            </a: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年代</a:t>
            </a:r>
          </a:p>
        </p:txBody>
      </p:sp>
      <p:sp>
        <p:nvSpPr>
          <p:cNvPr id="107" name="标题 1"/>
          <p:cNvSpPr txBox="1">
            <a:spLocks/>
          </p:cNvSpPr>
          <p:nvPr/>
        </p:nvSpPr>
        <p:spPr bwMode="auto">
          <a:xfrm>
            <a:off x="2897188" y="2717800"/>
            <a:ext cx="6030912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14400" indent="-914400" algn="just">
              <a:lnSpc>
                <a:spcPts val="3000"/>
              </a:lnSpc>
              <a:defRPr/>
            </a:pP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将单机管理信息系统应用到具体的管理业务中</a:t>
            </a:r>
          </a:p>
        </p:txBody>
      </p:sp>
      <p:sp>
        <p:nvSpPr>
          <p:cNvPr id="108" name="标题 1"/>
          <p:cNvSpPr txBox="1">
            <a:spLocks/>
          </p:cNvSpPr>
          <p:nvPr/>
        </p:nvSpPr>
        <p:spPr bwMode="auto">
          <a:xfrm>
            <a:off x="839788" y="3276600"/>
            <a:ext cx="23368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14400" indent="-914400" algn="just">
              <a:lnSpc>
                <a:spcPts val="3000"/>
              </a:lnSpc>
              <a:defRPr/>
            </a:pPr>
            <a:r>
              <a:rPr lang="en-US" altLang="zh-CN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20</a:t>
            </a: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世纪</a:t>
            </a:r>
            <a:r>
              <a:rPr lang="en-US" altLang="zh-CN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70</a:t>
            </a: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年代</a:t>
            </a:r>
          </a:p>
        </p:txBody>
      </p:sp>
      <p:sp>
        <p:nvSpPr>
          <p:cNvPr id="109" name="标题 1"/>
          <p:cNvSpPr txBox="1">
            <a:spLocks/>
          </p:cNvSpPr>
          <p:nvPr/>
        </p:nvSpPr>
        <p:spPr bwMode="auto">
          <a:xfrm>
            <a:off x="2897188" y="3276600"/>
            <a:ext cx="4608512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14400" indent="-914400" algn="just">
              <a:lnSpc>
                <a:spcPts val="3000"/>
              </a:lnSpc>
              <a:defRPr/>
            </a:pP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使用综合管理信息系统</a:t>
            </a:r>
          </a:p>
        </p:txBody>
      </p:sp>
      <p:sp>
        <p:nvSpPr>
          <p:cNvPr id="110" name="标题 1"/>
          <p:cNvSpPr txBox="1">
            <a:spLocks/>
          </p:cNvSpPr>
          <p:nvPr/>
        </p:nvSpPr>
        <p:spPr bwMode="auto">
          <a:xfrm>
            <a:off x="839788" y="3835400"/>
            <a:ext cx="2336800" cy="8001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14400" indent="-914400" algn="just">
              <a:lnSpc>
                <a:spcPts val="3000"/>
              </a:lnSpc>
              <a:defRPr/>
            </a:pPr>
            <a:r>
              <a:rPr lang="en-US" altLang="zh-CN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1993</a:t>
            </a: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年</a:t>
            </a:r>
            <a:r>
              <a:rPr lang="en-US" altLang="zh-CN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11</a:t>
            </a:r>
            <a:r>
              <a:rPr lang="zh-CN" altLang="en-US" sz="22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月</a:t>
            </a:r>
          </a:p>
        </p:txBody>
      </p:sp>
      <p:sp>
        <p:nvSpPr>
          <p:cNvPr id="111" name="标题 1"/>
          <p:cNvSpPr txBox="1">
            <a:spLocks/>
          </p:cNvSpPr>
          <p:nvPr/>
        </p:nvSpPr>
        <p:spPr bwMode="auto">
          <a:xfrm>
            <a:off x="2896394" y="3835400"/>
            <a:ext cx="5662612" cy="13081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14400" indent="-914400" algn="just">
              <a:lnSpc>
                <a:spcPts val="3000"/>
              </a:lnSpc>
              <a:defRPr/>
            </a:pPr>
            <a:r>
              <a:rPr lang="en-US" altLang="zh-CN" sz="20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MIT</a:t>
            </a:r>
            <a:r>
              <a:rPr lang="zh-CN" altLang="en-US" sz="20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启动</a:t>
            </a:r>
            <a:r>
              <a:rPr lang="en-US" altLang="zh-CN" sz="20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BPR</a:t>
            </a:r>
            <a:r>
              <a:rPr lang="zh-CN" altLang="en-US" sz="20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工</a:t>
            </a:r>
            <a:r>
              <a:rPr lang="zh-CN" altLang="en-US" sz="2000" b="1" kern="0" dirty="0" smtClean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程</a:t>
            </a:r>
            <a:r>
              <a:rPr lang="zh-CN" altLang="en-US" sz="2000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：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经</a:t>
            </a:r>
            <a:r>
              <a:rPr lang="zh-CN" altLang="en-US" sz="16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过长达</a:t>
            </a:r>
            <a:r>
              <a:rPr lang="en-US" altLang="zh-CN" sz="16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6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年零</a:t>
            </a:r>
            <a:r>
              <a:rPr lang="en-US" altLang="zh-CN" sz="16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6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个月的再造运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动</a:t>
            </a:r>
            <a:endParaRPr lang="en-US" altLang="zh-CN" sz="16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914400" indent="-914400" algn="just">
              <a:lnSpc>
                <a:spcPts val="3000"/>
              </a:lnSpc>
              <a:defRPr/>
            </a:pPr>
            <a:r>
              <a:rPr lang="en-US" altLang="zh-CN" sz="1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en-US" altLang="zh-CN" sz="16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MIT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宣称</a:t>
            </a:r>
            <a:r>
              <a:rPr lang="en-US" altLang="zh-CN" sz="16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:“</a:t>
            </a:r>
            <a:r>
              <a:rPr lang="zh-CN" altLang="en-US" sz="16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再造结束了，变化仍在继续”</a:t>
            </a:r>
            <a:r>
              <a:rPr lang="en-US" altLang="zh-CN" sz="16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;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大学</a:t>
            </a:r>
            <a:r>
              <a: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管理模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式</a:t>
            </a:r>
            <a:endParaRPr lang="en-US" altLang="zh-CN" sz="16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914400" indent="-914400" algn="just">
              <a:lnSpc>
                <a:spcPts val="3000"/>
              </a:lnSpc>
              <a:defRPr/>
            </a:pP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从</a:t>
            </a:r>
            <a:r>
              <a: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工业时代向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信息</a:t>
            </a:r>
            <a:r>
              <a: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时代的彻底变革</a:t>
            </a:r>
            <a:r>
              <a:rPr lang="en-US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zh-CN" altLang="en-US" sz="1600" dirty="0" smtClean="0">
                <a:solidFill>
                  <a:srgbClr val="FF0000"/>
                </a:solidFill>
              </a:rPr>
              <a:t>。</a:t>
            </a:r>
            <a:endParaRPr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25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一、智慧校园建设与高校教育发展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 bwMode="auto">
          <a:xfrm>
            <a:off x="728870" y="4053775"/>
            <a:ext cx="7692887" cy="720000"/>
          </a:xfrm>
          <a:prstGeom prst="rect">
            <a:avLst/>
          </a:prstGeom>
          <a:solidFill>
            <a:srgbClr val="F0BD2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zh-CN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just" eaLnBrk="1" hangingPunct="1">
              <a:defRPr/>
            </a:pPr>
            <a:endParaRPr lang="zh-CN" altLang="en-US" sz="15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447079" y="684785"/>
            <a:ext cx="4032156" cy="5145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914400" marR="0" lvl="0" indent="-914400" algn="l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1</a:t>
            </a:r>
            <a:r>
              <a:rPr lang="en-US" altLang="zh-CN" sz="1600" b="1" kern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.3 </a:t>
            </a: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智慧校园建设的内涵、特征与战略定位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一、智慧校园建设与高校教育发展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  <p:pic>
        <p:nvPicPr>
          <p:cNvPr id="7" name="Picture 2" descr="C:\Users\Administrator\Desktop\QQ截图2015091615562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365" y="1327793"/>
            <a:ext cx="3916017" cy="2363041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5194851" y="1481254"/>
            <a:ext cx="2875722" cy="181588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物联网技术专家突出智慧校园的智能</a:t>
            </a:r>
            <a:r>
              <a:rPr lang="zh-CN" altLang="en-US" sz="14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感知功能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教育技术学专家侧重智慧学习环境与智慧课堂等</a:t>
            </a:r>
            <a:r>
              <a:rPr lang="zh-CN" altLang="en-US" sz="14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教育教学环境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信息化建设专家则强化智慧校园的</a:t>
            </a:r>
            <a:r>
              <a:rPr lang="zh-CN" altLang="en-US" sz="14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信息化应用和服务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5009" y="4117790"/>
            <a:ext cx="7626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Minerva</a:t>
            </a:r>
            <a:r>
              <a:rPr lang="zh-CN" altLang="en-US" sz="1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大学、</a:t>
            </a:r>
            <a:r>
              <a:rPr lang="en-US" altLang="zh-CN" sz="1200" dirty="0" err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UniversityNow</a:t>
            </a:r>
            <a:r>
              <a:rPr lang="en-US" altLang="zh-CN" sz="1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,2U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等一些新兴高等教育形态的横空出世，打破校园围墙，大学形态能够依据人的需求随时、随地而变。在</a:t>
            </a:r>
            <a:r>
              <a:rPr lang="en-US" altLang="zh-CN" sz="1200" dirty="0" err="1" smtClean="0">
                <a:latin typeface="微软雅黑" pitchFamily="34" charset="-122"/>
                <a:ea typeface="微软雅黑" pitchFamily="34" charset="-122"/>
              </a:rPr>
              <a:t>UniversityNow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的平台中，学校可以为学生提供每一门课程的个性化知识图谱；在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Minerva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大学，老师能够及时跟踪学生学习进程，及时反馈大大增强学生学习体验。</a:t>
            </a:r>
            <a:endParaRPr lang="zh-CN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36713" y="1443038"/>
            <a:ext cx="8030817" cy="922475"/>
          </a:xfrm>
          <a:prstGeom prst="rect">
            <a:avLst/>
          </a:prstGeom>
          <a:solidFill>
            <a:srgbClr val="158493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19457" y="2635386"/>
            <a:ext cx="8081204" cy="648000"/>
          </a:xfrm>
          <a:prstGeom prst="rect">
            <a:avLst/>
          </a:prstGeom>
          <a:solidFill>
            <a:srgbClr val="6BB5A9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10208" y="3643381"/>
            <a:ext cx="8113713" cy="904876"/>
          </a:xfrm>
          <a:prstGeom prst="rect">
            <a:avLst/>
          </a:prstGeom>
          <a:solidFill>
            <a:srgbClr val="FFAB57">
              <a:alpha val="89804"/>
            </a:srgbClr>
          </a:solidFill>
          <a:ln w="12700">
            <a:solidFill>
              <a:srgbClr val="F89134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96956" y="820593"/>
            <a:ext cx="8070573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“智慧校园”已经不只是理念。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智慧的校园信息化系统，应当涵盖便捷的办公模式、泛在的育人模式、时尚的娱乐模式和实时的科研模式。（鲁东明）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3585" y="1550504"/>
            <a:ext cx="8136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智慧校园离不开资源与应用。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数宇校园是实现智慧校园的基础，智慧校园应该具备如下基本要素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:    1.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感知层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: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对学校的人员、设备、资源的全而感知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;    2.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网络层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: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各类网络的互联互通，所有感知信息的实时传递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;    3.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数据层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: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数据的全而集成和智能分析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;    4.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应用层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: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智能决策、按需服务、灵活应对。（宓泳）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标题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一、智慧校园建设与高校教育发展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  <p:sp>
        <p:nvSpPr>
          <p:cNvPr id="6" name="矩形 5"/>
          <p:cNvSpPr/>
          <p:nvPr/>
        </p:nvSpPr>
        <p:spPr>
          <a:xfrm>
            <a:off x="417443" y="2649755"/>
            <a:ext cx="8130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让知识在校园中更智慧的分享。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高校信息化的建设原则是全而地促进教学、促进科研、促进管理、促进服务。这一原则决定了下一阶段智慧校园发展的定位，要让信息化真正成为提升大学核心竞争力的手段。（蒋东兴）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714" y="3830638"/>
            <a:ext cx="7991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智慧校园是教育发展的高级形态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，更是学校建设的理想目标，而信息化无疑是达成这一目标的有效手段。（任友群）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046" y="846690"/>
            <a:ext cx="3059390" cy="289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778455" y="4101877"/>
            <a:ext cx="44995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智慧校园总体应用框架（左图）和智慧校园体系框架（右图）</a:t>
            </a:r>
            <a:endParaRPr lang="zh-CN" altLang="en-US" sz="1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标题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一、智慧校园建设与高校教育发展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  <p:pic>
        <p:nvPicPr>
          <p:cNvPr id="3" name="Picture 3" descr="C:\Users\Administrator\Desktop\QQ截图2015091714374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3798" y="949582"/>
            <a:ext cx="2105003" cy="2429722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6029740" y="1020418"/>
            <a:ext cx="2577548" cy="96949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以</a:t>
            </a:r>
            <a:r>
              <a:rPr lang="zh-CN" altLang="en-US" sz="1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数据整合与利用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为核心。</a:t>
            </a:r>
            <a:r>
              <a:rPr lang="zh-CN" altLang="en-US" sz="900" dirty="0" smtClean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en-US" altLang="zh-CN" sz="900" dirty="0" smtClean="0">
                <a:latin typeface="微软雅黑" pitchFamily="34" charset="-122"/>
                <a:ea typeface="微软雅黑" pitchFamily="34" charset="-122"/>
              </a:rPr>
              <a:t>DT(</a:t>
            </a:r>
            <a:r>
              <a:rPr lang="en-US" altLang="zh-CN" sz="900" dirty="0" err="1" smtClean="0">
                <a:latin typeface="微软雅黑" pitchFamily="34" charset="-122"/>
                <a:ea typeface="微软雅黑" pitchFamily="34" charset="-122"/>
              </a:rPr>
              <a:t>DataTechnology</a:t>
            </a:r>
            <a:r>
              <a:rPr lang="zh-CN" altLang="en-US" sz="900" dirty="0" smtClean="0">
                <a:latin typeface="微软雅黑" pitchFamily="34" charset="-122"/>
                <a:ea typeface="微软雅黑" pitchFamily="34" charset="-122"/>
              </a:rPr>
              <a:t>，数据技术</a:t>
            </a:r>
            <a:r>
              <a:rPr lang="en-US" altLang="zh-CN" sz="900" dirty="0" smtClean="0">
                <a:latin typeface="微软雅黑" pitchFamily="34" charset="-122"/>
                <a:ea typeface="微软雅黑" pitchFamily="34" charset="-122"/>
              </a:rPr>
              <a:t>)</a:t>
            </a:r>
            <a:r>
              <a:rPr lang="zh-CN" altLang="en-US" sz="900" dirty="0" smtClean="0">
                <a:latin typeface="微软雅黑" pitchFamily="34" charset="-122"/>
                <a:ea typeface="微软雅黑" pitchFamily="34" charset="-122"/>
              </a:rPr>
              <a:t>时代，数据将更充分流动与透明，每一个个体的数据对于他人而言都是有价值的； 从</a:t>
            </a:r>
            <a:r>
              <a:rPr lang="en-US" altLang="zh-CN" sz="900" dirty="0" smtClean="0">
                <a:latin typeface="微软雅黑" pitchFamily="34" charset="-122"/>
                <a:ea typeface="微软雅黑" pitchFamily="34" charset="-122"/>
              </a:rPr>
              <a:t>IT(Information Technology</a:t>
            </a:r>
            <a:r>
              <a:rPr lang="zh-CN" altLang="en-US" sz="900" dirty="0" smtClean="0">
                <a:latin typeface="微软雅黑" pitchFamily="34" charset="-122"/>
                <a:ea typeface="微软雅黑" pitchFamily="34" charset="-122"/>
              </a:rPr>
              <a:t>，信息技术</a:t>
            </a:r>
            <a:r>
              <a:rPr lang="en-US" altLang="zh-CN" sz="900" dirty="0" smtClean="0">
                <a:latin typeface="微软雅黑" pitchFamily="34" charset="-122"/>
                <a:ea typeface="微软雅黑" pitchFamily="34" charset="-122"/>
              </a:rPr>
              <a:t>)</a:t>
            </a:r>
            <a:r>
              <a:rPr lang="zh-CN" altLang="en-US" sz="900" dirty="0" smtClean="0">
                <a:latin typeface="微软雅黑" pitchFamily="34" charset="-122"/>
                <a:ea typeface="微软雅黑" pitchFamily="34" charset="-122"/>
              </a:rPr>
              <a:t>到</a:t>
            </a:r>
            <a:r>
              <a:rPr lang="en-US" altLang="zh-CN" sz="900" dirty="0" smtClean="0">
                <a:latin typeface="微软雅黑" pitchFamily="34" charset="-122"/>
                <a:ea typeface="微软雅黑" pitchFamily="34" charset="-122"/>
              </a:rPr>
              <a:t>DT</a:t>
            </a:r>
            <a:r>
              <a:rPr lang="zh-CN" altLang="en-US" sz="900" dirty="0" smtClean="0">
                <a:latin typeface="微软雅黑" pitchFamily="34" charset="-122"/>
                <a:ea typeface="微软雅黑" pitchFamily="34" charset="-122"/>
              </a:rPr>
              <a:t>，体现以学为中心，强调学习者的核心地位。</a:t>
            </a:r>
            <a:endParaRPr lang="zh-CN" alt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76121" y="2340922"/>
            <a:ext cx="2637183" cy="73866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以“</a:t>
            </a:r>
            <a:r>
              <a:rPr lang="zh-CN" altLang="en-US" sz="1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云网端开放式与一体化推进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”为基础。</a:t>
            </a:r>
            <a:r>
              <a:rPr lang="zh-CN" altLang="en-US" sz="900" dirty="0" smtClean="0">
                <a:latin typeface="微软雅黑" pitchFamily="34" charset="-122"/>
                <a:ea typeface="微软雅黑" pitchFamily="34" charset="-122"/>
              </a:rPr>
              <a:t>云”是指云计算、大数据；“网”是指互联网、物联网等网络的关联；“端”即指各类终端及其具体应用。</a:t>
            </a:r>
            <a:endParaRPr lang="zh-CN" alt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49007" y="3547299"/>
            <a:ext cx="2650435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以</a:t>
            </a:r>
            <a:r>
              <a:rPr lang="zh-CN" altLang="en-US" sz="1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“业务创新与协同”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为目标。</a:t>
            </a:r>
            <a:r>
              <a:rPr lang="zh-CN" altLang="en-US" sz="900" dirty="0" smtClean="0">
                <a:latin typeface="微软雅黑" pitchFamily="34" charset="-122"/>
                <a:ea typeface="微软雅黑" pitchFamily="34" charset="-122"/>
              </a:rPr>
              <a:t>智慧校园如同人脑的分工网络，业务分工协作所产生成果的质量、效率以指数级的方式获得提升。</a:t>
            </a:r>
            <a:endParaRPr lang="zh-CN" altLang="en-US" sz="9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一、智慧校园建设与高校教育发展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  <p:sp>
        <p:nvSpPr>
          <p:cNvPr id="6" name="矩形 5"/>
          <p:cNvSpPr/>
          <p:nvPr/>
        </p:nvSpPr>
        <p:spPr>
          <a:xfrm>
            <a:off x="477077" y="819659"/>
            <a:ext cx="82296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智慧校园建设的战略定位，是促进高校事业和高校信息化回归至“以人为本。</a:t>
            </a:r>
            <a:endParaRPr lang="en-US" altLang="zh-CN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2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7077" y="1532385"/>
            <a:ext cx="8229601" cy="329320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具体特征为（胡钦太）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:  </a:t>
            </a:r>
          </a:p>
          <a:p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具备对现实中人、物、环境等因素特征、习惯的感知能力，并能依据建立的模型智能地预测一般规律与发展趋势。    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以高速多业务网络体系支持各类消息、数据、信息的实时传递，最大程度上消除时空限制。   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实现信息化平台的整合与集约化利用，体现资源的良好组织与优化存储。    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4.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基于“大数据”理念的资源挖掘与资源推荐，实现智能化的决策、管理与控制。    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5.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构建开放的、多维度的学习与科研空间，具备支持多模式、跨时空、跨情境的学习科研环境。    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6.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信息化应用体现面向最终用户的个性化、综合化与社会化，信息化应用真正与社会整体信息化应用环境实现融合。</a:t>
            </a:r>
          </a:p>
          <a:p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8"/>
          <p:cNvSpPr>
            <a:spLocks noChangeArrowheads="1"/>
          </p:cNvSpPr>
          <p:nvPr/>
        </p:nvSpPr>
        <p:spPr bwMode="auto">
          <a:xfrm>
            <a:off x="1934403" y="1345166"/>
            <a:ext cx="5672138" cy="234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一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、智慧校园建设与</a:t>
            </a: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高校教育发展</a:t>
            </a:r>
            <a:endParaRPr lang="en-US" sz="2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二</a:t>
            </a:r>
            <a:r>
              <a:rPr lang="zh-CN" altLang="en-US" sz="2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、智慧校园建设的</a:t>
            </a:r>
            <a:r>
              <a:rPr lang="zh-CN" altLang="en-US" sz="2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基本举措</a:t>
            </a:r>
            <a:endParaRPr lang="en-US" sz="2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三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、智慧校园建设的</a:t>
            </a: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初步成果</a:t>
            </a:r>
            <a:endParaRPr lang="en-US" sz="2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四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、智慧校园建设的</a:t>
            </a: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思考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1267" name="Picture 12" descr="图片1副本"/>
          <p:cNvPicPr>
            <a:picLocks noChangeAspect="1" noChangeArrowheads="1"/>
          </p:cNvPicPr>
          <p:nvPr/>
        </p:nvPicPr>
        <p:blipFill>
          <a:blip r:embed="rId2" cstate="print">
            <a:lum contrast="-100000"/>
          </a:blip>
          <a:srcRect b="48979"/>
          <a:stretch>
            <a:fillRect/>
          </a:stretch>
        </p:blipFill>
        <p:spPr bwMode="auto">
          <a:xfrm>
            <a:off x="-142875" y="1368425"/>
            <a:ext cx="942975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12" descr="图片1副本"/>
          <p:cNvPicPr>
            <a:picLocks noChangeAspect="1" noChangeArrowheads="1"/>
          </p:cNvPicPr>
          <p:nvPr/>
        </p:nvPicPr>
        <p:blipFill>
          <a:blip r:embed="rId3" cstate="print">
            <a:lum contrast="-100000"/>
          </a:blip>
          <a:srcRect t="48979"/>
          <a:stretch>
            <a:fillRect/>
          </a:stretch>
        </p:blipFill>
        <p:spPr bwMode="auto">
          <a:xfrm>
            <a:off x="-142875" y="4198938"/>
            <a:ext cx="942975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矩形 3"/>
          <p:cNvSpPr>
            <a:spLocks noChangeArrowheads="1"/>
          </p:cNvSpPr>
          <p:nvPr/>
        </p:nvSpPr>
        <p:spPr bwMode="auto">
          <a:xfrm>
            <a:off x="0" y="1487488"/>
            <a:ext cx="9144000" cy="2700337"/>
          </a:xfrm>
          <a:prstGeom prst="rect">
            <a:avLst/>
          </a:prstGeom>
          <a:solidFill>
            <a:srgbClr val="1893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11270" name="Text Box 38"/>
          <p:cNvSpPr>
            <a:spLocks noChangeArrowheads="1"/>
          </p:cNvSpPr>
          <p:nvPr/>
        </p:nvSpPr>
        <p:spPr bwMode="auto">
          <a:xfrm>
            <a:off x="2524125" y="1636713"/>
            <a:ext cx="5672138" cy="234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一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、智慧校园建设与</a:t>
            </a: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高校教育发展</a:t>
            </a:r>
            <a:endParaRPr lang="en-US" sz="2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二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、智慧校园建设的</a:t>
            </a: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基本举措</a:t>
            </a:r>
            <a:endParaRPr lang="en-US" sz="2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三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、智慧校园建设的</a:t>
            </a: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初步成果</a:t>
            </a:r>
            <a:endParaRPr lang="en-US" sz="2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四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、智慧校园建设的</a:t>
            </a: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思考</a:t>
            </a:r>
          </a:p>
        </p:txBody>
      </p:sp>
      <p:cxnSp>
        <p:nvCxnSpPr>
          <p:cNvPr id="11271" name="直接连接符 5"/>
          <p:cNvCxnSpPr>
            <a:cxnSpLocks noChangeShapeType="1"/>
          </p:cNvCxnSpPr>
          <p:nvPr/>
        </p:nvCxnSpPr>
        <p:spPr bwMode="auto">
          <a:xfrm>
            <a:off x="1695450" y="1487488"/>
            <a:ext cx="0" cy="27003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cxnSp>
      <p:sp>
        <p:nvSpPr>
          <p:cNvPr id="11272" name="椭圆​​ 10"/>
          <p:cNvSpPr>
            <a:spLocks noChangeArrowheads="1"/>
          </p:cNvSpPr>
          <p:nvPr/>
        </p:nvSpPr>
        <p:spPr bwMode="auto">
          <a:xfrm>
            <a:off x="1633538" y="1933575"/>
            <a:ext cx="125412" cy="1270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273" name="椭圆​​ 10"/>
          <p:cNvSpPr>
            <a:spLocks noChangeArrowheads="1"/>
          </p:cNvSpPr>
          <p:nvPr/>
        </p:nvSpPr>
        <p:spPr bwMode="auto">
          <a:xfrm>
            <a:off x="1633538" y="2497138"/>
            <a:ext cx="125412" cy="12541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274" name="椭圆​​ 10"/>
          <p:cNvSpPr>
            <a:spLocks noChangeArrowheads="1"/>
          </p:cNvSpPr>
          <p:nvPr/>
        </p:nvSpPr>
        <p:spPr bwMode="auto">
          <a:xfrm>
            <a:off x="1633538" y="3060700"/>
            <a:ext cx="125412" cy="125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275" name="椭圆​​ 10"/>
          <p:cNvSpPr>
            <a:spLocks noChangeArrowheads="1"/>
          </p:cNvSpPr>
          <p:nvPr/>
        </p:nvSpPr>
        <p:spPr bwMode="auto">
          <a:xfrm>
            <a:off x="1633538" y="3622675"/>
            <a:ext cx="125412" cy="1270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700088" y="300038"/>
            <a:ext cx="3513137" cy="1028700"/>
          </a:xfrm>
          <a:prstGeom prst="rect">
            <a:avLst/>
          </a:prstGeom>
        </p:spPr>
        <p:txBody>
          <a:bodyPr/>
          <a:lstStyle/>
          <a:p>
            <a:pPr marL="914400" indent="-914400" eaLnBrk="1" hangingPunct="1">
              <a:defRPr/>
            </a:pPr>
            <a:r>
              <a:rPr lang="zh-CN" altLang="en-US" sz="34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汇报内容</a:t>
            </a:r>
          </a:p>
        </p:txBody>
      </p:sp>
      <p:sp>
        <p:nvSpPr>
          <p:cNvPr id="11277" name="矩形 24"/>
          <p:cNvSpPr>
            <a:spLocks noChangeArrowheads="1"/>
          </p:cNvSpPr>
          <p:nvPr/>
        </p:nvSpPr>
        <p:spPr bwMode="auto">
          <a:xfrm>
            <a:off x="2527300" y="555625"/>
            <a:ext cx="145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b="1">
                <a:solidFill>
                  <a:srgbClr val="1893A4"/>
                </a:solidFill>
                <a:ea typeface="微软雅黑" pitchFamily="34" charset="-122"/>
                <a:cs typeface="Arial" pitchFamily="34" charset="0"/>
              </a:rPr>
              <a:t>CONTENTS</a:t>
            </a:r>
            <a:endParaRPr lang="zh-CN" altLang="en-US" b="1">
              <a:solidFill>
                <a:srgbClr val="1893A4"/>
              </a:solidFill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 bwMode="auto">
          <a:xfrm flipV="1">
            <a:off x="481013" y="0"/>
            <a:ext cx="0" cy="388938"/>
          </a:xfrm>
          <a:prstGeom prst="line">
            <a:avLst/>
          </a:prstGeom>
          <a:ln w="825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 bwMode="auto">
          <a:xfrm>
            <a:off x="638175" y="0"/>
            <a:ext cx="0" cy="258763"/>
          </a:xfrm>
          <a:prstGeom prst="line">
            <a:avLst/>
          </a:prstGeom>
          <a:ln w="82550">
            <a:solidFill>
              <a:srgbClr val="1893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/>
          <p:cNvSpPr>
            <a:spLocks noGrp="1"/>
          </p:cNvSpPr>
          <p:nvPr>
            <p:ph type="title"/>
          </p:nvPr>
        </p:nvSpPr>
        <p:spPr bwMode="auto">
          <a:xfrm>
            <a:off x="2318166" y="4649787"/>
            <a:ext cx="4818131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1400" dirty="0" smtClean="0">
                <a:solidFill>
                  <a:schemeClr val="tx1"/>
                </a:solidFill>
              </a:rPr>
              <a:t>学校发展战略共识</a:t>
            </a:r>
            <a:r>
              <a:rPr lang="en-US" altLang="zh-CN" sz="1400" dirty="0" smtClean="0">
                <a:solidFill>
                  <a:schemeClr val="tx1"/>
                </a:solidFill>
              </a:rPr>
              <a:t>(2011</a:t>
            </a:r>
            <a:r>
              <a:rPr lang="zh-CN" altLang="en-US" sz="1400" dirty="0" smtClean="0">
                <a:solidFill>
                  <a:schemeClr val="tx1"/>
                </a:solidFill>
              </a:rPr>
              <a:t>年，咸宁，学校发展战略研讨会</a:t>
            </a:r>
            <a:r>
              <a:rPr lang="en-US" altLang="zh-CN" sz="14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5748338" y="2859088"/>
            <a:ext cx="2879725" cy="730250"/>
          </a:xfrm>
          <a:custGeom>
            <a:avLst/>
            <a:gdLst>
              <a:gd name="T0" fmla="*/ 0 w 3049587"/>
              <a:gd name="T1" fmla="*/ 0 h 900112"/>
              <a:gd name="T2" fmla="*/ 2719585 w 3049587"/>
              <a:gd name="T3" fmla="*/ 0 h 900112"/>
              <a:gd name="T4" fmla="*/ 2319551 w 3049587"/>
              <a:gd name="T5" fmla="*/ 586468 h 900112"/>
              <a:gd name="T6" fmla="*/ 0 w 3049587"/>
              <a:gd name="T7" fmla="*/ 592143 h 900112"/>
              <a:gd name="T8" fmla="*/ 0 w 3049587"/>
              <a:gd name="T9" fmla="*/ 0 h 900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49587"/>
              <a:gd name="T16" fmla="*/ 0 h 900112"/>
              <a:gd name="T17" fmla="*/ 3049587 w 3049587"/>
              <a:gd name="T18" fmla="*/ 900112 h 900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49587" h="900112">
                <a:moveTo>
                  <a:pt x="0" y="0"/>
                </a:moveTo>
                <a:lnTo>
                  <a:pt x="3049587" y="0"/>
                </a:lnTo>
                <a:lnTo>
                  <a:pt x="2601013" y="891486"/>
                </a:lnTo>
                <a:lnTo>
                  <a:pt x="0" y="900112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E545E"/>
              </a:gs>
              <a:gs pos="100000">
                <a:srgbClr val="6BB5A9"/>
              </a:gs>
            </a:gsLst>
            <a:lin ang="0" scaled="1"/>
          </a:gradFill>
          <a:ln w="9525">
            <a:round/>
            <a:headEnd/>
            <a:tailEnd/>
          </a:ln>
          <a:scene3d>
            <a:camera prst="legacyPerspectiveTopLeft"/>
            <a:lightRig rig="legacyFlat3" dir="b"/>
          </a:scene3d>
          <a:sp3d extrusionH="1878000" prstMaterial="legacyMatte">
            <a:bevelT w="13500" h="13500" prst="angle"/>
            <a:bevelB w="13500" h="13500" prst="angle"/>
            <a:extrusionClr>
              <a:srgbClr val="B5D5BE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23557" name="Rectangle 30"/>
          <p:cNvSpPr>
            <a:spLocks noChangeArrowheads="1"/>
          </p:cNvSpPr>
          <p:nvPr/>
        </p:nvSpPr>
        <p:spPr bwMode="auto">
          <a:xfrm>
            <a:off x="530225" y="2859088"/>
            <a:ext cx="2879725" cy="722312"/>
          </a:xfrm>
          <a:custGeom>
            <a:avLst/>
            <a:gdLst>
              <a:gd name="T0" fmla="*/ 0 w 3005138"/>
              <a:gd name="T1" fmla="*/ 0 h 889689"/>
              <a:gd name="T2" fmla="*/ 2759809 w 3005138"/>
              <a:gd name="T3" fmla="*/ 0 h 889689"/>
              <a:gd name="T4" fmla="*/ 2759809 w 3005138"/>
              <a:gd name="T5" fmla="*/ 581785 h 889689"/>
              <a:gd name="T6" fmla="*/ 570397 w 3005138"/>
              <a:gd name="T7" fmla="*/ 587482 h 889689"/>
              <a:gd name="T8" fmla="*/ 0 w 3005138"/>
              <a:gd name="T9" fmla="*/ 0 h 8896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5138"/>
              <a:gd name="T16" fmla="*/ 0 h 889689"/>
              <a:gd name="T17" fmla="*/ 3005138 w 3005138"/>
              <a:gd name="T18" fmla="*/ 889689 h 8896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5138" h="889689">
                <a:moveTo>
                  <a:pt x="0" y="0"/>
                </a:moveTo>
                <a:lnTo>
                  <a:pt x="3005138" y="0"/>
                </a:lnTo>
                <a:lnTo>
                  <a:pt x="3005138" y="881062"/>
                </a:lnTo>
                <a:lnTo>
                  <a:pt x="621101" y="889689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6BB5A9"/>
              </a:gs>
              <a:gs pos="100000">
                <a:srgbClr val="0E545E"/>
              </a:gs>
            </a:gsLst>
            <a:lin ang="0" scaled="1"/>
          </a:gradFill>
          <a:ln w="9525">
            <a:round/>
            <a:headEnd/>
            <a:tailEnd/>
          </a:ln>
          <a:scene3d>
            <a:camera prst="legacyPerspectiveTopRight"/>
            <a:lightRig rig="legacyFlat3" dir="b"/>
          </a:scene3d>
          <a:sp3d extrusionH="1878000" prstMaterial="legacyMatte">
            <a:bevelT w="13500" h="13500" prst="angle"/>
            <a:bevelB w="13500" h="13500" prst="angle"/>
            <a:extrusionClr>
              <a:srgbClr val="B5D5BE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23558" name="AutoShape 33"/>
          <p:cNvSpPr>
            <a:spLocks noChangeArrowheads="1"/>
          </p:cNvSpPr>
          <p:nvPr/>
        </p:nvSpPr>
        <p:spPr bwMode="auto">
          <a:xfrm>
            <a:off x="3241675" y="2420938"/>
            <a:ext cx="2698750" cy="1376362"/>
          </a:xfrm>
          <a:prstGeom prst="can">
            <a:avLst>
              <a:gd name="adj" fmla="val 50000"/>
            </a:avLst>
          </a:prstGeom>
          <a:gradFill rotWithShape="0">
            <a:gsLst>
              <a:gs pos="0">
                <a:srgbClr val="6BB5A9"/>
              </a:gs>
              <a:gs pos="50000">
                <a:srgbClr val="158493"/>
              </a:gs>
              <a:gs pos="100000">
                <a:srgbClr val="0E545E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kumimoji="1" lang="zh-CN" altLang="zh-CN" sz="2400" b="1">
              <a:solidFill>
                <a:srgbClr val="FFFFFF"/>
              </a:solidFill>
              <a:latin typeface="黑体" pitchFamily="49" charset="-122"/>
            </a:endParaRPr>
          </a:p>
        </p:txBody>
      </p:sp>
      <p:sp>
        <p:nvSpPr>
          <p:cNvPr id="23559" name="Oval 34"/>
          <p:cNvSpPr>
            <a:spLocks noChangeArrowheads="1"/>
          </p:cNvSpPr>
          <p:nvPr/>
        </p:nvSpPr>
        <p:spPr bwMode="auto">
          <a:xfrm>
            <a:off x="3228975" y="2401888"/>
            <a:ext cx="2698750" cy="712787"/>
          </a:xfrm>
          <a:prstGeom prst="ellipse">
            <a:avLst/>
          </a:prstGeom>
          <a:gradFill rotWithShape="1">
            <a:gsLst>
              <a:gs pos="0">
                <a:srgbClr val="6BB5A9"/>
              </a:gs>
              <a:gs pos="50000">
                <a:srgbClr val="0E545E"/>
              </a:gs>
              <a:gs pos="100000">
                <a:srgbClr val="6BB5A9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kumimoji="1" lang="zh-CN" altLang="zh-CN" sz="2400" b="1">
              <a:solidFill>
                <a:srgbClr val="FFFFFF"/>
              </a:solidFill>
              <a:latin typeface="黑体" pitchFamily="49" charset="-122"/>
            </a:endParaRPr>
          </a:p>
        </p:txBody>
      </p:sp>
      <p:sp>
        <p:nvSpPr>
          <p:cNvPr id="23560" name="WordArt 106"/>
          <p:cNvSpPr>
            <a:spLocks noChangeArrowheads="1" noChangeShapeType="1" noTextEdit="1"/>
          </p:cNvSpPr>
          <p:nvPr/>
        </p:nvSpPr>
        <p:spPr bwMode="auto">
          <a:xfrm>
            <a:off x="1570038" y="3024188"/>
            <a:ext cx="1147762" cy="376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CCFF99"/>
                </a:solidFill>
                <a:effectLst>
                  <a:outerShdw dist="35921" dir="2700000" algn="ctr" rotWithShape="0">
                    <a:srgbClr val="000000">
                      <a:alpha val="20000"/>
                    </a:srgbClr>
                  </a:outerShdw>
                </a:effectLst>
                <a:latin typeface="微软雅黑"/>
                <a:ea typeface="微软雅黑"/>
              </a:rPr>
              <a:t>信息化</a:t>
            </a:r>
          </a:p>
        </p:txBody>
      </p:sp>
      <p:sp>
        <p:nvSpPr>
          <p:cNvPr id="23562" name="WordArt 106"/>
          <p:cNvSpPr>
            <a:spLocks noChangeArrowheads="1" noChangeShapeType="1" noTextEdit="1"/>
          </p:cNvSpPr>
          <p:nvPr/>
        </p:nvSpPr>
        <p:spPr bwMode="auto">
          <a:xfrm>
            <a:off x="6524625" y="3024188"/>
            <a:ext cx="1147763" cy="376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CCFF99"/>
                </a:solidFill>
                <a:effectLst>
                  <a:outerShdw dist="35921" dir="2700000" algn="ctr" rotWithShape="0">
                    <a:srgbClr val="000000">
                      <a:alpha val="20000"/>
                    </a:srgbClr>
                  </a:outerShdw>
                </a:effectLst>
                <a:latin typeface="微软雅黑"/>
                <a:ea typeface="微软雅黑"/>
              </a:rPr>
              <a:t>国际化</a:t>
            </a:r>
          </a:p>
        </p:txBody>
      </p:sp>
      <p:pic>
        <p:nvPicPr>
          <p:cNvPr id="30" name="图片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6200000">
            <a:off x="6575497" y="1488930"/>
            <a:ext cx="949228" cy="10557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图片 2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>
          <a:xfrm>
            <a:off x="1454113" y="1530462"/>
            <a:ext cx="1199800" cy="994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图片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508920" y="3624598"/>
            <a:ext cx="1024941" cy="9750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内容占位符 4" descr="1.jpg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/>
          <a:stretch/>
        </p:blipFill>
        <p:spPr bwMode="auto">
          <a:xfrm>
            <a:off x="1488140" y="3624599"/>
            <a:ext cx="1142416" cy="9853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文本框 14"/>
          <p:cNvSpPr txBox="1"/>
          <p:nvPr/>
        </p:nvSpPr>
        <p:spPr>
          <a:xfrm>
            <a:off x="3727450" y="1716088"/>
            <a:ext cx="17272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kern="1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一体两翼</a:t>
            </a:r>
          </a:p>
        </p:txBody>
      </p:sp>
      <p:sp>
        <p:nvSpPr>
          <p:cNvPr id="35" name="文本框 15"/>
          <p:cNvSpPr txBox="1"/>
          <p:nvPr/>
        </p:nvSpPr>
        <p:spPr>
          <a:xfrm>
            <a:off x="3798888" y="4137025"/>
            <a:ext cx="15843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kern="1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体用结合</a:t>
            </a:r>
          </a:p>
        </p:txBody>
      </p:sp>
      <p:sp>
        <p:nvSpPr>
          <p:cNvPr id="17" name="WordArt 106"/>
          <p:cNvSpPr>
            <a:spLocks noChangeArrowheads="1" noChangeShapeType="1" noTextEdit="1"/>
          </p:cNvSpPr>
          <p:nvPr/>
        </p:nvSpPr>
        <p:spPr bwMode="auto">
          <a:xfrm>
            <a:off x="3509682" y="2530062"/>
            <a:ext cx="2110471" cy="376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CCFF99"/>
                </a:solidFill>
                <a:effectLst>
                  <a:outerShdw dist="35921" dir="2700000" algn="ctr" rotWithShape="0">
                    <a:srgbClr val="000000">
                      <a:alpha val="20000"/>
                    </a:srgbClr>
                  </a:outerShdw>
                </a:effectLst>
                <a:latin typeface="微软雅黑"/>
                <a:ea typeface="微软雅黑"/>
              </a:rPr>
              <a:t>大学职能本体</a:t>
            </a:r>
            <a:endParaRPr lang="zh-CN" altLang="en-US" sz="3600" b="1" kern="10" dirty="0">
              <a:ln w="9525">
                <a:noFill/>
                <a:round/>
                <a:headEnd/>
                <a:tailEnd/>
              </a:ln>
              <a:solidFill>
                <a:srgbClr val="CCFF99"/>
              </a:solidFill>
              <a:effectLst>
                <a:outerShdw dist="35921" dir="2700000" algn="ctr" rotWithShape="0">
                  <a:srgbClr val="000000">
                    <a:alpha val="20000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18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  <p:sp>
        <p:nvSpPr>
          <p:cNvPr id="19" name="标题 1"/>
          <p:cNvSpPr txBox="1">
            <a:spLocks/>
          </p:cNvSpPr>
          <p:nvPr/>
        </p:nvSpPr>
        <p:spPr bwMode="auto">
          <a:xfrm>
            <a:off x="420688" y="619125"/>
            <a:ext cx="7948612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14400" marR="0" lvl="0" indent="-914400" algn="l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2.1  </a:t>
            </a: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注重战略规划与顶层设计</a:t>
            </a:r>
            <a:endParaRPr kumimoji="0" lang="zh-CN" alt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4"/>
          <p:cNvSpPr txBox="1"/>
          <p:nvPr/>
        </p:nvSpPr>
        <p:spPr>
          <a:xfrm>
            <a:off x="2060575" y="1647825"/>
            <a:ext cx="6570663" cy="323850"/>
          </a:xfrm>
          <a:prstGeom prst="rect">
            <a:avLst/>
          </a:prstGeom>
          <a:solidFill>
            <a:srgbClr val="B5D5BE"/>
          </a:solidFill>
          <a:ln>
            <a:solidFill>
              <a:srgbClr val="3F978F"/>
            </a:solidFill>
          </a:ln>
        </p:spPr>
        <p:txBody>
          <a:bodyPr>
            <a:spAutoFit/>
          </a:bodyPr>
          <a:lstStyle/>
          <a:p>
            <a:pPr marL="342900" indent="-342900" fontAlgn="auto">
              <a:spcAft>
                <a:spcPts val="0"/>
              </a:spcAft>
              <a:defRPr/>
            </a:pPr>
            <a:r>
              <a:rPr lang="zh-CN" altLang="en-US" sz="1500" b="1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 </a:t>
            </a:r>
            <a:r>
              <a:rPr lang="zh-CN" altLang="en-US" sz="1500" b="1" dirty="0" smtClean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成</a:t>
            </a:r>
            <a:r>
              <a:rPr lang="zh-CN" altLang="en-US" sz="1500" b="1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为教育发</a:t>
            </a:r>
            <a:r>
              <a:rPr lang="zh-CN" altLang="en-US" sz="1500" b="1" dirty="0" smtClean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展创新的</a:t>
            </a:r>
            <a:r>
              <a:rPr lang="zh-CN" altLang="en-US" sz="1500" b="1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倍增器、教育变革的转换器、教育融合的助推器</a:t>
            </a:r>
          </a:p>
        </p:txBody>
      </p:sp>
      <p:sp>
        <p:nvSpPr>
          <p:cNvPr id="55" name="文本框 4"/>
          <p:cNvSpPr txBox="1"/>
          <p:nvPr/>
        </p:nvSpPr>
        <p:spPr>
          <a:xfrm>
            <a:off x="2060575" y="1241425"/>
            <a:ext cx="6570663" cy="323850"/>
          </a:xfrm>
          <a:prstGeom prst="rect">
            <a:avLst/>
          </a:prstGeom>
          <a:solidFill>
            <a:srgbClr val="B5D5BE"/>
          </a:solidFill>
          <a:ln>
            <a:solidFill>
              <a:srgbClr val="3F978F"/>
            </a:solidFill>
          </a:ln>
        </p:spPr>
        <p:txBody>
          <a:bodyPr>
            <a:spAutoFit/>
          </a:bodyPr>
          <a:lstStyle/>
          <a:p>
            <a:pPr marL="342900" indent="-342900" fontAlgn="auto">
              <a:spcAft>
                <a:spcPts val="0"/>
              </a:spcAft>
              <a:defRPr/>
            </a:pPr>
            <a:r>
              <a:rPr lang="zh-CN" altLang="en-US" sz="1500" b="1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 </a:t>
            </a:r>
            <a:r>
              <a:rPr lang="zh-CN" altLang="en-US" sz="1500" b="1" dirty="0" smtClean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推</a:t>
            </a:r>
            <a:r>
              <a:rPr lang="zh-CN" altLang="en-US" sz="1500" b="1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动两个上水平：学术上水平和管理上水平；促进高水平大学建设</a:t>
            </a:r>
            <a:endParaRPr lang="en-US" altLang="zh-CN" sz="1500" b="1" dirty="0"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</p:txBody>
      </p:sp>
      <p:sp>
        <p:nvSpPr>
          <p:cNvPr id="24580" name="标题 1"/>
          <p:cNvSpPr>
            <a:spLocks noGrp="1"/>
          </p:cNvSpPr>
          <p:nvPr>
            <p:ph type="title"/>
          </p:nvPr>
        </p:nvSpPr>
        <p:spPr bwMode="auto">
          <a:xfrm>
            <a:off x="1058863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</a:rPr>
              <a:t>定位：战略单元，纲举目张</a:t>
            </a:r>
          </a:p>
        </p:txBody>
      </p:sp>
      <p:grpSp>
        <p:nvGrpSpPr>
          <p:cNvPr id="2" name="组合 50"/>
          <p:cNvGrpSpPr>
            <a:grpSpLocks/>
          </p:cNvGrpSpPr>
          <p:nvPr/>
        </p:nvGrpSpPr>
        <p:grpSpPr bwMode="auto">
          <a:xfrm>
            <a:off x="5505450" y="2200275"/>
            <a:ext cx="3240088" cy="2822575"/>
            <a:chOff x="1433249" y="1284312"/>
            <a:chExt cx="6295060" cy="5036639"/>
          </a:xfrm>
        </p:grpSpPr>
        <p:sp>
          <p:nvSpPr>
            <p:cNvPr id="21" name="Arc 2"/>
            <p:cNvSpPr>
              <a:spLocks/>
            </p:cNvSpPr>
            <p:nvPr/>
          </p:nvSpPr>
          <p:spPr bwMode="auto">
            <a:xfrm>
              <a:off x="2037772" y="1743218"/>
              <a:ext cx="4953388" cy="411599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2008"/>
                <a:gd name="T2" fmla="*/ 21596 w 21600"/>
                <a:gd name="T3" fmla="*/ 22008 h 22008"/>
                <a:gd name="T4" fmla="*/ 0 w 21600"/>
                <a:gd name="T5" fmla="*/ 21600 h 2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2008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36"/>
                    <a:pt x="21598" y="21872"/>
                    <a:pt x="21596" y="22008"/>
                  </a:cubicBezTo>
                </a:path>
                <a:path w="21600" h="22008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736"/>
                    <a:pt x="21598" y="21872"/>
                    <a:pt x="21596" y="22008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599" name="Arc 6"/>
            <p:cNvSpPr>
              <a:spLocks/>
            </p:cNvSpPr>
            <p:nvPr/>
          </p:nvSpPr>
          <p:spPr bwMode="auto">
            <a:xfrm>
              <a:off x="2037928" y="4103712"/>
              <a:ext cx="1905000" cy="1752600"/>
            </a:xfrm>
            <a:custGeom>
              <a:avLst/>
              <a:gdLst>
                <a:gd name="T0" fmla="*/ 0 w 21600"/>
                <a:gd name="T1" fmla="*/ 0 h 21600"/>
                <a:gd name="T2" fmla="*/ 168010400 w 21600"/>
                <a:gd name="T3" fmla="*/ 142204006 h 21600"/>
                <a:gd name="T4" fmla="*/ 0 w 21600"/>
                <a:gd name="T5" fmla="*/ 142204006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6" name="Arc 7"/>
            <p:cNvSpPr>
              <a:spLocks/>
            </p:cNvSpPr>
            <p:nvPr/>
          </p:nvSpPr>
          <p:spPr bwMode="auto">
            <a:xfrm>
              <a:off x="2037772" y="2731851"/>
              <a:ext cx="3580875" cy="31245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601" name="Arc 8"/>
            <p:cNvSpPr>
              <a:spLocks/>
            </p:cNvSpPr>
            <p:nvPr/>
          </p:nvSpPr>
          <p:spPr bwMode="auto">
            <a:xfrm>
              <a:off x="2037928" y="3951312"/>
              <a:ext cx="2133600" cy="1905000"/>
            </a:xfrm>
            <a:custGeom>
              <a:avLst/>
              <a:gdLst>
                <a:gd name="T0" fmla="*/ 0 w 21600"/>
                <a:gd name="T1" fmla="*/ 0 h 21600"/>
                <a:gd name="T2" fmla="*/ 210752289 w 21600"/>
                <a:gd name="T3" fmla="*/ 168010400 h 21600"/>
                <a:gd name="T4" fmla="*/ 0 w 21600"/>
                <a:gd name="T5" fmla="*/ 16801040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602" name="Text Box 10"/>
            <p:cNvSpPr txBox="1">
              <a:spLocks noChangeArrowheads="1"/>
            </p:cNvSpPr>
            <p:nvPr/>
          </p:nvSpPr>
          <p:spPr bwMode="auto">
            <a:xfrm>
              <a:off x="2037927" y="4342233"/>
              <a:ext cx="1928207" cy="85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zh-CN" altLang="en-US" sz="9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支撑部门</a:t>
              </a:r>
            </a:p>
            <a:p>
              <a:pPr>
                <a:lnSpc>
                  <a:spcPts val="1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关注内部和运维</a:t>
              </a:r>
              <a:endParaRPr lang="en-US" altLang="zh-CN" sz="9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ts val="1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系统建设</a:t>
              </a:r>
            </a:p>
          </p:txBody>
        </p:sp>
        <p:sp>
          <p:nvSpPr>
            <p:cNvPr id="24603" name="Text Box 11"/>
            <p:cNvSpPr txBox="1">
              <a:spLocks noChangeArrowheads="1"/>
            </p:cNvSpPr>
            <p:nvPr/>
          </p:nvSpPr>
          <p:spPr bwMode="auto">
            <a:xfrm>
              <a:off x="2399073" y="3193757"/>
              <a:ext cx="2152418" cy="85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zh-CN" altLang="en-US" sz="9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业务伙伴</a:t>
              </a:r>
            </a:p>
            <a:p>
              <a:pPr>
                <a:lnSpc>
                  <a:spcPts val="1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关注业务部门需求</a:t>
              </a:r>
              <a:endParaRPr lang="en-US" altLang="zh-CN" sz="9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ts val="1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关注科学服务</a:t>
              </a:r>
              <a:endParaRPr lang="en-US" altLang="zh-CN" sz="9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604" name="Text Box 12"/>
            <p:cNvSpPr txBox="1">
              <a:spLocks noChangeArrowheads="1"/>
            </p:cNvSpPr>
            <p:nvPr/>
          </p:nvSpPr>
          <p:spPr bwMode="auto">
            <a:xfrm>
              <a:off x="3155192" y="2223765"/>
              <a:ext cx="1703997" cy="85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zh-CN" altLang="en-US" sz="9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战略单元</a:t>
              </a:r>
            </a:p>
            <a:p>
              <a:pPr>
                <a:lnSpc>
                  <a:spcPts val="1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关注战略支撑</a:t>
              </a:r>
              <a:endParaRPr lang="en-US" altLang="zh-CN" sz="9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ts val="1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关注业务成果</a:t>
              </a:r>
              <a:endParaRPr lang="en-US" altLang="zh-CN" sz="9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605" name="Text Box 13"/>
            <p:cNvSpPr txBox="1">
              <a:spLocks noChangeArrowheads="1"/>
            </p:cNvSpPr>
            <p:nvPr/>
          </p:nvSpPr>
          <p:spPr bwMode="auto">
            <a:xfrm>
              <a:off x="2440940" y="5377239"/>
              <a:ext cx="1355226" cy="43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1000" b="1">
                  <a:solidFill>
                    <a:srgbClr val="CC0000"/>
                  </a:solidFill>
                  <a:latin typeface="微软雅黑" pitchFamily="34" charset="-122"/>
                  <a:ea typeface="微软雅黑" pitchFamily="34" charset="-122"/>
                </a:rPr>
                <a:t>当前状况</a:t>
              </a:r>
            </a:p>
          </p:txBody>
        </p:sp>
        <p:sp>
          <p:nvSpPr>
            <p:cNvPr id="24606" name="Text Box 14"/>
            <p:cNvSpPr txBox="1">
              <a:spLocks noChangeArrowheads="1"/>
            </p:cNvSpPr>
            <p:nvPr/>
          </p:nvSpPr>
          <p:spPr bwMode="auto">
            <a:xfrm>
              <a:off x="5592156" y="2253740"/>
              <a:ext cx="1355226" cy="43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1000" b="1">
                  <a:solidFill>
                    <a:srgbClr val="CC0000"/>
                  </a:solidFill>
                  <a:latin typeface="微软雅黑" pitchFamily="34" charset="-122"/>
                  <a:ea typeface="微软雅黑" pitchFamily="34" charset="-122"/>
                </a:rPr>
                <a:t>未来定位</a:t>
              </a:r>
            </a:p>
          </p:txBody>
        </p:sp>
        <p:sp>
          <p:nvSpPr>
            <p:cNvPr id="24607" name="Line 15"/>
            <p:cNvSpPr>
              <a:spLocks noChangeShapeType="1"/>
            </p:cNvSpPr>
            <p:nvPr/>
          </p:nvSpPr>
          <p:spPr bwMode="auto">
            <a:xfrm flipV="1">
              <a:off x="2440941" y="2629595"/>
              <a:ext cx="3427203" cy="2958024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4608" name="Text Box 16"/>
            <p:cNvSpPr txBox="1">
              <a:spLocks noChangeArrowheads="1"/>
            </p:cNvSpPr>
            <p:nvPr/>
          </p:nvSpPr>
          <p:spPr bwMode="auto">
            <a:xfrm>
              <a:off x="1504528" y="5779516"/>
              <a:ext cx="607858" cy="43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10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低</a:t>
              </a:r>
            </a:p>
          </p:txBody>
        </p:sp>
        <p:sp>
          <p:nvSpPr>
            <p:cNvPr id="24609" name="Text Box 17"/>
            <p:cNvSpPr txBox="1">
              <a:spLocks noChangeArrowheads="1"/>
            </p:cNvSpPr>
            <p:nvPr/>
          </p:nvSpPr>
          <p:spPr bwMode="auto">
            <a:xfrm>
              <a:off x="1433249" y="1284312"/>
              <a:ext cx="607858" cy="43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10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高</a:t>
              </a:r>
            </a:p>
          </p:txBody>
        </p:sp>
        <p:sp>
          <p:nvSpPr>
            <p:cNvPr id="24610" name="Text Box 18"/>
            <p:cNvSpPr txBox="1">
              <a:spLocks noChangeArrowheads="1"/>
            </p:cNvSpPr>
            <p:nvPr/>
          </p:nvSpPr>
          <p:spPr bwMode="auto">
            <a:xfrm>
              <a:off x="7120451" y="5864513"/>
              <a:ext cx="607858" cy="43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10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高</a:t>
              </a:r>
            </a:p>
          </p:txBody>
        </p:sp>
        <p:sp>
          <p:nvSpPr>
            <p:cNvPr id="24611" name="Text Box 19"/>
            <p:cNvSpPr txBox="1">
              <a:spLocks noChangeArrowheads="1"/>
            </p:cNvSpPr>
            <p:nvPr/>
          </p:nvSpPr>
          <p:spPr bwMode="auto">
            <a:xfrm>
              <a:off x="3307694" y="5881513"/>
              <a:ext cx="3067942" cy="43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0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IT</a:t>
              </a:r>
              <a:r>
                <a:rPr lang="zh-CN" altLang="en-US" sz="10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为业务增加价值的能力</a:t>
              </a:r>
            </a:p>
          </p:txBody>
        </p:sp>
        <p:sp>
          <p:nvSpPr>
            <p:cNvPr id="24612" name="Text Box 20"/>
            <p:cNvSpPr txBox="1">
              <a:spLocks noChangeArrowheads="1"/>
            </p:cNvSpPr>
            <p:nvPr/>
          </p:nvSpPr>
          <p:spPr bwMode="auto">
            <a:xfrm>
              <a:off x="1433568" y="2868637"/>
              <a:ext cx="657683" cy="1987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r>
                <a:rPr lang="zh-CN" altLang="en-US" sz="10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业务对</a:t>
              </a:r>
              <a:r>
                <a:rPr lang="en-US" altLang="zh-CN" sz="10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IT</a:t>
              </a:r>
              <a:r>
                <a:rPr lang="zh-CN" altLang="en-US" sz="10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的依赖性</a:t>
              </a:r>
            </a:p>
          </p:txBody>
        </p:sp>
        <p:sp>
          <p:nvSpPr>
            <p:cNvPr id="24613" name="Line 5"/>
            <p:cNvSpPr>
              <a:spLocks noChangeShapeType="1"/>
            </p:cNvSpPr>
            <p:nvPr/>
          </p:nvSpPr>
          <p:spPr bwMode="auto">
            <a:xfrm>
              <a:off x="2037928" y="5856312"/>
              <a:ext cx="54864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4614" name="Line 4"/>
            <p:cNvSpPr>
              <a:spLocks noChangeShapeType="1"/>
            </p:cNvSpPr>
            <p:nvPr/>
          </p:nvSpPr>
          <p:spPr bwMode="auto">
            <a:xfrm flipV="1">
              <a:off x="2037928" y="1284312"/>
              <a:ext cx="0" cy="4572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53" name="矩形 52"/>
          <p:cNvSpPr/>
          <p:nvPr/>
        </p:nvSpPr>
        <p:spPr>
          <a:xfrm>
            <a:off x="527050" y="1241425"/>
            <a:ext cx="1250950" cy="727075"/>
          </a:xfrm>
          <a:prstGeom prst="rect">
            <a:avLst/>
          </a:prstGeom>
          <a:solidFill>
            <a:srgbClr val="B5D5BE">
              <a:alpha val="89804"/>
            </a:srgbClr>
          </a:solidFill>
          <a:ln w="12700">
            <a:solidFill>
              <a:srgbClr val="3F97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15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战</a:t>
            </a:r>
            <a:r>
              <a:rPr lang="zh-CN" altLang="en-US" sz="15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略（目标）</a:t>
            </a:r>
          </a:p>
        </p:txBody>
      </p:sp>
      <p:cxnSp>
        <p:nvCxnSpPr>
          <p:cNvPr id="59" name="肘形连接符 58"/>
          <p:cNvCxnSpPr>
            <a:stCxn id="53" idx="3"/>
          </p:cNvCxnSpPr>
          <p:nvPr/>
        </p:nvCxnSpPr>
        <p:spPr>
          <a:xfrm flipV="1">
            <a:off x="1778000" y="1401763"/>
            <a:ext cx="279400" cy="203200"/>
          </a:xfrm>
          <a:prstGeom prst="bentConnector3">
            <a:avLst>
              <a:gd name="adj1" fmla="val 50000"/>
            </a:avLst>
          </a:prstGeom>
          <a:ln>
            <a:solidFill>
              <a:srgbClr val="3F9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肘形连接符 60"/>
          <p:cNvCxnSpPr>
            <a:stCxn id="53" idx="3"/>
          </p:cNvCxnSpPr>
          <p:nvPr/>
        </p:nvCxnSpPr>
        <p:spPr>
          <a:xfrm>
            <a:off x="1778000" y="1604963"/>
            <a:ext cx="279400" cy="203200"/>
          </a:xfrm>
          <a:prstGeom prst="bentConnector3">
            <a:avLst>
              <a:gd name="adj1" fmla="val 50000"/>
            </a:avLst>
          </a:prstGeom>
          <a:ln>
            <a:solidFill>
              <a:srgbClr val="3F9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任意多边形 61"/>
          <p:cNvSpPr/>
          <p:nvPr/>
        </p:nvSpPr>
        <p:spPr>
          <a:xfrm>
            <a:off x="525463" y="2212975"/>
            <a:ext cx="1250950" cy="576263"/>
          </a:xfrm>
          <a:custGeom>
            <a:avLst/>
            <a:gdLst>
              <a:gd name="connsiteX0" fmla="*/ 0 w 1250950"/>
              <a:gd name="connsiteY0" fmla="*/ 0 h 576000"/>
              <a:gd name="connsiteX1" fmla="*/ 1250950 w 1250950"/>
              <a:gd name="connsiteY1" fmla="*/ 0 h 576000"/>
              <a:gd name="connsiteX2" fmla="*/ 1250950 w 1250950"/>
              <a:gd name="connsiteY2" fmla="*/ 576000 h 576000"/>
              <a:gd name="connsiteX3" fmla="*/ 0 w 1250950"/>
              <a:gd name="connsiteY3" fmla="*/ 576000 h 576000"/>
              <a:gd name="connsiteX4" fmla="*/ 0 w 1250950"/>
              <a:gd name="connsiteY4" fmla="*/ 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950" h="576000">
                <a:moveTo>
                  <a:pt x="0" y="0"/>
                </a:moveTo>
                <a:lnTo>
                  <a:pt x="1250950" y="0"/>
                </a:lnTo>
                <a:lnTo>
                  <a:pt x="1250950" y="576000"/>
                </a:lnTo>
                <a:lnTo>
                  <a:pt x="0" y="576000"/>
                </a:lnTo>
                <a:lnTo>
                  <a:pt x="0" y="0"/>
                </a:lnTo>
                <a:close/>
              </a:path>
            </a:pathLst>
          </a:custGeom>
          <a:solidFill>
            <a:srgbClr val="E5D983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1500" b="1" dirty="0">
                <a:solidFill>
                  <a:srgbClr val="CC53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一个核心（重点）</a:t>
            </a:r>
          </a:p>
        </p:txBody>
      </p:sp>
      <p:sp>
        <p:nvSpPr>
          <p:cNvPr id="64" name="矩形 63"/>
          <p:cNvSpPr/>
          <p:nvPr/>
        </p:nvSpPr>
        <p:spPr>
          <a:xfrm>
            <a:off x="1884363" y="2212975"/>
            <a:ext cx="3009900" cy="576263"/>
          </a:xfrm>
          <a:prstGeom prst="rect">
            <a:avLst/>
          </a:prstGeom>
          <a:solidFill>
            <a:srgbClr val="E5D983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15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信息技术与教育教学的深度融合</a:t>
            </a:r>
          </a:p>
        </p:txBody>
      </p:sp>
      <p:sp>
        <p:nvSpPr>
          <p:cNvPr id="65" name="矩形 64"/>
          <p:cNvSpPr/>
          <p:nvPr/>
        </p:nvSpPr>
        <p:spPr>
          <a:xfrm>
            <a:off x="527050" y="2860675"/>
            <a:ext cx="1250950" cy="576263"/>
          </a:xfrm>
          <a:prstGeom prst="rect">
            <a:avLst/>
          </a:prstGeom>
          <a:solidFill>
            <a:srgbClr val="B5D5BE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1500" b="1" dirty="0">
                <a:solidFill>
                  <a:srgbClr val="CC53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两个抓手（突破）</a:t>
            </a:r>
          </a:p>
        </p:txBody>
      </p:sp>
      <p:sp>
        <p:nvSpPr>
          <p:cNvPr id="66" name="矩形 65"/>
          <p:cNvSpPr/>
          <p:nvPr/>
        </p:nvSpPr>
        <p:spPr>
          <a:xfrm>
            <a:off x="1885950" y="2860675"/>
            <a:ext cx="3009900" cy="576263"/>
          </a:xfrm>
          <a:prstGeom prst="rect">
            <a:avLst/>
          </a:prstGeom>
          <a:solidFill>
            <a:srgbClr val="B5D5BE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15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应用驱动、体制创新</a:t>
            </a:r>
          </a:p>
        </p:txBody>
      </p:sp>
      <p:sp>
        <p:nvSpPr>
          <p:cNvPr id="67" name="矩形 66"/>
          <p:cNvSpPr/>
          <p:nvPr/>
        </p:nvSpPr>
        <p:spPr>
          <a:xfrm>
            <a:off x="527050" y="3508375"/>
            <a:ext cx="1250950" cy="576263"/>
          </a:xfrm>
          <a:prstGeom prst="rect">
            <a:avLst/>
          </a:prstGeom>
          <a:solidFill>
            <a:srgbClr val="6BB5A9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1500" b="1" dirty="0">
                <a:solidFill>
                  <a:srgbClr val="CC53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三个转型</a:t>
            </a:r>
            <a:endParaRPr lang="en-US" altLang="zh-CN" sz="1500" b="1" dirty="0">
              <a:solidFill>
                <a:srgbClr val="CC5300"/>
              </a:solidFill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  <a:p>
            <a:pPr algn="ctr" eaLnBrk="1" hangingPunct="1">
              <a:defRPr/>
            </a:pPr>
            <a:r>
              <a:rPr lang="en-US" altLang="zh-CN" sz="1500" b="1" dirty="0">
                <a:solidFill>
                  <a:srgbClr val="CC53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(</a:t>
            </a:r>
            <a:r>
              <a:rPr lang="zh-CN" altLang="en-US" sz="1500" b="1" dirty="0">
                <a:solidFill>
                  <a:srgbClr val="CC53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路径</a:t>
            </a:r>
            <a:r>
              <a:rPr lang="en-US" altLang="zh-CN" sz="1500" b="1" dirty="0">
                <a:solidFill>
                  <a:srgbClr val="CC53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)</a:t>
            </a:r>
            <a:endParaRPr lang="zh-CN" altLang="en-US" sz="1500" b="1" dirty="0">
              <a:solidFill>
                <a:srgbClr val="CC5300"/>
              </a:solidFill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1885950" y="3508375"/>
            <a:ext cx="3009900" cy="576263"/>
          </a:xfrm>
          <a:prstGeom prst="rect">
            <a:avLst/>
          </a:prstGeom>
          <a:solidFill>
            <a:srgbClr val="6BB5A9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15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架构一体化、核心业务信息化、服务智能化</a:t>
            </a:r>
          </a:p>
        </p:txBody>
      </p:sp>
      <p:sp>
        <p:nvSpPr>
          <p:cNvPr id="69" name="矩形 68"/>
          <p:cNvSpPr/>
          <p:nvPr/>
        </p:nvSpPr>
        <p:spPr>
          <a:xfrm>
            <a:off x="527050" y="4156075"/>
            <a:ext cx="1250950" cy="792163"/>
          </a:xfrm>
          <a:prstGeom prst="rect">
            <a:avLst/>
          </a:prstGeom>
          <a:solidFill>
            <a:srgbClr val="3F978F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15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五个融合（方法）</a:t>
            </a:r>
          </a:p>
        </p:txBody>
      </p:sp>
      <p:sp>
        <p:nvSpPr>
          <p:cNvPr id="70" name="矩形 69"/>
          <p:cNvSpPr/>
          <p:nvPr/>
        </p:nvSpPr>
        <p:spPr>
          <a:xfrm>
            <a:off x="1885950" y="4156075"/>
            <a:ext cx="3009900" cy="792163"/>
          </a:xfrm>
          <a:prstGeom prst="rect">
            <a:avLst/>
          </a:prstGeom>
          <a:solidFill>
            <a:srgbClr val="3F978F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15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理念与进程、业务与技术、</a:t>
            </a:r>
            <a:endParaRPr lang="en-US" altLang="zh-CN" sz="15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  <a:p>
            <a:pPr algn="ctr" eaLnBrk="1" hangingPunct="1">
              <a:defRPr/>
            </a:pPr>
            <a:r>
              <a:rPr lang="zh-CN" altLang="en-US" sz="15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业务队伍与技术队伍、</a:t>
            </a:r>
            <a:endParaRPr lang="en-US" altLang="zh-CN" sz="15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  <a:p>
            <a:pPr algn="ctr" eaLnBrk="1" hangingPunct="1">
              <a:defRPr/>
            </a:pPr>
            <a:r>
              <a:rPr lang="zh-CN" altLang="en-US" sz="15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数据与流程、标准与评估</a:t>
            </a:r>
          </a:p>
        </p:txBody>
      </p:sp>
      <p:sp>
        <p:nvSpPr>
          <p:cNvPr id="75" name="等腰三角形 74"/>
          <p:cNvSpPr/>
          <p:nvPr/>
        </p:nvSpPr>
        <p:spPr bwMode="auto">
          <a:xfrm rot="5400000">
            <a:off x="1732756" y="2453482"/>
            <a:ext cx="176213" cy="95250"/>
          </a:xfrm>
          <a:prstGeom prst="triangle">
            <a:avLst/>
          </a:prstGeom>
          <a:solidFill>
            <a:srgbClr val="E5D983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5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</p:txBody>
      </p:sp>
      <p:sp>
        <p:nvSpPr>
          <p:cNvPr id="76" name="等腰三角形 75"/>
          <p:cNvSpPr/>
          <p:nvPr/>
        </p:nvSpPr>
        <p:spPr bwMode="auto">
          <a:xfrm rot="5400000">
            <a:off x="1732756" y="3101182"/>
            <a:ext cx="176213" cy="95250"/>
          </a:xfrm>
          <a:prstGeom prst="triangle">
            <a:avLst/>
          </a:prstGeom>
          <a:solidFill>
            <a:srgbClr val="B5D5BE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5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</p:txBody>
      </p:sp>
      <p:sp>
        <p:nvSpPr>
          <p:cNvPr id="77" name="等腰三角形 76"/>
          <p:cNvSpPr/>
          <p:nvPr/>
        </p:nvSpPr>
        <p:spPr bwMode="auto">
          <a:xfrm rot="5400000">
            <a:off x="1732756" y="3748882"/>
            <a:ext cx="176213" cy="95250"/>
          </a:xfrm>
          <a:prstGeom prst="triangle">
            <a:avLst/>
          </a:prstGeom>
          <a:solidFill>
            <a:srgbClr val="6BB5A9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5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</p:txBody>
      </p:sp>
      <p:sp>
        <p:nvSpPr>
          <p:cNvPr id="78" name="等腰三角形 77"/>
          <p:cNvSpPr/>
          <p:nvPr/>
        </p:nvSpPr>
        <p:spPr bwMode="auto">
          <a:xfrm rot="5400000">
            <a:off x="1732756" y="4504532"/>
            <a:ext cx="176213" cy="95250"/>
          </a:xfrm>
          <a:prstGeom prst="triangle">
            <a:avLst/>
          </a:prstGeom>
          <a:solidFill>
            <a:srgbClr val="3F978F">
              <a:alpha val="89804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5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</p:txBody>
      </p:sp>
      <p:sp>
        <p:nvSpPr>
          <p:cNvPr id="40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91" descr="Picture5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00100"/>
            <a:ext cx="2865835" cy="248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4"/>
          <p:cNvGrpSpPr>
            <a:grpSpLocks/>
          </p:cNvGrpSpPr>
          <p:nvPr/>
        </p:nvGrpSpPr>
        <p:grpSpPr bwMode="auto">
          <a:xfrm rot="3394332">
            <a:off x="2874187" y="608985"/>
            <a:ext cx="3018235" cy="2896791"/>
            <a:chOff x="1352" y="1125"/>
            <a:chExt cx="2727" cy="2618"/>
          </a:xfrm>
        </p:grpSpPr>
        <p:sp>
          <p:nvSpPr>
            <p:cNvPr id="64" name="AutoShape 75"/>
            <p:cNvSpPr>
              <a:spLocks noChangeArrowheads="1"/>
            </p:cNvSpPr>
            <p:nvPr/>
          </p:nvSpPr>
          <p:spPr bwMode="gray">
            <a:xfrm rot="15973147">
              <a:off x="1449" y="1289"/>
              <a:ext cx="2551" cy="2357"/>
            </a:xfrm>
            <a:custGeom>
              <a:avLst/>
              <a:gdLst>
                <a:gd name="G0" fmla="+- 2978742 0 0"/>
                <a:gd name="G1" fmla="+- -2701147 0 0"/>
                <a:gd name="G2" fmla="+- 2978742 0 -2701147"/>
                <a:gd name="G3" fmla="+- 10800 0 0"/>
                <a:gd name="G4" fmla="+- 0 0 297874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49 0 0"/>
                <a:gd name="G9" fmla="+- 0 0 -2701147"/>
                <a:gd name="G10" fmla="+- 7349 0 2700"/>
                <a:gd name="G11" fmla="cos G10 2978742"/>
                <a:gd name="G12" fmla="sin G10 2978742"/>
                <a:gd name="G13" fmla="cos 13500 2978742"/>
                <a:gd name="G14" fmla="sin 13500 2978742"/>
                <a:gd name="G15" fmla="+- G11 10800 0"/>
                <a:gd name="G16" fmla="+- G12 10800 0"/>
                <a:gd name="G17" fmla="+- G13 10800 0"/>
                <a:gd name="G18" fmla="+- G14 10800 0"/>
                <a:gd name="G19" fmla="*/ 7349 1 2"/>
                <a:gd name="G20" fmla="+- G19 5400 0"/>
                <a:gd name="G21" fmla="cos G20 2978742"/>
                <a:gd name="G22" fmla="sin G20 2978742"/>
                <a:gd name="G23" fmla="+- G21 10800 0"/>
                <a:gd name="G24" fmla="+- G12 G23 G22"/>
                <a:gd name="G25" fmla="+- G22 G23 G11"/>
                <a:gd name="G26" fmla="cos 10800 2978742"/>
                <a:gd name="G27" fmla="sin 10800 2978742"/>
                <a:gd name="G28" fmla="cos 7349 2978742"/>
                <a:gd name="G29" fmla="sin 7349 297874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2701147"/>
                <a:gd name="G36" fmla="sin G34 -2701147"/>
                <a:gd name="G37" fmla="+/ -2701147 297874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49 G39"/>
                <a:gd name="G43" fmla="sin 7349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1592 w 21600"/>
                <a:gd name="T5" fmla="*/ 11199 h 21600"/>
                <a:gd name="T6" fmla="*/ 17626 w 21600"/>
                <a:gd name="T7" fmla="*/ 4820 h 21600"/>
                <a:gd name="T8" fmla="*/ 18143 w 21600"/>
                <a:gd name="T9" fmla="*/ 11071 h 21600"/>
                <a:gd name="T10" fmla="*/ 20270 w 21600"/>
                <a:gd name="T11" fmla="*/ 20420 h 21600"/>
                <a:gd name="T12" fmla="*/ 14012 w 21600"/>
                <a:gd name="T13" fmla="*/ 20372 h 21600"/>
                <a:gd name="T14" fmla="*/ 14061 w 21600"/>
                <a:gd name="T15" fmla="*/ 1411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5955" y="16037"/>
                  </a:moveTo>
                  <a:cubicBezTo>
                    <a:pt x="17358" y="14655"/>
                    <a:pt x="18149" y="12769"/>
                    <a:pt x="18149" y="10800"/>
                  </a:cubicBezTo>
                  <a:cubicBezTo>
                    <a:pt x="18149" y="9018"/>
                    <a:pt x="17501" y="7297"/>
                    <a:pt x="16328" y="5957"/>
                  </a:cubicBezTo>
                  <a:lnTo>
                    <a:pt x="18924" y="3683"/>
                  </a:lnTo>
                  <a:cubicBezTo>
                    <a:pt x="20649" y="5653"/>
                    <a:pt x="21600" y="8182"/>
                    <a:pt x="21600" y="10800"/>
                  </a:cubicBezTo>
                  <a:cubicBezTo>
                    <a:pt x="21600" y="13693"/>
                    <a:pt x="20438" y="16466"/>
                    <a:pt x="18376" y="18496"/>
                  </a:cubicBezTo>
                  <a:lnTo>
                    <a:pt x="20270" y="20420"/>
                  </a:lnTo>
                  <a:lnTo>
                    <a:pt x="14012" y="20372"/>
                  </a:lnTo>
                  <a:lnTo>
                    <a:pt x="14061" y="14113"/>
                  </a:lnTo>
                  <a:lnTo>
                    <a:pt x="15955" y="16037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Front">
                <a:rot lat="20999999" lon="300000" rev="0"/>
              </a:camera>
              <a:lightRig rig="legacyFlat3" dir="l"/>
            </a:scene3d>
            <a:sp3d extrusionH="227000" prstMaterial="legacyPlastic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65" name="AutoShape 76"/>
            <p:cNvSpPr>
              <a:spLocks noChangeArrowheads="1"/>
            </p:cNvSpPr>
            <p:nvPr/>
          </p:nvSpPr>
          <p:spPr bwMode="gray">
            <a:xfrm rot="1684065">
              <a:off x="1352" y="1140"/>
              <a:ext cx="2551" cy="2357"/>
            </a:xfrm>
            <a:custGeom>
              <a:avLst/>
              <a:gdLst>
                <a:gd name="G0" fmla="+- 2978742 0 0"/>
                <a:gd name="G1" fmla="+- -2701274 0 0"/>
                <a:gd name="G2" fmla="+- 2978742 0 -2701274"/>
                <a:gd name="G3" fmla="+- 10800 0 0"/>
                <a:gd name="G4" fmla="+- 0 0 297874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49 0 0"/>
                <a:gd name="G9" fmla="+- 0 0 -2701274"/>
                <a:gd name="G10" fmla="+- 7349 0 2700"/>
                <a:gd name="G11" fmla="cos G10 2978742"/>
                <a:gd name="G12" fmla="sin G10 2978742"/>
                <a:gd name="G13" fmla="cos 13500 2978742"/>
                <a:gd name="G14" fmla="sin 13500 2978742"/>
                <a:gd name="G15" fmla="+- G11 10800 0"/>
                <a:gd name="G16" fmla="+- G12 10800 0"/>
                <a:gd name="G17" fmla="+- G13 10800 0"/>
                <a:gd name="G18" fmla="+- G14 10800 0"/>
                <a:gd name="G19" fmla="*/ 7349 1 2"/>
                <a:gd name="G20" fmla="+- G19 5400 0"/>
                <a:gd name="G21" fmla="cos G20 2978742"/>
                <a:gd name="G22" fmla="sin G20 2978742"/>
                <a:gd name="G23" fmla="+- G21 10800 0"/>
                <a:gd name="G24" fmla="+- G12 G23 G22"/>
                <a:gd name="G25" fmla="+- G22 G23 G11"/>
                <a:gd name="G26" fmla="cos 10800 2978742"/>
                <a:gd name="G27" fmla="sin 10800 2978742"/>
                <a:gd name="G28" fmla="cos 7349 2978742"/>
                <a:gd name="G29" fmla="sin 7349 297874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2701274"/>
                <a:gd name="G36" fmla="sin G34 -2701274"/>
                <a:gd name="G37" fmla="+/ -2701274 297874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49 G39"/>
                <a:gd name="G43" fmla="sin 7349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1592 w 21600"/>
                <a:gd name="T5" fmla="*/ 11198 h 21600"/>
                <a:gd name="T6" fmla="*/ 17626 w 21600"/>
                <a:gd name="T7" fmla="*/ 4820 h 21600"/>
                <a:gd name="T8" fmla="*/ 18143 w 21600"/>
                <a:gd name="T9" fmla="*/ 11071 h 21600"/>
                <a:gd name="T10" fmla="*/ 20270 w 21600"/>
                <a:gd name="T11" fmla="*/ 20420 h 21600"/>
                <a:gd name="T12" fmla="*/ 14012 w 21600"/>
                <a:gd name="T13" fmla="*/ 20372 h 21600"/>
                <a:gd name="T14" fmla="*/ 14061 w 21600"/>
                <a:gd name="T15" fmla="*/ 1411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5955" y="16037"/>
                  </a:moveTo>
                  <a:cubicBezTo>
                    <a:pt x="17358" y="14655"/>
                    <a:pt x="18149" y="12769"/>
                    <a:pt x="18149" y="10800"/>
                  </a:cubicBezTo>
                  <a:cubicBezTo>
                    <a:pt x="18149" y="9018"/>
                    <a:pt x="17501" y="7297"/>
                    <a:pt x="16327" y="5957"/>
                  </a:cubicBezTo>
                  <a:lnTo>
                    <a:pt x="18923" y="3683"/>
                  </a:lnTo>
                  <a:cubicBezTo>
                    <a:pt x="20648" y="5652"/>
                    <a:pt x="21600" y="8181"/>
                    <a:pt x="21600" y="10800"/>
                  </a:cubicBezTo>
                  <a:cubicBezTo>
                    <a:pt x="21600" y="13693"/>
                    <a:pt x="20438" y="16466"/>
                    <a:pt x="18376" y="18496"/>
                  </a:cubicBezTo>
                  <a:lnTo>
                    <a:pt x="20270" y="20420"/>
                  </a:lnTo>
                  <a:lnTo>
                    <a:pt x="14012" y="20372"/>
                  </a:lnTo>
                  <a:lnTo>
                    <a:pt x="14061" y="14113"/>
                  </a:lnTo>
                  <a:lnTo>
                    <a:pt x="15955" y="16037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56078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Front">
                <a:rot lat="20999999" lon="300000" rev="0"/>
              </a:camera>
              <a:lightRig rig="legacyNormal3" dir="r"/>
            </a:scene3d>
            <a:sp3d extrusionH="227000" prstMaterial="legacyPlastic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zh-CN" altLang="en-US" dirty="0"/>
            </a:p>
          </p:txBody>
        </p:sp>
        <p:sp>
          <p:nvSpPr>
            <p:cNvPr id="66" name="AutoShape 77"/>
            <p:cNvSpPr>
              <a:spLocks noChangeArrowheads="1"/>
            </p:cNvSpPr>
            <p:nvPr/>
          </p:nvSpPr>
          <p:spPr bwMode="gray">
            <a:xfrm rot="30352628">
              <a:off x="1528" y="1125"/>
              <a:ext cx="2551" cy="2357"/>
            </a:xfrm>
            <a:custGeom>
              <a:avLst/>
              <a:gdLst>
                <a:gd name="G0" fmla="+- 2978742 0 0"/>
                <a:gd name="G1" fmla="+- -2534030 0 0"/>
                <a:gd name="G2" fmla="+- 2978742 0 -2534030"/>
                <a:gd name="G3" fmla="+- 10800 0 0"/>
                <a:gd name="G4" fmla="+- 0 0 297874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49 0 0"/>
                <a:gd name="G9" fmla="+- 0 0 -2534030"/>
                <a:gd name="G10" fmla="+- 7349 0 2700"/>
                <a:gd name="G11" fmla="cos G10 2978742"/>
                <a:gd name="G12" fmla="sin G10 2978742"/>
                <a:gd name="G13" fmla="cos 13500 2978742"/>
                <a:gd name="G14" fmla="sin 13500 2978742"/>
                <a:gd name="G15" fmla="+- G11 10800 0"/>
                <a:gd name="G16" fmla="+- G12 10800 0"/>
                <a:gd name="G17" fmla="+- G13 10800 0"/>
                <a:gd name="G18" fmla="+- G14 10800 0"/>
                <a:gd name="G19" fmla="*/ 7349 1 2"/>
                <a:gd name="G20" fmla="+- G19 5400 0"/>
                <a:gd name="G21" fmla="cos G20 2978742"/>
                <a:gd name="G22" fmla="sin G20 2978742"/>
                <a:gd name="G23" fmla="+- G21 10800 0"/>
                <a:gd name="G24" fmla="+- G12 G23 G22"/>
                <a:gd name="G25" fmla="+- G22 G23 G11"/>
                <a:gd name="G26" fmla="cos 10800 2978742"/>
                <a:gd name="G27" fmla="sin 10800 2978742"/>
                <a:gd name="G28" fmla="cos 7349 2978742"/>
                <a:gd name="G29" fmla="sin 7349 297874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2534030"/>
                <a:gd name="G36" fmla="sin G34 -2534030"/>
                <a:gd name="G37" fmla="+/ -2534030 297874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49 G39"/>
                <a:gd name="G43" fmla="sin 7349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1581 w 21600"/>
                <a:gd name="T5" fmla="*/ 11439 h 21600"/>
                <a:gd name="T6" fmla="*/ 17885 w 21600"/>
                <a:gd name="T7" fmla="*/ 5130 h 21600"/>
                <a:gd name="T8" fmla="*/ 18136 w 21600"/>
                <a:gd name="T9" fmla="*/ 11234 h 21600"/>
                <a:gd name="T10" fmla="*/ 20270 w 21600"/>
                <a:gd name="T11" fmla="*/ 20420 h 21600"/>
                <a:gd name="T12" fmla="*/ 14012 w 21600"/>
                <a:gd name="T13" fmla="*/ 20372 h 21600"/>
                <a:gd name="T14" fmla="*/ 14061 w 21600"/>
                <a:gd name="T15" fmla="*/ 1411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5955" y="16037"/>
                  </a:moveTo>
                  <a:cubicBezTo>
                    <a:pt x="17358" y="14655"/>
                    <a:pt x="18149" y="12769"/>
                    <a:pt x="18149" y="10800"/>
                  </a:cubicBezTo>
                  <a:cubicBezTo>
                    <a:pt x="18149" y="9130"/>
                    <a:pt x="17580" y="7511"/>
                    <a:pt x="16538" y="6208"/>
                  </a:cubicBezTo>
                  <a:lnTo>
                    <a:pt x="19232" y="4052"/>
                  </a:lnTo>
                  <a:cubicBezTo>
                    <a:pt x="20765" y="5967"/>
                    <a:pt x="21600" y="8347"/>
                    <a:pt x="21600" y="10800"/>
                  </a:cubicBezTo>
                  <a:cubicBezTo>
                    <a:pt x="21600" y="13693"/>
                    <a:pt x="20438" y="16466"/>
                    <a:pt x="18376" y="18496"/>
                  </a:cubicBezTo>
                  <a:lnTo>
                    <a:pt x="20270" y="20420"/>
                  </a:lnTo>
                  <a:lnTo>
                    <a:pt x="14012" y="20372"/>
                  </a:lnTo>
                  <a:lnTo>
                    <a:pt x="14061" y="14113"/>
                  </a:lnTo>
                  <a:lnTo>
                    <a:pt x="15955" y="1603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gamma/>
                    <a:shade val="76078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legacyPerspectiveFront">
                <a:rot lat="20999999" lon="300000" rev="0"/>
              </a:camera>
              <a:lightRig rig="legacyNormal3" dir="r"/>
            </a:scene3d>
            <a:sp3d extrusionH="227000" prstMaterial="legacyPlastic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</p:grpSp>
      <p:sp>
        <p:nvSpPr>
          <p:cNvPr id="67" name="WordArt 78"/>
          <p:cNvSpPr>
            <a:spLocks noChangeArrowheads="1" noChangeShapeType="1" noTextEdit="1"/>
          </p:cNvSpPr>
          <p:nvPr/>
        </p:nvSpPr>
        <p:spPr bwMode="gray">
          <a:xfrm rot="3394332">
            <a:off x="4143296" y="1160528"/>
            <a:ext cx="1578769" cy="13287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3068907"/>
              </a:avLst>
            </a:prstTxWarp>
          </a:bodyPr>
          <a:lstStyle/>
          <a:p>
            <a:r>
              <a:rPr lang="zh-CN" altLang="en-US" sz="1050" kern="10" dirty="0">
                <a:ln w="63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统筹信息化建设资源</a:t>
            </a:r>
          </a:p>
        </p:txBody>
      </p:sp>
      <p:sp>
        <p:nvSpPr>
          <p:cNvPr id="68" name="WordArt 79"/>
          <p:cNvSpPr>
            <a:spLocks noChangeArrowheads="1" noChangeShapeType="1" noTextEdit="1"/>
          </p:cNvSpPr>
          <p:nvPr/>
        </p:nvSpPr>
        <p:spPr bwMode="gray">
          <a:xfrm rot="79672">
            <a:off x="3449730" y="1395424"/>
            <a:ext cx="2077057" cy="181312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551919"/>
              </a:avLst>
            </a:prstTxWarp>
          </a:bodyPr>
          <a:lstStyle/>
          <a:p>
            <a:r>
              <a:rPr lang="zh-CN" altLang="en-US" sz="1500" kern="10" dirty="0">
                <a:ln w="63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面向师生服务</a:t>
            </a:r>
          </a:p>
        </p:txBody>
      </p:sp>
      <p:sp>
        <p:nvSpPr>
          <p:cNvPr id="69" name="WordArt 80"/>
          <p:cNvSpPr>
            <a:spLocks noChangeArrowheads="1" noChangeShapeType="1" noTextEdit="1"/>
          </p:cNvSpPr>
          <p:nvPr/>
        </p:nvSpPr>
        <p:spPr bwMode="gray">
          <a:xfrm rot="-25215436">
            <a:off x="3321814" y="1151021"/>
            <a:ext cx="1578769" cy="132754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3564709"/>
              </a:avLst>
            </a:prstTxWarp>
          </a:bodyPr>
          <a:lstStyle/>
          <a:p>
            <a:r>
              <a:rPr lang="zh-CN" altLang="en-US" sz="1500" b="1" kern="10" dirty="0">
                <a:ln w="63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Arial" panose="020B0604020202020204" pitchFamily="34" charset="0"/>
              </a:rPr>
              <a:t>融合学校业务域</a:t>
            </a:r>
          </a:p>
        </p:txBody>
      </p:sp>
      <p:sp>
        <p:nvSpPr>
          <p:cNvPr id="70" name="Rectangle 81"/>
          <p:cNvSpPr>
            <a:spLocks noChangeArrowheads="1"/>
          </p:cNvSpPr>
          <p:nvPr/>
        </p:nvSpPr>
        <p:spPr bwMode="auto">
          <a:xfrm>
            <a:off x="3714750" y="1714501"/>
            <a:ext cx="1485900" cy="5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8F8F8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b="1" dirty="0"/>
              <a:t>智慧校园</a:t>
            </a:r>
            <a:endParaRPr lang="en-US" altLang="zh-CN" b="1" dirty="0"/>
          </a:p>
          <a:p>
            <a:pPr algn="ctr" eaLnBrk="0" hangingPunct="0"/>
            <a:r>
              <a:rPr lang="zh-CN" altLang="en-US" sz="1050" b="1" dirty="0"/>
              <a:t>便利、高效、智能</a:t>
            </a:r>
            <a:endParaRPr lang="en-US" altLang="zh-CN" sz="1050" b="1" dirty="0"/>
          </a:p>
        </p:txBody>
      </p:sp>
      <p:sp>
        <p:nvSpPr>
          <p:cNvPr id="71" name="Rectangle 82"/>
          <p:cNvSpPr>
            <a:spLocks noChangeArrowheads="1"/>
          </p:cNvSpPr>
          <p:nvPr/>
        </p:nvSpPr>
        <p:spPr bwMode="black">
          <a:xfrm>
            <a:off x="1771650" y="971550"/>
            <a:ext cx="1416844" cy="3231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5F5F5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72" name="Text Box 83"/>
          <p:cNvSpPr txBox="1">
            <a:spLocks noChangeArrowheads="1"/>
          </p:cNvSpPr>
          <p:nvPr/>
        </p:nvSpPr>
        <p:spPr bwMode="gray">
          <a:xfrm>
            <a:off x="1771650" y="857250"/>
            <a:ext cx="16036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从学校整体工作入手，服务各个业务域</a:t>
            </a:r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Rectangle 84"/>
          <p:cNvSpPr>
            <a:spLocks noChangeArrowheads="1"/>
          </p:cNvSpPr>
          <p:nvPr/>
        </p:nvSpPr>
        <p:spPr bwMode="black">
          <a:xfrm>
            <a:off x="5382972" y="3932103"/>
            <a:ext cx="1495425" cy="3231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5F5F5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500" dirty="0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74" name="Text Box 85"/>
          <p:cNvSpPr txBox="1">
            <a:spLocks noChangeArrowheads="1"/>
          </p:cNvSpPr>
          <p:nvPr/>
        </p:nvSpPr>
        <p:spPr bwMode="gray">
          <a:xfrm>
            <a:off x="5336503" y="2970735"/>
            <a:ext cx="25045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用户角度，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以人为本</a:t>
            </a: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，全生命周期、</a:t>
            </a:r>
            <a:r>
              <a:rPr lang="zh-CN" altLang="en-US" sz="1200" b="1" spc="-7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全覆盖、智能化</a:t>
            </a: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服务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</a:rPr>
              <a:t>（刘臻）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5" name="Rectangle 86"/>
          <p:cNvSpPr>
            <a:spLocks noChangeArrowheads="1"/>
          </p:cNvSpPr>
          <p:nvPr/>
        </p:nvSpPr>
        <p:spPr bwMode="black">
          <a:xfrm>
            <a:off x="5713966" y="1937806"/>
            <a:ext cx="1547813" cy="3231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5F5F5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500" dirty="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76" name="Text Box 87"/>
          <p:cNvSpPr txBox="1">
            <a:spLocks noChangeArrowheads="1"/>
          </p:cNvSpPr>
          <p:nvPr/>
        </p:nvSpPr>
        <p:spPr bwMode="gray">
          <a:xfrm>
            <a:off x="5715001" y="1257300"/>
            <a:ext cx="17740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>
              <a:defRPr/>
            </a:pPr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围绕学校业务域，对信息化资源进行统筹规划</a:t>
            </a:r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7" name="Line 88"/>
          <p:cNvSpPr>
            <a:spLocks noChangeShapeType="1"/>
          </p:cNvSpPr>
          <p:nvPr/>
        </p:nvSpPr>
        <p:spPr bwMode="auto">
          <a:xfrm>
            <a:off x="1498402" y="1371601"/>
            <a:ext cx="180379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8" name="Line 89"/>
          <p:cNvSpPr>
            <a:spLocks noChangeShapeType="1"/>
          </p:cNvSpPr>
          <p:nvPr/>
        </p:nvSpPr>
        <p:spPr bwMode="auto">
          <a:xfrm flipH="1" flipV="1">
            <a:off x="5257800" y="3429000"/>
            <a:ext cx="2561664" cy="3366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9" name="Line 90"/>
          <p:cNvSpPr>
            <a:spLocks noChangeShapeType="1"/>
          </p:cNvSpPr>
          <p:nvPr/>
        </p:nvSpPr>
        <p:spPr bwMode="auto">
          <a:xfrm flipH="1">
            <a:off x="5715001" y="1714500"/>
            <a:ext cx="1802606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" name="组合 7167"/>
          <p:cNvGrpSpPr>
            <a:grpSpLocks/>
          </p:cNvGrpSpPr>
          <p:nvPr/>
        </p:nvGrpSpPr>
        <p:grpSpPr bwMode="auto">
          <a:xfrm>
            <a:off x="1828801" y="3912483"/>
            <a:ext cx="5600699" cy="1264204"/>
            <a:chOff x="1043608" y="1316439"/>
            <a:chExt cx="5564338" cy="756159"/>
          </a:xfrm>
        </p:grpSpPr>
        <p:sp>
          <p:nvSpPr>
            <p:cNvPr id="21" name="矩形 20"/>
            <p:cNvSpPr/>
            <p:nvPr/>
          </p:nvSpPr>
          <p:spPr bwMode="auto">
            <a:xfrm>
              <a:off x="1823091" y="1320461"/>
              <a:ext cx="4784855" cy="651600"/>
            </a:xfrm>
            <a:prstGeom prst="rect">
              <a:avLst/>
            </a:prstGeom>
            <a:solidFill>
              <a:srgbClr val="006699">
                <a:alpha val="89804"/>
              </a:srgbClr>
            </a:solidFill>
            <a:ln>
              <a:noFill/>
            </a:ln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4296" tIns="75507" rIns="112655" bIns="75509" spcCol="1270" anchor="ctr"/>
            <a:lstStyle/>
            <a:p>
              <a:pPr marL="171450" lvl="1" indent="-171450" defTabSz="866775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zh-CN" altLang="en-US" sz="1950" dirty="0">
                <a:solidFill>
                  <a:schemeClr val="bg1"/>
                </a:solidFill>
              </a:endParaRPr>
            </a:p>
            <a:p>
              <a:pPr marL="171450" lvl="1" indent="-171450" defTabSz="866775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zh-CN" altLang="en-US" sz="1950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17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930529" y="1354645"/>
              <a:ext cx="2027246" cy="71795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eaLnBrk="1" hangingPunct="1">
                <a:buSzPct val="75000"/>
                <a:defRPr/>
              </a:pPr>
              <a:r>
                <a:rPr lang="zh-CN" alt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黑体" panose="02010609060101010101" pitchFamily="49" charset="-122"/>
                </a:rPr>
                <a:t>理念与进程</a:t>
              </a:r>
              <a:endParaRPr lang="en-US" altLang="zh-CN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endParaRPr>
            </a:p>
            <a:p>
              <a:pPr eaLnBrk="1" hangingPunct="1">
                <a:buSzPct val="75000"/>
                <a:defRPr/>
              </a:pPr>
              <a:r>
                <a:rPr lang="zh-CN" alt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黑体" panose="02010609060101010101" pitchFamily="49" charset="-122"/>
                </a:rPr>
                <a:t>业务与技术</a:t>
              </a:r>
              <a:endParaRPr lang="en-US" altLang="zh-CN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endParaRPr>
            </a:p>
            <a:p>
              <a:pPr eaLnBrk="1" hangingPunct="1">
                <a:buSzPct val="75000"/>
                <a:defRPr/>
              </a:pPr>
              <a:r>
                <a:rPr lang="zh-CN" alt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黑体" panose="02010609060101010101" pitchFamily="49" charset="-122"/>
                </a:rPr>
                <a:t>业务队伍与技术队伍</a:t>
              </a:r>
              <a:endParaRPr lang="en-US" altLang="zh-CN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endParaRPr>
            </a:p>
            <a:p>
              <a:pPr eaLnBrk="1" hangingPunct="1">
                <a:buSzPct val="75000"/>
                <a:defRPr/>
              </a:pPr>
              <a:r>
                <a:rPr lang="zh-CN" alt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黑体" panose="02010609060101010101" pitchFamily="49" charset="-122"/>
                </a:rPr>
                <a:t>数据与流程</a:t>
              </a:r>
              <a:endParaRPr lang="en-US" altLang="zh-CN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endParaRPr>
            </a:p>
            <a:p>
              <a:pPr eaLnBrk="1" hangingPunct="1">
                <a:buSzPct val="75000"/>
                <a:defRPr/>
              </a:pPr>
              <a:r>
                <a:rPr lang="zh-CN" alt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黑体" panose="02010609060101010101" pitchFamily="49" charset="-122"/>
                </a:rPr>
                <a:t>标准与评估</a:t>
              </a:r>
              <a:endParaRPr lang="en-US" altLang="zh-CN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endParaRPr>
            </a:p>
            <a:p>
              <a:pPr eaLnBrk="1" hangingPunct="1">
                <a:buSzPct val="75000"/>
                <a:defRPr/>
              </a:pPr>
              <a:endParaRPr lang="zh-CN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endParaRPr>
            </a:p>
          </p:txBody>
        </p:sp>
        <p:sp>
          <p:nvSpPr>
            <p:cNvPr id="23" name="矩形 22"/>
            <p:cNvSpPr/>
            <p:nvPr/>
          </p:nvSpPr>
          <p:spPr bwMode="auto">
            <a:xfrm>
              <a:off x="1043608" y="1316439"/>
              <a:ext cx="648002" cy="649641"/>
            </a:xfrm>
            <a:prstGeom prst="rect">
              <a:avLst/>
            </a:prstGeom>
            <a:solidFill>
              <a:srgbClr val="006699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02256" tIns="125103" rIns="202256" bIns="125103" spcCol="1270" anchor="ctr"/>
            <a:lstStyle/>
            <a:p>
              <a:pPr algn="ctr" defTabSz="1800225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195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1997129" y="3894255"/>
            <a:ext cx="4000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rPr>
              <a:t>“化”的五个迭代融合与持续优化</a:t>
            </a:r>
            <a:endParaRPr lang="zh-CN" altLang="en-US" sz="825" b="1" dirty="0">
              <a:solidFill>
                <a:srgbClr val="FF0000"/>
              </a:solidFill>
            </a:endParaRPr>
          </a:p>
        </p:txBody>
      </p:sp>
      <p:sp>
        <p:nvSpPr>
          <p:cNvPr id="25" name="Rectangle 17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857750" y="3970250"/>
            <a:ext cx="2040494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rgbClr val="FFFF00"/>
                </a:solidFill>
              </a:rPr>
              <a:t>业务的项目化、协同化</a:t>
            </a:r>
            <a:endParaRPr lang="en-US" altLang="zh-CN" sz="1200" b="1" dirty="0">
              <a:solidFill>
                <a:srgbClr val="FFFF00"/>
              </a:solidFill>
            </a:endParaRPr>
          </a:p>
          <a:p>
            <a:r>
              <a:rPr lang="zh-CN" altLang="en-US" sz="1200" b="1" dirty="0">
                <a:solidFill>
                  <a:srgbClr val="FFFF00"/>
                </a:solidFill>
              </a:rPr>
              <a:t>项目的流程化</a:t>
            </a:r>
            <a:endParaRPr lang="en-US" altLang="zh-CN" sz="1200" b="1" dirty="0">
              <a:solidFill>
                <a:srgbClr val="FFFF00"/>
              </a:solidFill>
            </a:endParaRPr>
          </a:p>
          <a:p>
            <a:r>
              <a:rPr lang="zh-CN" altLang="en-US" sz="1200" b="1" dirty="0">
                <a:solidFill>
                  <a:srgbClr val="FFFF00"/>
                </a:solidFill>
              </a:rPr>
              <a:t>流程的价值化、柔性化</a:t>
            </a:r>
            <a:endParaRPr lang="en-US" altLang="zh-CN" sz="1200" b="1" dirty="0">
              <a:solidFill>
                <a:srgbClr val="FFFF00"/>
              </a:solidFill>
            </a:endParaRPr>
          </a:p>
          <a:p>
            <a:r>
              <a:rPr lang="zh-CN" altLang="en-US" sz="1200" b="1" dirty="0">
                <a:solidFill>
                  <a:srgbClr val="FFFF00"/>
                </a:solidFill>
              </a:rPr>
              <a:t>价值的数据化</a:t>
            </a:r>
            <a:endParaRPr lang="en-US" altLang="zh-CN" sz="1200" b="1" dirty="0">
              <a:solidFill>
                <a:srgbClr val="FFFF00"/>
              </a:solidFill>
            </a:endParaRPr>
          </a:p>
          <a:p>
            <a:r>
              <a:rPr lang="zh-CN" altLang="en-US" sz="1200" b="1" dirty="0">
                <a:solidFill>
                  <a:srgbClr val="FFFF00"/>
                </a:solidFill>
              </a:rPr>
              <a:t>数据的智能化、共享化</a:t>
            </a:r>
          </a:p>
          <a:p>
            <a:pPr eaLnBrk="1" hangingPunct="1">
              <a:buSzPct val="75000"/>
              <a:defRPr/>
            </a:pPr>
            <a:endParaRPr lang="en-US" altLang="zh-CN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  <a:p>
            <a:pPr eaLnBrk="1" hangingPunct="1">
              <a:buSzPct val="75000"/>
              <a:defRPr/>
            </a:pPr>
            <a:endParaRPr lang="zh-CN" alt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sp>
        <p:nvSpPr>
          <p:cNvPr id="27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107251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8"/>
          <p:cNvGrpSpPr>
            <a:grpSpLocks/>
          </p:cNvGrpSpPr>
          <p:nvPr/>
        </p:nvGrpSpPr>
        <p:grpSpPr bwMode="auto">
          <a:xfrm>
            <a:off x="1150938" y="1320800"/>
            <a:ext cx="7499350" cy="3186113"/>
            <a:chOff x="2553445" y="1639888"/>
            <a:chExt cx="9996327" cy="4246562"/>
          </a:xfrm>
        </p:grpSpPr>
        <p:grpSp>
          <p:nvGrpSpPr>
            <p:cNvPr id="4" name="组合 45"/>
            <p:cNvGrpSpPr>
              <a:grpSpLocks/>
            </p:cNvGrpSpPr>
            <p:nvPr/>
          </p:nvGrpSpPr>
          <p:grpSpPr bwMode="auto">
            <a:xfrm>
              <a:off x="2553445" y="1639888"/>
              <a:ext cx="9996327" cy="4246562"/>
              <a:chOff x="755650" y="1341438"/>
              <a:chExt cx="9996069" cy="4246562"/>
            </a:xfrm>
          </p:grpSpPr>
          <p:sp>
            <p:nvSpPr>
              <p:cNvPr id="13" name="Text Box 4"/>
              <p:cNvSpPr txBox="1">
                <a:spLocks noChangeArrowheads="1"/>
              </p:cNvSpPr>
              <p:nvPr/>
            </p:nvSpPr>
            <p:spPr bwMode="auto">
              <a:xfrm rot="10800000">
                <a:off x="2633661" y="1779588"/>
                <a:ext cx="8118058" cy="900112"/>
              </a:xfrm>
              <a:prstGeom prst="rect">
                <a:avLst/>
              </a:prstGeom>
              <a:gradFill rotWithShape="1">
                <a:gsLst>
                  <a:gs pos="0">
                    <a:srgbClr val="FA9500"/>
                  </a:gs>
                  <a:gs pos="50000">
                    <a:srgbClr val="E39420"/>
                  </a:gs>
                  <a:gs pos="100000">
                    <a:srgbClr val="FFB128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eaLnBrk="1" hangingPunct="1"/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 Box 8"/>
              <p:cNvSpPr txBox="1">
                <a:spLocks noChangeArrowheads="1"/>
              </p:cNvSpPr>
              <p:nvPr/>
            </p:nvSpPr>
            <p:spPr bwMode="auto">
              <a:xfrm rot="10800000">
                <a:off x="2664298" y="2998169"/>
                <a:ext cx="8087421" cy="899246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xtLst/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Text Box 11"/>
              <p:cNvSpPr txBox="1">
                <a:spLocks noChangeArrowheads="1"/>
              </p:cNvSpPr>
              <p:nvPr/>
            </p:nvSpPr>
            <p:spPr bwMode="auto">
              <a:xfrm rot="10800000">
                <a:off x="2664298" y="4221145"/>
                <a:ext cx="8087421" cy="899246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xtLst/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6" name="Group 12"/>
              <p:cNvGrpSpPr>
                <a:grpSpLocks/>
              </p:cNvGrpSpPr>
              <p:nvPr/>
            </p:nvGrpSpPr>
            <p:grpSpPr bwMode="auto">
              <a:xfrm>
                <a:off x="755650" y="3860800"/>
                <a:ext cx="3673475" cy="1727200"/>
                <a:chOff x="0" y="0"/>
                <a:chExt cx="2304" cy="1080"/>
              </a:xfrm>
            </p:grpSpPr>
            <p:sp>
              <p:nvSpPr>
                <p:cNvPr id="23" name="Freeform 106"/>
                <p:cNvSpPr>
                  <a:spLocks/>
                </p:cNvSpPr>
                <p:nvPr/>
              </p:nvSpPr>
              <p:spPr bwMode="auto">
                <a:xfrm>
                  <a:off x="0" y="0"/>
                  <a:ext cx="2304" cy="1080"/>
                </a:xfrm>
                <a:custGeom>
                  <a:avLst/>
                  <a:gdLst>
                    <a:gd name="T0" fmla="*/ 2304 w 2304"/>
                    <a:gd name="T1" fmla="*/ 792 h 1080"/>
                    <a:gd name="T2" fmla="*/ 2302 w 2304"/>
                    <a:gd name="T3" fmla="*/ 806 h 1080"/>
                    <a:gd name="T4" fmla="*/ 2290 w 2304"/>
                    <a:gd name="T5" fmla="*/ 836 h 1080"/>
                    <a:gd name="T6" fmla="*/ 2268 w 2304"/>
                    <a:gd name="T7" fmla="*/ 864 h 1080"/>
                    <a:gd name="T8" fmla="*/ 2234 w 2304"/>
                    <a:gd name="T9" fmla="*/ 892 h 1080"/>
                    <a:gd name="T10" fmla="*/ 2190 w 2304"/>
                    <a:gd name="T11" fmla="*/ 916 h 1080"/>
                    <a:gd name="T12" fmla="*/ 2108 w 2304"/>
                    <a:gd name="T13" fmla="*/ 954 h 1080"/>
                    <a:gd name="T14" fmla="*/ 1966 w 2304"/>
                    <a:gd name="T15" fmla="*/ 996 h 1080"/>
                    <a:gd name="T16" fmla="*/ 1796 w 2304"/>
                    <a:gd name="T17" fmla="*/ 1030 h 1080"/>
                    <a:gd name="T18" fmla="*/ 1600 w 2304"/>
                    <a:gd name="T19" fmla="*/ 1058 h 1080"/>
                    <a:gd name="T20" fmla="*/ 1384 w 2304"/>
                    <a:gd name="T21" fmla="*/ 1074 h 1080"/>
                    <a:gd name="T22" fmla="*/ 1152 w 2304"/>
                    <a:gd name="T23" fmla="*/ 1080 h 1080"/>
                    <a:gd name="T24" fmla="*/ 1034 w 2304"/>
                    <a:gd name="T25" fmla="*/ 1078 h 1080"/>
                    <a:gd name="T26" fmla="*/ 810 w 2304"/>
                    <a:gd name="T27" fmla="*/ 1068 h 1080"/>
                    <a:gd name="T28" fmla="*/ 602 w 2304"/>
                    <a:gd name="T29" fmla="*/ 1046 h 1080"/>
                    <a:gd name="T30" fmla="*/ 420 w 2304"/>
                    <a:gd name="T31" fmla="*/ 1014 h 1080"/>
                    <a:gd name="T32" fmla="*/ 264 w 2304"/>
                    <a:gd name="T33" fmla="*/ 976 h 1080"/>
                    <a:gd name="T34" fmla="*/ 140 w 2304"/>
                    <a:gd name="T35" fmla="*/ 930 h 1080"/>
                    <a:gd name="T36" fmla="*/ 90 w 2304"/>
                    <a:gd name="T37" fmla="*/ 904 h 1080"/>
                    <a:gd name="T38" fmla="*/ 52 w 2304"/>
                    <a:gd name="T39" fmla="*/ 878 h 1080"/>
                    <a:gd name="T40" fmla="*/ 24 w 2304"/>
                    <a:gd name="T41" fmla="*/ 850 h 1080"/>
                    <a:gd name="T42" fmla="*/ 6 w 2304"/>
                    <a:gd name="T43" fmla="*/ 822 h 1080"/>
                    <a:gd name="T44" fmla="*/ 0 w 2304"/>
                    <a:gd name="T45" fmla="*/ 792 h 1080"/>
                    <a:gd name="T46" fmla="*/ 288 w 2304"/>
                    <a:gd name="T47" fmla="*/ 216 h 1080"/>
                    <a:gd name="T48" fmla="*/ 292 w 2304"/>
                    <a:gd name="T49" fmla="*/ 194 h 1080"/>
                    <a:gd name="T50" fmla="*/ 306 w 2304"/>
                    <a:gd name="T51" fmla="*/ 172 h 1080"/>
                    <a:gd name="T52" fmla="*/ 326 w 2304"/>
                    <a:gd name="T53" fmla="*/ 152 h 1080"/>
                    <a:gd name="T54" fmla="*/ 356 w 2304"/>
                    <a:gd name="T55" fmla="*/ 132 h 1080"/>
                    <a:gd name="T56" fmla="*/ 436 w 2304"/>
                    <a:gd name="T57" fmla="*/ 96 h 1080"/>
                    <a:gd name="T58" fmla="*/ 542 w 2304"/>
                    <a:gd name="T59" fmla="*/ 64 h 1080"/>
                    <a:gd name="T60" fmla="*/ 668 w 2304"/>
                    <a:gd name="T61" fmla="*/ 36 h 1080"/>
                    <a:gd name="T62" fmla="*/ 816 w 2304"/>
                    <a:gd name="T63" fmla="*/ 16 h 1080"/>
                    <a:gd name="T64" fmla="*/ 978 w 2304"/>
                    <a:gd name="T65" fmla="*/ 4 h 1080"/>
                    <a:gd name="T66" fmla="*/ 1152 w 2304"/>
                    <a:gd name="T67" fmla="*/ 0 h 1080"/>
                    <a:gd name="T68" fmla="*/ 1240 w 2304"/>
                    <a:gd name="T69" fmla="*/ 2 h 1080"/>
                    <a:gd name="T70" fmla="*/ 1408 w 2304"/>
                    <a:gd name="T71" fmla="*/ 10 h 1080"/>
                    <a:gd name="T72" fmla="*/ 1564 w 2304"/>
                    <a:gd name="T73" fmla="*/ 26 h 1080"/>
                    <a:gd name="T74" fmla="*/ 1702 w 2304"/>
                    <a:gd name="T75" fmla="*/ 50 h 1080"/>
                    <a:gd name="T76" fmla="*/ 1818 w 2304"/>
                    <a:gd name="T77" fmla="*/ 78 h 1080"/>
                    <a:gd name="T78" fmla="*/ 1912 w 2304"/>
                    <a:gd name="T79" fmla="*/ 114 h 1080"/>
                    <a:gd name="T80" fmla="*/ 1964 w 2304"/>
                    <a:gd name="T81" fmla="*/ 142 h 1080"/>
                    <a:gd name="T82" fmla="*/ 1988 w 2304"/>
                    <a:gd name="T83" fmla="*/ 162 h 1080"/>
                    <a:gd name="T84" fmla="*/ 2006 w 2304"/>
                    <a:gd name="T85" fmla="*/ 184 h 1080"/>
                    <a:gd name="T86" fmla="*/ 2014 w 2304"/>
                    <a:gd name="T87" fmla="*/ 204 h 1080"/>
                    <a:gd name="T88" fmla="*/ 2016 w 2304"/>
                    <a:gd name="T89" fmla="*/ 216 h 108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304"/>
                    <a:gd name="T136" fmla="*/ 0 h 1080"/>
                    <a:gd name="T137" fmla="*/ 2304 w 2304"/>
                    <a:gd name="T138" fmla="*/ 1080 h 108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304" h="1080">
                      <a:moveTo>
                        <a:pt x="2016" y="216"/>
                      </a:moveTo>
                      <a:lnTo>
                        <a:pt x="2304" y="792"/>
                      </a:lnTo>
                      <a:lnTo>
                        <a:pt x="2302" y="806"/>
                      </a:lnTo>
                      <a:lnTo>
                        <a:pt x="2298" y="822"/>
                      </a:lnTo>
                      <a:lnTo>
                        <a:pt x="2290" y="836"/>
                      </a:lnTo>
                      <a:lnTo>
                        <a:pt x="2280" y="850"/>
                      </a:lnTo>
                      <a:lnTo>
                        <a:pt x="2268" y="864"/>
                      </a:lnTo>
                      <a:lnTo>
                        <a:pt x="2252" y="878"/>
                      </a:lnTo>
                      <a:lnTo>
                        <a:pt x="2234" y="892"/>
                      </a:lnTo>
                      <a:lnTo>
                        <a:pt x="2214" y="904"/>
                      </a:lnTo>
                      <a:lnTo>
                        <a:pt x="2190" y="916"/>
                      </a:lnTo>
                      <a:lnTo>
                        <a:pt x="2164" y="930"/>
                      </a:lnTo>
                      <a:lnTo>
                        <a:pt x="2108" y="954"/>
                      </a:lnTo>
                      <a:lnTo>
                        <a:pt x="2040" y="976"/>
                      </a:lnTo>
                      <a:lnTo>
                        <a:pt x="1966" y="996"/>
                      </a:lnTo>
                      <a:lnTo>
                        <a:pt x="1884" y="1014"/>
                      </a:lnTo>
                      <a:lnTo>
                        <a:pt x="1796" y="1030"/>
                      </a:lnTo>
                      <a:lnTo>
                        <a:pt x="1702" y="1046"/>
                      </a:lnTo>
                      <a:lnTo>
                        <a:pt x="1600" y="1058"/>
                      </a:lnTo>
                      <a:lnTo>
                        <a:pt x="1494" y="1068"/>
                      </a:lnTo>
                      <a:lnTo>
                        <a:pt x="1384" y="1074"/>
                      </a:lnTo>
                      <a:lnTo>
                        <a:pt x="1270" y="1078"/>
                      </a:lnTo>
                      <a:lnTo>
                        <a:pt x="1152" y="1080"/>
                      </a:lnTo>
                      <a:lnTo>
                        <a:pt x="1034" y="1078"/>
                      </a:lnTo>
                      <a:lnTo>
                        <a:pt x="920" y="1074"/>
                      </a:lnTo>
                      <a:lnTo>
                        <a:pt x="810" y="1068"/>
                      </a:lnTo>
                      <a:lnTo>
                        <a:pt x="704" y="1058"/>
                      </a:lnTo>
                      <a:lnTo>
                        <a:pt x="602" y="1046"/>
                      </a:lnTo>
                      <a:lnTo>
                        <a:pt x="508" y="1030"/>
                      </a:lnTo>
                      <a:lnTo>
                        <a:pt x="420" y="1014"/>
                      </a:lnTo>
                      <a:lnTo>
                        <a:pt x="338" y="996"/>
                      </a:lnTo>
                      <a:lnTo>
                        <a:pt x="264" y="976"/>
                      </a:lnTo>
                      <a:lnTo>
                        <a:pt x="196" y="954"/>
                      </a:lnTo>
                      <a:lnTo>
                        <a:pt x="140" y="930"/>
                      </a:lnTo>
                      <a:lnTo>
                        <a:pt x="114" y="916"/>
                      </a:lnTo>
                      <a:lnTo>
                        <a:pt x="90" y="904"/>
                      </a:lnTo>
                      <a:lnTo>
                        <a:pt x="70" y="892"/>
                      </a:lnTo>
                      <a:lnTo>
                        <a:pt x="52" y="878"/>
                      </a:lnTo>
                      <a:lnTo>
                        <a:pt x="36" y="864"/>
                      </a:lnTo>
                      <a:lnTo>
                        <a:pt x="24" y="850"/>
                      </a:lnTo>
                      <a:lnTo>
                        <a:pt x="14" y="836"/>
                      </a:lnTo>
                      <a:lnTo>
                        <a:pt x="6" y="822"/>
                      </a:lnTo>
                      <a:lnTo>
                        <a:pt x="2" y="806"/>
                      </a:lnTo>
                      <a:lnTo>
                        <a:pt x="0" y="792"/>
                      </a:lnTo>
                      <a:lnTo>
                        <a:pt x="288" y="216"/>
                      </a:lnTo>
                      <a:lnTo>
                        <a:pt x="290" y="204"/>
                      </a:lnTo>
                      <a:lnTo>
                        <a:pt x="292" y="194"/>
                      </a:lnTo>
                      <a:lnTo>
                        <a:pt x="298" y="184"/>
                      </a:lnTo>
                      <a:lnTo>
                        <a:pt x="306" y="172"/>
                      </a:lnTo>
                      <a:lnTo>
                        <a:pt x="316" y="162"/>
                      </a:lnTo>
                      <a:lnTo>
                        <a:pt x="326" y="152"/>
                      </a:lnTo>
                      <a:lnTo>
                        <a:pt x="340" y="142"/>
                      </a:lnTo>
                      <a:lnTo>
                        <a:pt x="356" y="132"/>
                      </a:lnTo>
                      <a:lnTo>
                        <a:pt x="392" y="114"/>
                      </a:lnTo>
                      <a:lnTo>
                        <a:pt x="436" y="96"/>
                      </a:lnTo>
                      <a:lnTo>
                        <a:pt x="486" y="78"/>
                      </a:lnTo>
                      <a:lnTo>
                        <a:pt x="542" y="64"/>
                      </a:lnTo>
                      <a:lnTo>
                        <a:pt x="602" y="50"/>
                      </a:lnTo>
                      <a:lnTo>
                        <a:pt x="668" y="36"/>
                      </a:lnTo>
                      <a:lnTo>
                        <a:pt x="740" y="26"/>
                      </a:lnTo>
                      <a:lnTo>
                        <a:pt x="816" y="16"/>
                      </a:lnTo>
                      <a:lnTo>
                        <a:pt x="896" y="10"/>
                      </a:lnTo>
                      <a:lnTo>
                        <a:pt x="978" y="4"/>
                      </a:lnTo>
                      <a:lnTo>
                        <a:pt x="1064" y="2"/>
                      </a:lnTo>
                      <a:lnTo>
                        <a:pt x="1152" y="0"/>
                      </a:lnTo>
                      <a:lnTo>
                        <a:pt x="1240" y="2"/>
                      </a:lnTo>
                      <a:lnTo>
                        <a:pt x="1326" y="4"/>
                      </a:lnTo>
                      <a:lnTo>
                        <a:pt x="1408" y="10"/>
                      </a:lnTo>
                      <a:lnTo>
                        <a:pt x="1488" y="16"/>
                      </a:lnTo>
                      <a:lnTo>
                        <a:pt x="1564" y="26"/>
                      </a:lnTo>
                      <a:lnTo>
                        <a:pt x="1636" y="36"/>
                      </a:lnTo>
                      <a:lnTo>
                        <a:pt x="1702" y="50"/>
                      </a:lnTo>
                      <a:lnTo>
                        <a:pt x="1762" y="64"/>
                      </a:lnTo>
                      <a:lnTo>
                        <a:pt x="1818" y="78"/>
                      </a:lnTo>
                      <a:lnTo>
                        <a:pt x="1868" y="96"/>
                      </a:lnTo>
                      <a:lnTo>
                        <a:pt x="1912" y="114"/>
                      </a:lnTo>
                      <a:lnTo>
                        <a:pt x="1948" y="132"/>
                      </a:lnTo>
                      <a:lnTo>
                        <a:pt x="1964" y="142"/>
                      </a:lnTo>
                      <a:lnTo>
                        <a:pt x="1978" y="152"/>
                      </a:lnTo>
                      <a:lnTo>
                        <a:pt x="1988" y="162"/>
                      </a:lnTo>
                      <a:lnTo>
                        <a:pt x="1998" y="172"/>
                      </a:lnTo>
                      <a:lnTo>
                        <a:pt x="2006" y="184"/>
                      </a:lnTo>
                      <a:lnTo>
                        <a:pt x="2012" y="194"/>
                      </a:lnTo>
                      <a:lnTo>
                        <a:pt x="2014" y="204"/>
                      </a:lnTo>
                      <a:lnTo>
                        <a:pt x="2016" y="21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767676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" name="Freeform 107"/>
                <p:cNvSpPr>
                  <a:spLocks/>
                </p:cNvSpPr>
                <p:nvPr/>
              </p:nvSpPr>
              <p:spPr bwMode="auto">
                <a:xfrm>
                  <a:off x="288" y="0"/>
                  <a:ext cx="1728" cy="432"/>
                </a:xfrm>
                <a:custGeom>
                  <a:avLst/>
                  <a:gdLst>
                    <a:gd name="T0" fmla="*/ 1728 w 1728"/>
                    <a:gd name="T1" fmla="*/ 216 h 432"/>
                    <a:gd name="T2" fmla="*/ 1724 w 1728"/>
                    <a:gd name="T3" fmla="*/ 238 h 432"/>
                    <a:gd name="T4" fmla="*/ 1710 w 1728"/>
                    <a:gd name="T5" fmla="*/ 260 h 432"/>
                    <a:gd name="T6" fmla="*/ 1690 w 1728"/>
                    <a:gd name="T7" fmla="*/ 280 h 432"/>
                    <a:gd name="T8" fmla="*/ 1660 w 1728"/>
                    <a:gd name="T9" fmla="*/ 300 h 432"/>
                    <a:gd name="T10" fmla="*/ 1580 w 1728"/>
                    <a:gd name="T11" fmla="*/ 336 h 432"/>
                    <a:gd name="T12" fmla="*/ 1474 w 1728"/>
                    <a:gd name="T13" fmla="*/ 368 h 432"/>
                    <a:gd name="T14" fmla="*/ 1348 w 1728"/>
                    <a:gd name="T15" fmla="*/ 396 h 432"/>
                    <a:gd name="T16" fmla="*/ 1200 w 1728"/>
                    <a:gd name="T17" fmla="*/ 416 h 432"/>
                    <a:gd name="T18" fmla="*/ 1038 w 1728"/>
                    <a:gd name="T19" fmla="*/ 428 h 432"/>
                    <a:gd name="T20" fmla="*/ 864 w 1728"/>
                    <a:gd name="T21" fmla="*/ 432 h 432"/>
                    <a:gd name="T22" fmla="*/ 690 w 1728"/>
                    <a:gd name="T23" fmla="*/ 428 h 432"/>
                    <a:gd name="T24" fmla="*/ 528 w 1728"/>
                    <a:gd name="T25" fmla="*/ 416 h 432"/>
                    <a:gd name="T26" fmla="*/ 380 w 1728"/>
                    <a:gd name="T27" fmla="*/ 396 h 432"/>
                    <a:gd name="T28" fmla="*/ 254 w 1728"/>
                    <a:gd name="T29" fmla="*/ 368 h 432"/>
                    <a:gd name="T30" fmla="*/ 148 w 1728"/>
                    <a:gd name="T31" fmla="*/ 336 h 432"/>
                    <a:gd name="T32" fmla="*/ 68 w 1728"/>
                    <a:gd name="T33" fmla="*/ 300 h 432"/>
                    <a:gd name="T34" fmla="*/ 38 w 1728"/>
                    <a:gd name="T35" fmla="*/ 280 h 432"/>
                    <a:gd name="T36" fmla="*/ 18 w 1728"/>
                    <a:gd name="T37" fmla="*/ 260 h 432"/>
                    <a:gd name="T38" fmla="*/ 4 w 1728"/>
                    <a:gd name="T39" fmla="*/ 238 h 432"/>
                    <a:gd name="T40" fmla="*/ 0 w 1728"/>
                    <a:gd name="T41" fmla="*/ 216 h 432"/>
                    <a:gd name="T42" fmla="*/ 4 w 1728"/>
                    <a:gd name="T43" fmla="*/ 194 h 432"/>
                    <a:gd name="T44" fmla="*/ 18 w 1728"/>
                    <a:gd name="T45" fmla="*/ 172 h 432"/>
                    <a:gd name="T46" fmla="*/ 38 w 1728"/>
                    <a:gd name="T47" fmla="*/ 152 h 432"/>
                    <a:gd name="T48" fmla="*/ 68 w 1728"/>
                    <a:gd name="T49" fmla="*/ 132 h 432"/>
                    <a:gd name="T50" fmla="*/ 148 w 1728"/>
                    <a:gd name="T51" fmla="*/ 96 h 432"/>
                    <a:gd name="T52" fmla="*/ 254 w 1728"/>
                    <a:gd name="T53" fmla="*/ 64 h 432"/>
                    <a:gd name="T54" fmla="*/ 380 w 1728"/>
                    <a:gd name="T55" fmla="*/ 36 h 432"/>
                    <a:gd name="T56" fmla="*/ 528 w 1728"/>
                    <a:gd name="T57" fmla="*/ 16 h 432"/>
                    <a:gd name="T58" fmla="*/ 690 w 1728"/>
                    <a:gd name="T59" fmla="*/ 4 h 432"/>
                    <a:gd name="T60" fmla="*/ 864 w 1728"/>
                    <a:gd name="T61" fmla="*/ 0 h 432"/>
                    <a:gd name="T62" fmla="*/ 1038 w 1728"/>
                    <a:gd name="T63" fmla="*/ 4 h 432"/>
                    <a:gd name="T64" fmla="*/ 1200 w 1728"/>
                    <a:gd name="T65" fmla="*/ 16 h 432"/>
                    <a:gd name="T66" fmla="*/ 1348 w 1728"/>
                    <a:gd name="T67" fmla="*/ 36 h 432"/>
                    <a:gd name="T68" fmla="*/ 1474 w 1728"/>
                    <a:gd name="T69" fmla="*/ 64 h 432"/>
                    <a:gd name="T70" fmla="*/ 1580 w 1728"/>
                    <a:gd name="T71" fmla="*/ 96 h 432"/>
                    <a:gd name="T72" fmla="*/ 1660 w 1728"/>
                    <a:gd name="T73" fmla="*/ 132 h 432"/>
                    <a:gd name="T74" fmla="*/ 1690 w 1728"/>
                    <a:gd name="T75" fmla="*/ 152 h 432"/>
                    <a:gd name="T76" fmla="*/ 1710 w 1728"/>
                    <a:gd name="T77" fmla="*/ 172 h 432"/>
                    <a:gd name="T78" fmla="*/ 1724 w 1728"/>
                    <a:gd name="T79" fmla="*/ 194 h 432"/>
                    <a:gd name="T80" fmla="*/ 1728 w 1728"/>
                    <a:gd name="T81" fmla="*/ 216 h 43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728"/>
                    <a:gd name="T124" fmla="*/ 0 h 432"/>
                    <a:gd name="T125" fmla="*/ 1728 w 1728"/>
                    <a:gd name="T126" fmla="*/ 432 h 432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728" h="432">
                      <a:moveTo>
                        <a:pt x="1728" y="216"/>
                      </a:moveTo>
                      <a:lnTo>
                        <a:pt x="1728" y="216"/>
                      </a:lnTo>
                      <a:lnTo>
                        <a:pt x="1726" y="228"/>
                      </a:lnTo>
                      <a:lnTo>
                        <a:pt x="1724" y="238"/>
                      </a:lnTo>
                      <a:lnTo>
                        <a:pt x="1718" y="248"/>
                      </a:lnTo>
                      <a:lnTo>
                        <a:pt x="1710" y="260"/>
                      </a:lnTo>
                      <a:lnTo>
                        <a:pt x="1700" y="270"/>
                      </a:lnTo>
                      <a:lnTo>
                        <a:pt x="1690" y="280"/>
                      </a:lnTo>
                      <a:lnTo>
                        <a:pt x="1676" y="290"/>
                      </a:lnTo>
                      <a:lnTo>
                        <a:pt x="1660" y="300"/>
                      </a:lnTo>
                      <a:lnTo>
                        <a:pt x="1624" y="318"/>
                      </a:lnTo>
                      <a:lnTo>
                        <a:pt x="1580" y="336"/>
                      </a:lnTo>
                      <a:lnTo>
                        <a:pt x="1530" y="354"/>
                      </a:lnTo>
                      <a:lnTo>
                        <a:pt x="1474" y="368"/>
                      </a:lnTo>
                      <a:lnTo>
                        <a:pt x="1414" y="382"/>
                      </a:lnTo>
                      <a:lnTo>
                        <a:pt x="1348" y="396"/>
                      </a:lnTo>
                      <a:lnTo>
                        <a:pt x="1276" y="406"/>
                      </a:lnTo>
                      <a:lnTo>
                        <a:pt x="1200" y="416"/>
                      </a:lnTo>
                      <a:lnTo>
                        <a:pt x="1120" y="422"/>
                      </a:lnTo>
                      <a:lnTo>
                        <a:pt x="1038" y="428"/>
                      </a:lnTo>
                      <a:lnTo>
                        <a:pt x="952" y="430"/>
                      </a:lnTo>
                      <a:lnTo>
                        <a:pt x="864" y="432"/>
                      </a:lnTo>
                      <a:lnTo>
                        <a:pt x="776" y="430"/>
                      </a:lnTo>
                      <a:lnTo>
                        <a:pt x="690" y="428"/>
                      </a:lnTo>
                      <a:lnTo>
                        <a:pt x="608" y="422"/>
                      </a:lnTo>
                      <a:lnTo>
                        <a:pt x="528" y="416"/>
                      </a:lnTo>
                      <a:lnTo>
                        <a:pt x="452" y="406"/>
                      </a:lnTo>
                      <a:lnTo>
                        <a:pt x="380" y="396"/>
                      </a:lnTo>
                      <a:lnTo>
                        <a:pt x="314" y="382"/>
                      </a:lnTo>
                      <a:lnTo>
                        <a:pt x="254" y="368"/>
                      </a:lnTo>
                      <a:lnTo>
                        <a:pt x="198" y="354"/>
                      </a:lnTo>
                      <a:lnTo>
                        <a:pt x="148" y="336"/>
                      </a:lnTo>
                      <a:lnTo>
                        <a:pt x="104" y="318"/>
                      </a:lnTo>
                      <a:lnTo>
                        <a:pt x="68" y="300"/>
                      </a:lnTo>
                      <a:lnTo>
                        <a:pt x="52" y="290"/>
                      </a:lnTo>
                      <a:lnTo>
                        <a:pt x="38" y="280"/>
                      </a:lnTo>
                      <a:lnTo>
                        <a:pt x="28" y="270"/>
                      </a:lnTo>
                      <a:lnTo>
                        <a:pt x="18" y="260"/>
                      </a:lnTo>
                      <a:lnTo>
                        <a:pt x="10" y="248"/>
                      </a:lnTo>
                      <a:lnTo>
                        <a:pt x="4" y="238"/>
                      </a:lnTo>
                      <a:lnTo>
                        <a:pt x="2" y="228"/>
                      </a:lnTo>
                      <a:lnTo>
                        <a:pt x="0" y="216"/>
                      </a:lnTo>
                      <a:lnTo>
                        <a:pt x="2" y="204"/>
                      </a:lnTo>
                      <a:lnTo>
                        <a:pt x="4" y="194"/>
                      </a:lnTo>
                      <a:lnTo>
                        <a:pt x="10" y="184"/>
                      </a:lnTo>
                      <a:lnTo>
                        <a:pt x="18" y="172"/>
                      </a:lnTo>
                      <a:lnTo>
                        <a:pt x="28" y="162"/>
                      </a:lnTo>
                      <a:lnTo>
                        <a:pt x="38" y="152"/>
                      </a:lnTo>
                      <a:lnTo>
                        <a:pt x="52" y="142"/>
                      </a:lnTo>
                      <a:lnTo>
                        <a:pt x="68" y="132"/>
                      </a:lnTo>
                      <a:lnTo>
                        <a:pt x="104" y="114"/>
                      </a:lnTo>
                      <a:lnTo>
                        <a:pt x="148" y="96"/>
                      </a:lnTo>
                      <a:lnTo>
                        <a:pt x="198" y="78"/>
                      </a:lnTo>
                      <a:lnTo>
                        <a:pt x="254" y="64"/>
                      </a:lnTo>
                      <a:lnTo>
                        <a:pt x="314" y="50"/>
                      </a:lnTo>
                      <a:lnTo>
                        <a:pt x="380" y="36"/>
                      </a:lnTo>
                      <a:lnTo>
                        <a:pt x="452" y="26"/>
                      </a:lnTo>
                      <a:lnTo>
                        <a:pt x="528" y="16"/>
                      </a:lnTo>
                      <a:lnTo>
                        <a:pt x="608" y="10"/>
                      </a:lnTo>
                      <a:lnTo>
                        <a:pt x="690" y="4"/>
                      </a:lnTo>
                      <a:lnTo>
                        <a:pt x="776" y="2"/>
                      </a:lnTo>
                      <a:lnTo>
                        <a:pt x="864" y="0"/>
                      </a:lnTo>
                      <a:lnTo>
                        <a:pt x="952" y="2"/>
                      </a:lnTo>
                      <a:lnTo>
                        <a:pt x="1038" y="4"/>
                      </a:lnTo>
                      <a:lnTo>
                        <a:pt x="1120" y="10"/>
                      </a:lnTo>
                      <a:lnTo>
                        <a:pt x="1200" y="16"/>
                      </a:lnTo>
                      <a:lnTo>
                        <a:pt x="1276" y="26"/>
                      </a:lnTo>
                      <a:lnTo>
                        <a:pt x="1348" y="36"/>
                      </a:lnTo>
                      <a:lnTo>
                        <a:pt x="1414" y="50"/>
                      </a:lnTo>
                      <a:lnTo>
                        <a:pt x="1474" y="64"/>
                      </a:lnTo>
                      <a:lnTo>
                        <a:pt x="1530" y="78"/>
                      </a:lnTo>
                      <a:lnTo>
                        <a:pt x="1580" y="96"/>
                      </a:lnTo>
                      <a:lnTo>
                        <a:pt x="1624" y="114"/>
                      </a:lnTo>
                      <a:lnTo>
                        <a:pt x="1660" y="132"/>
                      </a:lnTo>
                      <a:lnTo>
                        <a:pt x="1676" y="142"/>
                      </a:lnTo>
                      <a:lnTo>
                        <a:pt x="1690" y="152"/>
                      </a:lnTo>
                      <a:lnTo>
                        <a:pt x="1700" y="162"/>
                      </a:lnTo>
                      <a:lnTo>
                        <a:pt x="1710" y="172"/>
                      </a:lnTo>
                      <a:lnTo>
                        <a:pt x="1718" y="184"/>
                      </a:lnTo>
                      <a:lnTo>
                        <a:pt x="1724" y="194"/>
                      </a:lnTo>
                      <a:lnTo>
                        <a:pt x="1726" y="204"/>
                      </a:lnTo>
                      <a:lnTo>
                        <a:pt x="1728" y="21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767676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7" name="Oval 108"/>
              <p:cNvSpPr>
                <a:spLocks noChangeArrowheads="1"/>
              </p:cNvSpPr>
              <p:nvPr/>
            </p:nvSpPr>
            <p:spPr bwMode="auto">
              <a:xfrm>
                <a:off x="933450" y="3629025"/>
                <a:ext cx="3314700" cy="1076325"/>
              </a:xfrm>
              <a:prstGeom prst="ellipse">
                <a:avLst/>
              </a:prstGeom>
              <a:gradFill rotWithShape="1">
                <a:gsLst>
                  <a:gs pos="0">
                    <a:schemeClr val="tx1">
                      <a:alpha val="5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8" name="Group 16"/>
              <p:cNvGrpSpPr>
                <a:grpSpLocks/>
              </p:cNvGrpSpPr>
              <p:nvPr/>
            </p:nvGrpSpPr>
            <p:grpSpPr bwMode="auto">
              <a:xfrm>
                <a:off x="1366838" y="2852738"/>
                <a:ext cx="2484437" cy="1373187"/>
                <a:chOff x="0" y="0"/>
                <a:chExt cx="1728" cy="936"/>
              </a:xfrm>
            </p:grpSpPr>
            <p:sp>
              <p:nvSpPr>
                <p:cNvPr id="21" name="Freeform 110"/>
                <p:cNvSpPr>
                  <a:spLocks/>
                </p:cNvSpPr>
                <p:nvPr/>
              </p:nvSpPr>
              <p:spPr bwMode="auto">
                <a:xfrm>
                  <a:off x="0" y="0"/>
                  <a:ext cx="1728" cy="936"/>
                </a:xfrm>
                <a:custGeom>
                  <a:avLst/>
                  <a:gdLst>
                    <a:gd name="T0" fmla="*/ 1728 w 1728"/>
                    <a:gd name="T1" fmla="*/ 720 h 936"/>
                    <a:gd name="T2" fmla="*/ 1726 w 1728"/>
                    <a:gd name="T3" fmla="*/ 732 h 936"/>
                    <a:gd name="T4" fmla="*/ 1718 w 1728"/>
                    <a:gd name="T5" fmla="*/ 752 h 936"/>
                    <a:gd name="T6" fmla="*/ 1700 w 1728"/>
                    <a:gd name="T7" fmla="*/ 774 h 936"/>
                    <a:gd name="T8" fmla="*/ 1676 w 1728"/>
                    <a:gd name="T9" fmla="*/ 794 h 936"/>
                    <a:gd name="T10" fmla="*/ 1624 w 1728"/>
                    <a:gd name="T11" fmla="*/ 822 h 936"/>
                    <a:gd name="T12" fmla="*/ 1530 w 1728"/>
                    <a:gd name="T13" fmla="*/ 858 h 936"/>
                    <a:gd name="T14" fmla="*/ 1414 w 1728"/>
                    <a:gd name="T15" fmla="*/ 886 h 936"/>
                    <a:gd name="T16" fmla="*/ 1276 w 1728"/>
                    <a:gd name="T17" fmla="*/ 910 h 936"/>
                    <a:gd name="T18" fmla="*/ 1120 w 1728"/>
                    <a:gd name="T19" fmla="*/ 926 h 936"/>
                    <a:gd name="T20" fmla="*/ 952 w 1728"/>
                    <a:gd name="T21" fmla="*/ 934 h 936"/>
                    <a:gd name="T22" fmla="*/ 864 w 1728"/>
                    <a:gd name="T23" fmla="*/ 936 h 936"/>
                    <a:gd name="T24" fmla="*/ 690 w 1728"/>
                    <a:gd name="T25" fmla="*/ 932 h 936"/>
                    <a:gd name="T26" fmla="*/ 528 w 1728"/>
                    <a:gd name="T27" fmla="*/ 920 h 936"/>
                    <a:gd name="T28" fmla="*/ 380 w 1728"/>
                    <a:gd name="T29" fmla="*/ 900 h 936"/>
                    <a:gd name="T30" fmla="*/ 254 w 1728"/>
                    <a:gd name="T31" fmla="*/ 872 h 936"/>
                    <a:gd name="T32" fmla="*/ 148 w 1728"/>
                    <a:gd name="T33" fmla="*/ 840 h 936"/>
                    <a:gd name="T34" fmla="*/ 68 w 1728"/>
                    <a:gd name="T35" fmla="*/ 804 h 936"/>
                    <a:gd name="T36" fmla="*/ 38 w 1728"/>
                    <a:gd name="T37" fmla="*/ 784 h 936"/>
                    <a:gd name="T38" fmla="*/ 18 w 1728"/>
                    <a:gd name="T39" fmla="*/ 764 h 936"/>
                    <a:gd name="T40" fmla="*/ 4 w 1728"/>
                    <a:gd name="T41" fmla="*/ 742 h 936"/>
                    <a:gd name="T42" fmla="*/ 0 w 1728"/>
                    <a:gd name="T43" fmla="*/ 720 h 936"/>
                    <a:gd name="T44" fmla="*/ 288 w 1728"/>
                    <a:gd name="T45" fmla="*/ 144 h 936"/>
                    <a:gd name="T46" fmla="*/ 290 w 1728"/>
                    <a:gd name="T47" fmla="*/ 130 h 936"/>
                    <a:gd name="T48" fmla="*/ 300 w 1728"/>
                    <a:gd name="T49" fmla="*/ 114 h 936"/>
                    <a:gd name="T50" fmla="*/ 334 w 1728"/>
                    <a:gd name="T51" fmla="*/ 88 h 936"/>
                    <a:gd name="T52" fmla="*/ 386 w 1728"/>
                    <a:gd name="T53" fmla="*/ 64 h 936"/>
                    <a:gd name="T54" fmla="*/ 456 w 1728"/>
                    <a:gd name="T55" fmla="*/ 42 h 936"/>
                    <a:gd name="T56" fmla="*/ 542 w 1728"/>
                    <a:gd name="T57" fmla="*/ 24 h 936"/>
                    <a:gd name="T58" fmla="*/ 640 w 1728"/>
                    <a:gd name="T59" fmla="*/ 12 h 936"/>
                    <a:gd name="T60" fmla="*/ 748 w 1728"/>
                    <a:gd name="T61" fmla="*/ 2 h 936"/>
                    <a:gd name="T62" fmla="*/ 864 w 1728"/>
                    <a:gd name="T63" fmla="*/ 0 h 936"/>
                    <a:gd name="T64" fmla="*/ 922 w 1728"/>
                    <a:gd name="T65" fmla="*/ 0 h 936"/>
                    <a:gd name="T66" fmla="*/ 1036 w 1728"/>
                    <a:gd name="T67" fmla="*/ 6 h 936"/>
                    <a:gd name="T68" fmla="*/ 1138 w 1728"/>
                    <a:gd name="T69" fmla="*/ 18 h 936"/>
                    <a:gd name="T70" fmla="*/ 1230 w 1728"/>
                    <a:gd name="T71" fmla="*/ 32 h 936"/>
                    <a:gd name="T72" fmla="*/ 1308 w 1728"/>
                    <a:gd name="T73" fmla="*/ 52 h 936"/>
                    <a:gd name="T74" fmla="*/ 1370 w 1728"/>
                    <a:gd name="T75" fmla="*/ 76 h 936"/>
                    <a:gd name="T76" fmla="*/ 1414 w 1728"/>
                    <a:gd name="T77" fmla="*/ 102 h 936"/>
                    <a:gd name="T78" fmla="*/ 1434 w 1728"/>
                    <a:gd name="T79" fmla="*/ 122 h 936"/>
                    <a:gd name="T80" fmla="*/ 1440 w 1728"/>
                    <a:gd name="T81" fmla="*/ 136 h 936"/>
                    <a:gd name="T82" fmla="*/ 1440 w 1728"/>
                    <a:gd name="T83" fmla="*/ 144 h 9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728"/>
                    <a:gd name="T127" fmla="*/ 0 h 936"/>
                    <a:gd name="T128" fmla="*/ 1728 w 1728"/>
                    <a:gd name="T129" fmla="*/ 936 h 9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728" h="936">
                      <a:moveTo>
                        <a:pt x="1440" y="144"/>
                      </a:moveTo>
                      <a:lnTo>
                        <a:pt x="1728" y="720"/>
                      </a:lnTo>
                      <a:lnTo>
                        <a:pt x="1726" y="732"/>
                      </a:lnTo>
                      <a:lnTo>
                        <a:pt x="1724" y="742"/>
                      </a:lnTo>
                      <a:lnTo>
                        <a:pt x="1718" y="752"/>
                      </a:lnTo>
                      <a:lnTo>
                        <a:pt x="1710" y="764"/>
                      </a:lnTo>
                      <a:lnTo>
                        <a:pt x="1700" y="774"/>
                      </a:lnTo>
                      <a:lnTo>
                        <a:pt x="1690" y="784"/>
                      </a:lnTo>
                      <a:lnTo>
                        <a:pt x="1676" y="794"/>
                      </a:lnTo>
                      <a:lnTo>
                        <a:pt x="1660" y="804"/>
                      </a:lnTo>
                      <a:lnTo>
                        <a:pt x="1624" y="822"/>
                      </a:lnTo>
                      <a:lnTo>
                        <a:pt x="1580" y="840"/>
                      </a:lnTo>
                      <a:lnTo>
                        <a:pt x="1530" y="858"/>
                      </a:lnTo>
                      <a:lnTo>
                        <a:pt x="1474" y="872"/>
                      </a:lnTo>
                      <a:lnTo>
                        <a:pt x="1414" y="886"/>
                      </a:lnTo>
                      <a:lnTo>
                        <a:pt x="1348" y="900"/>
                      </a:lnTo>
                      <a:lnTo>
                        <a:pt x="1276" y="910"/>
                      </a:lnTo>
                      <a:lnTo>
                        <a:pt x="1200" y="920"/>
                      </a:lnTo>
                      <a:lnTo>
                        <a:pt x="1120" y="926"/>
                      </a:lnTo>
                      <a:lnTo>
                        <a:pt x="1038" y="932"/>
                      </a:lnTo>
                      <a:lnTo>
                        <a:pt x="952" y="934"/>
                      </a:lnTo>
                      <a:lnTo>
                        <a:pt x="864" y="936"/>
                      </a:lnTo>
                      <a:lnTo>
                        <a:pt x="776" y="934"/>
                      </a:lnTo>
                      <a:lnTo>
                        <a:pt x="690" y="932"/>
                      </a:lnTo>
                      <a:lnTo>
                        <a:pt x="608" y="926"/>
                      </a:lnTo>
                      <a:lnTo>
                        <a:pt x="528" y="920"/>
                      </a:lnTo>
                      <a:lnTo>
                        <a:pt x="452" y="910"/>
                      </a:lnTo>
                      <a:lnTo>
                        <a:pt x="380" y="900"/>
                      </a:lnTo>
                      <a:lnTo>
                        <a:pt x="314" y="886"/>
                      </a:lnTo>
                      <a:lnTo>
                        <a:pt x="254" y="872"/>
                      </a:lnTo>
                      <a:lnTo>
                        <a:pt x="198" y="858"/>
                      </a:lnTo>
                      <a:lnTo>
                        <a:pt x="148" y="840"/>
                      </a:lnTo>
                      <a:lnTo>
                        <a:pt x="104" y="822"/>
                      </a:lnTo>
                      <a:lnTo>
                        <a:pt x="68" y="804"/>
                      </a:lnTo>
                      <a:lnTo>
                        <a:pt x="52" y="794"/>
                      </a:lnTo>
                      <a:lnTo>
                        <a:pt x="38" y="784"/>
                      </a:lnTo>
                      <a:lnTo>
                        <a:pt x="28" y="774"/>
                      </a:lnTo>
                      <a:lnTo>
                        <a:pt x="18" y="764"/>
                      </a:lnTo>
                      <a:lnTo>
                        <a:pt x="10" y="752"/>
                      </a:lnTo>
                      <a:lnTo>
                        <a:pt x="4" y="742"/>
                      </a:lnTo>
                      <a:lnTo>
                        <a:pt x="2" y="732"/>
                      </a:lnTo>
                      <a:lnTo>
                        <a:pt x="0" y="720"/>
                      </a:lnTo>
                      <a:lnTo>
                        <a:pt x="288" y="144"/>
                      </a:lnTo>
                      <a:lnTo>
                        <a:pt x="288" y="136"/>
                      </a:lnTo>
                      <a:lnTo>
                        <a:pt x="290" y="130"/>
                      </a:lnTo>
                      <a:lnTo>
                        <a:pt x="294" y="122"/>
                      </a:lnTo>
                      <a:lnTo>
                        <a:pt x="300" y="114"/>
                      </a:lnTo>
                      <a:lnTo>
                        <a:pt x="314" y="102"/>
                      </a:lnTo>
                      <a:lnTo>
                        <a:pt x="334" y="88"/>
                      </a:lnTo>
                      <a:lnTo>
                        <a:pt x="358" y="76"/>
                      </a:lnTo>
                      <a:lnTo>
                        <a:pt x="386" y="64"/>
                      </a:lnTo>
                      <a:lnTo>
                        <a:pt x="420" y="52"/>
                      </a:lnTo>
                      <a:lnTo>
                        <a:pt x="456" y="42"/>
                      </a:lnTo>
                      <a:lnTo>
                        <a:pt x="498" y="32"/>
                      </a:lnTo>
                      <a:lnTo>
                        <a:pt x="542" y="24"/>
                      </a:lnTo>
                      <a:lnTo>
                        <a:pt x="590" y="18"/>
                      </a:lnTo>
                      <a:lnTo>
                        <a:pt x="640" y="12"/>
                      </a:lnTo>
                      <a:lnTo>
                        <a:pt x="692" y="6"/>
                      </a:lnTo>
                      <a:lnTo>
                        <a:pt x="748" y="2"/>
                      </a:lnTo>
                      <a:lnTo>
                        <a:pt x="806" y="0"/>
                      </a:lnTo>
                      <a:lnTo>
                        <a:pt x="864" y="0"/>
                      </a:lnTo>
                      <a:lnTo>
                        <a:pt x="922" y="0"/>
                      </a:lnTo>
                      <a:lnTo>
                        <a:pt x="980" y="2"/>
                      </a:lnTo>
                      <a:lnTo>
                        <a:pt x="1036" y="6"/>
                      </a:lnTo>
                      <a:lnTo>
                        <a:pt x="1088" y="12"/>
                      </a:lnTo>
                      <a:lnTo>
                        <a:pt x="1138" y="18"/>
                      </a:lnTo>
                      <a:lnTo>
                        <a:pt x="1186" y="24"/>
                      </a:lnTo>
                      <a:lnTo>
                        <a:pt x="1230" y="32"/>
                      </a:lnTo>
                      <a:lnTo>
                        <a:pt x="1272" y="42"/>
                      </a:lnTo>
                      <a:lnTo>
                        <a:pt x="1308" y="52"/>
                      </a:lnTo>
                      <a:lnTo>
                        <a:pt x="1342" y="64"/>
                      </a:lnTo>
                      <a:lnTo>
                        <a:pt x="1370" y="76"/>
                      </a:lnTo>
                      <a:lnTo>
                        <a:pt x="1394" y="88"/>
                      </a:lnTo>
                      <a:lnTo>
                        <a:pt x="1414" y="102"/>
                      </a:lnTo>
                      <a:lnTo>
                        <a:pt x="1428" y="114"/>
                      </a:lnTo>
                      <a:lnTo>
                        <a:pt x="1434" y="122"/>
                      </a:lnTo>
                      <a:lnTo>
                        <a:pt x="1438" y="130"/>
                      </a:lnTo>
                      <a:lnTo>
                        <a:pt x="1440" y="136"/>
                      </a:lnTo>
                      <a:lnTo>
                        <a:pt x="1440" y="14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767676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" name="Freeform 111"/>
                <p:cNvSpPr>
                  <a:spLocks/>
                </p:cNvSpPr>
                <p:nvPr/>
              </p:nvSpPr>
              <p:spPr bwMode="auto">
                <a:xfrm>
                  <a:off x="288" y="0"/>
                  <a:ext cx="1152" cy="288"/>
                </a:xfrm>
                <a:custGeom>
                  <a:avLst/>
                  <a:gdLst>
                    <a:gd name="T0" fmla="*/ 1152 w 1152"/>
                    <a:gd name="T1" fmla="*/ 144 h 288"/>
                    <a:gd name="T2" fmla="*/ 1150 w 1152"/>
                    <a:gd name="T3" fmla="*/ 158 h 288"/>
                    <a:gd name="T4" fmla="*/ 1140 w 1152"/>
                    <a:gd name="T5" fmla="*/ 174 h 288"/>
                    <a:gd name="T6" fmla="*/ 1106 w 1152"/>
                    <a:gd name="T7" fmla="*/ 200 h 288"/>
                    <a:gd name="T8" fmla="*/ 1054 w 1152"/>
                    <a:gd name="T9" fmla="*/ 224 h 288"/>
                    <a:gd name="T10" fmla="*/ 984 w 1152"/>
                    <a:gd name="T11" fmla="*/ 246 h 288"/>
                    <a:gd name="T12" fmla="*/ 898 w 1152"/>
                    <a:gd name="T13" fmla="*/ 264 h 288"/>
                    <a:gd name="T14" fmla="*/ 800 w 1152"/>
                    <a:gd name="T15" fmla="*/ 276 h 288"/>
                    <a:gd name="T16" fmla="*/ 692 w 1152"/>
                    <a:gd name="T17" fmla="*/ 286 h 288"/>
                    <a:gd name="T18" fmla="*/ 576 w 1152"/>
                    <a:gd name="T19" fmla="*/ 288 h 288"/>
                    <a:gd name="T20" fmla="*/ 460 w 1152"/>
                    <a:gd name="T21" fmla="*/ 286 h 288"/>
                    <a:gd name="T22" fmla="*/ 352 w 1152"/>
                    <a:gd name="T23" fmla="*/ 276 h 288"/>
                    <a:gd name="T24" fmla="*/ 254 w 1152"/>
                    <a:gd name="T25" fmla="*/ 264 h 288"/>
                    <a:gd name="T26" fmla="*/ 168 w 1152"/>
                    <a:gd name="T27" fmla="*/ 246 h 288"/>
                    <a:gd name="T28" fmla="*/ 98 w 1152"/>
                    <a:gd name="T29" fmla="*/ 224 h 288"/>
                    <a:gd name="T30" fmla="*/ 46 w 1152"/>
                    <a:gd name="T31" fmla="*/ 200 h 288"/>
                    <a:gd name="T32" fmla="*/ 12 w 1152"/>
                    <a:gd name="T33" fmla="*/ 174 h 288"/>
                    <a:gd name="T34" fmla="*/ 2 w 1152"/>
                    <a:gd name="T35" fmla="*/ 158 h 288"/>
                    <a:gd name="T36" fmla="*/ 0 w 1152"/>
                    <a:gd name="T37" fmla="*/ 144 h 288"/>
                    <a:gd name="T38" fmla="*/ 2 w 1152"/>
                    <a:gd name="T39" fmla="*/ 130 h 288"/>
                    <a:gd name="T40" fmla="*/ 12 w 1152"/>
                    <a:gd name="T41" fmla="*/ 114 h 288"/>
                    <a:gd name="T42" fmla="*/ 46 w 1152"/>
                    <a:gd name="T43" fmla="*/ 88 h 288"/>
                    <a:gd name="T44" fmla="*/ 98 w 1152"/>
                    <a:gd name="T45" fmla="*/ 64 h 288"/>
                    <a:gd name="T46" fmla="*/ 168 w 1152"/>
                    <a:gd name="T47" fmla="*/ 42 h 288"/>
                    <a:gd name="T48" fmla="*/ 254 w 1152"/>
                    <a:gd name="T49" fmla="*/ 24 h 288"/>
                    <a:gd name="T50" fmla="*/ 352 w 1152"/>
                    <a:gd name="T51" fmla="*/ 12 h 288"/>
                    <a:gd name="T52" fmla="*/ 460 w 1152"/>
                    <a:gd name="T53" fmla="*/ 2 h 288"/>
                    <a:gd name="T54" fmla="*/ 576 w 1152"/>
                    <a:gd name="T55" fmla="*/ 0 h 288"/>
                    <a:gd name="T56" fmla="*/ 692 w 1152"/>
                    <a:gd name="T57" fmla="*/ 2 h 288"/>
                    <a:gd name="T58" fmla="*/ 800 w 1152"/>
                    <a:gd name="T59" fmla="*/ 12 h 288"/>
                    <a:gd name="T60" fmla="*/ 898 w 1152"/>
                    <a:gd name="T61" fmla="*/ 24 h 288"/>
                    <a:gd name="T62" fmla="*/ 984 w 1152"/>
                    <a:gd name="T63" fmla="*/ 42 h 288"/>
                    <a:gd name="T64" fmla="*/ 1054 w 1152"/>
                    <a:gd name="T65" fmla="*/ 64 h 288"/>
                    <a:gd name="T66" fmla="*/ 1106 w 1152"/>
                    <a:gd name="T67" fmla="*/ 88 h 288"/>
                    <a:gd name="T68" fmla="*/ 1140 w 1152"/>
                    <a:gd name="T69" fmla="*/ 114 h 288"/>
                    <a:gd name="T70" fmla="*/ 1150 w 1152"/>
                    <a:gd name="T71" fmla="*/ 130 h 288"/>
                    <a:gd name="T72" fmla="*/ 1152 w 1152"/>
                    <a:gd name="T73" fmla="*/ 144 h 28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152"/>
                    <a:gd name="T112" fmla="*/ 0 h 288"/>
                    <a:gd name="T113" fmla="*/ 1152 w 1152"/>
                    <a:gd name="T114" fmla="*/ 288 h 28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152" h="288">
                      <a:moveTo>
                        <a:pt x="1152" y="144"/>
                      </a:moveTo>
                      <a:lnTo>
                        <a:pt x="1152" y="144"/>
                      </a:lnTo>
                      <a:lnTo>
                        <a:pt x="1152" y="152"/>
                      </a:lnTo>
                      <a:lnTo>
                        <a:pt x="1150" y="158"/>
                      </a:lnTo>
                      <a:lnTo>
                        <a:pt x="1146" y="166"/>
                      </a:lnTo>
                      <a:lnTo>
                        <a:pt x="1140" y="174"/>
                      </a:lnTo>
                      <a:lnTo>
                        <a:pt x="1126" y="186"/>
                      </a:lnTo>
                      <a:lnTo>
                        <a:pt x="1106" y="200"/>
                      </a:lnTo>
                      <a:lnTo>
                        <a:pt x="1082" y="212"/>
                      </a:lnTo>
                      <a:lnTo>
                        <a:pt x="1054" y="224"/>
                      </a:lnTo>
                      <a:lnTo>
                        <a:pt x="1020" y="236"/>
                      </a:lnTo>
                      <a:lnTo>
                        <a:pt x="984" y="246"/>
                      </a:lnTo>
                      <a:lnTo>
                        <a:pt x="942" y="256"/>
                      </a:lnTo>
                      <a:lnTo>
                        <a:pt x="898" y="264"/>
                      </a:lnTo>
                      <a:lnTo>
                        <a:pt x="850" y="270"/>
                      </a:lnTo>
                      <a:lnTo>
                        <a:pt x="800" y="276"/>
                      </a:lnTo>
                      <a:lnTo>
                        <a:pt x="748" y="282"/>
                      </a:lnTo>
                      <a:lnTo>
                        <a:pt x="692" y="286"/>
                      </a:lnTo>
                      <a:lnTo>
                        <a:pt x="634" y="288"/>
                      </a:lnTo>
                      <a:lnTo>
                        <a:pt x="576" y="288"/>
                      </a:lnTo>
                      <a:lnTo>
                        <a:pt x="518" y="288"/>
                      </a:lnTo>
                      <a:lnTo>
                        <a:pt x="460" y="286"/>
                      </a:lnTo>
                      <a:lnTo>
                        <a:pt x="404" y="282"/>
                      </a:lnTo>
                      <a:lnTo>
                        <a:pt x="352" y="276"/>
                      </a:lnTo>
                      <a:lnTo>
                        <a:pt x="302" y="270"/>
                      </a:lnTo>
                      <a:lnTo>
                        <a:pt x="254" y="264"/>
                      </a:lnTo>
                      <a:lnTo>
                        <a:pt x="210" y="256"/>
                      </a:lnTo>
                      <a:lnTo>
                        <a:pt x="168" y="246"/>
                      </a:lnTo>
                      <a:lnTo>
                        <a:pt x="132" y="236"/>
                      </a:lnTo>
                      <a:lnTo>
                        <a:pt x="98" y="224"/>
                      </a:lnTo>
                      <a:lnTo>
                        <a:pt x="70" y="212"/>
                      </a:lnTo>
                      <a:lnTo>
                        <a:pt x="46" y="200"/>
                      </a:lnTo>
                      <a:lnTo>
                        <a:pt x="26" y="186"/>
                      </a:lnTo>
                      <a:lnTo>
                        <a:pt x="12" y="174"/>
                      </a:lnTo>
                      <a:lnTo>
                        <a:pt x="6" y="166"/>
                      </a:lnTo>
                      <a:lnTo>
                        <a:pt x="2" y="158"/>
                      </a:lnTo>
                      <a:lnTo>
                        <a:pt x="0" y="152"/>
                      </a:lnTo>
                      <a:lnTo>
                        <a:pt x="0" y="144"/>
                      </a:lnTo>
                      <a:lnTo>
                        <a:pt x="0" y="136"/>
                      </a:lnTo>
                      <a:lnTo>
                        <a:pt x="2" y="130"/>
                      </a:lnTo>
                      <a:lnTo>
                        <a:pt x="6" y="122"/>
                      </a:lnTo>
                      <a:lnTo>
                        <a:pt x="12" y="114"/>
                      </a:lnTo>
                      <a:lnTo>
                        <a:pt x="26" y="102"/>
                      </a:lnTo>
                      <a:lnTo>
                        <a:pt x="46" y="88"/>
                      </a:lnTo>
                      <a:lnTo>
                        <a:pt x="70" y="76"/>
                      </a:lnTo>
                      <a:lnTo>
                        <a:pt x="98" y="64"/>
                      </a:lnTo>
                      <a:lnTo>
                        <a:pt x="132" y="52"/>
                      </a:lnTo>
                      <a:lnTo>
                        <a:pt x="168" y="42"/>
                      </a:lnTo>
                      <a:lnTo>
                        <a:pt x="210" y="32"/>
                      </a:lnTo>
                      <a:lnTo>
                        <a:pt x="254" y="24"/>
                      </a:lnTo>
                      <a:lnTo>
                        <a:pt x="302" y="18"/>
                      </a:lnTo>
                      <a:lnTo>
                        <a:pt x="352" y="12"/>
                      </a:lnTo>
                      <a:lnTo>
                        <a:pt x="404" y="6"/>
                      </a:lnTo>
                      <a:lnTo>
                        <a:pt x="460" y="2"/>
                      </a:lnTo>
                      <a:lnTo>
                        <a:pt x="518" y="0"/>
                      </a:lnTo>
                      <a:lnTo>
                        <a:pt x="576" y="0"/>
                      </a:lnTo>
                      <a:lnTo>
                        <a:pt x="634" y="0"/>
                      </a:lnTo>
                      <a:lnTo>
                        <a:pt x="692" y="2"/>
                      </a:lnTo>
                      <a:lnTo>
                        <a:pt x="748" y="6"/>
                      </a:lnTo>
                      <a:lnTo>
                        <a:pt x="800" y="12"/>
                      </a:lnTo>
                      <a:lnTo>
                        <a:pt x="850" y="18"/>
                      </a:lnTo>
                      <a:lnTo>
                        <a:pt x="898" y="24"/>
                      </a:lnTo>
                      <a:lnTo>
                        <a:pt x="942" y="32"/>
                      </a:lnTo>
                      <a:lnTo>
                        <a:pt x="984" y="42"/>
                      </a:lnTo>
                      <a:lnTo>
                        <a:pt x="1020" y="52"/>
                      </a:lnTo>
                      <a:lnTo>
                        <a:pt x="1054" y="64"/>
                      </a:lnTo>
                      <a:lnTo>
                        <a:pt x="1082" y="76"/>
                      </a:lnTo>
                      <a:lnTo>
                        <a:pt x="1106" y="88"/>
                      </a:lnTo>
                      <a:lnTo>
                        <a:pt x="1126" y="102"/>
                      </a:lnTo>
                      <a:lnTo>
                        <a:pt x="1140" y="114"/>
                      </a:lnTo>
                      <a:lnTo>
                        <a:pt x="1146" y="122"/>
                      </a:lnTo>
                      <a:lnTo>
                        <a:pt x="1150" y="130"/>
                      </a:lnTo>
                      <a:lnTo>
                        <a:pt x="1152" y="136"/>
                      </a:lnTo>
                      <a:lnTo>
                        <a:pt x="1152" y="14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767676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9" name="Oval 112"/>
              <p:cNvSpPr>
                <a:spLocks noChangeArrowheads="1"/>
              </p:cNvSpPr>
              <p:nvPr/>
            </p:nvSpPr>
            <p:spPr bwMode="auto">
              <a:xfrm>
                <a:off x="1473200" y="2632075"/>
                <a:ext cx="2235200" cy="727075"/>
              </a:xfrm>
              <a:prstGeom prst="ellipse">
                <a:avLst/>
              </a:prstGeom>
              <a:gradFill rotWithShape="1">
                <a:gsLst>
                  <a:gs pos="0">
                    <a:schemeClr val="tx1">
                      <a:alpha val="5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Freeform 113"/>
              <p:cNvSpPr>
                <a:spLocks/>
              </p:cNvSpPr>
              <p:nvPr/>
            </p:nvSpPr>
            <p:spPr bwMode="auto">
              <a:xfrm>
                <a:off x="1894068" y="1341438"/>
                <a:ext cx="1430428" cy="1656731"/>
              </a:xfrm>
              <a:custGeom>
                <a:avLst/>
                <a:gdLst/>
                <a:ahLst/>
                <a:cxnLst>
                  <a:cxn ang="0">
                    <a:pos x="576" y="576"/>
                  </a:cxn>
                  <a:cxn ang="0">
                    <a:pos x="576" y="576"/>
                  </a:cxn>
                  <a:cxn ang="0">
                    <a:pos x="574" y="584"/>
                  </a:cxn>
                  <a:cxn ang="0">
                    <a:pos x="570" y="590"/>
                  </a:cxn>
                  <a:cxn ang="0">
                    <a:pos x="564" y="598"/>
                  </a:cxn>
                  <a:cxn ang="0">
                    <a:pos x="554" y="604"/>
                  </a:cxn>
                  <a:cxn ang="0">
                    <a:pos x="542" y="610"/>
                  </a:cxn>
                  <a:cxn ang="0">
                    <a:pos x="526" y="616"/>
                  </a:cxn>
                  <a:cxn ang="0">
                    <a:pos x="492" y="626"/>
                  </a:cxn>
                  <a:cxn ang="0">
                    <a:pos x="450" y="636"/>
                  </a:cxn>
                  <a:cxn ang="0">
                    <a:pos x="400" y="642"/>
                  </a:cxn>
                  <a:cxn ang="0">
                    <a:pos x="346" y="646"/>
                  </a:cxn>
                  <a:cxn ang="0">
                    <a:pos x="288" y="648"/>
                  </a:cxn>
                  <a:cxn ang="0">
                    <a:pos x="288" y="648"/>
                  </a:cxn>
                  <a:cxn ang="0">
                    <a:pos x="230" y="646"/>
                  </a:cxn>
                  <a:cxn ang="0">
                    <a:pos x="176" y="642"/>
                  </a:cxn>
                  <a:cxn ang="0">
                    <a:pos x="126" y="636"/>
                  </a:cxn>
                  <a:cxn ang="0">
                    <a:pos x="84" y="626"/>
                  </a:cxn>
                  <a:cxn ang="0">
                    <a:pos x="50" y="616"/>
                  </a:cxn>
                  <a:cxn ang="0">
                    <a:pos x="34" y="610"/>
                  </a:cxn>
                  <a:cxn ang="0">
                    <a:pos x="22" y="604"/>
                  </a:cxn>
                  <a:cxn ang="0">
                    <a:pos x="12" y="598"/>
                  </a:cxn>
                  <a:cxn ang="0">
                    <a:pos x="6" y="590"/>
                  </a:cxn>
                  <a:cxn ang="0">
                    <a:pos x="2" y="584"/>
                  </a:cxn>
                  <a:cxn ang="0">
                    <a:pos x="0" y="576"/>
                  </a:cxn>
                  <a:cxn ang="0">
                    <a:pos x="288" y="0"/>
                  </a:cxn>
                  <a:cxn ang="0">
                    <a:pos x="576" y="576"/>
                  </a:cxn>
                </a:cxnLst>
                <a:rect l="0" t="0" r="r" b="b"/>
                <a:pathLst>
                  <a:path w="576" h="648">
                    <a:moveTo>
                      <a:pt x="576" y="576"/>
                    </a:moveTo>
                    <a:lnTo>
                      <a:pt x="576" y="576"/>
                    </a:lnTo>
                    <a:lnTo>
                      <a:pt x="574" y="584"/>
                    </a:lnTo>
                    <a:lnTo>
                      <a:pt x="570" y="590"/>
                    </a:lnTo>
                    <a:lnTo>
                      <a:pt x="564" y="598"/>
                    </a:lnTo>
                    <a:lnTo>
                      <a:pt x="554" y="604"/>
                    </a:lnTo>
                    <a:lnTo>
                      <a:pt x="542" y="610"/>
                    </a:lnTo>
                    <a:lnTo>
                      <a:pt x="526" y="616"/>
                    </a:lnTo>
                    <a:lnTo>
                      <a:pt x="492" y="626"/>
                    </a:lnTo>
                    <a:lnTo>
                      <a:pt x="450" y="636"/>
                    </a:lnTo>
                    <a:lnTo>
                      <a:pt x="400" y="642"/>
                    </a:lnTo>
                    <a:lnTo>
                      <a:pt x="346" y="646"/>
                    </a:lnTo>
                    <a:lnTo>
                      <a:pt x="288" y="648"/>
                    </a:lnTo>
                    <a:lnTo>
                      <a:pt x="230" y="646"/>
                    </a:lnTo>
                    <a:lnTo>
                      <a:pt x="176" y="642"/>
                    </a:lnTo>
                    <a:lnTo>
                      <a:pt x="126" y="636"/>
                    </a:lnTo>
                    <a:lnTo>
                      <a:pt x="84" y="626"/>
                    </a:lnTo>
                    <a:lnTo>
                      <a:pt x="50" y="616"/>
                    </a:lnTo>
                    <a:lnTo>
                      <a:pt x="34" y="610"/>
                    </a:lnTo>
                    <a:lnTo>
                      <a:pt x="22" y="604"/>
                    </a:lnTo>
                    <a:lnTo>
                      <a:pt x="12" y="598"/>
                    </a:lnTo>
                    <a:lnTo>
                      <a:pt x="6" y="590"/>
                    </a:lnTo>
                    <a:lnTo>
                      <a:pt x="2" y="584"/>
                    </a:lnTo>
                    <a:lnTo>
                      <a:pt x="0" y="576"/>
                    </a:lnTo>
                    <a:lnTo>
                      <a:pt x="288" y="0"/>
                    </a:lnTo>
                    <a:lnTo>
                      <a:pt x="576" y="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242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>
                <a:outerShdw sx="86000" sy="86000" algn="ctr" rotWithShape="0">
                  <a:srgbClr val="000000">
                    <a:alpha val="17999"/>
                  </a:srgbClr>
                </a:outerShdw>
              </a:effectLst>
            </p:spPr>
            <p:txBody>
              <a:bodyPr wrap="none" lIns="54007" tIns="0" rIns="54007" bIns="0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" name="Text Box 229"/>
            <p:cNvSpPr txBox="1">
              <a:spLocks noChangeArrowheads="1"/>
            </p:cNvSpPr>
            <p:nvPr/>
          </p:nvSpPr>
          <p:spPr bwMode="auto">
            <a:xfrm>
              <a:off x="3977452" y="2361719"/>
              <a:ext cx="876311" cy="738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spc="38" noProof="1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顶层设计</a:t>
              </a:r>
              <a:endParaRPr lang="ko-KR" altLang="en-US" b="1" spc="38" noProof="1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gray">
            <a:xfrm>
              <a:off x="4866312" y="2151045"/>
              <a:ext cx="7683460" cy="40005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just">
                <a:lnSpc>
                  <a:spcPct val="90000"/>
                </a:lnSpc>
                <a:buFont typeface="Wingdings" pitchFamily="2" charset="2"/>
                <a:buChar char="§"/>
                <a:defRPr/>
              </a:pPr>
              <a:r>
                <a:rPr lang="en-US" altLang="zh-CN" sz="1500" b="1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《</a:t>
              </a:r>
              <a:r>
                <a:rPr lang="zh-CN" altLang="en-US" sz="1500" b="1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华中师范大学中长期教育信息化发展纲要（</a:t>
              </a:r>
              <a:r>
                <a:rPr lang="en-US" altLang="en-US" sz="1500" b="1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2012-2020</a:t>
              </a:r>
              <a:r>
                <a:rPr lang="zh-CN" altLang="en-US" sz="1500" b="1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）</a:t>
              </a:r>
              <a:r>
                <a:rPr lang="en-US" altLang="zh-CN" sz="1500" b="1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》</a:t>
              </a:r>
              <a:endParaRPr lang="en-US" altLang="ko-KR" sz="1500" b="1" spc="38" noProof="1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7" name="Rectangle 33"/>
            <p:cNvSpPr>
              <a:spLocks noChangeArrowheads="1"/>
            </p:cNvSpPr>
            <p:nvPr/>
          </p:nvSpPr>
          <p:spPr bwMode="gray">
            <a:xfrm>
              <a:off x="5183723" y="2552688"/>
              <a:ext cx="7353353" cy="400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lnSpc>
                  <a:spcPct val="90000"/>
                </a:lnSpc>
                <a:buFont typeface="Wingdings" pitchFamily="2" charset="2"/>
                <a:buChar char="§"/>
                <a:defRPr/>
              </a:pPr>
              <a:r>
                <a:rPr lang="en-US" altLang="zh-CN" sz="1500" b="1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《</a:t>
              </a:r>
              <a:r>
                <a:rPr lang="zh-CN" altLang="en-US" sz="1500" b="1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华中师范大学推进信息化工作进程提升办学水平的意见</a:t>
              </a:r>
              <a:r>
                <a:rPr lang="en-US" altLang="zh-CN" sz="1500" b="1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》</a:t>
              </a:r>
              <a:endParaRPr lang="en-US" altLang="ko-KR" sz="1500" b="1" spc="38" noProof="1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8" name="Text Box 229"/>
            <p:cNvSpPr txBox="1">
              <a:spLocks noChangeArrowheads="1"/>
            </p:cNvSpPr>
            <p:nvPr/>
          </p:nvSpPr>
          <p:spPr bwMode="auto">
            <a:xfrm>
              <a:off x="3358406" y="3801399"/>
              <a:ext cx="2189106" cy="369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spc="38" noProof="1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重点项目工程</a:t>
              </a:r>
              <a:endParaRPr lang="ko-KR" altLang="en-US" b="1" spc="38" noProof="1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9" name="矩形 74"/>
            <p:cNvSpPr>
              <a:spLocks noChangeArrowheads="1"/>
            </p:cNvSpPr>
            <p:nvPr/>
          </p:nvSpPr>
          <p:spPr bwMode="auto">
            <a:xfrm>
              <a:off x="5635595" y="3308346"/>
              <a:ext cx="2739266" cy="898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lnSpc>
                  <a:spcPct val="90000"/>
                </a:lnSpc>
                <a:buFont typeface="Wingdings" pitchFamily="2" charset="2"/>
                <a:buChar char="§"/>
                <a:defRPr/>
              </a:pPr>
              <a:r>
                <a:rPr lang="zh-CN" altLang="en-US" sz="1400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 教学信息化平台</a:t>
              </a:r>
              <a:endParaRPr lang="en-US" altLang="zh-CN" sz="1400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algn="just">
                <a:lnSpc>
                  <a:spcPct val="90000"/>
                </a:lnSpc>
                <a:buFont typeface="Wingdings" pitchFamily="2" charset="2"/>
                <a:buChar char="§"/>
                <a:defRPr/>
              </a:pPr>
              <a:r>
                <a:rPr lang="zh-CN" altLang="en-US" sz="1400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 科研创新支撑平台</a:t>
              </a:r>
              <a:endParaRPr lang="en-US" altLang="zh-CN" sz="1400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algn="just">
                <a:lnSpc>
                  <a:spcPct val="90000"/>
                </a:lnSpc>
                <a:buFont typeface="Wingdings" pitchFamily="2" charset="2"/>
                <a:buChar char="§"/>
                <a:defRPr/>
              </a:pPr>
              <a:r>
                <a:rPr lang="zh-CN" altLang="en-US" sz="1400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 校园管理平台</a:t>
              </a:r>
              <a:endParaRPr lang="en-US" altLang="zh-CN" sz="1400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0" name="矩形 76"/>
            <p:cNvSpPr>
              <a:spLocks noChangeArrowheads="1"/>
            </p:cNvSpPr>
            <p:nvPr/>
          </p:nvSpPr>
          <p:spPr bwMode="auto">
            <a:xfrm>
              <a:off x="8166818" y="3403390"/>
              <a:ext cx="4379097" cy="677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lnSpc>
                  <a:spcPct val="90000"/>
                </a:lnSpc>
                <a:buFont typeface="Wingdings" pitchFamily="2" charset="2"/>
                <a:buChar char="§"/>
                <a:defRPr/>
              </a:pPr>
              <a:r>
                <a:rPr lang="zh-CN" altLang="en-US" sz="1500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 网络形象建设</a:t>
              </a:r>
            </a:p>
            <a:p>
              <a:pPr algn="just">
                <a:lnSpc>
                  <a:spcPct val="90000"/>
                </a:lnSpc>
                <a:buFont typeface="Wingdings" pitchFamily="2" charset="2"/>
                <a:buChar char="§"/>
                <a:defRPr/>
              </a:pPr>
              <a:r>
                <a:rPr lang="zh-CN" altLang="en-US" sz="1500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 质量监控和领导科学决策支持系统</a:t>
              </a:r>
              <a:endParaRPr lang="en-US" altLang="zh-CN" sz="1500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1" name="Text Box 229"/>
            <p:cNvSpPr txBox="1">
              <a:spLocks noChangeArrowheads="1"/>
            </p:cNvSpPr>
            <p:nvPr/>
          </p:nvSpPr>
          <p:spPr bwMode="auto">
            <a:xfrm>
              <a:off x="3285324" y="4999059"/>
              <a:ext cx="2189162" cy="738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spc="38" noProof="1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点面结合</a:t>
              </a:r>
              <a:endParaRPr lang="en-US" altLang="zh-CN" b="1" spc="38" noProof="1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spc="38" noProof="1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分步实施</a:t>
              </a:r>
              <a:endParaRPr lang="ko-KR" altLang="en-US" b="1" spc="38" noProof="1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6161714" y="4779962"/>
              <a:ext cx="4916463" cy="400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just">
                <a:lnSpc>
                  <a:spcPct val="90000"/>
                </a:lnSpc>
                <a:buFont typeface="Wingdings" pitchFamily="2" charset="2"/>
                <a:buChar char="§"/>
                <a:defRPr/>
              </a:pPr>
              <a:r>
                <a:rPr lang="zh-CN" altLang="en-US" sz="1500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 关键环节、重点部位，先行先试先建设</a:t>
              </a:r>
            </a:p>
          </p:txBody>
        </p:sp>
      </p:grpSp>
      <p:sp>
        <p:nvSpPr>
          <p:cNvPr id="25" name="标题 1"/>
          <p:cNvSpPr txBox="1">
            <a:spLocks/>
          </p:cNvSpPr>
          <p:nvPr/>
        </p:nvSpPr>
        <p:spPr bwMode="auto">
          <a:xfrm>
            <a:off x="420688" y="619125"/>
            <a:ext cx="7948612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14400" marR="0" lvl="0" indent="-914400" algn="l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2.1  </a:t>
            </a: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注重战略规划与顶层设计</a:t>
            </a:r>
            <a:endParaRPr kumimoji="0" lang="zh-CN" alt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</p:txBody>
      </p:sp>
      <p:sp>
        <p:nvSpPr>
          <p:cNvPr id="27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2.1  </a:t>
            </a:r>
            <a:r>
              <a:rPr lang="zh-CN" altLang="en-US" sz="2400" smtClean="0">
                <a:solidFill>
                  <a:schemeClr val="tx1"/>
                </a:solidFill>
              </a:rPr>
              <a:t>注重战略规划与顶层设计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" name="Rectangle 39"/>
          <p:cNvSpPr>
            <a:spLocks noChangeArrowheads="1"/>
          </p:cNvSpPr>
          <p:nvPr/>
        </p:nvSpPr>
        <p:spPr bwMode="auto">
          <a:xfrm>
            <a:off x="1055688" y="1057275"/>
            <a:ext cx="77739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lnSpc>
                <a:spcPts val="2600"/>
              </a:lnSpc>
              <a:defRPr/>
            </a:pPr>
            <a:r>
              <a:rPr lang="zh-CN" altLang="en-US" sz="2000" b="1" dirty="0">
                <a:solidFill>
                  <a:srgbClr val="158493"/>
                </a:solidFill>
                <a:latin typeface="微软雅黑" pitchFamily="34" charset="-122"/>
                <a:ea typeface="微软雅黑" pitchFamily="34" charset="-122"/>
                <a:cs typeface="+mj-cs"/>
                <a:sym typeface="微软雅黑" pitchFamily="34" charset="-122"/>
              </a:rPr>
              <a:t>“信息化”，不是信息技术本身，而在于“化”，“化”的直接内涵就是“应用”和“融合”；直接成效就是“变革”和“创新”。</a:t>
            </a:r>
          </a:p>
        </p:txBody>
      </p:sp>
      <p:sp>
        <p:nvSpPr>
          <p:cNvPr id="42" name="矩形 41"/>
          <p:cNvSpPr/>
          <p:nvPr/>
        </p:nvSpPr>
        <p:spPr>
          <a:xfrm>
            <a:off x="3999005" y="2124075"/>
            <a:ext cx="2411320" cy="28948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zh-CN" altLang="en-US" sz="1500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以理念创新为</a:t>
            </a:r>
            <a:r>
              <a:rPr lang="zh-CN" altLang="en-US" sz="15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先导</a:t>
            </a:r>
            <a:r>
              <a:rPr lang="zh-CN" altLang="en-US" sz="1500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，坚持育人为本，以优质教育资源和信息化学习环境建设为</a:t>
            </a:r>
            <a:r>
              <a:rPr lang="zh-CN" altLang="en-US" sz="15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基础</a:t>
            </a:r>
            <a:r>
              <a:rPr lang="zh-CN" altLang="en-US" sz="1500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，以学习方式和教育模式创新为</a:t>
            </a:r>
            <a:r>
              <a:rPr lang="zh-CN" altLang="en-US" sz="15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核心</a:t>
            </a:r>
            <a:r>
              <a:rPr lang="zh-CN" altLang="en-US" sz="1500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，以体制机制改革为</a:t>
            </a:r>
            <a:r>
              <a:rPr lang="zh-CN" altLang="en-US" sz="15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保障</a:t>
            </a:r>
            <a:r>
              <a:rPr lang="zh-CN" altLang="en-US" sz="1500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，着重推进信息技术与学校工作的全面深度融合创新，</a:t>
            </a:r>
            <a:r>
              <a:rPr lang="zh-CN" altLang="en-US" sz="1500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使我校教育信息化工作在全国高校处于领先地位，成为引领者。</a:t>
            </a:r>
            <a:r>
              <a:rPr lang="zh-CN" altLang="en-US" sz="1500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endParaRPr lang="zh-CN" altLang="en-US" sz="1500" dirty="0">
              <a:solidFill>
                <a:srgbClr val="000000"/>
              </a:solidFill>
            </a:endParaRPr>
          </a:p>
        </p:txBody>
      </p:sp>
      <p:grpSp>
        <p:nvGrpSpPr>
          <p:cNvPr id="2" name="组合 134"/>
          <p:cNvGrpSpPr>
            <a:grpSpLocks/>
          </p:cNvGrpSpPr>
          <p:nvPr/>
        </p:nvGrpSpPr>
        <p:grpSpPr bwMode="auto">
          <a:xfrm>
            <a:off x="6626225" y="2062163"/>
            <a:ext cx="1793875" cy="2824162"/>
            <a:chOff x="6626225" y="2062164"/>
            <a:chExt cx="1793875" cy="2824161"/>
          </a:xfrm>
        </p:grpSpPr>
        <p:pic>
          <p:nvPicPr>
            <p:cNvPr id="26657" name="Picture 5" descr="D:\E\2.网络中心\2015年上\2015.6.8 信息化战略ppt\图\5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97818" y="4099137"/>
              <a:ext cx="377951" cy="409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8" name="Picture 3" descr="D:\E\2.网络中心\2015年上\2015.6.8 信息化战略ppt\图\6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12100" y="2775317"/>
              <a:ext cx="508000" cy="556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9" name="Picture 4" descr="D:\E\2.网络中心\2015年上\2015.6.8 信息化战略ppt\图\7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26225" y="3211513"/>
              <a:ext cx="433388" cy="515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6660" name="组合 133"/>
            <p:cNvGrpSpPr>
              <a:grpSpLocks/>
            </p:cNvGrpSpPr>
            <p:nvPr/>
          </p:nvGrpSpPr>
          <p:grpSpPr bwMode="auto">
            <a:xfrm>
              <a:off x="6657975" y="2062164"/>
              <a:ext cx="1590676" cy="2824161"/>
              <a:chOff x="6838950" y="1814514"/>
              <a:chExt cx="1590676" cy="2824161"/>
            </a:xfrm>
          </p:grpSpPr>
          <p:grpSp>
            <p:nvGrpSpPr>
              <p:cNvPr id="26661" name="组合 31"/>
              <p:cNvGrpSpPr>
                <a:grpSpLocks/>
              </p:cNvGrpSpPr>
              <p:nvPr/>
            </p:nvGrpSpPr>
            <p:grpSpPr bwMode="auto">
              <a:xfrm>
                <a:off x="6838950" y="1814514"/>
                <a:ext cx="1109662" cy="1109662"/>
                <a:chOff x="3632278" y="1673820"/>
                <a:chExt cx="1752944" cy="1753054"/>
              </a:xfrm>
            </p:grpSpPr>
            <p:sp>
              <p:nvSpPr>
                <p:cNvPr id="83" name="椭圆 58"/>
                <p:cNvSpPr>
                  <a:spLocks noChangeArrowheads="1"/>
                </p:cNvSpPr>
                <p:nvPr/>
              </p:nvSpPr>
              <p:spPr bwMode="auto">
                <a:xfrm rot="1267204">
                  <a:off x="3632278" y="1673820"/>
                  <a:ext cx="1752946" cy="175305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>
                  <a:noFill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zh-CN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85" name="椭圆 59"/>
                <p:cNvSpPr>
                  <a:spLocks noChangeArrowheads="1"/>
                </p:cNvSpPr>
                <p:nvPr/>
              </p:nvSpPr>
              <p:spPr bwMode="auto">
                <a:xfrm>
                  <a:off x="3770750" y="1812347"/>
                  <a:ext cx="1476000" cy="1476000"/>
                </a:xfrm>
                <a:prstGeom prst="ellipse">
                  <a:avLst/>
                </a:prstGeom>
                <a:solidFill>
                  <a:srgbClr val="314255"/>
                </a:solidFill>
                <a:ln w="25400" cap="flat" cmpd="sng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zh-CN" sz="2000" b="1" dirty="0">
                    <a:solidFill>
                      <a:srgbClr val="1F497D"/>
                    </a:solidFill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  <p:sp>
              <p:nvSpPr>
                <p:cNvPr id="26684" name="矩形 16"/>
                <p:cNvSpPr>
                  <a:spLocks noChangeArrowheads="1"/>
                </p:cNvSpPr>
                <p:nvPr/>
              </p:nvSpPr>
              <p:spPr bwMode="auto">
                <a:xfrm>
                  <a:off x="3846284" y="2174621"/>
                  <a:ext cx="1393370" cy="7293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1" hangingPunct="1"/>
                  <a:r>
                    <a:rPr lang="zh-CN" altLang="en-US" sz="2400" b="1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  <a:sym typeface="宋体" pitchFamily="2" charset="-122"/>
                    </a:rPr>
                    <a:t>蓝图</a:t>
                  </a:r>
                  <a:endParaRPr lang="zh-CN" altLang="zh-CN" sz="2400" b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</p:grpSp>
          <p:grpSp>
            <p:nvGrpSpPr>
              <p:cNvPr id="26662" name="组合 31"/>
              <p:cNvGrpSpPr>
                <a:grpSpLocks/>
              </p:cNvGrpSpPr>
              <p:nvPr/>
            </p:nvGrpSpPr>
            <p:grpSpPr bwMode="auto">
              <a:xfrm>
                <a:off x="7486650" y="2633664"/>
                <a:ext cx="942976" cy="942976"/>
                <a:chOff x="3632278" y="1673820"/>
                <a:chExt cx="1752944" cy="1753054"/>
              </a:xfrm>
            </p:grpSpPr>
            <p:sp>
              <p:nvSpPr>
                <p:cNvPr id="106" name="椭圆 58"/>
                <p:cNvSpPr>
                  <a:spLocks noChangeArrowheads="1"/>
                </p:cNvSpPr>
                <p:nvPr/>
              </p:nvSpPr>
              <p:spPr bwMode="auto">
                <a:xfrm rot="1267204">
                  <a:off x="3632278" y="1673820"/>
                  <a:ext cx="1752942" cy="1753052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>
                  <a:noFill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zh-CN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107" name="椭圆 59"/>
                <p:cNvSpPr>
                  <a:spLocks noChangeArrowheads="1"/>
                </p:cNvSpPr>
                <p:nvPr/>
              </p:nvSpPr>
              <p:spPr bwMode="auto">
                <a:xfrm>
                  <a:off x="3770750" y="1812347"/>
                  <a:ext cx="1476000" cy="1476000"/>
                </a:xfrm>
                <a:prstGeom prst="ellipse">
                  <a:avLst/>
                </a:prstGeom>
                <a:solidFill>
                  <a:srgbClr val="C53103"/>
                </a:solidFill>
                <a:ln w="25400" cap="flat" cmpd="sng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zh-CN" sz="2000" b="1" dirty="0">
                    <a:solidFill>
                      <a:srgbClr val="1F497D"/>
                    </a:solidFill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  <p:sp>
              <p:nvSpPr>
                <p:cNvPr id="26679" name="矩形 16"/>
                <p:cNvSpPr>
                  <a:spLocks noChangeArrowheads="1"/>
                </p:cNvSpPr>
                <p:nvPr/>
              </p:nvSpPr>
              <p:spPr bwMode="auto">
                <a:xfrm>
                  <a:off x="3846283" y="2174622"/>
                  <a:ext cx="1393370" cy="7516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1" hangingPunct="1"/>
                  <a:r>
                    <a:rPr lang="zh-CN" altLang="en-US" sz="2200" b="1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  <a:sym typeface="宋体" pitchFamily="2" charset="-122"/>
                    </a:rPr>
                    <a:t>路径</a:t>
                  </a:r>
                  <a:endParaRPr lang="zh-CN" altLang="zh-CN" sz="2200" b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</p:grpSp>
          <p:grpSp>
            <p:nvGrpSpPr>
              <p:cNvPr id="26663" name="组合 31"/>
              <p:cNvGrpSpPr>
                <a:grpSpLocks/>
              </p:cNvGrpSpPr>
              <p:nvPr/>
            </p:nvGrpSpPr>
            <p:grpSpPr bwMode="auto">
              <a:xfrm>
                <a:off x="6919914" y="3243264"/>
                <a:ext cx="881061" cy="881061"/>
                <a:chOff x="3632278" y="1673820"/>
                <a:chExt cx="1752944" cy="1753054"/>
              </a:xfrm>
            </p:grpSpPr>
            <p:sp>
              <p:nvSpPr>
                <p:cNvPr id="110" name="椭圆 58"/>
                <p:cNvSpPr>
                  <a:spLocks noChangeArrowheads="1"/>
                </p:cNvSpPr>
                <p:nvPr/>
              </p:nvSpPr>
              <p:spPr bwMode="auto">
                <a:xfrm rot="1267204">
                  <a:off x="3632276" y="1673818"/>
                  <a:ext cx="1752946" cy="1753056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>
                  <a:noFill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zh-CN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111" name="椭圆 59"/>
                <p:cNvSpPr>
                  <a:spLocks noChangeArrowheads="1"/>
                </p:cNvSpPr>
                <p:nvPr/>
              </p:nvSpPr>
              <p:spPr bwMode="auto">
                <a:xfrm>
                  <a:off x="3770750" y="1812347"/>
                  <a:ext cx="1476000" cy="1476000"/>
                </a:xfrm>
                <a:prstGeom prst="ellipse">
                  <a:avLst/>
                </a:prstGeom>
                <a:solidFill>
                  <a:srgbClr val="FF9900"/>
                </a:solidFill>
                <a:ln w="25400" cap="flat" cmpd="sng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zh-CN" sz="2000" b="1" dirty="0">
                    <a:solidFill>
                      <a:srgbClr val="1F497D"/>
                    </a:solidFill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  <p:sp>
              <p:nvSpPr>
                <p:cNvPr id="26674" name="矩形 16"/>
                <p:cNvSpPr>
                  <a:spLocks noChangeArrowheads="1"/>
                </p:cNvSpPr>
                <p:nvPr/>
              </p:nvSpPr>
              <p:spPr bwMode="auto">
                <a:xfrm>
                  <a:off x="3846284" y="2174622"/>
                  <a:ext cx="1393371" cy="7961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1" hangingPunct="1"/>
                  <a:r>
                    <a:rPr lang="zh-CN" altLang="en-US" sz="2000" b="1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  <a:sym typeface="宋体" pitchFamily="2" charset="-122"/>
                    </a:rPr>
                    <a:t>体系</a:t>
                  </a:r>
                  <a:endParaRPr lang="zh-CN" altLang="zh-CN" sz="2000" b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</p:grpSp>
          <p:grpSp>
            <p:nvGrpSpPr>
              <p:cNvPr id="26664" name="组合 31"/>
              <p:cNvGrpSpPr>
                <a:grpSpLocks/>
              </p:cNvGrpSpPr>
              <p:nvPr/>
            </p:nvGrpSpPr>
            <p:grpSpPr bwMode="auto">
              <a:xfrm>
                <a:off x="7462840" y="3914775"/>
                <a:ext cx="723900" cy="723900"/>
                <a:chOff x="3632278" y="1673820"/>
                <a:chExt cx="1752944" cy="1753054"/>
              </a:xfrm>
            </p:grpSpPr>
            <p:sp>
              <p:nvSpPr>
                <p:cNvPr id="114" name="椭圆 58"/>
                <p:cNvSpPr>
                  <a:spLocks noChangeArrowheads="1"/>
                </p:cNvSpPr>
                <p:nvPr/>
              </p:nvSpPr>
              <p:spPr bwMode="auto">
                <a:xfrm rot="1267204">
                  <a:off x="3632273" y="1673820"/>
                  <a:ext cx="1752944" cy="175305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>
                  <a:noFill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zh-CN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115" name="椭圆 59"/>
                <p:cNvSpPr>
                  <a:spLocks noChangeArrowheads="1"/>
                </p:cNvSpPr>
                <p:nvPr/>
              </p:nvSpPr>
              <p:spPr bwMode="auto">
                <a:xfrm>
                  <a:off x="3770750" y="1812347"/>
                  <a:ext cx="1476000" cy="1476000"/>
                </a:xfrm>
                <a:prstGeom prst="ellipse">
                  <a:avLst/>
                </a:prstGeom>
                <a:solidFill>
                  <a:srgbClr val="158493"/>
                </a:solidFill>
                <a:ln w="25400" cap="flat" cmpd="sng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zh-CN" sz="2000" b="1" dirty="0">
                    <a:solidFill>
                      <a:srgbClr val="1F497D"/>
                    </a:solidFill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  <p:sp>
              <p:nvSpPr>
                <p:cNvPr id="26669" name="矩形 16"/>
                <p:cNvSpPr>
                  <a:spLocks noChangeArrowheads="1"/>
                </p:cNvSpPr>
                <p:nvPr/>
              </p:nvSpPr>
              <p:spPr bwMode="auto">
                <a:xfrm>
                  <a:off x="3736065" y="2151554"/>
                  <a:ext cx="1572785" cy="8571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1" hangingPunct="1"/>
                  <a:r>
                    <a:rPr lang="zh-CN" altLang="en-US" sz="1700" b="1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  <a:sym typeface="宋体" pitchFamily="2" charset="-122"/>
                    </a:rPr>
                    <a:t>方法</a:t>
                  </a:r>
                  <a:endParaRPr lang="zh-CN" altLang="zh-CN" sz="1700" b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</p:grpSp>
        </p:grpSp>
      </p:grpSp>
      <p:grpSp>
        <p:nvGrpSpPr>
          <p:cNvPr id="8" name="组合 135"/>
          <p:cNvGrpSpPr>
            <a:grpSpLocks/>
          </p:cNvGrpSpPr>
          <p:nvPr/>
        </p:nvGrpSpPr>
        <p:grpSpPr bwMode="auto">
          <a:xfrm>
            <a:off x="527050" y="1924050"/>
            <a:ext cx="3330575" cy="3119438"/>
            <a:chOff x="527050" y="1924050"/>
            <a:chExt cx="3330573" cy="3119437"/>
          </a:xfrm>
        </p:grpSpPr>
        <p:pic>
          <p:nvPicPr>
            <p:cNvPr id="26634" name="Picture 2" descr="D:\E\2.网络中心\2015年上\2015.6.8 信息化战略ppt\图\4副本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7050" y="2733675"/>
              <a:ext cx="3090862" cy="2309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6635" name="Group 10"/>
            <p:cNvGrpSpPr>
              <a:grpSpLocks/>
            </p:cNvGrpSpPr>
            <p:nvPr/>
          </p:nvGrpSpPr>
          <p:grpSpPr bwMode="auto">
            <a:xfrm>
              <a:off x="986588" y="4143375"/>
              <a:ext cx="858677" cy="876300"/>
              <a:chOff x="0" y="0"/>
              <a:chExt cx="1680" cy="1680"/>
            </a:xfrm>
          </p:grpSpPr>
          <p:sp>
            <p:nvSpPr>
              <p:cNvPr id="26655" name="Oval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1BA8BB"/>
                  </a:gs>
                  <a:gs pos="100000">
                    <a:srgbClr val="15849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56" name="未知"/>
              <p:cNvSpPr>
                <a:spLocks/>
              </p:cNvSpPr>
              <p:nvPr/>
            </p:nvSpPr>
            <p:spPr bwMode="auto">
              <a:xfrm>
                <a:off x="192" y="28"/>
                <a:ext cx="1296" cy="634"/>
              </a:xfrm>
              <a:custGeom>
                <a:avLst/>
                <a:gdLst>
                  <a:gd name="T0" fmla="*/ 1095 w 1321"/>
                  <a:gd name="T1" fmla="*/ 141 h 712"/>
                  <a:gd name="T2" fmla="*/ 1109 w 1321"/>
                  <a:gd name="T3" fmla="*/ 156 h 712"/>
                  <a:gd name="T4" fmla="*/ 1112 w 1321"/>
                  <a:gd name="T5" fmla="*/ 170 h 712"/>
                  <a:gd name="T6" fmla="*/ 1107 w 1321"/>
                  <a:gd name="T7" fmla="*/ 182 h 712"/>
                  <a:gd name="T8" fmla="*/ 1093 w 1321"/>
                  <a:gd name="T9" fmla="*/ 192 h 712"/>
                  <a:gd name="T10" fmla="*/ 1071 w 1321"/>
                  <a:gd name="T11" fmla="*/ 204 h 712"/>
                  <a:gd name="T12" fmla="*/ 1043 w 1321"/>
                  <a:gd name="T13" fmla="*/ 213 h 712"/>
                  <a:gd name="T14" fmla="*/ 1007 w 1321"/>
                  <a:gd name="T15" fmla="*/ 221 h 712"/>
                  <a:gd name="T16" fmla="*/ 966 w 1321"/>
                  <a:gd name="T17" fmla="*/ 229 h 712"/>
                  <a:gd name="T18" fmla="*/ 919 w 1321"/>
                  <a:gd name="T19" fmla="*/ 235 h 712"/>
                  <a:gd name="T20" fmla="*/ 868 w 1321"/>
                  <a:gd name="T21" fmla="*/ 240 h 712"/>
                  <a:gd name="T22" fmla="*/ 814 w 1321"/>
                  <a:gd name="T23" fmla="*/ 243 h 712"/>
                  <a:gd name="T24" fmla="*/ 754 w 1321"/>
                  <a:gd name="T25" fmla="*/ 248 h 712"/>
                  <a:gd name="T26" fmla="*/ 694 w 1321"/>
                  <a:gd name="T27" fmla="*/ 249 h 712"/>
                  <a:gd name="T28" fmla="*/ 670 w 1321"/>
                  <a:gd name="T29" fmla="*/ 250 h 712"/>
                  <a:gd name="T30" fmla="*/ 401 w 1321"/>
                  <a:gd name="T31" fmla="*/ 250 h 712"/>
                  <a:gd name="T32" fmla="*/ 397 w 1321"/>
                  <a:gd name="T33" fmla="*/ 250 h 712"/>
                  <a:gd name="T34" fmla="*/ 344 w 1321"/>
                  <a:gd name="T35" fmla="*/ 249 h 712"/>
                  <a:gd name="T36" fmla="*/ 293 w 1321"/>
                  <a:gd name="T37" fmla="*/ 248 h 712"/>
                  <a:gd name="T38" fmla="*/ 245 w 1321"/>
                  <a:gd name="T39" fmla="*/ 245 h 712"/>
                  <a:gd name="T40" fmla="*/ 199 w 1321"/>
                  <a:gd name="T41" fmla="*/ 242 h 712"/>
                  <a:gd name="T42" fmla="*/ 158 w 1321"/>
                  <a:gd name="T43" fmla="*/ 238 h 712"/>
                  <a:gd name="T44" fmla="*/ 120 w 1321"/>
                  <a:gd name="T45" fmla="*/ 232 h 712"/>
                  <a:gd name="T46" fmla="*/ 84 w 1321"/>
                  <a:gd name="T47" fmla="*/ 228 h 712"/>
                  <a:gd name="T48" fmla="*/ 58 w 1321"/>
                  <a:gd name="T49" fmla="*/ 222 h 712"/>
                  <a:gd name="T50" fmla="*/ 30 w 1321"/>
                  <a:gd name="T51" fmla="*/ 214 h 712"/>
                  <a:gd name="T52" fmla="*/ 18 w 1321"/>
                  <a:gd name="T53" fmla="*/ 205 h 712"/>
                  <a:gd name="T54" fmla="*/ 6 w 1321"/>
                  <a:gd name="T55" fmla="*/ 195 h 712"/>
                  <a:gd name="T56" fmla="*/ 0 w 1321"/>
                  <a:gd name="T57" fmla="*/ 184 h 712"/>
                  <a:gd name="T58" fmla="*/ 0 w 1321"/>
                  <a:gd name="T59" fmla="*/ 183 h 712"/>
                  <a:gd name="T60" fmla="*/ 4 w 1321"/>
                  <a:gd name="T61" fmla="*/ 170 h 712"/>
                  <a:gd name="T62" fmla="*/ 16 w 1321"/>
                  <a:gd name="T63" fmla="*/ 157 h 712"/>
                  <a:gd name="T64" fmla="*/ 42 w 1321"/>
                  <a:gd name="T65" fmla="*/ 130 h 712"/>
                  <a:gd name="T66" fmla="*/ 77 w 1321"/>
                  <a:gd name="T67" fmla="*/ 105 h 712"/>
                  <a:gd name="T68" fmla="*/ 124 w 1321"/>
                  <a:gd name="T69" fmla="*/ 83 h 712"/>
                  <a:gd name="T70" fmla="*/ 172 w 1321"/>
                  <a:gd name="T71" fmla="*/ 61 h 712"/>
                  <a:gd name="T72" fmla="*/ 227 w 1321"/>
                  <a:gd name="T73" fmla="*/ 43 h 712"/>
                  <a:gd name="T74" fmla="*/ 287 w 1321"/>
                  <a:gd name="T75" fmla="*/ 29 h 712"/>
                  <a:gd name="T76" fmla="*/ 349 w 1321"/>
                  <a:gd name="T77" fmla="*/ 16 h 712"/>
                  <a:gd name="T78" fmla="*/ 419 w 1321"/>
                  <a:gd name="T79" fmla="*/ 8 h 712"/>
                  <a:gd name="T80" fmla="*/ 489 w 1321"/>
                  <a:gd name="T81" fmla="*/ 4 h 712"/>
                  <a:gd name="T82" fmla="*/ 562 w 1321"/>
                  <a:gd name="T83" fmla="*/ 0 h 712"/>
                  <a:gd name="T84" fmla="*/ 562 w 1321"/>
                  <a:gd name="T85" fmla="*/ 0 h 712"/>
                  <a:gd name="T86" fmla="*/ 639 w 1321"/>
                  <a:gd name="T87" fmla="*/ 4 h 712"/>
                  <a:gd name="T88" fmla="*/ 713 w 1321"/>
                  <a:gd name="T89" fmla="*/ 8 h 712"/>
                  <a:gd name="T90" fmla="*/ 785 w 1321"/>
                  <a:gd name="T91" fmla="*/ 18 h 712"/>
                  <a:gd name="T92" fmla="*/ 851 w 1321"/>
                  <a:gd name="T93" fmla="*/ 32 h 712"/>
                  <a:gd name="T94" fmla="*/ 911 w 1321"/>
                  <a:gd name="T95" fmla="*/ 48 h 712"/>
                  <a:gd name="T96" fmla="*/ 967 w 1321"/>
                  <a:gd name="T97" fmla="*/ 69 h 712"/>
                  <a:gd name="T98" fmla="*/ 1017 w 1321"/>
                  <a:gd name="T99" fmla="*/ 90 h 712"/>
                  <a:gd name="T100" fmla="*/ 1060 w 1321"/>
                  <a:gd name="T101" fmla="*/ 114 h 712"/>
                  <a:gd name="T102" fmla="*/ 1095 w 1321"/>
                  <a:gd name="T103" fmla="*/ 141 h 712"/>
                  <a:gd name="T104" fmla="*/ 1095 w 1321"/>
                  <a:gd name="T105" fmla="*/ 14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1BABB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9" name="矩形 69"/>
            <p:cNvSpPr>
              <a:spLocks noChangeArrowheads="1"/>
            </p:cNvSpPr>
            <p:nvPr/>
          </p:nvSpPr>
          <p:spPr bwMode="auto">
            <a:xfrm>
              <a:off x="1109560" y="4205268"/>
              <a:ext cx="612732" cy="752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3300" b="1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E5D983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化</a:t>
              </a:r>
            </a:p>
          </p:txBody>
        </p:sp>
        <p:grpSp>
          <p:nvGrpSpPr>
            <p:cNvPr id="26637" name="组合 31"/>
            <p:cNvGrpSpPr>
              <a:grpSpLocks/>
            </p:cNvGrpSpPr>
            <p:nvPr/>
          </p:nvGrpSpPr>
          <p:grpSpPr bwMode="auto">
            <a:xfrm>
              <a:off x="1795465" y="2476500"/>
              <a:ext cx="823910" cy="823910"/>
              <a:chOff x="3632278" y="1673820"/>
              <a:chExt cx="1752944" cy="1753054"/>
            </a:xfrm>
          </p:grpSpPr>
          <p:sp>
            <p:nvSpPr>
              <p:cNvPr id="122" name="椭圆 58"/>
              <p:cNvSpPr>
                <a:spLocks noChangeArrowheads="1"/>
              </p:cNvSpPr>
              <p:nvPr/>
            </p:nvSpPr>
            <p:spPr bwMode="auto">
              <a:xfrm rot="1267204">
                <a:off x="3632272" y="1673820"/>
                <a:ext cx="1752948" cy="1753060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23" name="椭圆 59"/>
              <p:cNvSpPr>
                <a:spLocks noChangeArrowheads="1"/>
              </p:cNvSpPr>
              <p:nvPr/>
            </p:nvSpPr>
            <p:spPr bwMode="auto">
              <a:xfrm>
                <a:off x="3770750" y="1812347"/>
                <a:ext cx="1476000" cy="1476000"/>
              </a:xfrm>
              <a:prstGeom prst="ellipse">
                <a:avLst/>
              </a:prstGeom>
              <a:solidFill>
                <a:srgbClr val="E5D983"/>
              </a:solidFill>
              <a:ln w="25400" cap="flat" cmpd="sng">
                <a:noFill/>
                <a:round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zh-CN" sz="2000" b="1" dirty="0">
                  <a:solidFill>
                    <a:srgbClr val="1F497D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endParaRPr>
              </a:p>
            </p:txBody>
          </p:sp>
          <p:sp>
            <p:nvSpPr>
              <p:cNvPr id="26654" name="矩形 16"/>
              <p:cNvSpPr>
                <a:spLocks noChangeArrowheads="1"/>
              </p:cNvSpPr>
              <p:nvPr/>
            </p:nvSpPr>
            <p:spPr bwMode="auto">
              <a:xfrm>
                <a:off x="3736064" y="2212354"/>
                <a:ext cx="1572786" cy="7858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zh-CN" altLang="en-US" b="1">
                    <a:latin typeface="微软雅黑" pitchFamily="34" charset="-122"/>
                    <a:ea typeface="微软雅黑" pitchFamily="34" charset="-122"/>
                    <a:sym typeface="宋体" pitchFamily="2" charset="-122"/>
                  </a:rPr>
                  <a:t>改革</a:t>
                </a:r>
                <a:endParaRPr lang="zh-CN" altLang="zh-CN" b="1">
                  <a:latin typeface="微软雅黑" pitchFamily="34" charset="-122"/>
                  <a:ea typeface="微软雅黑" pitchFamily="34" charset="-122"/>
                  <a:sym typeface="宋体" pitchFamily="2" charset="-122"/>
                </a:endParaRPr>
              </a:p>
            </p:txBody>
          </p:sp>
        </p:grpSp>
        <p:grpSp>
          <p:nvGrpSpPr>
            <p:cNvPr id="26638" name="组合 31"/>
            <p:cNvGrpSpPr>
              <a:grpSpLocks/>
            </p:cNvGrpSpPr>
            <p:nvPr/>
          </p:nvGrpSpPr>
          <p:grpSpPr bwMode="auto">
            <a:xfrm>
              <a:off x="2381253" y="2162175"/>
              <a:ext cx="823910" cy="823910"/>
              <a:chOff x="3632278" y="1673820"/>
              <a:chExt cx="1752944" cy="1753054"/>
            </a:xfrm>
          </p:grpSpPr>
          <p:sp>
            <p:nvSpPr>
              <p:cNvPr id="126" name="椭圆 58"/>
              <p:cNvSpPr>
                <a:spLocks noChangeArrowheads="1"/>
              </p:cNvSpPr>
              <p:nvPr/>
            </p:nvSpPr>
            <p:spPr bwMode="auto">
              <a:xfrm rot="1267204">
                <a:off x="3632269" y="1673820"/>
                <a:ext cx="1752950" cy="1753060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27" name="椭圆 59"/>
              <p:cNvSpPr>
                <a:spLocks noChangeArrowheads="1"/>
              </p:cNvSpPr>
              <p:nvPr/>
            </p:nvSpPr>
            <p:spPr bwMode="auto">
              <a:xfrm>
                <a:off x="3770750" y="1812347"/>
                <a:ext cx="1476000" cy="1476000"/>
              </a:xfrm>
              <a:prstGeom prst="ellipse">
                <a:avLst/>
              </a:prstGeom>
              <a:solidFill>
                <a:srgbClr val="B5D5BE"/>
              </a:solidFill>
              <a:ln w="25400" cap="flat" cmpd="sng">
                <a:noFill/>
                <a:round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zh-CN" sz="2000" b="1" dirty="0">
                  <a:solidFill>
                    <a:srgbClr val="1F497D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endParaRPr>
              </a:p>
            </p:txBody>
          </p:sp>
          <p:sp>
            <p:nvSpPr>
              <p:cNvPr id="26649" name="矩形 16"/>
              <p:cNvSpPr>
                <a:spLocks noChangeArrowheads="1"/>
              </p:cNvSpPr>
              <p:nvPr/>
            </p:nvSpPr>
            <p:spPr bwMode="auto">
              <a:xfrm>
                <a:off x="3736064" y="2212354"/>
                <a:ext cx="1572786" cy="7858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zh-CN" altLang="en-US" b="1">
                    <a:latin typeface="微软雅黑" pitchFamily="34" charset="-122"/>
                    <a:ea typeface="微软雅黑" pitchFamily="34" charset="-122"/>
                    <a:sym typeface="宋体" pitchFamily="2" charset="-122"/>
                  </a:rPr>
                  <a:t>重组</a:t>
                </a:r>
                <a:endParaRPr lang="zh-CN" altLang="zh-CN" b="1">
                  <a:latin typeface="微软雅黑" pitchFamily="34" charset="-122"/>
                  <a:ea typeface="微软雅黑" pitchFamily="34" charset="-122"/>
                  <a:sym typeface="宋体" pitchFamily="2" charset="-122"/>
                </a:endParaRPr>
              </a:p>
            </p:txBody>
          </p:sp>
        </p:grpSp>
        <p:grpSp>
          <p:nvGrpSpPr>
            <p:cNvPr id="26639" name="组合 31"/>
            <p:cNvGrpSpPr>
              <a:grpSpLocks/>
            </p:cNvGrpSpPr>
            <p:nvPr/>
          </p:nvGrpSpPr>
          <p:grpSpPr bwMode="auto">
            <a:xfrm>
              <a:off x="3033713" y="1924050"/>
              <a:ext cx="823910" cy="823910"/>
              <a:chOff x="3632278" y="1673820"/>
              <a:chExt cx="1752944" cy="1753054"/>
            </a:xfrm>
          </p:grpSpPr>
          <p:sp>
            <p:nvSpPr>
              <p:cNvPr id="130" name="椭圆 58"/>
              <p:cNvSpPr>
                <a:spLocks noChangeArrowheads="1"/>
              </p:cNvSpPr>
              <p:nvPr/>
            </p:nvSpPr>
            <p:spPr bwMode="auto">
              <a:xfrm rot="1267204">
                <a:off x="3632274" y="1673820"/>
                <a:ext cx="1752948" cy="1753060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31" name="椭圆 59"/>
              <p:cNvSpPr>
                <a:spLocks noChangeArrowheads="1"/>
              </p:cNvSpPr>
              <p:nvPr/>
            </p:nvSpPr>
            <p:spPr bwMode="auto">
              <a:xfrm>
                <a:off x="3770750" y="1812347"/>
                <a:ext cx="1476000" cy="1476000"/>
              </a:xfrm>
              <a:prstGeom prst="ellipse">
                <a:avLst/>
              </a:prstGeom>
              <a:solidFill>
                <a:srgbClr val="6BB5A9"/>
              </a:solidFill>
              <a:ln w="25400" cap="flat" cmpd="sng">
                <a:noFill/>
                <a:round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zh-CN" sz="2000" b="1" dirty="0">
                  <a:solidFill>
                    <a:srgbClr val="1F497D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endParaRPr>
              </a:p>
            </p:txBody>
          </p:sp>
          <p:sp>
            <p:nvSpPr>
              <p:cNvPr id="26644" name="矩形 16"/>
              <p:cNvSpPr>
                <a:spLocks noChangeArrowheads="1"/>
              </p:cNvSpPr>
              <p:nvPr/>
            </p:nvSpPr>
            <p:spPr bwMode="auto">
              <a:xfrm>
                <a:off x="3736064" y="2212354"/>
                <a:ext cx="1572786" cy="7858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zh-CN" altLang="en-US" b="1">
                    <a:latin typeface="微软雅黑" pitchFamily="34" charset="-122"/>
                    <a:ea typeface="微软雅黑" pitchFamily="34" charset="-122"/>
                    <a:sym typeface="宋体" pitchFamily="2" charset="-122"/>
                  </a:rPr>
                  <a:t>再造</a:t>
                </a:r>
                <a:endParaRPr lang="zh-CN" altLang="zh-CN" b="1">
                  <a:latin typeface="微软雅黑" pitchFamily="34" charset="-122"/>
                  <a:ea typeface="微软雅黑" pitchFamily="34" charset="-122"/>
                  <a:sym typeface="宋体" pitchFamily="2" charset="-122"/>
                </a:endParaRPr>
              </a:p>
            </p:txBody>
          </p:sp>
        </p:grpSp>
      </p:grpSp>
      <p:sp>
        <p:nvSpPr>
          <p:cNvPr id="133" name="Rectangle 39"/>
          <p:cNvSpPr>
            <a:spLocks noChangeArrowheads="1"/>
          </p:cNvSpPr>
          <p:nvPr/>
        </p:nvSpPr>
        <p:spPr bwMode="auto">
          <a:xfrm>
            <a:off x="7866063" y="2374900"/>
            <a:ext cx="11461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lnSpc>
                <a:spcPts val="2600"/>
              </a:lnSpc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  <a:cs typeface="+mj-cs"/>
                <a:sym typeface="微软雅黑" pitchFamily="34" charset="-122"/>
              </a:rPr>
              <a:t>四个一</a:t>
            </a:r>
          </a:p>
        </p:txBody>
      </p:sp>
      <p:sp>
        <p:nvSpPr>
          <p:cNvPr id="47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2.1  </a:t>
            </a:r>
            <a:r>
              <a:rPr lang="zh-CN" altLang="en-US" sz="2400" smtClean="0">
                <a:solidFill>
                  <a:schemeClr val="tx1"/>
                </a:solidFill>
              </a:rPr>
              <a:t>注重战略规划与顶层设计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7653" name="组合 88"/>
          <p:cNvGrpSpPr>
            <a:grpSpLocks/>
          </p:cNvGrpSpPr>
          <p:nvPr/>
        </p:nvGrpSpPr>
        <p:grpSpPr bwMode="auto">
          <a:xfrm>
            <a:off x="1493838" y="1266825"/>
            <a:ext cx="6156325" cy="730250"/>
            <a:chOff x="1239838" y="1228725"/>
            <a:chExt cx="6154739" cy="729565"/>
          </a:xfrm>
        </p:grpSpPr>
        <p:sp>
          <p:nvSpPr>
            <p:cNvPr id="50" name="文本框 4"/>
            <p:cNvSpPr txBox="1"/>
            <p:nvPr/>
          </p:nvSpPr>
          <p:spPr>
            <a:xfrm>
              <a:off x="2774555" y="1634744"/>
              <a:ext cx="4620022" cy="323546"/>
            </a:xfrm>
            <a:prstGeom prst="rect">
              <a:avLst/>
            </a:prstGeom>
            <a:solidFill>
              <a:srgbClr val="B5D5BE"/>
            </a:solidFill>
            <a:ln>
              <a:solidFill>
                <a:srgbClr val="3F978F"/>
              </a:solidFill>
            </a:ln>
          </p:spPr>
          <p:txBody>
            <a:bodyPr>
              <a:spAutoFit/>
            </a:bodyPr>
            <a:lstStyle/>
            <a:p>
              <a:pPr marL="342900" indent="-342900" fontAlgn="auto">
                <a:spcAft>
                  <a:spcPts val="0"/>
                </a:spcAft>
                <a:defRPr/>
              </a:pPr>
              <a:r>
                <a:rPr lang="zh-CN" altLang="en-US" sz="1500" b="1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业务一致性：信息化业务与学校核心业务</a:t>
              </a:r>
            </a:p>
          </p:txBody>
        </p:sp>
        <p:sp>
          <p:nvSpPr>
            <p:cNvPr id="51" name="文本框 4"/>
            <p:cNvSpPr txBox="1"/>
            <p:nvPr/>
          </p:nvSpPr>
          <p:spPr>
            <a:xfrm>
              <a:off x="2774555" y="1228725"/>
              <a:ext cx="4620022" cy="323546"/>
            </a:xfrm>
            <a:prstGeom prst="rect">
              <a:avLst/>
            </a:prstGeom>
            <a:solidFill>
              <a:srgbClr val="B5D5BE"/>
            </a:solidFill>
            <a:ln>
              <a:solidFill>
                <a:srgbClr val="3F978F"/>
              </a:solidFill>
            </a:ln>
          </p:spPr>
          <p:txBody>
            <a:bodyPr>
              <a:spAutoFit/>
            </a:bodyPr>
            <a:lstStyle/>
            <a:p>
              <a:pPr marL="342900" indent="-342900" fontAlgn="auto">
                <a:spcAft>
                  <a:spcPts val="0"/>
                </a:spcAft>
                <a:defRPr/>
              </a:pPr>
              <a:r>
                <a:rPr lang="zh-CN" altLang="en-US" sz="1500" b="1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战略一致性：信息化发展战略与学校发展战略</a:t>
              </a:r>
              <a:endParaRPr lang="en-US" altLang="zh-CN" sz="1500" b="1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1239838" y="1228725"/>
              <a:ext cx="1250628" cy="726393"/>
            </a:xfrm>
            <a:prstGeom prst="rect">
              <a:avLst/>
            </a:prstGeom>
            <a:solidFill>
              <a:srgbClr val="B5D5BE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5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两个</a:t>
              </a:r>
              <a:endParaRPr lang="en-US" altLang="zh-CN" sz="15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endParaRPr>
            </a:p>
            <a:p>
              <a:pPr algn="ctr" eaLnBrk="1" hangingPunct="1">
                <a:defRPr/>
              </a:pPr>
              <a:r>
                <a:rPr lang="zh-CN" altLang="en-US" sz="15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基本原则</a:t>
              </a:r>
            </a:p>
          </p:txBody>
        </p:sp>
        <p:cxnSp>
          <p:nvCxnSpPr>
            <p:cNvPr id="72" name="肘形连接符 71"/>
            <p:cNvCxnSpPr>
              <a:stCxn id="71" idx="3"/>
            </p:cNvCxnSpPr>
            <p:nvPr/>
          </p:nvCxnSpPr>
          <p:spPr>
            <a:xfrm flipV="1">
              <a:off x="2490466" y="1388913"/>
              <a:ext cx="279328" cy="203009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肘形连接符 72"/>
            <p:cNvCxnSpPr>
              <a:stCxn id="71" idx="3"/>
            </p:cNvCxnSpPr>
            <p:nvPr/>
          </p:nvCxnSpPr>
          <p:spPr>
            <a:xfrm>
              <a:off x="2490466" y="1591922"/>
              <a:ext cx="279328" cy="203009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F9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654" name="组合 87"/>
          <p:cNvGrpSpPr>
            <a:grpSpLocks/>
          </p:cNvGrpSpPr>
          <p:nvPr/>
        </p:nvGrpSpPr>
        <p:grpSpPr bwMode="auto">
          <a:xfrm>
            <a:off x="1487488" y="2335213"/>
            <a:ext cx="6170612" cy="2482850"/>
            <a:chOff x="1238250" y="2335439"/>
            <a:chExt cx="6170613" cy="2482361"/>
          </a:xfrm>
        </p:grpSpPr>
        <p:sp>
          <p:nvSpPr>
            <p:cNvPr id="74" name="任意多边形 73"/>
            <p:cNvSpPr/>
            <p:nvPr/>
          </p:nvSpPr>
          <p:spPr>
            <a:xfrm>
              <a:off x="1238250" y="2984598"/>
              <a:ext cx="6167438" cy="576150"/>
            </a:xfrm>
            <a:custGeom>
              <a:avLst/>
              <a:gdLst>
                <a:gd name="connsiteX0" fmla="*/ 0 w 1250950"/>
                <a:gd name="connsiteY0" fmla="*/ 0 h 576000"/>
                <a:gd name="connsiteX1" fmla="*/ 1250950 w 1250950"/>
                <a:gd name="connsiteY1" fmla="*/ 0 h 576000"/>
                <a:gd name="connsiteX2" fmla="*/ 1250950 w 1250950"/>
                <a:gd name="connsiteY2" fmla="*/ 576000 h 576000"/>
                <a:gd name="connsiteX3" fmla="*/ 0 w 1250950"/>
                <a:gd name="connsiteY3" fmla="*/ 576000 h 576000"/>
                <a:gd name="connsiteX4" fmla="*/ 0 w 1250950"/>
                <a:gd name="connsiteY4" fmla="*/ 0 h 57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0950" h="576000">
                  <a:moveTo>
                    <a:pt x="0" y="0"/>
                  </a:moveTo>
                  <a:lnTo>
                    <a:pt x="1250950" y="0"/>
                  </a:lnTo>
                  <a:lnTo>
                    <a:pt x="1250950" y="576000"/>
                  </a:lnTo>
                  <a:lnTo>
                    <a:pt x="0" y="576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D983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5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全方位信息化战略视图</a:t>
              </a:r>
            </a:p>
          </p:txBody>
        </p:sp>
        <p:sp>
          <p:nvSpPr>
            <p:cNvPr id="76" name="矩形 75"/>
            <p:cNvSpPr/>
            <p:nvPr/>
          </p:nvSpPr>
          <p:spPr>
            <a:xfrm>
              <a:off x="1239837" y="3613124"/>
              <a:ext cx="1250950" cy="576150"/>
            </a:xfrm>
            <a:prstGeom prst="rect">
              <a:avLst/>
            </a:prstGeom>
            <a:solidFill>
              <a:srgbClr val="B5D5BE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5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四大架构</a:t>
              </a:r>
            </a:p>
          </p:txBody>
        </p:sp>
        <p:sp>
          <p:nvSpPr>
            <p:cNvPr id="77" name="矩形 76"/>
            <p:cNvSpPr/>
            <p:nvPr/>
          </p:nvSpPr>
          <p:spPr>
            <a:xfrm>
              <a:off x="2598737" y="3613124"/>
              <a:ext cx="4810126" cy="576150"/>
            </a:xfrm>
            <a:prstGeom prst="rect">
              <a:avLst/>
            </a:prstGeom>
            <a:solidFill>
              <a:srgbClr val="B5D5BE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5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业务架构、数据架构、应用架构、技术架构</a:t>
              </a:r>
            </a:p>
          </p:txBody>
        </p:sp>
        <p:sp>
          <p:nvSpPr>
            <p:cNvPr id="78" name="矩形 77"/>
            <p:cNvSpPr/>
            <p:nvPr/>
          </p:nvSpPr>
          <p:spPr>
            <a:xfrm>
              <a:off x="1239837" y="4241650"/>
              <a:ext cx="1250950" cy="576150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5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八大视角</a:t>
              </a:r>
            </a:p>
          </p:txBody>
        </p:sp>
        <p:sp>
          <p:nvSpPr>
            <p:cNvPr id="79" name="矩形 78"/>
            <p:cNvSpPr/>
            <p:nvPr/>
          </p:nvSpPr>
          <p:spPr>
            <a:xfrm>
              <a:off x="2598737" y="4241650"/>
              <a:ext cx="4810126" cy="576150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5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项目规划、标准规划、安全规划、服务规划、</a:t>
              </a:r>
              <a:endParaRPr lang="en-US" altLang="zh-CN" sz="15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endParaRPr>
            </a:p>
            <a:p>
              <a:pPr algn="ctr" eaLnBrk="1" hangingPunct="1">
                <a:defRPr/>
              </a:pPr>
              <a:r>
                <a:rPr lang="zh-CN" altLang="en-US" sz="15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投资规划、评估规划、人力规划、架构治理规划</a:t>
              </a:r>
            </a:p>
          </p:txBody>
        </p:sp>
        <p:sp>
          <p:nvSpPr>
            <p:cNvPr id="80" name="矩形 79"/>
            <p:cNvSpPr/>
            <p:nvPr/>
          </p:nvSpPr>
          <p:spPr>
            <a:xfrm>
              <a:off x="1238250" y="2335439"/>
              <a:ext cx="6167438" cy="528533"/>
            </a:xfrm>
            <a:prstGeom prst="rect">
              <a:avLst/>
            </a:prstGeom>
            <a:solidFill>
              <a:srgbClr val="3F978F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altLang="zh-CN" b="1" dirty="0">
                  <a:solidFill>
                    <a:srgbClr val="E5D983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1</a:t>
              </a:r>
              <a:r>
                <a:rPr lang="zh-CN" altLang="en-US" b="1" dirty="0">
                  <a:solidFill>
                    <a:srgbClr val="E5D983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个全景、</a:t>
              </a:r>
              <a:r>
                <a:rPr lang="en-US" altLang="zh-CN" b="1" dirty="0">
                  <a:solidFill>
                    <a:srgbClr val="E5D983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4</a:t>
              </a:r>
              <a:r>
                <a:rPr lang="zh-CN" altLang="en-US" b="1" dirty="0">
                  <a:solidFill>
                    <a:srgbClr val="E5D983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个基础、</a:t>
              </a:r>
              <a:r>
                <a:rPr lang="en-US" altLang="zh-CN" b="1" dirty="0">
                  <a:solidFill>
                    <a:srgbClr val="E5D983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8</a:t>
              </a:r>
              <a:r>
                <a:rPr lang="zh-CN" altLang="en-US" b="1" dirty="0">
                  <a:solidFill>
                    <a:srgbClr val="E5D983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个主题</a:t>
              </a:r>
            </a:p>
          </p:txBody>
        </p:sp>
        <p:sp>
          <p:nvSpPr>
            <p:cNvPr id="84" name="等腰三角形 83"/>
            <p:cNvSpPr/>
            <p:nvPr/>
          </p:nvSpPr>
          <p:spPr bwMode="auto">
            <a:xfrm rot="5400000">
              <a:off x="2445561" y="3853575"/>
              <a:ext cx="176178" cy="95250"/>
            </a:xfrm>
            <a:prstGeom prst="triangle">
              <a:avLst/>
            </a:prstGeom>
            <a:solidFill>
              <a:srgbClr val="B5D5BE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5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endParaRPr>
            </a:p>
          </p:txBody>
        </p:sp>
        <p:sp>
          <p:nvSpPr>
            <p:cNvPr id="86" name="等腰三角形 85"/>
            <p:cNvSpPr/>
            <p:nvPr/>
          </p:nvSpPr>
          <p:spPr bwMode="auto">
            <a:xfrm rot="5400000">
              <a:off x="2445561" y="4482101"/>
              <a:ext cx="176178" cy="95250"/>
            </a:xfrm>
            <a:prstGeom prst="triangle">
              <a:avLst/>
            </a:prstGeom>
            <a:solidFill>
              <a:srgbClr val="6BB5A9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5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endParaRPr>
            </a:p>
          </p:txBody>
        </p:sp>
        <p:sp>
          <p:nvSpPr>
            <p:cNvPr id="87" name="等腰三角形 86"/>
            <p:cNvSpPr/>
            <p:nvPr/>
          </p:nvSpPr>
          <p:spPr bwMode="auto">
            <a:xfrm rot="10800000">
              <a:off x="4233862" y="2852862"/>
              <a:ext cx="176213" cy="95231"/>
            </a:xfrm>
            <a:prstGeom prst="triangle">
              <a:avLst/>
            </a:prstGeom>
            <a:solidFill>
              <a:srgbClr val="3F978F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5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endParaRPr>
            </a:p>
          </p:txBody>
        </p:sp>
      </p:grpSp>
      <p:sp>
        <p:nvSpPr>
          <p:cNvPr id="2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2.2  </a:t>
            </a:r>
            <a:r>
              <a:rPr lang="zh-CN" altLang="en-US" sz="2400" smtClean="0">
                <a:solidFill>
                  <a:schemeClr val="tx1"/>
                </a:solidFill>
              </a:rPr>
              <a:t>注重应用驱动与深度融合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1" name="Oval 14"/>
          <p:cNvSpPr>
            <a:spLocks noChangeArrowheads="1"/>
          </p:cNvSpPr>
          <p:nvPr/>
        </p:nvSpPr>
        <p:spPr bwMode="gray">
          <a:xfrm>
            <a:off x="4970463" y="2111375"/>
            <a:ext cx="2422525" cy="2424113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gray">
          <a:xfrm>
            <a:off x="1584325" y="2111375"/>
            <a:ext cx="2424113" cy="2424113"/>
          </a:xfrm>
          <a:prstGeom prst="ellipse">
            <a:avLst/>
          </a:prstGeom>
          <a:noFill/>
          <a:ln w="38100" algn="ctr">
            <a:solidFill>
              <a:srgbClr val="1893A4">
                <a:alpha val="69000"/>
              </a:srgbClr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 flipH="1">
            <a:off x="2735402" y="2704649"/>
            <a:ext cx="1695642" cy="1144235"/>
            <a:chOff x="480" y="336"/>
            <a:chExt cx="1486" cy="884"/>
          </a:xfrm>
          <a:solidFill>
            <a:srgbClr val="1893A4"/>
          </a:solidFill>
        </p:grpSpPr>
        <p:sp>
          <p:nvSpPr>
            <p:cNvPr id="24" name="AutoShape 60"/>
            <p:cNvSpPr>
              <a:spLocks noChangeArrowheads="1"/>
            </p:cNvSpPr>
            <p:nvPr/>
          </p:nvSpPr>
          <p:spPr bwMode="gray">
            <a:xfrm>
              <a:off x="480" y="336"/>
              <a:ext cx="1486" cy="884"/>
            </a:xfrm>
            <a:prstGeom prst="homePlate">
              <a:avLst>
                <a:gd name="adj" fmla="val 42025"/>
              </a:avLst>
            </a:prstGeom>
            <a:grpFill/>
            <a:ln w="25400" algn="ctr">
              <a:solidFill>
                <a:srgbClr val="F8F8F8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AutoShape 61"/>
            <p:cNvSpPr>
              <a:spLocks noChangeArrowheads="1"/>
            </p:cNvSpPr>
            <p:nvPr/>
          </p:nvSpPr>
          <p:spPr bwMode="gray">
            <a:xfrm>
              <a:off x="531" y="371"/>
              <a:ext cx="1375" cy="811"/>
            </a:xfrm>
            <a:prstGeom prst="homePlate">
              <a:avLst>
                <a:gd name="adj" fmla="val 42386"/>
              </a:avLst>
            </a:prstGeom>
            <a:grpFill/>
            <a:ln w="12700" algn="ctr">
              <a:solidFill>
                <a:srgbClr val="F8F8F8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4496551" y="2704649"/>
            <a:ext cx="1694347" cy="1144235"/>
            <a:chOff x="480" y="336"/>
            <a:chExt cx="1486" cy="884"/>
          </a:xfrm>
          <a:solidFill>
            <a:srgbClr val="FF9900"/>
          </a:solidFill>
        </p:grpSpPr>
        <p:sp>
          <p:nvSpPr>
            <p:cNvPr id="27" name="AutoShape 57"/>
            <p:cNvSpPr>
              <a:spLocks noChangeArrowheads="1"/>
            </p:cNvSpPr>
            <p:nvPr/>
          </p:nvSpPr>
          <p:spPr bwMode="gray">
            <a:xfrm>
              <a:off x="480" y="336"/>
              <a:ext cx="1486" cy="884"/>
            </a:xfrm>
            <a:prstGeom prst="homePlate">
              <a:avLst>
                <a:gd name="adj" fmla="val 42025"/>
              </a:avLst>
            </a:prstGeom>
            <a:grpFill/>
            <a:ln w="25400" algn="ctr">
              <a:solidFill>
                <a:srgbClr val="F8F8F8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AutoShape 58"/>
            <p:cNvSpPr>
              <a:spLocks noChangeArrowheads="1"/>
            </p:cNvSpPr>
            <p:nvPr/>
          </p:nvSpPr>
          <p:spPr bwMode="gray">
            <a:xfrm>
              <a:off x="529" y="371"/>
              <a:ext cx="1375" cy="811"/>
            </a:xfrm>
            <a:prstGeom prst="homePlate">
              <a:avLst>
                <a:gd name="adj" fmla="val 42386"/>
              </a:avLst>
            </a:prstGeom>
            <a:grpFill/>
            <a:ln w="12700" algn="ctr">
              <a:solidFill>
                <a:srgbClr val="F8F8F8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8681" name="AutoShape 55"/>
          <p:cNvSpPr>
            <a:spLocks noChangeArrowheads="1"/>
          </p:cNvSpPr>
          <p:nvPr/>
        </p:nvSpPr>
        <p:spPr bwMode="gray">
          <a:xfrm>
            <a:off x="4048125" y="2168525"/>
            <a:ext cx="998538" cy="947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112" y="7246"/>
                </a:moveTo>
                <a:cubicBezTo>
                  <a:pt x="16751" y="4446"/>
                  <a:pt x="13912" y="2670"/>
                  <a:pt x="10800" y="2670"/>
                </a:cubicBezTo>
                <a:cubicBezTo>
                  <a:pt x="6548" y="2669"/>
                  <a:pt x="3014" y="5945"/>
                  <a:pt x="2693" y="10185"/>
                </a:cubicBezTo>
                <a:lnTo>
                  <a:pt x="30" y="9983"/>
                </a:lnTo>
                <a:cubicBezTo>
                  <a:pt x="458" y="4351"/>
                  <a:pt x="5152" y="-1"/>
                  <a:pt x="10800" y="0"/>
                </a:cubicBezTo>
                <a:cubicBezTo>
                  <a:pt x="14934" y="0"/>
                  <a:pt x="18706" y="2360"/>
                  <a:pt x="20513" y="6079"/>
                </a:cubicBezTo>
                <a:lnTo>
                  <a:pt x="22942" y="4899"/>
                </a:lnTo>
                <a:lnTo>
                  <a:pt x="21076" y="10291"/>
                </a:lnTo>
                <a:lnTo>
                  <a:pt x="15683" y="8426"/>
                </a:lnTo>
                <a:lnTo>
                  <a:pt x="18112" y="7246"/>
                </a:lnTo>
                <a:close/>
              </a:path>
            </a:pathLst>
          </a:custGeom>
          <a:solidFill>
            <a:srgbClr val="1893A4">
              <a:alpha val="6901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82" name="AutoShape 66"/>
          <p:cNvSpPr>
            <a:spLocks noChangeArrowheads="1"/>
          </p:cNvSpPr>
          <p:nvPr/>
        </p:nvSpPr>
        <p:spPr bwMode="gray">
          <a:xfrm flipH="1" flipV="1">
            <a:off x="4048125" y="3411538"/>
            <a:ext cx="998538" cy="9477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112" y="7246"/>
                </a:moveTo>
                <a:cubicBezTo>
                  <a:pt x="16751" y="4446"/>
                  <a:pt x="13912" y="2670"/>
                  <a:pt x="10800" y="2670"/>
                </a:cubicBezTo>
                <a:cubicBezTo>
                  <a:pt x="6776" y="2669"/>
                  <a:pt x="3358" y="5613"/>
                  <a:pt x="2760" y="9591"/>
                </a:cubicBezTo>
                <a:lnTo>
                  <a:pt x="119" y="9195"/>
                </a:lnTo>
                <a:cubicBezTo>
                  <a:pt x="914" y="3909"/>
                  <a:pt x="5455" y="-1"/>
                  <a:pt x="10800" y="0"/>
                </a:cubicBezTo>
                <a:cubicBezTo>
                  <a:pt x="14934" y="0"/>
                  <a:pt x="18706" y="2360"/>
                  <a:pt x="20513" y="6079"/>
                </a:cubicBezTo>
                <a:lnTo>
                  <a:pt x="22942" y="4899"/>
                </a:lnTo>
                <a:lnTo>
                  <a:pt x="21076" y="10291"/>
                </a:lnTo>
                <a:lnTo>
                  <a:pt x="15683" y="8426"/>
                </a:lnTo>
                <a:lnTo>
                  <a:pt x="18112" y="7246"/>
                </a:lnTo>
                <a:close/>
              </a:path>
            </a:pathLst>
          </a:custGeom>
          <a:solidFill>
            <a:srgbClr val="FF8F33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endParaRPr lang="zh-CN" altLang="en-US"/>
          </a:p>
        </p:txBody>
      </p:sp>
      <p:sp>
        <p:nvSpPr>
          <p:cNvPr id="28683" name="矩形 133"/>
          <p:cNvSpPr>
            <a:spLocks noChangeArrowheads="1"/>
          </p:cNvSpPr>
          <p:nvPr/>
        </p:nvSpPr>
        <p:spPr bwMode="auto">
          <a:xfrm>
            <a:off x="2214563" y="3028950"/>
            <a:ext cx="703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b="1">
                <a:solidFill>
                  <a:srgbClr val="000000"/>
                </a:solidFill>
                <a:ea typeface="黑体" pitchFamily="49" charset="-122"/>
              </a:rPr>
              <a:t>……</a:t>
            </a:r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684" name="矩形 134"/>
          <p:cNvSpPr>
            <a:spLocks noChangeArrowheads="1"/>
          </p:cNvSpPr>
          <p:nvPr/>
        </p:nvSpPr>
        <p:spPr bwMode="auto">
          <a:xfrm>
            <a:off x="6089650" y="3028950"/>
            <a:ext cx="703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b="1">
                <a:solidFill>
                  <a:srgbClr val="000000"/>
                </a:solidFill>
                <a:ea typeface="黑体" pitchFamily="49" charset="-122"/>
              </a:rPr>
              <a:t>……</a:t>
            </a:r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685" name="Oval 46"/>
          <p:cNvSpPr>
            <a:spLocks noChangeArrowheads="1"/>
          </p:cNvSpPr>
          <p:nvPr/>
        </p:nvSpPr>
        <p:spPr bwMode="auto">
          <a:xfrm>
            <a:off x="5413375" y="1698625"/>
            <a:ext cx="881063" cy="879475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CN" altLang="zh-CN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4" name="矩形 138"/>
          <p:cNvSpPr>
            <a:spLocks noChangeArrowheads="1"/>
          </p:cNvSpPr>
          <p:nvPr/>
        </p:nvSpPr>
        <p:spPr bwMode="auto">
          <a:xfrm>
            <a:off x="4501922" y="3069621"/>
            <a:ext cx="169089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1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新瓶酿新酒</a:t>
            </a:r>
          </a:p>
        </p:txBody>
      </p:sp>
      <p:sp>
        <p:nvSpPr>
          <p:cNvPr id="28687" name="Oval 46"/>
          <p:cNvSpPr>
            <a:spLocks noChangeArrowheads="1"/>
          </p:cNvSpPr>
          <p:nvPr/>
        </p:nvSpPr>
        <p:spPr bwMode="auto">
          <a:xfrm>
            <a:off x="6454775" y="1971675"/>
            <a:ext cx="881063" cy="879475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CN" altLang="zh-CN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8688" name="Oval 46"/>
          <p:cNvSpPr>
            <a:spLocks noChangeArrowheads="1"/>
          </p:cNvSpPr>
          <p:nvPr/>
        </p:nvSpPr>
        <p:spPr bwMode="auto">
          <a:xfrm>
            <a:off x="6942138" y="2882900"/>
            <a:ext cx="881062" cy="881063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CN" altLang="zh-CN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8689" name="Oval 46"/>
          <p:cNvSpPr>
            <a:spLocks noChangeArrowheads="1"/>
          </p:cNvSpPr>
          <p:nvPr/>
        </p:nvSpPr>
        <p:spPr bwMode="auto">
          <a:xfrm>
            <a:off x="5413375" y="4054475"/>
            <a:ext cx="881063" cy="879475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CN" altLang="zh-CN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8" name="矩形 148"/>
          <p:cNvSpPr>
            <a:spLocks noChangeArrowheads="1"/>
          </p:cNvSpPr>
          <p:nvPr/>
        </p:nvSpPr>
        <p:spPr bwMode="auto">
          <a:xfrm>
            <a:off x="5468884" y="1825858"/>
            <a:ext cx="8038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模式创新</a:t>
            </a:r>
          </a:p>
        </p:txBody>
      </p:sp>
      <p:sp>
        <p:nvSpPr>
          <p:cNvPr id="39" name="矩形 149"/>
          <p:cNvSpPr>
            <a:spLocks noChangeArrowheads="1"/>
          </p:cNvSpPr>
          <p:nvPr/>
        </p:nvSpPr>
        <p:spPr bwMode="auto">
          <a:xfrm>
            <a:off x="6492963" y="2087874"/>
            <a:ext cx="8335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方法变革</a:t>
            </a:r>
          </a:p>
        </p:txBody>
      </p:sp>
      <p:sp>
        <p:nvSpPr>
          <p:cNvPr id="40" name="矩形 150"/>
          <p:cNvSpPr>
            <a:spLocks noChangeArrowheads="1"/>
          </p:cNvSpPr>
          <p:nvPr/>
        </p:nvSpPr>
        <p:spPr bwMode="auto">
          <a:xfrm>
            <a:off x="6959689" y="2986942"/>
            <a:ext cx="8633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内容创新</a:t>
            </a:r>
          </a:p>
        </p:txBody>
      </p:sp>
      <p:sp>
        <p:nvSpPr>
          <p:cNvPr id="41" name="矩形 151"/>
          <p:cNvSpPr>
            <a:spLocks noChangeArrowheads="1"/>
          </p:cNvSpPr>
          <p:nvPr/>
        </p:nvSpPr>
        <p:spPr bwMode="auto">
          <a:xfrm>
            <a:off x="5479596" y="4180004"/>
            <a:ext cx="8038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评价创新</a:t>
            </a:r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838" y="1076474"/>
            <a:ext cx="64028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2.2.1 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利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用信息技术改造教育教学过程才是教育信息化</a:t>
            </a:r>
          </a:p>
        </p:txBody>
      </p:sp>
      <p:sp>
        <p:nvSpPr>
          <p:cNvPr id="43" name="矩形 117"/>
          <p:cNvSpPr>
            <a:spLocks noChangeArrowheads="1"/>
          </p:cNvSpPr>
          <p:nvPr/>
        </p:nvSpPr>
        <p:spPr bwMode="auto">
          <a:xfrm>
            <a:off x="2846725" y="3069621"/>
            <a:ext cx="169089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1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新瓶装旧酒</a:t>
            </a:r>
          </a:p>
        </p:txBody>
      </p:sp>
      <p:sp>
        <p:nvSpPr>
          <p:cNvPr id="28696" name="Oval 46"/>
          <p:cNvSpPr>
            <a:spLocks noChangeArrowheads="1"/>
          </p:cNvSpPr>
          <p:nvPr/>
        </p:nvSpPr>
        <p:spPr bwMode="auto">
          <a:xfrm>
            <a:off x="2160588" y="1722438"/>
            <a:ext cx="879475" cy="879475"/>
          </a:xfrm>
          <a:prstGeom prst="ellipse">
            <a:avLst/>
          </a:prstGeom>
          <a:solidFill>
            <a:srgbClr val="1893A4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CN" altLang="zh-CN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8697" name="Oval 46"/>
          <p:cNvSpPr>
            <a:spLocks noChangeArrowheads="1"/>
          </p:cNvSpPr>
          <p:nvPr/>
        </p:nvSpPr>
        <p:spPr bwMode="auto">
          <a:xfrm>
            <a:off x="1208088" y="2882900"/>
            <a:ext cx="879475" cy="881063"/>
          </a:xfrm>
          <a:prstGeom prst="ellipse">
            <a:avLst/>
          </a:prstGeom>
          <a:solidFill>
            <a:srgbClr val="1893A4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CN" altLang="zh-CN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8698" name="Oval 46"/>
          <p:cNvSpPr>
            <a:spLocks noChangeArrowheads="1"/>
          </p:cNvSpPr>
          <p:nvPr/>
        </p:nvSpPr>
        <p:spPr bwMode="auto">
          <a:xfrm>
            <a:off x="2160588" y="3997325"/>
            <a:ext cx="879475" cy="881063"/>
          </a:xfrm>
          <a:prstGeom prst="ellipse">
            <a:avLst/>
          </a:prstGeom>
          <a:solidFill>
            <a:srgbClr val="1893A4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CN" altLang="zh-CN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7" name="矩形 127"/>
          <p:cNvSpPr>
            <a:spLocks noChangeArrowheads="1"/>
          </p:cNvSpPr>
          <p:nvPr/>
        </p:nvSpPr>
        <p:spPr bwMode="auto">
          <a:xfrm>
            <a:off x="2110319" y="1805590"/>
            <a:ext cx="9693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教材</a:t>
            </a:r>
            <a:endParaRPr lang="en-US" altLang="zh-CN" b="1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>
              <a:defRPr/>
            </a:pPr>
            <a:r>
              <a:rPr lang="zh-CN" altLang="en-US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电子化</a:t>
            </a:r>
          </a:p>
        </p:txBody>
      </p:sp>
      <p:sp>
        <p:nvSpPr>
          <p:cNvPr id="48" name="矩形 128"/>
          <p:cNvSpPr>
            <a:spLocks noChangeArrowheads="1"/>
          </p:cNvSpPr>
          <p:nvPr/>
        </p:nvSpPr>
        <p:spPr bwMode="auto">
          <a:xfrm>
            <a:off x="1283217" y="2988034"/>
            <a:ext cx="7448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工具辅助</a:t>
            </a:r>
          </a:p>
        </p:txBody>
      </p:sp>
      <p:sp>
        <p:nvSpPr>
          <p:cNvPr id="49" name="矩形 129"/>
          <p:cNvSpPr>
            <a:spLocks noChangeArrowheads="1"/>
          </p:cNvSpPr>
          <p:nvPr/>
        </p:nvSpPr>
        <p:spPr bwMode="auto">
          <a:xfrm>
            <a:off x="2118657" y="4260980"/>
            <a:ext cx="9693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建机房</a:t>
            </a:r>
          </a:p>
        </p:txBody>
      </p:sp>
      <p:sp>
        <p:nvSpPr>
          <p:cNvPr id="28702" name="Oval 46"/>
          <p:cNvSpPr>
            <a:spLocks noChangeArrowheads="1"/>
          </p:cNvSpPr>
          <p:nvPr/>
        </p:nvSpPr>
        <p:spPr bwMode="auto">
          <a:xfrm>
            <a:off x="6454775" y="3854450"/>
            <a:ext cx="881063" cy="879475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CN" altLang="zh-CN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4" name="矩形 151"/>
          <p:cNvSpPr>
            <a:spLocks noChangeArrowheads="1"/>
          </p:cNvSpPr>
          <p:nvPr/>
        </p:nvSpPr>
        <p:spPr bwMode="auto">
          <a:xfrm>
            <a:off x="6489246" y="3960929"/>
            <a:ext cx="8038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工具更新</a:t>
            </a:r>
          </a:p>
        </p:txBody>
      </p:sp>
      <p:sp>
        <p:nvSpPr>
          <p:cNvPr id="37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2.2  </a:t>
            </a:r>
            <a:r>
              <a:rPr lang="zh-CN" altLang="en-US" sz="2400" smtClean="0">
                <a:solidFill>
                  <a:schemeClr val="tx1"/>
                </a:solidFill>
              </a:rPr>
              <a:t>注重应用驱动与深度融合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8102898" y="1155700"/>
            <a:ext cx="461665" cy="386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pPr>
              <a:defRPr/>
            </a:pPr>
            <a:r>
              <a:rPr lang="zh-CN" altLang="en-US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5849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构建学校自主知识产权的教学云平台</a:t>
            </a:r>
          </a:p>
        </p:txBody>
      </p:sp>
      <p:cxnSp>
        <p:nvCxnSpPr>
          <p:cNvPr id="29702" name="直接连接符 18"/>
          <p:cNvCxnSpPr>
            <a:cxnSpLocks noChangeShapeType="1"/>
          </p:cNvCxnSpPr>
          <p:nvPr/>
        </p:nvCxnSpPr>
        <p:spPr bwMode="auto">
          <a:xfrm>
            <a:off x="7938" y="6573838"/>
            <a:ext cx="9180512" cy="1587"/>
          </a:xfrm>
          <a:prstGeom prst="line">
            <a:avLst/>
          </a:prstGeom>
          <a:noFill/>
          <a:ln w="19050">
            <a:solidFill>
              <a:srgbClr val="4A7EBB"/>
            </a:solidFill>
            <a:round/>
            <a:headEnd/>
            <a:tailEnd/>
          </a:ln>
        </p:spPr>
      </p:cxnSp>
      <p:pic>
        <p:nvPicPr>
          <p:cNvPr id="29703" name="Content Placeholder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188" y="1138238"/>
            <a:ext cx="6700837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2.2  </a:t>
            </a:r>
            <a:r>
              <a:rPr lang="zh-CN" altLang="en-US" sz="2400" smtClean="0">
                <a:solidFill>
                  <a:schemeClr val="tx1"/>
                </a:solidFill>
              </a:rPr>
              <a:t>注重应用驱动与深度融合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76474"/>
            <a:ext cx="48347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2.2.1 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推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进建设数字化的教学和学习资源</a:t>
            </a:r>
          </a:p>
        </p:txBody>
      </p:sp>
      <p:sp>
        <p:nvSpPr>
          <p:cNvPr id="81" name="矩形 80"/>
          <p:cNvSpPr/>
          <p:nvPr/>
        </p:nvSpPr>
        <p:spPr>
          <a:xfrm>
            <a:off x="527050" y="1600201"/>
            <a:ext cx="1504950" cy="1060450"/>
          </a:xfrm>
          <a:prstGeom prst="rect">
            <a:avLst/>
          </a:prstGeom>
          <a:solidFill>
            <a:srgbClr val="B5D5BE">
              <a:alpha val="89804"/>
            </a:srgbClr>
          </a:solidFill>
          <a:ln w="12700">
            <a:solidFill>
              <a:srgbClr val="3F97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① 自建方式</a:t>
            </a:r>
          </a:p>
        </p:txBody>
      </p:sp>
      <p:sp>
        <p:nvSpPr>
          <p:cNvPr id="82" name="矩形 81"/>
          <p:cNvSpPr/>
          <p:nvPr/>
        </p:nvSpPr>
        <p:spPr>
          <a:xfrm>
            <a:off x="2070100" y="1587500"/>
            <a:ext cx="6580188" cy="1149351"/>
          </a:xfrm>
          <a:prstGeom prst="rect">
            <a:avLst/>
          </a:prstGeom>
          <a:solidFill>
            <a:srgbClr val="B5D5BE">
              <a:alpha val="89804"/>
            </a:srgbClr>
          </a:solidFill>
          <a:ln w="12700">
            <a:solidFill>
              <a:srgbClr val="3F97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indent="-914400" algn="just">
              <a:lnSpc>
                <a:spcPts val="2600"/>
              </a:lnSpc>
              <a:defRPr/>
            </a:pPr>
            <a:endParaRPr lang="en-US" altLang="zh-CN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  <a:p>
            <a:pPr marL="914400" indent="-914400" algn="just">
              <a:lnSpc>
                <a:spcPts val="2600"/>
              </a:lnSpc>
              <a:defRPr/>
            </a:pPr>
            <a:r>
              <a:rPr lang="zh-CN" altLang="en-US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自</a:t>
            </a:r>
            <a:r>
              <a:rPr lang="zh-CN" altLang="en-US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建数字化资源课程达</a:t>
            </a:r>
            <a:r>
              <a:rPr lang="en-US" altLang="zh-CN" b="1" dirty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600</a:t>
            </a:r>
            <a:r>
              <a:rPr lang="zh-CN" altLang="en-US" b="1" dirty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多门</a:t>
            </a:r>
            <a:r>
              <a:rPr lang="zh-CN" altLang="en-US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（其中必修课</a:t>
            </a:r>
            <a:r>
              <a:rPr lang="en-US" altLang="zh-CN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300</a:t>
            </a:r>
            <a:r>
              <a:rPr lang="zh-CN" altLang="en-US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多门），有</a:t>
            </a:r>
            <a:r>
              <a:rPr lang="zh-CN" altLang="en-US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效</a:t>
            </a:r>
            <a:endParaRPr lang="en-US" altLang="zh-CN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  <a:p>
            <a:pPr marL="914400" indent="-914400" algn="just">
              <a:lnSpc>
                <a:spcPts val="2600"/>
              </a:lnSpc>
              <a:defRPr/>
            </a:pPr>
            <a:r>
              <a:rPr lang="zh-CN" altLang="en-US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应</a:t>
            </a:r>
            <a:r>
              <a:rPr lang="zh-CN" altLang="en-US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用课程课堂</a:t>
            </a:r>
            <a:r>
              <a:rPr lang="en-US" altLang="zh-CN" b="1" dirty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1000</a:t>
            </a:r>
            <a:r>
              <a:rPr lang="zh-CN" altLang="en-US" b="1" dirty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多</a:t>
            </a:r>
            <a:r>
              <a:rPr lang="zh-CN" altLang="en-US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个</a:t>
            </a:r>
            <a:r>
              <a:rPr lang="zh-CN" altLang="en-US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；</a:t>
            </a:r>
            <a:r>
              <a:rPr lang="zh-CN" altLang="en-US" b="1" kern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rPr>
              <a:t> </a:t>
            </a:r>
            <a:r>
              <a:rPr lang="zh-CN" altLang="en-US" b="1" kern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rPr>
              <a:t>其中国</a:t>
            </a:r>
            <a:r>
              <a:rPr lang="zh-CN" altLang="en-US" b="1" kern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rPr>
              <a:t>家级</a:t>
            </a:r>
            <a:r>
              <a:rPr lang="zh-CN" altLang="en-US" b="1" kern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rPr>
              <a:t>精品</a:t>
            </a:r>
            <a:r>
              <a:rPr lang="zh-CN" altLang="en-US" b="1" kern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rPr>
              <a:t>视频公开课</a:t>
            </a:r>
            <a:r>
              <a:rPr lang="en-US" altLang="zh-CN" b="1" dirty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3</a:t>
            </a:r>
            <a:r>
              <a:rPr lang="zh-CN" altLang="en-US" b="1" kern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rPr>
              <a:t>门</a:t>
            </a:r>
            <a:r>
              <a:rPr lang="zh-CN" altLang="en-US" b="1" kern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rPr>
              <a:t>，国</a:t>
            </a:r>
            <a:endParaRPr lang="en-US" altLang="zh-CN" b="1" kern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  <a:sym typeface="Calibri" pitchFamily="34" charset="0"/>
            </a:endParaRPr>
          </a:p>
          <a:p>
            <a:pPr marL="914400" indent="-914400" algn="just">
              <a:lnSpc>
                <a:spcPts val="2600"/>
              </a:lnSpc>
              <a:defRPr/>
            </a:pPr>
            <a:r>
              <a:rPr lang="zh-CN" altLang="en-US" b="1" kern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rPr>
              <a:t>家</a:t>
            </a:r>
            <a:r>
              <a:rPr lang="zh-CN" altLang="en-US" b="1" kern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rPr>
              <a:t>级精品资源共享课</a:t>
            </a:r>
            <a:r>
              <a:rPr lang="en-US" altLang="zh-CN" b="1" dirty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20</a:t>
            </a:r>
            <a:r>
              <a:rPr lang="zh-CN" altLang="en-US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门</a:t>
            </a:r>
            <a:endParaRPr lang="en-US" altLang="zh-CN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  <a:p>
            <a:pPr eaLnBrk="1" hangingPunct="1">
              <a:defRPr/>
            </a:pPr>
            <a:endParaRPr lang="zh-CN" altLang="en-US" b="1" dirty="0">
              <a:solidFill>
                <a:srgbClr val="FF6600"/>
              </a:solidFill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527050" y="2781300"/>
            <a:ext cx="1504950" cy="1674813"/>
          </a:xfrm>
          <a:prstGeom prst="rect">
            <a:avLst/>
          </a:prstGeom>
          <a:solidFill>
            <a:srgbClr val="B5D5BE">
              <a:alpha val="89804"/>
            </a:srgbClr>
          </a:solidFill>
          <a:ln w="12700">
            <a:solidFill>
              <a:srgbClr val="3F97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② 引进方式</a:t>
            </a:r>
          </a:p>
        </p:txBody>
      </p:sp>
      <p:sp>
        <p:nvSpPr>
          <p:cNvPr id="84" name="矩形 83"/>
          <p:cNvSpPr/>
          <p:nvPr/>
        </p:nvSpPr>
        <p:spPr>
          <a:xfrm>
            <a:off x="2070100" y="2781300"/>
            <a:ext cx="6580188" cy="1676400"/>
          </a:xfrm>
          <a:prstGeom prst="rect">
            <a:avLst/>
          </a:prstGeom>
          <a:solidFill>
            <a:srgbClr val="B5D5BE">
              <a:alpha val="89804"/>
            </a:srgbClr>
          </a:solidFill>
          <a:ln w="12700">
            <a:solidFill>
              <a:srgbClr val="3F97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ts val="2000"/>
              </a:lnSpc>
              <a:spcBef>
                <a:spcPts val="800"/>
              </a:spcBef>
              <a:defRPr/>
            </a:pPr>
            <a:r>
              <a:rPr lang="zh-CN" altLang="en-US" b="1" dirty="0">
                <a:solidFill>
                  <a:srgbClr val="CC53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优势互补，共建共享</a:t>
            </a:r>
          </a:p>
          <a:p>
            <a:pPr eaLnBrk="1" hangingPunct="1">
              <a:lnSpc>
                <a:spcPts val="2000"/>
              </a:lnSpc>
              <a:spcBef>
                <a:spcPts val="800"/>
              </a:spcBef>
              <a:buClr>
                <a:srgbClr val="1893A4"/>
              </a:buClr>
              <a:buFont typeface="Wingdings" pitchFamily="2" charset="2"/>
              <a:buChar char="Ø"/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  </a:t>
            </a:r>
            <a:r>
              <a:rPr lang="zh-CN" altLang="en-US" b="1" dirty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引进开放共享课程</a:t>
            </a:r>
            <a:r>
              <a:rPr lang="zh-CN" altLang="en-US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：全国教师教育网络联盟、东西部高校联盟、超星尔雅慕课、“两岸四地”台湾、香港高校等</a:t>
            </a:r>
          </a:p>
          <a:p>
            <a:pPr eaLnBrk="1" hangingPunct="1">
              <a:lnSpc>
                <a:spcPts val="2000"/>
              </a:lnSpc>
              <a:spcBef>
                <a:spcPts val="800"/>
              </a:spcBef>
              <a:buClr>
                <a:srgbClr val="158493"/>
              </a:buClr>
              <a:buFont typeface="Wingdings" pitchFamily="2" charset="2"/>
              <a:buChar char="Ø"/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  </a:t>
            </a:r>
            <a:r>
              <a:rPr lang="zh-CN" altLang="en-US" b="1" dirty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牵头成立湖北教师教育联盟</a:t>
            </a:r>
            <a:r>
              <a:rPr lang="zh-CN" altLang="en-US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（网络联盟），与湖北教师教育协作体资源共享</a:t>
            </a: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20700" y="3390900"/>
            <a:ext cx="5435600" cy="53975"/>
          </a:xfrm>
          <a:prstGeom prst="rect">
            <a:avLst/>
          </a:prstGeom>
          <a:solidFill>
            <a:srgbClr val="158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1747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2.2  </a:t>
            </a:r>
            <a:r>
              <a:rPr lang="zh-CN" altLang="en-US" sz="2400" smtClean="0">
                <a:solidFill>
                  <a:schemeClr val="tx1"/>
                </a:solidFill>
              </a:rPr>
              <a:t>注重应用驱动与深度融合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76474"/>
            <a:ext cx="465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2.2.1 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虚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拟仿真技术促进实验教学创新 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722409" y="3471492"/>
            <a:ext cx="3013133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8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虚拟社交焦虑干预实</a:t>
            </a:r>
            <a:r>
              <a:rPr lang="zh-CN" altLang="en-US" sz="18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训</a:t>
            </a:r>
            <a:r>
              <a:rPr lang="zh-CN" altLang="en-US" sz="18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项目</a:t>
            </a:r>
            <a:endParaRPr lang="zh-CN" altLang="en-GB" sz="1800" b="1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1752" name="矩形 12"/>
          <p:cNvSpPr>
            <a:spLocks noChangeArrowheads="1"/>
          </p:cNvSpPr>
          <p:nvPr/>
        </p:nvSpPr>
        <p:spPr bwMode="auto">
          <a:xfrm>
            <a:off x="6267450" y="1708150"/>
            <a:ext cx="249713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 b="1">
                <a:solidFill>
                  <a:srgbClr val="15849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虚拟现实暴露疗法结合了实体暴露法和想象暴露法的优点；模拟不同的社交场景：普通场景、咖啡馆、会议室、约会场景、面试场景等；经过不断地练习，逐渐脱敏，使参与训练者的焦虑逐渐减少。</a:t>
            </a:r>
          </a:p>
        </p:txBody>
      </p:sp>
      <p:grpSp>
        <p:nvGrpSpPr>
          <p:cNvPr id="31753" name="组合 17"/>
          <p:cNvGrpSpPr>
            <a:grpSpLocks/>
          </p:cNvGrpSpPr>
          <p:nvPr/>
        </p:nvGrpSpPr>
        <p:grpSpPr bwMode="auto">
          <a:xfrm>
            <a:off x="514350" y="1800225"/>
            <a:ext cx="5429250" cy="1543050"/>
            <a:chOff x="514350" y="2114550"/>
            <a:chExt cx="5429250" cy="1544400"/>
          </a:xfrm>
        </p:grpSpPr>
        <p:pic>
          <p:nvPicPr>
            <p:cNvPr id="31754" name="图片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85087" y="2115225"/>
              <a:ext cx="1724025" cy="154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5" name="图片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350" y="2114550"/>
              <a:ext cx="1941225" cy="154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6" name="图片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38625" y="2115225"/>
              <a:ext cx="1704975" cy="154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8"/>
          <p:cNvSpPr>
            <a:spLocks noChangeArrowheads="1"/>
          </p:cNvSpPr>
          <p:nvPr/>
        </p:nvSpPr>
        <p:spPr bwMode="auto">
          <a:xfrm>
            <a:off x="1835012" y="1490940"/>
            <a:ext cx="5672138" cy="234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一</a:t>
            </a:r>
            <a:r>
              <a:rPr lang="zh-CN" altLang="en-US" sz="2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、智慧校园建设与</a:t>
            </a:r>
            <a:r>
              <a:rPr lang="zh-CN" altLang="en-US" sz="2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高校教育发展</a:t>
            </a:r>
            <a:endParaRPr lang="en-US" sz="2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二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、智慧校园建设的</a:t>
            </a: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基本举措</a:t>
            </a:r>
            <a:endParaRPr lang="en-US" sz="2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三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、智慧校园建设的</a:t>
            </a: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初步成果</a:t>
            </a:r>
            <a:endParaRPr lang="en-US" sz="2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四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、智慧校园建设的</a:t>
            </a: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思考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/>
        </p:nvSpPr>
        <p:spPr>
          <a:xfrm>
            <a:off x="2546350" y="1663700"/>
            <a:ext cx="4051300" cy="395288"/>
          </a:xfrm>
          <a:prstGeom prst="rect">
            <a:avLst/>
          </a:prstGeom>
          <a:solidFill>
            <a:srgbClr val="1893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" name="组合 46"/>
          <p:cNvGrpSpPr>
            <a:grpSpLocks/>
          </p:cNvGrpSpPr>
          <p:nvPr/>
        </p:nvGrpSpPr>
        <p:grpSpPr bwMode="auto">
          <a:xfrm>
            <a:off x="4064000" y="3667125"/>
            <a:ext cx="7023100" cy="2114550"/>
            <a:chOff x="4064001" y="3667866"/>
            <a:chExt cx="7023100" cy="2113068"/>
          </a:xfrm>
        </p:grpSpPr>
        <p:sp>
          <p:nvSpPr>
            <p:cNvPr id="10" name="椭圆 9"/>
            <p:cNvSpPr/>
            <p:nvPr/>
          </p:nvSpPr>
          <p:spPr>
            <a:xfrm>
              <a:off x="4064001" y="3667866"/>
              <a:ext cx="7023100" cy="2113068"/>
            </a:xfrm>
            <a:prstGeom prst="ellipse">
              <a:avLst/>
            </a:prstGeom>
            <a:solidFill>
              <a:srgbClr val="6BB5A9"/>
            </a:solidFill>
            <a:ln>
              <a:solidFill>
                <a:srgbClr val="EAEAEA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" name="Rectangle 64"/>
            <p:cNvSpPr>
              <a:spLocks noChangeArrowheads="1"/>
            </p:cNvSpPr>
            <p:nvPr/>
          </p:nvSpPr>
          <p:spPr bwMode="auto">
            <a:xfrm>
              <a:off x="6548665" y="3773408"/>
              <a:ext cx="149143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000" b="1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“服务池”</a:t>
              </a:r>
            </a:p>
          </p:txBody>
        </p:sp>
        <p:pic>
          <p:nvPicPr>
            <p:cNvPr id="32805" name="Picture 9" descr="F:\2015.6.8 信息化战略ppt\tu\b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04909" y="3685609"/>
              <a:ext cx="1023577" cy="737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6" name="Picture 11" descr="F:\2015.6.8 信息化战略ppt\tu\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21602" y="4412343"/>
              <a:ext cx="514858" cy="509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7" name="Picture 22" descr="F:\2015.6.8 信息化战略ppt\tu\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38950" y="4316185"/>
              <a:ext cx="635539" cy="827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8" name="Picture 9" descr="F:\2015.6.8 信息化战略ppt\tu\b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13277" y="3933370"/>
              <a:ext cx="800611" cy="5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9" name="Picture 13" descr="F:\2015.6.8 信息化战略ppt\tu\f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29094" y="3930137"/>
              <a:ext cx="705547" cy="935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2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2.2  </a:t>
            </a:r>
            <a:r>
              <a:rPr lang="zh-CN" altLang="en-US" sz="2400" smtClean="0">
                <a:solidFill>
                  <a:schemeClr val="tx1"/>
                </a:solidFill>
              </a:rPr>
              <a:t>注重应用驱动与深度融合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76474"/>
            <a:ext cx="56187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2.2.2 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信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息化促进科研协同和学科交叉融合创新</a:t>
            </a:r>
          </a:p>
        </p:txBody>
      </p:sp>
      <p:sp>
        <p:nvSpPr>
          <p:cNvPr id="32776" name="矩形 17"/>
          <p:cNvSpPr>
            <a:spLocks noChangeArrowheads="1"/>
          </p:cNvSpPr>
          <p:nvPr/>
        </p:nvSpPr>
        <p:spPr bwMode="auto">
          <a:xfrm>
            <a:off x="3030538" y="1673225"/>
            <a:ext cx="342106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FF66"/>
                </a:solidFill>
                <a:latin typeface="微软雅黑" pitchFamily="34" charset="-122"/>
                <a:ea typeface="微软雅黑" pitchFamily="34" charset="-122"/>
              </a:rPr>
              <a:t>科研信息化（</a:t>
            </a:r>
            <a:r>
              <a:rPr lang="en-US" altLang="zh-CN" sz="2000" b="1">
                <a:solidFill>
                  <a:srgbClr val="FFFF66"/>
                </a:solidFill>
                <a:latin typeface="微软雅黑" pitchFamily="34" charset="-122"/>
                <a:ea typeface="微软雅黑" pitchFamily="34" charset="-122"/>
              </a:rPr>
              <a:t>E-Sicence</a:t>
            </a:r>
            <a:r>
              <a:rPr lang="zh-CN" altLang="en-US" sz="2000" b="1">
                <a:solidFill>
                  <a:srgbClr val="FFFF66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sz="2000" b="1">
              <a:solidFill>
                <a:srgbClr val="FFFF6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45"/>
          <p:cNvGrpSpPr>
            <a:grpSpLocks/>
          </p:cNvGrpSpPr>
          <p:nvPr/>
        </p:nvGrpSpPr>
        <p:grpSpPr bwMode="auto">
          <a:xfrm>
            <a:off x="-1916113" y="3671888"/>
            <a:ext cx="7102476" cy="2322512"/>
            <a:chOff x="-1915886" y="3672114"/>
            <a:chExt cx="7103003" cy="2728687"/>
          </a:xfrm>
        </p:grpSpPr>
        <p:sp>
          <p:nvSpPr>
            <p:cNvPr id="9" name="椭圆 8"/>
            <p:cNvSpPr/>
            <p:nvPr/>
          </p:nvSpPr>
          <p:spPr>
            <a:xfrm>
              <a:off x="-1915886" y="3759202"/>
              <a:ext cx="7103003" cy="2641599"/>
            </a:xfrm>
            <a:prstGeom prst="ellipse">
              <a:avLst/>
            </a:prstGeom>
            <a:solidFill>
              <a:srgbClr val="B5D5BE"/>
            </a:solidFill>
            <a:ln w="57150">
              <a:solidFill>
                <a:srgbClr val="EAEAEA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32791" name="组合 44"/>
            <p:cNvGrpSpPr>
              <a:grpSpLocks/>
            </p:cNvGrpSpPr>
            <p:nvPr/>
          </p:nvGrpSpPr>
          <p:grpSpPr bwMode="auto">
            <a:xfrm>
              <a:off x="45598" y="3672114"/>
              <a:ext cx="4116147" cy="1426257"/>
              <a:chOff x="45598" y="3672114"/>
              <a:chExt cx="4116147" cy="1426257"/>
            </a:xfrm>
          </p:grpSpPr>
          <p:sp>
            <p:nvSpPr>
              <p:cNvPr id="13" name="Rectangle 64"/>
              <p:cNvSpPr>
                <a:spLocks noChangeArrowheads="1"/>
              </p:cNvSpPr>
              <p:nvPr/>
            </p:nvSpPr>
            <p:spPr bwMode="auto">
              <a:xfrm>
                <a:off x="986968" y="3816952"/>
                <a:ext cx="149143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2000" b="1" spc="38" dirty="0">
                    <a:ln w="13500">
                      <a:solidFill>
                        <a:srgbClr val="4F81BD">
                          <a:shade val="2500"/>
                          <a:alpha val="6500"/>
                        </a:srgbClr>
                      </a:solidFill>
                      <a:prstDash val="solid"/>
                    </a:ln>
                    <a:solidFill>
                      <a:srgbClr val="000000"/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“资源池”</a:t>
                </a:r>
              </a:p>
            </p:txBody>
          </p:sp>
          <p:grpSp>
            <p:nvGrpSpPr>
              <p:cNvPr id="32793" name="组合 43"/>
              <p:cNvGrpSpPr>
                <a:grpSpLocks/>
              </p:cNvGrpSpPr>
              <p:nvPr/>
            </p:nvGrpSpPr>
            <p:grpSpPr bwMode="auto">
              <a:xfrm>
                <a:off x="45598" y="3672114"/>
                <a:ext cx="4116147" cy="1426257"/>
                <a:chOff x="45598" y="3672114"/>
                <a:chExt cx="4116147" cy="1426257"/>
              </a:xfrm>
            </p:grpSpPr>
            <p:pic>
              <p:nvPicPr>
                <p:cNvPr id="32794" name="Picture 12" descr="F:\2015.6.8 信息化战略ppt\tu\e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00384" y="4255742"/>
                  <a:ext cx="748966" cy="6806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795" name="Picture 15" descr="F:\2015.6.8 信息化战略ppt\tu\h.pn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2220685" y="4300085"/>
                  <a:ext cx="870857" cy="7982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796" name="Picture 16" descr="F:\2015.6.8 信息化战略ppt\tu\i.png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1468672" y="4342383"/>
                  <a:ext cx="585177" cy="6834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797" name="Picture 17" descr="F:\2015.6.8 信息化战略ppt\tu\j.pn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3103425" y="4135162"/>
                  <a:ext cx="1058320" cy="7162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798" name="Picture 18" descr="F:\2015.6.8 信息化战略ppt\tu\k.png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45598" y="3715656"/>
                  <a:ext cx="906506" cy="5597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799" name="Picture 20" descr="F:\2015.6.8 信息化战略ppt\tu\m.pn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3210378" y="3847497"/>
                  <a:ext cx="496294" cy="6809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800" name="Picture 23" descr="F:\2015.6.8 信息化战略ppt\tu\a.png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 b="17641"/>
                <a:stretch>
                  <a:fillRect/>
                </a:stretch>
              </p:blipFill>
              <p:spPr bwMode="auto">
                <a:xfrm>
                  <a:off x="2372799" y="3672114"/>
                  <a:ext cx="936459" cy="5863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33" name="KSO_Shape"/>
          <p:cNvSpPr/>
          <p:nvPr/>
        </p:nvSpPr>
        <p:spPr>
          <a:xfrm rot="16200000">
            <a:off x="6239670" y="3085306"/>
            <a:ext cx="652463" cy="965200"/>
          </a:xfrm>
          <a:custGeom>
            <a:avLst/>
            <a:gdLst>
              <a:gd name="connsiteX0" fmla="*/ 2226629 w 7382320"/>
              <a:gd name="connsiteY0" fmla="*/ 1008112 h 3528392"/>
              <a:gd name="connsiteX1" fmla="*/ 3470622 w 7382320"/>
              <a:gd name="connsiteY1" fmla="*/ 1008112 h 3528392"/>
              <a:gd name="connsiteX2" fmla="*/ 3470622 w 7382320"/>
              <a:gd name="connsiteY2" fmla="*/ 2520280 h 3528392"/>
              <a:gd name="connsiteX3" fmla="*/ 2226629 w 7382320"/>
              <a:gd name="connsiteY3" fmla="*/ 2520280 h 3528392"/>
              <a:gd name="connsiteX4" fmla="*/ 887362 w 7382320"/>
              <a:gd name="connsiteY4" fmla="*/ 1008112 h 3528392"/>
              <a:gd name="connsiteX5" fmla="*/ 1843323 w 7382320"/>
              <a:gd name="connsiteY5" fmla="*/ 1008112 h 3528392"/>
              <a:gd name="connsiteX6" fmla="*/ 1843323 w 7382320"/>
              <a:gd name="connsiteY6" fmla="*/ 2520280 h 3528392"/>
              <a:gd name="connsiteX7" fmla="*/ 887362 w 7382320"/>
              <a:gd name="connsiteY7" fmla="*/ 2520280 h 3528392"/>
              <a:gd name="connsiteX8" fmla="*/ 0 w 7382320"/>
              <a:gd name="connsiteY8" fmla="*/ 1008112 h 3528392"/>
              <a:gd name="connsiteX9" fmla="*/ 504056 w 7382320"/>
              <a:gd name="connsiteY9" fmla="*/ 1008112 h 3528392"/>
              <a:gd name="connsiteX10" fmla="*/ 504056 w 7382320"/>
              <a:gd name="connsiteY10" fmla="*/ 2520280 h 3528392"/>
              <a:gd name="connsiteX11" fmla="*/ 0 w 7382320"/>
              <a:gd name="connsiteY11" fmla="*/ 2520280 h 3528392"/>
              <a:gd name="connsiteX12" fmla="*/ 5222080 w 7382320"/>
              <a:gd name="connsiteY12" fmla="*/ 0 h 3528392"/>
              <a:gd name="connsiteX13" fmla="*/ 7382320 w 7382320"/>
              <a:gd name="connsiteY13" fmla="*/ 1764196 h 3528392"/>
              <a:gd name="connsiteX14" fmla="*/ 5222080 w 7382320"/>
              <a:gd name="connsiteY14" fmla="*/ 3528392 h 3528392"/>
              <a:gd name="connsiteX15" fmla="*/ 5222080 w 7382320"/>
              <a:gd name="connsiteY15" fmla="*/ 2520280 h 3528392"/>
              <a:gd name="connsiteX16" fmla="*/ 3853928 w 7382320"/>
              <a:gd name="connsiteY16" fmla="*/ 2520280 h 3528392"/>
              <a:gd name="connsiteX17" fmla="*/ 3853928 w 7382320"/>
              <a:gd name="connsiteY17" fmla="*/ 1008112 h 3528392"/>
              <a:gd name="connsiteX18" fmla="*/ 5222080 w 7382320"/>
              <a:gd name="connsiteY18" fmla="*/ 100811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382320" h="3528392">
                <a:moveTo>
                  <a:pt x="2226629" y="1008112"/>
                </a:moveTo>
                <a:lnTo>
                  <a:pt x="3470622" y="1008112"/>
                </a:lnTo>
                <a:lnTo>
                  <a:pt x="3470622" y="2520280"/>
                </a:lnTo>
                <a:lnTo>
                  <a:pt x="2226629" y="2520280"/>
                </a:lnTo>
                <a:close/>
                <a:moveTo>
                  <a:pt x="887362" y="1008112"/>
                </a:moveTo>
                <a:lnTo>
                  <a:pt x="1843323" y="1008112"/>
                </a:lnTo>
                <a:lnTo>
                  <a:pt x="1843323" y="2520280"/>
                </a:lnTo>
                <a:lnTo>
                  <a:pt x="887362" y="2520280"/>
                </a:lnTo>
                <a:close/>
                <a:moveTo>
                  <a:pt x="0" y="1008112"/>
                </a:moveTo>
                <a:lnTo>
                  <a:pt x="504056" y="1008112"/>
                </a:lnTo>
                <a:lnTo>
                  <a:pt x="504056" y="2520280"/>
                </a:lnTo>
                <a:lnTo>
                  <a:pt x="0" y="2520280"/>
                </a:lnTo>
                <a:close/>
                <a:moveTo>
                  <a:pt x="5222080" y="0"/>
                </a:moveTo>
                <a:lnTo>
                  <a:pt x="7382320" y="1764196"/>
                </a:lnTo>
                <a:lnTo>
                  <a:pt x="5222080" y="3528392"/>
                </a:lnTo>
                <a:lnTo>
                  <a:pt x="5222080" y="2520280"/>
                </a:lnTo>
                <a:lnTo>
                  <a:pt x="3853928" y="2520280"/>
                </a:lnTo>
                <a:lnTo>
                  <a:pt x="3853928" y="1008112"/>
                </a:lnTo>
                <a:lnTo>
                  <a:pt x="5222080" y="10081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4" name="环形箭头 33"/>
          <p:cNvSpPr/>
          <p:nvPr/>
        </p:nvSpPr>
        <p:spPr>
          <a:xfrm>
            <a:off x="4411663" y="4229100"/>
            <a:ext cx="958850" cy="942975"/>
          </a:xfrm>
          <a:prstGeom prst="circular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" name="组合 42"/>
          <p:cNvGrpSpPr>
            <a:grpSpLocks/>
          </p:cNvGrpSpPr>
          <p:nvPr/>
        </p:nvGrpSpPr>
        <p:grpSpPr bwMode="auto">
          <a:xfrm>
            <a:off x="1357313" y="2427288"/>
            <a:ext cx="6429375" cy="833437"/>
            <a:chOff x="1596573" y="2123047"/>
            <a:chExt cx="6429829" cy="832425"/>
          </a:xfrm>
        </p:grpSpPr>
        <p:grpSp>
          <p:nvGrpSpPr>
            <p:cNvPr id="32782" name="组合 37"/>
            <p:cNvGrpSpPr>
              <a:grpSpLocks/>
            </p:cNvGrpSpPr>
            <p:nvPr/>
          </p:nvGrpSpPr>
          <p:grpSpPr bwMode="auto">
            <a:xfrm>
              <a:off x="4862288" y="2123047"/>
              <a:ext cx="3164114" cy="832425"/>
              <a:chOff x="4862288" y="2123047"/>
              <a:chExt cx="3164114" cy="832425"/>
            </a:xfrm>
          </p:grpSpPr>
          <p:sp>
            <p:nvSpPr>
              <p:cNvPr id="36" name="三十二角星 35"/>
              <p:cNvSpPr/>
              <p:nvPr/>
            </p:nvSpPr>
            <p:spPr>
              <a:xfrm>
                <a:off x="4862291" y="2123047"/>
                <a:ext cx="3164111" cy="792786"/>
              </a:xfrm>
              <a:prstGeom prst="star32">
                <a:avLst/>
              </a:prstGeom>
              <a:solidFill>
                <a:srgbClr val="FF9900">
                  <a:alpha val="94902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37" name="标题 1"/>
              <p:cNvSpPr txBox="1">
                <a:spLocks/>
              </p:cNvSpPr>
              <p:nvPr/>
            </p:nvSpPr>
            <p:spPr>
              <a:xfrm>
                <a:off x="5163937" y="2268920"/>
                <a:ext cx="2530653" cy="686552"/>
              </a:xfrm>
              <a:prstGeom prst="rect">
                <a:avLst/>
              </a:prstGeom>
            </p:spPr>
            <p:txBody>
              <a:bodyPr/>
              <a:lstStyle/>
              <a:p>
                <a:pPr marL="914400" indent="-914400" algn="ctr">
                  <a:lnSpc>
                    <a:spcPts val="3000"/>
                  </a:lnSpc>
                  <a:defRPr/>
                </a:pPr>
                <a:r>
                  <a:rPr lang="zh-CN" altLang="en-US" sz="2000" b="1" kern="0" dirty="0">
                    <a:solidFill>
                      <a:schemeClr val="bg1">
                        <a:lumMod val="9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+mj-cs"/>
                    <a:sym typeface="Calibri" pitchFamily="34" charset="0"/>
                  </a:rPr>
                  <a:t>科研创新环境变革</a:t>
                </a:r>
              </a:p>
            </p:txBody>
          </p:sp>
        </p:grpSp>
        <p:grpSp>
          <p:nvGrpSpPr>
            <p:cNvPr id="32783" name="组合 38"/>
            <p:cNvGrpSpPr>
              <a:grpSpLocks/>
            </p:cNvGrpSpPr>
            <p:nvPr/>
          </p:nvGrpSpPr>
          <p:grpSpPr bwMode="auto">
            <a:xfrm>
              <a:off x="1596573" y="2123047"/>
              <a:ext cx="3164114" cy="832425"/>
              <a:chOff x="4862288" y="2123047"/>
              <a:chExt cx="3164114" cy="832425"/>
            </a:xfrm>
          </p:grpSpPr>
          <p:sp>
            <p:nvSpPr>
              <p:cNvPr id="40" name="三十二角星 39"/>
              <p:cNvSpPr/>
              <p:nvPr/>
            </p:nvSpPr>
            <p:spPr>
              <a:xfrm>
                <a:off x="4862288" y="2123047"/>
                <a:ext cx="3164110" cy="792786"/>
              </a:xfrm>
              <a:prstGeom prst="star32">
                <a:avLst/>
              </a:prstGeom>
              <a:solidFill>
                <a:srgbClr val="FF9900">
                  <a:alpha val="94902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sp>
            <p:nvSpPr>
              <p:cNvPr id="41" name="标题 1"/>
              <p:cNvSpPr txBox="1">
                <a:spLocks/>
              </p:cNvSpPr>
              <p:nvPr/>
            </p:nvSpPr>
            <p:spPr>
              <a:xfrm>
                <a:off x="5163934" y="2268920"/>
                <a:ext cx="2530653" cy="686552"/>
              </a:xfrm>
              <a:prstGeom prst="rect">
                <a:avLst/>
              </a:prstGeom>
            </p:spPr>
            <p:txBody>
              <a:bodyPr/>
              <a:lstStyle/>
              <a:p>
                <a:pPr marL="914400" indent="-914400" algn="ctr">
                  <a:lnSpc>
                    <a:spcPts val="3000"/>
                  </a:lnSpc>
                  <a:defRPr/>
                </a:pPr>
                <a:r>
                  <a:rPr lang="zh-CN" altLang="en-US" sz="2000" b="1" kern="0" dirty="0">
                    <a:solidFill>
                      <a:schemeClr val="bg1">
                        <a:lumMod val="9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+mj-cs"/>
                    <a:sym typeface="Calibri" pitchFamily="34" charset="0"/>
                  </a:rPr>
                  <a:t>科研活动方式变革</a:t>
                </a:r>
              </a:p>
            </p:txBody>
          </p:sp>
        </p:grpSp>
      </p:grpSp>
      <p:sp>
        <p:nvSpPr>
          <p:cNvPr id="48" name="KSO_Shape"/>
          <p:cNvSpPr/>
          <p:nvPr/>
        </p:nvSpPr>
        <p:spPr>
          <a:xfrm rot="16200000">
            <a:off x="4377531" y="2175669"/>
            <a:ext cx="388938" cy="381000"/>
          </a:xfrm>
          <a:custGeom>
            <a:avLst/>
            <a:gdLst>
              <a:gd name="connsiteX0" fmla="*/ 2226629 w 7382320"/>
              <a:gd name="connsiteY0" fmla="*/ 1008112 h 3528392"/>
              <a:gd name="connsiteX1" fmla="*/ 3470622 w 7382320"/>
              <a:gd name="connsiteY1" fmla="*/ 1008112 h 3528392"/>
              <a:gd name="connsiteX2" fmla="*/ 3470622 w 7382320"/>
              <a:gd name="connsiteY2" fmla="*/ 2520280 h 3528392"/>
              <a:gd name="connsiteX3" fmla="*/ 2226629 w 7382320"/>
              <a:gd name="connsiteY3" fmla="*/ 2520280 h 3528392"/>
              <a:gd name="connsiteX4" fmla="*/ 887362 w 7382320"/>
              <a:gd name="connsiteY4" fmla="*/ 1008112 h 3528392"/>
              <a:gd name="connsiteX5" fmla="*/ 1843323 w 7382320"/>
              <a:gd name="connsiteY5" fmla="*/ 1008112 h 3528392"/>
              <a:gd name="connsiteX6" fmla="*/ 1843323 w 7382320"/>
              <a:gd name="connsiteY6" fmla="*/ 2520280 h 3528392"/>
              <a:gd name="connsiteX7" fmla="*/ 887362 w 7382320"/>
              <a:gd name="connsiteY7" fmla="*/ 2520280 h 3528392"/>
              <a:gd name="connsiteX8" fmla="*/ 0 w 7382320"/>
              <a:gd name="connsiteY8" fmla="*/ 1008112 h 3528392"/>
              <a:gd name="connsiteX9" fmla="*/ 504056 w 7382320"/>
              <a:gd name="connsiteY9" fmla="*/ 1008112 h 3528392"/>
              <a:gd name="connsiteX10" fmla="*/ 504056 w 7382320"/>
              <a:gd name="connsiteY10" fmla="*/ 2520280 h 3528392"/>
              <a:gd name="connsiteX11" fmla="*/ 0 w 7382320"/>
              <a:gd name="connsiteY11" fmla="*/ 2520280 h 3528392"/>
              <a:gd name="connsiteX12" fmla="*/ 5222080 w 7382320"/>
              <a:gd name="connsiteY12" fmla="*/ 0 h 3528392"/>
              <a:gd name="connsiteX13" fmla="*/ 7382320 w 7382320"/>
              <a:gd name="connsiteY13" fmla="*/ 1764196 h 3528392"/>
              <a:gd name="connsiteX14" fmla="*/ 5222080 w 7382320"/>
              <a:gd name="connsiteY14" fmla="*/ 3528392 h 3528392"/>
              <a:gd name="connsiteX15" fmla="*/ 5222080 w 7382320"/>
              <a:gd name="connsiteY15" fmla="*/ 2520280 h 3528392"/>
              <a:gd name="connsiteX16" fmla="*/ 3853928 w 7382320"/>
              <a:gd name="connsiteY16" fmla="*/ 2520280 h 3528392"/>
              <a:gd name="connsiteX17" fmla="*/ 3853928 w 7382320"/>
              <a:gd name="connsiteY17" fmla="*/ 1008112 h 3528392"/>
              <a:gd name="connsiteX18" fmla="*/ 5222080 w 7382320"/>
              <a:gd name="connsiteY18" fmla="*/ 100811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382320" h="3528392">
                <a:moveTo>
                  <a:pt x="2226629" y="1008112"/>
                </a:moveTo>
                <a:lnTo>
                  <a:pt x="3470622" y="1008112"/>
                </a:lnTo>
                <a:lnTo>
                  <a:pt x="3470622" y="2520280"/>
                </a:lnTo>
                <a:lnTo>
                  <a:pt x="2226629" y="2520280"/>
                </a:lnTo>
                <a:close/>
                <a:moveTo>
                  <a:pt x="887362" y="1008112"/>
                </a:moveTo>
                <a:lnTo>
                  <a:pt x="1843323" y="1008112"/>
                </a:lnTo>
                <a:lnTo>
                  <a:pt x="1843323" y="2520280"/>
                </a:lnTo>
                <a:lnTo>
                  <a:pt x="887362" y="2520280"/>
                </a:lnTo>
                <a:close/>
                <a:moveTo>
                  <a:pt x="0" y="1008112"/>
                </a:moveTo>
                <a:lnTo>
                  <a:pt x="504056" y="1008112"/>
                </a:lnTo>
                <a:lnTo>
                  <a:pt x="504056" y="2520280"/>
                </a:lnTo>
                <a:lnTo>
                  <a:pt x="0" y="2520280"/>
                </a:lnTo>
                <a:close/>
                <a:moveTo>
                  <a:pt x="5222080" y="0"/>
                </a:moveTo>
                <a:lnTo>
                  <a:pt x="7382320" y="1764196"/>
                </a:lnTo>
                <a:lnTo>
                  <a:pt x="5222080" y="3528392"/>
                </a:lnTo>
                <a:lnTo>
                  <a:pt x="5222080" y="2520280"/>
                </a:lnTo>
                <a:lnTo>
                  <a:pt x="3853928" y="2520280"/>
                </a:lnTo>
                <a:lnTo>
                  <a:pt x="3853928" y="1008112"/>
                </a:lnTo>
                <a:lnTo>
                  <a:pt x="5222080" y="10081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8" name="Rectangle 64"/>
          <p:cNvSpPr>
            <a:spLocks noChangeArrowheads="1"/>
          </p:cNvSpPr>
          <p:nvPr/>
        </p:nvSpPr>
        <p:spPr bwMode="auto">
          <a:xfrm>
            <a:off x="4275825" y="3896766"/>
            <a:ext cx="9687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虚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拟化</a:t>
            </a:r>
            <a:endParaRPr lang="zh-CN" altLang="en-US" sz="2000" b="1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9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矩形 144"/>
          <p:cNvSpPr/>
          <p:nvPr/>
        </p:nvSpPr>
        <p:spPr>
          <a:xfrm>
            <a:off x="1108075" y="2278063"/>
            <a:ext cx="7053263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3795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2.2  </a:t>
            </a:r>
            <a:r>
              <a:rPr lang="zh-CN" altLang="en-US" sz="2400" smtClean="0">
                <a:solidFill>
                  <a:schemeClr val="tx1"/>
                </a:solidFill>
              </a:rPr>
              <a:t>注重应用驱动与深度融合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76474"/>
            <a:ext cx="54117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变革科研创新范式，强化学科专业定制化应用</a:t>
            </a:r>
          </a:p>
        </p:txBody>
      </p:sp>
      <p:sp>
        <p:nvSpPr>
          <p:cNvPr id="14" name="矩形 13"/>
          <p:cNvSpPr/>
          <p:nvPr/>
        </p:nvSpPr>
        <p:spPr>
          <a:xfrm>
            <a:off x="1042988" y="1463675"/>
            <a:ext cx="76073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主要是数据应用环境、协同平台、数字文献资源与学科专业定制化应用，型态为</a:t>
            </a:r>
            <a:r>
              <a:rPr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集成创新应用、协同创新应用、交叉创新应用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3800" name="组合 83"/>
          <p:cNvGrpSpPr>
            <a:grpSpLocks/>
          </p:cNvGrpSpPr>
          <p:nvPr/>
        </p:nvGrpSpPr>
        <p:grpSpPr bwMode="auto">
          <a:xfrm>
            <a:off x="3092450" y="3068638"/>
            <a:ext cx="3090863" cy="457200"/>
            <a:chOff x="2578894" y="3324225"/>
            <a:chExt cx="3090862" cy="457200"/>
          </a:xfrm>
        </p:grpSpPr>
        <p:sp>
          <p:nvSpPr>
            <p:cNvPr id="53" name="矩形 52"/>
            <p:cNvSpPr/>
            <p:nvPr/>
          </p:nvSpPr>
          <p:spPr>
            <a:xfrm>
              <a:off x="2578894" y="3324225"/>
              <a:ext cx="3090862" cy="4572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3830" name="矩形 76"/>
            <p:cNvSpPr>
              <a:spLocks noChangeArrowheads="1"/>
            </p:cNvSpPr>
            <p:nvPr/>
          </p:nvSpPr>
          <p:spPr bwMode="auto">
            <a:xfrm>
              <a:off x="2728913" y="3368159"/>
              <a:ext cx="27908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>
                  <a:ea typeface="黑体" pitchFamily="49" charset="-122"/>
                </a:rPr>
                <a:t>学科交叉与科研创新</a:t>
              </a:r>
            </a:p>
          </p:txBody>
        </p:sp>
      </p:grpSp>
      <p:grpSp>
        <p:nvGrpSpPr>
          <p:cNvPr id="33801" name="组合 140"/>
          <p:cNvGrpSpPr>
            <a:grpSpLocks/>
          </p:cNvGrpSpPr>
          <p:nvPr/>
        </p:nvGrpSpPr>
        <p:grpSpPr bwMode="auto">
          <a:xfrm>
            <a:off x="1150938" y="2325688"/>
            <a:ext cx="6973887" cy="284162"/>
            <a:chOff x="1150938" y="2325179"/>
            <a:chExt cx="6973158" cy="284932"/>
          </a:xfrm>
        </p:grpSpPr>
        <p:sp>
          <p:nvSpPr>
            <p:cNvPr id="78" name="矩形 77"/>
            <p:cNvSpPr/>
            <p:nvPr/>
          </p:nvSpPr>
          <p:spPr>
            <a:xfrm>
              <a:off x="1150938" y="2325179"/>
              <a:ext cx="1339710" cy="284932"/>
            </a:xfrm>
            <a:prstGeom prst="rect">
              <a:avLst/>
            </a:prstGeom>
            <a:solidFill>
              <a:srgbClr val="189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5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网络媒体语言</a:t>
              </a:r>
            </a:p>
          </p:txBody>
        </p:sp>
        <p:sp>
          <p:nvSpPr>
            <p:cNvPr id="79" name="矩形 78"/>
            <p:cNvSpPr/>
            <p:nvPr/>
          </p:nvSpPr>
          <p:spPr>
            <a:xfrm>
              <a:off x="2525569" y="2325179"/>
              <a:ext cx="1061926" cy="284932"/>
            </a:xfrm>
            <a:prstGeom prst="rect">
              <a:avLst/>
            </a:prstGeom>
            <a:solidFill>
              <a:srgbClr val="189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5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数字三农</a:t>
              </a:r>
            </a:p>
          </p:txBody>
        </p:sp>
        <p:sp>
          <p:nvSpPr>
            <p:cNvPr id="80" name="矩形 79"/>
            <p:cNvSpPr/>
            <p:nvPr/>
          </p:nvSpPr>
          <p:spPr>
            <a:xfrm>
              <a:off x="3622417" y="2325179"/>
              <a:ext cx="1061927" cy="284932"/>
            </a:xfrm>
            <a:prstGeom prst="rect">
              <a:avLst/>
            </a:prstGeom>
            <a:solidFill>
              <a:srgbClr val="189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5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数字教育</a:t>
              </a:r>
            </a:p>
          </p:txBody>
        </p:sp>
        <p:sp>
          <p:nvSpPr>
            <p:cNvPr id="81" name="矩形 80"/>
            <p:cNvSpPr/>
            <p:nvPr/>
          </p:nvSpPr>
          <p:spPr>
            <a:xfrm>
              <a:off x="4719265" y="2325179"/>
              <a:ext cx="1061926" cy="284932"/>
            </a:xfrm>
            <a:prstGeom prst="rect">
              <a:avLst/>
            </a:prstGeom>
            <a:solidFill>
              <a:srgbClr val="189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5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数字历史</a:t>
              </a:r>
            </a:p>
          </p:txBody>
        </p:sp>
        <p:sp>
          <p:nvSpPr>
            <p:cNvPr id="82" name="矩形 81"/>
            <p:cNvSpPr/>
            <p:nvPr/>
          </p:nvSpPr>
          <p:spPr>
            <a:xfrm>
              <a:off x="5816112" y="2325179"/>
              <a:ext cx="1211136" cy="284932"/>
            </a:xfrm>
            <a:prstGeom prst="rect">
              <a:avLst/>
            </a:prstGeom>
            <a:solidFill>
              <a:srgbClr val="189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5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新媒体艺术</a:t>
              </a:r>
            </a:p>
          </p:txBody>
        </p:sp>
        <p:sp>
          <p:nvSpPr>
            <p:cNvPr id="83" name="矩形 82"/>
            <p:cNvSpPr/>
            <p:nvPr/>
          </p:nvSpPr>
          <p:spPr>
            <a:xfrm>
              <a:off x="7062170" y="2325179"/>
              <a:ext cx="1061926" cy="284932"/>
            </a:xfrm>
            <a:prstGeom prst="rect">
              <a:avLst/>
            </a:prstGeom>
            <a:solidFill>
              <a:srgbClr val="189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5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网络心理</a:t>
              </a:r>
            </a:p>
          </p:txBody>
        </p:sp>
      </p:grpSp>
      <p:grpSp>
        <p:nvGrpSpPr>
          <p:cNvPr id="33802" name="组合 105"/>
          <p:cNvGrpSpPr>
            <a:grpSpLocks/>
          </p:cNvGrpSpPr>
          <p:nvPr/>
        </p:nvGrpSpPr>
        <p:grpSpPr bwMode="auto">
          <a:xfrm>
            <a:off x="3829050" y="3724275"/>
            <a:ext cx="1616075" cy="1408113"/>
            <a:chOff x="4052245" y="3753388"/>
            <a:chExt cx="1616121" cy="1407530"/>
          </a:xfrm>
        </p:grpSpPr>
        <p:grpSp>
          <p:nvGrpSpPr>
            <p:cNvPr id="33807" name="组合 86"/>
            <p:cNvGrpSpPr>
              <a:grpSpLocks/>
            </p:cNvGrpSpPr>
            <p:nvPr/>
          </p:nvGrpSpPr>
          <p:grpSpPr bwMode="auto">
            <a:xfrm>
              <a:off x="4169704" y="3753388"/>
              <a:ext cx="1374956" cy="1294313"/>
              <a:chOff x="5624964" y="3835810"/>
              <a:chExt cx="1511180" cy="1307690"/>
            </a:xfrm>
          </p:grpSpPr>
          <p:sp>
            <p:nvSpPr>
              <p:cNvPr id="33821" name="AutoShape 33"/>
              <p:cNvSpPr>
                <a:spLocks noChangeArrowheads="1"/>
              </p:cNvSpPr>
              <p:nvPr/>
            </p:nvSpPr>
            <p:spPr bwMode="auto">
              <a:xfrm>
                <a:off x="5627926" y="3854859"/>
                <a:ext cx="1508218" cy="1288641"/>
              </a:xfrm>
              <a:prstGeom prst="can">
                <a:avLst>
                  <a:gd name="adj" fmla="val 50000"/>
                </a:avLst>
              </a:prstGeom>
              <a:gradFill rotWithShape="0">
                <a:gsLst>
                  <a:gs pos="0">
                    <a:srgbClr val="6BB5A9"/>
                  </a:gs>
                  <a:gs pos="50000">
                    <a:srgbClr val="158493"/>
                  </a:gs>
                  <a:gs pos="100000">
                    <a:srgbClr val="0E545E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kumimoji="1" lang="zh-CN" altLang="zh-CN" sz="2400" b="1">
                  <a:solidFill>
                    <a:srgbClr val="FFFFFF"/>
                  </a:solidFill>
                  <a:latin typeface="黑体" pitchFamily="49" charset="-122"/>
                </a:endParaRPr>
              </a:p>
            </p:txBody>
          </p:sp>
          <p:sp>
            <p:nvSpPr>
              <p:cNvPr id="33822" name="Oval 34"/>
              <p:cNvSpPr>
                <a:spLocks noChangeArrowheads="1"/>
              </p:cNvSpPr>
              <p:nvPr/>
            </p:nvSpPr>
            <p:spPr bwMode="auto">
              <a:xfrm>
                <a:off x="5624964" y="3835810"/>
                <a:ext cx="1508218" cy="667827"/>
              </a:xfrm>
              <a:prstGeom prst="ellipse">
                <a:avLst/>
              </a:prstGeom>
              <a:solidFill>
                <a:srgbClr val="6BB5A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kumimoji="1" lang="zh-CN" altLang="zh-CN" sz="2400" b="1">
                  <a:solidFill>
                    <a:srgbClr val="FFFFFF"/>
                  </a:solidFill>
                  <a:latin typeface="黑体" pitchFamily="49" charset="-122"/>
                </a:endParaRPr>
              </a:p>
            </p:txBody>
          </p:sp>
        </p:grpSp>
        <p:sp>
          <p:nvSpPr>
            <p:cNvPr id="91" name="AutoShape 49"/>
            <p:cNvSpPr>
              <a:spLocks noChangeArrowheads="1"/>
            </p:cNvSpPr>
            <p:nvPr/>
          </p:nvSpPr>
          <p:spPr bwMode="auto">
            <a:xfrm>
              <a:off x="4226875" y="4126297"/>
              <a:ext cx="593742" cy="1026687"/>
            </a:xfrm>
            <a:prstGeom prst="can">
              <a:avLst>
                <a:gd name="adj" fmla="val 43273"/>
              </a:avLst>
            </a:prstGeom>
            <a:noFill/>
            <a:ln>
              <a:noFill/>
            </a:ln>
            <a:effectLst/>
            <a:extLst/>
          </p:spPr>
          <p:txBody>
            <a:bodyPr wrap="none" lIns="68578" tIns="34289" rIns="68578" bIns="34289" anchor="ctr"/>
            <a:lstStyle/>
            <a:p>
              <a:pPr algn="ctr">
                <a:lnSpc>
                  <a:spcPts val="1000"/>
                </a:lnSpc>
                <a:defRPr/>
              </a:pPr>
              <a:r>
                <a:rPr lang="zh-CN" altLang="en-US" sz="105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历</a:t>
              </a:r>
            </a:p>
            <a:p>
              <a:pPr algn="ctr">
                <a:lnSpc>
                  <a:spcPts val="1000"/>
                </a:lnSpc>
                <a:defRPr/>
              </a:pPr>
              <a:r>
                <a:rPr lang="zh-CN" altLang="en-US" sz="105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史</a:t>
              </a:r>
            </a:p>
            <a:p>
              <a:pPr algn="ctr">
                <a:lnSpc>
                  <a:spcPts val="1000"/>
                </a:lnSpc>
                <a:defRPr/>
              </a:pPr>
              <a:r>
                <a:rPr lang="zh-CN" altLang="en-US" sz="105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文</a:t>
              </a:r>
            </a:p>
            <a:p>
              <a:pPr algn="ctr">
                <a:lnSpc>
                  <a:spcPts val="1000"/>
                </a:lnSpc>
                <a:defRPr/>
              </a:pPr>
              <a:r>
                <a:rPr lang="zh-CN" altLang="en-US" sz="105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化</a:t>
              </a:r>
            </a:p>
          </p:txBody>
        </p:sp>
        <p:grpSp>
          <p:nvGrpSpPr>
            <p:cNvPr id="33809" name="组合 91"/>
            <p:cNvGrpSpPr>
              <a:grpSpLocks/>
            </p:cNvGrpSpPr>
            <p:nvPr/>
          </p:nvGrpSpPr>
          <p:grpSpPr bwMode="auto">
            <a:xfrm>
              <a:off x="4052245" y="4179272"/>
              <a:ext cx="1616121" cy="981646"/>
              <a:chOff x="4043602" y="4508668"/>
              <a:chExt cx="1616121" cy="981646"/>
            </a:xfrm>
          </p:grpSpPr>
          <p:sp>
            <p:nvSpPr>
              <p:cNvPr id="93" name="AutoShape 50"/>
              <p:cNvSpPr>
                <a:spLocks noChangeArrowheads="1"/>
              </p:cNvSpPr>
              <p:nvPr/>
            </p:nvSpPr>
            <p:spPr bwMode="auto">
              <a:xfrm>
                <a:off x="4519866" y="4679437"/>
                <a:ext cx="433400" cy="810877"/>
              </a:xfrm>
              <a:prstGeom prst="can">
                <a:avLst>
                  <a:gd name="adj" fmla="val 46703"/>
                </a:avLst>
              </a:prstGeom>
              <a:noFill/>
              <a:ln>
                <a:noFill/>
              </a:ln>
              <a:effectLst/>
              <a:extLst/>
            </p:spPr>
            <p:txBody>
              <a:bodyPr wrap="none" lIns="68578" tIns="34289" rIns="68578" bIns="34289" anchor="ctr"/>
              <a:lstStyle/>
              <a:p>
                <a:pPr algn="ctr">
                  <a:defRPr/>
                </a:pPr>
                <a:r>
                  <a:rPr lang="zh-CN" altLang="en-US" sz="105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语</a:t>
                </a:r>
              </a:p>
              <a:p>
                <a:pPr algn="ctr">
                  <a:defRPr/>
                </a:pPr>
                <a:r>
                  <a:rPr lang="zh-CN" altLang="en-US" sz="105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言</a:t>
                </a:r>
              </a:p>
              <a:p>
                <a:pPr algn="ctr">
                  <a:defRPr/>
                </a:pPr>
                <a:r>
                  <a:rPr lang="zh-CN" altLang="en-US" sz="105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学</a:t>
                </a:r>
              </a:p>
              <a:p>
                <a:pPr algn="ctr">
                  <a:defRPr/>
                </a:pPr>
                <a:endParaRPr lang="zh-CN" altLang="en-US" sz="105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4" name="AutoShape 51"/>
              <p:cNvSpPr>
                <a:spLocks noChangeArrowheads="1"/>
              </p:cNvSpPr>
              <p:nvPr/>
            </p:nvSpPr>
            <p:spPr bwMode="auto">
              <a:xfrm>
                <a:off x="4713546" y="4831774"/>
                <a:ext cx="541353" cy="595066"/>
              </a:xfrm>
              <a:prstGeom prst="can">
                <a:avLst>
                  <a:gd name="adj" fmla="val 27478"/>
                </a:avLst>
              </a:prstGeom>
              <a:noFill/>
              <a:ln>
                <a:noFill/>
              </a:ln>
              <a:effectLst/>
              <a:extLst/>
            </p:spPr>
            <p:txBody>
              <a:bodyPr wrap="none" lIns="68578" tIns="34289" rIns="68578" bIns="34289" anchor="ctr"/>
              <a:lstStyle/>
              <a:p>
                <a:pPr algn="ctr">
                  <a:defRPr/>
                </a:pPr>
                <a:r>
                  <a:rPr lang="zh-CN" altLang="en-US" sz="105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心</a:t>
                </a:r>
              </a:p>
              <a:p>
                <a:pPr algn="ctr">
                  <a:defRPr/>
                </a:pPr>
                <a:r>
                  <a:rPr lang="zh-CN" altLang="en-US" sz="105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理</a:t>
                </a:r>
              </a:p>
              <a:p>
                <a:pPr algn="ctr">
                  <a:defRPr/>
                </a:pPr>
                <a:r>
                  <a:rPr lang="zh-CN" altLang="en-US" sz="105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学</a:t>
                </a:r>
              </a:p>
              <a:p>
                <a:pPr algn="ctr">
                  <a:defRPr/>
                </a:pPr>
                <a:endParaRPr lang="zh-CN" altLang="en-US" sz="105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5" name="AutoShape 52"/>
              <p:cNvSpPr>
                <a:spLocks noChangeArrowheads="1"/>
              </p:cNvSpPr>
              <p:nvPr/>
            </p:nvSpPr>
            <p:spPr bwMode="auto">
              <a:xfrm>
                <a:off x="5173934" y="4508058"/>
                <a:ext cx="485789" cy="918782"/>
              </a:xfrm>
              <a:prstGeom prst="can">
                <a:avLst>
                  <a:gd name="adj" fmla="val 47243"/>
                </a:avLst>
              </a:prstGeom>
              <a:noFill/>
              <a:ln>
                <a:noFill/>
              </a:ln>
              <a:effectLst/>
              <a:extLst/>
            </p:spPr>
            <p:txBody>
              <a:bodyPr wrap="none" lIns="68578" tIns="34289" rIns="68578" bIns="34289" anchor="ctr"/>
              <a:lstStyle/>
              <a:p>
                <a:pPr algn="ctr">
                  <a:defRPr/>
                </a:pPr>
                <a:r>
                  <a:rPr lang="zh-CN" altLang="en-US" sz="105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音</a:t>
                </a:r>
              </a:p>
              <a:p>
                <a:pPr algn="ctr">
                  <a:defRPr/>
                </a:pPr>
                <a:r>
                  <a:rPr lang="zh-CN" altLang="en-US" sz="105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乐</a:t>
                </a:r>
              </a:p>
              <a:p>
                <a:pPr algn="ctr">
                  <a:defRPr/>
                </a:pPr>
                <a:r>
                  <a:rPr lang="zh-CN" altLang="en-US" sz="105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学</a:t>
                </a:r>
              </a:p>
              <a:p>
                <a:pPr algn="ctr">
                  <a:defRPr/>
                </a:pPr>
                <a:endParaRPr lang="zh-CN" altLang="en-US" sz="105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6" name="AutoShape 53"/>
              <p:cNvSpPr>
                <a:spLocks noChangeArrowheads="1"/>
              </p:cNvSpPr>
              <p:nvPr/>
            </p:nvSpPr>
            <p:spPr bwMode="auto">
              <a:xfrm>
                <a:off x="4043602" y="4517579"/>
                <a:ext cx="484202" cy="810877"/>
              </a:xfrm>
              <a:prstGeom prst="can">
                <a:avLst>
                  <a:gd name="adj" fmla="val 41769"/>
                </a:avLst>
              </a:prstGeom>
              <a:noFill/>
              <a:ln>
                <a:noFill/>
              </a:ln>
              <a:effectLst/>
              <a:extLst/>
            </p:spPr>
            <p:txBody>
              <a:bodyPr wrap="none" lIns="68578" tIns="34289" rIns="68578" bIns="34289" anchor="ctr"/>
              <a:lstStyle/>
              <a:p>
                <a:pPr algn="ctr">
                  <a:defRPr/>
                </a:pPr>
                <a:r>
                  <a:rPr lang="zh-CN" altLang="en-US" sz="105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教</a:t>
                </a:r>
              </a:p>
              <a:p>
                <a:pPr algn="ctr">
                  <a:defRPr/>
                </a:pPr>
                <a:r>
                  <a:rPr lang="zh-CN" altLang="en-US" sz="105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育</a:t>
                </a:r>
              </a:p>
              <a:p>
                <a:pPr algn="ctr">
                  <a:defRPr/>
                </a:pPr>
                <a:r>
                  <a:rPr lang="zh-CN" altLang="en-US" sz="105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学</a:t>
                </a:r>
              </a:p>
              <a:p>
                <a:pPr algn="ctr">
                  <a:defRPr/>
                </a:pPr>
                <a:endParaRPr lang="zh-CN" altLang="en-US" sz="105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7" name="AutoShape 54"/>
              <p:cNvSpPr>
                <a:spLocks noChangeArrowheads="1"/>
              </p:cNvSpPr>
              <p:nvPr/>
            </p:nvSpPr>
            <p:spPr bwMode="auto">
              <a:xfrm>
                <a:off x="4938977" y="4660395"/>
                <a:ext cx="538178" cy="809289"/>
              </a:xfrm>
              <a:prstGeom prst="can">
                <a:avLst>
                  <a:gd name="adj" fmla="val 37528"/>
                </a:avLst>
              </a:prstGeom>
              <a:noFill/>
              <a:ln>
                <a:noFill/>
              </a:ln>
              <a:effectLst/>
              <a:extLst/>
            </p:spPr>
            <p:txBody>
              <a:bodyPr wrap="none" lIns="68578" tIns="34289" rIns="68578" bIns="34289" anchor="ctr"/>
              <a:lstStyle/>
              <a:p>
                <a:pPr algn="ctr">
                  <a:defRPr/>
                </a:pPr>
                <a:r>
                  <a:rPr lang="zh-CN" altLang="en-US" sz="105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美</a:t>
                </a:r>
              </a:p>
              <a:p>
                <a:pPr algn="ctr">
                  <a:defRPr/>
                </a:pPr>
                <a:r>
                  <a:rPr lang="zh-CN" altLang="en-US" sz="105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术</a:t>
                </a:r>
              </a:p>
              <a:p>
                <a:pPr algn="ctr">
                  <a:defRPr/>
                </a:pPr>
                <a:r>
                  <a:rPr lang="zh-CN" altLang="en-US" sz="105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学</a:t>
                </a:r>
              </a:p>
              <a:p>
                <a:pPr algn="ctr">
                  <a:defRPr/>
                </a:pPr>
                <a:endParaRPr lang="zh-CN" altLang="en-US" sz="105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33810" name="Rectangle 61"/>
            <p:cNvSpPr>
              <a:spLocks noChangeArrowheads="1"/>
            </p:cNvSpPr>
            <p:nvPr/>
          </p:nvSpPr>
          <p:spPr bwMode="auto">
            <a:xfrm>
              <a:off x="4275154" y="3913844"/>
              <a:ext cx="1136004" cy="378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78" tIns="34289" rIns="68578" bIns="34289" anchor="ctr"/>
            <a:lstStyle/>
            <a:p>
              <a:pPr algn="ctr"/>
              <a:r>
                <a:rPr lang="zh-CN" altLang="en-US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信息技术</a:t>
              </a:r>
            </a:p>
          </p:txBody>
        </p:sp>
        <p:cxnSp>
          <p:nvCxnSpPr>
            <p:cNvPr id="100" name="直接连接符 99"/>
            <p:cNvCxnSpPr>
              <a:stCxn id="33822" idx="4"/>
              <a:endCxn id="33821" idx="3"/>
            </p:cNvCxnSpPr>
            <p:nvPr/>
          </p:nvCxnSpPr>
          <p:spPr>
            <a:xfrm rot="16200000" flipH="1">
              <a:off x="4540556" y="4730089"/>
              <a:ext cx="633150" cy="3175"/>
            </a:xfrm>
            <a:prstGeom prst="line">
              <a:avLst/>
            </a:prstGeom>
            <a:ln>
              <a:solidFill>
                <a:srgbClr val="6BB5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rot="16200000" flipH="1">
              <a:off x="4771544" y="4708667"/>
              <a:ext cx="633150" cy="1588"/>
            </a:xfrm>
            <a:prstGeom prst="line">
              <a:avLst/>
            </a:prstGeom>
            <a:ln>
              <a:solidFill>
                <a:srgbClr val="6BB5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rot="16200000" flipH="1">
              <a:off x="4996975" y="4646779"/>
              <a:ext cx="634737" cy="3175"/>
            </a:xfrm>
            <a:prstGeom prst="line">
              <a:avLst/>
            </a:prstGeom>
            <a:ln>
              <a:solidFill>
                <a:srgbClr val="6BB5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rot="16200000" flipH="1">
              <a:off x="4296867" y="4703907"/>
              <a:ext cx="633151" cy="1587"/>
            </a:xfrm>
            <a:prstGeom prst="line">
              <a:avLst/>
            </a:prstGeom>
            <a:ln>
              <a:solidFill>
                <a:srgbClr val="6BB5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rot="16200000" flipH="1">
              <a:off x="4073818" y="4647573"/>
              <a:ext cx="634737" cy="1587"/>
            </a:xfrm>
            <a:prstGeom prst="line">
              <a:avLst/>
            </a:prstGeom>
            <a:ln>
              <a:solidFill>
                <a:srgbClr val="6BB5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Right Arrow 25"/>
          <p:cNvSpPr/>
          <p:nvPr/>
        </p:nvSpPr>
        <p:spPr>
          <a:xfrm rot="16200000">
            <a:off x="4486275" y="3552826"/>
            <a:ext cx="301625" cy="279400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solidFill>
                <a:prstClr val="black"/>
              </a:solidFill>
              <a:latin typeface="Calibri"/>
              <a:ea typeface="黑体" pitchFamily="49" charset="-122"/>
            </a:endParaRPr>
          </a:p>
        </p:txBody>
      </p:sp>
      <p:sp>
        <p:nvSpPr>
          <p:cNvPr id="140" name="上下箭头 139"/>
          <p:cNvSpPr/>
          <p:nvPr/>
        </p:nvSpPr>
        <p:spPr>
          <a:xfrm>
            <a:off x="4522788" y="2697163"/>
            <a:ext cx="220662" cy="304800"/>
          </a:xfrm>
          <a:prstGeom prst="upDownArrow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solidFill>
                <a:prstClr val="black"/>
              </a:solidFill>
              <a:latin typeface="Calibri"/>
              <a:ea typeface="黑体" pitchFamily="49" charset="-122"/>
            </a:endParaRPr>
          </a:p>
        </p:txBody>
      </p:sp>
      <p:sp>
        <p:nvSpPr>
          <p:cNvPr id="143" name="上下箭头 142"/>
          <p:cNvSpPr/>
          <p:nvPr/>
        </p:nvSpPr>
        <p:spPr>
          <a:xfrm>
            <a:off x="3706813" y="2697163"/>
            <a:ext cx="219075" cy="304800"/>
          </a:xfrm>
          <a:prstGeom prst="upDownArrow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solidFill>
                <a:prstClr val="black"/>
              </a:solidFill>
              <a:latin typeface="Calibri"/>
              <a:ea typeface="黑体" pitchFamily="49" charset="-122"/>
            </a:endParaRPr>
          </a:p>
        </p:txBody>
      </p:sp>
      <p:sp>
        <p:nvSpPr>
          <p:cNvPr id="144" name="上下箭头 143"/>
          <p:cNvSpPr/>
          <p:nvPr/>
        </p:nvSpPr>
        <p:spPr>
          <a:xfrm>
            <a:off x="5340350" y="2697163"/>
            <a:ext cx="220663" cy="304800"/>
          </a:xfrm>
          <a:prstGeom prst="upDownArrow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solidFill>
                <a:prstClr val="black"/>
              </a:solidFill>
              <a:latin typeface="Calibri"/>
              <a:ea typeface="黑体" pitchFamily="49" charset="-122"/>
            </a:endParaRPr>
          </a:p>
        </p:txBody>
      </p:sp>
      <p:sp>
        <p:nvSpPr>
          <p:cNvPr id="39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2.3  </a:t>
            </a:r>
            <a:r>
              <a:rPr lang="zh-CN" altLang="en-US" sz="2400" smtClean="0">
                <a:solidFill>
                  <a:schemeClr val="tx1"/>
                </a:solidFill>
              </a:rPr>
              <a:t>着力机制创新与持续优化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63774"/>
            <a:ext cx="56187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2.3.1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促进学校从职能型组织向流程型组织转变</a:t>
            </a:r>
          </a:p>
        </p:txBody>
      </p:sp>
      <p:sp>
        <p:nvSpPr>
          <p:cNvPr id="43" name="矩形 42"/>
          <p:cNvSpPr/>
          <p:nvPr/>
        </p:nvSpPr>
        <p:spPr>
          <a:xfrm>
            <a:off x="1460975" y="1494131"/>
            <a:ext cx="6552728" cy="12099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200"/>
              </a:lnSpc>
              <a:spcAft>
                <a:spcPts val="0"/>
              </a:spcAft>
              <a:buClr>
                <a:srgbClr val="FF6600"/>
              </a:buClr>
              <a:buFont typeface="Wingdings" pitchFamily="2" charset="2"/>
              <a:buChar char="u"/>
              <a:defRPr/>
            </a:pPr>
            <a:r>
              <a:rPr lang="en-US" altLang="zh-CN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zh-CN" altLang="zh-CN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以效益为目的，简化，梳理流程</a:t>
            </a:r>
            <a:r>
              <a:rPr lang="zh-CN" altLang="en-US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；</a:t>
            </a:r>
            <a:endParaRPr lang="zh-CN" altLang="zh-CN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just">
              <a:lnSpc>
                <a:spcPts val="2200"/>
              </a:lnSpc>
              <a:spcAft>
                <a:spcPts val="0"/>
              </a:spcAft>
              <a:buClr>
                <a:srgbClr val="FF6600"/>
              </a:buClr>
              <a:buFont typeface="Wingdings" pitchFamily="2" charset="2"/>
              <a:buChar char="u"/>
              <a:defRPr/>
            </a:pPr>
            <a:r>
              <a:rPr lang="en-US" altLang="zh-CN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zh-CN" altLang="zh-CN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以需求为导向，优</a:t>
            </a:r>
            <a:r>
              <a:rPr lang="zh-CN" altLang="zh-CN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化</a:t>
            </a:r>
            <a:r>
              <a:rPr lang="zh-CN" altLang="en-US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流程</a:t>
            </a:r>
            <a:r>
              <a:rPr lang="zh-CN" altLang="zh-CN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流</a:t>
            </a:r>
            <a:r>
              <a:rPr lang="zh-CN" altLang="en-US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；</a:t>
            </a:r>
            <a:endParaRPr lang="zh-CN" altLang="zh-CN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just">
              <a:lnSpc>
                <a:spcPts val="2200"/>
              </a:lnSpc>
              <a:spcAft>
                <a:spcPts val="0"/>
              </a:spcAft>
              <a:buClr>
                <a:srgbClr val="FF6600"/>
              </a:buClr>
              <a:buFont typeface="Wingdings" pitchFamily="2" charset="2"/>
              <a:buChar char="u"/>
              <a:defRPr/>
            </a:pPr>
            <a:r>
              <a:rPr lang="en-US" altLang="zh-CN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zh-CN" altLang="zh-CN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以科学管理为中心，规范流程</a:t>
            </a:r>
            <a:r>
              <a:rPr lang="zh-CN" altLang="en-US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；</a:t>
            </a:r>
            <a:endParaRPr lang="zh-CN" altLang="zh-CN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just">
              <a:lnSpc>
                <a:spcPts val="2200"/>
              </a:lnSpc>
              <a:spcAft>
                <a:spcPts val="0"/>
              </a:spcAft>
              <a:buClr>
                <a:srgbClr val="FF6600"/>
              </a:buClr>
              <a:buFont typeface="Wingdings" pitchFamily="2" charset="2"/>
              <a:buChar char="u"/>
              <a:defRPr/>
            </a:pPr>
            <a:r>
              <a:rPr lang="en-US" altLang="zh-CN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zh-CN" altLang="zh-CN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以民主监督为手段，强化民主管理和监督制约机制</a:t>
            </a:r>
            <a:r>
              <a:rPr lang="zh-CN" altLang="en-US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。</a:t>
            </a:r>
            <a:endParaRPr lang="zh-CN" altLang="zh-CN" kern="1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823" name="组合 126"/>
          <p:cNvGrpSpPr>
            <a:grpSpLocks/>
          </p:cNvGrpSpPr>
          <p:nvPr/>
        </p:nvGrpSpPr>
        <p:grpSpPr bwMode="auto">
          <a:xfrm>
            <a:off x="1665288" y="2944813"/>
            <a:ext cx="2238375" cy="1957387"/>
            <a:chOff x="1679803" y="2881989"/>
            <a:chExt cx="2239062" cy="1956710"/>
          </a:xfrm>
        </p:grpSpPr>
        <p:sp>
          <p:nvSpPr>
            <p:cNvPr id="44" name="任意多边形 43"/>
            <p:cNvSpPr/>
            <p:nvPr/>
          </p:nvSpPr>
          <p:spPr>
            <a:xfrm rot="16200000">
              <a:off x="1195995" y="3492836"/>
              <a:ext cx="1617103" cy="395408"/>
            </a:xfrm>
            <a:custGeom>
              <a:avLst/>
              <a:gdLst>
                <a:gd name="connsiteX0" fmla="*/ 0 w 1976846"/>
                <a:gd name="connsiteY0" fmla="*/ 0 h 357052"/>
                <a:gd name="connsiteX1" fmla="*/ 1976846 w 1976846"/>
                <a:gd name="connsiteY1" fmla="*/ 0 h 357052"/>
                <a:gd name="connsiteX2" fmla="*/ 1976846 w 1976846"/>
                <a:gd name="connsiteY2" fmla="*/ 357052 h 357052"/>
                <a:gd name="connsiteX3" fmla="*/ 0 w 1976846"/>
                <a:gd name="connsiteY3" fmla="*/ 357052 h 357052"/>
                <a:gd name="connsiteX4" fmla="*/ 0 w 1976846"/>
                <a:gd name="connsiteY4" fmla="*/ 0 h 357052"/>
                <a:gd name="connsiteX0" fmla="*/ 237490 w 2214336"/>
                <a:gd name="connsiteY0" fmla="*/ 0 h 357052"/>
                <a:gd name="connsiteX1" fmla="*/ 2214336 w 2214336"/>
                <a:gd name="connsiteY1" fmla="*/ 0 h 357052"/>
                <a:gd name="connsiteX2" fmla="*/ 2214336 w 2214336"/>
                <a:gd name="connsiteY2" fmla="*/ 357052 h 357052"/>
                <a:gd name="connsiteX3" fmla="*/ 237490 w 2214336"/>
                <a:gd name="connsiteY3" fmla="*/ 357052 h 357052"/>
                <a:gd name="connsiteX4" fmla="*/ 0 w 2214336"/>
                <a:gd name="connsiteY4" fmla="*/ 174444 h 357052"/>
                <a:gd name="connsiteX5" fmla="*/ 237490 w 2214336"/>
                <a:gd name="connsiteY5" fmla="*/ 0 h 357052"/>
                <a:gd name="connsiteX0" fmla="*/ 237490 w 2214336"/>
                <a:gd name="connsiteY0" fmla="*/ 0 h 357052"/>
                <a:gd name="connsiteX1" fmla="*/ 2214336 w 2214336"/>
                <a:gd name="connsiteY1" fmla="*/ 0 h 357052"/>
                <a:gd name="connsiteX2" fmla="*/ 2214336 w 2214336"/>
                <a:gd name="connsiteY2" fmla="*/ 357052 h 357052"/>
                <a:gd name="connsiteX3" fmla="*/ 237490 w 2214336"/>
                <a:gd name="connsiteY3" fmla="*/ 357052 h 357052"/>
                <a:gd name="connsiteX4" fmla="*/ 0 w 2214336"/>
                <a:gd name="connsiteY4" fmla="*/ 187144 h 357052"/>
                <a:gd name="connsiteX5" fmla="*/ 237490 w 2214336"/>
                <a:gd name="connsiteY5" fmla="*/ 0 h 357052"/>
                <a:gd name="connsiteX0" fmla="*/ 231140 w 2207986"/>
                <a:gd name="connsiteY0" fmla="*/ 0 h 357052"/>
                <a:gd name="connsiteX1" fmla="*/ 2207986 w 2207986"/>
                <a:gd name="connsiteY1" fmla="*/ 0 h 357052"/>
                <a:gd name="connsiteX2" fmla="*/ 2207986 w 2207986"/>
                <a:gd name="connsiteY2" fmla="*/ 357052 h 357052"/>
                <a:gd name="connsiteX3" fmla="*/ 231140 w 2207986"/>
                <a:gd name="connsiteY3" fmla="*/ 357052 h 357052"/>
                <a:gd name="connsiteX4" fmla="*/ 0 w 2207986"/>
                <a:gd name="connsiteY4" fmla="*/ 177619 h 357052"/>
                <a:gd name="connsiteX5" fmla="*/ 231140 w 2207986"/>
                <a:gd name="connsiteY5" fmla="*/ 0 h 35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7986" h="357052">
                  <a:moveTo>
                    <a:pt x="231140" y="0"/>
                  </a:moveTo>
                  <a:lnTo>
                    <a:pt x="2207986" y="0"/>
                  </a:lnTo>
                  <a:lnTo>
                    <a:pt x="2207986" y="357052"/>
                  </a:lnTo>
                  <a:lnTo>
                    <a:pt x="231140" y="357052"/>
                  </a:lnTo>
                  <a:lnTo>
                    <a:pt x="0" y="177619"/>
                  </a:lnTo>
                  <a:lnTo>
                    <a:pt x="231140" y="0"/>
                  </a:lnTo>
                  <a:close/>
                </a:path>
              </a:pathLst>
            </a:custGeom>
            <a:solidFill>
              <a:srgbClr val="92D050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47" name="任意多边形 46"/>
            <p:cNvSpPr/>
            <p:nvPr/>
          </p:nvSpPr>
          <p:spPr>
            <a:xfrm rot="16200000">
              <a:off x="1868508" y="3492041"/>
              <a:ext cx="1617103" cy="396997"/>
            </a:xfrm>
            <a:custGeom>
              <a:avLst/>
              <a:gdLst>
                <a:gd name="connsiteX0" fmla="*/ 0 w 1976846"/>
                <a:gd name="connsiteY0" fmla="*/ 0 h 357052"/>
                <a:gd name="connsiteX1" fmla="*/ 1976846 w 1976846"/>
                <a:gd name="connsiteY1" fmla="*/ 0 h 357052"/>
                <a:gd name="connsiteX2" fmla="*/ 1976846 w 1976846"/>
                <a:gd name="connsiteY2" fmla="*/ 357052 h 357052"/>
                <a:gd name="connsiteX3" fmla="*/ 0 w 1976846"/>
                <a:gd name="connsiteY3" fmla="*/ 357052 h 357052"/>
                <a:gd name="connsiteX4" fmla="*/ 0 w 1976846"/>
                <a:gd name="connsiteY4" fmla="*/ 0 h 357052"/>
                <a:gd name="connsiteX0" fmla="*/ 237490 w 2214336"/>
                <a:gd name="connsiteY0" fmla="*/ 0 h 357052"/>
                <a:gd name="connsiteX1" fmla="*/ 2214336 w 2214336"/>
                <a:gd name="connsiteY1" fmla="*/ 0 h 357052"/>
                <a:gd name="connsiteX2" fmla="*/ 2214336 w 2214336"/>
                <a:gd name="connsiteY2" fmla="*/ 357052 h 357052"/>
                <a:gd name="connsiteX3" fmla="*/ 237490 w 2214336"/>
                <a:gd name="connsiteY3" fmla="*/ 357052 h 357052"/>
                <a:gd name="connsiteX4" fmla="*/ 0 w 2214336"/>
                <a:gd name="connsiteY4" fmla="*/ 174444 h 357052"/>
                <a:gd name="connsiteX5" fmla="*/ 237490 w 2214336"/>
                <a:gd name="connsiteY5" fmla="*/ 0 h 357052"/>
                <a:gd name="connsiteX0" fmla="*/ 237490 w 2214336"/>
                <a:gd name="connsiteY0" fmla="*/ 0 h 357052"/>
                <a:gd name="connsiteX1" fmla="*/ 2214336 w 2214336"/>
                <a:gd name="connsiteY1" fmla="*/ 0 h 357052"/>
                <a:gd name="connsiteX2" fmla="*/ 2214336 w 2214336"/>
                <a:gd name="connsiteY2" fmla="*/ 357052 h 357052"/>
                <a:gd name="connsiteX3" fmla="*/ 237490 w 2214336"/>
                <a:gd name="connsiteY3" fmla="*/ 357052 h 357052"/>
                <a:gd name="connsiteX4" fmla="*/ 0 w 2214336"/>
                <a:gd name="connsiteY4" fmla="*/ 187144 h 357052"/>
                <a:gd name="connsiteX5" fmla="*/ 237490 w 2214336"/>
                <a:gd name="connsiteY5" fmla="*/ 0 h 357052"/>
                <a:gd name="connsiteX0" fmla="*/ 231140 w 2207986"/>
                <a:gd name="connsiteY0" fmla="*/ 0 h 357052"/>
                <a:gd name="connsiteX1" fmla="*/ 2207986 w 2207986"/>
                <a:gd name="connsiteY1" fmla="*/ 0 h 357052"/>
                <a:gd name="connsiteX2" fmla="*/ 2207986 w 2207986"/>
                <a:gd name="connsiteY2" fmla="*/ 357052 h 357052"/>
                <a:gd name="connsiteX3" fmla="*/ 231140 w 2207986"/>
                <a:gd name="connsiteY3" fmla="*/ 357052 h 357052"/>
                <a:gd name="connsiteX4" fmla="*/ 0 w 2207986"/>
                <a:gd name="connsiteY4" fmla="*/ 177619 h 357052"/>
                <a:gd name="connsiteX5" fmla="*/ 231140 w 2207986"/>
                <a:gd name="connsiteY5" fmla="*/ 0 h 35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7986" h="357052">
                  <a:moveTo>
                    <a:pt x="231140" y="0"/>
                  </a:moveTo>
                  <a:lnTo>
                    <a:pt x="2207986" y="0"/>
                  </a:lnTo>
                  <a:lnTo>
                    <a:pt x="2207986" y="357052"/>
                  </a:lnTo>
                  <a:lnTo>
                    <a:pt x="231140" y="357052"/>
                  </a:lnTo>
                  <a:lnTo>
                    <a:pt x="0" y="177619"/>
                  </a:lnTo>
                  <a:lnTo>
                    <a:pt x="231140" y="0"/>
                  </a:lnTo>
                  <a:close/>
                </a:path>
              </a:pathLst>
            </a:custGeom>
            <a:solidFill>
              <a:srgbClr val="FF9900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48" name="任意多边形 47"/>
            <p:cNvSpPr/>
            <p:nvPr/>
          </p:nvSpPr>
          <p:spPr>
            <a:xfrm rot="16200000">
              <a:off x="2541814" y="3492041"/>
              <a:ext cx="1617103" cy="396997"/>
            </a:xfrm>
            <a:custGeom>
              <a:avLst/>
              <a:gdLst>
                <a:gd name="connsiteX0" fmla="*/ 0 w 1976846"/>
                <a:gd name="connsiteY0" fmla="*/ 0 h 357052"/>
                <a:gd name="connsiteX1" fmla="*/ 1976846 w 1976846"/>
                <a:gd name="connsiteY1" fmla="*/ 0 h 357052"/>
                <a:gd name="connsiteX2" fmla="*/ 1976846 w 1976846"/>
                <a:gd name="connsiteY2" fmla="*/ 357052 h 357052"/>
                <a:gd name="connsiteX3" fmla="*/ 0 w 1976846"/>
                <a:gd name="connsiteY3" fmla="*/ 357052 h 357052"/>
                <a:gd name="connsiteX4" fmla="*/ 0 w 1976846"/>
                <a:gd name="connsiteY4" fmla="*/ 0 h 357052"/>
                <a:gd name="connsiteX0" fmla="*/ 237490 w 2214336"/>
                <a:gd name="connsiteY0" fmla="*/ 0 h 357052"/>
                <a:gd name="connsiteX1" fmla="*/ 2214336 w 2214336"/>
                <a:gd name="connsiteY1" fmla="*/ 0 h 357052"/>
                <a:gd name="connsiteX2" fmla="*/ 2214336 w 2214336"/>
                <a:gd name="connsiteY2" fmla="*/ 357052 h 357052"/>
                <a:gd name="connsiteX3" fmla="*/ 237490 w 2214336"/>
                <a:gd name="connsiteY3" fmla="*/ 357052 h 357052"/>
                <a:gd name="connsiteX4" fmla="*/ 0 w 2214336"/>
                <a:gd name="connsiteY4" fmla="*/ 174444 h 357052"/>
                <a:gd name="connsiteX5" fmla="*/ 237490 w 2214336"/>
                <a:gd name="connsiteY5" fmla="*/ 0 h 357052"/>
                <a:gd name="connsiteX0" fmla="*/ 237490 w 2214336"/>
                <a:gd name="connsiteY0" fmla="*/ 0 h 357052"/>
                <a:gd name="connsiteX1" fmla="*/ 2214336 w 2214336"/>
                <a:gd name="connsiteY1" fmla="*/ 0 h 357052"/>
                <a:gd name="connsiteX2" fmla="*/ 2214336 w 2214336"/>
                <a:gd name="connsiteY2" fmla="*/ 357052 h 357052"/>
                <a:gd name="connsiteX3" fmla="*/ 237490 w 2214336"/>
                <a:gd name="connsiteY3" fmla="*/ 357052 h 357052"/>
                <a:gd name="connsiteX4" fmla="*/ 0 w 2214336"/>
                <a:gd name="connsiteY4" fmla="*/ 187144 h 357052"/>
                <a:gd name="connsiteX5" fmla="*/ 237490 w 2214336"/>
                <a:gd name="connsiteY5" fmla="*/ 0 h 357052"/>
                <a:gd name="connsiteX0" fmla="*/ 231140 w 2207986"/>
                <a:gd name="connsiteY0" fmla="*/ 0 h 357052"/>
                <a:gd name="connsiteX1" fmla="*/ 2207986 w 2207986"/>
                <a:gd name="connsiteY1" fmla="*/ 0 h 357052"/>
                <a:gd name="connsiteX2" fmla="*/ 2207986 w 2207986"/>
                <a:gd name="connsiteY2" fmla="*/ 357052 h 357052"/>
                <a:gd name="connsiteX3" fmla="*/ 231140 w 2207986"/>
                <a:gd name="connsiteY3" fmla="*/ 357052 h 357052"/>
                <a:gd name="connsiteX4" fmla="*/ 0 w 2207986"/>
                <a:gd name="connsiteY4" fmla="*/ 177619 h 357052"/>
                <a:gd name="connsiteX5" fmla="*/ 231140 w 2207986"/>
                <a:gd name="connsiteY5" fmla="*/ 0 h 35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7986" h="357052">
                  <a:moveTo>
                    <a:pt x="231140" y="0"/>
                  </a:moveTo>
                  <a:lnTo>
                    <a:pt x="2207986" y="0"/>
                  </a:lnTo>
                  <a:lnTo>
                    <a:pt x="2207986" y="357052"/>
                  </a:lnTo>
                  <a:lnTo>
                    <a:pt x="231140" y="357052"/>
                  </a:lnTo>
                  <a:lnTo>
                    <a:pt x="0" y="177619"/>
                  </a:lnTo>
                  <a:lnTo>
                    <a:pt x="231140" y="0"/>
                  </a:lnTo>
                  <a:close/>
                </a:path>
              </a:pathLst>
            </a:custGeom>
            <a:solidFill>
              <a:srgbClr val="92D050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45" name="右箭头 44"/>
            <p:cNvSpPr/>
            <p:nvPr/>
          </p:nvSpPr>
          <p:spPr>
            <a:xfrm>
              <a:off x="1679803" y="2983554"/>
              <a:ext cx="2196186" cy="725236"/>
            </a:xfrm>
            <a:prstGeom prst="rightArrow">
              <a:avLst>
                <a:gd name="adj1" fmla="val 50000"/>
                <a:gd name="adj2" fmla="val 36605"/>
              </a:avLst>
            </a:prstGeom>
            <a:solidFill>
              <a:srgbClr val="1893A4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46" name="标题 1"/>
            <p:cNvSpPr txBox="1">
              <a:spLocks/>
            </p:cNvSpPr>
            <p:nvPr/>
          </p:nvSpPr>
          <p:spPr bwMode="auto">
            <a:xfrm>
              <a:off x="1833837" y="3070836"/>
              <a:ext cx="2085028" cy="493542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/>
            <a:lstStyle/>
            <a:p>
              <a:pPr marL="914400" indent="-914400">
                <a:lnSpc>
                  <a:spcPts val="3000"/>
                </a:lnSpc>
                <a:defRPr/>
              </a:pPr>
              <a:r>
                <a:rPr lang="zh-CN" altLang="en-US" sz="1500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素质学分考核流程</a:t>
              </a:r>
            </a:p>
          </p:txBody>
        </p:sp>
        <p:grpSp>
          <p:nvGrpSpPr>
            <p:cNvPr id="34850" name="组合 59"/>
            <p:cNvGrpSpPr>
              <a:grpSpLocks/>
            </p:cNvGrpSpPr>
            <p:nvPr/>
          </p:nvGrpSpPr>
          <p:grpSpPr bwMode="auto">
            <a:xfrm>
              <a:off x="1695449" y="3762602"/>
              <a:ext cx="618669" cy="452210"/>
              <a:chOff x="1695449" y="3976915"/>
              <a:chExt cx="618669" cy="452210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1695683" y="3977059"/>
                <a:ext cx="617727" cy="4522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743323" y="4048472"/>
                <a:ext cx="517684" cy="291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1300" b="1" kern="0" dirty="0">
                    <a:latin typeface="微软雅黑" pitchFamily="34" charset="-122"/>
                    <a:ea typeface="微软雅黑" pitchFamily="34" charset="-122"/>
                    <a:sym typeface="Calibri" pitchFamily="34" charset="0"/>
                  </a:rPr>
                  <a:t>学院</a:t>
                </a:r>
                <a:endParaRPr lang="zh-CN" altLang="en-US" sz="1300" dirty="0"/>
              </a:p>
            </p:txBody>
          </p:sp>
        </p:grpSp>
        <p:grpSp>
          <p:nvGrpSpPr>
            <p:cNvPr id="34851" name="组合 58"/>
            <p:cNvGrpSpPr>
              <a:grpSpLocks/>
            </p:cNvGrpSpPr>
            <p:nvPr/>
          </p:nvGrpSpPr>
          <p:grpSpPr bwMode="auto">
            <a:xfrm>
              <a:off x="2333384" y="3762602"/>
              <a:ext cx="684803" cy="452210"/>
              <a:chOff x="2333384" y="3976915"/>
              <a:chExt cx="684803" cy="452210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2372166" y="3977059"/>
                <a:ext cx="619315" cy="4522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334054" y="4048472"/>
                <a:ext cx="684422" cy="291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1300" b="1" kern="0" dirty="0">
                    <a:latin typeface="微软雅黑" pitchFamily="34" charset="-122"/>
                    <a:ea typeface="微软雅黑" pitchFamily="34" charset="-122"/>
                    <a:sym typeface="Calibri" pitchFamily="34" charset="0"/>
                  </a:rPr>
                  <a:t>学工部</a:t>
                </a:r>
                <a:endParaRPr lang="zh-CN" altLang="en-US" sz="1300" dirty="0"/>
              </a:p>
            </p:txBody>
          </p:sp>
        </p:grpSp>
        <p:grpSp>
          <p:nvGrpSpPr>
            <p:cNvPr id="34852" name="组合 57"/>
            <p:cNvGrpSpPr>
              <a:grpSpLocks/>
            </p:cNvGrpSpPr>
            <p:nvPr/>
          </p:nvGrpSpPr>
          <p:grpSpPr bwMode="auto">
            <a:xfrm>
              <a:off x="3047999" y="3762602"/>
              <a:ext cx="618669" cy="452210"/>
              <a:chOff x="3067049" y="3967390"/>
              <a:chExt cx="618669" cy="452210"/>
            </a:xfrm>
          </p:grpSpPr>
          <p:sp>
            <p:nvSpPr>
              <p:cNvPr id="56" name="椭圆 55"/>
              <p:cNvSpPr/>
              <p:nvPr/>
            </p:nvSpPr>
            <p:spPr>
              <a:xfrm>
                <a:off x="3067698" y="3967534"/>
                <a:ext cx="617727" cy="4522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3115338" y="4038947"/>
                <a:ext cx="517684" cy="291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1300" b="1" kern="0" dirty="0">
                    <a:latin typeface="微软雅黑" pitchFamily="34" charset="-122"/>
                    <a:ea typeface="微软雅黑" pitchFamily="34" charset="-122"/>
                    <a:sym typeface="Calibri" pitchFamily="34" charset="0"/>
                  </a:rPr>
                  <a:t>学院</a:t>
                </a:r>
                <a:endParaRPr lang="zh-CN" altLang="en-US" sz="1300" dirty="0"/>
              </a:p>
            </p:txBody>
          </p:sp>
        </p:grpSp>
        <p:grpSp>
          <p:nvGrpSpPr>
            <p:cNvPr id="6" name="组合 60"/>
            <p:cNvGrpSpPr/>
            <p:nvPr/>
          </p:nvGrpSpPr>
          <p:grpSpPr>
            <a:xfrm>
              <a:off x="1885951" y="4486274"/>
              <a:ext cx="1562100" cy="352425"/>
              <a:chOff x="3067049" y="4029074"/>
              <a:chExt cx="618669" cy="352425"/>
            </a:xfr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grpSpPr>
          <p:sp>
            <p:nvSpPr>
              <p:cNvPr id="62" name="椭圆 61"/>
              <p:cNvSpPr/>
              <p:nvPr/>
            </p:nvSpPr>
            <p:spPr>
              <a:xfrm>
                <a:off x="3067049" y="4029074"/>
                <a:ext cx="618669" cy="352425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245586" y="4038600"/>
                <a:ext cx="271216" cy="29238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1300" b="1" dirty="0">
                    <a:latin typeface="微软雅黑" pitchFamily="34" charset="-122"/>
                    <a:ea typeface="微软雅黑" pitchFamily="34" charset="-122"/>
                  </a:rPr>
                  <a:t>校领导</a:t>
                </a:r>
              </a:p>
            </p:txBody>
          </p:sp>
        </p:grpSp>
      </p:grpSp>
      <p:grpSp>
        <p:nvGrpSpPr>
          <p:cNvPr id="34824" name="组合 127"/>
          <p:cNvGrpSpPr>
            <a:grpSpLocks/>
          </p:cNvGrpSpPr>
          <p:nvPr/>
        </p:nvGrpSpPr>
        <p:grpSpPr bwMode="auto">
          <a:xfrm>
            <a:off x="4449763" y="2784475"/>
            <a:ext cx="3913187" cy="2117725"/>
            <a:chOff x="4724400" y="2720974"/>
            <a:chExt cx="3913188" cy="2117725"/>
          </a:xfrm>
        </p:grpSpPr>
        <p:grpSp>
          <p:nvGrpSpPr>
            <p:cNvPr id="34825" name="组合 74"/>
            <p:cNvGrpSpPr>
              <a:grpSpLocks/>
            </p:cNvGrpSpPr>
            <p:nvPr/>
          </p:nvGrpSpPr>
          <p:grpSpPr bwMode="auto">
            <a:xfrm>
              <a:off x="4724400" y="3865032"/>
              <a:ext cx="3913188" cy="381000"/>
              <a:chOff x="4864100" y="3581400"/>
              <a:chExt cx="3913188" cy="381000"/>
            </a:xfrm>
          </p:grpSpPr>
          <p:sp>
            <p:nvSpPr>
              <p:cNvPr id="70" name="矩形 69"/>
              <p:cNvSpPr/>
              <p:nvPr/>
            </p:nvSpPr>
            <p:spPr>
              <a:xfrm>
                <a:off x="4864100" y="3581930"/>
                <a:ext cx="762000" cy="38100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500" b="1" kern="0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rPr>
                  <a:t>学工部</a:t>
                </a:r>
                <a:endParaRPr lang="zh-CN" altLang="en-US" sz="1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5651500" y="3581930"/>
                <a:ext cx="762000" cy="38100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500" b="1" kern="0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rPr>
                  <a:t>人事处</a:t>
                </a:r>
                <a:endParaRPr lang="zh-CN" altLang="en-US" sz="1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矩形 71"/>
              <p:cNvSpPr/>
              <p:nvPr/>
            </p:nvSpPr>
            <p:spPr>
              <a:xfrm>
                <a:off x="6440487" y="3581930"/>
                <a:ext cx="760413" cy="38100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500" b="1" kern="0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rPr>
                  <a:t>教务处</a:t>
                </a:r>
                <a:endParaRPr lang="zh-CN" altLang="en-US" sz="1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7227888" y="3581930"/>
                <a:ext cx="762000" cy="38100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500" b="1" kern="0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rPr>
                  <a:t>后勤部</a:t>
                </a:r>
                <a:endParaRPr lang="zh-CN" altLang="en-US" sz="1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8015288" y="3581930"/>
                <a:ext cx="762000" cy="38100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500" b="1" kern="0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rPr>
                  <a:t>外事处</a:t>
                </a:r>
                <a:endParaRPr lang="zh-CN" altLang="en-US" sz="15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5443537" y="3243262"/>
              <a:ext cx="2692401" cy="3810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500" b="1" kern="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rPr>
                <a:t>虚拟综合门户</a:t>
              </a:r>
              <a:r>
                <a:rPr lang="en-US" altLang="zh-CN" sz="1500" b="1" kern="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rPr>
                <a:t>/</a:t>
              </a:r>
              <a:r>
                <a:rPr lang="zh-CN" altLang="en-US" sz="1500" b="1" kern="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rPr>
                <a:t>实体办</a:t>
              </a:r>
              <a:r>
                <a:rPr lang="zh-CN" altLang="en-US" sz="1500" b="1" kern="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rPr>
                <a:t>事大厅</a:t>
              </a:r>
              <a:endParaRPr lang="zh-CN" altLang="en-US" sz="1500" dirty="0">
                <a:solidFill>
                  <a:schemeClr val="tx1"/>
                </a:solidFill>
              </a:endParaRPr>
            </a:p>
          </p:txBody>
        </p:sp>
        <p:grpSp>
          <p:nvGrpSpPr>
            <p:cNvPr id="9" name="组合 83"/>
            <p:cNvGrpSpPr/>
            <p:nvPr/>
          </p:nvGrpSpPr>
          <p:grpSpPr>
            <a:xfrm>
              <a:off x="5899944" y="2720974"/>
              <a:ext cx="1562100" cy="352425"/>
              <a:chOff x="3067049" y="4029074"/>
              <a:chExt cx="618669" cy="352425"/>
            </a:xfr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grpSpPr>
          <p:sp>
            <p:nvSpPr>
              <p:cNvPr id="87" name="椭圆 86"/>
              <p:cNvSpPr/>
              <p:nvPr/>
            </p:nvSpPr>
            <p:spPr>
              <a:xfrm>
                <a:off x="3067049" y="4029074"/>
                <a:ext cx="618669" cy="35242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3155071" y="4051300"/>
                <a:ext cx="447655" cy="29238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zh-CN" altLang="en-US" sz="1300" b="1" dirty="0">
                    <a:latin typeface="微软雅黑" pitchFamily="34" charset="-122"/>
                    <a:ea typeface="微软雅黑" pitchFamily="34" charset="-122"/>
                  </a:rPr>
                  <a:t>教师、学生</a:t>
                </a:r>
              </a:p>
            </p:txBody>
          </p:sp>
        </p:grpSp>
        <p:cxnSp>
          <p:nvCxnSpPr>
            <p:cNvPr id="90" name="直接箭头连接符 89"/>
            <p:cNvCxnSpPr>
              <a:stCxn id="87" idx="4"/>
              <a:endCxn id="76" idx="0"/>
            </p:cNvCxnSpPr>
            <p:nvPr/>
          </p:nvCxnSpPr>
          <p:spPr>
            <a:xfrm>
              <a:off x="6680995" y="3073399"/>
              <a:ext cx="108743" cy="169863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>
              <a:stCxn id="76" idx="2"/>
              <a:endCxn id="70" idx="0"/>
            </p:cNvCxnSpPr>
            <p:nvPr/>
          </p:nvCxnSpPr>
          <p:spPr>
            <a:xfrm flipH="1">
              <a:off x="5105400" y="3624262"/>
              <a:ext cx="1684337" cy="24130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>
              <a:stCxn id="76" idx="2"/>
              <a:endCxn id="71" idx="0"/>
            </p:cNvCxnSpPr>
            <p:nvPr/>
          </p:nvCxnSpPr>
          <p:spPr>
            <a:xfrm flipH="1">
              <a:off x="5892800" y="3624262"/>
              <a:ext cx="896937" cy="24130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>
              <a:stCxn id="76" idx="2"/>
              <a:endCxn id="72" idx="0"/>
            </p:cNvCxnSpPr>
            <p:nvPr/>
          </p:nvCxnSpPr>
          <p:spPr>
            <a:xfrm flipH="1">
              <a:off x="6680995" y="3624262"/>
              <a:ext cx="108743" cy="24130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>
              <a:stCxn id="76" idx="2"/>
              <a:endCxn id="73" idx="0"/>
            </p:cNvCxnSpPr>
            <p:nvPr/>
          </p:nvCxnSpPr>
          <p:spPr>
            <a:xfrm>
              <a:off x="6789738" y="3624262"/>
              <a:ext cx="679450" cy="24130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>
              <a:stCxn id="76" idx="2"/>
              <a:endCxn id="74" idx="0"/>
            </p:cNvCxnSpPr>
            <p:nvPr/>
          </p:nvCxnSpPr>
          <p:spPr>
            <a:xfrm>
              <a:off x="6789738" y="3624262"/>
              <a:ext cx="1466850" cy="24130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rot="16200000" flipV="1">
              <a:off x="5793581" y="3558381"/>
              <a:ext cx="211137" cy="158750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rot="16200000" flipV="1">
              <a:off x="6187281" y="3952081"/>
              <a:ext cx="211137" cy="80010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rot="16200000" flipH="1">
              <a:off x="6580982" y="4345781"/>
              <a:ext cx="211137" cy="1270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rot="5400000">
              <a:off x="6975476" y="3963987"/>
              <a:ext cx="211137" cy="77628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rot="5400000">
              <a:off x="7369176" y="3570287"/>
              <a:ext cx="211137" cy="156368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组合 66"/>
            <p:cNvGrpSpPr/>
            <p:nvPr/>
          </p:nvGrpSpPr>
          <p:grpSpPr>
            <a:xfrm>
              <a:off x="5899944" y="4486274"/>
              <a:ext cx="1562100" cy="352425"/>
              <a:chOff x="3067049" y="4029074"/>
              <a:chExt cx="618669" cy="352425"/>
            </a:xfr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grpSpPr>
          <p:sp>
            <p:nvSpPr>
              <p:cNvPr id="68" name="椭圆 67"/>
              <p:cNvSpPr/>
              <p:nvPr/>
            </p:nvSpPr>
            <p:spPr>
              <a:xfrm>
                <a:off x="3067049" y="4029074"/>
                <a:ext cx="618669" cy="352425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245586" y="4038600"/>
                <a:ext cx="271216" cy="29238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1300" b="1" dirty="0">
                    <a:latin typeface="微软雅黑" pitchFamily="34" charset="-122"/>
                    <a:ea typeface="微软雅黑" pitchFamily="34" charset="-122"/>
                  </a:rPr>
                  <a:t>校领导</a:t>
                </a:r>
              </a:p>
            </p:txBody>
          </p:sp>
        </p:grpSp>
      </p:grpSp>
      <p:sp>
        <p:nvSpPr>
          <p:cNvPr id="50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2.3  </a:t>
            </a:r>
            <a:r>
              <a:rPr lang="zh-CN" altLang="en-US" sz="2400" smtClean="0">
                <a:solidFill>
                  <a:schemeClr val="tx1"/>
                </a:solidFill>
              </a:rPr>
              <a:t>着力机制创新与持续优化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63774"/>
            <a:ext cx="56187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2.3.1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促进学校从职能型组织向流程型组织转变</a:t>
            </a: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1930400"/>
            <a:ext cx="5708650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矩形 57"/>
          <p:cNvSpPr>
            <a:spLocks noChangeArrowheads="1"/>
          </p:cNvSpPr>
          <p:nvPr/>
        </p:nvSpPr>
        <p:spPr bwMode="auto">
          <a:xfrm>
            <a:off x="6464300" y="1787525"/>
            <a:ext cx="22987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500">
                <a:latin typeface="微软雅黑" pitchFamily="34" charset="-122"/>
                <a:ea typeface="微软雅黑" pitchFamily="34" charset="-122"/>
              </a:rPr>
              <a:t>应届毕业本科生（约</a:t>
            </a:r>
            <a:r>
              <a:rPr lang="en-US" altLang="zh-CN" sz="1500">
                <a:latin typeface="微软雅黑" pitchFamily="34" charset="-122"/>
                <a:ea typeface="微软雅黑" pitchFamily="34" charset="-122"/>
              </a:rPr>
              <a:t>4500</a:t>
            </a:r>
            <a:r>
              <a:rPr lang="zh-CN" altLang="en-US" sz="1500">
                <a:latin typeface="微软雅黑" pitchFamily="34" charset="-122"/>
                <a:ea typeface="微软雅黑" pitchFamily="34" charset="-122"/>
              </a:rPr>
              <a:t>人）毕业前需进行大学四年素质学分考核： </a:t>
            </a:r>
          </a:p>
        </p:txBody>
      </p:sp>
      <p:sp>
        <p:nvSpPr>
          <p:cNvPr id="35848" name="矩形 58"/>
          <p:cNvSpPr>
            <a:spLocks noChangeArrowheads="1"/>
          </p:cNvSpPr>
          <p:nvPr/>
        </p:nvSpPr>
        <p:spPr bwMode="auto">
          <a:xfrm>
            <a:off x="6413500" y="3095625"/>
            <a:ext cx="241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500">
                <a:latin typeface="微软雅黑" pitchFamily="34" charset="-122"/>
                <a:ea typeface="微软雅黑" pitchFamily="34" charset="-122"/>
              </a:rPr>
              <a:t>② 院系辅导员审核学生提</a:t>
            </a:r>
            <a:endParaRPr lang="en-US" altLang="zh-CN" sz="150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50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500">
                <a:latin typeface="微软雅黑" pitchFamily="34" charset="-122"/>
                <a:ea typeface="微软雅黑" pitchFamily="34" charset="-122"/>
              </a:rPr>
              <a:t>交的申报表内容</a:t>
            </a:r>
          </a:p>
        </p:txBody>
      </p:sp>
      <p:sp>
        <p:nvSpPr>
          <p:cNvPr id="35849" name="矩形 59"/>
          <p:cNvSpPr>
            <a:spLocks noChangeArrowheads="1"/>
          </p:cNvSpPr>
          <p:nvPr/>
        </p:nvSpPr>
        <p:spPr bwMode="auto">
          <a:xfrm>
            <a:off x="6413500" y="2641600"/>
            <a:ext cx="235902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500">
                <a:latin typeface="微软雅黑" pitchFamily="34" charset="-122"/>
                <a:ea typeface="微软雅黑" pitchFamily="34" charset="-122"/>
              </a:rPr>
              <a:t>① 学生根据自己情况填写</a:t>
            </a:r>
          </a:p>
        </p:txBody>
      </p:sp>
      <p:sp>
        <p:nvSpPr>
          <p:cNvPr id="35850" name="矩形 60"/>
          <p:cNvSpPr>
            <a:spLocks noChangeArrowheads="1"/>
          </p:cNvSpPr>
          <p:nvPr/>
        </p:nvSpPr>
        <p:spPr bwMode="auto">
          <a:xfrm>
            <a:off x="6413500" y="3779838"/>
            <a:ext cx="1397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500">
                <a:latin typeface="微软雅黑" pitchFamily="34" charset="-122"/>
                <a:ea typeface="微软雅黑" pitchFamily="34" charset="-122"/>
              </a:rPr>
              <a:t>③ 学工部复核</a:t>
            </a:r>
          </a:p>
        </p:txBody>
      </p:sp>
      <p:sp>
        <p:nvSpPr>
          <p:cNvPr id="35851" name="矩形 63"/>
          <p:cNvSpPr>
            <a:spLocks noChangeArrowheads="1"/>
          </p:cNvSpPr>
          <p:nvPr/>
        </p:nvSpPr>
        <p:spPr bwMode="auto">
          <a:xfrm>
            <a:off x="6413500" y="4233863"/>
            <a:ext cx="24257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500">
                <a:latin typeface="微软雅黑" pitchFamily="34" charset="-122"/>
                <a:ea typeface="微软雅黑" pitchFamily="34" charset="-122"/>
              </a:rPr>
              <a:t>④ 院系辅导员打印申请表  </a:t>
            </a:r>
            <a:endParaRPr lang="en-US" altLang="zh-CN" sz="150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50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500">
                <a:latin typeface="微软雅黑" pitchFamily="34" charset="-122"/>
                <a:ea typeface="微软雅黑" pitchFamily="34" charset="-122"/>
              </a:rPr>
              <a:t>存档</a:t>
            </a:r>
          </a:p>
        </p:txBody>
      </p:sp>
      <p:sp>
        <p:nvSpPr>
          <p:cNvPr id="35852" name="矩形 74"/>
          <p:cNvSpPr>
            <a:spLocks noChangeArrowheads="1"/>
          </p:cNvSpPr>
          <p:nvPr/>
        </p:nvSpPr>
        <p:spPr bwMode="auto">
          <a:xfrm>
            <a:off x="1042988" y="1476375"/>
            <a:ext cx="7129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1">
                <a:solidFill>
                  <a:srgbClr val="158493"/>
                </a:solidFill>
                <a:latin typeface="微软雅黑" pitchFamily="34" charset="-122"/>
                <a:ea typeface="微软雅黑" pitchFamily="34" charset="-122"/>
              </a:rPr>
              <a:t>华中师范大学</a:t>
            </a:r>
            <a:r>
              <a:rPr lang="en-US" altLang="zh-CN" b="1">
                <a:solidFill>
                  <a:srgbClr val="158493"/>
                </a:solidFill>
                <a:latin typeface="微软雅黑" pitchFamily="34" charset="-122"/>
                <a:ea typeface="微软雅黑" pitchFamily="34" charset="-122"/>
              </a:rPr>
              <a:t>2015</a:t>
            </a:r>
            <a:r>
              <a:rPr lang="zh-CN" altLang="en-US" b="1">
                <a:solidFill>
                  <a:srgbClr val="158493"/>
                </a:solidFill>
                <a:latin typeface="微软雅黑" pitchFamily="34" charset="-122"/>
                <a:ea typeface="微软雅黑" pitchFamily="34" charset="-122"/>
              </a:rPr>
              <a:t>届毕业生素质学分成绩表</a:t>
            </a:r>
            <a:endParaRPr lang="zh-CN" altLang="en-US" b="1">
              <a:solidFill>
                <a:srgbClr val="158493"/>
              </a:solidFill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0" y="2720975"/>
            <a:ext cx="5697538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等腰三角形 76"/>
          <p:cNvSpPr/>
          <p:nvPr/>
        </p:nvSpPr>
        <p:spPr bwMode="auto">
          <a:xfrm rot="10800000">
            <a:off x="7494588" y="2967038"/>
            <a:ext cx="201612" cy="123825"/>
          </a:xfrm>
          <a:prstGeom prst="triangl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6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8" name="等腰三角形 77"/>
          <p:cNvSpPr/>
          <p:nvPr/>
        </p:nvSpPr>
        <p:spPr bwMode="auto">
          <a:xfrm rot="10800000">
            <a:off x="7494588" y="3627438"/>
            <a:ext cx="201612" cy="123825"/>
          </a:xfrm>
          <a:prstGeom prst="triangl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6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9" name="等腰三角形 78"/>
          <p:cNvSpPr/>
          <p:nvPr/>
        </p:nvSpPr>
        <p:spPr bwMode="auto">
          <a:xfrm rot="10800000">
            <a:off x="7494588" y="4097338"/>
            <a:ext cx="201612" cy="123825"/>
          </a:xfrm>
          <a:prstGeom prst="triangl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6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6413500" y="2616200"/>
            <a:ext cx="2387600" cy="2197100"/>
          </a:xfrm>
          <a:prstGeom prst="rect">
            <a:avLst/>
          </a:prstGeom>
          <a:noFill/>
          <a:ln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6413500" y="1727200"/>
            <a:ext cx="2387600" cy="889000"/>
          </a:xfrm>
          <a:prstGeom prst="rect">
            <a:avLst/>
          </a:prstGeom>
          <a:noFill/>
          <a:ln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9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dirty="0" smtClean="0">
                <a:solidFill>
                  <a:schemeClr val="tx1"/>
                </a:solidFill>
              </a:rPr>
              <a:t>2.3  </a:t>
            </a:r>
            <a:r>
              <a:rPr lang="zh-CN" altLang="en-US" sz="2400" dirty="0" smtClean="0">
                <a:solidFill>
                  <a:schemeClr val="tx1"/>
                </a:solidFill>
              </a:rPr>
              <a:t>着力机制创新与持续优化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63774"/>
            <a:ext cx="56187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2.3.2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促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进学校从经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验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型管理向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精益型管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理转变</a:t>
            </a:r>
            <a:endParaRPr lang="zh-CN" altLang="en-US" sz="2000" b="1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71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049338" y="1625600"/>
            <a:ext cx="7600950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项目管理制度和流程梳理，集中管理项目的整个生命周期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600"/>
              </a:lnSpc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学校重点工作实现项目化管理</a:t>
            </a:r>
            <a:br>
              <a:rPr lang="zh-CN" altLang="en-US" b="1" dirty="0">
                <a:latin typeface="微软雅黑" pitchFamily="34" charset="-122"/>
                <a:ea typeface="微软雅黑" pitchFamily="34" charset="-122"/>
              </a:rPr>
            </a:b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建立项目化管理的支撑和考核体系</a:t>
            </a:r>
            <a:br>
              <a:rPr lang="zh-CN" altLang="en-US" b="1" dirty="0">
                <a:latin typeface="微软雅黑" pitchFamily="34" charset="-122"/>
                <a:ea typeface="微软雅黑" pitchFamily="34" charset="-122"/>
              </a:rPr>
            </a:b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职能部门支持配合项目组的制度及流程</a:t>
            </a:r>
            <a:br>
              <a:rPr lang="zh-CN" altLang="en-US" b="1" dirty="0">
                <a:latin typeface="微软雅黑" pitchFamily="34" charset="-122"/>
                <a:ea typeface="微软雅黑" pitchFamily="34" charset="-122"/>
              </a:rPr>
            </a:b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完善立项管理，项目群和项目管理，明确项目计划管理，资源管理，成本管理，流程管理</a:t>
            </a:r>
            <a:br>
              <a:rPr lang="zh-CN" altLang="en-US" b="1" dirty="0">
                <a:latin typeface="微软雅黑" pitchFamily="34" charset="-122"/>
                <a:ea typeface="微软雅黑" pitchFamily="34" charset="-122"/>
              </a:rPr>
            </a:b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集中管理项目信息，包括：立项、项目计划、问题和风险、项目流程、资源、成本、文档等</a:t>
            </a:r>
            <a:br>
              <a:rPr lang="zh-CN" altLang="en-US" b="1" dirty="0">
                <a:latin typeface="微软雅黑" pitchFamily="34" charset="-122"/>
                <a:ea typeface="微软雅黑" pitchFamily="34" charset="-122"/>
              </a:rPr>
            </a:b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构建项目管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理信息化平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台，利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用新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ICT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智能服务技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术提高项目管理效率 </a:t>
            </a: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2.3  </a:t>
            </a:r>
            <a:r>
              <a:rPr lang="zh-CN" altLang="en-US" sz="2400" smtClean="0">
                <a:solidFill>
                  <a:schemeClr val="tx1"/>
                </a:solidFill>
              </a:rPr>
              <a:t>着力机制创新与持续优化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7893" name="矩形 74"/>
          <p:cNvSpPr>
            <a:spLocks noChangeArrowheads="1"/>
          </p:cNvSpPr>
          <p:nvPr/>
        </p:nvSpPr>
        <p:spPr bwMode="auto">
          <a:xfrm>
            <a:off x="1042988" y="1184275"/>
            <a:ext cx="7129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rgbClr val="158493"/>
                </a:solidFill>
                <a:latin typeface="微软雅黑" pitchFamily="34" charset="-122"/>
                <a:ea typeface="微软雅黑" pitchFamily="34" charset="-122"/>
              </a:rPr>
              <a:t>实现项目管理的规范化，过程监管的可视化，提升管理水平。</a:t>
            </a:r>
          </a:p>
        </p:txBody>
      </p:sp>
      <p:pic>
        <p:nvPicPr>
          <p:cNvPr id="37894" name="图片 1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17900"/>
            <a:ext cx="914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图片 2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30375"/>
            <a:ext cx="914400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2.3  </a:t>
            </a:r>
            <a:r>
              <a:rPr lang="zh-CN" altLang="en-US" sz="2400" smtClean="0">
                <a:solidFill>
                  <a:schemeClr val="tx1"/>
                </a:solidFill>
              </a:rPr>
              <a:t>着力机制创新与持续优化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76474"/>
            <a:ext cx="71869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2.3.3 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促进学校从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分散型资源配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置管理到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集约型资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源配置管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理</a:t>
            </a:r>
          </a:p>
        </p:txBody>
      </p:sp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985838" y="2922588"/>
            <a:ext cx="7840662" cy="252095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ts val="2400"/>
              </a:lnSpc>
              <a:spcBef>
                <a:spcPts val="0"/>
              </a:spcBef>
              <a:buClr>
                <a:srgbClr val="158493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校际</a:t>
            </a:r>
            <a:r>
              <a:rPr lang="zh-CN" altLang="en-US" b="1" dirty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大型</a:t>
            </a:r>
            <a:r>
              <a:rPr lang="zh-CN" altLang="en-US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仪器开放共享</a:t>
            </a:r>
            <a:endParaRPr lang="en-US" altLang="zh-CN" b="1" dirty="0" smtClean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ts val="2400"/>
              </a:lnSpc>
              <a:spcBef>
                <a:spcPts val="0"/>
              </a:spcBef>
              <a:defRPr/>
            </a:pPr>
            <a:r>
              <a:rPr lang="en-US" altLang="zh-CN" dirty="0" smtClean="0">
                <a:solidFill>
                  <a:srgbClr val="17347D"/>
                </a:solidFill>
                <a:latin typeface="微软雅黑" pitchFamily="34" charset="-122"/>
                <a:ea typeface="微软雅黑" pitchFamily="34" charset="-122"/>
              </a:rPr>
              <a:t>105</a:t>
            </a:r>
            <a:r>
              <a:rPr lang="zh-CN" altLang="en-US" dirty="0" smtClean="0">
                <a:solidFill>
                  <a:srgbClr val="17347D"/>
                </a:solidFill>
                <a:latin typeface="微软雅黑" pitchFamily="34" charset="-122"/>
                <a:ea typeface="微软雅黑" pitchFamily="34" charset="-122"/>
              </a:rPr>
              <a:t>台大型仪器与</a:t>
            </a:r>
            <a:r>
              <a:rPr lang="en-US" altLang="zh-CN" dirty="0" smtClean="0">
                <a:solidFill>
                  <a:srgbClr val="17347D"/>
                </a:solidFill>
                <a:latin typeface="微软雅黑" pitchFamily="34" charset="-122"/>
                <a:ea typeface="微软雅黑" pitchFamily="34" charset="-122"/>
              </a:rPr>
              <a:t>CERS</a:t>
            </a:r>
            <a:r>
              <a:rPr lang="zh-CN" altLang="en-US" dirty="0" smtClean="0">
                <a:solidFill>
                  <a:srgbClr val="17347D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高等学校仪器设备和优质资源共享系统</a:t>
            </a:r>
            <a:r>
              <a:rPr lang="zh-CN" altLang="en-US" dirty="0" smtClean="0">
                <a:solidFill>
                  <a:srgbClr val="17347D"/>
                </a:solidFill>
                <a:latin typeface="微软雅黑" pitchFamily="34" charset="-122"/>
                <a:ea typeface="微软雅黑" pitchFamily="34" charset="-122"/>
              </a:rPr>
              <a:t>）顶层平台对接；建立物联网的大型仪器设备开放共享管理信息系统。</a:t>
            </a:r>
          </a:p>
        </p:txBody>
      </p:sp>
      <p:pic>
        <p:nvPicPr>
          <p:cNvPr id="38919" name="Picture 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6638" y="1558925"/>
            <a:ext cx="49498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1023938" y="3933825"/>
            <a:ext cx="7677150" cy="1209675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lnSpc>
                <a:spcPts val="2400"/>
              </a:lnSpc>
              <a:spcBef>
                <a:spcPts val="0"/>
              </a:spcBef>
              <a:buClr>
                <a:srgbClr val="158493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校级数</a:t>
            </a:r>
            <a:r>
              <a:rPr lang="zh-CN" altLang="en-US" b="1" dirty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据</a:t>
            </a:r>
            <a:r>
              <a:rPr lang="zh-CN" altLang="en-US" b="1" dirty="0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中心</a:t>
            </a:r>
            <a:endParaRPr lang="en-US" altLang="zh-CN" b="1" dirty="0" smtClean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ts val="2400"/>
              </a:lnSpc>
              <a:spcBef>
                <a:spcPts val="0"/>
              </a:spcBef>
              <a:defRPr/>
            </a:pP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建立计算资源、存储资源虚拟池，为校内各应用系统提供一站式的云计算资源使用服务。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zh-CN" altLang="en-US" dirty="0" smtClean="0">
              <a:solidFill>
                <a:srgbClr val="17347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1608138"/>
            <a:ext cx="2220912" cy="129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4872038" y="4152900"/>
            <a:ext cx="3654425" cy="896938"/>
          </a:xfrm>
          <a:prstGeom prst="rect">
            <a:avLst/>
          </a:prstGeom>
          <a:solidFill>
            <a:schemeClr val="bg1">
              <a:lumMod val="6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158875" y="2149475"/>
            <a:ext cx="3654425" cy="2905125"/>
          </a:xfrm>
          <a:prstGeom prst="rect">
            <a:avLst/>
          </a:prstGeom>
          <a:solidFill>
            <a:schemeClr val="bg1">
              <a:lumMod val="6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9940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2.4  </a:t>
            </a:r>
            <a:r>
              <a:rPr lang="zh-CN" altLang="en-US" sz="2400" smtClean="0">
                <a:solidFill>
                  <a:schemeClr val="tx1"/>
                </a:solidFill>
              </a:rPr>
              <a:t>政策支撑与保障落实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63774"/>
            <a:ext cx="1959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2.4.1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政策支持</a:t>
            </a:r>
          </a:p>
        </p:txBody>
      </p:sp>
      <p:sp>
        <p:nvSpPr>
          <p:cNvPr id="15" name="矩形 14"/>
          <p:cNvSpPr/>
          <p:nvPr/>
        </p:nvSpPr>
        <p:spPr>
          <a:xfrm>
            <a:off x="725984" y="1435849"/>
            <a:ext cx="6984776" cy="6565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ts val="2200"/>
              </a:lnSpc>
              <a:spcAft>
                <a:spcPts val="0"/>
              </a:spcAft>
              <a:buClr>
                <a:srgbClr val="FF6600"/>
              </a:buClr>
              <a:buFont typeface="Wingdings" pitchFamily="2" charset="2"/>
              <a:buChar char="u"/>
              <a:defRPr/>
            </a:pPr>
            <a:r>
              <a:rPr lang="zh-CN" altLang="en-US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成立教育信息化建设领导小组</a:t>
            </a:r>
            <a:endParaRPr lang="en-US" altLang="zh-CN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marL="342900" indent="-342900" algn="just">
              <a:lnSpc>
                <a:spcPts val="2200"/>
              </a:lnSpc>
              <a:spcAft>
                <a:spcPts val="0"/>
              </a:spcAft>
              <a:buClr>
                <a:srgbClr val="FF6600"/>
              </a:buClr>
              <a:buFont typeface="Wingdings" pitchFamily="2" charset="2"/>
              <a:buChar char="u"/>
              <a:defRPr/>
            </a:pPr>
            <a:r>
              <a:rPr lang="zh-CN" altLang="en-US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成立信息化办公室</a:t>
            </a:r>
            <a:endParaRPr lang="en-US" altLang="zh-CN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</p:txBody>
      </p:sp>
      <p:pic>
        <p:nvPicPr>
          <p:cNvPr id="39945" name="Picture 5" descr="IMAG04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2038" y="2149475"/>
            <a:ext cx="3654425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4550" y="2208213"/>
            <a:ext cx="17430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矩形 19"/>
          <p:cNvSpPr/>
          <p:nvPr/>
        </p:nvSpPr>
        <p:spPr>
          <a:xfrm>
            <a:off x="4370500" y="1428758"/>
            <a:ext cx="5827600" cy="358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ts val="2200"/>
              </a:lnSpc>
              <a:spcAft>
                <a:spcPts val="0"/>
              </a:spcAft>
              <a:buClr>
                <a:srgbClr val="FF6600"/>
              </a:buClr>
              <a:buFont typeface="Wingdings" pitchFamily="2" charset="2"/>
              <a:buChar char="u"/>
              <a:defRPr/>
            </a:pPr>
            <a:r>
              <a:rPr lang="zh-CN" altLang="en-US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 成立专家咨询委员会</a:t>
            </a:r>
          </a:p>
        </p:txBody>
      </p:sp>
      <p:sp>
        <p:nvSpPr>
          <p:cNvPr id="21" name="矩形 20"/>
          <p:cNvSpPr/>
          <p:nvPr/>
        </p:nvSpPr>
        <p:spPr>
          <a:xfrm>
            <a:off x="3202100" y="1733558"/>
            <a:ext cx="5827600" cy="358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ts val="2200"/>
              </a:lnSpc>
              <a:spcAft>
                <a:spcPts val="0"/>
              </a:spcAft>
              <a:buClr>
                <a:srgbClr val="FF6600"/>
              </a:buClr>
              <a:buFont typeface="Wingdings" pitchFamily="2" charset="2"/>
              <a:buChar char="u"/>
              <a:defRPr/>
            </a:pPr>
            <a:r>
              <a:rPr lang="zh-CN" altLang="en-US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“十三五”信息化战略规划从部门级上升到校级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01738" y="4529138"/>
            <a:ext cx="3636962" cy="492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atinLnBrk="1">
              <a:defRPr/>
            </a:pPr>
            <a:r>
              <a:rPr lang="en-US" altLang="zh-CN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itchFamily="18" charset="0"/>
              </a:rPr>
              <a:t>2012</a:t>
            </a: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itchFamily="18" charset="0"/>
              </a:rPr>
              <a:t>年第一批教育信息化试点单位</a:t>
            </a:r>
            <a:r>
              <a:rPr lang="en-US" altLang="zh-CN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itchFamily="18" charset="0"/>
              </a:rPr>
              <a:t>——</a:t>
            </a: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高校教育信息化标准化建设与教育教学模式创新探索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14900" y="4611688"/>
            <a:ext cx="3636963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latinLnBrk="1">
              <a:defRPr/>
            </a:pPr>
            <a:r>
              <a:rPr lang="en-US" altLang="zh-CN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itchFamily="18" charset="0"/>
              </a:rPr>
              <a:t>2012</a:t>
            </a: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itchFamily="18" charset="0"/>
              </a:rPr>
              <a:t>年召开信息化大会</a:t>
            </a: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2.4  </a:t>
            </a:r>
            <a:r>
              <a:rPr lang="zh-CN" altLang="en-US" sz="2400" smtClean="0">
                <a:solidFill>
                  <a:schemeClr val="tx1"/>
                </a:solidFill>
              </a:rPr>
              <a:t>政策支撑与保障落实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63774"/>
            <a:ext cx="19598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2.4.2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能力建设</a:t>
            </a:r>
          </a:p>
          <a:p>
            <a:pPr>
              <a:defRPr/>
            </a:pPr>
            <a:endParaRPr lang="zh-CN" altLang="en-US" sz="2000" b="1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0966" name="矩形 21"/>
          <p:cNvSpPr>
            <a:spLocks noChangeArrowheads="1"/>
          </p:cNvSpPr>
          <p:nvPr/>
        </p:nvSpPr>
        <p:spPr bwMode="auto">
          <a:xfrm>
            <a:off x="4319588" y="3671888"/>
            <a:ext cx="23383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信息化分管领导相关工作推进会</a:t>
            </a:r>
            <a:endParaRPr lang="en-US" altLang="zh-CN" sz="12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0967" name="图片 2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4325" y="2149475"/>
            <a:ext cx="2293938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图片 2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0700" y="2149475"/>
            <a:ext cx="2300288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矩形 30"/>
          <p:cNvSpPr/>
          <p:nvPr/>
        </p:nvSpPr>
        <p:spPr>
          <a:xfrm>
            <a:off x="527050" y="1595438"/>
            <a:ext cx="3581400" cy="43656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0970" name="Rectangle 8"/>
          <p:cNvSpPr>
            <a:spLocks noChangeArrowheads="1"/>
          </p:cNvSpPr>
          <p:nvPr/>
        </p:nvSpPr>
        <p:spPr bwMode="auto">
          <a:xfrm>
            <a:off x="527050" y="1628775"/>
            <a:ext cx="35750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lnSpc>
                <a:spcPts val="2200"/>
              </a:lnSpc>
              <a:buClr>
                <a:srgbClr val="A50021"/>
              </a:buClr>
            </a:pPr>
            <a:r>
              <a:rPr lang="zh-CN" altLang="en-US" b="1">
                <a:solidFill>
                  <a:srgbClr val="C53103"/>
                </a:solidFill>
                <a:latin typeface="微软雅黑" pitchFamily="34" charset="-122"/>
                <a:ea typeface="微软雅黑" pitchFamily="34" charset="-122"/>
              </a:rPr>
              <a:t>队伍结构优化建设 </a:t>
            </a:r>
            <a:r>
              <a:rPr lang="en-US" altLang="zh-CN" b="1">
                <a:solidFill>
                  <a:srgbClr val="C53103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b="1">
                <a:solidFill>
                  <a:srgbClr val="C53103"/>
                </a:solidFill>
                <a:latin typeface="微软雅黑" pitchFamily="34" charset="-122"/>
                <a:ea typeface="微软雅黑" pitchFamily="34" charset="-122"/>
              </a:rPr>
              <a:t>五支队伍</a:t>
            </a:r>
            <a:r>
              <a:rPr lang="en-US" altLang="zh-CN" b="1">
                <a:solidFill>
                  <a:srgbClr val="C53103"/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endParaRPr lang="zh-CN" altLang="en-US" b="1">
              <a:solidFill>
                <a:srgbClr val="C5310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0971" name="组合 79"/>
          <p:cNvGrpSpPr>
            <a:grpSpLocks/>
          </p:cNvGrpSpPr>
          <p:nvPr/>
        </p:nvGrpSpPr>
        <p:grpSpPr bwMode="auto">
          <a:xfrm>
            <a:off x="2689225" y="2082800"/>
            <a:ext cx="790575" cy="2768600"/>
            <a:chOff x="3235325" y="1726736"/>
            <a:chExt cx="790575" cy="2769064"/>
          </a:xfrm>
        </p:grpSpPr>
        <p:sp>
          <p:nvSpPr>
            <p:cNvPr id="48" name="矩形 47"/>
            <p:cNvSpPr/>
            <p:nvPr/>
          </p:nvSpPr>
          <p:spPr bwMode="auto">
            <a:xfrm>
              <a:off x="3235325" y="1796598"/>
              <a:ext cx="682625" cy="2699202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40993" name="矩形 61"/>
            <p:cNvSpPr>
              <a:spLocks noChangeArrowheads="1"/>
            </p:cNvSpPr>
            <p:nvPr/>
          </p:nvSpPr>
          <p:spPr bwMode="auto">
            <a:xfrm>
              <a:off x="3289300" y="1854187"/>
              <a:ext cx="736600" cy="1708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ts val="1800"/>
                </a:lnSpc>
                <a:buClr>
                  <a:srgbClr val="A50021"/>
                </a:buClr>
              </a:pPr>
              <a:r>
                <a:rPr lang="zh-CN" altLang="en-US" sz="15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常规化的服务外包技术管理队伍</a:t>
              </a:r>
              <a:endParaRPr lang="en-US" altLang="zh-CN" sz="15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1" name="等腰三角形 40"/>
            <p:cNvSpPr/>
            <p:nvPr/>
          </p:nvSpPr>
          <p:spPr>
            <a:xfrm>
              <a:off x="3487738" y="1726736"/>
              <a:ext cx="177800" cy="90503"/>
            </a:xfrm>
            <a:prstGeom prst="triangl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0972" name="组合 80"/>
          <p:cNvGrpSpPr>
            <a:grpSpLocks/>
          </p:cNvGrpSpPr>
          <p:nvPr/>
        </p:nvGrpSpPr>
        <p:grpSpPr bwMode="auto">
          <a:xfrm>
            <a:off x="3419475" y="2082800"/>
            <a:ext cx="733425" cy="2768600"/>
            <a:chOff x="4308475" y="1726736"/>
            <a:chExt cx="733425" cy="2769064"/>
          </a:xfrm>
        </p:grpSpPr>
        <p:sp>
          <p:nvSpPr>
            <p:cNvPr id="46" name="矩形 45"/>
            <p:cNvSpPr/>
            <p:nvPr/>
          </p:nvSpPr>
          <p:spPr bwMode="auto">
            <a:xfrm>
              <a:off x="4308475" y="1796598"/>
              <a:ext cx="682625" cy="2699202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40990" name="矩形 64"/>
            <p:cNvSpPr>
              <a:spLocks noChangeArrowheads="1"/>
            </p:cNvSpPr>
            <p:nvPr/>
          </p:nvSpPr>
          <p:spPr bwMode="auto">
            <a:xfrm>
              <a:off x="4309544" y="1854187"/>
              <a:ext cx="732356" cy="1246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ts val="1800"/>
                </a:lnSpc>
                <a:buClr>
                  <a:srgbClr val="A50021"/>
                </a:buClr>
              </a:pPr>
              <a:r>
                <a:rPr lang="zh-CN" altLang="en-US" sz="15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优质的</a:t>
              </a:r>
              <a:r>
                <a:rPr lang="en-US" altLang="zh-CN" sz="15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ICT</a:t>
              </a:r>
              <a:r>
                <a:rPr lang="zh-CN" altLang="en-US" sz="15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供应商队伍</a:t>
              </a:r>
            </a:p>
          </p:txBody>
        </p:sp>
        <p:sp>
          <p:nvSpPr>
            <p:cNvPr id="43" name="等腰三角形 42"/>
            <p:cNvSpPr/>
            <p:nvPr/>
          </p:nvSpPr>
          <p:spPr>
            <a:xfrm>
              <a:off x="4560888" y="1726736"/>
              <a:ext cx="177800" cy="90503"/>
            </a:xfrm>
            <a:prstGeom prst="triangl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0973" name="组合 77"/>
          <p:cNvGrpSpPr>
            <a:grpSpLocks/>
          </p:cNvGrpSpPr>
          <p:nvPr/>
        </p:nvGrpSpPr>
        <p:grpSpPr bwMode="auto">
          <a:xfrm>
            <a:off x="1249363" y="2082800"/>
            <a:ext cx="682625" cy="2768600"/>
            <a:chOff x="1160462" y="1752136"/>
            <a:chExt cx="682625" cy="2769064"/>
          </a:xfrm>
        </p:grpSpPr>
        <p:sp>
          <p:nvSpPr>
            <p:cNvPr id="62" name="矩形 61"/>
            <p:cNvSpPr/>
            <p:nvPr/>
          </p:nvSpPr>
          <p:spPr bwMode="auto">
            <a:xfrm>
              <a:off x="1160462" y="1821998"/>
              <a:ext cx="682625" cy="2699202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40987" name="矩形 61"/>
            <p:cNvSpPr>
              <a:spLocks noChangeArrowheads="1"/>
            </p:cNvSpPr>
            <p:nvPr/>
          </p:nvSpPr>
          <p:spPr bwMode="auto">
            <a:xfrm>
              <a:off x="1201738" y="1854187"/>
              <a:ext cx="601662" cy="1708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ts val="1800"/>
                </a:lnSpc>
                <a:buClr>
                  <a:srgbClr val="A50021"/>
                </a:buClr>
              </a:pPr>
              <a:r>
                <a:rPr lang="zh-CN" altLang="en-US" sz="15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信息化归口管理单位专职队伍</a:t>
              </a:r>
              <a:endParaRPr lang="en-US" altLang="zh-CN" sz="15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7" name="等腰三角形 66"/>
            <p:cNvSpPr/>
            <p:nvPr/>
          </p:nvSpPr>
          <p:spPr>
            <a:xfrm>
              <a:off x="1412874" y="1752136"/>
              <a:ext cx="177800" cy="90503"/>
            </a:xfrm>
            <a:prstGeom prst="triangl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0974" name="组合 78"/>
          <p:cNvGrpSpPr>
            <a:grpSpLocks/>
          </p:cNvGrpSpPr>
          <p:nvPr/>
        </p:nvGrpSpPr>
        <p:grpSpPr bwMode="auto">
          <a:xfrm>
            <a:off x="1966913" y="2082800"/>
            <a:ext cx="682625" cy="2768600"/>
            <a:chOff x="2233606" y="1752136"/>
            <a:chExt cx="682624" cy="2769064"/>
          </a:xfrm>
        </p:grpSpPr>
        <p:sp>
          <p:nvSpPr>
            <p:cNvPr id="65" name="矩形 64"/>
            <p:cNvSpPr/>
            <p:nvPr/>
          </p:nvSpPr>
          <p:spPr bwMode="auto">
            <a:xfrm>
              <a:off x="2233606" y="1821998"/>
              <a:ext cx="682624" cy="2699202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40984" name="矩形 64"/>
            <p:cNvSpPr>
              <a:spLocks noChangeArrowheads="1"/>
            </p:cNvSpPr>
            <p:nvPr/>
          </p:nvSpPr>
          <p:spPr bwMode="auto">
            <a:xfrm>
              <a:off x="2286000" y="1854187"/>
              <a:ext cx="584200" cy="1246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ts val="1800"/>
                </a:lnSpc>
                <a:buClr>
                  <a:srgbClr val="A50021"/>
                </a:buClr>
              </a:pPr>
              <a:r>
                <a:rPr lang="zh-CN" altLang="en-US" sz="15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师生自主技术开发队伍</a:t>
              </a:r>
            </a:p>
          </p:txBody>
        </p:sp>
        <p:sp>
          <p:nvSpPr>
            <p:cNvPr id="68" name="等腰三角形 67"/>
            <p:cNvSpPr/>
            <p:nvPr/>
          </p:nvSpPr>
          <p:spPr>
            <a:xfrm>
              <a:off x="2486018" y="1752136"/>
              <a:ext cx="177800" cy="90503"/>
            </a:xfrm>
            <a:prstGeom prst="triangl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0975" name="组合 76"/>
          <p:cNvGrpSpPr>
            <a:grpSpLocks/>
          </p:cNvGrpSpPr>
          <p:nvPr/>
        </p:nvGrpSpPr>
        <p:grpSpPr bwMode="auto">
          <a:xfrm>
            <a:off x="530225" y="2082800"/>
            <a:ext cx="739775" cy="2768600"/>
            <a:chOff x="22224" y="1764836"/>
            <a:chExt cx="739776" cy="2769064"/>
          </a:xfrm>
        </p:grpSpPr>
        <p:sp>
          <p:nvSpPr>
            <p:cNvPr id="74" name="矩形 73"/>
            <p:cNvSpPr/>
            <p:nvPr/>
          </p:nvSpPr>
          <p:spPr bwMode="auto">
            <a:xfrm>
              <a:off x="22224" y="1834698"/>
              <a:ext cx="682626" cy="2699202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40981" name="矩形 61"/>
            <p:cNvSpPr>
              <a:spLocks noChangeArrowheads="1"/>
            </p:cNvSpPr>
            <p:nvPr/>
          </p:nvSpPr>
          <p:spPr bwMode="auto">
            <a:xfrm>
              <a:off x="76200" y="1854187"/>
              <a:ext cx="685800" cy="2631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ts val="1800"/>
                </a:lnSpc>
                <a:buClr>
                  <a:srgbClr val="A50021"/>
                </a:buClr>
              </a:pPr>
              <a:r>
                <a:rPr lang="zh-CN" altLang="en-US" sz="1500" b="1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业务单位分管信息化领导和信息系统管理员队伍</a:t>
              </a:r>
              <a:endParaRPr lang="en-US" altLang="zh-CN" sz="15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6" name="等腰三角形 75"/>
            <p:cNvSpPr/>
            <p:nvPr/>
          </p:nvSpPr>
          <p:spPr>
            <a:xfrm>
              <a:off x="273049" y="1764836"/>
              <a:ext cx="179388" cy="90503"/>
            </a:xfrm>
            <a:prstGeom prst="triangl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82" name="矩形 81"/>
          <p:cNvSpPr/>
          <p:nvPr/>
        </p:nvSpPr>
        <p:spPr>
          <a:xfrm>
            <a:off x="4330700" y="1620838"/>
            <a:ext cx="4614863" cy="43656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0977" name="Rectangle 8"/>
          <p:cNvSpPr>
            <a:spLocks noChangeArrowheads="1"/>
          </p:cNvSpPr>
          <p:nvPr/>
        </p:nvSpPr>
        <p:spPr bwMode="auto">
          <a:xfrm>
            <a:off x="4705350" y="1662113"/>
            <a:ext cx="35750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lnSpc>
                <a:spcPts val="2200"/>
              </a:lnSpc>
              <a:buClr>
                <a:srgbClr val="A50021"/>
              </a:buClr>
            </a:pPr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队伍技能素养建设</a:t>
            </a:r>
          </a:p>
        </p:txBody>
      </p:sp>
      <p:sp>
        <p:nvSpPr>
          <p:cNvPr id="40978" name="矩形 83"/>
          <p:cNvSpPr>
            <a:spLocks noChangeArrowheads="1"/>
          </p:cNvSpPr>
          <p:nvPr/>
        </p:nvSpPr>
        <p:spPr bwMode="auto">
          <a:xfrm>
            <a:off x="6783388" y="3671888"/>
            <a:ext cx="2032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信息化建设工作部署培训会</a:t>
            </a:r>
          </a:p>
        </p:txBody>
      </p:sp>
      <p:sp>
        <p:nvSpPr>
          <p:cNvPr id="86" name="矩形 85"/>
          <p:cNvSpPr/>
          <p:nvPr/>
        </p:nvSpPr>
        <p:spPr>
          <a:xfrm>
            <a:off x="4330700" y="3957638"/>
            <a:ext cx="4614863" cy="5397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5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2.4  </a:t>
            </a:r>
            <a:r>
              <a:rPr lang="zh-CN" altLang="en-US" sz="2400" smtClean="0">
                <a:solidFill>
                  <a:schemeClr val="tx1"/>
                </a:solidFill>
              </a:rPr>
              <a:t>政策支撑与保障落实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1392238" y="1236663"/>
            <a:ext cx="30114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CN" altLang="en-US" sz="2900" b="1">
              <a:latin typeface="宋体" pitchFamily="2" charset="-122"/>
              <a:sym typeface="微软雅黑" pitchFamily="34" charset="-122"/>
            </a:endParaRPr>
          </a:p>
        </p:txBody>
      </p:sp>
      <p:sp>
        <p:nvSpPr>
          <p:cNvPr id="41991" name="Text Box 12"/>
          <p:cNvSpPr txBox="1">
            <a:spLocks noChangeArrowheads="1"/>
          </p:cNvSpPr>
          <p:nvPr/>
        </p:nvSpPr>
        <p:spPr bwMode="auto">
          <a:xfrm>
            <a:off x="1042988" y="1287463"/>
            <a:ext cx="44291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grpSp>
        <p:nvGrpSpPr>
          <p:cNvPr id="41993" name="组合 68"/>
          <p:cNvGrpSpPr>
            <a:grpSpLocks/>
          </p:cNvGrpSpPr>
          <p:nvPr/>
        </p:nvGrpSpPr>
        <p:grpSpPr bwMode="auto">
          <a:xfrm>
            <a:off x="3375025" y="1528763"/>
            <a:ext cx="2771775" cy="1727200"/>
            <a:chOff x="3375361" y="1884363"/>
            <a:chExt cx="2771439" cy="1727200"/>
          </a:xfrm>
        </p:grpSpPr>
        <p:sp>
          <p:nvSpPr>
            <p:cNvPr id="64" name="矩形 63"/>
            <p:cNvSpPr/>
            <p:nvPr/>
          </p:nvSpPr>
          <p:spPr>
            <a:xfrm>
              <a:off x="4800763" y="1884363"/>
              <a:ext cx="1346037" cy="1725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008" name="Rectangle 7" descr="图片2"/>
            <p:cNvSpPr>
              <a:spLocks noChangeArrowheads="1"/>
            </p:cNvSpPr>
            <p:nvPr/>
          </p:nvSpPr>
          <p:spPr bwMode="auto">
            <a:xfrm>
              <a:off x="3375361" y="1884363"/>
              <a:ext cx="1869739" cy="1727200"/>
            </a:xfrm>
            <a:prstGeom prst="rect">
              <a:avLst/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41994" name="Rectangle 8" descr="图片3"/>
          <p:cNvSpPr>
            <a:spLocks noChangeArrowheads="1"/>
          </p:cNvSpPr>
          <p:nvPr/>
        </p:nvSpPr>
        <p:spPr bwMode="auto">
          <a:xfrm>
            <a:off x="520700" y="3263900"/>
            <a:ext cx="2768600" cy="1801813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995" name="Rectangle 9" descr="图片4"/>
          <p:cNvSpPr>
            <a:spLocks noChangeArrowheads="1"/>
          </p:cNvSpPr>
          <p:nvPr/>
        </p:nvSpPr>
        <p:spPr bwMode="auto">
          <a:xfrm>
            <a:off x="3375025" y="3263900"/>
            <a:ext cx="2765425" cy="1801813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996" name="Rectangle 12" descr="图片1"/>
          <p:cNvSpPr>
            <a:spLocks noChangeArrowheads="1"/>
          </p:cNvSpPr>
          <p:nvPr/>
        </p:nvSpPr>
        <p:spPr bwMode="auto">
          <a:xfrm>
            <a:off x="520700" y="1519238"/>
            <a:ext cx="2768600" cy="1727200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pic>
        <p:nvPicPr>
          <p:cNvPr id="41997" name="Picture 3" descr="C:\Users\Administrator\AppData\Roaming\Tencent\Users\94029926\QQ\WinTemp\RichOle\1E]WLEF8}2Q$0S9U9V$4XY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3475" y="3263900"/>
            <a:ext cx="24288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8" name="Rectangle 11" descr="图片12"/>
          <p:cNvSpPr>
            <a:spLocks noChangeArrowheads="1"/>
          </p:cNvSpPr>
          <p:nvPr/>
        </p:nvSpPr>
        <p:spPr bwMode="auto">
          <a:xfrm>
            <a:off x="6213475" y="1535113"/>
            <a:ext cx="2428875" cy="1711325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 w="15875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520700" y="2946400"/>
            <a:ext cx="2768600" cy="307975"/>
          </a:xfrm>
          <a:prstGeom prst="rect">
            <a:avLst/>
          </a:prstGeom>
          <a:solidFill>
            <a:srgbClr val="7F7F7F">
              <a:alpha val="6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美国肯恩大学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Century Gothic" pitchFamily="34" charset="0"/>
              </a:rPr>
              <a:t>Michael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Century Gothic" pitchFamily="34" charset="0"/>
              </a:rPr>
              <a:t>Searon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371850" y="2941638"/>
            <a:ext cx="2768600" cy="307975"/>
          </a:xfrm>
          <a:prstGeom prst="rect">
            <a:avLst/>
          </a:prstGeom>
          <a:solidFill>
            <a:srgbClr val="7F7F7F">
              <a:alpha val="6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香港中文大学李雅言教授</a:t>
            </a:r>
          </a:p>
        </p:txBody>
      </p:sp>
      <p:sp>
        <p:nvSpPr>
          <p:cNvPr id="56" name="矩形 55"/>
          <p:cNvSpPr/>
          <p:nvPr/>
        </p:nvSpPr>
        <p:spPr>
          <a:xfrm>
            <a:off x="6227763" y="2946400"/>
            <a:ext cx="2414587" cy="307975"/>
          </a:xfrm>
          <a:prstGeom prst="rect">
            <a:avLst/>
          </a:prstGeom>
          <a:solidFill>
            <a:srgbClr val="7F7F7F">
              <a:alpha val="6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教师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PBL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教学练习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15938" y="4851400"/>
            <a:ext cx="2767012" cy="307975"/>
          </a:xfrm>
          <a:prstGeom prst="rect">
            <a:avLst/>
          </a:prstGeom>
          <a:solidFill>
            <a:srgbClr val="7F7F7F">
              <a:alpha val="6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台湾大学王秀槐教授</a:t>
            </a:r>
          </a:p>
        </p:txBody>
      </p:sp>
      <p:sp>
        <p:nvSpPr>
          <p:cNvPr id="58" name="矩形 57"/>
          <p:cNvSpPr/>
          <p:nvPr/>
        </p:nvSpPr>
        <p:spPr>
          <a:xfrm>
            <a:off x="3371850" y="4851400"/>
            <a:ext cx="2768600" cy="307975"/>
          </a:xfrm>
          <a:prstGeom prst="rect">
            <a:avLst/>
          </a:prstGeom>
          <a:solidFill>
            <a:srgbClr val="7F7F7F">
              <a:alpha val="6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台湾师范大学梁一萍教授</a:t>
            </a:r>
          </a:p>
        </p:txBody>
      </p:sp>
      <p:sp>
        <p:nvSpPr>
          <p:cNvPr id="59" name="矩形 58"/>
          <p:cNvSpPr/>
          <p:nvPr/>
        </p:nvSpPr>
        <p:spPr>
          <a:xfrm>
            <a:off x="6219825" y="4851400"/>
            <a:ext cx="2428875" cy="307975"/>
          </a:xfrm>
          <a:prstGeom prst="rect">
            <a:avLst/>
          </a:prstGeom>
          <a:solidFill>
            <a:srgbClr val="7F7F7F">
              <a:alpha val="69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教师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PBL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教学练习</a:t>
            </a:r>
          </a:p>
        </p:txBody>
      </p:sp>
      <p:sp>
        <p:nvSpPr>
          <p:cNvPr id="60" name="矩形 59"/>
          <p:cNvSpPr/>
          <p:nvPr/>
        </p:nvSpPr>
        <p:spPr>
          <a:xfrm>
            <a:off x="3378200" y="1162050"/>
            <a:ext cx="5275263" cy="32385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2006" name="Rectangle 8"/>
          <p:cNvSpPr>
            <a:spLocks noChangeArrowheads="1"/>
          </p:cNvSpPr>
          <p:nvPr/>
        </p:nvSpPr>
        <p:spPr bwMode="auto">
          <a:xfrm>
            <a:off x="3079750" y="1150938"/>
            <a:ext cx="59245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lnSpc>
                <a:spcPts val="2200"/>
              </a:lnSpc>
              <a:buClr>
                <a:srgbClr val="A50021"/>
              </a:buClr>
            </a:pPr>
            <a:r>
              <a:rPr lang="zh-CN" altLang="en-US" sz="1700" b="1">
                <a:latin typeface="微软雅黑" pitchFamily="34" charset="-122"/>
                <a:ea typeface="微软雅黑" pitchFamily="34" charset="-122"/>
              </a:rPr>
              <a:t>培训教师开展启发式、探究式、讨论式、参与式教学</a:t>
            </a:r>
          </a:p>
        </p:txBody>
      </p:sp>
      <p:sp>
        <p:nvSpPr>
          <p:cNvPr id="23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一、智慧校园建设与高校教育发展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407322" y="704663"/>
            <a:ext cx="3164139" cy="514537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914400" marR="0" lvl="0" indent="-914400" algn="l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1</a:t>
            </a:r>
            <a:r>
              <a:rPr lang="en-US" altLang="zh-CN" sz="2000" b="1" kern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.1 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智慧校园建设的时代特征</a:t>
            </a:r>
            <a:endParaRPr kumimoji="0" lang="zh-CN" altLang="en-US" sz="15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3826" y="1312197"/>
            <a:ext cx="7938053" cy="21698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defRPr/>
            </a:pPr>
            <a:r>
              <a:rPr lang="en-US" altLang="zh-CN" kern="100" dirty="0">
                <a:latin typeface="Times New Roman" panose="02020603050405020304" pitchFamily="18" charset="0"/>
              </a:rPr>
              <a:t>  </a:t>
            </a:r>
            <a:r>
              <a:rPr lang="zh-CN" altLang="zh-CN" b="1" kern="1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信息化</a:t>
            </a:r>
            <a:r>
              <a:rPr lang="zh-CN" altLang="zh-CN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是什么</a:t>
            </a:r>
            <a:r>
              <a:rPr lang="zh-CN" altLang="en-US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？</a:t>
            </a:r>
            <a:endParaRPr lang="en-US" altLang="zh-CN" b="1" kern="1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spcAft>
                <a:spcPts val="0"/>
              </a:spcAft>
              <a:defRPr/>
            </a:pPr>
            <a:r>
              <a:rPr lang="en-US" altLang="zh-CN" sz="900" kern="100" dirty="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）信息化是一</a:t>
            </a:r>
            <a:r>
              <a:rPr lang="zh-CN" altLang="zh-CN" sz="900" b="1" kern="1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种革</a:t>
            </a:r>
            <a:r>
              <a:rPr lang="zh-CN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命。</a:t>
            </a:r>
            <a:r>
              <a:rPr lang="zh-CN" altLang="zh-CN" sz="900" kern="100" dirty="0">
                <a:latin typeface="微软雅黑" pitchFamily="34" charset="-122"/>
                <a:ea typeface="微软雅黑" pitchFamily="34" charset="-122"/>
              </a:rPr>
              <a:t>信息化，首先是一种技术革命。信息技术的革命，不同于农业技术革命，也不同于工业技术革命。农业社会的技术革命，以农具的铁铜技术为特征；而工业社会的技术革命，以制造业的大规模生产流水线技术为特征。而信息技术的革命，以是人类对物体和物体的运行进行数据化及其存储、传输、复用技术为特征，这种技术极大地扩展了人类的体力所及、智力所及和生存空间所及。</a:t>
            </a:r>
            <a:endParaRPr lang="en-US" altLang="zh-CN" sz="900" kern="100" dirty="0">
              <a:latin typeface="微软雅黑" pitchFamily="34" charset="-122"/>
              <a:ea typeface="微软雅黑" pitchFamily="34" charset="-122"/>
            </a:endParaRPr>
          </a:p>
          <a:p>
            <a:pPr algn="just">
              <a:spcAft>
                <a:spcPts val="0"/>
              </a:spcAft>
              <a:defRPr/>
            </a:pPr>
            <a:r>
              <a:rPr lang="en-US" altLang="zh-CN" sz="900" kern="100" dirty="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）信息化是一种历程。</a:t>
            </a:r>
            <a:r>
              <a:rPr lang="zh-CN" altLang="zh-CN" sz="900" kern="100" dirty="0">
                <a:latin typeface="微软雅黑" pitchFamily="34" charset="-122"/>
                <a:ea typeface="微软雅黑" pitchFamily="34" charset="-122"/>
              </a:rPr>
              <a:t>从信息技术的发展及其应用而言，信息化是一种时间长度。至少从当前，信息化依然是一场没有完成的革命。之所以说没有完成，是因为信息技术的创新及新的信息技术的新应用，每天都在发生，信息技术及其应用的机制依然充满活力，还远没有达到顶峰。</a:t>
            </a:r>
            <a:endParaRPr lang="en-US" altLang="zh-CN" sz="900" kern="100" dirty="0">
              <a:latin typeface="微软雅黑" pitchFamily="34" charset="-122"/>
              <a:ea typeface="微软雅黑" pitchFamily="34" charset="-122"/>
            </a:endParaRPr>
          </a:p>
          <a:p>
            <a:pPr algn="just">
              <a:spcAft>
                <a:spcPts val="0"/>
              </a:spcAft>
              <a:defRPr/>
            </a:pPr>
            <a:r>
              <a:rPr lang="en-US" altLang="zh-CN" sz="900" kern="100" dirty="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）信息化是一种机制。</a:t>
            </a:r>
            <a:r>
              <a:rPr lang="zh-CN" altLang="zh-CN" sz="900" kern="100" dirty="0">
                <a:latin typeface="微软雅黑" pitchFamily="34" charset="-122"/>
                <a:ea typeface="微软雅黑" pitchFamily="34" charset="-122"/>
              </a:rPr>
              <a:t>“化”的含义，不仅意味着信息化是一种时间长度，更体现了信息化的机制特征，即信息化技术与产业结合，就会形成“两化融合”、“工业</a:t>
            </a:r>
            <a:r>
              <a:rPr lang="en-US" altLang="zh-CN" sz="900" kern="100" dirty="0">
                <a:latin typeface="微软雅黑" pitchFamily="34" charset="-122"/>
                <a:ea typeface="微软雅黑" pitchFamily="34" charset="-122"/>
              </a:rPr>
              <a:t>4.0</a:t>
            </a:r>
            <a:r>
              <a:rPr lang="zh-CN" altLang="zh-CN" sz="900" kern="100" dirty="0">
                <a:latin typeface="微软雅黑" pitchFamily="34" charset="-122"/>
                <a:ea typeface="微软雅黑" pitchFamily="34" charset="-122"/>
              </a:rPr>
              <a:t>”、“互联网金融”、“电子商务”、“物联网”、“智能家俱”、“虚拟货币”、“</a:t>
            </a:r>
            <a:r>
              <a:rPr lang="en-US" altLang="zh-CN" sz="900" kern="100" dirty="0">
                <a:latin typeface="微软雅黑" pitchFamily="34" charset="-122"/>
                <a:ea typeface="微软雅黑" pitchFamily="34" charset="-122"/>
              </a:rPr>
              <a:t>E-learning</a:t>
            </a:r>
            <a:r>
              <a:rPr lang="zh-CN" altLang="zh-CN" sz="900" kern="100" dirty="0">
                <a:latin typeface="微软雅黑" pitchFamily="34" charset="-122"/>
                <a:ea typeface="微软雅黑" pitchFamily="34" charset="-122"/>
              </a:rPr>
              <a:t>”、“</a:t>
            </a:r>
            <a:r>
              <a:rPr lang="en-US" altLang="zh-CN" sz="900" kern="100" dirty="0">
                <a:latin typeface="微软雅黑" pitchFamily="34" charset="-122"/>
                <a:ea typeface="微软雅黑" pitchFamily="34" charset="-122"/>
              </a:rPr>
              <a:t>MOOCs</a:t>
            </a:r>
            <a:r>
              <a:rPr lang="zh-CN" altLang="zh-CN" sz="900" kern="100" dirty="0">
                <a:latin typeface="微软雅黑" pitchFamily="34" charset="-122"/>
                <a:ea typeface="微软雅黑" pitchFamily="34" charset="-122"/>
              </a:rPr>
              <a:t>”等等；信息化技术与治理结合，就会形成“电子政务”、</a:t>
            </a:r>
            <a:r>
              <a:rPr lang="en-US" altLang="zh-CN" sz="900" kern="100" dirty="0">
                <a:latin typeface="微软雅黑" pitchFamily="34" charset="-122"/>
                <a:ea typeface="微软雅黑" pitchFamily="34" charset="-122"/>
              </a:rPr>
              <a:t>ERP</a:t>
            </a:r>
            <a:r>
              <a:rPr lang="zh-CN" altLang="zh-CN" sz="900" kern="100" dirty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900" kern="100" dirty="0">
                <a:latin typeface="微软雅黑" pitchFamily="34" charset="-122"/>
                <a:ea typeface="微软雅黑" pitchFamily="34" charset="-122"/>
              </a:rPr>
              <a:t>CRM</a:t>
            </a:r>
            <a:r>
              <a:rPr lang="zh-CN" altLang="zh-CN" sz="900" kern="100" dirty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900" kern="100" dirty="0">
                <a:latin typeface="微软雅黑" pitchFamily="34" charset="-122"/>
                <a:ea typeface="微软雅黑" pitchFamily="34" charset="-122"/>
              </a:rPr>
              <a:t>SCM</a:t>
            </a:r>
            <a:r>
              <a:rPr lang="zh-CN" altLang="zh-CN" sz="900" kern="100" dirty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900" kern="100" dirty="0">
                <a:latin typeface="微软雅黑" pitchFamily="34" charset="-122"/>
                <a:ea typeface="微软雅黑" pitchFamily="34" charset="-122"/>
              </a:rPr>
              <a:t>PM</a:t>
            </a:r>
            <a:r>
              <a:rPr lang="zh-CN" altLang="zh-CN" sz="900" kern="100" dirty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900" kern="100" dirty="0">
                <a:latin typeface="微软雅黑" pitchFamily="34" charset="-122"/>
                <a:ea typeface="微软雅黑" pitchFamily="34" charset="-122"/>
              </a:rPr>
              <a:t>GIS</a:t>
            </a:r>
            <a:r>
              <a:rPr lang="zh-CN" altLang="zh-CN" sz="900" kern="100" dirty="0">
                <a:latin typeface="微软雅黑" pitchFamily="34" charset="-122"/>
                <a:ea typeface="微软雅黑" pitchFamily="34" charset="-122"/>
              </a:rPr>
              <a:t>“网络与信息国家安全”、“智慧城市”、“智慧校园”、“数字地球”等等；信息化技术与社会结合，就会形成“信息社会”、“网络社区”、“虚拟社会”等等；正是信息化的机制特征，使得信息化无处不在，无时不在，使得信息化的存在已经“化”到个体的人和整体的人类的方方面面。</a:t>
            </a:r>
            <a:endParaRPr lang="en-US" altLang="zh-CN" sz="900" kern="100" dirty="0">
              <a:latin typeface="微软雅黑" pitchFamily="34" charset="-122"/>
              <a:ea typeface="微软雅黑" pitchFamily="34" charset="-122"/>
            </a:endParaRPr>
          </a:p>
          <a:p>
            <a:pPr algn="just">
              <a:spcAft>
                <a:spcPts val="0"/>
              </a:spcAft>
              <a:defRPr/>
            </a:pPr>
            <a:r>
              <a:rPr lang="en-US" altLang="zh-CN" sz="900" kern="100" dirty="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）信息化是一种关系。</a:t>
            </a:r>
            <a:r>
              <a:rPr lang="zh-CN" altLang="zh-CN" sz="900" kern="100" dirty="0">
                <a:latin typeface="微软雅黑" pitchFamily="34" charset="-122"/>
                <a:ea typeface="微软雅黑" pitchFamily="34" charset="-122"/>
              </a:rPr>
              <a:t>从技术的角度，信息化的生产力属性是确定的，可以说，现代化生产的技术特征中，信息技术已是一个越来越重要的生产函数；但为什么说，信息化也是一种生产关系呢？这是因为信息化也在人与人之间的政治、社会、文化、法律、意识形态等领域刻划上了新的记号，反映了信息化的人与人关系的新特征，这是区别于传统工业社会和农业社会所不同的特性</a:t>
            </a:r>
            <a:r>
              <a:rPr lang="zh-CN" altLang="zh-CN" sz="900" kern="1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50" b="1" kern="1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3826" y="3860432"/>
            <a:ext cx="7938053" cy="94641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defRPr/>
            </a:pPr>
            <a:r>
              <a:rPr lang="zh-CN" altLang="zh-CN" b="1" kern="1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信息化</a:t>
            </a:r>
            <a:r>
              <a:rPr lang="zh-CN" altLang="zh-CN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改变了什么</a:t>
            </a:r>
            <a:r>
              <a:rPr lang="zh-CN" altLang="en-US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？</a:t>
            </a:r>
            <a:endParaRPr lang="en-US" altLang="zh-CN" b="1" kern="1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spcAft>
                <a:spcPts val="0"/>
              </a:spcAft>
              <a:defRPr/>
            </a:pPr>
            <a:r>
              <a:rPr lang="en-US" altLang="zh-CN" sz="900" kern="100" dirty="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）改变了生产资料</a:t>
            </a:r>
            <a:r>
              <a:rPr lang="en-US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消费物品的形态。</a:t>
            </a:r>
            <a:r>
              <a:rPr lang="zh-CN" altLang="zh-CN" sz="900" kern="100" dirty="0">
                <a:latin typeface="微软雅黑" pitchFamily="34" charset="-122"/>
                <a:ea typeface="微软雅黑" pitchFamily="34" charset="-122"/>
              </a:rPr>
              <a:t>信息化的量化技术使得人类的生产品和消费品无不与数据相关，数据的过程就是新形态的形成过程。</a:t>
            </a:r>
            <a:endParaRPr lang="en-US" altLang="zh-CN" sz="900" kern="100" dirty="0">
              <a:latin typeface="微软雅黑" pitchFamily="34" charset="-122"/>
              <a:ea typeface="微软雅黑" pitchFamily="34" charset="-122"/>
            </a:endParaRPr>
          </a:p>
          <a:p>
            <a:pPr algn="just">
              <a:spcAft>
                <a:spcPts val="0"/>
              </a:spcAft>
              <a:defRPr/>
            </a:pPr>
            <a:r>
              <a:rPr lang="en-US" altLang="zh-CN" sz="900" kern="100" dirty="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）重构了生产</a:t>
            </a:r>
            <a:r>
              <a:rPr lang="en-US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需求模式，也再造了组织制度。</a:t>
            </a:r>
            <a:r>
              <a:rPr lang="zh-CN" altLang="zh-CN" sz="900" kern="100" dirty="0">
                <a:latin typeface="微软雅黑" pitchFamily="34" charset="-122"/>
                <a:ea typeface="微软雅黑" pitchFamily="34" charset="-122"/>
              </a:rPr>
              <a:t>包括一个社区、一间工厂，</a:t>
            </a:r>
            <a:r>
              <a:rPr lang="zh-CN" altLang="en-US" sz="900" kern="100" dirty="0">
                <a:latin typeface="微软雅黑" pitchFamily="34" charset="-122"/>
                <a:ea typeface="微软雅黑" pitchFamily="34" charset="-122"/>
              </a:rPr>
              <a:t>一间学校，</a:t>
            </a:r>
            <a:r>
              <a:rPr lang="zh-CN" altLang="zh-CN" sz="900" kern="100" dirty="0">
                <a:latin typeface="微软雅黑" pitchFamily="34" charset="-122"/>
                <a:ea typeface="微软雅黑" pitchFamily="34" charset="-122"/>
              </a:rPr>
              <a:t>一个国家。</a:t>
            </a:r>
            <a:endParaRPr lang="en-US" altLang="zh-CN" sz="900" kern="100" dirty="0">
              <a:latin typeface="微软雅黑" pitchFamily="34" charset="-122"/>
              <a:ea typeface="微软雅黑" pitchFamily="34" charset="-122"/>
            </a:endParaRPr>
          </a:p>
          <a:p>
            <a:pPr algn="just">
              <a:spcAft>
                <a:spcPts val="0"/>
              </a:spcAft>
              <a:defRPr/>
            </a:pPr>
            <a:r>
              <a:rPr lang="en-US" altLang="zh-CN" sz="900" kern="100" dirty="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zh-CN" sz="900" b="1" kern="1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）颠覆了人类社交方式。</a:t>
            </a:r>
            <a:r>
              <a:rPr lang="zh-CN" altLang="zh-CN" sz="900" kern="100" dirty="0">
                <a:latin typeface="微软雅黑" pitchFamily="34" charset="-122"/>
                <a:ea typeface="微软雅黑" pitchFamily="34" charset="-122"/>
              </a:rPr>
              <a:t>这个过程推进了更深程度的全球化，也使得更深程度的个性化与碎片化的进程处于不可逆。</a:t>
            </a:r>
            <a:endParaRPr lang="en-US" altLang="zh-CN" sz="900" kern="100" dirty="0">
              <a:latin typeface="微软雅黑" pitchFamily="34" charset="-122"/>
              <a:ea typeface="微软雅黑" pitchFamily="34" charset="-122"/>
            </a:endParaRPr>
          </a:p>
          <a:p>
            <a:pPr indent="200025" algn="just">
              <a:spcAft>
                <a:spcPts val="0"/>
              </a:spcAft>
              <a:defRPr/>
            </a:pPr>
            <a:endParaRPr lang="en-US" altLang="zh-CN" sz="1050" b="1" kern="1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2.4  </a:t>
            </a:r>
            <a:r>
              <a:rPr lang="zh-CN" altLang="en-US" sz="2400" smtClean="0">
                <a:solidFill>
                  <a:schemeClr val="tx1"/>
                </a:solidFill>
              </a:rPr>
              <a:t>政策支撑与保障落实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63774"/>
            <a:ext cx="1959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2.4.3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统筹管理</a:t>
            </a:r>
          </a:p>
        </p:txBody>
      </p:sp>
      <p:sp>
        <p:nvSpPr>
          <p:cNvPr id="43014" name="矩形 34"/>
          <p:cNvSpPr>
            <a:spLocks noChangeArrowheads="1"/>
          </p:cNvSpPr>
          <p:nvPr/>
        </p:nvSpPr>
        <p:spPr bwMode="auto">
          <a:xfrm>
            <a:off x="574675" y="1476375"/>
            <a:ext cx="81010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lnSpc>
                <a:spcPct val="120000"/>
              </a:lnSpc>
              <a:buClr>
                <a:srgbClr val="FF6600"/>
              </a:buClr>
              <a:buFont typeface="Wingdings" pitchFamily="2" charset="2"/>
              <a:buChar char="u"/>
            </a:pPr>
            <a:r>
              <a:rPr lang="zh-CN" altLang="en-US" b="1" dirty="0">
                <a:solidFill>
                  <a:srgbClr val="CC53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经费</a:t>
            </a:r>
            <a:endParaRPr lang="en-US" altLang="zh-CN" b="1" dirty="0">
              <a:solidFill>
                <a:srgbClr val="CC5300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marL="800100" lvl="1" indent="-342900" algn="just">
              <a:lnSpc>
                <a:spcPct val="120000"/>
              </a:lnSpc>
              <a:buClr>
                <a:srgbClr val="158493"/>
              </a:buClr>
              <a:buFont typeface="Wingdings" pitchFamily="2" charset="2"/>
              <a:buChar char="l"/>
            </a:pP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建立常规投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入及使用机</a:t>
            </a: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制，每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年设立信息化专项经费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3000</a:t>
            </a:r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万元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，由教育信息化建设领导小组统筹</a:t>
            </a:r>
          </a:p>
          <a:p>
            <a:pPr marL="800100" lvl="1" indent="-342900" algn="just">
              <a:lnSpc>
                <a:spcPct val="120000"/>
              </a:lnSpc>
              <a:buClr>
                <a:srgbClr val="158493"/>
              </a:buClr>
              <a:buFont typeface="Wingdings" pitchFamily="2" charset="2"/>
              <a:buChar char="l"/>
            </a:pP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学校每年新增教学经费</a:t>
            </a:r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优先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用于信息技术对教育教学的改革创新</a:t>
            </a:r>
            <a:endParaRPr lang="en-US" altLang="zh-CN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marL="800100" lvl="1" indent="-342900" algn="just">
              <a:lnSpc>
                <a:spcPct val="120000"/>
              </a:lnSpc>
              <a:buClr>
                <a:srgbClr val="158493"/>
              </a:buClr>
              <a:buFont typeface="Wingdings" pitchFamily="2" charset="2"/>
              <a:buChar char="l"/>
            </a:pP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每年采用校级立项单列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100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万信息化应用科研自主专项经费，项目主要分</a:t>
            </a:r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应用开发建设、业务研究、数据清理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三类，通过业务融合按照开发规范、信息标准的方式来实现微项目的自主科研</a:t>
            </a:r>
            <a:endParaRPr lang="en-US" altLang="zh-CN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marL="342900" indent="-342900" algn="just">
              <a:lnSpc>
                <a:spcPct val="120000"/>
              </a:lnSpc>
              <a:buClr>
                <a:srgbClr val="FF6600"/>
              </a:buClr>
              <a:buFont typeface="Wingdings" pitchFamily="2" charset="2"/>
              <a:buChar char="u"/>
            </a:pPr>
            <a:r>
              <a:rPr lang="zh-CN" altLang="en-US" b="1" dirty="0">
                <a:solidFill>
                  <a:srgbClr val="CC53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项目</a:t>
            </a:r>
            <a:endParaRPr lang="en-US" altLang="zh-CN" b="1" dirty="0">
              <a:solidFill>
                <a:srgbClr val="CC5300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marL="800100" lvl="1" indent="-342900" algn="just">
              <a:lnSpc>
                <a:spcPct val="120000"/>
              </a:lnSpc>
              <a:buClr>
                <a:srgbClr val="158493"/>
              </a:buClr>
              <a:buFont typeface="Wingdings" pitchFamily="2" charset="2"/>
              <a:buChar char="l"/>
            </a:pP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覆盖全生命周期</a:t>
            </a:r>
            <a:endParaRPr lang="en-US" altLang="zh-CN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marL="800100" lvl="1" indent="-342900" algn="just">
              <a:lnSpc>
                <a:spcPct val="120000"/>
              </a:lnSpc>
              <a:buClr>
                <a:srgbClr val="158493"/>
              </a:buClr>
              <a:buFont typeface="Wingdings" pitchFamily="2" charset="2"/>
              <a:buChar char="l"/>
            </a:pP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专员跟踪服务</a:t>
            </a:r>
            <a:endParaRPr lang="en-US" altLang="zh-CN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dirty="0" smtClean="0">
                <a:solidFill>
                  <a:schemeClr val="tx1"/>
                </a:solidFill>
              </a:rPr>
              <a:t>2.4  </a:t>
            </a:r>
            <a:r>
              <a:rPr lang="zh-CN" altLang="en-US" sz="2400" dirty="0" smtClean="0">
                <a:solidFill>
                  <a:schemeClr val="tx1"/>
                </a:solidFill>
              </a:rPr>
              <a:t>政策支撑与保障落实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63774"/>
            <a:ext cx="80239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2.4.4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平台保障</a:t>
            </a: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——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技术平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台（</a:t>
            </a:r>
            <a:r>
              <a:rPr lang="en-US" altLang="zh-CN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N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个</a:t>
            </a:r>
            <a:r>
              <a:rPr lang="en-US" altLang="zh-CN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1+M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，即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“大平台</a:t>
            </a:r>
            <a:r>
              <a:rPr lang="en-US" altLang="zh-CN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+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微应用”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）</a:t>
            </a:r>
            <a:endParaRPr lang="zh-CN" altLang="en-US" sz="2000" b="1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44038" name="组合 58"/>
          <p:cNvGrpSpPr>
            <a:grpSpLocks/>
          </p:cNvGrpSpPr>
          <p:nvPr/>
        </p:nvGrpSpPr>
        <p:grpSpPr bwMode="auto">
          <a:xfrm>
            <a:off x="652463" y="1527175"/>
            <a:ext cx="7839075" cy="3389313"/>
            <a:chOff x="683568" y="1654636"/>
            <a:chExt cx="7839392" cy="3388851"/>
          </a:xfrm>
        </p:grpSpPr>
        <p:sp>
          <p:nvSpPr>
            <p:cNvPr id="8" name="文本框 3"/>
            <p:cNvSpPr txBox="1"/>
            <p:nvPr/>
          </p:nvSpPr>
          <p:spPr>
            <a:xfrm>
              <a:off x="683568" y="2486373"/>
              <a:ext cx="461981" cy="255394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 共 服 务 平 台</a:t>
              </a:r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1248741" y="4348257"/>
              <a:ext cx="6696346" cy="6920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4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基础设施服务</a:t>
              </a:r>
            </a:p>
          </p:txBody>
        </p:sp>
        <p:sp>
          <p:nvSpPr>
            <p:cNvPr id="10" name="文本框 5"/>
            <p:cNvSpPr txBox="1"/>
            <p:nvPr/>
          </p:nvSpPr>
          <p:spPr>
            <a:xfrm>
              <a:off x="2491803" y="4706983"/>
              <a:ext cx="1295452" cy="288886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/>
                <a:t>校园网</a:t>
              </a:r>
            </a:p>
          </p:txBody>
        </p:sp>
        <p:sp>
          <p:nvSpPr>
            <p:cNvPr id="44042" name="文本框 6"/>
            <p:cNvSpPr txBox="1">
              <a:spLocks noChangeArrowheads="1"/>
            </p:cNvSpPr>
            <p:nvPr/>
          </p:nvSpPr>
          <p:spPr bwMode="auto">
            <a:xfrm>
              <a:off x="3821748" y="4707144"/>
              <a:ext cx="1332000" cy="288147"/>
            </a:xfrm>
            <a:prstGeom prst="rect">
              <a:avLst/>
            </a:prstGeom>
            <a:solidFill>
              <a:srgbClr val="B5D5BE"/>
            </a:solidFill>
            <a:ln w="9525">
              <a:noFill/>
              <a:miter lim="800000"/>
              <a:headEnd/>
              <a:tailEnd/>
            </a:ln>
          </p:spPr>
          <p:txBody>
            <a:bodyPr lIns="36000" tIns="36000" rIns="36000" bIns="36000">
              <a:spAutoFit/>
            </a:bodyPr>
            <a:lstStyle/>
            <a:p>
              <a:pPr algn="ctr"/>
              <a:r>
                <a:rPr kumimoji="1" lang="zh-CN" altLang="en-US" sz="1400">
                  <a:latin typeface="微软雅黑" pitchFamily="34" charset="-122"/>
                  <a:ea typeface="微软雅黑" pitchFamily="34" charset="-122"/>
                </a:rPr>
                <a:t>数据中心</a:t>
              </a:r>
            </a:p>
          </p:txBody>
        </p:sp>
        <p:sp>
          <p:nvSpPr>
            <p:cNvPr id="44043" name="文本框 7"/>
            <p:cNvSpPr txBox="1">
              <a:spLocks noChangeArrowheads="1"/>
            </p:cNvSpPr>
            <p:nvPr/>
          </p:nvSpPr>
          <p:spPr bwMode="auto">
            <a:xfrm>
              <a:off x="5187924" y="4707144"/>
              <a:ext cx="1296143" cy="288147"/>
            </a:xfrm>
            <a:prstGeom prst="rect">
              <a:avLst/>
            </a:prstGeom>
            <a:solidFill>
              <a:srgbClr val="B5D5BE"/>
            </a:solidFill>
            <a:ln w="9525">
              <a:noFill/>
              <a:miter lim="800000"/>
              <a:headEnd/>
              <a:tailEnd/>
            </a:ln>
          </p:spPr>
          <p:txBody>
            <a:bodyPr lIns="36000" tIns="36000" rIns="36000" bIns="36000">
              <a:spAutoFit/>
            </a:bodyPr>
            <a:lstStyle/>
            <a:p>
              <a:pPr algn="ctr"/>
              <a:r>
                <a:rPr kumimoji="1" lang="zh-CN" altLang="en-US" sz="1400">
                  <a:latin typeface="微软雅黑" pitchFamily="34" charset="-122"/>
                  <a:ea typeface="微软雅黑" pitchFamily="34" charset="-122"/>
                </a:rPr>
                <a:t>云计算</a:t>
              </a:r>
            </a:p>
          </p:txBody>
        </p:sp>
        <p:sp>
          <p:nvSpPr>
            <p:cNvPr id="14" name="文本框 8"/>
            <p:cNvSpPr txBox="1"/>
            <p:nvPr/>
          </p:nvSpPr>
          <p:spPr>
            <a:xfrm>
              <a:off x="6517866" y="4706983"/>
              <a:ext cx="1378006" cy="288886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/>
                <a:t>桌面云平台</a:t>
              </a:r>
            </a:p>
          </p:txBody>
        </p:sp>
        <p:sp>
          <p:nvSpPr>
            <p:cNvPr id="15" name="矩形 14"/>
            <p:cNvSpPr/>
            <p:nvPr/>
          </p:nvSpPr>
          <p:spPr bwMode="auto">
            <a:xfrm>
              <a:off x="1248741" y="3935563"/>
              <a:ext cx="6696346" cy="3809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4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基础信息服务</a:t>
              </a:r>
            </a:p>
          </p:txBody>
        </p:sp>
        <p:sp>
          <p:nvSpPr>
            <p:cNvPr id="16" name="文本框 10"/>
            <p:cNvSpPr txBox="1"/>
            <p:nvPr/>
          </p:nvSpPr>
          <p:spPr>
            <a:xfrm>
              <a:off x="2491803" y="4384764"/>
              <a:ext cx="1295452" cy="288886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 smtClean="0"/>
                <a:t>多媒体教室</a:t>
              </a:r>
              <a:endParaRPr kumimoji="1" lang="zh-CN" altLang="en-US" kern="0" dirty="0"/>
            </a:p>
          </p:txBody>
        </p:sp>
        <p:sp>
          <p:nvSpPr>
            <p:cNvPr id="17" name="文本框 11"/>
            <p:cNvSpPr txBox="1"/>
            <p:nvPr/>
          </p:nvSpPr>
          <p:spPr>
            <a:xfrm>
              <a:off x="3822182" y="4384764"/>
              <a:ext cx="1331967" cy="288886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solidFill>
                    <a:srgbClr val="004D7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>
                  <a:solidFill>
                    <a:schemeClr val="tx1"/>
                  </a:solidFill>
                </a:rPr>
                <a:t>微格教室</a:t>
              </a:r>
            </a:p>
          </p:txBody>
        </p:sp>
        <p:sp>
          <p:nvSpPr>
            <p:cNvPr id="18" name="文本框 12"/>
            <p:cNvSpPr txBox="1"/>
            <p:nvPr/>
          </p:nvSpPr>
          <p:spPr>
            <a:xfrm>
              <a:off x="5187487" y="4384764"/>
              <a:ext cx="1297040" cy="288886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solidFill>
                    <a:srgbClr val="004D7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>
                  <a:solidFill>
                    <a:schemeClr val="tx1"/>
                  </a:solidFill>
                </a:rPr>
                <a:t>软件正版化</a:t>
              </a:r>
            </a:p>
          </p:txBody>
        </p:sp>
        <p:sp>
          <p:nvSpPr>
            <p:cNvPr id="19" name="文本框 13"/>
            <p:cNvSpPr txBox="1"/>
            <p:nvPr/>
          </p:nvSpPr>
          <p:spPr>
            <a:xfrm>
              <a:off x="6517866" y="4384764"/>
              <a:ext cx="1378006" cy="288886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/>
                <a:t>虚拟主机</a:t>
              </a:r>
            </a:p>
          </p:txBody>
        </p:sp>
        <p:sp>
          <p:nvSpPr>
            <p:cNvPr id="20" name="文本框 14"/>
            <p:cNvSpPr txBox="1"/>
            <p:nvPr/>
          </p:nvSpPr>
          <p:spPr>
            <a:xfrm>
              <a:off x="2491803" y="3983182"/>
              <a:ext cx="936663" cy="288886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/>
                <a:t>邮件服务</a:t>
              </a:r>
            </a:p>
          </p:txBody>
        </p:sp>
        <p:sp>
          <p:nvSpPr>
            <p:cNvPr id="21" name="文本框 15"/>
            <p:cNvSpPr txBox="1"/>
            <p:nvPr/>
          </p:nvSpPr>
          <p:spPr>
            <a:xfrm>
              <a:off x="3463392" y="3983182"/>
              <a:ext cx="935076" cy="287298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solidFill>
                    <a:srgbClr val="004D7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>
                  <a:solidFill>
                    <a:schemeClr val="tx1"/>
                  </a:solidFill>
                </a:rPr>
                <a:t>短信平台</a:t>
              </a:r>
            </a:p>
          </p:txBody>
        </p:sp>
        <p:sp>
          <p:nvSpPr>
            <p:cNvPr id="22" name="文本框 16"/>
            <p:cNvSpPr txBox="1"/>
            <p:nvPr/>
          </p:nvSpPr>
          <p:spPr>
            <a:xfrm>
              <a:off x="4431807" y="3983182"/>
              <a:ext cx="1284340" cy="287298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/>
                <a:t>数字资源制作</a:t>
              </a:r>
            </a:p>
          </p:txBody>
        </p:sp>
        <p:sp>
          <p:nvSpPr>
            <p:cNvPr id="23" name="文本框 17"/>
            <p:cNvSpPr txBox="1"/>
            <p:nvPr/>
          </p:nvSpPr>
          <p:spPr>
            <a:xfrm>
              <a:off x="5751073" y="3983182"/>
              <a:ext cx="917612" cy="28729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/>
                <a:t>一卡通</a:t>
              </a:r>
            </a:p>
          </p:txBody>
        </p:sp>
        <p:sp>
          <p:nvSpPr>
            <p:cNvPr id="24" name="矩形 23"/>
            <p:cNvSpPr/>
            <p:nvPr/>
          </p:nvSpPr>
          <p:spPr bwMode="auto">
            <a:xfrm>
              <a:off x="1248741" y="3206999"/>
              <a:ext cx="6696346" cy="69840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4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公共信息服务</a:t>
              </a:r>
            </a:p>
          </p:txBody>
        </p:sp>
        <p:sp>
          <p:nvSpPr>
            <p:cNvPr id="25" name="文本框 19"/>
            <p:cNvSpPr txBox="1"/>
            <p:nvPr/>
          </p:nvSpPr>
          <p:spPr>
            <a:xfrm>
              <a:off x="2491803" y="3246682"/>
              <a:ext cx="2621069" cy="288886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solidFill>
                    <a:srgbClr val="004D7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>
                  <a:solidFill>
                    <a:schemeClr val="tx1"/>
                  </a:solidFill>
                </a:rPr>
                <a:t>统一支付平台</a:t>
              </a:r>
            </a:p>
          </p:txBody>
        </p:sp>
        <p:sp>
          <p:nvSpPr>
            <p:cNvPr id="26" name="文本框 20"/>
            <p:cNvSpPr txBox="1"/>
            <p:nvPr/>
          </p:nvSpPr>
          <p:spPr>
            <a:xfrm>
              <a:off x="4322265" y="3573662"/>
              <a:ext cx="1863800" cy="287298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solidFill>
                    <a:srgbClr val="004D7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>
                  <a:solidFill>
                    <a:schemeClr val="tx1"/>
                  </a:solidFill>
                </a:rPr>
                <a:t>数据交换平台</a:t>
              </a:r>
            </a:p>
          </p:txBody>
        </p:sp>
        <p:sp>
          <p:nvSpPr>
            <p:cNvPr id="27" name="文本框 21"/>
            <p:cNvSpPr txBox="1"/>
            <p:nvPr/>
          </p:nvSpPr>
          <p:spPr>
            <a:xfrm>
              <a:off x="6230517" y="3573662"/>
              <a:ext cx="1665354" cy="287298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solidFill>
                    <a:srgbClr val="004D7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>
                  <a:solidFill>
                    <a:schemeClr val="tx1"/>
                  </a:solidFill>
                </a:rPr>
                <a:t>流程服务平台</a:t>
              </a:r>
            </a:p>
          </p:txBody>
        </p:sp>
        <p:sp>
          <p:nvSpPr>
            <p:cNvPr id="28" name="文本框 22"/>
            <p:cNvSpPr txBox="1"/>
            <p:nvPr/>
          </p:nvSpPr>
          <p:spPr>
            <a:xfrm>
              <a:off x="2491803" y="3573662"/>
              <a:ext cx="1789185" cy="287298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solidFill>
                    <a:srgbClr val="004D7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>
                  <a:solidFill>
                    <a:schemeClr val="tx1"/>
                  </a:solidFill>
                </a:rPr>
                <a:t>身份认证服务平台</a:t>
              </a:r>
            </a:p>
          </p:txBody>
        </p:sp>
        <p:sp>
          <p:nvSpPr>
            <p:cNvPr id="29" name="文本框 23"/>
            <p:cNvSpPr txBox="1"/>
            <p:nvPr/>
          </p:nvSpPr>
          <p:spPr>
            <a:xfrm>
              <a:off x="5152561" y="3246682"/>
              <a:ext cx="2743311" cy="288886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solidFill>
                    <a:srgbClr val="004D7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>
                  <a:solidFill>
                    <a:schemeClr val="tx1"/>
                  </a:solidFill>
                </a:rPr>
                <a:t>事件与消息服务平台</a:t>
              </a:r>
            </a:p>
          </p:txBody>
        </p:sp>
        <p:sp>
          <p:nvSpPr>
            <p:cNvPr id="30" name="矩形 29"/>
            <p:cNvSpPr/>
            <p:nvPr/>
          </p:nvSpPr>
          <p:spPr bwMode="auto">
            <a:xfrm>
              <a:off x="1248741" y="2486373"/>
              <a:ext cx="6696346" cy="69364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4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公共应用服务</a:t>
              </a:r>
            </a:p>
          </p:txBody>
        </p:sp>
        <p:sp>
          <p:nvSpPr>
            <p:cNvPr id="31" name="文本框 25"/>
            <p:cNvSpPr txBox="1"/>
            <p:nvPr/>
          </p:nvSpPr>
          <p:spPr>
            <a:xfrm>
              <a:off x="2491803" y="2529230"/>
              <a:ext cx="1343079" cy="288886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solidFill>
                    <a:srgbClr val="004D7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 smtClean="0">
                  <a:solidFill>
                    <a:schemeClr val="tx1"/>
                  </a:solidFill>
                </a:rPr>
                <a:t>项目管理</a:t>
              </a:r>
              <a:r>
                <a:rPr kumimoji="1" lang="zh-CN" altLang="en-US" kern="0" dirty="0">
                  <a:solidFill>
                    <a:schemeClr val="tx1"/>
                  </a:solidFill>
                </a:rPr>
                <a:t>平台</a:t>
              </a:r>
            </a:p>
          </p:txBody>
        </p:sp>
        <p:sp>
          <p:nvSpPr>
            <p:cNvPr id="32" name="文本框 26"/>
            <p:cNvSpPr txBox="1"/>
            <p:nvPr/>
          </p:nvSpPr>
          <p:spPr>
            <a:xfrm>
              <a:off x="3868222" y="2529230"/>
              <a:ext cx="1247825" cy="288886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solidFill>
                    <a:srgbClr val="004D7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>
                  <a:solidFill>
                    <a:schemeClr val="tx1"/>
                  </a:solidFill>
                </a:rPr>
                <a:t>决策分析平台</a:t>
              </a:r>
            </a:p>
          </p:txBody>
        </p:sp>
        <p:sp>
          <p:nvSpPr>
            <p:cNvPr id="33" name="文本框 27"/>
            <p:cNvSpPr txBox="1"/>
            <p:nvPr/>
          </p:nvSpPr>
          <p:spPr>
            <a:xfrm>
              <a:off x="2491803" y="2849861"/>
              <a:ext cx="1341492" cy="287298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solidFill>
                    <a:srgbClr val="004D7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>
                  <a:solidFill>
                    <a:schemeClr val="tx1"/>
                  </a:solidFill>
                </a:rPr>
                <a:t>站群管理平台</a:t>
              </a:r>
            </a:p>
          </p:txBody>
        </p:sp>
        <p:sp>
          <p:nvSpPr>
            <p:cNvPr id="34" name="文本框 28"/>
            <p:cNvSpPr txBox="1"/>
            <p:nvPr/>
          </p:nvSpPr>
          <p:spPr>
            <a:xfrm>
              <a:off x="6497228" y="2529230"/>
              <a:ext cx="1398644" cy="288886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solidFill>
                    <a:srgbClr val="004D7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kern="0" dirty="0">
                  <a:solidFill>
                    <a:schemeClr val="tx1"/>
                  </a:solidFill>
                </a:rPr>
                <a:t>MIS</a:t>
              </a:r>
              <a:r>
                <a:rPr kumimoji="1" lang="zh-CN" altLang="en-US" kern="0" dirty="0">
                  <a:solidFill>
                    <a:schemeClr val="tx1"/>
                  </a:solidFill>
                </a:rPr>
                <a:t>开发平台</a:t>
              </a:r>
            </a:p>
          </p:txBody>
        </p:sp>
        <p:sp>
          <p:nvSpPr>
            <p:cNvPr id="36" name="圆角矩形 35"/>
            <p:cNvSpPr/>
            <p:nvPr/>
          </p:nvSpPr>
          <p:spPr bwMode="auto">
            <a:xfrm>
              <a:off x="683568" y="2070504"/>
              <a:ext cx="1476435" cy="360314"/>
            </a:xfrm>
            <a:prstGeom prst="roundRect">
              <a:avLst/>
            </a:prstGeom>
            <a:solidFill>
              <a:srgbClr val="1893A4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4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业务管理类系统</a:t>
              </a:r>
            </a:p>
          </p:txBody>
        </p:sp>
        <p:sp>
          <p:nvSpPr>
            <p:cNvPr id="37" name="圆角矩形 36"/>
            <p:cNvSpPr/>
            <p:nvPr/>
          </p:nvSpPr>
          <p:spPr bwMode="auto">
            <a:xfrm>
              <a:off x="2301295" y="2070504"/>
              <a:ext cx="1619315" cy="360314"/>
            </a:xfrm>
            <a:prstGeom prst="roundRect">
              <a:avLst/>
            </a:prstGeom>
            <a:solidFill>
              <a:srgbClr val="1893A4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4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表单与流程类应用</a:t>
              </a:r>
            </a:p>
          </p:txBody>
        </p:sp>
        <p:sp>
          <p:nvSpPr>
            <p:cNvPr id="38" name="圆角矩形 37"/>
            <p:cNvSpPr/>
            <p:nvPr/>
          </p:nvSpPr>
          <p:spPr bwMode="auto">
            <a:xfrm>
              <a:off x="4061905" y="2070504"/>
              <a:ext cx="1439920" cy="360314"/>
            </a:xfrm>
            <a:prstGeom prst="roundRect">
              <a:avLst/>
            </a:prstGeom>
            <a:solidFill>
              <a:srgbClr val="1893A4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4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项目管理类应用</a:t>
              </a:r>
            </a:p>
          </p:txBody>
        </p:sp>
        <p:sp>
          <p:nvSpPr>
            <p:cNvPr id="39" name="圆角矩形 38"/>
            <p:cNvSpPr/>
            <p:nvPr/>
          </p:nvSpPr>
          <p:spPr bwMode="auto">
            <a:xfrm>
              <a:off x="5643119" y="2070504"/>
              <a:ext cx="1081131" cy="360314"/>
            </a:xfrm>
            <a:prstGeom prst="roundRect">
              <a:avLst/>
            </a:prstGeom>
            <a:solidFill>
              <a:srgbClr val="1893A4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4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部门网站</a:t>
              </a:r>
            </a:p>
          </p:txBody>
        </p:sp>
        <p:sp>
          <p:nvSpPr>
            <p:cNvPr id="40" name="圆角矩形 39"/>
            <p:cNvSpPr/>
            <p:nvPr/>
          </p:nvSpPr>
          <p:spPr bwMode="auto">
            <a:xfrm>
              <a:off x="6865543" y="2070504"/>
              <a:ext cx="1079544" cy="360314"/>
            </a:xfrm>
            <a:prstGeom prst="roundRect">
              <a:avLst/>
            </a:prstGeom>
            <a:solidFill>
              <a:srgbClr val="1893A4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4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其他业务</a:t>
              </a:r>
            </a:p>
          </p:txBody>
        </p:sp>
        <p:sp>
          <p:nvSpPr>
            <p:cNvPr id="41" name="文本框 36"/>
            <p:cNvSpPr txBox="1"/>
            <p:nvPr/>
          </p:nvSpPr>
          <p:spPr>
            <a:xfrm>
              <a:off x="3868222" y="2849861"/>
              <a:ext cx="4032413" cy="287298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solidFill>
                    <a:srgbClr val="004D7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kern="0" dirty="0" smtClean="0">
                  <a:solidFill>
                    <a:schemeClr val="tx1"/>
                  </a:solidFill>
                </a:rPr>
                <a:t>……</a:t>
              </a:r>
              <a:r>
                <a:rPr kumimoji="1" lang="en-US" altLang="zh-CN" kern="0" dirty="0">
                  <a:solidFill>
                    <a:schemeClr val="tx1"/>
                  </a:solidFill>
                </a:rPr>
                <a:t>…</a:t>
              </a:r>
              <a:endParaRPr kumimoji="1" lang="zh-CN" altLang="en-US" kern="0" dirty="0">
                <a:solidFill>
                  <a:schemeClr val="tx1"/>
                </a:solidFill>
              </a:endParaRPr>
            </a:p>
          </p:txBody>
        </p:sp>
        <p:sp>
          <p:nvSpPr>
            <p:cNvPr id="43" name="圆角矩形 42"/>
            <p:cNvSpPr/>
            <p:nvPr/>
          </p:nvSpPr>
          <p:spPr bwMode="auto">
            <a:xfrm>
              <a:off x="683568" y="1654636"/>
              <a:ext cx="7261519" cy="360314"/>
            </a:xfrm>
            <a:prstGeom prst="roundRect">
              <a:avLst/>
            </a:prstGeom>
            <a:solidFill>
              <a:srgbClr val="FF99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统一门户入口／移动门户</a:t>
              </a:r>
              <a:endParaRPr kumimoji="1" lang="en-US" altLang="zh-CN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4" name="文本框 38"/>
            <p:cNvSpPr txBox="1"/>
            <p:nvPr/>
          </p:nvSpPr>
          <p:spPr>
            <a:xfrm>
              <a:off x="8030815" y="1659398"/>
              <a:ext cx="492145" cy="3384089"/>
            </a:xfrm>
            <a:prstGeom prst="rect">
              <a:avLst/>
            </a:prstGeom>
            <a:solidFill>
              <a:srgbClr val="0099CC">
                <a:lumMod val="75000"/>
              </a:srgbClr>
            </a:solidFill>
          </p:spPr>
          <p:txBody>
            <a:bodyPr vert="eaVert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2000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1" lang="zh-CN" altLang="en-US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 维 保 障 体 系</a:t>
              </a:r>
            </a:p>
          </p:txBody>
        </p:sp>
        <p:sp>
          <p:nvSpPr>
            <p:cNvPr id="45" name="文本框 39"/>
            <p:cNvSpPr txBox="1"/>
            <p:nvPr/>
          </p:nvSpPr>
          <p:spPr>
            <a:xfrm>
              <a:off x="5152561" y="2529230"/>
              <a:ext cx="1306566" cy="288886"/>
            </a:xfrm>
            <a:prstGeom prst="rect">
              <a:avLst/>
            </a:prstGeom>
            <a:solidFill>
              <a:srgbClr val="B5D5BE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solidFill>
                    <a:srgbClr val="004D7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 smtClean="0">
                  <a:solidFill>
                    <a:schemeClr val="tx1"/>
                  </a:solidFill>
                </a:rPr>
                <a:t>云端教学平台</a:t>
              </a:r>
              <a:endParaRPr kumimoji="1" lang="zh-CN" altLang="en-US" kern="0" dirty="0">
                <a:solidFill>
                  <a:schemeClr val="tx1"/>
                </a:solidFill>
              </a:endParaRPr>
            </a:p>
          </p:txBody>
        </p:sp>
        <p:sp>
          <p:nvSpPr>
            <p:cNvPr id="58" name="文本框 17"/>
            <p:cNvSpPr txBox="1"/>
            <p:nvPr/>
          </p:nvSpPr>
          <p:spPr>
            <a:xfrm>
              <a:off x="6702023" y="3983182"/>
              <a:ext cx="1193848" cy="28729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txBody>
            <a:bodyPr lIns="36000" tIns="36000" rIns="36000" bIns="36000">
              <a:spAutoFit/>
            </a:bodyPr>
            <a:lstStyle>
              <a:defPPr>
                <a:defRPr lang="en-US"/>
              </a:defPPr>
              <a:lvl1pPr algn="ctr">
                <a:defRPr sz="1400" b="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kern="0" dirty="0" smtClean="0"/>
                <a:t>节能监管平台</a:t>
              </a:r>
            </a:p>
          </p:txBody>
        </p:sp>
      </p:grpSp>
      <p:sp>
        <p:nvSpPr>
          <p:cNvPr id="46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2.4  </a:t>
            </a:r>
            <a:r>
              <a:rPr lang="zh-CN" altLang="en-US" sz="2400" smtClean="0">
                <a:solidFill>
                  <a:schemeClr val="tx1"/>
                </a:solidFill>
              </a:rPr>
              <a:t>政策支撑与保障落实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63774"/>
            <a:ext cx="35696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2.4.4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平台保障</a:t>
            </a: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——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技术平台</a:t>
            </a:r>
          </a:p>
        </p:txBody>
      </p:sp>
      <p:sp>
        <p:nvSpPr>
          <p:cNvPr id="102" name="标题 1"/>
          <p:cNvSpPr txBox="1">
            <a:spLocks/>
          </p:cNvSpPr>
          <p:nvPr/>
        </p:nvSpPr>
        <p:spPr>
          <a:xfrm>
            <a:off x="4897438" y="1025525"/>
            <a:ext cx="2536825" cy="757238"/>
          </a:xfrm>
          <a:prstGeom prst="rect">
            <a:avLst/>
          </a:prstGeom>
        </p:spPr>
        <p:txBody>
          <a:bodyPr/>
          <a:lstStyle/>
          <a:p>
            <a:pPr marL="914400" indent="-914400">
              <a:lnSpc>
                <a:spcPts val="3000"/>
              </a:lnSpc>
              <a:defRPr/>
            </a:pPr>
            <a:r>
              <a:rPr lang="zh-CN" altLang="en-US" sz="2000" b="1" kern="0" dirty="0">
                <a:solidFill>
                  <a:srgbClr val="158493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一卡在手，走遍校园</a:t>
            </a:r>
          </a:p>
        </p:txBody>
      </p:sp>
      <p:sp>
        <p:nvSpPr>
          <p:cNvPr id="45063" name="Text Box 35"/>
          <p:cNvSpPr txBox="1">
            <a:spLocks noChangeArrowheads="1"/>
          </p:cNvSpPr>
          <p:nvPr/>
        </p:nvSpPr>
        <p:spPr bwMode="auto">
          <a:xfrm>
            <a:off x="2892425" y="6391275"/>
            <a:ext cx="15621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zh-CN" sz="2400" b="1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45064" name="组合 177"/>
          <p:cNvGrpSpPr>
            <a:grpSpLocks/>
          </p:cNvGrpSpPr>
          <p:nvPr/>
        </p:nvGrpSpPr>
        <p:grpSpPr bwMode="auto">
          <a:xfrm>
            <a:off x="1125538" y="1625600"/>
            <a:ext cx="7524750" cy="3387725"/>
            <a:chOff x="1125538" y="1689188"/>
            <a:chExt cx="7524750" cy="3386947"/>
          </a:xfrm>
        </p:grpSpPr>
        <p:sp>
          <p:nvSpPr>
            <p:cNvPr id="45065" name="Text Box 40"/>
            <p:cNvSpPr txBox="1">
              <a:spLocks noChangeArrowheads="1"/>
            </p:cNvSpPr>
            <p:nvPr/>
          </p:nvSpPr>
          <p:spPr bwMode="auto">
            <a:xfrm>
              <a:off x="3400129" y="3474988"/>
              <a:ext cx="1561858" cy="791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zh-CN" sz="2400" b="1">
                <a:solidFill>
                  <a:srgbClr val="FFFF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grpSp>
          <p:nvGrpSpPr>
            <p:cNvPr id="45066" name="组合 97"/>
            <p:cNvGrpSpPr>
              <a:grpSpLocks/>
            </p:cNvGrpSpPr>
            <p:nvPr/>
          </p:nvGrpSpPr>
          <p:grpSpPr bwMode="auto">
            <a:xfrm>
              <a:off x="1125538" y="2648093"/>
              <a:ext cx="1881187" cy="1469137"/>
              <a:chOff x="0" y="-17409"/>
              <a:chExt cx="1881010" cy="1469216"/>
            </a:xfrm>
          </p:grpSpPr>
          <p:grpSp>
            <p:nvGrpSpPr>
              <p:cNvPr id="45099" name="Rectangle 6"/>
              <p:cNvGrpSpPr>
                <a:grpSpLocks/>
              </p:cNvGrpSpPr>
              <p:nvPr/>
            </p:nvGrpSpPr>
            <p:grpSpPr bwMode="auto">
              <a:xfrm>
                <a:off x="22794" y="-17409"/>
                <a:ext cx="1828628" cy="1469216"/>
                <a:chOff x="0" y="0"/>
                <a:chExt cx="1828800" cy="1469136"/>
              </a:xfrm>
            </p:grpSpPr>
            <p:pic>
              <p:nvPicPr>
                <p:cNvPr id="45101" name="Rectangle 6"/>
                <p:cNvPicPr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828800" cy="1469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5102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17802" y="17408"/>
                  <a:ext cx="1800169" cy="14399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altLang="zh-CN" sz="2400" b="1">
                    <a:solidFill>
                      <a:srgbClr val="FFFFFF"/>
                    </a:solidFill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sp>
            <p:nvSpPr>
              <p:cNvPr id="45100" name="Text Box 43"/>
              <p:cNvSpPr txBox="1">
                <a:spLocks noChangeArrowheads="1"/>
              </p:cNvSpPr>
              <p:nvPr/>
            </p:nvSpPr>
            <p:spPr bwMode="auto">
              <a:xfrm>
                <a:off x="0" y="200154"/>
                <a:ext cx="1881010" cy="910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lnSpc>
                    <a:spcPts val="3400"/>
                  </a:lnSpc>
                </a:pPr>
                <a:r>
                  <a:rPr lang="zh-CN" altLang="en-US" b="1">
                    <a:latin typeface="微软雅黑" pitchFamily="34" charset="-122"/>
                    <a:ea typeface="微软雅黑" pitchFamily="34" charset="-122"/>
                  </a:rPr>
                  <a:t>校园一卡通</a:t>
                </a:r>
                <a:endParaRPr lang="en-US" altLang="zh-CN" b="1"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lnSpc>
                    <a:spcPts val="3400"/>
                  </a:lnSpc>
                </a:pPr>
                <a:r>
                  <a:rPr lang="zh-CN" altLang="en-US" b="1">
                    <a:latin typeface="微软雅黑" pitchFamily="34" charset="-122"/>
                    <a:ea typeface="微软雅黑" pitchFamily="34" charset="-122"/>
                  </a:rPr>
                  <a:t>技术体系架构</a:t>
                </a:r>
              </a:p>
            </p:txBody>
          </p:sp>
        </p:grpSp>
        <p:grpSp>
          <p:nvGrpSpPr>
            <p:cNvPr id="45067" name="组合 163"/>
            <p:cNvGrpSpPr>
              <a:grpSpLocks/>
            </p:cNvGrpSpPr>
            <p:nvPr/>
          </p:nvGrpSpPr>
          <p:grpSpPr bwMode="auto">
            <a:xfrm>
              <a:off x="3764643" y="1689188"/>
              <a:ext cx="4885645" cy="3386947"/>
              <a:chOff x="3764643" y="1689188"/>
              <a:chExt cx="4885645" cy="3386947"/>
            </a:xfrm>
          </p:grpSpPr>
          <p:sp>
            <p:nvSpPr>
              <p:cNvPr id="45073" name="Text Box 20"/>
              <p:cNvSpPr txBox="1">
                <a:spLocks noChangeArrowheads="1"/>
              </p:cNvSpPr>
              <p:nvPr/>
            </p:nvSpPr>
            <p:spPr bwMode="auto">
              <a:xfrm>
                <a:off x="4819353" y="3636213"/>
                <a:ext cx="3817156" cy="14399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CN" sz="2400" b="1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grpSp>
            <p:nvGrpSpPr>
              <p:cNvPr id="45074" name="组合 160"/>
              <p:cNvGrpSpPr>
                <a:grpSpLocks/>
              </p:cNvGrpSpPr>
              <p:nvPr/>
            </p:nvGrpSpPr>
            <p:grpSpPr bwMode="auto">
              <a:xfrm>
                <a:off x="3764643" y="2921668"/>
                <a:ext cx="4885645" cy="576000"/>
                <a:chOff x="3764643" y="2876976"/>
                <a:chExt cx="4885645" cy="576000"/>
              </a:xfrm>
            </p:grpSpPr>
            <p:pic>
              <p:nvPicPr>
                <p:cNvPr id="150" name="Rectangle 16"/>
                <p:cNvPicPr>
                  <a:picLocks noChangeArrowheads="1"/>
                </p:cNvPicPr>
                <p:nvPr/>
              </p:nvPicPr>
              <p:blipFill>
                <a:blip r:embed="rId3" cstate="print">
                  <a:duotone>
                    <a:prstClr val="black"/>
                    <a:srgbClr val="6BB5A9">
                      <a:tint val="45000"/>
                      <a:satMod val="400000"/>
                    </a:srgbClr>
                  </a:duotone>
                  <a:extLst/>
                </a:blip>
                <a:srcRect/>
                <a:stretch>
                  <a:fillRect/>
                </a:stretch>
              </p:blipFill>
              <p:spPr bwMode="auto">
                <a:xfrm>
                  <a:off x="4991100" y="2876976"/>
                  <a:ext cx="3659188" cy="576000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</p:pic>
            <p:sp>
              <p:nvSpPr>
                <p:cNvPr id="45096" name="矩形 38"/>
                <p:cNvSpPr>
                  <a:spLocks noChangeArrowheads="1"/>
                </p:cNvSpPr>
                <p:nvPr/>
              </p:nvSpPr>
              <p:spPr bwMode="auto">
                <a:xfrm>
                  <a:off x="5006563" y="2898383"/>
                  <a:ext cx="2716770" cy="553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just"/>
                  <a:r>
                    <a:rPr lang="zh-CN" altLang="en-US" sz="1500" b="1">
                      <a:latin typeface="微软雅黑" pitchFamily="34" charset="-122"/>
                      <a:ea typeface="微软雅黑" pitchFamily="34" charset="-122"/>
                    </a:rPr>
                    <a:t>网络平台、管理与服务平台、应用平台</a:t>
                  </a:r>
                </a:p>
              </p:txBody>
            </p:sp>
            <p:pic>
              <p:nvPicPr>
                <p:cNvPr id="45097" name="Rectangle 6"/>
                <p:cNvPicPr>
                  <a:picLocks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64643" y="2876976"/>
                  <a:ext cx="1210266" cy="576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5098" name="矩形 40"/>
                <p:cNvSpPr>
                  <a:spLocks noChangeArrowheads="1"/>
                </p:cNvSpPr>
                <p:nvPr/>
              </p:nvSpPr>
              <p:spPr bwMode="auto">
                <a:xfrm>
                  <a:off x="3892723" y="3003394"/>
                  <a:ext cx="954107" cy="323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just"/>
                  <a:r>
                    <a:rPr lang="zh-CN" altLang="en-US" sz="1500" b="1">
                      <a:latin typeface="微软雅黑" pitchFamily="34" charset="-122"/>
                      <a:ea typeface="微软雅黑" pitchFamily="34" charset="-122"/>
                    </a:rPr>
                    <a:t>三个平台</a:t>
                  </a:r>
                </a:p>
              </p:txBody>
            </p:sp>
          </p:grpSp>
          <p:grpSp>
            <p:nvGrpSpPr>
              <p:cNvPr id="45075" name="组合 161"/>
              <p:cNvGrpSpPr>
                <a:grpSpLocks/>
              </p:cNvGrpSpPr>
              <p:nvPr/>
            </p:nvGrpSpPr>
            <p:grpSpPr bwMode="auto">
              <a:xfrm>
                <a:off x="3764643" y="3537908"/>
                <a:ext cx="4885645" cy="828000"/>
                <a:chOff x="3764643" y="3552186"/>
                <a:chExt cx="4885645" cy="828000"/>
              </a:xfrm>
            </p:grpSpPr>
            <p:pic>
              <p:nvPicPr>
                <p:cNvPr id="146" name="Rectangle 16"/>
                <p:cNvPicPr>
                  <a:picLocks noChangeArrowheads="1"/>
                </p:cNvPicPr>
                <p:nvPr/>
              </p:nvPicPr>
              <p:blipFill>
                <a:blip r:embed="rId5" cstate="print">
                  <a:duotone>
                    <a:prstClr val="black"/>
                    <a:srgbClr val="6BB5A9">
                      <a:tint val="45000"/>
                      <a:satMod val="400000"/>
                    </a:srgbClr>
                  </a:duotone>
                  <a:extLst/>
                </a:blip>
                <a:srcRect/>
                <a:stretch>
                  <a:fillRect/>
                </a:stretch>
              </p:blipFill>
              <p:spPr bwMode="auto">
                <a:xfrm>
                  <a:off x="4991100" y="3552186"/>
                  <a:ext cx="3659188" cy="828000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</p:pic>
            <p:sp>
              <p:nvSpPr>
                <p:cNvPr id="45092" name="矩形 38"/>
                <p:cNvSpPr>
                  <a:spLocks noChangeArrowheads="1"/>
                </p:cNvSpPr>
                <p:nvPr/>
              </p:nvSpPr>
              <p:spPr bwMode="auto">
                <a:xfrm>
                  <a:off x="5006564" y="3585740"/>
                  <a:ext cx="3591336" cy="7848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just"/>
                  <a:r>
                    <a:rPr lang="zh-CN" altLang="en-US" sz="1500" b="1">
                      <a:latin typeface="微软雅黑" pitchFamily="34" charset="-122"/>
                      <a:ea typeface="微软雅黑" pitchFamily="34" charset="-122"/>
                    </a:rPr>
                    <a:t>与银行、运营商等系统衔接；与学校原有应用系统衔接；“一卡通”自身应用规模、应用层次不断扩大的衔接</a:t>
                  </a:r>
                </a:p>
              </p:txBody>
            </p:sp>
            <p:pic>
              <p:nvPicPr>
                <p:cNvPr id="45093" name="Rectangle 6"/>
                <p:cNvPicPr>
                  <a:picLocks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764643" y="3552186"/>
                  <a:ext cx="1210266" cy="82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5094" name="矩形 40"/>
                <p:cNvSpPr>
                  <a:spLocks noChangeArrowheads="1"/>
                </p:cNvSpPr>
                <p:nvPr/>
              </p:nvSpPr>
              <p:spPr bwMode="auto">
                <a:xfrm>
                  <a:off x="3892723" y="3804604"/>
                  <a:ext cx="954107" cy="323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just"/>
                  <a:r>
                    <a:rPr lang="zh-CN" altLang="en-US" sz="1500" b="1">
                      <a:latin typeface="微软雅黑" pitchFamily="34" charset="-122"/>
                      <a:ea typeface="微软雅黑" pitchFamily="34" charset="-122"/>
                    </a:rPr>
                    <a:t>三个衔接</a:t>
                  </a:r>
                </a:p>
              </p:txBody>
            </p:sp>
          </p:grpSp>
          <p:grpSp>
            <p:nvGrpSpPr>
              <p:cNvPr id="45076" name="组合 159"/>
              <p:cNvGrpSpPr>
                <a:grpSpLocks/>
              </p:cNvGrpSpPr>
              <p:nvPr/>
            </p:nvGrpSpPr>
            <p:grpSpPr bwMode="auto">
              <a:xfrm>
                <a:off x="3764643" y="1689188"/>
                <a:ext cx="4885645" cy="576000"/>
                <a:chOff x="3764643" y="1625688"/>
                <a:chExt cx="4885645" cy="576000"/>
              </a:xfrm>
            </p:grpSpPr>
            <p:pic>
              <p:nvPicPr>
                <p:cNvPr id="154" name="Rectangle 16"/>
                <p:cNvPicPr>
                  <a:picLocks noChangeArrowheads="1"/>
                </p:cNvPicPr>
                <p:nvPr/>
              </p:nvPicPr>
              <p:blipFill>
                <a:blip r:embed="rId3" cstate="print">
                  <a:duotone>
                    <a:prstClr val="black"/>
                    <a:srgbClr val="6BB5A9">
                      <a:tint val="45000"/>
                      <a:satMod val="400000"/>
                    </a:srgbClr>
                  </a:duotone>
                  <a:extLst/>
                </a:blip>
                <a:srcRect/>
                <a:stretch>
                  <a:fillRect/>
                </a:stretch>
              </p:blipFill>
              <p:spPr bwMode="auto">
                <a:xfrm>
                  <a:off x="4991100" y="1625688"/>
                  <a:ext cx="3659188" cy="576000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</p:pic>
            <p:sp>
              <p:nvSpPr>
                <p:cNvPr id="45088" name="矩形 38"/>
                <p:cNvSpPr>
                  <a:spLocks noChangeArrowheads="1"/>
                </p:cNvSpPr>
                <p:nvPr/>
              </p:nvSpPr>
              <p:spPr bwMode="auto">
                <a:xfrm>
                  <a:off x="5006563" y="1639452"/>
                  <a:ext cx="2716770" cy="553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just"/>
                  <a:r>
                    <a:rPr lang="zh-CN" altLang="en-US" sz="1500" b="1">
                      <a:latin typeface="微软雅黑" pitchFamily="34" charset="-122"/>
                      <a:ea typeface="微软雅黑" pitchFamily="34" charset="-122"/>
                    </a:rPr>
                    <a:t>两卡(校园卡与手机卡)合一、一个虚拟账户、多种缴费实现</a:t>
                  </a:r>
                </a:p>
              </p:txBody>
            </p:sp>
            <p:pic>
              <p:nvPicPr>
                <p:cNvPr id="45089" name="Rectangle 6"/>
                <p:cNvPicPr>
                  <a:picLocks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3764643" y="1625688"/>
                  <a:ext cx="1210266" cy="576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5090" name="矩形 40"/>
                <p:cNvSpPr>
                  <a:spLocks noChangeArrowheads="1"/>
                </p:cNvSpPr>
                <p:nvPr/>
              </p:nvSpPr>
              <p:spPr bwMode="auto">
                <a:xfrm>
                  <a:off x="3892723" y="1752106"/>
                  <a:ext cx="954107" cy="323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just"/>
                  <a:r>
                    <a:rPr lang="zh-CN" altLang="en-US" sz="1500" b="1">
                      <a:latin typeface="微软雅黑" pitchFamily="34" charset="-122"/>
                      <a:ea typeface="微软雅黑" pitchFamily="34" charset="-122"/>
                    </a:rPr>
                    <a:t>两卡合一</a:t>
                  </a:r>
                </a:p>
              </p:txBody>
            </p:sp>
          </p:grpSp>
          <p:grpSp>
            <p:nvGrpSpPr>
              <p:cNvPr id="45077" name="组合 158"/>
              <p:cNvGrpSpPr>
                <a:grpSpLocks/>
              </p:cNvGrpSpPr>
              <p:nvPr/>
            </p:nvGrpSpPr>
            <p:grpSpPr bwMode="auto">
              <a:xfrm>
                <a:off x="3764644" y="2305428"/>
                <a:ext cx="4885644" cy="576000"/>
                <a:chOff x="3764644" y="2210184"/>
                <a:chExt cx="4885644" cy="576000"/>
              </a:xfrm>
            </p:grpSpPr>
            <p:pic>
              <p:nvPicPr>
                <p:cNvPr id="152" name="Rectangle 16"/>
                <p:cNvPicPr>
                  <a:picLocks noChangeArrowheads="1"/>
                </p:cNvPicPr>
                <p:nvPr/>
              </p:nvPicPr>
              <p:blipFill>
                <a:blip r:embed="rId3" cstate="print">
                  <a:duotone>
                    <a:prstClr val="black"/>
                    <a:srgbClr val="6BB5A9">
                      <a:tint val="45000"/>
                      <a:satMod val="400000"/>
                    </a:srgbClr>
                  </a:duotone>
                  <a:extLst/>
                </a:blip>
                <a:srcRect/>
                <a:stretch>
                  <a:fillRect/>
                </a:stretch>
              </p:blipFill>
              <p:spPr bwMode="auto">
                <a:xfrm>
                  <a:off x="4991100" y="2210184"/>
                  <a:ext cx="3659188" cy="576000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</p:pic>
            <p:pic>
              <p:nvPicPr>
                <p:cNvPr id="45084" name="Rectangle 6"/>
                <p:cNvPicPr>
                  <a:picLocks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64644" y="2210184"/>
                  <a:ext cx="1210265" cy="576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5085" name="矩形 136"/>
                <p:cNvSpPr>
                  <a:spLocks noChangeArrowheads="1"/>
                </p:cNvSpPr>
                <p:nvPr/>
              </p:nvSpPr>
              <p:spPr bwMode="auto">
                <a:xfrm>
                  <a:off x="3892723" y="2336602"/>
                  <a:ext cx="954107" cy="323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just"/>
                  <a:r>
                    <a:rPr lang="zh-CN" altLang="en-US" sz="1500" b="1">
                      <a:latin typeface="微软雅黑" pitchFamily="34" charset="-122"/>
                      <a:ea typeface="微软雅黑" pitchFamily="34" charset="-122"/>
                    </a:rPr>
                    <a:t>三个唯一</a:t>
                  </a:r>
                </a:p>
              </p:txBody>
            </p:sp>
            <p:sp>
              <p:nvSpPr>
                <p:cNvPr id="45086" name="矩形 38"/>
                <p:cNvSpPr>
                  <a:spLocks noChangeArrowheads="1"/>
                </p:cNvSpPr>
                <p:nvPr/>
              </p:nvSpPr>
              <p:spPr bwMode="auto">
                <a:xfrm>
                  <a:off x="5005632" y="2222037"/>
                  <a:ext cx="2716770" cy="553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just"/>
                  <a:r>
                    <a:rPr lang="zh-CN" altLang="en-US" sz="1500" b="1">
                      <a:latin typeface="微软雅黑" pitchFamily="34" charset="-122"/>
                      <a:ea typeface="微软雅黑" pitchFamily="34" charset="-122"/>
                    </a:rPr>
                    <a:t>一网、一库、一卡的一体化、标准化、开放化设计</a:t>
                  </a:r>
                </a:p>
              </p:txBody>
            </p:sp>
          </p:grpSp>
          <p:grpSp>
            <p:nvGrpSpPr>
              <p:cNvPr id="45078" name="组合 162"/>
              <p:cNvGrpSpPr>
                <a:grpSpLocks/>
              </p:cNvGrpSpPr>
              <p:nvPr/>
            </p:nvGrpSpPr>
            <p:grpSpPr bwMode="auto">
              <a:xfrm>
                <a:off x="3764643" y="4406147"/>
                <a:ext cx="4885645" cy="576001"/>
                <a:chOff x="3764643" y="4444247"/>
                <a:chExt cx="4885645" cy="576001"/>
              </a:xfrm>
            </p:grpSpPr>
            <p:pic>
              <p:nvPicPr>
                <p:cNvPr id="144" name="Rectangle 16"/>
                <p:cNvPicPr>
                  <a:picLocks noChangeArrowheads="1"/>
                </p:cNvPicPr>
                <p:nvPr/>
              </p:nvPicPr>
              <p:blipFill>
                <a:blip r:embed="rId3" cstate="print">
                  <a:duotone>
                    <a:prstClr val="black"/>
                    <a:srgbClr val="6BB5A9">
                      <a:tint val="45000"/>
                      <a:satMod val="400000"/>
                    </a:srgbClr>
                  </a:duotone>
                  <a:extLst/>
                </a:blip>
                <a:srcRect/>
                <a:stretch>
                  <a:fillRect/>
                </a:stretch>
              </p:blipFill>
              <p:spPr bwMode="auto">
                <a:xfrm>
                  <a:off x="4991100" y="4444248"/>
                  <a:ext cx="3659188" cy="576000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</p:pic>
            <p:pic>
              <p:nvPicPr>
                <p:cNvPr id="45080" name="Rectangle 6"/>
                <p:cNvPicPr>
                  <a:picLocks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3764643" y="4444247"/>
                  <a:ext cx="1210266" cy="576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5081" name="矩形 155"/>
                <p:cNvSpPr>
                  <a:spLocks noChangeArrowheads="1"/>
                </p:cNvSpPr>
                <p:nvPr/>
              </p:nvSpPr>
              <p:spPr bwMode="auto">
                <a:xfrm>
                  <a:off x="3892723" y="4570665"/>
                  <a:ext cx="954107" cy="323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just"/>
                  <a:r>
                    <a:rPr lang="zh-CN" altLang="en-US" sz="1500" b="1">
                      <a:latin typeface="微软雅黑" pitchFamily="34" charset="-122"/>
                      <a:ea typeface="微软雅黑" pitchFamily="34" charset="-122"/>
                    </a:rPr>
                    <a:t>四个中心</a:t>
                  </a:r>
                </a:p>
              </p:txBody>
            </p:sp>
            <p:sp>
              <p:nvSpPr>
                <p:cNvPr id="45082" name="矩形 38"/>
                <p:cNvSpPr>
                  <a:spLocks noChangeArrowheads="1"/>
                </p:cNvSpPr>
                <p:nvPr/>
              </p:nvSpPr>
              <p:spPr bwMode="auto">
                <a:xfrm>
                  <a:off x="5007438" y="4453972"/>
                  <a:ext cx="2716770" cy="553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just"/>
                  <a:r>
                    <a:rPr lang="zh-CN" altLang="en-US" sz="1500" b="1">
                      <a:latin typeface="微软雅黑" pitchFamily="34" charset="-122"/>
                      <a:ea typeface="微软雅黑" pitchFamily="34" charset="-122"/>
                    </a:rPr>
                    <a:t>统一的身份认证、信息门户、公用数据中心、管理应用中心</a:t>
                  </a:r>
                </a:p>
              </p:txBody>
            </p:sp>
          </p:grpSp>
        </p:grpSp>
        <p:cxnSp>
          <p:nvCxnSpPr>
            <p:cNvPr id="166" name="肘形连接符 165"/>
            <p:cNvCxnSpPr>
              <a:stCxn id="124" idx="3"/>
              <a:endCxn id="140" idx="1"/>
            </p:cNvCxnSpPr>
            <p:nvPr/>
          </p:nvCxnSpPr>
          <p:spPr>
            <a:xfrm flipV="1">
              <a:off x="2976563" y="1976460"/>
              <a:ext cx="787400" cy="140620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肘形连接符 169"/>
            <p:cNvCxnSpPr>
              <a:stCxn id="45102" idx="3"/>
              <a:endCxn id="134" idx="1"/>
            </p:cNvCxnSpPr>
            <p:nvPr/>
          </p:nvCxnSpPr>
          <p:spPr>
            <a:xfrm flipV="1">
              <a:off x="2967038" y="3209664"/>
              <a:ext cx="796925" cy="176173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肘形连接符 171"/>
            <p:cNvCxnSpPr>
              <a:stCxn id="45102" idx="3"/>
              <a:endCxn id="130" idx="1"/>
            </p:cNvCxnSpPr>
            <p:nvPr/>
          </p:nvCxnSpPr>
          <p:spPr>
            <a:xfrm>
              <a:off x="2967038" y="3385836"/>
              <a:ext cx="796925" cy="56660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肘形连接符 173"/>
            <p:cNvCxnSpPr>
              <a:stCxn id="45102" idx="3"/>
              <a:endCxn id="128" idx="1"/>
            </p:cNvCxnSpPr>
            <p:nvPr/>
          </p:nvCxnSpPr>
          <p:spPr>
            <a:xfrm>
              <a:off x="2967038" y="3385836"/>
              <a:ext cx="796925" cy="130780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肘形连接符 175"/>
            <p:cNvCxnSpPr>
              <a:stCxn id="45102" idx="3"/>
              <a:endCxn id="138" idx="1"/>
            </p:cNvCxnSpPr>
            <p:nvPr/>
          </p:nvCxnSpPr>
          <p:spPr>
            <a:xfrm flipV="1">
              <a:off x="2967038" y="2593855"/>
              <a:ext cx="796925" cy="791981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2.4  </a:t>
            </a:r>
            <a:r>
              <a:rPr lang="zh-CN" altLang="en-US" sz="2400" smtClean="0">
                <a:solidFill>
                  <a:schemeClr val="tx1"/>
                </a:solidFill>
              </a:rPr>
              <a:t>政策支撑与保障落实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63774"/>
            <a:ext cx="35696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2.4.4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平台保障</a:t>
            </a: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——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技术平台</a:t>
            </a:r>
          </a:p>
        </p:txBody>
      </p:sp>
      <p:sp>
        <p:nvSpPr>
          <p:cNvPr id="91" name="标题 1"/>
          <p:cNvSpPr txBox="1">
            <a:spLocks/>
          </p:cNvSpPr>
          <p:nvPr/>
        </p:nvSpPr>
        <p:spPr>
          <a:xfrm>
            <a:off x="4897438" y="1025525"/>
            <a:ext cx="2536825" cy="757238"/>
          </a:xfrm>
          <a:prstGeom prst="rect">
            <a:avLst/>
          </a:prstGeom>
        </p:spPr>
        <p:txBody>
          <a:bodyPr/>
          <a:lstStyle/>
          <a:p>
            <a:pPr marL="914400" indent="-914400">
              <a:lnSpc>
                <a:spcPts val="3000"/>
              </a:lnSpc>
              <a:defRPr/>
            </a:pPr>
            <a:r>
              <a:rPr lang="zh-CN" altLang="en-US" sz="2000" b="1" kern="0" dirty="0">
                <a:solidFill>
                  <a:srgbClr val="158493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节能监管平台</a:t>
            </a:r>
          </a:p>
        </p:txBody>
      </p:sp>
      <p:grpSp>
        <p:nvGrpSpPr>
          <p:cNvPr id="46087" name="组合 187"/>
          <p:cNvGrpSpPr>
            <a:grpSpLocks/>
          </p:cNvGrpSpPr>
          <p:nvPr/>
        </p:nvGrpSpPr>
        <p:grpSpPr bwMode="auto">
          <a:xfrm>
            <a:off x="944563" y="1557338"/>
            <a:ext cx="7883525" cy="3395662"/>
            <a:chOff x="944561" y="1557868"/>
            <a:chExt cx="7883527" cy="3395133"/>
          </a:xfrm>
        </p:grpSpPr>
        <p:sp>
          <p:nvSpPr>
            <p:cNvPr id="46088" name="TextBox 47"/>
            <p:cNvSpPr txBox="1">
              <a:spLocks noChangeArrowheads="1"/>
            </p:cNvSpPr>
            <p:nvPr/>
          </p:nvSpPr>
          <p:spPr bwMode="auto">
            <a:xfrm>
              <a:off x="1866900" y="1557868"/>
              <a:ext cx="1724025" cy="323165"/>
            </a:xfrm>
            <a:prstGeom prst="rect">
              <a:avLst/>
            </a:prstGeom>
            <a:solidFill>
              <a:srgbClr val="6BB5A9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500" b="1">
                  <a:latin typeface="微软雅黑" pitchFamily="34" charset="-122"/>
                  <a:ea typeface="微软雅黑" pitchFamily="34" charset="-122"/>
                </a:rPr>
                <a:t>节能管理专家</a:t>
              </a:r>
            </a:p>
          </p:txBody>
        </p:sp>
        <p:sp>
          <p:nvSpPr>
            <p:cNvPr id="46089" name="TextBox 48"/>
            <p:cNvSpPr txBox="1">
              <a:spLocks noChangeArrowheads="1"/>
            </p:cNvSpPr>
            <p:nvPr/>
          </p:nvSpPr>
          <p:spPr bwMode="auto">
            <a:xfrm>
              <a:off x="3895825" y="1557868"/>
              <a:ext cx="1724025" cy="323165"/>
            </a:xfrm>
            <a:prstGeom prst="rect">
              <a:avLst/>
            </a:prstGeom>
            <a:solidFill>
              <a:srgbClr val="6BB5A9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500" b="1">
                  <a:latin typeface="微软雅黑" pitchFamily="34" charset="-122"/>
                  <a:ea typeface="微软雅黑" pitchFamily="34" charset="-122"/>
                </a:rPr>
                <a:t>碳交易平台</a:t>
              </a:r>
            </a:p>
          </p:txBody>
        </p:sp>
        <p:sp>
          <p:nvSpPr>
            <p:cNvPr id="46090" name="TextBox 49"/>
            <p:cNvSpPr txBox="1">
              <a:spLocks noChangeArrowheads="1"/>
            </p:cNvSpPr>
            <p:nvPr/>
          </p:nvSpPr>
          <p:spPr bwMode="auto">
            <a:xfrm>
              <a:off x="5924750" y="1557868"/>
              <a:ext cx="1724025" cy="323165"/>
            </a:xfrm>
            <a:prstGeom prst="rect">
              <a:avLst/>
            </a:prstGeom>
            <a:solidFill>
              <a:srgbClr val="6BB5A9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500" b="1">
                  <a:latin typeface="微软雅黑" pitchFamily="34" charset="-122"/>
                  <a:ea typeface="微软雅黑" pitchFamily="34" charset="-122"/>
                </a:rPr>
                <a:t>能耗上报</a:t>
              </a:r>
            </a:p>
          </p:txBody>
        </p:sp>
        <p:sp>
          <p:nvSpPr>
            <p:cNvPr id="47" name="TextBox 102"/>
            <p:cNvSpPr txBox="1">
              <a:spLocks noChangeArrowheads="1"/>
            </p:cNvSpPr>
            <p:nvPr/>
          </p:nvSpPr>
          <p:spPr bwMode="auto">
            <a:xfrm>
              <a:off x="2516186" y="2062614"/>
              <a:ext cx="4049713" cy="82695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 sz="1600" b="1"/>
            </a:p>
            <a:p>
              <a:pPr algn="ctr" eaLnBrk="1" hangingPunct="1">
                <a:defRPr/>
              </a:pPr>
              <a:endParaRPr lang="en-US" altLang="zh-CN" sz="1600" b="1"/>
            </a:p>
            <a:p>
              <a:pPr algn="ctr" eaLnBrk="1" hangingPunct="1">
                <a:defRPr/>
              </a:pPr>
              <a:endParaRPr lang="en-US" altLang="zh-CN" sz="1600" b="1"/>
            </a:p>
            <a:p>
              <a:pPr algn="ctr" eaLnBrk="1" hangingPunct="1">
                <a:defRPr/>
              </a:pPr>
              <a:endParaRPr lang="en-US" altLang="zh-CN" sz="1600" b="1"/>
            </a:p>
            <a:p>
              <a:pPr algn="ctr" eaLnBrk="1" hangingPunct="1">
                <a:defRPr/>
              </a:pPr>
              <a:endParaRPr lang="zh-CN" altLang="en-US" sz="1600" b="1"/>
            </a:p>
          </p:txBody>
        </p:sp>
        <p:cxnSp>
          <p:nvCxnSpPr>
            <p:cNvPr id="153" name="直接箭头连接符 152"/>
            <p:cNvCxnSpPr>
              <a:stCxn id="46104" idx="1"/>
              <a:endCxn id="46088" idx="2"/>
            </p:cNvCxnSpPr>
            <p:nvPr/>
          </p:nvCxnSpPr>
          <p:spPr>
            <a:xfrm rot="16200000" flipV="1">
              <a:off x="3844946" y="765633"/>
              <a:ext cx="273007" cy="2505076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接箭头连接符 158"/>
            <p:cNvCxnSpPr>
              <a:endCxn id="46089" idx="2"/>
            </p:cNvCxnSpPr>
            <p:nvPr/>
          </p:nvCxnSpPr>
          <p:spPr>
            <a:xfrm rot="16200000" flipV="1">
              <a:off x="4754586" y="1884818"/>
              <a:ext cx="311102" cy="304800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箭头连接符 160"/>
            <p:cNvCxnSpPr>
              <a:endCxn id="46090" idx="2"/>
            </p:cNvCxnSpPr>
            <p:nvPr/>
          </p:nvCxnSpPr>
          <p:spPr>
            <a:xfrm flipV="1">
              <a:off x="5079999" y="1881668"/>
              <a:ext cx="1706563" cy="303165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>
              <a:stCxn id="46103" idx="1"/>
              <a:endCxn id="121" idx="3"/>
            </p:cNvCxnSpPr>
            <p:nvPr/>
          </p:nvCxnSpPr>
          <p:spPr>
            <a:xfrm rot="5400000" flipH="1" flipV="1">
              <a:off x="3679050" y="1555266"/>
              <a:ext cx="249199" cy="2822576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>
              <a:stCxn id="46106" idx="1"/>
              <a:endCxn id="121" idx="3"/>
            </p:cNvCxnSpPr>
            <p:nvPr/>
          </p:nvCxnSpPr>
          <p:spPr>
            <a:xfrm rot="5400000" flipH="1" flipV="1">
              <a:off x="4125931" y="2002147"/>
              <a:ext cx="249199" cy="1928813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>
              <a:stCxn id="46115" idx="1"/>
              <a:endCxn id="121" idx="3"/>
            </p:cNvCxnSpPr>
            <p:nvPr/>
          </p:nvCxnSpPr>
          <p:spPr>
            <a:xfrm rot="16200000" flipV="1">
              <a:off x="6360338" y="1696554"/>
              <a:ext cx="249199" cy="2540001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>
              <a:stCxn id="46113" idx="1"/>
              <a:endCxn id="121" idx="3"/>
            </p:cNvCxnSpPr>
            <p:nvPr/>
          </p:nvCxnSpPr>
          <p:spPr>
            <a:xfrm rot="16200000" flipV="1">
              <a:off x="5912663" y="2144229"/>
              <a:ext cx="249199" cy="164465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>
              <a:stCxn id="46111" idx="1"/>
              <a:endCxn id="121" idx="3"/>
            </p:cNvCxnSpPr>
            <p:nvPr/>
          </p:nvCxnSpPr>
          <p:spPr>
            <a:xfrm rot="16200000" flipV="1">
              <a:off x="5466576" y="2590316"/>
              <a:ext cx="249199" cy="752475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>
              <a:stCxn id="46117" idx="1"/>
              <a:endCxn id="121" idx="3"/>
            </p:cNvCxnSpPr>
            <p:nvPr/>
          </p:nvCxnSpPr>
          <p:spPr>
            <a:xfrm rot="5400000" flipH="1" flipV="1">
              <a:off x="5019693" y="2895910"/>
              <a:ext cx="249199" cy="141288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>
              <a:stCxn id="46109" idx="1"/>
              <a:endCxn id="121" idx="3"/>
            </p:cNvCxnSpPr>
            <p:nvPr/>
          </p:nvCxnSpPr>
          <p:spPr>
            <a:xfrm rot="5400000" flipH="1" flipV="1">
              <a:off x="4572018" y="2448235"/>
              <a:ext cx="249199" cy="1036638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866898" y="3097503"/>
              <a:ext cx="431800" cy="1655504"/>
            </a:xfrm>
            <a:prstGeom prst="rect">
              <a:avLst/>
            </a:prstGeom>
            <a:solidFill>
              <a:srgbClr val="D9C847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1500" b="1" dirty="0">
                  <a:latin typeface="微软雅黑" pitchFamily="34" charset="-122"/>
                  <a:ea typeface="微软雅黑" pitchFamily="34" charset="-122"/>
                </a:rPr>
                <a:t>电能计量子系统</a:t>
              </a:r>
            </a:p>
          </p:txBody>
        </p:sp>
        <p:sp>
          <p:nvSpPr>
            <p:cNvPr id="46103" name="流程图: 磁盘 13"/>
            <p:cNvSpPr>
              <a:spLocks noChangeArrowheads="1"/>
            </p:cNvSpPr>
            <p:nvPr/>
          </p:nvSpPr>
          <p:spPr bwMode="auto">
            <a:xfrm>
              <a:off x="2249488" y="3090863"/>
              <a:ext cx="284162" cy="341312"/>
            </a:xfrm>
            <a:prstGeom prst="flowChartMagneticDisk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104" name="流程图: 磁盘 16"/>
            <p:cNvSpPr>
              <a:spLocks noChangeArrowheads="1"/>
            </p:cNvSpPr>
            <p:nvPr/>
          </p:nvSpPr>
          <p:spPr bwMode="auto">
            <a:xfrm>
              <a:off x="4664869" y="2154148"/>
              <a:ext cx="1139031" cy="627151"/>
            </a:xfrm>
            <a:prstGeom prst="flowChartMagneticDisk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zh-CN" altLang="en-US" sz="1600" b="1">
                  <a:latin typeface="微软雅黑" pitchFamily="34" charset="-122"/>
                  <a:ea typeface="微软雅黑" pitchFamily="34" charset="-122"/>
                </a:rPr>
                <a:t>能耗数据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759073" y="3097503"/>
              <a:ext cx="431800" cy="1655504"/>
            </a:xfrm>
            <a:prstGeom prst="rect">
              <a:avLst/>
            </a:prstGeom>
            <a:solidFill>
              <a:srgbClr val="D9C847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1500" b="1" dirty="0">
                  <a:latin typeface="微软雅黑" pitchFamily="34" charset="-122"/>
                  <a:ea typeface="微软雅黑" pitchFamily="34" charset="-122"/>
                </a:rPr>
                <a:t>供水管网子系统</a:t>
              </a:r>
            </a:p>
          </p:txBody>
        </p:sp>
        <p:sp>
          <p:nvSpPr>
            <p:cNvPr id="46106" name="流程图: 磁盘 21"/>
            <p:cNvSpPr>
              <a:spLocks noChangeArrowheads="1"/>
            </p:cNvSpPr>
            <p:nvPr/>
          </p:nvSpPr>
          <p:spPr bwMode="auto">
            <a:xfrm>
              <a:off x="3144308" y="3090863"/>
              <a:ext cx="282575" cy="341312"/>
            </a:xfrm>
            <a:prstGeom prst="flowChartMagneticDisk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46107" name="直接连接符 24"/>
            <p:cNvCxnSpPr>
              <a:cxnSpLocks noChangeShapeType="1"/>
            </p:cNvCxnSpPr>
            <p:nvPr/>
          </p:nvCxnSpPr>
          <p:spPr bwMode="auto">
            <a:xfrm rot="16200000" flipV="1">
              <a:off x="106055" y="3746279"/>
              <a:ext cx="2413001" cy="44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65" name="TextBox 64"/>
            <p:cNvSpPr txBox="1"/>
            <p:nvPr/>
          </p:nvSpPr>
          <p:spPr>
            <a:xfrm>
              <a:off x="3649662" y="3097503"/>
              <a:ext cx="431800" cy="1655504"/>
            </a:xfrm>
            <a:prstGeom prst="rect">
              <a:avLst/>
            </a:prstGeom>
            <a:solidFill>
              <a:srgbClr val="D9C847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1500" b="1" dirty="0">
                  <a:latin typeface="微软雅黑" pitchFamily="34" charset="-122"/>
                  <a:ea typeface="微软雅黑" pitchFamily="34" charset="-122"/>
                </a:rPr>
                <a:t>水电预付费模块</a:t>
              </a:r>
            </a:p>
          </p:txBody>
        </p:sp>
        <p:sp>
          <p:nvSpPr>
            <p:cNvPr id="46109" name="流程图: 磁盘 34"/>
            <p:cNvSpPr>
              <a:spLocks noChangeArrowheads="1"/>
            </p:cNvSpPr>
            <p:nvPr/>
          </p:nvSpPr>
          <p:spPr bwMode="auto">
            <a:xfrm>
              <a:off x="4037541" y="3090863"/>
              <a:ext cx="282575" cy="341312"/>
            </a:xfrm>
            <a:prstGeom prst="flowChartMagneticDisk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434012" y="3097503"/>
              <a:ext cx="431800" cy="1655504"/>
            </a:xfrm>
            <a:prstGeom prst="rect">
              <a:avLst/>
            </a:prstGeom>
            <a:solidFill>
              <a:srgbClr val="D9C847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1500" b="1" dirty="0">
                  <a:latin typeface="微软雅黑" pitchFamily="34" charset="-122"/>
                  <a:ea typeface="微软雅黑" pitchFamily="34" charset="-122"/>
                </a:rPr>
                <a:t>智能路灯子系统</a:t>
              </a:r>
            </a:p>
          </p:txBody>
        </p:sp>
        <p:sp>
          <p:nvSpPr>
            <p:cNvPr id="46111" name="流程图: 磁盘 36"/>
            <p:cNvSpPr>
              <a:spLocks noChangeArrowheads="1"/>
            </p:cNvSpPr>
            <p:nvPr/>
          </p:nvSpPr>
          <p:spPr bwMode="auto">
            <a:xfrm>
              <a:off x="5825595" y="3090863"/>
              <a:ext cx="282575" cy="341312"/>
            </a:xfrm>
            <a:prstGeom prst="flowChartMagneticDisk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324599" y="3097503"/>
              <a:ext cx="431800" cy="1655504"/>
            </a:xfrm>
            <a:prstGeom prst="rect">
              <a:avLst/>
            </a:prstGeom>
            <a:solidFill>
              <a:srgbClr val="D9C847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1500" b="1" dirty="0">
                  <a:latin typeface="微软雅黑" pitchFamily="34" charset="-122"/>
                  <a:ea typeface="微软雅黑" pitchFamily="34" charset="-122"/>
                </a:rPr>
                <a:t>空调控制子系统</a:t>
              </a:r>
            </a:p>
          </p:txBody>
        </p:sp>
        <p:sp>
          <p:nvSpPr>
            <p:cNvPr id="46113" name="流程图: 磁盘 38"/>
            <p:cNvSpPr>
              <a:spLocks noChangeArrowheads="1"/>
            </p:cNvSpPr>
            <p:nvPr/>
          </p:nvSpPr>
          <p:spPr bwMode="auto">
            <a:xfrm>
              <a:off x="6718828" y="3090863"/>
              <a:ext cx="282575" cy="341312"/>
            </a:xfrm>
            <a:prstGeom prst="flowChartMagneticDisk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216775" y="3097503"/>
              <a:ext cx="431800" cy="1655504"/>
            </a:xfrm>
            <a:prstGeom prst="rect">
              <a:avLst/>
            </a:prstGeom>
            <a:solidFill>
              <a:srgbClr val="D9C847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>
              <a:spAutoFit/>
            </a:bodyPr>
            <a:lstStyle/>
            <a:p>
              <a:pPr algn="ctr">
                <a:buFont typeface="Arial" charset="0"/>
                <a:buNone/>
                <a:defRPr/>
              </a:pPr>
              <a:r>
                <a:rPr lang="zh-CN" altLang="en-US" sz="1500" b="1" dirty="0">
                  <a:latin typeface="微软雅黑" pitchFamily="34" charset="-122"/>
                  <a:ea typeface="微软雅黑" pitchFamily="34" charset="-122"/>
                </a:rPr>
                <a:t>智能监控</a:t>
              </a:r>
              <a:endParaRPr lang="en-US" altLang="zh-CN" sz="1500" b="1" dirty="0"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Font typeface="Arial" charset="0"/>
                <a:buNone/>
                <a:defRPr/>
              </a:pPr>
              <a:r>
                <a:rPr lang="zh-CN" altLang="en-US" sz="1500" b="1" dirty="0">
                  <a:latin typeface="微软雅黑" pitchFamily="34" charset="-122"/>
                  <a:ea typeface="微软雅黑" pitchFamily="34" charset="-122"/>
                </a:rPr>
                <a:t>子系统</a:t>
              </a:r>
            </a:p>
          </p:txBody>
        </p:sp>
        <p:sp>
          <p:nvSpPr>
            <p:cNvPr id="46115" name="流程图: 磁盘 40"/>
            <p:cNvSpPr>
              <a:spLocks noChangeArrowheads="1"/>
            </p:cNvSpPr>
            <p:nvPr/>
          </p:nvSpPr>
          <p:spPr bwMode="auto">
            <a:xfrm>
              <a:off x="7612063" y="3090863"/>
              <a:ext cx="284162" cy="341312"/>
            </a:xfrm>
            <a:prstGeom prst="flowChartMagneticDisk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541837" y="3097503"/>
              <a:ext cx="431800" cy="1655504"/>
            </a:xfrm>
            <a:prstGeom prst="rect">
              <a:avLst/>
            </a:prstGeom>
            <a:solidFill>
              <a:srgbClr val="D9C847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1500" b="1" dirty="0">
                  <a:latin typeface="微软雅黑" pitchFamily="34" charset="-122"/>
                  <a:ea typeface="微软雅黑" pitchFamily="34" charset="-122"/>
                </a:rPr>
                <a:t>配电监控子系统</a:t>
              </a:r>
            </a:p>
          </p:txBody>
        </p:sp>
        <p:sp>
          <p:nvSpPr>
            <p:cNvPr id="46117" name="流程图: 磁盘 42"/>
            <p:cNvSpPr>
              <a:spLocks noChangeArrowheads="1"/>
            </p:cNvSpPr>
            <p:nvPr/>
          </p:nvSpPr>
          <p:spPr bwMode="auto">
            <a:xfrm>
              <a:off x="4930774" y="3090863"/>
              <a:ext cx="284163" cy="341312"/>
            </a:xfrm>
            <a:prstGeom prst="flowChartMagneticDisk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46118" name="直接箭头连接符 45"/>
            <p:cNvCxnSpPr>
              <a:cxnSpLocks noChangeShapeType="1"/>
            </p:cNvCxnSpPr>
            <p:nvPr/>
          </p:nvCxnSpPr>
          <p:spPr bwMode="auto">
            <a:xfrm flipV="1">
              <a:off x="7432775" y="4773000"/>
              <a:ext cx="0" cy="1800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6119" name="TextBox 2"/>
            <p:cNvSpPr txBox="1">
              <a:spLocks noChangeArrowheads="1"/>
            </p:cNvSpPr>
            <p:nvPr/>
          </p:nvSpPr>
          <p:spPr bwMode="auto">
            <a:xfrm>
              <a:off x="944561" y="3207891"/>
              <a:ext cx="35877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1600" b="1">
                  <a:latin typeface="微软雅黑" pitchFamily="34" charset="-122"/>
                  <a:ea typeface="微软雅黑" pitchFamily="34" charset="-122"/>
                </a:rPr>
                <a:t>基础数据</a:t>
              </a:r>
            </a:p>
          </p:txBody>
        </p:sp>
        <p:sp>
          <p:nvSpPr>
            <p:cNvPr id="46120" name="TextBox 2"/>
            <p:cNvSpPr txBox="1">
              <a:spLocks noChangeArrowheads="1"/>
            </p:cNvSpPr>
            <p:nvPr/>
          </p:nvSpPr>
          <p:spPr bwMode="auto">
            <a:xfrm>
              <a:off x="6561138" y="2725738"/>
              <a:ext cx="226695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1500" b="1">
                  <a:latin typeface="微软雅黑" pitchFamily="34" charset="-122"/>
                  <a:ea typeface="微软雅黑" pitchFamily="34" charset="-122"/>
                </a:rPr>
                <a:t>能耗数据采集上传</a:t>
              </a:r>
            </a:p>
          </p:txBody>
        </p:sp>
        <p:sp>
          <p:nvSpPr>
            <p:cNvPr id="121" name="等腰三角形 120"/>
            <p:cNvSpPr/>
            <p:nvPr/>
          </p:nvSpPr>
          <p:spPr bwMode="auto">
            <a:xfrm>
              <a:off x="5113337" y="2716562"/>
              <a:ext cx="201612" cy="125392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46122" name="直接箭头连接符 45"/>
            <p:cNvCxnSpPr>
              <a:cxnSpLocks noChangeShapeType="1"/>
            </p:cNvCxnSpPr>
            <p:nvPr/>
          </p:nvCxnSpPr>
          <p:spPr bwMode="auto">
            <a:xfrm flipV="1">
              <a:off x="6541130" y="4773000"/>
              <a:ext cx="0" cy="1800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6123" name="直接箭头连接符 45"/>
            <p:cNvCxnSpPr>
              <a:cxnSpLocks noChangeShapeType="1"/>
            </p:cNvCxnSpPr>
            <p:nvPr/>
          </p:nvCxnSpPr>
          <p:spPr bwMode="auto">
            <a:xfrm flipV="1">
              <a:off x="5649484" y="4773000"/>
              <a:ext cx="0" cy="1800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6124" name="直接箭头连接符 45"/>
            <p:cNvCxnSpPr>
              <a:cxnSpLocks noChangeShapeType="1"/>
            </p:cNvCxnSpPr>
            <p:nvPr/>
          </p:nvCxnSpPr>
          <p:spPr bwMode="auto">
            <a:xfrm flipV="1">
              <a:off x="4757838" y="4773000"/>
              <a:ext cx="0" cy="1800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6125" name="直接箭头连接符 45"/>
            <p:cNvCxnSpPr>
              <a:cxnSpLocks noChangeShapeType="1"/>
            </p:cNvCxnSpPr>
            <p:nvPr/>
          </p:nvCxnSpPr>
          <p:spPr bwMode="auto">
            <a:xfrm flipV="1">
              <a:off x="3866192" y="4773000"/>
              <a:ext cx="0" cy="1800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6126" name="直接箭头连接符 45"/>
            <p:cNvCxnSpPr>
              <a:cxnSpLocks noChangeShapeType="1"/>
            </p:cNvCxnSpPr>
            <p:nvPr/>
          </p:nvCxnSpPr>
          <p:spPr bwMode="auto">
            <a:xfrm flipV="1">
              <a:off x="2974546" y="4773000"/>
              <a:ext cx="0" cy="1800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6127" name="直接箭头连接符 45"/>
            <p:cNvCxnSpPr>
              <a:cxnSpLocks noChangeShapeType="1"/>
            </p:cNvCxnSpPr>
            <p:nvPr/>
          </p:nvCxnSpPr>
          <p:spPr bwMode="auto">
            <a:xfrm flipV="1">
              <a:off x="2082900" y="4773000"/>
              <a:ext cx="0" cy="1800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85" name="直接连接符 184"/>
            <p:cNvCxnSpPr/>
            <p:nvPr/>
          </p:nvCxnSpPr>
          <p:spPr>
            <a:xfrm rot="5400000">
              <a:off x="4372768" y="1893094"/>
              <a:ext cx="0" cy="61198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/>
            <p:nvPr/>
          </p:nvCxnSpPr>
          <p:spPr>
            <a:xfrm rot="5400000">
              <a:off x="2752724" y="1090990"/>
              <a:ext cx="0" cy="28797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130" name="流程图: 磁盘 2"/>
            <p:cNvSpPr>
              <a:spLocks noChangeArrowheads="1"/>
            </p:cNvSpPr>
            <p:nvPr/>
          </p:nvSpPr>
          <p:spPr bwMode="auto">
            <a:xfrm>
              <a:off x="3319463" y="2171700"/>
              <a:ext cx="1127950" cy="609600"/>
            </a:xfrm>
            <a:prstGeom prst="flowChartMagneticDisk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zh-CN" altLang="en-US" sz="1600" b="1">
                  <a:latin typeface="微软雅黑" pitchFamily="34" charset="-122"/>
                  <a:ea typeface="微软雅黑" pitchFamily="34" charset="-122"/>
                </a:rPr>
                <a:t>基础数据</a:t>
              </a:r>
            </a:p>
          </p:txBody>
        </p:sp>
      </p:grpSp>
      <p:sp>
        <p:nvSpPr>
          <p:cNvPr id="5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2.4  </a:t>
            </a:r>
            <a:r>
              <a:rPr lang="zh-CN" altLang="en-US" sz="2400" smtClean="0">
                <a:solidFill>
                  <a:schemeClr val="tx1"/>
                </a:solidFill>
              </a:rPr>
              <a:t>政策支撑与保障落实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63774"/>
            <a:ext cx="35696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2.4.4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平台保障</a:t>
            </a: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——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学科平台</a:t>
            </a:r>
          </a:p>
        </p:txBody>
      </p:sp>
      <p:sp>
        <p:nvSpPr>
          <p:cNvPr id="106" name="Rounded Rectangle 12"/>
          <p:cNvSpPr/>
          <p:nvPr/>
        </p:nvSpPr>
        <p:spPr>
          <a:xfrm>
            <a:off x="438150" y="3036373"/>
            <a:ext cx="2286000" cy="358081"/>
          </a:xfrm>
          <a:prstGeom prst="roundRect">
            <a:avLst>
              <a:gd name="adj" fmla="val 2431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5849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18</a:t>
            </a:r>
            <a:r>
              <a:rPr lang="zh-CN" altLang="en-US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5849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个国家级、</a:t>
            </a:r>
            <a:endParaRPr lang="en-US" altLang="zh-CN" b="1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15849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fontAlgn="auto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5849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省部级科研基地，</a:t>
            </a:r>
            <a:endParaRPr lang="en-US" altLang="zh-CN" b="1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158493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fontAlgn="auto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5849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一批全国知名教育信息化专家 </a:t>
            </a:r>
            <a:r>
              <a:rPr lang="en-US" altLang="zh-CN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58493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……</a:t>
            </a:r>
          </a:p>
        </p:txBody>
      </p:sp>
      <p:grpSp>
        <p:nvGrpSpPr>
          <p:cNvPr id="47111" name="组合 131"/>
          <p:cNvGrpSpPr>
            <a:grpSpLocks/>
          </p:cNvGrpSpPr>
          <p:nvPr/>
        </p:nvGrpSpPr>
        <p:grpSpPr bwMode="auto">
          <a:xfrm>
            <a:off x="2559050" y="1498600"/>
            <a:ext cx="6103938" cy="3441700"/>
            <a:chOff x="1131262" y="1625621"/>
            <a:chExt cx="6103506" cy="3441676"/>
          </a:xfrm>
        </p:grpSpPr>
        <p:sp>
          <p:nvSpPr>
            <p:cNvPr id="56" name="Freeform 3"/>
            <p:cNvSpPr>
              <a:spLocks/>
            </p:cNvSpPr>
            <p:nvPr/>
          </p:nvSpPr>
          <p:spPr bwMode="gray">
            <a:xfrm>
              <a:off x="1131262" y="2495565"/>
              <a:ext cx="6103506" cy="2176448"/>
            </a:xfrm>
            <a:custGeom>
              <a:avLst/>
              <a:gdLst>
                <a:gd name="T0" fmla="*/ 2147483647 w 4728"/>
                <a:gd name="T1" fmla="*/ 2147483647 h 1686"/>
                <a:gd name="T2" fmla="*/ 2147483647 w 4728"/>
                <a:gd name="T3" fmla="*/ 2147483647 h 1686"/>
                <a:gd name="T4" fmla="*/ 2147483647 w 4728"/>
                <a:gd name="T5" fmla="*/ 2147483647 h 1686"/>
                <a:gd name="T6" fmla="*/ 2147483647 w 4728"/>
                <a:gd name="T7" fmla="*/ 2147483647 h 1686"/>
                <a:gd name="T8" fmla="*/ 2147483647 w 4728"/>
                <a:gd name="T9" fmla="*/ 2147483647 h 1686"/>
                <a:gd name="T10" fmla="*/ 2147483647 w 4728"/>
                <a:gd name="T11" fmla="*/ 2147483647 h 1686"/>
                <a:gd name="T12" fmla="*/ 2147483647 w 4728"/>
                <a:gd name="T13" fmla="*/ 2147483647 h 1686"/>
                <a:gd name="T14" fmla="*/ 2147483647 w 4728"/>
                <a:gd name="T15" fmla="*/ 2147483647 h 1686"/>
                <a:gd name="T16" fmla="*/ 2147483647 w 4728"/>
                <a:gd name="T17" fmla="*/ 2147483647 h 1686"/>
                <a:gd name="T18" fmla="*/ 2147483647 w 4728"/>
                <a:gd name="T19" fmla="*/ 2147483647 h 1686"/>
                <a:gd name="T20" fmla="*/ 2147483647 w 4728"/>
                <a:gd name="T21" fmla="*/ 2147483647 h 1686"/>
                <a:gd name="T22" fmla="*/ 2147483647 w 4728"/>
                <a:gd name="T23" fmla="*/ 2147483647 h 1686"/>
                <a:gd name="T24" fmla="*/ 2147483647 w 4728"/>
                <a:gd name="T25" fmla="*/ 2147483647 h 16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28"/>
                <a:gd name="T40" fmla="*/ 0 h 1686"/>
                <a:gd name="T41" fmla="*/ 4728 w 4728"/>
                <a:gd name="T42" fmla="*/ 1686 h 16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28" h="1686">
                  <a:moveTo>
                    <a:pt x="1422" y="3"/>
                  </a:moveTo>
                  <a:cubicBezTo>
                    <a:pt x="1450" y="0"/>
                    <a:pt x="252" y="159"/>
                    <a:pt x="192" y="705"/>
                  </a:cubicBezTo>
                  <a:cubicBezTo>
                    <a:pt x="222" y="1041"/>
                    <a:pt x="828" y="1203"/>
                    <a:pt x="1096" y="1292"/>
                  </a:cubicBezTo>
                  <a:cubicBezTo>
                    <a:pt x="1364" y="1381"/>
                    <a:pt x="1955" y="1428"/>
                    <a:pt x="2388" y="1428"/>
                  </a:cubicBezTo>
                  <a:cubicBezTo>
                    <a:pt x="2821" y="1428"/>
                    <a:pt x="3307" y="1379"/>
                    <a:pt x="3672" y="1275"/>
                  </a:cubicBezTo>
                  <a:cubicBezTo>
                    <a:pt x="4037" y="1171"/>
                    <a:pt x="4506" y="987"/>
                    <a:pt x="4524" y="705"/>
                  </a:cubicBezTo>
                  <a:cubicBezTo>
                    <a:pt x="4518" y="207"/>
                    <a:pt x="3269" y="50"/>
                    <a:pt x="3294" y="27"/>
                  </a:cubicBezTo>
                  <a:cubicBezTo>
                    <a:pt x="3324" y="29"/>
                    <a:pt x="4674" y="201"/>
                    <a:pt x="4704" y="717"/>
                  </a:cubicBezTo>
                  <a:cubicBezTo>
                    <a:pt x="4728" y="1077"/>
                    <a:pt x="4236" y="1365"/>
                    <a:pt x="3798" y="1488"/>
                  </a:cubicBezTo>
                  <a:cubicBezTo>
                    <a:pt x="3360" y="1611"/>
                    <a:pt x="2883" y="1680"/>
                    <a:pt x="2412" y="1683"/>
                  </a:cubicBezTo>
                  <a:cubicBezTo>
                    <a:pt x="1941" y="1686"/>
                    <a:pt x="1374" y="1644"/>
                    <a:pt x="972" y="1506"/>
                  </a:cubicBezTo>
                  <a:cubicBezTo>
                    <a:pt x="570" y="1368"/>
                    <a:pt x="0" y="1173"/>
                    <a:pt x="24" y="723"/>
                  </a:cubicBezTo>
                  <a:cubicBezTo>
                    <a:pt x="42" y="117"/>
                    <a:pt x="1394" y="6"/>
                    <a:pt x="1422" y="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tx2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Bottom">
                <a:rot lat="21299979" lon="0" rev="0"/>
              </a:camera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336699"/>
              </a:extrusionClr>
            </a:sp3d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  <p:sp>
          <p:nvSpPr>
            <p:cNvPr id="47113" name="Rectangle 17"/>
            <p:cNvSpPr>
              <a:spLocks noChangeArrowheads="1"/>
            </p:cNvSpPr>
            <p:nvPr/>
          </p:nvSpPr>
          <p:spPr bwMode="gray">
            <a:xfrm rot="1218268">
              <a:off x="1563723" y="3969285"/>
              <a:ext cx="1035324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600" b="1">
                  <a:solidFill>
                    <a:srgbClr val="1C1C1C"/>
                  </a:solidFill>
                  <a:latin typeface="微软雅黑" pitchFamily="34" charset="-122"/>
                  <a:ea typeface="微软雅黑" pitchFamily="34" charset="-122"/>
                </a:rPr>
                <a:t>交叉</a:t>
              </a:r>
              <a:endParaRPr lang="en-US" altLang="zh-CN" sz="1600" b="1">
                <a:solidFill>
                  <a:srgbClr val="1C1C1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114" name="Rectangle 18"/>
            <p:cNvSpPr>
              <a:spLocks noChangeArrowheads="1"/>
            </p:cNvSpPr>
            <p:nvPr/>
          </p:nvSpPr>
          <p:spPr bwMode="gray">
            <a:xfrm rot="-982939">
              <a:off x="5551551" y="4049373"/>
              <a:ext cx="1035324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600" b="1">
                  <a:solidFill>
                    <a:srgbClr val="1C1C1C"/>
                  </a:solidFill>
                  <a:latin typeface="微软雅黑" pitchFamily="34" charset="-122"/>
                  <a:ea typeface="微软雅黑" pitchFamily="34" charset="-122"/>
                </a:rPr>
                <a:t>融合</a:t>
              </a:r>
              <a:endParaRPr lang="en-US" altLang="zh-CN" sz="1600" b="1">
                <a:solidFill>
                  <a:srgbClr val="1C1C1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115" name="Rectangle 19"/>
            <p:cNvSpPr>
              <a:spLocks noChangeArrowheads="1"/>
            </p:cNvSpPr>
            <p:nvPr/>
          </p:nvSpPr>
          <p:spPr bwMode="auto">
            <a:xfrm>
              <a:off x="1849974" y="3244536"/>
              <a:ext cx="4955532" cy="6924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zh-CN" altLang="en-US" sz="1300">
                  <a:solidFill>
                    <a:srgbClr val="1C1C1C"/>
                  </a:solidFill>
                  <a:latin typeface="微软雅黑" pitchFamily="34" charset="-122"/>
                  <a:ea typeface="微软雅黑" pitchFamily="34" charset="-122"/>
                </a:rPr>
                <a:t>教育信息技术学科继续巩固国内领先地位，争创国际一流，同时带动教育学、教育技术学、计算机应用等相关学科快速发展，形成优势学科群。</a:t>
              </a:r>
            </a:p>
          </p:txBody>
        </p:sp>
        <p:grpSp>
          <p:nvGrpSpPr>
            <p:cNvPr id="47116" name="组合 37"/>
            <p:cNvGrpSpPr>
              <a:grpSpLocks/>
            </p:cNvGrpSpPr>
            <p:nvPr/>
          </p:nvGrpSpPr>
          <p:grpSpPr bwMode="auto">
            <a:xfrm>
              <a:off x="1955292" y="1625621"/>
              <a:ext cx="4348142" cy="1610574"/>
              <a:chOff x="1835696" y="1808480"/>
              <a:chExt cx="5347065" cy="1980571"/>
            </a:xfrm>
          </p:grpSpPr>
          <p:grpSp>
            <p:nvGrpSpPr>
              <p:cNvPr id="47123" name="Group 4"/>
              <p:cNvGrpSpPr>
                <a:grpSpLocks/>
              </p:cNvGrpSpPr>
              <p:nvPr/>
            </p:nvGrpSpPr>
            <p:grpSpPr bwMode="auto">
              <a:xfrm>
                <a:off x="1835696" y="2701735"/>
                <a:ext cx="5236425" cy="1087316"/>
                <a:chOff x="1383" y="1461"/>
                <a:chExt cx="2826" cy="587"/>
              </a:xfrm>
            </p:grpSpPr>
            <p:sp>
              <p:nvSpPr>
                <p:cNvPr id="47149" name="Oval 5"/>
                <p:cNvSpPr>
                  <a:spLocks noChangeArrowheads="1"/>
                </p:cNvSpPr>
                <p:nvPr/>
              </p:nvSpPr>
              <p:spPr bwMode="ltGray">
                <a:xfrm>
                  <a:off x="1383" y="1464"/>
                  <a:ext cx="2824" cy="58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3955"/>
                    </a:gs>
                    <a:gs pos="50000">
                      <a:srgbClr val="006699"/>
                    </a:gs>
                    <a:gs pos="100000">
                      <a:srgbClr val="003955"/>
                    </a:gs>
                  </a:gsLst>
                  <a:lin ang="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47150" name="Oval 6"/>
                <p:cNvSpPr>
                  <a:spLocks noChangeArrowheads="1"/>
                </p:cNvSpPr>
                <p:nvPr/>
              </p:nvSpPr>
              <p:spPr bwMode="ltGray">
                <a:xfrm>
                  <a:off x="1383" y="1461"/>
                  <a:ext cx="2826" cy="5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99"/>
                    </a:gs>
                    <a:gs pos="100000">
                      <a:srgbClr val="A9CBDD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78" name="AutoShape 8"/>
              <p:cNvSpPr>
                <a:spLocks noChangeArrowheads="1"/>
              </p:cNvSpPr>
              <p:nvPr/>
            </p:nvSpPr>
            <p:spPr bwMode="gray">
              <a:xfrm>
                <a:off x="2412799" y="2844671"/>
                <a:ext cx="566737" cy="368298"/>
              </a:xfrm>
              <a:prstGeom prst="cube">
                <a:avLst>
                  <a:gd name="adj" fmla="val 48171"/>
                </a:avLst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47127" name="AutoShape 9"/>
              <p:cNvSpPr>
                <a:spLocks noChangeArrowheads="1"/>
              </p:cNvSpPr>
              <p:nvPr/>
            </p:nvSpPr>
            <p:spPr bwMode="ltGray">
              <a:xfrm>
                <a:off x="2051720" y="2423989"/>
                <a:ext cx="1296144" cy="598487"/>
              </a:xfrm>
              <a:prstGeom prst="cube">
                <a:avLst>
                  <a:gd name="adj" fmla="val 24338"/>
                </a:avLst>
              </a:prstGeom>
              <a:solidFill>
                <a:srgbClr val="E5D98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80" name="AutoShape 10"/>
              <p:cNvSpPr>
                <a:spLocks noChangeArrowheads="1"/>
              </p:cNvSpPr>
              <p:nvPr/>
            </p:nvSpPr>
            <p:spPr bwMode="gray">
              <a:xfrm>
                <a:off x="4365129" y="2003000"/>
                <a:ext cx="566738" cy="1144587"/>
              </a:xfrm>
              <a:prstGeom prst="cube">
                <a:avLst>
                  <a:gd name="adj" fmla="val 48171"/>
                </a:avLst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47131" name="AutoShape 11"/>
              <p:cNvSpPr>
                <a:spLocks noChangeArrowheads="1"/>
              </p:cNvSpPr>
              <p:nvPr/>
            </p:nvSpPr>
            <p:spPr bwMode="ltGray">
              <a:xfrm>
                <a:off x="3517609" y="1808480"/>
                <a:ext cx="2298826" cy="624087"/>
              </a:xfrm>
              <a:prstGeom prst="cube">
                <a:avLst>
                  <a:gd name="adj" fmla="val 24338"/>
                </a:avLst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82" name="AutoShape 12"/>
              <p:cNvSpPr>
                <a:spLocks noChangeArrowheads="1"/>
              </p:cNvSpPr>
              <p:nvPr/>
            </p:nvSpPr>
            <p:spPr bwMode="gray">
              <a:xfrm>
                <a:off x="6124336" y="2844671"/>
                <a:ext cx="566737" cy="368298"/>
              </a:xfrm>
              <a:prstGeom prst="cube">
                <a:avLst>
                  <a:gd name="adj" fmla="val 48171"/>
                </a:avLst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47135" name="AutoShape 13"/>
              <p:cNvSpPr>
                <a:spLocks noChangeArrowheads="1"/>
              </p:cNvSpPr>
              <p:nvPr/>
            </p:nvSpPr>
            <p:spPr bwMode="ltGray">
              <a:xfrm>
                <a:off x="5670674" y="2428751"/>
                <a:ext cx="1512087" cy="598488"/>
              </a:xfrm>
              <a:prstGeom prst="cube">
                <a:avLst>
                  <a:gd name="adj" fmla="val 24338"/>
                </a:avLst>
              </a:prstGeom>
              <a:solidFill>
                <a:srgbClr val="1893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47136" name="Rectangle 14"/>
              <p:cNvSpPr>
                <a:spLocks noChangeArrowheads="1"/>
              </p:cNvSpPr>
              <p:nvPr/>
            </p:nvSpPr>
            <p:spPr bwMode="black">
              <a:xfrm>
                <a:off x="1992412" y="2613794"/>
                <a:ext cx="1273175" cy="39740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1500" b="1">
                    <a:latin typeface="微软雅黑" pitchFamily="34" charset="-122"/>
                    <a:ea typeface="微软雅黑" pitchFamily="34" charset="-122"/>
                  </a:rPr>
                  <a:t>教育学</a:t>
                </a:r>
                <a:endParaRPr lang="en-US" altLang="zh-CN" sz="1500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7137" name="Rectangle 15"/>
              <p:cNvSpPr>
                <a:spLocks noChangeArrowheads="1"/>
              </p:cNvSpPr>
              <p:nvPr/>
            </p:nvSpPr>
            <p:spPr bwMode="black">
              <a:xfrm>
                <a:off x="5628661" y="2587128"/>
                <a:ext cx="1470807" cy="39740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1500" b="1">
                    <a:latin typeface="微软雅黑" pitchFamily="34" charset="-122"/>
                    <a:ea typeface="微软雅黑" pitchFamily="34" charset="-122"/>
                  </a:rPr>
                  <a:t>计算机应用</a:t>
                </a:r>
                <a:endParaRPr lang="en-US" altLang="zh-CN" sz="1500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7138" name="Rectangle 16"/>
              <p:cNvSpPr>
                <a:spLocks noChangeArrowheads="1"/>
              </p:cNvSpPr>
              <p:nvPr/>
            </p:nvSpPr>
            <p:spPr bwMode="black">
              <a:xfrm>
                <a:off x="3563888" y="1979801"/>
                <a:ext cx="2140403" cy="39740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1500" b="1">
                    <a:latin typeface="微软雅黑" pitchFamily="34" charset="-122"/>
                    <a:ea typeface="微软雅黑" pitchFamily="34" charset="-122"/>
                  </a:rPr>
                  <a:t>教育信息技术学科</a:t>
                </a:r>
                <a:endParaRPr lang="en-US" altLang="zh-CN" sz="1500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8" name="AutoShape 12"/>
              <p:cNvSpPr>
                <a:spLocks noChangeArrowheads="1"/>
              </p:cNvSpPr>
              <p:nvPr/>
            </p:nvSpPr>
            <p:spPr bwMode="gray">
              <a:xfrm>
                <a:off x="3434644" y="3126054"/>
                <a:ext cx="566737" cy="368298"/>
              </a:xfrm>
              <a:prstGeom prst="cube">
                <a:avLst>
                  <a:gd name="adj" fmla="val 48171"/>
                </a:avLst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89" name="AutoShape 12"/>
              <p:cNvSpPr>
                <a:spLocks noChangeArrowheads="1"/>
              </p:cNvSpPr>
              <p:nvPr/>
            </p:nvSpPr>
            <p:spPr bwMode="gray">
              <a:xfrm>
                <a:off x="4810062" y="3276717"/>
                <a:ext cx="566737" cy="368298"/>
              </a:xfrm>
              <a:prstGeom prst="cube">
                <a:avLst>
                  <a:gd name="adj" fmla="val 48171"/>
                </a:avLst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47145" name="AutoShape 9"/>
              <p:cNvSpPr>
                <a:spLocks noChangeArrowheads="1"/>
              </p:cNvSpPr>
              <p:nvPr/>
            </p:nvSpPr>
            <p:spPr bwMode="ltGray">
              <a:xfrm>
                <a:off x="2945175" y="2708919"/>
                <a:ext cx="1489731" cy="598486"/>
              </a:xfrm>
              <a:prstGeom prst="cube">
                <a:avLst>
                  <a:gd name="adj" fmla="val 24338"/>
                </a:avLst>
              </a:prstGeom>
              <a:solidFill>
                <a:srgbClr val="B5D5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47146" name="Rectangle 14"/>
              <p:cNvSpPr>
                <a:spLocks noChangeArrowheads="1"/>
              </p:cNvSpPr>
              <p:nvPr/>
            </p:nvSpPr>
            <p:spPr bwMode="black">
              <a:xfrm>
                <a:off x="2903525" y="2888313"/>
                <a:ext cx="1397041" cy="39740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1500" b="1">
                    <a:latin typeface="微软雅黑" pitchFamily="34" charset="-122"/>
                    <a:ea typeface="微软雅黑" pitchFamily="34" charset="-122"/>
                  </a:rPr>
                  <a:t>教育技术学</a:t>
                </a:r>
                <a:endParaRPr lang="en-US" altLang="zh-CN" sz="1500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7147" name="AutoShape 9"/>
              <p:cNvSpPr>
                <a:spLocks noChangeArrowheads="1"/>
              </p:cNvSpPr>
              <p:nvPr/>
            </p:nvSpPr>
            <p:spPr bwMode="ltGray">
              <a:xfrm>
                <a:off x="4427984" y="2860799"/>
                <a:ext cx="1296144" cy="598487"/>
              </a:xfrm>
              <a:prstGeom prst="cube">
                <a:avLst>
                  <a:gd name="adj" fmla="val 24338"/>
                </a:avLst>
              </a:prstGeom>
              <a:solidFill>
                <a:srgbClr val="6BB5A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47148" name="Rectangle 14"/>
              <p:cNvSpPr>
                <a:spLocks noChangeArrowheads="1"/>
              </p:cNvSpPr>
              <p:nvPr/>
            </p:nvSpPr>
            <p:spPr bwMode="black">
              <a:xfrm>
                <a:off x="4368676" y="3040192"/>
                <a:ext cx="1273175" cy="39740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1500" b="1">
                    <a:latin typeface="微软雅黑" pitchFamily="34" charset="-122"/>
                    <a:ea typeface="微软雅黑" pitchFamily="34" charset="-122"/>
                  </a:rPr>
                  <a:t>知识工程</a:t>
                </a:r>
                <a:endParaRPr lang="en-US" altLang="zh-CN" sz="1500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47117" name="组合 31"/>
            <p:cNvGrpSpPr>
              <a:grpSpLocks/>
            </p:cNvGrpSpPr>
            <p:nvPr/>
          </p:nvGrpSpPr>
          <p:grpSpPr bwMode="auto">
            <a:xfrm>
              <a:off x="3552514" y="3806294"/>
              <a:ext cx="1261003" cy="1261003"/>
              <a:chOff x="3632278" y="1673820"/>
              <a:chExt cx="1752944" cy="1753054"/>
            </a:xfrm>
          </p:grpSpPr>
          <p:sp>
            <p:nvSpPr>
              <p:cNvPr id="119" name="椭圆 58"/>
              <p:cNvSpPr>
                <a:spLocks noChangeArrowheads="1"/>
              </p:cNvSpPr>
              <p:nvPr/>
            </p:nvSpPr>
            <p:spPr bwMode="auto">
              <a:xfrm rot="1267204">
                <a:off x="3631604" y="1674567"/>
                <a:ext cx="1754292" cy="1752307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20" name="椭圆 59"/>
              <p:cNvSpPr>
                <a:spLocks noChangeArrowheads="1"/>
              </p:cNvSpPr>
              <p:nvPr/>
            </p:nvSpPr>
            <p:spPr bwMode="auto">
              <a:xfrm>
                <a:off x="3733063" y="1774611"/>
                <a:ext cx="1551373" cy="1551470"/>
              </a:xfrm>
              <a:prstGeom prst="ellipse">
                <a:avLst/>
              </a:prstGeom>
              <a:solidFill>
                <a:srgbClr val="C53103"/>
              </a:solidFill>
              <a:ln w="25400" cap="flat" cmpd="sng">
                <a:noFill/>
                <a:round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zh-CN" sz="2000" b="1" dirty="0">
                  <a:solidFill>
                    <a:srgbClr val="1F497D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endParaRPr>
              </a:p>
            </p:txBody>
          </p:sp>
          <p:sp>
            <p:nvSpPr>
              <p:cNvPr id="47122" name="矩形 16"/>
              <p:cNvSpPr>
                <a:spLocks noChangeArrowheads="1"/>
              </p:cNvSpPr>
              <p:nvPr/>
            </p:nvSpPr>
            <p:spPr bwMode="auto">
              <a:xfrm>
                <a:off x="3736066" y="2151555"/>
                <a:ext cx="1572785" cy="8985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宋体" pitchFamily="2" charset="-122"/>
                  </a:rPr>
                  <a:t>优势</a:t>
                </a:r>
              </a:p>
              <a:p>
                <a:pPr algn="ctr" eaLnBrk="1" hangingPunct="1"/>
                <a:r>
                  <a:rPr lang="zh-CN" altLang="en-US" b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宋体" pitchFamily="2" charset="-122"/>
                  </a:rPr>
                  <a:t>学科群</a:t>
                </a:r>
              </a:p>
            </p:txBody>
          </p:sp>
        </p:grpSp>
      </p:grpSp>
      <p:sp>
        <p:nvSpPr>
          <p:cNvPr id="35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2.4  </a:t>
            </a:r>
            <a:r>
              <a:rPr lang="zh-CN" altLang="en-US" sz="2400" smtClean="0">
                <a:solidFill>
                  <a:schemeClr val="tx1"/>
                </a:solidFill>
              </a:rPr>
              <a:t>政策支撑与保障落实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63774"/>
            <a:ext cx="35696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2.4.4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平台保障</a:t>
            </a: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——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基地平台</a:t>
            </a:r>
          </a:p>
        </p:txBody>
      </p:sp>
      <p:sp>
        <p:nvSpPr>
          <p:cNvPr id="35" name="Rounded Rectangle 3"/>
          <p:cNvSpPr/>
          <p:nvPr/>
        </p:nvSpPr>
        <p:spPr>
          <a:xfrm>
            <a:off x="725860" y="1879600"/>
            <a:ext cx="7776864" cy="2870200"/>
          </a:xfrm>
          <a:prstGeom prst="roundRect">
            <a:avLst>
              <a:gd name="adj" fmla="val 6196"/>
            </a:avLst>
          </a:prstGeom>
          <a:solidFill>
            <a:srgbClr val="158493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dirty="0">
              <a:solidFill>
                <a:prstClr val="white"/>
              </a:solidFill>
              <a:ea typeface="黑体" pitchFamily="49" charset="-122"/>
            </a:endParaRPr>
          </a:p>
          <a:p>
            <a:pPr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>
                <a:solidFill>
                  <a:prstClr val="white"/>
                </a:solidFill>
                <a:ea typeface="黑体" pitchFamily="49" charset="-122"/>
              </a:rPr>
              <a:t>       </a:t>
            </a:r>
            <a:r>
              <a:rPr lang="zh-CN" altLang="en-US" sz="20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国家数字化学习工程技术研究中心（</a:t>
            </a:r>
            <a:r>
              <a:rPr lang="en-US" altLang="zh-CN" sz="20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National Engineering Research Center for E-Learning</a:t>
            </a:r>
            <a:r>
              <a:rPr lang="zh-CN" altLang="en-US" sz="20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sz="20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NERCEL</a:t>
            </a:r>
            <a:r>
              <a:rPr lang="zh-CN" altLang="en-US" sz="20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）于</a:t>
            </a:r>
            <a:r>
              <a:rPr lang="en-US" altLang="zh-CN" sz="20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2009</a:t>
            </a:r>
            <a:r>
              <a:rPr lang="zh-CN" altLang="en-US" sz="20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年获科技部批准，依托华中师范大学组建，是国内唯一一个教育信息化领域的国家级科研机构，是我国教育信息化</a:t>
            </a:r>
            <a:r>
              <a:rPr lang="zh-CN" altLang="en-US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理论研究</a:t>
            </a:r>
            <a:r>
              <a:rPr lang="zh-CN" altLang="en-US" sz="20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技术开发</a:t>
            </a:r>
            <a:r>
              <a:rPr lang="zh-CN" altLang="en-US" sz="20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产品推广</a:t>
            </a:r>
            <a:r>
              <a:rPr lang="zh-CN" altLang="en-US" sz="20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产业示范</a:t>
            </a:r>
            <a:r>
              <a:rPr lang="zh-CN" altLang="en-US" sz="20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的重要基地，代表了国内教育信息化领域技术研发和工程实践的一流水平。</a:t>
            </a:r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l="3965" r="4218"/>
          <a:stretch/>
        </p:blipFill>
        <p:spPr bwMode="auto">
          <a:xfrm>
            <a:off x="7147272" y="1154956"/>
            <a:ext cx="1230312" cy="1152525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/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二、智慧校园建设的基本举措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8"/>
          <p:cNvSpPr>
            <a:spLocks noChangeArrowheads="1"/>
          </p:cNvSpPr>
          <p:nvPr/>
        </p:nvSpPr>
        <p:spPr bwMode="auto">
          <a:xfrm>
            <a:off x="1854890" y="1212644"/>
            <a:ext cx="5672138" cy="234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一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、智慧校园建设与</a:t>
            </a: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高校教育发展</a:t>
            </a:r>
            <a:endParaRPr lang="en-US" sz="2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二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、智慧校园建设的</a:t>
            </a: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基本举措</a:t>
            </a:r>
            <a:endParaRPr lang="en-US" sz="2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三</a:t>
            </a:r>
            <a:r>
              <a:rPr lang="zh-CN" altLang="en-US" sz="2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、智慧校园建设的</a:t>
            </a:r>
            <a:r>
              <a:rPr lang="zh-CN" altLang="en-US" sz="2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初步成果</a:t>
            </a:r>
            <a:endParaRPr lang="en-US" sz="2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四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、智慧校园建设的</a:t>
            </a: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思考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3.1  </a:t>
            </a:r>
            <a:r>
              <a:rPr lang="zh-CN" altLang="en-US" sz="2400" smtClean="0">
                <a:solidFill>
                  <a:schemeClr val="tx1"/>
                </a:solidFill>
              </a:rPr>
              <a:t>更新观念，培育新文化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三、智慧校园建设的初步成果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63774"/>
            <a:ext cx="4050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3.1.1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更新观念，树立信息化思维</a:t>
            </a:r>
          </a:p>
        </p:txBody>
      </p:sp>
      <p:grpSp>
        <p:nvGrpSpPr>
          <p:cNvPr id="2" name="组合 83"/>
          <p:cNvGrpSpPr>
            <a:grpSpLocks/>
          </p:cNvGrpSpPr>
          <p:nvPr/>
        </p:nvGrpSpPr>
        <p:grpSpPr bwMode="auto">
          <a:xfrm>
            <a:off x="3946525" y="1747838"/>
            <a:ext cx="1250950" cy="2798762"/>
            <a:chOff x="3946525" y="1756788"/>
            <a:chExt cx="1250950" cy="2800111"/>
          </a:xfrm>
        </p:grpSpPr>
        <p:sp>
          <p:nvSpPr>
            <p:cNvPr id="58" name="矩形 57"/>
            <p:cNvSpPr/>
            <p:nvPr/>
          </p:nvSpPr>
          <p:spPr>
            <a:xfrm>
              <a:off x="3946525" y="1837789"/>
              <a:ext cx="1238250" cy="358948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3946525" y="2295209"/>
              <a:ext cx="1238250" cy="358948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3946525" y="2752630"/>
              <a:ext cx="1238250" cy="358948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3946525" y="3210050"/>
              <a:ext cx="1238250" cy="358948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946525" y="3667471"/>
              <a:ext cx="1238250" cy="358948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3946525" y="4124891"/>
              <a:ext cx="1238250" cy="358948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57" name="Text Box 236"/>
            <p:cNvSpPr txBox="1">
              <a:spLocks noChangeArrowheads="1"/>
            </p:cNvSpPr>
            <p:nvPr/>
          </p:nvSpPr>
          <p:spPr bwMode="auto">
            <a:xfrm>
              <a:off x="3946525" y="4002595"/>
              <a:ext cx="1238250" cy="554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914400" indent="-914400" algn="ctr">
                <a:lnSpc>
                  <a:spcPct val="150000"/>
                </a:lnSpc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Arial" pitchFamily="34" charset="0"/>
                </a:rPr>
                <a:t>数据思维</a:t>
              </a:r>
              <a:endParaRPr lang="en-US" altLang="zh-CN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itchFamily="34" charset="0"/>
              </a:endParaRPr>
            </a:p>
          </p:txBody>
        </p:sp>
        <p:sp>
          <p:nvSpPr>
            <p:cNvPr id="64" name="Text Box 236"/>
            <p:cNvSpPr txBox="1">
              <a:spLocks noChangeArrowheads="1"/>
            </p:cNvSpPr>
            <p:nvPr/>
          </p:nvSpPr>
          <p:spPr bwMode="auto">
            <a:xfrm>
              <a:off x="3946525" y="1756788"/>
              <a:ext cx="1238250" cy="500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914400" indent="-914400" algn="ctr">
                <a:lnSpc>
                  <a:spcPct val="150000"/>
                </a:lnSpc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Arial" pitchFamily="34" charset="0"/>
                </a:rPr>
                <a:t>架构思维</a:t>
              </a:r>
              <a:endParaRPr lang="en-US" altLang="zh-CN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itchFamily="34" charset="0"/>
              </a:endParaRPr>
            </a:p>
          </p:txBody>
        </p:sp>
        <p:sp>
          <p:nvSpPr>
            <p:cNvPr id="65" name="Text Box 236"/>
            <p:cNvSpPr txBox="1">
              <a:spLocks noChangeArrowheads="1"/>
            </p:cNvSpPr>
            <p:nvPr/>
          </p:nvSpPr>
          <p:spPr bwMode="auto">
            <a:xfrm>
              <a:off x="3946525" y="2198326"/>
              <a:ext cx="1250950" cy="500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914400" indent="-914400" algn="ctr">
                <a:lnSpc>
                  <a:spcPct val="150000"/>
                </a:lnSpc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Arial" pitchFamily="34" charset="0"/>
                </a:rPr>
                <a:t>用户思维</a:t>
              </a:r>
              <a:endParaRPr lang="en-US" altLang="zh-CN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itchFamily="34" charset="0"/>
              </a:endParaRPr>
            </a:p>
          </p:txBody>
        </p:sp>
        <p:sp>
          <p:nvSpPr>
            <p:cNvPr id="66" name="Text Box 236"/>
            <p:cNvSpPr txBox="1">
              <a:spLocks noChangeArrowheads="1"/>
            </p:cNvSpPr>
            <p:nvPr/>
          </p:nvSpPr>
          <p:spPr bwMode="auto">
            <a:xfrm>
              <a:off x="3946525" y="2655746"/>
              <a:ext cx="1225550" cy="500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914400" indent="-914400" algn="ctr">
                <a:lnSpc>
                  <a:spcPct val="150000"/>
                </a:lnSpc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Arial" pitchFamily="34" charset="0"/>
                </a:rPr>
                <a:t>融合思维</a:t>
              </a:r>
              <a:endParaRPr lang="en-US" altLang="zh-CN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itchFamily="34" charset="0"/>
              </a:endParaRPr>
            </a:p>
          </p:txBody>
        </p:sp>
        <p:sp>
          <p:nvSpPr>
            <p:cNvPr id="68" name="Text Box 236"/>
            <p:cNvSpPr txBox="1">
              <a:spLocks noChangeArrowheads="1"/>
            </p:cNvSpPr>
            <p:nvPr/>
          </p:nvSpPr>
          <p:spPr bwMode="auto">
            <a:xfrm>
              <a:off x="3946525" y="3116343"/>
              <a:ext cx="1225550" cy="498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914400" indent="-914400" algn="ctr">
                <a:lnSpc>
                  <a:spcPct val="150000"/>
                </a:lnSpc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Arial" pitchFamily="34" charset="0"/>
                </a:rPr>
                <a:t>协同思维</a:t>
              </a:r>
              <a:endParaRPr lang="en-US" altLang="zh-CN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itchFamily="34" charset="0"/>
              </a:endParaRPr>
            </a:p>
          </p:txBody>
        </p:sp>
        <p:sp>
          <p:nvSpPr>
            <p:cNvPr id="69" name="Text Box 236"/>
            <p:cNvSpPr txBox="1">
              <a:spLocks noChangeArrowheads="1"/>
            </p:cNvSpPr>
            <p:nvPr/>
          </p:nvSpPr>
          <p:spPr bwMode="auto">
            <a:xfrm>
              <a:off x="3946525" y="3570587"/>
              <a:ext cx="1225550" cy="500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914400" indent="-914400" algn="ctr">
                <a:lnSpc>
                  <a:spcPct val="150000"/>
                </a:lnSpc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Arial" pitchFamily="34" charset="0"/>
                </a:rPr>
                <a:t>流程思维</a:t>
              </a:r>
              <a:endParaRPr lang="en-US" altLang="zh-CN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itchFamily="34" charset="0"/>
              </a:endParaRPr>
            </a:p>
          </p:txBody>
        </p:sp>
      </p:grpSp>
      <p:grpSp>
        <p:nvGrpSpPr>
          <p:cNvPr id="3" name="组合 102"/>
          <p:cNvGrpSpPr>
            <a:grpSpLocks/>
          </p:cNvGrpSpPr>
          <p:nvPr/>
        </p:nvGrpSpPr>
        <p:grpSpPr bwMode="auto">
          <a:xfrm>
            <a:off x="527050" y="3994150"/>
            <a:ext cx="1238250" cy="552450"/>
            <a:chOff x="527050" y="3993376"/>
            <a:chExt cx="1238250" cy="553998"/>
          </a:xfrm>
        </p:grpSpPr>
        <p:sp>
          <p:nvSpPr>
            <p:cNvPr id="91" name="矩形 90"/>
            <p:cNvSpPr/>
            <p:nvPr/>
          </p:nvSpPr>
          <p:spPr>
            <a:xfrm>
              <a:off x="527050" y="4114364"/>
              <a:ext cx="1238250" cy="359780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92" name="Text Box 236"/>
            <p:cNvSpPr txBox="1">
              <a:spLocks noChangeArrowheads="1"/>
            </p:cNvSpPr>
            <p:nvPr/>
          </p:nvSpPr>
          <p:spPr bwMode="auto">
            <a:xfrm>
              <a:off x="527050" y="3993376"/>
              <a:ext cx="1238250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914400" indent="-914400" algn="ctr">
                <a:lnSpc>
                  <a:spcPct val="150000"/>
                </a:lnSpc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Arial" pitchFamily="34" charset="0"/>
                </a:rPr>
                <a:t>数据思维</a:t>
              </a:r>
              <a:endParaRPr lang="en-US" altLang="zh-CN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itchFamily="34" charset="0"/>
              </a:endParaRPr>
            </a:p>
          </p:txBody>
        </p:sp>
      </p:grpSp>
      <p:grpSp>
        <p:nvGrpSpPr>
          <p:cNvPr id="4" name="组合 97"/>
          <p:cNvGrpSpPr>
            <a:grpSpLocks/>
          </p:cNvGrpSpPr>
          <p:nvPr/>
        </p:nvGrpSpPr>
        <p:grpSpPr bwMode="auto">
          <a:xfrm>
            <a:off x="527050" y="1747838"/>
            <a:ext cx="1238250" cy="498475"/>
            <a:chOff x="527050" y="1747263"/>
            <a:chExt cx="1238250" cy="499624"/>
          </a:xfrm>
        </p:grpSpPr>
        <p:sp>
          <p:nvSpPr>
            <p:cNvPr id="86" name="矩形 85"/>
            <p:cNvSpPr/>
            <p:nvPr/>
          </p:nvSpPr>
          <p:spPr>
            <a:xfrm>
              <a:off x="527050" y="1828412"/>
              <a:ext cx="1238250" cy="359602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93" name="Text Box 236"/>
            <p:cNvSpPr txBox="1">
              <a:spLocks noChangeArrowheads="1"/>
            </p:cNvSpPr>
            <p:nvPr/>
          </p:nvSpPr>
          <p:spPr bwMode="auto">
            <a:xfrm>
              <a:off x="527050" y="1747263"/>
              <a:ext cx="1238250" cy="499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914400" indent="-914400" algn="ctr">
                <a:lnSpc>
                  <a:spcPct val="150000"/>
                </a:lnSpc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Arial" pitchFamily="34" charset="0"/>
                </a:rPr>
                <a:t>架构思维</a:t>
              </a:r>
              <a:endParaRPr lang="en-US" altLang="zh-CN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itchFamily="34" charset="0"/>
              </a:endParaRPr>
            </a:p>
          </p:txBody>
        </p:sp>
      </p:grpSp>
      <p:grpSp>
        <p:nvGrpSpPr>
          <p:cNvPr id="5" name="组合 98"/>
          <p:cNvGrpSpPr>
            <a:grpSpLocks/>
          </p:cNvGrpSpPr>
          <p:nvPr/>
        </p:nvGrpSpPr>
        <p:grpSpPr bwMode="auto">
          <a:xfrm>
            <a:off x="527050" y="2189163"/>
            <a:ext cx="1250950" cy="500062"/>
            <a:chOff x="527050" y="2189351"/>
            <a:chExt cx="1250950" cy="499624"/>
          </a:xfrm>
        </p:grpSpPr>
        <p:sp>
          <p:nvSpPr>
            <p:cNvPr id="87" name="矩形 86"/>
            <p:cNvSpPr/>
            <p:nvPr/>
          </p:nvSpPr>
          <p:spPr>
            <a:xfrm>
              <a:off x="527050" y="2286103"/>
              <a:ext cx="1238250" cy="358461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94" name="Text Box 236"/>
            <p:cNvSpPr txBox="1">
              <a:spLocks noChangeArrowheads="1"/>
            </p:cNvSpPr>
            <p:nvPr/>
          </p:nvSpPr>
          <p:spPr bwMode="auto">
            <a:xfrm>
              <a:off x="527050" y="2189351"/>
              <a:ext cx="1250950" cy="499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914400" indent="-914400" algn="ctr">
                <a:lnSpc>
                  <a:spcPct val="150000"/>
                </a:lnSpc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Arial" pitchFamily="34" charset="0"/>
                </a:rPr>
                <a:t>用户思维</a:t>
              </a:r>
              <a:endParaRPr lang="en-US" altLang="zh-CN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itchFamily="34" charset="0"/>
              </a:endParaRPr>
            </a:p>
          </p:txBody>
        </p:sp>
      </p:grpSp>
      <p:grpSp>
        <p:nvGrpSpPr>
          <p:cNvPr id="6" name="组合 99"/>
          <p:cNvGrpSpPr>
            <a:grpSpLocks/>
          </p:cNvGrpSpPr>
          <p:nvPr/>
        </p:nvGrpSpPr>
        <p:grpSpPr bwMode="auto">
          <a:xfrm>
            <a:off x="527050" y="2646363"/>
            <a:ext cx="1238250" cy="500062"/>
            <a:chOff x="527050" y="2646552"/>
            <a:chExt cx="1238250" cy="499624"/>
          </a:xfrm>
        </p:grpSpPr>
        <p:sp>
          <p:nvSpPr>
            <p:cNvPr id="88" name="矩形 87"/>
            <p:cNvSpPr/>
            <p:nvPr/>
          </p:nvSpPr>
          <p:spPr>
            <a:xfrm>
              <a:off x="527050" y="2743304"/>
              <a:ext cx="1238250" cy="358461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95" name="Text Box 236"/>
            <p:cNvSpPr txBox="1">
              <a:spLocks noChangeArrowheads="1"/>
            </p:cNvSpPr>
            <p:nvPr/>
          </p:nvSpPr>
          <p:spPr bwMode="auto">
            <a:xfrm>
              <a:off x="527050" y="2646552"/>
              <a:ext cx="1225550" cy="499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914400" indent="-914400" algn="ctr">
                <a:lnSpc>
                  <a:spcPct val="150000"/>
                </a:lnSpc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Arial" pitchFamily="34" charset="0"/>
                </a:rPr>
                <a:t>融合思维</a:t>
              </a:r>
              <a:endParaRPr lang="en-US" altLang="zh-CN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itchFamily="34" charset="0"/>
              </a:endParaRPr>
            </a:p>
          </p:txBody>
        </p:sp>
      </p:grpSp>
      <p:grpSp>
        <p:nvGrpSpPr>
          <p:cNvPr id="7" name="组合 100"/>
          <p:cNvGrpSpPr>
            <a:grpSpLocks/>
          </p:cNvGrpSpPr>
          <p:nvPr/>
        </p:nvGrpSpPr>
        <p:grpSpPr bwMode="auto">
          <a:xfrm>
            <a:off x="527050" y="3106738"/>
            <a:ext cx="1238250" cy="498475"/>
            <a:chOff x="527050" y="3106163"/>
            <a:chExt cx="1238250" cy="499624"/>
          </a:xfrm>
        </p:grpSpPr>
        <p:sp>
          <p:nvSpPr>
            <p:cNvPr id="89" name="矩形 88"/>
            <p:cNvSpPr/>
            <p:nvPr/>
          </p:nvSpPr>
          <p:spPr>
            <a:xfrm>
              <a:off x="527050" y="3200041"/>
              <a:ext cx="1238250" cy="359602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96" name="Text Box 236"/>
            <p:cNvSpPr txBox="1">
              <a:spLocks noChangeArrowheads="1"/>
            </p:cNvSpPr>
            <p:nvPr/>
          </p:nvSpPr>
          <p:spPr bwMode="auto">
            <a:xfrm>
              <a:off x="527050" y="3106163"/>
              <a:ext cx="1225550" cy="499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914400" indent="-914400" algn="ctr">
                <a:lnSpc>
                  <a:spcPct val="150000"/>
                </a:lnSpc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Arial" pitchFamily="34" charset="0"/>
                </a:rPr>
                <a:t>协同思维</a:t>
              </a:r>
              <a:endParaRPr lang="en-US" altLang="zh-CN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itchFamily="34" charset="0"/>
              </a:endParaRPr>
            </a:p>
          </p:txBody>
        </p:sp>
      </p:grpSp>
      <p:grpSp>
        <p:nvGrpSpPr>
          <p:cNvPr id="8" name="组合 101"/>
          <p:cNvGrpSpPr>
            <a:grpSpLocks/>
          </p:cNvGrpSpPr>
          <p:nvPr/>
        </p:nvGrpSpPr>
        <p:grpSpPr bwMode="auto">
          <a:xfrm>
            <a:off x="527050" y="3560763"/>
            <a:ext cx="1238250" cy="500062"/>
            <a:chOff x="527050" y="3560951"/>
            <a:chExt cx="1238250" cy="499624"/>
          </a:xfrm>
        </p:grpSpPr>
        <p:sp>
          <p:nvSpPr>
            <p:cNvPr id="90" name="矩形 89"/>
            <p:cNvSpPr/>
            <p:nvPr/>
          </p:nvSpPr>
          <p:spPr>
            <a:xfrm>
              <a:off x="527050" y="3657703"/>
              <a:ext cx="1238250" cy="358461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97" name="Text Box 236"/>
            <p:cNvSpPr txBox="1">
              <a:spLocks noChangeArrowheads="1"/>
            </p:cNvSpPr>
            <p:nvPr/>
          </p:nvSpPr>
          <p:spPr bwMode="auto">
            <a:xfrm>
              <a:off x="527050" y="3560951"/>
              <a:ext cx="1225550" cy="499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914400" indent="-914400" algn="ctr">
                <a:lnSpc>
                  <a:spcPct val="150000"/>
                </a:lnSpc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Arial" pitchFamily="34" charset="0"/>
                </a:rPr>
                <a:t>流程思维</a:t>
              </a:r>
              <a:endParaRPr lang="en-US" altLang="zh-CN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itchFamily="34" charset="0"/>
              </a:endParaRPr>
            </a:p>
          </p:txBody>
        </p:sp>
      </p:grpSp>
      <p:grpSp>
        <p:nvGrpSpPr>
          <p:cNvPr id="9" name="组合 103"/>
          <p:cNvGrpSpPr>
            <a:grpSpLocks/>
          </p:cNvGrpSpPr>
          <p:nvPr/>
        </p:nvGrpSpPr>
        <p:grpSpPr bwMode="auto">
          <a:xfrm>
            <a:off x="527050" y="2189163"/>
            <a:ext cx="1250950" cy="500062"/>
            <a:chOff x="527050" y="2189351"/>
            <a:chExt cx="1250950" cy="499624"/>
          </a:xfrm>
        </p:grpSpPr>
        <p:sp>
          <p:nvSpPr>
            <p:cNvPr id="105" name="矩形 104"/>
            <p:cNvSpPr/>
            <p:nvPr/>
          </p:nvSpPr>
          <p:spPr>
            <a:xfrm>
              <a:off x="527050" y="2286103"/>
              <a:ext cx="1238250" cy="358461"/>
            </a:xfrm>
            <a:prstGeom prst="rect">
              <a:avLst/>
            </a:prstGeom>
            <a:solidFill>
              <a:srgbClr val="FF9900">
                <a:alpha val="89804"/>
              </a:srgbClr>
            </a:solidFill>
            <a:ln w="12700">
              <a:solidFill>
                <a:srgbClr val="CC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106" name="Text Box 236"/>
            <p:cNvSpPr txBox="1">
              <a:spLocks noChangeArrowheads="1"/>
            </p:cNvSpPr>
            <p:nvPr/>
          </p:nvSpPr>
          <p:spPr bwMode="auto">
            <a:xfrm>
              <a:off x="527050" y="2189351"/>
              <a:ext cx="1250950" cy="499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914400" indent="-914400" algn="ctr">
                <a:lnSpc>
                  <a:spcPct val="150000"/>
                </a:lnSpc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Arial" pitchFamily="34" charset="0"/>
                </a:rPr>
                <a:t>用户思维</a:t>
              </a:r>
              <a:endParaRPr lang="en-US" altLang="zh-CN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itchFamily="34" charset="0"/>
              </a:endParaRPr>
            </a:p>
          </p:txBody>
        </p:sp>
      </p:grpSp>
      <p:grpSp>
        <p:nvGrpSpPr>
          <p:cNvPr id="10" name="组合 122"/>
          <p:cNvGrpSpPr>
            <a:grpSpLocks/>
          </p:cNvGrpSpPr>
          <p:nvPr/>
        </p:nvGrpSpPr>
        <p:grpSpPr bwMode="auto">
          <a:xfrm>
            <a:off x="2159000" y="1627188"/>
            <a:ext cx="6484938" cy="3006725"/>
            <a:chOff x="2159105" y="1655013"/>
            <a:chExt cx="6485444" cy="3006338"/>
          </a:xfrm>
        </p:grpSpPr>
        <p:sp>
          <p:nvSpPr>
            <p:cNvPr id="124" name="Text Box 236"/>
            <p:cNvSpPr txBox="1">
              <a:spLocks noChangeArrowheads="1"/>
            </p:cNvSpPr>
            <p:nvPr/>
          </p:nvSpPr>
          <p:spPr bwMode="auto">
            <a:xfrm>
              <a:off x="2957680" y="1655013"/>
              <a:ext cx="4410419" cy="399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marL="914400" indent="-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j-cs"/>
                  <a:sym typeface="Calibri" pitchFamily="34" charset="0"/>
                </a:defRPr>
              </a:lvl1pPr>
              <a:lvl2pPr marL="742950" indent="-28575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2pPr>
              <a:lvl3pPr marL="1143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3pPr>
              <a:lvl4pPr marL="1600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4pPr>
              <a:lvl5pPr marL="20574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9pPr>
            </a:lstStyle>
            <a:p>
              <a:pPr>
                <a:defRPr/>
              </a:pPr>
              <a:r>
                <a:rPr lang="en-US" altLang="zh-CN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itchFamily="34" charset="0"/>
                </a:rPr>
                <a:t>“</a:t>
              </a: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itchFamily="34" charset="0"/>
                </a:rPr>
                <a:t>用户思维</a:t>
              </a:r>
              <a:r>
                <a:rPr lang="en-US" altLang="zh-CN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itchFamily="34" charset="0"/>
                </a:rPr>
                <a:t>”</a:t>
              </a: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itchFamily="34" charset="0"/>
                </a:rPr>
                <a:t>引领服务提升</a:t>
              </a:r>
              <a:endParaRPr lang="en-US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endParaRPr>
            </a:p>
          </p:txBody>
        </p:sp>
        <p:sp>
          <p:nvSpPr>
            <p:cNvPr id="125" name="Text Box 236"/>
            <p:cNvSpPr txBox="1">
              <a:spLocks noChangeArrowheads="1"/>
            </p:cNvSpPr>
            <p:nvPr/>
          </p:nvSpPr>
          <p:spPr bwMode="auto">
            <a:xfrm>
              <a:off x="2644918" y="4261352"/>
              <a:ext cx="5112149" cy="399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marL="914400" indent="-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j-cs"/>
                  <a:sym typeface="Calibri" pitchFamily="34" charset="0"/>
                </a:defRPr>
              </a:lvl1pPr>
              <a:lvl2pPr marL="742950" indent="-28575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2pPr>
              <a:lvl3pPr marL="1143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3pPr>
              <a:lvl4pPr marL="1600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4pPr>
              <a:lvl5pPr marL="20574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9pPr>
            </a:lstStyle>
            <a:p>
              <a:pPr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itchFamily="34" charset="0"/>
                </a:rPr>
                <a:t>实体事务大厅与网上事务大厅相结合</a:t>
              </a:r>
              <a:endParaRPr lang="en-US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endParaRPr>
            </a:p>
          </p:txBody>
        </p:sp>
        <p:sp>
          <p:nvSpPr>
            <p:cNvPr id="126" name="任意多边形 125"/>
            <p:cNvSpPr/>
            <p:nvPr/>
          </p:nvSpPr>
          <p:spPr>
            <a:xfrm>
              <a:off x="3740378" y="2408978"/>
              <a:ext cx="1439975" cy="1580946"/>
            </a:xfrm>
            <a:custGeom>
              <a:avLst/>
              <a:gdLst>
                <a:gd name="connsiteX0" fmla="*/ 1053118 w 1755891"/>
                <a:gd name="connsiteY0" fmla="*/ 0 h 2106234"/>
                <a:gd name="connsiteX1" fmla="*/ 1755891 w 1755891"/>
                <a:gd name="connsiteY1" fmla="*/ 702773 h 2106234"/>
                <a:gd name="connsiteX2" fmla="*/ 1404155 w 1755891"/>
                <a:gd name="connsiteY2" fmla="*/ 1054508 h 2106234"/>
                <a:gd name="connsiteX3" fmla="*/ 1754500 w 1755891"/>
                <a:gd name="connsiteY3" fmla="*/ 1404852 h 2106234"/>
                <a:gd name="connsiteX4" fmla="*/ 1053118 w 1755891"/>
                <a:gd name="connsiteY4" fmla="*/ 2106234 h 2106234"/>
                <a:gd name="connsiteX5" fmla="*/ 0 w 1755891"/>
                <a:gd name="connsiteY5" fmla="*/ 1053117 h 210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5891" h="2106234">
                  <a:moveTo>
                    <a:pt x="1053118" y="0"/>
                  </a:moveTo>
                  <a:lnTo>
                    <a:pt x="1755891" y="702773"/>
                  </a:lnTo>
                  <a:lnTo>
                    <a:pt x="1404155" y="1054508"/>
                  </a:lnTo>
                  <a:lnTo>
                    <a:pt x="1754500" y="1404852"/>
                  </a:lnTo>
                  <a:lnTo>
                    <a:pt x="1053118" y="2106234"/>
                  </a:lnTo>
                  <a:lnTo>
                    <a:pt x="0" y="1053117"/>
                  </a:lnTo>
                  <a:close/>
                </a:path>
              </a:pathLst>
            </a:custGeom>
            <a:solidFill>
              <a:srgbClr val="1893A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16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rgbClr val="FFFFFF"/>
                  </a:solidFill>
                  <a:latin typeface="方正大黑简体" pitchFamily="2" charset="-122"/>
                  <a:ea typeface="方正大黑简体" pitchFamily="2" charset="-122"/>
                </a:rPr>
                <a:t>实体事</a:t>
              </a:r>
              <a:endParaRPr lang="en-US" altLang="zh-CN" sz="2000" dirty="0">
                <a:solidFill>
                  <a:srgbClr val="FFFFFF"/>
                </a:solidFill>
                <a:latin typeface="方正大黑简体" pitchFamily="2" charset="-122"/>
                <a:ea typeface="方正大黑简体" pitchFamily="2" charset="-122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rgbClr val="FFFFFF"/>
                  </a:solidFill>
                  <a:latin typeface="方正大黑简体" pitchFamily="2" charset="-122"/>
                  <a:ea typeface="方正大黑简体" pitchFamily="2" charset="-122"/>
                </a:rPr>
                <a:t>务大厅</a:t>
              </a:r>
            </a:p>
          </p:txBody>
        </p:sp>
        <p:sp>
          <p:nvSpPr>
            <p:cNvPr id="127" name="任意多边形 126"/>
            <p:cNvSpPr/>
            <p:nvPr/>
          </p:nvSpPr>
          <p:spPr>
            <a:xfrm>
              <a:off x="5191467" y="2408978"/>
              <a:ext cx="1438387" cy="1580946"/>
            </a:xfrm>
            <a:custGeom>
              <a:avLst/>
              <a:gdLst>
                <a:gd name="connsiteX0" fmla="*/ 701384 w 1754501"/>
                <a:gd name="connsiteY0" fmla="*/ 0 h 2106234"/>
                <a:gd name="connsiteX1" fmla="*/ 1754501 w 1754501"/>
                <a:gd name="connsiteY1" fmla="*/ 1053117 h 2106234"/>
                <a:gd name="connsiteX2" fmla="*/ 701384 w 1754501"/>
                <a:gd name="connsiteY2" fmla="*/ 2106234 h 2106234"/>
                <a:gd name="connsiteX3" fmla="*/ 1391 w 1754501"/>
                <a:gd name="connsiteY3" fmla="*/ 1406241 h 2106234"/>
                <a:gd name="connsiteX4" fmla="*/ 353124 w 1754501"/>
                <a:gd name="connsiteY4" fmla="*/ 1054508 h 2106234"/>
                <a:gd name="connsiteX5" fmla="*/ 695 w 1754501"/>
                <a:gd name="connsiteY5" fmla="*/ 702079 h 2106234"/>
                <a:gd name="connsiteX6" fmla="*/ 695 w 1754501"/>
                <a:gd name="connsiteY6" fmla="*/ 702079 h 2106234"/>
                <a:gd name="connsiteX7" fmla="*/ 0 w 1754501"/>
                <a:gd name="connsiteY7" fmla="*/ 701384 h 210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4501" h="2106234">
                  <a:moveTo>
                    <a:pt x="701384" y="0"/>
                  </a:moveTo>
                  <a:lnTo>
                    <a:pt x="1754501" y="1053117"/>
                  </a:lnTo>
                  <a:lnTo>
                    <a:pt x="701384" y="2106234"/>
                  </a:lnTo>
                  <a:lnTo>
                    <a:pt x="1391" y="1406241"/>
                  </a:lnTo>
                  <a:lnTo>
                    <a:pt x="353124" y="1054508"/>
                  </a:lnTo>
                  <a:lnTo>
                    <a:pt x="695" y="702079"/>
                  </a:lnTo>
                  <a:lnTo>
                    <a:pt x="695" y="702079"/>
                  </a:lnTo>
                  <a:lnTo>
                    <a:pt x="0" y="701384"/>
                  </a:lnTo>
                  <a:close/>
                </a:path>
              </a:pathLst>
            </a:custGeom>
            <a:solidFill>
              <a:srgbClr val="FF9900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rgbClr val="FFFFFF"/>
                  </a:solidFill>
                  <a:latin typeface="方正大黑简体" pitchFamily="2" charset="-122"/>
                  <a:ea typeface="方正大黑简体" pitchFamily="2" charset="-122"/>
                </a:rPr>
                <a:t>网上办</a:t>
              </a:r>
              <a:endParaRPr lang="en-US" altLang="zh-CN" sz="2000" dirty="0">
                <a:solidFill>
                  <a:srgbClr val="FFFFFF"/>
                </a:solidFill>
                <a:latin typeface="方正大黑简体" pitchFamily="2" charset="-122"/>
                <a:ea typeface="方正大黑简体" pitchFamily="2" charset="-122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rgbClr val="FFFFFF"/>
                  </a:solidFill>
                  <a:latin typeface="方正大黑简体" pitchFamily="2" charset="-122"/>
                  <a:ea typeface="方正大黑简体" pitchFamily="2" charset="-122"/>
                </a:rPr>
                <a:t>事大厅</a:t>
              </a:r>
            </a:p>
          </p:txBody>
        </p:sp>
        <p:sp>
          <p:nvSpPr>
            <p:cNvPr id="128" name="椭圆 16"/>
            <p:cNvSpPr/>
            <p:nvPr/>
          </p:nvSpPr>
          <p:spPr>
            <a:xfrm>
              <a:off x="3710214" y="2351835"/>
              <a:ext cx="796987" cy="1695232"/>
            </a:xfrm>
            <a:custGeom>
              <a:avLst/>
              <a:gdLst>
                <a:gd name="connsiteX0" fmla="*/ 1656184 w 1779897"/>
                <a:gd name="connsiteY0" fmla="*/ 0 h 5164353"/>
                <a:gd name="connsiteX1" fmla="*/ 1656184 w 1779897"/>
                <a:gd name="connsiteY1" fmla="*/ 5164353 h 5164353"/>
                <a:gd name="connsiteX2" fmla="*/ 0 w 1779897"/>
                <a:gd name="connsiteY2" fmla="*/ 2582176 h 5164353"/>
                <a:gd name="connsiteX3" fmla="*/ 1779897 w 1779897"/>
                <a:gd name="connsiteY3" fmla="*/ 123713 h 5164353"/>
                <a:gd name="connsiteX0" fmla="*/ 1656184 w 1779897"/>
                <a:gd name="connsiteY0" fmla="*/ 5040640 h 5040640"/>
                <a:gd name="connsiteX1" fmla="*/ 0 w 1779897"/>
                <a:gd name="connsiteY1" fmla="*/ 2458463 h 5040640"/>
                <a:gd name="connsiteX2" fmla="*/ 1779897 w 1779897"/>
                <a:gd name="connsiteY2" fmla="*/ 0 h 504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9897" h="5040640">
                  <a:moveTo>
                    <a:pt x="1656184" y="5040640"/>
                  </a:moveTo>
                  <a:cubicBezTo>
                    <a:pt x="672218" y="4560603"/>
                    <a:pt x="0" y="3584328"/>
                    <a:pt x="0" y="2458463"/>
                  </a:cubicBezTo>
                  <a:cubicBezTo>
                    <a:pt x="0" y="1332599"/>
                    <a:pt x="672218" y="356323"/>
                    <a:pt x="1779897" y="0"/>
                  </a:cubicBezTo>
                </a:path>
              </a:pathLst>
            </a:custGeom>
            <a:noFill/>
            <a:ln w="76200" cmpd="sng">
              <a:solidFill>
                <a:srgbClr val="1584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方正大黑简体" pitchFamily="2" charset="-122"/>
                <a:ea typeface="方正大黑简体" pitchFamily="2" charset="-122"/>
              </a:endParaRPr>
            </a:p>
          </p:txBody>
        </p:sp>
        <p:sp>
          <p:nvSpPr>
            <p:cNvPr id="129" name="椭圆 16"/>
            <p:cNvSpPr/>
            <p:nvPr/>
          </p:nvSpPr>
          <p:spPr>
            <a:xfrm flipH="1">
              <a:off x="5870970" y="2351835"/>
              <a:ext cx="798575" cy="1695232"/>
            </a:xfrm>
            <a:custGeom>
              <a:avLst/>
              <a:gdLst>
                <a:gd name="connsiteX0" fmla="*/ 1656184 w 1779897"/>
                <a:gd name="connsiteY0" fmla="*/ 0 h 5164353"/>
                <a:gd name="connsiteX1" fmla="*/ 1656184 w 1779897"/>
                <a:gd name="connsiteY1" fmla="*/ 5164353 h 5164353"/>
                <a:gd name="connsiteX2" fmla="*/ 0 w 1779897"/>
                <a:gd name="connsiteY2" fmla="*/ 2582176 h 5164353"/>
                <a:gd name="connsiteX3" fmla="*/ 1779897 w 1779897"/>
                <a:gd name="connsiteY3" fmla="*/ 123713 h 5164353"/>
                <a:gd name="connsiteX0" fmla="*/ 1656184 w 1779897"/>
                <a:gd name="connsiteY0" fmla="*/ 5040640 h 5040640"/>
                <a:gd name="connsiteX1" fmla="*/ 0 w 1779897"/>
                <a:gd name="connsiteY1" fmla="*/ 2458463 h 5040640"/>
                <a:gd name="connsiteX2" fmla="*/ 1779897 w 1779897"/>
                <a:gd name="connsiteY2" fmla="*/ 0 h 504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9897" h="5040640">
                  <a:moveTo>
                    <a:pt x="1656184" y="5040640"/>
                  </a:moveTo>
                  <a:cubicBezTo>
                    <a:pt x="672218" y="4560603"/>
                    <a:pt x="0" y="3584328"/>
                    <a:pt x="0" y="2458463"/>
                  </a:cubicBezTo>
                  <a:cubicBezTo>
                    <a:pt x="0" y="1332599"/>
                    <a:pt x="672218" y="356323"/>
                    <a:pt x="1779897" y="0"/>
                  </a:cubicBezTo>
                </a:path>
              </a:pathLst>
            </a:custGeom>
            <a:noFill/>
            <a:ln w="76200" cmpd="sng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方正大黑简体" pitchFamily="2" charset="-122"/>
                <a:ea typeface="方正大黑简体" pitchFamily="2" charset="-122"/>
              </a:endParaRPr>
            </a:p>
          </p:txBody>
        </p:sp>
        <p:sp>
          <p:nvSpPr>
            <p:cNvPr id="49208" name="TextBox 2"/>
            <p:cNvSpPr txBox="1">
              <a:spLocks noChangeArrowheads="1"/>
            </p:cNvSpPr>
            <p:nvPr/>
          </p:nvSpPr>
          <p:spPr bwMode="auto">
            <a:xfrm>
              <a:off x="2159105" y="2351727"/>
              <a:ext cx="1728000" cy="323165"/>
            </a:xfrm>
            <a:prstGeom prst="rect">
              <a:avLst/>
            </a:prstGeom>
            <a:solidFill>
              <a:srgbClr val="1893A4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500">
                  <a:solidFill>
                    <a:schemeClr val="bg1"/>
                  </a:solidFill>
                  <a:latin typeface="方正大黑简体" pitchFamily="2" charset="-122"/>
                  <a:ea typeface="方正大黑简体" pitchFamily="2" charset="-122"/>
                </a:rPr>
                <a:t>证书证明自助打印</a:t>
              </a:r>
            </a:p>
          </p:txBody>
        </p:sp>
        <p:sp>
          <p:nvSpPr>
            <p:cNvPr id="49209" name="TextBox 51"/>
            <p:cNvSpPr txBox="1">
              <a:spLocks noChangeArrowheads="1"/>
            </p:cNvSpPr>
            <p:nvPr/>
          </p:nvSpPr>
          <p:spPr bwMode="auto">
            <a:xfrm>
              <a:off x="2159105" y="2809155"/>
              <a:ext cx="1332000" cy="323165"/>
            </a:xfrm>
            <a:prstGeom prst="rect">
              <a:avLst/>
            </a:prstGeom>
            <a:solidFill>
              <a:srgbClr val="1893A4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500">
                  <a:solidFill>
                    <a:schemeClr val="bg1"/>
                  </a:solidFill>
                  <a:latin typeface="方正大黑简体" pitchFamily="2" charset="-122"/>
                  <a:ea typeface="方正大黑简体" pitchFamily="2" charset="-122"/>
                </a:rPr>
                <a:t>文印复印扫描</a:t>
              </a:r>
            </a:p>
          </p:txBody>
        </p:sp>
        <p:sp>
          <p:nvSpPr>
            <p:cNvPr id="49210" name="TextBox 52"/>
            <p:cNvSpPr txBox="1">
              <a:spLocks noChangeArrowheads="1"/>
            </p:cNvSpPr>
            <p:nvPr/>
          </p:nvSpPr>
          <p:spPr bwMode="auto">
            <a:xfrm>
              <a:off x="2159105" y="3266583"/>
              <a:ext cx="1332000" cy="323165"/>
            </a:xfrm>
            <a:prstGeom prst="rect">
              <a:avLst/>
            </a:prstGeom>
            <a:solidFill>
              <a:srgbClr val="1893A4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500">
                  <a:solidFill>
                    <a:schemeClr val="bg1"/>
                  </a:solidFill>
                  <a:latin typeface="方正大黑简体" pitchFamily="2" charset="-122"/>
                  <a:ea typeface="方正大黑简体" pitchFamily="2" charset="-122"/>
                </a:rPr>
                <a:t>素质课程学习</a:t>
              </a:r>
            </a:p>
          </p:txBody>
        </p:sp>
        <p:sp>
          <p:nvSpPr>
            <p:cNvPr id="49211" name="TextBox 53"/>
            <p:cNvSpPr txBox="1">
              <a:spLocks noChangeArrowheads="1"/>
            </p:cNvSpPr>
            <p:nvPr/>
          </p:nvSpPr>
          <p:spPr bwMode="auto">
            <a:xfrm>
              <a:off x="2159105" y="3724012"/>
              <a:ext cx="1728000" cy="323165"/>
            </a:xfrm>
            <a:prstGeom prst="rect">
              <a:avLst/>
            </a:prstGeom>
            <a:solidFill>
              <a:srgbClr val="1893A4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500">
                  <a:solidFill>
                    <a:schemeClr val="bg1"/>
                  </a:solidFill>
                  <a:latin typeface="方正大黑简体" pitchFamily="2" charset="-122"/>
                  <a:ea typeface="方正大黑简体" pitchFamily="2" charset="-122"/>
                </a:rPr>
                <a:t>火车票自助取票</a:t>
              </a:r>
            </a:p>
          </p:txBody>
        </p:sp>
        <p:sp>
          <p:nvSpPr>
            <p:cNvPr id="49212" name="TextBox 54"/>
            <p:cNvSpPr txBox="1">
              <a:spLocks noChangeArrowheads="1"/>
            </p:cNvSpPr>
            <p:nvPr/>
          </p:nvSpPr>
          <p:spPr bwMode="auto">
            <a:xfrm>
              <a:off x="6556549" y="2351727"/>
              <a:ext cx="2088000" cy="3231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500">
                  <a:solidFill>
                    <a:schemeClr val="bg1"/>
                  </a:solidFill>
                  <a:latin typeface="方正大黑简体" pitchFamily="2" charset="-122"/>
                  <a:ea typeface="方正大黑简体" pitchFamily="2" charset="-122"/>
                </a:rPr>
                <a:t>事务大厅综合办公平台</a:t>
              </a:r>
            </a:p>
          </p:txBody>
        </p:sp>
        <p:sp>
          <p:nvSpPr>
            <p:cNvPr id="49213" name="TextBox 55"/>
            <p:cNvSpPr txBox="1">
              <a:spLocks noChangeArrowheads="1"/>
            </p:cNvSpPr>
            <p:nvPr/>
          </p:nvSpPr>
          <p:spPr bwMode="auto">
            <a:xfrm>
              <a:off x="6916549" y="2809155"/>
              <a:ext cx="1728000" cy="3231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500">
                  <a:solidFill>
                    <a:schemeClr val="bg1"/>
                  </a:solidFill>
                  <a:latin typeface="方正大黑简体" pitchFamily="2" charset="-122"/>
                  <a:ea typeface="方正大黑简体" pitchFamily="2" charset="-122"/>
                </a:rPr>
                <a:t>手机</a:t>
              </a:r>
              <a:r>
                <a:rPr lang="en-US" altLang="zh-CN" sz="1500">
                  <a:solidFill>
                    <a:schemeClr val="bg1"/>
                  </a:solidFill>
                  <a:latin typeface="方正大黑简体" pitchFamily="2" charset="-122"/>
                  <a:ea typeface="方正大黑简体" pitchFamily="2" charset="-122"/>
                </a:rPr>
                <a:t>APP</a:t>
              </a:r>
              <a:endParaRPr lang="zh-CN" altLang="en-US" sz="1500">
                <a:solidFill>
                  <a:schemeClr val="bg1"/>
                </a:solidFill>
                <a:latin typeface="方正大黑简体" pitchFamily="2" charset="-122"/>
                <a:ea typeface="方正大黑简体" pitchFamily="2" charset="-122"/>
              </a:endParaRPr>
            </a:p>
          </p:txBody>
        </p:sp>
        <p:sp>
          <p:nvSpPr>
            <p:cNvPr id="49214" name="TextBox 56"/>
            <p:cNvSpPr txBox="1">
              <a:spLocks noChangeArrowheads="1"/>
            </p:cNvSpPr>
            <p:nvPr/>
          </p:nvSpPr>
          <p:spPr bwMode="auto">
            <a:xfrm>
              <a:off x="6916549" y="3266583"/>
              <a:ext cx="1728000" cy="3231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500">
                  <a:solidFill>
                    <a:schemeClr val="bg1"/>
                  </a:solidFill>
                  <a:latin typeface="方正大黑简体" pitchFamily="2" charset="-122"/>
                  <a:ea typeface="方正大黑简体" pitchFamily="2" charset="-122"/>
                </a:rPr>
                <a:t>微信公众服务号</a:t>
              </a:r>
            </a:p>
          </p:txBody>
        </p:sp>
        <p:sp>
          <p:nvSpPr>
            <p:cNvPr id="49215" name="TextBox 57"/>
            <p:cNvSpPr txBox="1">
              <a:spLocks noChangeArrowheads="1"/>
            </p:cNvSpPr>
            <p:nvPr/>
          </p:nvSpPr>
          <p:spPr bwMode="auto">
            <a:xfrm>
              <a:off x="6556549" y="3724012"/>
              <a:ext cx="2088000" cy="32316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500">
                  <a:solidFill>
                    <a:schemeClr val="bg1"/>
                  </a:solidFill>
                  <a:latin typeface="方正大黑简体" pitchFamily="2" charset="-122"/>
                  <a:ea typeface="方正大黑简体" pitchFamily="2" charset="-122"/>
                </a:rPr>
                <a:t>i</a:t>
              </a:r>
              <a:r>
                <a:rPr lang="zh-CN" altLang="en-US" sz="1500">
                  <a:solidFill>
                    <a:schemeClr val="bg1"/>
                  </a:solidFill>
                  <a:latin typeface="方正大黑简体" pitchFamily="2" charset="-122"/>
                  <a:ea typeface="方正大黑简体" pitchFamily="2" charset="-122"/>
                </a:rPr>
                <a:t>华大服务网</a:t>
              </a:r>
            </a:p>
          </p:txBody>
        </p:sp>
      </p:grpSp>
      <p:grpSp>
        <p:nvGrpSpPr>
          <p:cNvPr id="12" name="组合 99"/>
          <p:cNvGrpSpPr>
            <a:grpSpLocks/>
          </p:cNvGrpSpPr>
          <p:nvPr/>
        </p:nvGrpSpPr>
        <p:grpSpPr bwMode="auto">
          <a:xfrm>
            <a:off x="527050" y="2646363"/>
            <a:ext cx="1238250" cy="500062"/>
            <a:chOff x="527050" y="2646552"/>
            <a:chExt cx="1238250" cy="499624"/>
          </a:xfrm>
        </p:grpSpPr>
        <p:sp>
          <p:nvSpPr>
            <p:cNvPr id="56" name="矩形 55"/>
            <p:cNvSpPr/>
            <p:nvPr/>
          </p:nvSpPr>
          <p:spPr>
            <a:xfrm>
              <a:off x="527050" y="2743304"/>
              <a:ext cx="1238250" cy="358461"/>
            </a:xfrm>
            <a:prstGeom prst="rect">
              <a:avLst/>
            </a:prstGeom>
            <a:solidFill>
              <a:srgbClr val="FF9900">
                <a:alpha val="89804"/>
              </a:srgbClr>
            </a:solidFill>
            <a:ln w="12700">
              <a:solidFill>
                <a:srgbClr val="CC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67" name="Text Box 236"/>
            <p:cNvSpPr txBox="1">
              <a:spLocks noChangeArrowheads="1"/>
            </p:cNvSpPr>
            <p:nvPr/>
          </p:nvSpPr>
          <p:spPr bwMode="auto">
            <a:xfrm>
              <a:off x="527050" y="2646552"/>
              <a:ext cx="1225550" cy="499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914400" indent="-914400" algn="ctr">
                <a:lnSpc>
                  <a:spcPct val="150000"/>
                </a:lnSpc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Arial" pitchFamily="34" charset="0"/>
                </a:rPr>
                <a:t>融合思维</a:t>
              </a:r>
              <a:endParaRPr lang="en-US" altLang="zh-CN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itchFamily="34" charset="0"/>
              </a:endParaRPr>
            </a:p>
          </p:txBody>
        </p:sp>
      </p:grpSp>
      <p:grpSp>
        <p:nvGrpSpPr>
          <p:cNvPr id="13" name="组合 98"/>
          <p:cNvGrpSpPr>
            <a:grpSpLocks/>
          </p:cNvGrpSpPr>
          <p:nvPr/>
        </p:nvGrpSpPr>
        <p:grpSpPr bwMode="auto">
          <a:xfrm>
            <a:off x="2852738" y="1550988"/>
            <a:ext cx="5354637" cy="3421062"/>
            <a:chOff x="2852057" y="1550961"/>
            <a:chExt cx="5355772" cy="3420446"/>
          </a:xfrm>
        </p:grpSpPr>
        <p:sp>
          <p:nvSpPr>
            <p:cNvPr id="100" name="任意多边形 99"/>
            <p:cNvSpPr/>
            <p:nvPr/>
          </p:nvSpPr>
          <p:spPr>
            <a:xfrm>
              <a:off x="5268744" y="2003317"/>
              <a:ext cx="2454795" cy="2476054"/>
            </a:xfrm>
            <a:custGeom>
              <a:avLst/>
              <a:gdLst>
                <a:gd name="connsiteX0" fmla="*/ 0 w 1976846"/>
                <a:gd name="connsiteY0" fmla="*/ 0 h 357052"/>
                <a:gd name="connsiteX1" fmla="*/ 1976846 w 1976846"/>
                <a:gd name="connsiteY1" fmla="*/ 0 h 357052"/>
                <a:gd name="connsiteX2" fmla="*/ 1976846 w 1976846"/>
                <a:gd name="connsiteY2" fmla="*/ 357052 h 357052"/>
                <a:gd name="connsiteX3" fmla="*/ 0 w 1976846"/>
                <a:gd name="connsiteY3" fmla="*/ 357052 h 357052"/>
                <a:gd name="connsiteX4" fmla="*/ 0 w 1976846"/>
                <a:gd name="connsiteY4" fmla="*/ 0 h 357052"/>
                <a:gd name="connsiteX0" fmla="*/ 237490 w 2214336"/>
                <a:gd name="connsiteY0" fmla="*/ 0 h 357052"/>
                <a:gd name="connsiteX1" fmla="*/ 2214336 w 2214336"/>
                <a:gd name="connsiteY1" fmla="*/ 0 h 357052"/>
                <a:gd name="connsiteX2" fmla="*/ 2214336 w 2214336"/>
                <a:gd name="connsiteY2" fmla="*/ 357052 h 357052"/>
                <a:gd name="connsiteX3" fmla="*/ 237490 w 2214336"/>
                <a:gd name="connsiteY3" fmla="*/ 357052 h 357052"/>
                <a:gd name="connsiteX4" fmla="*/ 0 w 2214336"/>
                <a:gd name="connsiteY4" fmla="*/ 174444 h 357052"/>
                <a:gd name="connsiteX5" fmla="*/ 237490 w 2214336"/>
                <a:gd name="connsiteY5" fmla="*/ 0 h 357052"/>
                <a:gd name="connsiteX0" fmla="*/ 237490 w 2214336"/>
                <a:gd name="connsiteY0" fmla="*/ 0 h 357052"/>
                <a:gd name="connsiteX1" fmla="*/ 2214336 w 2214336"/>
                <a:gd name="connsiteY1" fmla="*/ 0 h 357052"/>
                <a:gd name="connsiteX2" fmla="*/ 2214336 w 2214336"/>
                <a:gd name="connsiteY2" fmla="*/ 357052 h 357052"/>
                <a:gd name="connsiteX3" fmla="*/ 237490 w 2214336"/>
                <a:gd name="connsiteY3" fmla="*/ 357052 h 357052"/>
                <a:gd name="connsiteX4" fmla="*/ 0 w 2214336"/>
                <a:gd name="connsiteY4" fmla="*/ 187144 h 357052"/>
                <a:gd name="connsiteX5" fmla="*/ 237490 w 2214336"/>
                <a:gd name="connsiteY5" fmla="*/ 0 h 357052"/>
                <a:gd name="connsiteX0" fmla="*/ 231140 w 2207986"/>
                <a:gd name="connsiteY0" fmla="*/ 0 h 357052"/>
                <a:gd name="connsiteX1" fmla="*/ 2207986 w 2207986"/>
                <a:gd name="connsiteY1" fmla="*/ 0 h 357052"/>
                <a:gd name="connsiteX2" fmla="*/ 2207986 w 2207986"/>
                <a:gd name="connsiteY2" fmla="*/ 357052 h 357052"/>
                <a:gd name="connsiteX3" fmla="*/ 231140 w 2207986"/>
                <a:gd name="connsiteY3" fmla="*/ 357052 h 357052"/>
                <a:gd name="connsiteX4" fmla="*/ 0 w 2207986"/>
                <a:gd name="connsiteY4" fmla="*/ 177619 h 357052"/>
                <a:gd name="connsiteX5" fmla="*/ 231140 w 2207986"/>
                <a:gd name="connsiteY5" fmla="*/ 0 h 357052"/>
                <a:gd name="connsiteX0" fmla="*/ 860047 w 2836893"/>
                <a:gd name="connsiteY0" fmla="*/ 0 h 357052"/>
                <a:gd name="connsiteX1" fmla="*/ 2836893 w 2836893"/>
                <a:gd name="connsiteY1" fmla="*/ 0 h 357052"/>
                <a:gd name="connsiteX2" fmla="*/ 2836893 w 2836893"/>
                <a:gd name="connsiteY2" fmla="*/ 357052 h 357052"/>
                <a:gd name="connsiteX3" fmla="*/ 860047 w 2836893"/>
                <a:gd name="connsiteY3" fmla="*/ 357052 h 357052"/>
                <a:gd name="connsiteX4" fmla="*/ 0 w 2836893"/>
                <a:gd name="connsiteY4" fmla="*/ 180324 h 357052"/>
                <a:gd name="connsiteX5" fmla="*/ 860047 w 2836893"/>
                <a:gd name="connsiteY5" fmla="*/ 0 h 35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36893" h="357052">
                  <a:moveTo>
                    <a:pt x="860047" y="0"/>
                  </a:moveTo>
                  <a:lnTo>
                    <a:pt x="2836893" y="0"/>
                  </a:lnTo>
                  <a:lnTo>
                    <a:pt x="2836893" y="357052"/>
                  </a:lnTo>
                  <a:lnTo>
                    <a:pt x="860047" y="357052"/>
                  </a:lnTo>
                  <a:lnTo>
                    <a:pt x="0" y="180324"/>
                  </a:lnTo>
                  <a:lnTo>
                    <a:pt x="860047" y="0"/>
                  </a:lnTo>
                  <a:close/>
                </a:path>
              </a:pathLst>
            </a:custGeom>
            <a:noFill/>
            <a:ln w="38100">
              <a:solidFill>
                <a:srgbClr val="FF9900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101" name="梯形 100"/>
            <p:cNvSpPr/>
            <p:nvPr/>
          </p:nvSpPr>
          <p:spPr>
            <a:xfrm>
              <a:off x="6048371" y="3560374"/>
              <a:ext cx="1583073" cy="747577"/>
            </a:xfrm>
            <a:prstGeom prst="trapezoid">
              <a:avLst>
                <a:gd name="adj" fmla="val 57367"/>
              </a:avLst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2" name="圆角矩形 101"/>
            <p:cNvSpPr/>
            <p:nvPr/>
          </p:nvSpPr>
          <p:spPr>
            <a:xfrm>
              <a:off x="3518948" y="3428635"/>
              <a:ext cx="1403647" cy="1007881"/>
            </a:xfrm>
            <a:prstGeom prst="round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pic>
          <p:nvPicPr>
            <p:cNvPr id="49187" name="Picture 7" descr="F:\2015.6.8 信息化战略ppt\tu\res13_attpic_brief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44330" y="2191843"/>
              <a:ext cx="674917" cy="61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" name="Freeform 10"/>
            <p:cNvSpPr>
              <a:spLocks/>
            </p:cNvSpPr>
            <p:nvPr/>
          </p:nvSpPr>
          <p:spPr bwMode="auto">
            <a:xfrm rot="10800000">
              <a:off x="4054049" y="2830256"/>
              <a:ext cx="266757" cy="780909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78" y="131"/>
                </a:cxn>
                <a:cxn ang="0">
                  <a:pos x="147" y="131"/>
                </a:cxn>
                <a:cxn ang="0">
                  <a:pos x="218" y="744"/>
                </a:cxn>
                <a:cxn ang="0">
                  <a:pos x="0" y="744"/>
                </a:cxn>
                <a:cxn ang="0">
                  <a:pos x="50" y="437"/>
                </a:cxn>
                <a:cxn ang="0">
                  <a:pos x="55" y="131"/>
                </a:cxn>
                <a:cxn ang="0">
                  <a:pos x="24" y="131"/>
                </a:cxn>
                <a:cxn ang="0">
                  <a:pos x="103" y="0"/>
                </a:cxn>
              </a:cxnLst>
              <a:rect l="0" t="0" r="r" b="b"/>
              <a:pathLst>
                <a:path w="218" h="744">
                  <a:moveTo>
                    <a:pt x="103" y="0"/>
                  </a:moveTo>
                  <a:cubicBezTo>
                    <a:pt x="128" y="44"/>
                    <a:pt x="153" y="87"/>
                    <a:pt x="178" y="131"/>
                  </a:cubicBezTo>
                  <a:cubicBezTo>
                    <a:pt x="168" y="131"/>
                    <a:pt x="157" y="131"/>
                    <a:pt x="147" y="131"/>
                  </a:cubicBezTo>
                  <a:cubicBezTo>
                    <a:pt x="150" y="366"/>
                    <a:pt x="157" y="513"/>
                    <a:pt x="218" y="744"/>
                  </a:cubicBezTo>
                  <a:cubicBezTo>
                    <a:pt x="145" y="744"/>
                    <a:pt x="73" y="744"/>
                    <a:pt x="0" y="744"/>
                  </a:cubicBezTo>
                  <a:cubicBezTo>
                    <a:pt x="28" y="642"/>
                    <a:pt x="45" y="540"/>
                    <a:pt x="50" y="437"/>
                  </a:cubicBezTo>
                  <a:cubicBezTo>
                    <a:pt x="55" y="335"/>
                    <a:pt x="55" y="233"/>
                    <a:pt x="55" y="131"/>
                  </a:cubicBezTo>
                  <a:cubicBezTo>
                    <a:pt x="44" y="131"/>
                    <a:pt x="34" y="131"/>
                    <a:pt x="24" y="131"/>
                  </a:cubicBezTo>
                  <a:cubicBezTo>
                    <a:pt x="50" y="87"/>
                    <a:pt x="76" y="44"/>
                    <a:pt x="103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7" name="Freeform 11"/>
            <p:cNvSpPr>
              <a:spLocks/>
            </p:cNvSpPr>
            <p:nvPr/>
          </p:nvSpPr>
          <p:spPr bwMode="auto">
            <a:xfrm rot="10800000">
              <a:off x="3504657" y="2830256"/>
              <a:ext cx="536689" cy="782496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154" y="131"/>
                </a:cxn>
                <a:cxn ang="0">
                  <a:pos x="124" y="131"/>
                </a:cxn>
                <a:cxn ang="0">
                  <a:pos x="171" y="438"/>
                </a:cxn>
                <a:cxn ang="0">
                  <a:pos x="439" y="746"/>
                </a:cxn>
                <a:cxn ang="0">
                  <a:pos x="221" y="745"/>
                </a:cxn>
                <a:cxn ang="0">
                  <a:pos x="61" y="438"/>
                </a:cxn>
                <a:cxn ang="0">
                  <a:pos x="31" y="131"/>
                </a:cxn>
                <a:cxn ang="0">
                  <a:pos x="0" y="131"/>
                </a:cxn>
                <a:cxn ang="0">
                  <a:pos x="84" y="0"/>
                </a:cxn>
              </a:cxnLst>
              <a:rect l="0" t="0" r="r" b="b"/>
              <a:pathLst>
                <a:path w="439" h="746">
                  <a:moveTo>
                    <a:pt x="84" y="0"/>
                  </a:moveTo>
                  <a:cubicBezTo>
                    <a:pt x="107" y="44"/>
                    <a:pt x="130" y="87"/>
                    <a:pt x="154" y="131"/>
                  </a:cubicBezTo>
                  <a:cubicBezTo>
                    <a:pt x="144" y="131"/>
                    <a:pt x="134" y="131"/>
                    <a:pt x="124" y="131"/>
                  </a:cubicBezTo>
                  <a:cubicBezTo>
                    <a:pt x="127" y="233"/>
                    <a:pt x="132" y="339"/>
                    <a:pt x="171" y="438"/>
                  </a:cubicBezTo>
                  <a:cubicBezTo>
                    <a:pt x="213" y="544"/>
                    <a:pt x="304" y="643"/>
                    <a:pt x="439" y="746"/>
                  </a:cubicBezTo>
                  <a:cubicBezTo>
                    <a:pt x="366" y="745"/>
                    <a:pt x="294" y="745"/>
                    <a:pt x="221" y="745"/>
                  </a:cubicBezTo>
                  <a:cubicBezTo>
                    <a:pt x="141" y="643"/>
                    <a:pt x="86" y="542"/>
                    <a:pt x="61" y="438"/>
                  </a:cubicBezTo>
                  <a:cubicBezTo>
                    <a:pt x="36" y="337"/>
                    <a:pt x="33" y="233"/>
                    <a:pt x="31" y="131"/>
                  </a:cubicBezTo>
                  <a:cubicBezTo>
                    <a:pt x="20" y="131"/>
                    <a:pt x="10" y="131"/>
                    <a:pt x="0" y="131"/>
                  </a:cubicBezTo>
                  <a:cubicBezTo>
                    <a:pt x="27" y="87"/>
                    <a:pt x="55" y="44"/>
                    <a:pt x="84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8" name="Freeform 9"/>
            <p:cNvSpPr>
              <a:spLocks/>
            </p:cNvSpPr>
            <p:nvPr/>
          </p:nvSpPr>
          <p:spPr bwMode="auto">
            <a:xfrm rot="10800000">
              <a:off x="4333508" y="2828668"/>
              <a:ext cx="514459" cy="779323"/>
            </a:xfrm>
            <a:custGeom>
              <a:avLst/>
              <a:gdLst/>
              <a:ahLst/>
              <a:cxnLst>
                <a:cxn ang="0">
                  <a:pos x="342" y="0"/>
                </a:cxn>
                <a:cxn ang="0">
                  <a:pos x="422" y="131"/>
                </a:cxn>
                <a:cxn ang="0">
                  <a:pos x="392" y="131"/>
                </a:cxn>
                <a:cxn ang="0">
                  <a:pos x="371" y="437"/>
                </a:cxn>
                <a:cxn ang="0">
                  <a:pos x="218" y="743"/>
                </a:cxn>
                <a:cxn ang="0">
                  <a:pos x="0" y="743"/>
                </a:cxn>
                <a:cxn ang="0">
                  <a:pos x="260" y="437"/>
                </a:cxn>
                <a:cxn ang="0">
                  <a:pos x="299" y="131"/>
                </a:cxn>
                <a:cxn ang="0">
                  <a:pos x="269" y="131"/>
                </a:cxn>
                <a:cxn ang="0">
                  <a:pos x="342" y="0"/>
                </a:cxn>
              </a:cxnLst>
              <a:rect l="0" t="0" r="r" b="b"/>
              <a:pathLst>
                <a:path w="422" h="743">
                  <a:moveTo>
                    <a:pt x="342" y="0"/>
                  </a:moveTo>
                  <a:cubicBezTo>
                    <a:pt x="370" y="44"/>
                    <a:pt x="397" y="87"/>
                    <a:pt x="422" y="131"/>
                  </a:cubicBezTo>
                  <a:cubicBezTo>
                    <a:pt x="412" y="131"/>
                    <a:pt x="402" y="131"/>
                    <a:pt x="392" y="131"/>
                  </a:cubicBezTo>
                  <a:cubicBezTo>
                    <a:pt x="391" y="233"/>
                    <a:pt x="391" y="336"/>
                    <a:pt x="371" y="437"/>
                  </a:cubicBezTo>
                  <a:cubicBezTo>
                    <a:pt x="350" y="540"/>
                    <a:pt x="299" y="641"/>
                    <a:pt x="218" y="743"/>
                  </a:cubicBezTo>
                  <a:cubicBezTo>
                    <a:pt x="145" y="743"/>
                    <a:pt x="73" y="743"/>
                    <a:pt x="0" y="743"/>
                  </a:cubicBezTo>
                  <a:cubicBezTo>
                    <a:pt x="137" y="641"/>
                    <a:pt x="223" y="543"/>
                    <a:pt x="260" y="437"/>
                  </a:cubicBezTo>
                  <a:cubicBezTo>
                    <a:pt x="295" y="338"/>
                    <a:pt x="297" y="233"/>
                    <a:pt x="299" y="131"/>
                  </a:cubicBezTo>
                  <a:cubicBezTo>
                    <a:pt x="289" y="131"/>
                    <a:pt x="279" y="131"/>
                    <a:pt x="269" y="131"/>
                  </a:cubicBezTo>
                  <a:cubicBezTo>
                    <a:pt x="294" y="87"/>
                    <a:pt x="318" y="44"/>
                    <a:pt x="34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pic>
          <p:nvPicPr>
            <p:cNvPr id="109" name="Picture 7" descr="F:\2015.6.8 信息化战略ppt\tu\res13_attpic_brief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20637" y="2192196"/>
              <a:ext cx="773276" cy="70313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0" name="Rectangle 64"/>
            <p:cNvSpPr>
              <a:spLocks noChangeArrowheads="1"/>
            </p:cNvSpPr>
            <p:nvPr/>
          </p:nvSpPr>
          <p:spPr bwMode="auto">
            <a:xfrm>
              <a:off x="3862378" y="3011868"/>
              <a:ext cx="6705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600" b="1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157F8D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获 取</a:t>
              </a:r>
            </a:p>
          </p:txBody>
        </p:sp>
        <p:sp>
          <p:nvSpPr>
            <p:cNvPr id="111" name="上下箭头 110"/>
            <p:cNvSpPr/>
            <p:nvPr/>
          </p:nvSpPr>
          <p:spPr>
            <a:xfrm>
              <a:off x="6705736" y="2754069"/>
              <a:ext cx="282635" cy="795194"/>
            </a:xfrm>
            <a:prstGeom prst="upDownArrow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12" name="Rectangle 64"/>
            <p:cNvSpPr>
              <a:spLocks noChangeArrowheads="1"/>
            </p:cNvSpPr>
            <p:nvPr/>
          </p:nvSpPr>
          <p:spPr bwMode="auto">
            <a:xfrm>
              <a:off x="6507606" y="3011868"/>
              <a:ext cx="6705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600" b="1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CC66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互 动</a:t>
              </a:r>
            </a:p>
          </p:txBody>
        </p:sp>
        <p:sp>
          <p:nvSpPr>
            <p:cNvPr id="113" name="任意多边形 112"/>
            <p:cNvSpPr/>
            <p:nvPr/>
          </p:nvSpPr>
          <p:spPr>
            <a:xfrm rot="10800000">
              <a:off x="3320468" y="2003317"/>
              <a:ext cx="2454795" cy="2476054"/>
            </a:xfrm>
            <a:custGeom>
              <a:avLst/>
              <a:gdLst>
                <a:gd name="connsiteX0" fmla="*/ 0 w 1976846"/>
                <a:gd name="connsiteY0" fmla="*/ 0 h 357052"/>
                <a:gd name="connsiteX1" fmla="*/ 1976846 w 1976846"/>
                <a:gd name="connsiteY1" fmla="*/ 0 h 357052"/>
                <a:gd name="connsiteX2" fmla="*/ 1976846 w 1976846"/>
                <a:gd name="connsiteY2" fmla="*/ 357052 h 357052"/>
                <a:gd name="connsiteX3" fmla="*/ 0 w 1976846"/>
                <a:gd name="connsiteY3" fmla="*/ 357052 h 357052"/>
                <a:gd name="connsiteX4" fmla="*/ 0 w 1976846"/>
                <a:gd name="connsiteY4" fmla="*/ 0 h 357052"/>
                <a:gd name="connsiteX0" fmla="*/ 237490 w 2214336"/>
                <a:gd name="connsiteY0" fmla="*/ 0 h 357052"/>
                <a:gd name="connsiteX1" fmla="*/ 2214336 w 2214336"/>
                <a:gd name="connsiteY1" fmla="*/ 0 h 357052"/>
                <a:gd name="connsiteX2" fmla="*/ 2214336 w 2214336"/>
                <a:gd name="connsiteY2" fmla="*/ 357052 h 357052"/>
                <a:gd name="connsiteX3" fmla="*/ 237490 w 2214336"/>
                <a:gd name="connsiteY3" fmla="*/ 357052 h 357052"/>
                <a:gd name="connsiteX4" fmla="*/ 0 w 2214336"/>
                <a:gd name="connsiteY4" fmla="*/ 174444 h 357052"/>
                <a:gd name="connsiteX5" fmla="*/ 237490 w 2214336"/>
                <a:gd name="connsiteY5" fmla="*/ 0 h 357052"/>
                <a:gd name="connsiteX0" fmla="*/ 237490 w 2214336"/>
                <a:gd name="connsiteY0" fmla="*/ 0 h 357052"/>
                <a:gd name="connsiteX1" fmla="*/ 2214336 w 2214336"/>
                <a:gd name="connsiteY1" fmla="*/ 0 h 357052"/>
                <a:gd name="connsiteX2" fmla="*/ 2214336 w 2214336"/>
                <a:gd name="connsiteY2" fmla="*/ 357052 h 357052"/>
                <a:gd name="connsiteX3" fmla="*/ 237490 w 2214336"/>
                <a:gd name="connsiteY3" fmla="*/ 357052 h 357052"/>
                <a:gd name="connsiteX4" fmla="*/ 0 w 2214336"/>
                <a:gd name="connsiteY4" fmla="*/ 187144 h 357052"/>
                <a:gd name="connsiteX5" fmla="*/ 237490 w 2214336"/>
                <a:gd name="connsiteY5" fmla="*/ 0 h 357052"/>
                <a:gd name="connsiteX0" fmla="*/ 231140 w 2207986"/>
                <a:gd name="connsiteY0" fmla="*/ 0 h 357052"/>
                <a:gd name="connsiteX1" fmla="*/ 2207986 w 2207986"/>
                <a:gd name="connsiteY1" fmla="*/ 0 h 357052"/>
                <a:gd name="connsiteX2" fmla="*/ 2207986 w 2207986"/>
                <a:gd name="connsiteY2" fmla="*/ 357052 h 357052"/>
                <a:gd name="connsiteX3" fmla="*/ 231140 w 2207986"/>
                <a:gd name="connsiteY3" fmla="*/ 357052 h 357052"/>
                <a:gd name="connsiteX4" fmla="*/ 0 w 2207986"/>
                <a:gd name="connsiteY4" fmla="*/ 177619 h 357052"/>
                <a:gd name="connsiteX5" fmla="*/ 231140 w 2207986"/>
                <a:gd name="connsiteY5" fmla="*/ 0 h 357052"/>
                <a:gd name="connsiteX0" fmla="*/ 860047 w 2836893"/>
                <a:gd name="connsiteY0" fmla="*/ 0 h 357052"/>
                <a:gd name="connsiteX1" fmla="*/ 2836893 w 2836893"/>
                <a:gd name="connsiteY1" fmla="*/ 0 h 357052"/>
                <a:gd name="connsiteX2" fmla="*/ 2836893 w 2836893"/>
                <a:gd name="connsiteY2" fmla="*/ 357052 h 357052"/>
                <a:gd name="connsiteX3" fmla="*/ 860047 w 2836893"/>
                <a:gd name="connsiteY3" fmla="*/ 357052 h 357052"/>
                <a:gd name="connsiteX4" fmla="*/ 0 w 2836893"/>
                <a:gd name="connsiteY4" fmla="*/ 180324 h 357052"/>
                <a:gd name="connsiteX5" fmla="*/ 860047 w 2836893"/>
                <a:gd name="connsiteY5" fmla="*/ 0 h 35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36893" h="357052">
                  <a:moveTo>
                    <a:pt x="860047" y="0"/>
                  </a:moveTo>
                  <a:lnTo>
                    <a:pt x="2836893" y="0"/>
                  </a:lnTo>
                  <a:lnTo>
                    <a:pt x="2836893" y="357052"/>
                  </a:lnTo>
                  <a:lnTo>
                    <a:pt x="860047" y="357052"/>
                  </a:lnTo>
                  <a:lnTo>
                    <a:pt x="0" y="180324"/>
                  </a:lnTo>
                  <a:lnTo>
                    <a:pt x="860047" y="0"/>
                  </a:lnTo>
                  <a:close/>
                </a:path>
              </a:pathLst>
            </a:custGeom>
            <a:noFill/>
            <a:ln w="38100">
              <a:solidFill>
                <a:srgbClr val="1893A4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114" name="Text Box 236"/>
            <p:cNvSpPr txBox="1">
              <a:spLocks noChangeArrowheads="1"/>
            </p:cNvSpPr>
            <p:nvPr/>
          </p:nvSpPr>
          <p:spPr bwMode="auto">
            <a:xfrm>
              <a:off x="3109287" y="1550961"/>
              <a:ext cx="4411010" cy="399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marL="914400" indent="-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j-cs"/>
                  <a:sym typeface="Calibri" pitchFamily="34" charset="0"/>
                </a:defRPr>
              </a:lvl1pPr>
              <a:lvl2pPr marL="742950" indent="-28575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2pPr>
              <a:lvl3pPr marL="1143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3pPr>
              <a:lvl4pPr marL="1600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4pPr>
              <a:lvl5pPr marL="20574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9pPr>
            </a:lstStyle>
            <a:p>
              <a:pPr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itchFamily="34" charset="0"/>
                </a:rPr>
                <a:t>“融合思维”满足多样性</a:t>
              </a:r>
            </a:p>
          </p:txBody>
        </p:sp>
        <p:sp>
          <p:nvSpPr>
            <p:cNvPr id="115" name="Text Box 236"/>
            <p:cNvSpPr txBox="1">
              <a:spLocks noChangeArrowheads="1"/>
            </p:cNvSpPr>
            <p:nvPr/>
          </p:nvSpPr>
          <p:spPr bwMode="auto">
            <a:xfrm>
              <a:off x="2917158" y="4571429"/>
              <a:ext cx="5111246" cy="399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marL="914400" indent="-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j-cs"/>
                  <a:sym typeface="Calibri" pitchFamily="34" charset="0"/>
                </a:defRPr>
              </a:lvl1pPr>
              <a:lvl2pPr marL="742950" indent="-28575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2pPr>
              <a:lvl3pPr marL="1143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3pPr>
              <a:lvl4pPr marL="1600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4pPr>
              <a:lvl5pPr marL="20574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9pPr>
            </a:lstStyle>
            <a:p>
              <a:pPr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itchFamily="34" charset="0"/>
                </a:rPr>
                <a:t>“海绵式”思维与“淘金式”思维相融合</a:t>
              </a:r>
            </a:p>
          </p:txBody>
        </p:sp>
        <p:sp>
          <p:nvSpPr>
            <p:cNvPr id="116" name="矩形 115"/>
            <p:cNvSpPr/>
            <p:nvPr/>
          </p:nvSpPr>
          <p:spPr>
            <a:xfrm>
              <a:off x="2852057" y="2003317"/>
              <a:ext cx="414425" cy="2476054"/>
            </a:xfrm>
            <a:prstGeom prst="rect">
              <a:avLst/>
            </a:prstGeom>
            <a:solidFill>
              <a:srgbClr val="157F8D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b="1" kern="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itchFamily="34" charset="0"/>
                </a:rPr>
                <a:t>海绵式思维</a:t>
              </a:r>
            </a:p>
          </p:txBody>
        </p:sp>
        <p:sp>
          <p:nvSpPr>
            <p:cNvPr id="117" name="矩形 116"/>
            <p:cNvSpPr/>
            <p:nvPr/>
          </p:nvSpPr>
          <p:spPr>
            <a:xfrm>
              <a:off x="7793404" y="2014428"/>
              <a:ext cx="414425" cy="2476054"/>
            </a:xfrm>
            <a:prstGeom prst="rect">
              <a:avLst/>
            </a:prstGeom>
            <a:solidFill>
              <a:srgbClr val="FF99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b="1" kern="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itchFamily="34" charset="0"/>
                </a:rPr>
                <a:t>淘金式思维</a:t>
              </a:r>
            </a:p>
          </p:txBody>
        </p:sp>
      </p:grpSp>
      <p:grpSp>
        <p:nvGrpSpPr>
          <p:cNvPr id="14" name="组合 101"/>
          <p:cNvGrpSpPr>
            <a:grpSpLocks/>
          </p:cNvGrpSpPr>
          <p:nvPr/>
        </p:nvGrpSpPr>
        <p:grpSpPr bwMode="auto">
          <a:xfrm>
            <a:off x="527050" y="3560763"/>
            <a:ext cx="1238250" cy="500062"/>
            <a:chOff x="527050" y="3560951"/>
            <a:chExt cx="1238250" cy="499624"/>
          </a:xfrm>
        </p:grpSpPr>
        <p:sp>
          <p:nvSpPr>
            <p:cNvPr id="119" name="矩形 118"/>
            <p:cNvSpPr/>
            <p:nvPr/>
          </p:nvSpPr>
          <p:spPr>
            <a:xfrm>
              <a:off x="527050" y="3657703"/>
              <a:ext cx="1238250" cy="358461"/>
            </a:xfrm>
            <a:prstGeom prst="rect">
              <a:avLst/>
            </a:prstGeom>
            <a:solidFill>
              <a:srgbClr val="FF9900">
                <a:alpha val="89804"/>
              </a:srgbClr>
            </a:solidFill>
            <a:ln w="12700">
              <a:solidFill>
                <a:srgbClr val="CC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120" name="Text Box 236"/>
            <p:cNvSpPr txBox="1">
              <a:spLocks noChangeArrowheads="1"/>
            </p:cNvSpPr>
            <p:nvPr/>
          </p:nvSpPr>
          <p:spPr bwMode="auto">
            <a:xfrm>
              <a:off x="527050" y="3560951"/>
              <a:ext cx="1225550" cy="499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914400" indent="-914400" algn="ctr">
                <a:lnSpc>
                  <a:spcPct val="150000"/>
                </a:lnSpc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Arial" pitchFamily="34" charset="0"/>
                </a:rPr>
                <a:t>流程思维</a:t>
              </a:r>
              <a:endParaRPr lang="en-US" altLang="zh-CN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itchFamily="34" charset="0"/>
              </a:endParaRPr>
            </a:p>
          </p:txBody>
        </p:sp>
      </p:grpSp>
      <p:grpSp>
        <p:nvGrpSpPr>
          <p:cNvPr id="15" name="组合 120"/>
          <p:cNvGrpSpPr>
            <a:grpSpLocks/>
          </p:cNvGrpSpPr>
          <p:nvPr/>
        </p:nvGrpSpPr>
        <p:grpSpPr bwMode="auto">
          <a:xfrm>
            <a:off x="2139950" y="1463675"/>
            <a:ext cx="6772275" cy="3592513"/>
            <a:chOff x="2139951" y="1485645"/>
            <a:chExt cx="6773015" cy="3592143"/>
          </a:xfrm>
        </p:grpSpPr>
        <p:grpSp>
          <p:nvGrpSpPr>
            <p:cNvPr id="49177" name="组合 54"/>
            <p:cNvGrpSpPr>
              <a:grpSpLocks/>
            </p:cNvGrpSpPr>
            <p:nvPr/>
          </p:nvGrpSpPr>
          <p:grpSpPr bwMode="auto">
            <a:xfrm>
              <a:off x="2139951" y="1878019"/>
              <a:ext cx="6773015" cy="2880000"/>
              <a:chOff x="2139951" y="1878019"/>
              <a:chExt cx="6773015" cy="2880000"/>
            </a:xfrm>
          </p:grpSpPr>
          <p:pic>
            <p:nvPicPr>
              <p:cNvPr id="49180" name="图片 198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085816" y="1878019"/>
                <a:ext cx="4827150" cy="288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181" name="图片 131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139951" y="1878019"/>
                <a:ext cx="1911875" cy="288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3" name="Text Box 236"/>
            <p:cNvSpPr txBox="1">
              <a:spLocks noChangeArrowheads="1"/>
            </p:cNvSpPr>
            <p:nvPr/>
          </p:nvSpPr>
          <p:spPr bwMode="auto">
            <a:xfrm>
              <a:off x="3244972" y="1485645"/>
              <a:ext cx="4410557" cy="400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marL="914400" indent="-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j-cs"/>
                  <a:sym typeface="Calibri" pitchFamily="34" charset="0"/>
                </a:defRPr>
              </a:lvl1pPr>
              <a:lvl2pPr marL="742950" indent="-28575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2pPr>
              <a:lvl3pPr marL="1143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3pPr>
              <a:lvl4pPr marL="1600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4pPr>
              <a:lvl5pPr marL="20574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9pPr>
            </a:lstStyle>
            <a:p>
              <a:pPr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itchFamily="34" charset="0"/>
                </a:rPr>
                <a:t>“流程思维”实现规范化</a:t>
              </a:r>
            </a:p>
          </p:txBody>
        </p:sp>
        <p:sp>
          <p:nvSpPr>
            <p:cNvPr id="130" name="Text Box 236"/>
            <p:cNvSpPr txBox="1">
              <a:spLocks noChangeArrowheads="1"/>
            </p:cNvSpPr>
            <p:nvPr/>
          </p:nvSpPr>
          <p:spPr bwMode="auto">
            <a:xfrm>
              <a:off x="2970305" y="4707938"/>
              <a:ext cx="5112309" cy="36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marL="914400" indent="-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j-cs"/>
                  <a:sym typeface="Calibri" pitchFamily="34" charset="0"/>
                </a:defRPr>
              </a:lvl1pPr>
              <a:lvl2pPr marL="742950" indent="-28575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2pPr>
              <a:lvl3pPr marL="1143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3pPr>
              <a:lvl4pPr marL="1600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4pPr>
              <a:lvl5pPr marL="20574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9pPr>
            </a:lstStyle>
            <a:p>
              <a:pPr>
                <a:defRPr/>
              </a:pPr>
              <a:r>
                <a:rPr lang="zh-CN" altLang="en-US" sz="18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itchFamily="34" charset="0"/>
                </a:rPr>
                <a:t>因私出国流程设计</a:t>
              </a:r>
            </a:p>
          </p:txBody>
        </p:sp>
      </p:grpSp>
      <p:grpSp>
        <p:nvGrpSpPr>
          <p:cNvPr id="17" name="组合 102"/>
          <p:cNvGrpSpPr>
            <a:grpSpLocks/>
          </p:cNvGrpSpPr>
          <p:nvPr/>
        </p:nvGrpSpPr>
        <p:grpSpPr bwMode="auto">
          <a:xfrm>
            <a:off x="527050" y="3994150"/>
            <a:ext cx="1238250" cy="552450"/>
            <a:chOff x="527050" y="3993376"/>
            <a:chExt cx="1238250" cy="553998"/>
          </a:xfrm>
        </p:grpSpPr>
        <p:sp>
          <p:nvSpPr>
            <p:cNvPr id="134" name="矩形 133"/>
            <p:cNvSpPr/>
            <p:nvPr/>
          </p:nvSpPr>
          <p:spPr>
            <a:xfrm>
              <a:off x="527050" y="4114364"/>
              <a:ext cx="1238250" cy="359780"/>
            </a:xfrm>
            <a:prstGeom prst="rect">
              <a:avLst/>
            </a:prstGeom>
            <a:solidFill>
              <a:srgbClr val="FF9900">
                <a:alpha val="89804"/>
              </a:srgbClr>
            </a:solidFill>
            <a:ln w="12700">
              <a:solidFill>
                <a:srgbClr val="CC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135" name="Text Box 236"/>
            <p:cNvSpPr txBox="1">
              <a:spLocks noChangeArrowheads="1"/>
            </p:cNvSpPr>
            <p:nvPr/>
          </p:nvSpPr>
          <p:spPr bwMode="auto">
            <a:xfrm>
              <a:off x="527050" y="3993376"/>
              <a:ext cx="1238250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914400" indent="-914400" algn="ctr">
                <a:lnSpc>
                  <a:spcPct val="150000"/>
                </a:lnSpc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  <a:sym typeface="Arial" pitchFamily="34" charset="0"/>
                </a:rPr>
                <a:t>数据思维</a:t>
              </a:r>
              <a:endParaRPr lang="en-US" altLang="zh-CN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itchFamily="34" charset="0"/>
              </a:endParaRPr>
            </a:p>
          </p:txBody>
        </p:sp>
      </p:grpSp>
      <p:grpSp>
        <p:nvGrpSpPr>
          <p:cNvPr id="18" name="组合 135"/>
          <p:cNvGrpSpPr>
            <a:grpSpLocks/>
          </p:cNvGrpSpPr>
          <p:nvPr/>
        </p:nvGrpSpPr>
        <p:grpSpPr bwMode="auto">
          <a:xfrm>
            <a:off x="2481263" y="1420813"/>
            <a:ext cx="6018212" cy="3722687"/>
            <a:chOff x="2656114" y="1420330"/>
            <a:chExt cx="6017759" cy="3723169"/>
          </a:xfrm>
        </p:grpSpPr>
        <p:pic>
          <p:nvPicPr>
            <p:cNvPr id="49173" name="图片 136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56114" y="1834200"/>
              <a:ext cx="6017759" cy="330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8" name="Text Box 236"/>
            <p:cNvSpPr txBox="1">
              <a:spLocks noChangeArrowheads="1"/>
            </p:cNvSpPr>
            <p:nvPr/>
          </p:nvSpPr>
          <p:spPr bwMode="auto">
            <a:xfrm>
              <a:off x="3405358" y="1420330"/>
              <a:ext cx="4409743" cy="400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 marL="914400" indent="-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j-cs"/>
                  <a:sym typeface="Calibri" pitchFamily="34" charset="0"/>
                </a:defRPr>
              </a:lvl1pPr>
              <a:lvl2pPr marL="742950" indent="-28575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2pPr>
              <a:lvl3pPr marL="1143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3pPr>
              <a:lvl4pPr marL="1600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4pPr>
              <a:lvl5pPr marL="20574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4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Calibri" pitchFamily="34" charset="0"/>
                </a:defRPr>
              </a:lvl9pPr>
            </a:lstStyle>
            <a:p>
              <a:pPr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itchFamily="34" charset="0"/>
                </a:rPr>
                <a:t>“数据思维”提供决策依据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图片 12"/>
          <p:cNvPicPr>
            <a:picLocks noChangeAspect="1"/>
          </p:cNvPicPr>
          <p:nvPr/>
        </p:nvPicPr>
        <p:blipFill>
          <a:blip r:embed="rId2" cstate="print"/>
          <a:srcRect l="23938" t="18858" r="13930" b="25943"/>
          <a:stretch>
            <a:fillRect/>
          </a:stretch>
        </p:blipFill>
        <p:spPr bwMode="auto">
          <a:xfrm>
            <a:off x="527050" y="3281363"/>
            <a:ext cx="335597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3.1  </a:t>
            </a:r>
            <a:r>
              <a:rPr lang="zh-CN" altLang="en-US" sz="2400" smtClean="0">
                <a:solidFill>
                  <a:schemeClr val="tx1"/>
                </a:solidFill>
              </a:rPr>
              <a:t>更新观念，培育新文化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63774"/>
            <a:ext cx="43120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3.1.2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活动丰富化，浓厚信息化氛围</a:t>
            </a:r>
          </a:p>
        </p:txBody>
      </p:sp>
      <p:grpSp>
        <p:nvGrpSpPr>
          <p:cNvPr id="2" name="组合 88"/>
          <p:cNvGrpSpPr>
            <a:grpSpLocks/>
          </p:cNvGrpSpPr>
          <p:nvPr/>
        </p:nvGrpSpPr>
        <p:grpSpPr bwMode="auto">
          <a:xfrm>
            <a:off x="3568700" y="1512888"/>
            <a:ext cx="4627563" cy="2974975"/>
            <a:chOff x="2490788" y="1578420"/>
            <a:chExt cx="4628469" cy="2975431"/>
          </a:xfrm>
        </p:grpSpPr>
        <p:pic>
          <p:nvPicPr>
            <p:cNvPr id="50185" name="图片 7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0788" y="1578420"/>
              <a:ext cx="4628469" cy="2975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86" name="矩形 81"/>
            <p:cNvSpPr>
              <a:spLocks noChangeArrowheads="1"/>
            </p:cNvSpPr>
            <p:nvPr/>
          </p:nvSpPr>
          <p:spPr bwMode="auto">
            <a:xfrm>
              <a:off x="2934729" y="3060473"/>
              <a:ext cx="146706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教授午餐会</a:t>
              </a:r>
            </a:p>
          </p:txBody>
        </p:sp>
        <p:sp>
          <p:nvSpPr>
            <p:cNvPr id="50187" name="矩形 83"/>
            <p:cNvSpPr>
              <a:spLocks noChangeArrowheads="1"/>
            </p:cNvSpPr>
            <p:nvPr/>
          </p:nvSpPr>
          <p:spPr bwMode="auto">
            <a:xfrm>
              <a:off x="3162339" y="2116532"/>
              <a:ext cx="183420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本科教学节</a:t>
              </a:r>
            </a:p>
          </p:txBody>
        </p:sp>
        <p:sp>
          <p:nvSpPr>
            <p:cNvPr id="50188" name="矩形 85"/>
            <p:cNvSpPr>
              <a:spLocks noChangeArrowheads="1"/>
            </p:cNvSpPr>
            <p:nvPr/>
          </p:nvSpPr>
          <p:spPr bwMode="auto">
            <a:xfrm>
              <a:off x="5107972" y="2427041"/>
              <a:ext cx="172354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青年教师沙龙</a:t>
              </a:r>
            </a:p>
          </p:txBody>
        </p:sp>
        <p:sp>
          <p:nvSpPr>
            <p:cNvPr id="50189" name="TextBox 86"/>
            <p:cNvSpPr txBox="1">
              <a:spLocks noChangeArrowheads="1"/>
            </p:cNvSpPr>
            <p:nvPr/>
          </p:nvSpPr>
          <p:spPr bwMode="auto">
            <a:xfrm>
              <a:off x="4870662" y="3408909"/>
              <a:ext cx="172354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教学创新大赛</a:t>
              </a:r>
              <a:endParaRPr lang="zh-CN" altLang="en-US"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88" name="Rectangle 64"/>
          <p:cNvSpPr>
            <a:spLocks noChangeArrowheads="1"/>
          </p:cNvSpPr>
          <p:nvPr/>
        </p:nvSpPr>
        <p:spPr bwMode="auto">
          <a:xfrm>
            <a:off x="1987572" y="3967522"/>
            <a:ext cx="34813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校园教学文化活动</a:t>
            </a:r>
          </a:p>
          <a:p>
            <a:pPr>
              <a:defRPr/>
            </a:pP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主题</a:t>
            </a: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: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信息化与教育教学融合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3.1  </a:t>
            </a:r>
            <a:r>
              <a:rPr lang="zh-CN" altLang="en-US" sz="2400" smtClean="0">
                <a:solidFill>
                  <a:schemeClr val="tx1"/>
                </a:solidFill>
              </a:rPr>
              <a:t>更新观念，培育新文化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63774"/>
            <a:ext cx="43120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3.1.2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活动丰富化，浓厚信息化氛围</a:t>
            </a:r>
          </a:p>
        </p:txBody>
      </p:sp>
      <p:sp>
        <p:nvSpPr>
          <p:cNvPr id="51206" name="日期占位符 3"/>
          <p:cNvSpPr txBox="1">
            <a:spLocks noGrp="1"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AD90D53D-519E-4D72-85B7-45B4A922CDD5}" type="datetime1">
              <a:rPr lang="zh-CN" altLang="en-US" sz="1200">
                <a:solidFill>
                  <a:srgbClr val="898989"/>
                </a:solidFill>
              </a:rPr>
              <a:pPr/>
              <a:t>2015/9/25</a:t>
            </a:fld>
            <a:endParaRPr lang="zh-CN" altLang="en-US"/>
          </a:p>
        </p:txBody>
      </p:sp>
      <p:cxnSp>
        <p:nvCxnSpPr>
          <p:cNvPr id="51207" name="直接连接符 18"/>
          <p:cNvCxnSpPr>
            <a:cxnSpLocks noChangeShapeType="1"/>
          </p:cNvCxnSpPr>
          <p:nvPr/>
        </p:nvCxnSpPr>
        <p:spPr bwMode="auto">
          <a:xfrm>
            <a:off x="7938" y="6202363"/>
            <a:ext cx="9180512" cy="1587"/>
          </a:xfrm>
          <a:prstGeom prst="line">
            <a:avLst/>
          </a:prstGeom>
          <a:noFill/>
          <a:ln w="19050">
            <a:solidFill>
              <a:srgbClr val="4A7EBB"/>
            </a:solidFill>
            <a:round/>
            <a:headEnd/>
            <a:tailEnd/>
          </a:ln>
        </p:spPr>
      </p:cxnSp>
      <p:pic>
        <p:nvPicPr>
          <p:cNvPr id="51208" name="图片 93" descr="教授午餐会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38" y="1571625"/>
            <a:ext cx="2874962" cy="3240088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51209" name="图片 94" descr="新生在线入学教育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2650" y="1571625"/>
            <a:ext cx="2751138" cy="3240088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sp>
        <p:nvSpPr>
          <p:cNvPr id="96" name="Rectangle 64"/>
          <p:cNvSpPr>
            <a:spLocks noChangeArrowheads="1"/>
          </p:cNvSpPr>
          <p:nvPr/>
        </p:nvSpPr>
        <p:spPr bwMode="auto">
          <a:xfrm>
            <a:off x="6281055" y="1485593"/>
            <a:ext cx="2614155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ts val="2400"/>
              </a:lnSpc>
              <a:spcBef>
                <a:spcPts val="1200"/>
              </a:spcBef>
              <a:buClr>
                <a:srgbClr val="157F8D"/>
              </a:buClr>
              <a:buFont typeface="Wingdings" pitchFamily="2" charset="2"/>
              <a:buChar char="u"/>
              <a:defRPr/>
            </a:pPr>
            <a:r>
              <a:rPr lang="zh-CN" altLang="en-US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校领导午餐会</a:t>
            </a:r>
            <a:r>
              <a:rPr lang="en-US" altLang="zh-CN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+</a:t>
            </a:r>
            <a:r>
              <a:rPr lang="zh-CN" altLang="en-US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教授午餐会达</a:t>
            </a:r>
            <a:r>
              <a:rPr lang="en-US" altLang="zh-CN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370</a:t>
            </a:r>
            <a:r>
              <a:rPr lang="zh-CN" altLang="en-US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余场</a:t>
            </a:r>
          </a:p>
          <a:p>
            <a:pPr>
              <a:lnSpc>
                <a:spcPts val="2400"/>
              </a:lnSpc>
              <a:spcBef>
                <a:spcPts val="1200"/>
              </a:spcBef>
              <a:buClr>
                <a:srgbClr val="157F8D"/>
              </a:buClr>
              <a:buFont typeface="Wingdings" pitchFamily="2" charset="2"/>
              <a:buChar char="u"/>
              <a:defRPr/>
            </a:pPr>
            <a:r>
              <a:rPr lang="zh-CN" altLang="en-US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素质拓展课程网上学习平台上线，</a:t>
            </a:r>
            <a:r>
              <a:rPr lang="en-US" altLang="zh-CN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4000</a:t>
            </a:r>
            <a:r>
              <a:rPr lang="zh-CN" altLang="en-US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多人</a:t>
            </a:r>
            <a:r>
              <a:rPr lang="zh-CN" altLang="en-US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完成了</a:t>
            </a:r>
            <a:r>
              <a:rPr lang="en-US" altLang="zh-CN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《</a:t>
            </a:r>
            <a:r>
              <a:rPr lang="zh-CN" altLang="en-US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新生入学教育</a:t>
            </a:r>
            <a:r>
              <a:rPr lang="en-US" altLang="zh-CN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》</a:t>
            </a:r>
            <a:r>
              <a:rPr lang="zh-CN" altLang="en-US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在线考试</a:t>
            </a:r>
          </a:p>
          <a:p>
            <a:pPr>
              <a:defRPr/>
            </a:pPr>
            <a:endParaRPr lang="zh-CN" altLang="en-US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defRPr/>
            </a:pPr>
            <a:endParaRPr lang="zh-CN" altLang="en-US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527050" y="4867275"/>
            <a:ext cx="5651500" cy="53975"/>
          </a:xfrm>
          <a:prstGeom prst="rect">
            <a:avLst/>
          </a:prstGeom>
          <a:solidFill>
            <a:srgbClr val="158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341060" y="717914"/>
            <a:ext cx="5940470" cy="514537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914400" indent="-914400">
              <a:lnSpc>
                <a:spcPts val="3000"/>
              </a:lnSpc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智慧校园建设的机遇与挑战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:</a:t>
            </a:r>
            <a:r>
              <a:rPr lang="zh-CN" altLang="en-US" sz="2000" b="1" kern="0" noProof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四</a:t>
            </a:r>
            <a:r>
              <a:rPr lang="zh-CN" altLang="en-US" sz="2000" b="1" kern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个未来之</a:t>
            </a:r>
            <a:r>
              <a:rPr lang="zh-CN" altLang="en-US" sz="1500" b="1" kern="0" dirty="0" smtClean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决定未来经济的</a:t>
            </a:r>
            <a:r>
              <a:rPr lang="en-US" altLang="zh-CN" sz="1500" b="1" kern="0" dirty="0" smtClean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12</a:t>
            </a:r>
            <a:r>
              <a:rPr lang="zh-CN" altLang="en-US" sz="1500" b="1" kern="0" dirty="0" smtClean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大技术（</a:t>
            </a:r>
            <a:r>
              <a:rPr lang="zh-CN" altLang="en-US" sz="1600" b="1" kern="0" dirty="0" smtClean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核心是智慧化，麦肯锡</a:t>
            </a:r>
            <a:r>
              <a:rPr lang="zh-CN" altLang="en-US" sz="1500" b="1" kern="0" dirty="0" smtClean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）</a:t>
            </a:r>
          </a:p>
          <a:p>
            <a:pPr marL="914400" marR="0" lvl="0" indent="-914400" algn="l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</p:txBody>
      </p:sp>
      <p:sp>
        <p:nvSpPr>
          <p:cNvPr id="4" name="标题 1"/>
          <p:cNvSpPr txBox="1">
            <a:spLocks noGrp="1"/>
          </p:cNvSpPr>
          <p:nvPr>
            <p:ph type="title"/>
          </p:nvPr>
        </p:nvSpPr>
        <p:spPr>
          <a:xfrm>
            <a:off x="427038" y="24765"/>
            <a:ext cx="8229600" cy="857250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一、智慧校园建设与高校教育发展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  <p:pic>
        <p:nvPicPr>
          <p:cNvPr id="6" name="Picture 2" descr="http://a.36krcnd.com/photo/6dc5c2245697a63856887713af6b3f5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004" y="1297105"/>
            <a:ext cx="4785553" cy="331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158875" y="2020888"/>
            <a:ext cx="3649663" cy="2905125"/>
          </a:xfrm>
          <a:prstGeom prst="rect">
            <a:avLst/>
          </a:prstGeom>
          <a:solidFill>
            <a:schemeClr val="bg1">
              <a:lumMod val="6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52227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3.1  </a:t>
            </a:r>
            <a:r>
              <a:rPr lang="zh-CN" altLang="en-US" sz="2400" smtClean="0">
                <a:solidFill>
                  <a:schemeClr val="tx1"/>
                </a:solidFill>
              </a:rPr>
              <a:t>更新观念，培育新文化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63774"/>
            <a:ext cx="43120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3.1.2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活动丰富化，浓厚信息化氛围</a:t>
            </a:r>
          </a:p>
        </p:txBody>
      </p:sp>
      <p:sp>
        <p:nvSpPr>
          <p:cNvPr id="52231" name="日期占位符 3"/>
          <p:cNvSpPr txBox="1">
            <a:spLocks noGrp="1"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149F4F21-7870-4160-BF7E-A5B9D87336D8}" type="datetime1">
              <a:rPr lang="zh-CN" altLang="en-US" sz="1200">
                <a:solidFill>
                  <a:srgbClr val="898989"/>
                </a:solidFill>
              </a:rPr>
              <a:pPr/>
              <a:t>2015/9/25</a:t>
            </a:fld>
            <a:endParaRPr lang="zh-CN" altLang="en-US"/>
          </a:p>
        </p:txBody>
      </p:sp>
      <p:cxnSp>
        <p:nvCxnSpPr>
          <p:cNvPr id="52232" name="直接连接符 18"/>
          <p:cNvCxnSpPr>
            <a:cxnSpLocks noChangeShapeType="1"/>
          </p:cNvCxnSpPr>
          <p:nvPr/>
        </p:nvCxnSpPr>
        <p:spPr bwMode="auto">
          <a:xfrm>
            <a:off x="7938" y="6202363"/>
            <a:ext cx="9180512" cy="1587"/>
          </a:xfrm>
          <a:prstGeom prst="line">
            <a:avLst/>
          </a:prstGeom>
          <a:noFill/>
          <a:ln w="19050">
            <a:solidFill>
              <a:srgbClr val="4A7EBB"/>
            </a:solidFill>
            <a:round/>
            <a:headEnd/>
            <a:tailEnd/>
          </a:ln>
        </p:spPr>
      </p:cxnSp>
      <p:sp>
        <p:nvSpPr>
          <p:cNvPr id="52233" name="矩形 11"/>
          <p:cNvSpPr>
            <a:spLocks noChangeArrowheads="1"/>
          </p:cNvSpPr>
          <p:nvPr/>
        </p:nvSpPr>
        <p:spPr bwMode="auto">
          <a:xfrm>
            <a:off x="1730375" y="4214813"/>
            <a:ext cx="2492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校园网运行情况交流会</a:t>
            </a:r>
          </a:p>
        </p:txBody>
      </p:sp>
      <p:pic>
        <p:nvPicPr>
          <p:cNvPr id="52234" name="图片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938" y="1504950"/>
            <a:ext cx="3654425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图片 1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5688" y="1504950"/>
            <a:ext cx="3276600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3.2  </a:t>
            </a:r>
            <a:r>
              <a:rPr lang="zh-CN" altLang="en-US" sz="2400" smtClean="0">
                <a:solidFill>
                  <a:schemeClr val="tx1"/>
                </a:solidFill>
              </a:rPr>
              <a:t>推动融合，建立新模式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9553" y="1063774"/>
            <a:ext cx="2221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3.2.1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开辟新课堂</a:t>
            </a:r>
          </a:p>
        </p:txBody>
      </p:sp>
      <p:sp>
        <p:nvSpPr>
          <p:cNvPr id="53254" name="日期占位符 3"/>
          <p:cNvSpPr txBox="1">
            <a:spLocks noGrp="1"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5E9B90E7-1BB2-41B1-8CE8-7E8AC4F40B9C}" type="datetime1">
              <a:rPr lang="zh-CN" altLang="en-US" sz="1200">
                <a:solidFill>
                  <a:srgbClr val="898989"/>
                </a:solidFill>
              </a:rPr>
              <a:pPr/>
              <a:t>2015/9/25</a:t>
            </a:fld>
            <a:endParaRPr lang="zh-CN" altLang="en-US"/>
          </a:p>
        </p:txBody>
      </p:sp>
      <p:cxnSp>
        <p:nvCxnSpPr>
          <p:cNvPr id="53255" name="直接连接符 18"/>
          <p:cNvCxnSpPr>
            <a:cxnSpLocks noChangeShapeType="1"/>
          </p:cNvCxnSpPr>
          <p:nvPr/>
        </p:nvCxnSpPr>
        <p:spPr bwMode="auto">
          <a:xfrm>
            <a:off x="7938" y="6202363"/>
            <a:ext cx="9180512" cy="1587"/>
          </a:xfrm>
          <a:prstGeom prst="line">
            <a:avLst/>
          </a:prstGeom>
          <a:noFill/>
          <a:ln w="19050">
            <a:solidFill>
              <a:srgbClr val="4A7EBB"/>
            </a:solidFill>
            <a:round/>
            <a:headEnd/>
            <a:tailEnd/>
          </a:ln>
        </p:spPr>
      </p:cxnSp>
      <p:pic>
        <p:nvPicPr>
          <p:cNvPr id="532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0300" y="1547813"/>
            <a:ext cx="3841750" cy="19796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32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3650" y="1547813"/>
            <a:ext cx="3594100" cy="19796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53258" name="Text Box 19"/>
          <p:cNvSpPr txBox="1">
            <a:spLocks noChangeArrowheads="1"/>
          </p:cNvSpPr>
          <p:nvPr/>
        </p:nvSpPr>
        <p:spPr bwMode="auto">
          <a:xfrm>
            <a:off x="1042988" y="3570288"/>
            <a:ext cx="6867525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ts val="2600"/>
              </a:lnSpc>
              <a:buClr>
                <a:srgbClr val="157F8D"/>
              </a:buClr>
              <a:buFont typeface="Wingdings" pitchFamily="2" charset="2"/>
              <a:buChar char="u"/>
            </a:pPr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2013年共开设</a:t>
            </a:r>
            <a:r>
              <a:rPr lang="en-US" altLang="zh-CN" b="1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229</a:t>
            </a:r>
            <a:r>
              <a:rPr lang="zh-CN" altLang="en-US" b="1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个</a:t>
            </a:r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网络课堂和混合式课堂</a:t>
            </a:r>
          </a:p>
          <a:p>
            <a:pPr marL="342900" indent="-342900">
              <a:lnSpc>
                <a:spcPts val="2600"/>
              </a:lnSpc>
              <a:buClr>
                <a:srgbClr val="157F8D"/>
              </a:buClr>
              <a:buFont typeface="Wingdings" pitchFamily="2" charset="2"/>
              <a:buChar char="u"/>
            </a:pPr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2013年混合课堂选课约</a:t>
            </a:r>
            <a:r>
              <a:rPr lang="en-US" altLang="zh-CN" b="1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b="1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3500人次</a:t>
            </a:r>
          </a:p>
          <a:p>
            <a:pPr marL="342900" indent="-342900">
              <a:lnSpc>
                <a:spcPts val="2600"/>
              </a:lnSpc>
              <a:buClr>
                <a:srgbClr val="157F8D"/>
              </a:buClr>
              <a:buFont typeface="Wingdings" pitchFamily="2" charset="2"/>
              <a:buChar char="u"/>
            </a:pPr>
            <a:r>
              <a:rPr lang="en-US" altLang="zh-CN" b="1"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年开设</a:t>
            </a:r>
            <a:r>
              <a:rPr lang="en-US" altLang="zh-CN" b="1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554</a:t>
            </a:r>
            <a:r>
              <a:rPr lang="zh-CN" altLang="en-US" b="1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个</a:t>
            </a:r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混合式课堂，较</a:t>
            </a:r>
            <a:r>
              <a:rPr lang="en-US" altLang="zh-CN" b="1">
                <a:latin typeface="微软雅黑" pitchFamily="34" charset="-122"/>
                <a:ea typeface="微软雅黑" pitchFamily="34" charset="-122"/>
              </a:rPr>
              <a:t>2013</a:t>
            </a:r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en-US" b="1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增长</a:t>
            </a:r>
            <a:r>
              <a:rPr lang="en-US" altLang="zh-CN" b="1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242%</a:t>
            </a:r>
          </a:p>
          <a:p>
            <a:pPr marL="342900" indent="-342900">
              <a:lnSpc>
                <a:spcPts val="2600"/>
              </a:lnSpc>
              <a:buClr>
                <a:srgbClr val="157F8D"/>
              </a:buClr>
              <a:buFont typeface="Wingdings" pitchFamily="2" charset="2"/>
              <a:buChar char="u"/>
            </a:pPr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截止</a:t>
            </a:r>
            <a:r>
              <a:rPr lang="en-US" altLang="zh-CN" b="1"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年底，已完成全校</a:t>
            </a:r>
            <a:r>
              <a:rPr lang="en-US" altLang="zh-CN" b="1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1/3</a:t>
            </a:r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的必修课课程资源建设</a:t>
            </a:r>
            <a:endParaRPr lang="en-US" altLang="zh-CN" b="1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3.2  </a:t>
            </a:r>
            <a:r>
              <a:rPr lang="zh-CN" altLang="en-US" sz="2400" smtClean="0">
                <a:solidFill>
                  <a:schemeClr val="tx1"/>
                </a:solidFill>
              </a:rPr>
              <a:t>推动融合，建立新模式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214" y="1063774"/>
            <a:ext cx="2221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3.2.2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建立新评价</a:t>
            </a:r>
          </a:p>
        </p:txBody>
      </p:sp>
      <p:sp>
        <p:nvSpPr>
          <p:cNvPr id="55302" name="日期占位符 3"/>
          <p:cNvSpPr txBox="1">
            <a:spLocks noGrp="1"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1183BF97-3A96-4CD5-9CEC-1ED5A026816F}" type="datetime1">
              <a:rPr lang="zh-CN" altLang="en-US" sz="1200">
                <a:solidFill>
                  <a:srgbClr val="898989"/>
                </a:solidFill>
              </a:rPr>
              <a:pPr/>
              <a:t>2015/9/25</a:t>
            </a:fld>
            <a:endParaRPr lang="zh-CN" altLang="en-US"/>
          </a:p>
        </p:txBody>
      </p:sp>
      <p:cxnSp>
        <p:nvCxnSpPr>
          <p:cNvPr id="55303" name="直接连接符 18"/>
          <p:cNvCxnSpPr>
            <a:cxnSpLocks noChangeShapeType="1"/>
          </p:cNvCxnSpPr>
          <p:nvPr/>
        </p:nvCxnSpPr>
        <p:spPr bwMode="auto">
          <a:xfrm>
            <a:off x="7938" y="6202363"/>
            <a:ext cx="9180512" cy="1587"/>
          </a:xfrm>
          <a:prstGeom prst="line">
            <a:avLst/>
          </a:prstGeom>
          <a:noFill/>
          <a:ln w="19050">
            <a:solidFill>
              <a:srgbClr val="4A7EBB"/>
            </a:solidFill>
            <a:round/>
            <a:headEnd/>
            <a:tailEnd/>
          </a:ln>
        </p:spPr>
      </p:cxnSp>
      <p:sp>
        <p:nvSpPr>
          <p:cNvPr id="55304" name="日期占位符 3"/>
          <p:cNvSpPr txBox="1">
            <a:spLocks noGrp="1" noChangeArrowheads="1"/>
          </p:cNvSpPr>
          <p:nvPr/>
        </p:nvSpPr>
        <p:spPr bwMode="auto">
          <a:xfrm>
            <a:off x="457200" y="581183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2BCB3F95-776E-4AE9-9EBC-B56A20741DF4}" type="datetime1">
              <a:rPr lang="zh-CN" altLang="en-US" sz="1200">
                <a:solidFill>
                  <a:srgbClr val="898989"/>
                </a:solidFill>
              </a:rPr>
              <a:pPr/>
              <a:t>2015/9/25</a:t>
            </a:fld>
            <a:endParaRPr lang="zh-CN" altLang="en-US"/>
          </a:p>
        </p:txBody>
      </p:sp>
      <p:grpSp>
        <p:nvGrpSpPr>
          <p:cNvPr id="55305" name="组合 78"/>
          <p:cNvGrpSpPr>
            <a:grpSpLocks/>
          </p:cNvGrpSpPr>
          <p:nvPr/>
        </p:nvGrpSpPr>
        <p:grpSpPr bwMode="auto">
          <a:xfrm>
            <a:off x="927100" y="1076325"/>
            <a:ext cx="5295900" cy="4187825"/>
            <a:chOff x="927089" y="1089757"/>
            <a:chExt cx="5296609" cy="4187769"/>
          </a:xfrm>
        </p:grpSpPr>
        <p:grpSp>
          <p:nvGrpSpPr>
            <p:cNvPr id="55307" name="组合 73"/>
            <p:cNvGrpSpPr>
              <a:grpSpLocks/>
            </p:cNvGrpSpPr>
            <p:nvPr/>
          </p:nvGrpSpPr>
          <p:grpSpPr bwMode="auto">
            <a:xfrm>
              <a:off x="1149351" y="1089757"/>
              <a:ext cx="4679950" cy="4187769"/>
              <a:chOff x="1162050" y="1000857"/>
              <a:chExt cx="4952993" cy="4432097"/>
            </a:xfrm>
          </p:grpSpPr>
          <p:grpSp>
            <p:nvGrpSpPr>
              <p:cNvPr id="4" name="组合 56"/>
              <p:cNvGrpSpPr/>
              <p:nvPr/>
            </p:nvGrpSpPr>
            <p:grpSpPr>
              <a:xfrm>
                <a:off x="1162050" y="1574800"/>
                <a:ext cx="4946650" cy="3449537"/>
                <a:chOff x="683568" y="675840"/>
                <a:chExt cx="7730662" cy="5390963"/>
              </a:xfrm>
              <a:effectLst>
                <a:outerShdw blurRad="50800" dist="25400" dir="5400000" algn="t" rotWithShape="0">
                  <a:prstClr val="black">
                    <a:alpha val="27000"/>
                  </a:prstClr>
                </a:outerShdw>
              </a:effectLst>
            </p:grpSpPr>
            <p:sp>
              <p:nvSpPr>
                <p:cNvPr id="58" name="矩形 7"/>
                <p:cNvSpPr/>
                <p:nvPr/>
              </p:nvSpPr>
              <p:spPr>
                <a:xfrm flipH="1">
                  <a:off x="4384621" y="4701593"/>
                  <a:ext cx="4029609" cy="1165920"/>
                </a:xfrm>
                <a:custGeom>
                  <a:avLst/>
                  <a:gdLst>
                    <a:gd name="connsiteX0" fmla="*/ 0 w 4896544"/>
                    <a:gd name="connsiteY0" fmla="*/ 0 h 1270547"/>
                    <a:gd name="connsiteX1" fmla="*/ 4896544 w 4896544"/>
                    <a:gd name="connsiteY1" fmla="*/ 0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96544"/>
                    <a:gd name="connsiteY0" fmla="*/ 0 h 1270547"/>
                    <a:gd name="connsiteX1" fmla="*/ 4319028 w 4896544"/>
                    <a:gd name="connsiteY1" fmla="*/ 48127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96544"/>
                    <a:gd name="connsiteY0" fmla="*/ 0 h 1270547"/>
                    <a:gd name="connsiteX1" fmla="*/ 4270902 w 4896544"/>
                    <a:gd name="connsiteY1" fmla="*/ 48127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96544"/>
                    <a:gd name="connsiteY0" fmla="*/ 0 h 1270547"/>
                    <a:gd name="connsiteX1" fmla="*/ 4210744 w 4896544"/>
                    <a:gd name="connsiteY1" fmla="*/ 24064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96544"/>
                    <a:gd name="connsiteY0" fmla="*/ 0 h 1270547"/>
                    <a:gd name="connsiteX1" fmla="*/ 4270901 w 4896544"/>
                    <a:gd name="connsiteY1" fmla="*/ 24064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60449"/>
                    <a:gd name="connsiteY0" fmla="*/ 0 h 1270547"/>
                    <a:gd name="connsiteX1" fmla="*/ 4270901 w 4860449"/>
                    <a:gd name="connsiteY1" fmla="*/ 24064 h 1270547"/>
                    <a:gd name="connsiteX2" fmla="*/ 4860449 w 4860449"/>
                    <a:gd name="connsiteY2" fmla="*/ 1270547 h 1270547"/>
                    <a:gd name="connsiteX3" fmla="*/ 0 w 4860449"/>
                    <a:gd name="connsiteY3" fmla="*/ 1270547 h 1270547"/>
                    <a:gd name="connsiteX4" fmla="*/ 0 w 4860449"/>
                    <a:gd name="connsiteY4" fmla="*/ 0 h 1270547"/>
                    <a:gd name="connsiteX0" fmla="*/ 0 w 4391218"/>
                    <a:gd name="connsiteY0" fmla="*/ 0 h 1270547"/>
                    <a:gd name="connsiteX1" fmla="*/ 4270901 w 4391218"/>
                    <a:gd name="connsiteY1" fmla="*/ 24064 h 1270547"/>
                    <a:gd name="connsiteX2" fmla="*/ 4391218 w 4391218"/>
                    <a:gd name="connsiteY2" fmla="*/ 1270547 h 1270547"/>
                    <a:gd name="connsiteX3" fmla="*/ 0 w 4391218"/>
                    <a:gd name="connsiteY3" fmla="*/ 1270547 h 1270547"/>
                    <a:gd name="connsiteX4" fmla="*/ 0 w 4391218"/>
                    <a:gd name="connsiteY4" fmla="*/ 0 h 1270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91218" h="1270547">
                      <a:moveTo>
                        <a:pt x="0" y="0"/>
                      </a:moveTo>
                      <a:lnTo>
                        <a:pt x="4270901" y="24064"/>
                      </a:lnTo>
                      <a:lnTo>
                        <a:pt x="4391218" y="1270547"/>
                      </a:lnTo>
                      <a:lnTo>
                        <a:pt x="0" y="12705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CB25">
                        <a:shade val="30000"/>
                        <a:satMod val="115000"/>
                      </a:srgbClr>
                    </a:gs>
                    <a:gs pos="50000">
                      <a:srgbClr val="FFCB25"/>
                    </a:gs>
                    <a:gs pos="100000">
                      <a:srgbClr val="FFCB25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" lastClr="FFFFFF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59" name="矩形 7"/>
                <p:cNvSpPr/>
                <p:nvPr/>
              </p:nvSpPr>
              <p:spPr>
                <a:xfrm flipH="1">
                  <a:off x="3041473" y="3343296"/>
                  <a:ext cx="5372756" cy="1188002"/>
                </a:xfrm>
                <a:custGeom>
                  <a:avLst/>
                  <a:gdLst>
                    <a:gd name="connsiteX0" fmla="*/ 0 w 4896544"/>
                    <a:gd name="connsiteY0" fmla="*/ 0 h 1270547"/>
                    <a:gd name="connsiteX1" fmla="*/ 4896544 w 4896544"/>
                    <a:gd name="connsiteY1" fmla="*/ 0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96544"/>
                    <a:gd name="connsiteY0" fmla="*/ 0 h 1270547"/>
                    <a:gd name="connsiteX1" fmla="*/ 4319028 w 4896544"/>
                    <a:gd name="connsiteY1" fmla="*/ 48127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96544"/>
                    <a:gd name="connsiteY0" fmla="*/ 0 h 1270547"/>
                    <a:gd name="connsiteX1" fmla="*/ 4270902 w 4896544"/>
                    <a:gd name="connsiteY1" fmla="*/ 48127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96544"/>
                    <a:gd name="connsiteY0" fmla="*/ 0 h 1270547"/>
                    <a:gd name="connsiteX1" fmla="*/ 4210744 w 4896544"/>
                    <a:gd name="connsiteY1" fmla="*/ 24064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96544"/>
                    <a:gd name="connsiteY0" fmla="*/ 0 h 1270547"/>
                    <a:gd name="connsiteX1" fmla="*/ 4270901 w 4896544"/>
                    <a:gd name="connsiteY1" fmla="*/ 24064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60449"/>
                    <a:gd name="connsiteY0" fmla="*/ 0 h 1270547"/>
                    <a:gd name="connsiteX1" fmla="*/ 4270901 w 4860449"/>
                    <a:gd name="connsiteY1" fmla="*/ 24064 h 1270547"/>
                    <a:gd name="connsiteX2" fmla="*/ 4860449 w 4860449"/>
                    <a:gd name="connsiteY2" fmla="*/ 1270547 h 1270547"/>
                    <a:gd name="connsiteX3" fmla="*/ 0 w 4860449"/>
                    <a:gd name="connsiteY3" fmla="*/ 1270547 h 1270547"/>
                    <a:gd name="connsiteX4" fmla="*/ 0 w 4860449"/>
                    <a:gd name="connsiteY4" fmla="*/ 0 h 1270547"/>
                    <a:gd name="connsiteX0" fmla="*/ 0 w 4647438"/>
                    <a:gd name="connsiteY0" fmla="*/ 0 h 1270547"/>
                    <a:gd name="connsiteX1" fmla="*/ 4270901 w 4647438"/>
                    <a:gd name="connsiteY1" fmla="*/ 24064 h 1270547"/>
                    <a:gd name="connsiteX2" fmla="*/ 4647438 w 4647438"/>
                    <a:gd name="connsiteY2" fmla="*/ 1270547 h 1270547"/>
                    <a:gd name="connsiteX3" fmla="*/ 0 w 4647438"/>
                    <a:gd name="connsiteY3" fmla="*/ 1270547 h 1270547"/>
                    <a:gd name="connsiteX4" fmla="*/ 0 w 4647438"/>
                    <a:gd name="connsiteY4" fmla="*/ 0 h 1270547"/>
                    <a:gd name="connsiteX0" fmla="*/ 0 w 4319045"/>
                    <a:gd name="connsiteY0" fmla="*/ 0 h 1294611"/>
                    <a:gd name="connsiteX1" fmla="*/ 4270901 w 4319045"/>
                    <a:gd name="connsiteY1" fmla="*/ 24064 h 1294611"/>
                    <a:gd name="connsiteX2" fmla="*/ 4319045 w 4319045"/>
                    <a:gd name="connsiteY2" fmla="*/ 1294611 h 1294611"/>
                    <a:gd name="connsiteX3" fmla="*/ 0 w 4319045"/>
                    <a:gd name="connsiteY3" fmla="*/ 1270547 h 1294611"/>
                    <a:gd name="connsiteX4" fmla="*/ 0 w 4319045"/>
                    <a:gd name="connsiteY4" fmla="*/ 0 h 129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19045" h="1294611">
                      <a:moveTo>
                        <a:pt x="0" y="0"/>
                      </a:moveTo>
                      <a:lnTo>
                        <a:pt x="4270901" y="24064"/>
                      </a:lnTo>
                      <a:lnTo>
                        <a:pt x="4319045" y="1294611"/>
                      </a:lnTo>
                      <a:lnTo>
                        <a:pt x="0" y="12705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5D983">
                        <a:shade val="30000"/>
                        <a:satMod val="115000"/>
                      </a:srgbClr>
                    </a:gs>
                    <a:gs pos="50000">
                      <a:srgbClr val="E5D983"/>
                    </a:gs>
                    <a:gs pos="100000">
                      <a:srgbClr val="E5D983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" lastClr="FFFFFF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60" name="矩形 7"/>
                <p:cNvSpPr/>
                <p:nvPr/>
              </p:nvSpPr>
              <p:spPr>
                <a:xfrm>
                  <a:off x="683568" y="723905"/>
                  <a:ext cx="4460199" cy="1165920"/>
                </a:xfrm>
                <a:custGeom>
                  <a:avLst/>
                  <a:gdLst>
                    <a:gd name="connsiteX0" fmla="*/ 0 w 4896544"/>
                    <a:gd name="connsiteY0" fmla="*/ 0 h 1270547"/>
                    <a:gd name="connsiteX1" fmla="*/ 4896544 w 4896544"/>
                    <a:gd name="connsiteY1" fmla="*/ 0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96544"/>
                    <a:gd name="connsiteY0" fmla="*/ 0 h 1270547"/>
                    <a:gd name="connsiteX1" fmla="*/ 4319028 w 4896544"/>
                    <a:gd name="connsiteY1" fmla="*/ 48127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96544"/>
                    <a:gd name="connsiteY0" fmla="*/ 0 h 1270547"/>
                    <a:gd name="connsiteX1" fmla="*/ 4270902 w 4896544"/>
                    <a:gd name="connsiteY1" fmla="*/ 48127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96544"/>
                    <a:gd name="connsiteY0" fmla="*/ 0 h 1270547"/>
                    <a:gd name="connsiteX1" fmla="*/ 4210744 w 4896544"/>
                    <a:gd name="connsiteY1" fmla="*/ 24064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96544"/>
                    <a:gd name="connsiteY0" fmla="*/ 0 h 1270547"/>
                    <a:gd name="connsiteX1" fmla="*/ 4270901 w 4896544"/>
                    <a:gd name="connsiteY1" fmla="*/ 24064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60449"/>
                    <a:gd name="connsiteY0" fmla="*/ 0 h 1270547"/>
                    <a:gd name="connsiteX1" fmla="*/ 4270901 w 4860449"/>
                    <a:gd name="connsiteY1" fmla="*/ 24064 h 1270547"/>
                    <a:gd name="connsiteX2" fmla="*/ 4860449 w 4860449"/>
                    <a:gd name="connsiteY2" fmla="*/ 1270547 h 1270547"/>
                    <a:gd name="connsiteX3" fmla="*/ 0 w 4860449"/>
                    <a:gd name="connsiteY3" fmla="*/ 1270547 h 1270547"/>
                    <a:gd name="connsiteX4" fmla="*/ 0 w 4860449"/>
                    <a:gd name="connsiteY4" fmla="*/ 0 h 1270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60449" h="1270547">
                      <a:moveTo>
                        <a:pt x="0" y="0"/>
                      </a:moveTo>
                      <a:lnTo>
                        <a:pt x="4270901" y="24064"/>
                      </a:lnTo>
                      <a:lnTo>
                        <a:pt x="4860449" y="1270547"/>
                      </a:lnTo>
                      <a:lnTo>
                        <a:pt x="0" y="12705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F978F">
                        <a:shade val="30000"/>
                        <a:satMod val="115000"/>
                      </a:srgbClr>
                    </a:gs>
                    <a:gs pos="50000">
                      <a:srgbClr val="3F978F"/>
                    </a:gs>
                    <a:gs pos="100000">
                      <a:srgbClr val="3F978F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" lastClr="FFFFFF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61" name="矩形 5"/>
                <p:cNvSpPr/>
                <p:nvPr/>
              </p:nvSpPr>
              <p:spPr>
                <a:xfrm rot="2286318">
                  <a:off x="3228106" y="675840"/>
                  <a:ext cx="1285186" cy="4062532"/>
                </a:xfrm>
                <a:custGeom>
                  <a:avLst/>
                  <a:gdLst>
                    <a:gd name="connsiteX0" fmla="*/ 0 w 1368152"/>
                    <a:gd name="connsiteY0" fmla="*/ 0 h 3576785"/>
                    <a:gd name="connsiteX1" fmla="*/ 1368152 w 1368152"/>
                    <a:gd name="connsiteY1" fmla="*/ 0 h 3576785"/>
                    <a:gd name="connsiteX2" fmla="*/ 1368152 w 1368152"/>
                    <a:gd name="connsiteY2" fmla="*/ 3576785 h 3576785"/>
                    <a:gd name="connsiteX3" fmla="*/ 0 w 1368152"/>
                    <a:gd name="connsiteY3" fmla="*/ 3576785 h 3576785"/>
                    <a:gd name="connsiteX4" fmla="*/ 0 w 1368152"/>
                    <a:gd name="connsiteY4" fmla="*/ 0 h 3576785"/>
                    <a:gd name="connsiteX0" fmla="*/ 0 w 1368152"/>
                    <a:gd name="connsiteY0" fmla="*/ 0 h 3576785"/>
                    <a:gd name="connsiteX1" fmla="*/ 923542 w 1368152"/>
                    <a:gd name="connsiteY1" fmla="*/ 700362 h 3576785"/>
                    <a:gd name="connsiteX2" fmla="*/ 1368152 w 1368152"/>
                    <a:gd name="connsiteY2" fmla="*/ 3576785 h 3576785"/>
                    <a:gd name="connsiteX3" fmla="*/ 0 w 1368152"/>
                    <a:gd name="connsiteY3" fmla="*/ 3576785 h 3576785"/>
                    <a:gd name="connsiteX4" fmla="*/ 0 w 1368152"/>
                    <a:gd name="connsiteY4" fmla="*/ 0 h 3576785"/>
                    <a:gd name="connsiteX0" fmla="*/ 0 w 1368152"/>
                    <a:gd name="connsiteY0" fmla="*/ 0 h 3576785"/>
                    <a:gd name="connsiteX1" fmla="*/ 1276430 w 1368152"/>
                    <a:gd name="connsiteY1" fmla="*/ 545933 h 3576785"/>
                    <a:gd name="connsiteX2" fmla="*/ 1368152 w 1368152"/>
                    <a:gd name="connsiteY2" fmla="*/ 3576785 h 3576785"/>
                    <a:gd name="connsiteX3" fmla="*/ 0 w 1368152"/>
                    <a:gd name="connsiteY3" fmla="*/ 3576785 h 3576785"/>
                    <a:gd name="connsiteX4" fmla="*/ 0 w 1368152"/>
                    <a:gd name="connsiteY4" fmla="*/ 0 h 3576785"/>
                    <a:gd name="connsiteX0" fmla="*/ 0 w 1368152"/>
                    <a:gd name="connsiteY0" fmla="*/ 0 h 3576785"/>
                    <a:gd name="connsiteX1" fmla="*/ 1276430 w 1368152"/>
                    <a:gd name="connsiteY1" fmla="*/ 545933 h 3576785"/>
                    <a:gd name="connsiteX2" fmla="*/ 1368152 w 1368152"/>
                    <a:gd name="connsiteY2" fmla="*/ 3576785 h 3576785"/>
                    <a:gd name="connsiteX3" fmla="*/ 0 w 1368152"/>
                    <a:gd name="connsiteY3" fmla="*/ 3576785 h 3576785"/>
                    <a:gd name="connsiteX4" fmla="*/ 0 w 1368152"/>
                    <a:gd name="connsiteY4" fmla="*/ 0 h 3576785"/>
                    <a:gd name="connsiteX0" fmla="*/ 0 w 1368152"/>
                    <a:gd name="connsiteY0" fmla="*/ 0 h 3576785"/>
                    <a:gd name="connsiteX1" fmla="*/ 1276430 w 1368152"/>
                    <a:gd name="connsiteY1" fmla="*/ 545933 h 3576785"/>
                    <a:gd name="connsiteX2" fmla="*/ 1368152 w 1368152"/>
                    <a:gd name="connsiteY2" fmla="*/ 3576785 h 3576785"/>
                    <a:gd name="connsiteX3" fmla="*/ 0 w 1368152"/>
                    <a:gd name="connsiteY3" fmla="*/ 3576785 h 3576785"/>
                    <a:gd name="connsiteX4" fmla="*/ 0 w 1368152"/>
                    <a:gd name="connsiteY4" fmla="*/ 0 h 3576785"/>
                    <a:gd name="connsiteX0" fmla="*/ 0 w 1368152"/>
                    <a:gd name="connsiteY0" fmla="*/ 44611 h 3621396"/>
                    <a:gd name="connsiteX1" fmla="*/ 1276430 w 1368152"/>
                    <a:gd name="connsiteY1" fmla="*/ 590544 h 3621396"/>
                    <a:gd name="connsiteX2" fmla="*/ 1368152 w 1368152"/>
                    <a:gd name="connsiteY2" fmla="*/ 3621396 h 3621396"/>
                    <a:gd name="connsiteX3" fmla="*/ 0 w 1368152"/>
                    <a:gd name="connsiteY3" fmla="*/ 3621396 h 3621396"/>
                    <a:gd name="connsiteX4" fmla="*/ 0 w 1368152"/>
                    <a:gd name="connsiteY4" fmla="*/ 44611 h 3621396"/>
                    <a:gd name="connsiteX0" fmla="*/ 0 w 1368152"/>
                    <a:gd name="connsiteY0" fmla="*/ 44611 h 3749025"/>
                    <a:gd name="connsiteX1" fmla="*/ 1276430 w 1368152"/>
                    <a:gd name="connsiteY1" fmla="*/ 590544 h 3749025"/>
                    <a:gd name="connsiteX2" fmla="*/ 1368152 w 1368152"/>
                    <a:gd name="connsiteY2" fmla="*/ 3621396 h 3749025"/>
                    <a:gd name="connsiteX3" fmla="*/ 0 w 1368152"/>
                    <a:gd name="connsiteY3" fmla="*/ 3621396 h 3749025"/>
                    <a:gd name="connsiteX4" fmla="*/ 0 w 1368152"/>
                    <a:gd name="connsiteY4" fmla="*/ 44611 h 3749025"/>
                    <a:gd name="connsiteX0" fmla="*/ 0 w 1368152"/>
                    <a:gd name="connsiteY0" fmla="*/ 44611 h 3872780"/>
                    <a:gd name="connsiteX1" fmla="*/ 1276430 w 1368152"/>
                    <a:gd name="connsiteY1" fmla="*/ 590544 h 3872780"/>
                    <a:gd name="connsiteX2" fmla="*/ 1368152 w 1368152"/>
                    <a:gd name="connsiteY2" fmla="*/ 3621396 h 3872780"/>
                    <a:gd name="connsiteX3" fmla="*/ 0 w 1368152"/>
                    <a:gd name="connsiteY3" fmla="*/ 3621396 h 3872780"/>
                    <a:gd name="connsiteX4" fmla="*/ 0 w 1368152"/>
                    <a:gd name="connsiteY4" fmla="*/ 44611 h 3872780"/>
                    <a:gd name="connsiteX0" fmla="*/ 0 w 1368152"/>
                    <a:gd name="connsiteY0" fmla="*/ 44611 h 3908756"/>
                    <a:gd name="connsiteX1" fmla="*/ 1276430 w 1368152"/>
                    <a:gd name="connsiteY1" fmla="*/ 590544 h 3908756"/>
                    <a:gd name="connsiteX2" fmla="*/ 1368152 w 1368152"/>
                    <a:gd name="connsiteY2" fmla="*/ 3621396 h 3908756"/>
                    <a:gd name="connsiteX3" fmla="*/ 0 w 1368152"/>
                    <a:gd name="connsiteY3" fmla="*/ 3621396 h 3908756"/>
                    <a:gd name="connsiteX4" fmla="*/ 0 w 1368152"/>
                    <a:gd name="connsiteY4" fmla="*/ 44611 h 3908756"/>
                    <a:gd name="connsiteX0" fmla="*/ 0 w 1400516"/>
                    <a:gd name="connsiteY0" fmla="*/ 44611 h 3930416"/>
                    <a:gd name="connsiteX1" fmla="*/ 1276430 w 1400516"/>
                    <a:gd name="connsiteY1" fmla="*/ 590544 h 3930416"/>
                    <a:gd name="connsiteX2" fmla="*/ 1400516 w 1400516"/>
                    <a:gd name="connsiteY2" fmla="*/ 3657390 h 3930416"/>
                    <a:gd name="connsiteX3" fmla="*/ 0 w 1400516"/>
                    <a:gd name="connsiteY3" fmla="*/ 3621396 h 3930416"/>
                    <a:gd name="connsiteX4" fmla="*/ 0 w 1400516"/>
                    <a:gd name="connsiteY4" fmla="*/ 44611 h 3930416"/>
                    <a:gd name="connsiteX0" fmla="*/ 0 w 1400516"/>
                    <a:gd name="connsiteY0" fmla="*/ 44611 h 3861304"/>
                    <a:gd name="connsiteX1" fmla="*/ 1276430 w 1400516"/>
                    <a:gd name="connsiteY1" fmla="*/ 590544 h 3861304"/>
                    <a:gd name="connsiteX2" fmla="*/ 1400516 w 1400516"/>
                    <a:gd name="connsiteY2" fmla="*/ 3657390 h 3861304"/>
                    <a:gd name="connsiteX3" fmla="*/ 0 w 1400516"/>
                    <a:gd name="connsiteY3" fmla="*/ 3621396 h 3861304"/>
                    <a:gd name="connsiteX4" fmla="*/ 0 w 1400516"/>
                    <a:gd name="connsiteY4" fmla="*/ 44611 h 3861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0516" h="3861304">
                      <a:moveTo>
                        <a:pt x="0" y="44611"/>
                      </a:moveTo>
                      <a:cubicBezTo>
                        <a:pt x="237263" y="-130384"/>
                        <a:pt x="965307" y="242432"/>
                        <a:pt x="1276430" y="590544"/>
                      </a:cubicBezTo>
                      <a:lnTo>
                        <a:pt x="1400516" y="3657390"/>
                      </a:lnTo>
                      <a:cubicBezTo>
                        <a:pt x="1087969" y="3958841"/>
                        <a:pt x="421327" y="3908563"/>
                        <a:pt x="0" y="3621396"/>
                      </a:cubicBezTo>
                      <a:lnTo>
                        <a:pt x="0" y="44611"/>
                      </a:lnTo>
                      <a:close/>
                    </a:path>
                  </a:pathLst>
                </a:custGeom>
                <a:gradFill flip="none" rotWithShape="1">
                  <a:gsLst>
                    <a:gs pos="85000">
                      <a:srgbClr val="E0E0E0"/>
                    </a:gs>
                    <a:gs pos="0">
                      <a:srgbClr val="F0F0F0"/>
                    </a:gs>
                    <a:gs pos="29000">
                      <a:sysClr val="window" lastClr="FFFFFF">
                        <a:shade val="67500"/>
                        <a:satMod val="115000"/>
                      </a:sysClr>
                    </a:gs>
                    <a:gs pos="100000">
                      <a:sysClr val="window" lastClr="FFFFFF">
                        <a:shade val="100000"/>
                        <a:satMod val="115000"/>
                      </a:sysClr>
                    </a:gs>
                  </a:gsLst>
                  <a:lin ang="16200000" scaled="0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" lastClr="FFFFFF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62" name="矩形 7"/>
                <p:cNvSpPr/>
                <p:nvPr/>
              </p:nvSpPr>
              <p:spPr>
                <a:xfrm>
                  <a:off x="683568" y="2054429"/>
                  <a:ext cx="5781267" cy="1165920"/>
                </a:xfrm>
                <a:custGeom>
                  <a:avLst/>
                  <a:gdLst>
                    <a:gd name="connsiteX0" fmla="*/ 0 w 4896544"/>
                    <a:gd name="connsiteY0" fmla="*/ 0 h 1270547"/>
                    <a:gd name="connsiteX1" fmla="*/ 4896544 w 4896544"/>
                    <a:gd name="connsiteY1" fmla="*/ 0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96544"/>
                    <a:gd name="connsiteY0" fmla="*/ 0 h 1270547"/>
                    <a:gd name="connsiteX1" fmla="*/ 4319028 w 4896544"/>
                    <a:gd name="connsiteY1" fmla="*/ 48127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96544"/>
                    <a:gd name="connsiteY0" fmla="*/ 0 h 1270547"/>
                    <a:gd name="connsiteX1" fmla="*/ 4270902 w 4896544"/>
                    <a:gd name="connsiteY1" fmla="*/ 48127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96544"/>
                    <a:gd name="connsiteY0" fmla="*/ 0 h 1270547"/>
                    <a:gd name="connsiteX1" fmla="*/ 4210744 w 4896544"/>
                    <a:gd name="connsiteY1" fmla="*/ 24064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96544"/>
                    <a:gd name="connsiteY0" fmla="*/ 0 h 1270547"/>
                    <a:gd name="connsiteX1" fmla="*/ 4270901 w 4896544"/>
                    <a:gd name="connsiteY1" fmla="*/ 24064 h 1270547"/>
                    <a:gd name="connsiteX2" fmla="*/ 4896544 w 4896544"/>
                    <a:gd name="connsiteY2" fmla="*/ 1270547 h 1270547"/>
                    <a:gd name="connsiteX3" fmla="*/ 0 w 4896544"/>
                    <a:gd name="connsiteY3" fmla="*/ 1270547 h 1270547"/>
                    <a:gd name="connsiteX4" fmla="*/ 0 w 4896544"/>
                    <a:gd name="connsiteY4" fmla="*/ 0 h 1270547"/>
                    <a:gd name="connsiteX0" fmla="*/ 0 w 4860449"/>
                    <a:gd name="connsiteY0" fmla="*/ 0 h 1270547"/>
                    <a:gd name="connsiteX1" fmla="*/ 4270901 w 4860449"/>
                    <a:gd name="connsiteY1" fmla="*/ 24064 h 1270547"/>
                    <a:gd name="connsiteX2" fmla="*/ 4860449 w 4860449"/>
                    <a:gd name="connsiteY2" fmla="*/ 1270547 h 1270547"/>
                    <a:gd name="connsiteX3" fmla="*/ 0 w 4860449"/>
                    <a:gd name="connsiteY3" fmla="*/ 1270547 h 1270547"/>
                    <a:gd name="connsiteX4" fmla="*/ 0 w 4860449"/>
                    <a:gd name="connsiteY4" fmla="*/ 0 h 1270547"/>
                    <a:gd name="connsiteX0" fmla="*/ 0 w 4647438"/>
                    <a:gd name="connsiteY0" fmla="*/ 0 h 1270547"/>
                    <a:gd name="connsiteX1" fmla="*/ 4270901 w 4647438"/>
                    <a:gd name="connsiteY1" fmla="*/ 24064 h 1270547"/>
                    <a:gd name="connsiteX2" fmla="*/ 4647438 w 4647438"/>
                    <a:gd name="connsiteY2" fmla="*/ 1270547 h 1270547"/>
                    <a:gd name="connsiteX3" fmla="*/ 0 w 4647438"/>
                    <a:gd name="connsiteY3" fmla="*/ 1270547 h 1270547"/>
                    <a:gd name="connsiteX4" fmla="*/ 0 w 4647438"/>
                    <a:gd name="connsiteY4" fmla="*/ 0 h 1270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47438" h="1270547">
                      <a:moveTo>
                        <a:pt x="0" y="0"/>
                      </a:moveTo>
                      <a:lnTo>
                        <a:pt x="4270901" y="24064"/>
                      </a:lnTo>
                      <a:lnTo>
                        <a:pt x="4647438" y="1270547"/>
                      </a:lnTo>
                      <a:lnTo>
                        <a:pt x="0" y="12705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5D5BE">
                        <a:shade val="30000"/>
                        <a:satMod val="115000"/>
                      </a:srgbClr>
                    </a:gs>
                    <a:gs pos="50000">
                      <a:srgbClr val="B5D5BE"/>
                    </a:gs>
                    <a:gs pos="100000">
                      <a:srgbClr val="B5D5BE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" lastClr="FFFFFF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63" name="矩形 5"/>
                <p:cNvSpPr/>
                <p:nvPr/>
              </p:nvSpPr>
              <p:spPr>
                <a:xfrm rot="2286318">
                  <a:off x="4608504" y="1978673"/>
                  <a:ext cx="1279059" cy="4088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059" h="4088130">
                      <a:moveTo>
                        <a:pt x="0" y="3191917"/>
                      </a:moveTo>
                      <a:lnTo>
                        <a:pt x="1214129" y="2239737"/>
                      </a:lnTo>
                      <a:cubicBezTo>
                        <a:pt x="1228456" y="2765437"/>
                        <a:pt x="1265241" y="3375193"/>
                        <a:pt x="1279059" y="3898669"/>
                      </a:cubicBezTo>
                      <a:cubicBezTo>
                        <a:pt x="984825" y="4206363"/>
                        <a:pt x="386631" y="4112254"/>
                        <a:pt x="0" y="3810122"/>
                      </a:cubicBezTo>
                      <a:close/>
                      <a:moveTo>
                        <a:pt x="0" y="46936"/>
                      </a:moveTo>
                      <a:cubicBezTo>
                        <a:pt x="217724" y="-137179"/>
                        <a:pt x="885815" y="255067"/>
                        <a:pt x="1171318" y="621320"/>
                      </a:cubicBezTo>
                      <a:lnTo>
                        <a:pt x="1175609" y="783891"/>
                      </a:lnTo>
                      <a:lnTo>
                        <a:pt x="0" y="1713072"/>
                      </a:lnTo>
                      <a:close/>
                    </a:path>
                  </a:pathLst>
                </a:custGeom>
                <a:gradFill flip="none" rotWithShape="1">
                  <a:gsLst>
                    <a:gs pos="85000">
                      <a:srgbClr val="E0E0E0"/>
                    </a:gs>
                    <a:gs pos="0">
                      <a:srgbClr val="F0F0F0"/>
                    </a:gs>
                    <a:gs pos="29000">
                      <a:sysClr val="window" lastClr="FFFFFF">
                        <a:shade val="67500"/>
                        <a:satMod val="115000"/>
                      </a:sysClr>
                    </a:gs>
                    <a:gs pos="100000">
                      <a:sysClr val="window" lastClr="FFFFFF">
                        <a:shade val="100000"/>
                        <a:satMod val="115000"/>
                      </a:sysClr>
                    </a:gs>
                  </a:gsLst>
                  <a:lin ang="16200000" scaled="0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" lastClr="FFFFFF"/>
                    </a:solidFill>
                    <a:latin typeface="Calibri"/>
                    <a:ea typeface="+mn-ea"/>
                  </a:endParaRPr>
                </a:p>
              </p:txBody>
            </p:sp>
          </p:grpSp>
          <p:pic>
            <p:nvPicPr>
              <p:cNvPr id="55314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-226523" y="2392135"/>
                <a:ext cx="2860066" cy="77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315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6200000" flipH="1">
                <a:off x="4750667" y="4068578"/>
                <a:ext cx="2656752" cy="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5308" name="Group 10"/>
            <p:cNvGrpSpPr>
              <a:grpSpLocks/>
            </p:cNvGrpSpPr>
            <p:nvPr/>
          </p:nvGrpSpPr>
          <p:grpSpPr bwMode="auto">
            <a:xfrm>
              <a:off x="927089" y="1697480"/>
              <a:ext cx="5296609" cy="3059360"/>
              <a:chOff x="-3797" y="442"/>
              <a:chExt cx="4309" cy="2467"/>
            </a:xfrm>
          </p:grpSpPr>
          <p:sp>
            <p:nvSpPr>
              <p:cNvPr id="55309" name="Text Box 20"/>
              <p:cNvSpPr txBox="1">
                <a:spLocks noChangeArrowheads="1"/>
              </p:cNvSpPr>
              <p:nvPr/>
            </p:nvSpPr>
            <p:spPr bwMode="auto">
              <a:xfrm>
                <a:off x="-3797" y="442"/>
                <a:ext cx="1953" cy="5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b="1">
                    <a:latin typeface="微软雅黑" pitchFamily="34" charset="-122"/>
                    <a:ea typeface="微软雅黑" pitchFamily="34" charset="-122"/>
                  </a:rPr>
                  <a:t>数字化课程资源</a:t>
                </a:r>
              </a:p>
              <a:p>
                <a:pPr algn="ctr"/>
                <a:r>
                  <a:rPr lang="zh-CN" altLang="en-US" b="1">
                    <a:latin typeface="微软雅黑" pitchFamily="34" charset="-122"/>
                    <a:ea typeface="微软雅黑" pitchFamily="34" charset="-122"/>
                  </a:rPr>
                  <a:t>建设标准</a:t>
                </a:r>
              </a:p>
            </p:txBody>
          </p:sp>
          <p:sp>
            <p:nvSpPr>
              <p:cNvPr id="55310" name="Text Box 20"/>
              <p:cNvSpPr txBox="1">
                <a:spLocks noChangeArrowheads="1"/>
              </p:cNvSpPr>
              <p:nvPr/>
            </p:nvSpPr>
            <p:spPr bwMode="auto">
              <a:xfrm>
                <a:off x="-3590" y="1189"/>
                <a:ext cx="2211" cy="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b="1">
                    <a:latin typeface="微软雅黑" pitchFamily="34" charset="-122"/>
                    <a:ea typeface="微软雅黑" pitchFamily="34" charset="-122"/>
                  </a:rPr>
                  <a:t>学院年度目标考核办法</a:t>
                </a:r>
              </a:p>
            </p:txBody>
          </p:sp>
          <p:sp>
            <p:nvSpPr>
              <p:cNvPr id="55311" name="Text Box 20"/>
              <p:cNvSpPr txBox="1">
                <a:spLocks noChangeArrowheads="1"/>
              </p:cNvSpPr>
              <p:nvPr/>
            </p:nvSpPr>
            <p:spPr bwMode="auto">
              <a:xfrm>
                <a:off x="-2030" y="1722"/>
                <a:ext cx="2211" cy="5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b="1">
                    <a:latin typeface="微软雅黑" pitchFamily="34" charset="-122"/>
                    <a:ea typeface="微软雅黑" pitchFamily="34" charset="-122"/>
                  </a:rPr>
                  <a:t>教师课堂教学效果</a:t>
                </a:r>
                <a:endParaRPr lang="en-US" altLang="zh-CN" b="1">
                  <a:latin typeface="微软雅黑" pitchFamily="34" charset="-122"/>
                  <a:ea typeface="微软雅黑" pitchFamily="34" charset="-122"/>
                </a:endParaRPr>
              </a:p>
              <a:p>
                <a:pPr algn="ctr"/>
                <a:r>
                  <a:rPr lang="zh-CN" altLang="en-US" b="1">
                    <a:latin typeface="微软雅黑" pitchFamily="34" charset="-122"/>
                    <a:ea typeface="微软雅黑" pitchFamily="34" charset="-122"/>
                  </a:rPr>
                  <a:t>测评指标</a:t>
                </a:r>
              </a:p>
            </p:txBody>
          </p:sp>
          <p:sp>
            <p:nvSpPr>
              <p:cNvPr id="55312" name="Text Box 20"/>
              <p:cNvSpPr txBox="1">
                <a:spLocks noChangeArrowheads="1"/>
              </p:cNvSpPr>
              <p:nvPr/>
            </p:nvSpPr>
            <p:spPr bwMode="auto">
              <a:xfrm>
                <a:off x="-1699" y="2388"/>
                <a:ext cx="2211" cy="5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b="1">
                    <a:latin typeface="微软雅黑" pitchFamily="34" charset="-122"/>
                    <a:ea typeface="微软雅黑" pitchFamily="34" charset="-122"/>
                  </a:rPr>
                  <a:t>学生学业成绩</a:t>
                </a:r>
                <a:endParaRPr lang="en-US" altLang="zh-CN" b="1">
                  <a:latin typeface="微软雅黑" pitchFamily="34" charset="-122"/>
                  <a:ea typeface="微软雅黑" pitchFamily="34" charset="-122"/>
                </a:endParaRPr>
              </a:p>
              <a:p>
                <a:pPr algn="ctr"/>
                <a:r>
                  <a:rPr lang="zh-CN" altLang="en-US" b="1">
                    <a:latin typeface="微软雅黑" pitchFamily="34" charset="-122"/>
                    <a:ea typeface="微软雅黑" pitchFamily="34" charset="-122"/>
                  </a:rPr>
                  <a:t>评定细则</a:t>
                </a:r>
              </a:p>
            </p:txBody>
          </p:sp>
        </p:grpSp>
      </p:grpSp>
      <p:sp>
        <p:nvSpPr>
          <p:cNvPr id="55306" name="Text Box 40"/>
          <p:cNvSpPr txBox="1">
            <a:spLocks noChangeArrowheads="1"/>
          </p:cNvSpPr>
          <p:nvPr/>
        </p:nvSpPr>
        <p:spPr bwMode="auto">
          <a:xfrm>
            <a:off x="4902200" y="1562100"/>
            <a:ext cx="4014788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对教师的课堂教学和通过网络指导学生学习的情况进行整体评价，</a:t>
            </a:r>
            <a:r>
              <a:rPr lang="zh-CN" altLang="en-US" b="1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课程资源、课堂教学、网上学习指导</a:t>
            </a:r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是评价的重点，体现了对</a:t>
            </a:r>
            <a:r>
              <a:rPr lang="zh-CN" altLang="en-US" b="1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教学过程</a:t>
            </a:r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的重视。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3.2  </a:t>
            </a:r>
            <a:r>
              <a:rPr lang="zh-CN" altLang="en-US" sz="2400" smtClean="0">
                <a:solidFill>
                  <a:schemeClr val="tx1"/>
                </a:solidFill>
              </a:rPr>
              <a:t>推动融合，建立新模式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214" y="1063774"/>
            <a:ext cx="2221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3.2.3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锻炼新能力</a:t>
            </a:r>
          </a:p>
        </p:txBody>
      </p:sp>
      <p:grpSp>
        <p:nvGrpSpPr>
          <p:cNvPr id="57350" name="组合 63"/>
          <p:cNvGrpSpPr>
            <a:grpSpLocks/>
          </p:cNvGrpSpPr>
          <p:nvPr/>
        </p:nvGrpSpPr>
        <p:grpSpPr bwMode="auto">
          <a:xfrm>
            <a:off x="509588" y="1627188"/>
            <a:ext cx="8283575" cy="3292475"/>
            <a:chOff x="509438" y="1627238"/>
            <a:chExt cx="8284183" cy="3293109"/>
          </a:xfrm>
        </p:grpSpPr>
        <p:sp>
          <p:nvSpPr>
            <p:cNvPr id="18" name="矩形 17"/>
            <p:cNvSpPr/>
            <p:nvPr/>
          </p:nvSpPr>
          <p:spPr bwMode="auto">
            <a:xfrm>
              <a:off x="607870" y="1762201"/>
              <a:ext cx="2448105" cy="431883"/>
            </a:xfrm>
            <a:prstGeom prst="rect">
              <a:avLst/>
            </a:prstGeom>
            <a:solidFill>
              <a:srgbClr val="FFCB25">
                <a:alpha val="80000"/>
              </a:srgbClr>
            </a:solidFill>
            <a:ln w="12700">
              <a:solidFill>
                <a:srgbClr val="FF99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信息技术与课程整合</a:t>
              </a:r>
            </a:p>
          </p:txBody>
        </p:sp>
        <p:sp>
          <p:nvSpPr>
            <p:cNvPr id="20" name="剪去单角的矩形 19"/>
            <p:cNvSpPr/>
            <p:nvPr/>
          </p:nvSpPr>
          <p:spPr bwMode="auto">
            <a:xfrm>
              <a:off x="650735" y="2497356"/>
              <a:ext cx="2448105" cy="431883"/>
            </a:xfrm>
            <a:prstGeom prst="snip1Rect">
              <a:avLst>
                <a:gd name="adj" fmla="val 50000"/>
              </a:avLst>
            </a:prstGeom>
            <a:solidFill>
              <a:srgbClr val="FFCB25">
                <a:alpha val="80000"/>
              </a:srgbClr>
            </a:solidFill>
            <a:ln w="12700">
              <a:solidFill>
                <a:srgbClr val="FF99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内容展示工具</a:t>
              </a: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3617991" y="1762201"/>
              <a:ext cx="2999007" cy="431883"/>
            </a:xfrm>
            <a:prstGeom prst="rect">
              <a:avLst/>
            </a:prstGeom>
            <a:solidFill>
              <a:srgbClr val="FFCB25">
                <a:alpha val="80000"/>
              </a:srgbClr>
            </a:solidFill>
            <a:ln w="12700">
              <a:solidFill>
                <a:srgbClr val="FF99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信息技术与教学的深度融合</a:t>
              </a:r>
            </a:p>
          </p:txBody>
        </p:sp>
        <p:sp>
          <p:nvSpPr>
            <p:cNvPr id="23" name="圆角矩形 22"/>
            <p:cNvSpPr/>
            <p:nvPr/>
          </p:nvSpPr>
          <p:spPr bwMode="auto">
            <a:xfrm>
              <a:off x="3617991" y="2497356"/>
              <a:ext cx="2999007" cy="630358"/>
            </a:xfrm>
            <a:prstGeom prst="roundRect">
              <a:avLst>
                <a:gd name="adj" fmla="val 0"/>
              </a:avLst>
            </a:prstGeom>
            <a:solidFill>
              <a:srgbClr val="FFCB25">
                <a:alpha val="80000"/>
              </a:srgbClr>
            </a:solidFill>
            <a:ln w="12700">
              <a:solidFill>
                <a:srgbClr val="FF99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支持师生角色变化学生主动探究实现教学结构变革</a:t>
              </a:r>
            </a:p>
            <a:p>
              <a:pPr algn="ctr" eaLnBrk="1" hangingPunct="1">
                <a:defRPr/>
              </a:pPr>
              <a:endParaRPr lang="zh-CN" altLang="en-US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7355" name="左大括号 31"/>
            <p:cNvSpPr>
              <a:spLocks/>
            </p:cNvSpPr>
            <p:nvPr/>
          </p:nvSpPr>
          <p:spPr bwMode="auto">
            <a:xfrm rot="5400000">
              <a:off x="6141746" y="2818179"/>
              <a:ext cx="220369" cy="2808312"/>
            </a:xfrm>
            <a:prstGeom prst="leftBrace">
              <a:avLst>
                <a:gd name="adj1" fmla="val 8319"/>
                <a:gd name="adj2" fmla="val 50000"/>
              </a:avLst>
            </a:prstGeom>
            <a:noFill/>
            <a:ln w="28575" algn="ctr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3617991" y="4380493"/>
              <a:ext cx="5047032" cy="369958"/>
            </a:xfrm>
            <a:prstGeom prst="rect">
              <a:avLst/>
            </a:prstGeom>
            <a:solidFill>
              <a:srgbClr val="FFCB25">
                <a:alpha val="80000"/>
              </a:srgbClr>
            </a:solidFill>
            <a:ln w="12700">
              <a:solidFill>
                <a:srgbClr val="FF99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锻炼创造性思维能力：自主探究问题、解决问题</a:t>
              </a:r>
            </a:p>
          </p:txBody>
        </p:sp>
        <p:sp>
          <p:nvSpPr>
            <p:cNvPr id="34" name="圆角矩形 33"/>
            <p:cNvSpPr/>
            <p:nvPr/>
          </p:nvSpPr>
          <p:spPr bwMode="auto">
            <a:xfrm>
              <a:off x="509438" y="1627238"/>
              <a:ext cx="2692598" cy="1457606"/>
            </a:xfrm>
            <a:prstGeom prst="roundRect">
              <a:avLst>
                <a:gd name="adj" fmla="val 4349"/>
              </a:avLst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圆角矩形 34"/>
            <p:cNvSpPr/>
            <p:nvPr/>
          </p:nvSpPr>
          <p:spPr bwMode="auto">
            <a:xfrm>
              <a:off x="3508445" y="1627238"/>
              <a:ext cx="5285176" cy="3293109"/>
            </a:xfrm>
            <a:prstGeom prst="roundRect">
              <a:avLst>
                <a:gd name="adj" fmla="val 4349"/>
              </a:avLst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11025" y="3342068"/>
              <a:ext cx="2698948" cy="868529"/>
            </a:xfrm>
            <a:prstGeom prst="rect">
              <a:avLst/>
            </a:prstGeom>
            <a:solidFill>
              <a:srgbClr val="FF9900">
                <a:alpha val="80000"/>
              </a:srgbClr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移动课堂</a:t>
              </a:r>
              <a:endParaRPr lang="en-US" altLang="zh-CN" sz="2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eaLnBrk="1" hangingPunct="1"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移动学习</a:t>
              </a:r>
            </a:p>
          </p:txBody>
        </p:sp>
        <p:grpSp>
          <p:nvGrpSpPr>
            <p:cNvPr id="57360" name="组合 61"/>
            <p:cNvGrpSpPr>
              <a:grpSpLocks/>
            </p:cNvGrpSpPr>
            <p:nvPr/>
          </p:nvGrpSpPr>
          <p:grpSpPr bwMode="auto">
            <a:xfrm>
              <a:off x="3618317" y="3421382"/>
              <a:ext cx="2488569" cy="648072"/>
              <a:chOff x="3563887" y="3258092"/>
              <a:chExt cx="2488569" cy="648072"/>
            </a:xfrm>
          </p:grpSpPr>
          <p:sp>
            <p:nvSpPr>
              <p:cNvPr id="24" name="矩形 23"/>
              <p:cNvSpPr/>
              <p:nvPr/>
            </p:nvSpPr>
            <p:spPr bwMode="auto">
              <a:xfrm>
                <a:off x="3563561" y="3258168"/>
                <a:ext cx="2489383" cy="647825"/>
              </a:xfrm>
              <a:prstGeom prst="rect">
                <a:avLst/>
              </a:prstGeom>
              <a:solidFill>
                <a:srgbClr val="FFCB25">
                  <a:alpha val="80000"/>
                </a:srgbClr>
              </a:solidFill>
              <a:ln w="12700">
                <a:solidFill>
                  <a:srgbClr val="FF99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eaLnBrk="1" hangingPunct="1">
                  <a:defRPr/>
                </a:pPr>
                <a:r>
                  <a:rPr lang="zh-CN" altLang="en-US" b="1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   被动接受</a:t>
                </a:r>
                <a:endParaRPr lang="en-US" altLang="zh-CN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 eaLnBrk="1" hangingPunct="1">
                  <a:defRPr/>
                </a:pPr>
                <a:r>
                  <a:rPr lang="zh-CN" altLang="en-US" b="1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       </a:t>
                </a:r>
                <a:r>
                  <a:rPr lang="zh-CN" altLang="en-US" sz="1700" b="1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“单一教材知识”</a:t>
                </a:r>
              </a:p>
              <a:p>
                <a:pPr algn="ctr" eaLnBrk="1" hangingPunct="1">
                  <a:defRPr/>
                </a:pPr>
                <a:endPara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4" name="Group 60"/>
              <p:cNvGrpSpPr/>
              <p:nvPr/>
            </p:nvGrpSpPr>
            <p:grpSpPr bwMode="auto">
              <a:xfrm>
                <a:off x="3684636" y="3386964"/>
                <a:ext cx="347304" cy="411188"/>
                <a:chOff x="1375885" y="1198807"/>
                <a:chExt cx="1009650" cy="1195367"/>
              </a:xfrm>
              <a:solidFill>
                <a:srgbClr val="FF9900"/>
              </a:solidFill>
            </p:grpSpPr>
            <p:grpSp>
              <p:nvGrpSpPr>
                <p:cNvPr id="5" name="Group 61"/>
                <p:cNvGrpSpPr/>
                <p:nvPr/>
              </p:nvGrpSpPr>
              <p:grpSpPr>
                <a:xfrm>
                  <a:off x="1375885" y="1198807"/>
                  <a:ext cx="1009650" cy="1139826"/>
                  <a:chOff x="1368786" y="1195986"/>
                  <a:chExt cx="1009650" cy="1139826"/>
                </a:xfrm>
                <a:grpFill/>
              </p:grpSpPr>
              <p:sp>
                <p:nvSpPr>
                  <p:cNvPr id="43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44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45" name="Freeform 9"/>
                  <p:cNvSpPr>
                    <a:spLocks/>
                  </p:cNvSpPr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atin typeface="+mn-lt"/>
                      <a:ea typeface="+mn-ea"/>
                    </a:endParaRPr>
                  </a:p>
                </p:txBody>
              </p:sp>
            </p:grpSp>
            <p:sp>
              <p:nvSpPr>
                <p:cNvPr id="41" name="Freeform 62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</p:grpSp>
        <p:grpSp>
          <p:nvGrpSpPr>
            <p:cNvPr id="57361" name="组合 60"/>
            <p:cNvGrpSpPr>
              <a:grpSpLocks/>
            </p:cNvGrpSpPr>
            <p:nvPr/>
          </p:nvGrpSpPr>
          <p:grpSpPr bwMode="auto">
            <a:xfrm>
              <a:off x="6384245" y="3421382"/>
              <a:ext cx="2280787" cy="648072"/>
              <a:chOff x="6231841" y="3268590"/>
              <a:chExt cx="2280787" cy="648072"/>
            </a:xfrm>
          </p:grpSpPr>
          <p:sp>
            <p:nvSpPr>
              <p:cNvPr id="25" name="矩形 24"/>
              <p:cNvSpPr/>
              <p:nvPr/>
            </p:nvSpPr>
            <p:spPr bwMode="auto">
              <a:xfrm>
                <a:off x="6231215" y="3268666"/>
                <a:ext cx="2281404" cy="647825"/>
              </a:xfrm>
              <a:prstGeom prst="rect">
                <a:avLst/>
              </a:prstGeom>
              <a:solidFill>
                <a:srgbClr val="FFCB25">
                  <a:alpha val="80000"/>
                </a:srgbClr>
              </a:solidFill>
              <a:ln w="12700">
                <a:solidFill>
                  <a:srgbClr val="FF99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eaLnBrk="1" hangingPunct="1">
                  <a:defRPr/>
                </a:pPr>
                <a:r>
                  <a:rPr lang="zh-CN" altLang="en-US" b="1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主动构建</a:t>
                </a:r>
                <a:endParaRPr lang="en-US" altLang="zh-CN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 eaLnBrk="1" hangingPunct="1">
                  <a:defRPr/>
                </a:pPr>
                <a:r>
                  <a:rPr lang="zh-CN" altLang="en-US" b="1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      “多元化知识”</a:t>
                </a:r>
              </a:p>
              <a:p>
                <a:pPr algn="ctr" eaLnBrk="1" hangingPunct="1">
                  <a:defRPr/>
                </a:pPr>
                <a:endPara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7" name="Group 60"/>
              <p:cNvGrpSpPr/>
              <p:nvPr/>
            </p:nvGrpSpPr>
            <p:grpSpPr bwMode="auto">
              <a:xfrm>
                <a:off x="6342194" y="3386964"/>
                <a:ext cx="347304" cy="411188"/>
                <a:chOff x="1375885" y="1198807"/>
                <a:chExt cx="1009650" cy="1195367"/>
              </a:xfrm>
              <a:solidFill>
                <a:srgbClr val="FF9900"/>
              </a:solidFill>
            </p:grpSpPr>
            <p:grpSp>
              <p:nvGrpSpPr>
                <p:cNvPr id="8" name="Group 61"/>
                <p:cNvGrpSpPr/>
                <p:nvPr/>
              </p:nvGrpSpPr>
              <p:grpSpPr>
                <a:xfrm>
                  <a:off x="1375885" y="1198807"/>
                  <a:ext cx="1009650" cy="1139826"/>
                  <a:chOff x="1368786" y="1195986"/>
                  <a:chExt cx="1009650" cy="1139826"/>
                </a:xfrm>
                <a:grpFill/>
              </p:grpSpPr>
              <p:sp>
                <p:nvSpPr>
                  <p:cNvPr id="49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50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51" name="Freeform 9"/>
                  <p:cNvSpPr>
                    <a:spLocks/>
                  </p:cNvSpPr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atin typeface="+mn-lt"/>
                      <a:ea typeface="+mn-ea"/>
                    </a:endParaRPr>
                  </a:p>
                </p:txBody>
              </p:sp>
            </p:grpSp>
            <p:sp>
              <p:nvSpPr>
                <p:cNvPr id="48" name="Freeform 62"/>
                <p:cNvSpPr/>
                <p:nvPr/>
              </p:nvSpPr>
              <p:spPr>
                <a:xfrm>
                  <a:off x="1408412" y="2208291"/>
                  <a:ext cx="944594" cy="185883"/>
                </a:xfrm>
                <a:custGeom>
                  <a:avLst/>
                  <a:gdLst>
                    <a:gd name="connsiteX0" fmla="*/ 0 w 944594"/>
                    <a:gd name="connsiteY0" fmla="*/ 0 h 185883"/>
                    <a:gd name="connsiteX1" fmla="*/ 944594 w 944594"/>
                    <a:gd name="connsiteY1" fmla="*/ 0 h 185883"/>
                    <a:gd name="connsiteX2" fmla="*/ 864504 w 944594"/>
                    <a:gd name="connsiteY2" fmla="*/ 66080 h 185883"/>
                    <a:gd name="connsiteX3" fmla="*/ 472297 w 944594"/>
                    <a:gd name="connsiteY3" fmla="*/ 185883 h 185883"/>
                    <a:gd name="connsiteX4" fmla="*/ 80090 w 944594"/>
                    <a:gd name="connsiteY4" fmla="*/ 66080 h 18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4594" h="185883">
                      <a:moveTo>
                        <a:pt x="0" y="0"/>
                      </a:moveTo>
                      <a:lnTo>
                        <a:pt x="944594" y="0"/>
                      </a:lnTo>
                      <a:lnTo>
                        <a:pt x="864504" y="66080"/>
                      </a:lnTo>
                      <a:cubicBezTo>
                        <a:pt x="752546" y="141718"/>
                        <a:pt x="617579" y="185883"/>
                        <a:pt x="472297" y="185883"/>
                      </a:cubicBezTo>
                      <a:cubicBezTo>
                        <a:pt x="327015" y="185883"/>
                        <a:pt x="192048" y="141718"/>
                        <a:pt x="80090" y="660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</p:grpSp>
        <p:sp>
          <p:nvSpPr>
            <p:cNvPr id="54" name="等腰三角形 53"/>
            <p:cNvSpPr/>
            <p:nvPr/>
          </p:nvSpPr>
          <p:spPr bwMode="auto">
            <a:xfrm rot="10800000">
              <a:off x="1652522" y="2260772"/>
              <a:ext cx="360388" cy="176247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8" name="等腰三角形 57"/>
            <p:cNvSpPr/>
            <p:nvPr/>
          </p:nvSpPr>
          <p:spPr bwMode="auto">
            <a:xfrm rot="5400000">
              <a:off x="3181375" y="2267134"/>
              <a:ext cx="360432" cy="176226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9" name="等腰三角形 58"/>
            <p:cNvSpPr/>
            <p:nvPr/>
          </p:nvSpPr>
          <p:spPr bwMode="auto">
            <a:xfrm rot="10800000">
              <a:off x="4937300" y="2260772"/>
              <a:ext cx="360389" cy="176247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0" name="等腰三角形 59"/>
            <p:cNvSpPr/>
            <p:nvPr/>
          </p:nvSpPr>
          <p:spPr bwMode="auto">
            <a:xfrm rot="5400000">
              <a:off x="6066868" y="3657258"/>
              <a:ext cx="358844" cy="176225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3" name="等腰三角形 62"/>
            <p:cNvSpPr/>
            <p:nvPr/>
          </p:nvSpPr>
          <p:spPr bwMode="auto">
            <a:xfrm rot="16200000">
              <a:off x="3181376" y="3688219"/>
              <a:ext cx="360431" cy="176226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3.2  </a:t>
            </a:r>
            <a:r>
              <a:rPr lang="zh-CN" altLang="en-US" sz="2400" smtClean="0">
                <a:solidFill>
                  <a:schemeClr val="tx1"/>
                </a:solidFill>
              </a:rPr>
              <a:t>推动融合，建立新模式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214" y="1063774"/>
            <a:ext cx="2221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3.2.3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锻炼新能力</a:t>
            </a:r>
          </a:p>
        </p:txBody>
      </p:sp>
      <p:pic>
        <p:nvPicPr>
          <p:cNvPr id="58374" name="图片 3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5300" y="1571625"/>
            <a:ext cx="18224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图片 3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50" y="1571625"/>
            <a:ext cx="182086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图片 3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2838" y="1571625"/>
            <a:ext cx="182086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64"/>
          <p:cNvSpPr>
            <a:spLocks noChangeArrowheads="1"/>
          </p:cNvSpPr>
          <p:nvPr/>
        </p:nvSpPr>
        <p:spPr bwMode="auto">
          <a:xfrm>
            <a:off x="6870700" y="1451124"/>
            <a:ext cx="1854200" cy="221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zh-CN" altLang="en-US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学生可以在全覆盖的无线校园网环境下，随时、随地在“移动课堂”上进行“移动学习”</a:t>
            </a:r>
          </a:p>
        </p:txBody>
      </p:sp>
      <p:sp>
        <p:nvSpPr>
          <p:cNvPr id="55" name="矩形 54"/>
          <p:cNvSpPr/>
          <p:nvPr/>
        </p:nvSpPr>
        <p:spPr>
          <a:xfrm>
            <a:off x="1149350" y="4867275"/>
            <a:ext cx="5597525" cy="53975"/>
          </a:xfrm>
          <a:prstGeom prst="rect">
            <a:avLst/>
          </a:prstGeom>
          <a:solidFill>
            <a:srgbClr val="158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3.3  </a:t>
            </a:r>
            <a:r>
              <a:rPr lang="zh-CN" altLang="en-US" sz="2400" smtClean="0">
                <a:solidFill>
                  <a:schemeClr val="tx1"/>
                </a:solidFill>
              </a:rPr>
              <a:t>促进协同，转换新范式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214" y="1063774"/>
            <a:ext cx="30595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信息化带动科研范式转变</a:t>
            </a:r>
          </a:p>
        </p:txBody>
      </p:sp>
      <p:pic>
        <p:nvPicPr>
          <p:cNvPr id="59398" name="Picture 9" descr="Biogrid_vs_movi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4430713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10" descr="Europe-grid"/>
          <p:cNvPicPr>
            <a:picLocks noChangeAspect="1" noChangeArrowheads="1"/>
          </p:cNvPicPr>
          <p:nvPr/>
        </p:nvPicPr>
        <p:blipFill>
          <a:blip r:embed="rId3" cstate="print"/>
          <a:srcRect b="2631"/>
          <a:stretch>
            <a:fillRect/>
          </a:stretch>
        </p:blipFill>
        <p:spPr bwMode="auto">
          <a:xfrm>
            <a:off x="4481513" y="1600200"/>
            <a:ext cx="46672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0" y="4368800"/>
            <a:ext cx="4432300" cy="71438"/>
          </a:xfrm>
          <a:prstGeom prst="rect">
            <a:avLst/>
          </a:prstGeom>
          <a:solidFill>
            <a:srgbClr val="158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55676" y="4462092"/>
            <a:ext cx="3720249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800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农药先导化合物的高通量虚拟筛选</a:t>
            </a:r>
          </a:p>
        </p:txBody>
      </p:sp>
      <p:sp>
        <p:nvSpPr>
          <p:cNvPr id="19" name="矩形 18"/>
          <p:cNvSpPr/>
          <p:nvPr/>
        </p:nvSpPr>
        <p:spPr>
          <a:xfrm>
            <a:off x="4481513" y="4368800"/>
            <a:ext cx="4668837" cy="71438"/>
          </a:xfrm>
          <a:prstGeom prst="rect">
            <a:avLst/>
          </a:prstGeom>
          <a:solidFill>
            <a:srgbClr val="F2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5191696" y="4462092"/>
            <a:ext cx="3248838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800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环境粒子碰撞的海量数据计算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3.3  </a:t>
            </a:r>
            <a:r>
              <a:rPr lang="zh-CN" altLang="en-US" sz="2400" smtClean="0">
                <a:solidFill>
                  <a:schemeClr val="tx1"/>
                </a:solidFill>
              </a:rPr>
              <a:t>促进协同，转换新范式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214" y="1063774"/>
            <a:ext cx="41049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中国首家农村发展智库平台的创建</a:t>
            </a:r>
          </a:p>
        </p:txBody>
      </p:sp>
      <p:pic>
        <p:nvPicPr>
          <p:cNvPr id="60422" name="图片 13" descr="pingt.png"/>
          <p:cNvPicPr>
            <a:picLocks noChangeAspect="1"/>
          </p:cNvPicPr>
          <p:nvPr/>
        </p:nvPicPr>
        <p:blipFill>
          <a:blip r:embed="rId2" cstate="print"/>
          <a:srcRect b="3693"/>
          <a:stretch>
            <a:fillRect/>
          </a:stretch>
        </p:blipFill>
        <p:spPr bwMode="auto">
          <a:xfrm>
            <a:off x="1509713" y="1498600"/>
            <a:ext cx="612457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3.3  </a:t>
            </a:r>
            <a:r>
              <a:rPr lang="zh-CN" altLang="en-US" sz="2400" smtClean="0">
                <a:solidFill>
                  <a:schemeClr val="tx1"/>
                </a:solidFill>
              </a:rPr>
              <a:t>促进协同，转换新范式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214" y="1063774"/>
            <a:ext cx="41049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中国首家农村发展智库平台的创建</a:t>
            </a:r>
          </a:p>
        </p:txBody>
      </p:sp>
      <p:grpSp>
        <p:nvGrpSpPr>
          <p:cNvPr id="61446" name="组合 20"/>
          <p:cNvGrpSpPr>
            <a:grpSpLocks/>
          </p:cNvGrpSpPr>
          <p:nvPr/>
        </p:nvGrpSpPr>
        <p:grpSpPr bwMode="auto">
          <a:xfrm>
            <a:off x="1150938" y="1601788"/>
            <a:ext cx="7550150" cy="3109912"/>
            <a:chOff x="1150936" y="1588559"/>
            <a:chExt cx="7550152" cy="3110440"/>
          </a:xfrm>
        </p:grpSpPr>
        <p:sp>
          <p:nvSpPr>
            <p:cNvPr id="12" name="矩形 11"/>
            <p:cNvSpPr/>
            <p:nvPr/>
          </p:nvSpPr>
          <p:spPr>
            <a:xfrm>
              <a:off x="1150936" y="1599673"/>
              <a:ext cx="7499352" cy="774832"/>
            </a:xfrm>
            <a:prstGeom prst="rect">
              <a:avLst/>
            </a:prstGeom>
            <a:solidFill>
              <a:srgbClr val="B5D5BE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13" name="标题 1"/>
            <p:cNvSpPr txBox="1">
              <a:spLocks/>
            </p:cNvSpPr>
            <p:nvPr/>
          </p:nvSpPr>
          <p:spPr bwMode="auto">
            <a:xfrm>
              <a:off x="1187448" y="1588559"/>
              <a:ext cx="7475540" cy="493796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/>
            <a:lstStyle/>
            <a:p>
              <a:pPr marL="914400" indent="-914400" algn="just">
                <a:lnSpc>
                  <a:spcPts val="2600"/>
                </a:lnSpc>
                <a:defRPr/>
              </a:pPr>
              <a:r>
                <a:rPr lang="zh-CN" altLang="en-US" b="1" kern="0" dirty="0">
                  <a:solidFill>
                    <a:srgbClr val="FF6600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比较难得是：</a:t>
              </a: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习总书记批示</a:t>
              </a:r>
              <a:r>
                <a:rPr lang="en-US" altLang="zh-CN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1</a:t>
              </a: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份；李克强总理</a:t>
              </a:r>
              <a:r>
                <a:rPr lang="en-US" altLang="zh-CN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1</a:t>
              </a: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份；汪洋副总理</a:t>
              </a:r>
              <a:r>
                <a:rPr lang="en-US" altLang="zh-CN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3</a:t>
              </a: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份；</a:t>
              </a:r>
              <a:endParaRPr lang="en-US" altLang="zh-CN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endParaRPr>
            </a:p>
            <a:p>
              <a:pPr marL="914400" indent="-914400" algn="just">
                <a:lnSpc>
                  <a:spcPts val="2600"/>
                </a:lnSpc>
                <a:defRPr/>
              </a:pP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张高丽、王歧山各</a:t>
              </a:r>
              <a:r>
                <a:rPr lang="en-US" altLang="zh-CN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1</a:t>
              </a: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份。中组部部长赵乐际</a:t>
              </a:r>
              <a:r>
                <a:rPr lang="en-US" altLang="zh-CN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2</a:t>
              </a: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份。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1150936" y="2423726"/>
              <a:ext cx="7499352" cy="773243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17" name="标题 1"/>
            <p:cNvSpPr txBox="1">
              <a:spLocks/>
            </p:cNvSpPr>
            <p:nvPr/>
          </p:nvSpPr>
          <p:spPr bwMode="auto">
            <a:xfrm>
              <a:off x="1187448" y="2420550"/>
              <a:ext cx="7513640" cy="493796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/>
            <a:lstStyle/>
            <a:p>
              <a:pPr marL="914400" indent="-914400" algn="just">
                <a:lnSpc>
                  <a:spcPts val="2600"/>
                </a:lnSpc>
                <a:defRPr/>
              </a:pPr>
              <a:r>
                <a:rPr lang="zh-CN" altLang="en-US" b="1" kern="0" dirty="0">
                  <a:solidFill>
                    <a:srgbClr val="FF6600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比较集中是：</a:t>
              </a: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中共中央农村工作办公室主任陈锡文仅</a:t>
              </a:r>
              <a:r>
                <a:rPr lang="en-US" altLang="zh-CN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14</a:t>
              </a: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年就批示</a:t>
              </a:r>
              <a:r>
                <a:rPr lang="en-US" altLang="zh-CN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25</a:t>
              </a: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份；</a:t>
              </a:r>
              <a:endParaRPr lang="en-US" altLang="zh-CN" b="1" kern="0" dirty="0"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endParaRPr>
            </a:p>
            <a:p>
              <a:pPr marL="914400" indent="-914400" algn="just">
                <a:lnSpc>
                  <a:spcPts val="2600"/>
                </a:lnSpc>
                <a:defRPr/>
              </a:pP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国家民政部李立国部长批示</a:t>
              </a:r>
              <a:r>
                <a:rPr lang="en-US" altLang="zh-CN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8</a:t>
              </a: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份。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1150936" y="3246190"/>
              <a:ext cx="7499352" cy="1452809"/>
            </a:xfrm>
            <a:prstGeom prst="rect">
              <a:avLst/>
            </a:prstGeom>
            <a:solidFill>
              <a:srgbClr val="158493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20" name="标题 1"/>
            <p:cNvSpPr txBox="1">
              <a:spLocks/>
            </p:cNvSpPr>
            <p:nvPr/>
          </p:nvSpPr>
          <p:spPr bwMode="auto">
            <a:xfrm>
              <a:off x="1200148" y="3238251"/>
              <a:ext cx="7258052" cy="493797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/>
            <a:lstStyle/>
            <a:p>
              <a:pPr algn="just">
                <a:lnSpc>
                  <a:spcPts val="2600"/>
                </a:lnSpc>
                <a:buClr>
                  <a:srgbClr val="FFCB25"/>
                </a:buClr>
                <a:buFont typeface="Wingdings" pitchFamily="2" charset="2"/>
                <a:buChar char="u"/>
                <a:defRPr/>
              </a:pP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 全国哲学社会科学规划办姜培茂副主任说，规划办的</a:t>
              </a:r>
              <a:r>
                <a:rPr lang="en-US" altLang="zh-CN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《</a:t>
              </a: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成果要报</a:t>
              </a:r>
              <a:r>
                <a:rPr lang="en-US" altLang="zh-CN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》</a:t>
              </a: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每年也只有</a:t>
              </a:r>
              <a:r>
                <a:rPr lang="en-US" altLang="zh-CN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6</a:t>
              </a: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、</a:t>
              </a:r>
              <a:r>
                <a:rPr lang="en-US" altLang="zh-CN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7</a:t>
              </a: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份被中央领导批示；</a:t>
              </a:r>
            </a:p>
            <a:p>
              <a:pPr algn="just">
                <a:lnSpc>
                  <a:spcPts val="2600"/>
                </a:lnSpc>
                <a:buClr>
                  <a:srgbClr val="FFCB25"/>
                </a:buClr>
                <a:buFont typeface="Wingdings" pitchFamily="2" charset="2"/>
                <a:buChar char="u"/>
                <a:defRPr/>
              </a:pPr>
              <a:r>
                <a:rPr lang="zh-CN" altLang="en-US" b="1" kern="0" dirty="0"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 中国社会科学院有位中层领导说，整个社会科学院一千多人一年也只有几十份批示，你们一个院就有这么多呀！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3.4  </a:t>
            </a:r>
            <a:r>
              <a:rPr lang="zh-CN" altLang="en-US" sz="2400" smtClean="0">
                <a:solidFill>
                  <a:schemeClr val="tx1"/>
                </a:solidFill>
              </a:rPr>
              <a:t>拓展时空，打造新生态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214" y="1063774"/>
            <a:ext cx="35822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构建教育信息化协同创新中心</a:t>
            </a:r>
          </a:p>
        </p:txBody>
      </p:sp>
      <p:grpSp>
        <p:nvGrpSpPr>
          <p:cNvPr id="62470" name="组合 46"/>
          <p:cNvGrpSpPr>
            <a:grpSpLocks/>
          </p:cNvGrpSpPr>
          <p:nvPr/>
        </p:nvGrpSpPr>
        <p:grpSpPr bwMode="auto">
          <a:xfrm>
            <a:off x="1149350" y="1662113"/>
            <a:ext cx="7504113" cy="3173412"/>
            <a:chOff x="1149350" y="1662287"/>
            <a:chExt cx="7503704" cy="3173461"/>
          </a:xfrm>
        </p:grpSpPr>
        <p:cxnSp>
          <p:nvCxnSpPr>
            <p:cNvPr id="14" name="直接箭头连接符 6"/>
            <p:cNvCxnSpPr/>
            <p:nvPr/>
          </p:nvCxnSpPr>
          <p:spPr>
            <a:xfrm>
              <a:off x="4313066" y="2235383"/>
              <a:ext cx="0" cy="28734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3"/>
            <p:cNvCxnSpPr/>
            <p:nvPr/>
          </p:nvCxnSpPr>
          <p:spPr>
            <a:xfrm>
              <a:off x="2820897" y="3275212"/>
              <a:ext cx="54130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73" name="TextBox 17"/>
            <p:cNvSpPr txBox="1">
              <a:spLocks noChangeArrowheads="1"/>
            </p:cNvSpPr>
            <p:nvPr/>
          </p:nvSpPr>
          <p:spPr bwMode="auto">
            <a:xfrm>
              <a:off x="2819465" y="3001798"/>
              <a:ext cx="54373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1400">
                  <a:latin typeface="微软雅黑" pitchFamily="34" charset="-122"/>
                  <a:ea typeface="微软雅黑" pitchFamily="34" charset="-122"/>
                </a:rPr>
                <a:t>发起</a:t>
              </a:r>
            </a:p>
          </p:txBody>
        </p:sp>
        <p:sp>
          <p:nvSpPr>
            <p:cNvPr id="62474" name="TextBox 20"/>
            <p:cNvSpPr txBox="1">
              <a:spLocks noChangeArrowheads="1"/>
            </p:cNvSpPr>
            <p:nvPr/>
          </p:nvSpPr>
          <p:spPr bwMode="auto">
            <a:xfrm>
              <a:off x="4356256" y="2230993"/>
              <a:ext cx="54373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1400">
                  <a:latin typeface="微软雅黑" pitchFamily="34" charset="-122"/>
                  <a:ea typeface="微软雅黑" pitchFamily="34" charset="-122"/>
                </a:rPr>
                <a:t>合作</a:t>
              </a:r>
            </a:p>
          </p:txBody>
        </p:sp>
        <p:sp>
          <p:nvSpPr>
            <p:cNvPr id="62475" name="TextBox 21"/>
            <p:cNvSpPr txBox="1">
              <a:spLocks noChangeArrowheads="1"/>
            </p:cNvSpPr>
            <p:nvPr/>
          </p:nvSpPr>
          <p:spPr bwMode="auto">
            <a:xfrm>
              <a:off x="4356256" y="4004518"/>
              <a:ext cx="54373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1400">
                  <a:latin typeface="微软雅黑" pitchFamily="34" charset="-122"/>
                  <a:ea typeface="微软雅黑" pitchFamily="34" charset="-122"/>
                </a:rPr>
                <a:t>联合</a:t>
              </a:r>
            </a:p>
          </p:txBody>
        </p:sp>
        <p:cxnSp>
          <p:nvCxnSpPr>
            <p:cNvPr id="23" name="直接箭头连接符 28"/>
            <p:cNvCxnSpPr/>
            <p:nvPr/>
          </p:nvCxnSpPr>
          <p:spPr>
            <a:xfrm flipH="1" flipV="1">
              <a:off x="4311478" y="4011823"/>
              <a:ext cx="4763" cy="28734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33"/>
            <p:cNvCxnSpPr/>
            <p:nvPr/>
          </p:nvCxnSpPr>
          <p:spPr>
            <a:xfrm>
              <a:off x="5424255" y="1949628"/>
              <a:ext cx="900063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78" name="TextBox 24"/>
            <p:cNvSpPr txBox="1">
              <a:spLocks noChangeArrowheads="1"/>
            </p:cNvSpPr>
            <p:nvPr/>
          </p:nvSpPr>
          <p:spPr bwMode="auto">
            <a:xfrm>
              <a:off x="5414573" y="1662287"/>
              <a:ext cx="101499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1400">
                  <a:latin typeface="微软雅黑" pitchFamily="34" charset="-122"/>
                  <a:ea typeface="微软雅黑" pitchFamily="34" charset="-122"/>
                </a:rPr>
                <a:t>解决方案</a:t>
              </a:r>
            </a:p>
          </p:txBody>
        </p:sp>
        <p:cxnSp>
          <p:nvCxnSpPr>
            <p:cNvPr id="26" name="直接箭头连接符 36"/>
            <p:cNvCxnSpPr/>
            <p:nvPr/>
          </p:nvCxnSpPr>
          <p:spPr>
            <a:xfrm>
              <a:off x="5440129" y="2827530"/>
              <a:ext cx="900063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80" name="TextBox 26"/>
            <p:cNvSpPr txBox="1">
              <a:spLocks noChangeArrowheads="1"/>
            </p:cNvSpPr>
            <p:nvPr/>
          </p:nvSpPr>
          <p:spPr bwMode="auto">
            <a:xfrm>
              <a:off x="5403202" y="2558828"/>
              <a:ext cx="101499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1400">
                  <a:latin typeface="微软雅黑" pitchFamily="34" charset="-122"/>
                  <a:ea typeface="微软雅黑" pitchFamily="34" charset="-122"/>
                </a:rPr>
                <a:t>决策支持</a:t>
              </a:r>
            </a:p>
          </p:txBody>
        </p:sp>
        <p:cxnSp>
          <p:nvCxnSpPr>
            <p:cNvPr id="28" name="直接箭头连接符 38"/>
            <p:cNvCxnSpPr/>
            <p:nvPr/>
          </p:nvCxnSpPr>
          <p:spPr>
            <a:xfrm>
              <a:off x="5424255" y="3705431"/>
              <a:ext cx="900063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82" name="TextBox 28"/>
            <p:cNvSpPr txBox="1">
              <a:spLocks noChangeArrowheads="1"/>
            </p:cNvSpPr>
            <p:nvPr/>
          </p:nvSpPr>
          <p:spPr bwMode="auto">
            <a:xfrm>
              <a:off x="5414573" y="3437087"/>
              <a:ext cx="101499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1400">
                  <a:latin typeface="微软雅黑" pitchFamily="34" charset="-122"/>
                  <a:ea typeface="微软雅黑" pitchFamily="34" charset="-122"/>
                </a:rPr>
                <a:t>平台支撑</a:t>
              </a:r>
            </a:p>
          </p:txBody>
        </p:sp>
        <p:cxnSp>
          <p:nvCxnSpPr>
            <p:cNvPr id="30" name="直接箭头连接符 40"/>
            <p:cNvCxnSpPr/>
            <p:nvPr/>
          </p:nvCxnSpPr>
          <p:spPr>
            <a:xfrm>
              <a:off x="5424255" y="4583332"/>
              <a:ext cx="900063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84" name="TextBox 30"/>
            <p:cNvSpPr txBox="1">
              <a:spLocks noChangeArrowheads="1"/>
            </p:cNvSpPr>
            <p:nvPr/>
          </p:nvSpPr>
          <p:spPr bwMode="auto">
            <a:xfrm>
              <a:off x="5414573" y="4309691"/>
              <a:ext cx="101499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1400">
                  <a:latin typeface="微软雅黑" pitchFamily="34" charset="-122"/>
                  <a:ea typeface="微软雅黑" pitchFamily="34" charset="-122"/>
                </a:rPr>
                <a:t>教育服务</a:t>
              </a:r>
            </a:p>
          </p:txBody>
        </p:sp>
        <p:cxnSp>
          <p:nvCxnSpPr>
            <p:cNvPr id="33" name="直接连接符 47"/>
            <p:cNvCxnSpPr/>
            <p:nvPr/>
          </p:nvCxnSpPr>
          <p:spPr>
            <a:xfrm flipH="1">
              <a:off x="5414731" y="1935341"/>
              <a:ext cx="11111" cy="2663866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51"/>
            <p:cNvCxnSpPr/>
            <p:nvPr/>
          </p:nvCxnSpPr>
          <p:spPr>
            <a:xfrm>
              <a:off x="5184555" y="3259337"/>
              <a:ext cx="242875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圆角矩形 2"/>
            <p:cNvSpPr/>
            <p:nvPr/>
          </p:nvSpPr>
          <p:spPr>
            <a:xfrm>
              <a:off x="1149350" y="2719578"/>
              <a:ext cx="1623924" cy="503245"/>
            </a:xfrm>
            <a:prstGeom prst="round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北京师范大学</a:t>
              </a:r>
            </a:p>
          </p:txBody>
        </p:sp>
        <p:sp>
          <p:nvSpPr>
            <p:cNvPr id="37" name="圆角矩形 31"/>
            <p:cNvSpPr/>
            <p:nvPr/>
          </p:nvSpPr>
          <p:spPr>
            <a:xfrm>
              <a:off x="1149350" y="3326013"/>
              <a:ext cx="1623924" cy="503245"/>
            </a:xfrm>
            <a:prstGeom prst="round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华中师范大学</a:t>
              </a:r>
            </a:p>
          </p:txBody>
        </p:sp>
        <p:sp>
          <p:nvSpPr>
            <p:cNvPr id="38" name="圆角矩形 32"/>
            <p:cNvSpPr/>
            <p:nvPr/>
          </p:nvSpPr>
          <p:spPr>
            <a:xfrm>
              <a:off x="3397127" y="1697213"/>
              <a:ext cx="1833463" cy="503245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高校和研究机构</a:t>
              </a:r>
            </a:p>
          </p:txBody>
        </p:sp>
        <p:sp>
          <p:nvSpPr>
            <p:cNvPr id="39" name="圆角矩形 34"/>
            <p:cNvSpPr/>
            <p:nvPr/>
          </p:nvSpPr>
          <p:spPr>
            <a:xfrm>
              <a:off x="3397127" y="4330915"/>
              <a:ext cx="1833463" cy="504833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行业企业</a:t>
              </a:r>
            </a:p>
          </p:txBody>
        </p:sp>
        <p:sp>
          <p:nvSpPr>
            <p:cNvPr id="40" name="圆角矩形 42"/>
            <p:cNvSpPr/>
            <p:nvPr/>
          </p:nvSpPr>
          <p:spPr>
            <a:xfrm>
              <a:off x="3397127" y="2568763"/>
              <a:ext cx="1833463" cy="1411310"/>
            </a:xfrm>
            <a:prstGeom prst="roundRect">
              <a:avLst>
                <a:gd name="adj" fmla="val 5652"/>
              </a:avLst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教育信息化</a:t>
              </a:r>
              <a:endParaRPr lang="en-US" altLang="zh-CN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协同创新中心</a:t>
              </a:r>
            </a:p>
          </p:txBody>
        </p:sp>
        <p:sp>
          <p:nvSpPr>
            <p:cNvPr id="41" name="圆角矩形 43"/>
            <p:cNvSpPr/>
            <p:nvPr/>
          </p:nvSpPr>
          <p:spPr>
            <a:xfrm>
              <a:off x="6349717" y="1697213"/>
              <a:ext cx="2303337" cy="503245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学校和教育机构</a:t>
              </a:r>
            </a:p>
          </p:txBody>
        </p:sp>
        <p:sp>
          <p:nvSpPr>
            <p:cNvPr id="43" name="圆角矩形 44"/>
            <p:cNvSpPr/>
            <p:nvPr/>
          </p:nvSpPr>
          <p:spPr>
            <a:xfrm>
              <a:off x="6349717" y="2575113"/>
              <a:ext cx="2303337" cy="504833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教育行政部门</a:t>
              </a:r>
            </a:p>
          </p:txBody>
        </p:sp>
        <p:sp>
          <p:nvSpPr>
            <p:cNvPr id="44" name="圆角矩形 46"/>
            <p:cNvSpPr/>
            <p:nvPr/>
          </p:nvSpPr>
          <p:spPr>
            <a:xfrm>
              <a:off x="6349717" y="3453015"/>
              <a:ext cx="2303337" cy="504833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研究机构</a:t>
              </a:r>
            </a:p>
          </p:txBody>
        </p:sp>
        <p:sp>
          <p:nvSpPr>
            <p:cNvPr id="45" name="圆角矩形 48"/>
            <p:cNvSpPr/>
            <p:nvPr/>
          </p:nvSpPr>
          <p:spPr>
            <a:xfrm>
              <a:off x="6349717" y="4330915"/>
              <a:ext cx="2303337" cy="504833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solidFill>
                <a:srgbClr val="3F97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教师、学生和管理者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3.4  </a:t>
            </a:r>
            <a:r>
              <a:rPr lang="zh-CN" altLang="en-US" sz="2400" smtClean="0">
                <a:solidFill>
                  <a:schemeClr val="tx1"/>
                </a:solidFill>
              </a:rPr>
              <a:t>拓展时空，打造新生态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214" y="1063774"/>
            <a:ext cx="27982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汇聚各方优质办学资源</a:t>
            </a:r>
          </a:p>
        </p:txBody>
      </p:sp>
      <p:grpSp>
        <p:nvGrpSpPr>
          <p:cNvPr id="63494" name="组合 62"/>
          <p:cNvGrpSpPr>
            <a:grpSpLocks/>
          </p:cNvGrpSpPr>
          <p:nvPr/>
        </p:nvGrpSpPr>
        <p:grpSpPr bwMode="auto">
          <a:xfrm>
            <a:off x="533400" y="1709738"/>
            <a:ext cx="8129588" cy="760412"/>
            <a:chOff x="533385" y="1534886"/>
            <a:chExt cx="8129603" cy="760414"/>
          </a:xfrm>
        </p:grpSpPr>
        <p:sp>
          <p:nvSpPr>
            <p:cNvPr id="47" name="矩形 46"/>
            <p:cNvSpPr/>
            <p:nvPr/>
          </p:nvSpPr>
          <p:spPr bwMode="auto">
            <a:xfrm>
              <a:off x="533385" y="1534886"/>
              <a:ext cx="1724028" cy="760414"/>
            </a:xfrm>
            <a:prstGeom prst="rect">
              <a:avLst/>
            </a:prstGeom>
            <a:solidFill>
              <a:srgbClr val="E5D983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高校</a:t>
              </a:r>
              <a:r>
                <a:rPr lang="en-US" altLang="zh-CN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/</a:t>
              </a: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研究机构</a:t>
              </a:r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2347901" y="1534886"/>
              <a:ext cx="6315087" cy="760414"/>
            </a:xfrm>
            <a:prstGeom prst="rect">
              <a:avLst/>
            </a:prstGeom>
            <a:solidFill>
              <a:srgbClr val="E5D983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华中师范大学、北京师范大学、</a:t>
              </a:r>
              <a:endParaRPr lang="en-US" altLang="zh-CN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endParaRPr>
            </a:p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长江教育研究院、湖北大学、</a:t>
              </a:r>
              <a:r>
                <a:rPr lang="en-US" altLang="zh-CN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……</a:t>
              </a:r>
            </a:p>
          </p:txBody>
        </p:sp>
        <p:sp>
          <p:nvSpPr>
            <p:cNvPr id="53" name="等腰三角形 52"/>
            <p:cNvSpPr/>
            <p:nvPr/>
          </p:nvSpPr>
          <p:spPr bwMode="auto">
            <a:xfrm rot="5400000">
              <a:off x="2212170" y="1867468"/>
              <a:ext cx="176212" cy="95250"/>
            </a:xfrm>
            <a:prstGeom prst="triangle">
              <a:avLst/>
            </a:prstGeom>
            <a:solidFill>
              <a:srgbClr val="E5D983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5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endParaRPr>
            </a:p>
          </p:txBody>
        </p:sp>
      </p:grpSp>
      <p:grpSp>
        <p:nvGrpSpPr>
          <p:cNvPr id="63495" name="组合 63"/>
          <p:cNvGrpSpPr>
            <a:grpSpLocks/>
          </p:cNvGrpSpPr>
          <p:nvPr/>
        </p:nvGrpSpPr>
        <p:grpSpPr bwMode="auto">
          <a:xfrm>
            <a:off x="533400" y="2549525"/>
            <a:ext cx="8129588" cy="576263"/>
            <a:chOff x="533385" y="2347686"/>
            <a:chExt cx="8129603" cy="576263"/>
          </a:xfrm>
        </p:grpSpPr>
        <p:sp>
          <p:nvSpPr>
            <p:cNvPr id="49" name="矩形 48"/>
            <p:cNvSpPr/>
            <p:nvPr/>
          </p:nvSpPr>
          <p:spPr bwMode="auto">
            <a:xfrm>
              <a:off x="533385" y="2347686"/>
              <a:ext cx="1724028" cy="576263"/>
            </a:xfrm>
            <a:prstGeom prst="rect">
              <a:avLst/>
            </a:prstGeom>
            <a:solidFill>
              <a:srgbClr val="B5D5BE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政府</a:t>
              </a:r>
              <a:r>
                <a:rPr lang="en-US" altLang="zh-CN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/</a:t>
              </a: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事业单位</a:t>
              </a:r>
            </a:p>
          </p:txBody>
        </p:sp>
        <p:sp>
          <p:nvSpPr>
            <p:cNvPr id="50" name="矩形 49"/>
            <p:cNvSpPr/>
            <p:nvPr/>
          </p:nvSpPr>
          <p:spPr bwMode="auto">
            <a:xfrm>
              <a:off x="2347901" y="2347686"/>
              <a:ext cx="6315087" cy="576263"/>
            </a:xfrm>
            <a:prstGeom prst="rect">
              <a:avLst/>
            </a:prstGeom>
            <a:solidFill>
              <a:srgbClr val="B5D5BE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中央电教馆、教育部教育管理信息中心、</a:t>
              </a:r>
              <a:r>
                <a:rPr lang="en-US" altLang="zh-CN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……</a:t>
              </a:r>
            </a:p>
          </p:txBody>
        </p:sp>
        <p:sp>
          <p:nvSpPr>
            <p:cNvPr id="54" name="等腰三角形 53"/>
            <p:cNvSpPr/>
            <p:nvPr/>
          </p:nvSpPr>
          <p:spPr bwMode="auto">
            <a:xfrm rot="5400000">
              <a:off x="2212169" y="2588193"/>
              <a:ext cx="176213" cy="95250"/>
            </a:xfrm>
            <a:prstGeom prst="triangle">
              <a:avLst/>
            </a:prstGeom>
            <a:solidFill>
              <a:srgbClr val="B5D5BE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5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endParaRPr>
            </a:p>
          </p:txBody>
        </p:sp>
      </p:grpSp>
      <p:grpSp>
        <p:nvGrpSpPr>
          <p:cNvPr id="63496" name="组合 64"/>
          <p:cNvGrpSpPr>
            <a:grpSpLocks/>
          </p:cNvGrpSpPr>
          <p:nvPr/>
        </p:nvGrpSpPr>
        <p:grpSpPr bwMode="auto">
          <a:xfrm>
            <a:off x="527050" y="3205163"/>
            <a:ext cx="8129588" cy="576262"/>
            <a:chOff x="527050" y="3011714"/>
            <a:chExt cx="8129603" cy="576263"/>
          </a:xfrm>
        </p:grpSpPr>
        <p:sp>
          <p:nvSpPr>
            <p:cNvPr id="56" name="矩形 55"/>
            <p:cNvSpPr/>
            <p:nvPr/>
          </p:nvSpPr>
          <p:spPr bwMode="auto">
            <a:xfrm>
              <a:off x="527050" y="3011714"/>
              <a:ext cx="1724028" cy="576263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企业</a:t>
              </a:r>
            </a:p>
          </p:txBody>
        </p:sp>
        <p:sp>
          <p:nvSpPr>
            <p:cNvPr id="57" name="矩形 56"/>
            <p:cNvSpPr/>
            <p:nvPr/>
          </p:nvSpPr>
          <p:spPr bwMode="auto">
            <a:xfrm>
              <a:off x="2341566" y="3011714"/>
              <a:ext cx="6315087" cy="576263"/>
            </a:xfrm>
            <a:prstGeom prst="rect">
              <a:avLst/>
            </a:prstGeom>
            <a:solidFill>
              <a:srgbClr val="6BB5A9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人民教育出版社、中国移动、天喻信息、</a:t>
              </a:r>
              <a:r>
                <a:rPr lang="en-US" altLang="zh-CN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……</a:t>
              </a:r>
            </a:p>
          </p:txBody>
        </p:sp>
        <p:sp>
          <p:nvSpPr>
            <p:cNvPr id="58" name="等腰三角形 57"/>
            <p:cNvSpPr/>
            <p:nvPr/>
          </p:nvSpPr>
          <p:spPr bwMode="auto">
            <a:xfrm rot="5400000">
              <a:off x="2205835" y="3252220"/>
              <a:ext cx="176212" cy="95250"/>
            </a:xfrm>
            <a:prstGeom prst="triangle">
              <a:avLst/>
            </a:prstGeom>
            <a:solidFill>
              <a:srgbClr val="6BB5A9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5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endParaRPr>
            </a:p>
          </p:txBody>
        </p:sp>
      </p:grpSp>
      <p:grpSp>
        <p:nvGrpSpPr>
          <p:cNvPr id="63497" name="组合 65"/>
          <p:cNvGrpSpPr>
            <a:grpSpLocks/>
          </p:cNvGrpSpPr>
          <p:nvPr/>
        </p:nvGrpSpPr>
        <p:grpSpPr bwMode="auto">
          <a:xfrm>
            <a:off x="533400" y="3862388"/>
            <a:ext cx="8129588" cy="760412"/>
            <a:chOff x="533385" y="3654883"/>
            <a:chExt cx="8129603" cy="760414"/>
          </a:xfrm>
        </p:grpSpPr>
        <p:sp>
          <p:nvSpPr>
            <p:cNvPr id="59" name="矩形 58"/>
            <p:cNvSpPr/>
            <p:nvPr/>
          </p:nvSpPr>
          <p:spPr bwMode="auto">
            <a:xfrm>
              <a:off x="533385" y="3654883"/>
              <a:ext cx="1724028" cy="760414"/>
            </a:xfrm>
            <a:prstGeom prst="rect">
              <a:avLst/>
            </a:prstGeom>
            <a:solidFill>
              <a:srgbClr val="3F978F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地方、学校</a:t>
              </a:r>
            </a:p>
          </p:txBody>
        </p:sp>
        <p:sp>
          <p:nvSpPr>
            <p:cNvPr id="60" name="矩形 59"/>
            <p:cNvSpPr/>
            <p:nvPr/>
          </p:nvSpPr>
          <p:spPr bwMode="auto">
            <a:xfrm>
              <a:off x="2347901" y="3654883"/>
              <a:ext cx="6315087" cy="760414"/>
            </a:xfrm>
            <a:prstGeom prst="rect">
              <a:avLst/>
            </a:prstGeom>
            <a:solidFill>
              <a:srgbClr val="3F978F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湖北省教育厅、北京市教育网络与信息中心、</a:t>
              </a:r>
              <a:endParaRPr lang="en-US" altLang="zh-CN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endParaRPr>
            </a:p>
            <a:p>
              <a:pPr algn="ctr" eaLnBrk="1" hangingPunct="1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苏州市教育局、</a:t>
              </a:r>
              <a:r>
                <a:rPr lang="en-US" altLang="zh-CN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+mj-cs"/>
                  <a:sym typeface="Calibri" pitchFamily="34" charset="0"/>
                </a:rPr>
                <a:t>……</a:t>
              </a:r>
            </a:p>
          </p:txBody>
        </p:sp>
        <p:sp>
          <p:nvSpPr>
            <p:cNvPr id="61" name="等腰三角形 60"/>
            <p:cNvSpPr/>
            <p:nvPr/>
          </p:nvSpPr>
          <p:spPr bwMode="auto">
            <a:xfrm rot="5400000">
              <a:off x="2212170" y="3987465"/>
              <a:ext cx="176212" cy="95250"/>
            </a:xfrm>
            <a:prstGeom prst="triangle">
              <a:avLst/>
            </a:prstGeom>
            <a:solidFill>
              <a:srgbClr val="3F978F">
                <a:alpha val="89804"/>
              </a:srgb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5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一、智慧校园建设与高校教育发展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341060" y="717914"/>
            <a:ext cx="5940470" cy="514537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914400" indent="-914400">
              <a:lnSpc>
                <a:spcPts val="3000"/>
              </a:lnSpc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智慧校园建设的机遇与挑战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:</a:t>
            </a:r>
            <a:r>
              <a:rPr lang="zh-CN" altLang="en-US" sz="2000" b="1" kern="0" noProof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四</a:t>
            </a:r>
            <a:r>
              <a:rPr lang="zh-CN" altLang="en-US" sz="2000" b="1" kern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个未来之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中国制造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2025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（对工业、对教育两个层面的“爆想”）</a:t>
            </a:r>
            <a:endParaRPr lang="zh-CN" altLang="en-US" sz="1500" b="1" kern="0" dirty="0" smtClean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marL="914400" marR="0" lvl="0" indent="-914400" algn="l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603181" y="1421863"/>
            <a:ext cx="8037236" cy="507831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35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产品智能化：</a:t>
            </a:r>
            <a:r>
              <a:rPr lang="zh-CN" altLang="en-US" sz="1350" b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智</a:t>
            </a:r>
            <a:r>
              <a:rPr lang="zh-CN" altLang="en-US" sz="1350" b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能产品是把制造技术、专用技术、信息技术和 智能技术集成在</a:t>
            </a:r>
            <a:r>
              <a:rPr lang="zh-CN" altLang="en-US" sz="1350" b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产品</a:t>
            </a:r>
            <a:r>
              <a:rPr lang="zh-CN" altLang="en-US" sz="1350" b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sz="1350" b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使</a:t>
            </a:r>
            <a:r>
              <a:rPr lang="zh-CN" altLang="en-US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产品具有更高的性能、更丰富的功能，为用户 提供更完善的解决方</a:t>
            </a:r>
            <a:r>
              <a:rPr lang="zh-CN" altLang="en-US" sz="1350" b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案。</a:t>
            </a:r>
            <a:endParaRPr lang="zh-CN" altLang="en-US" sz="1350" b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642730" y="2186083"/>
            <a:ext cx="7871791" cy="715581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35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制造过程智能化：</a:t>
            </a:r>
            <a:r>
              <a:rPr lang="zh-CN" altLang="en-US" sz="1350" b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关</a:t>
            </a:r>
            <a:r>
              <a:rPr lang="zh-CN" altLang="en-US" sz="1350" b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键是信息集</a:t>
            </a:r>
            <a:r>
              <a:rPr lang="zh-CN" altLang="en-US" sz="1350" b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成，贯</a:t>
            </a:r>
            <a:r>
              <a:rPr lang="zh-CN" altLang="en-US" sz="1350" b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穿制造全生命周期价值链的端对端信息集成。</a:t>
            </a:r>
            <a:r>
              <a:rPr lang="zh-CN" altLang="en-US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企业内部现场信息与制造执行系统</a:t>
            </a:r>
            <a:r>
              <a:rPr lang="en-US" altLang="zh-CN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MES</a:t>
            </a:r>
            <a:r>
              <a:rPr lang="zh-CN" altLang="en-US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、 企业资源管理系统</a:t>
            </a:r>
            <a:r>
              <a:rPr lang="en-US" altLang="zh-CN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ERP</a:t>
            </a:r>
            <a:r>
              <a:rPr lang="zh-CN" altLang="en-US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之间的纵向信息集成；企业与供应商、用户等企业之间的横向信息集</a:t>
            </a:r>
            <a:r>
              <a:rPr lang="zh-CN" altLang="en-US" sz="1350" b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成。</a:t>
            </a:r>
            <a:endParaRPr lang="zh-CN" altLang="en-US" sz="1350" b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3"/>
          <p:cNvSpPr>
            <a:spLocks noChangeArrowheads="1"/>
          </p:cNvSpPr>
          <p:nvPr/>
        </p:nvSpPr>
        <p:spPr bwMode="auto">
          <a:xfrm>
            <a:off x="708628" y="3299002"/>
            <a:ext cx="7713128" cy="507831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zh-CN" altLang="en-US" sz="135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经营模式智能化：</a:t>
            </a:r>
            <a:r>
              <a:rPr lang="zh-CN" altLang="en-US" sz="1350" b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即个性化定制 </a:t>
            </a:r>
            <a:r>
              <a:rPr lang="zh-CN" altLang="en-US" sz="1350" b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，产品</a:t>
            </a:r>
            <a:r>
              <a:rPr lang="zh-CN" altLang="en-US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采用</a:t>
            </a:r>
            <a:r>
              <a:rPr lang="zh-CN" altLang="en-US" sz="1350" b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模块化，可</a:t>
            </a:r>
            <a:r>
              <a:rPr lang="zh-CN" altLang="en-US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通过差异化的定制</a:t>
            </a:r>
            <a:r>
              <a:rPr lang="zh-CN" altLang="en-US" sz="1350" b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参数，组合</a:t>
            </a:r>
            <a:r>
              <a:rPr lang="zh-CN" altLang="en-US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形成个性化产</a:t>
            </a:r>
            <a:r>
              <a:rPr lang="zh-CN" altLang="en-US" sz="1350" b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品。</a:t>
            </a:r>
            <a:endParaRPr lang="zh-CN" altLang="en-US" sz="1350" b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931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5"/>
          <p:cNvSpPr/>
          <p:nvPr/>
        </p:nvSpPr>
        <p:spPr>
          <a:xfrm>
            <a:off x="1143868" y="1143002"/>
            <a:ext cx="3493446" cy="2016000"/>
          </a:xfrm>
          <a:prstGeom prst="roundRect">
            <a:avLst>
              <a:gd name="adj" fmla="val 1508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ts val="2000"/>
              </a:lnSpc>
              <a:defRPr/>
            </a:pP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高校教师教育网络联盟</a:t>
            </a:r>
          </a:p>
          <a:p>
            <a:pPr>
              <a:lnSpc>
                <a:spcPts val="2000"/>
              </a:lnSpc>
              <a:defRPr/>
            </a:pPr>
            <a:r>
              <a:rPr lang="zh-CN" altLang="en-US" sz="14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   全国第一个教师教育跨校网络合作平台</a:t>
            </a:r>
            <a:endParaRPr lang="en-US" altLang="zh-CN" sz="1400" b="1" dirty="0">
              <a:solidFill>
                <a:srgbClr val="CC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000"/>
              </a:lnSpc>
              <a:defRPr/>
            </a:pP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   项目专家组组长单位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：华中师大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000"/>
              </a:lnSpc>
              <a:spcAft>
                <a:spcPts val="600"/>
              </a:spcAft>
              <a:defRPr/>
            </a:pP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   网联理事长单位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：北师大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000"/>
              </a:lnSpc>
              <a:defRPr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   承担三大任务：免费师范生：职前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marL="285750">
              <a:lnSpc>
                <a:spcPts val="2000"/>
              </a:lnSpc>
              <a:defRPr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                     教育硕士：进修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marL="285750">
              <a:lnSpc>
                <a:spcPts val="2000"/>
              </a:lnSpc>
              <a:defRPr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                     在职培训：职后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515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3.4  </a:t>
            </a:r>
            <a:r>
              <a:rPr lang="zh-CN" altLang="en-US" sz="2400" smtClean="0">
                <a:solidFill>
                  <a:schemeClr val="tx1"/>
                </a:solidFill>
              </a:rPr>
              <a:t>拓展时空，打造新生态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aphicFrame>
        <p:nvGraphicFramePr>
          <p:cNvPr id="22" name="图表 13"/>
          <p:cNvGraphicFramePr/>
          <p:nvPr/>
        </p:nvGraphicFramePr>
        <p:xfrm>
          <a:off x="606879" y="3042104"/>
          <a:ext cx="4061268" cy="1964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4519" name="图片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563" y="3200400"/>
            <a:ext cx="3819525" cy="18446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64520" name="图片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7263" y="723900"/>
            <a:ext cx="3819525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组合 86"/>
          <p:cNvGrpSpPr>
            <a:grpSpLocks/>
          </p:cNvGrpSpPr>
          <p:nvPr/>
        </p:nvGrpSpPr>
        <p:grpSpPr bwMode="auto">
          <a:xfrm>
            <a:off x="4921250" y="2682875"/>
            <a:ext cx="3055938" cy="2413000"/>
            <a:chOff x="5159830" y="2567056"/>
            <a:chExt cx="3236687" cy="2556691"/>
          </a:xfrm>
        </p:grpSpPr>
        <p:sp>
          <p:nvSpPr>
            <p:cNvPr id="65547" name="Freeform 1066"/>
            <p:cNvSpPr>
              <a:spLocks/>
            </p:cNvSpPr>
            <p:nvPr/>
          </p:nvSpPr>
          <p:spPr bwMode="auto">
            <a:xfrm>
              <a:off x="7680383" y="4356976"/>
              <a:ext cx="279113" cy="329743"/>
            </a:xfrm>
            <a:custGeom>
              <a:avLst/>
              <a:gdLst>
                <a:gd name="T0" fmla="*/ 0 w 369"/>
                <a:gd name="T1" fmla="*/ 2836 h 465"/>
                <a:gd name="T2" fmla="*/ 3026 w 369"/>
                <a:gd name="T3" fmla="*/ 2836 h 465"/>
                <a:gd name="T4" fmla="*/ 3026 w 369"/>
                <a:gd name="T5" fmla="*/ 2836 h 465"/>
                <a:gd name="T6" fmla="*/ 3026 w 369"/>
                <a:gd name="T7" fmla="*/ 2836 h 465"/>
                <a:gd name="T8" fmla="*/ 3026 w 369"/>
                <a:gd name="T9" fmla="*/ 2836 h 465"/>
                <a:gd name="T10" fmla="*/ 3026 w 369"/>
                <a:gd name="T11" fmla="*/ 2836 h 465"/>
                <a:gd name="T12" fmla="*/ 3026 w 369"/>
                <a:gd name="T13" fmla="*/ 2836 h 465"/>
                <a:gd name="T14" fmla="*/ 3026 w 369"/>
                <a:gd name="T15" fmla="*/ 2836 h 465"/>
                <a:gd name="T16" fmla="*/ 3026 w 369"/>
                <a:gd name="T17" fmla="*/ 2836 h 465"/>
                <a:gd name="T18" fmla="*/ 3026 w 369"/>
                <a:gd name="T19" fmla="*/ 2836 h 465"/>
                <a:gd name="T20" fmla="*/ 3026 w 369"/>
                <a:gd name="T21" fmla="*/ 2836 h 465"/>
                <a:gd name="T22" fmla="*/ 3026 w 369"/>
                <a:gd name="T23" fmla="*/ 2836 h 465"/>
                <a:gd name="T24" fmla="*/ 3026 w 369"/>
                <a:gd name="T25" fmla="*/ 0 h 465"/>
                <a:gd name="T26" fmla="*/ 3026 w 369"/>
                <a:gd name="T27" fmla="*/ 2127 h 465"/>
                <a:gd name="T28" fmla="*/ 3026 w 369"/>
                <a:gd name="T29" fmla="*/ 2836 h 465"/>
                <a:gd name="T30" fmla="*/ 3026 w 369"/>
                <a:gd name="T31" fmla="*/ 2836 h 465"/>
                <a:gd name="T32" fmla="*/ 3026 w 369"/>
                <a:gd name="T33" fmla="*/ 2836 h 465"/>
                <a:gd name="T34" fmla="*/ 3026 w 369"/>
                <a:gd name="T35" fmla="*/ 2836 h 465"/>
                <a:gd name="T36" fmla="*/ 3026 w 369"/>
                <a:gd name="T37" fmla="*/ 2836 h 465"/>
                <a:gd name="T38" fmla="*/ 3026 w 369"/>
                <a:gd name="T39" fmla="*/ 2836 h 465"/>
                <a:gd name="T40" fmla="*/ 3026 w 369"/>
                <a:gd name="T41" fmla="*/ 2836 h 465"/>
                <a:gd name="T42" fmla="*/ 3026 w 369"/>
                <a:gd name="T43" fmla="*/ 2836 h 465"/>
                <a:gd name="T44" fmla="*/ 3026 w 369"/>
                <a:gd name="T45" fmla="*/ 2836 h 465"/>
                <a:gd name="T46" fmla="*/ 3026 w 369"/>
                <a:gd name="T47" fmla="*/ 2836 h 465"/>
                <a:gd name="T48" fmla="*/ 3026 w 369"/>
                <a:gd name="T49" fmla="*/ 2836 h 465"/>
                <a:gd name="T50" fmla="*/ 3026 w 369"/>
                <a:gd name="T51" fmla="*/ 2836 h 465"/>
                <a:gd name="T52" fmla="*/ 3026 w 369"/>
                <a:gd name="T53" fmla="*/ 2836 h 465"/>
                <a:gd name="T54" fmla="*/ 3026 w 369"/>
                <a:gd name="T55" fmla="*/ 2836 h 465"/>
                <a:gd name="T56" fmla="*/ 3026 w 369"/>
                <a:gd name="T57" fmla="*/ 2836 h 465"/>
                <a:gd name="T58" fmla="*/ 3026 w 369"/>
                <a:gd name="T59" fmla="*/ 2836 h 465"/>
                <a:gd name="T60" fmla="*/ 3026 w 369"/>
                <a:gd name="T61" fmla="*/ 2836 h 465"/>
                <a:gd name="T62" fmla="*/ 3026 w 369"/>
                <a:gd name="T63" fmla="*/ 2836 h 465"/>
                <a:gd name="T64" fmla="*/ 3026 w 369"/>
                <a:gd name="T65" fmla="*/ 2836 h 465"/>
                <a:gd name="T66" fmla="*/ 3026 w 369"/>
                <a:gd name="T67" fmla="*/ 2836 h 465"/>
                <a:gd name="T68" fmla="*/ 3026 w 369"/>
                <a:gd name="T69" fmla="*/ 2836 h 465"/>
                <a:gd name="T70" fmla="*/ 3026 w 369"/>
                <a:gd name="T71" fmla="*/ 2836 h 465"/>
                <a:gd name="T72" fmla="*/ 3026 w 369"/>
                <a:gd name="T73" fmla="*/ 2836 h 465"/>
                <a:gd name="T74" fmla="*/ 3026 w 369"/>
                <a:gd name="T75" fmla="*/ 2836 h 465"/>
                <a:gd name="T76" fmla="*/ 3026 w 369"/>
                <a:gd name="T77" fmla="*/ 2836 h 465"/>
                <a:gd name="T78" fmla="*/ 3026 w 369"/>
                <a:gd name="T79" fmla="*/ 2836 h 465"/>
                <a:gd name="T80" fmla="*/ 3026 w 369"/>
                <a:gd name="T81" fmla="*/ 2836 h 465"/>
                <a:gd name="T82" fmla="*/ 3026 w 369"/>
                <a:gd name="T83" fmla="*/ 2836 h 465"/>
                <a:gd name="T84" fmla="*/ 3026 w 369"/>
                <a:gd name="T85" fmla="*/ 2836 h 465"/>
                <a:gd name="T86" fmla="*/ 3026 w 369"/>
                <a:gd name="T87" fmla="*/ 2836 h 465"/>
                <a:gd name="T88" fmla="*/ 3026 w 369"/>
                <a:gd name="T89" fmla="*/ 2836 h 465"/>
                <a:gd name="T90" fmla="*/ 3026 w 369"/>
                <a:gd name="T91" fmla="*/ 2836 h 465"/>
                <a:gd name="T92" fmla="*/ 3026 w 369"/>
                <a:gd name="T93" fmla="*/ 2836 h 465"/>
                <a:gd name="T94" fmla="*/ 3026 w 369"/>
                <a:gd name="T95" fmla="*/ 2836 h 465"/>
                <a:gd name="T96" fmla="*/ 0 w 369"/>
                <a:gd name="T97" fmla="*/ 2836 h 465"/>
                <a:gd name="T98" fmla="*/ 0 w 369"/>
                <a:gd name="T99" fmla="*/ 2836 h 46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9"/>
                <a:gd name="T151" fmla="*/ 0 h 465"/>
                <a:gd name="T152" fmla="*/ 369 w 369"/>
                <a:gd name="T153" fmla="*/ 465 h 46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9" h="465">
                  <a:moveTo>
                    <a:pt x="0" y="357"/>
                  </a:moveTo>
                  <a:lnTo>
                    <a:pt x="12" y="275"/>
                  </a:lnTo>
                  <a:lnTo>
                    <a:pt x="26" y="256"/>
                  </a:lnTo>
                  <a:lnTo>
                    <a:pt x="33" y="234"/>
                  </a:lnTo>
                  <a:lnTo>
                    <a:pt x="48" y="200"/>
                  </a:lnTo>
                  <a:lnTo>
                    <a:pt x="38" y="186"/>
                  </a:lnTo>
                  <a:lnTo>
                    <a:pt x="41" y="159"/>
                  </a:lnTo>
                  <a:lnTo>
                    <a:pt x="78" y="116"/>
                  </a:lnTo>
                  <a:lnTo>
                    <a:pt x="76" y="87"/>
                  </a:lnTo>
                  <a:lnTo>
                    <a:pt x="100" y="46"/>
                  </a:lnTo>
                  <a:lnTo>
                    <a:pt x="124" y="53"/>
                  </a:lnTo>
                  <a:lnTo>
                    <a:pt x="172" y="17"/>
                  </a:lnTo>
                  <a:lnTo>
                    <a:pt x="181" y="0"/>
                  </a:lnTo>
                  <a:lnTo>
                    <a:pt x="210" y="3"/>
                  </a:lnTo>
                  <a:lnTo>
                    <a:pt x="225" y="43"/>
                  </a:lnTo>
                  <a:lnTo>
                    <a:pt x="238" y="70"/>
                  </a:lnTo>
                  <a:lnTo>
                    <a:pt x="270" y="70"/>
                  </a:lnTo>
                  <a:lnTo>
                    <a:pt x="289" y="46"/>
                  </a:lnTo>
                  <a:lnTo>
                    <a:pt x="317" y="75"/>
                  </a:lnTo>
                  <a:lnTo>
                    <a:pt x="368" y="56"/>
                  </a:lnTo>
                  <a:lnTo>
                    <a:pt x="337" y="132"/>
                  </a:lnTo>
                  <a:lnTo>
                    <a:pt x="317" y="123"/>
                  </a:lnTo>
                  <a:lnTo>
                    <a:pt x="304" y="130"/>
                  </a:lnTo>
                  <a:lnTo>
                    <a:pt x="304" y="136"/>
                  </a:lnTo>
                  <a:lnTo>
                    <a:pt x="318" y="156"/>
                  </a:lnTo>
                  <a:lnTo>
                    <a:pt x="315" y="225"/>
                  </a:lnTo>
                  <a:lnTo>
                    <a:pt x="318" y="247"/>
                  </a:lnTo>
                  <a:lnTo>
                    <a:pt x="315" y="253"/>
                  </a:lnTo>
                  <a:lnTo>
                    <a:pt x="294" y="249"/>
                  </a:lnTo>
                  <a:lnTo>
                    <a:pt x="282" y="263"/>
                  </a:lnTo>
                  <a:lnTo>
                    <a:pt x="292" y="280"/>
                  </a:lnTo>
                  <a:lnTo>
                    <a:pt x="267" y="304"/>
                  </a:lnTo>
                  <a:lnTo>
                    <a:pt x="270" y="313"/>
                  </a:lnTo>
                  <a:lnTo>
                    <a:pt x="246" y="326"/>
                  </a:lnTo>
                  <a:lnTo>
                    <a:pt x="251" y="343"/>
                  </a:lnTo>
                  <a:lnTo>
                    <a:pt x="242" y="353"/>
                  </a:lnTo>
                  <a:lnTo>
                    <a:pt x="210" y="353"/>
                  </a:lnTo>
                  <a:lnTo>
                    <a:pt x="192" y="368"/>
                  </a:lnTo>
                  <a:lnTo>
                    <a:pt x="189" y="375"/>
                  </a:lnTo>
                  <a:lnTo>
                    <a:pt x="205" y="386"/>
                  </a:lnTo>
                  <a:lnTo>
                    <a:pt x="188" y="413"/>
                  </a:lnTo>
                  <a:lnTo>
                    <a:pt x="165" y="442"/>
                  </a:lnTo>
                  <a:lnTo>
                    <a:pt x="157" y="439"/>
                  </a:lnTo>
                  <a:lnTo>
                    <a:pt x="133" y="464"/>
                  </a:lnTo>
                  <a:lnTo>
                    <a:pt x="107" y="406"/>
                  </a:lnTo>
                  <a:lnTo>
                    <a:pt x="83" y="375"/>
                  </a:lnTo>
                  <a:lnTo>
                    <a:pt x="67" y="377"/>
                  </a:lnTo>
                  <a:lnTo>
                    <a:pt x="57" y="368"/>
                  </a:lnTo>
                  <a:lnTo>
                    <a:pt x="0" y="357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48" name="Freeform 1067"/>
            <p:cNvSpPr>
              <a:spLocks/>
            </p:cNvSpPr>
            <p:nvPr/>
          </p:nvSpPr>
          <p:spPr bwMode="auto">
            <a:xfrm>
              <a:off x="7570274" y="4786904"/>
              <a:ext cx="53774" cy="34710"/>
            </a:xfrm>
            <a:custGeom>
              <a:avLst/>
              <a:gdLst>
                <a:gd name="T0" fmla="*/ 2987 w 72"/>
                <a:gd name="T1" fmla="*/ 2777 h 50"/>
                <a:gd name="T2" fmla="*/ 2987 w 72"/>
                <a:gd name="T3" fmla="*/ 2777 h 50"/>
                <a:gd name="T4" fmla="*/ 2987 w 72"/>
                <a:gd name="T5" fmla="*/ 0 h 50"/>
                <a:gd name="T6" fmla="*/ 2987 w 72"/>
                <a:gd name="T7" fmla="*/ 2777 h 50"/>
                <a:gd name="T8" fmla="*/ 2987 w 72"/>
                <a:gd name="T9" fmla="*/ 2777 h 50"/>
                <a:gd name="T10" fmla="*/ 2987 w 72"/>
                <a:gd name="T11" fmla="*/ 2777 h 50"/>
                <a:gd name="T12" fmla="*/ 0 w 72"/>
                <a:gd name="T13" fmla="*/ 2777 h 50"/>
                <a:gd name="T14" fmla="*/ 2987 w 72"/>
                <a:gd name="T15" fmla="*/ 2777 h 50"/>
                <a:gd name="T16" fmla="*/ 2987 w 72"/>
                <a:gd name="T17" fmla="*/ 2777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2"/>
                <a:gd name="T28" fmla="*/ 0 h 50"/>
                <a:gd name="T29" fmla="*/ 72 w 72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2" h="50">
                  <a:moveTo>
                    <a:pt x="6" y="14"/>
                  </a:moveTo>
                  <a:lnTo>
                    <a:pt x="30" y="21"/>
                  </a:lnTo>
                  <a:lnTo>
                    <a:pt x="59" y="0"/>
                  </a:lnTo>
                  <a:lnTo>
                    <a:pt x="71" y="36"/>
                  </a:lnTo>
                  <a:lnTo>
                    <a:pt x="42" y="49"/>
                  </a:lnTo>
                  <a:lnTo>
                    <a:pt x="6" y="47"/>
                  </a:lnTo>
                  <a:lnTo>
                    <a:pt x="0" y="21"/>
                  </a:lnTo>
                  <a:lnTo>
                    <a:pt x="6" y="1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49" name="Freeform 1068"/>
            <p:cNvSpPr>
              <a:spLocks/>
            </p:cNvSpPr>
            <p:nvPr/>
          </p:nvSpPr>
          <p:spPr bwMode="auto">
            <a:xfrm>
              <a:off x="7986810" y="4525003"/>
              <a:ext cx="97305" cy="239813"/>
            </a:xfrm>
            <a:custGeom>
              <a:avLst/>
              <a:gdLst>
                <a:gd name="T0" fmla="*/ 3017 w 129"/>
                <a:gd name="T1" fmla="*/ 2838 h 338"/>
                <a:gd name="T2" fmla="*/ 3017 w 129"/>
                <a:gd name="T3" fmla="*/ 2838 h 338"/>
                <a:gd name="T4" fmla="*/ 3017 w 129"/>
                <a:gd name="T5" fmla="*/ 2838 h 338"/>
                <a:gd name="T6" fmla="*/ 3017 w 129"/>
                <a:gd name="T7" fmla="*/ 2838 h 338"/>
                <a:gd name="T8" fmla="*/ 3017 w 129"/>
                <a:gd name="T9" fmla="*/ 2838 h 338"/>
                <a:gd name="T10" fmla="*/ 3017 w 129"/>
                <a:gd name="T11" fmla="*/ 2838 h 338"/>
                <a:gd name="T12" fmla="*/ 3017 w 129"/>
                <a:gd name="T13" fmla="*/ 2838 h 338"/>
                <a:gd name="T14" fmla="*/ 0 w 129"/>
                <a:gd name="T15" fmla="*/ 2838 h 338"/>
                <a:gd name="T16" fmla="*/ 1509 w 129"/>
                <a:gd name="T17" fmla="*/ 2838 h 338"/>
                <a:gd name="T18" fmla="*/ 3017 w 129"/>
                <a:gd name="T19" fmla="*/ 2838 h 338"/>
                <a:gd name="T20" fmla="*/ 3017 w 129"/>
                <a:gd name="T21" fmla="*/ 0 h 338"/>
                <a:gd name="T22" fmla="*/ 3017 w 129"/>
                <a:gd name="T23" fmla="*/ 2838 h 338"/>
                <a:gd name="T24" fmla="*/ 3017 w 129"/>
                <a:gd name="T25" fmla="*/ 2838 h 338"/>
                <a:gd name="T26" fmla="*/ 3017 w 129"/>
                <a:gd name="T27" fmla="*/ 2838 h 3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9"/>
                <a:gd name="T43" fmla="*/ 0 h 338"/>
                <a:gd name="T44" fmla="*/ 129 w 129"/>
                <a:gd name="T45" fmla="*/ 338 h 33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9" h="338">
                  <a:moveTo>
                    <a:pt x="128" y="92"/>
                  </a:moveTo>
                  <a:lnTo>
                    <a:pt x="101" y="239"/>
                  </a:lnTo>
                  <a:lnTo>
                    <a:pt x="89" y="286"/>
                  </a:lnTo>
                  <a:lnTo>
                    <a:pt x="89" y="325"/>
                  </a:lnTo>
                  <a:lnTo>
                    <a:pt x="78" y="337"/>
                  </a:lnTo>
                  <a:lnTo>
                    <a:pt x="52" y="296"/>
                  </a:lnTo>
                  <a:lnTo>
                    <a:pt x="23" y="274"/>
                  </a:lnTo>
                  <a:lnTo>
                    <a:pt x="0" y="209"/>
                  </a:lnTo>
                  <a:lnTo>
                    <a:pt x="2" y="149"/>
                  </a:lnTo>
                  <a:lnTo>
                    <a:pt x="44" y="41"/>
                  </a:lnTo>
                  <a:lnTo>
                    <a:pt x="91" y="0"/>
                  </a:lnTo>
                  <a:lnTo>
                    <a:pt x="121" y="14"/>
                  </a:lnTo>
                  <a:lnTo>
                    <a:pt x="128" y="9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50" name="Freeform 1069"/>
            <p:cNvSpPr>
              <a:spLocks/>
            </p:cNvSpPr>
            <p:nvPr/>
          </p:nvSpPr>
          <p:spPr bwMode="auto">
            <a:xfrm>
              <a:off x="7290308" y="4586534"/>
              <a:ext cx="490795" cy="387330"/>
            </a:xfrm>
            <a:custGeom>
              <a:avLst/>
              <a:gdLst>
                <a:gd name="T0" fmla="*/ 3030 w 648"/>
                <a:gd name="T1" fmla="*/ 2838 h 546"/>
                <a:gd name="T2" fmla="*/ 3030 w 648"/>
                <a:gd name="T3" fmla="*/ 2838 h 546"/>
                <a:gd name="T4" fmla="*/ 3030 w 648"/>
                <a:gd name="T5" fmla="*/ 2838 h 546"/>
                <a:gd name="T6" fmla="*/ 3030 w 648"/>
                <a:gd name="T7" fmla="*/ 2838 h 546"/>
                <a:gd name="T8" fmla="*/ 3030 w 648"/>
                <a:gd name="T9" fmla="*/ 2838 h 546"/>
                <a:gd name="T10" fmla="*/ 3030 w 648"/>
                <a:gd name="T11" fmla="*/ 0 h 546"/>
                <a:gd name="T12" fmla="*/ 3030 w 648"/>
                <a:gd name="T13" fmla="*/ 2838 h 546"/>
                <a:gd name="T14" fmla="*/ 3030 w 648"/>
                <a:gd name="T15" fmla="*/ 2838 h 546"/>
                <a:gd name="T16" fmla="*/ 3030 w 648"/>
                <a:gd name="T17" fmla="*/ 2838 h 546"/>
                <a:gd name="T18" fmla="*/ 3030 w 648"/>
                <a:gd name="T19" fmla="*/ 2838 h 546"/>
                <a:gd name="T20" fmla="*/ 3030 w 648"/>
                <a:gd name="T21" fmla="*/ 2838 h 546"/>
                <a:gd name="T22" fmla="*/ 3030 w 648"/>
                <a:gd name="T23" fmla="*/ 2838 h 546"/>
                <a:gd name="T24" fmla="*/ 3030 w 648"/>
                <a:gd name="T25" fmla="*/ 2838 h 546"/>
                <a:gd name="T26" fmla="*/ 3030 w 648"/>
                <a:gd name="T27" fmla="*/ 2838 h 546"/>
                <a:gd name="T28" fmla="*/ 3030 w 648"/>
                <a:gd name="T29" fmla="*/ 2838 h 546"/>
                <a:gd name="T30" fmla="*/ 3030 w 648"/>
                <a:gd name="T31" fmla="*/ 2838 h 546"/>
                <a:gd name="T32" fmla="*/ 3030 w 648"/>
                <a:gd name="T33" fmla="*/ 2838 h 546"/>
                <a:gd name="T34" fmla="*/ 3030 w 648"/>
                <a:gd name="T35" fmla="*/ 2838 h 546"/>
                <a:gd name="T36" fmla="*/ 3030 w 648"/>
                <a:gd name="T37" fmla="*/ 2838 h 546"/>
                <a:gd name="T38" fmla="*/ 3030 w 648"/>
                <a:gd name="T39" fmla="*/ 2838 h 546"/>
                <a:gd name="T40" fmla="*/ 3030 w 648"/>
                <a:gd name="T41" fmla="*/ 2838 h 546"/>
                <a:gd name="T42" fmla="*/ 3030 w 648"/>
                <a:gd name="T43" fmla="*/ 2838 h 546"/>
                <a:gd name="T44" fmla="*/ 3030 w 648"/>
                <a:gd name="T45" fmla="*/ 2838 h 546"/>
                <a:gd name="T46" fmla="*/ 3030 w 648"/>
                <a:gd name="T47" fmla="*/ 2838 h 546"/>
                <a:gd name="T48" fmla="*/ 3030 w 648"/>
                <a:gd name="T49" fmla="*/ 2838 h 546"/>
                <a:gd name="T50" fmla="*/ 3030 w 648"/>
                <a:gd name="T51" fmla="*/ 2838 h 546"/>
                <a:gd name="T52" fmla="*/ 3030 w 648"/>
                <a:gd name="T53" fmla="*/ 2838 h 546"/>
                <a:gd name="T54" fmla="*/ 3030 w 648"/>
                <a:gd name="T55" fmla="*/ 2838 h 546"/>
                <a:gd name="T56" fmla="*/ 3030 w 648"/>
                <a:gd name="T57" fmla="*/ 2838 h 546"/>
                <a:gd name="T58" fmla="*/ 3030 w 648"/>
                <a:gd name="T59" fmla="*/ 2838 h 546"/>
                <a:gd name="T60" fmla="*/ 3030 w 648"/>
                <a:gd name="T61" fmla="*/ 2838 h 546"/>
                <a:gd name="T62" fmla="*/ 3030 w 648"/>
                <a:gd name="T63" fmla="*/ 2838 h 546"/>
                <a:gd name="T64" fmla="*/ 3030 w 648"/>
                <a:gd name="T65" fmla="*/ 2838 h 546"/>
                <a:gd name="T66" fmla="*/ 3030 w 648"/>
                <a:gd name="T67" fmla="*/ 2838 h 546"/>
                <a:gd name="T68" fmla="*/ 3030 w 648"/>
                <a:gd name="T69" fmla="*/ 2838 h 546"/>
                <a:gd name="T70" fmla="*/ 3030 w 648"/>
                <a:gd name="T71" fmla="*/ 2838 h 5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8"/>
                <a:gd name="T109" fmla="*/ 0 h 546"/>
                <a:gd name="T110" fmla="*/ 648 w 648"/>
                <a:gd name="T111" fmla="*/ 546 h 54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8" h="546">
                  <a:moveTo>
                    <a:pt x="172" y="93"/>
                  </a:moveTo>
                  <a:lnTo>
                    <a:pt x="189" y="79"/>
                  </a:lnTo>
                  <a:lnTo>
                    <a:pt x="189" y="53"/>
                  </a:lnTo>
                  <a:lnTo>
                    <a:pt x="198" y="43"/>
                  </a:lnTo>
                  <a:lnTo>
                    <a:pt x="220" y="46"/>
                  </a:lnTo>
                  <a:lnTo>
                    <a:pt x="257" y="64"/>
                  </a:lnTo>
                  <a:lnTo>
                    <a:pt x="263" y="50"/>
                  </a:lnTo>
                  <a:lnTo>
                    <a:pt x="255" y="35"/>
                  </a:lnTo>
                  <a:lnTo>
                    <a:pt x="257" y="24"/>
                  </a:lnTo>
                  <a:lnTo>
                    <a:pt x="281" y="4"/>
                  </a:lnTo>
                  <a:lnTo>
                    <a:pt x="322" y="16"/>
                  </a:lnTo>
                  <a:lnTo>
                    <a:pt x="346" y="0"/>
                  </a:lnTo>
                  <a:lnTo>
                    <a:pt x="364" y="17"/>
                  </a:lnTo>
                  <a:lnTo>
                    <a:pt x="406" y="6"/>
                  </a:lnTo>
                  <a:lnTo>
                    <a:pt x="415" y="21"/>
                  </a:lnTo>
                  <a:lnTo>
                    <a:pt x="401" y="40"/>
                  </a:lnTo>
                  <a:lnTo>
                    <a:pt x="379" y="72"/>
                  </a:lnTo>
                  <a:lnTo>
                    <a:pt x="379" y="81"/>
                  </a:lnTo>
                  <a:lnTo>
                    <a:pt x="392" y="91"/>
                  </a:lnTo>
                  <a:lnTo>
                    <a:pt x="480" y="55"/>
                  </a:lnTo>
                  <a:lnTo>
                    <a:pt x="511" y="72"/>
                  </a:lnTo>
                  <a:lnTo>
                    <a:pt x="520" y="64"/>
                  </a:lnTo>
                  <a:lnTo>
                    <a:pt x="511" y="43"/>
                  </a:lnTo>
                  <a:lnTo>
                    <a:pt x="513" y="33"/>
                  </a:lnTo>
                  <a:lnTo>
                    <a:pt x="570" y="43"/>
                  </a:lnTo>
                  <a:lnTo>
                    <a:pt x="580" y="53"/>
                  </a:lnTo>
                  <a:lnTo>
                    <a:pt x="596" y="50"/>
                  </a:lnTo>
                  <a:lnTo>
                    <a:pt x="620" y="81"/>
                  </a:lnTo>
                  <a:lnTo>
                    <a:pt x="647" y="139"/>
                  </a:lnTo>
                  <a:lnTo>
                    <a:pt x="628" y="152"/>
                  </a:lnTo>
                  <a:lnTo>
                    <a:pt x="613" y="180"/>
                  </a:lnTo>
                  <a:lnTo>
                    <a:pt x="600" y="185"/>
                  </a:lnTo>
                  <a:lnTo>
                    <a:pt x="587" y="212"/>
                  </a:lnTo>
                  <a:lnTo>
                    <a:pt x="544" y="233"/>
                  </a:lnTo>
                  <a:lnTo>
                    <a:pt x="526" y="225"/>
                  </a:lnTo>
                  <a:lnTo>
                    <a:pt x="515" y="243"/>
                  </a:lnTo>
                  <a:lnTo>
                    <a:pt x="515" y="250"/>
                  </a:lnTo>
                  <a:lnTo>
                    <a:pt x="502" y="250"/>
                  </a:lnTo>
                  <a:lnTo>
                    <a:pt x="478" y="250"/>
                  </a:lnTo>
                  <a:lnTo>
                    <a:pt x="456" y="265"/>
                  </a:lnTo>
                  <a:lnTo>
                    <a:pt x="441" y="255"/>
                  </a:lnTo>
                  <a:lnTo>
                    <a:pt x="421" y="269"/>
                  </a:lnTo>
                  <a:lnTo>
                    <a:pt x="373" y="289"/>
                  </a:lnTo>
                  <a:lnTo>
                    <a:pt x="334" y="258"/>
                  </a:lnTo>
                  <a:lnTo>
                    <a:pt x="332" y="282"/>
                  </a:lnTo>
                  <a:lnTo>
                    <a:pt x="344" y="320"/>
                  </a:lnTo>
                  <a:lnTo>
                    <a:pt x="310" y="335"/>
                  </a:lnTo>
                  <a:lnTo>
                    <a:pt x="289" y="361"/>
                  </a:lnTo>
                  <a:lnTo>
                    <a:pt x="253" y="371"/>
                  </a:lnTo>
                  <a:lnTo>
                    <a:pt x="233" y="380"/>
                  </a:lnTo>
                  <a:lnTo>
                    <a:pt x="193" y="380"/>
                  </a:lnTo>
                  <a:lnTo>
                    <a:pt x="167" y="406"/>
                  </a:lnTo>
                  <a:lnTo>
                    <a:pt x="98" y="430"/>
                  </a:lnTo>
                  <a:lnTo>
                    <a:pt x="62" y="455"/>
                  </a:lnTo>
                  <a:lnTo>
                    <a:pt x="45" y="472"/>
                  </a:lnTo>
                  <a:lnTo>
                    <a:pt x="78" y="525"/>
                  </a:lnTo>
                  <a:lnTo>
                    <a:pt x="55" y="545"/>
                  </a:lnTo>
                  <a:lnTo>
                    <a:pt x="29" y="542"/>
                  </a:lnTo>
                  <a:lnTo>
                    <a:pt x="0" y="486"/>
                  </a:lnTo>
                  <a:lnTo>
                    <a:pt x="5" y="445"/>
                  </a:lnTo>
                  <a:lnTo>
                    <a:pt x="5" y="426"/>
                  </a:lnTo>
                  <a:lnTo>
                    <a:pt x="27" y="390"/>
                  </a:lnTo>
                  <a:lnTo>
                    <a:pt x="55" y="383"/>
                  </a:lnTo>
                  <a:lnTo>
                    <a:pt x="53" y="364"/>
                  </a:lnTo>
                  <a:lnTo>
                    <a:pt x="82" y="351"/>
                  </a:lnTo>
                  <a:lnTo>
                    <a:pt x="86" y="318"/>
                  </a:lnTo>
                  <a:lnTo>
                    <a:pt x="136" y="277"/>
                  </a:lnTo>
                  <a:lnTo>
                    <a:pt x="134" y="225"/>
                  </a:lnTo>
                  <a:lnTo>
                    <a:pt x="174" y="173"/>
                  </a:lnTo>
                  <a:lnTo>
                    <a:pt x="172" y="154"/>
                  </a:lnTo>
                  <a:lnTo>
                    <a:pt x="184" y="137"/>
                  </a:lnTo>
                  <a:lnTo>
                    <a:pt x="172" y="93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51" name="Freeform 1070"/>
            <p:cNvSpPr>
              <a:spLocks/>
            </p:cNvSpPr>
            <p:nvPr/>
          </p:nvSpPr>
          <p:spPr bwMode="auto">
            <a:xfrm>
              <a:off x="6920717" y="4547880"/>
              <a:ext cx="510427" cy="347098"/>
            </a:xfrm>
            <a:custGeom>
              <a:avLst/>
              <a:gdLst>
                <a:gd name="T0" fmla="*/ 3034 w 673"/>
                <a:gd name="T1" fmla="*/ 2833 h 490"/>
                <a:gd name="T2" fmla="*/ 3034 w 673"/>
                <a:gd name="T3" fmla="*/ 2833 h 490"/>
                <a:gd name="T4" fmla="*/ 3034 w 673"/>
                <a:gd name="T5" fmla="*/ 2833 h 490"/>
                <a:gd name="T6" fmla="*/ 3034 w 673"/>
                <a:gd name="T7" fmla="*/ 2833 h 490"/>
                <a:gd name="T8" fmla="*/ 3034 w 673"/>
                <a:gd name="T9" fmla="*/ 2833 h 490"/>
                <a:gd name="T10" fmla="*/ 3034 w 673"/>
                <a:gd name="T11" fmla="*/ 2833 h 490"/>
                <a:gd name="T12" fmla="*/ 3034 w 673"/>
                <a:gd name="T13" fmla="*/ 2833 h 490"/>
                <a:gd name="T14" fmla="*/ 3034 w 673"/>
                <a:gd name="T15" fmla="*/ 2833 h 490"/>
                <a:gd name="T16" fmla="*/ 3034 w 673"/>
                <a:gd name="T17" fmla="*/ 2833 h 490"/>
                <a:gd name="T18" fmla="*/ 3034 w 673"/>
                <a:gd name="T19" fmla="*/ 2833 h 490"/>
                <a:gd name="T20" fmla="*/ 3034 w 673"/>
                <a:gd name="T21" fmla="*/ 2833 h 490"/>
                <a:gd name="T22" fmla="*/ 3034 w 673"/>
                <a:gd name="T23" fmla="*/ 2833 h 490"/>
                <a:gd name="T24" fmla="*/ 3034 w 673"/>
                <a:gd name="T25" fmla="*/ 2833 h 490"/>
                <a:gd name="T26" fmla="*/ 3034 w 673"/>
                <a:gd name="T27" fmla="*/ 2833 h 490"/>
                <a:gd name="T28" fmla="*/ 3034 w 673"/>
                <a:gd name="T29" fmla="*/ 2833 h 490"/>
                <a:gd name="T30" fmla="*/ 3034 w 673"/>
                <a:gd name="T31" fmla="*/ 2833 h 490"/>
                <a:gd name="T32" fmla="*/ 3034 w 673"/>
                <a:gd name="T33" fmla="*/ 2833 h 490"/>
                <a:gd name="T34" fmla="*/ 3034 w 673"/>
                <a:gd name="T35" fmla="*/ 2833 h 490"/>
                <a:gd name="T36" fmla="*/ 3034 w 673"/>
                <a:gd name="T37" fmla="*/ 2833 h 490"/>
                <a:gd name="T38" fmla="*/ 3034 w 673"/>
                <a:gd name="T39" fmla="*/ 2833 h 490"/>
                <a:gd name="T40" fmla="*/ 3034 w 673"/>
                <a:gd name="T41" fmla="*/ 2833 h 490"/>
                <a:gd name="T42" fmla="*/ 3034 w 673"/>
                <a:gd name="T43" fmla="*/ 2833 h 490"/>
                <a:gd name="T44" fmla="*/ 3034 w 673"/>
                <a:gd name="T45" fmla="*/ 2833 h 490"/>
                <a:gd name="T46" fmla="*/ 3034 w 673"/>
                <a:gd name="T47" fmla="*/ 2833 h 490"/>
                <a:gd name="T48" fmla="*/ 3034 w 673"/>
                <a:gd name="T49" fmla="*/ 2833 h 490"/>
                <a:gd name="T50" fmla="*/ 3034 w 673"/>
                <a:gd name="T51" fmla="*/ 2833 h 490"/>
                <a:gd name="T52" fmla="*/ 3034 w 673"/>
                <a:gd name="T53" fmla="*/ 2833 h 490"/>
                <a:gd name="T54" fmla="*/ 3034 w 673"/>
                <a:gd name="T55" fmla="*/ 2833 h 490"/>
                <a:gd name="T56" fmla="*/ 3034 w 673"/>
                <a:gd name="T57" fmla="*/ 2833 h 490"/>
                <a:gd name="T58" fmla="*/ 3034 w 673"/>
                <a:gd name="T59" fmla="*/ 2833 h 490"/>
                <a:gd name="T60" fmla="*/ 3034 w 673"/>
                <a:gd name="T61" fmla="*/ 2833 h 490"/>
                <a:gd name="T62" fmla="*/ 3034 w 673"/>
                <a:gd name="T63" fmla="*/ 2833 h 490"/>
                <a:gd name="T64" fmla="*/ 3034 w 673"/>
                <a:gd name="T65" fmla="*/ 2833 h 490"/>
                <a:gd name="T66" fmla="*/ 3034 w 673"/>
                <a:gd name="T67" fmla="*/ 2833 h 490"/>
                <a:gd name="T68" fmla="*/ 3034 w 673"/>
                <a:gd name="T69" fmla="*/ 2833 h 490"/>
                <a:gd name="T70" fmla="*/ 3034 w 673"/>
                <a:gd name="T71" fmla="*/ 2833 h 490"/>
                <a:gd name="T72" fmla="*/ 1517 w 673"/>
                <a:gd name="T73" fmla="*/ 2833 h 4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3"/>
                <a:gd name="T112" fmla="*/ 0 h 490"/>
                <a:gd name="T113" fmla="*/ 673 w 673"/>
                <a:gd name="T114" fmla="*/ 490 h 4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3" h="490">
                  <a:moveTo>
                    <a:pt x="2" y="187"/>
                  </a:moveTo>
                  <a:lnTo>
                    <a:pt x="30" y="189"/>
                  </a:lnTo>
                  <a:lnTo>
                    <a:pt x="61" y="161"/>
                  </a:lnTo>
                  <a:lnTo>
                    <a:pt x="74" y="170"/>
                  </a:lnTo>
                  <a:lnTo>
                    <a:pt x="133" y="194"/>
                  </a:lnTo>
                  <a:lnTo>
                    <a:pt x="145" y="187"/>
                  </a:lnTo>
                  <a:lnTo>
                    <a:pt x="147" y="167"/>
                  </a:lnTo>
                  <a:lnTo>
                    <a:pt x="157" y="156"/>
                  </a:lnTo>
                  <a:lnTo>
                    <a:pt x="241" y="101"/>
                  </a:lnTo>
                  <a:lnTo>
                    <a:pt x="256" y="119"/>
                  </a:lnTo>
                  <a:lnTo>
                    <a:pt x="306" y="134"/>
                  </a:lnTo>
                  <a:lnTo>
                    <a:pt x="334" y="97"/>
                  </a:lnTo>
                  <a:lnTo>
                    <a:pt x="348" y="105"/>
                  </a:lnTo>
                  <a:lnTo>
                    <a:pt x="368" y="105"/>
                  </a:lnTo>
                  <a:lnTo>
                    <a:pt x="368" y="95"/>
                  </a:lnTo>
                  <a:lnTo>
                    <a:pt x="394" y="86"/>
                  </a:lnTo>
                  <a:lnTo>
                    <a:pt x="394" y="77"/>
                  </a:lnTo>
                  <a:lnTo>
                    <a:pt x="405" y="66"/>
                  </a:lnTo>
                  <a:lnTo>
                    <a:pt x="411" y="69"/>
                  </a:lnTo>
                  <a:lnTo>
                    <a:pt x="437" y="42"/>
                  </a:lnTo>
                  <a:lnTo>
                    <a:pt x="460" y="48"/>
                  </a:lnTo>
                  <a:lnTo>
                    <a:pt x="482" y="18"/>
                  </a:lnTo>
                  <a:lnTo>
                    <a:pt x="492" y="42"/>
                  </a:lnTo>
                  <a:lnTo>
                    <a:pt x="499" y="40"/>
                  </a:lnTo>
                  <a:lnTo>
                    <a:pt x="534" y="6"/>
                  </a:lnTo>
                  <a:lnTo>
                    <a:pt x="542" y="9"/>
                  </a:lnTo>
                  <a:lnTo>
                    <a:pt x="558" y="0"/>
                  </a:lnTo>
                  <a:lnTo>
                    <a:pt x="587" y="9"/>
                  </a:lnTo>
                  <a:lnTo>
                    <a:pt x="587" y="40"/>
                  </a:lnTo>
                  <a:lnTo>
                    <a:pt x="609" y="44"/>
                  </a:lnTo>
                  <a:lnTo>
                    <a:pt x="602" y="74"/>
                  </a:lnTo>
                  <a:lnTo>
                    <a:pt x="582" y="108"/>
                  </a:lnTo>
                  <a:lnTo>
                    <a:pt x="573" y="136"/>
                  </a:lnTo>
                  <a:lnTo>
                    <a:pt x="582" y="136"/>
                  </a:lnTo>
                  <a:lnTo>
                    <a:pt x="606" y="115"/>
                  </a:lnTo>
                  <a:lnTo>
                    <a:pt x="626" y="158"/>
                  </a:lnTo>
                  <a:lnTo>
                    <a:pt x="642" y="148"/>
                  </a:lnTo>
                  <a:lnTo>
                    <a:pt x="659" y="148"/>
                  </a:lnTo>
                  <a:lnTo>
                    <a:pt x="672" y="192"/>
                  </a:lnTo>
                  <a:lnTo>
                    <a:pt x="659" y="209"/>
                  </a:lnTo>
                  <a:lnTo>
                    <a:pt x="661" y="228"/>
                  </a:lnTo>
                  <a:lnTo>
                    <a:pt x="621" y="280"/>
                  </a:lnTo>
                  <a:lnTo>
                    <a:pt x="624" y="332"/>
                  </a:lnTo>
                  <a:lnTo>
                    <a:pt x="573" y="372"/>
                  </a:lnTo>
                  <a:lnTo>
                    <a:pt x="569" y="406"/>
                  </a:lnTo>
                  <a:lnTo>
                    <a:pt x="540" y="418"/>
                  </a:lnTo>
                  <a:lnTo>
                    <a:pt x="542" y="438"/>
                  </a:lnTo>
                  <a:lnTo>
                    <a:pt x="514" y="445"/>
                  </a:lnTo>
                  <a:lnTo>
                    <a:pt x="492" y="480"/>
                  </a:lnTo>
                  <a:lnTo>
                    <a:pt x="435" y="489"/>
                  </a:lnTo>
                  <a:lnTo>
                    <a:pt x="405" y="467"/>
                  </a:lnTo>
                  <a:lnTo>
                    <a:pt x="374" y="454"/>
                  </a:lnTo>
                  <a:lnTo>
                    <a:pt x="344" y="485"/>
                  </a:lnTo>
                  <a:lnTo>
                    <a:pt x="310" y="487"/>
                  </a:lnTo>
                  <a:lnTo>
                    <a:pt x="280" y="489"/>
                  </a:lnTo>
                  <a:lnTo>
                    <a:pt x="210" y="449"/>
                  </a:lnTo>
                  <a:lnTo>
                    <a:pt x="197" y="414"/>
                  </a:lnTo>
                  <a:lnTo>
                    <a:pt x="214" y="379"/>
                  </a:lnTo>
                  <a:lnTo>
                    <a:pt x="195" y="363"/>
                  </a:lnTo>
                  <a:lnTo>
                    <a:pt x="169" y="363"/>
                  </a:lnTo>
                  <a:lnTo>
                    <a:pt x="162" y="357"/>
                  </a:lnTo>
                  <a:lnTo>
                    <a:pt x="133" y="363"/>
                  </a:lnTo>
                  <a:lnTo>
                    <a:pt x="105" y="344"/>
                  </a:lnTo>
                  <a:lnTo>
                    <a:pt x="116" y="312"/>
                  </a:lnTo>
                  <a:lnTo>
                    <a:pt x="138" y="310"/>
                  </a:lnTo>
                  <a:lnTo>
                    <a:pt x="147" y="304"/>
                  </a:lnTo>
                  <a:lnTo>
                    <a:pt x="153" y="276"/>
                  </a:lnTo>
                  <a:lnTo>
                    <a:pt x="145" y="260"/>
                  </a:lnTo>
                  <a:lnTo>
                    <a:pt x="70" y="247"/>
                  </a:lnTo>
                  <a:lnTo>
                    <a:pt x="57" y="225"/>
                  </a:lnTo>
                  <a:lnTo>
                    <a:pt x="35" y="225"/>
                  </a:lnTo>
                  <a:lnTo>
                    <a:pt x="16" y="225"/>
                  </a:lnTo>
                  <a:lnTo>
                    <a:pt x="0" y="201"/>
                  </a:lnTo>
                  <a:lnTo>
                    <a:pt x="2" y="187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52" name="Freeform 1071"/>
            <p:cNvSpPr>
              <a:spLocks/>
            </p:cNvSpPr>
            <p:nvPr/>
          </p:nvSpPr>
          <p:spPr bwMode="auto">
            <a:xfrm>
              <a:off x="7227144" y="4982541"/>
              <a:ext cx="162176" cy="141206"/>
            </a:xfrm>
            <a:custGeom>
              <a:avLst/>
              <a:gdLst>
                <a:gd name="T0" fmla="*/ 3031 w 214"/>
                <a:gd name="T1" fmla="*/ 2838 h 199"/>
                <a:gd name="T2" fmla="*/ 3031 w 214"/>
                <a:gd name="T3" fmla="*/ 2838 h 199"/>
                <a:gd name="T4" fmla="*/ 3031 w 214"/>
                <a:gd name="T5" fmla="*/ 2838 h 199"/>
                <a:gd name="T6" fmla="*/ 3031 w 214"/>
                <a:gd name="T7" fmla="*/ 2838 h 199"/>
                <a:gd name="T8" fmla="*/ 3031 w 214"/>
                <a:gd name="T9" fmla="*/ 2838 h 199"/>
                <a:gd name="T10" fmla="*/ 0 w 214"/>
                <a:gd name="T11" fmla="*/ 2838 h 199"/>
                <a:gd name="T12" fmla="*/ 3031 w 214"/>
                <a:gd name="T13" fmla="*/ 2838 h 199"/>
                <a:gd name="T14" fmla="*/ 3031 w 214"/>
                <a:gd name="T15" fmla="*/ 2838 h 199"/>
                <a:gd name="T16" fmla="*/ 3031 w 214"/>
                <a:gd name="T17" fmla="*/ 2838 h 199"/>
                <a:gd name="T18" fmla="*/ 3031 w 214"/>
                <a:gd name="T19" fmla="*/ 2838 h 199"/>
                <a:gd name="T20" fmla="*/ 3031 w 214"/>
                <a:gd name="T21" fmla="*/ 2838 h 199"/>
                <a:gd name="T22" fmla="*/ 3031 w 214"/>
                <a:gd name="T23" fmla="*/ 0 h 199"/>
                <a:gd name="T24" fmla="*/ 3031 w 214"/>
                <a:gd name="T25" fmla="*/ 2838 h 199"/>
                <a:gd name="T26" fmla="*/ 3031 w 214"/>
                <a:gd name="T27" fmla="*/ 2838 h 199"/>
                <a:gd name="T28" fmla="*/ 3031 w 214"/>
                <a:gd name="T29" fmla="*/ 2838 h 19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4"/>
                <a:gd name="T46" fmla="*/ 0 h 199"/>
                <a:gd name="T47" fmla="*/ 214 w 214"/>
                <a:gd name="T48" fmla="*/ 199 h 19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4" h="199">
                  <a:moveTo>
                    <a:pt x="213" y="34"/>
                  </a:moveTo>
                  <a:lnTo>
                    <a:pt x="174" y="105"/>
                  </a:lnTo>
                  <a:lnTo>
                    <a:pt x="174" y="134"/>
                  </a:lnTo>
                  <a:lnTo>
                    <a:pt x="95" y="198"/>
                  </a:lnTo>
                  <a:lnTo>
                    <a:pt x="14" y="171"/>
                  </a:lnTo>
                  <a:lnTo>
                    <a:pt x="0" y="111"/>
                  </a:lnTo>
                  <a:lnTo>
                    <a:pt x="4" y="85"/>
                  </a:lnTo>
                  <a:lnTo>
                    <a:pt x="47" y="41"/>
                  </a:lnTo>
                  <a:lnTo>
                    <a:pt x="62" y="28"/>
                  </a:lnTo>
                  <a:lnTo>
                    <a:pt x="135" y="14"/>
                  </a:lnTo>
                  <a:lnTo>
                    <a:pt x="167" y="12"/>
                  </a:lnTo>
                  <a:lnTo>
                    <a:pt x="178" y="0"/>
                  </a:lnTo>
                  <a:lnTo>
                    <a:pt x="202" y="5"/>
                  </a:lnTo>
                  <a:lnTo>
                    <a:pt x="213" y="3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53" name="Freeform 1072"/>
            <p:cNvSpPr>
              <a:spLocks/>
            </p:cNvSpPr>
            <p:nvPr/>
          </p:nvSpPr>
          <p:spPr bwMode="auto">
            <a:xfrm>
              <a:off x="6452968" y="4364865"/>
              <a:ext cx="585540" cy="571134"/>
            </a:xfrm>
            <a:custGeom>
              <a:avLst/>
              <a:gdLst>
                <a:gd name="T0" fmla="*/ 3030 w 773"/>
                <a:gd name="T1" fmla="*/ 2834 h 806"/>
                <a:gd name="T2" fmla="*/ 3030 w 773"/>
                <a:gd name="T3" fmla="*/ 2834 h 806"/>
                <a:gd name="T4" fmla="*/ 3030 w 773"/>
                <a:gd name="T5" fmla="*/ 2834 h 806"/>
                <a:gd name="T6" fmla="*/ 3030 w 773"/>
                <a:gd name="T7" fmla="*/ 2834 h 806"/>
                <a:gd name="T8" fmla="*/ 3030 w 773"/>
                <a:gd name="T9" fmla="*/ 2834 h 806"/>
                <a:gd name="T10" fmla="*/ 3030 w 773"/>
                <a:gd name="T11" fmla="*/ 2834 h 806"/>
                <a:gd name="T12" fmla="*/ 3030 w 773"/>
                <a:gd name="T13" fmla="*/ 2834 h 806"/>
                <a:gd name="T14" fmla="*/ 3030 w 773"/>
                <a:gd name="T15" fmla="*/ 2834 h 806"/>
                <a:gd name="T16" fmla="*/ 3030 w 773"/>
                <a:gd name="T17" fmla="*/ 2834 h 806"/>
                <a:gd name="T18" fmla="*/ 3030 w 773"/>
                <a:gd name="T19" fmla="*/ 2834 h 806"/>
                <a:gd name="T20" fmla="*/ 3030 w 773"/>
                <a:gd name="T21" fmla="*/ 2834 h 806"/>
                <a:gd name="T22" fmla="*/ 3030 w 773"/>
                <a:gd name="T23" fmla="*/ 2834 h 806"/>
                <a:gd name="T24" fmla="*/ 3030 w 773"/>
                <a:gd name="T25" fmla="*/ 2834 h 806"/>
                <a:gd name="T26" fmla="*/ 3030 w 773"/>
                <a:gd name="T27" fmla="*/ 2834 h 806"/>
                <a:gd name="T28" fmla="*/ 3030 w 773"/>
                <a:gd name="T29" fmla="*/ 0 h 806"/>
                <a:gd name="T30" fmla="*/ 3030 w 773"/>
                <a:gd name="T31" fmla="*/ 2834 h 806"/>
                <a:gd name="T32" fmla="*/ 3030 w 773"/>
                <a:gd name="T33" fmla="*/ 2834 h 806"/>
                <a:gd name="T34" fmla="*/ 3030 w 773"/>
                <a:gd name="T35" fmla="*/ 2834 h 806"/>
                <a:gd name="T36" fmla="*/ 3030 w 773"/>
                <a:gd name="T37" fmla="*/ 2834 h 806"/>
                <a:gd name="T38" fmla="*/ 3030 w 773"/>
                <a:gd name="T39" fmla="*/ 2834 h 806"/>
                <a:gd name="T40" fmla="*/ 3030 w 773"/>
                <a:gd name="T41" fmla="*/ 2834 h 806"/>
                <a:gd name="T42" fmla="*/ 3030 w 773"/>
                <a:gd name="T43" fmla="*/ 2834 h 806"/>
                <a:gd name="T44" fmla="*/ 0 w 773"/>
                <a:gd name="T45" fmla="*/ 2834 h 806"/>
                <a:gd name="T46" fmla="*/ 1515 w 773"/>
                <a:gd name="T47" fmla="*/ 2834 h 806"/>
                <a:gd name="T48" fmla="*/ 3030 w 773"/>
                <a:gd name="T49" fmla="*/ 2834 h 806"/>
                <a:gd name="T50" fmla="*/ 3030 w 773"/>
                <a:gd name="T51" fmla="*/ 2834 h 806"/>
                <a:gd name="T52" fmla="*/ 3030 w 773"/>
                <a:gd name="T53" fmla="*/ 2834 h 806"/>
                <a:gd name="T54" fmla="*/ 3030 w 773"/>
                <a:gd name="T55" fmla="*/ 2834 h 806"/>
                <a:gd name="T56" fmla="*/ 3030 w 773"/>
                <a:gd name="T57" fmla="*/ 2834 h 806"/>
                <a:gd name="T58" fmla="*/ 3030 w 773"/>
                <a:gd name="T59" fmla="*/ 2834 h 806"/>
                <a:gd name="T60" fmla="*/ 3030 w 773"/>
                <a:gd name="T61" fmla="*/ 2834 h 806"/>
                <a:gd name="T62" fmla="*/ 3030 w 773"/>
                <a:gd name="T63" fmla="*/ 2834 h 806"/>
                <a:gd name="T64" fmla="*/ 3030 w 773"/>
                <a:gd name="T65" fmla="*/ 2834 h 806"/>
                <a:gd name="T66" fmla="*/ 3030 w 773"/>
                <a:gd name="T67" fmla="*/ 2834 h 806"/>
                <a:gd name="T68" fmla="*/ 3030 w 773"/>
                <a:gd name="T69" fmla="*/ 2834 h 806"/>
                <a:gd name="T70" fmla="*/ 3030 w 773"/>
                <a:gd name="T71" fmla="*/ 2834 h 806"/>
                <a:gd name="T72" fmla="*/ 3030 w 773"/>
                <a:gd name="T73" fmla="*/ 2834 h 806"/>
                <a:gd name="T74" fmla="*/ 3030 w 773"/>
                <a:gd name="T75" fmla="*/ 2834 h 806"/>
                <a:gd name="T76" fmla="*/ 3030 w 773"/>
                <a:gd name="T77" fmla="*/ 2834 h 806"/>
                <a:gd name="T78" fmla="*/ 3030 w 773"/>
                <a:gd name="T79" fmla="*/ 2834 h 806"/>
                <a:gd name="T80" fmla="*/ 3030 w 773"/>
                <a:gd name="T81" fmla="*/ 2834 h 806"/>
                <a:gd name="T82" fmla="*/ 3030 w 773"/>
                <a:gd name="T83" fmla="*/ 2834 h 806"/>
                <a:gd name="T84" fmla="*/ 3030 w 773"/>
                <a:gd name="T85" fmla="*/ 2834 h 806"/>
                <a:gd name="T86" fmla="*/ 3030 w 773"/>
                <a:gd name="T87" fmla="*/ 2834 h 806"/>
                <a:gd name="T88" fmla="*/ 3030 w 773"/>
                <a:gd name="T89" fmla="*/ 2834 h 806"/>
                <a:gd name="T90" fmla="*/ 3030 w 773"/>
                <a:gd name="T91" fmla="*/ 2834 h 806"/>
                <a:gd name="T92" fmla="*/ 3030 w 773"/>
                <a:gd name="T93" fmla="*/ 2834 h 806"/>
                <a:gd name="T94" fmla="*/ 3030 w 773"/>
                <a:gd name="T95" fmla="*/ 2834 h 806"/>
                <a:gd name="T96" fmla="*/ 3030 w 773"/>
                <a:gd name="T97" fmla="*/ 2834 h 806"/>
                <a:gd name="T98" fmla="*/ 3030 w 773"/>
                <a:gd name="T99" fmla="*/ 2834 h 806"/>
                <a:gd name="T100" fmla="*/ 3030 w 773"/>
                <a:gd name="T101" fmla="*/ 2834 h 806"/>
                <a:gd name="T102" fmla="*/ 3030 w 773"/>
                <a:gd name="T103" fmla="*/ 2834 h 806"/>
                <a:gd name="T104" fmla="*/ 3030 w 773"/>
                <a:gd name="T105" fmla="*/ 2834 h 806"/>
                <a:gd name="T106" fmla="*/ 3030 w 773"/>
                <a:gd name="T107" fmla="*/ 2834 h 806"/>
                <a:gd name="T108" fmla="*/ 3030 w 773"/>
                <a:gd name="T109" fmla="*/ 2834 h 806"/>
                <a:gd name="T110" fmla="*/ 3030 w 773"/>
                <a:gd name="T111" fmla="*/ 2834 h 806"/>
                <a:gd name="T112" fmla="*/ 3030 w 773"/>
                <a:gd name="T113" fmla="*/ 2834 h 806"/>
                <a:gd name="T114" fmla="*/ 3030 w 773"/>
                <a:gd name="T115" fmla="*/ 2834 h 806"/>
                <a:gd name="T116" fmla="*/ 3030 w 773"/>
                <a:gd name="T117" fmla="*/ 2834 h 806"/>
                <a:gd name="T118" fmla="*/ 3030 w 773"/>
                <a:gd name="T119" fmla="*/ 2834 h 80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73"/>
                <a:gd name="T181" fmla="*/ 0 h 806"/>
                <a:gd name="T182" fmla="*/ 773 w 773"/>
                <a:gd name="T183" fmla="*/ 806 h 80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73" h="806">
                  <a:moveTo>
                    <a:pt x="682" y="148"/>
                  </a:moveTo>
                  <a:lnTo>
                    <a:pt x="675" y="125"/>
                  </a:lnTo>
                  <a:lnTo>
                    <a:pt x="656" y="119"/>
                  </a:lnTo>
                  <a:lnTo>
                    <a:pt x="623" y="139"/>
                  </a:lnTo>
                  <a:lnTo>
                    <a:pt x="601" y="127"/>
                  </a:lnTo>
                  <a:lnTo>
                    <a:pt x="599" y="99"/>
                  </a:lnTo>
                  <a:lnTo>
                    <a:pt x="587" y="86"/>
                  </a:lnTo>
                  <a:lnTo>
                    <a:pt x="587" y="70"/>
                  </a:lnTo>
                  <a:lnTo>
                    <a:pt x="557" y="64"/>
                  </a:lnTo>
                  <a:lnTo>
                    <a:pt x="548" y="72"/>
                  </a:lnTo>
                  <a:lnTo>
                    <a:pt x="553" y="95"/>
                  </a:lnTo>
                  <a:lnTo>
                    <a:pt x="529" y="105"/>
                  </a:lnTo>
                  <a:lnTo>
                    <a:pt x="522" y="122"/>
                  </a:lnTo>
                  <a:lnTo>
                    <a:pt x="529" y="141"/>
                  </a:lnTo>
                  <a:lnTo>
                    <a:pt x="474" y="204"/>
                  </a:lnTo>
                  <a:lnTo>
                    <a:pt x="482" y="279"/>
                  </a:lnTo>
                  <a:lnTo>
                    <a:pt x="455" y="302"/>
                  </a:lnTo>
                  <a:lnTo>
                    <a:pt x="443" y="289"/>
                  </a:lnTo>
                  <a:lnTo>
                    <a:pt x="390" y="320"/>
                  </a:lnTo>
                  <a:lnTo>
                    <a:pt x="371" y="308"/>
                  </a:lnTo>
                  <a:lnTo>
                    <a:pt x="294" y="161"/>
                  </a:lnTo>
                  <a:lnTo>
                    <a:pt x="263" y="139"/>
                  </a:lnTo>
                  <a:lnTo>
                    <a:pt x="239" y="132"/>
                  </a:lnTo>
                  <a:lnTo>
                    <a:pt x="227" y="112"/>
                  </a:lnTo>
                  <a:lnTo>
                    <a:pt x="241" y="90"/>
                  </a:lnTo>
                  <a:lnTo>
                    <a:pt x="219" y="72"/>
                  </a:lnTo>
                  <a:lnTo>
                    <a:pt x="193" y="95"/>
                  </a:lnTo>
                  <a:lnTo>
                    <a:pt x="167" y="99"/>
                  </a:lnTo>
                  <a:lnTo>
                    <a:pt x="148" y="19"/>
                  </a:lnTo>
                  <a:lnTo>
                    <a:pt x="144" y="0"/>
                  </a:lnTo>
                  <a:lnTo>
                    <a:pt x="117" y="33"/>
                  </a:lnTo>
                  <a:lnTo>
                    <a:pt x="107" y="40"/>
                  </a:lnTo>
                  <a:lnTo>
                    <a:pt x="109" y="90"/>
                  </a:lnTo>
                  <a:lnTo>
                    <a:pt x="103" y="101"/>
                  </a:lnTo>
                  <a:lnTo>
                    <a:pt x="89" y="101"/>
                  </a:lnTo>
                  <a:lnTo>
                    <a:pt x="79" y="90"/>
                  </a:lnTo>
                  <a:lnTo>
                    <a:pt x="65" y="105"/>
                  </a:lnTo>
                  <a:lnTo>
                    <a:pt x="79" y="163"/>
                  </a:lnTo>
                  <a:lnTo>
                    <a:pt x="93" y="163"/>
                  </a:lnTo>
                  <a:lnTo>
                    <a:pt x="107" y="172"/>
                  </a:lnTo>
                  <a:lnTo>
                    <a:pt x="112" y="207"/>
                  </a:lnTo>
                  <a:lnTo>
                    <a:pt x="105" y="329"/>
                  </a:lnTo>
                  <a:lnTo>
                    <a:pt x="21" y="404"/>
                  </a:lnTo>
                  <a:lnTo>
                    <a:pt x="17" y="433"/>
                  </a:lnTo>
                  <a:lnTo>
                    <a:pt x="2" y="445"/>
                  </a:lnTo>
                  <a:lnTo>
                    <a:pt x="0" y="460"/>
                  </a:lnTo>
                  <a:lnTo>
                    <a:pt x="12" y="496"/>
                  </a:lnTo>
                  <a:lnTo>
                    <a:pt x="2" y="522"/>
                  </a:lnTo>
                  <a:lnTo>
                    <a:pt x="9" y="527"/>
                  </a:lnTo>
                  <a:lnTo>
                    <a:pt x="50" y="515"/>
                  </a:lnTo>
                  <a:lnTo>
                    <a:pt x="109" y="512"/>
                  </a:lnTo>
                  <a:lnTo>
                    <a:pt x="103" y="536"/>
                  </a:lnTo>
                  <a:lnTo>
                    <a:pt x="114" y="558"/>
                  </a:lnTo>
                  <a:lnTo>
                    <a:pt x="117" y="590"/>
                  </a:lnTo>
                  <a:lnTo>
                    <a:pt x="124" y="602"/>
                  </a:lnTo>
                  <a:lnTo>
                    <a:pt x="160" y="604"/>
                  </a:lnTo>
                  <a:lnTo>
                    <a:pt x="175" y="616"/>
                  </a:lnTo>
                  <a:lnTo>
                    <a:pt x="158" y="638"/>
                  </a:lnTo>
                  <a:lnTo>
                    <a:pt x="155" y="664"/>
                  </a:lnTo>
                  <a:lnTo>
                    <a:pt x="142" y="695"/>
                  </a:lnTo>
                  <a:lnTo>
                    <a:pt x="151" y="705"/>
                  </a:lnTo>
                  <a:lnTo>
                    <a:pt x="172" y="708"/>
                  </a:lnTo>
                  <a:lnTo>
                    <a:pt x="210" y="722"/>
                  </a:lnTo>
                  <a:lnTo>
                    <a:pt x="206" y="734"/>
                  </a:lnTo>
                  <a:lnTo>
                    <a:pt x="230" y="772"/>
                  </a:lnTo>
                  <a:lnTo>
                    <a:pt x="265" y="772"/>
                  </a:lnTo>
                  <a:lnTo>
                    <a:pt x="309" y="747"/>
                  </a:lnTo>
                  <a:lnTo>
                    <a:pt x="323" y="754"/>
                  </a:lnTo>
                  <a:lnTo>
                    <a:pt x="323" y="770"/>
                  </a:lnTo>
                  <a:lnTo>
                    <a:pt x="328" y="792"/>
                  </a:lnTo>
                  <a:lnTo>
                    <a:pt x="340" y="802"/>
                  </a:lnTo>
                  <a:lnTo>
                    <a:pt x="364" y="799"/>
                  </a:lnTo>
                  <a:lnTo>
                    <a:pt x="373" y="805"/>
                  </a:lnTo>
                  <a:lnTo>
                    <a:pt x="381" y="796"/>
                  </a:lnTo>
                  <a:lnTo>
                    <a:pt x="381" y="761"/>
                  </a:lnTo>
                  <a:lnTo>
                    <a:pt x="366" y="696"/>
                  </a:lnTo>
                  <a:lnTo>
                    <a:pt x="376" y="677"/>
                  </a:lnTo>
                  <a:lnTo>
                    <a:pt x="414" y="677"/>
                  </a:lnTo>
                  <a:lnTo>
                    <a:pt x="423" y="677"/>
                  </a:lnTo>
                  <a:lnTo>
                    <a:pt x="443" y="652"/>
                  </a:lnTo>
                  <a:lnTo>
                    <a:pt x="495" y="670"/>
                  </a:lnTo>
                  <a:lnTo>
                    <a:pt x="517" y="650"/>
                  </a:lnTo>
                  <a:lnTo>
                    <a:pt x="529" y="662"/>
                  </a:lnTo>
                  <a:lnTo>
                    <a:pt x="550" y="648"/>
                  </a:lnTo>
                  <a:lnTo>
                    <a:pt x="570" y="669"/>
                  </a:lnTo>
                  <a:lnTo>
                    <a:pt x="579" y="669"/>
                  </a:lnTo>
                  <a:lnTo>
                    <a:pt x="585" y="657"/>
                  </a:lnTo>
                  <a:lnTo>
                    <a:pt x="603" y="640"/>
                  </a:lnTo>
                  <a:lnTo>
                    <a:pt x="611" y="646"/>
                  </a:lnTo>
                  <a:lnTo>
                    <a:pt x="636" y="642"/>
                  </a:lnTo>
                  <a:lnTo>
                    <a:pt x="660" y="621"/>
                  </a:lnTo>
                  <a:lnTo>
                    <a:pt x="680" y="593"/>
                  </a:lnTo>
                  <a:lnTo>
                    <a:pt x="709" y="587"/>
                  </a:lnTo>
                  <a:lnTo>
                    <a:pt x="723" y="602"/>
                  </a:lnTo>
                  <a:lnTo>
                    <a:pt x="735" y="571"/>
                  </a:lnTo>
                  <a:lnTo>
                    <a:pt x="757" y="568"/>
                  </a:lnTo>
                  <a:lnTo>
                    <a:pt x="766" y="563"/>
                  </a:lnTo>
                  <a:lnTo>
                    <a:pt x="772" y="534"/>
                  </a:lnTo>
                  <a:lnTo>
                    <a:pt x="763" y="518"/>
                  </a:lnTo>
                  <a:lnTo>
                    <a:pt x="689" y="505"/>
                  </a:lnTo>
                  <a:lnTo>
                    <a:pt x="675" y="483"/>
                  </a:lnTo>
                  <a:lnTo>
                    <a:pt x="654" y="483"/>
                  </a:lnTo>
                  <a:lnTo>
                    <a:pt x="634" y="483"/>
                  </a:lnTo>
                  <a:lnTo>
                    <a:pt x="618" y="459"/>
                  </a:lnTo>
                  <a:lnTo>
                    <a:pt x="620" y="445"/>
                  </a:lnTo>
                  <a:lnTo>
                    <a:pt x="629" y="392"/>
                  </a:lnTo>
                  <a:lnTo>
                    <a:pt x="601" y="363"/>
                  </a:lnTo>
                  <a:lnTo>
                    <a:pt x="623" y="271"/>
                  </a:lnTo>
                  <a:lnTo>
                    <a:pt x="608" y="257"/>
                  </a:lnTo>
                  <a:lnTo>
                    <a:pt x="558" y="274"/>
                  </a:lnTo>
                  <a:lnTo>
                    <a:pt x="548" y="253"/>
                  </a:lnTo>
                  <a:lnTo>
                    <a:pt x="548" y="231"/>
                  </a:lnTo>
                  <a:lnTo>
                    <a:pt x="537" y="221"/>
                  </a:lnTo>
                  <a:lnTo>
                    <a:pt x="561" y="187"/>
                  </a:lnTo>
                  <a:lnTo>
                    <a:pt x="587" y="196"/>
                  </a:lnTo>
                  <a:lnTo>
                    <a:pt x="599" y="185"/>
                  </a:lnTo>
                  <a:lnTo>
                    <a:pt x="647" y="192"/>
                  </a:lnTo>
                  <a:lnTo>
                    <a:pt x="668" y="185"/>
                  </a:lnTo>
                  <a:lnTo>
                    <a:pt x="682" y="148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54" name="Freeform 1073"/>
            <p:cNvSpPr>
              <a:spLocks/>
            </p:cNvSpPr>
            <p:nvPr/>
          </p:nvSpPr>
          <p:spPr bwMode="auto">
            <a:xfrm>
              <a:off x="7511379" y="4251269"/>
              <a:ext cx="306427" cy="400740"/>
            </a:xfrm>
            <a:custGeom>
              <a:avLst/>
              <a:gdLst>
                <a:gd name="T0" fmla="*/ 3034 w 404"/>
                <a:gd name="T1" fmla="*/ 2832 h 566"/>
                <a:gd name="T2" fmla="*/ 3034 w 404"/>
                <a:gd name="T3" fmla="*/ 2832 h 566"/>
                <a:gd name="T4" fmla="*/ 3034 w 404"/>
                <a:gd name="T5" fmla="*/ 2832 h 566"/>
                <a:gd name="T6" fmla="*/ 3034 w 404"/>
                <a:gd name="T7" fmla="*/ 2832 h 566"/>
                <a:gd name="T8" fmla="*/ 3034 w 404"/>
                <a:gd name="T9" fmla="*/ 2832 h 566"/>
                <a:gd name="T10" fmla="*/ 0 w 404"/>
                <a:gd name="T11" fmla="*/ 2832 h 566"/>
                <a:gd name="T12" fmla="*/ 3034 w 404"/>
                <a:gd name="T13" fmla="*/ 2832 h 566"/>
                <a:gd name="T14" fmla="*/ 3034 w 404"/>
                <a:gd name="T15" fmla="*/ 2832 h 566"/>
                <a:gd name="T16" fmla="*/ 3034 w 404"/>
                <a:gd name="T17" fmla="*/ 2832 h 566"/>
                <a:gd name="T18" fmla="*/ 3034 w 404"/>
                <a:gd name="T19" fmla="*/ 2832 h 566"/>
                <a:gd name="T20" fmla="*/ 3034 w 404"/>
                <a:gd name="T21" fmla="*/ 2832 h 566"/>
                <a:gd name="T22" fmla="*/ 3034 w 404"/>
                <a:gd name="T23" fmla="*/ 2832 h 566"/>
                <a:gd name="T24" fmla="*/ 3034 w 404"/>
                <a:gd name="T25" fmla="*/ 2832 h 566"/>
                <a:gd name="T26" fmla="*/ 3034 w 404"/>
                <a:gd name="T27" fmla="*/ 2832 h 566"/>
                <a:gd name="T28" fmla="*/ 3034 w 404"/>
                <a:gd name="T29" fmla="*/ 2832 h 566"/>
                <a:gd name="T30" fmla="*/ 3034 w 404"/>
                <a:gd name="T31" fmla="*/ 2832 h 566"/>
                <a:gd name="T32" fmla="*/ 3034 w 404"/>
                <a:gd name="T33" fmla="*/ 2832 h 566"/>
                <a:gd name="T34" fmla="*/ 3034 w 404"/>
                <a:gd name="T35" fmla="*/ 2832 h 566"/>
                <a:gd name="T36" fmla="*/ 3034 w 404"/>
                <a:gd name="T37" fmla="*/ 2832 h 566"/>
                <a:gd name="T38" fmla="*/ 3034 w 404"/>
                <a:gd name="T39" fmla="*/ 2832 h 566"/>
                <a:gd name="T40" fmla="*/ 3034 w 404"/>
                <a:gd name="T41" fmla="*/ 2832 h 566"/>
                <a:gd name="T42" fmla="*/ 3034 w 404"/>
                <a:gd name="T43" fmla="*/ 2832 h 566"/>
                <a:gd name="T44" fmla="*/ 3034 w 404"/>
                <a:gd name="T45" fmla="*/ 2832 h 566"/>
                <a:gd name="T46" fmla="*/ 3034 w 404"/>
                <a:gd name="T47" fmla="*/ 2832 h 566"/>
                <a:gd name="T48" fmla="*/ 3034 w 404"/>
                <a:gd name="T49" fmla="*/ 2832 h 566"/>
                <a:gd name="T50" fmla="*/ 3034 w 404"/>
                <a:gd name="T51" fmla="*/ 2832 h 566"/>
                <a:gd name="T52" fmla="*/ 3034 w 404"/>
                <a:gd name="T53" fmla="*/ 2832 h 566"/>
                <a:gd name="T54" fmla="*/ 3034 w 404"/>
                <a:gd name="T55" fmla="*/ 2832 h 566"/>
                <a:gd name="T56" fmla="*/ 3034 w 404"/>
                <a:gd name="T57" fmla="*/ 2832 h 566"/>
                <a:gd name="T58" fmla="*/ 3034 w 404"/>
                <a:gd name="T59" fmla="*/ 2832 h 566"/>
                <a:gd name="T60" fmla="*/ 3034 w 404"/>
                <a:gd name="T61" fmla="*/ 2832 h 566"/>
                <a:gd name="T62" fmla="*/ 3034 w 404"/>
                <a:gd name="T63" fmla="*/ 2832 h 566"/>
                <a:gd name="T64" fmla="*/ 3034 w 404"/>
                <a:gd name="T65" fmla="*/ 2832 h 566"/>
                <a:gd name="T66" fmla="*/ 3034 w 404"/>
                <a:gd name="T67" fmla="*/ 2832 h 566"/>
                <a:gd name="T68" fmla="*/ 3034 w 404"/>
                <a:gd name="T69" fmla="*/ 2832 h 566"/>
                <a:gd name="T70" fmla="*/ 3034 w 404"/>
                <a:gd name="T71" fmla="*/ 2832 h 566"/>
                <a:gd name="T72" fmla="*/ 3034 w 404"/>
                <a:gd name="T73" fmla="*/ 2832 h 566"/>
                <a:gd name="T74" fmla="*/ 3034 w 404"/>
                <a:gd name="T75" fmla="*/ 2832 h 566"/>
                <a:gd name="T76" fmla="*/ 3034 w 404"/>
                <a:gd name="T77" fmla="*/ 2832 h 566"/>
                <a:gd name="T78" fmla="*/ 3034 w 404"/>
                <a:gd name="T79" fmla="*/ 2832 h 566"/>
                <a:gd name="T80" fmla="*/ 3034 w 404"/>
                <a:gd name="T81" fmla="*/ 2832 h 566"/>
                <a:gd name="T82" fmla="*/ 3034 w 404"/>
                <a:gd name="T83" fmla="*/ 2832 h 566"/>
                <a:gd name="T84" fmla="*/ 3034 w 404"/>
                <a:gd name="T85" fmla="*/ 2832 h 566"/>
                <a:gd name="T86" fmla="*/ 3034 w 404"/>
                <a:gd name="T87" fmla="*/ 2832 h 566"/>
                <a:gd name="T88" fmla="*/ 3034 w 404"/>
                <a:gd name="T89" fmla="*/ 2832 h 566"/>
                <a:gd name="T90" fmla="*/ 3034 w 404"/>
                <a:gd name="T91" fmla="*/ 2832 h 566"/>
                <a:gd name="T92" fmla="*/ 3034 w 404"/>
                <a:gd name="T93" fmla="*/ 2832 h 566"/>
                <a:gd name="T94" fmla="*/ 3034 w 404"/>
                <a:gd name="T95" fmla="*/ 2832 h 566"/>
                <a:gd name="T96" fmla="*/ 3034 w 404"/>
                <a:gd name="T97" fmla="*/ 2832 h 566"/>
                <a:gd name="T98" fmla="*/ 3034 w 404"/>
                <a:gd name="T99" fmla="*/ 0 h 566"/>
                <a:gd name="T100" fmla="*/ 3034 w 404"/>
                <a:gd name="T101" fmla="*/ 2832 h 566"/>
                <a:gd name="T102" fmla="*/ 3034 w 404"/>
                <a:gd name="T103" fmla="*/ 2832 h 566"/>
                <a:gd name="T104" fmla="*/ 3034 w 404"/>
                <a:gd name="T105" fmla="*/ 2832 h 566"/>
                <a:gd name="T106" fmla="*/ 3034 w 404"/>
                <a:gd name="T107" fmla="*/ 2832 h 566"/>
                <a:gd name="T108" fmla="*/ 3034 w 404"/>
                <a:gd name="T109" fmla="*/ 2832 h 566"/>
                <a:gd name="T110" fmla="*/ 3034 w 404"/>
                <a:gd name="T111" fmla="*/ 2832 h 566"/>
                <a:gd name="T112" fmla="*/ 3034 w 404"/>
                <a:gd name="T113" fmla="*/ 2832 h 56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04"/>
                <a:gd name="T172" fmla="*/ 0 h 566"/>
                <a:gd name="T173" fmla="*/ 404 w 404"/>
                <a:gd name="T174" fmla="*/ 566 h 56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04" h="566">
                  <a:moveTo>
                    <a:pt x="9" y="124"/>
                  </a:moveTo>
                  <a:lnTo>
                    <a:pt x="35" y="174"/>
                  </a:lnTo>
                  <a:lnTo>
                    <a:pt x="37" y="201"/>
                  </a:lnTo>
                  <a:lnTo>
                    <a:pt x="23" y="227"/>
                  </a:lnTo>
                  <a:lnTo>
                    <a:pt x="4" y="242"/>
                  </a:lnTo>
                  <a:lnTo>
                    <a:pt x="0" y="291"/>
                  </a:lnTo>
                  <a:lnTo>
                    <a:pt x="6" y="298"/>
                  </a:lnTo>
                  <a:lnTo>
                    <a:pt x="18" y="293"/>
                  </a:lnTo>
                  <a:lnTo>
                    <a:pt x="23" y="298"/>
                  </a:lnTo>
                  <a:lnTo>
                    <a:pt x="23" y="329"/>
                  </a:lnTo>
                  <a:lnTo>
                    <a:pt x="37" y="363"/>
                  </a:lnTo>
                  <a:lnTo>
                    <a:pt x="52" y="370"/>
                  </a:lnTo>
                  <a:lnTo>
                    <a:pt x="54" y="423"/>
                  </a:lnTo>
                  <a:lnTo>
                    <a:pt x="46" y="459"/>
                  </a:lnTo>
                  <a:lnTo>
                    <a:pt x="54" y="474"/>
                  </a:lnTo>
                  <a:lnTo>
                    <a:pt x="71" y="491"/>
                  </a:lnTo>
                  <a:lnTo>
                    <a:pt x="114" y="480"/>
                  </a:lnTo>
                  <a:lnTo>
                    <a:pt x="123" y="495"/>
                  </a:lnTo>
                  <a:lnTo>
                    <a:pt x="109" y="514"/>
                  </a:lnTo>
                  <a:lnTo>
                    <a:pt x="87" y="546"/>
                  </a:lnTo>
                  <a:lnTo>
                    <a:pt x="87" y="555"/>
                  </a:lnTo>
                  <a:lnTo>
                    <a:pt x="100" y="565"/>
                  </a:lnTo>
                  <a:lnTo>
                    <a:pt x="188" y="529"/>
                  </a:lnTo>
                  <a:lnTo>
                    <a:pt x="219" y="546"/>
                  </a:lnTo>
                  <a:lnTo>
                    <a:pt x="228" y="538"/>
                  </a:lnTo>
                  <a:lnTo>
                    <a:pt x="219" y="517"/>
                  </a:lnTo>
                  <a:lnTo>
                    <a:pt x="221" y="507"/>
                  </a:lnTo>
                  <a:lnTo>
                    <a:pt x="234" y="425"/>
                  </a:lnTo>
                  <a:lnTo>
                    <a:pt x="247" y="406"/>
                  </a:lnTo>
                  <a:lnTo>
                    <a:pt x="254" y="384"/>
                  </a:lnTo>
                  <a:lnTo>
                    <a:pt x="269" y="350"/>
                  </a:lnTo>
                  <a:lnTo>
                    <a:pt x="260" y="337"/>
                  </a:lnTo>
                  <a:lnTo>
                    <a:pt x="262" y="309"/>
                  </a:lnTo>
                  <a:lnTo>
                    <a:pt x="300" y="266"/>
                  </a:lnTo>
                  <a:lnTo>
                    <a:pt x="297" y="238"/>
                  </a:lnTo>
                  <a:lnTo>
                    <a:pt x="321" y="196"/>
                  </a:lnTo>
                  <a:lnTo>
                    <a:pt x="345" y="203"/>
                  </a:lnTo>
                  <a:lnTo>
                    <a:pt x="393" y="168"/>
                  </a:lnTo>
                  <a:lnTo>
                    <a:pt x="403" y="150"/>
                  </a:lnTo>
                  <a:lnTo>
                    <a:pt x="372" y="93"/>
                  </a:lnTo>
                  <a:lnTo>
                    <a:pt x="352" y="64"/>
                  </a:lnTo>
                  <a:lnTo>
                    <a:pt x="367" y="50"/>
                  </a:lnTo>
                  <a:lnTo>
                    <a:pt x="348" y="33"/>
                  </a:lnTo>
                  <a:lnTo>
                    <a:pt x="302" y="33"/>
                  </a:lnTo>
                  <a:lnTo>
                    <a:pt x="281" y="11"/>
                  </a:lnTo>
                  <a:lnTo>
                    <a:pt x="245" y="48"/>
                  </a:lnTo>
                  <a:lnTo>
                    <a:pt x="231" y="42"/>
                  </a:lnTo>
                  <a:lnTo>
                    <a:pt x="247" y="13"/>
                  </a:lnTo>
                  <a:lnTo>
                    <a:pt x="245" y="4"/>
                  </a:lnTo>
                  <a:lnTo>
                    <a:pt x="231" y="0"/>
                  </a:lnTo>
                  <a:lnTo>
                    <a:pt x="188" y="24"/>
                  </a:lnTo>
                  <a:lnTo>
                    <a:pt x="152" y="35"/>
                  </a:lnTo>
                  <a:lnTo>
                    <a:pt x="124" y="33"/>
                  </a:lnTo>
                  <a:lnTo>
                    <a:pt x="63" y="90"/>
                  </a:lnTo>
                  <a:lnTo>
                    <a:pt x="30" y="101"/>
                  </a:lnTo>
                  <a:lnTo>
                    <a:pt x="9" y="124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55" name="Freeform 1074"/>
            <p:cNvSpPr>
              <a:spLocks/>
            </p:cNvSpPr>
            <p:nvPr/>
          </p:nvSpPr>
          <p:spPr bwMode="auto">
            <a:xfrm>
              <a:off x="7202391" y="4289923"/>
              <a:ext cx="351665" cy="371552"/>
            </a:xfrm>
            <a:custGeom>
              <a:avLst/>
              <a:gdLst>
                <a:gd name="T0" fmla="*/ 3025 w 465"/>
                <a:gd name="T1" fmla="*/ 2836 h 524"/>
                <a:gd name="T2" fmla="*/ 3025 w 465"/>
                <a:gd name="T3" fmla="*/ 2836 h 524"/>
                <a:gd name="T4" fmla="*/ 3025 w 465"/>
                <a:gd name="T5" fmla="*/ 2836 h 524"/>
                <a:gd name="T6" fmla="*/ 3025 w 465"/>
                <a:gd name="T7" fmla="*/ 2836 h 524"/>
                <a:gd name="T8" fmla="*/ 3025 w 465"/>
                <a:gd name="T9" fmla="*/ 2836 h 524"/>
                <a:gd name="T10" fmla="*/ 3025 w 465"/>
                <a:gd name="T11" fmla="*/ 2836 h 524"/>
                <a:gd name="T12" fmla="*/ 3025 w 465"/>
                <a:gd name="T13" fmla="*/ 0 h 524"/>
                <a:gd name="T14" fmla="*/ 3025 w 465"/>
                <a:gd name="T15" fmla="*/ 2836 h 524"/>
                <a:gd name="T16" fmla="*/ 3025 w 465"/>
                <a:gd name="T17" fmla="*/ 2836 h 524"/>
                <a:gd name="T18" fmla="*/ 3025 w 465"/>
                <a:gd name="T19" fmla="*/ 2836 h 524"/>
                <a:gd name="T20" fmla="*/ 3025 w 465"/>
                <a:gd name="T21" fmla="*/ 2836 h 524"/>
                <a:gd name="T22" fmla="*/ 3025 w 465"/>
                <a:gd name="T23" fmla="*/ 2836 h 524"/>
                <a:gd name="T24" fmla="*/ 3025 w 465"/>
                <a:gd name="T25" fmla="*/ 2836 h 524"/>
                <a:gd name="T26" fmla="*/ 3025 w 465"/>
                <a:gd name="T27" fmla="*/ 2836 h 524"/>
                <a:gd name="T28" fmla="*/ 3025 w 465"/>
                <a:gd name="T29" fmla="*/ 2836 h 524"/>
                <a:gd name="T30" fmla="*/ 3025 w 465"/>
                <a:gd name="T31" fmla="*/ 2836 h 524"/>
                <a:gd name="T32" fmla="*/ 3025 w 465"/>
                <a:gd name="T33" fmla="*/ 2836 h 524"/>
                <a:gd name="T34" fmla="*/ 3025 w 465"/>
                <a:gd name="T35" fmla="*/ 2836 h 524"/>
                <a:gd name="T36" fmla="*/ 3025 w 465"/>
                <a:gd name="T37" fmla="*/ 2836 h 524"/>
                <a:gd name="T38" fmla="*/ 3025 w 465"/>
                <a:gd name="T39" fmla="*/ 2836 h 524"/>
                <a:gd name="T40" fmla="*/ 3025 w 465"/>
                <a:gd name="T41" fmla="*/ 2836 h 524"/>
                <a:gd name="T42" fmla="*/ 3025 w 465"/>
                <a:gd name="T43" fmla="*/ 2836 h 524"/>
                <a:gd name="T44" fmla="*/ 3025 w 465"/>
                <a:gd name="T45" fmla="*/ 2836 h 524"/>
                <a:gd name="T46" fmla="*/ 3025 w 465"/>
                <a:gd name="T47" fmla="*/ 2836 h 524"/>
                <a:gd name="T48" fmla="*/ 3025 w 465"/>
                <a:gd name="T49" fmla="*/ 2836 h 524"/>
                <a:gd name="T50" fmla="*/ 3025 w 465"/>
                <a:gd name="T51" fmla="*/ 2836 h 524"/>
                <a:gd name="T52" fmla="*/ 3025 w 465"/>
                <a:gd name="T53" fmla="*/ 2836 h 524"/>
                <a:gd name="T54" fmla="*/ 3025 w 465"/>
                <a:gd name="T55" fmla="*/ 2836 h 524"/>
                <a:gd name="T56" fmla="*/ 3025 w 465"/>
                <a:gd name="T57" fmla="*/ 2836 h 524"/>
                <a:gd name="T58" fmla="*/ 3025 w 465"/>
                <a:gd name="T59" fmla="*/ 2836 h 524"/>
                <a:gd name="T60" fmla="*/ 3025 w 465"/>
                <a:gd name="T61" fmla="*/ 2836 h 524"/>
                <a:gd name="T62" fmla="*/ 3025 w 465"/>
                <a:gd name="T63" fmla="*/ 2836 h 524"/>
                <a:gd name="T64" fmla="*/ 3025 w 465"/>
                <a:gd name="T65" fmla="*/ 2836 h 524"/>
                <a:gd name="T66" fmla="*/ 3025 w 465"/>
                <a:gd name="T67" fmla="*/ 2836 h 524"/>
                <a:gd name="T68" fmla="*/ 3025 w 465"/>
                <a:gd name="T69" fmla="*/ 2836 h 524"/>
                <a:gd name="T70" fmla="*/ 3025 w 465"/>
                <a:gd name="T71" fmla="*/ 2836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65"/>
                <a:gd name="T109" fmla="*/ 0 h 524"/>
                <a:gd name="T110" fmla="*/ 465 w 465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65" h="524">
                  <a:moveTo>
                    <a:pt x="418" y="69"/>
                  </a:moveTo>
                  <a:lnTo>
                    <a:pt x="398" y="64"/>
                  </a:lnTo>
                  <a:lnTo>
                    <a:pt x="389" y="50"/>
                  </a:lnTo>
                  <a:lnTo>
                    <a:pt x="389" y="19"/>
                  </a:lnTo>
                  <a:lnTo>
                    <a:pt x="378" y="4"/>
                  </a:lnTo>
                  <a:lnTo>
                    <a:pt x="356" y="26"/>
                  </a:lnTo>
                  <a:lnTo>
                    <a:pt x="346" y="42"/>
                  </a:lnTo>
                  <a:lnTo>
                    <a:pt x="330" y="42"/>
                  </a:lnTo>
                  <a:lnTo>
                    <a:pt x="325" y="18"/>
                  </a:lnTo>
                  <a:lnTo>
                    <a:pt x="306" y="24"/>
                  </a:lnTo>
                  <a:lnTo>
                    <a:pt x="280" y="42"/>
                  </a:lnTo>
                  <a:lnTo>
                    <a:pt x="262" y="31"/>
                  </a:lnTo>
                  <a:lnTo>
                    <a:pt x="227" y="6"/>
                  </a:lnTo>
                  <a:lnTo>
                    <a:pt x="126" y="0"/>
                  </a:lnTo>
                  <a:lnTo>
                    <a:pt x="116" y="11"/>
                  </a:lnTo>
                  <a:lnTo>
                    <a:pt x="136" y="35"/>
                  </a:lnTo>
                  <a:lnTo>
                    <a:pt x="112" y="50"/>
                  </a:lnTo>
                  <a:lnTo>
                    <a:pt x="74" y="35"/>
                  </a:lnTo>
                  <a:lnTo>
                    <a:pt x="35" y="69"/>
                  </a:lnTo>
                  <a:lnTo>
                    <a:pt x="21" y="99"/>
                  </a:lnTo>
                  <a:lnTo>
                    <a:pt x="24" y="172"/>
                  </a:lnTo>
                  <a:lnTo>
                    <a:pt x="43" y="249"/>
                  </a:lnTo>
                  <a:lnTo>
                    <a:pt x="0" y="298"/>
                  </a:lnTo>
                  <a:lnTo>
                    <a:pt x="4" y="305"/>
                  </a:lnTo>
                  <a:lnTo>
                    <a:pt x="43" y="293"/>
                  </a:lnTo>
                  <a:lnTo>
                    <a:pt x="57" y="311"/>
                  </a:lnTo>
                  <a:lnTo>
                    <a:pt x="45" y="366"/>
                  </a:lnTo>
                  <a:lnTo>
                    <a:pt x="67" y="406"/>
                  </a:lnTo>
                  <a:lnTo>
                    <a:pt x="90" y="412"/>
                  </a:lnTo>
                  <a:lnTo>
                    <a:pt x="112" y="382"/>
                  </a:lnTo>
                  <a:lnTo>
                    <a:pt x="122" y="406"/>
                  </a:lnTo>
                  <a:lnTo>
                    <a:pt x="129" y="404"/>
                  </a:lnTo>
                  <a:lnTo>
                    <a:pt x="164" y="370"/>
                  </a:lnTo>
                  <a:lnTo>
                    <a:pt x="172" y="373"/>
                  </a:lnTo>
                  <a:lnTo>
                    <a:pt x="188" y="364"/>
                  </a:lnTo>
                  <a:lnTo>
                    <a:pt x="217" y="373"/>
                  </a:lnTo>
                  <a:lnTo>
                    <a:pt x="217" y="404"/>
                  </a:lnTo>
                  <a:lnTo>
                    <a:pt x="238" y="408"/>
                  </a:lnTo>
                  <a:lnTo>
                    <a:pt x="232" y="438"/>
                  </a:lnTo>
                  <a:lnTo>
                    <a:pt x="212" y="472"/>
                  </a:lnTo>
                  <a:lnTo>
                    <a:pt x="203" y="501"/>
                  </a:lnTo>
                  <a:lnTo>
                    <a:pt x="212" y="501"/>
                  </a:lnTo>
                  <a:lnTo>
                    <a:pt x="236" y="479"/>
                  </a:lnTo>
                  <a:lnTo>
                    <a:pt x="256" y="523"/>
                  </a:lnTo>
                  <a:lnTo>
                    <a:pt x="272" y="512"/>
                  </a:lnTo>
                  <a:lnTo>
                    <a:pt x="289" y="512"/>
                  </a:lnTo>
                  <a:lnTo>
                    <a:pt x="306" y="498"/>
                  </a:lnTo>
                  <a:lnTo>
                    <a:pt x="306" y="472"/>
                  </a:lnTo>
                  <a:lnTo>
                    <a:pt x="315" y="463"/>
                  </a:lnTo>
                  <a:lnTo>
                    <a:pt x="337" y="465"/>
                  </a:lnTo>
                  <a:lnTo>
                    <a:pt x="374" y="483"/>
                  </a:lnTo>
                  <a:lnTo>
                    <a:pt x="380" y="470"/>
                  </a:lnTo>
                  <a:lnTo>
                    <a:pt x="372" y="455"/>
                  </a:lnTo>
                  <a:lnTo>
                    <a:pt x="374" y="443"/>
                  </a:lnTo>
                  <a:lnTo>
                    <a:pt x="398" y="423"/>
                  </a:lnTo>
                  <a:lnTo>
                    <a:pt x="440" y="435"/>
                  </a:lnTo>
                  <a:lnTo>
                    <a:pt x="464" y="419"/>
                  </a:lnTo>
                  <a:lnTo>
                    <a:pt x="456" y="404"/>
                  </a:lnTo>
                  <a:lnTo>
                    <a:pt x="464" y="368"/>
                  </a:lnTo>
                  <a:lnTo>
                    <a:pt x="461" y="315"/>
                  </a:lnTo>
                  <a:lnTo>
                    <a:pt x="446" y="308"/>
                  </a:lnTo>
                  <a:lnTo>
                    <a:pt x="433" y="274"/>
                  </a:lnTo>
                  <a:lnTo>
                    <a:pt x="433" y="243"/>
                  </a:lnTo>
                  <a:lnTo>
                    <a:pt x="427" y="238"/>
                  </a:lnTo>
                  <a:lnTo>
                    <a:pt x="416" y="243"/>
                  </a:lnTo>
                  <a:lnTo>
                    <a:pt x="409" y="236"/>
                  </a:lnTo>
                  <a:lnTo>
                    <a:pt x="413" y="187"/>
                  </a:lnTo>
                  <a:lnTo>
                    <a:pt x="433" y="172"/>
                  </a:lnTo>
                  <a:lnTo>
                    <a:pt x="446" y="146"/>
                  </a:lnTo>
                  <a:lnTo>
                    <a:pt x="444" y="119"/>
                  </a:lnTo>
                  <a:lnTo>
                    <a:pt x="418" y="69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56" name="Freeform 1075"/>
            <p:cNvSpPr>
              <a:spLocks/>
            </p:cNvSpPr>
            <p:nvPr/>
          </p:nvSpPr>
          <p:spPr bwMode="auto">
            <a:xfrm>
              <a:off x="6860115" y="4361710"/>
              <a:ext cx="393490" cy="325010"/>
            </a:xfrm>
            <a:custGeom>
              <a:avLst/>
              <a:gdLst>
                <a:gd name="T0" fmla="*/ 3027 w 520"/>
                <a:gd name="T1" fmla="*/ 2832 h 459"/>
                <a:gd name="T2" fmla="*/ 3027 w 520"/>
                <a:gd name="T3" fmla="*/ 2832 h 459"/>
                <a:gd name="T4" fmla="*/ 3027 w 520"/>
                <a:gd name="T5" fmla="*/ 2832 h 459"/>
                <a:gd name="T6" fmla="*/ 3027 w 520"/>
                <a:gd name="T7" fmla="*/ 2832 h 459"/>
                <a:gd name="T8" fmla="*/ 3027 w 520"/>
                <a:gd name="T9" fmla="*/ 2832 h 459"/>
                <a:gd name="T10" fmla="*/ 3027 w 520"/>
                <a:gd name="T11" fmla="*/ 2832 h 459"/>
                <a:gd name="T12" fmla="*/ 0 w 520"/>
                <a:gd name="T13" fmla="*/ 2832 h 459"/>
                <a:gd name="T14" fmla="*/ 3027 w 520"/>
                <a:gd name="T15" fmla="*/ 2832 h 459"/>
                <a:gd name="T16" fmla="*/ 3027 w 520"/>
                <a:gd name="T17" fmla="*/ 2832 h 459"/>
                <a:gd name="T18" fmla="*/ 3027 w 520"/>
                <a:gd name="T19" fmla="*/ 2832 h 459"/>
                <a:gd name="T20" fmla="*/ 3027 w 520"/>
                <a:gd name="T21" fmla="*/ 2832 h 459"/>
                <a:gd name="T22" fmla="*/ 3027 w 520"/>
                <a:gd name="T23" fmla="*/ 2832 h 459"/>
                <a:gd name="T24" fmla="*/ 3027 w 520"/>
                <a:gd name="T25" fmla="*/ 2832 h 459"/>
                <a:gd name="T26" fmla="*/ 3027 w 520"/>
                <a:gd name="T27" fmla="*/ 2832 h 459"/>
                <a:gd name="T28" fmla="*/ 3027 w 520"/>
                <a:gd name="T29" fmla="*/ 2832 h 459"/>
                <a:gd name="T30" fmla="*/ 3027 w 520"/>
                <a:gd name="T31" fmla="*/ 2832 h 459"/>
                <a:gd name="T32" fmla="*/ 3027 w 520"/>
                <a:gd name="T33" fmla="*/ 2832 h 459"/>
                <a:gd name="T34" fmla="*/ 3027 w 520"/>
                <a:gd name="T35" fmla="*/ 2832 h 459"/>
                <a:gd name="T36" fmla="*/ 3027 w 520"/>
                <a:gd name="T37" fmla="*/ 2832 h 459"/>
                <a:gd name="T38" fmla="*/ 3027 w 520"/>
                <a:gd name="T39" fmla="*/ 2832 h 459"/>
                <a:gd name="T40" fmla="*/ 3027 w 520"/>
                <a:gd name="T41" fmla="*/ 2832 h 459"/>
                <a:gd name="T42" fmla="*/ 3027 w 520"/>
                <a:gd name="T43" fmla="*/ 2832 h 459"/>
                <a:gd name="T44" fmla="*/ 3027 w 520"/>
                <a:gd name="T45" fmla="*/ 2832 h 459"/>
                <a:gd name="T46" fmla="*/ 3027 w 520"/>
                <a:gd name="T47" fmla="*/ 2832 h 459"/>
                <a:gd name="T48" fmla="*/ 3027 w 520"/>
                <a:gd name="T49" fmla="*/ 2832 h 459"/>
                <a:gd name="T50" fmla="*/ 3027 w 520"/>
                <a:gd name="T51" fmla="*/ 2832 h 459"/>
                <a:gd name="T52" fmla="*/ 3027 w 520"/>
                <a:gd name="T53" fmla="*/ 2832 h 459"/>
                <a:gd name="T54" fmla="*/ 3027 w 520"/>
                <a:gd name="T55" fmla="*/ 2832 h 459"/>
                <a:gd name="T56" fmla="*/ 3027 w 520"/>
                <a:gd name="T57" fmla="*/ 2832 h 459"/>
                <a:gd name="T58" fmla="*/ 3027 w 520"/>
                <a:gd name="T59" fmla="*/ 2832 h 459"/>
                <a:gd name="T60" fmla="*/ 3027 w 520"/>
                <a:gd name="T61" fmla="*/ 2832 h 459"/>
                <a:gd name="T62" fmla="*/ 3027 w 520"/>
                <a:gd name="T63" fmla="*/ 2832 h 459"/>
                <a:gd name="T64" fmla="*/ 3027 w 520"/>
                <a:gd name="T65" fmla="*/ 2832 h 459"/>
                <a:gd name="T66" fmla="*/ 3027 w 520"/>
                <a:gd name="T67" fmla="*/ 2832 h 459"/>
                <a:gd name="T68" fmla="*/ 3027 w 520"/>
                <a:gd name="T69" fmla="*/ 2832 h 459"/>
                <a:gd name="T70" fmla="*/ 3027 w 520"/>
                <a:gd name="T71" fmla="*/ 2832 h 459"/>
                <a:gd name="T72" fmla="*/ 3027 w 520"/>
                <a:gd name="T73" fmla="*/ 2832 h 459"/>
                <a:gd name="T74" fmla="*/ 3027 w 520"/>
                <a:gd name="T75" fmla="*/ 2832 h 459"/>
                <a:gd name="T76" fmla="*/ 3027 w 520"/>
                <a:gd name="T77" fmla="*/ 2832 h 459"/>
                <a:gd name="T78" fmla="*/ 3027 w 520"/>
                <a:gd name="T79" fmla="*/ 2832 h 459"/>
                <a:gd name="T80" fmla="*/ 3027 w 520"/>
                <a:gd name="T81" fmla="*/ 2832 h 459"/>
                <a:gd name="T82" fmla="*/ 3027 w 520"/>
                <a:gd name="T83" fmla="*/ 2832 h 459"/>
                <a:gd name="T84" fmla="*/ 3027 w 520"/>
                <a:gd name="T85" fmla="*/ 2832 h 459"/>
                <a:gd name="T86" fmla="*/ 3027 w 520"/>
                <a:gd name="T87" fmla="*/ 2832 h 459"/>
                <a:gd name="T88" fmla="*/ 3027 w 520"/>
                <a:gd name="T89" fmla="*/ 2832 h 459"/>
                <a:gd name="T90" fmla="*/ 3027 w 520"/>
                <a:gd name="T91" fmla="*/ 2832 h 459"/>
                <a:gd name="T92" fmla="*/ 3027 w 520"/>
                <a:gd name="T93" fmla="*/ 2832 h 459"/>
                <a:gd name="T94" fmla="*/ 3027 w 520"/>
                <a:gd name="T95" fmla="*/ 0 h 459"/>
                <a:gd name="T96" fmla="*/ 3027 w 520"/>
                <a:gd name="T97" fmla="*/ 2832 h 459"/>
                <a:gd name="T98" fmla="*/ 3027 w 520"/>
                <a:gd name="T99" fmla="*/ 2832 h 459"/>
                <a:gd name="T100" fmla="*/ 3027 w 520"/>
                <a:gd name="T101" fmla="*/ 2832 h 459"/>
                <a:gd name="T102" fmla="*/ 3027 w 520"/>
                <a:gd name="T103" fmla="*/ 2832 h 459"/>
                <a:gd name="T104" fmla="*/ 3027 w 520"/>
                <a:gd name="T105" fmla="*/ 2832 h 459"/>
                <a:gd name="T106" fmla="*/ 3027 w 520"/>
                <a:gd name="T107" fmla="*/ 2832 h 459"/>
                <a:gd name="T108" fmla="*/ 3027 w 520"/>
                <a:gd name="T109" fmla="*/ 2832 h 459"/>
                <a:gd name="T110" fmla="*/ 3027 w 520"/>
                <a:gd name="T111" fmla="*/ 2832 h 459"/>
                <a:gd name="T112" fmla="*/ 3027 w 520"/>
                <a:gd name="T113" fmla="*/ 2832 h 459"/>
                <a:gd name="T114" fmla="*/ 3027 w 520"/>
                <a:gd name="T115" fmla="*/ 2832 h 459"/>
                <a:gd name="T116" fmla="*/ 3027 w 520"/>
                <a:gd name="T117" fmla="*/ 2832 h 459"/>
                <a:gd name="T118" fmla="*/ 3027 w 520"/>
                <a:gd name="T119" fmla="*/ 2832 h 459"/>
                <a:gd name="T120" fmla="*/ 3027 w 520"/>
                <a:gd name="T121" fmla="*/ 2832 h 45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20"/>
                <a:gd name="T184" fmla="*/ 0 h 459"/>
                <a:gd name="T185" fmla="*/ 520 w 520"/>
                <a:gd name="T186" fmla="*/ 459 h 45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20" h="459">
                  <a:moveTo>
                    <a:pt x="145" y="153"/>
                  </a:moveTo>
                  <a:lnTo>
                    <a:pt x="131" y="190"/>
                  </a:lnTo>
                  <a:lnTo>
                    <a:pt x="109" y="197"/>
                  </a:lnTo>
                  <a:lnTo>
                    <a:pt x="61" y="190"/>
                  </a:lnTo>
                  <a:lnTo>
                    <a:pt x="50" y="201"/>
                  </a:lnTo>
                  <a:lnTo>
                    <a:pt x="24" y="192"/>
                  </a:lnTo>
                  <a:lnTo>
                    <a:pt x="0" y="226"/>
                  </a:lnTo>
                  <a:lnTo>
                    <a:pt x="11" y="236"/>
                  </a:lnTo>
                  <a:lnTo>
                    <a:pt x="11" y="258"/>
                  </a:lnTo>
                  <a:lnTo>
                    <a:pt x="21" y="279"/>
                  </a:lnTo>
                  <a:lnTo>
                    <a:pt x="70" y="263"/>
                  </a:lnTo>
                  <a:lnTo>
                    <a:pt x="85" y="276"/>
                  </a:lnTo>
                  <a:lnTo>
                    <a:pt x="64" y="369"/>
                  </a:lnTo>
                  <a:lnTo>
                    <a:pt x="92" y="398"/>
                  </a:lnTo>
                  <a:lnTo>
                    <a:pt x="83" y="451"/>
                  </a:lnTo>
                  <a:lnTo>
                    <a:pt x="112" y="453"/>
                  </a:lnTo>
                  <a:lnTo>
                    <a:pt x="142" y="424"/>
                  </a:lnTo>
                  <a:lnTo>
                    <a:pt x="155" y="433"/>
                  </a:lnTo>
                  <a:lnTo>
                    <a:pt x="214" y="458"/>
                  </a:lnTo>
                  <a:lnTo>
                    <a:pt x="226" y="451"/>
                  </a:lnTo>
                  <a:lnTo>
                    <a:pt x="228" y="431"/>
                  </a:lnTo>
                  <a:lnTo>
                    <a:pt x="238" y="419"/>
                  </a:lnTo>
                  <a:lnTo>
                    <a:pt x="322" y="364"/>
                  </a:lnTo>
                  <a:lnTo>
                    <a:pt x="337" y="383"/>
                  </a:lnTo>
                  <a:lnTo>
                    <a:pt x="387" y="398"/>
                  </a:lnTo>
                  <a:lnTo>
                    <a:pt x="416" y="361"/>
                  </a:lnTo>
                  <a:lnTo>
                    <a:pt x="429" y="369"/>
                  </a:lnTo>
                  <a:lnTo>
                    <a:pt x="449" y="369"/>
                  </a:lnTo>
                  <a:lnTo>
                    <a:pt x="449" y="358"/>
                  </a:lnTo>
                  <a:lnTo>
                    <a:pt x="475" y="349"/>
                  </a:lnTo>
                  <a:lnTo>
                    <a:pt x="475" y="340"/>
                  </a:lnTo>
                  <a:lnTo>
                    <a:pt x="486" y="329"/>
                  </a:lnTo>
                  <a:lnTo>
                    <a:pt x="492" y="332"/>
                  </a:lnTo>
                  <a:lnTo>
                    <a:pt x="519" y="305"/>
                  </a:lnTo>
                  <a:lnTo>
                    <a:pt x="497" y="265"/>
                  </a:lnTo>
                  <a:lnTo>
                    <a:pt x="508" y="209"/>
                  </a:lnTo>
                  <a:lnTo>
                    <a:pt x="494" y="192"/>
                  </a:lnTo>
                  <a:lnTo>
                    <a:pt x="456" y="204"/>
                  </a:lnTo>
                  <a:lnTo>
                    <a:pt x="451" y="197"/>
                  </a:lnTo>
                  <a:lnTo>
                    <a:pt x="494" y="148"/>
                  </a:lnTo>
                  <a:lnTo>
                    <a:pt x="475" y="71"/>
                  </a:lnTo>
                  <a:lnTo>
                    <a:pt x="446" y="93"/>
                  </a:lnTo>
                  <a:lnTo>
                    <a:pt x="420" y="66"/>
                  </a:lnTo>
                  <a:lnTo>
                    <a:pt x="396" y="33"/>
                  </a:lnTo>
                  <a:lnTo>
                    <a:pt x="394" y="13"/>
                  </a:lnTo>
                  <a:lnTo>
                    <a:pt x="377" y="9"/>
                  </a:lnTo>
                  <a:lnTo>
                    <a:pt x="357" y="16"/>
                  </a:lnTo>
                  <a:lnTo>
                    <a:pt x="324" y="0"/>
                  </a:lnTo>
                  <a:lnTo>
                    <a:pt x="308" y="38"/>
                  </a:lnTo>
                  <a:lnTo>
                    <a:pt x="281" y="40"/>
                  </a:lnTo>
                  <a:lnTo>
                    <a:pt x="260" y="71"/>
                  </a:lnTo>
                  <a:lnTo>
                    <a:pt x="248" y="64"/>
                  </a:lnTo>
                  <a:lnTo>
                    <a:pt x="228" y="71"/>
                  </a:lnTo>
                  <a:lnTo>
                    <a:pt x="197" y="53"/>
                  </a:lnTo>
                  <a:lnTo>
                    <a:pt x="173" y="81"/>
                  </a:lnTo>
                  <a:lnTo>
                    <a:pt x="173" y="95"/>
                  </a:lnTo>
                  <a:lnTo>
                    <a:pt x="221" y="122"/>
                  </a:lnTo>
                  <a:lnTo>
                    <a:pt x="232" y="141"/>
                  </a:lnTo>
                  <a:lnTo>
                    <a:pt x="197" y="154"/>
                  </a:lnTo>
                  <a:lnTo>
                    <a:pt x="145" y="153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57" name="Freeform 1076"/>
            <p:cNvSpPr>
              <a:spLocks/>
            </p:cNvSpPr>
            <p:nvPr/>
          </p:nvSpPr>
          <p:spPr bwMode="auto">
            <a:xfrm>
              <a:off x="7779396" y="4140829"/>
              <a:ext cx="247531" cy="270579"/>
            </a:xfrm>
            <a:custGeom>
              <a:avLst/>
              <a:gdLst>
                <a:gd name="T0" fmla="*/ 3028 w 327"/>
                <a:gd name="T1" fmla="*/ 3551 h 381"/>
                <a:gd name="T2" fmla="*/ 3028 w 327"/>
                <a:gd name="T3" fmla="*/ 3551 h 381"/>
                <a:gd name="T4" fmla="*/ 3028 w 327"/>
                <a:gd name="T5" fmla="*/ 3551 h 381"/>
                <a:gd name="T6" fmla="*/ 3028 w 327"/>
                <a:gd name="T7" fmla="*/ 3551 h 381"/>
                <a:gd name="T8" fmla="*/ 3028 w 327"/>
                <a:gd name="T9" fmla="*/ 3551 h 381"/>
                <a:gd name="T10" fmla="*/ 3028 w 327"/>
                <a:gd name="T11" fmla="*/ 3551 h 381"/>
                <a:gd name="T12" fmla="*/ 3028 w 327"/>
                <a:gd name="T13" fmla="*/ 3551 h 381"/>
                <a:gd name="T14" fmla="*/ 3028 w 327"/>
                <a:gd name="T15" fmla="*/ 3551 h 381"/>
                <a:gd name="T16" fmla="*/ 3028 w 327"/>
                <a:gd name="T17" fmla="*/ 3551 h 381"/>
                <a:gd name="T18" fmla="*/ 0 w 327"/>
                <a:gd name="T19" fmla="*/ 3551 h 381"/>
                <a:gd name="T20" fmla="*/ 3028 w 327"/>
                <a:gd name="T21" fmla="*/ 3551 h 381"/>
                <a:gd name="T22" fmla="*/ 3028 w 327"/>
                <a:gd name="T23" fmla="*/ 3551 h 381"/>
                <a:gd name="T24" fmla="*/ 3028 w 327"/>
                <a:gd name="T25" fmla="*/ 3551 h 381"/>
                <a:gd name="T26" fmla="*/ 3028 w 327"/>
                <a:gd name="T27" fmla="*/ 3551 h 381"/>
                <a:gd name="T28" fmla="*/ 3028 w 327"/>
                <a:gd name="T29" fmla="*/ 3551 h 381"/>
                <a:gd name="T30" fmla="*/ 3028 w 327"/>
                <a:gd name="T31" fmla="*/ 3551 h 381"/>
                <a:gd name="T32" fmla="*/ 3028 w 327"/>
                <a:gd name="T33" fmla="*/ 3551 h 381"/>
                <a:gd name="T34" fmla="*/ 3028 w 327"/>
                <a:gd name="T35" fmla="*/ 3551 h 381"/>
                <a:gd name="T36" fmla="*/ 3028 w 327"/>
                <a:gd name="T37" fmla="*/ 3551 h 381"/>
                <a:gd name="T38" fmla="*/ 3028 w 327"/>
                <a:gd name="T39" fmla="*/ 3551 h 381"/>
                <a:gd name="T40" fmla="*/ 3028 w 327"/>
                <a:gd name="T41" fmla="*/ 2841 h 381"/>
                <a:gd name="T42" fmla="*/ 3028 w 327"/>
                <a:gd name="T43" fmla="*/ 3551 h 381"/>
                <a:gd name="T44" fmla="*/ 3028 w 327"/>
                <a:gd name="T45" fmla="*/ 3551 h 381"/>
                <a:gd name="T46" fmla="*/ 3028 w 327"/>
                <a:gd name="T47" fmla="*/ 0 h 381"/>
                <a:gd name="T48" fmla="*/ 3028 w 327"/>
                <a:gd name="T49" fmla="*/ 3551 h 381"/>
                <a:gd name="T50" fmla="*/ 3028 w 327"/>
                <a:gd name="T51" fmla="*/ 3551 h 381"/>
                <a:gd name="T52" fmla="*/ 3028 w 327"/>
                <a:gd name="T53" fmla="*/ 3551 h 381"/>
                <a:gd name="T54" fmla="*/ 3028 w 327"/>
                <a:gd name="T55" fmla="*/ 3551 h 381"/>
                <a:gd name="T56" fmla="*/ 3028 w 327"/>
                <a:gd name="T57" fmla="*/ 3551 h 381"/>
                <a:gd name="T58" fmla="*/ 3028 w 327"/>
                <a:gd name="T59" fmla="*/ 3551 h 381"/>
                <a:gd name="T60" fmla="*/ 3028 w 327"/>
                <a:gd name="T61" fmla="*/ 3551 h 381"/>
                <a:gd name="T62" fmla="*/ 3028 w 327"/>
                <a:gd name="T63" fmla="*/ 3551 h 381"/>
                <a:gd name="T64" fmla="*/ 3028 w 327"/>
                <a:gd name="T65" fmla="*/ 3551 h 381"/>
                <a:gd name="T66" fmla="*/ 3028 w 327"/>
                <a:gd name="T67" fmla="*/ 3551 h 381"/>
                <a:gd name="T68" fmla="*/ 3028 w 327"/>
                <a:gd name="T69" fmla="*/ 3551 h 381"/>
                <a:gd name="T70" fmla="*/ 3028 w 327"/>
                <a:gd name="T71" fmla="*/ 3551 h 381"/>
                <a:gd name="T72" fmla="*/ 3028 w 327"/>
                <a:gd name="T73" fmla="*/ 3551 h 381"/>
                <a:gd name="T74" fmla="*/ 3028 w 327"/>
                <a:gd name="T75" fmla="*/ 3551 h 381"/>
                <a:gd name="T76" fmla="*/ 3028 w 327"/>
                <a:gd name="T77" fmla="*/ 3551 h 381"/>
                <a:gd name="T78" fmla="*/ 3028 w 327"/>
                <a:gd name="T79" fmla="*/ 3551 h 381"/>
                <a:gd name="T80" fmla="*/ 3028 w 327"/>
                <a:gd name="T81" fmla="*/ 3551 h 381"/>
                <a:gd name="T82" fmla="*/ 3028 w 327"/>
                <a:gd name="T83" fmla="*/ 3551 h 381"/>
                <a:gd name="T84" fmla="*/ 3028 w 327"/>
                <a:gd name="T85" fmla="*/ 3551 h 38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7"/>
                <a:gd name="T130" fmla="*/ 0 h 381"/>
                <a:gd name="T131" fmla="*/ 327 w 327"/>
                <a:gd name="T132" fmla="*/ 381 h 38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7" h="381">
                  <a:moveTo>
                    <a:pt x="236" y="361"/>
                  </a:moveTo>
                  <a:lnTo>
                    <a:pt x="186" y="380"/>
                  </a:lnTo>
                  <a:lnTo>
                    <a:pt x="157" y="351"/>
                  </a:lnTo>
                  <a:lnTo>
                    <a:pt x="139" y="375"/>
                  </a:lnTo>
                  <a:lnTo>
                    <a:pt x="107" y="375"/>
                  </a:lnTo>
                  <a:lnTo>
                    <a:pt x="93" y="348"/>
                  </a:lnTo>
                  <a:lnTo>
                    <a:pt x="78" y="308"/>
                  </a:lnTo>
                  <a:lnTo>
                    <a:pt x="50" y="305"/>
                  </a:lnTo>
                  <a:lnTo>
                    <a:pt x="19" y="247"/>
                  </a:lnTo>
                  <a:lnTo>
                    <a:pt x="0" y="218"/>
                  </a:lnTo>
                  <a:lnTo>
                    <a:pt x="14" y="204"/>
                  </a:lnTo>
                  <a:lnTo>
                    <a:pt x="19" y="199"/>
                  </a:lnTo>
                  <a:lnTo>
                    <a:pt x="52" y="152"/>
                  </a:lnTo>
                  <a:lnTo>
                    <a:pt x="50" y="115"/>
                  </a:lnTo>
                  <a:lnTo>
                    <a:pt x="60" y="99"/>
                  </a:lnTo>
                  <a:lnTo>
                    <a:pt x="86" y="95"/>
                  </a:lnTo>
                  <a:lnTo>
                    <a:pt x="93" y="84"/>
                  </a:lnTo>
                  <a:lnTo>
                    <a:pt x="84" y="66"/>
                  </a:lnTo>
                  <a:lnTo>
                    <a:pt x="98" y="48"/>
                  </a:lnTo>
                  <a:lnTo>
                    <a:pt x="98" y="13"/>
                  </a:lnTo>
                  <a:lnTo>
                    <a:pt x="115" y="4"/>
                  </a:lnTo>
                  <a:lnTo>
                    <a:pt x="146" y="21"/>
                  </a:lnTo>
                  <a:lnTo>
                    <a:pt x="184" y="28"/>
                  </a:lnTo>
                  <a:lnTo>
                    <a:pt x="210" y="0"/>
                  </a:lnTo>
                  <a:lnTo>
                    <a:pt x="240" y="24"/>
                  </a:lnTo>
                  <a:lnTo>
                    <a:pt x="227" y="35"/>
                  </a:lnTo>
                  <a:lnTo>
                    <a:pt x="210" y="59"/>
                  </a:lnTo>
                  <a:lnTo>
                    <a:pt x="186" y="66"/>
                  </a:lnTo>
                  <a:lnTo>
                    <a:pt x="177" y="72"/>
                  </a:lnTo>
                  <a:lnTo>
                    <a:pt x="201" y="86"/>
                  </a:lnTo>
                  <a:lnTo>
                    <a:pt x="244" y="66"/>
                  </a:lnTo>
                  <a:lnTo>
                    <a:pt x="317" y="97"/>
                  </a:lnTo>
                  <a:lnTo>
                    <a:pt x="326" y="158"/>
                  </a:lnTo>
                  <a:lnTo>
                    <a:pt x="295" y="158"/>
                  </a:lnTo>
                  <a:lnTo>
                    <a:pt x="292" y="177"/>
                  </a:lnTo>
                  <a:lnTo>
                    <a:pt x="308" y="202"/>
                  </a:lnTo>
                  <a:lnTo>
                    <a:pt x="295" y="218"/>
                  </a:lnTo>
                  <a:lnTo>
                    <a:pt x="311" y="242"/>
                  </a:lnTo>
                  <a:lnTo>
                    <a:pt x="287" y="271"/>
                  </a:lnTo>
                  <a:lnTo>
                    <a:pt x="275" y="257"/>
                  </a:lnTo>
                  <a:lnTo>
                    <a:pt x="240" y="348"/>
                  </a:lnTo>
                  <a:lnTo>
                    <a:pt x="236" y="361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58" name="Freeform 1077"/>
            <p:cNvSpPr>
              <a:spLocks/>
            </p:cNvSpPr>
            <p:nvPr/>
          </p:nvSpPr>
          <p:spPr bwMode="auto">
            <a:xfrm>
              <a:off x="7547228" y="3941248"/>
              <a:ext cx="307280" cy="345520"/>
            </a:xfrm>
            <a:custGeom>
              <a:avLst/>
              <a:gdLst>
                <a:gd name="T0" fmla="*/ 3027 w 406"/>
                <a:gd name="T1" fmla="*/ 0 h 488"/>
                <a:gd name="T2" fmla="*/ 3027 w 406"/>
                <a:gd name="T3" fmla="*/ 2832 h 488"/>
                <a:gd name="T4" fmla="*/ 3027 w 406"/>
                <a:gd name="T5" fmla="*/ 2832 h 488"/>
                <a:gd name="T6" fmla="*/ 3027 w 406"/>
                <a:gd name="T7" fmla="*/ 2832 h 488"/>
                <a:gd name="T8" fmla="*/ 3027 w 406"/>
                <a:gd name="T9" fmla="*/ 2832 h 488"/>
                <a:gd name="T10" fmla="*/ 3027 w 406"/>
                <a:gd name="T11" fmla="*/ 2832 h 488"/>
                <a:gd name="T12" fmla="*/ 3027 w 406"/>
                <a:gd name="T13" fmla="*/ 2832 h 488"/>
                <a:gd name="T14" fmla="*/ 3027 w 406"/>
                <a:gd name="T15" fmla="*/ 2832 h 488"/>
                <a:gd name="T16" fmla="*/ 3027 w 406"/>
                <a:gd name="T17" fmla="*/ 2832 h 488"/>
                <a:gd name="T18" fmla="*/ 3027 w 406"/>
                <a:gd name="T19" fmla="*/ 2832 h 488"/>
                <a:gd name="T20" fmla="*/ 3027 w 406"/>
                <a:gd name="T21" fmla="*/ 2832 h 488"/>
                <a:gd name="T22" fmla="*/ 3027 w 406"/>
                <a:gd name="T23" fmla="*/ 2832 h 488"/>
                <a:gd name="T24" fmla="*/ 3027 w 406"/>
                <a:gd name="T25" fmla="*/ 2832 h 488"/>
                <a:gd name="T26" fmla="*/ 3027 w 406"/>
                <a:gd name="T27" fmla="*/ 2832 h 488"/>
                <a:gd name="T28" fmla="*/ 3027 w 406"/>
                <a:gd name="T29" fmla="*/ 2832 h 488"/>
                <a:gd name="T30" fmla="*/ 3027 w 406"/>
                <a:gd name="T31" fmla="*/ 2832 h 488"/>
                <a:gd name="T32" fmla="*/ 3027 w 406"/>
                <a:gd name="T33" fmla="*/ 2832 h 488"/>
                <a:gd name="T34" fmla="*/ 3027 w 406"/>
                <a:gd name="T35" fmla="*/ 2832 h 488"/>
                <a:gd name="T36" fmla="*/ 3027 w 406"/>
                <a:gd name="T37" fmla="*/ 2832 h 488"/>
                <a:gd name="T38" fmla="*/ 3027 w 406"/>
                <a:gd name="T39" fmla="*/ 2832 h 488"/>
                <a:gd name="T40" fmla="*/ 3027 w 406"/>
                <a:gd name="T41" fmla="*/ 2832 h 488"/>
                <a:gd name="T42" fmla="*/ 3027 w 406"/>
                <a:gd name="T43" fmla="*/ 2832 h 488"/>
                <a:gd name="T44" fmla="*/ 3027 w 406"/>
                <a:gd name="T45" fmla="*/ 2832 h 488"/>
                <a:gd name="T46" fmla="*/ 3027 w 406"/>
                <a:gd name="T47" fmla="*/ 2832 h 488"/>
                <a:gd name="T48" fmla="*/ 3027 w 406"/>
                <a:gd name="T49" fmla="*/ 2832 h 488"/>
                <a:gd name="T50" fmla="*/ 3027 w 406"/>
                <a:gd name="T51" fmla="*/ 2832 h 488"/>
                <a:gd name="T52" fmla="*/ 3027 w 406"/>
                <a:gd name="T53" fmla="*/ 2832 h 488"/>
                <a:gd name="T54" fmla="*/ 3027 w 406"/>
                <a:gd name="T55" fmla="*/ 2832 h 488"/>
                <a:gd name="T56" fmla="*/ 3027 w 406"/>
                <a:gd name="T57" fmla="*/ 2832 h 488"/>
                <a:gd name="T58" fmla="*/ 3027 w 406"/>
                <a:gd name="T59" fmla="*/ 2832 h 488"/>
                <a:gd name="T60" fmla="*/ 3027 w 406"/>
                <a:gd name="T61" fmla="*/ 2832 h 488"/>
                <a:gd name="T62" fmla="*/ 3027 w 406"/>
                <a:gd name="T63" fmla="*/ 2832 h 488"/>
                <a:gd name="T64" fmla="*/ 3027 w 406"/>
                <a:gd name="T65" fmla="*/ 2832 h 488"/>
                <a:gd name="T66" fmla="*/ 3027 w 406"/>
                <a:gd name="T67" fmla="*/ 2832 h 4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6"/>
                <a:gd name="T103" fmla="*/ 0 h 488"/>
                <a:gd name="T104" fmla="*/ 406 w 406"/>
                <a:gd name="T105" fmla="*/ 488 h 48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6" h="488">
                  <a:moveTo>
                    <a:pt x="80" y="4"/>
                  </a:moveTo>
                  <a:lnTo>
                    <a:pt x="96" y="0"/>
                  </a:lnTo>
                  <a:lnTo>
                    <a:pt x="144" y="19"/>
                  </a:lnTo>
                  <a:lnTo>
                    <a:pt x="165" y="41"/>
                  </a:lnTo>
                  <a:lnTo>
                    <a:pt x="205" y="52"/>
                  </a:lnTo>
                  <a:lnTo>
                    <a:pt x="220" y="66"/>
                  </a:lnTo>
                  <a:lnTo>
                    <a:pt x="242" y="62"/>
                  </a:lnTo>
                  <a:lnTo>
                    <a:pt x="247" y="70"/>
                  </a:lnTo>
                  <a:lnTo>
                    <a:pt x="240" y="117"/>
                  </a:lnTo>
                  <a:lnTo>
                    <a:pt x="261" y="130"/>
                  </a:lnTo>
                  <a:lnTo>
                    <a:pt x="271" y="147"/>
                  </a:lnTo>
                  <a:lnTo>
                    <a:pt x="304" y="154"/>
                  </a:lnTo>
                  <a:lnTo>
                    <a:pt x="316" y="132"/>
                  </a:lnTo>
                  <a:lnTo>
                    <a:pt x="337" y="134"/>
                  </a:lnTo>
                  <a:lnTo>
                    <a:pt x="350" y="151"/>
                  </a:lnTo>
                  <a:lnTo>
                    <a:pt x="347" y="168"/>
                  </a:lnTo>
                  <a:lnTo>
                    <a:pt x="308" y="172"/>
                  </a:lnTo>
                  <a:lnTo>
                    <a:pt x="308" y="189"/>
                  </a:lnTo>
                  <a:lnTo>
                    <a:pt x="308" y="202"/>
                  </a:lnTo>
                  <a:lnTo>
                    <a:pt x="292" y="221"/>
                  </a:lnTo>
                  <a:lnTo>
                    <a:pt x="304" y="240"/>
                  </a:lnTo>
                  <a:lnTo>
                    <a:pt x="337" y="262"/>
                  </a:lnTo>
                  <a:lnTo>
                    <a:pt x="338" y="288"/>
                  </a:lnTo>
                  <a:lnTo>
                    <a:pt x="405" y="295"/>
                  </a:lnTo>
                  <a:lnTo>
                    <a:pt x="405" y="330"/>
                  </a:lnTo>
                  <a:lnTo>
                    <a:pt x="391" y="348"/>
                  </a:lnTo>
                  <a:lnTo>
                    <a:pt x="400" y="366"/>
                  </a:lnTo>
                  <a:lnTo>
                    <a:pt x="393" y="377"/>
                  </a:lnTo>
                  <a:lnTo>
                    <a:pt x="367" y="381"/>
                  </a:lnTo>
                  <a:lnTo>
                    <a:pt x="356" y="397"/>
                  </a:lnTo>
                  <a:lnTo>
                    <a:pt x="359" y="434"/>
                  </a:lnTo>
                  <a:lnTo>
                    <a:pt x="326" y="481"/>
                  </a:lnTo>
                  <a:lnTo>
                    <a:pt x="321" y="487"/>
                  </a:lnTo>
                  <a:lnTo>
                    <a:pt x="302" y="469"/>
                  </a:lnTo>
                  <a:lnTo>
                    <a:pt x="256" y="469"/>
                  </a:lnTo>
                  <a:lnTo>
                    <a:pt x="235" y="447"/>
                  </a:lnTo>
                  <a:lnTo>
                    <a:pt x="199" y="484"/>
                  </a:lnTo>
                  <a:lnTo>
                    <a:pt x="185" y="478"/>
                  </a:lnTo>
                  <a:lnTo>
                    <a:pt x="201" y="450"/>
                  </a:lnTo>
                  <a:lnTo>
                    <a:pt x="199" y="440"/>
                  </a:lnTo>
                  <a:lnTo>
                    <a:pt x="185" y="436"/>
                  </a:lnTo>
                  <a:lnTo>
                    <a:pt x="141" y="460"/>
                  </a:lnTo>
                  <a:lnTo>
                    <a:pt x="100" y="381"/>
                  </a:lnTo>
                  <a:lnTo>
                    <a:pt x="113" y="356"/>
                  </a:lnTo>
                  <a:lnTo>
                    <a:pt x="108" y="348"/>
                  </a:lnTo>
                  <a:lnTo>
                    <a:pt x="86" y="341"/>
                  </a:lnTo>
                  <a:lnTo>
                    <a:pt x="50" y="320"/>
                  </a:lnTo>
                  <a:lnTo>
                    <a:pt x="65" y="288"/>
                  </a:lnTo>
                  <a:lnTo>
                    <a:pt x="86" y="277"/>
                  </a:lnTo>
                  <a:lnTo>
                    <a:pt x="91" y="253"/>
                  </a:lnTo>
                  <a:lnTo>
                    <a:pt x="82" y="209"/>
                  </a:lnTo>
                  <a:lnTo>
                    <a:pt x="77" y="204"/>
                  </a:lnTo>
                  <a:lnTo>
                    <a:pt x="56" y="226"/>
                  </a:lnTo>
                  <a:lnTo>
                    <a:pt x="24" y="200"/>
                  </a:lnTo>
                  <a:lnTo>
                    <a:pt x="0" y="170"/>
                  </a:lnTo>
                  <a:lnTo>
                    <a:pt x="24" y="151"/>
                  </a:lnTo>
                  <a:lnTo>
                    <a:pt x="29" y="120"/>
                  </a:lnTo>
                  <a:lnTo>
                    <a:pt x="45" y="110"/>
                  </a:lnTo>
                  <a:lnTo>
                    <a:pt x="43" y="67"/>
                  </a:lnTo>
                  <a:lnTo>
                    <a:pt x="53" y="59"/>
                  </a:lnTo>
                  <a:lnTo>
                    <a:pt x="74" y="72"/>
                  </a:lnTo>
                  <a:lnTo>
                    <a:pt x="86" y="90"/>
                  </a:lnTo>
                  <a:lnTo>
                    <a:pt x="113" y="72"/>
                  </a:lnTo>
                  <a:lnTo>
                    <a:pt x="122" y="62"/>
                  </a:lnTo>
                  <a:lnTo>
                    <a:pt x="117" y="41"/>
                  </a:lnTo>
                  <a:lnTo>
                    <a:pt x="86" y="24"/>
                  </a:lnTo>
                  <a:lnTo>
                    <a:pt x="80" y="4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59" name="Freeform 1078"/>
            <p:cNvSpPr>
              <a:spLocks/>
            </p:cNvSpPr>
            <p:nvPr/>
          </p:nvSpPr>
          <p:spPr bwMode="auto">
            <a:xfrm>
              <a:off x="7939864" y="4105330"/>
              <a:ext cx="54628" cy="53642"/>
            </a:xfrm>
            <a:custGeom>
              <a:avLst/>
              <a:gdLst>
                <a:gd name="T0" fmla="*/ 2993 w 73"/>
                <a:gd name="T1" fmla="*/ 2823 h 76"/>
                <a:gd name="T2" fmla="*/ 0 w 73"/>
                <a:gd name="T3" fmla="*/ 2823 h 76"/>
                <a:gd name="T4" fmla="*/ 2993 w 73"/>
                <a:gd name="T5" fmla="*/ 2823 h 76"/>
                <a:gd name="T6" fmla="*/ 2993 w 73"/>
                <a:gd name="T7" fmla="*/ 0 h 76"/>
                <a:gd name="T8" fmla="*/ 2993 w 73"/>
                <a:gd name="T9" fmla="*/ 2823 h 76"/>
                <a:gd name="T10" fmla="*/ 2993 w 73"/>
                <a:gd name="T11" fmla="*/ 2823 h 76"/>
                <a:gd name="T12" fmla="*/ 2993 w 73"/>
                <a:gd name="T13" fmla="*/ 2823 h 76"/>
                <a:gd name="T14" fmla="*/ 2993 w 73"/>
                <a:gd name="T15" fmla="*/ 2823 h 76"/>
                <a:gd name="T16" fmla="*/ 2993 w 73"/>
                <a:gd name="T17" fmla="*/ 2823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"/>
                <a:gd name="T28" fmla="*/ 0 h 76"/>
                <a:gd name="T29" fmla="*/ 73 w 73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" h="76">
                  <a:moveTo>
                    <a:pt x="29" y="75"/>
                  </a:moveTo>
                  <a:lnTo>
                    <a:pt x="0" y="50"/>
                  </a:lnTo>
                  <a:lnTo>
                    <a:pt x="12" y="33"/>
                  </a:lnTo>
                  <a:lnTo>
                    <a:pt x="24" y="0"/>
                  </a:lnTo>
                  <a:lnTo>
                    <a:pt x="56" y="13"/>
                  </a:lnTo>
                  <a:lnTo>
                    <a:pt x="72" y="35"/>
                  </a:lnTo>
                  <a:lnTo>
                    <a:pt x="60" y="50"/>
                  </a:lnTo>
                  <a:lnTo>
                    <a:pt x="29" y="7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60" name="Freeform 1079"/>
            <p:cNvSpPr>
              <a:spLocks/>
            </p:cNvSpPr>
            <p:nvPr/>
          </p:nvSpPr>
          <p:spPr bwMode="auto">
            <a:xfrm>
              <a:off x="7619780" y="3889972"/>
              <a:ext cx="362762" cy="272156"/>
            </a:xfrm>
            <a:custGeom>
              <a:avLst/>
              <a:gdLst>
                <a:gd name="T0" fmla="*/ 3036 w 478"/>
                <a:gd name="T1" fmla="*/ 2828 h 385"/>
                <a:gd name="T2" fmla="*/ 3036 w 478"/>
                <a:gd name="T3" fmla="*/ 2828 h 385"/>
                <a:gd name="T4" fmla="*/ 3036 w 478"/>
                <a:gd name="T5" fmla="*/ 2828 h 385"/>
                <a:gd name="T6" fmla="*/ 3036 w 478"/>
                <a:gd name="T7" fmla="*/ 2828 h 385"/>
                <a:gd name="T8" fmla="*/ 3036 w 478"/>
                <a:gd name="T9" fmla="*/ 2828 h 385"/>
                <a:gd name="T10" fmla="*/ 3036 w 478"/>
                <a:gd name="T11" fmla="*/ 2828 h 385"/>
                <a:gd name="T12" fmla="*/ 3036 w 478"/>
                <a:gd name="T13" fmla="*/ 2828 h 385"/>
                <a:gd name="T14" fmla="*/ 3036 w 478"/>
                <a:gd name="T15" fmla="*/ 2828 h 385"/>
                <a:gd name="T16" fmla="*/ 3036 w 478"/>
                <a:gd name="T17" fmla="*/ 2828 h 385"/>
                <a:gd name="T18" fmla="*/ 3036 w 478"/>
                <a:gd name="T19" fmla="*/ 2828 h 385"/>
                <a:gd name="T20" fmla="*/ 3036 w 478"/>
                <a:gd name="T21" fmla="*/ 2828 h 385"/>
                <a:gd name="T22" fmla="*/ 3036 w 478"/>
                <a:gd name="T23" fmla="*/ 2828 h 385"/>
                <a:gd name="T24" fmla="*/ 3036 w 478"/>
                <a:gd name="T25" fmla="*/ 2828 h 385"/>
                <a:gd name="T26" fmla="*/ 3036 w 478"/>
                <a:gd name="T27" fmla="*/ 2828 h 385"/>
                <a:gd name="T28" fmla="*/ 3036 w 478"/>
                <a:gd name="T29" fmla="*/ 2828 h 385"/>
                <a:gd name="T30" fmla="*/ 3036 w 478"/>
                <a:gd name="T31" fmla="*/ 2828 h 385"/>
                <a:gd name="T32" fmla="*/ 3036 w 478"/>
                <a:gd name="T33" fmla="*/ 2828 h 385"/>
                <a:gd name="T34" fmla="*/ 3036 w 478"/>
                <a:gd name="T35" fmla="*/ 2828 h 385"/>
                <a:gd name="T36" fmla="*/ 3036 w 478"/>
                <a:gd name="T37" fmla="*/ 2828 h 385"/>
                <a:gd name="T38" fmla="*/ 3036 w 478"/>
                <a:gd name="T39" fmla="*/ 2828 h 385"/>
                <a:gd name="T40" fmla="*/ 3036 w 478"/>
                <a:gd name="T41" fmla="*/ 2828 h 385"/>
                <a:gd name="T42" fmla="*/ 3036 w 478"/>
                <a:gd name="T43" fmla="*/ 2828 h 385"/>
                <a:gd name="T44" fmla="*/ 3036 w 478"/>
                <a:gd name="T45" fmla="*/ 2828 h 385"/>
                <a:gd name="T46" fmla="*/ 3036 w 478"/>
                <a:gd name="T47" fmla="*/ 2828 h 385"/>
                <a:gd name="T48" fmla="*/ 3036 w 478"/>
                <a:gd name="T49" fmla="*/ 2828 h 385"/>
                <a:gd name="T50" fmla="*/ 3036 w 478"/>
                <a:gd name="T51" fmla="*/ 2828 h 385"/>
                <a:gd name="T52" fmla="*/ 3036 w 478"/>
                <a:gd name="T53" fmla="*/ 2828 h 385"/>
                <a:gd name="T54" fmla="*/ 3036 w 478"/>
                <a:gd name="T55" fmla="*/ 2828 h 385"/>
                <a:gd name="T56" fmla="*/ 0 w 478"/>
                <a:gd name="T57" fmla="*/ 2828 h 385"/>
                <a:gd name="T58" fmla="*/ 3036 w 478"/>
                <a:gd name="T59" fmla="*/ 2828 h 385"/>
                <a:gd name="T60" fmla="*/ 3036 w 478"/>
                <a:gd name="T61" fmla="*/ 2828 h 385"/>
                <a:gd name="T62" fmla="*/ 3036 w 478"/>
                <a:gd name="T63" fmla="*/ 2828 h 385"/>
                <a:gd name="T64" fmla="*/ 3036 w 478"/>
                <a:gd name="T65" fmla="*/ 2828 h 385"/>
                <a:gd name="T66" fmla="*/ 3036 w 478"/>
                <a:gd name="T67" fmla="*/ 2828 h 385"/>
                <a:gd name="T68" fmla="*/ 3036 w 478"/>
                <a:gd name="T69" fmla="*/ 2828 h 385"/>
                <a:gd name="T70" fmla="*/ 3036 w 478"/>
                <a:gd name="T71" fmla="*/ 2828 h 385"/>
                <a:gd name="T72" fmla="*/ 3036 w 478"/>
                <a:gd name="T73" fmla="*/ 2828 h 385"/>
                <a:gd name="T74" fmla="*/ 3036 w 478"/>
                <a:gd name="T75" fmla="*/ 2828 h 385"/>
                <a:gd name="T76" fmla="*/ 3036 w 478"/>
                <a:gd name="T77" fmla="*/ 2828 h 385"/>
                <a:gd name="T78" fmla="*/ 3036 w 478"/>
                <a:gd name="T79" fmla="*/ 2828 h 385"/>
                <a:gd name="T80" fmla="*/ 3036 w 478"/>
                <a:gd name="T81" fmla="*/ 0 h 385"/>
                <a:gd name="T82" fmla="*/ 3036 w 478"/>
                <a:gd name="T83" fmla="*/ 2828 h 385"/>
                <a:gd name="T84" fmla="*/ 3036 w 478"/>
                <a:gd name="T85" fmla="*/ 2828 h 385"/>
                <a:gd name="T86" fmla="*/ 3036 w 478"/>
                <a:gd name="T87" fmla="*/ 2828 h 385"/>
                <a:gd name="T88" fmla="*/ 3036 w 478"/>
                <a:gd name="T89" fmla="*/ 2828 h 385"/>
                <a:gd name="T90" fmla="*/ 3036 w 478"/>
                <a:gd name="T91" fmla="*/ 2828 h 385"/>
                <a:gd name="T92" fmla="*/ 3036 w 478"/>
                <a:gd name="T93" fmla="*/ 2828 h 385"/>
                <a:gd name="T94" fmla="*/ 3036 w 478"/>
                <a:gd name="T95" fmla="*/ 2828 h 385"/>
                <a:gd name="T96" fmla="*/ 3036 w 478"/>
                <a:gd name="T97" fmla="*/ 2828 h 385"/>
                <a:gd name="T98" fmla="*/ 3036 w 478"/>
                <a:gd name="T99" fmla="*/ 2828 h 385"/>
                <a:gd name="T100" fmla="*/ 3036 w 478"/>
                <a:gd name="T101" fmla="*/ 2828 h 385"/>
                <a:gd name="T102" fmla="*/ 3036 w 478"/>
                <a:gd name="T103" fmla="*/ 2828 h 385"/>
                <a:gd name="T104" fmla="*/ 3036 w 478"/>
                <a:gd name="T105" fmla="*/ 2828 h 385"/>
                <a:gd name="T106" fmla="*/ 3036 w 478"/>
                <a:gd name="T107" fmla="*/ 2828 h 385"/>
                <a:gd name="T108" fmla="*/ 3036 w 478"/>
                <a:gd name="T109" fmla="*/ 2828 h 385"/>
                <a:gd name="T110" fmla="*/ 3036 w 478"/>
                <a:gd name="T111" fmla="*/ 2828 h 385"/>
                <a:gd name="T112" fmla="*/ 3036 w 478"/>
                <a:gd name="T113" fmla="*/ 2828 h 385"/>
                <a:gd name="T114" fmla="*/ 3036 w 478"/>
                <a:gd name="T115" fmla="*/ 2828 h 38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78"/>
                <a:gd name="T175" fmla="*/ 0 h 385"/>
                <a:gd name="T176" fmla="*/ 478 w 478"/>
                <a:gd name="T177" fmla="*/ 385 h 38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78" h="385">
                  <a:moveTo>
                    <a:pt x="444" y="304"/>
                  </a:moveTo>
                  <a:lnTo>
                    <a:pt x="433" y="337"/>
                  </a:lnTo>
                  <a:lnTo>
                    <a:pt x="420" y="355"/>
                  </a:lnTo>
                  <a:lnTo>
                    <a:pt x="394" y="384"/>
                  </a:lnTo>
                  <a:lnTo>
                    <a:pt x="356" y="377"/>
                  </a:lnTo>
                  <a:lnTo>
                    <a:pt x="326" y="359"/>
                  </a:lnTo>
                  <a:lnTo>
                    <a:pt x="308" y="369"/>
                  </a:lnTo>
                  <a:lnTo>
                    <a:pt x="242" y="362"/>
                  </a:lnTo>
                  <a:lnTo>
                    <a:pt x="241" y="335"/>
                  </a:lnTo>
                  <a:lnTo>
                    <a:pt x="208" y="313"/>
                  </a:lnTo>
                  <a:lnTo>
                    <a:pt x="196" y="294"/>
                  </a:lnTo>
                  <a:lnTo>
                    <a:pt x="212" y="275"/>
                  </a:lnTo>
                  <a:lnTo>
                    <a:pt x="212" y="262"/>
                  </a:lnTo>
                  <a:lnTo>
                    <a:pt x="212" y="245"/>
                  </a:lnTo>
                  <a:lnTo>
                    <a:pt x="251" y="241"/>
                  </a:lnTo>
                  <a:lnTo>
                    <a:pt x="253" y="224"/>
                  </a:lnTo>
                  <a:lnTo>
                    <a:pt x="241" y="207"/>
                  </a:lnTo>
                  <a:lnTo>
                    <a:pt x="220" y="205"/>
                  </a:lnTo>
                  <a:lnTo>
                    <a:pt x="208" y="227"/>
                  </a:lnTo>
                  <a:lnTo>
                    <a:pt x="175" y="220"/>
                  </a:lnTo>
                  <a:lnTo>
                    <a:pt x="165" y="202"/>
                  </a:lnTo>
                  <a:lnTo>
                    <a:pt x="144" y="190"/>
                  </a:lnTo>
                  <a:lnTo>
                    <a:pt x="150" y="142"/>
                  </a:lnTo>
                  <a:lnTo>
                    <a:pt x="146" y="134"/>
                  </a:lnTo>
                  <a:lnTo>
                    <a:pt x="124" y="139"/>
                  </a:lnTo>
                  <a:lnTo>
                    <a:pt x="109" y="125"/>
                  </a:lnTo>
                  <a:lnTo>
                    <a:pt x="69" y="114"/>
                  </a:lnTo>
                  <a:lnTo>
                    <a:pt x="48" y="92"/>
                  </a:lnTo>
                  <a:lnTo>
                    <a:pt x="0" y="72"/>
                  </a:lnTo>
                  <a:lnTo>
                    <a:pt x="4" y="50"/>
                  </a:lnTo>
                  <a:lnTo>
                    <a:pt x="24" y="41"/>
                  </a:lnTo>
                  <a:lnTo>
                    <a:pt x="59" y="72"/>
                  </a:lnTo>
                  <a:lnTo>
                    <a:pt x="69" y="72"/>
                  </a:lnTo>
                  <a:lnTo>
                    <a:pt x="102" y="68"/>
                  </a:lnTo>
                  <a:lnTo>
                    <a:pt x="122" y="53"/>
                  </a:lnTo>
                  <a:lnTo>
                    <a:pt x="148" y="74"/>
                  </a:lnTo>
                  <a:lnTo>
                    <a:pt x="160" y="55"/>
                  </a:lnTo>
                  <a:lnTo>
                    <a:pt x="162" y="43"/>
                  </a:lnTo>
                  <a:lnTo>
                    <a:pt x="184" y="31"/>
                  </a:lnTo>
                  <a:lnTo>
                    <a:pt x="189" y="4"/>
                  </a:lnTo>
                  <a:lnTo>
                    <a:pt x="212" y="0"/>
                  </a:lnTo>
                  <a:lnTo>
                    <a:pt x="267" y="36"/>
                  </a:lnTo>
                  <a:lnTo>
                    <a:pt x="306" y="53"/>
                  </a:lnTo>
                  <a:lnTo>
                    <a:pt x="383" y="178"/>
                  </a:lnTo>
                  <a:lnTo>
                    <a:pt x="378" y="192"/>
                  </a:lnTo>
                  <a:lnTo>
                    <a:pt x="428" y="216"/>
                  </a:lnTo>
                  <a:lnTo>
                    <a:pt x="442" y="238"/>
                  </a:lnTo>
                  <a:lnTo>
                    <a:pt x="466" y="249"/>
                  </a:lnTo>
                  <a:lnTo>
                    <a:pt x="477" y="270"/>
                  </a:lnTo>
                  <a:lnTo>
                    <a:pt x="462" y="277"/>
                  </a:lnTo>
                  <a:lnTo>
                    <a:pt x="438" y="269"/>
                  </a:lnTo>
                  <a:lnTo>
                    <a:pt x="400" y="269"/>
                  </a:lnTo>
                  <a:lnTo>
                    <a:pt x="368" y="258"/>
                  </a:lnTo>
                  <a:lnTo>
                    <a:pt x="354" y="269"/>
                  </a:lnTo>
                  <a:lnTo>
                    <a:pt x="385" y="277"/>
                  </a:lnTo>
                  <a:lnTo>
                    <a:pt x="416" y="291"/>
                  </a:lnTo>
                  <a:lnTo>
                    <a:pt x="444" y="304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61" name="Freeform 1080"/>
            <p:cNvSpPr>
              <a:spLocks/>
            </p:cNvSpPr>
            <p:nvPr/>
          </p:nvSpPr>
          <p:spPr bwMode="auto">
            <a:xfrm>
              <a:off x="7160567" y="4069832"/>
              <a:ext cx="495916" cy="291089"/>
            </a:xfrm>
            <a:custGeom>
              <a:avLst/>
              <a:gdLst>
                <a:gd name="T0" fmla="*/ 3033 w 654"/>
                <a:gd name="T1" fmla="*/ 2833 h 411"/>
                <a:gd name="T2" fmla="*/ 3033 w 654"/>
                <a:gd name="T3" fmla="*/ 2833 h 411"/>
                <a:gd name="T4" fmla="*/ 3033 w 654"/>
                <a:gd name="T5" fmla="*/ 2833 h 411"/>
                <a:gd name="T6" fmla="*/ 3033 w 654"/>
                <a:gd name="T7" fmla="*/ 2833 h 411"/>
                <a:gd name="T8" fmla="*/ 3033 w 654"/>
                <a:gd name="T9" fmla="*/ 2833 h 411"/>
                <a:gd name="T10" fmla="*/ 3033 w 654"/>
                <a:gd name="T11" fmla="*/ 2833 h 411"/>
                <a:gd name="T12" fmla="*/ 3033 w 654"/>
                <a:gd name="T13" fmla="*/ 2833 h 411"/>
                <a:gd name="T14" fmla="*/ 3033 w 654"/>
                <a:gd name="T15" fmla="*/ 2833 h 411"/>
                <a:gd name="T16" fmla="*/ 3033 w 654"/>
                <a:gd name="T17" fmla="*/ 2833 h 411"/>
                <a:gd name="T18" fmla="*/ 3033 w 654"/>
                <a:gd name="T19" fmla="*/ 2833 h 411"/>
                <a:gd name="T20" fmla="*/ 3033 w 654"/>
                <a:gd name="T21" fmla="*/ 2833 h 411"/>
                <a:gd name="T22" fmla="*/ 3033 w 654"/>
                <a:gd name="T23" fmla="*/ 2833 h 411"/>
                <a:gd name="T24" fmla="*/ 3033 w 654"/>
                <a:gd name="T25" fmla="*/ 2833 h 411"/>
                <a:gd name="T26" fmla="*/ 3033 w 654"/>
                <a:gd name="T27" fmla="*/ 2833 h 411"/>
                <a:gd name="T28" fmla="*/ 3033 w 654"/>
                <a:gd name="T29" fmla="*/ 2833 h 411"/>
                <a:gd name="T30" fmla="*/ 3033 w 654"/>
                <a:gd name="T31" fmla="*/ 2833 h 411"/>
                <a:gd name="T32" fmla="*/ 3033 w 654"/>
                <a:gd name="T33" fmla="*/ 2833 h 411"/>
                <a:gd name="T34" fmla="*/ 3033 w 654"/>
                <a:gd name="T35" fmla="*/ 2833 h 411"/>
                <a:gd name="T36" fmla="*/ 3033 w 654"/>
                <a:gd name="T37" fmla="*/ 2833 h 411"/>
                <a:gd name="T38" fmla="*/ 3033 w 654"/>
                <a:gd name="T39" fmla="*/ 2833 h 411"/>
                <a:gd name="T40" fmla="*/ 3033 w 654"/>
                <a:gd name="T41" fmla="*/ 0 h 411"/>
                <a:gd name="T42" fmla="*/ 3033 w 654"/>
                <a:gd name="T43" fmla="*/ 2833 h 411"/>
                <a:gd name="T44" fmla="*/ 3033 w 654"/>
                <a:gd name="T45" fmla="*/ 2833 h 411"/>
                <a:gd name="T46" fmla="*/ 3033 w 654"/>
                <a:gd name="T47" fmla="*/ 2833 h 411"/>
                <a:gd name="T48" fmla="*/ 3033 w 654"/>
                <a:gd name="T49" fmla="*/ 2833 h 411"/>
                <a:gd name="T50" fmla="*/ 3033 w 654"/>
                <a:gd name="T51" fmla="*/ 2833 h 411"/>
                <a:gd name="T52" fmla="*/ 3033 w 654"/>
                <a:gd name="T53" fmla="*/ 2833 h 411"/>
                <a:gd name="T54" fmla="*/ 3033 w 654"/>
                <a:gd name="T55" fmla="*/ 2833 h 411"/>
                <a:gd name="T56" fmla="*/ 3033 w 654"/>
                <a:gd name="T57" fmla="*/ 2833 h 411"/>
                <a:gd name="T58" fmla="*/ 3033 w 654"/>
                <a:gd name="T59" fmla="*/ 2833 h 411"/>
                <a:gd name="T60" fmla="*/ 3033 w 654"/>
                <a:gd name="T61" fmla="*/ 2833 h 411"/>
                <a:gd name="T62" fmla="*/ 3033 w 654"/>
                <a:gd name="T63" fmla="*/ 2833 h 411"/>
                <a:gd name="T64" fmla="*/ 3033 w 654"/>
                <a:gd name="T65" fmla="*/ 2833 h 411"/>
                <a:gd name="T66" fmla="*/ 3033 w 654"/>
                <a:gd name="T67" fmla="*/ 2833 h 41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4"/>
                <a:gd name="T103" fmla="*/ 0 h 411"/>
                <a:gd name="T104" fmla="*/ 654 w 654"/>
                <a:gd name="T105" fmla="*/ 411 h 41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4" h="411">
                  <a:moveTo>
                    <a:pt x="76" y="410"/>
                  </a:moveTo>
                  <a:lnTo>
                    <a:pt x="90" y="380"/>
                  </a:lnTo>
                  <a:lnTo>
                    <a:pt x="129" y="346"/>
                  </a:lnTo>
                  <a:lnTo>
                    <a:pt x="166" y="361"/>
                  </a:lnTo>
                  <a:lnTo>
                    <a:pt x="190" y="346"/>
                  </a:lnTo>
                  <a:lnTo>
                    <a:pt x="171" y="322"/>
                  </a:lnTo>
                  <a:lnTo>
                    <a:pt x="181" y="310"/>
                  </a:lnTo>
                  <a:lnTo>
                    <a:pt x="282" y="317"/>
                  </a:lnTo>
                  <a:lnTo>
                    <a:pt x="317" y="342"/>
                  </a:lnTo>
                  <a:lnTo>
                    <a:pt x="335" y="353"/>
                  </a:lnTo>
                  <a:lnTo>
                    <a:pt x="361" y="335"/>
                  </a:lnTo>
                  <a:lnTo>
                    <a:pt x="380" y="329"/>
                  </a:lnTo>
                  <a:lnTo>
                    <a:pt x="385" y="353"/>
                  </a:lnTo>
                  <a:lnTo>
                    <a:pt x="401" y="353"/>
                  </a:lnTo>
                  <a:lnTo>
                    <a:pt x="411" y="337"/>
                  </a:lnTo>
                  <a:lnTo>
                    <a:pt x="433" y="315"/>
                  </a:lnTo>
                  <a:lnTo>
                    <a:pt x="444" y="330"/>
                  </a:lnTo>
                  <a:lnTo>
                    <a:pt x="444" y="361"/>
                  </a:lnTo>
                  <a:lnTo>
                    <a:pt x="454" y="375"/>
                  </a:lnTo>
                  <a:lnTo>
                    <a:pt x="473" y="380"/>
                  </a:lnTo>
                  <a:lnTo>
                    <a:pt x="495" y="357"/>
                  </a:lnTo>
                  <a:lnTo>
                    <a:pt x="528" y="346"/>
                  </a:lnTo>
                  <a:lnTo>
                    <a:pt x="588" y="289"/>
                  </a:lnTo>
                  <a:lnTo>
                    <a:pt x="617" y="291"/>
                  </a:lnTo>
                  <a:lnTo>
                    <a:pt x="653" y="279"/>
                  </a:lnTo>
                  <a:lnTo>
                    <a:pt x="611" y="200"/>
                  </a:lnTo>
                  <a:lnTo>
                    <a:pt x="624" y="176"/>
                  </a:lnTo>
                  <a:lnTo>
                    <a:pt x="619" y="168"/>
                  </a:lnTo>
                  <a:lnTo>
                    <a:pt x="598" y="161"/>
                  </a:lnTo>
                  <a:lnTo>
                    <a:pt x="561" y="139"/>
                  </a:lnTo>
                  <a:lnTo>
                    <a:pt x="543" y="127"/>
                  </a:lnTo>
                  <a:lnTo>
                    <a:pt x="519" y="139"/>
                  </a:lnTo>
                  <a:lnTo>
                    <a:pt x="492" y="117"/>
                  </a:lnTo>
                  <a:lnTo>
                    <a:pt x="458" y="117"/>
                  </a:lnTo>
                  <a:lnTo>
                    <a:pt x="432" y="101"/>
                  </a:lnTo>
                  <a:lnTo>
                    <a:pt x="425" y="79"/>
                  </a:lnTo>
                  <a:lnTo>
                    <a:pt x="411" y="66"/>
                  </a:lnTo>
                  <a:lnTo>
                    <a:pt x="392" y="77"/>
                  </a:lnTo>
                  <a:lnTo>
                    <a:pt x="375" y="69"/>
                  </a:lnTo>
                  <a:lnTo>
                    <a:pt x="320" y="77"/>
                  </a:lnTo>
                  <a:lnTo>
                    <a:pt x="260" y="64"/>
                  </a:lnTo>
                  <a:lnTo>
                    <a:pt x="188" y="0"/>
                  </a:lnTo>
                  <a:lnTo>
                    <a:pt x="169" y="16"/>
                  </a:lnTo>
                  <a:lnTo>
                    <a:pt x="160" y="9"/>
                  </a:lnTo>
                  <a:lnTo>
                    <a:pt x="145" y="9"/>
                  </a:lnTo>
                  <a:lnTo>
                    <a:pt x="78" y="9"/>
                  </a:lnTo>
                  <a:lnTo>
                    <a:pt x="69" y="17"/>
                  </a:lnTo>
                  <a:lnTo>
                    <a:pt x="90" y="38"/>
                  </a:lnTo>
                  <a:lnTo>
                    <a:pt x="109" y="42"/>
                  </a:lnTo>
                  <a:lnTo>
                    <a:pt x="126" y="48"/>
                  </a:lnTo>
                  <a:lnTo>
                    <a:pt x="118" y="62"/>
                  </a:lnTo>
                  <a:lnTo>
                    <a:pt x="85" y="77"/>
                  </a:lnTo>
                  <a:lnTo>
                    <a:pt x="78" y="103"/>
                  </a:lnTo>
                  <a:lnTo>
                    <a:pt x="85" y="112"/>
                  </a:lnTo>
                  <a:lnTo>
                    <a:pt x="90" y="146"/>
                  </a:lnTo>
                  <a:lnTo>
                    <a:pt x="109" y="147"/>
                  </a:lnTo>
                  <a:lnTo>
                    <a:pt x="129" y="173"/>
                  </a:lnTo>
                  <a:lnTo>
                    <a:pt x="138" y="225"/>
                  </a:lnTo>
                  <a:lnTo>
                    <a:pt x="131" y="243"/>
                  </a:lnTo>
                  <a:lnTo>
                    <a:pt x="118" y="238"/>
                  </a:lnTo>
                  <a:lnTo>
                    <a:pt x="81" y="267"/>
                  </a:lnTo>
                  <a:lnTo>
                    <a:pt x="17" y="278"/>
                  </a:lnTo>
                  <a:lnTo>
                    <a:pt x="0" y="295"/>
                  </a:lnTo>
                  <a:lnTo>
                    <a:pt x="13" y="313"/>
                  </a:lnTo>
                  <a:lnTo>
                    <a:pt x="16" y="351"/>
                  </a:lnTo>
                  <a:lnTo>
                    <a:pt x="33" y="355"/>
                  </a:lnTo>
                  <a:lnTo>
                    <a:pt x="76" y="410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62" name="Freeform 1081"/>
            <p:cNvSpPr>
              <a:spLocks/>
            </p:cNvSpPr>
            <p:nvPr/>
          </p:nvSpPr>
          <p:spPr bwMode="auto">
            <a:xfrm>
              <a:off x="6470040" y="4026445"/>
              <a:ext cx="795515" cy="565612"/>
            </a:xfrm>
            <a:custGeom>
              <a:avLst/>
              <a:gdLst>
                <a:gd name="T0" fmla="*/ 3028 w 1051"/>
                <a:gd name="T1" fmla="*/ 2832 h 799"/>
                <a:gd name="T2" fmla="*/ 3028 w 1051"/>
                <a:gd name="T3" fmla="*/ 2832 h 799"/>
                <a:gd name="T4" fmla="*/ 3028 w 1051"/>
                <a:gd name="T5" fmla="*/ 0 h 799"/>
                <a:gd name="T6" fmla="*/ 3028 w 1051"/>
                <a:gd name="T7" fmla="*/ 2832 h 799"/>
                <a:gd name="T8" fmla="*/ 3028 w 1051"/>
                <a:gd name="T9" fmla="*/ 2832 h 799"/>
                <a:gd name="T10" fmla="*/ 3028 w 1051"/>
                <a:gd name="T11" fmla="*/ 2832 h 799"/>
                <a:gd name="T12" fmla="*/ 3028 w 1051"/>
                <a:gd name="T13" fmla="*/ 2832 h 799"/>
                <a:gd name="T14" fmla="*/ 3028 w 1051"/>
                <a:gd name="T15" fmla="*/ 2832 h 799"/>
                <a:gd name="T16" fmla="*/ 3028 w 1051"/>
                <a:gd name="T17" fmla="*/ 2832 h 799"/>
                <a:gd name="T18" fmla="*/ 3028 w 1051"/>
                <a:gd name="T19" fmla="*/ 2832 h 799"/>
                <a:gd name="T20" fmla="*/ 3028 w 1051"/>
                <a:gd name="T21" fmla="*/ 2832 h 799"/>
                <a:gd name="T22" fmla="*/ 3028 w 1051"/>
                <a:gd name="T23" fmla="*/ 2832 h 799"/>
                <a:gd name="T24" fmla="*/ 3028 w 1051"/>
                <a:gd name="T25" fmla="*/ 2832 h 799"/>
                <a:gd name="T26" fmla="*/ 3028 w 1051"/>
                <a:gd name="T27" fmla="*/ 2832 h 799"/>
                <a:gd name="T28" fmla="*/ 3028 w 1051"/>
                <a:gd name="T29" fmla="*/ 2832 h 799"/>
                <a:gd name="T30" fmla="*/ 3028 w 1051"/>
                <a:gd name="T31" fmla="*/ 2832 h 799"/>
                <a:gd name="T32" fmla="*/ 3028 w 1051"/>
                <a:gd name="T33" fmla="*/ 2832 h 799"/>
                <a:gd name="T34" fmla="*/ 3028 w 1051"/>
                <a:gd name="T35" fmla="*/ 2832 h 799"/>
                <a:gd name="T36" fmla="*/ 3028 w 1051"/>
                <a:gd name="T37" fmla="*/ 2832 h 799"/>
                <a:gd name="T38" fmla="*/ 3028 w 1051"/>
                <a:gd name="T39" fmla="*/ 2832 h 799"/>
                <a:gd name="T40" fmla="*/ 3028 w 1051"/>
                <a:gd name="T41" fmla="*/ 2832 h 799"/>
                <a:gd name="T42" fmla="*/ 3028 w 1051"/>
                <a:gd name="T43" fmla="*/ 2832 h 799"/>
                <a:gd name="T44" fmla="*/ 3028 w 1051"/>
                <a:gd name="T45" fmla="*/ 2832 h 799"/>
                <a:gd name="T46" fmla="*/ 3028 w 1051"/>
                <a:gd name="T47" fmla="*/ 2832 h 799"/>
                <a:gd name="T48" fmla="*/ 3028 w 1051"/>
                <a:gd name="T49" fmla="*/ 2832 h 799"/>
                <a:gd name="T50" fmla="*/ 3028 w 1051"/>
                <a:gd name="T51" fmla="*/ 2832 h 799"/>
                <a:gd name="T52" fmla="*/ 3028 w 1051"/>
                <a:gd name="T53" fmla="*/ 2832 h 799"/>
                <a:gd name="T54" fmla="*/ 3028 w 1051"/>
                <a:gd name="T55" fmla="*/ 2832 h 799"/>
                <a:gd name="T56" fmla="*/ 3028 w 1051"/>
                <a:gd name="T57" fmla="*/ 2832 h 799"/>
                <a:gd name="T58" fmla="*/ 3028 w 1051"/>
                <a:gd name="T59" fmla="*/ 2832 h 799"/>
                <a:gd name="T60" fmla="*/ 3028 w 1051"/>
                <a:gd name="T61" fmla="*/ 2832 h 799"/>
                <a:gd name="T62" fmla="*/ 3028 w 1051"/>
                <a:gd name="T63" fmla="*/ 2832 h 799"/>
                <a:gd name="T64" fmla="*/ 3028 w 1051"/>
                <a:gd name="T65" fmla="*/ 2832 h 799"/>
                <a:gd name="T66" fmla="*/ 3028 w 1051"/>
                <a:gd name="T67" fmla="*/ 2832 h 799"/>
                <a:gd name="T68" fmla="*/ 3028 w 1051"/>
                <a:gd name="T69" fmla="*/ 2832 h 799"/>
                <a:gd name="T70" fmla="*/ 3028 w 1051"/>
                <a:gd name="T71" fmla="*/ 2832 h 799"/>
                <a:gd name="T72" fmla="*/ 3028 w 1051"/>
                <a:gd name="T73" fmla="*/ 2832 h 799"/>
                <a:gd name="T74" fmla="*/ 3028 w 1051"/>
                <a:gd name="T75" fmla="*/ 2832 h 799"/>
                <a:gd name="T76" fmla="*/ 3028 w 1051"/>
                <a:gd name="T77" fmla="*/ 2832 h 799"/>
                <a:gd name="T78" fmla="*/ 3028 w 1051"/>
                <a:gd name="T79" fmla="*/ 2832 h 799"/>
                <a:gd name="T80" fmla="*/ 3028 w 1051"/>
                <a:gd name="T81" fmla="*/ 2832 h 799"/>
                <a:gd name="T82" fmla="*/ 3028 w 1051"/>
                <a:gd name="T83" fmla="*/ 2832 h 799"/>
                <a:gd name="T84" fmla="*/ 3028 w 1051"/>
                <a:gd name="T85" fmla="*/ 2832 h 799"/>
                <a:gd name="T86" fmla="*/ 3028 w 1051"/>
                <a:gd name="T87" fmla="*/ 2832 h 799"/>
                <a:gd name="T88" fmla="*/ 3028 w 1051"/>
                <a:gd name="T89" fmla="*/ 2832 h 799"/>
                <a:gd name="T90" fmla="*/ 3028 w 1051"/>
                <a:gd name="T91" fmla="*/ 2832 h 799"/>
                <a:gd name="T92" fmla="*/ 3028 w 1051"/>
                <a:gd name="T93" fmla="*/ 2832 h 799"/>
                <a:gd name="T94" fmla="*/ 0 w 1051"/>
                <a:gd name="T95" fmla="*/ 2832 h 799"/>
                <a:gd name="T96" fmla="*/ 3028 w 1051"/>
                <a:gd name="T97" fmla="*/ 2832 h 799"/>
                <a:gd name="T98" fmla="*/ 3028 w 1051"/>
                <a:gd name="T99" fmla="*/ 2832 h 799"/>
                <a:gd name="T100" fmla="*/ 3028 w 1051"/>
                <a:gd name="T101" fmla="*/ 2832 h 799"/>
                <a:gd name="T102" fmla="*/ 3028 w 1051"/>
                <a:gd name="T103" fmla="*/ 2832 h 799"/>
                <a:gd name="T104" fmla="*/ 3028 w 1051"/>
                <a:gd name="T105" fmla="*/ 2832 h 799"/>
                <a:gd name="T106" fmla="*/ 3028 w 1051"/>
                <a:gd name="T107" fmla="*/ 2832 h 799"/>
                <a:gd name="T108" fmla="*/ 3028 w 1051"/>
                <a:gd name="T109" fmla="*/ 2832 h 799"/>
                <a:gd name="T110" fmla="*/ 3028 w 1051"/>
                <a:gd name="T111" fmla="*/ 2832 h 7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51"/>
                <a:gd name="T169" fmla="*/ 0 h 799"/>
                <a:gd name="T170" fmla="*/ 1051 w 1051"/>
                <a:gd name="T171" fmla="*/ 799 h 79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51" h="799">
                  <a:moveTo>
                    <a:pt x="396" y="99"/>
                  </a:moveTo>
                  <a:lnTo>
                    <a:pt x="409" y="67"/>
                  </a:lnTo>
                  <a:lnTo>
                    <a:pt x="394" y="50"/>
                  </a:lnTo>
                  <a:lnTo>
                    <a:pt x="392" y="24"/>
                  </a:lnTo>
                  <a:lnTo>
                    <a:pt x="447" y="0"/>
                  </a:lnTo>
                  <a:lnTo>
                    <a:pt x="459" y="0"/>
                  </a:lnTo>
                  <a:lnTo>
                    <a:pt x="468" y="19"/>
                  </a:lnTo>
                  <a:lnTo>
                    <a:pt x="471" y="46"/>
                  </a:lnTo>
                  <a:lnTo>
                    <a:pt x="497" y="63"/>
                  </a:lnTo>
                  <a:lnTo>
                    <a:pt x="533" y="99"/>
                  </a:lnTo>
                  <a:lnTo>
                    <a:pt x="552" y="85"/>
                  </a:lnTo>
                  <a:lnTo>
                    <a:pt x="565" y="99"/>
                  </a:lnTo>
                  <a:lnTo>
                    <a:pt x="569" y="133"/>
                  </a:lnTo>
                  <a:lnTo>
                    <a:pt x="591" y="149"/>
                  </a:lnTo>
                  <a:lnTo>
                    <a:pt x="648" y="154"/>
                  </a:lnTo>
                  <a:lnTo>
                    <a:pt x="657" y="142"/>
                  </a:lnTo>
                  <a:lnTo>
                    <a:pt x="655" y="127"/>
                  </a:lnTo>
                  <a:lnTo>
                    <a:pt x="688" y="118"/>
                  </a:lnTo>
                  <a:lnTo>
                    <a:pt x="705" y="123"/>
                  </a:lnTo>
                  <a:lnTo>
                    <a:pt x="708" y="142"/>
                  </a:lnTo>
                  <a:lnTo>
                    <a:pt x="722" y="145"/>
                  </a:lnTo>
                  <a:lnTo>
                    <a:pt x="780" y="133"/>
                  </a:lnTo>
                  <a:lnTo>
                    <a:pt x="791" y="138"/>
                  </a:lnTo>
                  <a:lnTo>
                    <a:pt x="793" y="154"/>
                  </a:lnTo>
                  <a:lnTo>
                    <a:pt x="817" y="160"/>
                  </a:lnTo>
                  <a:lnTo>
                    <a:pt x="868" y="184"/>
                  </a:lnTo>
                  <a:lnTo>
                    <a:pt x="896" y="173"/>
                  </a:lnTo>
                  <a:lnTo>
                    <a:pt x="957" y="195"/>
                  </a:lnTo>
                  <a:lnTo>
                    <a:pt x="971" y="213"/>
                  </a:lnTo>
                  <a:lnTo>
                    <a:pt x="1001" y="207"/>
                  </a:lnTo>
                  <a:lnTo>
                    <a:pt x="1021" y="208"/>
                  </a:lnTo>
                  <a:lnTo>
                    <a:pt x="1040" y="234"/>
                  </a:lnTo>
                  <a:lnTo>
                    <a:pt x="1050" y="286"/>
                  </a:lnTo>
                  <a:lnTo>
                    <a:pt x="1043" y="304"/>
                  </a:lnTo>
                  <a:lnTo>
                    <a:pt x="1030" y="299"/>
                  </a:lnTo>
                  <a:lnTo>
                    <a:pt x="992" y="328"/>
                  </a:lnTo>
                  <a:lnTo>
                    <a:pt x="928" y="339"/>
                  </a:lnTo>
                  <a:lnTo>
                    <a:pt x="911" y="356"/>
                  </a:lnTo>
                  <a:lnTo>
                    <a:pt x="925" y="374"/>
                  </a:lnTo>
                  <a:lnTo>
                    <a:pt x="927" y="412"/>
                  </a:lnTo>
                  <a:lnTo>
                    <a:pt x="944" y="416"/>
                  </a:lnTo>
                  <a:lnTo>
                    <a:pt x="988" y="470"/>
                  </a:lnTo>
                  <a:lnTo>
                    <a:pt x="990" y="544"/>
                  </a:lnTo>
                  <a:lnTo>
                    <a:pt x="961" y="566"/>
                  </a:lnTo>
                  <a:lnTo>
                    <a:pt x="935" y="540"/>
                  </a:lnTo>
                  <a:lnTo>
                    <a:pt x="911" y="506"/>
                  </a:lnTo>
                  <a:lnTo>
                    <a:pt x="909" y="487"/>
                  </a:lnTo>
                  <a:lnTo>
                    <a:pt x="892" y="482"/>
                  </a:lnTo>
                  <a:lnTo>
                    <a:pt x="872" y="489"/>
                  </a:lnTo>
                  <a:lnTo>
                    <a:pt x="839" y="473"/>
                  </a:lnTo>
                  <a:lnTo>
                    <a:pt x="823" y="511"/>
                  </a:lnTo>
                  <a:lnTo>
                    <a:pt x="796" y="513"/>
                  </a:lnTo>
                  <a:lnTo>
                    <a:pt x="775" y="544"/>
                  </a:lnTo>
                  <a:lnTo>
                    <a:pt x="762" y="537"/>
                  </a:lnTo>
                  <a:lnTo>
                    <a:pt x="743" y="544"/>
                  </a:lnTo>
                  <a:lnTo>
                    <a:pt x="712" y="526"/>
                  </a:lnTo>
                  <a:lnTo>
                    <a:pt x="688" y="555"/>
                  </a:lnTo>
                  <a:lnTo>
                    <a:pt x="688" y="568"/>
                  </a:lnTo>
                  <a:lnTo>
                    <a:pt x="736" y="595"/>
                  </a:lnTo>
                  <a:lnTo>
                    <a:pt x="746" y="614"/>
                  </a:lnTo>
                  <a:lnTo>
                    <a:pt x="712" y="627"/>
                  </a:lnTo>
                  <a:lnTo>
                    <a:pt x="659" y="626"/>
                  </a:lnTo>
                  <a:lnTo>
                    <a:pt x="653" y="603"/>
                  </a:lnTo>
                  <a:lnTo>
                    <a:pt x="633" y="597"/>
                  </a:lnTo>
                  <a:lnTo>
                    <a:pt x="600" y="617"/>
                  </a:lnTo>
                  <a:lnTo>
                    <a:pt x="578" y="605"/>
                  </a:lnTo>
                  <a:lnTo>
                    <a:pt x="576" y="576"/>
                  </a:lnTo>
                  <a:lnTo>
                    <a:pt x="565" y="564"/>
                  </a:lnTo>
                  <a:lnTo>
                    <a:pt x="565" y="548"/>
                  </a:lnTo>
                  <a:lnTo>
                    <a:pt x="535" y="542"/>
                  </a:lnTo>
                  <a:lnTo>
                    <a:pt x="526" y="550"/>
                  </a:lnTo>
                  <a:lnTo>
                    <a:pt x="530" y="573"/>
                  </a:lnTo>
                  <a:lnTo>
                    <a:pt x="506" y="583"/>
                  </a:lnTo>
                  <a:lnTo>
                    <a:pt x="499" y="599"/>
                  </a:lnTo>
                  <a:lnTo>
                    <a:pt x="506" y="619"/>
                  </a:lnTo>
                  <a:lnTo>
                    <a:pt x="451" y="682"/>
                  </a:lnTo>
                  <a:lnTo>
                    <a:pt x="459" y="757"/>
                  </a:lnTo>
                  <a:lnTo>
                    <a:pt x="433" y="780"/>
                  </a:lnTo>
                  <a:lnTo>
                    <a:pt x="420" y="766"/>
                  </a:lnTo>
                  <a:lnTo>
                    <a:pt x="368" y="798"/>
                  </a:lnTo>
                  <a:lnTo>
                    <a:pt x="348" y="786"/>
                  </a:lnTo>
                  <a:lnTo>
                    <a:pt x="272" y="639"/>
                  </a:lnTo>
                  <a:lnTo>
                    <a:pt x="241" y="617"/>
                  </a:lnTo>
                  <a:lnTo>
                    <a:pt x="217" y="610"/>
                  </a:lnTo>
                  <a:lnTo>
                    <a:pt x="205" y="590"/>
                  </a:lnTo>
                  <a:lnTo>
                    <a:pt x="219" y="568"/>
                  </a:lnTo>
                  <a:lnTo>
                    <a:pt x="197" y="550"/>
                  </a:lnTo>
                  <a:lnTo>
                    <a:pt x="171" y="573"/>
                  </a:lnTo>
                  <a:lnTo>
                    <a:pt x="145" y="576"/>
                  </a:lnTo>
                  <a:lnTo>
                    <a:pt x="126" y="497"/>
                  </a:lnTo>
                  <a:lnTo>
                    <a:pt x="122" y="477"/>
                  </a:lnTo>
                  <a:lnTo>
                    <a:pt x="118" y="350"/>
                  </a:lnTo>
                  <a:lnTo>
                    <a:pt x="93" y="286"/>
                  </a:lnTo>
                  <a:lnTo>
                    <a:pt x="112" y="272"/>
                  </a:lnTo>
                  <a:lnTo>
                    <a:pt x="61" y="180"/>
                  </a:lnTo>
                  <a:lnTo>
                    <a:pt x="0" y="131"/>
                  </a:lnTo>
                  <a:lnTo>
                    <a:pt x="9" y="103"/>
                  </a:lnTo>
                  <a:lnTo>
                    <a:pt x="16" y="94"/>
                  </a:lnTo>
                  <a:lnTo>
                    <a:pt x="105" y="80"/>
                  </a:lnTo>
                  <a:lnTo>
                    <a:pt x="164" y="99"/>
                  </a:lnTo>
                  <a:lnTo>
                    <a:pt x="199" y="87"/>
                  </a:lnTo>
                  <a:lnTo>
                    <a:pt x="212" y="109"/>
                  </a:lnTo>
                  <a:lnTo>
                    <a:pt x="256" y="154"/>
                  </a:lnTo>
                  <a:lnTo>
                    <a:pt x="291" y="147"/>
                  </a:lnTo>
                  <a:lnTo>
                    <a:pt x="291" y="120"/>
                  </a:lnTo>
                  <a:lnTo>
                    <a:pt x="300" y="103"/>
                  </a:lnTo>
                  <a:lnTo>
                    <a:pt x="335" y="89"/>
                  </a:lnTo>
                  <a:lnTo>
                    <a:pt x="348" y="111"/>
                  </a:lnTo>
                  <a:lnTo>
                    <a:pt x="368" y="96"/>
                  </a:lnTo>
                  <a:lnTo>
                    <a:pt x="396" y="101"/>
                  </a:lnTo>
                  <a:lnTo>
                    <a:pt x="396" y="99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63" name="Freeform 1082"/>
            <p:cNvSpPr>
              <a:spLocks/>
            </p:cNvSpPr>
            <p:nvPr/>
          </p:nvSpPr>
          <p:spPr bwMode="auto">
            <a:xfrm>
              <a:off x="5312617" y="3811875"/>
              <a:ext cx="1251314" cy="638976"/>
            </a:xfrm>
            <a:custGeom>
              <a:avLst/>
              <a:gdLst>
                <a:gd name="T0" fmla="*/ 3030 w 1652"/>
                <a:gd name="T1" fmla="*/ 2834 h 902"/>
                <a:gd name="T2" fmla="*/ 3030 w 1652"/>
                <a:gd name="T3" fmla="*/ 2834 h 902"/>
                <a:gd name="T4" fmla="*/ 3030 w 1652"/>
                <a:gd name="T5" fmla="*/ 2834 h 902"/>
                <a:gd name="T6" fmla="*/ 3030 w 1652"/>
                <a:gd name="T7" fmla="*/ 2834 h 902"/>
                <a:gd name="T8" fmla="*/ 3030 w 1652"/>
                <a:gd name="T9" fmla="*/ 2834 h 902"/>
                <a:gd name="T10" fmla="*/ 3030 w 1652"/>
                <a:gd name="T11" fmla="*/ 2834 h 902"/>
                <a:gd name="T12" fmla="*/ 3030 w 1652"/>
                <a:gd name="T13" fmla="*/ 2834 h 902"/>
                <a:gd name="T14" fmla="*/ 3030 w 1652"/>
                <a:gd name="T15" fmla="*/ 2834 h 902"/>
                <a:gd name="T16" fmla="*/ 3030 w 1652"/>
                <a:gd name="T17" fmla="*/ 2834 h 902"/>
                <a:gd name="T18" fmla="*/ 3030 w 1652"/>
                <a:gd name="T19" fmla="*/ 2834 h 902"/>
                <a:gd name="T20" fmla="*/ 3030 w 1652"/>
                <a:gd name="T21" fmla="*/ 2834 h 902"/>
                <a:gd name="T22" fmla="*/ 3030 w 1652"/>
                <a:gd name="T23" fmla="*/ 2834 h 902"/>
                <a:gd name="T24" fmla="*/ 3030 w 1652"/>
                <a:gd name="T25" fmla="*/ 2834 h 902"/>
                <a:gd name="T26" fmla="*/ 3030 w 1652"/>
                <a:gd name="T27" fmla="*/ 2834 h 902"/>
                <a:gd name="T28" fmla="*/ 3030 w 1652"/>
                <a:gd name="T29" fmla="*/ 2834 h 902"/>
                <a:gd name="T30" fmla="*/ 3030 w 1652"/>
                <a:gd name="T31" fmla="*/ 2834 h 902"/>
                <a:gd name="T32" fmla="*/ 3030 w 1652"/>
                <a:gd name="T33" fmla="*/ 2834 h 902"/>
                <a:gd name="T34" fmla="*/ 3030 w 1652"/>
                <a:gd name="T35" fmla="*/ 2834 h 902"/>
                <a:gd name="T36" fmla="*/ 3030 w 1652"/>
                <a:gd name="T37" fmla="*/ 2834 h 902"/>
                <a:gd name="T38" fmla="*/ 3030 w 1652"/>
                <a:gd name="T39" fmla="*/ 2834 h 902"/>
                <a:gd name="T40" fmla="*/ 3030 w 1652"/>
                <a:gd name="T41" fmla="*/ 2834 h 902"/>
                <a:gd name="T42" fmla="*/ 3030 w 1652"/>
                <a:gd name="T43" fmla="*/ 2834 h 902"/>
                <a:gd name="T44" fmla="*/ 3030 w 1652"/>
                <a:gd name="T45" fmla="*/ 2834 h 902"/>
                <a:gd name="T46" fmla="*/ 3030 w 1652"/>
                <a:gd name="T47" fmla="*/ 2834 h 902"/>
                <a:gd name="T48" fmla="*/ 3030 w 1652"/>
                <a:gd name="T49" fmla="*/ 2834 h 902"/>
                <a:gd name="T50" fmla="*/ 3030 w 1652"/>
                <a:gd name="T51" fmla="*/ 2834 h 902"/>
                <a:gd name="T52" fmla="*/ 3030 w 1652"/>
                <a:gd name="T53" fmla="*/ 2834 h 902"/>
                <a:gd name="T54" fmla="*/ 3030 w 1652"/>
                <a:gd name="T55" fmla="*/ 2834 h 902"/>
                <a:gd name="T56" fmla="*/ 3030 w 1652"/>
                <a:gd name="T57" fmla="*/ 0 h 902"/>
                <a:gd name="T58" fmla="*/ 3030 w 1652"/>
                <a:gd name="T59" fmla="*/ 2834 h 902"/>
                <a:gd name="T60" fmla="*/ 3030 w 1652"/>
                <a:gd name="T61" fmla="*/ 2834 h 902"/>
                <a:gd name="T62" fmla="*/ 3030 w 1652"/>
                <a:gd name="T63" fmla="*/ 2834 h 902"/>
                <a:gd name="T64" fmla="*/ 3030 w 1652"/>
                <a:gd name="T65" fmla="*/ 2834 h 902"/>
                <a:gd name="T66" fmla="*/ 3030 w 1652"/>
                <a:gd name="T67" fmla="*/ 2834 h 902"/>
                <a:gd name="T68" fmla="*/ 3030 w 1652"/>
                <a:gd name="T69" fmla="*/ 2834 h 902"/>
                <a:gd name="T70" fmla="*/ 3030 w 1652"/>
                <a:gd name="T71" fmla="*/ 2834 h 902"/>
                <a:gd name="T72" fmla="*/ 3030 w 1652"/>
                <a:gd name="T73" fmla="*/ 2834 h 902"/>
                <a:gd name="T74" fmla="*/ 3030 w 1652"/>
                <a:gd name="T75" fmla="*/ 2834 h 902"/>
                <a:gd name="T76" fmla="*/ 3030 w 1652"/>
                <a:gd name="T77" fmla="*/ 2834 h 902"/>
                <a:gd name="T78" fmla="*/ 3030 w 1652"/>
                <a:gd name="T79" fmla="*/ 2834 h 902"/>
                <a:gd name="T80" fmla="*/ 3030 w 1652"/>
                <a:gd name="T81" fmla="*/ 2834 h 902"/>
                <a:gd name="T82" fmla="*/ 3030 w 1652"/>
                <a:gd name="T83" fmla="*/ 2834 h 902"/>
                <a:gd name="T84" fmla="*/ 3030 w 1652"/>
                <a:gd name="T85" fmla="*/ 2834 h 902"/>
                <a:gd name="T86" fmla="*/ 0 w 1652"/>
                <a:gd name="T87" fmla="*/ 2834 h 902"/>
                <a:gd name="T88" fmla="*/ 3030 w 1652"/>
                <a:gd name="T89" fmla="*/ 2834 h 902"/>
                <a:gd name="T90" fmla="*/ 3030 w 1652"/>
                <a:gd name="T91" fmla="*/ 2834 h 902"/>
                <a:gd name="T92" fmla="*/ 3030 w 1652"/>
                <a:gd name="T93" fmla="*/ 2834 h 902"/>
                <a:gd name="T94" fmla="*/ 3030 w 1652"/>
                <a:gd name="T95" fmla="*/ 2834 h 902"/>
                <a:gd name="T96" fmla="*/ 3030 w 1652"/>
                <a:gd name="T97" fmla="*/ 2834 h 902"/>
                <a:gd name="T98" fmla="*/ 3030 w 1652"/>
                <a:gd name="T99" fmla="*/ 2834 h 902"/>
                <a:gd name="T100" fmla="*/ 3030 w 1652"/>
                <a:gd name="T101" fmla="*/ 2834 h 902"/>
                <a:gd name="T102" fmla="*/ 3030 w 1652"/>
                <a:gd name="T103" fmla="*/ 2834 h 902"/>
                <a:gd name="T104" fmla="*/ 3030 w 1652"/>
                <a:gd name="T105" fmla="*/ 2834 h 902"/>
                <a:gd name="T106" fmla="*/ 3030 w 1652"/>
                <a:gd name="T107" fmla="*/ 2834 h 902"/>
                <a:gd name="T108" fmla="*/ 3030 w 1652"/>
                <a:gd name="T109" fmla="*/ 2834 h 902"/>
                <a:gd name="T110" fmla="*/ 3030 w 1652"/>
                <a:gd name="T111" fmla="*/ 2834 h 902"/>
                <a:gd name="T112" fmla="*/ 3030 w 1652"/>
                <a:gd name="T113" fmla="*/ 2834 h 902"/>
                <a:gd name="T114" fmla="*/ 3030 w 1652"/>
                <a:gd name="T115" fmla="*/ 2834 h 902"/>
                <a:gd name="T116" fmla="*/ 3030 w 1652"/>
                <a:gd name="T117" fmla="*/ 2834 h 902"/>
                <a:gd name="T118" fmla="*/ 3030 w 1652"/>
                <a:gd name="T119" fmla="*/ 2834 h 902"/>
                <a:gd name="T120" fmla="*/ 3030 w 1652"/>
                <a:gd name="T121" fmla="*/ 2834 h 902"/>
                <a:gd name="T122" fmla="*/ 3030 w 1652"/>
                <a:gd name="T123" fmla="*/ 2834 h 902"/>
                <a:gd name="T124" fmla="*/ 3030 w 1652"/>
                <a:gd name="T125" fmla="*/ 2834 h 9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52"/>
                <a:gd name="T190" fmla="*/ 0 h 902"/>
                <a:gd name="T191" fmla="*/ 1652 w 1652"/>
                <a:gd name="T192" fmla="*/ 902 h 9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52" h="902">
                  <a:moveTo>
                    <a:pt x="952" y="853"/>
                  </a:moveTo>
                  <a:lnTo>
                    <a:pt x="1005" y="860"/>
                  </a:lnTo>
                  <a:lnTo>
                    <a:pt x="1023" y="884"/>
                  </a:lnTo>
                  <a:lnTo>
                    <a:pt x="1031" y="889"/>
                  </a:lnTo>
                  <a:lnTo>
                    <a:pt x="1110" y="874"/>
                  </a:lnTo>
                  <a:lnTo>
                    <a:pt x="1114" y="860"/>
                  </a:lnTo>
                  <a:lnTo>
                    <a:pt x="1129" y="851"/>
                  </a:lnTo>
                  <a:lnTo>
                    <a:pt x="1167" y="821"/>
                  </a:lnTo>
                  <a:lnTo>
                    <a:pt x="1200" y="816"/>
                  </a:lnTo>
                  <a:lnTo>
                    <a:pt x="1231" y="797"/>
                  </a:lnTo>
                  <a:lnTo>
                    <a:pt x="1289" y="763"/>
                  </a:lnTo>
                  <a:lnTo>
                    <a:pt x="1296" y="774"/>
                  </a:lnTo>
                  <a:lnTo>
                    <a:pt x="1340" y="790"/>
                  </a:lnTo>
                  <a:lnTo>
                    <a:pt x="1404" y="756"/>
                  </a:lnTo>
                  <a:lnTo>
                    <a:pt x="1423" y="770"/>
                  </a:lnTo>
                  <a:lnTo>
                    <a:pt x="1406" y="797"/>
                  </a:lnTo>
                  <a:lnTo>
                    <a:pt x="1413" y="803"/>
                  </a:lnTo>
                  <a:lnTo>
                    <a:pt x="1439" y="803"/>
                  </a:lnTo>
                  <a:lnTo>
                    <a:pt x="1440" y="814"/>
                  </a:lnTo>
                  <a:lnTo>
                    <a:pt x="1418" y="853"/>
                  </a:lnTo>
                  <a:lnTo>
                    <a:pt x="1425" y="860"/>
                  </a:lnTo>
                  <a:lnTo>
                    <a:pt x="1439" y="860"/>
                  </a:lnTo>
                  <a:lnTo>
                    <a:pt x="1502" y="877"/>
                  </a:lnTo>
                  <a:lnTo>
                    <a:pt x="1530" y="853"/>
                  </a:lnTo>
                  <a:lnTo>
                    <a:pt x="1572" y="887"/>
                  </a:lnTo>
                  <a:lnTo>
                    <a:pt x="1585" y="872"/>
                  </a:lnTo>
                  <a:lnTo>
                    <a:pt x="1596" y="882"/>
                  </a:lnTo>
                  <a:lnTo>
                    <a:pt x="1609" y="882"/>
                  </a:lnTo>
                  <a:lnTo>
                    <a:pt x="1616" y="872"/>
                  </a:lnTo>
                  <a:lnTo>
                    <a:pt x="1614" y="821"/>
                  </a:lnTo>
                  <a:lnTo>
                    <a:pt x="1624" y="814"/>
                  </a:lnTo>
                  <a:lnTo>
                    <a:pt x="1651" y="781"/>
                  </a:lnTo>
                  <a:lnTo>
                    <a:pt x="1647" y="653"/>
                  </a:lnTo>
                  <a:lnTo>
                    <a:pt x="1622" y="589"/>
                  </a:lnTo>
                  <a:lnTo>
                    <a:pt x="1640" y="576"/>
                  </a:lnTo>
                  <a:lnTo>
                    <a:pt x="1590" y="483"/>
                  </a:lnTo>
                  <a:lnTo>
                    <a:pt x="1528" y="434"/>
                  </a:lnTo>
                  <a:lnTo>
                    <a:pt x="1511" y="445"/>
                  </a:lnTo>
                  <a:lnTo>
                    <a:pt x="1513" y="474"/>
                  </a:lnTo>
                  <a:lnTo>
                    <a:pt x="1461" y="542"/>
                  </a:lnTo>
                  <a:lnTo>
                    <a:pt x="1373" y="525"/>
                  </a:lnTo>
                  <a:lnTo>
                    <a:pt x="1366" y="491"/>
                  </a:lnTo>
                  <a:lnTo>
                    <a:pt x="1311" y="448"/>
                  </a:lnTo>
                  <a:lnTo>
                    <a:pt x="1191" y="428"/>
                  </a:lnTo>
                  <a:lnTo>
                    <a:pt x="1138" y="419"/>
                  </a:lnTo>
                  <a:lnTo>
                    <a:pt x="1119" y="417"/>
                  </a:lnTo>
                  <a:lnTo>
                    <a:pt x="1073" y="380"/>
                  </a:lnTo>
                  <a:lnTo>
                    <a:pt x="978" y="357"/>
                  </a:lnTo>
                  <a:lnTo>
                    <a:pt x="913" y="229"/>
                  </a:lnTo>
                  <a:lnTo>
                    <a:pt x="911" y="194"/>
                  </a:lnTo>
                  <a:lnTo>
                    <a:pt x="937" y="180"/>
                  </a:lnTo>
                  <a:lnTo>
                    <a:pt x="937" y="141"/>
                  </a:lnTo>
                  <a:lnTo>
                    <a:pt x="956" y="93"/>
                  </a:lnTo>
                  <a:lnTo>
                    <a:pt x="935" y="70"/>
                  </a:lnTo>
                  <a:lnTo>
                    <a:pt x="963" y="46"/>
                  </a:lnTo>
                  <a:lnTo>
                    <a:pt x="945" y="35"/>
                  </a:lnTo>
                  <a:lnTo>
                    <a:pt x="902" y="35"/>
                  </a:lnTo>
                  <a:lnTo>
                    <a:pt x="823" y="0"/>
                  </a:lnTo>
                  <a:lnTo>
                    <a:pt x="772" y="0"/>
                  </a:lnTo>
                  <a:lnTo>
                    <a:pt x="734" y="11"/>
                  </a:lnTo>
                  <a:lnTo>
                    <a:pt x="689" y="11"/>
                  </a:lnTo>
                  <a:lnTo>
                    <a:pt x="621" y="48"/>
                  </a:lnTo>
                  <a:lnTo>
                    <a:pt x="567" y="42"/>
                  </a:lnTo>
                  <a:lnTo>
                    <a:pt x="512" y="62"/>
                  </a:lnTo>
                  <a:lnTo>
                    <a:pt x="466" y="46"/>
                  </a:lnTo>
                  <a:lnTo>
                    <a:pt x="437" y="21"/>
                  </a:lnTo>
                  <a:lnTo>
                    <a:pt x="365" y="11"/>
                  </a:lnTo>
                  <a:lnTo>
                    <a:pt x="317" y="43"/>
                  </a:lnTo>
                  <a:lnTo>
                    <a:pt x="291" y="33"/>
                  </a:lnTo>
                  <a:lnTo>
                    <a:pt x="268" y="16"/>
                  </a:lnTo>
                  <a:lnTo>
                    <a:pt x="217" y="2"/>
                  </a:lnTo>
                  <a:lnTo>
                    <a:pt x="177" y="28"/>
                  </a:lnTo>
                  <a:lnTo>
                    <a:pt x="164" y="69"/>
                  </a:lnTo>
                  <a:lnTo>
                    <a:pt x="133" y="86"/>
                  </a:lnTo>
                  <a:lnTo>
                    <a:pt x="129" y="110"/>
                  </a:lnTo>
                  <a:lnTo>
                    <a:pt x="109" y="117"/>
                  </a:lnTo>
                  <a:lnTo>
                    <a:pt x="86" y="115"/>
                  </a:lnTo>
                  <a:lnTo>
                    <a:pt x="78" y="132"/>
                  </a:lnTo>
                  <a:lnTo>
                    <a:pt x="74" y="156"/>
                  </a:lnTo>
                  <a:lnTo>
                    <a:pt x="62" y="156"/>
                  </a:lnTo>
                  <a:lnTo>
                    <a:pt x="62" y="180"/>
                  </a:lnTo>
                  <a:lnTo>
                    <a:pt x="89" y="207"/>
                  </a:lnTo>
                  <a:lnTo>
                    <a:pt x="89" y="245"/>
                  </a:lnTo>
                  <a:lnTo>
                    <a:pt x="83" y="260"/>
                  </a:lnTo>
                  <a:lnTo>
                    <a:pt x="43" y="265"/>
                  </a:lnTo>
                  <a:lnTo>
                    <a:pt x="24" y="243"/>
                  </a:lnTo>
                  <a:lnTo>
                    <a:pt x="2" y="245"/>
                  </a:lnTo>
                  <a:lnTo>
                    <a:pt x="0" y="262"/>
                  </a:lnTo>
                  <a:lnTo>
                    <a:pt x="10" y="291"/>
                  </a:lnTo>
                  <a:lnTo>
                    <a:pt x="12" y="311"/>
                  </a:lnTo>
                  <a:lnTo>
                    <a:pt x="12" y="337"/>
                  </a:lnTo>
                  <a:lnTo>
                    <a:pt x="9" y="356"/>
                  </a:lnTo>
                  <a:lnTo>
                    <a:pt x="10" y="371"/>
                  </a:lnTo>
                  <a:lnTo>
                    <a:pt x="34" y="373"/>
                  </a:lnTo>
                  <a:lnTo>
                    <a:pt x="50" y="397"/>
                  </a:lnTo>
                  <a:lnTo>
                    <a:pt x="109" y="443"/>
                  </a:lnTo>
                  <a:lnTo>
                    <a:pt x="109" y="459"/>
                  </a:lnTo>
                  <a:lnTo>
                    <a:pt x="153" y="508"/>
                  </a:lnTo>
                  <a:lnTo>
                    <a:pt x="165" y="525"/>
                  </a:lnTo>
                  <a:lnTo>
                    <a:pt x="181" y="530"/>
                  </a:lnTo>
                  <a:lnTo>
                    <a:pt x="208" y="503"/>
                  </a:lnTo>
                  <a:lnTo>
                    <a:pt x="232" y="525"/>
                  </a:lnTo>
                  <a:lnTo>
                    <a:pt x="332" y="611"/>
                  </a:lnTo>
                  <a:lnTo>
                    <a:pt x="349" y="655"/>
                  </a:lnTo>
                  <a:lnTo>
                    <a:pt x="372" y="655"/>
                  </a:lnTo>
                  <a:lnTo>
                    <a:pt x="385" y="642"/>
                  </a:lnTo>
                  <a:lnTo>
                    <a:pt x="396" y="653"/>
                  </a:lnTo>
                  <a:lnTo>
                    <a:pt x="396" y="693"/>
                  </a:lnTo>
                  <a:lnTo>
                    <a:pt x="455" y="725"/>
                  </a:lnTo>
                  <a:lnTo>
                    <a:pt x="468" y="723"/>
                  </a:lnTo>
                  <a:lnTo>
                    <a:pt x="476" y="756"/>
                  </a:lnTo>
                  <a:lnTo>
                    <a:pt x="528" y="785"/>
                  </a:lnTo>
                  <a:lnTo>
                    <a:pt x="529" y="805"/>
                  </a:lnTo>
                  <a:lnTo>
                    <a:pt x="538" y="812"/>
                  </a:lnTo>
                  <a:lnTo>
                    <a:pt x="581" y="809"/>
                  </a:lnTo>
                  <a:lnTo>
                    <a:pt x="607" y="809"/>
                  </a:lnTo>
                  <a:lnTo>
                    <a:pt x="641" y="836"/>
                  </a:lnTo>
                  <a:lnTo>
                    <a:pt x="720" y="834"/>
                  </a:lnTo>
                  <a:lnTo>
                    <a:pt x="762" y="831"/>
                  </a:lnTo>
                  <a:lnTo>
                    <a:pt x="772" y="850"/>
                  </a:lnTo>
                  <a:lnTo>
                    <a:pt x="763" y="887"/>
                  </a:lnTo>
                  <a:lnTo>
                    <a:pt x="775" y="901"/>
                  </a:lnTo>
                  <a:lnTo>
                    <a:pt x="818" y="862"/>
                  </a:lnTo>
                  <a:lnTo>
                    <a:pt x="873" y="823"/>
                  </a:lnTo>
                  <a:lnTo>
                    <a:pt x="913" y="829"/>
                  </a:lnTo>
                  <a:lnTo>
                    <a:pt x="952" y="853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64" name="Freeform 1083"/>
            <p:cNvSpPr>
              <a:spLocks/>
            </p:cNvSpPr>
            <p:nvPr/>
          </p:nvSpPr>
          <p:spPr bwMode="auto">
            <a:xfrm>
              <a:off x="6002290" y="3650948"/>
              <a:ext cx="808318" cy="545101"/>
            </a:xfrm>
            <a:custGeom>
              <a:avLst/>
              <a:gdLst>
                <a:gd name="T0" fmla="*/ 3030 w 1067"/>
                <a:gd name="T1" fmla="*/ 2832 h 770"/>
                <a:gd name="T2" fmla="*/ 3030 w 1067"/>
                <a:gd name="T3" fmla="*/ 2832 h 770"/>
                <a:gd name="T4" fmla="*/ 3030 w 1067"/>
                <a:gd name="T5" fmla="*/ 2832 h 770"/>
                <a:gd name="T6" fmla="*/ 3030 w 1067"/>
                <a:gd name="T7" fmla="*/ 2832 h 770"/>
                <a:gd name="T8" fmla="*/ 3030 w 1067"/>
                <a:gd name="T9" fmla="*/ 2832 h 770"/>
                <a:gd name="T10" fmla="*/ 3030 w 1067"/>
                <a:gd name="T11" fmla="*/ 2832 h 770"/>
                <a:gd name="T12" fmla="*/ 3030 w 1067"/>
                <a:gd name="T13" fmla="*/ 0 h 770"/>
                <a:gd name="T14" fmla="*/ 3030 w 1067"/>
                <a:gd name="T15" fmla="*/ 2832 h 770"/>
                <a:gd name="T16" fmla="*/ 3030 w 1067"/>
                <a:gd name="T17" fmla="*/ 2832 h 770"/>
                <a:gd name="T18" fmla="*/ 3030 w 1067"/>
                <a:gd name="T19" fmla="*/ 2832 h 770"/>
                <a:gd name="T20" fmla="*/ 3030 w 1067"/>
                <a:gd name="T21" fmla="*/ 2832 h 770"/>
                <a:gd name="T22" fmla="*/ 3030 w 1067"/>
                <a:gd name="T23" fmla="*/ 2832 h 770"/>
                <a:gd name="T24" fmla="*/ 3030 w 1067"/>
                <a:gd name="T25" fmla="*/ 2832 h 770"/>
                <a:gd name="T26" fmla="*/ 3030 w 1067"/>
                <a:gd name="T27" fmla="*/ 2832 h 770"/>
                <a:gd name="T28" fmla="*/ 3030 w 1067"/>
                <a:gd name="T29" fmla="*/ 2832 h 770"/>
                <a:gd name="T30" fmla="*/ 3030 w 1067"/>
                <a:gd name="T31" fmla="*/ 2832 h 770"/>
                <a:gd name="T32" fmla="*/ 3030 w 1067"/>
                <a:gd name="T33" fmla="*/ 2832 h 770"/>
                <a:gd name="T34" fmla="*/ 3030 w 1067"/>
                <a:gd name="T35" fmla="*/ 2832 h 770"/>
                <a:gd name="T36" fmla="*/ 3030 w 1067"/>
                <a:gd name="T37" fmla="*/ 2832 h 770"/>
                <a:gd name="T38" fmla="*/ 3030 w 1067"/>
                <a:gd name="T39" fmla="*/ 2832 h 770"/>
                <a:gd name="T40" fmla="*/ 3030 w 1067"/>
                <a:gd name="T41" fmla="*/ 2832 h 770"/>
                <a:gd name="T42" fmla="*/ 3030 w 1067"/>
                <a:gd name="T43" fmla="*/ 2832 h 770"/>
                <a:gd name="T44" fmla="*/ 3030 w 1067"/>
                <a:gd name="T45" fmla="*/ 2832 h 770"/>
                <a:gd name="T46" fmla="*/ 3030 w 1067"/>
                <a:gd name="T47" fmla="*/ 2832 h 770"/>
                <a:gd name="T48" fmla="*/ 3030 w 1067"/>
                <a:gd name="T49" fmla="*/ 2832 h 770"/>
                <a:gd name="T50" fmla="*/ 3030 w 1067"/>
                <a:gd name="T51" fmla="*/ 2832 h 770"/>
                <a:gd name="T52" fmla="*/ 3030 w 1067"/>
                <a:gd name="T53" fmla="*/ 2832 h 770"/>
                <a:gd name="T54" fmla="*/ 3030 w 1067"/>
                <a:gd name="T55" fmla="*/ 2832 h 770"/>
                <a:gd name="T56" fmla="*/ 3030 w 1067"/>
                <a:gd name="T57" fmla="*/ 2832 h 770"/>
                <a:gd name="T58" fmla="*/ 3030 w 1067"/>
                <a:gd name="T59" fmla="*/ 2832 h 770"/>
                <a:gd name="T60" fmla="*/ 3030 w 1067"/>
                <a:gd name="T61" fmla="*/ 2832 h 770"/>
                <a:gd name="T62" fmla="*/ 3030 w 1067"/>
                <a:gd name="T63" fmla="*/ 2832 h 770"/>
                <a:gd name="T64" fmla="*/ 3030 w 1067"/>
                <a:gd name="T65" fmla="*/ 2832 h 770"/>
                <a:gd name="T66" fmla="*/ 3030 w 1067"/>
                <a:gd name="T67" fmla="*/ 2832 h 770"/>
                <a:gd name="T68" fmla="*/ 3030 w 1067"/>
                <a:gd name="T69" fmla="*/ 2832 h 770"/>
                <a:gd name="T70" fmla="*/ 3030 w 1067"/>
                <a:gd name="T71" fmla="*/ 2832 h 770"/>
                <a:gd name="T72" fmla="*/ 1515 w 1067"/>
                <a:gd name="T73" fmla="*/ 2832 h 770"/>
                <a:gd name="T74" fmla="*/ 3030 w 1067"/>
                <a:gd name="T75" fmla="*/ 2832 h 770"/>
                <a:gd name="T76" fmla="*/ 3030 w 1067"/>
                <a:gd name="T77" fmla="*/ 2832 h 770"/>
                <a:gd name="T78" fmla="*/ 3030 w 1067"/>
                <a:gd name="T79" fmla="*/ 2832 h 77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67"/>
                <a:gd name="T121" fmla="*/ 0 h 770"/>
                <a:gd name="T122" fmla="*/ 1067 w 1067"/>
                <a:gd name="T123" fmla="*/ 770 h 77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67" h="770">
                  <a:moveTo>
                    <a:pt x="52" y="272"/>
                  </a:moveTo>
                  <a:lnTo>
                    <a:pt x="86" y="286"/>
                  </a:lnTo>
                  <a:lnTo>
                    <a:pt x="146" y="267"/>
                  </a:lnTo>
                  <a:lnTo>
                    <a:pt x="138" y="255"/>
                  </a:lnTo>
                  <a:lnTo>
                    <a:pt x="122" y="255"/>
                  </a:lnTo>
                  <a:lnTo>
                    <a:pt x="115" y="238"/>
                  </a:lnTo>
                  <a:lnTo>
                    <a:pt x="119" y="222"/>
                  </a:lnTo>
                  <a:lnTo>
                    <a:pt x="148" y="209"/>
                  </a:lnTo>
                  <a:lnTo>
                    <a:pt x="167" y="176"/>
                  </a:lnTo>
                  <a:lnTo>
                    <a:pt x="107" y="125"/>
                  </a:lnTo>
                  <a:lnTo>
                    <a:pt x="105" y="72"/>
                  </a:lnTo>
                  <a:lnTo>
                    <a:pt x="133" y="50"/>
                  </a:lnTo>
                  <a:lnTo>
                    <a:pt x="334" y="10"/>
                  </a:lnTo>
                  <a:lnTo>
                    <a:pt x="347" y="0"/>
                  </a:lnTo>
                  <a:lnTo>
                    <a:pt x="378" y="4"/>
                  </a:lnTo>
                  <a:lnTo>
                    <a:pt x="478" y="28"/>
                  </a:lnTo>
                  <a:lnTo>
                    <a:pt x="509" y="46"/>
                  </a:lnTo>
                  <a:lnTo>
                    <a:pt x="554" y="72"/>
                  </a:lnTo>
                  <a:lnTo>
                    <a:pt x="581" y="70"/>
                  </a:lnTo>
                  <a:lnTo>
                    <a:pt x="626" y="43"/>
                  </a:lnTo>
                  <a:lnTo>
                    <a:pt x="683" y="52"/>
                  </a:lnTo>
                  <a:lnTo>
                    <a:pt x="719" y="33"/>
                  </a:lnTo>
                  <a:lnTo>
                    <a:pt x="796" y="81"/>
                  </a:lnTo>
                  <a:lnTo>
                    <a:pt x="838" y="65"/>
                  </a:lnTo>
                  <a:lnTo>
                    <a:pt x="860" y="118"/>
                  </a:lnTo>
                  <a:lnTo>
                    <a:pt x="912" y="151"/>
                  </a:lnTo>
                  <a:lnTo>
                    <a:pt x="951" y="187"/>
                  </a:lnTo>
                  <a:lnTo>
                    <a:pt x="980" y="176"/>
                  </a:lnTo>
                  <a:lnTo>
                    <a:pt x="1035" y="248"/>
                  </a:lnTo>
                  <a:lnTo>
                    <a:pt x="1046" y="295"/>
                  </a:lnTo>
                  <a:lnTo>
                    <a:pt x="1066" y="323"/>
                  </a:lnTo>
                  <a:lnTo>
                    <a:pt x="1059" y="378"/>
                  </a:lnTo>
                  <a:lnTo>
                    <a:pt x="1015" y="414"/>
                  </a:lnTo>
                  <a:lnTo>
                    <a:pt x="1023" y="436"/>
                  </a:lnTo>
                  <a:lnTo>
                    <a:pt x="1006" y="453"/>
                  </a:lnTo>
                  <a:lnTo>
                    <a:pt x="984" y="474"/>
                  </a:lnTo>
                  <a:lnTo>
                    <a:pt x="984" y="511"/>
                  </a:lnTo>
                  <a:lnTo>
                    <a:pt x="965" y="527"/>
                  </a:lnTo>
                  <a:lnTo>
                    <a:pt x="941" y="520"/>
                  </a:lnTo>
                  <a:lnTo>
                    <a:pt x="920" y="500"/>
                  </a:lnTo>
                  <a:lnTo>
                    <a:pt x="910" y="522"/>
                  </a:lnTo>
                  <a:lnTo>
                    <a:pt x="923" y="542"/>
                  </a:lnTo>
                  <a:lnTo>
                    <a:pt x="958" y="546"/>
                  </a:lnTo>
                  <a:lnTo>
                    <a:pt x="991" y="580"/>
                  </a:lnTo>
                  <a:lnTo>
                    <a:pt x="1011" y="580"/>
                  </a:lnTo>
                  <a:lnTo>
                    <a:pt x="1026" y="597"/>
                  </a:lnTo>
                  <a:lnTo>
                    <a:pt x="1013" y="628"/>
                  </a:lnTo>
                  <a:lnTo>
                    <a:pt x="1013" y="630"/>
                  </a:lnTo>
                  <a:lnTo>
                    <a:pt x="984" y="626"/>
                  </a:lnTo>
                  <a:lnTo>
                    <a:pt x="965" y="641"/>
                  </a:lnTo>
                  <a:lnTo>
                    <a:pt x="951" y="619"/>
                  </a:lnTo>
                  <a:lnTo>
                    <a:pt x="917" y="633"/>
                  </a:lnTo>
                  <a:lnTo>
                    <a:pt x="908" y="650"/>
                  </a:lnTo>
                  <a:lnTo>
                    <a:pt x="908" y="676"/>
                  </a:lnTo>
                  <a:lnTo>
                    <a:pt x="872" y="683"/>
                  </a:lnTo>
                  <a:lnTo>
                    <a:pt x="829" y="638"/>
                  </a:lnTo>
                  <a:lnTo>
                    <a:pt x="815" y="617"/>
                  </a:lnTo>
                  <a:lnTo>
                    <a:pt x="781" y="628"/>
                  </a:lnTo>
                  <a:lnTo>
                    <a:pt x="722" y="610"/>
                  </a:lnTo>
                  <a:lnTo>
                    <a:pt x="632" y="623"/>
                  </a:lnTo>
                  <a:lnTo>
                    <a:pt x="626" y="633"/>
                  </a:lnTo>
                  <a:lnTo>
                    <a:pt x="616" y="660"/>
                  </a:lnTo>
                  <a:lnTo>
                    <a:pt x="599" y="672"/>
                  </a:lnTo>
                  <a:lnTo>
                    <a:pt x="602" y="701"/>
                  </a:lnTo>
                  <a:lnTo>
                    <a:pt x="549" y="769"/>
                  </a:lnTo>
                  <a:lnTo>
                    <a:pt x="461" y="751"/>
                  </a:lnTo>
                  <a:lnTo>
                    <a:pt x="454" y="718"/>
                  </a:lnTo>
                  <a:lnTo>
                    <a:pt x="399" y="674"/>
                  </a:lnTo>
                  <a:lnTo>
                    <a:pt x="279" y="655"/>
                  </a:lnTo>
                  <a:lnTo>
                    <a:pt x="227" y="645"/>
                  </a:lnTo>
                  <a:lnTo>
                    <a:pt x="207" y="643"/>
                  </a:lnTo>
                  <a:lnTo>
                    <a:pt x="162" y="606"/>
                  </a:lnTo>
                  <a:lnTo>
                    <a:pt x="67" y="583"/>
                  </a:lnTo>
                  <a:lnTo>
                    <a:pt x="2" y="455"/>
                  </a:lnTo>
                  <a:lnTo>
                    <a:pt x="0" y="421"/>
                  </a:lnTo>
                  <a:lnTo>
                    <a:pt x="26" y="407"/>
                  </a:lnTo>
                  <a:lnTo>
                    <a:pt x="26" y="368"/>
                  </a:lnTo>
                  <a:lnTo>
                    <a:pt x="45" y="320"/>
                  </a:lnTo>
                  <a:lnTo>
                    <a:pt x="23" y="297"/>
                  </a:lnTo>
                  <a:lnTo>
                    <a:pt x="52" y="272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65" name="Freeform 1084"/>
            <p:cNvSpPr>
              <a:spLocks/>
            </p:cNvSpPr>
            <p:nvPr/>
          </p:nvSpPr>
          <p:spPr bwMode="auto">
            <a:xfrm>
              <a:off x="6281404" y="3431645"/>
              <a:ext cx="874896" cy="704451"/>
            </a:xfrm>
            <a:custGeom>
              <a:avLst/>
              <a:gdLst>
                <a:gd name="T0" fmla="*/ 3030 w 1155"/>
                <a:gd name="T1" fmla="*/ 2835 h 994"/>
                <a:gd name="T2" fmla="*/ 3030 w 1155"/>
                <a:gd name="T3" fmla="*/ 2835 h 994"/>
                <a:gd name="T4" fmla="*/ 3030 w 1155"/>
                <a:gd name="T5" fmla="*/ 0 h 994"/>
                <a:gd name="T6" fmla="*/ 3030 w 1155"/>
                <a:gd name="T7" fmla="*/ 2835 h 994"/>
                <a:gd name="T8" fmla="*/ 3030 w 1155"/>
                <a:gd name="T9" fmla="*/ 2835 h 994"/>
                <a:gd name="T10" fmla="*/ 3030 w 1155"/>
                <a:gd name="T11" fmla="*/ 2835 h 994"/>
                <a:gd name="T12" fmla="*/ 3030 w 1155"/>
                <a:gd name="T13" fmla="*/ 2835 h 994"/>
                <a:gd name="T14" fmla="*/ 3030 w 1155"/>
                <a:gd name="T15" fmla="*/ 2835 h 994"/>
                <a:gd name="T16" fmla="*/ 3030 w 1155"/>
                <a:gd name="T17" fmla="*/ 2835 h 994"/>
                <a:gd name="T18" fmla="*/ 3030 w 1155"/>
                <a:gd name="T19" fmla="*/ 2835 h 994"/>
                <a:gd name="T20" fmla="*/ 3030 w 1155"/>
                <a:gd name="T21" fmla="*/ 2835 h 994"/>
                <a:gd name="T22" fmla="*/ 3030 w 1155"/>
                <a:gd name="T23" fmla="*/ 2835 h 994"/>
                <a:gd name="T24" fmla="*/ 3030 w 1155"/>
                <a:gd name="T25" fmla="*/ 2835 h 994"/>
                <a:gd name="T26" fmla="*/ 3030 w 1155"/>
                <a:gd name="T27" fmla="*/ 2835 h 994"/>
                <a:gd name="T28" fmla="*/ 3030 w 1155"/>
                <a:gd name="T29" fmla="*/ 2835 h 994"/>
                <a:gd name="T30" fmla="*/ 3030 w 1155"/>
                <a:gd name="T31" fmla="*/ 2835 h 994"/>
                <a:gd name="T32" fmla="*/ 3030 w 1155"/>
                <a:gd name="T33" fmla="*/ 2835 h 994"/>
                <a:gd name="T34" fmla="*/ 3030 w 1155"/>
                <a:gd name="T35" fmla="*/ 2835 h 994"/>
                <a:gd name="T36" fmla="*/ 3030 w 1155"/>
                <a:gd name="T37" fmla="*/ 2835 h 994"/>
                <a:gd name="T38" fmla="*/ 3030 w 1155"/>
                <a:gd name="T39" fmla="*/ 2835 h 994"/>
                <a:gd name="T40" fmla="*/ 3030 w 1155"/>
                <a:gd name="T41" fmla="*/ 2835 h 994"/>
                <a:gd name="T42" fmla="*/ 3030 w 1155"/>
                <a:gd name="T43" fmla="*/ 2835 h 994"/>
                <a:gd name="T44" fmla="*/ 3030 w 1155"/>
                <a:gd name="T45" fmla="*/ 2835 h 994"/>
                <a:gd name="T46" fmla="*/ 3030 w 1155"/>
                <a:gd name="T47" fmla="*/ 2835 h 994"/>
                <a:gd name="T48" fmla="*/ 3030 w 1155"/>
                <a:gd name="T49" fmla="*/ 2835 h 994"/>
                <a:gd name="T50" fmla="*/ 3030 w 1155"/>
                <a:gd name="T51" fmla="*/ 2835 h 994"/>
                <a:gd name="T52" fmla="*/ 3030 w 1155"/>
                <a:gd name="T53" fmla="*/ 2835 h 994"/>
                <a:gd name="T54" fmla="*/ 3030 w 1155"/>
                <a:gd name="T55" fmla="*/ 2835 h 994"/>
                <a:gd name="T56" fmla="*/ 3030 w 1155"/>
                <a:gd name="T57" fmla="*/ 2835 h 994"/>
                <a:gd name="T58" fmla="*/ 3030 w 1155"/>
                <a:gd name="T59" fmla="*/ 2835 h 994"/>
                <a:gd name="T60" fmla="*/ 3030 w 1155"/>
                <a:gd name="T61" fmla="*/ 2835 h 994"/>
                <a:gd name="T62" fmla="*/ 3030 w 1155"/>
                <a:gd name="T63" fmla="*/ 2835 h 994"/>
                <a:gd name="T64" fmla="*/ 3030 w 1155"/>
                <a:gd name="T65" fmla="*/ 2835 h 994"/>
                <a:gd name="T66" fmla="*/ 3030 w 1155"/>
                <a:gd name="T67" fmla="*/ 2835 h 994"/>
                <a:gd name="T68" fmla="*/ 3030 w 1155"/>
                <a:gd name="T69" fmla="*/ 2835 h 994"/>
                <a:gd name="T70" fmla="*/ 3030 w 1155"/>
                <a:gd name="T71" fmla="*/ 2835 h 994"/>
                <a:gd name="T72" fmla="*/ 3030 w 1155"/>
                <a:gd name="T73" fmla="*/ 2835 h 994"/>
                <a:gd name="T74" fmla="*/ 3030 w 1155"/>
                <a:gd name="T75" fmla="*/ 2835 h 994"/>
                <a:gd name="T76" fmla="*/ 3030 w 1155"/>
                <a:gd name="T77" fmla="*/ 2835 h 994"/>
                <a:gd name="T78" fmla="*/ 3030 w 1155"/>
                <a:gd name="T79" fmla="*/ 2835 h 994"/>
                <a:gd name="T80" fmla="*/ 3030 w 1155"/>
                <a:gd name="T81" fmla="*/ 2835 h 994"/>
                <a:gd name="T82" fmla="*/ 3030 w 1155"/>
                <a:gd name="T83" fmla="*/ 2835 h 9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55"/>
                <a:gd name="T127" fmla="*/ 0 h 994"/>
                <a:gd name="T128" fmla="*/ 1155 w 1155"/>
                <a:gd name="T129" fmla="*/ 994 h 9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55" h="994">
                  <a:moveTo>
                    <a:pt x="10" y="313"/>
                  </a:moveTo>
                  <a:lnTo>
                    <a:pt x="0" y="185"/>
                  </a:lnTo>
                  <a:lnTo>
                    <a:pt x="5" y="158"/>
                  </a:lnTo>
                  <a:lnTo>
                    <a:pt x="43" y="140"/>
                  </a:lnTo>
                  <a:lnTo>
                    <a:pt x="96" y="96"/>
                  </a:lnTo>
                  <a:lnTo>
                    <a:pt x="177" y="63"/>
                  </a:lnTo>
                  <a:lnTo>
                    <a:pt x="210" y="48"/>
                  </a:lnTo>
                  <a:lnTo>
                    <a:pt x="210" y="17"/>
                  </a:lnTo>
                  <a:lnTo>
                    <a:pt x="225" y="0"/>
                  </a:lnTo>
                  <a:lnTo>
                    <a:pt x="239" y="2"/>
                  </a:lnTo>
                  <a:lnTo>
                    <a:pt x="292" y="10"/>
                  </a:lnTo>
                  <a:lnTo>
                    <a:pt x="291" y="34"/>
                  </a:lnTo>
                  <a:lnTo>
                    <a:pt x="301" y="72"/>
                  </a:lnTo>
                  <a:lnTo>
                    <a:pt x="295" y="134"/>
                  </a:lnTo>
                  <a:lnTo>
                    <a:pt x="341" y="202"/>
                  </a:lnTo>
                  <a:lnTo>
                    <a:pt x="365" y="217"/>
                  </a:lnTo>
                  <a:lnTo>
                    <a:pt x="402" y="188"/>
                  </a:lnTo>
                  <a:lnTo>
                    <a:pt x="481" y="188"/>
                  </a:lnTo>
                  <a:lnTo>
                    <a:pt x="500" y="195"/>
                  </a:lnTo>
                  <a:lnTo>
                    <a:pt x="512" y="213"/>
                  </a:lnTo>
                  <a:lnTo>
                    <a:pt x="503" y="233"/>
                  </a:lnTo>
                  <a:lnTo>
                    <a:pt x="459" y="268"/>
                  </a:lnTo>
                  <a:lnTo>
                    <a:pt x="464" y="286"/>
                  </a:lnTo>
                  <a:lnTo>
                    <a:pt x="514" y="323"/>
                  </a:lnTo>
                  <a:lnTo>
                    <a:pt x="534" y="323"/>
                  </a:lnTo>
                  <a:lnTo>
                    <a:pt x="540" y="332"/>
                  </a:lnTo>
                  <a:lnTo>
                    <a:pt x="536" y="347"/>
                  </a:lnTo>
                  <a:lnTo>
                    <a:pt x="567" y="372"/>
                  </a:lnTo>
                  <a:lnTo>
                    <a:pt x="639" y="383"/>
                  </a:lnTo>
                  <a:lnTo>
                    <a:pt x="674" y="374"/>
                  </a:lnTo>
                  <a:lnTo>
                    <a:pt x="718" y="330"/>
                  </a:lnTo>
                  <a:lnTo>
                    <a:pt x="770" y="335"/>
                  </a:lnTo>
                  <a:lnTo>
                    <a:pt x="792" y="368"/>
                  </a:lnTo>
                  <a:lnTo>
                    <a:pt x="780" y="398"/>
                  </a:lnTo>
                  <a:lnTo>
                    <a:pt x="784" y="417"/>
                  </a:lnTo>
                  <a:lnTo>
                    <a:pt x="755" y="434"/>
                  </a:lnTo>
                  <a:lnTo>
                    <a:pt x="742" y="449"/>
                  </a:lnTo>
                  <a:lnTo>
                    <a:pt x="746" y="487"/>
                  </a:lnTo>
                  <a:lnTo>
                    <a:pt x="797" y="522"/>
                  </a:lnTo>
                  <a:lnTo>
                    <a:pt x="818" y="518"/>
                  </a:lnTo>
                  <a:lnTo>
                    <a:pt x="878" y="590"/>
                  </a:lnTo>
                  <a:lnTo>
                    <a:pt x="890" y="646"/>
                  </a:lnTo>
                  <a:lnTo>
                    <a:pt x="885" y="672"/>
                  </a:lnTo>
                  <a:lnTo>
                    <a:pt x="926" y="694"/>
                  </a:lnTo>
                  <a:lnTo>
                    <a:pt x="926" y="711"/>
                  </a:lnTo>
                  <a:lnTo>
                    <a:pt x="964" y="721"/>
                  </a:lnTo>
                  <a:lnTo>
                    <a:pt x="974" y="721"/>
                  </a:lnTo>
                  <a:lnTo>
                    <a:pt x="974" y="690"/>
                  </a:lnTo>
                  <a:lnTo>
                    <a:pt x="1003" y="685"/>
                  </a:lnTo>
                  <a:lnTo>
                    <a:pt x="1009" y="648"/>
                  </a:lnTo>
                  <a:lnTo>
                    <a:pt x="990" y="632"/>
                  </a:lnTo>
                  <a:lnTo>
                    <a:pt x="974" y="617"/>
                  </a:lnTo>
                  <a:lnTo>
                    <a:pt x="981" y="547"/>
                  </a:lnTo>
                  <a:lnTo>
                    <a:pt x="996" y="537"/>
                  </a:lnTo>
                  <a:lnTo>
                    <a:pt x="1022" y="549"/>
                  </a:lnTo>
                  <a:lnTo>
                    <a:pt x="1033" y="544"/>
                  </a:lnTo>
                  <a:lnTo>
                    <a:pt x="1040" y="557"/>
                  </a:lnTo>
                  <a:lnTo>
                    <a:pt x="1110" y="593"/>
                  </a:lnTo>
                  <a:lnTo>
                    <a:pt x="1148" y="617"/>
                  </a:lnTo>
                  <a:lnTo>
                    <a:pt x="1154" y="639"/>
                  </a:lnTo>
                  <a:lnTo>
                    <a:pt x="1134" y="668"/>
                  </a:lnTo>
                  <a:lnTo>
                    <a:pt x="1145" y="701"/>
                  </a:lnTo>
                  <a:lnTo>
                    <a:pt x="1139" y="716"/>
                  </a:lnTo>
                  <a:lnTo>
                    <a:pt x="1086" y="721"/>
                  </a:lnTo>
                  <a:lnTo>
                    <a:pt x="1075" y="728"/>
                  </a:lnTo>
                  <a:lnTo>
                    <a:pt x="1079" y="736"/>
                  </a:lnTo>
                  <a:lnTo>
                    <a:pt x="1079" y="752"/>
                  </a:lnTo>
                  <a:lnTo>
                    <a:pt x="1038" y="756"/>
                  </a:lnTo>
                  <a:lnTo>
                    <a:pt x="1016" y="745"/>
                  </a:lnTo>
                  <a:lnTo>
                    <a:pt x="988" y="745"/>
                  </a:lnTo>
                  <a:lnTo>
                    <a:pt x="983" y="752"/>
                  </a:lnTo>
                  <a:lnTo>
                    <a:pt x="988" y="767"/>
                  </a:lnTo>
                  <a:lnTo>
                    <a:pt x="974" y="783"/>
                  </a:lnTo>
                  <a:lnTo>
                    <a:pt x="969" y="800"/>
                  </a:lnTo>
                  <a:lnTo>
                    <a:pt x="996" y="822"/>
                  </a:lnTo>
                  <a:lnTo>
                    <a:pt x="976" y="862"/>
                  </a:lnTo>
                  <a:lnTo>
                    <a:pt x="985" y="882"/>
                  </a:lnTo>
                  <a:lnTo>
                    <a:pt x="983" y="891"/>
                  </a:lnTo>
                  <a:lnTo>
                    <a:pt x="952" y="891"/>
                  </a:lnTo>
                  <a:lnTo>
                    <a:pt x="930" y="901"/>
                  </a:lnTo>
                  <a:lnTo>
                    <a:pt x="948" y="926"/>
                  </a:lnTo>
                  <a:lnTo>
                    <a:pt x="937" y="957"/>
                  </a:lnTo>
                  <a:lnTo>
                    <a:pt x="904" y="966"/>
                  </a:lnTo>
                  <a:lnTo>
                    <a:pt x="906" y="981"/>
                  </a:lnTo>
                  <a:lnTo>
                    <a:pt x="897" y="993"/>
                  </a:lnTo>
                  <a:lnTo>
                    <a:pt x="840" y="988"/>
                  </a:lnTo>
                  <a:lnTo>
                    <a:pt x="818" y="972"/>
                  </a:lnTo>
                  <a:lnTo>
                    <a:pt x="814" y="937"/>
                  </a:lnTo>
                  <a:lnTo>
                    <a:pt x="801" y="923"/>
                  </a:lnTo>
                  <a:lnTo>
                    <a:pt x="782" y="937"/>
                  </a:lnTo>
                  <a:lnTo>
                    <a:pt x="746" y="901"/>
                  </a:lnTo>
                  <a:lnTo>
                    <a:pt x="720" y="884"/>
                  </a:lnTo>
                  <a:lnTo>
                    <a:pt x="718" y="858"/>
                  </a:lnTo>
                  <a:lnTo>
                    <a:pt x="709" y="838"/>
                  </a:lnTo>
                  <a:lnTo>
                    <a:pt x="696" y="838"/>
                  </a:lnTo>
                  <a:lnTo>
                    <a:pt x="641" y="862"/>
                  </a:lnTo>
                  <a:lnTo>
                    <a:pt x="643" y="889"/>
                  </a:lnTo>
                  <a:lnTo>
                    <a:pt x="624" y="889"/>
                  </a:lnTo>
                  <a:lnTo>
                    <a:pt x="591" y="855"/>
                  </a:lnTo>
                  <a:lnTo>
                    <a:pt x="555" y="851"/>
                  </a:lnTo>
                  <a:lnTo>
                    <a:pt x="543" y="831"/>
                  </a:lnTo>
                  <a:lnTo>
                    <a:pt x="553" y="809"/>
                  </a:lnTo>
                  <a:lnTo>
                    <a:pt x="574" y="829"/>
                  </a:lnTo>
                  <a:lnTo>
                    <a:pt x="598" y="836"/>
                  </a:lnTo>
                  <a:lnTo>
                    <a:pt x="617" y="820"/>
                  </a:lnTo>
                  <a:lnTo>
                    <a:pt x="617" y="783"/>
                  </a:lnTo>
                  <a:lnTo>
                    <a:pt x="639" y="762"/>
                  </a:lnTo>
                  <a:lnTo>
                    <a:pt x="656" y="745"/>
                  </a:lnTo>
                  <a:lnTo>
                    <a:pt x="648" y="723"/>
                  </a:lnTo>
                  <a:lnTo>
                    <a:pt x="691" y="687"/>
                  </a:lnTo>
                  <a:lnTo>
                    <a:pt x="698" y="632"/>
                  </a:lnTo>
                  <a:lnTo>
                    <a:pt x="679" y="604"/>
                  </a:lnTo>
                  <a:lnTo>
                    <a:pt x="667" y="557"/>
                  </a:lnTo>
                  <a:lnTo>
                    <a:pt x="613" y="484"/>
                  </a:lnTo>
                  <a:lnTo>
                    <a:pt x="584" y="496"/>
                  </a:lnTo>
                  <a:lnTo>
                    <a:pt x="545" y="460"/>
                  </a:lnTo>
                  <a:lnTo>
                    <a:pt x="492" y="427"/>
                  </a:lnTo>
                  <a:lnTo>
                    <a:pt x="471" y="374"/>
                  </a:lnTo>
                  <a:lnTo>
                    <a:pt x="428" y="390"/>
                  </a:lnTo>
                  <a:lnTo>
                    <a:pt x="352" y="342"/>
                  </a:lnTo>
                  <a:lnTo>
                    <a:pt x="315" y="361"/>
                  </a:lnTo>
                  <a:lnTo>
                    <a:pt x="258" y="352"/>
                  </a:lnTo>
                  <a:lnTo>
                    <a:pt x="213" y="378"/>
                  </a:lnTo>
                  <a:lnTo>
                    <a:pt x="186" y="381"/>
                  </a:lnTo>
                  <a:lnTo>
                    <a:pt x="141" y="354"/>
                  </a:lnTo>
                  <a:lnTo>
                    <a:pt x="110" y="337"/>
                  </a:lnTo>
                  <a:lnTo>
                    <a:pt x="10" y="313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66" name="Freeform 1085"/>
            <p:cNvSpPr>
              <a:spLocks/>
            </p:cNvSpPr>
            <p:nvPr/>
          </p:nvSpPr>
          <p:spPr bwMode="auto">
            <a:xfrm>
              <a:off x="5159830" y="2931509"/>
              <a:ext cx="1292285" cy="924542"/>
            </a:xfrm>
            <a:custGeom>
              <a:avLst/>
              <a:gdLst>
                <a:gd name="T0" fmla="*/ 3028 w 1707"/>
                <a:gd name="T1" fmla="*/ 2834 h 1305"/>
                <a:gd name="T2" fmla="*/ 3028 w 1707"/>
                <a:gd name="T3" fmla="*/ 2834 h 1305"/>
                <a:gd name="T4" fmla="*/ 3028 w 1707"/>
                <a:gd name="T5" fmla="*/ 2834 h 1305"/>
                <a:gd name="T6" fmla="*/ 3028 w 1707"/>
                <a:gd name="T7" fmla="*/ 2834 h 1305"/>
                <a:gd name="T8" fmla="*/ 3028 w 1707"/>
                <a:gd name="T9" fmla="*/ 2834 h 1305"/>
                <a:gd name="T10" fmla="*/ 3028 w 1707"/>
                <a:gd name="T11" fmla="*/ 2834 h 1305"/>
                <a:gd name="T12" fmla="*/ 3028 w 1707"/>
                <a:gd name="T13" fmla="*/ 2834 h 1305"/>
                <a:gd name="T14" fmla="*/ 3028 w 1707"/>
                <a:gd name="T15" fmla="*/ 2834 h 1305"/>
                <a:gd name="T16" fmla="*/ 3028 w 1707"/>
                <a:gd name="T17" fmla="*/ 2834 h 1305"/>
                <a:gd name="T18" fmla="*/ 3028 w 1707"/>
                <a:gd name="T19" fmla="*/ 2834 h 1305"/>
                <a:gd name="T20" fmla="*/ 3028 w 1707"/>
                <a:gd name="T21" fmla="*/ 2834 h 1305"/>
                <a:gd name="T22" fmla="*/ 3028 w 1707"/>
                <a:gd name="T23" fmla="*/ 2834 h 1305"/>
                <a:gd name="T24" fmla="*/ 3028 w 1707"/>
                <a:gd name="T25" fmla="*/ 2834 h 1305"/>
                <a:gd name="T26" fmla="*/ 3028 w 1707"/>
                <a:gd name="T27" fmla="*/ 2834 h 1305"/>
                <a:gd name="T28" fmla="*/ 3028 w 1707"/>
                <a:gd name="T29" fmla="*/ 2834 h 1305"/>
                <a:gd name="T30" fmla="*/ 3028 w 1707"/>
                <a:gd name="T31" fmla="*/ 2834 h 1305"/>
                <a:gd name="T32" fmla="*/ 3028 w 1707"/>
                <a:gd name="T33" fmla="*/ 2834 h 1305"/>
                <a:gd name="T34" fmla="*/ 3028 w 1707"/>
                <a:gd name="T35" fmla="*/ 2834 h 1305"/>
                <a:gd name="T36" fmla="*/ 3028 w 1707"/>
                <a:gd name="T37" fmla="*/ 2834 h 1305"/>
                <a:gd name="T38" fmla="*/ 3028 w 1707"/>
                <a:gd name="T39" fmla="*/ 2834 h 1305"/>
                <a:gd name="T40" fmla="*/ 3028 w 1707"/>
                <a:gd name="T41" fmla="*/ 2834 h 1305"/>
                <a:gd name="T42" fmla="*/ 3028 w 1707"/>
                <a:gd name="T43" fmla="*/ 2834 h 1305"/>
                <a:gd name="T44" fmla="*/ 3028 w 1707"/>
                <a:gd name="T45" fmla="*/ 2834 h 1305"/>
                <a:gd name="T46" fmla="*/ 3028 w 1707"/>
                <a:gd name="T47" fmla="*/ 2834 h 1305"/>
                <a:gd name="T48" fmla="*/ 3028 w 1707"/>
                <a:gd name="T49" fmla="*/ 2834 h 1305"/>
                <a:gd name="T50" fmla="*/ 3028 w 1707"/>
                <a:gd name="T51" fmla="*/ 2834 h 1305"/>
                <a:gd name="T52" fmla="*/ 3028 w 1707"/>
                <a:gd name="T53" fmla="*/ 2834 h 1305"/>
                <a:gd name="T54" fmla="*/ 3028 w 1707"/>
                <a:gd name="T55" fmla="*/ 2834 h 1305"/>
                <a:gd name="T56" fmla="*/ 3028 w 1707"/>
                <a:gd name="T57" fmla="*/ 2834 h 1305"/>
                <a:gd name="T58" fmla="*/ 3028 w 1707"/>
                <a:gd name="T59" fmla="*/ 2834 h 1305"/>
                <a:gd name="T60" fmla="*/ 3028 w 1707"/>
                <a:gd name="T61" fmla="*/ 2834 h 1305"/>
                <a:gd name="T62" fmla="*/ 3028 w 1707"/>
                <a:gd name="T63" fmla="*/ 2834 h 1305"/>
                <a:gd name="T64" fmla="*/ 3028 w 1707"/>
                <a:gd name="T65" fmla="*/ 2834 h 1305"/>
                <a:gd name="T66" fmla="*/ 3028 w 1707"/>
                <a:gd name="T67" fmla="*/ 2834 h 1305"/>
                <a:gd name="T68" fmla="*/ 3028 w 1707"/>
                <a:gd name="T69" fmla="*/ 2834 h 1305"/>
                <a:gd name="T70" fmla="*/ 3028 w 1707"/>
                <a:gd name="T71" fmla="*/ 2834 h 1305"/>
                <a:gd name="T72" fmla="*/ 3028 w 1707"/>
                <a:gd name="T73" fmla="*/ 2834 h 1305"/>
                <a:gd name="T74" fmla="*/ 3028 w 1707"/>
                <a:gd name="T75" fmla="*/ 2834 h 1305"/>
                <a:gd name="T76" fmla="*/ 3028 w 1707"/>
                <a:gd name="T77" fmla="*/ 2834 h 1305"/>
                <a:gd name="T78" fmla="*/ 3028 w 1707"/>
                <a:gd name="T79" fmla="*/ 2834 h 1305"/>
                <a:gd name="T80" fmla="*/ 3028 w 1707"/>
                <a:gd name="T81" fmla="*/ 2834 h 1305"/>
                <a:gd name="T82" fmla="*/ 3028 w 1707"/>
                <a:gd name="T83" fmla="*/ 2834 h 1305"/>
                <a:gd name="T84" fmla="*/ 3028 w 1707"/>
                <a:gd name="T85" fmla="*/ 2834 h 1305"/>
                <a:gd name="T86" fmla="*/ 3028 w 1707"/>
                <a:gd name="T87" fmla="*/ 2834 h 130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07"/>
                <a:gd name="T133" fmla="*/ 0 h 1305"/>
                <a:gd name="T134" fmla="*/ 1707 w 1707"/>
                <a:gd name="T135" fmla="*/ 1305 h 130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07" h="1305">
                  <a:moveTo>
                    <a:pt x="1165" y="10"/>
                  </a:moveTo>
                  <a:lnTo>
                    <a:pt x="1182" y="10"/>
                  </a:lnTo>
                  <a:lnTo>
                    <a:pt x="1172" y="43"/>
                  </a:lnTo>
                  <a:lnTo>
                    <a:pt x="1186" y="63"/>
                  </a:lnTo>
                  <a:lnTo>
                    <a:pt x="1189" y="77"/>
                  </a:lnTo>
                  <a:lnTo>
                    <a:pt x="1224" y="110"/>
                  </a:lnTo>
                  <a:lnTo>
                    <a:pt x="1232" y="138"/>
                  </a:lnTo>
                  <a:lnTo>
                    <a:pt x="1278" y="140"/>
                  </a:lnTo>
                  <a:lnTo>
                    <a:pt x="1298" y="158"/>
                  </a:lnTo>
                  <a:lnTo>
                    <a:pt x="1309" y="158"/>
                  </a:lnTo>
                  <a:lnTo>
                    <a:pt x="1335" y="215"/>
                  </a:lnTo>
                  <a:lnTo>
                    <a:pt x="1361" y="284"/>
                  </a:lnTo>
                  <a:lnTo>
                    <a:pt x="1349" y="326"/>
                  </a:lnTo>
                  <a:lnTo>
                    <a:pt x="1351" y="342"/>
                  </a:lnTo>
                  <a:lnTo>
                    <a:pt x="1327" y="383"/>
                  </a:lnTo>
                  <a:lnTo>
                    <a:pt x="1333" y="417"/>
                  </a:lnTo>
                  <a:lnTo>
                    <a:pt x="1418" y="453"/>
                  </a:lnTo>
                  <a:lnTo>
                    <a:pt x="1511" y="467"/>
                  </a:lnTo>
                  <a:lnTo>
                    <a:pt x="1607" y="533"/>
                  </a:lnTo>
                  <a:lnTo>
                    <a:pt x="1638" y="544"/>
                  </a:lnTo>
                  <a:lnTo>
                    <a:pt x="1640" y="562"/>
                  </a:lnTo>
                  <a:lnTo>
                    <a:pt x="1660" y="604"/>
                  </a:lnTo>
                  <a:lnTo>
                    <a:pt x="1679" y="658"/>
                  </a:lnTo>
                  <a:lnTo>
                    <a:pt x="1706" y="706"/>
                  </a:lnTo>
                  <a:lnTo>
                    <a:pt x="1691" y="723"/>
                  </a:lnTo>
                  <a:lnTo>
                    <a:pt x="1691" y="754"/>
                  </a:lnTo>
                  <a:lnTo>
                    <a:pt x="1657" y="769"/>
                  </a:lnTo>
                  <a:lnTo>
                    <a:pt x="1576" y="802"/>
                  </a:lnTo>
                  <a:lnTo>
                    <a:pt x="1524" y="846"/>
                  </a:lnTo>
                  <a:lnTo>
                    <a:pt x="1486" y="865"/>
                  </a:lnTo>
                  <a:lnTo>
                    <a:pt x="1480" y="891"/>
                  </a:lnTo>
                  <a:lnTo>
                    <a:pt x="1491" y="1019"/>
                  </a:lnTo>
                  <a:lnTo>
                    <a:pt x="1460" y="1014"/>
                  </a:lnTo>
                  <a:lnTo>
                    <a:pt x="1447" y="1025"/>
                  </a:lnTo>
                  <a:lnTo>
                    <a:pt x="1246" y="1065"/>
                  </a:lnTo>
                  <a:lnTo>
                    <a:pt x="1217" y="1087"/>
                  </a:lnTo>
                  <a:lnTo>
                    <a:pt x="1220" y="1140"/>
                  </a:lnTo>
                  <a:lnTo>
                    <a:pt x="1280" y="1191"/>
                  </a:lnTo>
                  <a:lnTo>
                    <a:pt x="1261" y="1224"/>
                  </a:lnTo>
                  <a:lnTo>
                    <a:pt x="1232" y="1237"/>
                  </a:lnTo>
                  <a:lnTo>
                    <a:pt x="1228" y="1253"/>
                  </a:lnTo>
                  <a:lnTo>
                    <a:pt x="1234" y="1270"/>
                  </a:lnTo>
                  <a:lnTo>
                    <a:pt x="1250" y="1270"/>
                  </a:lnTo>
                  <a:lnTo>
                    <a:pt x="1258" y="1282"/>
                  </a:lnTo>
                  <a:lnTo>
                    <a:pt x="1199" y="1301"/>
                  </a:lnTo>
                  <a:lnTo>
                    <a:pt x="1165" y="1287"/>
                  </a:lnTo>
                  <a:lnTo>
                    <a:pt x="1146" y="1277"/>
                  </a:lnTo>
                  <a:lnTo>
                    <a:pt x="1103" y="1277"/>
                  </a:lnTo>
                  <a:lnTo>
                    <a:pt x="1024" y="1241"/>
                  </a:lnTo>
                  <a:lnTo>
                    <a:pt x="974" y="1241"/>
                  </a:lnTo>
                  <a:lnTo>
                    <a:pt x="935" y="1253"/>
                  </a:lnTo>
                  <a:lnTo>
                    <a:pt x="890" y="1253"/>
                  </a:lnTo>
                  <a:lnTo>
                    <a:pt x="823" y="1290"/>
                  </a:lnTo>
                  <a:lnTo>
                    <a:pt x="768" y="1284"/>
                  </a:lnTo>
                  <a:lnTo>
                    <a:pt x="713" y="1304"/>
                  </a:lnTo>
                  <a:lnTo>
                    <a:pt x="667" y="1287"/>
                  </a:lnTo>
                  <a:lnTo>
                    <a:pt x="639" y="1263"/>
                  </a:lnTo>
                  <a:lnTo>
                    <a:pt x="567" y="1253"/>
                  </a:lnTo>
                  <a:lnTo>
                    <a:pt x="519" y="1285"/>
                  </a:lnTo>
                  <a:lnTo>
                    <a:pt x="492" y="1275"/>
                  </a:lnTo>
                  <a:lnTo>
                    <a:pt x="469" y="1257"/>
                  </a:lnTo>
                  <a:lnTo>
                    <a:pt x="418" y="1244"/>
                  </a:lnTo>
                  <a:lnTo>
                    <a:pt x="409" y="1234"/>
                  </a:lnTo>
                  <a:lnTo>
                    <a:pt x="387" y="1232"/>
                  </a:lnTo>
                  <a:lnTo>
                    <a:pt x="354" y="1181"/>
                  </a:lnTo>
                  <a:lnTo>
                    <a:pt x="321" y="1173"/>
                  </a:lnTo>
                  <a:lnTo>
                    <a:pt x="235" y="1200"/>
                  </a:lnTo>
                  <a:lnTo>
                    <a:pt x="203" y="1191"/>
                  </a:lnTo>
                  <a:lnTo>
                    <a:pt x="131" y="1138"/>
                  </a:lnTo>
                  <a:lnTo>
                    <a:pt x="110" y="1135"/>
                  </a:lnTo>
                  <a:lnTo>
                    <a:pt x="93" y="1101"/>
                  </a:lnTo>
                  <a:lnTo>
                    <a:pt x="105" y="1065"/>
                  </a:lnTo>
                  <a:lnTo>
                    <a:pt x="102" y="1048"/>
                  </a:lnTo>
                  <a:lnTo>
                    <a:pt x="76" y="1029"/>
                  </a:lnTo>
                  <a:lnTo>
                    <a:pt x="65" y="1012"/>
                  </a:lnTo>
                  <a:lnTo>
                    <a:pt x="10" y="981"/>
                  </a:lnTo>
                  <a:lnTo>
                    <a:pt x="10" y="972"/>
                  </a:lnTo>
                  <a:lnTo>
                    <a:pt x="38" y="961"/>
                  </a:lnTo>
                  <a:lnTo>
                    <a:pt x="53" y="971"/>
                  </a:lnTo>
                  <a:lnTo>
                    <a:pt x="69" y="954"/>
                  </a:lnTo>
                  <a:lnTo>
                    <a:pt x="65" y="901"/>
                  </a:lnTo>
                  <a:lnTo>
                    <a:pt x="69" y="858"/>
                  </a:lnTo>
                  <a:lnTo>
                    <a:pt x="32" y="822"/>
                  </a:lnTo>
                  <a:lnTo>
                    <a:pt x="10" y="829"/>
                  </a:lnTo>
                  <a:lnTo>
                    <a:pt x="0" y="802"/>
                  </a:lnTo>
                  <a:lnTo>
                    <a:pt x="14" y="776"/>
                  </a:lnTo>
                  <a:lnTo>
                    <a:pt x="5" y="752"/>
                  </a:lnTo>
                  <a:lnTo>
                    <a:pt x="29" y="730"/>
                  </a:lnTo>
                  <a:lnTo>
                    <a:pt x="38" y="721"/>
                  </a:lnTo>
                  <a:lnTo>
                    <a:pt x="38" y="701"/>
                  </a:lnTo>
                  <a:lnTo>
                    <a:pt x="72" y="685"/>
                  </a:lnTo>
                  <a:lnTo>
                    <a:pt x="105" y="679"/>
                  </a:lnTo>
                  <a:lnTo>
                    <a:pt x="134" y="668"/>
                  </a:lnTo>
                  <a:lnTo>
                    <a:pt x="158" y="675"/>
                  </a:lnTo>
                  <a:lnTo>
                    <a:pt x="177" y="668"/>
                  </a:lnTo>
                  <a:lnTo>
                    <a:pt x="181" y="672"/>
                  </a:lnTo>
                  <a:lnTo>
                    <a:pt x="185" y="694"/>
                  </a:lnTo>
                  <a:lnTo>
                    <a:pt x="201" y="701"/>
                  </a:lnTo>
                  <a:lnTo>
                    <a:pt x="235" y="699"/>
                  </a:lnTo>
                  <a:lnTo>
                    <a:pt x="280" y="653"/>
                  </a:lnTo>
                  <a:lnTo>
                    <a:pt x="365" y="670"/>
                  </a:lnTo>
                  <a:lnTo>
                    <a:pt x="409" y="639"/>
                  </a:lnTo>
                  <a:lnTo>
                    <a:pt x="536" y="610"/>
                  </a:lnTo>
                  <a:lnTo>
                    <a:pt x="545" y="593"/>
                  </a:lnTo>
                  <a:lnTo>
                    <a:pt x="555" y="544"/>
                  </a:lnTo>
                  <a:lnTo>
                    <a:pt x="591" y="516"/>
                  </a:lnTo>
                  <a:lnTo>
                    <a:pt x="601" y="516"/>
                  </a:lnTo>
                  <a:lnTo>
                    <a:pt x="601" y="501"/>
                  </a:lnTo>
                  <a:lnTo>
                    <a:pt x="603" y="378"/>
                  </a:lnTo>
                  <a:lnTo>
                    <a:pt x="610" y="352"/>
                  </a:lnTo>
                  <a:lnTo>
                    <a:pt x="575" y="342"/>
                  </a:lnTo>
                  <a:lnTo>
                    <a:pt x="574" y="330"/>
                  </a:lnTo>
                  <a:lnTo>
                    <a:pt x="610" y="320"/>
                  </a:lnTo>
                  <a:lnTo>
                    <a:pt x="704" y="313"/>
                  </a:lnTo>
                  <a:lnTo>
                    <a:pt x="720" y="330"/>
                  </a:lnTo>
                  <a:lnTo>
                    <a:pt x="753" y="339"/>
                  </a:lnTo>
                  <a:lnTo>
                    <a:pt x="761" y="342"/>
                  </a:lnTo>
                  <a:lnTo>
                    <a:pt x="775" y="323"/>
                  </a:lnTo>
                  <a:lnTo>
                    <a:pt x="756" y="306"/>
                  </a:lnTo>
                  <a:lnTo>
                    <a:pt x="827" y="163"/>
                  </a:lnTo>
                  <a:lnTo>
                    <a:pt x="838" y="154"/>
                  </a:lnTo>
                  <a:lnTo>
                    <a:pt x="902" y="187"/>
                  </a:lnTo>
                  <a:lnTo>
                    <a:pt x="930" y="187"/>
                  </a:lnTo>
                  <a:lnTo>
                    <a:pt x="943" y="205"/>
                  </a:lnTo>
                  <a:lnTo>
                    <a:pt x="1005" y="185"/>
                  </a:lnTo>
                  <a:lnTo>
                    <a:pt x="1019" y="84"/>
                  </a:lnTo>
                  <a:lnTo>
                    <a:pt x="1046" y="65"/>
                  </a:lnTo>
                  <a:lnTo>
                    <a:pt x="1077" y="63"/>
                  </a:lnTo>
                  <a:lnTo>
                    <a:pt x="1098" y="36"/>
                  </a:lnTo>
                  <a:lnTo>
                    <a:pt x="1107" y="10"/>
                  </a:lnTo>
                  <a:lnTo>
                    <a:pt x="1125" y="0"/>
                  </a:lnTo>
                  <a:lnTo>
                    <a:pt x="1165" y="10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67" name="Freeform 1086"/>
            <p:cNvSpPr>
              <a:spLocks/>
            </p:cNvSpPr>
            <p:nvPr/>
          </p:nvSpPr>
          <p:spPr bwMode="auto">
            <a:xfrm>
              <a:off x="6985588" y="3639115"/>
              <a:ext cx="318377" cy="538790"/>
            </a:xfrm>
            <a:custGeom>
              <a:avLst/>
              <a:gdLst>
                <a:gd name="T0" fmla="*/ 3032 w 420"/>
                <a:gd name="T1" fmla="*/ 2832 h 761"/>
                <a:gd name="T2" fmla="*/ 3032 w 420"/>
                <a:gd name="T3" fmla="*/ 2832 h 761"/>
                <a:gd name="T4" fmla="*/ 3032 w 420"/>
                <a:gd name="T5" fmla="*/ 2832 h 761"/>
                <a:gd name="T6" fmla="*/ 3032 w 420"/>
                <a:gd name="T7" fmla="*/ 2832 h 761"/>
                <a:gd name="T8" fmla="*/ 3032 w 420"/>
                <a:gd name="T9" fmla="*/ 2832 h 761"/>
                <a:gd name="T10" fmla="*/ 3032 w 420"/>
                <a:gd name="T11" fmla="*/ 0 h 761"/>
                <a:gd name="T12" fmla="*/ 3032 w 420"/>
                <a:gd name="T13" fmla="*/ 2832 h 761"/>
                <a:gd name="T14" fmla="*/ 3032 w 420"/>
                <a:gd name="T15" fmla="*/ 2832 h 761"/>
                <a:gd name="T16" fmla="*/ 3032 w 420"/>
                <a:gd name="T17" fmla="*/ 2832 h 761"/>
                <a:gd name="T18" fmla="*/ 3032 w 420"/>
                <a:gd name="T19" fmla="*/ 2832 h 761"/>
                <a:gd name="T20" fmla="*/ 3032 w 420"/>
                <a:gd name="T21" fmla="*/ 2832 h 761"/>
                <a:gd name="T22" fmla="*/ 3032 w 420"/>
                <a:gd name="T23" fmla="*/ 2832 h 761"/>
                <a:gd name="T24" fmla="*/ 3032 w 420"/>
                <a:gd name="T25" fmla="*/ 2832 h 761"/>
                <a:gd name="T26" fmla="*/ 3032 w 420"/>
                <a:gd name="T27" fmla="*/ 2832 h 761"/>
                <a:gd name="T28" fmla="*/ 3032 w 420"/>
                <a:gd name="T29" fmla="*/ 2832 h 761"/>
                <a:gd name="T30" fmla="*/ 3032 w 420"/>
                <a:gd name="T31" fmla="*/ 2832 h 761"/>
                <a:gd name="T32" fmla="*/ 3032 w 420"/>
                <a:gd name="T33" fmla="*/ 2832 h 761"/>
                <a:gd name="T34" fmla="*/ 3032 w 420"/>
                <a:gd name="T35" fmla="*/ 2832 h 761"/>
                <a:gd name="T36" fmla="*/ 3032 w 420"/>
                <a:gd name="T37" fmla="*/ 2832 h 761"/>
                <a:gd name="T38" fmla="*/ 3032 w 420"/>
                <a:gd name="T39" fmla="*/ 2832 h 761"/>
                <a:gd name="T40" fmla="*/ 3032 w 420"/>
                <a:gd name="T41" fmla="*/ 2832 h 761"/>
                <a:gd name="T42" fmla="*/ 3032 w 420"/>
                <a:gd name="T43" fmla="*/ 2832 h 761"/>
                <a:gd name="T44" fmla="*/ 3032 w 420"/>
                <a:gd name="T45" fmla="*/ 2832 h 761"/>
                <a:gd name="T46" fmla="*/ 0 w 420"/>
                <a:gd name="T47" fmla="*/ 2832 h 761"/>
                <a:gd name="T48" fmla="*/ 3032 w 420"/>
                <a:gd name="T49" fmla="*/ 2832 h 761"/>
                <a:gd name="T50" fmla="*/ 3032 w 420"/>
                <a:gd name="T51" fmla="*/ 2832 h 761"/>
                <a:gd name="T52" fmla="*/ 3032 w 420"/>
                <a:gd name="T53" fmla="*/ 2832 h 761"/>
                <a:gd name="T54" fmla="*/ 3032 w 420"/>
                <a:gd name="T55" fmla="*/ 2832 h 761"/>
                <a:gd name="T56" fmla="*/ 3032 w 420"/>
                <a:gd name="T57" fmla="*/ 2832 h 761"/>
                <a:gd name="T58" fmla="*/ 3032 w 420"/>
                <a:gd name="T59" fmla="*/ 2832 h 761"/>
                <a:gd name="T60" fmla="*/ 3032 w 420"/>
                <a:gd name="T61" fmla="*/ 2832 h 761"/>
                <a:gd name="T62" fmla="*/ 3032 w 420"/>
                <a:gd name="T63" fmla="*/ 2832 h 761"/>
                <a:gd name="T64" fmla="*/ 3032 w 420"/>
                <a:gd name="T65" fmla="*/ 2832 h 761"/>
                <a:gd name="T66" fmla="*/ 3032 w 420"/>
                <a:gd name="T67" fmla="*/ 2832 h 761"/>
                <a:gd name="T68" fmla="*/ 3032 w 420"/>
                <a:gd name="T69" fmla="*/ 2832 h 761"/>
                <a:gd name="T70" fmla="*/ 3032 w 420"/>
                <a:gd name="T71" fmla="*/ 2832 h 761"/>
                <a:gd name="T72" fmla="*/ 3032 w 420"/>
                <a:gd name="T73" fmla="*/ 2832 h 761"/>
                <a:gd name="T74" fmla="*/ 3032 w 420"/>
                <a:gd name="T75" fmla="*/ 2832 h 761"/>
                <a:gd name="T76" fmla="*/ 3032 w 420"/>
                <a:gd name="T77" fmla="*/ 2832 h 76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20"/>
                <a:gd name="T118" fmla="*/ 0 h 761"/>
                <a:gd name="T119" fmla="*/ 420 w 420"/>
                <a:gd name="T120" fmla="*/ 761 h 76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20" h="761">
                  <a:moveTo>
                    <a:pt x="359" y="480"/>
                  </a:moveTo>
                  <a:lnTo>
                    <a:pt x="349" y="453"/>
                  </a:lnTo>
                  <a:lnTo>
                    <a:pt x="368" y="385"/>
                  </a:lnTo>
                  <a:lnTo>
                    <a:pt x="340" y="255"/>
                  </a:lnTo>
                  <a:lnTo>
                    <a:pt x="359" y="222"/>
                  </a:lnTo>
                  <a:lnTo>
                    <a:pt x="368" y="191"/>
                  </a:lnTo>
                  <a:lnTo>
                    <a:pt x="342" y="138"/>
                  </a:lnTo>
                  <a:lnTo>
                    <a:pt x="366" y="101"/>
                  </a:lnTo>
                  <a:lnTo>
                    <a:pt x="370" y="65"/>
                  </a:lnTo>
                  <a:lnTo>
                    <a:pt x="383" y="39"/>
                  </a:lnTo>
                  <a:lnTo>
                    <a:pt x="381" y="8"/>
                  </a:lnTo>
                  <a:lnTo>
                    <a:pt x="370" y="0"/>
                  </a:lnTo>
                  <a:lnTo>
                    <a:pt x="352" y="19"/>
                  </a:lnTo>
                  <a:lnTo>
                    <a:pt x="306" y="21"/>
                  </a:lnTo>
                  <a:lnTo>
                    <a:pt x="282" y="56"/>
                  </a:lnTo>
                  <a:lnTo>
                    <a:pt x="285" y="77"/>
                  </a:lnTo>
                  <a:lnTo>
                    <a:pt x="280" y="89"/>
                  </a:lnTo>
                  <a:lnTo>
                    <a:pt x="261" y="96"/>
                  </a:lnTo>
                  <a:lnTo>
                    <a:pt x="188" y="200"/>
                  </a:lnTo>
                  <a:lnTo>
                    <a:pt x="179" y="193"/>
                  </a:lnTo>
                  <a:lnTo>
                    <a:pt x="160" y="188"/>
                  </a:lnTo>
                  <a:lnTo>
                    <a:pt x="117" y="191"/>
                  </a:lnTo>
                  <a:lnTo>
                    <a:pt x="105" y="210"/>
                  </a:lnTo>
                  <a:lnTo>
                    <a:pt x="103" y="253"/>
                  </a:lnTo>
                  <a:lnTo>
                    <a:pt x="109" y="266"/>
                  </a:lnTo>
                  <a:lnTo>
                    <a:pt x="179" y="301"/>
                  </a:lnTo>
                  <a:lnTo>
                    <a:pt x="217" y="325"/>
                  </a:lnTo>
                  <a:lnTo>
                    <a:pt x="223" y="347"/>
                  </a:lnTo>
                  <a:lnTo>
                    <a:pt x="203" y="376"/>
                  </a:lnTo>
                  <a:lnTo>
                    <a:pt x="215" y="409"/>
                  </a:lnTo>
                  <a:lnTo>
                    <a:pt x="208" y="424"/>
                  </a:lnTo>
                  <a:lnTo>
                    <a:pt x="155" y="429"/>
                  </a:lnTo>
                  <a:lnTo>
                    <a:pt x="144" y="436"/>
                  </a:lnTo>
                  <a:lnTo>
                    <a:pt x="148" y="444"/>
                  </a:lnTo>
                  <a:lnTo>
                    <a:pt x="148" y="460"/>
                  </a:lnTo>
                  <a:lnTo>
                    <a:pt x="107" y="465"/>
                  </a:lnTo>
                  <a:lnTo>
                    <a:pt x="85" y="453"/>
                  </a:lnTo>
                  <a:lnTo>
                    <a:pt x="57" y="453"/>
                  </a:lnTo>
                  <a:lnTo>
                    <a:pt x="52" y="460"/>
                  </a:lnTo>
                  <a:lnTo>
                    <a:pt x="57" y="475"/>
                  </a:lnTo>
                  <a:lnTo>
                    <a:pt x="43" y="491"/>
                  </a:lnTo>
                  <a:lnTo>
                    <a:pt x="38" y="508"/>
                  </a:lnTo>
                  <a:lnTo>
                    <a:pt x="65" y="530"/>
                  </a:lnTo>
                  <a:lnTo>
                    <a:pt x="45" y="571"/>
                  </a:lnTo>
                  <a:lnTo>
                    <a:pt x="54" y="590"/>
                  </a:lnTo>
                  <a:lnTo>
                    <a:pt x="52" y="599"/>
                  </a:lnTo>
                  <a:lnTo>
                    <a:pt x="21" y="599"/>
                  </a:lnTo>
                  <a:lnTo>
                    <a:pt x="0" y="610"/>
                  </a:lnTo>
                  <a:lnTo>
                    <a:pt x="17" y="634"/>
                  </a:lnTo>
                  <a:lnTo>
                    <a:pt x="6" y="665"/>
                  </a:lnTo>
                  <a:lnTo>
                    <a:pt x="24" y="670"/>
                  </a:lnTo>
                  <a:lnTo>
                    <a:pt x="26" y="689"/>
                  </a:lnTo>
                  <a:lnTo>
                    <a:pt x="41" y="692"/>
                  </a:lnTo>
                  <a:lnTo>
                    <a:pt x="98" y="680"/>
                  </a:lnTo>
                  <a:lnTo>
                    <a:pt x="109" y="685"/>
                  </a:lnTo>
                  <a:lnTo>
                    <a:pt x="112" y="701"/>
                  </a:lnTo>
                  <a:lnTo>
                    <a:pt x="136" y="707"/>
                  </a:lnTo>
                  <a:lnTo>
                    <a:pt x="186" y="731"/>
                  </a:lnTo>
                  <a:lnTo>
                    <a:pt x="215" y="720"/>
                  </a:lnTo>
                  <a:lnTo>
                    <a:pt x="275" y="742"/>
                  </a:lnTo>
                  <a:lnTo>
                    <a:pt x="289" y="760"/>
                  </a:lnTo>
                  <a:lnTo>
                    <a:pt x="320" y="754"/>
                  </a:lnTo>
                  <a:lnTo>
                    <a:pt x="315" y="720"/>
                  </a:lnTo>
                  <a:lnTo>
                    <a:pt x="309" y="711"/>
                  </a:lnTo>
                  <a:lnTo>
                    <a:pt x="315" y="685"/>
                  </a:lnTo>
                  <a:lnTo>
                    <a:pt x="349" y="670"/>
                  </a:lnTo>
                  <a:lnTo>
                    <a:pt x="357" y="656"/>
                  </a:lnTo>
                  <a:lnTo>
                    <a:pt x="340" y="650"/>
                  </a:lnTo>
                  <a:lnTo>
                    <a:pt x="320" y="646"/>
                  </a:lnTo>
                  <a:lnTo>
                    <a:pt x="299" y="625"/>
                  </a:lnTo>
                  <a:lnTo>
                    <a:pt x="309" y="617"/>
                  </a:lnTo>
                  <a:lnTo>
                    <a:pt x="375" y="617"/>
                  </a:lnTo>
                  <a:lnTo>
                    <a:pt x="390" y="617"/>
                  </a:lnTo>
                  <a:lnTo>
                    <a:pt x="399" y="624"/>
                  </a:lnTo>
                  <a:lnTo>
                    <a:pt x="419" y="608"/>
                  </a:lnTo>
                  <a:lnTo>
                    <a:pt x="419" y="581"/>
                  </a:lnTo>
                  <a:lnTo>
                    <a:pt x="359" y="491"/>
                  </a:lnTo>
                  <a:lnTo>
                    <a:pt x="359" y="480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68" name="Freeform 1087"/>
            <p:cNvSpPr>
              <a:spLocks/>
            </p:cNvSpPr>
            <p:nvPr/>
          </p:nvSpPr>
          <p:spPr bwMode="auto">
            <a:xfrm>
              <a:off x="7257872" y="3842640"/>
              <a:ext cx="384101" cy="325799"/>
            </a:xfrm>
            <a:custGeom>
              <a:avLst/>
              <a:gdLst>
                <a:gd name="T0" fmla="*/ 3036 w 506"/>
                <a:gd name="T1" fmla="*/ 2833 h 460"/>
                <a:gd name="T2" fmla="*/ 3036 w 506"/>
                <a:gd name="T3" fmla="*/ 2833 h 460"/>
                <a:gd name="T4" fmla="*/ 3036 w 506"/>
                <a:gd name="T5" fmla="*/ 2833 h 460"/>
                <a:gd name="T6" fmla="*/ 3036 w 506"/>
                <a:gd name="T7" fmla="*/ 2833 h 460"/>
                <a:gd name="T8" fmla="*/ 3036 w 506"/>
                <a:gd name="T9" fmla="*/ 2833 h 460"/>
                <a:gd name="T10" fmla="*/ 3036 w 506"/>
                <a:gd name="T11" fmla="*/ 2833 h 460"/>
                <a:gd name="T12" fmla="*/ 3036 w 506"/>
                <a:gd name="T13" fmla="*/ 2833 h 460"/>
                <a:gd name="T14" fmla="*/ 3036 w 506"/>
                <a:gd name="T15" fmla="*/ 2833 h 460"/>
                <a:gd name="T16" fmla="*/ 3036 w 506"/>
                <a:gd name="T17" fmla="*/ 2833 h 460"/>
                <a:gd name="T18" fmla="*/ 3036 w 506"/>
                <a:gd name="T19" fmla="*/ 2833 h 460"/>
                <a:gd name="T20" fmla="*/ 3036 w 506"/>
                <a:gd name="T21" fmla="*/ 2833 h 460"/>
                <a:gd name="T22" fmla="*/ 3036 w 506"/>
                <a:gd name="T23" fmla="*/ 2833 h 460"/>
                <a:gd name="T24" fmla="*/ 3036 w 506"/>
                <a:gd name="T25" fmla="*/ 2833 h 460"/>
                <a:gd name="T26" fmla="*/ 3036 w 506"/>
                <a:gd name="T27" fmla="*/ 2833 h 460"/>
                <a:gd name="T28" fmla="*/ 3036 w 506"/>
                <a:gd name="T29" fmla="*/ 2833 h 460"/>
                <a:gd name="T30" fmla="*/ 3036 w 506"/>
                <a:gd name="T31" fmla="*/ 2833 h 460"/>
                <a:gd name="T32" fmla="*/ 3036 w 506"/>
                <a:gd name="T33" fmla="*/ 2833 h 460"/>
                <a:gd name="T34" fmla="*/ 3036 w 506"/>
                <a:gd name="T35" fmla="*/ 2833 h 460"/>
                <a:gd name="T36" fmla="*/ 3036 w 506"/>
                <a:gd name="T37" fmla="*/ 2833 h 460"/>
                <a:gd name="T38" fmla="*/ 3036 w 506"/>
                <a:gd name="T39" fmla="*/ 2833 h 460"/>
                <a:gd name="T40" fmla="*/ 3036 w 506"/>
                <a:gd name="T41" fmla="*/ 2833 h 460"/>
                <a:gd name="T42" fmla="*/ 3036 w 506"/>
                <a:gd name="T43" fmla="*/ 2833 h 460"/>
                <a:gd name="T44" fmla="*/ 3036 w 506"/>
                <a:gd name="T45" fmla="*/ 2833 h 460"/>
                <a:gd name="T46" fmla="*/ 3036 w 506"/>
                <a:gd name="T47" fmla="*/ 2833 h 460"/>
                <a:gd name="T48" fmla="*/ 3036 w 506"/>
                <a:gd name="T49" fmla="*/ 2833 h 460"/>
                <a:gd name="T50" fmla="*/ 3036 w 506"/>
                <a:gd name="T51" fmla="*/ 2833 h 460"/>
                <a:gd name="T52" fmla="*/ 3036 w 506"/>
                <a:gd name="T53" fmla="*/ 2833 h 460"/>
                <a:gd name="T54" fmla="*/ 3036 w 506"/>
                <a:gd name="T55" fmla="*/ 2833 h 460"/>
                <a:gd name="T56" fmla="*/ 3036 w 506"/>
                <a:gd name="T57" fmla="*/ 2833 h 460"/>
                <a:gd name="T58" fmla="*/ 3036 w 506"/>
                <a:gd name="T59" fmla="*/ 2833 h 460"/>
                <a:gd name="T60" fmla="*/ 3036 w 506"/>
                <a:gd name="T61" fmla="*/ 2833 h 460"/>
                <a:gd name="T62" fmla="*/ 3036 w 506"/>
                <a:gd name="T63" fmla="*/ 2833 h 460"/>
                <a:gd name="T64" fmla="*/ 3036 w 506"/>
                <a:gd name="T65" fmla="*/ 2833 h 460"/>
                <a:gd name="T66" fmla="*/ 3036 w 506"/>
                <a:gd name="T67" fmla="*/ 2833 h 460"/>
                <a:gd name="T68" fmla="*/ 3036 w 506"/>
                <a:gd name="T69" fmla="*/ 2833 h 460"/>
                <a:gd name="T70" fmla="*/ 3036 w 506"/>
                <a:gd name="T71" fmla="*/ 2833 h 460"/>
                <a:gd name="T72" fmla="*/ 3036 w 506"/>
                <a:gd name="T73" fmla="*/ 2833 h 460"/>
                <a:gd name="T74" fmla="*/ 3036 w 506"/>
                <a:gd name="T75" fmla="*/ 2833 h 460"/>
                <a:gd name="T76" fmla="*/ 3036 w 506"/>
                <a:gd name="T77" fmla="*/ 2833 h 460"/>
                <a:gd name="T78" fmla="*/ 3036 w 506"/>
                <a:gd name="T79" fmla="*/ 2833 h 460"/>
                <a:gd name="T80" fmla="*/ 3036 w 506"/>
                <a:gd name="T81" fmla="*/ 2833 h 460"/>
                <a:gd name="T82" fmla="*/ 3036 w 506"/>
                <a:gd name="T83" fmla="*/ 2833 h 460"/>
                <a:gd name="T84" fmla="*/ 3036 w 506"/>
                <a:gd name="T85" fmla="*/ 0 h 460"/>
                <a:gd name="T86" fmla="*/ 3036 w 506"/>
                <a:gd name="T87" fmla="*/ 2833 h 460"/>
                <a:gd name="T88" fmla="*/ 3036 w 506"/>
                <a:gd name="T89" fmla="*/ 1417 h 460"/>
                <a:gd name="T90" fmla="*/ 3036 w 506"/>
                <a:gd name="T91" fmla="*/ 2833 h 460"/>
                <a:gd name="T92" fmla="*/ 3036 w 506"/>
                <a:gd name="T93" fmla="*/ 2833 h 460"/>
                <a:gd name="T94" fmla="*/ 3036 w 506"/>
                <a:gd name="T95" fmla="*/ 2833 h 460"/>
                <a:gd name="T96" fmla="*/ 3036 w 506"/>
                <a:gd name="T97" fmla="*/ 2833 h 460"/>
                <a:gd name="T98" fmla="*/ 0 w 506"/>
                <a:gd name="T99" fmla="*/ 2833 h 460"/>
                <a:gd name="T100" fmla="*/ 0 w 506"/>
                <a:gd name="T101" fmla="*/ 2833 h 460"/>
                <a:gd name="T102" fmla="*/ 3036 w 506"/>
                <a:gd name="T103" fmla="*/ 2833 h 460"/>
                <a:gd name="T104" fmla="*/ 3036 w 506"/>
                <a:gd name="T105" fmla="*/ 2833 h 460"/>
                <a:gd name="T106" fmla="*/ 3036 w 506"/>
                <a:gd name="T107" fmla="*/ 2833 h 4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06"/>
                <a:gd name="T163" fmla="*/ 0 h 460"/>
                <a:gd name="T164" fmla="*/ 506 w 506"/>
                <a:gd name="T165" fmla="*/ 460 h 46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06" h="460">
                  <a:moveTo>
                    <a:pt x="59" y="319"/>
                  </a:moveTo>
                  <a:lnTo>
                    <a:pt x="131" y="384"/>
                  </a:lnTo>
                  <a:lnTo>
                    <a:pt x="191" y="396"/>
                  </a:lnTo>
                  <a:lnTo>
                    <a:pt x="246" y="388"/>
                  </a:lnTo>
                  <a:lnTo>
                    <a:pt x="263" y="396"/>
                  </a:lnTo>
                  <a:lnTo>
                    <a:pt x="282" y="386"/>
                  </a:lnTo>
                  <a:lnTo>
                    <a:pt x="296" y="399"/>
                  </a:lnTo>
                  <a:lnTo>
                    <a:pt x="303" y="421"/>
                  </a:lnTo>
                  <a:lnTo>
                    <a:pt x="329" y="437"/>
                  </a:lnTo>
                  <a:lnTo>
                    <a:pt x="364" y="437"/>
                  </a:lnTo>
                  <a:lnTo>
                    <a:pt x="390" y="459"/>
                  </a:lnTo>
                  <a:lnTo>
                    <a:pt x="414" y="447"/>
                  </a:lnTo>
                  <a:lnTo>
                    <a:pt x="432" y="459"/>
                  </a:lnTo>
                  <a:lnTo>
                    <a:pt x="447" y="427"/>
                  </a:lnTo>
                  <a:lnTo>
                    <a:pt x="469" y="416"/>
                  </a:lnTo>
                  <a:lnTo>
                    <a:pt x="474" y="392"/>
                  </a:lnTo>
                  <a:lnTo>
                    <a:pt x="464" y="348"/>
                  </a:lnTo>
                  <a:lnTo>
                    <a:pt x="460" y="343"/>
                  </a:lnTo>
                  <a:lnTo>
                    <a:pt x="438" y="365"/>
                  </a:lnTo>
                  <a:lnTo>
                    <a:pt x="406" y="339"/>
                  </a:lnTo>
                  <a:lnTo>
                    <a:pt x="382" y="309"/>
                  </a:lnTo>
                  <a:lnTo>
                    <a:pt x="406" y="291"/>
                  </a:lnTo>
                  <a:lnTo>
                    <a:pt x="412" y="259"/>
                  </a:lnTo>
                  <a:lnTo>
                    <a:pt x="428" y="249"/>
                  </a:lnTo>
                  <a:lnTo>
                    <a:pt x="425" y="207"/>
                  </a:lnTo>
                  <a:lnTo>
                    <a:pt x="436" y="199"/>
                  </a:lnTo>
                  <a:lnTo>
                    <a:pt x="456" y="211"/>
                  </a:lnTo>
                  <a:lnTo>
                    <a:pt x="469" y="230"/>
                  </a:lnTo>
                  <a:lnTo>
                    <a:pt x="495" y="211"/>
                  </a:lnTo>
                  <a:lnTo>
                    <a:pt x="505" y="201"/>
                  </a:lnTo>
                  <a:lnTo>
                    <a:pt x="500" y="180"/>
                  </a:lnTo>
                  <a:lnTo>
                    <a:pt x="469" y="163"/>
                  </a:lnTo>
                  <a:lnTo>
                    <a:pt x="462" y="143"/>
                  </a:lnTo>
                  <a:lnTo>
                    <a:pt x="407" y="150"/>
                  </a:lnTo>
                  <a:lnTo>
                    <a:pt x="373" y="119"/>
                  </a:lnTo>
                  <a:lnTo>
                    <a:pt x="357" y="115"/>
                  </a:lnTo>
                  <a:lnTo>
                    <a:pt x="357" y="95"/>
                  </a:lnTo>
                  <a:lnTo>
                    <a:pt x="434" y="9"/>
                  </a:lnTo>
                  <a:lnTo>
                    <a:pt x="406" y="16"/>
                  </a:lnTo>
                  <a:lnTo>
                    <a:pt x="388" y="28"/>
                  </a:lnTo>
                  <a:lnTo>
                    <a:pt x="382" y="18"/>
                  </a:lnTo>
                  <a:lnTo>
                    <a:pt x="382" y="4"/>
                  </a:lnTo>
                  <a:lnTo>
                    <a:pt x="368" y="0"/>
                  </a:lnTo>
                  <a:lnTo>
                    <a:pt x="333" y="13"/>
                  </a:lnTo>
                  <a:lnTo>
                    <a:pt x="246" y="2"/>
                  </a:lnTo>
                  <a:lnTo>
                    <a:pt x="241" y="75"/>
                  </a:lnTo>
                  <a:lnTo>
                    <a:pt x="199" y="108"/>
                  </a:lnTo>
                  <a:lnTo>
                    <a:pt x="143" y="119"/>
                  </a:lnTo>
                  <a:lnTo>
                    <a:pt x="64" y="174"/>
                  </a:lnTo>
                  <a:lnTo>
                    <a:pt x="0" y="192"/>
                  </a:lnTo>
                  <a:lnTo>
                    <a:pt x="0" y="203"/>
                  </a:lnTo>
                  <a:lnTo>
                    <a:pt x="59" y="293"/>
                  </a:lnTo>
                  <a:lnTo>
                    <a:pt x="59" y="319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69" name="Freeform 1088"/>
            <p:cNvSpPr>
              <a:spLocks/>
            </p:cNvSpPr>
            <p:nvPr/>
          </p:nvSpPr>
          <p:spPr bwMode="auto">
            <a:xfrm>
              <a:off x="7243362" y="3549974"/>
              <a:ext cx="221925" cy="429928"/>
            </a:xfrm>
            <a:custGeom>
              <a:avLst/>
              <a:gdLst>
                <a:gd name="T0" fmla="*/ 3040 w 292"/>
                <a:gd name="T1" fmla="*/ 2838 h 606"/>
                <a:gd name="T2" fmla="*/ 3040 w 292"/>
                <a:gd name="T3" fmla="*/ 2838 h 606"/>
                <a:gd name="T4" fmla="*/ 3040 w 292"/>
                <a:gd name="T5" fmla="*/ 2838 h 606"/>
                <a:gd name="T6" fmla="*/ 3040 w 292"/>
                <a:gd name="T7" fmla="*/ 2838 h 606"/>
                <a:gd name="T8" fmla="*/ 3040 w 292"/>
                <a:gd name="T9" fmla="*/ 2838 h 606"/>
                <a:gd name="T10" fmla="*/ 3040 w 292"/>
                <a:gd name="T11" fmla="*/ 2838 h 606"/>
                <a:gd name="T12" fmla="*/ 3040 w 292"/>
                <a:gd name="T13" fmla="*/ 2838 h 606"/>
                <a:gd name="T14" fmla="*/ 3040 w 292"/>
                <a:gd name="T15" fmla="*/ 2838 h 606"/>
                <a:gd name="T16" fmla="*/ 3040 w 292"/>
                <a:gd name="T17" fmla="*/ 2838 h 606"/>
                <a:gd name="T18" fmla="*/ 3040 w 292"/>
                <a:gd name="T19" fmla="*/ 2838 h 606"/>
                <a:gd name="T20" fmla="*/ 3040 w 292"/>
                <a:gd name="T21" fmla="*/ 2838 h 606"/>
                <a:gd name="T22" fmla="*/ 3040 w 292"/>
                <a:gd name="T23" fmla="*/ 2838 h 606"/>
                <a:gd name="T24" fmla="*/ 3040 w 292"/>
                <a:gd name="T25" fmla="*/ 2838 h 606"/>
                <a:gd name="T26" fmla="*/ 3040 w 292"/>
                <a:gd name="T27" fmla="*/ 2838 h 606"/>
                <a:gd name="T28" fmla="*/ 3040 w 292"/>
                <a:gd name="T29" fmla="*/ 2838 h 606"/>
                <a:gd name="T30" fmla="*/ 3040 w 292"/>
                <a:gd name="T31" fmla="*/ 2838 h 606"/>
                <a:gd name="T32" fmla="*/ 3040 w 292"/>
                <a:gd name="T33" fmla="*/ 2838 h 606"/>
                <a:gd name="T34" fmla="*/ 3040 w 292"/>
                <a:gd name="T35" fmla="*/ 2838 h 606"/>
                <a:gd name="T36" fmla="*/ 3040 w 292"/>
                <a:gd name="T37" fmla="*/ 0 h 606"/>
                <a:gd name="T38" fmla="*/ 3040 w 292"/>
                <a:gd name="T39" fmla="*/ 2838 h 606"/>
                <a:gd name="T40" fmla="*/ 3040 w 292"/>
                <a:gd name="T41" fmla="*/ 2838 h 606"/>
                <a:gd name="T42" fmla="*/ 3040 w 292"/>
                <a:gd name="T43" fmla="*/ 2838 h 606"/>
                <a:gd name="T44" fmla="*/ 3040 w 292"/>
                <a:gd name="T45" fmla="*/ 2838 h 606"/>
                <a:gd name="T46" fmla="*/ 3040 w 292"/>
                <a:gd name="T47" fmla="*/ 2838 h 606"/>
                <a:gd name="T48" fmla="*/ 3040 w 292"/>
                <a:gd name="T49" fmla="*/ 2838 h 606"/>
                <a:gd name="T50" fmla="*/ 3040 w 292"/>
                <a:gd name="T51" fmla="*/ 2838 h 606"/>
                <a:gd name="T52" fmla="*/ 3040 w 292"/>
                <a:gd name="T53" fmla="*/ 2838 h 606"/>
                <a:gd name="T54" fmla="*/ 3040 w 292"/>
                <a:gd name="T55" fmla="*/ 2838 h 606"/>
                <a:gd name="T56" fmla="*/ 3040 w 292"/>
                <a:gd name="T57" fmla="*/ 2838 h 606"/>
                <a:gd name="T58" fmla="*/ 1520 w 292"/>
                <a:gd name="T59" fmla="*/ 2838 h 606"/>
                <a:gd name="T60" fmla="*/ 3040 w 292"/>
                <a:gd name="T61" fmla="*/ 2838 h 606"/>
                <a:gd name="T62" fmla="*/ 3040 w 292"/>
                <a:gd name="T63" fmla="*/ 2838 h 606"/>
                <a:gd name="T64" fmla="*/ 0 w 292"/>
                <a:gd name="T65" fmla="*/ 2838 h 606"/>
                <a:gd name="T66" fmla="*/ 3040 w 292"/>
                <a:gd name="T67" fmla="*/ 2838 h 606"/>
                <a:gd name="T68" fmla="*/ 3040 w 292"/>
                <a:gd name="T69" fmla="*/ 2838 h 606"/>
                <a:gd name="T70" fmla="*/ 3040 w 292"/>
                <a:gd name="T71" fmla="*/ 2838 h 606"/>
                <a:gd name="T72" fmla="*/ 3040 w 292"/>
                <a:gd name="T73" fmla="*/ 2838 h 6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92"/>
                <a:gd name="T112" fmla="*/ 0 h 606"/>
                <a:gd name="T113" fmla="*/ 292 w 292"/>
                <a:gd name="T114" fmla="*/ 606 h 6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92" h="606">
                  <a:moveTo>
                    <a:pt x="19" y="605"/>
                  </a:moveTo>
                  <a:lnTo>
                    <a:pt x="83" y="587"/>
                  </a:lnTo>
                  <a:lnTo>
                    <a:pt x="162" y="532"/>
                  </a:lnTo>
                  <a:lnTo>
                    <a:pt x="217" y="520"/>
                  </a:lnTo>
                  <a:lnTo>
                    <a:pt x="260" y="488"/>
                  </a:lnTo>
                  <a:lnTo>
                    <a:pt x="264" y="414"/>
                  </a:lnTo>
                  <a:lnTo>
                    <a:pt x="244" y="388"/>
                  </a:lnTo>
                  <a:lnTo>
                    <a:pt x="251" y="366"/>
                  </a:lnTo>
                  <a:lnTo>
                    <a:pt x="264" y="346"/>
                  </a:lnTo>
                  <a:lnTo>
                    <a:pt x="269" y="315"/>
                  </a:lnTo>
                  <a:lnTo>
                    <a:pt x="281" y="293"/>
                  </a:lnTo>
                  <a:lnTo>
                    <a:pt x="260" y="250"/>
                  </a:lnTo>
                  <a:lnTo>
                    <a:pt x="229" y="214"/>
                  </a:lnTo>
                  <a:lnTo>
                    <a:pt x="246" y="156"/>
                  </a:lnTo>
                  <a:lnTo>
                    <a:pt x="284" y="132"/>
                  </a:lnTo>
                  <a:lnTo>
                    <a:pt x="291" y="95"/>
                  </a:lnTo>
                  <a:lnTo>
                    <a:pt x="275" y="62"/>
                  </a:lnTo>
                  <a:lnTo>
                    <a:pt x="275" y="21"/>
                  </a:lnTo>
                  <a:lnTo>
                    <a:pt x="251" y="0"/>
                  </a:lnTo>
                  <a:lnTo>
                    <a:pt x="194" y="28"/>
                  </a:lnTo>
                  <a:lnTo>
                    <a:pt x="186" y="20"/>
                  </a:lnTo>
                  <a:lnTo>
                    <a:pt x="155" y="42"/>
                  </a:lnTo>
                  <a:lnTo>
                    <a:pt x="131" y="40"/>
                  </a:lnTo>
                  <a:lnTo>
                    <a:pt x="83" y="110"/>
                  </a:lnTo>
                  <a:lnTo>
                    <a:pt x="67" y="110"/>
                  </a:lnTo>
                  <a:lnTo>
                    <a:pt x="41" y="132"/>
                  </a:lnTo>
                  <a:lnTo>
                    <a:pt x="43" y="163"/>
                  </a:lnTo>
                  <a:lnTo>
                    <a:pt x="30" y="190"/>
                  </a:lnTo>
                  <a:lnTo>
                    <a:pt x="26" y="225"/>
                  </a:lnTo>
                  <a:lnTo>
                    <a:pt x="2" y="262"/>
                  </a:lnTo>
                  <a:lnTo>
                    <a:pt x="28" y="315"/>
                  </a:lnTo>
                  <a:lnTo>
                    <a:pt x="19" y="346"/>
                  </a:lnTo>
                  <a:lnTo>
                    <a:pt x="0" y="380"/>
                  </a:lnTo>
                  <a:lnTo>
                    <a:pt x="28" y="510"/>
                  </a:lnTo>
                  <a:lnTo>
                    <a:pt x="9" y="578"/>
                  </a:lnTo>
                  <a:lnTo>
                    <a:pt x="19" y="605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70" name="Freeform 1089"/>
            <p:cNvSpPr>
              <a:spLocks/>
            </p:cNvSpPr>
            <p:nvPr/>
          </p:nvSpPr>
          <p:spPr bwMode="auto">
            <a:xfrm>
              <a:off x="7528450" y="3682502"/>
              <a:ext cx="416536" cy="267423"/>
            </a:xfrm>
            <a:custGeom>
              <a:avLst/>
              <a:gdLst>
                <a:gd name="T0" fmla="*/ 3035 w 549"/>
                <a:gd name="T1" fmla="*/ 2830 h 378"/>
                <a:gd name="T2" fmla="*/ 3035 w 549"/>
                <a:gd name="T3" fmla="*/ 2830 h 378"/>
                <a:gd name="T4" fmla="*/ 3035 w 549"/>
                <a:gd name="T5" fmla="*/ 2830 h 378"/>
                <a:gd name="T6" fmla="*/ 3035 w 549"/>
                <a:gd name="T7" fmla="*/ 2830 h 378"/>
                <a:gd name="T8" fmla="*/ 3035 w 549"/>
                <a:gd name="T9" fmla="*/ 2830 h 378"/>
                <a:gd name="T10" fmla="*/ 3035 w 549"/>
                <a:gd name="T11" fmla="*/ 2830 h 378"/>
                <a:gd name="T12" fmla="*/ 3035 w 549"/>
                <a:gd name="T13" fmla="*/ 2830 h 378"/>
                <a:gd name="T14" fmla="*/ 3035 w 549"/>
                <a:gd name="T15" fmla="*/ 2830 h 378"/>
                <a:gd name="T16" fmla="*/ 3035 w 549"/>
                <a:gd name="T17" fmla="*/ 2830 h 378"/>
                <a:gd name="T18" fmla="*/ 3035 w 549"/>
                <a:gd name="T19" fmla="*/ 2830 h 378"/>
                <a:gd name="T20" fmla="*/ 3035 w 549"/>
                <a:gd name="T21" fmla="*/ 2830 h 378"/>
                <a:gd name="T22" fmla="*/ 3035 w 549"/>
                <a:gd name="T23" fmla="*/ 2830 h 378"/>
                <a:gd name="T24" fmla="*/ 3035 w 549"/>
                <a:gd name="T25" fmla="*/ 2830 h 378"/>
                <a:gd name="T26" fmla="*/ 3035 w 549"/>
                <a:gd name="T27" fmla="*/ 2830 h 378"/>
                <a:gd name="T28" fmla="*/ 3035 w 549"/>
                <a:gd name="T29" fmla="*/ 2830 h 378"/>
                <a:gd name="T30" fmla="*/ 3035 w 549"/>
                <a:gd name="T31" fmla="*/ 2830 h 378"/>
                <a:gd name="T32" fmla="*/ 3035 w 549"/>
                <a:gd name="T33" fmla="*/ 2830 h 378"/>
                <a:gd name="T34" fmla="*/ 3035 w 549"/>
                <a:gd name="T35" fmla="*/ 2830 h 378"/>
                <a:gd name="T36" fmla="*/ 3035 w 549"/>
                <a:gd name="T37" fmla="*/ 2830 h 378"/>
                <a:gd name="T38" fmla="*/ 3035 w 549"/>
                <a:gd name="T39" fmla="*/ 2830 h 378"/>
                <a:gd name="T40" fmla="*/ 3035 w 549"/>
                <a:gd name="T41" fmla="*/ 2830 h 378"/>
                <a:gd name="T42" fmla="*/ 3035 w 549"/>
                <a:gd name="T43" fmla="*/ 2830 h 378"/>
                <a:gd name="T44" fmla="*/ 3035 w 549"/>
                <a:gd name="T45" fmla="*/ 2830 h 378"/>
                <a:gd name="T46" fmla="*/ 3035 w 549"/>
                <a:gd name="T47" fmla="*/ 2830 h 378"/>
                <a:gd name="T48" fmla="*/ 3035 w 549"/>
                <a:gd name="T49" fmla="*/ 2830 h 378"/>
                <a:gd name="T50" fmla="*/ 3035 w 549"/>
                <a:gd name="T51" fmla="*/ 0 h 378"/>
                <a:gd name="T52" fmla="*/ 3035 w 549"/>
                <a:gd name="T53" fmla="*/ 2830 h 378"/>
                <a:gd name="T54" fmla="*/ 3035 w 549"/>
                <a:gd name="T55" fmla="*/ 2830 h 378"/>
                <a:gd name="T56" fmla="*/ 3035 w 549"/>
                <a:gd name="T57" fmla="*/ 2830 h 378"/>
                <a:gd name="T58" fmla="*/ 3035 w 549"/>
                <a:gd name="T59" fmla="*/ 2830 h 378"/>
                <a:gd name="T60" fmla="*/ 3035 w 549"/>
                <a:gd name="T61" fmla="*/ 2830 h 378"/>
                <a:gd name="T62" fmla="*/ 3035 w 549"/>
                <a:gd name="T63" fmla="*/ 2830 h 378"/>
                <a:gd name="T64" fmla="*/ 3035 w 549"/>
                <a:gd name="T65" fmla="*/ 2830 h 378"/>
                <a:gd name="T66" fmla="*/ 3035 w 549"/>
                <a:gd name="T67" fmla="*/ 2830 h 378"/>
                <a:gd name="T68" fmla="*/ 3035 w 549"/>
                <a:gd name="T69" fmla="*/ 1415 h 378"/>
                <a:gd name="T70" fmla="*/ 3035 w 549"/>
                <a:gd name="T71" fmla="*/ 2830 h 378"/>
                <a:gd name="T72" fmla="*/ 3035 w 549"/>
                <a:gd name="T73" fmla="*/ 2830 h 378"/>
                <a:gd name="T74" fmla="*/ 3035 w 549"/>
                <a:gd name="T75" fmla="*/ 2830 h 378"/>
                <a:gd name="T76" fmla="*/ 3035 w 549"/>
                <a:gd name="T77" fmla="*/ 2830 h 378"/>
                <a:gd name="T78" fmla="*/ 3035 w 549"/>
                <a:gd name="T79" fmla="*/ 2830 h 378"/>
                <a:gd name="T80" fmla="*/ 3035 w 549"/>
                <a:gd name="T81" fmla="*/ 2830 h 378"/>
                <a:gd name="T82" fmla="*/ 3035 w 549"/>
                <a:gd name="T83" fmla="*/ 2830 h 378"/>
                <a:gd name="T84" fmla="*/ 3035 w 549"/>
                <a:gd name="T85" fmla="*/ 2830 h 378"/>
                <a:gd name="T86" fmla="*/ 3035 w 549"/>
                <a:gd name="T87" fmla="*/ 2830 h 378"/>
                <a:gd name="T88" fmla="*/ 3035 w 549"/>
                <a:gd name="T89" fmla="*/ 2830 h 378"/>
                <a:gd name="T90" fmla="*/ 0 w 549"/>
                <a:gd name="T91" fmla="*/ 2830 h 378"/>
                <a:gd name="T92" fmla="*/ 0 w 549"/>
                <a:gd name="T93" fmla="*/ 2830 h 378"/>
                <a:gd name="T94" fmla="*/ 3035 w 549"/>
                <a:gd name="T95" fmla="*/ 2830 h 378"/>
                <a:gd name="T96" fmla="*/ 3035 w 549"/>
                <a:gd name="T97" fmla="*/ 2830 h 378"/>
                <a:gd name="T98" fmla="*/ 3035 w 549"/>
                <a:gd name="T99" fmla="*/ 2830 h 378"/>
                <a:gd name="T100" fmla="*/ 3035 w 549"/>
                <a:gd name="T101" fmla="*/ 2830 h 378"/>
                <a:gd name="T102" fmla="*/ 3035 w 549"/>
                <a:gd name="T103" fmla="*/ 2830 h 37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49"/>
                <a:gd name="T157" fmla="*/ 0 h 378"/>
                <a:gd name="T158" fmla="*/ 549 w 549"/>
                <a:gd name="T159" fmla="*/ 378 h 37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49" h="378">
                  <a:moveTo>
                    <a:pt x="121" y="365"/>
                  </a:moveTo>
                  <a:lnTo>
                    <a:pt x="125" y="343"/>
                  </a:lnTo>
                  <a:lnTo>
                    <a:pt x="145" y="334"/>
                  </a:lnTo>
                  <a:lnTo>
                    <a:pt x="180" y="365"/>
                  </a:lnTo>
                  <a:lnTo>
                    <a:pt x="191" y="365"/>
                  </a:lnTo>
                  <a:lnTo>
                    <a:pt x="224" y="360"/>
                  </a:lnTo>
                  <a:lnTo>
                    <a:pt x="243" y="345"/>
                  </a:lnTo>
                  <a:lnTo>
                    <a:pt x="269" y="367"/>
                  </a:lnTo>
                  <a:lnTo>
                    <a:pt x="281" y="348"/>
                  </a:lnTo>
                  <a:lnTo>
                    <a:pt x="283" y="336"/>
                  </a:lnTo>
                  <a:lnTo>
                    <a:pt x="305" y="324"/>
                  </a:lnTo>
                  <a:lnTo>
                    <a:pt x="311" y="297"/>
                  </a:lnTo>
                  <a:lnTo>
                    <a:pt x="334" y="293"/>
                  </a:lnTo>
                  <a:lnTo>
                    <a:pt x="394" y="189"/>
                  </a:lnTo>
                  <a:lnTo>
                    <a:pt x="384" y="172"/>
                  </a:lnTo>
                  <a:lnTo>
                    <a:pt x="394" y="160"/>
                  </a:lnTo>
                  <a:lnTo>
                    <a:pt x="408" y="165"/>
                  </a:lnTo>
                  <a:lnTo>
                    <a:pt x="427" y="154"/>
                  </a:lnTo>
                  <a:lnTo>
                    <a:pt x="439" y="129"/>
                  </a:lnTo>
                  <a:lnTo>
                    <a:pt x="489" y="83"/>
                  </a:lnTo>
                  <a:lnTo>
                    <a:pt x="528" y="70"/>
                  </a:lnTo>
                  <a:lnTo>
                    <a:pt x="548" y="52"/>
                  </a:lnTo>
                  <a:lnTo>
                    <a:pt x="542" y="16"/>
                  </a:lnTo>
                  <a:lnTo>
                    <a:pt x="515" y="13"/>
                  </a:lnTo>
                  <a:lnTo>
                    <a:pt x="456" y="19"/>
                  </a:lnTo>
                  <a:lnTo>
                    <a:pt x="415" y="0"/>
                  </a:lnTo>
                  <a:lnTo>
                    <a:pt x="390" y="4"/>
                  </a:lnTo>
                  <a:lnTo>
                    <a:pt x="329" y="83"/>
                  </a:lnTo>
                  <a:lnTo>
                    <a:pt x="311" y="95"/>
                  </a:lnTo>
                  <a:lnTo>
                    <a:pt x="272" y="77"/>
                  </a:lnTo>
                  <a:lnTo>
                    <a:pt x="269" y="57"/>
                  </a:lnTo>
                  <a:lnTo>
                    <a:pt x="260" y="21"/>
                  </a:lnTo>
                  <a:lnTo>
                    <a:pt x="239" y="9"/>
                  </a:lnTo>
                  <a:lnTo>
                    <a:pt x="204" y="17"/>
                  </a:lnTo>
                  <a:lnTo>
                    <a:pt x="181" y="2"/>
                  </a:lnTo>
                  <a:lnTo>
                    <a:pt x="149" y="43"/>
                  </a:lnTo>
                  <a:lnTo>
                    <a:pt x="114" y="52"/>
                  </a:lnTo>
                  <a:lnTo>
                    <a:pt x="66" y="96"/>
                  </a:lnTo>
                  <a:lnTo>
                    <a:pt x="13" y="194"/>
                  </a:lnTo>
                  <a:lnTo>
                    <a:pt x="26" y="220"/>
                  </a:lnTo>
                  <a:lnTo>
                    <a:pt x="25" y="231"/>
                  </a:lnTo>
                  <a:lnTo>
                    <a:pt x="25" y="244"/>
                  </a:lnTo>
                  <a:lnTo>
                    <a:pt x="30" y="255"/>
                  </a:lnTo>
                  <a:lnTo>
                    <a:pt x="49" y="242"/>
                  </a:lnTo>
                  <a:lnTo>
                    <a:pt x="76" y="235"/>
                  </a:lnTo>
                  <a:lnTo>
                    <a:pt x="0" y="321"/>
                  </a:lnTo>
                  <a:lnTo>
                    <a:pt x="0" y="341"/>
                  </a:lnTo>
                  <a:lnTo>
                    <a:pt x="16" y="345"/>
                  </a:lnTo>
                  <a:lnTo>
                    <a:pt x="50" y="377"/>
                  </a:lnTo>
                  <a:lnTo>
                    <a:pt x="105" y="370"/>
                  </a:lnTo>
                  <a:lnTo>
                    <a:pt x="121" y="365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71" name="Freeform 1090"/>
            <p:cNvSpPr>
              <a:spLocks/>
            </p:cNvSpPr>
            <p:nvPr/>
          </p:nvSpPr>
          <p:spPr bwMode="auto">
            <a:xfrm>
              <a:off x="7412366" y="3386680"/>
              <a:ext cx="343983" cy="466215"/>
            </a:xfrm>
            <a:custGeom>
              <a:avLst/>
              <a:gdLst>
                <a:gd name="T0" fmla="*/ 3024 w 455"/>
                <a:gd name="T1" fmla="*/ 2834 h 658"/>
                <a:gd name="T2" fmla="*/ 3024 w 455"/>
                <a:gd name="T3" fmla="*/ 2834 h 658"/>
                <a:gd name="T4" fmla="*/ 3024 w 455"/>
                <a:gd name="T5" fmla="*/ 2834 h 658"/>
                <a:gd name="T6" fmla="*/ 3024 w 455"/>
                <a:gd name="T7" fmla="*/ 2834 h 658"/>
                <a:gd name="T8" fmla="*/ 3024 w 455"/>
                <a:gd name="T9" fmla="*/ 2834 h 658"/>
                <a:gd name="T10" fmla="*/ 3024 w 455"/>
                <a:gd name="T11" fmla="*/ 2834 h 658"/>
                <a:gd name="T12" fmla="*/ 3024 w 455"/>
                <a:gd name="T13" fmla="*/ 2834 h 658"/>
                <a:gd name="T14" fmla="*/ 3024 w 455"/>
                <a:gd name="T15" fmla="*/ 2834 h 658"/>
                <a:gd name="T16" fmla="*/ 3024 w 455"/>
                <a:gd name="T17" fmla="*/ 2834 h 658"/>
                <a:gd name="T18" fmla="*/ 3024 w 455"/>
                <a:gd name="T19" fmla="*/ 2834 h 658"/>
                <a:gd name="T20" fmla="*/ 3024 w 455"/>
                <a:gd name="T21" fmla="*/ 2834 h 658"/>
                <a:gd name="T22" fmla="*/ 3024 w 455"/>
                <a:gd name="T23" fmla="*/ 2834 h 658"/>
                <a:gd name="T24" fmla="*/ 3024 w 455"/>
                <a:gd name="T25" fmla="*/ 2834 h 658"/>
                <a:gd name="T26" fmla="*/ 3024 w 455"/>
                <a:gd name="T27" fmla="*/ 2834 h 658"/>
                <a:gd name="T28" fmla="*/ 3024 w 455"/>
                <a:gd name="T29" fmla="*/ 2834 h 658"/>
                <a:gd name="T30" fmla="*/ 3024 w 455"/>
                <a:gd name="T31" fmla="*/ 2834 h 658"/>
                <a:gd name="T32" fmla="*/ 3024 w 455"/>
                <a:gd name="T33" fmla="*/ 2834 h 658"/>
                <a:gd name="T34" fmla="*/ 3024 w 455"/>
                <a:gd name="T35" fmla="*/ 2834 h 658"/>
                <a:gd name="T36" fmla="*/ 3024 w 455"/>
                <a:gd name="T37" fmla="*/ 2834 h 658"/>
                <a:gd name="T38" fmla="*/ 3024 w 455"/>
                <a:gd name="T39" fmla="*/ 2834 h 658"/>
                <a:gd name="T40" fmla="*/ 3024 w 455"/>
                <a:gd name="T41" fmla="*/ 0 h 658"/>
                <a:gd name="T42" fmla="*/ 3024 w 455"/>
                <a:gd name="T43" fmla="*/ 2834 h 658"/>
                <a:gd name="T44" fmla="*/ 3024 w 455"/>
                <a:gd name="T45" fmla="*/ 2834 h 658"/>
                <a:gd name="T46" fmla="*/ 3024 w 455"/>
                <a:gd name="T47" fmla="*/ 2834 h 658"/>
                <a:gd name="T48" fmla="*/ 3024 w 455"/>
                <a:gd name="T49" fmla="*/ 2834 h 658"/>
                <a:gd name="T50" fmla="*/ 3024 w 455"/>
                <a:gd name="T51" fmla="*/ 2834 h 658"/>
                <a:gd name="T52" fmla="*/ 3024 w 455"/>
                <a:gd name="T53" fmla="*/ 2834 h 658"/>
                <a:gd name="T54" fmla="*/ 3024 w 455"/>
                <a:gd name="T55" fmla="*/ 2834 h 658"/>
                <a:gd name="T56" fmla="*/ 3024 w 455"/>
                <a:gd name="T57" fmla="*/ 2834 h 658"/>
                <a:gd name="T58" fmla="*/ 3024 w 455"/>
                <a:gd name="T59" fmla="*/ 2834 h 658"/>
                <a:gd name="T60" fmla="*/ 3024 w 455"/>
                <a:gd name="T61" fmla="*/ 2834 h 658"/>
                <a:gd name="T62" fmla="*/ 3024 w 455"/>
                <a:gd name="T63" fmla="*/ 2834 h 658"/>
                <a:gd name="T64" fmla="*/ 3024 w 455"/>
                <a:gd name="T65" fmla="*/ 2834 h 658"/>
                <a:gd name="T66" fmla="*/ 3024 w 455"/>
                <a:gd name="T67" fmla="*/ 2834 h 658"/>
                <a:gd name="T68" fmla="*/ 3024 w 455"/>
                <a:gd name="T69" fmla="*/ 2834 h 658"/>
                <a:gd name="T70" fmla="*/ 3024 w 455"/>
                <a:gd name="T71" fmla="*/ 2834 h 658"/>
                <a:gd name="T72" fmla="*/ 3024 w 455"/>
                <a:gd name="T73" fmla="*/ 2834 h 6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55"/>
                <a:gd name="T112" fmla="*/ 0 h 658"/>
                <a:gd name="T113" fmla="*/ 455 w 455"/>
                <a:gd name="T114" fmla="*/ 658 h 6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55" h="658">
                  <a:moveTo>
                    <a:pt x="178" y="647"/>
                  </a:moveTo>
                  <a:lnTo>
                    <a:pt x="179" y="637"/>
                  </a:lnTo>
                  <a:lnTo>
                    <a:pt x="166" y="610"/>
                  </a:lnTo>
                  <a:lnTo>
                    <a:pt x="219" y="513"/>
                  </a:lnTo>
                  <a:lnTo>
                    <a:pt x="267" y="469"/>
                  </a:lnTo>
                  <a:lnTo>
                    <a:pt x="303" y="460"/>
                  </a:lnTo>
                  <a:lnTo>
                    <a:pt x="335" y="418"/>
                  </a:lnTo>
                  <a:lnTo>
                    <a:pt x="322" y="409"/>
                  </a:lnTo>
                  <a:lnTo>
                    <a:pt x="311" y="379"/>
                  </a:lnTo>
                  <a:lnTo>
                    <a:pt x="284" y="390"/>
                  </a:lnTo>
                  <a:lnTo>
                    <a:pt x="243" y="379"/>
                  </a:lnTo>
                  <a:lnTo>
                    <a:pt x="241" y="368"/>
                  </a:lnTo>
                  <a:lnTo>
                    <a:pt x="239" y="298"/>
                  </a:lnTo>
                  <a:lnTo>
                    <a:pt x="217" y="306"/>
                  </a:lnTo>
                  <a:lnTo>
                    <a:pt x="203" y="319"/>
                  </a:lnTo>
                  <a:lnTo>
                    <a:pt x="176" y="310"/>
                  </a:lnTo>
                  <a:lnTo>
                    <a:pt x="138" y="317"/>
                  </a:lnTo>
                  <a:lnTo>
                    <a:pt x="131" y="300"/>
                  </a:lnTo>
                  <a:lnTo>
                    <a:pt x="136" y="266"/>
                  </a:lnTo>
                  <a:lnTo>
                    <a:pt x="164" y="233"/>
                  </a:lnTo>
                  <a:lnTo>
                    <a:pt x="171" y="196"/>
                  </a:lnTo>
                  <a:lnTo>
                    <a:pt x="200" y="167"/>
                  </a:lnTo>
                  <a:lnTo>
                    <a:pt x="250" y="194"/>
                  </a:lnTo>
                  <a:lnTo>
                    <a:pt x="263" y="194"/>
                  </a:lnTo>
                  <a:lnTo>
                    <a:pt x="272" y="231"/>
                  </a:lnTo>
                  <a:lnTo>
                    <a:pt x="287" y="238"/>
                  </a:lnTo>
                  <a:lnTo>
                    <a:pt x="293" y="262"/>
                  </a:lnTo>
                  <a:lnTo>
                    <a:pt x="291" y="277"/>
                  </a:lnTo>
                  <a:lnTo>
                    <a:pt x="322" y="300"/>
                  </a:lnTo>
                  <a:lnTo>
                    <a:pt x="327" y="317"/>
                  </a:lnTo>
                  <a:lnTo>
                    <a:pt x="353" y="329"/>
                  </a:lnTo>
                  <a:lnTo>
                    <a:pt x="416" y="293"/>
                  </a:lnTo>
                  <a:lnTo>
                    <a:pt x="416" y="273"/>
                  </a:lnTo>
                  <a:lnTo>
                    <a:pt x="454" y="218"/>
                  </a:lnTo>
                  <a:lnTo>
                    <a:pt x="427" y="180"/>
                  </a:lnTo>
                  <a:lnTo>
                    <a:pt x="408" y="178"/>
                  </a:lnTo>
                  <a:lnTo>
                    <a:pt x="370" y="154"/>
                  </a:lnTo>
                  <a:lnTo>
                    <a:pt x="384" y="115"/>
                  </a:lnTo>
                  <a:lnTo>
                    <a:pt x="327" y="110"/>
                  </a:lnTo>
                  <a:lnTo>
                    <a:pt x="303" y="72"/>
                  </a:lnTo>
                  <a:lnTo>
                    <a:pt x="305" y="52"/>
                  </a:lnTo>
                  <a:lnTo>
                    <a:pt x="256" y="0"/>
                  </a:lnTo>
                  <a:lnTo>
                    <a:pt x="226" y="16"/>
                  </a:lnTo>
                  <a:lnTo>
                    <a:pt x="200" y="42"/>
                  </a:lnTo>
                  <a:lnTo>
                    <a:pt x="208" y="62"/>
                  </a:lnTo>
                  <a:lnTo>
                    <a:pt x="202" y="74"/>
                  </a:lnTo>
                  <a:lnTo>
                    <a:pt x="164" y="77"/>
                  </a:lnTo>
                  <a:lnTo>
                    <a:pt x="147" y="93"/>
                  </a:lnTo>
                  <a:lnTo>
                    <a:pt x="131" y="86"/>
                  </a:lnTo>
                  <a:lnTo>
                    <a:pt x="116" y="101"/>
                  </a:lnTo>
                  <a:lnTo>
                    <a:pt x="81" y="127"/>
                  </a:lnTo>
                  <a:lnTo>
                    <a:pt x="66" y="117"/>
                  </a:lnTo>
                  <a:lnTo>
                    <a:pt x="66" y="81"/>
                  </a:lnTo>
                  <a:lnTo>
                    <a:pt x="52" y="74"/>
                  </a:lnTo>
                  <a:lnTo>
                    <a:pt x="33" y="83"/>
                  </a:lnTo>
                  <a:lnTo>
                    <a:pt x="9" y="134"/>
                  </a:lnTo>
                  <a:lnTo>
                    <a:pt x="0" y="182"/>
                  </a:lnTo>
                  <a:lnTo>
                    <a:pt x="28" y="231"/>
                  </a:lnTo>
                  <a:lnTo>
                    <a:pt x="52" y="253"/>
                  </a:lnTo>
                  <a:lnTo>
                    <a:pt x="52" y="293"/>
                  </a:lnTo>
                  <a:lnTo>
                    <a:pt x="68" y="326"/>
                  </a:lnTo>
                  <a:lnTo>
                    <a:pt x="61" y="363"/>
                  </a:lnTo>
                  <a:lnTo>
                    <a:pt x="24" y="387"/>
                  </a:lnTo>
                  <a:lnTo>
                    <a:pt x="6" y="445"/>
                  </a:lnTo>
                  <a:lnTo>
                    <a:pt x="37" y="480"/>
                  </a:lnTo>
                  <a:lnTo>
                    <a:pt x="59" y="524"/>
                  </a:lnTo>
                  <a:lnTo>
                    <a:pt x="46" y="546"/>
                  </a:lnTo>
                  <a:lnTo>
                    <a:pt x="42" y="577"/>
                  </a:lnTo>
                  <a:lnTo>
                    <a:pt x="28" y="597"/>
                  </a:lnTo>
                  <a:lnTo>
                    <a:pt x="21" y="619"/>
                  </a:lnTo>
                  <a:lnTo>
                    <a:pt x="42" y="645"/>
                  </a:lnTo>
                  <a:lnTo>
                    <a:pt x="129" y="657"/>
                  </a:lnTo>
                  <a:lnTo>
                    <a:pt x="164" y="643"/>
                  </a:lnTo>
                  <a:lnTo>
                    <a:pt x="178" y="647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72" name="Freeform 1091"/>
            <p:cNvSpPr>
              <a:spLocks/>
            </p:cNvSpPr>
            <p:nvPr/>
          </p:nvSpPr>
          <p:spPr bwMode="auto">
            <a:xfrm>
              <a:off x="7593320" y="3549974"/>
              <a:ext cx="68285" cy="113596"/>
            </a:xfrm>
            <a:custGeom>
              <a:avLst/>
              <a:gdLst>
                <a:gd name="T0" fmla="*/ 3069 w 89"/>
                <a:gd name="T1" fmla="*/ 3550 h 160"/>
                <a:gd name="T2" fmla="*/ 3069 w 89"/>
                <a:gd name="T3" fmla="*/ 3550 h 160"/>
                <a:gd name="T4" fmla="*/ 3069 w 89"/>
                <a:gd name="T5" fmla="*/ 3550 h 160"/>
                <a:gd name="T6" fmla="*/ 1534 w 89"/>
                <a:gd name="T7" fmla="*/ 3550 h 160"/>
                <a:gd name="T8" fmla="*/ 0 w 89"/>
                <a:gd name="T9" fmla="*/ 3550 h 160"/>
                <a:gd name="T10" fmla="*/ 3069 w 89"/>
                <a:gd name="T11" fmla="*/ 3550 h 160"/>
                <a:gd name="T12" fmla="*/ 3069 w 89"/>
                <a:gd name="T13" fmla="*/ 3550 h 160"/>
                <a:gd name="T14" fmla="*/ 3069 w 89"/>
                <a:gd name="T15" fmla="*/ 3550 h 160"/>
                <a:gd name="T16" fmla="*/ 3069 w 89"/>
                <a:gd name="T17" fmla="*/ 0 h 160"/>
                <a:gd name="T18" fmla="*/ 3069 w 89"/>
                <a:gd name="T19" fmla="*/ 3550 h 160"/>
                <a:gd name="T20" fmla="*/ 3069 w 89"/>
                <a:gd name="T21" fmla="*/ 3550 h 160"/>
                <a:gd name="T22" fmla="*/ 3069 w 89"/>
                <a:gd name="T23" fmla="*/ 3550 h 160"/>
                <a:gd name="T24" fmla="*/ 3069 w 89"/>
                <a:gd name="T25" fmla="*/ 3550 h 160"/>
                <a:gd name="T26" fmla="*/ 3069 w 89"/>
                <a:gd name="T27" fmla="*/ 3550 h 160"/>
                <a:gd name="T28" fmla="*/ 3069 w 89"/>
                <a:gd name="T29" fmla="*/ 3550 h 160"/>
                <a:gd name="T30" fmla="*/ 3069 w 89"/>
                <a:gd name="T31" fmla="*/ 3550 h 160"/>
                <a:gd name="T32" fmla="*/ 3069 w 89"/>
                <a:gd name="T33" fmla="*/ 3550 h 160"/>
                <a:gd name="T34" fmla="*/ 3069 w 89"/>
                <a:gd name="T35" fmla="*/ 3550 h 1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9"/>
                <a:gd name="T55" fmla="*/ 0 h 160"/>
                <a:gd name="T56" fmla="*/ 89 w 89"/>
                <a:gd name="T57" fmla="*/ 160 h 1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9" h="160">
                  <a:moveTo>
                    <a:pt x="72" y="148"/>
                  </a:moveTo>
                  <a:lnTo>
                    <a:pt x="45" y="159"/>
                  </a:lnTo>
                  <a:lnTo>
                    <a:pt x="4" y="148"/>
                  </a:lnTo>
                  <a:lnTo>
                    <a:pt x="2" y="137"/>
                  </a:lnTo>
                  <a:lnTo>
                    <a:pt x="0" y="66"/>
                  </a:lnTo>
                  <a:lnTo>
                    <a:pt x="28" y="53"/>
                  </a:lnTo>
                  <a:lnTo>
                    <a:pt x="24" y="40"/>
                  </a:lnTo>
                  <a:lnTo>
                    <a:pt x="30" y="13"/>
                  </a:lnTo>
                  <a:lnTo>
                    <a:pt x="33" y="0"/>
                  </a:lnTo>
                  <a:lnTo>
                    <a:pt x="48" y="6"/>
                  </a:lnTo>
                  <a:lnTo>
                    <a:pt x="54" y="31"/>
                  </a:lnTo>
                  <a:lnTo>
                    <a:pt x="52" y="46"/>
                  </a:lnTo>
                  <a:lnTo>
                    <a:pt x="83" y="69"/>
                  </a:lnTo>
                  <a:lnTo>
                    <a:pt x="88" y="86"/>
                  </a:lnTo>
                  <a:lnTo>
                    <a:pt x="69" y="99"/>
                  </a:lnTo>
                  <a:lnTo>
                    <a:pt x="64" y="127"/>
                  </a:lnTo>
                  <a:lnTo>
                    <a:pt x="72" y="148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73" name="Freeform 1092"/>
            <p:cNvSpPr>
              <a:spLocks/>
            </p:cNvSpPr>
            <p:nvPr/>
          </p:nvSpPr>
          <p:spPr bwMode="auto">
            <a:xfrm>
              <a:off x="7511379" y="3505798"/>
              <a:ext cx="107548" cy="108074"/>
            </a:xfrm>
            <a:custGeom>
              <a:avLst/>
              <a:gdLst>
                <a:gd name="T0" fmla="*/ 3030 w 142"/>
                <a:gd name="T1" fmla="*/ 2825 h 153"/>
                <a:gd name="T2" fmla="*/ 3030 w 142"/>
                <a:gd name="T3" fmla="*/ 2825 h 153"/>
                <a:gd name="T4" fmla="*/ 3030 w 142"/>
                <a:gd name="T5" fmla="*/ 2825 h 153"/>
                <a:gd name="T6" fmla="*/ 3030 w 142"/>
                <a:gd name="T7" fmla="*/ 2825 h 153"/>
                <a:gd name="T8" fmla="*/ 3030 w 142"/>
                <a:gd name="T9" fmla="*/ 2825 h 153"/>
                <a:gd name="T10" fmla="*/ 3030 w 142"/>
                <a:gd name="T11" fmla="*/ 2825 h 153"/>
                <a:gd name="T12" fmla="*/ 3030 w 142"/>
                <a:gd name="T13" fmla="*/ 2825 h 153"/>
                <a:gd name="T14" fmla="*/ 3030 w 142"/>
                <a:gd name="T15" fmla="*/ 0 h 153"/>
                <a:gd name="T16" fmla="*/ 3030 w 142"/>
                <a:gd name="T17" fmla="*/ 2825 h 153"/>
                <a:gd name="T18" fmla="*/ 3030 w 142"/>
                <a:gd name="T19" fmla="*/ 2825 h 153"/>
                <a:gd name="T20" fmla="*/ 3030 w 142"/>
                <a:gd name="T21" fmla="*/ 2825 h 153"/>
                <a:gd name="T22" fmla="*/ 0 w 142"/>
                <a:gd name="T23" fmla="*/ 2825 h 153"/>
                <a:gd name="T24" fmla="*/ 3030 w 142"/>
                <a:gd name="T25" fmla="*/ 2825 h 153"/>
                <a:gd name="T26" fmla="*/ 3030 w 142"/>
                <a:gd name="T27" fmla="*/ 2825 h 153"/>
                <a:gd name="T28" fmla="*/ 3030 w 142"/>
                <a:gd name="T29" fmla="*/ 2825 h 153"/>
                <a:gd name="T30" fmla="*/ 3030 w 142"/>
                <a:gd name="T31" fmla="*/ 2825 h 153"/>
                <a:gd name="T32" fmla="*/ 3030 w 142"/>
                <a:gd name="T33" fmla="*/ 2825 h 153"/>
                <a:gd name="T34" fmla="*/ 3030 w 142"/>
                <a:gd name="T35" fmla="*/ 2825 h 1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2"/>
                <a:gd name="T55" fmla="*/ 0 h 153"/>
                <a:gd name="T56" fmla="*/ 142 w 142"/>
                <a:gd name="T57" fmla="*/ 153 h 15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2" h="153">
                  <a:moveTo>
                    <a:pt x="107" y="130"/>
                  </a:moveTo>
                  <a:lnTo>
                    <a:pt x="105" y="108"/>
                  </a:lnTo>
                  <a:lnTo>
                    <a:pt x="98" y="92"/>
                  </a:lnTo>
                  <a:lnTo>
                    <a:pt x="138" y="77"/>
                  </a:lnTo>
                  <a:lnTo>
                    <a:pt x="141" y="63"/>
                  </a:lnTo>
                  <a:lnTo>
                    <a:pt x="131" y="26"/>
                  </a:lnTo>
                  <a:lnTo>
                    <a:pt x="119" y="26"/>
                  </a:lnTo>
                  <a:lnTo>
                    <a:pt x="68" y="0"/>
                  </a:lnTo>
                  <a:lnTo>
                    <a:pt x="40" y="28"/>
                  </a:lnTo>
                  <a:lnTo>
                    <a:pt x="33" y="65"/>
                  </a:lnTo>
                  <a:lnTo>
                    <a:pt x="4" y="99"/>
                  </a:lnTo>
                  <a:lnTo>
                    <a:pt x="0" y="132"/>
                  </a:lnTo>
                  <a:lnTo>
                    <a:pt x="6" y="149"/>
                  </a:lnTo>
                  <a:lnTo>
                    <a:pt x="44" y="142"/>
                  </a:lnTo>
                  <a:lnTo>
                    <a:pt x="72" y="152"/>
                  </a:lnTo>
                  <a:lnTo>
                    <a:pt x="85" y="138"/>
                  </a:lnTo>
                  <a:lnTo>
                    <a:pt x="107" y="130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74" name="Freeform 1093"/>
            <p:cNvSpPr>
              <a:spLocks/>
            </p:cNvSpPr>
            <p:nvPr/>
          </p:nvSpPr>
          <p:spPr bwMode="auto">
            <a:xfrm>
              <a:off x="6901086" y="3660414"/>
              <a:ext cx="174979" cy="283200"/>
            </a:xfrm>
            <a:custGeom>
              <a:avLst/>
              <a:gdLst>
                <a:gd name="T0" fmla="*/ 3043 w 230"/>
                <a:gd name="T1" fmla="*/ 2832 h 400"/>
                <a:gd name="T2" fmla="*/ 3043 w 230"/>
                <a:gd name="T3" fmla="*/ 2832 h 400"/>
                <a:gd name="T4" fmla="*/ 3043 w 230"/>
                <a:gd name="T5" fmla="*/ 2832 h 400"/>
                <a:gd name="T6" fmla="*/ 3043 w 230"/>
                <a:gd name="T7" fmla="*/ 2832 h 400"/>
                <a:gd name="T8" fmla="*/ 3043 w 230"/>
                <a:gd name="T9" fmla="*/ 2832 h 400"/>
                <a:gd name="T10" fmla="*/ 3043 w 230"/>
                <a:gd name="T11" fmla="*/ 2832 h 400"/>
                <a:gd name="T12" fmla="*/ 3043 w 230"/>
                <a:gd name="T13" fmla="*/ 2832 h 400"/>
                <a:gd name="T14" fmla="*/ 3043 w 230"/>
                <a:gd name="T15" fmla="*/ 2832 h 400"/>
                <a:gd name="T16" fmla="*/ 3043 w 230"/>
                <a:gd name="T17" fmla="*/ 0 h 400"/>
                <a:gd name="T18" fmla="*/ 3043 w 230"/>
                <a:gd name="T19" fmla="*/ 2832 h 400"/>
                <a:gd name="T20" fmla="*/ 3043 w 230"/>
                <a:gd name="T21" fmla="*/ 2832 h 400"/>
                <a:gd name="T22" fmla="*/ 3043 w 230"/>
                <a:gd name="T23" fmla="*/ 2832 h 400"/>
                <a:gd name="T24" fmla="*/ 3043 w 230"/>
                <a:gd name="T25" fmla="*/ 2832 h 400"/>
                <a:gd name="T26" fmla="*/ 3043 w 230"/>
                <a:gd name="T27" fmla="*/ 2832 h 400"/>
                <a:gd name="T28" fmla="*/ 0 w 230"/>
                <a:gd name="T29" fmla="*/ 2832 h 400"/>
                <a:gd name="T30" fmla="*/ 3043 w 230"/>
                <a:gd name="T31" fmla="*/ 2832 h 400"/>
                <a:gd name="T32" fmla="*/ 3043 w 230"/>
                <a:gd name="T33" fmla="*/ 2832 h 400"/>
                <a:gd name="T34" fmla="*/ 3043 w 230"/>
                <a:gd name="T35" fmla="*/ 2832 h 400"/>
                <a:gd name="T36" fmla="*/ 3043 w 230"/>
                <a:gd name="T37" fmla="*/ 2832 h 400"/>
                <a:gd name="T38" fmla="*/ 3043 w 230"/>
                <a:gd name="T39" fmla="*/ 2832 h 400"/>
                <a:gd name="T40" fmla="*/ 3043 w 230"/>
                <a:gd name="T41" fmla="*/ 2832 h 400"/>
                <a:gd name="T42" fmla="*/ 3043 w 230"/>
                <a:gd name="T43" fmla="*/ 2832 h 400"/>
                <a:gd name="T44" fmla="*/ 3043 w 230"/>
                <a:gd name="T45" fmla="*/ 2832 h 400"/>
                <a:gd name="T46" fmla="*/ 3043 w 230"/>
                <a:gd name="T47" fmla="*/ 2832 h 400"/>
                <a:gd name="T48" fmla="*/ 3043 w 230"/>
                <a:gd name="T49" fmla="*/ 2832 h 400"/>
                <a:gd name="T50" fmla="*/ 3043 w 230"/>
                <a:gd name="T51" fmla="*/ 2832 h 400"/>
                <a:gd name="T52" fmla="*/ 3043 w 230"/>
                <a:gd name="T53" fmla="*/ 2832 h 400"/>
                <a:gd name="T54" fmla="*/ 3043 w 230"/>
                <a:gd name="T55" fmla="*/ 2832 h 400"/>
                <a:gd name="T56" fmla="*/ 3043 w 230"/>
                <a:gd name="T57" fmla="*/ 2832 h 400"/>
                <a:gd name="T58" fmla="*/ 3043 w 230"/>
                <a:gd name="T59" fmla="*/ 2832 h 400"/>
                <a:gd name="T60" fmla="*/ 3043 w 230"/>
                <a:gd name="T61" fmla="*/ 2832 h 400"/>
                <a:gd name="T62" fmla="*/ 3043 w 230"/>
                <a:gd name="T63" fmla="*/ 2832 h 4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30"/>
                <a:gd name="T97" fmla="*/ 0 h 400"/>
                <a:gd name="T98" fmla="*/ 230 w 230"/>
                <a:gd name="T99" fmla="*/ 400 h 4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30" h="400">
                  <a:moveTo>
                    <a:pt x="214" y="223"/>
                  </a:moveTo>
                  <a:lnTo>
                    <a:pt x="216" y="180"/>
                  </a:lnTo>
                  <a:lnTo>
                    <a:pt x="229" y="160"/>
                  </a:lnTo>
                  <a:lnTo>
                    <a:pt x="223" y="141"/>
                  </a:lnTo>
                  <a:lnTo>
                    <a:pt x="152" y="114"/>
                  </a:lnTo>
                  <a:lnTo>
                    <a:pt x="157" y="86"/>
                  </a:lnTo>
                  <a:lnTo>
                    <a:pt x="178" y="55"/>
                  </a:lnTo>
                  <a:lnTo>
                    <a:pt x="166" y="6"/>
                  </a:lnTo>
                  <a:lnTo>
                    <a:pt x="159" y="0"/>
                  </a:lnTo>
                  <a:lnTo>
                    <a:pt x="113" y="31"/>
                  </a:lnTo>
                  <a:lnTo>
                    <a:pt x="92" y="101"/>
                  </a:lnTo>
                  <a:lnTo>
                    <a:pt x="85" y="150"/>
                  </a:lnTo>
                  <a:lnTo>
                    <a:pt x="47" y="180"/>
                  </a:lnTo>
                  <a:lnTo>
                    <a:pt x="26" y="189"/>
                  </a:lnTo>
                  <a:lnTo>
                    <a:pt x="0" y="196"/>
                  </a:lnTo>
                  <a:lnTo>
                    <a:pt x="59" y="269"/>
                  </a:lnTo>
                  <a:lnTo>
                    <a:pt x="71" y="324"/>
                  </a:lnTo>
                  <a:lnTo>
                    <a:pt x="66" y="350"/>
                  </a:lnTo>
                  <a:lnTo>
                    <a:pt x="107" y="372"/>
                  </a:lnTo>
                  <a:lnTo>
                    <a:pt x="107" y="389"/>
                  </a:lnTo>
                  <a:lnTo>
                    <a:pt x="144" y="399"/>
                  </a:lnTo>
                  <a:lnTo>
                    <a:pt x="154" y="399"/>
                  </a:lnTo>
                  <a:lnTo>
                    <a:pt x="154" y="367"/>
                  </a:lnTo>
                  <a:lnTo>
                    <a:pt x="183" y="363"/>
                  </a:lnTo>
                  <a:lnTo>
                    <a:pt x="190" y="326"/>
                  </a:lnTo>
                  <a:lnTo>
                    <a:pt x="170" y="310"/>
                  </a:lnTo>
                  <a:lnTo>
                    <a:pt x="154" y="295"/>
                  </a:lnTo>
                  <a:lnTo>
                    <a:pt x="161" y="225"/>
                  </a:lnTo>
                  <a:lnTo>
                    <a:pt x="176" y="216"/>
                  </a:lnTo>
                  <a:lnTo>
                    <a:pt x="202" y="227"/>
                  </a:lnTo>
                  <a:lnTo>
                    <a:pt x="214" y="223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75" name="Freeform 1094"/>
            <p:cNvSpPr>
              <a:spLocks/>
            </p:cNvSpPr>
            <p:nvPr/>
          </p:nvSpPr>
          <p:spPr bwMode="auto">
            <a:xfrm>
              <a:off x="6501621" y="2598610"/>
              <a:ext cx="1420318" cy="1204587"/>
            </a:xfrm>
            <a:custGeom>
              <a:avLst/>
              <a:gdLst>
                <a:gd name="T0" fmla="*/ 3028 w 1876"/>
                <a:gd name="T1" fmla="*/ 2834 h 1700"/>
                <a:gd name="T2" fmla="*/ 3028 w 1876"/>
                <a:gd name="T3" fmla="*/ 2834 h 1700"/>
                <a:gd name="T4" fmla="*/ 3028 w 1876"/>
                <a:gd name="T5" fmla="*/ 2834 h 1700"/>
                <a:gd name="T6" fmla="*/ 3028 w 1876"/>
                <a:gd name="T7" fmla="*/ 2834 h 1700"/>
                <a:gd name="T8" fmla="*/ 3028 w 1876"/>
                <a:gd name="T9" fmla="*/ 2834 h 1700"/>
                <a:gd name="T10" fmla="*/ 3028 w 1876"/>
                <a:gd name="T11" fmla="*/ 2834 h 1700"/>
                <a:gd name="T12" fmla="*/ 3028 w 1876"/>
                <a:gd name="T13" fmla="*/ 2834 h 1700"/>
                <a:gd name="T14" fmla="*/ 3028 w 1876"/>
                <a:gd name="T15" fmla="*/ 2834 h 1700"/>
                <a:gd name="T16" fmla="*/ 3028 w 1876"/>
                <a:gd name="T17" fmla="*/ 2834 h 1700"/>
                <a:gd name="T18" fmla="*/ 3028 w 1876"/>
                <a:gd name="T19" fmla="*/ 2834 h 1700"/>
                <a:gd name="T20" fmla="*/ 3028 w 1876"/>
                <a:gd name="T21" fmla="*/ 2834 h 1700"/>
                <a:gd name="T22" fmla="*/ 3028 w 1876"/>
                <a:gd name="T23" fmla="*/ 2834 h 1700"/>
                <a:gd name="T24" fmla="*/ 3028 w 1876"/>
                <a:gd name="T25" fmla="*/ 2834 h 1700"/>
                <a:gd name="T26" fmla="*/ 3028 w 1876"/>
                <a:gd name="T27" fmla="*/ 2834 h 1700"/>
                <a:gd name="T28" fmla="*/ 3028 w 1876"/>
                <a:gd name="T29" fmla="*/ 2834 h 1700"/>
                <a:gd name="T30" fmla="*/ 3028 w 1876"/>
                <a:gd name="T31" fmla="*/ 2834 h 1700"/>
                <a:gd name="T32" fmla="*/ 3028 w 1876"/>
                <a:gd name="T33" fmla="*/ 2834 h 1700"/>
                <a:gd name="T34" fmla="*/ 3028 w 1876"/>
                <a:gd name="T35" fmla="*/ 2834 h 1700"/>
                <a:gd name="T36" fmla="*/ 3028 w 1876"/>
                <a:gd name="T37" fmla="*/ 2834 h 1700"/>
                <a:gd name="T38" fmla="*/ 3028 w 1876"/>
                <a:gd name="T39" fmla="*/ 2834 h 1700"/>
                <a:gd name="T40" fmla="*/ 3028 w 1876"/>
                <a:gd name="T41" fmla="*/ 2834 h 1700"/>
                <a:gd name="T42" fmla="*/ 3028 w 1876"/>
                <a:gd name="T43" fmla="*/ 2834 h 1700"/>
                <a:gd name="T44" fmla="*/ 3028 w 1876"/>
                <a:gd name="T45" fmla="*/ 2834 h 1700"/>
                <a:gd name="T46" fmla="*/ 3028 w 1876"/>
                <a:gd name="T47" fmla="*/ 2834 h 1700"/>
                <a:gd name="T48" fmla="*/ 3028 w 1876"/>
                <a:gd name="T49" fmla="*/ 2834 h 1700"/>
                <a:gd name="T50" fmla="*/ 3028 w 1876"/>
                <a:gd name="T51" fmla="*/ 2834 h 1700"/>
                <a:gd name="T52" fmla="*/ 3028 w 1876"/>
                <a:gd name="T53" fmla="*/ 2834 h 1700"/>
                <a:gd name="T54" fmla="*/ 3028 w 1876"/>
                <a:gd name="T55" fmla="*/ 2834 h 1700"/>
                <a:gd name="T56" fmla="*/ 3028 w 1876"/>
                <a:gd name="T57" fmla="*/ 0 h 1700"/>
                <a:gd name="T58" fmla="*/ 3028 w 1876"/>
                <a:gd name="T59" fmla="*/ 2834 h 1700"/>
                <a:gd name="T60" fmla="*/ 3028 w 1876"/>
                <a:gd name="T61" fmla="*/ 2834 h 1700"/>
                <a:gd name="T62" fmla="*/ 3028 w 1876"/>
                <a:gd name="T63" fmla="*/ 2834 h 1700"/>
                <a:gd name="T64" fmla="*/ 3028 w 1876"/>
                <a:gd name="T65" fmla="*/ 2834 h 1700"/>
                <a:gd name="T66" fmla="*/ 3028 w 1876"/>
                <a:gd name="T67" fmla="*/ 2834 h 1700"/>
                <a:gd name="T68" fmla="*/ 3028 w 1876"/>
                <a:gd name="T69" fmla="*/ 2834 h 1700"/>
                <a:gd name="T70" fmla="*/ 3028 w 1876"/>
                <a:gd name="T71" fmla="*/ 2834 h 1700"/>
                <a:gd name="T72" fmla="*/ 3028 w 1876"/>
                <a:gd name="T73" fmla="*/ 2834 h 1700"/>
                <a:gd name="T74" fmla="*/ 3028 w 1876"/>
                <a:gd name="T75" fmla="*/ 2834 h 1700"/>
                <a:gd name="T76" fmla="*/ 3028 w 1876"/>
                <a:gd name="T77" fmla="*/ 2834 h 1700"/>
                <a:gd name="T78" fmla="*/ 3028 w 1876"/>
                <a:gd name="T79" fmla="*/ 2834 h 1700"/>
                <a:gd name="T80" fmla="*/ 3028 w 1876"/>
                <a:gd name="T81" fmla="*/ 2834 h 1700"/>
                <a:gd name="T82" fmla="*/ 3028 w 1876"/>
                <a:gd name="T83" fmla="*/ 2834 h 1700"/>
                <a:gd name="T84" fmla="*/ 3028 w 1876"/>
                <a:gd name="T85" fmla="*/ 2834 h 1700"/>
                <a:gd name="T86" fmla="*/ 3028 w 1876"/>
                <a:gd name="T87" fmla="*/ 2834 h 1700"/>
                <a:gd name="T88" fmla="*/ 3028 w 1876"/>
                <a:gd name="T89" fmla="*/ 2834 h 1700"/>
                <a:gd name="T90" fmla="*/ 3028 w 1876"/>
                <a:gd name="T91" fmla="*/ 2834 h 1700"/>
                <a:gd name="T92" fmla="*/ 3028 w 1876"/>
                <a:gd name="T93" fmla="*/ 2834 h 1700"/>
                <a:gd name="T94" fmla="*/ 3028 w 1876"/>
                <a:gd name="T95" fmla="*/ 2834 h 1700"/>
                <a:gd name="T96" fmla="*/ 3028 w 1876"/>
                <a:gd name="T97" fmla="*/ 2834 h 1700"/>
                <a:gd name="T98" fmla="*/ 3028 w 1876"/>
                <a:gd name="T99" fmla="*/ 2834 h 1700"/>
                <a:gd name="T100" fmla="*/ 3028 w 1876"/>
                <a:gd name="T101" fmla="*/ 2834 h 17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76"/>
                <a:gd name="T154" fmla="*/ 0 h 1700"/>
                <a:gd name="T155" fmla="*/ 1876 w 1876"/>
                <a:gd name="T156" fmla="*/ 1700 h 17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76" h="1700">
                  <a:moveTo>
                    <a:pt x="527" y="1694"/>
                  </a:moveTo>
                  <a:lnTo>
                    <a:pt x="553" y="1687"/>
                  </a:lnTo>
                  <a:lnTo>
                    <a:pt x="575" y="1678"/>
                  </a:lnTo>
                  <a:lnTo>
                    <a:pt x="613" y="1648"/>
                  </a:lnTo>
                  <a:lnTo>
                    <a:pt x="620" y="1598"/>
                  </a:lnTo>
                  <a:lnTo>
                    <a:pt x="641" y="1528"/>
                  </a:lnTo>
                  <a:lnTo>
                    <a:pt x="687" y="1497"/>
                  </a:lnTo>
                  <a:lnTo>
                    <a:pt x="694" y="1504"/>
                  </a:lnTo>
                  <a:lnTo>
                    <a:pt x="706" y="1552"/>
                  </a:lnTo>
                  <a:lnTo>
                    <a:pt x="685" y="1583"/>
                  </a:lnTo>
                  <a:lnTo>
                    <a:pt x="680" y="1612"/>
                  </a:lnTo>
                  <a:lnTo>
                    <a:pt x="751" y="1639"/>
                  </a:lnTo>
                  <a:lnTo>
                    <a:pt x="757" y="1658"/>
                  </a:lnTo>
                  <a:lnTo>
                    <a:pt x="799" y="1656"/>
                  </a:lnTo>
                  <a:lnTo>
                    <a:pt x="819" y="1660"/>
                  </a:lnTo>
                  <a:lnTo>
                    <a:pt x="828" y="1667"/>
                  </a:lnTo>
                  <a:lnTo>
                    <a:pt x="900" y="1564"/>
                  </a:lnTo>
                  <a:lnTo>
                    <a:pt x="919" y="1557"/>
                  </a:lnTo>
                  <a:lnTo>
                    <a:pt x="924" y="1544"/>
                  </a:lnTo>
                  <a:lnTo>
                    <a:pt x="922" y="1523"/>
                  </a:lnTo>
                  <a:lnTo>
                    <a:pt x="946" y="1489"/>
                  </a:lnTo>
                  <a:lnTo>
                    <a:pt x="991" y="1487"/>
                  </a:lnTo>
                  <a:lnTo>
                    <a:pt x="1010" y="1467"/>
                  </a:lnTo>
                  <a:lnTo>
                    <a:pt x="1020" y="1475"/>
                  </a:lnTo>
                  <a:lnTo>
                    <a:pt x="1046" y="1453"/>
                  </a:lnTo>
                  <a:lnTo>
                    <a:pt x="1062" y="1453"/>
                  </a:lnTo>
                  <a:lnTo>
                    <a:pt x="1110" y="1383"/>
                  </a:lnTo>
                  <a:lnTo>
                    <a:pt x="1134" y="1385"/>
                  </a:lnTo>
                  <a:lnTo>
                    <a:pt x="1165" y="1363"/>
                  </a:lnTo>
                  <a:lnTo>
                    <a:pt x="1173" y="1371"/>
                  </a:lnTo>
                  <a:lnTo>
                    <a:pt x="1230" y="1343"/>
                  </a:lnTo>
                  <a:lnTo>
                    <a:pt x="1202" y="1294"/>
                  </a:lnTo>
                  <a:lnTo>
                    <a:pt x="1211" y="1246"/>
                  </a:lnTo>
                  <a:lnTo>
                    <a:pt x="1235" y="1195"/>
                  </a:lnTo>
                  <a:lnTo>
                    <a:pt x="1254" y="1186"/>
                  </a:lnTo>
                  <a:lnTo>
                    <a:pt x="1268" y="1193"/>
                  </a:lnTo>
                  <a:lnTo>
                    <a:pt x="1268" y="1229"/>
                  </a:lnTo>
                  <a:lnTo>
                    <a:pt x="1283" y="1239"/>
                  </a:lnTo>
                  <a:lnTo>
                    <a:pt x="1319" y="1212"/>
                  </a:lnTo>
                  <a:lnTo>
                    <a:pt x="1333" y="1197"/>
                  </a:lnTo>
                  <a:lnTo>
                    <a:pt x="1349" y="1204"/>
                  </a:lnTo>
                  <a:lnTo>
                    <a:pt x="1367" y="1188"/>
                  </a:lnTo>
                  <a:lnTo>
                    <a:pt x="1404" y="1186"/>
                  </a:lnTo>
                  <a:lnTo>
                    <a:pt x="1410" y="1173"/>
                  </a:lnTo>
                  <a:lnTo>
                    <a:pt x="1402" y="1154"/>
                  </a:lnTo>
                  <a:lnTo>
                    <a:pt x="1428" y="1127"/>
                  </a:lnTo>
                  <a:lnTo>
                    <a:pt x="1458" y="1111"/>
                  </a:lnTo>
                  <a:lnTo>
                    <a:pt x="1507" y="1164"/>
                  </a:lnTo>
                  <a:lnTo>
                    <a:pt x="1505" y="1184"/>
                  </a:lnTo>
                  <a:lnTo>
                    <a:pt x="1529" y="1222"/>
                  </a:lnTo>
                  <a:lnTo>
                    <a:pt x="1586" y="1226"/>
                  </a:lnTo>
                  <a:lnTo>
                    <a:pt x="1599" y="1200"/>
                  </a:lnTo>
                  <a:lnTo>
                    <a:pt x="1584" y="1123"/>
                  </a:lnTo>
                  <a:lnTo>
                    <a:pt x="1597" y="1109"/>
                  </a:lnTo>
                  <a:lnTo>
                    <a:pt x="1623" y="1127"/>
                  </a:lnTo>
                  <a:lnTo>
                    <a:pt x="1647" y="1162"/>
                  </a:lnTo>
                  <a:lnTo>
                    <a:pt x="1685" y="1104"/>
                  </a:lnTo>
                  <a:lnTo>
                    <a:pt x="1702" y="1101"/>
                  </a:lnTo>
                  <a:lnTo>
                    <a:pt x="1730" y="1072"/>
                  </a:lnTo>
                  <a:lnTo>
                    <a:pt x="1744" y="1072"/>
                  </a:lnTo>
                  <a:lnTo>
                    <a:pt x="1768" y="1048"/>
                  </a:lnTo>
                  <a:lnTo>
                    <a:pt x="1781" y="1048"/>
                  </a:lnTo>
                  <a:lnTo>
                    <a:pt x="1794" y="1025"/>
                  </a:lnTo>
                  <a:lnTo>
                    <a:pt x="1829" y="1025"/>
                  </a:lnTo>
                  <a:lnTo>
                    <a:pt x="1860" y="995"/>
                  </a:lnTo>
                  <a:lnTo>
                    <a:pt x="1875" y="979"/>
                  </a:lnTo>
                  <a:lnTo>
                    <a:pt x="1875" y="961"/>
                  </a:lnTo>
                  <a:lnTo>
                    <a:pt x="1850" y="947"/>
                  </a:lnTo>
                  <a:lnTo>
                    <a:pt x="1850" y="915"/>
                  </a:lnTo>
                  <a:lnTo>
                    <a:pt x="1805" y="858"/>
                  </a:lnTo>
                  <a:lnTo>
                    <a:pt x="1761" y="899"/>
                  </a:lnTo>
                  <a:lnTo>
                    <a:pt x="1748" y="891"/>
                  </a:lnTo>
                  <a:lnTo>
                    <a:pt x="1745" y="867"/>
                  </a:lnTo>
                  <a:lnTo>
                    <a:pt x="1728" y="840"/>
                  </a:lnTo>
                  <a:lnTo>
                    <a:pt x="1723" y="809"/>
                  </a:lnTo>
                  <a:lnTo>
                    <a:pt x="1723" y="778"/>
                  </a:lnTo>
                  <a:lnTo>
                    <a:pt x="1693" y="756"/>
                  </a:lnTo>
                  <a:lnTo>
                    <a:pt x="1689" y="742"/>
                  </a:lnTo>
                  <a:lnTo>
                    <a:pt x="1697" y="723"/>
                  </a:lnTo>
                  <a:lnTo>
                    <a:pt x="1754" y="740"/>
                  </a:lnTo>
                  <a:lnTo>
                    <a:pt x="1757" y="711"/>
                  </a:lnTo>
                  <a:lnTo>
                    <a:pt x="1776" y="689"/>
                  </a:lnTo>
                  <a:lnTo>
                    <a:pt x="1764" y="677"/>
                  </a:lnTo>
                  <a:lnTo>
                    <a:pt x="1766" y="653"/>
                  </a:lnTo>
                  <a:lnTo>
                    <a:pt x="1794" y="639"/>
                  </a:lnTo>
                  <a:lnTo>
                    <a:pt x="1800" y="631"/>
                  </a:lnTo>
                  <a:lnTo>
                    <a:pt x="1797" y="622"/>
                  </a:lnTo>
                  <a:lnTo>
                    <a:pt x="1766" y="631"/>
                  </a:lnTo>
                  <a:lnTo>
                    <a:pt x="1711" y="590"/>
                  </a:lnTo>
                  <a:lnTo>
                    <a:pt x="1709" y="580"/>
                  </a:lnTo>
                  <a:lnTo>
                    <a:pt x="1735" y="547"/>
                  </a:lnTo>
                  <a:lnTo>
                    <a:pt x="1790" y="463"/>
                  </a:lnTo>
                  <a:lnTo>
                    <a:pt x="1794" y="456"/>
                  </a:lnTo>
                  <a:lnTo>
                    <a:pt x="1802" y="456"/>
                  </a:lnTo>
                  <a:lnTo>
                    <a:pt x="1821" y="478"/>
                  </a:lnTo>
                  <a:lnTo>
                    <a:pt x="1826" y="480"/>
                  </a:lnTo>
                  <a:lnTo>
                    <a:pt x="1826" y="378"/>
                  </a:lnTo>
                  <a:lnTo>
                    <a:pt x="1845" y="370"/>
                  </a:lnTo>
                  <a:lnTo>
                    <a:pt x="1845" y="330"/>
                  </a:lnTo>
                  <a:lnTo>
                    <a:pt x="1840" y="264"/>
                  </a:lnTo>
                  <a:lnTo>
                    <a:pt x="1862" y="176"/>
                  </a:lnTo>
                  <a:lnTo>
                    <a:pt x="1797" y="125"/>
                  </a:lnTo>
                  <a:lnTo>
                    <a:pt x="1745" y="169"/>
                  </a:lnTo>
                  <a:lnTo>
                    <a:pt x="1719" y="171"/>
                  </a:lnTo>
                  <a:lnTo>
                    <a:pt x="1706" y="187"/>
                  </a:lnTo>
                  <a:lnTo>
                    <a:pt x="1663" y="180"/>
                  </a:lnTo>
                  <a:lnTo>
                    <a:pt x="1640" y="154"/>
                  </a:lnTo>
                  <a:lnTo>
                    <a:pt x="1627" y="114"/>
                  </a:lnTo>
                  <a:lnTo>
                    <a:pt x="1630" y="99"/>
                  </a:lnTo>
                  <a:lnTo>
                    <a:pt x="1594" y="77"/>
                  </a:lnTo>
                  <a:lnTo>
                    <a:pt x="1575" y="110"/>
                  </a:lnTo>
                  <a:lnTo>
                    <a:pt x="1537" y="87"/>
                  </a:lnTo>
                  <a:lnTo>
                    <a:pt x="1531" y="81"/>
                  </a:lnTo>
                  <a:lnTo>
                    <a:pt x="1553" y="21"/>
                  </a:lnTo>
                  <a:lnTo>
                    <a:pt x="1536" y="0"/>
                  </a:lnTo>
                  <a:lnTo>
                    <a:pt x="1520" y="0"/>
                  </a:lnTo>
                  <a:lnTo>
                    <a:pt x="1481" y="26"/>
                  </a:lnTo>
                  <a:lnTo>
                    <a:pt x="1448" y="77"/>
                  </a:lnTo>
                  <a:lnTo>
                    <a:pt x="1460" y="84"/>
                  </a:lnTo>
                  <a:lnTo>
                    <a:pt x="1484" y="87"/>
                  </a:lnTo>
                  <a:lnTo>
                    <a:pt x="1505" y="137"/>
                  </a:lnTo>
                  <a:lnTo>
                    <a:pt x="1494" y="158"/>
                  </a:lnTo>
                  <a:lnTo>
                    <a:pt x="1474" y="187"/>
                  </a:lnTo>
                  <a:lnTo>
                    <a:pt x="1439" y="320"/>
                  </a:lnTo>
                  <a:lnTo>
                    <a:pt x="1452" y="342"/>
                  </a:lnTo>
                  <a:lnTo>
                    <a:pt x="1441" y="359"/>
                  </a:lnTo>
                  <a:lnTo>
                    <a:pt x="1360" y="419"/>
                  </a:lnTo>
                  <a:lnTo>
                    <a:pt x="1316" y="412"/>
                  </a:lnTo>
                  <a:lnTo>
                    <a:pt x="1292" y="403"/>
                  </a:lnTo>
                  <a:lnTo>
                    <a:pt x="1288" y="414"/>
                  </a:lnTo>
                  <a:lnTo>
                    <a:pt x="1252" y="557"/>
                  </a:lnTo>
                  <a:lnTo>
                    <a:pt x="1235" y="578"/>
                  </a:lnTo>
                  <a:lnTo>
                    <a:pt x="1244" y="602"/>
                  </a:lnTo>
                  <a:lnTo>
                    <a:pt x="1266" y="622"/>
                  </a:lnTo>
                  <a:lnTo>
                    <a:pt x="1303" y="602"/>
                  </a:lnTo>
                  <a:lnTo>
                    <a:pt x="1362" y="607"/>
                  </a:lnTo>
                  <a:lnTo>
                    <a:pt x="1380" y="578"/>
                  </a:lnTo>
                  <a:lnTo>
                    <a:pt x="1410" y="569"/>
                  </a:lnTo>
                  <a:lnTo>
                    <a:pt x="1470" y="590"/>
                  </a:lnTo>
                  <a:lnTo>
                    <a:pt x="1542" y="668"/>
                  </a:lnTo>
                  <a:lnTo>
                    <a:pt x="1542" y="684"/>
                  </a:lnTo>
                  <a:lnTo>
                    <a:pt x="1527" y="694"/>
                  </a:lnTo>
                  <a:lnTo>
                    <a:pt x="1443" y="699"/>
                  </a:lnTo>
                  <a:lnTo>
                    <a:pt x="1415" y="721"/>
                  </a:lnTo>
                  <a:lnTo>
                    <a:pt x="1393" y="718"/>
                  </a:lnTo>
                  <a:lnTo>
                    <a:pt x="1378" y="742"/>
                  </a:lnTo>
                  <a:lnTo>
                    <a:pt x="1338" y="752"/>
                  </a:lnTo>
                  <a:lnTo>
                    <a:pt x="1312" y="790"/>
                  </a:lnTo>
                  <a:lnTo>
                    <a:pt x="1307" y="820"/>
                  </a:lnTo>
                  <a:lnTo>
                    <a:pt x="1250" y="858"/>
                  </a:lnTo>
                  <a:lnTo>
                    <a:pt x="1216" y="862"/>
                  </a:lnTo>
                  <a:lnTo>
                    <a:pt x="1176" y="915"/>
                  </a:lnTo>
                  <a:lnTo>
                    <a:pt x="1139" y="937"/>
                  </a:lnTo>
                  <a:lnTo>
                    <a:pt x="1067" y="921"/>
                  </a:lnTo>
                  <a:lnTo>
                    <a:pt x="1042" y="911"/>
                  </a:lnTo>
                  <a:lnTo>
                    <a:pt x="1014" y="939"/>
                  </a:lnTo>
                  <a:lnTo>
                    <a:pt x="1000" y="990"/>
                  </a:lnTo>
                  <a:lnTo>
                    <a:pt x="1041" y="1048"/>
                  </a:lnTo>
                  <a:lnTo>
                    <a:pt x="1014" y="1074"/>
                  </a:lnTo>
                  <a:lnTo>
                    <a:pt x="979" y="1096"/>
                  </a:lnTo>
                  <a:lnTo>
                    <a:pt x="926" y="1162"/>
                  </a:lnTo>
                  <a:lnTo>
                    <a:pt x="859" y="1193"/>
                  </a:lnTo>
                  <a:lnTo>
                    <a:pt x="747" y="1204"/>
                  </a:lnTo>
                  <a:lnTo>
                    <a:pt x="728" y="1202"/>
                  </a:lnTo>
                  <a:lnTo>
                    <a:pt x="599" y="1257"/>
                  </a:lnTo>
                  <a:lnTo>
                    <a:pt x="541" y="1294"/>
                  </a:lnTo>
                  <a:lnTo>
                    <a:pt x="522" y="1285"/>
                  </a:lnTo>
                  <a:lnTo>
                    <a:pt x="517" y="1268"/>
                  </a:lnTo>
                  <a:lnTo>
                    <a:pt x="438" y="1263"/>
                  </a:lnTo>
                  <a:lnTo>
                    <a:pt x="345" y="1234"/>
                  </a:lnTo>
                  <a:lnTo>
                    <a:pt x="321" y="1207"/>
                  </a:lnTo>
                  <a:lnTo>
                    <a:pt x="187" y="1191"/>
                  </a:lnTo>
                  <a:lnTo>
                    <a:pt x="163" y="1202"/>
                  </a:lnTo>
                  <a:lnTo>
                    <a:pt x="1" y="1186"/>
                  </a:lnTo>
                  <a:lnTo>
                    <a:pt x="0" y="1210"/>
                  </a:lnTo>
                  <a:lnTo>
                    <a:pt x="10" y="1248"/>
                  </a:lnTo>
                  <a:lnTo>
                    <a:pt x="3" y="1310"/>
                  </a:lnTo>
                  <a:lnTo>
                    <a:pt x="50" y="1378"/>
                  </a:lnTo>
                  <a:lnTo>
                    <a:pt x="74" y="1393"/>
                  </a:lnTo>
                  <a:lnTo>
                    <a:pt x="110" y="1364"/>
                  </a:lnTo>
                  <a:lnTo>
                    <a:pt x="189" y="1364"/>
                  </a:lnTo>
                  <a:lnTo>
                    <a:pt x="209" y="1371"/>
                  </a:lnTo>
                  <a:lnTo>
                    <a:pt x="220" y="1389"/>
                  </a:lnTo>
                  <a:lnTo>
                    <a:pt x="211" y="1409"/>
                  </a:lnTo>
                  <a:lnTo>
                    <a:pt x="168" y="1444"/>
                  </a:lnTo>
                  <a:lnTo>
                    <a:pt x="172" y="1462"/>
                  </a:lnTo>
                  <a:lnTo>
                    <a:pt x="223" y="1499"/>
                  </a:lnTo>
                  <a:lnTo>
                    <a:pt x="242" y="1499"/>
                  </a:lnTo>
                  <a:lnTo>
                    <a:pt x="249" y="1508"/>
                  </a:lnTo>
                  <a:lnTo>
                    <a:pt x="244" y="1523"/>
                  </a:lnTo>
                  <a:lnTo>
                    <a:pt x="275" y="1548"/>
                  </a:lnTo>
                  <a:lnTo>
                    <a:pt x="347" y="1559"/>
                  </a:lnTo>
                  <a:lnTo>
                    <a:pt x="383" y="1550"/>
                  </a:lnTo>
                  <a:lnTo>
                    <a:pt x="426" y="1506"/>
                  </a:lnTo>
                  <a:lnTo>
                    <a:pt x="479" y="1511"/>
                  </a:lnTo>
                  <a:lnTo>
                    <a:pt x="501" y="1544"/>
                  </a:lnTo>
                  <a:lnTo>
                    <a:pt x="488" y="1574"/>
                  </a:lnTo>
                  <a:lnTo>
                    <a:pt x="493" y="1593"/>
                  </a:lnTo>
                  <a:lnTo>
                    <a:pt x="464" y="1610"/>
                  </a:lnTo>
                  <a:lnTo>
                    <a:pt x="450" y="1625"/>
                  </a:lnTo>
                  <a:lnTo>
                    <a:pt x="455" y="1663"/>
                  </a:lnTo>
                  <a:lnTo>
                    <a:pt x="505" y="1699"/>
                  </a:lnTo>
                  <a:lnTo>
                    <a:pt x="527" y="1694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76" name="Freeform 1095"/>
            <p:cNvSpPr>
              <a:spLocks/>
            </p:cNvSpPr>
            <p:nvPr/>
          </p:nvSpPr>
          <p:spPr bwMode="auto">
            <a:xfrm>
              <a:off x="7693186" y="3272296"/>
              <a:ext cx="371297" cy="338420"/>
            </a:xfrm>
            <a:custGeom>
              <a:avLst/>
              <a:gdLst>
                <a:gd name="T0" fmla="*/ 3025 w 491"/>
                <a:gd name="T1" fmla="*/ 2832 h 478"/>
                <a:gd name="T2" fmla="*/ 3025 w 491"/>
                <a:gd name="T3" fmla="*/ 2832 h 478"/>
                <a:gd name="T4" fmla="*/ 3025 w 491"/>
                <a:gd name="T5" fmla="*/ 2832 h 478"/>
                <a:gd name="T6" fmla="*/ 3025 w 491"/>
                <a:gd name="T7" fmla="*/ 2832 h 478"/>
                <a:gd name="T8" fmla="*/ 3025 w 491"/>
                <a:gd name="T9" fmla="*/ 2832 h 478"/>
                <a:gd name="T10" fmla="*/ 3025 w 491"/>
                <a:gd name="T11" fmla="*/ 2832 h 478"/>
                <a:gd name="T12" fmla="*/ 3025 w 491"/>
                <a:gd name="T13" fmla="*/ 2832 h 478"/>
                <a:gd name="T14" fmla="*/ 3025 w 491"/>
                <a:gd name="T15" fmla="*/ 2832 h 478"/>
                <a:gd name="T16" fmla="*/ 3025 w 491"/>
                <a:gd name="T17" fmla="*/ 2832 h 478"/>
                <a:gd name="T18" fmla="*/ 3025 w 491"/>
                <a:gd name="T19" fmla="*/ 2832 h 478"/>
                <a:gd name="T20" fmla="*/ 3025 w 491"/>
                <a:gd name="T21" fmla="*/ 0 h 478"/>
                <a:gd name="T22" fmla="*/ 3025 w 491"/>
                <a:gd name="T23" fmla="*/ 2832 h 478"/>
                <a:gd name="T24" fmla="*/ 3025 w 491"/>
                <a:gd name="T25" fmla="*/ 2832 h 478"/>
                <a:gd name="T26" fmla="*/ 3025 w 491"/>
                <a:gd name="T27" fmla="*/ 2832 h 478"/>
                <a:gd name="T28" fmla="*/ 3025 w 491"/>
                <a:gd name="T29" fmla="*/ 2832 h 478"/>
                <a:gd name="T30" fmla="*/ 3025 w 491"/>
                <a:gd name="T31" fmla="*/ 2832 h 478"/>
                <a:gd name="T32" fmla="*/ 3025 w 491"/>
                <a:gd name="T33" fmla="*/ 2832 h 478"/>
                <a:gd name="T34" fmla="*/ 3025 w 491"/>
                <a:gd name="T35" fmla="*/ 2832 h 478"/>
                <a:gd name="T36" fmla="*/ 3025 w 491"/>
                <a:gd name="T37" fmla="*/ 2832 h 478"/>
                <a:gd name="T38" fmla="*/ 3025 w 491"/>
                <a:gd name="T39" fmla="*/ 2832 h 478"/>
                <a:gd name="T40" fmla="*/ 3025 w 491"/>
                <a:gd name="T41" fmla="*/ 2832 h 478"/>
                <a:gd name="T42" fmla="*/ 3025 w 491"/>
                <a:gd name="T43" fmla="*/ 2832 h 478"/>
                <a:gd name="T44" fmla="*/ 3025 w 491"/>
                <a:gd name="T45" fmla="*/ 2832 h 478"/>
                <a:gd name="T46" fmla="*/ 3025 w 491"/>
                <a:gd name="T47" fmla="*/ 2832 h 478"/>
                <a:gd name="T48" fmla="*/ 3025 w 491"/>
                <a:gd name="T49" fmla="*/ 2832 h 478"/>
                <a:gd name="T50" fmla="*/ 3025 w 491"/>
                <a:gd name="T51" fmla="*/ 2832 h 478"/>
                <a:gd name="T52" fmla="*/ 3025 w 491"/>
                <a:gd name="T53" fmla="*/ 2832 h 478"/>
                <a:gd name="T54" fmla="*/ 3025 w 491"/>
                <a:gd name="T55" fmla="*/ 2832 h 478"/>
                <a:gd name="T56" fmla="*/ 0 w 491"/>
                <a:gd name="T57" fmla="*/ 2832 h 478"/>
                <a:gd name="T58" fmla="*/ 3025 w 491"/>
                <a:gd name="T59" fmla="*/ 2832 h 478"/>
                <a:gd name="T60" fmla="*/ 3025 w 491"/>
                <a:gd name="T61" fmla="*/ 2832 h 478"/>
                <a:gd name="T62" fmla="*/ 3025 w 491"/>
                <a:gd name="T63" fmla="*/ 2832 h 478"/>
                <a:gd name="T64" fmla="*/ 3025 w 491"/>
                <a:gd name="T65" fmla="*/ 2832 h 478"/>
                <a:gd name="T66" fmla="*/ 3025 w 491"/>
                <a:gd name="T67" fmla="*/ 2832 h 478"/>
                <a:gd name="T68" fmla="*/ 3025 w 491"/>
                <a:gd name="T69" fmla="*/ 2832 h 478"/>
                <a:gd name="T70" fmla="*/ 3025 w 491"/>
                <a:gd name="T71" fmla="*/ 2832 h 478"/>
                <a:gd name="T72" fmla="*/ 3025 w 491"/>
                <a:gd name="T73" fmla="*/ 2832 h 478"/>
                <a:gd name="T74" fmla="*/ 3025 w 491"/>
                <a:gd name="T75" fmla="*/ 2832 h 478"/>
                <a:gd name="T76" fmla="*/ 3025 w 491"/>
                <a:gd name="T77" fmla="*/ 2832 h 478"/>
                <a:gd name="T78" fmla="*/ 3025 w 491"/>
                <a:gd name="T79" fmla="*/ 2832 h 478"/>
                <a:gd name="T80" fmla="*/ 3025 w 491"/>
                <a:gd name="T81" fmla="*/ 2832 h 478"/>
                <a:gd name="T82" fmla="*/ 3025 w 491"/>
                <a:gd name="T83" fmla="*/ 2832 h 478"/>
                <a:gd name="T84" fmla="*/ 3025 w 491"/>
                <a:gd name="T85" fmla="*/ 2832 h 478"/>
                <a:gd name="T86" fmla="*/ 3025 w 491"/>
                <a:gd name="T87" fmla="*/ 2832 h 478"/>
                <a:gd name="T88" fmla="*/ 3025 w 491"/>
                <a:gd name="T89" fmla="*/ 2832 h 478"/>
                <a:gd name="T90" fmla="*/ 3025 w 491"/>
                <a:gd name="T91" fmla="*/ 2832 h 478"/>
                <a:gd name="T92" fmla="*/ 3025 w 491"/>
                <a:gd name="T93" fmla="*/ 2832 h 478"/>
                <a:gd name="T94" fmla="*/ 3025 w 491"/>
                <a:gd name="T95" fmla="*/ 2832 h 47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91"/>
                <a:gd name="T145" fmla="*/ 0 h 478"/>
                <a:gd name="T146" fmla="*/ 491 w 491"/>
                <a:gd name="T147" fmla="*/ 478 h 47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91" h="478">
                  <a:moveTo>
                    <a:pt x="406" y="331"/>
                  </a:moveTo>
                  <a:lnTo>
                    <a:pt x="458" y="254"/>
                  </a:lnTo>
                  <a:lnTo>
                    <a:pt x="490" y="216"/>
                  </a:lnTo>
                  <a:lnTo>
                    <a:pt x="485" y="178"/>
                  </a:lnTo>
                  <a:lnTo>
                    <a:pt x="451" y="139"/>
                  </a:lnTo>
                  <a:lnTo>
                    <a:pt x="446" y="106"/>
                  </a:lnTo>
                  <a:lnTo>
                    <a:pt x="384" y="20"/>
                  </a:lnTo>
                  <a:lnTo>
                    <a:pt x="380" y="28"/>
                  </a:lnTo>
                  <a:lnTo>
                    <a:pt x="367" y="42"/>
                  </a:lnTo>
                  <a:lnTo>
                    <a:pt x="341" y="11"/>
                  </a:lnTo>
                  <a:lnTo>
                    <a:pt x="303" y="0"/>
                  </a:lnTo>
                  <a:lnTo>
                    <a:pt x="301" y="11"/>
                  </a:lnTo>
                  <a:lnTo>
                    <a:pt x="301" y="28"/>
                  </a:lnTo>
                  <a:lnTo>
                    <a:pt x="286" y="44"/>
                  </a:lnTo>
                  <a:lnTo>
                    <a:pt x="255" y="74"/>
                  </a:lnTo>
                  <a:lnTo>
                    <a:pt x="221" y="74"/>
                  </a:lnTo>
                  <a:lnTo>
                    <a:pt x="207" y="97"/>
                  </a:lnTo>
                  <a:lnTo>
                    <a:pt x="195" y="97"/>
                  </a:lnTo>
                  <a:lnTo>
                    <a:pt x="171" y="122"/>
                  </a:lnTo>
                  <a:lnTo>
                    <a:pt x="157" y="122"/>
                  </a:lnTo>
                  <a:lnTo>
                    <a:pt x="129" y="150"/>
                  </a:lnTo>
                  <a:lnTo>
                    <a:pt x="111" y="154"/>
                  </a:lnTo>
                  <a:lnTo>
                    <a:pt x="74" y="212"/>
                  </a:lnTo>
                  <a:lnTo>
                    <a:pt x="50" y="177"/>
                  </a:lnTo>
                  <a:lnTo>
                    <a:pt x="23" y="159"/>
                  </a:lnTo>
                  <a:lnTo>
                    <a:pt x="11" y="172"/>
                  </a:lnTo>
                  <a:lnTo>
                    <a:pt x="26" y="250"/>
                  </a:lnTo>
                  <a:lnTo>
                    <a:pt x="13" y="276"/>
                  </a:lnTo>
                  <a:lnTo>
                    <a:pt x="0" y="315"/>
                  </a:lnTo>
                  <a:lnTo>
                    <a:pt x="37" y="339"/>
                  </a:lnTo>
                  <a:lnTo>
                    <a:pt x="57" y="342"/>
                  </a:lnTo>
                  <a:lnTo>
                    <a:pt x="83" y="380"/>
                  </a:lnTo>
                  <a:lnTo>
                    <a:pt x="102" y="368"/>
                  </a:lnTo>
                  <a:lnTo>
                    <a:pt x="133" y="331"/>
                  </a:lnTo>
                  <a:lnTo>
                    <a:pt x="164" y="278"/>
                  </a:lnTo>
                  <a:lnTo>
                    <a:pt x="217" y="267"/>
                  </a:lnTo>
                  <a:lnTo>
                    <a:pt x="250" y="300"/>
                  </a:lnTo>
                  <a:lnTo>
                    <a:pt x="225" y="353"/>
                  </a:lnTo>
                  <a:lnTo>
                    <a:pt x="195" y="402"/>
                  </a:lnTo>
                  <a:lnTo>
                    <a:pt x="223" y="421"/>
                  </a:lnTo>
                  <a:lnTo>
                    <a:pt x="221" y="445"/>
                  </a:lnTo>
                  <a:lnTo>
                    <a:pt x="198" y="467"/>
                  </a:lnTo>
                  <a:lnTo>
                    <a:pt x="203" y="477"/>
                  </a:lnTo>
                  <a:lnTo>
                    <a:pt x="243" y="457"/>
                  </a:lnTo>
                  <a:lnTo>
                    <a:pt x="298" y="384"/>
                  </a:lnTo>
                  <a:lnTo>
                    <a:pt x="379" y="337"/>
                  </a:lnTo>
                  <a:lnTo>
                    <a:pt x="406" y="331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77" name="Freeform 1096"/>
            <p:cNvSpPr>
              <a:spLocks/>
            </p:cNvSpPr>
            <p:nvPr/>
          </p:nvSpPr>
          <p:spPr bwMode="auto">
            <a:xfrm>
              <a:off x="7781103" y="3080603"/>
              <a:ext cx="536887" cy="345520"/>
            </a:xfrm>
            <a:custGeom>
              <a:avLst/>
              <a:gdLst>
                <a:gd name="T0" fmla="*/ 3029 w 709"/>
                <a:gd name="T1" fmla="*/ 2832 h 488"/>
                <a:gd name="T2" fmla="*/ 3029 w 709"/>
                <a:gd name="T3" fmla="*/ 2832 h 488"/>
                <a:gd name="T4" fmla="*/ 3029 w 709"/>
                <a:gd name="T5" fmla="*/ 2832 h 488"/>
                <a:gd name="T6" fmla="*/ 3029 w 709"/>
                <a:gd name="T7" fmla="*/ 2832 h 488"/>
                <a:gd name="T8" fmla="*/ 3029 w 709"/>
                <a:gd name="T9" fmla="*/ 2832 h 488"/>
                <a:gd name="T10" fmla="*/ 3029 w 709"/>
                <a:gd name="T11" fmla="*/ 2832 h 488"/>
                <a:gd name="T12" fmla="*/ 3029 w 709"/>
                <a:gd name="T13" fmla="*/ 2832 h 488"/>
                <a:gd name="T14" fmla="*/ 3029 w 709"/>
                <a:gd name="T15" fmla="*/ 2832 h 488"/>
                <a:gd name="T16" fmla="*/ 3029 w 709"/>
                <a:gd name="T17" fmla="*/ 2832 h 488"/>
                <a:gd name="T18" fmla="*/ 3029 w 709"/>
                <a:gd name="T19" fmla="*/ 2832 h 488"/>
                <a:gd name="T20" fmla="*/ 3029 w 709"/>
                <a:gd name="T21" fmla="*/ 2832 h 488"/>
                <a:gd name="T22" fmla="*/ 3029 w 709"/>
                <a:gd name="T23" fmla="*/ 2832 h 488"/>
                <a:gd name="T24" fmla="*/ 3029 w 709"/>
                <a:gd name="T25" fmla="*/ 2832 h 488"/>
                <a:gd name="T26" fmla="*/ 3029 w 709"/>
                <a:gd name="T27" fmla="*/ 2832 h 488"/>
                <a:gd name="T28" fmla="*/ 3029 w 709"/>
                <a:gd name="T29" fmla="*/ 2832 h 488"/>
                <a:gd name="T30" fmla="*/ 3029 w 709"/>
                <a:gd name="T31" fmla="*/ 2832 h 488"/>
                <a:gd name="T32" fmla="*/ 0 w 709"/>
                <a:gd name="T33" fmla="*/ 2832 h 488"/>
                <a:gd name="T34" fmla="*/ 3029 w 709"/>
                <a:gd name="T35" fmla="*/ 2832 h 488"/>
                <a:gd name="T36" fmla="*/ 3029 w 709"/>
                <a:gd name="T37" fmla="*/ 2832 h 488"/>
                <a:gd name="T38" fmla="*/ 3029 w 709"/>
                <a:gd name="T39" fmla="*/ 2832 h 488"/>
                <a:gd name="T40" fmla="*/ 3029 w 709"/>
                <a:gd name="T41" fmla="*/ 2832 h 488"/>
                <a:gd name="T42" fmla="*/ 3029 w 709"/>
                <a:gd name="T43" fmla="*/ 2832 h 488"/>
                <a:gd name="T44" fmla="*/ 3029 w 709"/>
                <a:gd name="T45" fmla="*/ 2832 h 488"/>
                <a:gd name="T46" fmla="*/ 3029 w 709"/>
                <a:gd name="T47" fmla="*/ 2832 h 488"/>
                <a:gd name="T48" fmla="*/ 3029 w 709"/>
                <a:gd name="T49" fmla="*/ 2832 h 488"/>
                <a:gd name="T50" fmla="*/ 3029 w 709"/>
                <a:gd name="T51" fmla="*/ 2832 h 488"/>
                <a:gd name="T52" fmla="*/ 3029 w 709"/>
                <a:gd name="T53" fmla="*/ 2832 h 488"/>
                <a:gd name="T54" fmla="*/ 3029 w 709"/>
                <a:gd name="T55" fmla="*/ 2832 h 488"/>
                <a:gd name="T56" fmla="*/ 3029 w 709"/>
                <a:gd name="T57" fmla="*/ 2832 h 488"/>
                <a:gd name="T58" fmla="*/ 3029 w 709"/>
                <a:gd name="T59" fmla="*/ 2832 h 488"/>
                <a:gd name="T60" fmla="*/ 3029 w 709"/>
                <a:gd name="T61" fmla="*/ 2832 h 488"/>
                <a:gd name="T62" fmla="*/ 3029 w 709"/>
                <a:gd name="T63" fmla="*/ 2832 h 488"/>
                <a:gd name="T64" fmla="*/ 3029 w 709"/>
                <a:gd name="T65" fmla="*/ 2832 h 488"/>
                <a:gd name="T66" fmla="*/ 3029 w 709"/>
                <a:gd name="T67" fmla="*/ 2832 h 488"/>
                <a:gd name="T68" fmla="*/ 3029 w 709"/>
                <a:gd name="T69" fmla="*/ 2832 h 488"/>
                <a:gd name="T70" fmla="*/ 3029 w 709"/>
                <a:gd name="T71" fmla="*/ 2832 h 488"/>
                <a:gd name="T72" fmla="*/ 3029 w 709"/>
                <a:gd name="T73" fmla="*/ 2832 h 4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09"/>
                <a:gd name="T112" fmla="*/ 0 h 488"/>
                <a:gd name="T113" fmla="*/ 709 w 709"/>
                <a:gd name="T114" fmla="*/ 488 h 4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09" h="488">
                  <a:moveTo>
                    <a:pt x="704" y="135"/>
                  </a:moveTo>
                  <a:lnTo>
                    <a:pt x="686" y="135"/>
                  </a:lnTo>
                  <a:lnTo>
                    <a:pt x="664" y="135"/>
                  </a:lnTo>
                  <a:lnTo>
                    <a:pt x="631" y="125"/>
                  </a:lnTo>
                  <a:lnTo>
                    <a:pt x="620" y="105"/>
                  </a:lnTo>
                  <a:lnTo>
                    <a:pt x="609" y="120"/>
                  </a:lnTo>
                  <a:lnTo>
                    <a:pt x="594" y="110"/>
                  </a:lnTo>
                  <a:lnTo>
                    <a:pt x="561" y="149"/>
                  </a:lnTo>
                  <a:lnTo>
                    <a:pt x="554" y="161"/>
                  </a:lnTo>
                  <a:lnTo>
                    <a:pt x="539" y="162"/>
                  </a:lnTo>
                  <a:lnTo>
                    <a:pt x="517" y="138"/>
                  </a:lnTo>
                  <a:lnTo>
                    <a:pt x="496" y="130"/>
                  </a:lnTo>
                  <a:lnTo>
                    <a:pt x="473" y="85"/>
                  </a:lnTo>
                  <a:lnTo>
                    <a:pt x="458" y="96"/>
                  </a:lnTo>
                  <a:lnTo>
                    <a:pt x="462" y="135"/>
                  </a:lnTo>
                  <a:lnTo>
                    <a:pt x="451" y="142"/>
                  </a:lnTo>
                  <a:lnTo>
                    <a:pt x="422" y="110"/>
                  </a:lnTo>
                  <a:lnTo>
                    <a:pt x="412" y="96"/>
                  </a:lnTo>
                  <a:lnTo>
                    <a:pt x="390" y="96"/>
                  </a:lnTo>
                  <a:lnTo>
                    <a:pt x="379" y="63"/>
                  </a:lnTo>
                  <a:lnTo>
                    <a:pt x="348" y="48"/>
                  </a:lnTo>
                  <a:lnTo>
                    <a:pt x="307" y="63"/>
                  </a:lnTo>
                  <a:lnTo>
                    <a:pt x="290" y="61"/>
                  </a:lnTo>
                  <a:lnTo>
                    <a:pt x="269" y="36"/>
                  </a:lnTo>
                  <a:lnTo>
                    <a:pt x="237" y="55"/>
                  </a:lnTo>
                  <a:lnTo>
                    <a:pt x="216" y="55"/>
                  </a:lnTo>
                  <a:lnTo>
                    <a:pt x="194" y="65"/>
                  </a:lnTo>
                  <a:lnTo>
                    <a:pt x="161" y="41"/>
                  </a:lnTo>
                  <a:lnTo>
                    <a:pt x="139" y="0"/>
                  </a:lnTo>
                  <a:lnTo>
                    <a:pt x="87" y="10"/>
                  </a:lnTo>
                  <a:lnTo>
                    <a:pt x="67" y="32"/>
                  </a:lnTo>
                  <a:lnTo>
                    <a:pt x="65" y="61"/>
                  </a:lnTo>
                  <a:lnTo>
                    <a:pt x="8" y="43"/>
                  </a:lnTo>
                  <a:lnTo>
                    <a:pt x="0" y="63"/>
                  </a:lnTo>
                  <a:lnTo>
                    <a:pt x="3" y="77"/>
                  </a:lnTo>
                  <a:lnTo>
                    <a:pt x="34" y="99"/>
                  </a:lnTo>
                  <a:lnTo>
                    <a:pt x="34" y="130"/>
                  </a:lnTo>
                  <a:lnTo>
                    <a:pt x="38" y="161"/>
                  </a:lnTo>
                  <a:lnTo>
                    <a:pt x="56" y="187"/>
                  </a:lnTo>
                  <a:lnTo>
                    <a:pt x="58" y="211"/>
                  </a:lnTo>
                  <a:lnTo>
                    <a:pt x="72" y="219"/>
                  </a:lnTo>
                  <a:lnTo>
                    <a:pt x="115" y="178"/>
                  </a:lnTo>
                  <a:lnTo>
                    <a:pt x="161" y="236"/>
                  </a:lnTo>
                  <a:lnTo>
                    <a:pt x="161" y="268"/>
                  </a:lnTo>
                  <a:lnTo>
                    <a:pt x="185" y="282"/>
                  </a:lnTo>
                  <a:lnTo>
                    <a:pt x="187" y="270"/>
                  </a:lnTo>
                  <a:lnTo>
                    <a:pt x="225" y="282"/>
                  </a:lnTo>
                  <a:lnTo>
                    <a:pt x="252" y="313"/>
                  </a:lnTo>
                  <a:lnTo>
                    <a:pt x="264" y="299"/>
                  </a:lnTo>
                  <a:lnTo>
                    <a:pt x="269" y="291"/>
                  </a:lnTo>
                  <a:lnTo>
                    <a:pt x="331" y="376"/>
                  </a:lnTo>
                  <a:lnTo>
                    <a:pt x="335" y="409"/>
                  </a:lnTo>
                  <a:lnTo>
                    <a:pt x="370" y="449"/>
                  </a:lnTo>
                  <a:lnTo>
                    <a:pt x="374" y="487"/>
                  </a:lnTo>
                  <a:lnTo>
                    <a:pt x="405" y="467"/>
                  </a:lnTo>
                  <a:lnTo>
                    <a:pt x="434" y="385"/>
                  </a:lnTo>
                  <a:lnTo>
                    <a:pt x="446" y="381"/>
                  </a:lnTo>
                  <a:lnTo>
                    <a:pt x="477" y="398"/>
                  </a:lnTo>
                  <a:lnTo>
                    <a:pt x="528" y="392"/>
                  </a:lnTo>
                  <a:lnTo>
                    <a:pt x="546" y="376"/>
                  </a:lnTo>
                  <a:lnTo>
                    <a:pt x="522" y="339"/>
                  </a:lnTo>
                  <a:lnTo>
                    <a:pt x="528" y="330"/>
                  </a:lnTo>
                  <a:lnTo>
                    <a:pt x="577" y="315"/>
                  </a:lnTo>
                  <a:lnTo>
                    <a:pt x="594" y="277"/>
                  </a:lnTo>
                  <a:lnTo>
                    <a:pt x="620" y="265"/>
                  </a:lnTo>
                  <a:lnTo>
                    <a:pt x="620" y="229"/>
                  </a:lnTo>
                  <a:lnTo>
                    <a:pt x="627" y="204"/>
                  </a:lnTo>
                  <a:lnTo>
                    <a:pt x="642" y="200"/>
                  </a:lnTo>
                  <a:lnTo>
                    <a:pt x="654" y="214"/>
                  </a:lnTo>
                  <a:lnTo>
                    <a:pt x="666" y="224"/>
                  </a:lnTo>
                  <a:lnTo>
                    <a:pt x="699" y="180"/>
                  </a:lnTo>
                  <a:lnTo>
                    <a:pt x="708" y="147"/>
                  </a:lnTo>
                  <a:lnTo>
                    <a:pt x="704" y="135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78" name="Freeform 1097"/>
            <p:cNvSpPr>
              <a:spLocks/>
            </p:cNvSpPr>
            <p:nvPr/>
          </p:nvSpPr>
          <p:spPr bwMode="auto">
            <a:xfrm>
              <a:off x="7662458" y="2567056"/>
              <a:ext cx="734059" cy="628720"/>
            </a:xfrm>
            <a:custGeom>
              <a:avLst/>
              <a:gdLst>
                <a:gd name="T0" fmla="*/ 3027 w 970"/>
                <a:gd name="T1" fmla="*/ 2832 h 888"/>
                <a:gd name="T2" fmla="*/ 3027 w 970"/>
                <a:gd name="T3" fmla="*/ 2832 h 888"/>
                <a:gd name="T4" fmla="*/ 3027 w 970"/>
                <a:gd name="T5" fmla="*/ 2832 h 888"/>
                <a:gd name="T6" fmla="*/ 3027 w 970"/>
                <a:gd name="T7" fmla="*/ 2832 h 888"/>
                <a:gd name="T8" fmla="*/ 3027 w 970"/>
                <a:gd name="T9" fmla="*/ 2832 h 888"/>
                <a:gd name="T10" fmla="*/ 3027 w 970"/>
                <a:gd name="T11" fmla="*/ 2832 h 888"/>
                <a:gd name="T12" fmla="*/ 3027 w 970"/>
                <a:gd name="T13" fmla="*/ 2832 h 888"/>
                <a:gd name="T14" fmla="*/ 3027 w 970"/>
                <a:gd name="T15" fmla="*/ 2832 h 888"/>
                <a:gd name="T16" fmla="*/ 3027 w 970"/>
                <a:gd name="T17" fmla="*/ 2832 h 888"/>
                <a:gd name="T18" fmla="*/ 3027 w 970"/>
                <a:gd name="T19" fmla="*/ 2832 h 888"/>
                <a:gd name="T20" fmla="*/ 3027 w 970"/>
                <a:gd name="T21" fmla="*/ 2832 h 888"/>
                <a:gd name="T22" fmla="*/ 3027 w 970"/>
                <a:gd name="T23" fmla="*/ 2832 h 888"/>
                <a:gd name="T24" fmla="*/ 3027 w 970"/>
                <a:gd name="T25" fmla="*/ 2832 h 888"/>
                <a:gd name="T26" fmla="*/ 3027 w 970"/>
                <a:gd name="T27" fmla="*/ 2832 h 888"/>
                <a:gd name="T28" fmla="*/ 3027 w 970"/>
                <a:gd name="T29" fmla="*/ 2832 h 888"/>
                <a:gd name="T30" fmla="*/ 3027 w 970"/>
                <a:gd name="T31" fmla="*/ 2832 h 888"/>
                <a:gd name="T32" fmla="*/ 3027 w 970"/>
                <a:gd name="T33" fmla="*/ 2832 h 888"/>
                <a:gd name="T34" fmla="*/ 3027 w 970"/>
                <a:gd name="T35" fmla="*/ 2832 h 888"/>
                <a:gd name="T36" fmla="*/ 3027 w 970"/>
                <a:gd name="T37" fmla="*/ 2832 h 888"/>
                <a:gd name="T38" fmla="*/ 3027 w 970"/>
                <a:gd name="T39" fmla="*/ 2832 h 888"/>
                <a:gd name="T40" fmla="*/ 3027 w 970"/>
                <a:gd name="T41" fmla="*/ 2832 h 888"/>
                <a:gd name="T42" fmla="*/ 3027 w 970"/>
                <a:gd name="T43" fmla="*/ 2832 h 888"/>
                <a:gd name="T44" fmla="*/ 3027 w 970"/>
                <a:gd name="T45" fmla="*/ 2832 h 888"/>
                <a:gd name="T46" fmla="*/ 3027 w 970"/>
                <a:gd name="T47" fmla="*/ 2832 h 888"/>
                <a:gd name="T48" fmla="*/ 3027 w 970"/>
                <a:gd name="T49" fmla="*/ 2832 h 888"/>
                <a:gd name="T50" fmla="*/ 3027 w 970"/>
                <a:gd name="T51" fmla="*/ 2832 h 888"/>
                <a:gd name="T52" fmla="*/ 3027 w 970"/>
                <a:gd name="T53" fmla="*/ 2832 h 888"/>
                <a:gd name="T54" fmla="*/ 3027 w 970"/>
                <a:gd name="T55" fmla="*/ 2832 h 888"/>
                <a:gd name="T56" fmla="*/ 3027 w 970"/>
                <a:gd name="T57" fmla="*/ 2832 h 888"/>
                <a:gd name="T58" fmla="*/ 3027 w 970"/>
                <a:gd name="T59" fmla="*/ 2832 h 888"/>
                <a:gd name="T60" fmla="*/ 3027 w 970"/>
                <a:gd name="T61" fmla="*/ 2832 h 888"/>
                <a:gd name="T62" fmla="*/ 3027 w 970"/>
                <a:gd name="T63" fmla="*/ 2832 h 888"/>
                <a:gd name="T64" fmla="*/ 3027 w 970"/>
                <a:gd name="T65" fmla="*/ 2832 h 888"/>
                <a:gd name="T66" fmla="*/ 3027 w 970"/>
                <a:gd name="T67" fmla="*/ 2832 h 888"/>
                <a:gd name="T68" fmla="*/ 3027 w 970"/>
                <a:gd name="T69" fmla="*/ 2832 h 888"/>
                <a:gd name="T70" fmla="*/ 3027 w 970"/>
                <a:gd name="T71" fmla="*/ 2832 h 888"/>
                <a:gd name="T72" fmla="*/ 3027 w 970"/>
                <a:gd name="T73" fmla="*/ 0 h 888"/>
                <a:gd name="T74" fmla="*/ 3027 w 970"/>
                <a:gd name="T75" fmla="*/ 2832 h 888"/>
                <a:gd name="T76" fmla="*/ 0 w 970"/>
                <a:gd name="T77" fmla="*/ 2832 h 888"/>
                <a:gd name="T78" fmla="*/ 3027 w 970"/>
                <a:gd name="T79" fmla="*/ 2832 h 888"/>
                <a:gd name="T80" fmla="*/ 3027 w 970"/>
                <a:gd name="T81" fmla="*/ 2832 h 888"/>
                <a:gd name="T82" fmla="*/ 3027 w 970"/>
                <a:gd name="T83" fmla="*/ 2832 h 888"/>
                <a:gd name="T84" fmla="*/ 3027 w 970"/>
                <a:gd name="T85" fmla="*/ 2832 h 888"/>
                <a:gd name="T86" fmla="*/ 3027 w 970"/>
                <a:gd name="T87" fmla="*/ 2832 h 888"/>
                <a:gd name="T88" fmla="*/ 3027 w 970"/>
                <a:gd name="T89" fmla="*/ 2832 h 888"/>
                <a:gd name="T90" fmla="*/ 3027 w 970"/>
                <a:gd name="T91" fmla="*/ 2832 h 888"/>
                <a:gd name="T92" fmla="*/ 3027 w 970"/>
                <a:gd name="T93" fmla="*/ 2832 h 888"/>
                <a:gd name="T94" fmla="*/ 3027 w 970"/>
                <a:gd name="T95" fmla="*/ 2832 h 888"/>
                <a:gd name="T96" fmla="*/ 3027 w 970"/>
                <a:gd name="T97" fmla="*/ 2832 h 888"/>
                <a:gd name="T98" fmla="*/ 3027 w 970"/>
                <a:gd name="T99" fmla="*/ 2832 h 888"/>
                <a:gd name="T100" fmla="*/ 3027 w 970"/>
                <a:gd name="T101" fmla="*/ 2832 h 888"/>
                <a:gd name="T102" fmla="*/ 3027 w 970"/>
                <a:gd name="T103" fmla="*/ 2832 h 888"/>
                <a:gd name="T104" fmla="*/ 3027 w 970"/>
                <a:gd name="T105" fmla="*/ 2832 h 888"/>
                <a:gd name="T106" fmla="*/ 3027 w 970"/>
                <a:gd name="T107" fmla="*/ 2832 h 888"/>
                <a:gd name="T108" fmla="*/ 3027 w 970"/>
                <a:gd name="T109" fmla="*/ 2832 h 88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70"/>
                <a:gd name="T166" fmla="*/ 0 h 888"/>
                <a:gd name="T167" fmla="*/ 970 w 970"/>
                <a:gd name="T168" fmla="*/ 888 h 88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70" h="888">
                  <a:moveTo>
                    <a:pt x="244" y="734"/>
                  </a:moveTo>
                  <a:lnTo>
                    <a:pt x="297" y="724"/>
                  </a:lnTo>
                  <a:lnTo>
                    <a:pt x="318" y="766"/>
                  </a:lnTo>
                  <a:lnTo>
                    <a:pt x="351" y="790"/>
                  </a:lnTo>
                  <a:lnTo>
                    <a:pt x="373" y="779"/>
                  </a:lnTo>
                  <a:lnTo>
                    <a:pt x="394" y="779"/>
                  </a:lnTo>
                  <a:lnTo>
                    <a:pt x="426" y="761"/>
                  </a:lnTo>
                  <a:lnTo>
                    <a:pt x="447" y="785"/>
                  </a:lnTo>
                  <a:lnTo>
                    <a:pt x="463" y="787"/>
                  </a:lnTo>
                  <a:lnTo>
                    <a:pt x="505" y="772"/>
                  </a:lnTo>
                  <a:lnTo>
                    <a:pt x="535" y="787"/>
                  </a:lnTo>
                  <a:lnTo>
                    <a:pt x="547" y="821"/>
                  </a:lnTo>
                  <a:lnTo>
                    <a:pt x="569" y="821"/>
                  </a:lnTo>
                  <a:lnTo>
                    <a:pt x="579" y="835"/>
                  </a:lnTo>
                  <a:lnTo>
                    <a:pt x="607" y="867"/>
                  </a:lnTo>
                  <a:lnTo>
                    <a:pt x="619" y="860"/>
                  </a:lnTo>
                  <a:lnTo>
                    <a:pt x="614" y="821"/>
                  </a:lnTo>
                  <a:lnTo>
                    <a:pt x="629" y="809"/>
                  </a:lnTo>
                  <a:lnTo>
                    <a:pt x="652" y="854"/>
                  </a:lnTo>
                  <a:lnTo>
                    <a:pt x="674" y="862"/>
                  </a:lnTo>
                  <a:lnTo>
                    <a:pt x="695" y="887"/>
                  </a:lnTo>
                  <a:lnTo>
                    <a:pt x="710" y="885"/>
                  </a:lnTo>
                  <a:lnTo>
                    <a:pt x="717" y="874"/>
                  </a:lnTo>
                  <a:lnTo>
                    <a:pt x="750" y="835"/>
                  </a:lnTo>
                  <a:lnTo>
                    <a:pt x="765" y="845"/>
                  </a:lnTo>
                  <a:lnTo>
                    <a:pt x="777" y="830"/>
                  </a:lnTo>
                  <a:lnTo>
                    <a:pt x="787" y="850"/>
                  </a:lnTo>
                  <a:lnTo>
                    <a:pt x="820" y="860"/>
                  </a:lnTo>
                  <a:lnTo>
                    <a:pt x="842" y="860"/>
                  </a:lnTo>
                  <a:lnTo>
                    <a:pt x="860" y="860"/>
                  </a:lnTo>
                  <a:lnTo>
                    <a:pt x="849" y="845"/>
                  </a:lnTo>
                  <a:lnTo>
                    <a:pt x="844" y="790"/>
                  </a:lnTo>
                  <a:lnTo>
                    <a:pt x="805" y="730"/>
                  </a:lnTo>
                  <a:lnTo>
                    <a:pt x="827" y="708"/>
                  </a:lnTo>
                  <a:lnTo>
                    <a:pt x="849" y="669"/>
                  </a:lnTo>
                  <a:lnTo>
                    <a:pt x="921" y="669"/>
                  </a:lnTo>
                  <a:lnTo>
                    <a:pt x="937" y="657"/>
                  </a:lnTo>
                  <a:lnTo>
                    <a:pt x="930" y="628"/>
                  </a:lnTo>
                  <a:lnTo>
                    <a:pt x="947" y="600"/>
                  </a:lnTo>
                  <a:lnTo>
                    <a:pt x="941" y="585"/>
                  </a:lnTo>
                  <a:lnTo>
                    <a:pt x="947" y="558"/>
                  </a:lnTo>
                  <a:lnTo>
                    <a:pt x="947" y="419"/>
                  </a:lnTo>
                  <a:lnTo>
                    <a:pt x="969" y="375"/>
                  </a:lnTo>
                  <a:lnTo>
                    <a:pt x="942" y="349"/>
                  </a:lnTo>
                  <a:lnTo>
                    <a:pt x="947" y="331"/>
                  </a:lnTo>
                  <a:lnTo>
                    <a:pt x="937" y="315"/>
                  </a:lnTo>
                  <a:lnTo>
                    <a:pt x="908" y="327"/>
                  </a:lnTo>
                  <a:lnTo>
                    <a:pt x="875" y="365"/>
                  </a:lnTo>
                  <a:lnTo>
                    <a:pt x="842" y="380"/>
                  </a:lnTo>
                  <a:lnTo>
                    <a:pt x="810" y="426"/>
                  </a:lnTo>
                  <a:lnTo>
                    <a:pt x="729" y="452"/>
                  </a:lnTo>
                  <a:lnTo>
                    <a:pt x="691" y="426"/>
                  </a:lnTo>
                  <a:lnTo>
                    <a:pt x="695" y="408"/>
                  </a:lnTo>
                  <a:lnTo>
                    <a:pt x="678" y="380"/>
                  </a:lnTo>
                  <a:lnTo>
                    <a:pt x="667" y="349"/>
                  </a:lnTo>
                  <a:lnTo>
                    <a:pt x="636" y="349"/>
                  </a:lnTo>
                  <a:lnTo>
                    <a:pt x="581" y="320"/>
                  </a:lnTo>
                  <a:lnTo>
                    <a:pt x="559" y="327"/>
                  </a:lnTo>
                  <a:lnTo>
                    <a:pt x="535" y="315"/>
                  </a:lnTo>
                  <a:lnTo>
                    <a:pt x="497" y="320"/>
                  </a:lnTo>
                  <a:lnTo>
                    <a:pt x="463" y="309"/>
                  </a:lnTo>
                  <a:lnTo>
                    <a:pt x="444" y="283"/>
                  </a:lnTo>
                  <a:lnTo>
                    <a:pt x="426" y="261"/>
                  </a:lnTo>
                  <a:lnTo>
                    <a:pt x="418" y="238"/>
                  </a:lnTo>
                  <a:lnTo>
                    <a:pt x="394" y="209"/>
                  </a:lnTo>
                  <a:lnTo>
                    <a:pt x="375" y="187"/>
                  </a:lnTo>
                  <a:lnTo>
                    <a:pt x="341" y="137"/>
                  </a:lnTo>
                  <a:lnTo>
                    <a:pt x="330" y="110"/>
                  </a:lnTo>
                  <a:lnTo>
                    <a:pt x="291" y="59"/>
                  </a:lnTo>
                  <a:lnTo>
                    <a:pt x="279" y="33"/>
                  </a:lnTo>
                  <a:lnTo>
                    <a:pt x="229" y="6"/>
                  </a:lnTo>
                  <a:lnTo>
                    <a:pt x="196" y="18"/>
                  </a:lnTo>
                  <a:lnTo>
                    <a:pt x="167" y="11"/>
                  </a:lnTo>
                  <a:lnTo>
                    <a:pt x="105" y="0"/>
                  </a:lnTo>
                  <a:lnTo>
                    <a:pt x="19" y="28"/>
                  </a:lnTo>
                  <a:lnTo>
                    <a:pt x="4" y="44"/>
                  </a:lnTo>
                  <a:lnTo>
                    <a:pt x="21" y="66"/>
                  </a:lnTo>
                  <a:lnTo>
                    <a:pt x="0" y="126"/>
                  </a:lnTo>
                  <a:lnTo>
                    <a:pt x="5" y="132"/>
                  </a:lnTo>
                  <a:lnTo>
                    <a:pt x="43" y="155"/>
                  </a:lnTo>
                  <a:lnTo>
                    <a:pt x="62" y="122"/>
                  </a:lnTo>
                  <a:lnTo>
                    <a:pt x="98" y="143"/>
                  </a:lnTo>
                  <a:lnTo>
                    <a:pt x="95" y="158"/>
                  </a:lnTo>
                  <a:lnTo>
                    <a:pt x="108" y="199"/>
                  </a:lnTo>
                  <a:lnTo>
                    <a:pt x="131" y="225"/>
                  </a:lnTo>
                  <a:lnTo>
                    <a:pt x="174" y="232"/>
                  </a:lnTo>
                  <a:lnTo>
                    <a:pt x="187" y="216"/>
                  </a:lnTo>
                  <a:lnTo>
                    <a:pt x="213" y="214"/>
                  </a:lnTo>
                  <a:lnTo>
                    <a:pt x="265" y="170"/>
                  </a:lnTo>
                  <a:lnTo>
                    <a:pt x="330" y="221"/>
                  </a:lnTo>
                  <a:lnTo>
                    <a:pt x="308" y="309"/>
                  </a:lnTo>
                  <a:lnTo>
                    <a:pt x="313" y="375"/>
                  </a:lnTo>
                  <a:lnTo>
                    <a:pt x="313" y="415"/>
                  </a:lnTo>
                  <a:lnTo>
                    <a:pt x="294" y="423"/>
                  </a:lnTo>
                  <a:lnTo>
                    <a:pt x="294" y="525"/>
                  </a:lnTo>
                  <a:lnTo>
                    <a:pt x="289" y="522"/>
                  </a:lnTo>
                  <a:lnTo>
                    <a:pt x="270" y="501"/>
                  </a:lnTo>
                  <a:lnTo>
                    <a:pt x="262" y="501"/>
                  </a:lnTo>
                  <a:lnTo>
                    <a:pt x="258" y="508"/>
                  </a:lnTo>
                  <a:lnTo>
                    <a:pt x="203" y="592"/>
                  </a:lnTo>
                  <a:lnTo>
                    <a:pt x="177" y="625"/>
                  </a:lnTo>
                  <a:lnTo>
                    <a:pt x="179" y="635"/>
                  </a:lnTo>
                  <a:lnTo>
                    <a:pt x="234" y="676"/>
                  </a:lnTo>
                  <a:lnTo>
                    <a:pt x="265" y="666"/>
                  </a:lnTo>
                  <a:lnTo>
                    <a:pt x="268" y="676"/>
                  </a:lnTo>
                  <a:lnTo>
                    <a:pt x="262" y="684"/>
                  </a:lnTo>
                  <a:lnTo>
                    <a:pt x="234" y="698"/>
                  </a:lnTo>
                  <a:lnTo>
                    <a:pt x="231" y="722"/>
                  </a:lnTo>
                  <a:lnTo>
                    <a:pt x="244" y="734"/>
                  </a:lnTo>
                </a:path>
              </a:pathLst>
            </a:custGeom>
            <a:solidFill>
              <a:srgbClr val="FF9900"/>
            </a:solidFill>
            <a:ln w="9525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79" name="Freeform 1098"/>
            <p:cNvSpPr>
              <a:spLocks/>
            </p:cNvSpPr>
            <p:nvPr/>
          </p:nvSpPr>
          <p:spPr bwMode="auto">
            <a:xfrm>
              <a:off x="7585638" y="3560229"/>
              <a:ext cx="31582" cy="38654"/>
            </a:xfrm>
            <a:custGeom>
              <a:avLst/>
              <a:gdLst>
                <a:gd name="T0" fmla="*/ 3008 w 42"/>
                <a:gd name="T1" fmla="*/ 0 h 54"/>
                <a:gd name="T2" fmla="*/ 3008 w 42"/>
                <a:gd name="T3" fmla="*/ 3579 h 54"/>
                <a:gd name="T4" fmla="*/ 3008 w 42"/>
                <a:gd name="T5" fmla="*/ 3579 h 54"/>
                <a:gd name="T6" fmla="*/ 3008 w 42"/>
                <a:gd name="T7" fmla="*/ 3579 h 54"/>
                <a:gd name="T8" fmla="*/ 3008 w 42"/>
                <a:gd name="T9" fmla="*/ 3579 h 54"/>
                <a:gd name="T10" fmla="*/ 0 w 42"/>
                <a:gd name="T11" fmla="*/ 3579 h 54"/>
                <a:gd name="T12" fmla="*/ 3008 w 42"/>
                <a:gd name="T13" fmla="*/ 0 h 54"/>
                <a:gd name="T14" fmla="*/ 3008 w 42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"/>
                <a:gd name="T25" fmla="*/ 0 h 54"/>
                <a:gd name="T26" fmla="*/ 42 w 42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" h="54">
                  <a:moveTo>
                    <a:pt x="41" y="0"/>
                  </a:moveTo>
                  <a:lnTo>
                    <a:pt x="33" y="26"/>
                  </a:lnTo>
                  <a:lnTo>
                    <a:pt x="38" y="39"/>
                  </a:lnTo>
                  <a:lnTo>
                    <a:pt x="9" y="53"/>
                  </a:lnTo>
                  <a:lnTo>
                    <a:pt x="7" y="31"/>
                  </a:lnTo>
                  <a:lnTo>
                    <a:pt x="0" y="14"/>
                  </a:lnTo>
                  <a:lnTo>
                    <a:pt x="41" y="0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80" name="Freeform 1099"/>
            <p:cNvSpPr>
              <a:spLocks/>
            </p:cNvSpPr>
            <p:nvPr/>
          </p:nvSpPr>
          <p:spPr bwMode="auto">
            <a:xfrm>
              <a:off x="5159830" y="2567056"/>
              <a:ext cx="3236687" cy="2406808"/>
            </a:xfrm>
            <a:custGeom>
              <a:avLst/>
              <a:gdLst>
                <a:gd name="T0" fmla="*/ 3029 w 4274"/>
                <a:gd name="T1" fmla="*/ 2834 h 3397"/>
                <a:gd name="T2" fmla="*/ 3029 w 4274"/>
                <a:gd name="T3" fmla="*/ 2834 h 3397"/>
                <a:gd name="T4" fmla="*/ 3029 w 4274"/>
                <a:gd name="T5" fmla="*/ 2834 h 3397"/>
                <a:gd name="T6" fmla="*/ 3029 w 4274"/>
                <a:gd name="T7" fmla="*/ 2834 h 3397"/>
                <a:gd name="T8" fmla="*/ 3029 w 4274"/>
                <a:gd name="T9" fmla="*/ 2834 h 3397"/>
                <a:gd name="T10" fmla="*/ 3029 w 4274"/>
                <a:gd name="T11" fmla="*/ 2834 h 3397"/>
                <a:gd name="T12" fmla="*/ 3029 w 4274"/>
                <a:gd name="T13" fmla="*/ 2834 h 3397"/>
                <a:gd name="T14" fmla="*/ 3029 w 4274"/>
                <a:gd name="T15" fmla="*/ 2834 h 3397"/>
                <a:gd name="T16" fmla="*/ 3029 w 4274"/>
                <a:gd name="T17" fmla="*/ 2834 h 3397"/>
                <a:gd name="T18" fmla="*/ 3029 w 4274"/>
                <a:gd name="T19" fmla="*/ 2834 h 3397"/>
                <a:gd name="T20" fmla="*/ 3029 w 4274"/>
                <a:gd name="T21" fmla="*/ 2834 h 3397"/>
                <a:gd name="T22" fmla="*/ 3029 w 4274"/>
                <a:gd name="T23" fmla="*/ 2834 h 3397"/>
                <a:gd name="T24" fmla="*/ 3029 w 4274"/>
                <a:gd name="T25" fmla="*/ 2834 h 3397"/>
                <a:gd name="T26" fmla="*/ 3029 w 4274"/>
                <a:gd name="T27" fmla="*/ 2834 h 3397"/>
                <a:gd name="T28" fmla="*/ 3029 w 4274"/>
                <a:gd name="T29" fmla="*/ 2834 h 3397"/>
                <a:gd name="T30" fmla="*/ 3029 w 4274"/>
                <a:gd name="T31" fmla="*/ 2834 h 3397"/>
                <a:gd name="T32" fmla="*/ 3029 w 4274"/>
                <a:gd name="T33" fmla="*/ 2834 h 3397"/>
                <a:gd name="T34" fmla="*/ 3029 w 4274"/>
                <a:gd name="T35" fmla="*/ 2834 h 3397"/>
                <a:gd name="T36" fmla="*/ 3029 w 4274"/>
                <a:gd name="T37" fmla="*/ 2834 h 3397"/>
                <a:gd name="T38" fmla="*/ 3029 w 4274"/>
                <a:gd name="T39" fmla="*/ 2834 h 3397"/>
                <a:gd name="T40" fmla="*/ 3029 w 4274"/>
                <a:gd name="T41" fmla="*/ 2834 h 3397"/>
                <a:gd name="T42" fmla="*/ 3029 w 4274"/>
                <a:gd name="T43" fmla="*/ 2834 h 3397"/>
                <a:gd name="T44" fmla="*/ 3029 w 4274"/>
                <a:gd name="T45" fmla="*/ 2834 h 3397"/>
                <a:gd name="T46" fmla="*/ 3029 w 4274"/>
                <a:gd name="T47" fmla="*/ 2834 h 3397"/>
                <a:gd name="T48" fmla="*/ 3029 w 4274"/>
                <a:gd name="T49" fmla="*/ 2834 h 3397"/>
                <a:gd name="T50" fmla="*/ 3029 w 4274"/>
                <a:gd name="T51" fmla="*/ 2834 h 3397"/>
                <a:gd name="T52" fmla="*/ 3029 w 4274"/>
                <a:gd name="T53" fmla="*/ 2834 h 3397"/>
                <a:gd name="T54" fmla="*/ 3029 w 4274"/>
                <a:gd name="T55" fmla="*/ 2834 h 3397"/>
                <a:gd name="T56" fmla="*/ 3029 w 4274"/>
                <a:gd name="T57" fmla="*/ 2834 h 3397"/>
                <a:gd name="T58" fmla="*/ 3029 w 4274"/>
                <a:gd name="T59" fmla="*/ 2834 h 3397"/>
                <a:gd name="T60" fmla="*/ 3029 w 4274"/>
                <a:gd name="T61" fmla="*/ 2834 h 3397"/>
                <a:gd name="T62" fmla="*/ 3029 w 4274"/>
                <a:gd name="T63" fmla="*/ 2834 h 3397"/>
                <a:gd name="T64" fmla="*/ 3029 w 4274"/>
                <a:gd name="T65" fmla="*/ 2834 h 3397"/>
                <a:gd name="T66" fmla="*/ 3029 w 4274"/>
                <a:gd name="T67" fmla="*/ 2834 h 3397"/>
                <a:gd name="T68" fmla="*/ 3029 w 4274"/>
                <a:gd name="T69" fmla="*/ 2834 h 3397"/>
                <a:gd name="T70" fmla="*/ 3029 w 4274"/>
                <a:gd name="T71" fmla="*/ 2834 h 3397"/>
                <a:gd name="T72" fmla="*/ 3029 w 4274"/>
                <a:gd name="T73" fmla="*/ 2834 h 3397"/>
                <a:gd name="T74" fmla="*/ 3029 w 4274"/>
                <a:gd name="T75" fmla="*/ 2834 h 3397"/>
                <a:gd name="T76" fmla="*/ 3029 w 4274"/>
                <a:gd name="T77" fmla="*/ 2834 h 3397"/>
                <a:gd name="T78" fmla="*/ 3029 w 4274"/>
                <a:gd name="T79" fmla="*/ 2834 h 3397"/>
                <a:gd name="T80" fmla="*/ 3029 w 4274"/>
                <a:gd name="T81" fmla="*/ 2834 h 3397"/>
                <a:gd name="T82" fmla="*/ 3029 w 4274"/>
                <a:gd name="T83" fmla="*/ 2834 h 3397"/>
                <a:gd name="T84" fmla="*/ 3029 w 4274"/>
                <a:gd name="T85" fmla="*/ 2834 h 3397"/>
                <a:gd name="T86" fmla="*/ 3029 w 4274"/>
                <a:gd name="T87" fmla="*/ 2834 h 3397"/>
                <a:gd name="T88" fmla="*/ 3029 w 4274"/>
                <a:gd name="T89" fmla="*/ 2834 h 3397"/>
                <a:gd name="T90" fmla="*/ 3029 w 4274"/>
                <a:gd name="T91" fmla="*/ 2834 h 3397"/>
                <a:gd name="T92" fmla="*/ 3029 w 4274"/>
                <a:gd name="T93" fmla="*/ 2834 h 3397"/>
                <a:gd name="T94" fmla="*/ 3029 w 4274"/>
                <a:gd name="T95" fmla="*/ 2834 h 3397"/>
                <a:gd name="T96" fmla="*/ 0 w 4274"/>
                <a:gd name="T97" fmla="*/ 2834 h 3397"/>
                <a:gd name="T98" fmla="*/ 3029 w 4274"/>
                <a:gd name="T99" fmla="*/ 2834 h 3397"/>
                <a:gd name="T100" fmla="*/ 3029 w 4274"/>
                <a:gd name="T101" fmla="*/ 2834 h 3397"/>
                <a:gd name="T102" fmla="*/ 3029 w 4274"/>
                <a:gd name="T103" fmla="*/ 2834 h 3397"/>
                <a:gd name="T104" fmla="*/ 3029 w 4274"/>
                <a:gd name="T105" fmla="*/ 2834 h 3397"/>
                <a:gd name="T106" fmla="*/ 3029 w 4274"/>
                <a:gd name="T107" fmla="*/ 2834 h 3397"/>
                <a:gd name="T108" fmla="*/ 3029 w 4274"/>
                <a:gd name="T109" fmla="*/ 2834 h 3397"/>
                <a:gd name="T110" fmla="*/ 3029 w 4274"/>
                <a:gd name="T111" fmla="*/ 2834 h 339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74"/>
                <a:gd name="T169" fmla="*/ 0 h 3397"/>
                <a:gd name="T170" fmla="*/ 4274 w 4274"/>
                <a:gd name="T171" fmla="*/ 3397 h 339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74" h="3397">
                  <a:moveTo>
                    <a:pt x="1705" y="1221"/>
                  </a:moveTo>
                  <a:lnTo>
                    <a:pt x="1719" y="1223"/>
                  </a:lnTo>
                  <a:lnTo>
                    <a:pt x="1773" y="1231"/>
                  </a:lnTo>
                  <a:lnTo>
                    <a:pt x="1935" y="1247"/>
                  </a:lnTo>
                  <a:lnTo>
                    <a:pt x="1959" y="1236"/>
                  </a:lnTo>
                  <a:lnTo>
                    <a:pt x="2093" y="1252"/>
                  </a:lnTo>
                  <a:lnTo>
                    <a:pt x="2117" y="1279"/>
                  </a:lnTo>
                  <a:lnTo>
                    <a:pt x="2210" y="1308"/>
                  </a:lnTo>
                  <a:lnTo>
                    <a:pt x="2289" y="1313"/>
                  </a:lnTo>
                  <a:lnTo>
                    <a:pt x="2294" y="1330"/>
                  </a:lnTo>
                  <a:lnTo>
                    <a:pt x="2313" y="1339"/>
                  </a:lnTo>
                  <a:lnTo>
                    <a:pt x="2371" y="1302"/>
                  </a:lnTo>
                  <a:lnTo>
                    <a:pt x="2500" y="1247"/>
                  </a:lnTo>
                  <a:lnTo>
                    <a:pt x="2518" y="1249"/>
                  </a:lnTo>
                  <a:lnTo>
                    <a:pt x="2631" y="1238"/>
                  </a:lnTo>
                  <a:lnTo>
                    <a:pt x="2698" y="1207"/>
                  </a:lnTo>
                  <a:lnTo>
                    <a:pt x="2751" y="1141"/>
                  </a:lnTo>
                  <a:lnTo>
                    <a:pt x="2786" y="1119"/>
                  </a:lnTo>
                  <a:lnTo>
                    <a:pt x="2812" y="1093"/>
                  </a:lnTo>
                  <a:lnTo>
                    <a:pt x="2772" y="1035"/>
                  </a:lnTo>
                  <a:lnTo>
                    <a:pt x="2786" y="984"/>
                  </a:lnTo>
                  <a:lnTo>
                    <a:pt x="2813" y="956"/>
                  </a:lnTo>
                  <a:lnTo>
                    <a:pt x="2839" y="966"/>
                  </a:lnTo>
                  <a:lnTo>
                    <a:pt x="2911" y="982"/>
                  </a:lnTo>
                  <a:lnTo>
                    <a:pt x="2947" y="960"/>
                  </a:lnTo>
                  <a:lnTo>
                    <a:pt x="2987" y="907"/>
                  </a:lnTo>
                  <a:lnTo>
                    <a:pt x="3022" y="903"/>
                  </a:lnTo>
                  <a:lnTo>
                    <a:pt x="3079" y="865"/>
                  </a:lnTo>
                  <a:lnTo>
                    <a:pt x="3083" y="835"/>
                  </a:lnTo>
                  <a:lnTo>
                    <a:pt x="3110" y="797"/>
                  </a:lnTo>
                  <a:lnTo>
                    <a:pt x="3150" y="787"/>
                  </a:lnTo>
                  <a:lnTo>
                    <a:pt x="3165" y="763"/>
                  </a:lnTo>
                  <a:lnTo>
                    <a:pt x="3186" y="766"/>
                  </a:lnTo>
                  <a:lnTo>
                    <a:pt x="3215" y="744"/>
                  </a:lnTo>
                  <a:lnTo>
                    <a:pt x="3298" y="739"/>
                  </a:lnTo>
                  <a:lnTo>
                    <a:pt x="3313" y="729"/>
                  </a:lnTo>
                  <a:lnTo>
                    <a:pt x="3313" y="713"/>
                  </a:lnTo>
                  <a:lnTo>
                    <a:pt x="3241" y="635"/>
                  </a:lnTo>
                  <a:lnTo>
                    <a:pt x="3182" y="613"/>
                  </a:lnTo>
                  <a:lnTo>
                    <a:pt x="3152" y="623"/>
                  </a:lnTo>
                  <a:lnTo>
                    <a:pt x="3134" y="652"/>
                  </a:lnTo>
                  <a:lnTo>
                    <a:pt x="3074" y="647"/>
                  </a:lnTo>
                  <a:lnTo>
                    <a:pt x="3038" y="666"/>
                  </a:lnTo>
                  <a:lnTo>
                    <a:pt x="3016" y="647"/>
                  </a:lnTo>
                  <a:lnTo>
                    <a:pt x="3007" y="623"/>
                  </a:lnTo>
                  <a:lnTo>
                    <a:pt x="3024" y="602"/>
                  </a:lnTo>
                  <a:lnTo>
                    <a:pt x="3059" y="459"/>
                  </a:lnTo>
                  <a:lnTo>
                    <a:pt x="3064" y="448"/>
                  </a:lnTo>
                  <a:lnTo>
                    <a:pt x="3088" y="457"/>
                  </a:lnTo>
                  <a:lnTo>
                    <a:pt x="3131" y="464"/>
                  </a:lnTo>
                  <a:lnTo>
                    <a:pt x="3213" y="404"/>
                  </a:lnTo>
                  <a:lnTo>
                    <a:pt x="3224" y="387"/>
                  </a:lnTo>
                  <a:lnTo>
                    <a:pt x="3210" y="365"/>
                  </a:lnTo>
                  <a:lnTo>
                    <a:pt x="3246" y="232"/>
                  </a:lnTo>
                  <a:lnTo>
                    <a:pt x="3265" y="203"/>
                  </a:lnTo>
                  <a:lnTo>
                    <a:pt x="3277" y="182"/>
                  </a:lnTo>
                  <a:lnTo>
                    <a:pt x="3256" y="132"/>
                  </a:lnTo>
                  <a:lnTo>
                    <a:pt x="3232" y="129"/>
                  </a:lnTo>
                  <a:lnTo>
                    <a:pt x="3219" y="122"/>
                  </a:lnTo>
                  <a:lnTo>
                    <a:pt x="3253" y="71"/>
                  </a:lnTo>
                  <a:lnTo>
                    <a:pt x="3291" y="44"/>
                  </a:lnTo>
                  <a:lnTo>
                    <a:pt x="3307" y="44"/>
                  </a:lnTo>
                  <a:lnTo>
                    <a:pt x="3322" y="28"/>
                  </a:lnTo>
                  <a:lnTo>
                    <a:pt x="3408" y="0"/>
                  </a:lnTo>
                  <a:lnTo>
                    <a:pt x="3471" y="11"/>
                  </a:lnTo>
                  <a:lnTo>
                    <a:pt x="3500" y="18"/>
                  </a:lnTo>
                  <a:lnTo>
                    <a:pt x="3533" y="6"/>
                  </a:lnTo>
                  <a:lnTo>
                    <a:pt x="3583" y="33"/>
                  </a:lnTo>
                  <a:lnTo>
                    <a:pt x="3594" y="59"/>
                  </a:lnTo>
                  <a:lnTo>
                    <a:pt x="3633" y="110"/>
                  </a:lnTo>
                  <a:lnTo>
                    <a:pt x="3645" y="137"/>
                  </a:lnTo>
                  <a:lnTo>
                    <a:pt x="3679" y="187"/>
                  </a:lnTo>
                  <a:lnTo>
                    <a:pt x="3697" y="209"/>
                  </a:lnTo>
                  <a:lnTo>
                    <a:pt x="3721" y="238"/>
                  </a:lnTo>
                  <a:lnTo>
                    <a:pt x="3729" y="261"/>
                  </a:lnTo>
                  <a:lnTo>
                    <a:pt x="3748" y="283"/>
                  </a:lnTo>
                  <a:lnTo>
                    <a:pt x="3767" y="309"/>
                  </a:lnTo>
                  <a:lnTo>
                    <a:pt x="3800" y="320"/>
                  </a:lnTo>
                  <a:lnTo>
                    <a:pt x="3839" y="315"/>
                  </a:lnTo>
                  <a:lnTo>
                    <a:pt x="3863" y="327"/>
                  </a:lnTo>
                  <a:lnTo>
                    <a:pt x="3885" y="320"/>
                  </a:lnTo>
                  <a:lnTo>
                    <a:pt x="3940" y="349"/>
                  </a:lnTo>
                  <a:lnTo>
                    <a:pt x="3971" y="349"/>
                  </a:lnTo>
                  <a:lnTo>
                    <a:pt x="3982" y="380"/>
                  </a:lnTo>
                  <a:lnTo>
                    <a:pt x="3999" y="408"/>
                  </a:lnTo>
                  <a:lnTo>
                    <a:pt x="3995" y="426"/>
                  </a:lnTo>
                  <a:lnTo>
                    <a:pt x="4032" y="452"/>
                  </a:lnTo>
                  <a:lnTo>
                    <a:pt x="4114" y="426"/>
                  </a:lnTo>
                  <a:lnTo>
                    <a:pt x="4146" y="380"/>
                  </a:lnTo>
                  <a:lnTo>
                    <a:pt x="4179" y="365"/>
                  </a:lnTo>
                  <a:lnTo>
                    <a:pt x="4212" y="327"/>
                  </a:lnTo>
                  <a:lnTo>
                    <a:pt x="4240" y="315"/>
                  </a:lnTo>
                  <a:lnTo>
                    <a:pt x="4251" y="331"/>
                  </a:lnTo>
                  <a:lnTo>
                    <a:pt x="4246" y="349"/>
                  </a:lnTo>
                  <a:lnTo>
                    <a:pt x="4273" y="375"/>
                  </a:lnTo>
                  <a:lnTo>
                    <a:pt x="4251" y="419"/>
                  </a:lnTo>
                  <a:lnTo>
                    <a:pt x="4251" y="558"/>
                  </a:lnTo>
                  <a:lnTo>
                    <a:pt x="4245" y="585"/>
                  </a:lnTo>
                  <a:lnTo>
                    <a:pt x="4251" y="600"/>
                  </a:lnTo>
                  <a:lnTo>
                    <a:pt x="4234" y="628"/>
                  </a:lnTo>
                  <a:lnTo>
                    <a:pt x="4240" y="657"/>
                  </a:lnTo>
                  <a:lnTo>
                    <a:pt x="4224" y="669"/>
                  </a:lnTo>
                  <a:lnTo>
                    <a:pt x="4152" y="669"/>
                  </a:lnTo>
                  <a:lnTo>
                    <a:pt x="4131" y="708"/>
                  </a:lnTo>
                  <a:lnTo>
                    <a:pt x="4109" y="730"/>
                  </a:lnTo>
                  <a:lnTo>
                    <a:pt x="4148" y="790"/>
                  </a:lnTo>
                  <a:lnTo>
                    <a:pt x="4152" y="845"/>
                  </a:lnTo>
                  <a:lnTo>
                    <a:pt x="4164" y="860"/>
                  </a:lnTo>
                  <a:lnTo>
                    <a:pt x="4167" y="872"/>
                  </a:lnTo>
                  <a:lnTo>
                    <a:pt x="4159" y="905"/>
                  </a:lnTo>
                  <a:lnTo>
                    <a:pt x="4126" y="949"/>
                  </a:lnTo>
                  <a:lnTo>
                    <a:pt x="4114" y="938"/>
                  </a:lnTo>
                  <a:lnTo>
                    <a:pt x="4102" y="925"/>
                  </a:lnTo>
                  <a:lnTo>
                    <a:pt x="4087" y="929"/>
                  </a:lnTo>
                  <a:lnTo>
                    <a:pt x="4080" y="953"/>
                  </a:lnTo>
                  <a:lnTo>
                    <a:pt x="4080" y="990"/>
                  </a:lnTo>
                  <a:lnTo>
                    <a:pt x="4054" y="1002"/>
                  </a:lnTo>
                  <a:lnTo>
                    <a:pt x="4037" y="1040"/>
                  </a:lnTo>
                  <a:lnTo>
                    <a:pt x="3988" y="1055"/>
                  </a:lnTo>
                  <a:lnTo>
                    <a:pt x="3982" y="1064"/>
                  </a:lnTo>
                  <a:lnTo>
                    <a:pt x="4006" y="1101"/>
                  </a:lnTo>
                  <a:lnTo>
                    <a:pt x="3988" y="1117"/>
                  </a:lnTo>
                  <a:lnTo>
                    <a:pt x="3937" y="1123"/>
                  </a:lnTo>
                  <a:lnTo>
                    <a:pt x="3907" y="1105"/>
                  </a:lnTo>
                  <a:lnTo>
                    <a:pt x="3894" y="1110"/>
                  </a:lnTo>
                  <a:lnTo>
                    <a:pt x="3865" y="1192"/>
                  </a:lnTo>
                  <a:lnTo>
                    <a:pt x="3835" y="1211"/>
                  </a:lnTo>
                  <a:lnTo>
                    <a:pt x="3803" y="1249"/>
                  </a:lnTo>
                  <a:lnTo>
                    <a:pt x="3751" y="1327"/>
                  </a:lnTo>
                  <a:lnTo>
                    <a:pt x="3724" y="1332"/>
                  </a:lnTo>
                  <a:lnTo>
                    <a:pt x="3642" y="1380"/>
                  </a:lnTo>
                  <a:lnTo>
                    <a:pt x="3588" y="1452"/>
                  </a:lnTo>
                  <a:lnTo>
                    <a:pt x="3548" y="1472"/>
                  </a:lnTo>
                  <a:lnTo>
                    <a:pt x="3543" y="1462"/>
                  </a:lnTo>
                  <a:lnTo>
                    <a:pt x="3566" y="1441"/>
                  </a:lnTo>
                  <a:lnTo>
                    <a:pt x="3568" y="1416"/>
                  </a:lnTo>
                  <a:lnTo>
                    <a:pt x="3540" y="1397"/>
                  </a:lnTo>
                  <a:lnTo>
                    <a:pt x="3569" y="1348"/>
                  </a:lnTo>
                  <a:lnTo>
                    <a:pt x="3594" y="1295"/>
                  </a:lnTo>
                  <a:lnTo>
                    <a:pt x="3561" y="1262"/>
                  </a:lnTo>
                  <a:lnTo>
                    <a:pt x="3509" y="1274"/>
                  </a:lnTo>
                  <a:lnTo>
                    <a:pt x="3478" y="1327"/>
                  </a:lnTo>
                  <a:lnTo>
                    <a:pt x="3447" y="1363"/>
                  </a:lnTo>
                  <a:lnTo>
                    <a:pt x="3428" y="1375"/>
                  </a:lnTo>
                  <a:lnTo>
                    <a:pt x="3390" y="1430"/>
                  </a:lnTo>
                  <a:lnTo>
                    <a:pt x="3390" y="1450"/>
                  </a:lnTo>
                  <a:lnTo>
                    <a:pt x="3327" y="1486"/>
                  </a:lnTo>
                  <a:lnTo>
                    <a:pt x="3301" y="1474"/>
                  </a:lnTo>
                  <a:lnTo>
                    <a:pt x="3282" y="1487"/>
                  </a:lnTo>
                  <a:lnTo>
                    <a:pt x="3277" y="1515"/>
                  </a:lnTo>
                  <a:lnTo>
                    <a:pt x="3285" y="1536"/>
                  </a:lnTo>
                  <a:lnTo>
                    <a:pt x="3296" y="1566"/>
                  </a:lnTo>
                  <a:lnTo>
                    <a:pt x="3309" y="1575"/>
                  </a:lnTo>
                  <a:lnTo>
                    <a:pt x="3331" y="1590"/>
                  </a:lnTo>
                  <a:lnTo>
                    <a:pt x="3366" y="1582"/>
                  </a:lnTo>
                  <a:lnTo>
                    <a:pt x="3387" y="1595"/>
                  </a:lnTo>
                  <a:lnTo>
                    <a:pt x="3397" y="1631"/>
                  </a:lnTo>
                  <a:lnTo>
                    <a:pt x="3399" y="1650"/>
                  </a:lnTo>
                  <a:lnTo>
                    <a:pt x="3438" y="1669"/>
                  </a:lnTo>
                  <a:lnTo>
                    <a:pt x="3456" y="1657"/>
                  </a:lnTo>
                  <a:lnTo>
                    <a:pt x="3517" y="1578"/>
                  </a:lnTo>
                  <a:lnTo>
                    <a:pt x="3542" y="1573"/>
                  </a:lnTo>
                  <a:lnTo>
                    <a:pt x="3583" y="1593"/>
                  </a:lnTo>
                  <a:lnTo>
                    <a:pt x="3642" y="1587"/>
                  </a:lnTo>
                  <a:lnTo>
                    <a:pt x="3669" y="1589"/>
                  </a:lnTo>
                  <a:lnTo>
                    <a:pt x="3674" y="1626"/>
                  </a:lnTo>
                  <a:lnTo>
                    <a:pt x="3655" y="1643"/>
                  </a:lnTo>
                  <a:lnTo>
                    <a:pt x="3616" y="1657"/>
                  </a:lnTo>
                  <a:lnTo>
                    <a:pt x="3566" y="1703"/>
                  </a:lnTo>
                  <a:lnTo>
                    <a:pt x="3554" y="1727"/>
                  </a:lnTo>
                  <a:lnTo>
                    <a:pt x="3535" y="1739"/>
                  </a:lnTo>
                  <a:lnTo>
                    <a:pt x="3521" y="1734"/>
                  </a:lnTo>
                  <a:lnTo>
                    <a:pt x="3511" y="1746"/>
                  </a:lnTo>
                  <a:lnTo>
                    <a:pt x="3521" y="1763"/>
                  </a:lnTo>
                  <a:lnTo>
                    <a:pt x="3461" y="1867"/>
                  </a:lnTo>
                  <a:lnTo>
                    <a:pt x="3516" y="1904"/>
                  </a:lnTo>
                  <a:lnTo>
                    <a:pt x="3554" y="1920"/>
                  </a:lnTo>
                  <a:lnTo>
                    <a:pt x="3631" y="2045"/>
                  </a:lnTo>
                  <a:lnTo>
                    <a:pt x="3626" y="2059"/>
                  </a:lnTo>
                  <a:lnTo>
                    <a:pt x="3677" y="2083"/>
                  </a:lnTo>
                  <a:lnTo>
                    <a:pt x="3690" y="2105"/>
                  </a:lnTo>
                  <a:lnTo>
                    <a:pt x="3715" y="2116"/>
                  </a:lnTo>
                  <a:lnTo>
                    <a:pt x="3725" y="2138"/>
                  </a:lnTo>
                  <a:lnTo>
                    <a:pt x="3710" y="2144"/>
                  </a:lnTo>
                  <a:lnTo>
                    <a:pt x="3686" y="2136"/>
                  </a:lnTo>
                  <a:lnTo>
                    <a:pt x="3648" y="2136"/>
                  </a:lnTo>
                  <a:lnTo>
                    <a:pt x="3616" y="2125"/>
                  </a:lnTo>
                  <a:lnTo>
                    <a:pt x="3602" y="2136"/>
                  </a:lnTo>
                  <a:lnTo>
                    <a:pt x="3633" y="2144"/>
                  </a:lnTo>
                  <a:lnTo>
                    <a:pt x="3664" y="2158"/>
                  </a:lnTo>
                  <a:lnTo>
                    <a:pt x="3693" y="2171"/>
                  </a:lnTo>
                  <a:lnTo>
                    <a:pt x="3725" y="2185"/>
                  </a:lnTo>
                  <a:lnTo>
                    <a:pt x="3741" y="2207"/>
                  </a:lnTo>
                  <a:lnTo>
                    <a:pt x="3729" y="2222"/>
                  </a:lnTo>
                  <a:lnTo>
                    <a:pt x="3698" y="2246"/>
                  </a:lnTo>
                  <a:lnTo>
                    <a:pt x="3686" y="2257"/>
                  </a:lnTo>
                  <a:lnTo>
                    <a:pt x="3669" y="2282"/>
                  </a:lnTo>
                  <a:lnTo>
                    <a:pt x="3645" y="2288"/>
                  </a:lnTo>
                  <a:lnTo>
                    <a:pt x="3636" y="2294"/>
                  </a:lnTo>
                  <a:lnTo>
                    <a:pt x="3660" y="2308"/>
                  </a:lnTo>
                  <a:lnTo>
                    <a:pt x="3703" y="2288"/>
                  </a:lnTo>
                  <a:lnTo>
                    <a:pt x="3776" y="2320"/>
                  </a:lnTo>
                  <a:lnTo>
                    <a:pt x="3784" y="2381"/>
                  </a:lnTo>
                  <a:lnTo>
                    <a:pt x="3753" y="2381"/>
                  </a:lnTo>
                  <a:lnTo>
                    <a:pt x="3751" y="2399"/>
                  </a:lnTo>
                  <a:lnTo>
                    <a:pt x="3767" y="2424"/>
                  </a:lnTo>
                  <a:lnTo>
                    <a:pt x="3753" y="2441"/>
                  </a:lnTo>
                  <a:lnTo>
                    <a:pt x="3769" y="2465"/>
                  </a:lnTo>
                  <a:lnTo>
                    <a:pt x="3745" y="2494"/>
                  </a:lnTo>
                  <a:lnTo>
                    <a:pt x="3734" y="2480"/>
                  </a:lnTo>
                  <a:lnTo>
                    <a:pt x="3698" y="2571"/>
                  </a:lnTo>
                  <a:lnTo>
                    <a:pt x="3695" y="2583"/>
                  </a:lnTo>
                  <a:lnTo>
                    <a:pt x="3664" y="2659"/>
                  </a:lnTo>
                  <a:lnTo>
                    <a:pt x="3645" y="2650"/>
                  </a:lnTo>
                  <a:lnTo>
                    <a:pt x="3631" y="2657"/>
                  </a:lnTo>
                  <a:lnTo>
                    <a:pt x="3631" y="2663"/>
                  </a:lnTo>
                  <a:lnTo>
                    <a:pt x="3646" y="2684"/>
                  </a:lnTo>
                  <a:lnTo>
                    <a:pt x="3642" y="2752"/>
                  </a:lnTo>
                  <a:lnTo>
                    <a:pt x="3646" y="2773"/>
                  </a:lnTo>
                  <a:lnTo>
                    <a:pt x="3642" y="2780"/>
                  </a:lnTo>
                  <a:lnTo>
                    <a:pt x="3622" y="2776"/>
                  </a:lnTo>
                  <a:lnTo>
                    <a:pt x="3609" y="2790"/>
                  </a:lnTo>
                  <a:lnTo>
                    <a:pt x="3620" y="2807"/>
                  </a:lnTo>
                  <a:lnTo>
                    <a:pt x="3594" y="2831"/>
                  </a:lnTo>
                  <a:lnTo>
                    <a:pt x="3598" y="2840"/>
                  </a:lnTo>
                  <a:lnTo>
                    <a:pt x="3574" y="2853"/>
                  </a:lnTo>
                  <a:lnTo>
                    <a:pt x="3578" y="2870"/>
                  </a:lnTo>
                  <a:lnTo>
                    <a:pt x="3569" y="2879"/>
                  </a:lnTo>
                  <a:lnTo>
                    <a:pt x="3537" y="2879"/>
                  </a:lnTo>
                  <a:lnTo>
                    <a:pt x="3519" y="2894"/>
                  </a:lnTo>
                  <a:lnTo>
                    <a:pt x="3517" y="2901"/>
                  </a:lnTo>
                  <a:lnTo>
                    <a:pt x="3533" y="2913"/>
                  </a:lnTo>
                  <a:lnTo>
                    <a:pt x="3516" y="2939"/>
                  </a:lnTo>
                  <a:lnTo>
                    <a:pt x="3493" y="2968"/>
                  </a:lnTo>
                  <a:lnTo>
                    <a:pt x="3485" y="2966"/>
                  </a:lnTo>
                  <a:lnTo>
                    <a:pt x="3461" y="2990"/>
                  </a:lnTo>
                  <a:lnTo>
                    <a:pt x="3442" y="3003"/>
                  </a:lnTo>
                  <a:lnTo>
                    <a:pt x="3428" y="3031"/>
                  </a:lnTo>
                  <a:lnTo>
                    <a:pt x="3414" y="3036"/>
                  </a:lnTo>
                  <a:lnTo>
                    <a:pt x="3401" y="3063"/>
                  </a:lnTo>
                  <a:lnTo>
                    <a:pt x="3358" y="3084"/>
                  </a:lnTo>
                  <a:lnTo>
                    <a:pt x="3339" y="3076"/>
                  </a:lnTo>
                  <a:lnTo>
                    <a:pt x="3329" y="3094"/>
                  </a:lnTo>
                  <a:lnTo>
                    <a:pt x="3329" y="3101"/>
                  </a:lnTo>
                  <a:lnTo>
                    <a:pt x="3315" y="3101"/>
                  </a:lnTo>
                  <a:lnTo>
                    <a:pt x="3291" y="3101"/>
                  </a:lnTo>
                  <a:lnTo>
                    <a:pt x="3270" y="3116"/>
                  </a:lnTo>
                  <a:lnTo>
                    <a:pt x="3255" y="3106"/>
                  </a:lnTo>
                  <a:lnTo>
                    <a:pt x="3234" y="3120"/>
                  </a:lnTo>
                  <a:lnTo>
                    <a:pt x="3186" y="3140"/>
                  </a:lnTo>
                  <a:lnTo>
                    <a:pt x="3147" y="3109"/>
                  </a:lnTo>
                  <a:lnTo>
                    <a:pt x="3145" y="3133"/>
                  </a:lnTo>
                  <a:lnTo>
                    <a:pt x="3158" y="3171"/>
                  </a:lnTo>
                  <a:lnTo>
                    <a:pt x="3123" y="3186"/>
                  </a:lnTo>
                  <a:lnTo>
                    <a:pt x="3103" y="3212"/>
                  </a:lnTo>
                  <a:lnTo>
                    <a:pt x="3066" y="3222"/>
                  </a:lnTo>
                  <a:lnTo>
                    <a:pt x="3047" y="3231"/>
                  </a:lnTo>
                  <a:lnTo>
                    <a:pt x="3007" y="3231"/>
                  </a:lnTo>
                  <a:lnTo>
                    <a:pt x="2980" y="3257"/>
                  </a:lnTo>
                  <a:lnTo>
                    <a:pt x="2911" y="3281"/>
                  </a:lnTo>
                  <a:lnTo>
                    <a:pt x="2875" y="3306"/>
                  </a:lnTo>
                  <a:lnTo>
                    <a:pt x="2858" y="3323"/>
                  </a:lnTo>
                  <a:lnTo>
                    <a:pt x="2891" y="3376"/>
                  </a:lnTo>
                  <a:lnTo>
                    <a:pt x="2868" y="3396"/>
                  </a:lnTo>
                  <a:lnTo>
                    <a:pt x="2842" y="3393"/>
                  </a:lnTo>
                  <a:lnTo>
                    <a:pt x="2812" y="3337"/>
                  </a:lnTo>
                  <a:lnTo>
                    <a:pt x="2818" y="3296"/>
                  </a:lnTo>
                  <a:lnTo>
                    <a:pt x="2818" y="3277"/>
                  </a:lnTo>
                  <a:lnTo>
                    <a:pt x="2761" y="3285"/>
                  </a:lnTo>
                  <a:lnTo>
                    <a:pt x="2731" y="3263"/>
                  </a:lnTo>
                  <a:lnTo>
                    <a:pt x="2700" y="3250"/>
                  </a:lnTo>
                  <a:lnTo>
                    <a:pt x="2669" y="3281"/>
                  </a:lnTo>
                  <a:lnTo>
                    <a:pt x="2636" y="3284"/>
                  </a:lnTo>
                  <a:lnTo>
                    <a:pt x="2605" y="3285"/>
                  </a:lnTo>
                  <a:lnTo>
                    <a:pt x="2536" y="3246"/>
                  </a:lnTo>
                  <a:lnTo>
                    <a:pt x="2523" y="3210"/>
                  </a:lnTo>
                  <a:lnTo>
                    <a:pt x="2540" y="3175"/>
                  </a:lnTo>
                  <a:lnTo>
                    <a:pt x="2521" y="3159"/>
                  </a:lnTo>
                  <a:lnTo>
                    <a:pt x="2494" y="3159"/>
                  </a:lnTo>
                  <a:lnTo>
                    <a:pt x="2488" y="3154"/>
                  </a:lnTo>
                  <a:lnTo>
                    <a:pt x="2459" y="3159"/>
                  </a:lnTo>
                  <a:lnTo>
                    <a:pt x="2430" y="3140"/>
                  </a:lnTo>
                  <a:lnTo>
                    <a:pt x="2416" y="3125"/>
                  </a:lnTo>
                  <a:lnTo>
                    <a:pt x="2387" y="3131"/>
                  </a:lnTo>
                  <a:lnTo>
                    <a:pt x="2368" y="3159"/>
                  </a:lnTo>
                  <a:lnTo>
                    <a:pt x="2344" y="3180"/>
                  </a:lnTo>
                  <a:lnTo>
                    <a:pt x="2318" y="3184"/>
                  </a:lnTo>
                  <a:lnTo>
                    <a:pt x="2310" y="3178"/>
                  </a:lnTo>
                  <a:lnTo>
                    <a:pt x="2292" y="3195"/>
                  </a:lnTo>
                  <a:lnTo>
                    <a:pt x="2286" y="3207"/>
                  </a:lnTo>
                  <a:lnTo>
                    <a:pt x="2277" y="3207"/>
                  </a:lnTo>
                  <a:lnTo>
                    <a:pt x="2258" y="3186"/>
                  </a:lnTo>
                  <a:lnTo>
                    <a:pt x="2236" y="3200"/>
                  </a:lnTo>
                  <a:lnTo>
                    <a:pt x="2225" y="3188"/>
                  </a:lnTo>
                  <a:lnTo>
                    <a:pt x="2203" y="3208"/>
                  </a:lnTo>
                  <a:lnTo>
                    <a:pt x="2150" y="3190"/>
                  </a:lnTo>
                  <a:lnTo>
                    <a:pt x="2131" y="3215"/>
                  </a:lnTo>
                  <a:lnTo>
                    <a:pt x="2122" y="3215"/>
                  </a:lnTo>
                  <a:lnTo>
                    <a:pt x="2084" y="3215"/>
                  </a:lnTo>
                  <a:lnTo>
                    <a:pt x="2074" y="3234"/>
                  </a:lnTo>
                  <a:lnTo>
                    <a:pt x="2089" y="3299"/>
                  </a:lnTo>
                  <a:lnTo>
                    <a:pt x="2089" y="3334"/>
                  </a:lnTo>
                  <a:lnTo>
                    <a:pt x="2081" y="3343"/>
                  </a:lnTo>
                  <a:lnTo>
                    <a:pt x="2071" y="3337"/>
                  </a:lnTo>
                  <a:lnTo>
                    <a:pt x="2047" y="3340"/>
                  </a:lnTo>
                  <a:lnTo>
                    <a:pt x="2036" y="3330"/>
                  </a:lnTo>
                  <a:lnTo>
                    <a:pt x="2030" y="3308"/>
                  </a:lnTo>
                  <a:lnTo>
                    <a:pt x="2030" y="3292"/>
                  </a:lnTo>
                  <a:lnTo>
                    <a:pt x="2017" y="3285"/>
                  </a:lnTo>
                  <a:lnTo>
                    <a:pt x="1973" y="3310"/>
                  </a:lnTo>
                  <a:lnTo>
                    <a:pt x="1938" y="3310"/>
                  </a:lnTo>
                  <a:lnTo>
                    <a:pt x="1914" y="3272"/>
                  </a:lnTo>
                  <a:lnTo>
                    <a:pt x="1918" y="3260"/>
                  </a:lnTo>
                  <a:lnTo>
                    <a:pt x="1880" y="3246"/>
                  </a:lnTo>
                  <a:lnTo>
                    <a:pt x="1859" y="3243"/>
                  </a:lnTo>
                  <a:lnTo>
                    <a:pt x="1850" y="3233"/>
                  </a:lnTo>
                  <a:lnTo>
                    <a:pt x="1863" y="3202"/>
                  </a:lnTo>
                  <a:lnTo>
                    <a:pt x="1866" y="3175"/>
                  </a:lnTo>
                  <a:lnTo>
                    <a:pt x="1883" y="3154"/>
                  </a:lnTo>
                  <a:lnTo>
                    <a:pt x="1868" y="3142"/>
                  </a:lnTo>
                  <a:lnTo>
                    <a:pt x="1832" y="3140"/>
                  </a:lnTo>
                  <a:lnTo>
                    <a:pt x="1826" y="3128"/>
                  </a:lnTo>
                  <a:lnTo>
                    <a:pt x="1822" y="3096"/>
                  </a:lnTo>
                  <a:lnTo>
                    <a:pt x="1811" y="3074"/>
                  </a:lnTo>
                  <a:lnTo>
                    <a:pt x="1818" y="3050"/>
                  </a:lnTo>
                  <a:lnTo>
                    <a:pt x="1758" y="3053"/>
                  </a:lnTo>
                  <a:lnTo>
                    <a:pt x="1717" y="3065"/>
                  </a:lnTo>
                  <a:lnTo>
                    <a:pt x="1710" y="3060"/>
                  </a:lnTo>
                  <a:lnTo>
                    <a:pt x="1720" y="3034"/>
                  </a:lnTo>
                  <a:lnTo>
                    <a:pt x="1708" y="2998"/>
                  </a:lnTo>
                  <a:lnTo>
                    <a:pt x="1710" y="2983"/>
                  </a:lnTo>
                  <a:lnTo>
                    <a:pt x="1725" y="2970"/>
                  </a:lnTo>
                  <a:lnTo>
                    <a:pt x="1730" y="2942"/>
                  </a:lnTo>
                  <a:lnTo>
                    <a:pt x="1813" y="2867"/>
                  </a:lnTo>
                  <a:lnTo>
                    <a:pt x="1820" y="2745"/>
                  </a:lnTo>
                  <a:lnTo>
                    <a:pt x="1815" y="2710"/>
                  </a:lnTo>
                  <a:lnTo>
                    <a:pt x="1802" y="2701"/>
                  </a:lnTo>
                  <a:lnTo>
                    <a:pt x="1787" y="2701"/>
                  </a:lnTo>
                  <a:lnTo>
                    <a:pt x="1773" y="2643"/>
                  </a:lnTo>
                  <a:lnTo>
                    <a:pt x="1732" y="2610"/>
                  </a:lnTo>
                  <a:lnTo>
                    <a:pt x="1703" y="2634"/>
                  </a:lnTo>
                  <a:lnTo>
                    <a:pt x="1640" y="2617"/>
                  </a:lnTo>
                  <a:lnTo>
                    <a:pt x="1627" y="2617"/>
                  </a:lnTo>
                  <a:lnTo>
                    <a:pt x="1620" y="2610"/>
                  </a:lnTo>
                  <a:lnTo>
                    <a:pt x="1641" y="2571"/>
                  </a:lnTo>
                  <a:lnTo>
                    <a:pt x="1640" y="2559"/>
                  </a:lnTo>
                  <a:lnTo>
                    <a:pt x="1614" y="2559"/>
                  </a:lnTo>
                  <a:lnTo>
                    <a:pt x="1607" y="2553"/>
                  </a:lnTo>
                  <a:lnTo>
                    <a:pt x="1624" y="2527"/>
                  </a:lnTo>
                  <a:lnTo>
                    <a:pt x="1605" y="2513"/>
                  </a:lnTo>
                  <a:lnTo>
                    <a:pt x="1541" y="2547"/>
                  </a:lnTo>
                  <a:lnTo>
                    <a:pt x="1497" y="2530"/>
                  </a:lnTo>
                  <a:lnTo>
                    <a:pt x="1491" y="2520"/>
                  </a:lnTo>
                  <a:lnTo>
                    <a:pt x="1432" y="2553"/>
                  </a:lnTo>
                  <a:lnTo>
                    <a:pt x="1401" y="2573"/>
                  </a:lnTo>
                  <a:lnTo>
                    <a:pt x="1368" y="2578"/>
                  </a:lnTo>
                  <a:lnTo>
                    <a:pt x="1330" y="2608"/>
                  </a:lnTo>
                  <a:lnTo>
                    <a:pt x="1316" y="2617"/>
                  </a:lnTo>
                  <a:lnTo>
                    <a:pt x="1311" y="2631"/>
                  </a:lnTo>
                  <a:lnTo>
                    <a:pt x="1232" y="2646"/>
                  </a:lnTo>
                  <a:lnTo>
                    <a:pt x="1224" y="2641"/>
                  </a:lnTo>
                  <a:lnTo>
                    <a:pt x="1206" y="2617"/>
                  </a:lnTo>
                  <a:lnTo>
                    <a:pt x="1153" y="2610"/>
                  </a:lnTo>
                  <a:lnTo>
                    <a:pt x="1114" y="2586"/>
                  </a:lnTo>
                  <a:lnTo>
                    <a:pt x="1074" y="2580"/>
                  </a:lnTo>
                  <a:lnTo>
                    <a:pt x="1019" y="2619"/>
                  </a:lnTo>
                  <a:lnTo>
                    <a:pt x="976" y="2657"/>
                  </a:lnTo>
                  <a:lnTo>
                    <a:pt x="965" y="2643"/>
                  </a:lnTo>
                  <a:lnTo>
                    <a:pt x="974" y="2606"/>
                  </a:lnTo>
                  <a:lnTo>
                    <a:pt x="963" y="2588"/>
                  </a:lnTo>
                  <a:lnTo>
                    <a:pt x="921" y="2590"/>
                  </a:lnTo>
                  <a:lnTo>
                    <a:pt x="842" y="2593"/>
                  </a:lnTo>
                  <a:lnTo>
                    <a:pt x="808" y="2566"/>
                  </a:lnTo>
                  <a:lnTo>
                    <a:pt x="783" y="2566"/>
                  </a:lnTo>
                  <a:lnTo>
                    <a:pt x="739" y="2568"/>
                  </a:lnTo>
                  <a:lnTo>
                    <a:pt x="730" y="2561"/>
                  </a:lnTo>
                  <a:lnTo>
                    <a:pt x="729" y="2542"/>
                  </a:lnTo>
                  <a:lnTo>
                    <a:pt x="678" y="2513"/>
                  </a:lnTo>
                  <a:lnTo>
                    <a:pt x="670" y="2480"/>
                  </a:lnTo>
                  <a:lnTo>
                    <a:pt x="656" y="2482"/>
                  </a:lnTo>
                  <a:lnTo>
                    <a:pt x="598" y="2450"/>
                  </a:lnTo>
                  <a:lnTo>
                    <a:pt x="598" y="2409"/>
                  </a:lnTo>
                  <a:lnTo>
                    <a:pt x="586" y="2399"/>
                  </a:lnTo>
                  <a:lnTo>
                    <a:pt x="574" y="2412"/>
                  </a:lnTo>
                  <a:lnTo>
                    <a:pt x="551" y="2412"/>
                  </a:lnTo>
                  <a:lnTo>
                    <a:pt x="533" y="2368"/>
                  </a:lnTo>
                  <a:lnTo>
                    <a:pt x="433" y="2282"/>
                  </a:lnTo>
                  <a:lnTo>
                    <a:pt x="409" y="2260"/>
                  </a:lnTo>
                  <a:lnTo>
                    <a:pt x="383" y="2286"/>
                  </a:lnTo>
                  <a:lnTo>
                    <a:pt x="367" y="2282"/>
                  </a:lnTo>
                  <a:lnTo>
                    <a:pt x="354" y="2264"/>
                  </a:lnTo>
                  <a:lnTo>
                    <a:pt x="311" y="2216"/>
                  </a:lnTo>
                  <a:lnTo>
                    <a:pt x="311" y="2200"/>
                  </a:lnTo>
                  <a:lnTo>
                    <a:pt x="251" y="2154"/>
                  </a:lnTo>
                  <a:lnTo>
                    <a:pt x="235" y="2129"/>
                  </a:lnTo>
                  <a:lnTo>
                    <a:pt x="211" y="2127"/>
                  </a:lnTo>
                  <a:lnTo>
                    <a:pt x="210" y="2112"/>
                  </a:lnTo>
                  <a:lnTo>
                    <a:pt x="213" y="2094"/>
                  </a:lnTo>
                  <a:lnTo>
                    <a:pt x="213" y="2067"/>
                  </a:lnTo>
                  <a:lnTo>
                    <a:pt x="211" y="2048"/>
                  </a:lnTo>
                  <a:lnTo>
                    <a:pt x="201" y="2019"/>
                  </a:lnTo>
                  <a:lnTo>
                    <a:pt x="203" y="2002"/>
                  </a:lnTo>
                  <a:lnTo>
                    <a:pt x="225" y="1999"/>
                  </a:lnTo>
                  <a:lnTo>
                    <a:pt x="244" y="2021"/>
                  </a:lnTo>
                  <a:lnTo>
                    <a:pt x="284" y="2017"/>
                  </a:lnTo>
                  <a:lnTo>
                    <a:pt x="290" y="2002"/>
                  </a:lnTo>
                  <a:lnTo>
                    <a:pt x="290" y="1964"/>
                  </a:lnTo>
                  <a:lnTo>
                    <a:pt x="264" y="1937"/>
                  </a:lnTo>
                  <a:lnTo>
                    <a:pt x="264" y="1913"/>
                  </a:lnTo>
                  <a:lnTo>
                    <a:pt x="275" y="1913"/>
                  </a:lnTo>
                  <a:lnTo>
                    <a:pt x="280" y="1889"/>
                  </a:lnTo>
                  <a:lnTo>
                    <a:pt x="288" y="1871"/>
                  </a:lnTo>
                  <a:lnTo>
                    <a:pt x="311" y="1874"/>
                  </a:lnTo>
                  <a:lnTo>
                    <a:pt x="330" y="1867"/>
                  </a:lnTo>
                  <a:lnTo>
                    <a:pt x="335" y="1843"/>
                  </a:lnTo>
                  <a:lnTo>
                    <a:pt x="365" y="1825"/>
                  </a:lnTo>
                  <a:lnTo>
                    <a:pt x="378" y="1785"/>
                  </a:lnTo>
                  <a:lnTo>
                    <a:pt x="418" y="1759"/>
                  </a:lnTo>
                  <a:lnTo>
                    <a:pt x="409" y="1749"/>
                  </a:lnTo>
                  <a:lnTo>
                    <a:pt x="387" y="1747"/>
                  </a:lnTo>
                  <a:lnTo>
                    <a:pt x="354" y="1696"/>
                  </a:lnTo>
                  <a:lnTo>
                    <a:pt x="321" y="1688"/>
                  </a:lnTo>
                  <a:lnTo>
                    <a:pt x="235" y="1715"/>
                  </a:lnTo>
                  <a:lnTo>
                    <a:pt x="203" y="1706"/>
                  </a:lnTo>
                  <a:lnTo>
                    <a:pt x="131" y="1653"/>
                  </a:lnTo>
                  <a:lnTo>
                    <a:pt x="110" y="1650"/>
                  </a:lnTo>
                  <a:lnTo>
                    <a:pt x="93" y="1616"/>
                  </a:lnTo>
                  <a:lnTo>
                    <a:pt x="105" y="1580"/>
                  </a:lnTo>
                  <a:lnTo>
                    <a:pt x="102" y="1563"/>
                  </a:lnTo>
                  <a:lnTo>
                    <a:pt x="76" y="1544"/>
                  </a:lnTo>
                  <a:lnTo>
                    <a:pt x="65" y="1527"/>
                  </a:lnTo>
                  <a:lnTo>
                    <a:pt x="10" y="1496"/>
                  </a:lnTo>
                  <a:lnTo>
                    <a:pt x="10" y="1487"/>
                  </a:lnTo>
                  <a:lnTo>
                    <a:pt x="38" y="1476"/>
                  </a:lnTo>
                  <a:lnTo>
                    <a:pt x="53" y="1486"/>
                  </a:lnTo>
                  <a:lnTo>
                    <a:pt x="69" y="1469"/>
                  </a:lnTo>
                  <a:lnTo>
                    <a:pt x="65" y="1416"/>
                  </a:lnTo>
                  <a:lnTo>
                    <a:pt x="69" y="1373"/>
                  </a:lnTo>
                  <a:lnTo>
                    <a:pt x="32" y="1337"/>
                  </a:lnTo>
                  <a:lnTo>
                    <a:pt x="10" y="1344"/>
                  </a:lnTo>
                  <a:lnTo>
                    <a:pt x="0" y="1317"/>
                  </a:lnTo>
                  <a:lnTo>
                    <a:pt x="14" y="1291"/>
                  </a:lnTo>
                  <a:lnTo>
                    <a:pt x="5" y="1267"/>
                  </a:lnTo>
                  <a:lnTo>
                    <a:pt x="29" y="1245"/>
                  </a:lnTo>
                  <a:lnTo>
                    <a:pt x="38" y="1236"/>
                  </a:lnTo>
                  <a:lnTo>
                    <a:pt x="38" y="1216"/>
                  </a:lnTo>
                  <a:lnTo>
                    <a:pt x="72" y="1200"/>
                  </a:lnTo>
                  <a:lnTo>
                    <a:pt x="105" y="1194"/>
                  </a:lnTo>
                  <a:lnTo>
                    <a:pt x="134" y="1183"/>
                  </a:lnTo>
                  <a:lnTo>
                    <a:pt x="158" y="1189"/>
                  </a:lnTo>
                  <a:lnTo>
                    <a:pt x="177" y="1183"/>
                  </a:lnTo>
                  <a:lnTo>
                    <a:pt x="181" y="1187"/>
                  </a:lnTo>
                  <a:lnTo>
                    <a:pt x="185" y="1209"/>
                  </a:lnTo>
                  <a:lnTo>
                    <a:pt x="201" y="1216"/>
                  </a:lnTo>
                  <a:lnTo>
                    <a:pt x="235" y="1214"/>
                  </a:lnTo>
                  <a:lnTo>
                    <a:pt x="280" y="1168"/>
                  </a:lnTo>
                  <a:lnTo>
                    <a:pt x="365" y="1185"/>
                  </a:lnTo>
                  <a:lnTo>
                    <a:pt x="409" y="1154"/>
                  </a:lnTo>
                  <a:lnTo>
                    <a:pt x="536" y="1125"/>
                  </a:lnTo>
                  <a:lnTo>
                    <a:pt x="545" y="1108"/>
                  </a:lnTo>
                  <a:lnTo>
                    <a:pt x="555" y="1059"/>
                  </a:lnTo>
                  <a:lnTo>
                    <a:pt x="591" y="1031"/>
                  </a:lnTo>
                  <a:lnTo>
                    <a:pt x="601" y="1031"/>
                  </a:lnTo>
                  <a:lnTo>
                    <a:pt x="601" y="1016"/>
                  </a:lnTo>
                  <a:lnTo>
                    <a:pt x="603" y="893"/>
                  </a:lnTo>
                  <a:lnTo>
                    <a:pt x="610" y="867"/>
                  </a:lnTo>
                  <a:lnTo>
                    <a:pt x="575" y="857"/>
                  </a:lnTo>
                  <a:lnTo>
                    <a:pt x="574" y="845"/>
                  </a:lnTo>
                  <a:lnTo>
                    <a:pt x="610" y="835"/>
                  </a:lnTo>
                  <a:lnTo>
                    <a:pt x="704" y="828"/>
                  </a:lnTo>
                  <a:lnTo>
                    <a:pt x="720" y="845"/>
                  </a:lnTo>
                  <a:lnTo>
                    <a:pt x="753" y="854"/>
                  </a:lnTo>
                  <a:lnTo>
                    <a:pt x="761" y="857"/>
                  </a:lnTo>
                  <a:lnTo>
                    <a:pt x="775" y="838"/>
                  </a:lnTo>
                  <a:lnTo>
                    <a:pt x="756" y="821"/>
                  </a:lnTo>
                  <a:lnTo>
                    <a:pt x="827" y="678"/>
                  </a:lnTo>
                  <a:lnTo>
                    <a:pt x="838" y="669"/>
                  </a:lnTo>
                  <a:lnTo>
                    <a:pt x="902" y="702"/>
                  </a:lnTo>
                  <a:lnTo>
                    <a:pt x="930" y="702"/>
                  </a:lnTo>
                  <a:lnTo>
                    <a:pt x="943" y="719"/>
                  </a:lnTo>
                  <a:lnTo>
                    <a:pt x="1005" y="700"/>
                  </a:lnTo>
                  <a:lnTo>
                    <a:pt x="1019" y="599"/>
                  </a:lnTo>
                  <a:lnTo>
                    <a:pt x="1046" y="580"/>
                  </a:lnTo>
                  <a:lnTo>
                    <a:pt x="1077" y="578"/>
                  </a:lnTo>
                  <a:lnTo>
                    <a:pt x="1098" y="551"/>
                  </a:lnTo>
                  <a:lnTo>
                    <a:pt x="1107" y="525"/>
                  </a:lnTo>
                  <a:lnTo>
                    <a:pt x="1125" y="514"/>
                  </a:lnTo>
                  <a:lnTo>
                    <a:pt x="1165" y="525"/>
                  </a:lnTo>
                  <a:lnTo>
                    <a:pt x="1182" y="525"/>
                  </a:lnTo>
                  <a:lnTo>
                    <a:pt x="1172" y="558"/>
                  </a:lnTo>
                  <a:lnTo>
                    <a:pt x="1186" y="578"/>
                  </a:lnTo>
                  <a:lnTo>
                    <a:pt x="1189" y="592"/>
                  </a:lnTo>
                  <a:lnTo>
                    <a:pt x="1224" y="625"/>
                  </a:lnTo>
                  <a:lnTo>
                    <a:pt x="1232" y="653"/>
                  </a:lnTo>
                  <a:lnTo>
                    <a:pt x="1278" y="655"/>
                  </a:lnTo>
                  <a:lnTo>
                    <a:pt x="1298" y="673"/>
                  </a:lnTo>
                  <a:lnTo>
                    <a:pt x="1309" y="673"/>
                  </a:lnTo>
                  <a:lnTo>
                    <a:pt x="1335" y="730"/>
                  </a:lnTo>
                  <a:lnTo>
                    <a:pt x="1361" y="799"/>
                  </a:lnTo>
                  <a:lnTo>
                    <a:pt x="1349" y="840"/>
                  </a:lnTo>
                  <a:lnTo>
                    <a:pt x="1351" y="857"/>
                  </a:lnTo>
                  <a:lnTo>
                    <a:pt x="1327" y="898"/>
                  </a:lnTo>
                  <a:lnTo>
                    <a:pt x="1333" y="931"/>
                  </a:lnTo>
                  <a:lnTo>
                    <a:pt x="1418" y="968"/>
                  </a:lnTo>
                  <a:lnTo>
                    <a:pt x="1511" y="982"/>
                  </a:lnTo>
                  <a:lnTo>
                    <a:pt x="1607" y="1048"/>
                  </a:lnTo>
                  <a:lnTo>
                    <a:pt x="1638" y="1059"/>
                  </a:lnTo>
                  <a:lnTo>
                    <a:pt x="1640" y="1077"/>
                  </a:lnTo>
                  <a:lnTo>
                    <a:pt x="1660" y="1119"/>
                  </a:lnTo>
                  <a:lnTo>
                    <a:pt x="1679" y="1173"/>
                  </a:lnTo>
                  <a:lnTo>
                    <a:pt x="1705" y="1221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五角星 6"/>
            <p:cNvSpPr/>
            <p:nvPr/>
          </p:nvSpPr>
          <p:spPr bwMode="auto">
            <a:xfrm>
              <a:off x="7744136" y="4491302"/>
              <a:ext cx="112653" cy="9083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5" name="五角星 7"/>
            <p:cNvSpPr/>
            <p:nvPr/>
          </p:nvSpPr>
          <p:spPr bwMode="auto">
            <a:xfrm>
              <a:off x="7517147" y="3529179"/>
              <a:ext cx="112654" cy="9083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6" name="五角星 8"/>
            <p:cNvSpPr/>
            <p:nvPr/>
          </p:nvSpPr>
          <p:spPr bwMode="auto">
            <a:xfrm>
              <a:off x="7459979" y="3650286"/>
              <a:ext cx="112654" cy="8914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7" name="五角星 9"/>
            <p:cNvSpPr/>
            <p:nvPr/>
          </p:nvSpPr>
          <p:spPr bwMode="auto">
            <a:xfrm>
              <a:off x="7856788" y="3409755"/>
              <a:ext cx="114335" cy="89147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8" name="五角星 10"/>
            <p:cNvSpPr/>
            <p:nvPr/>
          </p:nvSpPr>
          <p:spPr bwMode="auto">
            <a:xfrm>
              <a:off x="7488563" y="4672962"/>
              <a:ext cx="112653" cy="8914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9" name="五角星 11"/>
            <p:cNvSpPr/>
            <p:nvPr/>
          </p:nvSpPr>
          <p:spPr bwMode="auto">
            <a:xfrm>
              <a:off x="6634414" y="4649414"/>
              <a:ext cx="114335" cy="9083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0" name="五角星 48"/>
            <p:cNvSpPr/>
            <p:nvPr/>
          </p:nvSpPr>
          <p:spPr bwMode="auto">
            <a:xfrm>
              <a:off x="5776903" y="3408073"/>
              <a:ext cx="112653" cy="8914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1" name="五角星 49"/>
            <p:cNvSpPr/>
            <p:nvPr/>
          </p:nvSpPr>
          <p:spPr bwMode="auto">
            <a:xfrm>
              <a:off x="8008114" y="2891689"/>
              <a:ext cx="114335" cy="9083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2" name="五角星 50"/>
            <p:cNvSpPr/>
            <p:nvPr/>
          </p:nvSpPr>
          <p:spPr bwMode="auto">
            <a:xfrm>
              <a:off x="6920252" y="3741115"/>
              <a:ext cx="114335" cy="8914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3" name="五角星 52"/>
            <p:cNvSpPr/>
            <p:nvPr/>
          </p:nvSpPr>
          <p:spPr bwMode="auto">
            <a:xfrm>
              <a:off x="6405745" y="3559456"/>
              <a:ext cx="114335" cy="8914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4" name="五角星 53"/>
            <p:cNvSpPr/>
            <p:nvPr/>
          </p:nvSpPr>
          <p:spPr bwMode="auto">
            <a:xfrm>
              <a:off x="7550774" y="4800797"/>
              <a:ext cx="112654" cy="9083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65539" name="组合 85"/>
          <p:cNvGrpSpPr>
            <a:grpSpLocks/>
          </p:cNvGrpSpPr>
          <p:nvPr/>
        </p:nvGrpSpPr>
        <p:grpSpPr bwMode="auto">
          <a:xfrm>
            <a:off x="5886450" y="1055688"/>
            <a:ext cx="2921000" cy="1930400"/>
            <a:chOff x="5885994" y="1056367"/>
            <a:chExt cx="2922134" cy="1930061"/>
          </a:xfrm>
        </p:grpSpPr>
        <p:pic>
          <p:nvPicPr>
            <p:cNvPr id="65545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85994" y="1056367"/>
              <a:ext cx="2922134" cy="1930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图片 3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 bwMode="auto">
            <a:xfrm>
              <a:off x="6128479" y="1223672"/>
              <a:ext cx="2370482" cy="14811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65540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3.4  </a:t>
            </a:r>
            <a:r>
              <a:rPr lang="zh-CN" altLang="en-US" sz="2400" smtClean="0">
                <a:solidFill>
                  <a:schemeClr val="tx1"/>
                </a:solidFill>
              </a:rPr>
              <a:t>拓展时空，打造新生态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214" y="1063774"/>
            <a:ext cx="33209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实践示范体系打造教育公平</a:t>
            </a:r>
          </a:p>
        </p:txBody>
      </p:sp>
      <p:graphicFrame>
        <p:nvGraphicFramePr>
          <p:cNvPr id="84" name="Content Placeholder 6"/>
          <p:cNvGraphicFramePr>
            <a:graphicFrameLocks/>
          </p:cNvGraphicFramePr>
          <p:nvPr/>
        </p:nvGraphicFramePr>
        <p:xfrm>
          <a:off x="1149350" y="1543500"/>
          <a:ext cx="4283075" cy="36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3.4  </a:t>
            </a:r>
            <a:r>
              <a:rPr lang="zh-CN" altLang="en-US" sz="2400" smtClean="0">
                <a:solidFill>
                  <a:schemeClr val="tx1"/>
                </a:solidFill>
              </a:rPr>
              <a:t>拓展时空，打造新生态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214" y="1063774"/>
            <a:ext cx="43663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深化对外交流合作，提高国际化水平</a:t>
            </a:r>
          </a:p>
        </p:txBody>
      </p:sp>
      <p:grpSp>
        <p:nvGrpSpPr>
          <p:cNvPr id="66566" name="组合 87"/>
          <p:cNvGrpSpPr>
            <a:grpSpLocks/>
          </p:cNvGrpSpPr>
          <p:nvPr/>
        </p:nvGrpSpPr>
        <p:grpSpPr bwMode="auto">
          <a:xfrm>
            <a:off x="5021263" y="1517650"/>
            <a:ext cx="2435225" cy="3548063"/>
            <a:chOff x="4933950" y="1387475"/>
            <a:chExt cx="3468688" cy="5051425"/>
          </a:xfrm>
        </p:grpSpPr>
        <p:pic>
          <p:nvPicPr>
            <p:cNvPr id="6657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3950" y="1387475"/>
              <a:ext cx="3468688" cy="505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5" name="矩形 9"/>
            <p:cNvSpPr>
              <a:spLocks noChangeArrowheads="1"/>
            </p:cNvSpPr>
            <p:nvPr/>
          </p:nvSpPr>
          <p:spPr bwMode="auto">
            <a:xfrm>
              <a:off x="5070475" y="6216650"/>
              <a:ext cx="1009650" cy="166688"/>
            </a:xfrm>
            <a:prstGeom prst="rect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zh-CN" altLang="en-US" sz="2400" b="1">
                <a:solidFill>
                  <a:srgbClr val="000099"/>
                </a:solidFill>
                <a:ea typeface="黑体" pitchFamily="49" charset="-122"/>
              </a:endParaRPr>
            </a:p>
          </p:txBody>
        </p:sp>
      </p:grpSp>
      <p:grpSp>
        <p:nvGrpSpPr>
          <p:cNvPr id="66567" name="组合 90"/>
          <p:cNvGrpSpPr>
            <a:grpSpLocks/>
          </p:cNvGrpSpPr>
          <p:nvPr/>
        </p:nvGrpSpPr>
        <p:grpSpPr bwMode="auto">
          <a:xfrm>
            <a:off x="1541463" y="1517650"/>
            <a:ext cx="3289300" cy="3511550"/>
            <a:chOff x="996946" y="1518105"/>
            <a:chExt cx="3289302" cy="3510962"/>
          </a:xfrm>
        </p:grpSpPr>
        <p:pic>
          <p:nvPicPr>
            <p:cNvPr id="66568" name="Picture 3" descr="C:\Users\Administrator\Desktop\图片资料\加拿大华师周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20099" y="1518105"/>
              <a:ext cx="3038400" cy="167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9" name="Picture 5" descr="C:\Users\Administrator\Desktop\15. 第二站渥太华：卡尔顿大学——杨宗凯校长与伦特校长交换合作协议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20625" y="3208792"/>
              <a:ext cx="3037348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矩形 56"/>
            <p:cNvSpPr/>
            <p:nvPr/>
          </p:nvSpPr>
          <p:spPr bwMode="auto">
            <a:xfrm>
              <a:off x="1120771" y="2973599"/>
              <a:ext cx="3038477" cy="215864"/>
            </a:xfrm>
            <a:prstGeom prst="rect">
              <a:avLst/>
            </a:prstGeom>
            <a:solidFill>
              <a:schemeClr val="bg1">
                <a:lumMod val="50000"/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 sz="2400" b="1">
                <a:solidFill>
                  <a:srgbClr val="000099"/>
                </a:solidFill>
                <a:ea typeface="黑体" pitchFamily="2" charset="-122"/>
              </a:endParaRPr>
            </a:p>
          </p:txBody>
        </p:sp>
        <p:sp>
          <p:nvSpPr>
            <p:cNvPr id="66571" name="矩形 3"/>
            <p:cNvSpPr>
              <a:spLocks noChangeArrowheads="1"/>
            </p:cNvSpPr>
            <p:nvPr/>
          </p:nvSpPr>
          <p:spPr bwMode="auto">
            <a:xfrm>
              <a:off x="1232208" y="2949124"/>
              <a:ext cx="281418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CN" altLang="en-US" sz="12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加拿大“华师国际合作与宣介周”</a:t>
              </a:r>
            </a:p>
          </p:txBody>
        </p:sp>
        <p:sp>
          <p:nvSpPr>
            <p:cNvPr id="89" name="矩形 88"/>
            <p:cNvSpPr/>
            <p:nvPr/>
          </p:nvSpPr>
          <p:spPr bwMode="auto">
            <a:xfrm>
              <a:off x="1119183" y="4792570"/>
              <a:ext cx="3038477" cy="215864"/>
            </a:xfrm>
            <a:prstGeom prst="rect">
              <a:avLst/>
            </a:prstGeom>
            <a:solidFill>
              <a:schemeClr val="bg1">
                <a:lumMod val="50000"/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 sz="2400" b="1">
                <a:solidFill>
                  <a:srgbClr val="000099"/>
                </a:solidFill>
                <a:ea typeface="黑体" pitchFamily="2" charset="-122"/>
              </a:endParaRPr>
            </a:p>
          </p:txBody>
        </p:sp>
        <p:sp>
          <p:nvSpPr>
            <p:cNvPr id="66573" name="矩形 3"/>
            <p:cNvSpPr>
              <a:spLocks noChangeArrowheads="1"/>
            </p:cNvSpPr>
            <p:nvPr/>
          </p:nvSpPr>
          <p:spPr bwMode="auto">
            <a:xfrm>
              <a:off x="996946" y="4752068"/>
              <a:ext cx="328930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CN" altLang="en-US" sz="12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杨宗凯校长与卡尔顿大学校长交换合作协议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3.4  </a:t>
            </a:r>
            <a:r>
              <a:rPr lang="zh-CN" altLang="en-US" sz="2400" smtClean="0">
                <a:solidFill>
                  <a:schemeClr val="tx1"/>
                </a:solidFill>
              </a:rPr>
              <a:t>拓展时空，打造新生态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214" y="1063774"/>
            <a:ext cx="43663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深化对外交流合作，提高国际化水平</a:t>
            </a:r>
          </a:p>
        </p:txBody>
      </p:sp>
      <p:sp>
        <p:nvSpPr>
          <p:cNvPr id="67590" name="矩形 19"/>
          <p:cNvSpPr>
            <a:spLocks noChangeArrowheads="1"/>
          </p:cNvSpPr>
          <p:nvPr/>
        </p:nvSpPr>
        <p:spPr bwMode="auto">
          <a:xfrm>
            <a:off x="477838" y="4405313"/>
            <a:ext cx="8640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开展两岸四地同步课堂，</a:t>
            </a:r>
            <a:r>
              <a:rPr lang="en-US" altLang="zh-CN"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年与台湾师大、中原大学开展远距同步课堂共</a:t>
            </a:r>
            <a:r>
              <a:rPr lang="en-US" altLang="zh-CN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门。</a:t>
            </a:r>
          </a:p>
        </p:txBody>
      </p:sp>
      <p:pic>
        <p:nvPicPr>
          <p:cNvPr id="67591" name="Picture 3" descr="H:\2015.6.8 信息化战略ppt\2 台湾同步课堂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1619250"/>
            <a:ext cx="4084638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 descr="H:\2015.6.8 信息化战略ppt\2 台湾同步课堂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4388" y="1619250"/>
            <a:ext cx="20034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H:\2015.6.8 信息化战略ppt\2 台湾同步课堂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0513" y="1619250"/>
            <a:ext cx="20193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4" name="Picture 7" descr="H:\2015.6.8 信息化战略ppt\2 台湾同步课堂\中原大学曾阳晴副教授《爱情关系管理》课程面授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5500" y="2998788"/>
            <a:ext cx="1990725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5" name="Picture 8" descr="H:\2015.6.8 信息化战略ppt\2 台湾同步课堂\QQ图片201506132140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0200" y="2995613"/>
            <a:ext cx="1974850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3.4  </a:t>
            </a:r>
            <a:r>
              <a:rPr lang="zh-CN" altLang="en-US" sz="2400" smtClean="0">
                <a:solidFill>
                  <a:schemeClr val="tx1"/>
                </a:solidFill>
              </a:rPr>
              <a:t>拓展时空，打造新生态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214" y="1063774"/>
            <a:ext cx="22754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产学研政商社联动</a:t>
            </a:r>
          </a:p>
        </p:txBody>
      </p:sp>
      <p:grpSp>
        <p:nvGrpSpPr>
          <p:cNvPr id="68614" name="组合 77"/>
          <p:cNvGrpSpPr>
            <a:grpSpLocks/>
          </p:cNvGrpSpPr>
          <p:nvPr/>
        </p:nvGrpSpPr>
        <p:grpSpPr bwMode="auto">
          <a:xfrm>
            <a:off x="4384675" y="1314450"/>
            <a:ext cx="4287838" cy="3708400"/>
            <a:chOff x="4800600" y="1108075"/>
            <a:chExt cx="3124200" cy="2701925"/>
          </a:xfrm>
        </p:grpSpPr>
        <p:sp>
          <p:nvSpPr>
            <p:cNvPr id="77" name="矩形 76"/>
            <p:cNvSpPr/>
            <p:nvPr/>
          </p:nvSpPr>
          <p:spPr>
            <a:xfrm>
              <a:off x="4800600" y="1108075"/>
              <a:ext cx="3124200" cy="2701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pic>
          <p:nvPicPr>
            <p:cNvPr id="68630" name="Picture 11" descr="f2副本"/>
            <p:cNvPicPr>
              <a:picLocks noChangeAspect="1" noChangeArrowheads="1"/>
            </p:cNvPicPr>
            <p:nvPr/>
          </p:nvPicPr>
          <p:blipFill>
            <a:blip r:embed="rId2" cstate="print"/>
            <a:srcRect t="5507"/>
            <a:stretch>
              <a:fillRect/>
            </a:stretch>
          </p:blipFill>
          <p:spPr bwMode="auto">
            <a:xfrm>
              <a:off x="4890486" y="1184275"/>
              <a:ext cx="2945414" cy="1393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8631" name="组合 34"/>
            <p:cNvGrpSpPr>
              <a:grpSpLocks/>
            </p:cNvGrpSpPr>
            <p:nvPr/>
          </p:nvGrpSpPr>
          <p:grpSpPr bwMode="auto">
            <a:xfrm>
              <a:off x="4847724" y="2562728"/>
              <a:ext cx="3067978" cy="1183702"/>
              <a:chOff x="6219059" y="2698740"/>
              <a:chExt cx="4841915" cy="2008215"/>
            </a:xfrm>
          </p:grpSpPr>
          <p:pic>
            <p:nvPicPr>
              <p:cNvPr id="68632" name="Picture 12" descr="a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219059" y="2698740"/>
                <a:ext cx="4821206" cy="1022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8633" name="Picture 12" descr="a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239768" y="3684591"/>
                <a:ext cx="4821206" cy="1022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8615" name="组合 100"/>
          <p:cNvGrpSpPr>
            <a:grpSpLocks/>
          </p:cNvGrpSpPr>
          <p:nvPr/>
        </p:nvGrpSpPr>
        <p:grpSpPr bwMode="auto">
          <a:xfrm>
            <a:off x="530225" y="1993900"/>
            <a:ext cx="3625850" cy="2298700"/>
            <a:chOff x="530150" y="1854200"/>
            <a:chExt cx="3625290" cy="2298700"/>
          </a:xfrm>
        </p:grpSpPr>
        <p:grpSp>
          <p:nvGrpSpPr>
            <p:cNvPr id="68616" name="组合 80"/>
            <p:cNvGrpSpPr>
              <a:grpSpLocks/>
            </p:cNvGrpSpPr>
            <p:nvPr/>
          </p:nvGrpSpPr>
          <p:grpSpPr bwMode="auto">
            <a:xfrm>
              <a:off x="530150" y="2272950"/>
              <a:ext cx="1512000" cy="1512000"/>
              <a:chOff x="1012750" y="2399720"/>
              <a:chExt cx="1512000" cy="1512000"/>
            </a:xfrm>
          </p:grpSpPr>
          <p:sp>
            <p:nvSpPr>
              <p:cNvPr id="40" name="椭圆 39"/>
              <p:cNvSpPr/>
              <p:nvPr/>
            </p:nvSpPr>
            <p:spPr bwMode="auto">
              <a:xfrm>
                <a:off x="1012750" y="2400070"/>
                <a:ext cx="1512654" cy="1511300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40"/>
              <p:cNvSpPr>
                <a:spLocks noChangeArrowheads="1"/>
              </p:cNvSpPr>
              <p:nvPr/>
            </p:nvSpPr>
            <p:spPr bwMode="auto">
              <a:xfrm>
                <a:off x="1043385" y="2642413"/>
                <a:ext cx="1458515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zh-CN" altLang="en-US" b="1" spc="38" dirty="0">
                    <a:ln w="13500">
                      <a:solidFill>
                        <a:srgbClr val="4F81BD">
                          <a:shade val="2500"/>
                          <a:alpha val="6500"/>
                        </a:srgb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武汉国家现代服务业数字内容产业化基地</a:t>
                </a:r>
              </a:p>
            </p:txBody>
          </p:sp>
        </p:grpSp>
        <p:grpSp>
          <p:nvGrpSpPr>
            <p:cNvPr id="68617" name="组合 92"/>
            <p:cNvGrpSpPr>
              <a:grpSpLocks/>
            </p:cNvGrpSpPr>
            <p:nvPr/>
          </p:nvGrpSpPr>
          <p:grpSpPr bwMode="auto">
            <a:xfrm>
              <a:off x="2453640" y="1854200"/>
              <a:ext cx="1701800" cy="635000"/>
              <a:chOff x="2476500" y="1854200"/>
              <a:chExt cx="1701800" cy="635000"/>
            </a:xfrm>
          </p:grpSpPr>
          <p:sp>
            <p:nvSpPr>
              <p:cNvPr id="82" name="圆角矩形 81"/>
              <p:cNvSpPr/>
              <p:nvPr/>
            </p:nvSpPr>
            <p:spPr>
              <a:xfrm>
                <a:off x="2476763" y="1854200"/>
                <a:ext cx="1701537" cy="635000"/>
              </a:xfrm>
              <a:prstGeom prst="roundRect">
                <a:avLst/>
              </a:prstGeom>
              <a:solidFill>
                <a:srgbClr val="FFCC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83" name="Rectangle 14"/>
              <p:cNvSpPr>
                <a:spLocks noChangeArrowheads="1"/>
              </p:cNvSpPr>
              <p:nvPr/>
            </p:nvSpPr>
            <p:spPr bwMode="auto">
              <a:xfrm>
                <a:off x="2570150" y="1910395"/>
                <a:ext cx="1570050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sz="1500" b="1" spc="38" dirty="0">
                    <a:ln w="13500">
                      <a:solidFill>
                        <a:srgbClr val="4F81BD">
                          <a:shade val="2500"/>
                          <a:alpha val="6500"/>
                        </a:srgb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非物质文化遗产可视化</a:t>
                </a:r>
              </a:p>
            </p:txBody>
          </p:sp>
        </p:grpSp>
        <p:grpSp>
          <p:nvGrpSpPr>
            <p:cNvPr id="68618" name="组合 91"/>
            <p:cNvGrpSpPr>
              <a:grpSpLocks/>
            </p:cNvGrpSpPr>
            <p:nvPr/>
          </p:nvGrpSpPr>
          <p:grpSpPr bwMode="auto">
            <a:xfrm>
              <a:off x="2453640" y="2641600"/>
              <a:ext cx="1701800" cy="495300"/>
              <a:chOff x="2476500" y="2679700"/>
              <a:chExt cx="1701800" cy="495300"/>
            </a:xfrm>
          </p:grpSpPr>
          <p:sp>
            <p:nvSpPr>
              <p:cNvPr id="84" name="圆角矩形 83"/>
              <p:cNvSpPr/>
              <p:nvPr/>
            </p:nvSpPr>
            <p:spPr>
              <a:xfrm>
                <a:off x="2476763" y="2679700"/>
                <a:ext cx="1701537" cy="495300"/>
              </a:xfrm>
              <a:prstGeom prst="roundRect">
                <a:avLst/>
              </a:prstGeom>
              <a:solidFill>
                <a:srgbClr val="FFCC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85" name="Rectangle 14"/>
              <p:cNvSpPr>
                <a:spLocks noChangeArrowheads="1"/>
              </p:cNvSpPr>
              <p:nvPr/>
            </p:nvSpPr>
            <p:spPr bwMode="auto">
              <a:xfrm>
                <a:off x="2544750" y="2761295"/>
                <a:ext cx="1570050" cy="323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zh-CN" altLang="en-US" sz="1500" b="1" spc="38" dirty="0">
                    <a:ln w="13500">
                      <a:solidFill>
                        <a:srgbClr val="4F81BD">
                          <a:shade val="2500"/>
                          <a:alpha val="6500"/>
                        </a:srgb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文化创意设计</a:t>
                </a:r>
              </a:p>
            </p:txBody>
          </p:sp>
        </p:grpSp>
        <p:grpSp>
          <p:nvGrpSpPr>
            <p:cNvPr id="68619" name="组合 90"/>
            <p:cNvGrpSpPr>
              <a:grpSpLocks/>
            </p:cNvGrpSpPr>
            <p:nvPr/>
          </p:nvGrpSpPr>
          <p:grpSpPr bwMode="auto">
            <a:xfrm>
              <a:off x="2453640" y="3289300"/>
              <a:ext cx="1701800" cy="863600"/>
              <a:chOff x="2476500" y="3289300"/>
              <a:chExt cx="1701800" cy="863600"/>
            </a:xfrm>
          </p:grpSpPr>
          <p:sp>
            <p:nvSpPr>
              <p:cNvPr id="87" name="圆角矩形 86"/>
              <p:cNvSpPr/>
              <p:nvPr/>
            </p:nvSpPr>
            <p:spPr>
              <a:xfrm>
                <a:off x="2476763" y="3289300"/>
                <a:ext cx="1701537" cy="863600"/>
              </a:xfrm>
              <a:prstGeom prst="roundRect">
                <a:avLst/>
              </a:prstGeom>
              <a:solidFill>
                <a:srgbClr val="FFCC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88" name="Rectangle 14"/>
              <p:cNvSpPr>
                <a:spLocks noChangeArrowheads="1"/>
              </p:cNvSpPr>
              <p:nvPr/>
            </p:nvSpPr>
            <p:spPr bwMode="auto">
              <a:xfrm>
                <a:off x="2557450" y="3332795"/>
                <a:ext cx="1570050" cy="784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sz="1500" b="1" spc="38" dirty="0">
                    <a:ln w="13500">
                      <a:solidFill>
                        <a:srgbClr val="4F81BD">
                          <a:shade val="2500"/>
                          <a:alpha val="6500"/>
                        </a:srgbClr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民族文化数字化关键技术研究及示范应用</a:t>
                </a:r>
              </a:p>
            </p:txBody>
          </p:sp>
        </p:grpSp>
        <p:sp>
          <p:nvSpPr>
            <p:cNvPr id="100" name="左大括号 99"/>
            <p:cNvSpPr/>
            <p:nvPr/>
          </p:nvSpPr>
          <p:spPr bwMode="auto">
            <a:xfrm>
              <a:off x="2144389" y="2168525"/>
              <a:ext cx="219041" cy="1619250"/>
            </a:xfrm>
            <a:prstGeom prst="leftBrace">
              <a:avLst/>
            </a:prstGeom>
            <a:noFill/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3.5  </a:t>
            </a:r>
            <a:r>
              <a:rPr lang="zh-CN" altLang="en-US" sz="2400" smtClean="0">
                <a:solidFill>
                  <a:schemeClr val="tx1"/>
                </a:solidFill>
              </a:rPr>
              <a:t>优化治理，建立新机制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214" y="1063774"/>
            <a:ext cx="5880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3.5.1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以师生需求为导向，建立快捷服务响应机制</a:t>
            </a:r>
          </a:p>
        </p:txBody>
      </p:sp>
      <p:grpSp>
        <p:nvGrpSpPr>
          <p:cNvPr id="2" name="组合 47"/>
          <p:cNvGrpSpPr>
            <a:grpSpLocks/>
          </p:cNvGrpSpPr>
          <p:nvPr/>
        </p:nvGrpSpPr>
        <p:grpSpPr bwMode="auto">
          <a:xfrm>
            <a:off x="609600" y="2046288"/>
            <a:ext cx="4805363" cy="2724150"/>
            <a:chOff x="610197" y="2046327"/>
            <a:chExt cx="4805265" cy="2724567"/>
          </a:xfrm>
        </p:grpSpPr>
        <p:sp>
          <p:nvSpPr>
            <p:cNvPr id="26" name="饼形 95"/>
            <p:cNvSpPr/>
            <p:nvPr/>
          </p:nvSpPr>
          <p:spPr>
            <a:xfrm>
              <a:off x="2310375" y="2367051"/>
              <a:ext cx="1704940" cy="1630612"/>
            </a:xfrm>
            <a:custGeom>
              <a:avLst/>
              <a:gdLst>
                <a:gd name="connsiteX0" fmla="*/ 2172856 w 2172856"/>
                <a:gd name="connsiteY0" fmla="*/ 1086428 h 2172856"/>
                <a:gd name="connsiteX1" fmla="*/ 1086428 w 2172856"/>
                <a:gd name="connsiteY1" fmla="*/ 2172856 h 2172856"/>
                <a:gd name="connsiteX2" fmla="*/ 0 w 2172856"/>
                <a:gd name="connsiteY2" fmla="*/ 1086428 h 2172856"/>
                <a:gd name="connsiteX3" fmla="*/ 1086428 w 2172856"/>
                <a:gd name="connsiteY3" fmla="*/ 0 h 2172856"/>
                <a:gd name="connsiteX4" fmla="*/ 1086428 w 2172856"/>
                <a:gd name="connsiteY4" fmla="*/ 1086428 h 2172856"/>
                <a:gd name="connsiteX5" fmla="*/ 2172856 w 2172856"/>
                <a:gd name="connsiteY5" fmla="*/ 1086428 h 2172856"/>
                <a:gd name="connsiteX0" fmla="*/ 2172856 w 2172856"/>
                <a:gd name="connsiteY0" fmla="*/ 1086428 h 2172856"/>
                <a:gd name="connsiteX1" fmla="*/ 1086428 w 2172856"/>
                <a:gd name="connsiteY1" fmla="*/ 2172856 h 2172856"/>
                <a:gd name="connsiteX2" fmla="*/ 0 w 2172856"/>
                <a:gd name="connsiteY2" fmla="*/ 1086428 h 2172856"/>
                <a:gd name="connsiteX3" fmla="*/ 1086428 w 2172856"/>
                <a:gd name="connsiteY3" fmla="*/ 0 h 2172856"/>
                <a:gd name="connsiteX4" fmla="*/ 2172856 w 2172856"/>
                <a:gd name="connsiteY4" fmla="*/ 1086428 h 2172856"/>
                <a:gd name="connsiteX0" fmla="*/ 2172856 w 2264296"/>
                <a:gd name="connsiteY0" fmla="*/ 1086428 h 2172856"/>
                <a:gd name="connsiteX1" fmla="*/ 1086428 w 2264296"/>
                <a:gd name="connsiteY1" fmla="*/ 2172856 h 2172856"/>
                <a:gd name="connsiteX2" fmla="*/ 0 w 2264296"/>
                <a:gd name="connsiteY2" fmla="*/ 1086428 h 2172856"/>
                <a:gd name="connsiteX3" fmla="*/ 1086428 w 2264296"/>
                <a:gd name="connsiteY3" fmla="*/ 0 h 2172856"/>
                <a:gd name="connsiteX4" fmla="*/ 2264296 w 2264296"/>
                <a:gd name="connsiteY4" fmla="*/ 1177868 h 2172856"/>
                <a:gd name="connsiteX0" fmla="*/ 2172856 w 2172856"/>
                <a:gd name="connsiteY0" fmla="*/ 1086428 h 2172856"/>
                <a:gd name="connsiteX1" fmla="*/ 1086428 w 2172856"/>
                <a:gd name="connsiteY1" fmla="*/ 2172856 h 2172856"/>
                <a:gd name="connsiteX2" fmla="*/ 0 w 2172856"/>
                <a:gd name="connsiteY2" fmla="*/ 1086428 h 2172856"/>
                <a:gd name="connsiteX3" fmla="*/ 1086428 w 2172856"/>
                <a:gd name="connsiteY3" fmla="*/ 0 h 217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2856" h="2172856">
                  <a:moveTo>
                    <a:pt x="2172856" y="1086428"/>
                  </a:moveTo>
                  <a:cubicBezTo>
                    <a:pt x="2172856" y="1686446"/>
                    <a:pt x="1686446" y="2172856"/>
                    <a:pt x="1086428" y="2172856"/>
                  </a:cubicBezTo>
                  <a:cubicBezTo>
                    <a:pt x="486410" y="2172856"/>
                    <a:pt x="0" y="1686446"/>
                    <a:pt x="0" y="1086428"/>
                  </a:cubicBezTo>
                  <a:cubicBezTo>
                    <a:pt x="0" y="486410"/>
                    <a:pt x="486410" y="0"/>
                    <a:pt x="1086428" y="0"/>
                  </a:cubicBezTo>
                </a:path>
              </a:pathLst>
            </a:custGeom>
            <a:noFill/>
            <a:ln w="571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zh-CN" altLang="en-US" sz="1350" dirty="0">
                <a:solidFill>
                  <a:srgbClr val="000000"/>
                </a:solidFill>
                <a:latin typeface="微软雅黑" panose="020B0503020204020204" pitchFamily="34" charset="-122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3031086" y="2367051"/>
              <a:ext cx="639749" cy="0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3815295" y="2984683"/>
              <a:ext cx="349243" cy="347716"/>
            </a:xfrm>
            <a:prstGeom prst="ellipse">
              <a:avLst/>
            </a:prstGeom>
            <a:solidFill>
              <a:srgbClr val="1893A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FFFFFF"/>
                  </a:solidFill>
                  <a:latin typeface="Impact" panose="020B0806030902050204" pitchFamily="34" charset="0"/>
                </a:rPr>
                <a:t>1</a:t>
              </a:r>
              <a:endParaRPr lang="zh-CN" altLang="en-US" dirty="0">
                <a:solidFill>
                  <a:srgbClr val="FFFFFF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2923138" y="3800783"/>
              <a:ext cx="349243" cy="349303"/>
            </a:xfrm>
            <a:prstGeom prst="ellipse">
              <a:avLst/>
            </a:prstGeom>
            <a:solidFill>
              <a:srgbClr val="1893A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FFFFFF"/>
                  </a:solidFill>
                  <a:latin typeface="Impact" panose="020B0806030902050204" pitchFamily="34" charset="0"/>
                </a:rPr>
                <a:t>2</a:t>
              </a:r>
              <a:endParaRPr lang="zh-CN" altLang="en-US" dirty="0">
                <a:solidFill>
                  <a:srgbClr val="FFFFFF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2154803" y="2968805"/>
              <a:ext cx="349243" cy="349303"/>
            </a:xfrm>
            <a:prstGeom prst="ellipse">
              <a:avLst/>
            </a:prstGeom>
            <a:solidFill>
              <a:srgbClr val="1893A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FFFFFF"/>
                  </a:solidFill>
                  <a:latin typeface="Impact" panose="020B0806030902050204" pitchFamily="34" charset="0"/>
                </a:rPr>
                <a:t>3</a:t>
              </a:r>
              <a:endParaRPr lang="zh-CN" altLang="en-US" dirty="0">
                <a:solidFill>
                  <a:srgbClr val="FFFFFF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031086" y="2159056"/>
              <a:ext cx="347655" cy="347716"/>
            </a:xfrm>
            <a:prstGeom prst="ellipse">
              <a:avLst/>
            </a:prstGeom>
            <a:solidFill>
              <a:srgbClr val="1893A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FFFFFF"/>
                  </a:solidFill>
                  <a:latin typeface="Impact" panose="020B0806030902050204" pitchFamily="34" charset="0"/>
                </a:rPr>
                <a:t>4</a:t>
              </a:r>
              <a:endParaRPr lang="zh-CN" altLang="en-US" dirty="0">
                <a:solidFill>
                  <a:srgbClr val="FFFFFF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9651" name="矩形 33"/>
            <p:cNvSpPr>
              <a:spLocks noChangeArrowheads="1"/>
            </p:cNvSpPr>
            <p:nvPr/>
          </p:nvSpPr>
          <p:spPr bwMode="auto">
            <a:xfrm>
              <a:off x="3611823" y="2046327"/>
              <a:ext cx="1357703" cy="605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b="1">
                  <a:latin typeface="微软雅黑" pitchFamily="34" charset="-122"/>
                  <a:ea typeface="微软雅黑" pitchFamily="34" charset="-122"/>
                </a:rPr>
                <a:t>就业毕业</a:t>
              </a:r>
              <a:endParaRPr lang="en-US" altLang="zh-CN" b="1"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ts val="2000"/>
                </a:lnSpc>
              </a:pPr>
              <a:r>
                <a:rPr lang="zh-CN" altLang="en-US" b="1">
                  <a:latin typeface="微软雅黑" pitchFamily="34" charset="-122"/>
                  <a:ea typeface="微软雅黑" pitchFamily="34" charset="-122"/>
                </a:rPr>
                <a:t>“一张表”</a:t>
              </a:r>
            </a:p>
          </p:txBody>
        </p:sp>
        <p:sp>
          <p:nvSpPr>
            <p:cNvPr id="69652" name="矩形 34"/>
            <p:cNvSpPr>
              <a:spLocks noChangeArrowheads="1"/>
            </p:cNvSpPr>
            <p:nvPr/>
          </p:nvSpPr>
          <p:spPr bwMode="auto">
            <a:xfrm>
              <a:off x="4084698" y="2831703"/>
              <a:ext cx="1330764" cy="605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b="1">
                  <a:latin typeface="微软雅黑" pitchFamily="34" charset="-122"/>
                  <a:ea typeface="微软雅黑" pitchFamily="34" charset="-122"/>
                </a:rPr>
                <a:t>新生入学</a:t>
              </a:r>
              <a:endParaRPr lang="en-US" altLang="zh-CN" b="1"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ts val="2000"/>
                </a:lnSpc>
              </a:pPr>
              <a:r>
                <a:rPr lang="zh-CN" altLang="en-US" b="1">
                  <a:latin typeface="微软雅黑" pitchFamily="34" charset="-122"/>
                  <a:ea typeface="微软雅黑" pitchFamily="34" charset="-122"/>
                </a:rPr>
                <a:t>“一站式”</a:t>
              </a:r>
            </a:p>
          </p:txBody>
        </p:sp>
        <p:sp>
          <p:nvSpPr>
            <p:cNvPr id="69653" name="矩形 35"/>
            <p:cNvSpPr>
              <a:spLocks noChangeArrowheads="1"/>
            </p:cNvSpPr>
            <p:nvPr/>
          </p:nvSpPr>
          <p:spPr bwMode="auto">
            <a:xfrm>
              <a:off x="2006953" y="4165600"/>
              <a:ext cx="2145948" cy="605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b="1">
                  <a:latin typeface="微软雅黑" pitchFamily="34" charset="-122"/>
                  <a:ea typeface="微软雅黑" pitchFamily="34" charset="-122"/>
                </a:rPr>
                <a:t> 事务服务</a:t>
              </a:r>
              <a:endParaRPr lang="en-US" altLang="zh-CN" b="1"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ts val="2000"/>
                </a:lnSpc>
              </a:pPr>
              <a:r>
                <a:rPr lang="zh-CN" altLang="en-US" b="1">
                  <a:latin typeface="微软雅黑" pitchFamily="34" charset="-122"/>
                  <a:ea typeface="微软雅黑" pitchFamily="34" charset="-122"/>
                </a:rPr>
                <a:t>“一键通”</a:t>
              </a:r>
            </a:p>
          </p:txBody>
        </p:sp>
        <p:sp>
          <p:nvSpPr>
            <p:cNvPr id="69654" name="矩形 36"/>
            <p:cNvSpPr>
              <a:spLocks noChangeArrowheads="1"/>
            </p:cNvSpPr>
            <p:nvPr/>
          </p:nvSpPr>
          <p:spPr bwMode="auto">
            <a:xfrm>
              <a:off x="610197" y="2859285"/>
              <a:ext cx="1968420" cy="605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b="1">
                  <a:latin typeface="微软雅黑" pitchFamily="34" charset="-122"/>
                  <a:ea typeface="微软雅黑" pitchFamily="34" charset="-122"/>
                </a:rPr>
                <a:t>日常管理</a:t>
              </a:r>
              <a:endParaRPr lang="en-US" altLang="zh-CN" b="1"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ts val="2000"/>
                </a:lnSpc>
              </a:pPr>
              <a:r>
                <a:rPr lang="zh-CN" altLang="en-US" b="1">
                  <a:latin typeface="微软雅黑" pitchFamily="34" charset="-122"/>
                  <a:ea typeface="微软雅黑" pitchFamily="34" charset="-122"/>
                </a:rPr>
                <a:t>“一张网”</a:t>
              </a:r>
            </a:p>
          </p:txBody>
        </p:sp>
        <p:sp>
          <p:nvSpPr>
            <p:cNvPr id="38" name="椭圆 37"/>
            <p:cNvSpPr/>
            <p:nvPr/>
          </p:nvSpPr>
          <p:spPr>
            <a:xfrm>
              <a:off x="2656443" y="2665547"/>
              <a:ext cx="1014391" cy="103362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信息化建设</a:t>
              </a:r>
            </a:p>
          </p:txBody>
        </p:sp>
      </p:grpSp>
      <p:sp>
        <p:nvSpPr>
          <p:cNvPr id="39" name="KSO_Shape"/>
          <p:cNvSpPr/>
          <p:nvPr/>
        </p:nvSpPr>
        <p:spPr>
          <a:xfrm>
            <a:off x="5019675" y="2179638"/>
            <a:ext cx="1038225" cy="220662"/>
          </a:xfrm>
          <a:custGeom>
            <a:avLst/>
            <a:gdLst>
              <a:gd name="connsiteX0" fmla="*/ 2226629 w 7382320"/>
              <a:gd name="connsiteY0" fmla="*/ 1008112 h 3528392"/>
              <a:gd name="connsiteX1" fmla="*/ 3470622 w 7382320"/>
              <a:gd name="connsiteY1" fmla="*/ 1008112 h 3528392"/>
              <a:gd name="connsiteX2" fmla="*/ 3470622 w 7382320"/>
              <a:gd name="connsiteY2" fmla="*/ 2520280 h 3528392"/>
              <a:gd name="connsiteX3" fmla="*/ 2226629 w 7382320"/>
              <a:gd name="connsiteY3" fmla="*/ 2520280 h 3528392"/>
              <a:gd name="connsiteX4" fmla="*/ 887362 w 7382320"/>
              <a:gd name="connsiteY4" fmla="*/ 1008112 h 3528392"/>
              <a:gd name="connsiteX5" fmla="*/ 1843323 w 7382320"/>
              <a:gd name="connsiteY5" fmla="*/ 1008112 h 3528392"/>
              <a:gd name="connsiteX6" fmla="*/ 1843323 w 7382320"/>
              <a:gd name="connsiteY6" fmla="*/ 2520280 h 3528392"/>
              <a:gd name="connsiteX7" fmla="*/ 887362 w 7382320"/>
              <a:gd name="connsiteY7" fmla="*/ 2520280 h 3528392"/>
              <a:gd name="connsiteX8" fmla="*/ 0 w 7382320"/>
              <a:gd name="connsiteY8" fmla="*/ 1008112 h 3528392"/>
              <a:gd name="connsiteX9" fmla="*/ 504056 w 7382320"/>
              <a:gd name="connsiteY9" fmla="*/ 1008112 h 3528392"/>
              <a:gd name="connsiteX10" fmla="*/ 504056 w 7382320"/>
              <a:gd name="connsiteY10" fmla="*/ 2520280 h 3528392"/>
              <a:gd name="connsiteX11" fmla="*/ 0 w 7382320"/>
              <a:gd name="connsiteY11" fmla="*/ 2520280 h 3528392"/>
              <a:gd name="connsiteX12" fmla="*/ 5222080 w 7382320"/>
              <a:gd name="connsiteY12" fmla="*/ 0 h 3528392"/>
              <a:gd name="connsiteX13" fmla="*/ 7382320 w 7382320"/>
              <a:gd name="connsiteY13" fmla="*/ 1764196 h 3528392"/>
              <a:gd name="connsiteX14" fmla="*/ 5222080 w 7382320"/>
              <a:gd name="connsiteY14" fmla="*/ 3528392 h 3528392"/>
              <a:gd name="connsiteX15" fmla="*/ 5222080 w 7382320"/>
              <a:gd name="connsiteY15" fmla="*/ 2520280 h 3528392"/>
              <a:gd name="connsiteX16" fmla="*/ 3853928 w 7382320"/>
              <a:gd name="connsiteY16" fmla="*/ 2520280 h 3528392"/>
              <a:gd name="connsiteX17" fmla="*/ 3853928 w 7382320"/>
              <a:gd name="connsiteY17" fmla="*/ 1008112 h 3528392"/>
              <a:gd name="connsiteX18" fmla="*/ 5222080 w 7382320"/>
              <a:gd name="connsiteY18" fmla="*/ 100811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382320" h="3528392">
                <a:moveTo>
                  <a:pt x="2226629" y="1008112"/>
                </a:moveTo>
                <a:lnTo>
                  <a:pt x="3470622" y="1008112"/>
                </a:lnTo>
                <a:lnTo>
                  <a:pt x="3470622" y="2520280"/>
                </a:lnTo>
                <a:lnTo>
                  <a:pt x="2226629" y="2520280"/>
                </a:lnTo>
                <a:close/>
                <a:moveTo>
                  <a:pt x="887362" y="1008112"/>
                </a:moveTo>
                <a:lnTo>
                  <a:pt x="1843323" y="1008112"/>
                </a:lnTo>
                <a:lnTo>
                  <a:pt x="1843323" y="2520280"/>
                </a:lnTo>
                <a:lnTo>
                  <a:pt x="887362" y="2520280"/>
                </a:lnTo>
                <a:close/>
                <a:moveTo>
                  <a:pt x="0" y="1008112"/>
                </a:moveTo>
                <a:lnTo>
                  <a:pt x="504056" y="1008112"/>
                </a:lnTo>
                <a:lnTo>
                  <a:pt x="504056" y="2520280"/>
                </a:lnTo>
                <a:lnTo>
                  <a:pt x="0" y="2520280"/>
                </a:lnTo>
                <a:close/>
                <a:moveTo>
                  <a:pt x="5222080" y="0"/>
                </a:moveTo>
                <a:lnTo>
                  <a:pt x="7382320" y="1764196"/>
                </a:lnTo>
                <a:lnTo>
                  <a:pt x="5222080" y="3528392"/>
                </a:lnTo>
                <a:lnTo>
                  <a:pt x="5222080" y="2520280"/>
                </a:lnTo>
                <a:lnTo>
                  <a:pt x="3853928" y="2520280"/>
                </a:lnTo>
                <a:lnTo>
                  <a:pt x="3853928" y="1008112"/>
                </a:lnTo>
                <a:lnTo>
                  <a:pt x="5222080" y="1008112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" name="组合 48"/>
          <p:cNvGrpSpPr>
            <a:grpSpLocks/>
          </p:cNvGrpSpPr>
          <p:nvPr/>
        </p:nvGrpSpPr>
        <p:grpSpPr bwMode="auto">
          <a:xfrm>
            <a:off x="5997575" y="1600200"/>
            <a:ext cx="2674938" cy="3278188"/>
            <a:chOff x="5996797" y="1600200"/>
            <a:chExt cx="2675716" cy="3278662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5996797" y="3056700"/>
              <a:ext cx="2675716" cy="1822162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5" name="云形标注 44"/>
            <p:cNvSpPr/>
            <p:nvPr/>
          </p:nvSpPr>
          <p:spPr>
            <a:xfrm>
              <a:off x="6234991" y="1600200"/>
              <a:ext cx="2435933" cy="1189210"/>
            </a:xfrm>
            <a:prstGeom prst="cloudCallout">
              <a:avLst>
                <a:gd name="adj1" fmla="val -9986"/>
                <a:gd name="adj2" fmla="val 81154"/>
              </a:avLst>
            </a:prstGeom>
            <a:solidFill>
              <a:srgbClr val="B5D5BE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以学生为中心</a:t>
              </a:r>
              <a:endParaRPr lang="en-US" altLang="zh-CN" b="1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defRPr/>
              </a:pPr>
              <a:r>
                <a:rPr lang="zh-CN" altLang="en-US" b="1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的事务服务</a:t>
              </a:r>
              <a:endParaRPr lang="zh-CN" altLang="en-US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6" name="TextBox 3"/>
          <p:cNvSpPr txBox="1"/>
          <p:nvPr/>
        </p:nvSpPr>
        <p:spPr>
          <a:xfrm>
            <a:off x="1047750" y="1857375"/>
            <a:ext cx="1981200" cy="458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0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四个“一”</a:t>
            </a:r>
          </a:p>
        </p:txBody>
      </p:sp>
      <p:sp>
        <p:nvSpPr>
          <p:cNvPr id="47" name="Rectangle 64"/>
          <p:cNvSpPr>
            <a:spLocks noChangeArrowheads="1"/>
          </p:cNvSpPr>
          <p:nvPr/>
        </p:nvSpPr>
        <p:spPr bwMode="auto">
          <a:xfrm>
            <a:off x="1060450" y="1422549"/>
            <a:ext cx="67185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学生的全生命周期服务管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理（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学生“网格化”服务体系</a:t>
            </a:r>
            <a:r>
              <a:rPr lang="zh-CN" altLang="en-US" sz="2000" b="1" spc="3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）</a:t>
            </a:r>
            <a:endParaRPr lang="zh-CN" altLang="en-US" sz="2000" b="1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066800" y="1636713"/>
            <a:ext cx="37338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ts val="2800"/>
              </a:lnSpc>
            </a:pPr>
            <a:r>
              <a:rPr kumimoji="1" lang="zh-CN" altLang="en-US" sz="2000" dirty="0">
                <a:latin typeface="微软雅黑" pitchFamily="34" charset="-122"/>
                <a:ea typeface="微软雅黑" pitchFamily="34" charset="-122"/>
              </a:rPr>
              <a:t>    利用信息化手段对报道流程重新梳理，所有的信息填报、宿舍及床位选择、生活用品及军训服装订购、接车时间、缴费等工作都在线完成。后勤集团将生活用品发放到床位，自愿者将一卡通等交给新生。这样在方便了学生，也减轻了学校迎新压力。</a:t>
            </a:r>
          </a:p>
        </p:txBody>
      </p:sp>
      <p:sp>
        <p:nvSpPr>
          <p:cNvPr id="70659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3.5  </a:t>
            </a:r>
            <a:r>
              <a:rPr lang="zh-CN" altLang="en-US" sz="2400" smtClean="0">
                <a:solidFill>
                  <a:schemeClr val="tx1"/>
                </a:solidFill>
              </a:rPr>
              <a:t>优化治理，建立新机制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214" y="1063774"/>
            <a:ext cx="5880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3.5.1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以师生需求为导向，建立快捷服务响应机制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713" y="1457325"/>
            <a:ext cx="36068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图片 24" descr="W02011102064178515186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663" y="1457325"/>
            <a:ext cx="54006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3.5  </a:t>
            </a:r>
            <a:r>
              <a:rPr lang="zh-CN" altLang="en-US" sz="2400" smtClean="0">
                <a:solidFill>
                  <a:schemeClr val="tx1"/>
                </a:solidFill>
              </a:rPr>
              <a:t>优化治理，建立新机制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214" y="1063774"/>
            <a:ext cx="5880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3.5.2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以质量提升为导向，建立评估决策预警机制</a:t>
            </a:r>
          </a:p>
        </p:txBody>
      </p:sp>
      <p:pic>
        <p:nvPicPr>
          <p:cNvPr id="7168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460500"/>
            <a:ext cx="298926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1" descr="C:\Documents and Settings\Administrator\Application Data\Tencent\Users\410327643\QQ\WinTemp\RichOle\I_OCP{L`$J28}3@F9VYLO[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4950" y="1460500"/>
            <a:ext cx="295275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8" name="矩形 6"/>
          <p:cNvSpPr>
            <a:spLocks noChangeArrowheads="1"/>
          </p:cNvSpPr>
          <p:nvPr/>
        </p:nvSpPr>
        <p:spPr bwMode="auto">
          <a:xfrm>
            <a:off x="1063625" y="1673225"/>
            <a:ext cx="4159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150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实时监测</a:t>
            </a:r>
          </a:p>
        </p:txBody>
      </p:sp>
      <p:pic>
        <p:nvPicPr>
          <p:cNvPr id="71689" name="Picture 2" descr="C:\Documents and Settings\Administrator\Application Data\Tencent\Users\410327643\QQ\WinTemp\RichOle\)7S5{Q[N8(CCXMGYF]}NW`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4950" y="3363913"/>
            <a:ext cx="2952750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0" name="矩形 7"/>
          <p:cNvSpPr>
            <a:spLocks noChangeArrowheads="1"/>
          </p:cNvSpPr>
          <p:nvPr/>
        </p:nvSpPr>
        <p:spPr bwMode="auto">
          <a:xfrm>
            <a:off x="1063625" y="2819400"/>
            <a:ext cx="41592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50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   在线评教、满意度测评</a:t>
            </a:r>
          </a:p>
        </p:txBody>
      </p:sp>
      <p:sp>
        <p:nvSpPr>
          <p:cNvPr id="71691" name="矩形 14"/>
          <p:cNvSpPr>
            <a:spLocks noChangeArrowheads="1"/>
          </p:cNvSpPr>
          <p:nvPr/>
        </p:nvSpPr>
        <p:spPr bwMode="auto">
          <a:xfrm>
            <a:off x="7604125" y="2016125"/>
            <a:ext cx="461963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教学质量智能诊断和评价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3.5  </a:t>
            </a:r>
            <a:r>
              <a:rPr lang="zh-CN" altLang="en-US" sz="2400" smtClean="0">
                <a:solidFill>
                  <a:schemeClr val="tx1"/>
                </a:solidFill>
              </a:rPr>
              <a:t>优化治理，建立新机制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214" y="1063774"/>
            <a:ext cx="5880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3.5.2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以质量提升为导向，建立评估决策预警机制</a:t>
            </a:r>
          </a:p>
        </p:txBody>
      </p:sp>
      <p:grpSp>
        <p:nvGrpSpPr>
          <p:cNvPr id="2" name="组合 37"/>
          <p:cNvGrpSpPr>
            <a:grpSpLocks/>
          </p:cNvGrpSpPr>
          <p:nvPr/>
        </p:nvGrpSpPr>
        <p:grpSpPr bwMode="auto">
          <a:xfrm>
            <a:off x="234950" y="1562100"/>
            <a:ext cx="8643938" cy="2820988"/>
            <a:chOff x="235381" y="1562249"/>
            <a:chExt cx="8643075" cy="2820811"/>
          </a:xfrm>
        </p:grpSpPr>
        <p:grpSp>
          <p:nvGrpSpPr>
            <p:cNvPr id="72713" name="组合 36"/>
            <p:cNvGrpSpPr>
              <a:grpSpLocks/>
            </p:cNvGrpSpPr>
            <p:nvPr/>
          </p:nvGrpSpPr>
          <p:grpSpPr bwMode="auto">
            <a:xfrm>
              <a:off x="235381" y="2102551"/>
              <a:ext cx="8643075" cy="2280509"/>
              <a:chOff x="235381" y="2102551"/>
              <a:chExt cx="8643075" cy="2280509"/>
            </a:xfrm>
          </p:grpSpPr>
          <p:pic>
            <p:nvPicPr>
              <p:cNvPr id="7271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5381" y="2102551"/>
                <a:ext cx="8643075" cy="1314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2716" name="组合 17"/>
              <p:cNvGrpSpPr>
                <a:grpSpLocks/>
              </p:cNvGrpSpPr>
              <p:nvPr/>
            </p:nvGrpSpPr>
            <p:grpSpPr bwMode="auto">
              <a:xfrm>
                <a:off x="1054100" y="3509141"/>
                <a:ext cx="7200900" cy="873919"/>
                <a:chOff x="1104900" y="4141380"/>
                <a:chExt cx="7200900" cy="873919"/>
              </a:xfrm>
            </p:grpSpPr>
            <p:sp>
              <p:nvSpPr>
                <p:cNvPr id="19" name="直角三角形 18"/>
                <p:cNvSpPr/>
                <p:nvPr/>
              </p:nvSpPr>
              <p:spPr>
                <a:xfrm flipH="1" flipV="1">
                  <a:off x="7178418" y="4697819"/>
                  <a:ext cx="149210" cy="217473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方正大黑简体" pitchFamily="2" charset="-122"/>
                    <a:ea typeface="方正大黑简体" pitchFamily="2" charset="-122"/>
                  </a:endParaRPr>
                </a:p>
              </p:txBody>
            </p:sp>
            <p:sp>
              <p:nvSpPr>
                <p:cNvPr id="20" name="直角三角形 19"/>
                <p:cNvSpPr/>
                <p:nvPr/>
              </p:nvSpPr>
              <p:spPr>
                <a:xfrm>
                  <a:off x="6189504" y="4239060"/>
                  <a:ext cx="147622" cy="219061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方正大黑简体" pitchFamily="2" charset="-122"/>
                    <a:ea typeface="方正大黑简体" pitchFamily="2" charset="-122"/>
                  </a:endParaRPr>
                </a:p>
              </p:txBody>
            </p:sp>
            <p:sp>
              <p:nvSpPr>
                <p:cNvPr id="21" name="直角三角形 20"/>
                <p:cNvSpPr/>
                <p:nvPr/>
              </p:nvSpPr>
              <p:spPr>
                <a:xfrm flipH="1" flipV="1">
                  <a:off x="6041881" y="4697819"/>
                  <a:ext cx="147623" cy="217473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方正大黑简体" pitchFamily="2" charset="-122"/>
                    <a:ea typeface="方正大黑简体" pitchFamily="2" charset="-122"/>
                  </a:endParaRPr>
                </a:p>
              </p:txBody>
            </p:sp>
            <p:sp>
              <p:nvSpPr>
                <p:cNvPr id="22" name="直角三角形 21"/>
                <p:cNvSpPr/>
                <p:nvPr/>
              </p:nvSpPr>
              <p:spPr>
                <a:xfrm>
                  <a:off x="5051380" y="4239060"/>
                  <a:ext cx="149210" cy="219061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方正大黑简体" pitchFamily="2" charset="-122"/>
                    <a:ea typeface="方正大黑简体" pitchFamily="2" charset="-122"/>
                  </a:endParaRPr>
                </a:p>
              </p:txBody>
            </p:sp>
            <p:sp>
              <p:nvSpPr>
                <p:cNvPr id="23" name="直角三角形 22"/>
                <p:cNvSpPr/>
                <p:nvPr/>
              </p:nvSpPr>
              <p:spPr>
                <a:xfrm flipH="1" flipV="1">
                  <a:off x="4903758" y="4697819"/>
                  <a:ext cx="149210" cy="217473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方正大黑简体" pitchFamily="2" charset="-122"/>
                    <a:ea typeface="方正大黑简体" pitchFamily="2" charset="-122"/>
                  </a:endParaRPr>
                </a:p>
              </p:txBody>
            </p:sp>
            <p:sp>
              <p:nvSpPr>
                <p:cNvPr id="24" name="直角三角形 23"/>
                <p:cNvSpPr/>
                <p:nvPr/>
              </p:nvSpPr>
              <p:spPr>
                <a:xfrm>
                  <a:off x="3914843" y="4239060"/>
                  <a:ext cx="147623" cy="219061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方正大黑简体" pitchFamily="2" charset="-122"/>
                    <a:ea typeface="方正大黑简体" pitchFamily="2" charset="-122"/>
                  </a:endParaRPr>
                </a:p>
              </p:txBody>
            </p:sp>
            <p:sp>
              <p:nvSpPr>
                <p:cNvPr id="25" name="直角三角形 24"/>
                <p:cNvSpPr/>
                <p:nvPr/>
              </p:nvSpPr>
              <p:spPr>
                <a:xfrm flipH="1" flipV="1">
                  <a:off x="3767221" y="4697819"/>
                  <a:ext cx="147622" cy="217473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方正大黑简体" pitchFamily="2" charset="-122"/>
                    <a:ea typeface="方正大黑简体" pitchFamily="2" charset="-122"/>
                  </a:endParaRPr>
                </a:p>
              </p:txBody>
            </p:sp>
            <p:sp>
              <p:nvSpPr>
                <p:cNvPr id="26" name="直角三角形 25"/>
                <p:cNvSpPr/>
                <p:nvPr/>
              </p:nvSpPr>
              <p:spPr>
                <a:xfrm>
                  <a:off x="2776720" y="4239060"/>
                  <a:ext cx="149210" cy="219061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方正大黑简体" pitchFamily="2" charset="-122"/>
                    <a:ea typeface="方正大黑简体" pitchFamily="2" charset="-122"/>
                  </a:endParaRPr>
                </a:p>
              </p:txBody>
            </p:sp>
            <p:sp>
              <p:nvSpPr>
                <p:cNvPr id="27" name="直角三角形 26"/>
                <p:cNvSpPr/>
                <p:nvPr/>
              </p:nvSpPr>
              <p:spPr>
                <a:xfrm flipH="1" flipV="1">
                  <a:off x="2629097" y="4697819"/>
                  <a:ext cx="149210" cy="217473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方正大黑简体" pitchFamily="2" charset="-122"/>
                    <a:ea typeface="方正大黑简体" pitchFamily="2" charset="-122"/>
                  </a:endParaRPr>
                </a:p>
              </p:txBody>
            </p:sp>
            <p:sp>
              <p:nvSpPr>
                <p:cNvPr id="28" name="直角三角形 27"/>
                <p:cNvSpPr/>
                <p:nvPr/>
              </p:nvSpPr>
              <p:spPr>
                <a:xfrm>
                  <a:off x="1640184" y="4239060"/>
                  <a:ext cx="147622" cy="219061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方正大黑简体" pitchFamily="2" charset="-122"/>
                    <a:ea typeface="方正大黑简体" pitchFamily="2" charset="-122"/>
                  </a:endParaRPr>
                </a:p>
              </p:txBody>
            </p:sp>
            <p:sp>
              <p:nvSpPr>
                <p:cNvPr id="29" name="右箭头 28"/>
                <p:cNvSpPr/>
                <p:nvPr/>
              </p:nvSpPr>
              <p:spPr>
                <a:xfrm>
                  <a:off x="1105249" y="4243823"/>
                  <a:ext cx="7200181" cy="668295"/>
                </a:xfrm>
                <a:prstGeom prst="rightArrow">
                  <a:avLst>
                    <a:gd name="adj1" fmla="val 50000"/>
                    <a:gd name="adj2" fmla="val 67910"/>
                  </a:avLst>
                </a:pr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FFFFFF"/>
                    </a:solidFill>
                    <a:latin typeface="方正大黑简体" pitchFamily="2" charset="-122"/>
                    <a:ea typeface="方正大黑简体" pitchFamily="2" charset="-122"/>
                  </a:endParaRPr>
                </a:p>
              </p:txBody>
            </p:sp>
            <p:sp>
              <p:nvSpPr>
                <p:cNvPr id="30" name="任意多边形 29"/>
                <p:cNvSpPr/>
                <p:nvPr/>
              </p:nvSpPr>
              <p:spPr>
                <a:xfrm rot="20699408">
                  <a:off x="1775107" y="4140641"/>
                  <a:ext cx="866688" cy="874658"/>
                </a:xfrm>
                <a:custGeom>
                  <a:avLst/>
                  <a:gdLst>
                    <a:gd name="connsiteX0" fmla="*/ 858320 w 866141"/>
                    <a:gd name="connsiteY0" fmla="*/ 230144 h 1164151"/>
                    <a:gd name="connsiteX1" fmla="*/ 866141 w 866141"/>
                    <a:gd name="connsiteY1" fmla="*/ 1164151 h 1164151"/>
                    <a:gd name="connsiteX2" fmla="*/ 7822 w 866141"/>
                    <a:gd name="connsiteY2" fmla="*/ 934007 h 1164151"/>
                    <a:gd name="connsiteX3" fmla="*/ 0 w 866141"/>
                    <a:gd name="connsiteY3" fmla="*/ 0 h 1164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6141" h="1164151">
                      <a:moveTo>
                        <a:pt x="858320" y="230144"/>
                      </a:moveTo>
                      <a:lnTo>
                        <a:pt x="866141" y="1164151"/>
                      </a:lnTo>
                      <a:lnTo>
                        <a:pt x="7822" y="9340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893A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dirty="0">
                      <a:solidFill>
                        <a:srgbClr val="FFFFFF"/>
                      </a:solidFill>
                      <a:latin typeface="方正大黑简体" pitchFamily="2" charset="-122"/>
                      <a:ea typeface="方正大黑简体" pitchFamily="2" charset="-122"/>
                    </a:rPr>
                    <a:t>门禁系统</a:t>
                  </a:r>
                </a:p>
              </p:txBody>
            </p:sp>
            <p:sp>
              <p:nvSpPr>
                <p:cNvPr id="31" name="任意多边形 30"/>
                <p:cNvSpPr/>
                <p:nvPr/>
              </p:nvSpPr>
              <p:spPr>
                <a:xfrm rot="20699408">
                  <a:off x="2913231" y="4140641"/>
                  <a:ext cx="865101" cy="874658"/>
                </a:xfrm>
                <a:custGeom>
                  <a:avLst/>
                  <a:gdLst>
                    <a:gd name="connsiteX0" fmla="*/ 0 w 866141"/>
                    <a:gd name="connsiteY0" fmla="*/ 0 h 1164151"/>
                    <a:gd name="connsiteX1" fmla="*/ 858320 w 866141"/>
                    <a:gd name="connsiteY1" fmla="*/ 230145 h 1164151"/>
                    <a:gd name="connsiteX2" fmla="*/ 866141 w 866141"/>
                    <a:gd name="connsiteY2" fmla="*/ 1164151 h 1164151"/>
                    <a:gd name="connsiteX3" fmla="*/ 7822 w 866141"/>
                    <a:gd name="connsiteY3" fmla="*/ 934007 h 1164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6141" h="1164151">
                      <a:moveTo>
                        <a:pt x="0" y="0"/>
                      </a:moveTo>
                      <a:lnTo>
                        <a:pt x="858320" y="230145"/>
                      </a:lnTo>
                      <a:lnTo>
                        <a:pt x="866141" y="1164151"/>
                      </a:lnTo>
                      <a:lnTo>
                        <a:pt x="7822" y="934007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dirty="0">
                      <a:solidFill>
                        <a:srgbClr val="FFFFFF"/>
                      </a:solidFill>
                      <a:latin typeface="方正大黑简体" pitchFamily="2" charset="-122"/>
                      <a:ea typeface="方正大黑简体" pitchFamily="2" charset="-122"/>
                    </a:rPr>
                    <a:t>一卡通</a:t>
                  </a:r>
                </a:p>
              </p:txBody>
            </p:sp>
            <p:sp>
              <p:nvSpPr>
                <p:cNvPr id="32" name="任意多边形 31"/>
                <p:cNvSpPr/>
                <p:nvPr/>
              </p:nvSpPr>
              <p:spPr>
                <a:xfrm rot="20699408">
                  <a:off x="4049768" y="4140641"/>
                  <a:ext cx="866688" cy="874658"/>
                </a:xfrm>
                <a:custGeom>
                  <a:avLst/>
                  <a:gdLst>
                    <a:gd name="connsiteX0" fmla="*/ 858319 w 866141"/>
                    <a:gd name="connsiteY0" fmla="*/ 230144 h 1164151"/>
                    <a:gd name="connsiteX1" fmla="*/ 866141 w 866141"/>
                    <a:gd name="connsiteY1" fmla="*/ 1164151 h 1164151"/>
                    <a:gd name="connsiteX2" fmla="*/ 7821 w 866141"/>
                    <a:gd name="connsiteY2" fmla="*/ 934006 h 1164151"/>
                    <a:gd name="connsiteX3" fmla="*/ 0 w 866141"/>
                    <a:gd name="connsiteY3" fmla="*/ 0 h 1164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6141" h="1164151">
                      <a:moveTo>
                        <a:pt x="858319" y="230144"/>
                      </a:moveTo>
                      <a:lnTo>
                        <a:pt x="866141" y="1164151"/>
                      </a:lnTo>
                      <a:lnTo>
                        <a:pt x="7821" y="9340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dirty="0">
                      <a:solidFill>
                        <a:srgbClr val="FFFFFF"/>
                      </a:solidFill>
                      <a:latin typeface="方正大黑简体" pitchFamily="2" charset="-122"/>
                      <a:ea typeface="方正大黑简体" pitchFamily="2" charset="-122"/>
                    </a:rPr>
                    <a:t>上网管理</a:t>
                  </a:r>
                </a:p>
              </p:txBody>
            </p:sp>
            <p:sp>
              <p:nvSpPr>
                <p:cNvPr id="33" name="任意多边形 32"/>
                <p:cNvSpPr/>
                <p:nvPr/>
              </p:nvSpPr>
              <p:spPr>
                <a:xfrm rot="20699408">
                  <a:off x="5187891" y="4140641"/>
                  <a:ext cx="865102" cy="874658"/>
                </a:xfrm>
                <a:custGeom>
                  <a:avLst/>
                  <a:gdLst>
                    <a:gd name="connsiteX0" fmla="*/ 858319 w 866141"/>
                    <a:gd name="connsiteY0" fmla="*/ 230144 h 1164151"/>
                    <a:gd name="connsiteX1" fmla="*/ 866141 w 866141"/>
                    <a:gd name="connsiteY1" fmla="*/ 1164151 h 1164151"/>
                    <a:gd name="connsiteX2" fmla="*/ 7821 w 866141"/>
                    <a:gd name="connsiteY2" fmla="*/ 934007 h 1164151"/>
                    <a:gd name="connsiteX3" fmla="*/ 0 w 866141"/>
                    <a:gd name="connsiteY3" fmla="*/ 0 h 1164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6141" h="1164151">
                      <a:moveTo>
                        <a:pt x="858319" y="230144"/>
                      </a:moveTo>
                      <a:lnTo>
                        <a:pt x="866141" y="1164151"/>
                      </a:lnTo>
                      <a:lnTo>
                        <a:pt x="7821" y="9340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dirty="0">
                      <a:solidFill>
                        <a:srgbClr val="FFFFFF"/>
                      </a:solidFill>
                      <a:latin typeface="方正大黑简体" pitchFamily="2" charset="-122"/>
                      <a:ea typeface="方正大黑简体" pitchFamily="2" charset="-122"/>
                    </a:rPr>
                    <a:t>请假信息</a:t>
                  </a:r>
                </a:p>
              </p:txBody>
            </p:sp>
            <p:sp>
              <p:nvSpPr>
                <p:cNvPr id="34" name="任意多边形 33"/>
                <p:cNvSpPr/>
                <p:nvPr/>
              </p:nvSpPr>
              <p:spPr>
                <a:xfrm rot="20699408">
                  <a:off x="6324428" y="4140641"/>
                  <a:ext cx="866688" cy="874658"/>
                </a:xfrm>
                <a:custGeom>
                  <a:avLst/>
                  <a:gdLst>
                    <a:gd name="connsiteX0" fmla="*/ 0 w 866141"/>
                    <a:gd name="connsiteY0" fmla="*/ 0 h 1164152"/>
                    <a:gd name="connsiteX1" fmla="*/ 858319 w 866141"/>
                    <a:gd name="connsiteY1" fmla="*/ 230145 h 1164152"/>
                    <a:gd name="connsiteX2" fmla="*/ 866141 w 866141"/>
                    <a:gd name="connsiteY2" fmla="*/ 1164152 h 1164152"/>
                    <a:gd name="connsiteX3" fmla="*/ 7821 w 866141"/>
                    <a:gd name="connsiteY3" fmla="*/ 934007 h 1164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6141" h="1164152">
                      <a:moveTo>
                        <a:pt x="0" y="0"/>
                      </a:moveTo>
                      <a:lnTo>
                        <a:pt x="858319" y="230145"/>
                      </a:lnTo>
                      <a:lnTo>
                        <a:pt x="866141" y="1164152"/>
                      </a:lnTo>
                      <a:lnTo>
                        <a:pt x="7821" y="934007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dirty="0">
                      <a:solidFill>
                        <a:srgbClr val="FFFFFF"/>
                      </a:solidFill>
                      <a:latin typeface="方正大黑简体" pitchFamily="2" charset="-122"/>
                      <a:ea typeface="方正大黑简体" pitchFamily="2" charset="-122"/>
                    </a:rPr>
                    <a:t>舆情监控</a:t>
                  </a:r>
                </a:p>
              </p:txBody>
            </p:sp>
          </p:grpSp>
        </p:grpSp>
        <p:sp>
          <p:nvSpPr>
            <p:cNvPr id="16" name="Rectangle 64"/>
            <p:cNvSpPr>
              <a:spLocks noChangeArrowheads="1"/>
            </p:cNvSpPr>
            <p:nvPr/>
          </p:nvSpPr>
          <p:spPr bwMode="auto">
            <a:xfrm>
              <a:off x="1073150" y="1562249"/>
              <a:ext cx="332090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000" b="1" spc="38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基于大数据的学生行为分析</a:t>
              </a:r>
            </a:p>
          </p:txBody>
        </p:sp>
      </p:grp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613" y="1444625"/>
            <a:ext cx="7543800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275" y="1435100"/>
            <a:ext cx="7612063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标题 1"/>
          <p:cNvSpPr>
            <a:spLocks noGrp="1"/>
          </p:cNvSpPr>
          <p:nvPr>
            <p:ph type="title"/>
          </p:nvPr>
        </p:nvSpPr>
        <p:spPr bwMode="auto">
          <a:xfrm>
            <a:off x="420688" y="619125"/>
            <a:ext cx="7948612" cy="4937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solidFill>
                  <a:schemeClr val="tx1"/>
                </a:solidFill>
              </a:rPr>
              <a:t>3.5  </a:t>
            </a:r>
            <a:r>
              <a:rPr lang="zh-CN" altLang="en-US" sz="2400" smtClean="0">
                <a:solidFill>
                  <a:schemeClr val="tx1"/>
                </a:solidFill>
              </a:rPr>
              <a:t>优化治理，建立新机制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三、信息化战略实施的初步成果</a:t>
            </a:r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1058214" y="1063774"/>
            <a:ext cx="5880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3.5.3 </a:t>
            </a:r>
            <a:r>
              <a:rPr lang="zh-CN" altLang="en-US" sz="2000" b="1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以依法治校为导向，建立公开透明治理机制</a:t>
            </a:r>
          </a:p>
        </p:txBody>
      </p:sp>
      <p:sp>
        <p:nvSpPr>
          <p:cNvPr id="37" name="Rectangle 64"/>
          <p:cNvSpPr>
            <a:spLocks noChangeArrowheads="1"/>
          </p:cNvSpPr>
          <p:nvPr/>
        </p:nvSpPr>
        <p:spPr bwMode="auto">
          <a:xfrm>
            <a:off x="1456631" y="1892449"/>
            <a:ext cx="6870855" cy="204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  <a:buClr>
                <a:srgbClr val="FF6600"/>
              </a:buClr>
              <a:buFont typeface="Wingdings" pitchFamily="2" charset="2"/>
              <a:buChar char="u"/>
              <a:defRPr/>
            </a:pPr>
            <a:r>
              <a:rPr lang="zh-CN" altLang="en-US" sz="2000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高度重视，强化学习，正确认识信息公开工作的重要性 </a:t>
            </a:r>
            <a:endParaRPr lang="en-US" altLang="zh-CN" sz="2000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>
              <a:lnSpc>
                <a:spcPts val="3200"/>
              </a:lnSpc>
              <a:buClr>
                <a:srgbClr val="FF6600"/>
              </a:buClr>
              <a:buFont typeface="Wingdings" pitchFamily="2" charset="2"/>
              <a:buChar char="u"/>
              <a:defRPr/>
            </a:pPr>
            <a:r>
              <a:rPr lang="zh-CN" altLang="en-US" sz="2000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加强组织，规范管理，全面提升信息公开工作的规范性</a:t>
            </a:r>
          </a:p>
          <a:p>
            <a:pPr>
              <a:lnSpc>
                <a:spcPts val="3200"/>
              </a:lnSpc>
              <a:buClr>
                <a:srgbClr val="FF6600"/>
              </a:buClr>
              <a:buFont typeface="Wingdings" pitchFamily="2" charset="2"/>
              <a:buChar char="u"/>
              <a:defRPr/>
            </a:pPr>
            <a:r>
              <a:rPr lang="zh-CN" altLang="en-US" sz="2000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打造平台，丰富载体，积极增强信息公开工作的实效性</a:t>
            </a:r>
          </a:p>
          <a:p>
            <a:pPr>
              <a:lnSpc>
                <a:spcPts val="3200"/>
              </a:lnSpc>
              <a:buClr>
                <a:srgbClr val="FF6600"/>
              </a:buClr>
              <a:buFont typeface="Wingdings" pitchFamily="2" charset="2"/>
              <a:buChar char="u"/>
              <a:defRPr/>
            </a:pPr>
            <a:r>
              <a:rPr lang="zh-CN" altLang="en-US" sz="2000" spc="3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加强教育，严格把关，有效确保信息公开工作的合法性</a:t>
            </a:r>
          </a:p>
          <a:p>
            <a:pPr>
              <a:lnSpc>
                <a:spcPts val="2600"/>
              </a:lnSpc>
              <a:defRPr/>
            </a:pPr>
            <a:endParaRPr lang="zh-CN" altLang="en-US" sz="2000" spc="3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2" name="组合 39"/>
          <p:cNvGrpSpPr>
            <a:grpSpLocks/>
          </p:cNvGrpSpPr>
          <p:nvPr/>
        </p:nvGrpSpPr>
        <p:grpSpPr bwMode="auto">
          <a:xfrm>
            <a:off x="341313" y="1479550"/>
            <a:ext cx="8461375" cy="3529013"/>
            <a:chOff x="192584" y="1480000"/>
            <a:chExt cx="8461098" cy="3528000"/>
          </a:xfrm>
        </p:grpSpPr>
        <p:pic>
          <p:nvPicPr>
            <p:cNvPr id="73736" name="图片 37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2584" y="1480000"/>
              <a:ext cx="4615799" cy="352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7" name="图片 3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64349" y="1480000"/>
              <a:ext cx="3789333" cy="352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矩形 2"/>
          <p:cNvSpPr>
            <a:spLocks noChangeArrowheads="1"/>
          </p:cNvSpPr>
          <p:nvPr/>
        </p:nvSpPr>
        <p:spPr bwMode="auto">
          <a:xfrm>
            <a:off x="563218" y="1322547"/>
            <a:ext cx="7865165" cy="258532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endParaRPr lang="zh-CN" altLang="en-US" sz="1350" b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以数码知识、网络技术为基础，以创新为核心，由新科技所驱动、可持续发展的经济。简单说， 就是互联网经济。 </a:t>
            </a:r>
            <a:endParaRPr lang="en-US" altLang="zh-CN" sz="1350" b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zh-CN" altLang="en-US" sz="1350" b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35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互</a:t>
            </a:r>
            <a:r>
              <a:rPr lang="zh-CN" altLang="en-US" sz="135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联网带来的最大变化就是“连接”。</a:t>
            </a:r>
            <a:r>
              <a:rPr lang="zh-CN" altLang="en-US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经济活动中要素间更紧密的“连接”方式的变化正在改变经济活动的格局。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350" b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altLang="en-US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由网络搭建的全球市场竞争平台上，</a:t>
            </a:r>
            <a:r>
              <a:rPr lang="zh-CN" altLang="en-US" sz="135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企业的优劣势被无情地放大，</a:t>
            </a:r>
            <a:r>
              <a:rPr lang="zh-CN" altLang="en-US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优者更优、劣者更劣。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350" b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用</a:t>
            </a:r>
            <a:r>
              <a:rPr lang="zh-CN" altLang="en-US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户对你认可还是否定都在瞬间完成，而起决定性作用的是品牌的美誉度</a:t>
            </a:r>
            <a:r>
              <a:rPr lang="zh-CN" altLang="en-US" sz="1350" b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35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互联网赋予了用户更大的力量，对于组织治理而言面临更大的机遇与挑战 </a:t>
            </a:r>
            <a:endParaRPr lang="zh-CN" altLang="en-US" sz="1350" b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350" b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网</a:t>
            </a:r>
            <a:r>
              <a:rPr lang="zh-CN" altLang="en-US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络使你无法自满，它使距离消亡到零，传统的连续性被打破，传统结构消亡。</a:t>
            </a:r>
            <a:r>
              <a:rPr lang="zh-CN" altLang="en-US" sz="135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不更新观念， 无异于自我抛弃。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350" b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新</a:t>
            </a:r>
            <a:r>
              <a:rPr lang="zh-CN" altLang="en-US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经济对</a:t>
            </a:r>
            <a:r>
              <a:rPr lang="zh-CN" altLang="en-US" sz="135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不同类型的企业影响</a:t>
            </a:r>
            <a:r>
              <a:rPr lang="zh-CN" altLang="en-US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不一样：</a:t>
            </a:r>
            <a:r>
              <a:rPr lang="en-US" altLang="zh-CN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B2C</a:t>
            </a:r>
            <a:r>
              <a:rPr lang="zh-CN" altLang="en-US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类企业影响最直接，</a:t>
            </a:r>
            <a:r>
              <a:rPr lang="en-US" altLang="zh-CN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B2B</a:t>
            </a:r>
            <a:r>
              <a:rPr lang="zh-CN" altLang="en-US" sz="135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类企业较为间接。 </a:t>
            </a: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一、智慧校园建设与高校教育发展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354312" y="731166"/>
            <a:ext cx="5940470" cy="514537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914400" indent="-914400">
              <a:lnSpc>
                <a:spcPts val="3000"/>
              </a:lnSpc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智慧校园建设的机遇与挑战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:</a:t>
            </a:r>
            <a:r>
              <a:rPr lang="zh-CN" altLang="en-US" sz="2000" b="1" kern="0" noProof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四</a:t>
            </a:r>
            <a:r>
              <a:rPr lang="zh-CN" altLang="en-US" sz="2000" b="1" kern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个未来之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互联网</a:t>
            </a: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（对经济、对教育两个层面的“爆想” ）</a:t>
            </a:r>
            <a:endParaRPr lang="zh-CN" altLang="en-US" sz="1400" b="1" kern="0" dirty="0" smtClean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marL="914400" marR="0" lvl="0" indent="-914400" algn="l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8"/>
          <p:cNvSpPr>
            <a:spLocks noChangeArrowheads="1"/>
          </p:cNvSpPr>
          <p:nvPr/>
        </p:nvSpPr>
        <p:spPr bwMode="auto">
          <a:xfrm>
            <a:off x="2053672" y="1272278"/>
            <a:ext cx="5672138" cy="234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一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、智慧校园建设与</a:t>
            </a: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高校教育发展</a:t>
            </a:r>
            <a:endParaRPr lang="en-US" sz="2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二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、智慧校园建的</a:t>
            </a: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基本举措</a:t>
            </a:r>
            <a:endParaRPr lang="en-US" sz="2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三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、智慧校园建设的</a:t>
            </a:r>
            <a:r>
              <a:rPr lang="zh-CN" altLang="en-US" sz="2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初步成果</a:t>
            </a:r>
            <a:endParaRPr lang="en-US" sz="2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黑体" pitchFamily="49" charset="-122"/>
            </a:endParaRPr>
          </a:p>
          <a:p>
            <a:pPr eaLnBrk="1" hangingPunct="1">
              <a:lnSpc>
                <a:spcPts val="4400"/>
              </a:lnSpc>
            </a:pPr>
            <a:r>
              <a:rPr lang="zh-CN" altLang="en-US" sz="2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四</a:t>
            </a:r>
            <a:r>
              <a:rPr lang="zh-CN" altLang="en-US" sz="2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、智慧校园建设的</a:t>
            </a:r>
            <a:r>
              <a:rPr lang="zh-CN" altLang="en-US" sz="2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思考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四、智慧校园建设</a:t>
            </a:r>
            <a:r>
              <a:rPr lang="zh-CN" altLang="en-US" kern="0" dirty="0" smtClean="0"/>
              <a:t>的思考</a:t>
            </a:r>
            <a:endParaRPr lang="zh-CN" altLang="en-US" kern="0" dirty="0" smtClean="0"/>
          </a:p>
        </p:txBody>
      </p:sp>
      <p:sp>
        <p:nvSpPr>
          <p:cNvPr id="52" name="矩形 51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4757" name="Text Box 13"/>
          <p:cNvSpPr txBox="1">
            <a:spLocks noChangeArrowheads="1"/>
          </p:cNvSpPr>
          <p:nvPr/>
        </p:nvSpPr>
        <p:spPr bwMode="auto">
          <a:xfrm>
            <a:off x="311702" y="1131976"/>
            <a:ext cx="8620263" cy="127579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ts val="3200"/>
              </a:lnSpc>
              <a:buClr>
                <a:srgbClr val="FF6600"/>
              </a:buClr>
              <a:buFont typeface="Wingdings" pitchFamily="2" charset="2"/>
              <a:buChar char="u"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 更加注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重智慧校园建设在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学校事业发展中的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战略作</a:t>
            </a:r>
            <a:r>
              <a:rPr lang="zh-CN" altLang="en-US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用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：坚持智慧校园建设与学校发展战略一致性；智慧校园建设要与学科、科研发展相结合；把提高教育教学质量作为智慧校园应用创新的根本任务。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90138" y="2998901"/>
            <a:ext cx="8620263" cy="871521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ts val="3200"/>
              </a:lnSpc>
              <a:buClr>
                <a:srgbClr val="FF6600"/>
              </a:buClr>
              <a:buFont typeface="Wingdings" pitchFamily="2" charset="2"/>
              <a:buChar char="u"/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更加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注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重智慧校园建设推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进中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人的能动</a:t>
            </a:r>
            <a:r>
              <a:rPr lang="zh-CN" altLang="en-US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性：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坚持提高师生在智慧校园中的参与能力、反馈能力与创新能力，加强建设的凝聚力与协同力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22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10535" y="2722989"/>
            <a:ext cx="7573619" cy="127579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just">
              <a:lnSpc>
                <a:spcPts val="3200"/>
              </a:lnSpc>
              <a:buClr>
                <a:srgbClr val="FF6600"/>
              </a:buClr>
              <a:buFont typeface="Wingdings" pitchFamily="2" charset="2"/>
              <a:buChar char="u"/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 更加注重中智慧校园建设的</a:t>
            </a:r>
            <a:r>
              <a:rPr lang="zh-CN" altLang="en-US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整体性推进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：坚持教与学，建与用，管与服的系统性建设；坚持用户驱动、应用驱动，强化应用与技术相互协同与融合。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四、智慧校园建设的思考</a:t>
            </a:r>
          </a:p>
        </p:txBody>
      </p:sp>
      <p:sp>
        <p:nvSpPr>
          <p:cNvPr id="5" name="矩形 4"/>
          <p:cNvSpPr/>
          <p:nvPr/>
        </p:nvSpPr>
        <p:spPr>
          <a:xfrm>
            <a:off x="0" y="781050"/>
            <a:ext cx="360363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47767" y="1100403"/>
            <a:ext cx="7573619" cy="86498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>
              <a:lnSpc>
                <a:spcPts val="3200"/>
              </a:lnSpc>
              <a:buClr>
                <a:srgbClr val="FF6600"/>
              </a:buClr>
              <a:buFont typeface="Wingdings" pitchFamily="2" charset="2"/>
              <a:buChar char="u"/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 更加注重智慧校园建设中的</a:t>
            </a:r>
            <a:r>
              <a:rPr lang="zh-CN" altLang="en-US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软性投入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：坚持文化培育，行动研究，专题培训和体制创新，以实现智慧校园建设进程中的可持续性发展。</a:t>
            </a:r>
            <a:endParaRPr lang="zh-CN" alt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898" name="直接连接符 18"/>
          <p:cNvCxnSpPr>
            <a:cxnSpLocks noChangeShapeType="1"/>
          </p:cNvCxnSpPr>
          <p:nvPr/>
        </p:nvCxnSpPr>
        <p:spPr bwMode="auto">
          <a:xfrm>
            <a:off x="7938" y="6202363"/>
            <a:ext cx="9180512" cy="1587"/>
          </a:xfrm>
          <a:prstGeom prst="line">
            <a:avLst/>
          </a:prstGeom>
          <a:noFill/>
          <a:ln w="19050">
            <a:solidFill>
              <a:srgbClr val="4A7EBB"/>
            </a:solidFill>
            <a:round/>
            <a:headEnd/>
            <a:tailEnd/>
          </a:ln>
        </p:spPr>
      </p:cxnSp>
      <p:sp>
        <p:nvSpPr>
          <p:cNvPr id="80899" name="标题 45"/>
          <p:cNvSpPr>
            <a:spLocks noGrp="1"/>
          </p:cNvSpPr>
          <p:nvPr>
            <p:ph type="title"/>
          </p:nvPr>
        </p:nvSpPr>
        <p:spPr bwMode="auto">
          <a:xfrm>
            <a:off x="427038" y="25400"/>
            <a:ext cx="8229600" cy="857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8" name="矩形 47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80901" name="Picture 12" descr="图片1副本"/>
          <p:cNvPicPr>
            <a:picLocks noChangeAspect="1" noChangeArrowheads="1"/>
          </p:cNvPicPr>
          <p:nvPr/>
        </p:nvPicPr>
        <p:blipFill>
          <a:blip r:embed="rId2" cstate="print">
            <a:lum contrast="-100000"/>
          </a:blip>
          <a:srcRect t="48979"/>
          <a:stretch>
            <a:fillRect/>
          </a:stretch>
        </p:blipFill>
        <p:spPr bwMode="auto">
          <a:xfrm>
            <a:off x="-142875" y="3995738"/>
            <a:ext cx="942975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矩形 3"/>
          <p:cNvSpPr>
            <a:spLocks noChangeArrowheads="1"/>
          </p:cNvSpPr>
          <p:nvPr/>
        </p:nvSpPr>
        <p:spPr bwMode="auto">
          <a:xfrm>
            <a:off x="0" y="1284288"/>
            <a:ext cx="9144000" cy="2700337"/>
          </a:xfrm>
          <a:prstGeom prst="rect">
            <a:avLst/>
          </a:prstGeom>
          <a:solidFill>
            <a:srgbClr val="E5D9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80903" name="Text Box 38"/>
          <p:cNvSpPr>
            <a:spLocks noChangeArrowheads="1"/>
          </p:cNvSpPr>
          <p:nvPr/>
        </p:nvSpPr>
        <p:spPr bwMode="auto">
          <a:xfrm>
            <a:off x="2128838" y="2716213"/>
            <a:ext cx="5673725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ts val="4400"/>
              </a:lnSpc>
            </a:pPr>
            <a:r>
              <a:rPr lang="zh-CN" altLang="en-US" sz="4800" b="1">
                <a:latin typeface="微软雅黑" pitchFamily="34" charset="-122"/>
                <a:ea typeface="微软雅黑" pitchFamily="34" charset="-122"/>
                <a:sym typeface="黑体" pitchFamily="49" charset="-122"/>
              </a:rPr>
              <a:t>谢  谢！</a:t>
            </a:r>
          </a:p>
        </p:txBody>
      </p:sp>
      <p:grpSp>
        <p:nvGrpSpPr>
          <p:cNvPr id="80904" name="组合 62"/>
          <p:cNvGrpSpPr>
            <a:grpSpLocks/>
          </p:cNvGrpSpPr>
          <p:nvPr/>
        </p:nvGrpSpPr>
        <p:grpSpPr bwMode="auto">
          <a:xfrm>
            <a:off x="3824288" y="520700"/>
            <a:ext cx="1495425" cy="1493838"/>
            <a:chOff x="3967163" y="2125663"/>
            <a:chExt cx="1209675" cy="1209675"/>
          </a:xfrm>
        </p:grpSpPr>
        <p:sp>
          <p:nvSpPr>
            <p:cNvPr id="64" name="椭圆 63"/>
            <p:cNvSpPr/>
            <p:nvPr/>
          </p:nvSpPr>
          <p:spPr>
            <a:xfrm>
              <a:off x="3967163" y="2125663"/>
              <a:ext cx="1209675" cy="1209675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pic>
          <p:nvPicPr>
            <p:cNvPr id="80906" name="Picture 8" descr="D:\E\2.网络中心\2012年下\2012.9.17-10.16网站设计\校徽\校徽logo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83038" y="2141538"/>
              <a:ext cx="1177925" cy="1176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525922"/>
              </p:ext>
            </p:extLst>
          </p:nvPr>
        </p:nvGraphicFramePr>
        <p:xfrm>
          <a:off x="1360053" y="1904904"/>
          <a:ext cx="5703357" cy="2774030"/>
        </p:xfrm>
        <a:graphic>
          <a:graphicData uri="http://schemas.openxmlformats.org/drawingml/2006/table">
            <a:tbl>
              <a:tblPr/>
              <a:tblGrid>
                <a:gridCol w="1852472"/>
                <a:gridCol w="1720154"/>
                <a:gridCol w="2130731"/>
              </a:tblGrid>
              <a:tr h="166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消费者技术</a:t>
                      </a: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学习技术</a:t>
                      </a: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可视化技术</a:t>
                      </a: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5157">
                <a:tc>
                  <a:txBody>
                    <a:bodyPr/>
                    <a:lstStyle/>
                    <a:p>
                      <a:pPr indent="266700" algn="just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latin typeface="宋体"/>
                          <a:ea typeface="宋体"/>
                          <a:cs typeface="Times New Roman"/>
                        </a:rPr>
                        <a:t>3D</a:t>
                      </a: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视频</a:t>
                      </a:r>
                    </a:p>
                    <a:p>
                      <a:pPr marL="0" indent="266700" algn="l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Times New Roman"/>
                        </a:rPr>
                        <a:t>移动应用</a:t>
                      </a:r>
                    </a:p>
                    <a:p>
                      <a:pPr marL="0" indent="266700" algn="l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Times New Roman"/>
                        </a:rPr>
                        <a:t>量化自我</a:t>
                      </a:r>
                    </a:p>
                    <a:p>
                      <a:pPr marL="0" indent="266700" algn="l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Times New Roman"/>
                        </a:rPr>
                        <a:t>平板电脑</a:t>
                      </a:r>
                    </a:p>
                    <a:p>
                      <a:pPr marL="0" indent="266700" algn="l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Times New Roman"/>
                        </a:rPr>
                        <a:t>远端临场</a:t>
                      </a:r>
                    </a:p>
                    <a:p>
                      <a:pPr indent="266700" algn="just">
                        <a:lnSpc>
                          <a:spcPts val="1400"/>
                        </a:lnSpc>
                        <a:spcAft>
                          <a:spcPts val="30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可穿戴技术</a:t>
                      </a: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学习分析</a:t>
                      </a: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移动学习</a:t>
                      </a: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在线学习</a:t>
                      </a: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开放内容</a:t>
                      </a: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个人学习环境</a:t>
                      </a: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大规模网络开放课程</a:t>
                      </a: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30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虚拟实验和远程实验室</a:t>
                      </a: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latin typeface="宋体"/>
                          <a:ea typeface="宋体"/>
                          <a:cs typeface="Times New Roman"/>
                        </a:rPr>
                        <a:t>3D</a:t>
                      </a: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打印／快速成型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虚拟现实、增强现实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信息可视化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可视化数据分析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立体显示、全息显示</a:t>
                      </a: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数字化策略</a:t>
                      </a: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社交媒体技术</a:t>
                      </a: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使能技术</a:t>
                      </a: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505">
                <a:tc>
                  <a:txBody>
                    <a:bodyPr/>
                    <a:lstStyle/>
                    <a:p>
                      <a:pPr indent="285750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翻转课堂</a:t>
                      </a:r>
                    </a:p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创客空间</a:t>
                      </a:r>
                    </a:p>
                    <a:p>
                      <a:pPr indent="266700" algn="just">
                        <a:spcAft>
                          <a:spcPts val="30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游戏和游戏化</a:t>
                      </a: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合作环境</a:t>
                      </a: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集体智慧</a:t>
                      </a: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社交网络</a:t>
                      </a: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数字身份</a:t>
                      </a: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隐性智能</a:t>
                      </a: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神经网络</a:t>
                      </a: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地理位置应用程序接口</a:t>
                      </a: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基于位置的服务</a:t>
                      </a: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机器学习</a:t>
                      </a: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移动宽带</a:t>
                      </a: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自然用户接口</a:t>
                      </a: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开放硬件</a:t>
                      </a: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虚拟助手</a:t>
                      </a: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b="1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互联网技术</a:t>
                      </a: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02985">
                <a:tc>
                  <a:txBody>
                    <a:bodyPr/>
                    <a:lstStyle/>
                    <a:p>
                      <a:pPr indent="26670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云计算</a:t>
                      </a:r>
                      <a:r>
                        <a:rPr lang="zh-CN" sz="900" b="1" kern="100" dirty="0" smtClean="0">
                          <a:latin typeface="Calibri"/>
                          <a:ea typeface="宋体"/>
                          <a:cs typeface="Times New Roman"/>
                        </a:rPr>
                        <a:t>、</a:t>
                      </a:r>
                      <a:r>
                        <a:rPr lang="zh-CN" altLang="en-US" sz="900" b="1" kern="100" dirty="0" smtClean="0">
                          <a:latin typeface="Calibri"/>
                          <a:ea typeface="宋体"/>
                          <a:cs typeface="Times New Roman"/>
                        </a:rPr>
                        <a:t>大数据</a:t>
                      </a:r>
                      <a:endParaRPr lang="en-US" altLang="zh-CN" sz="900" b="1" kern="100" dirty="0" smtClean="0">
                        <a:latin typeface="Calibri"/>
                        <a:ea typeface="宋体"/>
                        <a:cs typeface="Times New Roman"/>
                      </a:endParaRPr>
                    </a:p>
                    <a:p>
                      <a:pPr indent="26670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900" b="1" kern="100" dirty="0" smtClean="0">
                          <a:latin typeface="Calibri"/>
                          <a:ea typeface="宋体"/>
                          <a:cs typeface="Times New Roman"/>
                        </a:rPr>
                        <a:t>移动互联网、</a:t>
                      </a:r>
                      <a:r>
                        <a:rPr lang="zh-CN" sz="900" b="1" kern="100" dirty="0" smtClean="0">
                          <a:latin typeface="Calibri"/>
                          <a:ea typeface="宋体"/>
                          <a:cs typeface="Times New Roman"/>
                        </a:rPr>
                        <a:t>物</a:t>
                      </a:r>
                      <a:r>
                        <a:rPr lang="zh-CN" sz="900" b="1" kern="100" dirty="0">
                          <a:latin typeface="Calibri"/>
                          <a:ea typeface="宋体"/>
                          <a:cs typeface="Times New Roman"/>
                        </a:rPr>
                        <a:t>联网</a:t>
                      </a: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6350" name="Rectangle 1"/>
          <p:cNvSpPr>
            <a:spLocks noChangeArrowheads="1"/>
          </p:cNvSpPr>
          <p:nvPr/>
        </p:nvSpPr>
        <p:spPr bwMode="auto">
          <a:xfrm>
            <a:off x="285506" y="1238528"/>
            <a:ext cx="794048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3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综合</a:t>
            </a:r>
            <a:r>
              <a:rPr lang="zh-CN" altLang="en-US" sz="13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美国新媒体联盟、美国高校教育信息化协会、地平线报告等，</a:t>
            </a:r>
            <a:r>
              <a:rPr lang="zh-CN" altLang="en-US" sz="13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近五年对</a:t>
            </a:r>
            <a:r>
              <a:rPr lang="zh-CN" altLang="en-US" sz="13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教育教</a:t>
            </a:r>
            <a:r>
              <a:rPr lang="zh-CN" altLang="en-US" sz="13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学和科学研究产</a:t>
            </a:r>
            <a:r>
              <a:rPr lang="zh-CN" altLang="en-US" sz="13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生重要影响的新兴、主流</a:t>
            </a:r>
            <a:r>
              <a:rPr lang="zh-CN" altLang="en-US" sz="13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信息技术与教育技术可以</a:t>
            </a:r>
            <a:r>
              <a:rPr lang="zh-CN" altLang="en-US" sz="13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预测和描述如下。</a:t>
            </a:r>
            <a:endParaRPr lang="zh-CN" altLang="en-US" sz="1350" b="0" dirty="0">
              <a:solidFill>
                <a:schemeClr val="tx1"/>
              </a:solidFill>
              <a:latin typeface="Arial" panose="020B0604020202020204" pitchFamily="34" charset="0"/>
              <a:cs typeface="仿宋_GB2312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一、智慧校园建设与高校教育发展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354312" y="731166"/>
            <a:ext cx="4814036" cy="51453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914400" indent="-914400">
              <a:lnSpc>
                <a:spcPts val="3000"/>
              </a:lnSpc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智慧校园建设的机遇与挑战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:</a:t>
            </a:r>
            <a:r>
              <a:rPr lang="zh-CN" altLang="en-US" sz="2000" b="1" kern="0" noProof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四</a:t>
            </a:r>
            <a:r>
              <a:rPr lang="zh-CN" altLang="en-US" sz="2000" b="1" kern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个未来之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主流教育与科研信息技术</a:t>
            </a:r>
            <a:endParaRPr lang="zh-CN" altLang="en-US" sz="1400" b="1" kern="0" dirty="0" smtClean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marL="914400" marR="0" lvl="0" indent="-914400" algn="l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7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三十二角星 15"/>
          <p:cNvSpPr/>
          <p:nvPr/>
        </p:nvSpPr>
        <p:spPr>
          <a:xfrm>
            <a:off x="841850" y="1845729"/>
            <a:ext cx="2917370" cy="792877"/>
          </a:xfrm>
          <a:prstGeom prst="star32">
            <a:avLst/>
          </a:prstGeom>
          <a:solidFill>
            <a:srgbClr val="FFAB57">
              <a:alpha val="89804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4339" name="标题 1"/>
          <p:cNvSpPr>
            <a:spLocks noGrp="1"/>
          </p:cNvSpPr>
          <p:nvPr>
            <p:ph type="title"/>
          </p:nvPr>
        </p:nvSpPr>
        <p:spPr bwMode="auto">
          <a:xfrm>
            <a:off x="2915477" y="1215472"/>
            <a:ext cx="3412435" cy="593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1400" dirty="0" smtClean="0">
                <a:solidFill>
                  <a:schemeClr val="tx1"/>
                </a:solidFill>
              </a:rPr>
              <a:t>人才培养的挑战：人才培养模式亟待变革</a:t>
            </a:r>
          </a:p>
        </p:txBody>
      </p:sp>
      <p:pic>
        <p:nvPicPr>
          <p:cNvPr id="14340" name="Picture 6" descr="j042851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r="3952"/>
          <a:stretch>
            <a:fillRect/>
          </a:stretch>
        </p:blipFill>
        <p:spPr bwMode="auto">
          <a:xfrm>
            <a:off x="980432" y="2673918"/>
            <a:ext cx="2235378" cy="183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9874230">
            <a:off x="128696" y="3374214"/>
            <a:ext cx="348297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DIVERSITY</a:t>
            </a:r>
          </a:p>
        </p:txBody>
      </p:sp>
      <p:sp>
        <p:nvSpPr>
          <p:cNvPr id="10" name="TextBox 9"/>
          <p:cNvSpPr txBox="1"/>
          <p:nvPr/>
        </p:nvSpPr>
        <p:spPr>
          <a:xfrm rot="19874230">
            <a:off x="147559" y="3572316"/>
            <a:ext cx="3870414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个性化、差异</a:t>
            </a:r>
            <a:r>
              <a:rPr lang="zh-CN" altLang="en-US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化、信息化、国际化</a:t>
            </a:r>
            <a:endParaRPr lang="en-GB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1078603" y="2055482"/>
            <a:ext cx="2055536" cy="515440"/>
          </a:xfrm>
          <a:prstGeom prst="rect">
            <a:avLst/>
          </a:prstGeom>
        </p:spPr>
        <p:txBody>
          <a:bodyPr/>
          <a:lstStyle/>
          <a:p>
            <a:pPr marL="914400" indent="-914400" algn="ctr">
              <a:lnSpc>
                <a:spcPts val="3000"/>
              </a:lnSpc>
              <a:defRPr/>
            </a:pPr>
            <a:r>
              <a:rPr lang="en-US" altLang="zh-CN" sz="2200" b="1" kern="0" dirty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21</a:t>
            </a:r>
            <a:r>
              <a:rPr lang="zh-CN" altLang="en-US" sz="2200" b="1" kern="0" dirty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世纪的学生</a:t>
            </a:r>
          </a:p>
        </p:txBody>
      </p:sp>
      <p:grpSp>
        <p:nvGrpSpPr>
          <p:cNvPr id="2" name="组合 12"/>
          <p:cNvGrpSpPr/>
          <p:nvPr/>
        </p:nvGrpSpPr>
        <p:grpSpPr>
          <a:xfrm>
            <a:off x="4132677" y="1782417"/>
            <a:ext cx="4587253" cy="2968487"/>
            <a:chOff x="523875" y="714375"/>
            <a:chExt cx="8035925" cy="4256088"/>
          </a:xfrm>
        </p:grpSpPr>
        <p:cxnSp>
          <p:nvCxnSpPr>
            <p:cNvPr id="14" name="直接连接符 3"/>
            <p:cNvCxnSpPr>
              <a:cxnSpLocks noChangeShapeType="1"/>
            </p:cNvCxnSpPr>
            <p:nvPr/>
          </p:nvCxnSpPr>
          <p:spPr bwMode="auto">
            <a:xfrm>
              <a:off x="3333750" y="2843213"/>
              <a:ext cx="2339975" cy="1587"/>
            </a:xfrm>
            <a:prstGeom prst="line">
              <a:avLst/>
            </a:prstGeom>
            <a:noFill/>
            <a:ln w="57150">
              <a:solidFill>
                <a:srgbClr val="314255"/>
              </a:solidFill>
              <a:round/>
              <a:headEnd/>
              <a:tailEnd/>
            </a:ln>
          </p:spPr>
        </p:cxnSp>
        <p:cxnSp>
          <p:nvCxnSpPr>
            <p:cNvPr id="15" name="直接箭头连接符 57"/>
            <p:cNvCxnSpPr>
              <a:cxnSpLocks noChangeShapeType="1"/>
            </p:cNvCxnSpPr>
            <p:nvPr/>
          </p:nvCxnSpPr>
          <p:spPr bwMode="auto">
            <a:xfrm rot="-5400000">
              <a:off x="3529807" y="2836069"/>
              <a:ext cx="1979612" cy="0"/>
            </a:xfrm>
            <a:prstGeom prst="straightConnector1">
              <a:avLst/>
            </a:prstGeom>
            <a:noFill/>
            <a:ln w="57150">
              <a:solidFill>
                <a:srgbClr val="314255"/>
              </a:solidFill>
              <a:round/>
              <a:headEnd/>
              <a:tailEnd/>
            </a:ln>
          </p:spPr>
        </p:cxnSp>
        <p:sp>
          <p:nvSpPr>
            <p:cNvPr id="17" name="矩形 12"/>
            <p:cNvSpPr>
              <a:spLocks noChangeArrowheads="1"/>
            </p:cNvSpPr>
            <p:nvPr/>
          </p:nvSpPr>
          <p:spPr bwMode="auto">
            <a:xfrm>
              <a:off x="1646238" y="1125538"/>
              <a:ext cx="5734051" cy="585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CN" altLang="en-US" sz="1100" b="1" dirty="0">
                  <a:solidFill>
                    <a:srgbClr val="00000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批判性思维与解决问题的能力</a:t>
              </a:r>
              <a:endParaRPr lang="en-US" altLang="zh-CN" sz="1100" b="1" dirty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  <a:p>
              <a:pPr algn="ctr" eaLnBrk="1" hangingPunct="1"/>
              <a:r>
                <a:rPr lang="zh-CN" altLang="en-US" sz="1100" b="1" dirty="0">
                  <a:ea typeface="微软雅黑" pitchFamily="34" charset="-122"/>
                  <a:cs typeface="Times New Roman" pitchFamily="18" charset="0"/>
                </a:rPr>
                <a:t>（</a:t>
              </a:r>
              <a:r>
                <a:rPr lang="en-US" altLang="zh-CN" sz="1100" b="1" dirty="0">
                  <a:ea typeface="微软雅黑" pitchFamily="34" charset="-122"/>
                  <a:cs typeface="Times New Roman" pitchFamily="18" charset="0"/>
                </a:rPr>
                <a:t>Critical thinking and problem solving</a:t>
              </a:r>
              <a:r>
                <a:rPr lang="zh-CN" altLang="en-US" sz="1100" b="1" dirty="0">
                  <a:ea typeface="微软雅黑" pitchFamily="34" charset="-122"/>
                  <a:cs typeface="Times New Roman" pitchFamily="18" charset="0"/>
                </a:rPr>
                <a:t>）</a:t>
              </a:r>
              <a:endParaRPr lang="en-US" altLang="zh-CN" sz="1100" b="1" dirty="0"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18" name="矩形 13"/>
            <p:cNvSpPr>
              <a:spLocks noChangeArrowheads="1"/>
            </p:cNvSpPr>
            <p:nvPr/>
          </p:nvSpPr>
          <p:spPr bwMode="auto">
            <a:xfrm>
              <a:off x="973138" y="2290763"/>
              <a:ext cx="2603500" cy="815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CN" altLang="en-US" sz="1100" b="1" dirty="0">
                  <a:solidFill>
                    <a:srgbClr val="00000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有效的沟通能力</a:t>
              </a:r>
              <a:endParaRPr lang="en-US" altLang="zh-CN" sz="1100" b="1" dirty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  <a:p>
              <a:pPr algn="ctr" eaLnBrk="1" hangingPunct="1"/>
              <a:r>
                <a:rPr lang="zh-CN" altLang="en-US" sz="1100" b="1" dirty="0">
                  <a:ea typeface="微软雅黑" pitchFamily="34" charset="-122"/>
                  <a:cs typeface="Times New Roman" pitchFamily="18" charset="0"/>
                </a:rPr>
                <a:t>（</a:t>
              </a:r>
              <a:r>
                <a:rPr lang="en-US" altLang="zh-CN" sz="1100" b="1" dirty="0">
                  <a:ea typeface="微软雅黑" pitchFamily="34" charset="-122"/>
                  <a:cs typeface="Times New Roman" pitchFamily="18" charset="0"/>
                </a:rPr>
                <a:t>Effective</a:t>
              </a:r>
            </a:p>
            <a:p>
              <a:pPr algn="ctr" eaLnBrk="1" hangingPunct="1"/>
              <a:r>
                <a:rPr lang="en-US" altLang="zh-CN" sz="1100" b="1" dirty="0">
                  <a:ea typeface="微软雅黑" pitchFamily="34" charset="-122"/>
                  <a:cs typeface="Times New Roman" pitchFamily="18" charset="0"/>
                </a:rPr>
                <a:t> communication</a:t>
              </a:r>
              <a:r>
                <a:rPr lang="zh-CN" altLang="en-US" sz="1100" b="1" dirty="0">
                  <a:ea typeface="微软雅黑" pitchFamily="34" charset="-122"/>
                  <a:cs typeface="Times New Roman" pitchFamily="18" charset="0"/>
                </a:rPr>
                <a:t>）</a:t>
              </a:r>
            </a:p>
          </p:txBody>
        </p:sp>
        <p:sp>
          <p:nvSpPr>
            <p:cNvPr id="19" name="矩形 14"/>
            <p:cNvSpPr>
              <a:spLocks noChangeArrowheads="1"/>
            </p:cNvSpPr>
            <p:nvPr/>
          </p:nvSpPr>
          <p:spPr bwMode="auto">
            <a:xfrm>
              <a:off x="5530849" y="2290763"/>
              <a:ext cx="2357153" cy="836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zh-CN" altLang="en-US" sz="1100" b="1" dirty="0">
                  <a:solidFill>
                    <a:srgbClr val="00000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协作能力</a:t>
              </a:r>
              <a:endParaRPr lang="en-US" altLang="zh-CN" sz="1100" b="1" dirty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  <a:p>
              <a:pPr algn="ctr" eaLnBrk="1" hangingPunct="1"/>
              <a:r>
                <a:rPr lang="zh-CN" altLang="en-US" sz="1100" b="1" dirty="0">
                  <a:ea typeface="微软雅黑" pitchFamily="34" charset="-122"/>
                  <a:cs typeface="Times New Roman" pitchFamily="18" charset="0"/>
                </a:rPr>
                <a:t>（</a:t>
              </a:r>
              <a:r>
                <a:rPr lang="en-US" altLang="zh-CN" sz="1100" b="1" dirty="0">
                  <a:ea typeface="微软雅黑" pitchFamily="34" charset="-122"/>
                  <a:cs typeface="Times New Roman" pitchFamily="18" charset="0"/>
                </a:rPr>
                <a:t>Collaboration</a:t>
              </a:r>
            </a:p>
            <a:p>
              <a:pPr algn="ctr" eaLnBrk="1" hangingPunct="1"/>
              <a:r>
                <a:rPr lang="en-US" altLang="zh-CN" sz="1100" b="1" dirty="0">
                  <a:ea typeface="微软雅黑" pitchFamily="34" charset="-122"/>
                  <a:cs typeface="Times New Roman" pitchFamily="18" charset="0"/>
                </a:rPr>
                <a:t> and building</a:t>
              </a:r>
              <a:r>
                <a:rPr lang="zh-CN" altLang="en-US" sz="1100" b="1" dirty="0">
                  <a:ea typeface="微软雅黑" pitchFamily="34" charset="-122"/>
                  <a:cs typeface="Times New Roman" pitchFamily="18" charset="0"/>
                </a:rPr>
                <a:t>）</a:t>
              </a:r>
              <a:r>
                <a:rPr lang="zh-CN" altLang="en-US" sz="1200" b="1" dirty="0">
                  <a:ea typeface="微软雅黑" pitchFamily="34" charset="-122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0" name="矩形 15"/>
            <p:cNvSpPr>
              <a:spLocks noChangeArrowheads="1"/>
            </p:cNvSpPr>
            <p:nvPr/>
          </p:nvSpPr>
          <p:spPr bwMode="auto">
            <a:xfrm>
              <a:off x="2436814" y="3794124"/>
              <a:ext cx="4179887" cy="585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100" b="1" dirty="0">
                  <a:solidFill>
                    <a:srgbClr val="00000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创新能力</a:t>
              </a:r>
              <a:endParaRPr lang="en-US" altLang="zh-CN" sz="1100" b="1" dirty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  <a:p>
              <a:pPr algn="ctr"/>
              <a:r>
                <a:rPr lang="zh-CN" altLang="en-US" sz="1100" b="1" dirty="0">
                  <a:ea typeface="微软雅黑" pitchFamily="34" charset="-122"/>
                  <a:cs typeface="Times New Roman" pitchFamily="18" charset="0"/>
                </a:rPr>
                <a:t>（</a:t>
              </a:r>
              <a:r>
                <a:rPr lang="en-US" altLang="zh-CN" sz="1100" b="1" dirty="0">
                  <a:ea typeface="微软雅黑" pitchFamily="34" charset="-122"/>
                  <a:cs typeface="Times New Roman" pitchFamily="18" charset="0"/>
                </a:rPr>
                <a:t>Creativity and innovation</a:t>
              </a:r>
              <a:r>
                <a:rPr lang="zh-CN" altLang="en-US" sz="1100" b="1" dirty="0">
                  <a:ea typeface="微软雅黑" pitchFamily="34" charset="-122"/>
                  <a:cs typeface="Times New Roman" pitchFamily="18" charset="0"/>
                </a:rPr>
                <a:t>）</a:t>
              </a:r>
            </a:p>
          </p:txBody>
        </p:sp>
        <p:grpSp>
          <p:nvGrpSpPr>
            <p:cNvPr id="3" name="组合 31"/>
            <p:cNvGrpSpPr>
              <a:grpSpLocks/>
            </p:cNvGrpSpPr>
            <p:nvPr/>
          </p:nvGrpSpPr>
          <p:grpSpPr bwMode="auto">
            <a:xfrm>
              <a:off x="3643313" y="1947863"/>
              <a:ext cx="1752600" cy="1752600"/>
              <a:chOff x="3632278" y="1673820"/>
              <a:chExt cx="1752944" cy="1753054"/>
            </a:xfrm>
          </p:grpSpPr>
          <p:sp>
            <p:nvSpPr>
              <p:cNvPr id="38" name="椭圆 58"/>
              <p:cNvSpPr>
                <a:spLocks noChangeArrowheads="1"/>
              </p:cNvSpPr>
              <p:nvPr/>
            </p:nvSpPr>
            <p:spPr bwMode="auto">
              <a:xfrm rot="1267204">
                <a:off x="3632278" y="1673820"/>
                <a:ext cx="1752944" cy="1753054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39" name="椭圆 59"/>
              <p:cNvSpPr>
                <a:spLocks noChangeArrowheads="1"/>
              </p:cNvSpPr>
              <p:nvPr/>
            </p:nvSpPr>
            <p:spPr bwMode="auto">
              <a:xfrm>
                <a:off x="3770750" y="1812347"/>
                <a:ext cx="1476000" cy="1476000"/>
              </a:xfrm>
              <a:prstGeom prst="ellipse">
                <a:avLst/>
              </a:prstGeom>
              <a:solidFill>
                <a:srgbClr val="314255"/>
              </a:solidFill>
              <a:ln w="25400" cap="flat" cmpd="sng">
                <a:noFill/>
                <a:round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zh-CN" sz="2000" b="1" dirty="0">
                  <a:solidFill>
                    <a:srgbClr val="1F497D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endParaRPr>
              </a:p>
            </p:txBody>
          </p:sp>
          <p:sp>
            <p:nvSpPr>
              <p:cNvPr id="40" name="矩形 16"/>
              <p:cNvSpPr>
                <a:spLocks noChangeArrowheads="1"/>
              </p:cNvSpPr>
              <p:nvPr/>
            </p:nvSpPr>
            <p:spPr bwMode="auto">
              <a:xfrm>
                <a:off x="3846285" y="2039192"/>
                <a:ext cx="1393371" cy="8968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zh-CN" sz="20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宋体" pitchFamily="2" charset="-122"/>
                  </a:rPr>
                  <a:t>“4C”</a:t>
                </a:r>
              </a:p>
              <a:p>
                <a:pPr algn="ctr" eaLnBrk="1" hangingPunct="1"/>
                <a:r>
                  <a:rPr lang="zh-CN" altLang="en-US" sz="20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宋体" pitchFamily="2" charset="-122"/>
                  </a:rPr>
                  <a:t>能力</a:t>
                </a:r>
                <a:endParaRPr lang="zh-CN" altLang="zh-CN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endParaRPr>
              </a:p>
            </p:txBody>
          </p:sp>
        </p:grpSp>
        <p:cxnSp>
          <p:nvCxnSpPr>
            <p:cNvPr id="22" name="直接连接符 26"/>
            <p:cNvCxnSpPr>
              <a:cxnSpLocks noChangeShapeType="1"/>
            </p:cNvCxnSpPr>
            <p:nvPr/>
          </p:nvCxnSpPr>
          <p:spPr bwMode="auto">
            <a:xfrm>
              <a:off x="7883525" y="2843213"/>
              <a:ext cx="576263" cy="1587"/>
            </a:xfrm>
            <a:prstGeom prst="line">
              <a:avLst/>
            </a:prstGeom>
            <a:noFill/>
            <a:ln w="57150">
              <a:solidFill>
                <a:srgbClr val="314255"/>
              </a:solidFill>
              <a:round/>
              <a:headEnd/>
              <a:tailEnd/>
            </a:ln>
          </p:spPr>
        </p:cxnSp>
        <p:grpSp>
          <p:nvGrpSpPr>
            <p:cNvPr id="4" name="组合 30"/>
            <p:cNvGrpSpPr>
              <a:grpSpLocks/>
            </p:cNvGrpSpPr>
            <p:nvPr/>
          </p:nvGrpSpPr>
          <p:grpSpPr bwMode="auto">
            <a:xfrm>
              <a:off x="8199438" y="2665413"/>
              <a:ext cx="360362" cy="358775"/>
              <a:chOff x="5673531" y="2425440"/>
              <a:chExt cx="360000" cy="360000"/>
            </a:xfrm>
          </p:grpSpPr>
          <p:sp>
            <p:nvSpPr>
              <p:cNvPr id="36" name="椭圆 53"/>
              <p:cNvSpPr>
                <a:spLocks noChangeArrowheads="1"/>
              </p:cNvSpPr>
              <p:nvPr/>
            </p:nvSpPr>
            <p:spPr bwMode="auto">
              <a:xfrm>
                <a:off x="5673531" y="2425440"/>
                <a:ext cx="360000" cy="360000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37" name="椭圆 53"/>
              <p:cNvSpPr>
                <a:spLocks noChangeArrowheads="1"/>
              </p:cNvSpPr>
              <p:nvPr/>
            </p:nvSpPr>
            <p:spPr bwMode="auto">
              <a:xfrm>
                <a:off x="5727531" y="2479440"/>
                <a:ext cx="252000" cy="252000"/>
              </a:xfrm>
              <a:prstGeom prst="ellipse">
                <a:avLst/>
              </a:prstGeom>
              <a:solidFill>
                <a:srgbClr val="FF9900"/>
              </a:solidFill>
              <a:ln w="2540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  <p:cxnSp>
          <p:nvCxnSpPr>
            <p:cNvPr id="24" name="直接连接符 27"/>
            <p:cNvCxnSpPr>
              <a:cxnSpLocks noChangeShapeType="1"/>
            </p:cNvCxnSpPr>
            <p:nvPr/>
          </p:nvCxnSpPr>
          <p:spPr bwMode="auto">
            <a:xfrm>
              <a:off x="742950" y="2854325"/>
              <a:ext cx="431800" cy="1588"/>
            </a:xfrm>
            <a:prstGeom prst="line">
              <a:avLst/>
            </a:prstGeom>
            <a:noFill/>
            <a:ln w="57150">
              <a:solidFill>
                <a:srgbClr val="314255"/>
              </a:solidFill>
              <a:round/>
              <a:headEnd/>
              <a:tailEnd/>
            </a:ln>
          </p:spPr>
        </p:cxnSp>
        <p:grpSp>
          <p:nvGrpSpPr>
            <p:cNvPr id="5" name="组合 28"/>
            <p:cNvGrpSpPr>
              <a:grpSpLocks/>
            </p:cNvGrpSpPr>
            <p:nvPr/>
          </p:nvGrpSpPr>
          <p:grpSpPr bwMode="auto">
            <a:xfrm>
              <a:off x="523875" y="2674938"/>
              <a:ext cx="360363" cy="360362"/>
              <a:chOff x="3115388" y="2425440"/>
              <a:chExt cx="360000" cy="360000"/>
            </a:xfrm>
          </p:grpSpPr>
          <p:sp>
            <p:nvSpPr>
              <p:cNvPr id="34" name="椭圆 53"/>
              <p:cNvSpPr>
                <a:spLocks noChangeArrowheads="1"/>
              </p:cNvSpPr>
              <p:nvPr/>
            </p:nvSpPr>
            <p:spPr bwMode="auto">
              <a:xfrm>
                <a:off x="3115388" y="2425440"/>
                <a:ext cx="360000" cy="360000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35" name="椭圆 53"/>
              <p:cNvSpPr>
                <a:spLocks noChangeArrowheads="1"/>
              </p:cNvSpPr>
              <p:nvPr/>
            </p:nvSpPr>
            <p:spPr bwMode="auto">
              <a:xfrm>
                <a:off x="3169388" y="2479440"/>
                <a:ext cx="252000" cy="252000"/>
              </a:xfrm>
              <a:prstGeom prst="ellipse">
                <a:avLst/>
              </a:prstGeom>
              <a:solidFill>
                <a:srgbClr val="158493"/>
              </a:solidFill>
              <a:ln w="2540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  <p:cxnSp>
          <p:nvCxnSpPr>
            <p:cNvPr id="26" name="直接箭头连接符 57"/>
            <p:cNvCxnSpPr>
              <a:cxnSpLocks noChangeShapeType="1"/>
            </p:cNvCxnSpPr>
            <p:nvPr/>
          </p:nvCxnSpPr>
          <p:spPr bwMode="auto">
            <a:xfrm rot="-5400000">
              <a:off x="4339431" y="989807"/>
              <a:ext cx="360363" cy="0"/>
            </a:xfrm>
            <a:prstGeom prst="straightConnector1">
              <a:avLst/>
            </a:prstGeom>
            <a:noFill/>
            <a:ln w="57150">
              <a:solidFill>
                <a:srgbClr val="314255"/>
              </a:solidFill>
              <a:round/>
              <a:headEnd/>
              <a:tailEnd/>
            </a:ln>
          </p:spPr>
        </p:cxnSp>
        <p:cxnSp>
          <p:nvCxnSpPr>
            <p:cNvPr id="27" name="直接箭头连接符 57"/>
            <p:cNvCxnSpPr>
              <a:cxnSpLocks noChangeShapeType="1"/>
            </p:cNvCxnSpPr>
            <p:nvPr/>
          </p:nvCxnSpPr>
          <p:spPr bwMode="auto">
            <a:xfrm rot="-5400000">
              <a:off x="4339432" y="4693444"/>
              <a:ext cx="360362" cy="0"/>
            </a:xfrm>
            <a:prstGeom prst="straightConnector1">
              <a:avLst/>
            </a:prstGeom>
            <a:noFill/>
            <a:ln w="57150">
              <a:solidFill>
                <a:srgbClr val="314255"/>
              </a:solidFill>
              <a:round/>
              <a:headEnd/>
              <a:tailEnd/>
            </a:ln>
          </p:spPr>
        </p:cxnSp>
        <p:grpSp>
          <p:nvGrpSpPr>
            <p:cNvPr id="6" name="组合 27"/>
            <p:cNvGrpSpPr>
              <a:grpSpLocks/>
            </p:cNvGrpSpPr>
            <p:nvPr/>
          </p:nvGrpSpPr>
          <p:grpSpPr bwMode="auto">
            <a:xfrm>
              <a:off x="4340225" y="4611688"/>
              <a:ext cx="360363" cy="358775"/>
              <a:chOff x="4301931" y="3524897"/>
              <a:chExt cx="360000" cy="360000"/>
            </a:xfrm>
          </p:grpSpPr>
          <p:sp>
            <p:nvSpPr>
              <p:cNvPr id="32" name="椭圆 53"/>
              <p:cNvSpPr>
                <a:spLocks noChangeArrowheads="1"/>
              </p:cNvSpPr>
              <p:nvPr/>
            </p:nvSpPr>
            <p:spPr bwMode="auto">
              <a:xfrm>
                <a:off x="4301931" y="3524897"/>
                <a:ext cx="360000" cy="360000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33" name="椭圆 53"/>
              <p:cNvSpPr>
                <a:spLocks noChangeArrowheads="1"/>
              </p:cNvSpPr>
              <p:nvPr/>
            </p:nvSpPr>
            <p:spPr bwMode="auto">
              <a:xfrm>
                <a:off x="4355931" y="3578897"/>
                <a:ext cx="252000" cy="252000"/>
              </a:xfrm>
              <a:prstGeom prst="ellipse">
                <a:avLst/>
              </a:prstGeom>
              <a:solidFill>
                <a:srgbClr val="83C937"/>
              </a:solidFill>
              <a:ln w="2540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  <p:grpSp>
          <p:nvGrpSpPr>
            <p:cNvPr id="7" name="组合 29"/>
            <p:cNvGrpSpPr>
              <a:grpSpLocks/>
            </p:cNvGrpSpPr>
            <p:nvPr/>
          </p:nvGrpSpPr>
          <p:grpSpPr bwMode="auto">
            <a:xfrm>
              <a:off x="4340225" y="714375"/>
              <a:ext cx="360363" cy="358775"/>
              <a:chOff x="4269274" y="1075611"/>
              <a:chExt cx="360000" cy="360000"/>
            </a:xfrm>
          </p:grpSpPr>
          <p:sp>
            <p:nvSpPr>
              <p:cNvPr id="30" name="椭圆 53"/>
              <p:cNvSpPr>
                <a:spLocks noChangeArrowheads="1"/>
              </p:cNvSpPr>
              <p:nvPr/>
            </p:nvSpPr>
            <p:spPr bwMode="auto">
              <a:xfrm>
                <a:off x="4269274" y="1075611"/>
                <a:ext cx="360000" cy="360000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31" name="椭圆 53"/>
              <p:cNvSpPr>
                <a:spLocks noChangeArrowheads="1"/>
              </p:cNvSpPr>
              <p:nvPr/>
            </p:nvSpPr>
            <p:spPr bwMode="auto">
              <a:xfrm>
                <a:off x="4323274" y="1129611"/>
                <a:ext cx="252000" cy="252000"/>
              </a:xfrm>
              <a:prstGeom prst="ellipse">
                <a:avLst/>
              </a:prstGeom>
              <a:solidFill>
                <a:srgbClr val="C53103"/>
              </a:solidFill>
              <a:ln w="2540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</p:grpSp>
      </p:grpSp>
      <p:sp>
        <p:nvSpPr>
          <p:cNvPr id="41" name="标题 1"/>
          <p:cNvSpPr txBox="1">
            <a:spLocks/>
          </p:cNvSpPr>
          <p:nvPr/>
        </p:nvSpPr>
        <p:spPr>
          <a:xfrm>
            <a:off x="427038" y="31750"/>
            <a:ext cx="8229600" cy="454025"/>
          </a:xfrm>
          <a:prstGeom prst="rect">
            <a:avLst/>
          </a:prstGeom>
        </p:spPr>
        <p:txBody>
          <a:bodyPr/>
          <a:lstStyle>
            <a:lvl1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anose="020F0502020204030204" pitchFamily="34" charset="0"/>
              </a:defRPr>
            </a:lvl1pPr>
            <a:lvl2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2pPr>
            <a:lvl3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3pPr>
            <a:lvl4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4pPr>
            <a:lvl5pPr marL="914400" indent="-9144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defRPr>
            </a:lvl5pPr>
            <a:lvl6pPr marL="13716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6pPr>
            <a:lvl7pPr marL="18288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7pPr>
            <a:lvl8pPr marL="22860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8pPr>
            <a:lvl9pPr marL="2743200" indent="-91440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44447"/>
                </a:solidFill>
                <a:latin typeface="Helvetica Neue" pitchFamily="2" charset="-122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kern="0" dirty="0" smtClean="0"/>
              <a:t>一、智慧校园建设与高校教育发展</a:t>
            </a:r>
            <a:br>
              <a:rPr lang="zh-CN" altLang="en-US" kern="0" dirty="0" smtClean="0"/>
            </a:br>
            <a:endParaRPr lang="zh-CN" altLang="en-US" kern="0" dirty="0"/>
          </a:p>
        </p:txBody>
      </p:sp>
      <p:sp>
        <p:nvSpPr>
          <p:cNvPr id="42" name="标题 1"/>
          <p:cNvSpPr txBox="1">
            <a:spLocks/>
          </p:cNvSpPr>
          <p:nvPr/>
        </p:nvSpPr>
        <p:spPr>
          <a:xfrm>
            <a:off x="447079" y="684785"/>
            <a:ext cx="3164139" cy="514537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914400" marR="0" lvl="0" indent="-914400" algn="l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1</a:t>
            </a:r>
            <a:r>
              <a:rPr lang="en-US" altLang="zh-CN" sz="2000" b="1" kern="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.2 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Calibri" pitchFamily="34" charset="0"/>
              </a:rPr>
              <a:t>智慧校园建设的大学需求</a:t>
            </a:r>
            <a:endParaRPr kumimoji="0" lang="zh-CN" altLang="en-US" sz="15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Helvetica Neue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Office Theme">
    <a:majorFont>
      <a:latin typeface="Helvetica Neue"/>
      <a:ea typeface="宋体"/>
      <a:cs typeface=""/>
    </a:majorFont>
    <a:minorFont>
      <a:latin typeface="Calibri"/>
      <a:ea typeface="宋体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157257506</TotalTime>
  <Pages>0</Pages>
  <Words>6578</Words>
  <Characters>0</Characters>
  <Application>Microsoft Office PowerPoint</Application>
  <DocSecurity>0</DocSecurity>
  <PresentationFormat>全屏显示(16:9)</PresentationFormat>
  <Lines>0</Lines>
  <Paragraphs>838</Paragraphs>
  <Slides>73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73</vt:i4>
      </vt:variant>
    </vt:vector>
  </HeadingPairs>
  <TitlesOfParts>
    <vt:vector size="88" baseType="lpstr">
      <vt:lpstr>Helvetica Neue</vt:lpstr>
      <vt:lpstr>方正大黑简体</vt:lpstr>
      <vt:lpstr>仿宋_GB2312</vt:lpstr>
      <vt:lpstr>汉仪中圆简</vt:lpstr>
      <vt:lpstr>黑体</vt:lpstr>
      <vt:lpstr>宋体</vt:lpstr>
      <vt:lpstr>微软雅黑</vt:lpstr>
      <vt:lpstr>Arial</vt:lpstr>
      <vt:lpstr>Calibri</vt:lpstr>
      <vt:lpstr>Century Gothic</vt:lpstr>
      <vt:lpstr>Impact</vt:lpstr>
      <vt:lpstr>Times New Roman</vt:lpstr>
      <vt:lpstr>Verdana</vt:lpstr>
      <vt:lpstr>Wingdings</vt:lpstr>
      <vt:lpstr>Office Theme</vt:lpstr>
      <vt:lpstr>PowerPoint 演示文稿</vt:lpstr>
      <vt:lpstr>PowerPoint 演示文稿</vt:lpstr>
      <vt:lpstr>PowerPoint 演示文稿</vt:lpstr>
      <vt:lpstr>一、智慧校园建设与高校教育发展 </vt:lpstr>
      <vt:lpstr>一、智慧校园建设与高校教育发展 </vt:lpstr>
      <vt:lpstr>PowerPoint 演示文稿</vt:lpstr>
      <vt:lpstr>PowerPoint 演示文稿</vt:lpstr>
      <vt:lpstr>PowerPoint 演示文稿</vt:lpstr>
      <vt:lpstr>人才培养的挑战：人才培养模式亟待变革</vt:lpstr>
      <vt:lpstr>PowerPoint 演示文稿</vt:lpstr>
      <vt:lpstr>国际科研信息化的发展态势</vt:lpstr>
      <vt:lpstr>科研平台</vt:lpstr>
      <vt:lpstr>信息化时代现代巨型组织的内部治理结构——更扁平化</vt:lpstr>
      <vt:lpstr>PowerPoint 演示文稿</vt:lpstr>
      <vt:lpstr>PowerPoint 演示文稿</vt:lpstr>
      <vt:lpstr>一、智慧校园建设与高校教育发展 </vt:lpstr>
      <vt:lpstr>一、智慧校园建设与高校教育发展 </vt:lpstr>
      <vt:lpstr>一、智慧校园建设与高校教育发展 </vt:lpstr>
      <vt:lpstr>PowerPoint 演示文稿</vt:lpstr>
      <vt:lpstr>学校发展战略共识(2011年，咸宁，学校发展战略研讨会)</vt:lpstr>
      <vt:lpstr>定位：战略单元，纲举目张</vt:lpstr>
      <vt:lpstr>PowerPoint 演示文稿</vt:lpstr>
      <vt:lpstr>PowerPoint 演示文稿</vt:lpstr>
      <vt:lpstr>2.1  注重战略规划与顶层设计</vt:lpstr>
      <vt:lpstr>2.1  注重战略规划与顶层设计</vt:lpstr>
      <vt:lpstr>2.2  注重应用驱动与深度融合</vt:lpstr>
      <vt:lpstr>2.2  注重应用驱动与深度融合</vt:lpstr>
      <vt:lpstr>2.2  注重应用驱动与深度融合</vt:lpstr>
      <vt:lpstr>2.2  注重应用驱动与深度融合</vt:lpstr>
      <vt:lpstr>2.2  注重应用驱动与深度融合</vt:lpstr>
      <vt:lpstr>2.2  注重应用驱动与深度融合</vt:lpstr>
      <vt:lpstr>2.3  着力机制创新与持续优化</vt:lpstr>
      <vt:lpstr>2.3  着力机制创新与持续优化</vt:lpstr>
      <vt:lpstr>2.3  着力机制创新与持续优化</vt:lpstr>
      <vt:lpstr>2.3  着力机制创新与持续优化</vt:lpstr>
      <vt:lpstr>2.3  着力机制创新与持续优化</vt:lpstr>
      <vt:lpstr>2.4  政策支撑与保障落实</vt:lpstr>
      <vt:lpstr>2.4  政策支撑与保障落实</vt:lpstr>
      <vt:lpstr>2.4  政策支撑与保障落实</vt:lpstr>
      <vt:lpstr>2.4  政策支撑与保障落实</vt:lpstr>
      <vt:lpstr>2.4  政策支撑与保障落实</vt:lpstr>
      <vt:lpstr>2.4  政策支撑与保障落实</vt:lpstr>
      <vt:lpstr>2.4  政策支撑与保障落实</vt:lpstr>
      <vt:lpstr>2.4  政策支撑与保障落实</vt:lpstr>
      <vt:lpstr>2.4  政策支撑与保障落实</vt:lpstr>
      <vt:lpstr>PowerPoint 演示文稿</vt:lpstr>
      <vt:lpstr>3.1  更新观念，培育新文化</vt:lpstr>
      <vt:lpstr>3.1  更新观念，培育新文化</vt:lpstr>
      <vt:lpstr>3.1  更新观念，培育新文化</vt:lpstr>
      <vt:lpstr>3.1  更新观念，培育新文化</vt:lpstr>
      <vt:lpstr>3.2  推动融合，建立新模式</vt:lpstr>
      <vt:lpstr>3.2  推动融合，建立新模式</vt:lpstr>
      <vt:lpstr>3.2  推动融合，建立新模式</vt:lpstr>
      <vt:lpstr>3.2  推动融合，建立新模式</vt:lpstr>
      <vt:lpstr>3.3  促进协同，转换新范式</vt:lpstr>
      <vt:lpstr>3.3  促进协同，转换新范式</vt:lpstr>
      <vt:lpstr>3.3  促进协同，转换新范式</vt:lpstr>
      <vt:lpstr>3.4  拓展时空，打造新生态</vt:lpstr>
      <vt:lpstr>3.4  拓展时空，打造新生态</vt:lpstr>
      <vt:lpstr>3.4  拓展时空，打造新生态</vt:lpstr>
      <vt:lpstr>3.4  拓展时空，打造新生态</vt:lpstr>
      <vt:lpstr>3.4  拓展时空，打造新生态</vt:lpstr>
      <vt:lpstr>3.4  拓展时空，打造新生态</vt:lpstr>
      <vt:lpstr>3.4  拓展时空，打造新生态</vt:lpstr>
      <vt:lpstr>3.5  优化治理，建立新机制</vt:lpstr>
      <vt:lpstr>3.5  优化治理，建立新机制</vt:lpstr>
      <vt:lpstr>3.5  优化治理，建立新机制</vt:lpstr>
      <vt:lpstr>3.5  优化治理，建立新机制</vt:lpstr>
      <vt:lpstr>3.5  优化治理，建立新机制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dmx</dc:creator>
  <cp:lastModifiedBy>hongfei li</cp:lastModifiedBy>
  <cp:revision>484</cp:revision>
  <cp:lastPrinted>1899-12-30T00:00:00Z</cp:lastPrinted>
  <dcterms:created xsi:type="dcterms:W3CDTF">2010-10-03T18:33:00Z</dcterms:created>
  <dcterms:modified xsi:type="dcterms:W3CDTF">2015-09-25T02:33:49Z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2052-8.1.0.2998</vt:lpwstr>
  </property>
</Properties>
</file>