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dp" ContentType="image/vnd.ms-photo"/>
  <Default Extension="png" ContentType="image/png"/>
  <Default Extension="emf" ContentType="image/x-emf"/>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59"/>
  </p:handoutMasterIdLst>
  <p:sldIdLst>
    <p:sldId id="384" r:id="rId4"/>
    <p:sldId id="385" r:id="rId6"/>
    <p:sldId id="386" r:id="rId7"/>
    <p:sldId id="387" r:id="rId8"/>
    <p:sldId id="388" r:id="rId9"/>
    <p:sldId id="389" r:id="rId10"/>
    <p:sldId id="390" r:id="rId11"/>
    <p:sldId id="391" r:id="rId12"/>
    <p:sldId id="392" r:id="rId13"/>
    <p:sldId id="401" r:id="rId14"/>
    <p:sldId id="393" r:id="rId15"/>
    <p:sldId id="335" r:id="rId16"/>
    <p:sldId id="381" r:id="rId17"/>
    <p:sldId id="337" r:id="rId18"/>
    <p:sldId id="338" r:id="rId19"/>
    <p:sldId id="339" r:id="rId20"/>
    <p:sldId id="340" r:id="rId21"/>
    <p:sldId id="343" r:id="rId22"/>
    <p:sldId id="342" r:id="rId23"/>
    <p:sldId id="349" r:id="rId24"/>
    <p:sldId id="344" r:id="rId25"/>
    <p:sldId id="350" r:id="rId26"/>
    <p:sldId id="345" r:id="rId27"/>
    <p:sldId id="348" r:id="rId28"/>
    <p:sldId id="346" r:id="rId29"/>
    <p:sldId id="347" r:id="rId30"/>
    <p:sldId id="382" r:id="rId31"/>
    <p:sldId id="354" r:id="rId32"/>
    <p:sldId id="351" r:id="rId33"/>
    <p:sldId id="395" r:id="rId34"/>
    <p:sldId id="396" r:id="rId35"/>
    <p:sldId id="397" r:id="rId36"/>
    <p:sldId id="398" r:id="rId37"/>
    <p:sldId id="399" r:id="rId38"/>
    <p:sldId id="400" r:id="rId39"/>
    <p:sldId id="355" r:id="rId40"/>
    <p:sldId id="356" r:id="rId41"/>
    <p:sldId id="357" r:id="rId42"/>
    <p:sldId id="359" r:id="rId43"/>
    <p:sldId id="358" r:id="rId44"/>
    <p:sldId id="360" r:id="rId45"/>
    <p:sldId id="383" r:id="rId46"/>
    <p:sldId id="362" r:id="rId47"/>
    <p:sldId id="365" r:id="rId48"/>
    <p:sldId id="363" r:id="rId49"/>
    <p:sldId id="364" r:id="rId50"/>
    <p:sldId id="376" r:id="rId51"/>
    <p:sldId id="403" r:id="rId52"/>
    <p:sldId id="394" r:id="rId53"/>
    <p:sldId id="367" r:id="rId54"/>
    <p:sldId id="368" r:id="rId55"/>
    <p:sldId id="369" r:id="rId56"/>
    <p:sldId id="370" r:id="rId57"/>
    <p:sldId id="371" r:id="rId58"/>
  </p:sldIdLst>
  <p:sldSz cx="9144000" cy="6858000" type="screen4x3"/>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4660"/>
  </p:normalViewPr>
  <p:slideViewPr>
    <p:cSldViewPr>
      <p:cViewPr>
        <p:scale>
          <a:sx n="60" d="100"/>
          <a:sy n="60" d="100"/>
        </p:scale>
        <p:origin x="-1668" y="-186"/>
      </p:cViewPr>
      <p:guideLst>
        <p:guide orient="horz" pos="2157"/>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2.xml"/><Relationship Id="rId59" Type="http://schemas.openxmlformats.org/officeDocument/2006/relationships/handoutMaster" Target="handoutMasters/handoutMaster1.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E4409AD-2D31-4C20-8232-27C806D6D071}" type="doc">
      <dgm:prSet loTypeId="urn:microsoft.com/office/officeart/2005/8/layout/process2" loCatId="process" qsTypeId="urn:microsoft.com/office/officeart/2005/8/quickstyle/simple1" qsCatId="simple" csTypeId="urn:microsoft.com/office/officeart/2005/8/colors/accent0_2" csCatId="mainScheme" phldr="1"/>
      <dgm:spPr/>
    </dgm:pt>
    <dgm:pt modelId="{9BCD0A8B-205D-44BC-8BC8-C2DD4CEF217B}">
      <dgm:prSet phldrT="[文本]"/>
      <dgm:spPr/>
      <dgm:t>
        <a:bodyPr/>
        <a:lstStyle/>
        <a:p>
          <a:r>
            <a:rPr lang="zh-CN" altLang="en-US" dirty="0" smtClean="0"/>
            <a:t>硬件厂商</a:t>
          </a:r>
          <a:endParaRPr lang="zh-CN" altLang="en-US" dirty="0"/>
        </a:p>
      </dgm:t>
    </dgm:pt>
    <dgm:pt modelId="{F8E0950A-C246-4F24-A103-C98B3A41392A}" cxnId="{38F534F0-4532-46A2-8F14-1A7043B39F2C}" type="parTrans">
      <dgm:prSet/>
      <dgm:spPr/>
      <dgm:t>
        <a:bodyPr/>
        <a:lstStyle/>
        <a:p>
          <a:endParaRPr lang="zh-CN" altLang="en-US"/>
        </a:p>
      </dgm:t>
    </dgm:pt>
    <dgm:pt modelId="{C7FD38BA-6807-43DB-A950-442C181BB758}" cxnId="{38F534F0-4532-46A2-8F14-1A7043B39F2C}" type="sibTrans">
      <dgm:prSet/>
      <dgm:spPr/>
      <dgm:t>
        <a:bodyPr/>
        <a:lstStyle/>
        <a:p>
          <a:endParaRPr lang="zh-CN" altLang="en-US"/>
        </a:p>
      </dgm:t>
    </dgm:pt>
    <dgm:pt modelId="{B61D401F-085C-460D-B7DD-D6E30E289CE8}">
      <dgm:prSet phldrT="[文本]"/>
      <dgm:spPr/>
      <dgm:t>
        <a:bodyPr/>
        <a:lstStyle/>
        <a:p>
          <a:r>
            <a:rPr lang="en-US" altLang="zh-CN" dirty="0" smtClean="0"/>
            <a:t>ISP</a:t>
          </a:r>
          <a:r>
            <a:rPr lang="zh-CN" altLang="en-US" dirty="0" smtClean="0"/>
            <a:t>、运营商</a:t>
          </a:r>
          <a:endParaRPr lang="zh-CN" altLang="en-US" dirty="0"/>
        </a:p>
      </dgm:t>
    </dgm:pt>
    <dgm:pt modelId="{C55A1D7B-710C-482A-A505-979FD9A12CF7}" cxnId="{B1E48098-72FA-403D-9958-2E83D4E51DD1}" type="parTrans">
      <dgm:prSet/>
      <dgm:spPr/>
      <dgm:t>
        <a:bodyPr/>
        <a:lstStyle/>
        <a:p>
          <a:endParaRPr lang="zh-CN" altLang="en-US"/>
        </a:p>
      </dgm:t>
    </dgm:pt>
    <dgm:pt modelId="{79BE4CEF-1F22-43A9-A788-4CB4261C3165}" cxnId="{B1E48098-72FA-403D-9958-2E83D4E51DD1}" type="sibTrans">
      <dgm:prSet/>
      <dgm:spPr/>
      <dgm:t>
        <a:bodyPr/>
        <a:lstStyle/>
        <a:p>
          <a:endParaRPr lang="zh-CN" altLang="en-US"/>
        </a:p>
      </dgm:t>
    </dgm:pt>
    <dgm:pt modelId="{5A9F6EAB-E266-434D-922D-BECF452889D3}">
      <dgm:prSet phldrT="[文本]"/>
      <dgm:spPr/>
      <dgm:t>
        <a:bodyPr/>
        <a:lstStyle/>
        <a:p>
          <a:r>
            <a:rPr lang="zh-CN" altLang="en-US" dirty="0" smtClean="0"/>
            <a:t>通讯商、运营商</a:t>
          </a:r>
          <a:endParaRPr lang="zh-CN" altLang="en-US" dirty="0"/>
        </a:p>
      </dgm:t>
    </dgm:pt>
    <dgm:pt modelId="{B2991298-BBCA-4011-91C7-F2B05C771F58}" cxnId="{7FF6388A-3187-4316-9A3F-8CE1BC285C14}" type="parTrans">
      <dgm:prSet/>
      <dgm:spPr/>
      <dgm:t>
        <a:bodyPr/>
        <a:lstStyle/>
        <a:p>
          <a:endParaRPr lang="zh-CN" altLang="en-US"/>
        </a:p>
      </dgm:t>
    </dgm:pt>
    <dgm:pt modelId="{8D52EDC3-2397-4BFA-9898-858073CB5859}" cxnId="{7FF6388A-3187-4316-9A3F-8CE1BC285C14}" type="sibTrans">
      <dgm:prSet/>
      <dgm:spPr/>
      <dgm:t>
        <a:bodyPr/>
        <a:lstStyle/>
        <a:p>
          <a:endParaRPr lang="zh-CN" altLang="en-US"/>
        </a:p>
      </dgm:t>
    </dgm:pt>
    <dgm:pt modelId="{9AE55754-338E-48C1-96A3-43AAC553166B}">
      <dgm:prSet phldrT="[文本]"/>
      <dgm:spPr/>
      <dgm:t>
        <a:bodyPr/>
        <a:lstStyle/>
        <a:p>
          <a:r>
            <a:rPr lang="zh-CN" altLang="en-US" dirty="0" smtClean="0"/>
            <a:t>软件厂商</a:t>
          </a:r>
          <a:endParaRPr lang="zh-CN" altLang="en-US" dirty="0"/>
        </a:p>
      </dgm:t>
    </dgm:pt>
    <dgm:pt modelId="{CF0DBD07-1B4A-45BA-9B97-159F3373F208}" cxnId="{C7DD9216-0CF6-4E80-94AD-68A28D94E9DD}" type="parTrans">
      <dgm:prSet/>
      <dgm:spPr/>
      <dgm:t>
        <a:bodyPr/>
        <a:lstStyle/>
        <a:p>
          <a:endParaRPr lang="zh-CN" altLang="en-US"/>
        </a:p>
      </dgm:t>
    </dgm:pt>
    <dgm:pt modelId="{02431E89-46D4-4A80-82B6-B1386FDA0500}" cxnId="{C7DD9216-0CF6-4E80-94AD-68A28D94E9DD}" type="sibTrans">
      <dgm:prSet/>
      <dgm:spPr/>
      <dgm:t>
        <a:bodyPr/>
        <a:lstStyle/>
        <a:p>
          <a:endParaRPr lang="zh-CN" altLang="en-US"/>
        </a:p>
      </dgm:t>
    </dgm:pt>
    <dgm:pt modelId="{F5E93B25-9747-4969-8046-5F067329DB5F}">
      <dgm:prSet phldrT="[文本]"/>
      <dgm:spPr/>
      <dgm:t>
        <a:bodyPr/>
        <a:lstStyle/>
        <a:p>
          <a:r>
            <a:rPr lang="en-US" altLang="zh-CN" dirty="0" smtClean="0"/>
            <a:t>IDC</a:t>
          </a:r>
          <a:r>
            <a:rPr lang="zh-CN" altLang="en-US" dirty="0" smtClean="0"/>
            <a:t>、托管商</a:t>
          </a:r>
          <a:endParaRPr lang="zh-CN" altLang="en-US" dirty="0"/>
        </a:p>
      </dgm:t>
    </dgm:pt>
    <dgm:pt modelId="{704A0B20-C6B4-4A79-9388-73B00B498D2E}" cxnId="{B7F327F9-0961-4D0C-84AE-56EAD03A51DC}" type="parTrans">
      <dgm:prSet/>
      <dgm:spPr/>
      <dgm:t>
        <a:bodyPr/>
        <a:lstStyle/>
        <a:p>
          <a:endParaRPr lang="zh-CN" altLang="en-US"/>
        </a:p>
      </dgm:t>
    </dgm:pt>
    <dgm:pt modelId="{406C73E9-1FDF-475D-B0B7-6F9B72FDB722}" cxnId="{B7F327F9-0961-4D0C-84AE-56EAD03A51DC}" type="sibTrans">
      <dgm:prSet/>
      <dgm:spPr/>
      <dgm:t>
        <a:bodyPr/>
        <a:lstStyle/>
        <a:p>
          <a:endParaRPr lang="zh-CN" altLang="en-US"/>
        </a:p>
      </dgm:t>
    </dgm:pt>
    <dgm:pt modelId="{B02CA4D6-23A6-4B23-9C42-CCDBE284360F}">
      <dgm:prSet phldrT="[文本]"/>
      <dgm:spPr/>
      <dgm:t>
        <a:bodyPr/>
        <a:lstStyle/>
        <a:p>
          <a:r>
            <a:rPr lang="zh-CN" altLang="en-US" dirty="0" smtClean="0"/>
            <a:t>互联网、电子商务</a:t>
          </a:r>
          <a:endParaRPr lang="zh-CN" altLang="en-US" dirty="0"/>
        </a:p>
      </dgm:t>
    </dgm:pt>
    <dgm:pt modelId="{BE93DCAF-67FA-4FBD-88D1-CCEB94EE802D}" cxnId="{6959EA3E-C7BB-497D-BF9E-941BBDDCFD0D}" type="parTrans">
      <dgm:prSet/>
      <dgm:spPr/>
      <dgm:t>
        <a:bodyPr/>
        <a:lstStyle/>
        <a:p>
          <a:endParaRPr lang="zh-CN" altLang="en-US"/>
        </a:p>
      </dgm:t>
    </dgm:pt>
    <dgm:pt modelId="{B089A05F-576C-4A76-82F2-69E6F4B6C113}" cxnId="{6959EA3E-C7BB-497D-BF9E-941BBDDCFD0D}" type="sibTrans">
      <dgm:prSet/>
      <dgm:spPr/>
      <dgm:t>
        <a:bodyPr/>
        <a:lstStyle/>
        <a:p>
          <a:endParaRPr lang="zh-CN" altLang="en-US"/>
        </a:p>
      </dgm:t>
    </dgm:pt>
    <dgm:pt modelId="{82F2C6D1-1F44-4DF6-AB29-3067F1B8F6F4}" type="pres">
      <dgm:prSet presAssocID="{5E4409AD-2D31-4C20-8232-27C806D6D071}" presName="linearFlow" presStyleCnt="0">
        <dgm:presLayoutVars>
          <dgm:resizeHandles val="exact"/>
        </dgm:presLayoutVars>
      </dgm:prSet>
      <dgm:spPr/>
    </dgm:pt>
    <dgm:pt modelId="{15F9F4D6-7175-41D8-AC65-6FEDEEC82A1C}" type="pres">
      <dgm:prSet presAssocID="{9BCD0A8B-205D-44BC-8BC8-C2DD4CEF217B}" presName="node" presStyleLbl="node1" presStyleIdx="0" presStyleCnt="6">
        <dgm:presLayoutVars>
          <dgm:bulletEnabled val="1"/>
        </dgm:presLayoutVars>
      </dgm:prSet>
      <dgm:spPr/>
      <dgm:t>
        <a:bodyPr/>
        <a:lstStyle/>
        <a:p>
          <a:endParaRPr lang="zh-CN" altLang="en-US"/>
        </a:p>
      </dgm:t>
    </dgm:pt>
    <dgm:pt modelId="{2E980F9C-F9B4-46A1-B4C5-ED1A62D7D3EF}" type="pres">
      <dgm:prSet presAssocID="{C7FD38BA-6807-43DB-A950-442C181BB758}" presName="sibTrans" presStyleLbl="sibTrans2D1" presStyleIdx="0" presStyleCnt="5"/>
      <dgm:spPr/>
      <dgm:t>
        <a:bodyPr/>
        <a:lstStyle/>
        <a:p>
          <a:endParaRPr lang="zh-CN" altLang="en-US"/>
        </a:p>
      </dgm:t>
    </dgm:pt>
    <dgm:pt modelId="{6B0A3AEA-9CDD-4FFC-99E8-60F90F3A8DE2}" type="pres">
      <dgm:prSet presAssocID="{C7FD38BA-6807-43DB-A950-442C181BB758}" presName="connectorText" presStyleLbl="sibTrans2D1" presStyleIdx="0" presStyleCnt="5"/>
      <dgm:spPr/>
      <dgm:t>
        <a:bodyPr/>
        <a:lstStyle/>
        <a:p>
          <a:endParaRPr lang="zh-CN" altLang="en-US"/>
        </a:p>
      </dgm:t>
    </dgm:pt>
    <dgm:pt modelId="{BCFB7F8E-6ABC-41F6-B9FC-FCCF88CCE7FF}" type="pres">
      <dgm:prSet presAssocID="{B61D401F-085C-460D-B7DD-D6E30E289CE8}" presName="node" presStyleLbl="node1" presStyleIdx="1" presStyleCnt="6">
        <dgm:presLayoutVars>
          <dgm:bulletEnabled val="1"/>
        </dgm:presLayoutVars>
      </dgm:prSet>
      <dgm:spPr/>
      <dgm:t>
        <a:bodyPr/>
        <a:lstStyle/>
        <a:p>
          <a:endParaRPr lang="zh-CN" altLang="en-US"/>
        </a:p>
      </dgm:t>
    </dgm:pt>
    <dgm:pt modelId="{329CE46B-D1AA-478F-8E91-633CA0152C54}" type="pres">
      <dgm:prSet presAssocID="{79BE4CEF-1F22-43A9-A788-4CB4261C3165}" presName="sibTrans" presStyleLbl="sibTrans2D1" presStyleIdx="1" presStyleCnt="5"/>
      <dgm:spPr/>
      <dgm:t>
        <a:bodyPr/>
        <a:lstStyle/>
        <a:p>
          <a:endParaRPr lang="zh-CN" altLang="en-US"/>
        </a:p>
      </dgm:t>
    </dgm:pt>
    <dgm:pt modelId="{BF84CB10-514B-4420-B87F-29C6AF3863BE}" type="pres">
      <dgm:prSet presAssocID="{79BE4CEF-1F22-43A9-A788-4CB4261C3165}" presName="connectorText" presStyleLbl="sibTrans2D1" presStyleIdx="1" presStyleCnt="5"/>
      <dgm:spPr/>
      <dgm:t>
        <a:bodyPr/>
        <a:lstStyle/>
        <a:p>
          <a:endParaRPr lang="zh-CN" altLang="en-US"/>
        </a:p>
      </dgm:t>
    </dgm:pt>
    <dgm:pt modelId="{5C892691-796B-45B9-B357-47AF44C6601A}" type="pres">
      <dgm:prSet presAssocID="{5A9F6EAB-E266-434D-922D-BECF452889D3}" presName="node" presStyleLbl="node1" presStyleIdx="2" presStyleCnt="6">
        <dgm:presLayoutVars>
          <dgm:bulletEnabled val="1"/>
        </dgm:presLayoutVars>
      </dgm:prSet>
      <dgm:spPr/>
      <dgm:t>
        <a:bodyPr/>
        <a:lstStyle/>
        <a:p>
          <a:endParaRPr lang="zh-CN" altLang="en-US"/>
        </a:p>
      </dgm:t>
    </dgm:pt>
    <dgm:pt modelId="{10C55B1E-7E28-4623-B745-FFA631DB151F}" type="pres">
      <dgm:prSet presAssocID="{8D52EDC3-2397-4BFA-9898-858073CB5859}" presName="sibTrans" presStyleLbl="sibTrans2D1" presStyleIdx="2" presStyleCnt="5"/>
      <dgm:spPr/>
      <dgm:t>
        <a:bodyPr/>
        <a:lstStyle/>
        <a:p>
          <a:endParaRPr lang="zh-CN" altLang="en-US"/>
        </a:p>
      </dgm:t>
    </dgm:pt>
    <dgm:pt modelId="{02AD8401-6AE7-4521-A452-8E91AC8026A2}" type="pres">
      <dgm:prSet presAssocID="{8D52EDC3-2397-4BFA-9898-858073CB5859}" presName="connectorText" presStyleLbl="sibTrans2D1" presStyleIdx="2" presStyleCnt="5"/>
      <dgm:spPr/>
      <dgm:t>
        <a:bodyPr/>
        <a:lstStyle/>
        <a:p>
          <a:endParaRPr lang="zh-CN" altLang="en-US"/>
        </a:p>
      </dgm:t>
    </dgm:pt>
    <dgm:pt modelId="{0E1DBCF0-700D-4FD2-A8FA-247BBC7B4DD2}" type="pres">
      <dgm:prSet presAssocID="{9AE55754-338E-48C1-96A3-43AAC553166B}" presName="node" presStyleLbl="node1" presStyleIdx="3" presStyleCnt="6">
        <dgm:presLayoutVars>
          <dgm:bulletEnabled val="1"/>
        </dgm:presLayoutVars>
      </dgm:prSet>
      <dgm:spPr/>
      <dgm:t>
        <a:bodyPr/>
        <a:lstStyle/>
        <a:p>
          <a:endParaRPr lang="zh-CN" altLang="en-US"/>
        </a:p>
      </dgm:t>
    </dgm:pt>
    <dgm:pt modelId="{A5BA21F4-A215-4021-B90B-31BF6EB9C513}" type="pres">
      <dgm:prSet presAssocID="{02431E89-46D4-4A80-82B6-B1386FDA0500}" presName="sibTrans" presStyleLbl="sibTrans2D1" presStyleIdx="3" presStyleCnt="5"/>
      <dgm:spPr/>
      <dgm:t>
        <a:bodyPr/>
        <a:lstStyle/>
        <a:p>
          <a:endParaRPr lang="zh-CN" altLang="en-US"/>
        </a:p>
      </dgm:t>
    </dgm:pt>
    <dgm:pt modelId="{830E0418-1038-47DB-B2CF-E6006E5742BE}" type="pres">
      <dgm:prSet presAssocID="{02431E89-46D4-4A80-82B6-B1386FDA0500}" presName="connectorText" presStyleLbl="sibTrans2D1" presStyleIdx="3" presStyleCnt="5"/>
      <dgm:spPr/>
      <dgm:t>
        <a:bodyPr/>
        <a:lstStyle/>
        <a:p>
          <a:endParaRPr lang="zh-CN" altLang="en-US"/>
        </a:p>
      </dgm:t>
    </dgm:pt>
    <dgm:pt modelId="{2E49E7F5-528C-4F5C-9EEE-D12AA9F6FED4}" type="pres">
      <dgm:prSet presAssocID="{F5E93B25-9747-4969-8046-5F067329DB5F}" presName="node" presStyleLbl="node1" presStyleIdx="4" presStyleCnt="6">
        <dgm:presLayoutVars>
          <dgm:bulletEnabled val="1"/>
        </dgm:presLayoutVars>
      </dgm:prSet>
      <dgm:spPr/>
      <dgm:t>
        <a:bodyPr/>
        <a:lstStyle/>
        <a:p>
          <a:endParaRPr lang="zh-CN" altLang="en-US"/>
        </a:p>
      </dgm:t>
    </dgm:pt>
    <dgm:pt modelId="{D250E226-EC06-4AC6-84D1-0090B3F6F5DA}" type="pres">
      <dgm:prSet presAssocID="{406C73E9-1FDF-475D-B0B7-6F9B72FDB722}" presName="sibTrans" presStyleLbl="sibTrans2D1" presStyleIdx="4" presStyleCnt="5"/>
      <dgm:spPr/>
      <dgm:t>
        <a:bodyPr/>
        <a:lstStyle/>
        <a:p>
          <a:endParaRPr lang="zh-CN" altLang="en-US"/>
        </a:p>
      </dgm:t>
    </dgm:pt>
    <dgm:pt modelId="{A497B32F-E3C6-4250-9B34-18EA4975C881}" type="pres">
      <dgm:prSet presAssocID="{406C73E9-1FDF-475D-B0B7-6F9B72FDB722}" presName="connectorText" presStyleLbl="sibTrans2D1" presStyleIdx="4" presStyleCnt="5"/>
      <dgm:spPr/>
      <dgm:t>
        <a:bodyPr/>
        <a:lstStyle/>
        <a:p>
          <a:endParaRPr lang="zh-CN" altLang="en-US"/>
        </a:p>
      </dgm:t>
    </dgm:pt>
    <dgm:pt modelId="{CFD6E7F4-D5CE-47AA-9437-463ED055B954}" type="pres">
      <dgm:prSet presAssocID="{B02CA4D6-23A6-4B23-9C42-CCDBE284360F}" presName="node" presStyleLbl="node1" presStyleIdx="5" presStyleCnt="6">
        <dgm:presLayoutVars>
          <dgm:bulletEnabled val="1"/>
        </dgm:presLayoutVars>
      </dgm:prSet>
      <dgm:spPr/>
      <dgm:t>
        <a:bodyPr/>
        <a:lstStyle/>
        <a:p>
          <a:endParaRPr lang="zh-CN" altLang="en-US"/>
        </a:p>
      </dgm:t>
    </dgm:pt>
  </dgm:ptLst>
  <dgm:cxnLst>
    <dgm:cxn modelId="{D8B99063-0C71-47A7-88A1-088D047C211F}" type="presOf" srcId="{8D52EDC3-2397-4BFA-9898-858073CB5859}" destId="{10C55B1E-7E28-4623-B745-FFA631DB151F}" srcOrd="0" destOrd="0" presId="urn:microsoft.com/office/officeart/2005/8/layout/process2"/>
    <dgm:cxn modelId="{0C6D3FAB-9190-499D-9B43-DC34A7B8B91B}" type="presOf" srcId="{02431E89-46D4-4A80-82B6-B1386FDA0500}" destId="{A5BA21F4-A215-4021-B90B-31BF6EB9C513}" srcOrd="0" destOrd="0" presId="urn:microsoft.com/office/officeart/2005/8/layout/process2"/>
    <dgm:cxn modelId="{B1E48098-72FA-403D-9958-2E83D4E51DD1}" srcId="{5E4409AD-2D31-4C20-8232-27C806D6D071}" destId="{B61D401F-085C-460D-B7DD-D6E30E289CE8}" srcOrd="1" destOrd="0" parTransId="{C55A1D7B-710C-482A-A505-979FD9A12CF7}" sibTransId="{79BE4CEF-1F22-43A9-A788-4CB4261C3165}"/>
    <dgm:cxn modelId="{4F1E5776-BFDA-456B-A686-0771B221B016}" type="presOf" srcId="{5E4409AD-2D31-4C20-8232-27C806D6D071}" destId="{82F2C6D1-1F44-4DF6-AB29-3067F1B8F6F4}" srcOrd="0" destOrd="0" presId="urn:microsoft.com/office/officeart/2005/8/layout/process2"/>
    <dgm:cxn modelId="{BB628F85-811F-4613-9E94-9D719D730C31}" type="presOf" srcId="{C7FD38BA-6807-43DB-A950-442C181BB758}" destId="{2E980F9C-F9B4-46A1-B4C5-ED1A62D7D3EF}" srcOrd="0" destOrd="0" presId="urn:microsoft.com/office/officeart/2005/8/layout/process2"/>
    <dgm:cxn modelId="{43EFC671-2362-48D6-BE91-2F3FB7AED427}" type="presOf" srcId="{9AE55754-338E-48C1-96A3-43AAC553166B}" destId="{0E1DBCF0-700D-4FD2-A8FA-247BBC7B4DD2}" srcOrd="0" destOrd="0" presId="urn:microsoft.com/office/officeart/2005/8/layout/process2"/>
    <dgm:cxn modelId="{FFB75C4C-72AB-4861-A8D7-178B6D4C9B9F}" type="presOf" srcId="{406C73E9-1FDF-475D-B0B7-6F9B72FDB722}" destId="{A497B32F-E3C6-4250-9B34-18EA4975C881}" srcOrd="1" destOrd="0" presId="urn:microsoft.com/office/officeart/2005/8/layout/process2"/>
    <dgm:cxn modelId="{E928235C-B294-479D-87A3-1D2C263DE1A1}" type="presOf" srcId="{C7FD38BA-6807-43DB-A950-442C181BB758}" destId="{6B0A3AEA-9CDD-4FFC-99E8-60F90F3A8DE2}" srcOrd="1" destOrd="0" presId="urn:microsoft.com/office/officeart/2005/8/layout/process2"/>
    <dgm:cxn modelId="{D01D24BE-6FB7-4CAB-85D9-47E6C17BC48A}" type="presOf" srcId="{F5E93B25-9747-4969-8046-5F067329DB5F}" destId="{2E49E7F5-528C-4F5C-9EEE-D12AA9F6FED4}" srcOrd="0" destOrd="0" presId="urn:microsoft.com/office/officeart/2005/8/layout/process2"/>
    <dgm:cxn modelId="{6A20588E-33F4-4526-BF4A-571B471E5C0B}" type="presOf" srcId="{79BE4CEF-1F22-43A9-A788-4CB4261C3165}" destId="{329CE46B-D1AA-478F-8E91-633CA0152C54}" srcOrd="0" destOrd="0" presId="urn:microsoft.com/office/officeart/2005/8/layout/process2"/>
    <dgm:cxn modelId="{20BECB50-3893-440E-BCDB-6AA2A7D9FCF9}" type="presOf" srcId="{5A9F6EAB-E266-434D-922D-BECF452889D3}" destId="{5C892691-796B-45B9-B357-47AF44C6601A}" srcOrd="0" destOrd="0" presId="urn:microsoft.com/office/officeart/2005/8/layout/process2"/>
    <dgm:cxn modelId="{3A239A23-67CC-4A3A-833A-56E78BB099F8}" type="presOf" srcId="{02431E89-46D4-4A80-82B6-B1386FDA0500}" destId="{830E0418-1038-47DB-B2CF-E6006E5742BE}" srcOrd="1" destOrd="0" presId="urn:microsoft.com/office/officeart/2005/8/layout/process2"/>
    <dgm:cxn modelId="{ADC5C6D4-3D46-447C-A38E-6EC3E4FF6BB8}" type="presOf" srcId="{406C73E9-1FDF-475D-B0B7-6F9B72FDB722}" destId="{D250E226-EC06-4AC6-84D1-0090B3F6F5DA}" srcOrd="0" destOrd="0" presId="urn:microsoft.com/office/officeart/2005/8/layout/process2"/>
    <dgm:cxn modelId="{E7EB2463-C026-49C3-A083-5CF980342F6A}" type="presOf" srcId="{B02CA4D6-23A6-4B23-9C42-CCDBE284360F}" destId="{CFD6E7F4-D5CE-47AA-9437-463ED055B954}" srcOrd="0" destOrd="0" presId="urn:microsoft.com/office/officeart/2005/8/layout/process2"/>
    <dgm:cxn modelId="{F01B3C3A-27A8-4B91-B257-E6435D934162}" type="presOf" srcId="{8D52EDC3-2397-4BFA-9898-858073CB5859}" destId="{02AD8401-6AE7-4521-A452-8E91AC8026A2}" srcOrd="1" destOrd="0" presId="urn:microsoft.com/office/officeart/2005/8/layout/process2"/>
    <dgm:cxn modelId="{7FF6388A-3187-4316-9A3F-8CE1BC285C14}" srcId="{5E4409AD-2D31-4C20-8232-27C806D6D071}" destId="{5A9F6EAB-E266-434D-922D-BECF452889D3}" srcOrd="2" destOrd="0" parTransId="{B2991298-BBCA-4011-91C7-F2B05C771F58}" sibTransId="{8D52EDC3-2397-4BFA-9898-858073CB5859}"/>
    <dgm:cxn modelId="{6959EA3E-C7BB-497D-BF9E-941BBDDCFD0D}" srcId="{5E4409AD-2D31-4C20-8232-27C806D6D071}" destId="{B02CA4D6-23A6-4B23-9C42-CCDBE284360F}" srcOrd="5" destOrd="0" parTransId="{BE93DCAF-67FA-4FBD-88D1-CCEB94EE802D}" sibTransId="{B089A05F-576C-4A76-82F2-69E6F4B6C113}"/>
    <dgm:cxn modelId="{B7F327F9-0961-4D0C-84AE-56EAD03A51DC}" srcId="{5E4409AD-2D31-4C20-8232-27C806D6D071}" destId="{F5E93B25-9747-4969-8046-5F067329DB5F}" srcOrd="4" destOrd="0" parTransId="{704A0B20-C6B4-4A79-9388-73B00B498D2E}" sibTransId="{406C73E9-1FDF-475D-B0B7-6F9B72FDB722}"/>
    <dgm:cxn modelId="{74BEDECB-9194-4FEC-8F73-B177272F7FBF}" type="presOf" srcId="{79BE4CEF-1F22-43A9-A788-4CB4261C3165}" destId="{BF84CB10-514B-4420-B87F-29C6AF3863BE}" srcOrd="1" destOrd="0" presId="urn:microsoft.com/office/officeart/2005/8/layout/process2"/>
    <dgm:cxn modelId="{C7DD9216-0CF6-4E80-94AD-68A28D94E9DD}" srcId="{5E4409AD-2D31-4C20-8232-27C806D6D071}" destId="{9AE55754-338E-48C1-96A3-43AAC553166B}" srcOrd="3" destOrd="0" parTransId="{CF0DBD07-1B4A-45BA-9B97-159F3373F208}" sibTransId="{02431E89-46D4-4A80-82B6-B1386FDA0500}"/>
    <dgm:cxn modelId="{620C3280-4ACD-431F-9298-25FFE1DA1D82}" type="presOf" srcId="{B61D401F-085C-460D-B7DD-D6E30E289CE8}" destId="{BCFB7F8E-6ABC-41F6-B9FC-FCCF88CCE7FF}" srcOrd="0" destOrd="0" presId="urn:microsoft.com/office/officeart/2005/8/layout/process2"/>
    <dgm:cxn modelId="{89CB98D8-A399-4492-94A0-F20DC64EECF3}" type="presOf" srcId="{9BCD0A8B-205D-44BC-8BC8-C2DD4CEF217B}" destId="{15F9F4D6-7175-41D8-AC65-6FEDEEC82A1C}" srcOrd="0" destOrd="0" presId="urn:microsoft.com/office/officeart/2005/8/layout/process2"/>
    <dgm:cxn modelId="{38F534F0-4532-46A2-8F14-1A7043B39F2C}" srcId="{5E4409AD-2D31-4C20-8232-27C806D6D071}" destId="{9BCD0A8B-205D-44BC-8BC8-C2DD4CEF217B}" srcOrd="0" destOrd="0" parTransId="{F8E0950A-C246-4F24-A103-C98B3A41392A}" sibTransId="{C7FD38BA-6807-43DB-A950-442C181BB758}"/>
    <dgm:cxn modelId="{3DF99FF7-0A1C-4BAC-B04B-151EF4D94054}" type="presParOf" srcId="{82F2C6D1-1F44-4DF6-AB29-3067F1B8F6F4}" destId="{15F9F4D6-7175-41D8-AC65-6FEDEEC82A1C}" srcOrd="0" destOrd="0" presId="urn:microsoft.com/office/officeart/2005/8/layout/process2"/>
    <dgm:cxn modelId="{930BB38A-96E5-4A8B-B02B-9C8551241E8C}" type="presParOf" srcId="{82F2C6D1-1F44-4DF6-AB29-3067F1B8F6F4}" destId="{2E980F9C-F9B4-46A1-B4C5-ED1A62D7D3EF}" srcOrd="1" destOrd="0" presId="urn:microsoft.com/office/officeart/2005/8/layout/process2"/>
    <dgm:cxn modelId="{67D97893-6CA6-4A75-A8B1-568AD7887F7C}" type="presParOf" srcId="{2E980F9C-F9B4-46A1-B4C5-ED1A62D7D3EF}" destId="{6B0A3AEA-9CDD-4FFC-99E8-60F90F3A8DE2}" srcOrd="0" destOrd="0" presId="urn:microsoft.com/office/officeart/2005/8/layout/process2"/>
    <dgm:cxn modelId="{DB250A72-80F3-4164-971F-9BC11462C258}" type="presParOf" srcId="{82F2C6D1-1F44-4DF6-AB29-3067F1B8F6F4}" destId="{BCFB7F8E-6ABC-41F6-B9FC-FCCF88CCE7FF}" srcOrd="2" destOrd="0" presId="urn:microsoft.com/office/officeart/2005/8/layout/process2"/>
    <dgm:cxn modelId="{5846895A-0EA8-4350-A8F2-F42E728C2802}" type="presParOf" srcId="{82F2C6D1-1F44-4DF6-AB29-3067F1B8F6F4}" destId="{329CE46B-D1AA-478F-8E91-633CA0152C54}" srcOrd="3" destOrd="0" presId="urn:microsoft.com/office/officeart/2005/8/layout/process2"/>
    <dgm:cxn modelId="{43D17D67-072E-4979-8F99-80BCDAA3754C}" type="presParOf" srcId="{329CE46B-D1AA-478F-8E91-633CA0152C54}" destId="{BF84CB10-514B-4420-B87F-29C6AF3863BE}" srcOrd="0" destOrd="0" presId="urn:microsoft.com/office/officeart/2005/8/layout/process2"/>
    <dgm:cxn modelId="{015A4FDF-CFC1-4AE6-BB07-2C9C33D4F275}" type="presParOf" srcId="{82F2C6D1-1F44-4DF6-AB29-3067F1B8F6F4}" destId="{5C892691-796B-45B9-B357-47AF44C6601A}" srcOrd="4" destOrd="0" presId="urn:microsoft.com/office/officeart/2005/8/layout/process2"/>
    <dgm:cxn modelId="{691C2926-A01D-430D-8A40-30C734C34D7C}" type="presParOf" srcId="{82F2C6D1-1F44-4DF6-AB29-3067F1B8F6F4}" destId="{10C55B1E-7E28-4623-B745-FFA631DB151F}" srcOrd="5" destOrd="0" presId="urn:microsoft.com/office/officeart/2005/8/layout/process2"/>
    <dgm:cxn modelId="{065793A5-D41C-4C3F-BB99-701F00D7758D}" type="presParOf" srcId="{10C55B1E-7E28-4623-B745-FFA631DB151F}" destId="{02AD8401-6AE7-4521-A452-8E91AC8026A2}" srcOrd="0" destOrd="0" presId="urn:microsoft.com/office/officeart/2005/8/layout/process2"/>
    <dgm:cxn modelId="{A8E89879-7E90-488B-9925-076EB28C953E}" type="presParOf" srcId="{82F2C6D1-1F44-4DF6-AB29-3067F1B8F6F4}" destId="{0E1DBCF0-700D-4FD2-A8FA-247BBC7B4DD2}" srcOrd="6" destOrd="0" presId="urn:microsoft.com/office/officeart/2005/8/layout/process2"/>
    <dgm:cxn modelId="{0B0A39C4-5881-4632-AD5E-4D5B1F1B5884}" type="presParOf" srcId="{82F2C6D1-1F44-4DF6-AB29-3067F1B8F6F4}" destId="{A5BA21F4-A215-4021-B90B-31BF6EB9C513}" srcOrd="7" destOrd="0" presId="urn:microsoft.com/office/officeart/2005/8/layout/process2"/>
    <dgm:cxn modelId="{DECBB619-0FB1-40D3-8B54-474E0C32F948}" type="presParOf" srcId="{A5BA21F4-A215-4021-B90B-31BF6EB9C513}" destId="{830E0418-1038-47DB-B2CF-E6006E5742BE}" srcOrd="0" destOrd="0" presId="urn:microsoft.com/office/officeart/2005/8/layout/process2"/>
    <dgm:cxn modelId="{15DEB438-EDF0-4CCA-B81A-95BC1A00E906}" type="presParOf" srcId="{82F2C6D1-1F44-4DF6-AB29-3067F1B8F6F4}" destId="{2E49E7F5-528C-4F5C-9EEE-D12AA9F6FED4}" srcOrd="8" destOrd="0" presId="urn:microsoft.com/office/officeart/2005/8/layout/process2"/>
    <dgm:cxn modelId="{550B359F-4A76-48A4-ACEC-875598E3819D}" type="presParOf" srcId="{82F2C6D1-1F44-4DF6-AB29-3067F1B8F6F4}" destId="{D250E226-EC06-4AC6-84D1-0090B3F6F5DA}" srcOrd="9" destOrd="0" presId="urn:microsoft.com/office/officeart/2005/8/layout/process2"/>
    <dgm:cxn modelId="{22F11198-528C-4A6F-97FC-E9C4292569C4}" type="presParOf" srcId="{D250E226-EC06-4AC6-84D1-0090B3F6F5DA}" destId="{A497B32F-E3C6-4250-9B34-18EA4975C881}" srcOrd="0" destOrd="0" presId="urn:microsoft.com/office/officeart/2005/8/layout/process2"/>
    <dgm:cxn modelId="{4FA4909B-2C74-4164-AC1F-C41CBD5F8383}" type="presParOf" srcId="{82F2C6D1-1F44-4DF6-AB29-3067F1B8F6F4}" destId="{CFD6E7F4-D5CE-47AA-9437-463ED055B954}" srcOrd="1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F9F4D6-7175-41D8-AC65-6FEDEEC82A1C}">
      <dsp:nvSpPr>
        <dsp:cNvPr id="0" name=""/>
        <dsp:cNvSpPr/>
      </dsp:nvSpPr>
      <dsp:spPr>
        <a:xfrm>
          <a:off x="27733" y="1708"/>
          <a:ext cx="911384" cy="5063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altLang="en-US" sz="1000" kern="1200" dirty="0" smtClean="0"/>
            <a:t>硬件厂商</a:t>
          </a:r>
          <a:endParaRPr lang="zh-CN" altLang="en-US" sz="1000" kern="1200" dirty="0"/>
        </a:p>
      </dsp:txBody>
      <dsp:txXfrm>
        <a:off x="27733" y="1708"/>
        <a:ext cx="911384" cy="506324"/>
      </dsp:txXfrm>
    </dsp:sp>
    <dsp:sp modelId="{2E980F9C-F9B4-46A1-B4C5-ED1A62D7D3EF}">
      <dsp:nvSpPr>
        <dsp:cNvPr id="0" name=""/>
        <dsp:cNvSpPr/>
      </dsp:nvSpPr>
      <dsp:spPr>
        <a:xfrm rot="5400000">
          <a:off x="388489" y="520691"/>
          <a:ext cx="189871" cy="22784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rot="5400000">
        <a:off x="388489" y="520691"/>
        <a:ext cx="189871" cy="227846"/>
      </dsp:txXfrm>
    </dsp:sp>
    <dsp:sp modelId="{BCFB7F8E-6ABC-41F6-B9FC-FCCF88CCE7FF}">
      <dsp:nvSpPr>
        <dsp:cNvPr id="0" name=""/>
        <dsp:cNvSpPr/>
      </dsp:nvSpPr>
      <dsp:spPr>
        <a:xfrm>
          <a:off x="27733" y="761196"/>
          <a:ext cx="911384" cy="5063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dirty="0" smtClean="0"/>
            <a:t>ISP</a:t>
          </a:r>
          <a:r>
            <a:rPr lang="zh-CN" altLang="en-US" sz="1000" kern="1200" dirty="0" smtClean="0"/>
            <a:t>、运营商</a:t>
          </a:r>
          <a:endParaRPr lang="zh-CN" altLang="en-US" sz="1000" kern="1200" dirty="0"/>
        </a:p>
      </dsp:txBody>
      <dsp:txXfrm>
        <a:off x="27733" y="761196"/>
        <a:ext cx="911384" cy="506324"/>
      </dsp:txXfrm>
    </dsp:sp>
    <dsp:sp modelId="{329CE46B-D1AA-478F-8E91-633CA0152C54}">
      <dsp:nvSpPr>
        <dsp:cNvPr id="0" name=""/>
        <dsp:cNvSpPr/>
      </dsp:nvSpPr>
      <dsp:spPr>
        <a:xfrm rot="5400000">
          <a:off x="388489" y="1280179"/>
          <a:ext cx="189871" cy="22784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rot="5400000">
        <a:off x="388489" y="1280179"/>
        <a:ext cx="189871" cy="227846"/>
      </dsp:txXfrm>
    </dsp:sp>
    <dsp:sp modelId="{5C892691-796B-45B9-B357-47AF44C6601A}">
      <dsp:nvSpPr>
        <dsp:cNvPr id="0" name=""/>
        <dsp:cNvSpPr/>
      </dsp:nvSpPr>
      <dsp:spPr>
        <a:xfrm>
          <a:off x="27733" y="1520683"/>
          <a:ext cx="911384" cy="5063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altLang="en-US" sz="1000" kern="1200" dirty="0" smtClean="0"/>
            <a:t>通讯商、运营商</a:t>
          </a:r>
          <a:endParaRPr lang="zh-CN" altLang="en-US" sz="1000" kern="1200" dirty="0"/>
        </a:p>
      </dsp:txBody>
      <dsp:txXfrm>
        <a:off x="27733" y="1520683"/>
        <a:ext cx="911384" cy="506324"/>
      </dsp:txXfrm>
    </dsp:sp>
    <dsp:sp modelId="{10C55B1E-7E28-4623-B745-FFA631DB151F}">
      <dsp:nvSpPr>
        <dsp:cNvPr id="0" name=""/>
        <dsp:cNvSpPr/>
      </dsp:nvSpPr>
      <dsp:spPr>
        <a:xfrm rot="5400000">
          <a:off x="388489" y="2039666"/>
          <a:ext cx="189871" cy="22784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rot="5400000">
        <a:off x="388489" y="2039666"/>
        <a:ext cx="189871" cy="227846"/>
      </dsp:txXfrm>
    </dsp:sp>
    <dsp:sp modelId="{0E1DBCF0-700D-4FD2-A8FA-247BBC7B4DD2}">
      <dsp:nvSpPr>
        <dsp:cNvPr id="0" name=""/>
        <dsp:cNvSpPr/>
      </dsp:nvSpPr>
      <dsp:spPr>
        <a:xfrm>
          <a:off x="27733" y="2280170"/>
          <a:ext cx="911384" cy="5063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altLang="en-US" sz="1000" kern="1200" dirty="0" smtClean="0"/>
            <a:t>软件厂商</a:t>
          </a:r>
          <a:endParaRPr lang="zh-CN" altLang="en-US" sz="1000" kern="1200" dirty="0"/>
        </a:p>
      </dsp:txBody>
      <dsp:txXfrm>
        <a:off x="27733" y="2280170"/>
        <a:ext cx="911384" cy="506324"/>
      </dsp:txXfrm>
    </dsp:sp>
    <dsp:sp modelId="{A5BA21F4-A215-4021-B90B-31BF6EB9C513}">
      <dsp:nvSpPr>
        <dsp:cNvPr id="0" name=""/>
        <dsp:cNvSpPr/>
      </dsp:nvSpPr>
      <dsp:spPr>
        <a:xfrm rot="5400000">
          <a:off x="388489" y="2799153"/>
          <a:ext cx="189871" cy="22784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rot="5400000">
        <a:off x="388489" y="2799153"/>
        <a:ext cx="189871" cy="227846"/>
      </dsp:txXfrm>
    </dsp:sp>
    <dsp:sp modelId="{2E49E7F5-528C-4F5C-9EEE-D12AA9F6FED4}">
      <dsp:nvSpPr>
        <dsp:cNvPr id="0" name=""/>
        <dsp:cNvSpPr/>
      </dsp:nvSpPr>
      <dsp:spPr>
        <a:xfrm>
          <a:off x="27733" y="3039658"/>
          <a:ext cx="911384" cy="5063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CN" sz="1000" kern="1200" dirty="0" smtClean="0"/>
            <a:t>IDC</a:t>
          </a:r>
          <a:r>
            <a:rPr lang="zh-CN" altLang="en-US" sz="1000" kern="1200" dirty="0" smtClean="0"/>
            <a:t>、托管商</a:t>
          </a:r>
          <a:endParaRPr lang="zh-CN" altLang="en-US" sz="1000" kern="1200" dirty="0"/>
        </a:p>
      </dsp:txBody>
      <dsp:txXfrm>
        <a:off x="27733" y="3039658"/>
        <a:ext cx="911384" cy="506324"/>
      </dsp:txXfrm>
    </dsp:sp>
    <dsp:sp modelId="{D250E226-EC06-4AC6-84D1-0090B3F6F5DA}">
      <dsp:nvSpPr>
        <dsp:cNvPr id="0" name=""/>
        <dsp:cNvSpPr/>
      </dsp:nvSpPr>
      <dsp:spPr>
        <a:xfrm rot="5400000">
          <a:off x="388489" y="3558641"/>
          <a:ext cx="189871" cy="22784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rot="5400000">
        <a:off x="388489" y="3558641"/>
        <a:ext cx="189871" cy="227846"/>
      </dsp:txXfrm>
    </dsp:sp>
    <dsp:sp modelId="{CFD6E7F4-D5CE-47AA-9437-463ED055B954}">
      <dsp:nvSpPr>
        <dsp:cNvPr id="0" name=""/>
        <dsp:cNvSpPr/>
      </dsp:nvSpPr>
      <dsp:spPr>
        <a:xfrm>
          <a:off x="27733" y="3799145"/>
          <a:ext cx="911384" cy="5063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altLang="en-US" sz="1000" kern="1200" dirty="0" smtClean="0"/>
            <a:t>互联网、电子商务</a:t>
          </a:r>
          <a:endParaRPr lang="zh-CN" altLang="en-US" sz="1000" kern="1200" dirty="0"/>
        </a:p>
      </dsp:txBody>
      <dsp:txXfrm>
        <a:off x="27733" y="3799145"/>
        <a:ext cx="911384" cy="5063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5A51CE5-4C27-4D39-8259-8E6DFA68E3BD}" type="datetimeFigureOut">
              <a:rPr lang="zh-CN" altLang="en-US" smtClean="0"/>
            </a:fld>
            <a:endParaRPr lang="zh-CN" altLang="en-US"/>
          </a:p>
        </p:txBody>
      </p:sp>
      <p:sp>
        <p:nvSpPr>
          <p:cNvPr id="4" name="页脚占位符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95C6B70-BCE5-4413-8C56-A1EA7E3295E9}"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6058E33-8CA8-4624-938C-83E33DCE316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3902F35-8A7C-4AFA-BBB6-424A04D6152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idx="4294967295"/>
          </p:nvPr>
        </p:nvSpPr>
        <p:spPr>
          <a:xfrm>
            <a:off x="2855913" y="514350"/>
            <a:ext cx="3425825" cy="2570163"/>
          </a:xfrm>
          <a:solidFill>
            <a:srgbClr val="FFFFFF"/>
          </a:solidFill>
        </p:spPr>
      </p:sp>
      <p:sp>
        <p:nvSpPr>
          <p:cNvPr id="89091" name="Rectangle 3"/>
          <p:cNvSpPr>
            <a:spLocks noGrp="1" noRot="1" noChangeAspect="1" noChangeArrowheads="1"/>
          </p:cNvSpPr>
          <p:nvPr>
            <p:ph type="body" idx="1"/>
          </p:nvPr>
        </p:nvSpPr>
        <p:spPr bwMode="auto">
          <a:xfrm>
            <a:off x="1219200" y="3256360"/>
            <a:ext cx="6705600" cy="3087290"/>
          </a:xfrm>
          <a:prstGeom prst="rect">
            <a:avLst/>
          </a:prstGeom>
          <a:solidFill>
            <a:srgbClr val="FFFFFF"/>
          </a:solidFill>
          <a:ln>
            <a:solidFill>
              <a:srgbClr val="000000"/>
            </a:solidFill>
            <a:bevel/>
          </a:ln>
        </p:spPr>
        <p:txBody>
          <a:bodyPr/>
          <a:lstStyle/>
          <a:p>
            <a:pPr eaLnBrk="1" hangingPunct="1"/>
            <a:r>
              <a:rPr lang="en-US" altLang="zh-CN" smtClean="0"/>
              <a:t> </a:t>
            </a:r>
            <a:endParaRPr lang="zh-CN" altLang="en-US" smtClean="0"/>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16701-8A85-437B-965C-D1740F5CA38D}" type="slidenum">
              <a:rPr lang="en-US" smtClean="0">
                <a:solidFill>
                  <a:prstClr val="black"/>
                </a:solidFill>
              </a:rPr>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p:spPr>
      </p:sp>
      <p:sp>
        <p:nvSpPr>
          <p:cNvPr id="14339" name="备注占位符 2"/>
          <p:cNvSpPr>
            <a:spLocks noGrp="1"/>
          </p:cNvSpPr>
          <p:nvPr>
            <p:ph type="body" idx="1"/>
          </p:nvPr>
        </p:nvSpPr>
        <p:spPr bwMode="auto">
          <a:noFill/>
        </p:spPr>
        <p:txBody>
          <a:bodyPr wrap="square" numCol="1" anchor="t" anchorCtr="0" compatLnSpc="1"/>
          <a:lstStyle/>
          <a:p>
            <a:pPr marL="177800" indent="-177800" eaLnBrk="0" hangingPunct="0">
              <a:lnSpc>
                <a:spcPct val="110000"/>
              </a:lnSpc>
              <a:buClr>
                <a:srgbClr val="FF0000"/>
              </a:buClr>
              <a:buFont typeface="Wingdings" panose="05000000000000000000" pitchFamily="2" charset="2"/>
              <a:buNone/>
            </a:pPr>
            <a:endParaRPr lang="en-US" altLang="zh-CN" dirty="0">
              <a:latin typeface="微软雅黑" panose="020B0503020204020204" pitchFamily="34" charset="-122"/>
              <a:ea typeface="微软雅黑" panose="020B0503020204020204" pitchFamily="34" charset="-122"/>
            </a:endParaRPr>
          </a:p>
        </p:txBody>
      </p:sp>
      <p:sp>
        <p:nvSpPr>
          <p:cNvPr id="14340" name="灯片编号占位符 3"/>
          <p:cNvSpPr>
            <a:spLocks noGrp="1"/>
          </p:cNvSpPr>
          <p:nvPr>
            <p:ph type="sldNum" sz="quarter" idx="5"/>
          </p:nvPr>
        </p:nvSpPr>
        <p:spPr bwMode="auto">
          <a:noFill/>
          <a:ln>
            <a:miter lim="800000"/>
          </a:ln>
        </p:spPr>
        <p:txBody>
          <a:bodyPr wrap="square" numCol="1" anchorCtr="0" compatLnSpc="1"/>
          <a:lstStyle/>
          <a:p>
            <a:fld id="{DA5ECC7D-8792-4F0A-B970-118C3E0490D2}" type="slidenum">
              <a:rPr lang="en-US" altLang="zh-CN" smtClean="0">
                <a:solidFill>
                  <a:prstClr val="black"/>
                </a:solidFill>
              </a:rPr>
            </a:fld>
            <a:endParaRPr lang="en-US" altLang="zh-CN"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75842" name="幻灯片图像占位符 1"/>
          <p:cNvSpPr>
            <a:spLocks noGrp="1" noRot="1" noChangeAspect="1" noTextEdit="1"/>
          </p:cNvSpPr>
          <p:nvPr>
            <p:ph type="sldImg"/>
          </p:nvPr>
        </p:nvSpPr>
        <p:spPr>
          <a:noFill/>
          <a:ln>
            <a:solidFill>
              <a:srgbClr val="000000"/>
            </a:solidFill>
          </a:ln>
        </p:spPr>
      </p:sp>
      <p:sp>
        <p:nvSpPr>
          <p:cNvPr id="675843" name="备注占位符 2"/>
          <p:cNvSpPr>
            <a:spLocks noGrp="1" noChangeArrowheads="1"/>
          </p:cNvSpPr>
          <p:nvPr>
            <p:ph type="body" idx="1"/>
          </p:nvPr>
        </p:nvSpPr>
        <p:spPr bwMode="auto">
          <a:xfrm>
            <a:off x="914400" y="3257550"/>
            <a:ext cx="7315200" cy="3086100"/>
          </a:xfrm>
          <a:prstGeom prst="rect">
            <a:avLst/>
          </a:prstGeom>
          <a:noFill/>
          <a:ln>
            <a:miter lim="800000"/>
          </a:ln>
        </p:spPr>
        <p:txBody>
          <a:bodyPr/>
          <a:lstStyle/>
          <a:p>
            <a:pPr>
              <a:spcBef>
                <a:spcPct val="0"/>
              </a:spcBef>
            </a:pPr>
            <a:r>
              <a:rPr lang="en-US" altLang="zh-CN" smtClean="0">
                <a:latin typeface="华文细黑" pitchFamily="2" charset="-122"/>
                <a:ea typeface="华文细黑" pitchFamily="2" charset="-122"/>
              </a:rPr>
              <a:t>LBS</a:t>
            </a:r>
            <a:r>
              <a:rPr lang="zh-CN" altLang="en-US" smtClean="0">
                <a:latin typeface="华文细黑" pitchFamily="2" charset="-122"/>
                <a:ea typeface="华文细黑" pitchFamily="2" charset="-122"/>
              </a:rPr>
              <a:t>：定义，大讲稿中给何总</a:t>
            </a:r>
            <a:endParaRPr lang="zh-CN" altLang="en-US" smtClean="0">
              <a:latin typeface="华文细黑" pitchFamily="2" charset="-122"/>
              <a:ea typeface="华文细黑" pitchFamily="2" charset="-122"/>
            </a:endParaRPr>
          </a:p>
        </p:txBody>
      </p:sp>
      <p:sp>
        <p:nvSpPr>
          <p:cNvPr id="675844" name="灯片编号占位符 3"/>
          <p:cNvSpPr txBox="1">
            <a:spLocks noGrp="1" noChangeArrowheads="1"/>
          </p:cNvSpPr>
          <p:nvPr/>
        </p:nvSpPr>
        <p:spPr bwMode="auto">
          <a:xfrm>
            <a:off x="5177367" y="6512719"/>
            <a:ext cx="3964517" cy="344091"/>
          </a:xfrm>
          <a:prstGeom prst="rect">
            <a:avLst/>
          </a:prstGeom>
          <a:noFill/>
          <a:ln w="9525">
            <a:noFill/>
            <a:miter lim="800000"/>
          </a:ln>
        </p:spPr>
        <p:txBody>
          <a:bodyPr anchor="b"/>
          <a:lstStyle/>
          <a:p>
            <a:pPr algn="r"/>
            <a:fld id="{60A34FB9-F750-4FD0-9FB3-2B5226B48512}" type="slidenum">
              <a:rPr lang="zh-CN" altLang="en-US" sz="1200">
                <a:solidFill>
                  <a:srgbClr val="000000"/>
                </a:solidFill>
              </a:rPr>
            </a:fld>
            <a:endParaRPr lang="zh-CN" altLang="en-US" sz="1200">
              <a:solidFill>
                <a:srgbClr val="0000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0845EDB9-1F35-4839-9C41-F1E7C086BCF9}"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386" name="幻灯片图像占位符 1"/>
          <p:cNvSpPr>
            <a:spLocks noGrp="1" noRot="1" noChangeAspect="1" noChangeArrowheads="1"/>
          </p:cNvSpPr>
          <p:nvPr>
            <p:ph type="sldImg" idx="4294967295"/>
          </p:nvPr>
        </p:nvSpPr>
        <p:spPr>
          <a:xfrm>
            <a:off x="-555625" y="0"/>
            <a:ext cx="1114425" cy="836613"/>
          </a:xfrm>
        </p:spPr>
      </p:sp>
      <p:sp>
        <p:nvSpPr>
          <p:cNvPr id="16387" name="备注占位符 2"/>
          <p:cNvSpPr>
            <a:spLocks noGrp="1" noRot="1" noChangeAspect="1" noChangeArrowheads="1"/>
          </p:cNvSpPr>
          <p:nvPr>
            <p:ph type="body" idx="1"/>
          </p:nvPr>
        </p:nvSpPr>
        <p:spPr bwMode="auto">
          <a:xfrm>
            <a:off x="609600" y="1200151"/>
            <a:ext cx="10972800" cy="3394472"/>
          </a:xfrm>
          <a:prstGeom prst="rect">
            <a:avLst/>
          </a:prstGeom>
          <a:noFill/>
          <a:ln>
            <a:miter lim="800000"/>
          </a:ln>
        </p:spPr>
        <p:txBody>
          <a:bodyPr/>
          <a:lstStyle/>
          <a:p>
            <a:pPr eaLnBrk="1" hangingPunct="1">
              <a:spcBef>
                <a:spcPct val="0"/>
              </a:spcBef>
            </a:pPr>
            <a:r>
              <a:rPr lang="zh-CN" altLang="en-US" dirty="0"/>
              <a:t>整合云计算和物联网厂家资源，基于三大支撑平台（云计算、物联网、运营支撑平台）承载两大应用产品包（</a:t>
            </a:r>
            <a:r>
              <a:rPr lang="zh-CN" altLang="en-US" dirty="0" smtClean="0"/>
              <a:t>园区企业服务产品</a:t>
            </a:r>
            <a:r>
              <a:rPr lang="zh-CN" altLang="en-US" dirty="0"/>
              <a:t>包和</a:t>
            </a:r>
            <a:r>
              <a:rPr lang="zh-CN" altLang="en-US" dirty="0" smtClean="0"/>
              <a:t>园区园区管理产品</a:t>
            </a:r>
            <a:r>
              <a:rPr lang="zh-CN" altLang="en-US" dirty="0"/>
              <a:t>包</a:t>
            </a:r>
            <a:r>
              <a:rPr lang="en-US" dirty="0"/>
              <a:t> </a:t>
            </a:r>
            <a:r>
              <a:rPr lang="zh-CN" altLang="en-US" dirty="0"/>
              <a:t>），形成强大的综合方案能力。</a:t>
            </a:r>
            <a:endParaRPr lang="en-US" dirty="0"/>
          </a:p>
          <a:p>
            <a:pPr eaLnBrk="1" hangingPunct="1">
              <a:spcBef>
                <a:spcPct val="0"/>
              </a:spcBef>
            </a:pPr>
            <a:endParaRPr lang="zh-CN" altLang="en-US" dirty="0"/>
          </a:p>
          <a:p>
            <a:r>
              <a:rPr lang="zh-CN" altLang="en-US" dirty="0"/>
              <a:t>两大应用产品包</a:t>
            </a:r>
            <a:endParaRPr lang="zh-CN" altLang="en-US" dirty="0"/>
          </a:p>
          <a:p>
            <a:pPr lvl="1"/>
            <a:r>
              <a:rPr lang="zh-CN" altLang="en-US" dirty="0" smtClean="0"/>
              <a:t>园区企业服务组件</a:t>
            </a:r>
            <a:r>
              <a:rPr lang="zh-CN" altLang="en-US" dirty="0"/>
              <a:t>包：以自有品牌云计算平台为核心，</a:t>
            </a:r>
            <a:r>
              <a:rPr lang="en-US" dirty="0" err="1"/>
              <a:t>IaaS</a:t>
            </a:r>
            <a:r>
              <a:rPr lang="zh-CN" altLang="en-US" dirty="0"/>
              <a:t>层面主推云桌面（办公</a:t>
            </a:r>
            <a:r>
              <a:rPr lang="en-US" dirty="0"/>
              <a:t>&amp;3D</a:t>
            </a:r>
            <a:r>
              <a:rPr lang="zh-CN" altLang="en-US" dirty="0"/>
              <a:t>）、云存储、云主机、移动办公等云服务，</a:t>
            </a:r>
            <a:r>
              <a:rPr lang="en-US" dirty="0"/>
              <a:t>SaaS</a:t>
            </a:r>
            <a:r>
              <a:rPr lang="zh-CN" altLang="en-US" dirty="0"/>
              <a:t>层面集成融合通讯、商旅、企业邮箱、呼叫中心等云服务</a:t>
            </a:r>
            <a:endParaRPr lang="zh-CN" altLang="en-US" dirty="0"/>
          </a:p>
          <a:p>
            <a:pPr lvl="1"/>
            <a:r>
              <a:rPr lang="zh-CN" altLang="en-US" dirty="0" smtClean="0"/>
              <a:t>园区园区管理组件</a:t>
            </a:r>
            <a:r>
              <a:rPr lang="zh-CN" altLang="en-US" dirty="0"/>
              <a:t>包：以自研</a:t>
            </a:r>
            <a:r>
              <a:rPr lang="en-US" dirty="0"/>
              <a:t>SDP</a:t>
            </a:r>
            <a:r>
              <a:rPr lang="zh-CN" altLang="en-US" dirty="0"/>
              <a:t>平台为核心，以行业终端促规模，以集成第三方物联网应用外延，覆盖安防管理、节能管理、交通管理、环保管理等应用</a:t>
            </a:r>
            <a:endParaRPr lang="zh-CN" altLang="en-US" dirty="0"/>
          </a:p>
          <a:p>
            <a:r>
              <a:rPr lang="zh-CN" altLang="en-US" dirty="0"/>
              <a:t>三大支撑平台</a:t>
            </a:r>
            <a:endParaRPr lang="zh-CN" altLang="en-US" dirty="0"/>
          </a:p>
          <a:p>
            <a:pPr lvl="1"/>
            <a:r>
              <a:rPr lang="zh-CN" altLang="en-US" dirty="0"/>
              <a:t>云计算平台：基于云计算数据中心平台和</a:t>
            </a:r>
            <a:r>
              <a:rPr lang="en-US" dirty="0" err="1"/>
              <a:t>SDPaaS</a:t>
            </a:r>
            <a:r>
              <a:rPr lang="zh-CN" altLang="en-US" dirty="0"/>
              <a:t>云平台，集成自有品牌微模块数据中心和</a:t>
            </a:r>
            <a:r>
              <a:rPr lang="en-US" dirty="0" err="1"/>
              <a:t>iECS</a:t>
            </a:r>
            <a:r>
              <a:rPr lang="zh-CN" altLang="en-US" dirty="0"/>
              <a:t>云资源池系统</a:t>
            </a:r>
            <a:endParaRPr lang="zh-CN" altLang="en-US" dirty="0"/>
          </a:p>
          <a:p>
            <a:pPr lvl="1"/>
            <a:r>
              <a:rPr lang="en-US" dirty="0"/>
              <a:t>SDP</a:t>
            </a:r>
            <a:r>
              <a:rPr lang="zh-CN" altLang="en-US" dirty="0"/>
              <a:t>平台：通过</a:t>
            </a:r>
            <a:r>
              <a:rPr lang="en-US" dirty="0"/>
              <a:t>SDP</a:t>
            </a:r>
            <a:r>
              <a:rPr lang="zh-CN" altLang="en-US" dirty="0"/>
              <a:t>平台集成</a:t>
            </a:r>
            <a:endParaRPr lang="zh-CN" altLang="en-US" dirty="0"/>
          </a:p>
          <a:p>
            <a:pPr lvl="1"/>
            <a:r>
              <a:rPr lang="zh-CN" altLang="en-US" dirty="0"/>
              <a:t>业务支撑平台：集成数据中心项目组的</a:t>
            </a:r>
            <a:r>
              <a:rPr lang="en-US" dirty="0"/>
              <a:t>DCIM</a:t>
            </a:r>
            <a:r>
              <a:rPr lang="zh-CN" altLang="en-US" dirty="0"/>
              <a:t>运营支撑系统，集成部分外购软件</a:t>
            </a:r>
            <a:endParaRPr lang="zh-CN" altLang="en-US" dirty="0"/>
          </a:p>
          <a:p>
            <a:pPr eaLnBrk="1" hangingPunct="1">
              <a:spcBef>
                <a:spcPct val="0"/>
              </a:spcBef>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902F35-8A7C-4AFA-BBB6-424A04D6152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幻灯片图像占位符 1"/>
          <p:cNvSpPr>
            <a:spLocks noGrp="1" noRot="1" noChangeAspect="1" noTextEdit="1"/>
          </p:cNvSpPr>
          <p:nvPr>
            <p:ph type="sldImg"/>
          </p:nvPr>
        </p:nvSpPr>
        <p:spPr/>
      </p:sp>
      <p:sp>
        <p:nvSpPr>
          <p:cNvPr id="673795" name="备注占位符 2"/>
          <p:cNvSpPr>
            <a:spLocks noGrp="1"/>
          </p:cNvSpPr>
          <p:nvPr>
            <p:ph type="body" idx="1"/>
          </p:nvPr>
        </p:nvSpPr>
        <p:spPr bwMode="auto">
          <a:xfrm>
            <a:off x="914400" y="3257550"/>
            <a:ext cx="7315200" cy="3086100"/>
          </a:xfrm>
          <a:prstGeom prst="rect">
            <a:avLst/>
          </a:prstGeom>
          <a:noFill/>
          <a:ln>
            <a:miter lim="800000"/>
          </a:ln>
        </p:spPr>
        <p:txBody>
          <a:bodyPr/>
          <a:lstStyle/>
          <a:p>
            <a:endParaRPr lang="zh-CN" altLang="en-US" smtClean="0"/>
          </a:p>
        </p:txBody>
      </p:sp>
      <p:sp>
        <p:nvSpPr>
          <p:cNvPr id="673796" name="灯片编号占位符 3"/>
          <p:cNvSpPr>
            <a:spLocks noGrp="1"/>
          </p:cNvSpPr>
          <p:nvPr>
            <p:ph type="sldNum" sz="quarter" idx="5"/>
          </p:nvPr>
        </p:nvSpPr>
        <p:spPr>
          <a:noFill/>
        </p:spPr>
        <p:txBody>
          <a:bodyPr/>
          <a:lstStyle/>
          <a:p>
            <a:fld id="{BC6E9802-C18D-4E4C-A5A7-8752963B3F36}"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p:sp>
      <p:sp>
        <p:nvSpPr>
          <p:cNvPr id="8601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a:p>
            <a:endParaRPr lang="zh-CN" altLang="en-US" smtClean="0"/>
          </a:p>
        </p:txBody>
      </p:sp>
      <p:sp>
        <p:nvSpPr>
          <p:cNvPr id="8602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2BB1D24-316B-4A2D-ADF2-3A5EA33B7975}" type="slidenum">
              <a:rPr lang="zh-CN" altLang="en-US" smtClean="0"/>
            </a:fld>
            <a:endParaRPr lang="en-US"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81986" name="Rectangle 2"/>
          <p:cNvSpPr>
            <a:spLocks noGrp="1" noRot="1" noChangeAspect="1" noChangeArrowheads="1" noTextEdit="1"/>
          </p:cNvSpPr>
          <p:nvPr>
            <p:ph type="sldImg"/>
          </p:nvPr>
        </p:nvSpPr>
        <p:spPr>
          <a:noFill/>
          <a:ln>
            <a:solidFill>
              <a:srgbClr val="000000"/>
            </a:solidFill>
          </a:ln>
        </p:spPr>
      </p:sp>
      <p:sp>
        <p:nvSpPr>
          <p:cNvPr id="681987" name="Rectangle 3"/>
          <p:cNvSpPr>
            <a:spLocks noGrp="1" noChangeArrowheads="1"/>
          </p:cNvSpPr>
          <p:nvPr>
            <p:ph type="body" idx="1"/>
          </p:nvPr>
        </p:nvSpPr>
        <p:spPr bwMode="auto">
          <a:xfrm>
            <a:off x="914400" y="3257550"/>
            <a:ext cx="7315200" cy="3086100"/>
          </a:xfrm>
          <a:prstGeom prst="rect">
            <a:avLst/>
          </a:prstGeom>
          <a:noFill/>
          <a:ln>
            <a:miter lim="800000"/>
          </a:ln>
        </p:spPr>
        <p:txBody>
          <a:bodyPr/>
          <a:lstStyle/>
          <a:p>
            <a:pPr>
              <a:spcBef>
                <a:spcPct val="0"/>
              </a:spcBef>
            </a:pPr>
            <a:endParaRPr lang="en-US" altLang="zh-CN" smtClean="0"/>
          </a:p>
          <a:p>
            <a:pPr>
              <a:spcBef>
                <a:spcPct val="0"/>
              </a:spcBef>
            </a:pPr>
            <a:endParaRPr lang="zh-CN" altLang="en-US" smtClean="0"/>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p:spPr>
      </p:sp>
      <p:sp>
        <p:nvSpPr>
          <p:cNvPr id="14339" name="备注占位符 2"/>
          <p:cNvSpPr>
            <a:spLocks noGrp="1"/>
          </p:cNvSpPr>
          <p:nvPr>
            <p:ph type="body" idx="1"/>
          </p:nvPr>
        </p:nvSpPr>
        <p:spPr bwMode="auto">
          <a:noFill/>
        </p:spPr>
        <p:txBody>
          <a:bodyPr wrap="square" numCol="1" anchor="t" anchorCtr="0" compatLnSpc="1"/>
          <a:lstStyle/>
          <a:p>
            <a:pPr marL="177800" indent="-177800" eaLnBrk="0" hangingPunct="0">
              <a:lnSpc>
                <a:spcPct val="110000"/>
              </a:lnSpc>
              <a:buClr>
                <a:srgbClr val="FF0000"/>
              </a:buClr>
              <a:buFont typeface="Wingdings" panose="05000000000000000000" pitchFamily="2" charset="2"/>
              <a:buNone/>
            </a:pPr>
            <a:endParaRPr lang="en-US" altLang="zh-CN" dirty="0">
              <a:latin typeface="微软雅黑" panose="020B0503020204020204" pitchFamily="34" charset="-122"/>
              <a:ea typeface="微软雅黑" panose="020B0503020204020204" pitchFamily="34" charset="-122"/>
            </a:endParaRPr>
          </a:p>
        </p:txBody>
      </p:sp>
      <p:sp>
        <p:nvSpPr>
          <p:cNvPr id="14340" name="灯片编号占位符 3"/>
          <p:cNvSpPr>
            <a:spLocks noGrp="1"/>
          </p:cNvSpPr>
          <p:nvPr>
            <p:ph type="sldNum" sz="quarter" idx="5"/>
          </p:nvPr>
        </p:nvSpPr>
        <p:spPr bwMode="auto">
          <a:noFill/>
          <a:ln>
            <a:miter lim="800000"/>
          </a:ln>
        </p:spPr>
        <p:txBody>
          <a:bodyPr wrap="square" numCol="1" anchorCtr="0" compatLnSpc="1"/>
          <a:lstStyle/>
          <a:p>
            <a:fld id="{DA5ECC7D-8792-4F0A-B970-118C3E0490D2}" type="slidenum">
              <a:rPr lang="en-US" altLang="zh-CN" smtClean="0">
                <a:solidFill>
                  <a:prstClr val="black"/>
                </a:solidFill>
              </a:rPr>
            </a:fld>
            <a:endParaRPr lang="en-US" altLang="zh-CN"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EB178E1B-5673-4FF9-9A6E-429BEB20086A}"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386" name="幻灯片图像占位符 1"/>
          <p:cNvSpPr>
            <a:spLocks noGrp="1" noRot="1" noChangeAspect="1" noChangeArrowheads="1"/>
          </p:cNvSpPr>
          <p:nvPr>
            <p:ph type="sldImg" idx="4294967295"/>
          </p:nvPr>
        </p:nvSpPr>
        <p:spPr>
          <a:xfrm>
            <a:off x="-555625" y="0"/>
            <a:ext cx="1114425" cy="836613"/>
          </a:xfrm>
        </p:spPr>
      </p:sp>
      <p:sp>
        <p:nvSpPr>
          <p:cNvPr id="16387" name="备注占位符 2"/>
          <p:cNvSpPr>
            <a:spLocks noGrp="1" noRot="1" noChangeAspect="1" noChangeArrowheads="1"/>
          </p:cNvSpPr>
          <p:nvPr>
            <p:ph type="body" idx="1"/>
          </p:nvPr>
        </p:nvSpPr>
        <p:spPr bwMode="auto">
          <a:xfrm>
            <a:off x="609600" y="1200151"/>
            <a:ext cx="10972800" cy="3394472"/>
          </a:xfrm>
          <a:prstGeom prst="rect">
            <a:avLst/>
          </a:prstGeom>
          <a:noFill/>
          <a:ln>
            <a:miter lim="800000"/>
          </a:ln>
        </p:spPr>
        <p:txBody>
          <a:bodyPr/>
          <a:lstStyle/>
          <a:p>
            <a:pPr eaLnBrk="1" hangingPunct="1">
              <a:spcBef>
                <a:spcPct val="0"/>
              </a:spcBef>
            </a:pPr>
            <a:r>
              <a:rPr lang="zh-CN" altLang="en-US" dirty="0"/>
              <a:t>整合云计算和物联网厂家资源，基于三大支撑平台（云计算、物联网、运营支撑平台）承载两大应用产品包（</a:t>
            </a:r>
            <a:r>
              <a:rPr lang="zh-CN" altLang="en-US" dirty="0" smtClean="0"/>
              <a:t>园区企业服务产品</a:t>
            </a:r>
            <a:r>
              <a:rPr lang="zh-CN" altLang="en-US" dirty="0"/>
              <a:t>包和</a:t>
            </a:r>
            <a:r>
              <a:rPr lang="zh-CN" altLang="en-US" dirty="0" smtClean="0"/>
              <a:t>园区园区管理产品</a:t>
            </a:r>
            <a:r>
              <a:rPr lang="zh-CN" altLang="en-US" dirty="0"/>
              <a:t>包</a:t>
            </a:r>
            <a:r>
              <a:rPr lang="en-US" dirty="0"/>
              <a:t> </a:t>
            </a:r>
            <a:r>
              <a:rPr lang="zh-CN" altLang="en-US" dirty="0"/>
              <a:t>），形成强大的综合方案能力。</a:t>
            </a:r>
            <a:endParaRPr lang="en-US" dirty="0"/>
          </a:p>
          <a:p>
            <a:pPr eaLnBrk="1" hangingPunct="1">
              <a:spcBef>
                <a:spcPct val="0"/>
              </a:spcBef>
            </a:pPr>
            <a:endParaRPr lang="zh-CN" altLang="en-US" dirty="0"/>
          </a:p>
          <a:p>
            <a:r>
              <a:rPr lang="zh-CN" altLang="en-US" dirty="0"/>
              <a:t>两大应用产品包</a:t>
            </a:r>
            <a:endParaRPr lang="zh-CN" altLang="en-US" dirty="0"/>
          </a:p>
          <a:p>
            <a:pPr lvl="1"/>
            <a:r>
              <a:rPr lang="zh-CN" altLang="en-US" dirty="0" smtClean="0"/>
              <a:t>园区企业服务组件</a:t>
            </a:r>
            <a:r>
              <a:rPr lang="zh-CN" altLang="en-US" dirty="0"/>
              <a:t>包：以自有品牌云计算平台为核心，</a:t>
            </a:r>
            <a:r>
              <a:rPr lang="en-US" dirty="0" err="1"/>
              <a:t>IaaS</a:t>
            </a:r>
            <a:r>
              <a:rPr lang="zh-CN" altLang="en-US" dirty="0"/>
              <a:t>层面主推云桌面（办公</a:t>
            </a:r>
            <a:r>
              <a:rPr lang="en-US" dirty="0"/>
              <a:t>&amp;3D</a:t>
            </a:r>
            <a:r>
              <a:rPr lang="zh-CN" altLang="en-US" dirty="0"/>
              <a:t>）、云存储、云主机、移动办公等云服务，</a:t>
            </a:r>
            <a:r>
              <a:rPr lang="en-US" dirty="0"/>
              <a:t>SaaS</a:t>
            </a:r>
            <a:r>
              <a:rPr lang="zh-CN" altLang="en-US" dirty="0"/>
              <a:t>层面集成融合通讯、商旅、企业邮箱、呼叫中心等云服务</a:t>
            </a:r>
            <a:endParaRPr lang="zh-CN" altLang="en-US" dirty="0"/>
          </a:p>
          <a:p>
            <a:pPr lvl="1"/>
            <a:r>
              <a:rPr lang="zh-CN" altLang="en-US" dirty="0" smtClean="0"/>
              <a:t>园区园区管理组件</a:t>
            </a:r>
            <a:r>
              <a:rPr lang="zh-CN" altLang="en-US" dirty="0"/>
              <a:t>包：以自研</a:t>
            </a:r>
            <a:r>
              <a:rPr lang="en-US" dirty="0"/>
              <a:t>SDP</a:t>
            </a:r>
            <a:r>
              <a:rPr lang="zh-CN" altLang="en-US" dirty="0"/>
              <a:t>平台为核心，以行业终端促规模，以集成第三方物联网应用外延，覆盖安防管理、节能管理、交通管理、环保管理等应用</a:t>
            </a:r>
            <a:endParaRPr lang="zh-CN" altLang="en-US" dirty="0"/>
          </a:p>
          <a:p>
            <a:r>
              <a:rPr lang="zh-CN" altLang="en-US" dirty="0"/>
              <a:t>三大支撑平台</a:t>
            </a:r>
            <a:endParaRPr lang="zh-CN" altLang="en-US" dirty="0"/>
          </a:p>
          <a:p>
            <a:pPr lvl="1"/>
            <a:r>
              <a:rPr lang="zh-CN" altLang="en-US" dirty="0"/>
              <a:t>云计算平台：基于云计算数据中心平台和</a:t>
            </a:r>
            <a:r>
              <a:rPr lang="en-US" dirty="0" err="1"/>
              <a:t>SDPaaS</a:t>
            </a:r>
            <a:r>
              <a:rPr lang="zh-CN" altLang="en-US" dirty="0"/>
              <a:t>云平台，集成自有品牌微模块数据中心和</a:t>
            </a:r>
            <a:r>
              <a:rPr lang="en-US" dirty="0" err="1"/>
              <a:t>iECS</a:t>
            </a:r>
            <a:r>
              <a:rPr lang="zh-CN" altLang="en-US" dirty="0"/>
              <a:t>云资源池系统</a:t>
            </a:r>
            <a:endParaRPr lang="zh-CN" altLang="en-US" dirty="0"/>
          </a:p>
          <a:p>
            <a:pPr lvl="1"/>
            <a:r>
              <a:rPr lang="en-US" dirty="0"/>
              <a:t>SDP</a:t>
            </a:r>
            <a:r>
              <a:rPr lang="zh-CN" altLang="en-US" dirty="0"/>
              <a:t>平台：通过</a:t>
            </a:r>
            <a:r>
              <a:rPr lang="en-US" dirty="0"/>
              <a:t>SDP</a:t>
            </a:r>
            <a:r>
              <a:rPr lang="zh-CN" altLang="en-US" dirty="0"/>
              <a:t>平台集成</a:t>
            </a:r>
            <a:endParaRPr lang="zh-CN" altLang="en-US" dirty="0"/>
          </a:p>
          <a:p>
            <a:pPr lvl="1"/>
            <a:r>
              <a:rPr lang="zh-CN" altLang="en-US" dirty="0"/>
              <a:t>业务支撑平台：集成数据中心项目组的</a:t>
            </a:r>
            <a:r>
              <a:rPr lang="en-US" dirty="0"/>
              <a:t>DCIM</a:t>
            </a:r>
            <a:r>
              <a:rPr lang="zh-CN" altLang="en-US" dirty="0"/>
              <a:t>运营支撑系统，集成部分外购软件</a:t>
            </a:r>
            <a:endParaRPr lang="zh-CN" altLang="en-US" dirty="0"/>
          </a:p>
          <a:p>
            <a:pPr eaLnBrk="1" hangingPunct="1">
              <a:spcBef>
                <a:spcPct val="0"/>
              </a:spcBef>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 </a:t>
            </a:r>
            <a:endParaRPr lang="zh-CN" altLang="en-US" sz="1200" b="0" dirty="0" smtClean="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4DCE3B8-E554-904A-896A-44DF9E3C7B3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幻灯片图像占位符 1"/>
          <p:cNvSpPr>
            <a:spLocks noGrp="1" noRot="1" noChangeAspect="1" noTextEdit="1"/>
          </p:cNvSpPr>
          <p:nvPr>
            <p:ph type="sldImg"/>
          </p:nvPr>
        </p:nvSpPr>
        <p:spPr bwMode="auto">
          <a:xfrm>
            <a:off x="2857500" y="514350"/>
            <a:ext cx="3429000" cy="2571750"/>
          </a:xfrm>
          <a:noFill/>
          <a:ln>
            <a:solidFill>
              <a:srgbClr val="000000"/>
            </a:solidFill>
            <a:miter lim="800000"/>
          </a:ln>
        </p:spPr>
      </p:sp>
      <p:sp>
        <p:nvSpPr>
          <p:cNvPr id="171011" name="备注占位符 2"/>
          <p:cNvSpPr>
            <a:spLocks noGrp="1"/>
          </p:cNvSpPr>
          <p:nvPr>
            <p:ph type="body" idx="1"/>
          </p:nvPr>
        </p:nvSpPr>
        <p:spPr bwMode="auto">
          <a:noFill/>
        </p:spPr>
        <p:txBody>
          <a:bodyPr wrap="square" numCol="1" anchor="t" anchorCtr="0" compatLnSpc="1"/>
          <a:lstStyle/>
          <a:p>
            <a:r>
              <a:rPr lang="en-US" altLang="zh-CN" sz="1200" b="0" kern="1200" dirty="0" smtClean="0">
                <a:solidFill>
                  <a:schemeClr val="tx1"/>
                </a:solidFill>
                <a:latin typeface="Arial" panose="020B0604020202020204" pitchFamily="34" charset="0"/>
                <a:ea typeface="宋体" panose="02010600030101010101" pitchFamily="2" charset="-122"/>
                <a:cs typeface="+mn-cs"/>
              </a:rPr>
              <a:t>Heating Ventilation And </a:t>
            </a:r>
            <a:r>
              <a:rPr lang="en-US" altLang="zh-CN" sz="1200" b="1" kern="1200" dirty="0" smtClean="0">
                <a:solidFill>
                  <a:schemeClr val="tx1"/>
                </a:solidFill>
                <a:latin typeface="Arial" panose="020B0604020202020204" pitchFamily="34" charset="0"/>
                <a:ea typeface="宋体" panose="02010600030101010101" pitchFamily="2" charset="-122"/>
                <a:cs typeface="+mn-cs"/>
              </a:rPr>
              <a:t>Air</a:t>
            </a:r>
            <a:r>
              <a:rPr lang="en-US" altLang="zh-CN" sz="1200" b="0" kern="1200" dirty="0" smtClean="0">
                <a:solidFill>
                  <a:schemeClr val="tx1"/>
                </a:solidFill>
                <a:latin typeface="Arial" panose="020B0604020202020204" pitchFamily="34" charset="0"/>
                <a:ea typeface="宋体" panose="02010600030101010101" pitchFamily="2" charset="-122"/>
                <a:cs typeface="+mn-cs"/>
              </a:rPr>
              <a:t> </a:t>
            </a:r>
            <a:br>
              <a:rPr lang="en-US" altLang="zh-CN" sz="1200" b="0" kern="1200" dirty="0" smtClean="0">
                <a:solidFill>
                  <a:schemeClr val="tx1"/>
                </a:solidFill>
                <a:latin typeface="Arial" panose="020B0604020202020204" pitchFamily="34" charset="0"/>
                <a:ea typeface="宋体" panose="02010600030101010101" pitchFamily="2" charset="-122"/>
                <a:cs typeface="+mn-cs"/>
              </a:rPr>
            </a:br>
            <a:r>
              <a:rPr lang="en-US" altLang="zh-CN" sz="1200" b="1" kern="1200" dirty="0" smtClean="0">
                <a:solidFill>
                  <a:schemeClr val="tx1"/>
                </a:solidFill>
                <a:latin typeface="Arial" panose="020B0604020202020204" pitchFamily="34" charset="0"/>
                <a:ea typeface="宋体" panose="02010600030101010101" pitchFamily="2" charset="-122"/>
                <a:cs typeface="+mn-cs"/>
              </a:rPr>
              <a:t>Conditioning</a:t>
            </a:r>
            <a:endParaRPr lang="zh-CN" altLang="en-US" dirty="0" smtClean="0"/>
          </a:p>
        </p:txBody>
      </p:sp>
      <p:sp>
        <p:nvSpPr>
          <p:cNvPr id="4" name="灯片编号占位符 3"/>
          <p:cNvSpPr>
            <a:spLocks noGrp="1"/>
          </p:cNvSpPr>
          <p:nvPr>
            <p:ph type="sldNum" sz="quarter" idx="5"/>
          </p:nvPr>
        </p:nvSpPr>
        <p:spPr/>
        <p:txBody>
          <a:bodyPr/>
          <a:lstStyle/>
          <a:p>
            <a:pPr>
              <a:defRPr/>
            </a:pPr>
            <a:fld id="{3147985B-A12E-4613-A626-6D762248490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p:sp>
      <p:sp>
        <p:nvSpPr>
          <p:cNvPr id="8192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dirty="0" smtClean="0"/>
              <a:t>智慧产业：利用各种智能化、信息化应用帮助园区产业实现生产方式、经营规模及运营方式的转变，增强企业竞争力，提升企业的生产效率，实现转型升级，并以工业园区为核心形成产业链的有效聚合。</a:t>
            </a:r>
            <a:endParaRPr lang="en-US" altLang="zh-CN" dirty="0" smtClean="0"/>
          </a:p>
          <a:p>
            <a:pPr eaLnBrk="1" hangingPunct="1"/>
            <a:r>
              <a:rPr lang="zh-CN" altLang="en-US" dirty="0" smtClean="0"/>
              <a:t>智慧民生：通过智能化、信息化的应用为园区居民的日常生活等各个方面提供周到、方便、安全、贴心的信息化服务，充分的有效聚集人才，促进园区成为一个在园区内找到人的自我满足感的智慧聚集地。</a:t>
            </a:r>
            <a:endParaRPr lang="zh-CN" altLang="en-US" dirty="0" smtClean="0"/>
          </a:p>
        </p:txBody>
      </p:sp>
      <p:sp>
        <p:nvSpPr>
          <p:cNvPr id="8192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C85A23D-69B9-4B46-9151-08412B02A449}" type="slidenum">
              <a:rPr lang="zh-CN" altLang="en-US" smtClean="0"/>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面向管委会的材料：</a:t>
            </a:r>
            <a:endParaRPr lang="en-US" altLang="zh-CN" dirty="0" smtClean="0"/>
          </a:p>
          <a:p>
            <a:r>
              <a:rPr lang="en-US" altLang="zh-CN" dirty="0" smtClean="0"/>
              <a:t>1</a:t>
            </a:r>
            <a:r>
              <a:rPr lang="zh-CN" altLang="en-US" dirty="0" smtClean="0"/>
              <a:t>、政务公开：主要是指园区门户、信息发布以及园区的主动服务等方面；</a:t>
            </a:r>
            <a:endParaRPr lang="en-US" altLang="zh-CN" dirty="0" smtClean="0"/>
          </a:p>
          <a:p>
            <a:r>
              <a:rPr lang="en-US" altLang="zh-CN" dirty="0" smtClean="0"/>
              <a:t>2</a:t>
            </a:r>
            <a:r>
              <a:rPr lang="zh-CN" altLang="en-US" dirty="0" smtClean="0"/>
              <a:t>、综合管理：园区管委会的自身机构设置在管理上的效率提升；主要包括园区信息库，园区自身的办公自动化和园区安防管理、物业管理等；</a:t>
            </a:r>
            <a:endParaRPr lang="en-US" altLang="zh-CN" dirty="0" smtClean="0"/>
          </a:p>
          <a:p>
            <a:r>
              <a:rPr lang="en-US" altLang="zh-CN" dirty="0" smtClean="0"/>
              <a:t>3</a:t>
            </a:r>
            <a:r>
              <a:rPr lang="zh-CN" altLang="en-US" dirty="0" smtClean="0"/>
              <a:t>、园区企业服务：这是目前大多数园区的忽略之处，智慧园区的关键是要服务好园区企业；</a:t>
            </a:r>
            <a:endParaRPr lang="en-US" altLang="zh-CN" dirty="0" smtClean="0"/>
          </a:p>
          <a:p>
            <a:r>
              <a:rPr lang="en-US" altLang="zh-CN" dirty="0" smtClean="0"/>
              <a:t>4</a:t>
            </a:r>
            <a:r>
              <a:rPr lang="zh-CN" altLang="en-US" dirty="0" smtClean="0"/>
              <a:t>、节能环保：是国家政策需要，也是园区发展所需。</a:t>
            </a:r>
            <a:endParaRPr lang="zh-CN" altLang="en-US" dirty="0"/>
          </a:p>
        </p:txBody>
      </p:sp>
      <p:sp>
        <p:nvSpPr>
          <p:cNvPr id="4" name="Slide Number Placeholder 3"/>
          <p:cNvSpPr>
            <a:spLocks noGrp="1"/>
          </p:cNvSpPr>
          <p:nvPr>
            <p:ph type="sldNum" sz="quarter" idx="10"/>
          </p:nvPr>
        </p:nvSpPr>
        <p:spPr/>
        <p:txBody>
          <a:bodyPr/>
          <a:lstStyle/>
          <a:p>
            <a:fld id="{EB178E1B-5673-4FF9-9A6E-429BEB20086A}"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1</a:t>
            </a:r>
            <a:r>
              <a:rPr lang="zh-CN" altLang="en-US" dirty="0" smtClean="0"/>
              <a:t>、做生意：</a:t>
            </a:r>
            <a:endParaRPr lang="en-US" altLang="zh-CN" dirty="0" smtClean="0"/>
          </a:p>
          <a:p>
            <a:r>
              <a:rPr lang="en-US" altLang="zh-CN" dirty="0" smtClean="0"/>
              <a:t>2</a:t>
            </a:r>
            <a:r>
              <a:rPr lang="zh-CN" altLang="en-US" dirty="0" smtClean="0"/>
              <a:t>、缺技术：</a:t>
            </a:r>
            <a:endParaRPr lang="en-US" altLang="zh-CN" dirty="0" smtClean="0"/>
          </a:p>
          <a:p>
            <a:endParaRPr lang="zh-CN" altLang="en-US" dirty="0"/>
          </a:p>
        </p:txBody>
      </p:sp>
      <p:sp>
        <p:nvSpPr>
          <p:cNvPr id="4" name="Slide Number Placeholder 3"/>
          <p:cNvSpPr>
            <a:spLocks noGrp="1"/>
          </p:cNvSpPr>
          <p:nvPr>
            <p:ph type="sldNum" sz="quarter" idx="10"/>
          </p:nvPr>
        </p:nvSpPr>
        <p:spPr/>
        <p:txBody>
          <a:bodyPr/>
          <a:lstStyle/>
          <a:p>
            <a:fld id="{EB178E1B-5673-4FF9-9A6E-429BEB20086A}"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3902F35-8A7C-4AFA-BBB6-424A04D6152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902F35-8A7C-4AFA-BBB6-424A04D6152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386" name="幻灯片图像占位符 1"/>
          <p:cNvSpPr>
            <a:spLocks noGrp="1" noRot="1" noChangeAspect="1" noChangeArrowheads="1"/>
          </p:cNvSpPr>
          <p:nvPr>
            <p:ph type="sldImg" idx="4294967295"/>
          </p:nvPr>
        </p:nvSpPr>
        <p:spPr>
          <a:xfrm>
            <a:off x="-555625" y="0"/>
            <a:ext cx="1114425" cy="836613"/>
          </a:xfrm>
        </p:spPr>
      </p:sp>
      <p:sp>
        <p:nvSpPr>
          <p:cNvPr id="16387" name="备注占位符 2"/>
          <p:cNvSpPr>
            <a:spLocks noGrp="1" noRot="1" noChangeAspect="1" noChangeArrowheads="1"/>
          </p:cNvSpPr>
          <p:nvPr>
            <p:ph type="body" idx="1"/>
          </p:nvPr>
        </p:nvSpPr>
        <p:spPr bwMode="auto">
          <a:xfrm>
            <a:off x="609600" y="1200151"/>
            <a:ext cx="10972800" cy="3394472"/>
          </a:xfrm>
          <a:prstGeom prst="rect">
            <a:avLst/>
          </a:prstGeom>
          <a:noFill/>
          <a:ln>
            <a:miter lim="800000"/>
          </a:ln>
        </p:spPr>
        <p:txBody>
          <a:bodyPr/>
          <a:lstStyle/>
          <a:p>
            <a:pPr eaLnBrk="1" hangingPunct="1">
              <a:spcBef>
                <a:spcPct val="0"/>
              </a:spcBef>
            </a:pPr>
            <a:r>
              <a:rPr lang="zh-CN" altLang="en-US" dirty="0"/>
              <a:t>整合云计算和物联网厂家资源，基于三大支撑平台（云计算、物联网、运营支撑平台）承载两大应用产品包（</a:t>
            </a:r>
            <a:r>
              <a:rPr lang="zh-CN" altLang="en-US" dirty="0" smtClean="0"/>
              <a:t>园区企业服务产品</a:t>
            </a:r>
            <a:r>
              <a:rPr lang="zh-CN" altLang="en-US" dirty="0"/>
              <a:t>包和</a:t>
            </a:r>
            <a:r>
              <a:rPr lang="zh-CN" altLang="en-US" dirty="0" smtClean="0"/>
              <a:t>园区园区管理产品</a:t>
            </a:r>
            <a:r>
              <a:rPr lang="zh-CN" altLang="en-US" dirty="0"/>
              <a:t>包</a:t>
            </a:r>
            <a:r>
              <a:rPr lang="en-US" dirty="0"/>
              <a:t> </a:t>
            </a:r>
            <a:r>
              <a:rPr lang="zh-CN" altLang="en-US" dirty="0"/>
              <a:t>），形成强大的综合方案能力。</a:t>
            </a:r>
            <a:endParaRPr lang="en-US" dirty="0"/>
          </a:p>
          <a:p>
            <a:pPr eaLnBrk="1" hangingPunct="1">
              <a:spcBef>
                <a:spcPct val="0"/>
              </a:spcBef>
            </a:pPr>
            <a:endParaRPr lang="zh-CN" altLang="en-US" dirty="0"/>
          </a:p>
          <a:p>
            <a:r>
              <a:rPr lang="zh-CN" altLang="en-US" dirty="0"/>
              <a:t>两大应用产品包</a:t>
            </a:r>
            <a:endParaRPr lang="zh-CN" altLang="en-US" dirty="0"/>
          </a:p>
          <a:p>
            <a:pPr lvl="1"/>
            <a:r>
              <a:rPr lang="zh-CN" altLang="en-US" dirty="0" smtClean="0"/>
              <a:t>园区企业服务组件</a:t>
            </a:r>
            <a:r>
              <a:rPr lang="zh-CN" altLang="en-US" dirty="0"/>
              <a:t>包：以自有品牌云计算平台为核心，</a:t>
            </a:r>
            <a:r>
              <a:rPr lang="en-US" dirty="0" err="1"/>
              <a:t>IaaS</a:t>
            </a:r>
            <a:r>
              <a:rPr lang="zh-CN" altLang="en-US" dirty="0"/>
              <a:t>层面主推云桌面（办公</a:t>
            </a:r>
            <a:r>
              <a:rPr lang="en-US" dirty="0"/>
              <a:t>&amp;3D</a:t>
            </a:r>
            <a:r>
              <a:rPr lang="zh-CN" altLang="en-US" dirty="0"/>
              <a:t>）、云存储、云主机、移动办公等云服务，</a:t>
            </a:r>
            <a:r>
              <a:rPr lang="en-US" dirty="0"/>
              <a:t>SaaS</a:t>
            </a:r>
            <a:r>
              <a:rPr lang="zh-CN" altLang="en-US" dirty="0"/>
              <a:t>层面集成融合通讯、商旅、企业邮箱、呼叫中心等云服务</a:t>
            </a:r>
            <a:endParaRPr lang="zh-CN" altLang="en-US" dirty="0"/>
          </a:p>
          <a:p>
            <a:pPr lvl="1"/>
            <a:r>
              <a:rPr lang="zh-CN" altLang="en-US" dirty="0" smtClean="0"/>
              <a:t>园区园区管理组件</a:t>
            </a:r>
            <a:r>
              <a:rPr lang="zh-CN" altLang="en-US" dirty="0"/>
              <a:t>包：以自研</a:t>
            </a:r>
            <a:r>
              <a:rPr lang="en-US" dirty="0"/>
              <a:t>SDP</a:t>
            </a:r>
            <a:r>
              <a:rPr lang="zh-CN" altLang="en-US" dirty="0"/>
              <a:t>平台为核心，以行业终端促规模，以集成第三方物联网应用外延，覆盖安防管理、节能管理、交通管理、环保管理等应用</a:t>
            </a:r>
            <a:endParaRPr lang="zh-CN" altLang="en-US" dirty="0"/>
          </a:p>
          <a:p>
            <a:r>
              <a:rPr lang="zh-CN" altLang="en-US" dirty="0"/>
              <a:t>三大支撑平台</a:t>
            </a:r>
            <a:endParaRPr lang="zh-CN" altLang="en-US" dirty="0"/>
          </a:p>
          <a:p>
            <a:pPr lvl="1"/>
            <a:r>
              <a:rPr lang="zh-CN" altLang="en-US" dirty="0"/>
              <a:t>云计算平台：基于云计算数据中心平台和</a:t>
            </a:r>
            <a:r>
              <a:rPr lang="en-US" dirty="0" err="1"/>
              <a:t>SDPaaS</a:t>
            </a:r>
            <a:r>
              <a:rPr lang="zh-CN" altLang="en-US" dirty="0"/>
              <a:t>云平台，集成自有品牌微模块数据中心和</a:t>
            </a:r>
            <a:r>
              <a:rPr lang="en-US" dirty="0" err="1"/>
              <a:t>iECS</a:t>
            </a:r>
            <a:r>
              <a:rPr lang="zh-CN" altLang="en-US" dirty="0"/>
              <a:t>云资源池系统</a:t>
            </a:r>
            <a:endParaRPr lang="zh-CN" altLang="en-US" dirty="0"/>
          </a:p>
          <a:p>
            <a:pPr lvl="1"/>
            <a:r>
              <a:rPr lang="en-US" dirty="0"/>
              <a:t>SDP</a:t>
            </a:r>
            <a:r>
              <a:rPr lang="zh-CN" altLang="en-US" dirty="0"/>
              <a:t>平台：通过</a:t>
            </a:r>
            <a:r>
              <a:rPr lang="en-US" dirty="0"/>
              <a:t>SDP</a:t>
            </a:r>
            <a:r>
              <a:rPr lang="zh-CN" altLang="en-US" dirty="0"/>
              <a:t>平台集成</a:t>
            </a:r>
            <a:endParaRPr lang="zh-CN" altLang="en-US" dirty="0"/>
          </a:p>
          <a:p>
            <a:pPr lvl="1"/>
            <a:r>
              <a:rPr lang="zh-CN" altLang="en-US" dirty="0"/>
              <a:t>业务支撑平台：集成数据中心项目组的</a:t>
            </a:r>
            <a:r>
              <a:rPr lang="en-US" dirty="0"/>
              <a:t>DCIM</a:t>
            </a:r>
            <a:r>
              <a:rPr lang="zh-CN" altLang="en-US" dirty="0"/>
              <a:t>运营支撑系统，集成部分外购软件</a:t>
            </a:r>
            <a:endParaRPr lang="zh-CN" altLang="en-US" dirty="0"/>
          </a:p>
          <a:p>
            <a:pPr eaLnBrk="1" hangingPunct="1">
              <a:spcBef>
                <a:spcPct val="0"/>
              </a:spcBef>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16701-8A85-437B-965C-D1740F5CA38D}" type="slidenum">
              <a:rPr 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6242CFD-A7B4-4FA0-8CED-442DF03C6267}" type="slidenum">
              <a:rPr lang="zh-CN" altLang="en-US"/>
            </a:fld>
            <a:endParaRPr lang="en-US" sz="1800" b="0">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629D509-A917-4563-9C07-1666495238AF}" type="slidenum">
              <a:rPr lang="zh-CN" altLang="en-US"/>
            </a:fld>
            <a:endParaRPr lang="en-US" sz="1800" b="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F2984BE-4640-4023-BD15-AC1D215CB0EB}" type="slidenum">
              <a:rPr lang="zh-CN" altLang="en-US"/>
            </a:fld>
            <a:endParaRPr lang="en-US" sz="1800" b="0">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F4ECCD6-FB61-4E8C-B7A3-620BE7FBE79F}" type="datetime1">
              <a:rPr lang="zh-CN" altLang="en-US"/>
            </a:fld>
            <a:endParaRPr lang="zh-CN" altLang="en-US" sz="180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34AB03B-54DE-43F1-9D28-C3298139DF2D}"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BCBD91B-5F8B-4C7D-8B58-BEAC6BD99BC0}" type="datetime1">
              <a:rPr lang="zh-CN" altLang="en-US"/>
            </a:fld>
            <a:endParaRPr lang="zh-CN" altLang="en-US" sz="180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7FE7829E-8D65-4234-AE2A-A1F2F1F79241}"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C273622B-52CA-44CB-B750-20AEF6DA3250}" type="datetime1">
              <a:rPr lang="zh-CN" altLang="en-US"/>
            </a:fld>
            <a:endParaRPr lang="zh-CN" altLang="en-US" sz="180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95B435B7-474E-43E2-BFA8-BEDF30C925D2}"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63EADE83-1A5A-4227-89B6-6A65EB27C866}" type="datetime1">
              <a:rPr lang="zh-CN" altLang="en-US"/>
            </a:fld>
            <a:endParaRPr lang="zh-CN" altLang="en-US" sz="180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ED28A0A7-1093-4C19-A135-B4F67F6A2796}"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F345A6DE-3C03-4B01-81A2-4F9588DA3778}" type="datetime1">
              <a:rPr lang="zh-CN" altLang="en-US"/>
            </a:fld>
            <a:endParaRPr lang="zh-CN" altLang="en-US" sz="1800">
              <a:ea typeface="宋体" panose="02010600030101010101" pitchFamily="2" charset="-122"/>
            </a:endParaRPr>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3574E01D-6057-4416-8DBF-0CE7FB2CF785}"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E9FA027C-C0D4-43EF-9F43-65D280897D1D}" type="datetime1">
              <a:rPr lang="zh-CN" altLang="en-US"/>
            </a:fld>
            <a:endParaRPr lang="zh-CN" altLang="en-US" sz="180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24FC4D9A-64A3-4746-BC34-9459A20D43D7}"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7B171EF5-FD00-407D-ABB0-38FE2DE47EFD}" type="datetime1">
              <a:rPr lang="zh-CN" altLang="en-US"/>
            </a:fld>
            <a:endParaRPr lang="zh-CN" altLang="en-US" sz="1800">
              <a:ea typeface="宋体" panose="02010600030101010101" pitchFamily="2" charset="-122"/>
            </a:endParaRPr>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E7C6CE62-8311-42B7-A048-6AE83DAA2578}"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pPr>
              <a:defRPr/>
            </a:pPr>
            <a:fld id="{0C200F8E-1C10-46A1-A277-7D8648B8B742}" type="datetime1">
              <a:rPr lang="zh-CN" altLang="en-US"/>
            </a:fld>
            <a:endParaRPr lang="zh-CN" altLang="en-US" sz="180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75620DDF-E4E2-49B9-80AC-B9F8217DA703}"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64C82B0-0CB1-4090-83B9-10BE30235DBC}" type="slidenum">
              <a:rPr lang="zh-CN" altLang="en-US"/>
            </a:fld>
            <a:endParaRPr lang="en-US" sz="1800" b="0">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pPr>
              <a:defRPr/>
            </a:pPr>
            <a:fld id="{640A535A-2A98-48AB-AF05-7D571DEE0EDA}" type="datetime1">
              <a:rPr lang="zh-CN" altLang="en-US"/>
            </a:fld>
            <a:endParaRPr lang="zh-CN" altLang="en-US" sz="180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5565627A-9FBF-452C-A0FD-99AA1D864C76}"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AAE554C-6470-4C64-9DC2-99C57BED10E0}" type="datetime1">
              <a:rPr lang="zh-CN" altLang="en-US"/>
            </a:fld>
            <a:endParaRPr lang="zh-CN" altLang="en-US" sz="180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59C7E706-9137-451C-A5FF-6A933B5B86F5}"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0"/>
            <a:ext cx="2171700" cy="61261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0" y="0"/>
            <a:ext cx="6362700" cy="6126163"/>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A957C2B-DA19-48AA-B683-E9B7F1F1013C}" type="datetime1">
              <a:rPr lang="zh-CN" altLang="en-US"/>
            </a:fld>
            <a:endParaRPr lang="zh-CN" altLang="en-US" sz="180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72D5B16E-B831-426A-A285-B23BA5CD38AF}" type="slidenum">
              <a:rPr lang="zh-CN" altLang="en-US"/>
            </a:fld>
            <a:endParaRPr lang="zh-CN" altLang="en-US" sz="1800">
              <a:ea typeface="宋体" panose="02010600030101010101" pitchFamily="2"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7308850" cy="98425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198B352C-303B-4709-ACDD-6816A7E10016}" type="datetime1">
              <a:rPr lang="zh-CN" altLang="en-US"/>
            </a:fld>
            <a:endParaRPr lang="zh-CN" altLang="en-US" sz="180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5E5389A1-DA72-4D41-8CB2-D79C97251152}" type="slidenum">
              <a:rPr lang="zh-CN" altLang="en-US"/>
            </a:fld>
            <a:endParaRPr lang="zh-CN" altLang="en-US" sz="1800">
              <a:ea typeface="宋体" panose="02010600030101010101" pitchFamily="2" charset="-122"/>
            </a:endParaRPr>
          </a:p>
        </p:txBody>
      </p:sp>
      <p:pic>
        <p:nvPicPr>
          <p:cNvPr id="6" name="Picture 5" descr="j0402205"/>
          <p:cNvPicPr>
            <a:picLocks noChangeAspect="1" noChangeArrowheads="1"/>
          </p:cNvPicPr>
          <p:nvPr userDrawn="1"/>
        </p:nvPicPr>
        <p:blipFill>
          <a:blip r:embed="rId2" cstate="print"/>
          <a:srcRect/>
          <a:stretch>
            <a:fillRect/>
          </a:stretch>
        </p:blipFill>
        <p:spPr bwMode="auto">
          <a:xfrm>
            <a:off x="-6961" y="1052760"/>
            <a:ext cx="9150961" cy="5805264"/>
          </a:xfrm>
          <a:prstGeom prst="rect">
            <a:avLst/>
          </a:prstGeom>
          <a:noFill/>
          <a:ln w="9525" cmpd="sng">
            <a:noFill/>
            <a:miter lim="800000"/>
            <a:headEnd/>
            <a:tailEnd/>
          </a:ln>
        </p:spPr>
      </p:pic>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2" name="组合 8"/>
          <p:cNvGrpSpPr/>
          <p:nvPr userDrawn="1"/>
        </p:nvGrpSpPr>
        <p:grpSpPr>
          <a:xfrm>
            <a:off x="27856" y="0"/>
            <a:ext cx="1280517" cy="1280517"/>
            <a:chOff x="411163" y="68262"/>
            <a:chExt cx="1800225" cy="1800225"/>
          </a:xfrm>
        </p:grpSpPr>
        <p:grpSp>
          <p:nvGrpSpPr>
            <p:cNvPr id="3" name="组合 6"/>
            <p:cNvGrpSpPr/>
            <p:nvPr userDrawn="1"/>
          </p:nvGrpSpPr>
          <p:grpSpPr bwMode="auto">
            <a:xfrm>
              <a:off x="411163" y="68262"/>
              <a:ext cx="1800225" cy="1800225"/>
              <a:chOff x="925401" y="3148270"/>
              <a:chExt cx="1800000" cy="1800000"/>
            </a:xfrm>
          </p:grpSpPr>
          <p:sp>
            <p:nvSpPr>
              <p:cNvPr id="6" name="椭圆 5"/>
              <p:cNvSpPr/>
              <p:nvPr userDrawn="1"/>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椭圆 6"/>
              <p:cNvSpPr/>
              <p:nvPr userDrawn="1"/>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8" name="矩形 7"/>
            <p:cNvSpPr/>
            <p:nvPr userDrawn="1"/>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项目</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背景</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1488" y="184151"/>
            <a:ext cx="7632700" cy="745784"/>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1488" y="184151"/>
            <a:ext cx="7632700" cy="745784"/>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1488" y="184151"/>
            <a:ext cx="7632700" cy="745784"/>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1488" y="184151"/>
            <a:ext cx="7632700" cy="745784"/>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1488" y="184151"/>
            <a:ext cx="7632700" cy="745784"/>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305CD2B-92A0-466F-9101-B8D48DCC9C47}" type="slidenum">
              <a:rPr lang="zh-CN" altLang="en-US"/>
            </a:fld>
            <a:endParaRPr lang="en-US" sz="1800" b="0">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1488" y="184151"/>
            <a:ext cx="7632700" cy="745784"/>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1488" y="184151"/>
            <a:ext cx="7632700" cy="745784"/>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6D9C2E20-68F1-4746-A3C1-AD4529911106}" type="slidenum">
              <a:rPr lang="zh-CN" altLang="en-US"/>
            </a:fld>
            <a:endParaRPr lang="en-US" sz="1800" b="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pPr>
              <a:defRPr/>
            </a:pPr>
            <a:fld id="{7F27E19F-CC41-4B95-A620-54F9DCD2DC36}" type="slidenum">
              <a:rPr lang="zh-CN" altLang="en-US"/>
            </a:fld>
            <a:endParaRPr lang="en-US" sz="1800" b="0">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p:txBody>
          <a:bodyPr/>
          <a:lstStyle>
            <a:lvl1pPr>
              <a:defRPr/>
            </a:lvl1pPr>
          </a:lstStyle>
          <a:p>
            <a:pPr>
              <a:defRPr/>
            </a:pPr>
            <a:fld id="{9096A9F7-644A-41D6-B13E-36F219FBC312}" type="slidenum">
              <a:rPr lang="zh-CN" altLang="en-US"/>
            </a:fld>
            <a:endParaRPr lang="en-US" sz="1800" b="0">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a:lstStyle>
            <a:lvl1pPr>
              <a:defRPr/>
            </a:lvl1pPr>
          </a:lstStyle>
          <a:p>
            <a:pPr>
              <a:defRPr/>
            </a:pPr>
            <a:fld id="{133DE891-06CE-4944-AF53-598A468E12F3}" type="slidenum">
              <a:rPr lang="zh-CN" altLang="en-US"/>
            </a:fld>
            <a:endParaRPr lang="en-US" sz="1800" b="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CF719396-CD2D-456C-B78A-B34249FB737B}" type="slidenum">
              <a:rPr lang="zh-CN" altLang="en-US"/>
            </a:fld>
            <a:endParaRPr lang="en-US" sz="1800" b="0">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C0852CCF-959E-4EA2-8B51-C0C0BB9A04A8}" type="slidenum">
              <a:rPr lang="zh-CN" altLang="en-US"/>
            </a:fld>
            <a:endParaRPr lang="en-US" sz="1800" b="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3" Type="http://schemas.openxmlformats.org/officeDocument/2006/relationships/theme" Target="../theme/theme2.xml"/><Relationship Id="rId22" Type="http://schemas.openxmlformats.org/officeDocument/2006/relationships/image" Target="../media/image5.png"/><Relationship Id="rId21" Type="http://schemas.openxmlformats.org/officeDocument/2006/relationships/image" Target="../media/image4.png"/><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bwMode="auto">
          <a:xfrm>
            <a:off x="8532813" y="6453188"/>
            <a:ext cx="504825" cy="431800"/>
            <a:chOff x="0" y="0"/>
            <a:chExt cx="318" cy="272"/>
          </a:xfrm>
        </p:grpSpPr>
        <p:sp>
          <p:nvSpPr>
            <p:cNvPr id="24586" name="AutoShape 6"/>
            <p:cNvSpPr>
              <a:spLocks noChangeArrowheads="1"/>
            </p:cNvSpPr>
            <p:nvPr/>
          </p:nvSpPr>
          <p:spPr bwMode="auto">
            <a:xfrm>
              <a:off x="0" y="0"/>
              <a:ext cx="318" cy="272"/>
            </a:xfrm>
            <a:prstGeom prst="star16">
              <a:avLst>
                <a:gd name="adj" fmla="val 33907"/>
              </a:avLst>
            </a:prstGeom>
            <a:noFill/>
            <a:ln>
              <a:noFill/>
            </a:ln>
          </p:spPr>
          <p:txBody>
            <a:bodyPr wrap="none" lIns="92075" tIns="46038" rIns="92075" bIns="4603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Clr>
                  <a:srgbClr val="CC00FF"/>
                </a:buClr>
                <a:defRPr/>
              </a:pPr>
              <a:fld id="{FB738C6B-3435-4397-A124-D55BD6DA6CB1}" type="slidenum">
                <a:rPr lang="en-US" altLang="zh-CN" sz="1400" smtClean="0">
                  <a:solidFill>
                    <a:srgbClr val="EA8B00"/>
                  </a:solidFill>
                  <a:latin typeface="宋体" panose="02010600030101010101" pitchFamily="2" charset="-122"/>
                  <a:sym typeface="宋体" panose="02010600030101010101" pitchFamily="2" charset="-122"/>
                </a:rPr>
              </a:fld>
              <a:endParaRPr lang="en-US" altLang="zh-CN" sz="1400" smtClean="0">
                <a:solidFill>
                  <a:srgbClr val="EA8B00"/>
                </a:solidFill>
                <a:latin typeface="宋体" panose="02010600030101010101" pitchFamily="2" charset="-122"/>
                <a:sym typeface="宋体" panose="02010600030101010101" pitchFamily="2" charset="-122"/>
              </a:endParaRPr>
            </a:p>
          </p:txBody>
        </p:sp>
        <p:sp>
          <p:nvSpPr>
            <p:cNvPr id="24587" name="AutoShape 7"/>
            <p:cNvSpPr>
              <a:spLocks noChangeArrowheads="1"/>
            </p:cNvSpPr>
            <p:nvPr/>
          </p:nvSpPr>
          <p:spPr bwMode="auto">
            <a:xfrm rot="-5400000">
              <a:off x="-23" y="117"/>
              <a:ext cx="91" cy="45"/>
            </a:xfrm>
            <a:prstGeom prst="triangle">
              <a:avLst>
                <a:gd name="adj" fmla="val 50000"/>
              </a:avLst>
            </a:prstGeom>
            <a:noFill/>
            <a:ln w="9525">
              <a:solidFill>
                <a:schemeClr val="bg1"/>
              </a:solidFill>
              <a:miter lim="800000"/>
            </a:ln>
          </p:spPr>
          <p:txBody>
            <a:bodyPr rot="10800000"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Clr>
                  <a:srgbClr val="CC00FF"/>
                </a:buClr>
                <a:buFont typeface="Wingdings" panose="05000000000000000000" pitchFamily="2" charset="2"/>
                <a:buChar char="u"/>
                <a:defRPr/>
              </a:pPr>
              <a:endParaRPr lang="zh-CN" altLang="en-US" sz="1200" smtClean="0">
                <a:solidFill>
                  <a:srgbClr val="EA8B00"/>
                </a:solidFill>
                <a:latin typeface="宋体" panose="02010600030101010101" pitchFamily="2" charset="-122"/>
                <a:sym typeface="宋体" panose="02010600030101010101" pitchFamily="2" charset="-122"/>
              </a:endParaRPr>
            </a:p>
          </p:txBody>
        </p:sp>
        <p:sp>
          <p:nvSpPr>
            <p:cNvPr id="24588" name="AutoShape 8"/>
            <p:cNvSpPr>
              <a:spLocks noChangeArrowheads="1"/>
            </p:cNvSpPr>
            <p:nvPr/>
          </p:nvSpPr>
          <p:spPr bwMode="auto">
            <a:xfrm rot="5400000" flipH="1">
              <a:off x="240" y="117"/>
              <a:ext cx="91" cy="45"/>
            </a:xfrm>
            <a:prstGeom prst="triangle">
              <a:avLst>
                <a:gd name="adj" fmla="val 50000"/>
              </a:avLst>
            </a:prstGeom>
            <a:noFill/>
            <a:ln w="9525">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Clr>
                  <a:srgbClr val="CC00FF"/>
                </a:buClr>
                <a:buFont typeface="Wingdings" panose="05000000000000000000" pitchFamily="2" charset="2"/>
                <a:buChar char="u"/>
                <a:defRPr/>
              </a:pPr>
              <a:endParaRPr lang="zh-CN" altLang="en-US" sz="1200" smtClean="0">
                <a:solidFill>
                  <a:srgbClr val="EA8B00"/>
                </a:solidFill>
                <a:latin typeface="宋体" panose="02010600030101010101" pitchFamily="2" charset="-122"/>
                <a:sym typeface="宋体" panose="02010600030101010101" pitchFamily="2" charset="-122"/>
              </a:endParaRPr>
            </a:p>
          </p:txBody>
        </p:sp>
      </p:grpSp>
      <p:sp>
        <p:nvSpPr>
          <p:cNvPr id="24579" name="Line 5"/>
          <p:cNvSpPr>
            <a:spLocks noChangeShapeType="1"/>
          </p:cNvSpPr>
          <p:nvPr/>
        </p:nvSpPr>
        <p:spPr bwMode="auto">
          <a:xfrm flipV="1">
            <a:off x="0" y="836613"/>
            <a:ext cx="9144000" cy="1587"/>
          </a:xfrm>
          <a:prstGeom prst="line">
            <a:avLst/>
          </a:prstGeom>
          <a:noFill/>
          <a:ln w="28575">
            <a:solidFill>
              <a:srgbClr val="FF0000"/>
            </a:solidFill>
            <a:miter lim="800000"/>
          </a:ln>
        </p:spPr>
        <p:txBody>
          <a:bodyPr anchor="ctr"/>
          <a:lstStyle/>
          <a:p>
            <a:pPr>
              <a:defRPr/>
            </a:pPr>
            <a:endParaRPr lang="zh-CN" altLang="en-US"/>
          </a:p>
        </p:txBody>
      </p:sp>
      <p:pic>
        <p:nvPicPr>
          <p:cNvPr id="26628" name="Picture 3" descr="C:\Users\vivianting\Desktop\1234131.png"/>
          <p:cNvPicPr>
            <a:picLocks noChangeAspect="1" noChangeArrowheads="1"/>
          </p:cNvPicPr>
          <p:nvPr/>
        </p:nvPicPr>
        <p:blipFill>
          <a:blip r:embed="rId12" cstate="print"/>
          <a:srcRect/>
          <a:stretch>
            <a:fillRect/>
          </a:stretch>
        </p:blipFill>
        <p:spPr bwMode="auto">
          <a:xfrm>
            <a:off x="7812088" y="15875"/>
            <a:ext cx="1223962" cy="849313"/>
          </a:xfrm>
          <a:prstGeom prst="rect">
            <a:avLst/>
          </a:prstGeom>
          <a:solidFill>
            <a:schemeClr val="bg1"/>
          </a:solidFill>
          <a:ln w="9525">
            <a:noFill/>
            <a:miter lim="800000"/>
            <a:headEnd/>
            <a:tailEnd/>
          </a:ln>
        </p:spPr>
      </p:pic>
      <p:sp>
        <p:nvSpPr>
          <p:cNvPr id="24581" name="Rectangle 30"/>
          <p:cNvSpPr>
            <a:spLocks noChangeArrowheads="1"/>
          </p:cNvSpPr>
          <p:nvPr/>
        </p:nvSpPr>
        <p:spPr bwMode="auto">
          <a:xfrm>
            <a:off x="0" y="6799263"/>
            <a:ext cx="9144000" cy="85725"/>
          </a:xfrm>
          <a:prstGeom prst="rect">
            <a:avLst/>
          </a:prstGeom>
          <a:solidFill>
            <a:srgbClr val="FF9900"/>
          </a:solidFill>
          <a:ln>
            <a:noFill/>
          </a:ln>
        </p:spPr>
        <p:txBody>
          <a:bodyPr wrap="none" lIns="72000" tIns="0" rIns="7200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5000"/>
              </a:lnSpc>
              <a:spcBef>
                <a:spcPct val="25000"/>
              </a:spcBef>
              <a:buClr>
                <a:srgbClr val="990000"/>
              </a:buClr>
              <a:buFont typeface="Wingdings" panose="05000000000000000000" pitchFamily="2" charset="2"/>
              <a:buChar char="n"/>
              <a:defRPr/>
            </a:pPr>
            <a:endParaRPr lang="zh-CN" altLang="en-US" b="1" smtClean="0">
              <a:solidFill>
                <a:srgbClr val="000000"/>
              </a:solidFill>
              <a:latin typeface="宋体" panose="02010600030101010101" pitchFamily="2" charset="-122"/>
              <a:sym typeface="宋体" panose="02010600030101010101" pitchFamily="2" charset="-122"/>
            </a:endParaRPr>
          </a:p>
        </p:txBody>
      </p:sp>
      <p:pic>
        <p:nvPicPr>
          <p:cNvPr id="26630" name="Picture 33" descr="沃"/>
          <p:cNvPicPr>
            <a:picLocks noChangeAspect="1" noChangeArrowheads="1"/>
          </p:cNvPicPr>
          <p:nvPr/>
        </p:nvPicPr>
        <p:blipFill>
          <a:blip r:embed="rId13" cstate="print"/>
          <a:srcRect/>
          <a:stretch>
            <a:fillRect/>
          </a:stretch>
        </p:blipFill>
        <p:spPr bwMode="auto">
          <a:xfrm>
            <a:off x="0" y="6570663"/>
            <a:ext cx="611188" cy="196850"/>
          </a:xfrm>
          <a:prstGeom prst="rect">
            <a:avLst/>
          </a:prstGeom>
          <a:noFill/>
          <a:ln w="9525">
            <a:noFill/>
            <a:miter lim="800000"/>
            <a:headEnd/>
            <a:tailEnd/>
          </a:ln>
        </p:spPr>
      </p:pic>
      <p:sp>
        <p:nvSpPr>
          <p:cNvPr id="25610" name="日期占位符 1"/>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sz="1400" b="1">
                <a:sym typeface="Arial" panose="020B0604020202020204" pitchFamily="34" charset="0"/>
              </a:defRPr>
            </a:lvl1pPr>
          </a:lstStyle>
          <a:p>
            <a:pPr>
              <a:defRPr/>
            </a:pPr>
            <a:endParaRPr lang="zh-CN" altLang="en-US"/>
          </a:p>
        </p:txBody>
      </p:sp>
      <p:sp>
        <p:nvSpPr>
          <p:cNvPr id="25611" name="页脚占位符 2"/>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defRPr sz="1400" b="1">
                <a:sym typeface="Arial" panose="020B0604020202020204" pitchFamily="34" charset="0"/>
              </a:defRPr>
            </a:lvl1pPr>
          </a:lstStyle>
          <a:p>
            <a:pPr>
              <a:defRPr/>
            </a:pPr>
            <a:endParaRPr lang="zh-CN" altLang="en-US"/>
          </a:p>
        </p:txBody>
      </p:sp>
      <p:sp>
        <p:nvSpPr>
          <p:cNvPr id="25612" name="灯片编号占位符 3"/>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defRPr sz="1400" b="1">
                <a:sym typeface="Arial" panose="020B0604020202020204" pitchFamily="34" charset="0"/>
              </a:defRPr>
            </a:lvl1pPr>
          </a:lstStyle>
          <a:p>
            <a:pPr>
              <a:defRPr/>
            </a:pPr>
            <a:fld id="{2B6E1EF4-C6FF-4E56-B819-5C75EC95C45A}" type="slidenum">
              <a:rPr lang="zh-CN" altLang="en-US"/>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9pPr>
    </p:titleStyle>
    <p:bodyStyle>
      <a:lvl1pPr marL="342900" indent="-342900" algn="l" defTabSz="0" rtl="0" eaLnBrk="0" fontAlgn="base" hangingPunct="0">
        <a:spcBef>
          <a:spcPct val="20000"/>
        </a:spcBef>
        <a:spcAft>
          <a:spcPct val="0"/>
        </a:spcAft>
        <a:buChar char="•"/>
        <a:defRPr sz="3200">
          <a:solidFill>
            <a:schemeClr val="tx1"/>
          </a:solidFill>
          <a:latin typeface="+mn-lt"/>
          <a:ea typeface="+mn-ea"/>
          <a:cs typeface="+mn-cs"/>
          <a:sym typeface="Arial" panose="020B0604020202020204" pitchFamily="34" charset="0"/>
        </a:defRPr>
      </a:lvl1pPr>
      <a:lvl2pPr marL="742950" indent="-285750" algn="l" defTabSz="0" rtl="0" eaLnBrk="0" fontAlgn="base" hangingPunct="0">
        <a:spcBef>
          <a:spcPct val="20000"/>
        </a:spcBef>
        <a:spcAft>
          <a:spcPct val="0"/>
        </a:spcAft>
        <a:buChar char="–"/>
        <a:defRPr sz="2800">
          <a:solidFill>
            <a:schemeClr val="tx1"/>
          </a:solidFill>
          <a:latin typeface="+mn-lt"/>
          <a:ea typeface="+mn-ea"/>
          <a:sym typeface="Arial" panose="020B0604020202020204" pitchFamily="34" charset="0"/>
        </a:defRPr>
      </a:lvl2pPr>
      <a:lvl3pPr marL="1143000" indent="-228600" algn="l" defTabSz="0" rtl="0" eaLnBrk="0" fontAlgn="base" hangingPunct="0">
        <a:spcBef>
          <a:spcPct val="20000"/>
        </a:spcBef>
        <a:spcAft>
          <a:spcPct val="0"/>
        </a:spcAft>
        <a:buChar char="•"/>
        <a:defRPr sz="2400">
          <a:solidFill>
            <a:schemeClr val="tx1"/>
          </a:solidFill>
          <a:latin typeface="+mn-lt"/>
          <a:ea typeface="+mn-ea"/>
          <a:sym typeface="Arial" panose="020B0604020202020204" pitchFamily="34" charset="0"/>
        </a:defRPr>
      </a:lvl3pPr>
      <a:lvl4pPr marL="1600200" indent="-228600" algn="l" defTabSz="0" rtl="0" eaLnBrk="0" fontAlgn="base" hangingPunct="0">
        <a:spcBef>
          <a:spcPct val="20000"/>
        </a:spcBef>
        <a:spcAft>
          <a:spcPct val="0"/>
        </a:spcAft>
        <a:buChar char="–"/>
        <a:defRPr sz="2000">
          <a:solidFill>
            <a:schemeClr val="tx1"/>
          </a:solidFill>
          <a:latin typeface="+mn-lt"/>
          <a:ea typeface="+mn-ea"/>
          <a:sym typeface="Arial" panose="020B0604020202020204" pitchFamily="34" charset="0"/>
        </a:defRPr>
      </a:lvl4pPr>
      <a:lvl5pPr marL="2057400" indent="-228600" algn="l" defTabSz="0" rtl="0" eaLnBrk="0" fontAlgn="base" hangingPunct="0">
        <a:spcBef>
          <a:spcPct val="20000"/>
        </a:spcBef>
        <a:spcAft>
          <a:spcPct val="0"/>
        </a:spcAft>
        <a:buChar char="»"/>
        <a:defRPr sz="2000">
          <a:solidFill>
            <a:schemeClr val="tx1"/>
          </a:solidFill>
          <a:latin typeface="+mn-lt"/>
          <a:ea typeface="+mn-ea"/>
          <a:sym typeface="Arial" panose="020B0604020202020204" pitchFamily="34" charset="0"/>
        </a:defRPr>
      </a:lvl5pPr>
      <a:lvl6pPr marL="2514600" indent="-228600" algn="l" defTabSz="0" rtl="0" eaLnBrk="0" fontAlgn="base" hangingPunct="0">
        <a:spcBef>
          <a:spcPct val="20000"/>
        </a:spcBef>
        <a:spcAft>
          <a:spcPct val="0"/>
        </a:spcAft>
        <a:buChar char="»"/>
        <a:defRPr sz="2000">
          <a:solidFill>
            <a:schemeClr val="tx1"/>
          </a:solidFill>
          <a:latin typeface="+mn-lt"/>
          <a:ea typeface="+mn-ea"/>
          <a:sym typeface="Arial" panose="020B0604020202020204" pitchFamily="34" charset="0"/>
        </a:defRPr>
      </a:lvl6pPr>
      <a:lvl7pPr marL="2971800" indent="-228600" algn="l" defTabSz="0" rtl="0" eaLnBrk="0" fontAlgn="base" hangingPunct="0">
        <a:spcBef>
          <a:spcPct val="20000"/>
        </a:spcBef>
        <a:spcAft>
          <a:spcPct val="0"/>
        </a:spcAft>
        <a:buChar char="»"/>
        <a:defRPr sz="2000">
          <a:solidFill>
            <a:schemeClr val="tx1"/>
          </a:solidFill>
          <a:latin typeface="+mn-lt"/>
          <a:ea typeface="+mn-ea"/>
          <a:sym typeface="Arial" panose="020B0604020202020204" pitchFamily="34" charset="0"/>
        </a:defRPr>
      </a:lvl7pPr>
      <a:lvl8pPr marL="3429000" indent="-228600" algn="l" defTabSz="0" rtl="0" eaLnBrk="0" fontAlgn="base" hangingPunct="0">
        <a:spcBef>
          <a:spcPct val="20000"/>
        </a:spcBef>
        <a:spcAft>
          <a:spcPct val="0"/>
        </a:spcAft>
        <a:buChar char="»"/>
        <a:defRPr sz="2000">
          <a:solidFill>
            <a:schemeClr val="tx1"/>
          </a:solidFill>
          <a:latin typeface="+mn-lt"/>
          <a:ea typeface="+mn-ea"/>
          <a:sym typeface="Arial" panose="020B0604020202020204" pitchFamily="34" charset="0"/>
        </a:defRPr>
      </a:lvl8pPr>
      <a:lvl9pPr marL="3886200" indent="-228600" algn="l" defTabSz="0" rtl="0" eaLnBrk="0" fontAlgn="base" hangingPunct="0">
        <a:spcBef>
          <a:spcPct val="20000"/>
        </a:spcBef>
        <a:spcAft>
          <a:spcPct val="0"/>
        </a:spcAft>
        <a:buChar char="»"/>
        <a:defRPr sz="20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标题占位符 1"/>
          <p:cNvSpPr>
            <a:spLocks noGrp="1" noChangeArrowheads="1"/>
          </p:cNvSpPr>
          <p:nvPr>
            <p:ph type="title" idx="4294967295"/>
          </p:nvPr>
        </p:nvSpPr>
        <p:spPr bwMode="auto">
          <a:xfrm>
            <a:off x="0" y="0"/>
            <a:ext cx="73088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smtClean="0">
                <a:sym typeface="Calibri" panose="020F0502020204030204" pitchFamily="34" charset="0"/>
              </a:rPr>
              <a:t>单击此处编辑母版标题样式</a:t>
            </a:r>
            <a:endParaRPr lang="zh-CN" smtClean="0">
              <a:sym typeface="Calibri" panose="020F0502020204030204" pitchFamily="34" charset="0"/>
            </a:endParaRPr>
          </a:p>
        </p:txBody>
      </p:sp>
      <p:sp>
        <p:nvSpPr>
          <p:cNvPr id="5123"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smtClean="0">
                <a:sym typeface="Calibri" panose="020F0502020204030204" pitchFamily="34" charset="0"/>
              </a:rPr>
              <a:t>单击此处编辑母版文本样式</a:t>
            </a:r>
            <a:endParaRPr lang="zh-CN" smtClean="0">
              <a:sym typeface="Calibri" panose="020F0502020204030204" pitchFamily="34" charset="0"/>
            </a:endParaRPr>
          </a:p>
          <a:p>
            <a:pPr lvl="1"/>
            <a:r>
              <a:rPr lang="zh-CN" smtClean="0">
                <a:sym typeface="Calibri" panose="020F0502020204030204" pitchFamily="34" charset="0"/>
              </a:rPr>
              <a:t>第二级</a:t>
            </a:r>
            <a:endParaRPr lang="zh-CN" smtClean="0">
              <a:sym typeface="Calibri" panose="020F0502020204030204" pitchFamily="34" charset="0"/>
            </a:endParaRPr>
          </a:p>
          <a:p>
            <a:pPr lvl="2"/>
            <a:r>
              <a:rPr lang="zh-CN" smtClean="0">
                <a:sym typeface="Calibri" panose="020F0502020204030204" pitchFamily="34" charset="0"/>
              </a:rPr>
              <a:t>第三级</a:t>
            </a:r>
            <a:endParaRPr lang="zh-CN" smtClean="0">
              <a:sym typeface="Calibri" panose="020F0502020204030204" pitchFamily="34" charset="0"/>
            </a:endParaRPr>
          </a:p>
          <a:p>
            <a:pPr lvl="3"/>
            <a:r>
              <a:rPr lang="zh-CN" smtClean="0">
                <a:sym typeface="Calibri" panose="020F0502020204030204" pitchFamily="34" charset="0"/>
              </a:rPr>
              <a:t>第四级</a:t>
            </a:r>
            <a:endParaRPr lang="zh-CN" smtClean="0">
              <a:sym typeface="Calibri" panose="020F0502020204030204" pitchFamily="34" charset="0"/>
            </a:endParaRPr>
          </a:p>
          <a:p>
            <a:pPr lvl="4"/>
            <a:r>
              <a:rPr lang="zh-CN" smtClean="0">
                <a:sym typeface="Calibri" panose="020F0502020204030204" pitchFamily="34" charset="0"/>
              </a:rPr>
              <a:t>第五级</a:t>
            </a:r>
            <a:endParaRPr lang="zh-CN" smtClean="0">
              <a:sym typeface="Calibri" panose="020F0502020204030204" pitchFamily="34" charset="0"/>
            </a:endParaRPr>
          </a:p>
        </p:txBody>
      </p:sp>
      <p:sp>
        <p:nvSpPr>
          <p:cNvPr id="4100" name="日期占位符 3"/>
          <p:cNvSpPr>
            <a:spLocks noGrp="1" noChangeArrowheads="1"/>
          </p:cNvSpPr>
          <p:nvPr>
            <p:ph type="dt" sz="half" idx="2"/>
          </p:nvPr>
        </p:nvSpPr>
        <p:spPr bwMode="auto">
          <a:xfrm>
            <a:off x="457200" y="6356350"/>
            <a:ext cx="2133600" cy="365125"/>
          </a:xfrm>
          <a:prstGeom prst="rect">
            <a:avLst/>
          </a:prstGeom>
          <a:noFill/>
          <a:ln w="9525">
            <a:noFill/>
            <a:miter lim="800000"/>
          </a:ln>
        </p:spPr>
        <p:txBody>
          <a:bodyPr vert="horz" wrap="square" lIns="91440" tIns="45720" rIns="91440" bIns="45720" numCol="1" anchor="ctr" anchorCtr="0" compatLnSpc="1"/>
          <a:lstStyle>
            <a:lvl1pPr>
              <a:defRPr sz="1200">
                <a:solidFill>
                  <a:srgbClr val="898989"/>
                </a:solidFill>
                <a:ea typeface="MS PGothic" panose="020B0600070205080204" pitchFamily="34" charset="-128"/>
                <a:sym typeface="Calibri" panose="020F0502020204030204" pitchFamily="34" charset="0"/>
              </a:defRPr>
            </a:lvl1pPr>
          </a:lstStyle>
          <a:p>
            <a:pPr eaLnBrk="0" fontAlgn="base" hangingPunct="0">
              <a:spcBef>
                <a:spcPct val="0"/>
              </a:spcBef>
              <a:spcAft>
                <a:spcPct val="0"/>
              </a:spcAft>
              <a:buFont typeface="Arial" panose="020B0604020202020204" pitchFamily="34" charset="0"/>
              <a:buNone/>
              <a:defRPr/>
            </a:pPr>
            <a:fld id="{DCFC48D6-3353-483F-AD3F-8499903A08FE}" type="datetime1">
              <a:rPr lang="zh-CN" altLang="en-US">
                <a:latin typeface="Calibri" panose="020F0502020204030204" pitchFamily="34" charset="0"/>
              </a:rPr>
            </a:fld>
            <a:endParaRPr lang="zh-CN" altLang="en-US" sz="1800">
              <a:latin typeface="Calibri" panose="020F0502020204030204" pitchFamily="34" charset="0"/>
            </a:endParaRPr>
          </a:p>
        </p:txBody>
      </p:sp>
      <p:sp>
        <p:nvSpPr>
          <p:cNvPr id="4101" name="页脚占位符 4"/>
          <p:cNvSpPr>
            <a:spLocks noGrp="1" noChangeArrowheads="1"/>
          </p:cNvSpPr>
          <p:nvPr>
            <p:ph type="ftr" sz="quarter" idx="3"/>
          </p:nvPr>
        </p:nvSpPr>
        <p:spPr bwMode="auto">
          <a:xfrm>
            <a:off x="3124200" y="6356350"/>
            <a:ext cx="2895600" cy="365125"/>
          </a:xfrm>
          <a:prstGeom prst="rect">
            <a:avLst/>
          </a:prstGeom>
          <a:noFill/>
          <a:ln w="9525">
            <a:noFill/>
            <a:miter lim="800000"/>
          </a:ln>
        </p:spPr>
        <p:txBody>
          <a:bodyPr vert="horz" wrap="square" lIns="91440" tIns="45720" rIns="91440" bIns="45720" numCol="1" anchor="ctr" anchorCtr="0" compatLnSpc="1"/>
          <a:lstStyle>
            <a:lvl1pPr algn="ctr">
              <a:defRPr sz="1200">
                <a:solidFill>
                  <a:srgbClr val="898989"/>
                </a:solidFill>
                <a:ea typeface="MS PGothic" panose="020B0600070205080204" pitchFamily="34" charset="-128"/>
                <a:sym typeface="Calibri" panose="020F0502020204030204" pitchFamily="34" charset="0"/>
              </a:defRPr>
            </a:lvl1pPr>
          </a:lstStyle>
          <a:p>
            <a:pPr eaLnBrk="0" fontAlgn="base" hangingPunct="0">
              <a:spcBef>
                <a:spcPct val="0"/>
              </a:spcBef>
              <a:spcAft>
                <a:spcPct val="0"/>
              </a:spcAft>
              <a:buFont typeface="Arial" panose="020B0604020202020204" pitchFamily="34" charset="0"/>
              <a:buNone/>
              <a:defRPr/>
            </a:pPr>
            <a:endParaRPr lang="zh-CN" altLang="zh-CN">
              <a:latin typeface="Calibri" panose="020F0502020204030204" pitchFamily="34" charset="0"/>
            </a:endParaRPr>
          </a:p>
        </p:txBody>
      </p:sp>
      <p:sp>
        <p:nvSpPr>
          <p:cNvPr id="4102" name="灯片编号占位符 5"/>
          <p:cNvSpPr>
            <a:spLocks noGrp="1" noChangeArrowheads="1"/>
          </p:cNvSpPr>
          <p:nvPr>
            <p:ph type="sldNum" sz="quarter" idx="4"/>
          </p:nvPr>
        </p:nvSpPr>
        <p:spPr bwMode="auto">
          <a:xfrm>
            <a:off x="6553200" y="6356350"/>
            <a:ext cx="2133600" cy="365125"/>
          </a:xfrm>
          <a:prstGeom prst="rect">
            <a:avLst/>
          </a:prstGeom>
          <a:noFill/>
          <a:ln w="9525">
            <a:noFill/>
            <a:miter lim="800000"/>
          </a:ln>
        </p:spPr>
        <p:txBody>
          <a:bodyPr vert="horz" wrap="square" lIns="91440" tIns="45720" rIns="91440" bIns="45720" numCol="1" anchor="ctr" anchorCtr="0" compatLnSpc="1"/>
          <a:lstStyle>
            <a:lvl1pPr algn="r">
              <a:defRPr sz="1200">
                <a:solidFill>
                  <a:srgbClr val="898989"/>
                </a:solidFill>
                <a:ea typeface="MS PGothic" panose="020B0600070205080204" pitchFamily="34" charset="-128"/>
                <a:sym typeface="Calibri" panose="020F0502020204030204" pitchFamily="34" charset="0"/>
              </a:defRPr>
            </a:lvl1pPr>
          </a:lstStyle>
          <a:p>
            <a:pPr eaLnBrk="0" fontAlgn="base" hangingPunct="0">
              <a:spcBef>
                <a:spcPct val="0"/>
              </a:spcBef>
              <a:spcAft>
                <a:spcPct val="0"/>
              </a:spcAft>
              <a:buFont typeface="Arial" panose="020B0604020202020204" pitchFamily="34" charset="0"/>
              <a:buNone/>
              <a:defRPr/>
            </a:pPr>
            <a:fld id="{ACCD5A31-1FF0-4B59-8860-A63145478CBF}" type="slidenum">
              <a:rPr lang="zh-CN" altLang="en-US">
                <a:latin typeface="Calibri" panose="020F0502020204030204" pitchFamily="34" charset="0"/>
              </a:rPr>
            </a:fld>
            <a:endParaRPr lang="zh-CN" altLang="en-US" sz="1800">
              <a:latin typeface="Calibri" panose="020F0502020204030204" pitchFamily="34" charset="0"/>
            </a:endParaRPr>
          </a:p>
        </p:txBody>
      </p:sp>
      <p:pic>
        <p:nvPicPr>
          <p:cNvPr id="5127" name="Picture 3" descr="C:\Users\vivianting\Desktop\123413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64475" y="104775"/>
            <a:ext cx="11604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1" descr="未标题-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6363" y="984250"/>
            <a:ext cx="93583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p:txStyles>
    <p:titleStyle>
      <a:lvl1pPr algn="l" rtl="0" eaLnBrk="0" fontAlgn="base" hangingPunct="0">
        <a:spcBef>
          <a:spcPct val="0"/>
        </a:spcBef>
        <a:spcAft>
          <a:spcPct val="0"/>
        </a:spcAft>
        <a:defRPr sz="3600" b="1">
          <a:solidFill>
            <a:srgbClr val="C00000"/>
          </a:solidFill>
          <a:latin typeface="+mj-lt"/>
          <a:ea typeface="+mj-ea"/>
          <a:cs typeface="+mj-cs"/>
          <a:sym typeface="Calibri" panose="020F0502020204030204" pitchFamily="34" charset="0"/>
        </a:defRPr>
      </a:lvl1pPr>
      <a:lvl2pPr algn="l" rtl="0" eaLnBrk="0" fontAlgn="base" hangingPunct="0">
        <a:spcBef>
          <a:spcPct val="0"/>
        </a:spcBef>
        <a:spcAft>
          <a:spcPct val="0"/>
        </a:spcAft>
        <a:defRPr sz="3600" b="1">
          <a:solidFill>
            <a:srgbClr val="C00000"/>
          </a:solidFill>
          <a:latin typeface="微软雅黑" panose="020B0503020204020204" pitchFamily="34" charset="-122"/>
          <a:ea typeface="微软雅黑" panose="020B0503020204020204" pitchFamily="34" charset="-122"/>
          <a:sym typeface="Calibri" panose="020F0502020204030204" pitchFamily="34" charset="0"/>
        </a:defRPr>
      </a:lvl2pPr>
      <a:lvl3pPr algn="l" rtl="0" eaLnBrk="0" fontAlgn="base" hangingPunct="0">
        <a:spcBef>
          <a:spcPct val="0"/>
        </a:spcBef>
        <a:spcAft>
          <a:spcPct val="0"/>
        </a:spcAft>
        <a:defRPr sz="3600" b="1">
          <a:solidFill>
            <a:srgbClr val="C00000"/>
          </a:solidFill>
          <a:latin typeface="微软雅黑" panose="020B0503020204020204" pitchFamily="34" charset="-122"/>
          <a:ea typeface="微软雅黑" panose="020B0503020204020204" pitchFamily="34" charset="-122"/>
          <a:sym typeface="Calibri" panose="020F0502020204030204" pitchFamily="34" charset="0"/>
        </a:defRPr>
      </a:lvl3pPr>
      <a:lvl4pPr algn="l" rtl="0" eaLnBrk="0" fontAlgn="base" hangingPunct="0">
        <a:spcBef>
          <a:spcPct val="0"/>
        </a:spcBef>
        <a:spcAft>
          <a:spcPct val="0"/>
        </a:spcAft>
        <a:defRPr sz="3600" b="1">
          <a:solidFill>
            <a:srgbClr val="C00000"/>
          </a:solidFill>
          <a:latin typeface="微软雅黑" panose="020B0503020204020204" pitchFamily="34" charset="-122"/>
          <a:ea typeface="微软雅黑" panose="020B0503020204020204" pitchFamily="34" charset="-122"/>
          <a:sym typeface="Calibri" panose="020F0502020204030204" pitchFamily="34" charset="0"/>
        </a:defRPr>
      </a:lvl4pPr>
      <a:lvl5pPr algn="l" rtl="0" eaLnBrk="0" fontAlgn="base" hangingPunct="0">
        <a:spcBef>
          <a:spcPct val="0"/>
        </a:spcBef>
        <a:spcAft>
          <a:spcPct val="0"/>
        </a:spcAft>
        <a:defRPr sz="3600" b="1">
          <a:solidFill>
            <a:srgbClr val="C00000"/>
          </a:solidFill>
          <a:latin typeface="微软雅黑" panose="020B0503020204020204" pitchFamily="34" charset="-122"/>
          <a:ea typeface="微软雅黑" panose="020B0503020204020204" pitchFamily="34" charset="-122"/>
          <a:sym typeface="Calibri" panose="020F0502020204030204" pitchFamily="34" charset="0"/>
        </a:defRPr>
      </a:lvl5pPr>
      <a:lvl6pPr marL="457200" algn="l" rtl="0" eaLnBrk="0" fontAlgn="base" hangingPunct="0">
        <a:spcBef>
          <a:spcPct val="0"/>
        </a:spcBef>
        <a:spcAft>
          <a:spcPct val="0"/>
        </a:spcAft>
        <a:defRPr sz="3600" b="1">
          <a:solidFill>
            <a:srgbClr val="C00000"/>
          </a:solidFill>
          <a:latin typeface="微软雅黑" panose="020B0503020204020204" pitchFamily="34" charset="-122"/>
          <a:ea typeface="微软雅黑" panose="020B0503020204020204" pitchFamily="34" charset="-122"/>
          <a:sym typeface="Calibri" panose="020F0502020204030204" pitchFamily="34" charset="0"/>
        </a:defRPr>
      </a:lvl6pPr>
      <a:lvl7pPr marL="914400" algn="l" rtl="0" eaLnBrk="0" fontAlgn="base" hangingPunct="0">
        <a:spcBef>
          <a:spcPct val="0"/>
        </a:spcBef>
        <a:spcAft>
          <a:spcPct val="0"/>
        </a:spcAft>
        <a:defRPr sz="3600" b="1">
          <a:solidFill>
            <a:srgbClr val="C00000"/>
          </a:solidFill>
          <a:latin typeface="微软雅黑" panose="020B0503020204020204" pitchFamily="34" charset="-122"/>
          <a:ea typeface="微软雅黑" panose="020B0503020204020204" pitchFamily="34" charset="-122"/>
          <a:sym typeface="Calibri" panose="020F0502020204030204" pitchFamily="34" charset="0"/>
        </a:defRPr>
      </a:lvl7pPr>
      <a:lvl8pPr marL="1371600" algn="l" rtl="0" eaLnBrk="0" fontAlgn="base" hangingPunct="0">
        <a:spcBef>
          <a:spcPct val="0"/>
        </a:spcBef>
        <a:spcAft>
          <a:spcPct val="0"/>
        </a:spcAft>
        <a:defRPr sz="3600" b="1">
          <a:solidFill>
            <a:srgbClr val="C00000"/>
          </a:solidFill>
          <a:latin typeface="微软雅黑" panose="020B0503020204020204" pitchFamily="34" charset="-122"/>
          <a:ea typeface="微软雅黑" panose="020B0503020204020204" pitchFamily="34" charset="-122"/>
          <a:sym typeface="Calibri" panose="020F0502020204030204" pitchFamily="34" charset="0"/>
        </a:defRPr>
      </a:lvl8pPr>
      <a:lvl9pPr marL="1828800" algn="l" rtl="0" eaLnBrk="0" fontAlgn="base" hangingPunct="0">
        <a:spcBef>
          <a:spcPct val="0"/>
        </a:spcBef>
        <a:spcAft>
          <a:spcPct val="0"/>
        </a:spcAft>
        <a:defRPr sz="3600" b="1">
          <a:solidFill>
            <a:srgbClr val="C00000"/>
          </a:solidFill>
          <a:latin typeface="微软雅黑" panose="020B0503020204020204" pitchFamily="34" charset="-122"/>
          <a:ea typeface="微软雅黑" panose="020B0503020204020204" pitchFamily="34" charset="-122"/>
          <a:sym typeface="Calibri" panose="020F0502020204030204" pitchFamily="34" charset="0"/>
        </a:defRPr>
      </a:lvl9pPr>
    </p:titleStyle>
    <p:bodyStyle>
      <a:lvl1pPr marL="342900" indent="-342900" algn="l" defTabSz="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3.xml"/><Relationship Id="rId2" Type="http://schemas.openxmlformats.org/officeDocument/2006/relationships/image" Target="../media/image4.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8.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3.xml"/><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7.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5.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7.xml"/><Relationship Id="rId2" Type="http://schemas.openxmlformats.org/officeDocument/2006/relationships/image" Target="../media/image37.png"/><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8.xml"/><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7.png"/><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18.xml"/><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oleObject" Target="../embeddings/oleObject2.bin"/><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s>
</file>

<file path=ppt/slides/_rels/slide25.xml.rels><?xml version="1.0" encoding="UTF-8" standalone="yes"?>
<Relationships xmlns="http://schemas.openxmlformats.org/package/2006/relationships"><Relationship Id="rId9" Type="http://schemas.openxmlformats.org/officeDocument/2006/relationships/image" Target="../media/image68.jpeg"/><Relationship Id="rId8" Type="http://schemas.openxmlformats.org/officeDocument/2006/relationships/image" Target="../media/image67.wmf"/><Relationship Id="rId7" Type="http://schemas.openxmlformats.org/officeDocument/2006/relationships/image" Target="../media/image66.jpeg"/><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http://www.vionvision.com/images/VionGuard1.jpg" TargetMode="External"/><Relationship Id="rId19" Type="http://schemas.openxmlformats.org/officeDocument/2006/relationships/slideLayout" Target="../slideLayouts/slideLayout18.xml"/><Relationship Id="rId18" Type="http://schemas.openxmlformats.org/officeDocument/2006/relationships/image" Target="../media/image77.jpeg"/><Relationship Id="rId17" Type="http://schemas.openxmlformats.org/officeDocument/2006/relationships/image" Target="../media/image76.png"/><Relationship Id="rId16" Type="http://schemas.openxmlformats.org/officeDocument/2006/relationships/image" Target="../media/image75.png"/><Relationship Id="rId15" Type="http://schemas.openxmlformats.org/officeDocument/2006/relationships/image" Target="../media/image74.png"/><Relationship Id="rId14" Type="http://schemas.openxmlformats.org/officeDocument/2006/relationships/image" Target="../media/image73.jpeg"/><Relationship Id="rId13" Type="http://schemas.openxmlformats.org/officeDocument/2006/relationships/image" Target="../media/image72.png"/><Relationship Id="rId12" Type="http://schemas.openxmlformats.org/officeDocument/2006/relationships/image" Target="../media/image71.jpeg"/><Relationship Id="rId11" Type="http://schemas.openxmlformats.org/officeDocument/2006/relationships/image" Target="../media/image70.jpeg"/><Relationship Id="rId10" Type="http://schemas.openxmlformats.org/officeDocument/2006/relationships/image" Target="../media/image69.jpeg"/><Relationship Id="rId1" Type="http://schemas.openxmlformats.org/officeDocument/2006/relationships/image" Target="../media/image61.jpe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3.xml"/><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8.xml"/><Relationship Id="rId2" Type="http://schemas.openxmlformats.org/officeDocument/2006/relationships/image" Target="../media/image85.png"/><Relationship Id="rId1" Type="http://schemas.openxmlformats.org/officeDocument/2006/relationships/image" Target="../media/image84.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8.xml"/><Relationship Id="rId2" Type="http://schemas.openxmlformats.org/officeDocument/2006/relationships/image" Target="../media/image87.png"/><Relationship Id="rId1" Type="http://schemas.openxmlformats.org/officeDocument/2006/relationships/image" Target="../media/image86.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6.xml"/><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jpeg"/></Relationships>
</file>

<file path=ppt/slides/_rels/slide31.xml.rels><?xml version="1.0" encoding="UTF-8" standalone="yes"?>
<Relationships xmlns="http://schemas.openxmlformats.org/package/2006/relationships"><Relationship Id="rId9" Type="http://schemas.microsoft.com/office/2007/relationships/diagramDrawing" Target="../diagrams/drawing1.xml"/><Relationship Id="rId8" Type="http://schemas.openxmlformats.org/officeDocument/2006/relationships/diagramColors" Target="../diagrams/colors1.xml"/><Relationship Id="rId7" Type="http://schemas.openxmlformats.org/officeDocument/2006/relationships/diagramQuickStyle" Target="../diagrams/quickStyle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5.jpeg"/><Relationship Id="rId3" Type="http://schemas.openxmlformats.org/officeDocument/2006/relationships/image" Target="../media/image94.jpeg"/><Relationship Id="rId2" Type="http://schemas.openxmlformats.org/officeDocument/2006/relationships/image" Target="../media/image93.jpeg"/><Relationship Id="rId19" Type="http://schemas.openxmlformats.org/officeDocument/2006/relationships/slideLayout" Target="../slideLayouts/slideLayout27.xml"/><Relationship Id="rId18" Type="http://schemas.openxmlformats.org/officeDocument/2006/relationships/image" Target="../media/image104.jpeg"/><Relationship Id="rId17" Type="http://schemas.openxmlformats.org/officeDocument/2006/relationships/image" Target="../media/image103.jpeg"/><Relationship Id="rId16" Type="http://schemas.openxmlformats.org/officeDocument/2006/relationships/image" Target="../media/image102.jpeg"/><Relationship Id="rId15" Type="http://schemas.openxmlformats.org/officeDocument/2006/relationships/image" Target="../media/image101.png"/><Relationship Id="rId14" Type="http://schemas.openxmlformats.org/officeDocument/2006/relationships/image" Target="../media/image100.jpeg"/><Relationship Id="rId13" Type="http://schemas.openxmlformats.org/officeDocument/2006/relationships/image" Target="../media/image99.jpeg"/><Relationship Id="rId12" Type="http://schemas.openxmlformats.org/officeDocument/2006/relationships/image" Target="../media/image98.jpeg"/><Relationship Id="rId11" Type="http://schemas.openxmlformats.org/officeDocument/2006/relationships/image" Target="../media/image97.png"/><Relationship Id="rId10" Type="http://schemas.openxmlformats.org/officeDocument/2006/relationships/image" Target="../media/image96.png"/><Relationship Id="rId1" Type="http://schemas.openxmlformats.org/officeDocument/2006/relationships/hyperlink" Target="http://images.google.cn/imgres?imgurl=http://storage.it365.com/imagelist/2008/045/096midpl1sik.jpg&amp;imgrefurl=http://storage.it365.com/222/7807722.shtml&amp;usg=__auczmoe6iHISdu-yALh_mh9N490=&amp;h=344&amp;w=300&amp;sz=25&amp;hl=zh-CN&amp;start=3&amp;tbnid=we_GI6GWUNv3gM:&amp;tbnh=120&amp;tbnw=105&amp;prev=/images?q=%E7%A3%81%E7%9B%98%E9%98%B5%E5%88%97&amp;hl=zh-CN&amp;sa=G&amp;newwindow=1"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106.png"/><Relationship Id="rId1" Type="http://schemas.openxmlformats.org/officeDocument/2006/relationships/image" Target="../media/image105.png"/></Relationships>
</file>

<file path=ppt/slides/_rels/slide33.xml.rels><?xml version="1.0" encoding="UTF-8" standalone="yes"?>
<Relationships xmlns="http://schemas.openxmlformats.org/package/2006/relationships"><Relationship Id="rId9" Type="http://schemas.openxmlformats.org/officeDocument/2006/relationships/image" Target="../media/image113.png"/><Relationship Id="rId8" Type="http://schemas.openxmlformats.org/officeDocument/2006/relationships/image" Target="../media/image112.png"/><Relationship Id="rId7" Type="http://schemas.openxmlformats.org/officeDocument/2006/relationships/image" Target="../media/image111.png"/><Relationship Id="rId6" Type="http://schemas.openxmlformats.org/officeDocument/2006/relationships/image" Target="../media/image110.jpeg"/><Relationship Id="rId5" Type="http://schemas.openxmlformats.org/officeDocument/2006/relationships/oleObject" Target="../embeddings/oleObject4.bin"/><Relationship Id="rId4" Type="http://schemas.openxmlformats.org/officeDocument/2006/relationships/image" Target="../media/image109.png"/><Relationship Id="rId3" Type="http://schemas.openxmlformats.org/officeDocument/2006/relationships/image" Target="../media/image108.emf"/><Relationship Id="rId22" Type="http://schemas.openxmlformats.org/officeDocument/2006/relationships/vmlDrawing" Target="../drawings/vmlDrawing3.vml"/><Relationship Id="rId21" Type="http://schemas.openxmlformats.org/officeDocument/2006/relationships/slideLayout" Target="../slideLayouts/slideLayout29.xml"/><Relationship Id="rId20" Type="http://schemas.openxmlformats.org/officeDocument/2006/relationships/image" Target="../media/image124.png"/><Relationship Id="rId2" Type="http://schemas.openxmlformats.org/officeDocument/2006/relationships/oleObject" Target="../embeddings/oleObject3.bin"/><Relationship Id="rId19" Type="http://schemas.openxmlformats.org/officeDocument/2006/relationships/image" Target="../media/image123.png"/><Relationship Id="rId18" Type="http://schemas.openxmlformats.org/officeDocument/2006/relationships/image" Target="../media/image122.png"/><Relationship Id="rId17" Type="http://schemas.openxmlformats.org/officeDocument/2006/relationships/image" Target="../media/image121.png"/><Relationship Id="rId16" Type="http://schemas.openxmlformats.org/officeDocument/2006/relationships/image" Target="../media/image120.png"/><Relationship Id="rId15" Type="http://schemas.openxmlformats.org/officeDocument/2006/relationships/image" Target="../media/image119.png"/><Relationship Id="rId14" Type="http://schemas.openxmlformats.org/officeDocument/2006/relationships/image" Target="../media/image118.png"/><Relationship Id="rId13" Type="http://schemas.openxmlformats.org/officeDocument/2006/relationships/image" Target="../media/image117.png"/><Relationship Id="rId12" Type="http://schemas.openxmlformats.org/officeDocument/2006/relationships/image" Target="../media/image116.png"/><Relationship Id="rId11" Type="http://schemas.openxmlformats.org/officeDocument/2006/relationships/image" Target="../media/image115.png"/><Relationship Id="rId10" Type="http://schemas.openxmlformats.org/officeDocument/2006/relationships/image" Target="../media/image114.png"/><Relationship Id="rId1" Type="http://schemas.openxmlformats.org/officeDocument/2006/relationships/image" Target="../media/image107.jpeg"/></Relationships>
</file>

<file path=ppt/slides/_rels/slide34.xml.rels><?xml version="1.0" encoding="UTF-8" standalone="yes"?>
<Relationships xmlns="http://schemas.openxmlformats.org/package/2006/relationships"><Relationship Id="rId9" Type="http://schemas.openxmlformats.org/officeDocument/2006/relationships/image" Target="../media/image133.png"/><Relationship Id="rId8" Type="http://schemas.openxmlformats.org/officeDocument/2006/relationships/image" Target="../media/image132.png"/><Relationship Id="rId7" Type="http://schemas.openxmlformats.org/officeDocument/2006/relationships/image" Target="../media/image131.png"/><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png"/><Relationship Id="rId3" Type="http://schemas.openxmlformats.org/officeDocument/2006/relationships/image" Target="../media/image127.png"/><Relationship Id="rId2" Type="http://schemas.openxmlformats.org/officeDocument/2006/relationships/image" Target="../media/image126.jpeg"/><Relationship Id="rId19" Type="http://schemas.openxmlformats.org/officeDocument/2006/relationships/slideLayout" Target="../slideLayouts/slideLayout30.xml"/><Relationship Id="rId18" Type="http://schemas.openxmlformats.org/officeDocument/2006/relationships/image" Target="../media/image142.png"/><Relationship Id="rId17" Type="http://schemas.openxmlformats.org/officeDocument/2006/relationships/image" Target="../media/image141.png"/><Relationship Id="rId16" Type="http://schemas.openxmlformats.org/officeDocument/2006/relationships/image" Target="../media/image140.png"/><Relationship Id="rId15" Type="http://schemas.openxmlformats.org/officeDocument/2006/relationships/image" Target="../media/image139.png"/><Relationship Id="rId14" Type="http://schemas.openxmlformats.org/officeDocument/2006/relationships/image" Target="../media/image138.png"/><Relationship Id="rId13" Type="http://schemas.openxmlformats.org/officeDocument/2006/relationships/image" Target="../media/image137.png"/><Relationship Id="rId12" Type="http://schemas.openxmlformats.org/officeDocument/2006/relationships/image" Target="../media/image136.png"/><Relationship Id="rId11" Type="http://schemas.openxmlformats.org/officeDocument/2006/relationships/image" Target="../media/image135.png"/><Relationship Id="rId10" Type="http://schemas.openxmlformats.org/officeDocument/2006/relationships/image" Target="../media/image134.png"/><Relationship Id="rId1"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144.jpeg"/><Relationship Id="rId1" Type="http://schemas.openxmlformats.org/officeDocument/2006/relationships/image" Target="../media/image143.jpe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52.png"/><Relationship Id="rId7" Type="http://schemas.openxmlformats.org/officeDocument/2006/relationships/image" Target="../media/image151.png"/><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3" Type="http://schemas.openxmlformats.org/officeDocument/2006/relationships/image" Target="../media/image147.png"/><Relationship Id="rId2" Type="http://schemas.openxmlformats.org/officeDocument/2006/relationships/image" Target="../media/image146.png"/><Relationship Id="rId10" Type="http://schemas.openxmlformats.org/officeDocument/2006/relationships/notesSlide" Target="../notesSlides/notesSlide18.xml"/><Relationship Id="rId1" Type="http://schemas.openxmlformats.org/officeDocument/2006/relationships/image" Target="../media/image14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3.jpe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160.png"/><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image" Target="../media/image154.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3.xml"/><Relationship Id="rId2" Type="http://schemas.openxmlformats.org/officeDocument/2006/relationships/image" Target="../media/image162.png"/><Relationship Id="rId1" Type="http://schemas.openxmlformats.org/officeDocument/2006/relationships/image" Target="../media/image1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65.png"/><Relationship Id="rId1" Type="http://schemas.openxmlformats.org/officeDocument/2006/relationships/image" Target="../media/image164.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3.xml"/><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image" Target="../media/image28.png"/></Relationships>
</file>

<file path=ppt/slides/_rels/slide43.xml.rels><?xml version="1.0" encoding="UTF-8" standalone="yes"?>
<Relationships xmlns="http://schemas.openxmlformats.org/package/2006/relationships"><Relationship Id="rId9" Type="http://schemas.openxmlformats.org/officeDocument/2006/relationships/image" Target="../media/image172.wmf"/><Relationship Id="rId8" Type="http://schemas.openxmlformats.org/officeDocument/2006/relationships/image" Target="../media/image171.png"/><Relationship Id="rId7" Type="http://schemas.openxmlformats.org/officeDocument/2006/relationships/image" Target="../media/image170.jpeg"/><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hyperlink" Target="http://image.baidu.com/i?ct=503316480&amp;z=0&amp;tn=baiduimagedetail&amp;word=%C9%CC%B3%A1%BD%A8%D6%FE+%BF%A8%CD%A8&amp;in=24075&amp;cl=2&amp;cm=1&amp;sc=0&amp;lm=-1&amp;pn=135&amp;rn=1&amp;di=2616706576&amp;ln=2000&amp;fr=&amp;ic=0&amp;s=0" TargetMode="External"/><Relationship Id="rId3" Type="http://schemas.openxmlformats.org/officeDocument/2006/relationships/image" Target="../media/image167.jpeg"/><Relationship Id="rId2" Type="http://schemas.openxmlformats.org/officeDocument/2006/relationships/hyperlink" Target="http://image.baidu.com/i?ct=503316480&amp;z=0&amp;tn=baiduimagedetail&amp;word=%C9%CC%B3%A1%BD%A8%D6%FE+%BF%A8%CD%A8&amp;in=6240&amp;cl=2&amp;cm=1&amp;sc=0&amp;lm=-1&amp;pn=5&amp;rn=1&amp;di=1816709376&amp;ln=2000&amp;fr=&amp;ic=0&amp;s=0" TargetMode="External"/><Relationship Id="rId16" Type="http://schemas.openxmlformats.org/officeDocument/2006/relationships/vmlDrawing" Target="../drawings/vmlDrawing4.vml"/><Relationship Id="rId15" Type="http://schemas.openxmlformats.org/officeDocument/2006/relationships/slideLayout" Target="../slideLayouts/slideLayout18.xml"/><Relationship Id="rId14" Type="http://schemas.openxmlformats.org/officeDocument/2006/relationships/image" Target="../media/image176.jpeg"/><Relationship Id="rId13" Type="http://schemas.openxmlformats.org/officeDocument/2006/relationships/image" Target="../media/image175.png"/><Relationship Id="rId12" Type="http://schemas.openxmlformats.org/officeDocument/2006/relationships/oleObject" Target="../embeddings/oleObject5.bin"/><Relationship Id="rId11" Type="http://schemas.openxmlformats.org/officeDocument/2006/relationships/image" Target="../media/image174.GIF"/><Relationship Id="rId10" Type="http://schemas.openxmlformats.org/officeDocument/2006/relationships/image" Target="../media/image173.wmf"/><Relationship Id="rId1" Type="http://schemas.openxmlformats.org/officeDocument/2006/relationships/image" Target="../media/image16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7.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image" Target="../media/image178.png"/></Relationships>
</file>

<file path=ppt/slides/_rels/slide46.xml.rels><?xml version="1.0" encoding="UTF-8" standalone="yes"?>
<Relationships xmlns="http://schemas.openxmlformats.org/package/2006/relationships"><Relationship Id="rId9" Type="http://schemas.openxmlformats.org/officeDocument/2006/relationships/image" Target="../media/image189.png"/><Relationship Id="rId8" Type="http://schemas.openxmlformats.org/officeDocument/2006/relationships/image" Target="../media/image188.png"/><Relationship Id="rId7" Type="http://schemas.openxmlformats.org/officeDocument/2006/relationships/image" Target="../media/image187.png"/><Relationship Id="rId6" Type="http://schemas.openxmlformats.org/officeDocument/2006/relationships/image" Target="../media/image186.jpeg"/><Relationship Id="rId5" Type="http://schemas.openxmlformats.org/officeDocument/2006/relationships/image" Target="../media/image185.png"/><Relationship Id="rId4" Type="http://schemas.openxmlformats.org/officeDocument/2006/relationships/image" Target="../media/image184.png"/><Relationship Id="rId3" Type="http://schemas.openxmlformats.org/officeDocument/2006/relationships/image" Target="../media/image183.png"/><Relationship Id="rId22" Type="http://schemas.openxmlformats.org/officeDocument/2006/relationships/notesSlide" Target="../notesSlides/notesSlide21.xml"/><Relationship Id="rId21" Type="http://schemas.openxmlformats.org/officeDocument/2006/relationships/slideLayout" Target="../slideLayouts/slideLayout18.xml"/><Relationship Id="rId20" Type="http://schemas.openxmlformats.org/officeDocument/2006/relationships/image" Target="../media/image200.png"/><Relationship Id="rId2" Type="http://schemas.openxmlformats.org/officeDocument/2006/relationships/image" Target="../media/image182.jpeg"/><Relationship Id="rId19" Type="http://schemas.openxmlformats.org/officeDocument/2006/relationships/image" Target="../media/image199.png"/><Relationship Id="rId18" Type="http://schemas.openxmlformats.org/officeDocument/2006/relationships/image" Target="../media/image198.png"/><Relationship Id="rId17" Type="http://schemas.openxmlformats.org/officeDocument/2006/relationships/image" Target="../media/image197.png"/><Relationship Id="rId16" Type="http://schemas.openxmlformats.org/officeDocument/2006/relationships/image" Target="../media/image196.png"/><Relationship Id="rId15" Type="http://schemas.openxmlformats.org/officeDocument/2006/relationships/image" Target="../media/image195.png"/><Relationship Id="rId14" Type="http://schemas.openxmlformats.org/officeDocument/2006/relationships/image" Target="../media/image194.png"/><Relationship Id="rId13" Type="http://schemas.openxmlformats.org/officeDocument/2006/relationships/image" Target="../media/image193.png"/><Relationship Id="rId12" Type="http://schemas.openxmlformats.org/officeDocument/2006/relationships/image" Target="../media/image192.png"/><Relationship Id="rId11" Type="http://schemas.openxmlformats.org/officeDocument/2006/relationships/image" Target="../media/image191.png"/><Relationship Id="rId10" Type="http://schemas.openxmlformats.org/officeDocument/2006/relationships/image" Target="../media/image190.png"/><Relationship Id="rId1" Type="http://schemas.openxmlformats.org/officeDocument/2006/relationships/image" Target="../media/image181.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01.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8.xml"/><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image" Target="../media/image20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05.png"/><Relationship Id="rId1" Type="http://schemas.openxmlformats.org/officeDocument/2006/relationships/image" Target="../media/image5.png"/></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213.jpeg"/><Relationship Id="rId7" Type="http://schemas.openxmlformats.org/officeDocument/2006/relationships/image" Target="../media/image212.jpeg"/><Relationship Id="rId6" Type="http://schemas.openxmlformats.org/officeDocument/2006/relationships/image" Target="../media/image211.jpeg"/><Relationship Id="rId5" Type="http://schemas.openxmlformats.org/officeDocument/2006/relationships/image" Target="../media/image210.wmf"/><Relationship Id="rId4" Type="http://schemas.openxmlformats.org/officeDocument/2006/relationships/image" Target="../media/image209.png"/><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image" Target="../media/image206.jpeg"/></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jpeg"/><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image" Target="../media/image2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microsoft.com/office/2007/relationships/hdphoto" Target="../media/hdphoto2.wdp"/><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矩形 3"/>
          <p:cNvSpPr>
            <a:spLocks noChangeArrowheads="1"/>
          </p:cNvSpPr>
          <p:nvPr/>
        </p:nvSpPr>
        <p:spPr bwMode="auto">
          <a:xfrm>
            <a:off x="0" y="-9525"/>
            <a:ext cx="9144000" cy="6867525"/>
          </a:xfrm>
          <a:prstGeom prst="rect">
            <a:avLst/>
          </a:prstGeom>
          <a:solidFill>
            <a:schemeClr val="bg1"/>
          </a:solidFill>
          <a:ln w="25400">
            <a:solidFill>
              <a:schemeClr val="bg1"/>
            </a:solidFill>
            <a:bevel/>
          </a:ln>
        </p:spPr>
        <p:txBody>
          <a:bodyPr anchor="ctr"/>
          <a:lstStyle/>
          <a:p>
            <a:pPr algn="ctr" eaLnBrk="0" fontAlgn="base" hangingPunct="0">
              <a:spcBef>
                <a:spcPct val="0"/>
              </a:spcBef>
              <a:spcAft>
                <a:spcPct val="0"/>
              </a:spcAft>
              <a:buFont typeface="Arial" panose="020B0604020202020204" pitchFamily="34" charset="0"/>
              <a:buNone/>
            </a:pPr>
            <a:endParaRPr lang="zh-CN" altLang="zh-CN" smtClean="0">
              <a:solidFill>
                <a:srgbClr val="FFFFFF"/>
              </a:solidFill>
              <a:latin typeface="华文中宋" panose="02010600040101010101" pitchFamily="2" charset="-122"/>
              <a:ea typeface="华文中宋" panose="02010600040101010101" pitchFamily="2" charset="-122"/>
              <a:sym typeface="宋体" panose="02010600030101010101" pitchFamily="2" charset="-122"/>
            </a:endParaRPr>
          </a:p>
        </p:txBody>
      </p:sp>
      <p:pic>
        <p:nvPicPr>
          <p:cNvPr id="67587" name="Picture 7" descr="C:\Users\gd-chuzj\Desktop\智慧园区\2011013108580717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708275"/>
            <a:ext cx="91440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descr="C:\Users\vivianting\Desktop\12341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5825" y="260350"/>
            <a:ext cx="16637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7"/>
          <p:cNvSpPr txBox="1">
            <a:spLocks noChangeArrowheads="1"/>
          </p:cNvSpPr>
          <p:nvPr/>
        </p:nvSpPr>
        <p:spPr bwMode="auto">
          <a:xfrm>
            <a:off x="2268538" y="6149975"/>
            <a:ext cx="46069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chemeClr val="tx1"/>
                </a:solidFill>
                <a:latin typeface="Calibri" panose="020F0502020204030204" pitchFamily="34" charset="0"/>
                <a:ea typeface="宋体" panose="02010600030101010101" pitchFamily="2" charset="-122"/>
              </a:defRPr>
            </a:lvl1pPr>
            <a:lvl2pPr marL="742950" indent="-285750">
              <a:defRPr sz="800">
                <a:solidFill>
                  <a:schemeClr val="tx1"/>
                </a:solidFill>
                <a:latin typeface="Calibri" panose="020F0502020204030204" pitchFamily="34" charset="0"/>
                <a:ea typeface="宋体" panose="02010600030101010101" pitchFamily="2" charset="-122"/>
              </a:defRPr>
            </a:lvl2pPr>
            <a:lvl3pPr marL="1143000" indent="-228600">
              <a:defRPr sz="800">
                <a:solidFill>
                  <a:schemeClr val="tx1"/>
                </a:solidFill>
                <a:latin typeface="Calibri" panose="020F0502020204030204" pitchFamily="34" charset="0"/>
                <a:ea typeface="宋体" panose="02010600030101010101" pitchFamily="2" charset="-122"/>
              </a:defRPr>
            </a:lvl3pPr>
            <a:lvl4pPr marL="1600200" indent="-228600">
              <a:defRPr sz="800">
                <a:solidFill>
                  <a:schemeClr val="tx1"/>
                </a:solidFill>
                <a:latin typeface="Calibri" panose="020F0502020204030204" pitchFamily="34" charset="0"/>
                <a:ea typeface="宋体" panose="02010600030101010101" pitchFamily="2" charset="-122"/>
              </a:defRPr>
            </a:lvl4pPr>
            <a:lvl5pPr marL="2057400" indent="-228600">
              <a:defRPr sz="8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8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8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8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800">
                <a:solidFill>
                  <a:schemeClr val="tx1"/>
                </a:solidFill>
                <a:latin typeface="Calibri" panose="020F0502020204030204" pitchFamily="34" charset="0"/>
                <a:ea typeface="宋体" panose="02010600030101010101" pitchFamily="2" charset="-122"/>
              </a:defRPr>
            </a:lvl9pPr>
          </a:lstStyle>
          <a:p>
            <a:pPr algn="ctr" eaLnBrk="0" fontAlgn="base" hangingPunct="0">
              <a:spcBef>
                <a:spcPct val="0"/>
              </a:spcBef>
              <a:spcAft>
                <a:spcPct val="0"/>
              </a:spcAft>
              <a:buFont typeface="Arial" panose="020B0604020202020204" pitchFamily="34" charset="0"/>
              <a:buNone/>
            </a:pPr>
            <a:r>
              <a:rPr lang="zh-CN" altLang="en-US" sz="2000" b="1" dirty="0" smtClean="0">
                <a:solidFill>
                  <a:srgbClr val="FFFFFF"/>
                </a:solidFill>
                <a:latin typeface="华文中宋" panose="02010600040101010101" pitchFamily="2" charset="-122"/>
                <a:ea typeface="华文中宋" panose="02010600040101010101" pitchFamily="2" charset="-122"/>
              </a:rPr>
              <a:t>中国联通广州市分公司</a:t>
            </a:r>
            <a:endParaRPr lang="zh-CN" altLang="en-US" sz="2000" b="1" dirty="0" smtClean="0">
              <a:solidFill>
                <a:srgbClr val="FFFFFF"/>
              </a:solidFill>
              <a:latin typeface="华文中宋" panose="02010600040101010101" pitchFamily="2" charset="-122"/>
              <a:ea typeface="华文中宋" panose="02010600040101010101" pitchFamily="2" charset="-122"/>
            </a:endParaRPr>
          </a:p>
        </p:txBody>
      </p:sp>
      <p:sp>
        <p:nvSpPr>
          <p:cNvPr id="53254" name="TextBox 8"/>
          <p:cNvSpPr txBox="1">
            <a:spLocks noChangeArrowheads="1"/>
          </p:cNvSpPr>
          <p:nvPr/>
        </p:nvSpPr>
        <p:spPr bwMode="auto">
          <a:xfrm>
            <a:off x="0" y="1557338"/>
            <a:ext cx="9144000" cy="706755"/>
          </a:xfrm>
          <a:prstGeom prst="rect">
            <a:avLst/>
          </a:prstGeom>
          <a:solidFill>
            <a:schemeClr val="bg2">
              <a:lumMod val="90000"/>
            </a:schemeClr>
          </a:solidFill>
          <a:ln w="9525">
            <a:noFill/>
            <a:miter lim="800000"/>
          </a:ln>
        </p:spPr>
        <p:txBody>
          <a:bodyPr>
            <a:spAutoFit/>
          </a:bodyPr>
          <a:lstStyle/>
          <a:p>
            <a:pPr algn="ctr" eaLnBrk="0" fontAlgn="base" hangingPunct="0">
              <a:spcBef>
                <a:spcPct val="0"/>
              </a:spcBef>
              <a:spcAft>
                <a:spcPct val="0"/>
              </a:spcAft>
              <a:defRPr/>
            </a:pPr>
            <a:r>
              <a:rPr lang="zh-CN" altLang="en-US" sz="4000" b="1" dirty="0">
                <a:solidFill>
                  <a:srgbClr val="FF0000"/>
                </a:solidFill>
                <a:latin typeface="华文中宋" panose="02010600040101010101" pitchFamily="2" charset="-122"/>
                <a:ea typeface="华文中宋" panose="02010600040101010101" pitchFamily="2" charset="-122"/>
              </a:rPr>
              <a:t>中国联通智慧园区建设方案</a:t>
            </a:r>
            <a:r>
              <a:rPr lang="zh-CN" altLang="en-US" sz="4000" b="1" dirty="0" smtClean="0">
                <a:solidFill>
                  <a:srgbClr val="FF0000"/>
                </a:solidFill>
                <a:latin typeface="华文中宋" panose="02010600040101010101" pitchFamily="2" charset="-122"/>
                <a:ea typeface="华文中宋" panose="02010600040101010101" pitchFamily="2" charset="-122"/>
              </a:rPr>
              <a:t>    </a:t>
            </a:r>
            <a:endParaRPr lang="en-US" altLang="zh-CN" sz="4000" b="1" dirty="0" smtClean="0">
              <a:solidFill>
                <a:srgbClr val="FF0000"/>
              </a:solidFill>
              <a:latin typeface="华文中宋" panose="02010600040101010101" pitchFamily="2" charset="-122"/>
              <a:ea typeface="华文中宋" panose="02010600040101010101" pitchFamily="2"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auto">
          <a:xfrm>
            <a:off x="1187624" y="332656"/>
            <a:ext cx="4176464" cy="59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ctr" anchorCtr="0" compatLnSpc="1"/>
          <a:lstStyle>
            <a:defPPr>
              <a:defRPr lang="zh-CN"/>
            </a:defPPr>
            <a:lvl1pPr indent="176530" defTabSz="911225" eaLnBrk="0" hangingPunct="0">
              <a:defRPr kumimoji="1" sz="2400" b="1">
                <a:latin typeface="华文中宋" panose="02010600040101010101" pitchFamily="2" charset="-122"/>
                <a:ea typeface="华文中宋" panose="02010600040101010101" pitchFamily="2" charset="-122"/>
                <a:cs typeface="+mj-cs"/>
              </a:defRPr>
            </a:lvl1pPr>
            <a:lvl2pPr indent="176530" defTabSz="911225" eaLnBrk="0" hangingPunct="0">
              <a:defRPr kumimoji="1" sz="2400" b="1">
                <a:latin typeface="微软雅黑" panose="020B0503020204020204" pitchFamily="34" charset="-122"/>
                <a:ea typeface="微软雅黑" panose="020B0503020204020204" pitchFamily="34" charset="-122"/>
              </a:defRPr>
            </a:lvl2pPr>
            <a:lvl3pPr indent="176530" defTabSz="911225" eaLnBrk="0" hangingPunct="0">
              <a:defRPr kumimoji="1" sz="2400" b="1">
                <a:latin typeface="微软雅黑" panose="020B0503020204020204" pitchFamily="34" charset="-122"/>
                <a:ea typeface="微软雅黑" panose="020B0503020204020204" pitchFamily="34" charset="-122"/>
              </a:defRPr>
            </a:lvl3pPr>
            <a:lvl4pPr indent="176530" defTabSz="911225" eaLnBrk="0" hangingPunct="0">
              <a:defRPr kumimoji="1" sz="2400" b="1">
                <a:latin typeface="微软雅黑" panose="020B0503020204020204" pitchFamily="34" charset="-122"/>
                <a:ea typeface="微软雅黑" panose="020B0503020204020204" pitchFamily="34" charset="-122"/>
              </a:defRPr>
            </a:lvl4pPr>
            <a:lvl5pPr indent="176530" defTabSz="911225" eaLnBrk="0" hangingPunct="0">
              <a:defRPr kumimoji="1" sz="2400" b="1">
                <a:latin typeface="微软雅黑" panose="020B0503020204020204" pitchFamily="34" charset="-122"/>
                <a:ea typeface="微软雅黑" panose="020B0503020204020204" pitchFamily="34" charset="-122"/>
              </a:defRPr>
            </a:lvl5pPr>
            <a:lvl6pPr marL="457200" algn="just" defTabSz="912495" fontAlgn="base">
              <a:spcBef>
                <a:spcPct val="0"/>
              </a:spcBef>
              <a:spcAft>
                <a:spcPct val="0"/>
              </a:spcAft>
              <a:defRPr kumimoji="1" sz="3000" b="1">
                <a:latin typeface="Times New Roman" panose="02020603050405020304" pitchFamily="18" charset="0"/>
                <a:ea typeface="黑体" panose="02010609060101010101" charset="-122"/>
              </a:defRPr>
            </a:lvl6pPr>
            <a:lvl7pPr marL="914400" algn="just" defTabSz="912495" fontAlgn="base">
              <a:spcBef>
                <a:spcPct val="0"/>
              </a:spcBef>
              <a:spcAft>
                <a:spcPct val="0"/>
              </a:spcAft>
              <a:defRPr kumimoji="1" sz="3000" b="1">
                <a:latin typeface="Times New Roman" panose="02020603050405020304" pitchFamily="18" charset="0"/>
                <a:ea typeface="黑体" panose="02010609060101010101" charset="-122"/>
              </a:defRPr>
            </a:lvl7pPr>
            <a:lvl8pPr marL="1371600" algn="just" defTabSz="912495" fontAlgn="base">
              <a:spcBef>
                <a:spcPct val="0"/>
              </a:spcBef>
              <a:spcAft>
                <a:spcPct val="0"/>
              </a:spcAft>
              <a:defRPr kumimoji="1" sz="3000" b="1">
                <a:latin typeface="Times New Roman" panose="02020603050405020304" pitchFamily="18" charset="0"/>
                <a:ea typeface="黑体" panose="02010609060101010101" charset="-122"/>
              </a:defRPr>
            </a:lvl8pPr>
            <a:lvl9pPr marL="1828800" algn="just" defTabSz="912495" fontAlgn="base">
              <a:spcBef>
                <a:spcPct val="0"/>
              </a:spcBef>
              <a:spcAft>
                <a:spcPct val="0"/>
              </a:spcAft>
              <a:defRPr kumimoji="1" sz="3000" b="1">
                <a:latin typeface="Times New Roman" panose="02020603050405020304" pitchFamily="18" charset="0"/>
                <a:ea typeface="黑体" panose="02010609060101010101" charset="-122"/>
              </a:defRPr>
            </a:lvl9pPr>
          </a:lstStyle>
          <a:p>
            <a:r>
              <a:rPr lang="zh-CN" altLang="en-US" sz="2800" dirty="0" smtClean="0"/>
              <a:t>为</a:t>
            </a:r>
            <a:r>
              <a:rPr lang="zh-CN" altLang="en-US" sz="2800" dirty="0"/>
              <a:t>园区管理者盈利</a:t>
            </a:r>
            <a:endParaRPr lang="zh-CN" altLang="en-US" sz="2800" dirty="0"/>
          </a:p>
        </p:txBody>
      </p:sp>
      <p:sp>
        <p:nvSpPr>
          <p:cNvPr id="37" name="标题 1"/>
          <p:cNvSpPr txBox="1"/>
          <p:nvPr/>
        </p:nvSpPr>
        <p:spPr bwMode="auto">
          <a:xfrm>
            <a:off x="251520" y="1124744"/>
            <a:ext cx="8676453" cy="871537"/>
          </a:xfrm>
          <a:prstGeom prst="rect">
            <a:avLst/>
          </a:prstGeom>
          <a:noFill/>
          <a:ln w="9525">
            <a:noFill/>
            <a:miter lim="800000"/>
          </a:ln>
        </p:spPr>
        <p:txBody>
          <a:bodyPr vert="horz" wrap="square" lIns="107287" tIns="53643" rIns="107287" bIns="53643" numCol="1" anchor="ctr" anchorCtr="0" compatLnSpc="1"/>
          <a:lstStyle/>
          <a:p>
            <a:pPr eaLnBrk="0" hangingPunct="0">
              <a:defRPr/>
            </a:pPr>
            <a:r>
              <a:rPr lang="zh-CN" altLang="en-US" sz="2000" b="1" dirty="0" smtClean="0">
                <a:solidFill>
                  <a:srgbClr val="FF0000"/>
                </a:solidFill>
                <a:latin typeface="微软雅黑" panose="020B0503020204020204" pitchFamily="34" charset="-122"/>
                <a:ea typeface="微软雅黑" panose="020B0503020204020204" pitchFamily="34" charset="-122"/>
                <a:cs typeface="Arial" panose="020B0604020202020204" pitchFamily="34" charset="0"/>
              </a:rPr>
              <a:t>传统的土地租赁盈利外，通过智慧园区建设，园区管理者至少可在以下八个方面盈利</a:t>
            </a:r>
            <a:endParaRPr lang="zh-CN" altLang="en-US" sz="2000" b="1" dirty="0" smtClean="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椭圆形标注 37"/>
          <p:cNvSpPr/>
          <p:nvPr/>
        </p:nvSpPr>
        <p:spPr bwMode="auto">
          <a:xfrm>
            <a:off x="6372200" y="4293096"/>
            <a:ext cx="2237591" cy="1254663"/>
          </a:xfrm>
          <a:prstGeom prst="wedgeEllipseCallout">
            <a:avLst>
              <a:gd name="adj1" fmla="val -70833"/>
              <a:gd name="adj2" fmla="val -31458"/>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lstStyle/>
          <a:p>
            <a:pPr marL="0" marR="0" indent="0" algn="ctr" defTabSz="835025"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华文细黑" pitchFamily="2" charset="-122"/>
                <a:ea typeface="华文细黑" pitchFamily="2" charset="-122"/>
              </a:rPr>
              <a:t>通过持续运营服务赚钱</a:t>
            </a:r>
            <a:endParaRPr kumimoji="0" lang="zh-CN" altLang="en-US"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华文细黑" pitchFamily="2" charset="-122"/>
              <a:ea typeface="华文细黑" pitchFamily="2" charset="-122"/>
            </a:endParaRPr>
          </a:p>
        </p:txBody>
      </p:sp>
      <p:grpSp>
        <p:nvGrpSpPr>
          <p:cNvPr id="39" name="组合 8"/>
          <p:cNvGrpSpPr/>
          <p:nvPr/>
        </p:nvGrpSpPr>
        <p:grpSpPr>
          <a:xfrm>
            <a:off x="27856" y="1"/>
            <a:ext cx="1280517" cy="1268760"/>
            <a:chOff x="411163" y="68262"/>
            <a:chExt cx="1800225" cy="1800225"/>
          </a:xfrm>
        </p:grpSpPr>
        <p:grpSp>
          <p:nvGrpSpPr>
            <p:cNvPr id="40" name="组合 6"/>
            <p:cNvGrpSpPr/>
            <p:nvPr/>
          </p:nvGrpSpPr>
          <p:grpSpPr bwMode="auto">
            <a:xfrm>
              <a:off x="411163" y="68262"/>
              <a:ext cx="1800225" cy="1800225"/>
              <a:chOff x="925401" y="3148270"/>
              <a:chExt cx="1800000" cy="1800000"/>
            </a:xfrm>
          </p:grpSpPr>
          <p:sp>
            <p:nvSpPr>
              <p:cNvPr id="42" name="椭圆 41"/>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 name="椭圆 42"/>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41" name="矩形 40"/>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项目</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背景</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pic>
        <p:nvPicPr>
          <p:cNvPr id="166913" name="Picture 1" descr="C:\Users\JINNY\AppData\Roaming\Tencent\Users\103355607\QQ\WinTemp\RichOle\YV)PGM[DS@_S17Y{MSJM@8N.png"/>
          <p:cNvPicPr>
            <a:picLocks noChangeAspect="1" noChangeArrowheads="1"/>
          </p:cNvPicPr>
          <p:nvPr/>
        </p:nvPicPr>
        <p:blipFill>
          <a:blip r:embed="rId1" cstate="print"/>
          <a:srcRect/>
          <a:stretch>
            <a:fillRect/>
          </a:stretch>
        </p:blipFill>
        <p:spPr bwMode="auto">
          <a:xfrm>
            <a:off x="3059832" y="2852936"/>
            <a:ext cx="2988675" cy="2448272"/>
          </a:xfrm>
          <a:prstGeom prst="rect">
            <a:avLst/>
          </a:prstGeom>
          <a:noFill/>
        </p:spPr>
      </p:pic>
      <p:sp>
        <p:nvSpPr>
          <p:cNvPr id="45" name="椭圆 44"/>
          <p:cNvSpPr/>
          <p:nvPr/>
        </p:nvSpPr>
        <p:spPr>
          <a:xfrm>
            <a:off x="4427984" y="2132856"/>
            <a:ext cx="216024" cy="216024"/>
          </a:xfrm>
          <a:prstGeom prst="ellipse">
            <a:avLst/>
          </a:prstGeom>
          <a:solidFill>
            <a:srgbClr val="F57B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cxnSp>
        <p:nvCxnSpPr>
          <p:cNvPr id="46" name="直接连接符 45"/>
          <p:cNvCxnSpPr/>
          <p:nvPr/>
        </p:nvCxnSpPr>
        <p:spPr>
          <a:xfrm>
            <a:off x="4499992" y="2348880"/>
            <a:ext cx="0" cy="746357"/>
          </a:xfrm>
          <a:prstGeom prst="line">
            <a:avLst/>
          </a:prstGeom>
          <a:ln>
            <a:solidFill>
              <a:srgbClr val="FFC000"/>
            </a:solidFill>
            <a:prstDash val="dash"/>
          </a:ln>
        </p:spPr>
        <p:style>
          <a:lnRef idx="1">
            <a:schemeClr val="accent2"/>
          </a:lnRef>
          <a:fillRef idx="0">
            <a:schemeClr val="accent2"/>
          </a:fillRef>
          <a:effectRef idx="0">
            <a:schemeClr val="accent2"/>
          </a:effectRef>
          <a:fontRef idx="minor">
            <a:schemeClr val="tx1"/>
          </a:fontRef>
        </p:style>
      </p:cxnSp>
      <p:sp>
        <p:nvSpPr>
          <p:cNvPr id="47" name="椭圆 46"/>
          <p:cNvSpPr/>
          <p:nvPr/>
        </p:nvSpPr>
        <p:spPr>
          <a:xfrm>
            <a:off x="4427984" y="5949280"/>
            <a:ext cx="216024" cy="216024"/>
          </a:xfrm>
          <a:prstGeom prst="ellipse">
            <a:avLst/>
          </a:prstGeom>
          <a:solidFill>
            <a:srgbClr val="F57B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cxnSp>
        <p:nvCxnSpPr>
          <p:cNvPr id="48" name="直接连接符 47"/>
          <p:cNvCxnSpPr/>
          <p:nvPr/>
        </p:nvCxnSpPr>
        <p:spPr>
          <a:xfrm>
            <a:off x="4499992" y="5301208"/>
            <a:ext cx="0" cy="720080"/>
          </a:xfrm>
          <a:prstGeom prst="line">
            <a:avLst/>
          </a:prstGeom>
          <a:ln>
            <a:solidFill>
              <a:srgbClr val="FFC000"/>
            </a:solidFill>
            <a:prstDash val="dash"/>
          </a:ln>
        </p:spPr>
        <p:style>
          <a:lnRef idx="1">
            <a:schemeClr val="accent2"/>
          </a:lnRef>
          <a:fillRef idx="0">
            <a:schemeClr val="accent2"/>
          </a:fillRef>
          <a:effectRef idx="0">
            <a:schemeClr val="accent2"/>
          </a:effectRef>
          <a:fontRef idx="minor">
            <a:schemeClr val="tx1"/>
          </a:fontRef>
        </p:style>
      </p:cxnSp>
      <p:cxnSp>
        <p:nvCxnSpPr>
          <p:cNvPr id="51" name="直接连接符 50"/>
          <p:cNvCxnSpPr/>
          <p:nvPr/>
        </p:nvCxnSpPr>
        <p:spPr>
          <a:xfrm>
            <a:off x="2411760" y="2852936"/>
            <a:ext cx="776977" cy="386317"/>
          </a:xfrm>
          <a:prstGeom prst="line">
            <a:avLst/>
          </a:prstGeom>
          <a:ln>
            <a:solidFill>
              <a:srgbClr val="FFC000"/>
            </a:solidFill>
            <a:prstDash val="dash"/>
          </a:ln>
        </p:spPr>
        <p:style>
          <a:lnRef idx="1">
            <a:schemeClr val="accent2"/>
          </a:lnRef>
          <a:fillRef idx="0">
            <a:schemeClr val="accent2"/>
          </a:fillRef>
          <a:effectRef idx="0">
            <a:schemeClr val="accent2"/>
          </a:effectRef>
          <a:fontRef idx="minor">
            <a:schemeClr val="tx1"/>
          </a:fontRef>
        </p:style>
      </p:cxnSp>
      <p:sp>
        <p:nvSpPr>
          <p:cNvPr id="52" name="椭圆 51"/>
          <p:cNvSpPr/>
          <p:nvPr/>
        </p:nvSpPr>
        <p:spPr>
          <a:xfrm>
            <a:off x="2195736" y="2708920"/>
            <a:ext cx="216024" cy="216024"/>
          </a:xfrm>
          <a:prstGeom prst="ellipse">
            <a:avLst/>
          </a:prstGeom>
          <a:solidFill>
            <a:srgbClr val="F57B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cxnSp>
        <p:nvCxnSpPr>
          <p:cNvPr id="53" name="直接连接符 52"/>
          <p:cNvCxnSpPr/>
          <p:nvPr/>
        </p:nvCxnSpPr>
        <p:spPr>
          <a:xfrm>
            <a:off x="2123728" y="4077072"/>
            <a:ext cx="906473" cy="170293"/>
          </a:xfrm>
          <a:prstGeom prst="line">
            <a:avLst/>
          </a:prstGeom>
          <a:ln>
            <a:solidFill>
              <a:srgbClr val="FFC000"/>
            </a:solidFill>
            <a:prstDash val="dash"/>
          </a:ln>
        </p:spPr>
        <p:style>
          <a:lnRef idx="1">
            <a:schemeClr val="accent2"/>
          </a:lnRef>
          <a:fillRef idx="0">
            <a:schemeClr val="accent2"/>
          </a:fillRef>
          <a:effectRef idx="0">
            <a:schemeClr val="accent2"/>
          </a:effectRef>
          <a:fontRef idx="minor">
            <a:schemeClr val="tx1"/>
          </a:fontRef>
        </p:style>
      </p:cxnSp>
      <p:cxnSp>
        <p:nvCxnSpPr>
          <p:cNvPr id="54" name="直接连接符 53"/>
          <p:cNvCxnSpPr/>
          <p:nvPr/>
        </p:nvCxnSpPr>
        <p:spPr>
          <a:xfrm flipV="1">
            <a:off x="2339752" y="5229200"/>
            <a:ext cx="792088" cy="360041"/>
          </a:xfrm>
          <a:prstGeom prst="line">
            <a:avLst/>
          </a:prstGeom>
          <a:ln>
            <a:solidFill>
              <a:srgbClr val="FFC000"/>
            </a:solidFill>
            <a:prstDash val="dash"/>
          </a:ln>
        </p:spPr>
        <p:style>
          <a:lnRef idx="1">
            <a:schemeClr val="accent2"/>
          </a:lnRef>
          <a:fillRef idx="0">
            <a:schemeClr val="accent2"/>
          </a:fillRef>
          <a:effectRef idx="0">
            <a:schemeClr val="accent2"/>
          </a:effectRef>
          <a:fontRef idx="minor">
            <a:schemeClr val="tx1"/>
          </a:fontRef>
        </p:style>
      </p:cxnSp>
      <p:sp>
        <p:nvSpPr>
          <p:cNvPr id="56" name="椭圆 55"/>
          <p:cNvSpPr/>
          <p:nvPr/>
        </p:nvSpPr>
        <p:spPr>
          <a:xfrm>
            <a:off x="1907704" y="3933056"/>
            <a:ext cx="216024" cy="216024"/>
          </a:xfrm>
          <a:prstGeom prst="ellipse">
            <a:avLst/>
          </a:prstGeom>
          <a:solidFill>
            <a:srgbClr val="F57B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sp>
        <p:nvSpPr>
          <p:cNvPr id="57" name="椭圆 56"/>
          <p:cNvSpPr/>
          <p:nvPr/>
        </p:nvSpPr>
        <p:spPr>
          <a:xfrm>
            <a:off x="2123728" y="5517232"/>
            <a:ext cx="216024" cy="216024"/>
          </a:xfrm>
          <a:prstGeom prst="ellipse">
            <a:avLst/>
          </a:prstGeom>
          <a:solidFill>
            <a:srgbClr val="F57B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cxnSp>
        <p:nvCxnSpPr>
          <p:cNvPr id="59" name="直接连接符 58"/>
          <p:cNvCxnSpPr/>
          <p:nvPr/>
        </p:nvCxnSpPr>
        <p:spPr>
          <a:xfrm flipV="1">
            <a:off x="5940152" y="2852936"/>
            <a:ext cx="720080" cy="386318"/>
          </a:xfrm>
          <a:prstGeom prst="line">
            <a:avLst/>
          </a:prstGeom>
          <a:ln>
            <a:solidFill>
              <a:srgbClr val="FFC000"/>
            </a:solidFill>
            <a:prstDash val="dash"/>
          </a:ln>
        </p:spPr>
        <p:style>
          <a:lnRef idx="1">
            <a:schemeClr val="accent2"/>
          </a:lnRef>
          <a:fillRef idx="0">
            <a:schemeClr val="accent2"/>
          </a:fillRef>
          <a:effectRef idx="0">
            <a:schemeClr val="accent2"/>
          </a:effectRef>
          <a:fontRef idx="minor">
            <a:schemeClr val="tx1"/>
          </a:fontRef>
        </p:style>
      </p:cxnSp>
      <p:sp>
        <p:nvSpPr>
          <p:cNvPr id="64" name="椭圆 63"/>
          <p:cNvSpPr/>
          <p:nvPr/>
        </p:nvSpPr>
        <p:spPr>
          <a:xfrm>
            <a:off x="6660232" y="2708920"/>
            <a:ext cx="216024" cy="216024"/>
          </a:xfrm>
          <a:prstGeom prst="ellipse">
            <a:avLst/>
          </a:prstGeom>
          <a:solidFill>
            <a:srgbClr val="F57B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cxnSp>
        <p:nvCxnSpPr>
          <p:cNvPr id="66" name="直接连接符 65"/>
          <p:cNvCxnSpPr/>
          <p:nvPr/>
        </p:nvCxnSpPr>
        <p:spPr>
          <a:xfrm flipV="1">
            <a:off x="5940152" y="4005064"/>
            <a:ext cx="1080120" cy="270030"/>
          </a:xfrm>
          <a:prstGeom prst="line">
            <a:avLst/>
          </a:prstGeom>
          <a:ln>
            <a:solidFill>
              <a:srgbClr val="FFC000"/>
            </a:solidFill>
            <a:prstDash val="dash"/>
          </a:ln>
        </p:spPr>
        <p:style>
          <a:lnRef idx="1">
            <a:schemeClr val="accent2"/>
          </a:lnRef>
          <a:fillRef idx="0">
            <a:schemeClr val="accent2"/>
          </a:fillRef>
          <a:effectRef idx="0">
            <a:schemeClr val="accent2"/>
          </a:effectRef>
          <a:fontRef idx="minor">
            <a:schemeClr val="tx1"/>
          </a:fontRef>
        </p:style>
      </p:cxnSp>
      <p:sp>
        <p:nvSpPr>
          <p:cNvPr id="68" name="椭圆 67"/>
          <p:cNvSpPr/>
          <p:nvPr/>
        </p:nvSpPr>
        <p:spPr>
          <a:xfrm>
            <a:off x="6948264" y="3861048"/>
            <a:ext cx="216024" cy="216024"/>
          </a:xfrm>
          <a:prstGeom prst="ellipse">
            <a:avLst/>
          </a:prstGeom>
          <a:solidFill>
            <a:srgbClr val="F57B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cxnSp>
        <p:nvCxnSpPr>
          <p:cNvPr id="70" name="直接连接符 69"/>
          <p:cNvCxnSpPr/>
          <p:nvPr/>
        </p:nvCxnSpPr>
        <p:spPr>
          <a:xfrm>
            <a:off x="5868144" y="5229200"/>
            <a:ext cx="936104" cy="360040"/>
          </a:xfrm>
          <a:prstGeom prst="line">
            <a:avLst/>
          </a:prstGeom>
          <a:ln>
            <a:solidFill>
              <a:srgbClr val="FFC000"/>
            </a:solidFill>
            <a:prstDash val="dash"/>
          </a:ln>
        </p:spPr>
        <p:style>
          <a:lnRef idx="1">
            <a:schemeClr val="accent2"/>
          </a:lnRef>
          <a:fillRef idx="0">
            <a:schemeClr val="accent2"/>
          </a:fillRef>
          <a:effectRef idx="0">
            <a:schemeClr val="accent2"/>
          </a:effectRef>
          <a:fontRef idx="minor">
            <a:schemeClr val="tx1"/>
          </a:fontRef>
        </p:style>
      </p:cxnSp>
      <p:sp>
        <p:nvSpPr>
          <p:cNvPr id="72" name="椭圆 71"/>
          <p:cNvSpPr/>
          <p:nvPr/>
        </p:nvSpPr>
        <p:spPr>
          <a:xfrm>
            <a:off x="6732240" y="5517232"/>
            <a:ext cx="216024" cy="216024"/>
          </a:xfrm>
          <a:prstGeom prst="ellipse">
            <a:avLst/>
          </a:prstGeom>
          <a:solidFill>
            <a:srgbClr val="F57B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sp>
        <p:nvSpPr>
          <p:cNvPr id="73" name="TextBox 72"/>
          <p:cNvSpPr txBox="1"/>
          <p:nvPr/>
        </p:nvSpPr>
        <p:spPr>
          <a:xfrm>
            <a:off x="7019775" y="5661248"/>
            <a:ext cx="2124225" cy="584775"/>
          </a:xfrm>
          <a:prstGeom prst="rect">
            <a:avLst/>
          </a:prstGeom>
          <a:noFill/>
        </p:spPr>
        <p:txBody>
          <a:bodyPr wrap="square" rtlCol="0">
            <a:spAutoFit/>
          </a:bodyPr>
          <a:lstStyle/>
          <a:p>
            <a:r>
              <a:rPr lang="zh-CN" altLang="en-US" sz="1600" b="1" dirty="0" smtClean="0">
                <a:latin typeface="+mn-ea"/>
              </a:rPr>
              <a:t>技术对接活动获利</a:t>
            </a:r>
            <a:endParaRPr lang="en-US" altLang="zh-CN" sz="1600" b="1" dirty="0" smtClean="0">
              <a:latin typeface="+mn-ea"/>
            </a:endParaRPr>
          </a:p>
          <a:p>
            <a:r>
              <a:rPr lang="zh-CN" altLang="en-US" sz="1600" dirty="0" smtClean="0">
                <a:latin typeface="+mn-ea"/>
              </a:rPr>
              <a:t>举办讲座、培训</a:t>
            </a:r>
            <a:r>
              <a:rPr lang="en-US" altLang="zh-CN" sz="1600" dirty="0" smtClean="0">
                <a:latin typeface="+mn-ea"/>
              </a:rPr>
              <a:t>... ...</a:t>
            </a:r>
            <a:endParaRPr lang="en-US" altLang="zh-CN" sz="1600" dirty="0" smtClean="0">
              <a:latin typeface="+mn-ea"/>
            </a:endParaRPr>
          </a:p>
        </p:txBody>
      </p:sp>
      <p:sp>
        <p:nvSpPr>
          <p:cNvPr id="74" name="TextBox 73"/>
          <p:cNvSpPr txBox="1"/>
          <p:nvPr/>
        </p:nvSpPr>
        <p:spPr>
          <a:xfrm>
            <a:off x="3563888" y="6273225"/>
            <a:ext cx="2375737" cy="584775"/>
          </a:xfrm>
          <a:prstGeom prst="rect">
            <a:avLst/>
          </a:prstGeom>
          <a:noFill/>
        </p:spPr>
        <p:txBody>
          <a:bodyPr wrap="square" rtlCol="0">
            <a:spAutoFit/>
          </a:bodyPr>
          <a:lstStyle/>
          <a:p>
            <a:r>
              <a:rPr lang="zh-CN" altLang="en-US" sz="1600" b="1" dirty="0">
                <a:latin typeface="+mn-ea"/>
              </a:rPr>
              <a:t>通信服务统谈获利</a:t>
            </a:r>
            <a:endParaRPr lang="en-US" altLang="zh-CN" sz="1600" b="1" dirty="0">
              <a:latin typeface="+mn-ea"/>
            </a:endParaRPr>
          </a:p>
          <a:p>
            <a:r>
              <a:rPr lang="zh-CN" altLang="en-US" sz="1600" dirty="0" smtClean="0">
                <a:latin typeface="+mn-ea"/>
              </a:rPr>
              <a:t>统一进行企业通信服务</a:t>
            </a:r>
            <a:endParaRPr lang="en-US" altLang="zh-CN" sz="1600" dirty="0" smtClean="0">
              <a:latin typeface="+mn-ea"/>
            </a:endParaRPr>
          </a:p>
        </p:txBody>
      </p:sp>
      <p:sp>
        <p:nvSpPr>
          <p:cNvPr id="75" name="TextBox 74"/>
          <p:cNvSpPr txBox="1"/>
          <p:nvPr/>
        </p:nvSpPr>
        <p:spPr>
          <a:xfrm>
            <a:off x="0" y="5657671"/>
            <a:ext cx="3059832" cy="1077218"/>
          </a:xfrm>
          <a:prstGeom prst="rect">
            <a:avLst/>
          </a:prstGeom>
          <a:noFill/>
        </p:spPr>
        <p:txBody>
          <a:bodyPr wrap="square" rtlCol="0">
            <a:spAutoFit/>
          </a:bodyPr>
          <a:lstStyle/>
          <a:p>
            <a:r>
              <a:rPr lang="zh-CN" altLang="en-US" sz="1600" b="1" dirty="0" smtClean="0">
                <a:latin typeface="+mn-ea"/>
              </a:rPr>
              <a:t>企业、商铺生活服务获利</a:t>
            </a:r>
            <a:endParaRPr lang="en-US" altLang="zh-CN" sz="1600" b="1" dirty="0" smtClean="0">
              <a:latin typeface="+mn-ea"/>
            </a:endParaRPr>
          </a:p>
          <a:p>
            <a:r>
              <a:rPr lang="zh-CN" altLang="en-US" sz="1600" dirty="0" smtClean="0">
                <a:latin typeface="+mn-ea"/>
              </a:rPr>
              <a:t>统一订餐、购水、物流等返点</a:t>
            </a:r>
            <a:endParaRPr lang="en-US" altLang="zh-CN" sz="1600" dirty="0" smtClean="0">
              <a:latin typeface="+mn-ea"/>
            </a:endParaRPr>
          </a:p>
          <a:p>
            <a:r>
              <a:rPr lang="zh-CN" altLang="en-US" sz="1600" b="1" dirty="0" smtClean="0">
                <a:solidFill>
                  <a:srgbClr val="C00000"/>
                </a:solidFill>
                <a:latin typeface="+mn-ea"/>
              </a:rPr>
              <a:t>参考其他项目仅购水一项的集采差价将带来纯利润</a:t>
            </a:r>
            <a:r>
              <a:rPr lang="en-US" altLang="zh-CN" sz="1600" b="1" dirty="0" smtClean="0">
                <a:solidFill>
                  <a:srgbClr val="C00000"/>
                </a:solidFill>
                <a:latin typeface="+mn-ea"/>
              </a:rPr>
              <a:t>600</a:t>
            </a:r>
            <a:r>
              <a:rPr lang="zh-CN" altLang="en-US" sz="1600" b="1" dirty="0" smtClean="0">
                <a:solidFill>
                  <a:srgbClr val="C00000"/>
                </a:solidFill>
                <a:latin typeface="+mn-ea"/>
              </a:rPr>
              <a:t>万</a:t>
            </a:r>
            <a:endParaRPr lang="zh-CN" altLang="en-US" sz="1600" b="1" dirty="0" smtClean="0">
              <a:solidFill>
                <a:srgbClr val="C00000"/>
              </a:solidFill>
              <a:latin typeface="+mn-ea"/>
            </a:endParaRPr>
          </a:p>
        </p:txBody>
      </p:sp>
      <p:sp>
        <p:nvSpPr>
          <p:cNvPr id="76" name="TextBox 75"/>
          <p:cNvSpPr txBox="1"/>
          <p:nvPr/>
        </p:nvSpPr>
        <p:spPr>
          <a:xfrm>
            <a:off x="0" y="3789040"/>
            <a:ext cx="1877694" cy="1077218"/>
          </a:xfrm>
          <a:prstGeom prst="rect">
            <a:avLst/>
          </a:prstGeom>
          <a:noFill/>
        </p:spPr>
        <p:txBody>
          <a:bodyPr wrap="square" rtlCol="0">
            <a:spAutoFit/>
          </a:bodyPr>
          <a:lstStyle/>
          <a:p>
            <a:r>
              <a:rPr lang="zh-CN" altLang="en-US" sz="1600" b="1" dirty="0" smtClean="0">
                <a:latin typeface="+mn-ea"/>
              </a:rPr>
              <a:t>园区客户信息化维护获利</a:t>
            </a:r>
            <a:endParaRPr lang="en-US" altLang="zh-CN" sz="1600" b="1" dirty="0" smtClean="0">
              <a:latin typeface="+mn-ea"/>
            </a:endParaRPr>
          </a:p>
          <a:p>
            <a:r>
              <a:rPr lang="zh-CN" altLang="en-US" sz="1600" dirty="0" smtClean="0">
                <a:latin typeface="+mn-ea"/>
              </a:rPr>
              <a:t>统一维护，降低成本，提高质量</a:t>
            </a:r>
            <a:r>
              <a:rPr lang="en-US" altLang="zh-CN" sz="1600" dirty="0" smtClean="0">
                <a:latin typeface="+mn-ea"/>
              </a:rPr>
              <a:t>... ...</a:t>
            </a:r>
            <a:endParaRPr lang="zh-CN" altLang="en-US" sz="1600" dirty="0" smtClean="0">
              <a:latin typeface="+mn-ea"/>
            </a:endParaRPr>
          </a:p>
        </p:txBody>
      </p:sp>
      <p:sp>
        <p:nvSpPr>
          <p:cNvPr id="77" name="TextBox 76"/>
          <p:cNvSpPr txBox="1"/>
          <p:nvPr/>
        </p:nvSpPr>
        <p:spPr>
          <a:xfrm>
            <a:off x="0" y="2276872"/>
            <a:ext cx="2483768" cy="553998"/>
          </a:xfrm>
          <a:prstGeom prst="rect">
            <a:avLst/>
          </a:prstGeom>
          <a:noFill/>
        </p:spPr>
        <p:txBody>
          <a:bodyPr wrap="square" rtlCol="0">
            <a:spAutoFit/>
          </a:bodyPr>
          <a:lstStyle/>
          <a:p>
            <a:r>
              <a:rPr lang="zh-CN" altLang="en-US" sz="1600" b="1" dirty="0" smtClean="0">
                <a:latin typeface="+mn-ea"/>
              </a:rPr>
              <a:t>云平台长期服务年费获利</a:t>
            </a:r>
            <a:endParaRPr lang="en-US" altLang="zh-CN" sz="1600" b="1" dirty="0" smtClean="0">
              <a:latin typeface="+mn-ea"/>
            </a:endParaRPr>
          </a:p>
          <a:p>
            <a:r>
              <a:rPr lang="zh-CN" altLang="en-US" sz="1400" dirty="0" smtClean="0">
                <a:latin typeface="+mn-ea"/>
              </a:rPr>
              <a:t>运营费用有效降低</a:t>
            </a:r>
            <a:r>
              <a:rPr lang="en-US" altLang="zh-CN" sz="1400" dirty="0" smtClean="0">
                <a:latin typeface="+mn-ea"/>
              </a:rPr>
              <a:t>... ....</a:t>
            </a:r>
            <a:endParaRPr lang="zh-CN" altLang="en-US" sz="1400" dirty="0" smtClean="0">
              <a:latin typeface="+mn-ea"/>
            </a:endParaRPr>
          </a:p>
        </p:txBody>
      </p:sp>
      <p:sp>
        <p:nvSpPr>
          <p:cNvPr id="78" name="TextBox 77"/>
          <p:cNvSpPr txBox="1"/>
          <p:nvPr/>
        </p:nvSpPr>
        <p:spPr>
          <a:xfrm>
            <a:off x="3347864" y="1628800"/>
            <a:ext cx="2483768" cy="553998"/>
          </a:xfrm>
          <a:prstGeom prst="rect">
            <a:avLst/>
          </a:prstGeom>
          <a:noFill/>
        </p:spPr>
        <p:txBody>
          <a:bodyPr wrap="square" rtlCol="0">
            <a:spAutoFit/>
          </a:bodyPr>
          <a:lstStyle/>
          <a:p>
            <a:r>
              <a:rPr lang="en-US" altLang="zh-CN" sz="1600" b="1" dirty="0" smtClean="0">
                <a:latin typeface="+mn-ea"/>
              </a:rPr>
              <a:t>IDC</a:t>
            </a:r>
            <a:r>
              <a:rPr lang="zh-CN" altLang="en-US" sz="1600" b="1" dirty="0" smtClean="0">
                <a:latin typeface="+mn-ea"/>
              </a:rPr>
              <a:t>服务年费获利</a:t>
            </a:r>
            <a:endParaRPr lang="en-US" altLang="zh-CN" sz="1600" b="1" dirty="0" smtClean="0">
              <a:latin typeface="+mn-ea"/>
            </a:endParaRPr>
          </a:p>
          <a:p>
            <a:r>
              <a:rPr lang="zh-CN" altLang="en-US" sz="1400" dirty="0" smtClean="0">
                <a:latin typeface="+mn-ea"/>
              </a:rPr>
              <a:t>企业服务器带宽租赁</a:t>
            </a:r>
            <a:r>
              <a:rPr lang="en-US" altLang="zh-CN" sz="1400" dirty="0" smtClean="0">
                <a:latin typeface="+mn-ea"/>
              </a:rPr>
              <a:t>... …</a:t>
            </a:r>
            <a:endParaRPr lang="zh-CN" altLang="en-US" sz="1400" dirty="0" smtClean="0">
              <a:latin typeface="+mn-ea"/>
            </a:endParaRPr>
          </a:p>
        </p:txBody>
      </p:sp>
      <p:sp>
        <p:nvSpPr>
          <p:cNvPr id="79" name="TextBox 78"/>
          <p:cNvSpPr txBox="1"/>
          <p:nvPr/>
        </p:nvSpPr>
        <p:spPr>
          <a:xfrm>
            <a:off x="6911752" y="2060848"/>
            <a:ext cx="2232248" cy="769441"/>
          </a:xfrm>
          <a:prstGeom prst="rect">
            <a:avLst/>
          </a:prstGeom>
          <a:noFill/>
        </p:spPr>
        <p:txBody>
          <a:bodyPr wrap="square" rtlCol="0">
            <a:spAutoFit/>
          </a:bodyPr>
          <a:lstStyle/>
          <a:p>
            <a:r>
              <a:rPr lang="zh-CN" altLang="en-US" sz="1600" b="1" dirty="0" smtClean="0">
                <a:latin typeface="+mn-ea"/>
              </a:rPr>
              <a:t>资金融资平台获利</a:t>
            </a:r>
            <a:endParaRPr lang="en-US" altLang="zh-CN" sz="1600" b="1" dirty="0" smtClean="0">
              <a:latin typeface="+mn-ea"/>
            </a:endParaRPr>
          </a:p>
          <a:p>
            <a:r>
              <a:rPr lang="zh-CN" altLang="en-US" sz="1400" dirty="0" smtClean="0">
                <a:latin typeface="+mn-ea"/>
              </a:rPr>
              <a:t>大数据分析区内高速成长大企资金扶持</a:t>
            </a:r>
            <a:r>
              <a:rPr lang="en-US" altLang="zh-CN" sz="1400" dirty="0" smtClean="0">
                <a:latin typeface="+mn-ea"/>
              </a:rPr>
              <a:t>IPO... …</a:t>
            </a:r>
            <a:endParaRPr lang="zh-CN" altLang="en-US" sz="1400" dirty="0" smtClean="0">
              <a:latin typeface="+mn-ea"/>
            </a:endParaRPr>
          </a:p>
        </p:txBody>
      </p:sp>
      <p:sp>
        <p:nvSpPr>
          <p:cNvPr id="80" name="TextBox 79"/>
          <p:cNvSpPr txBox="1"/>
          <p:nvPr/>
        </p:nvSpPr>
        <p:spPr>
          <a:xfrm>
            <a:off x="7266306" y="3140968"/>
            <a:ext cx="1877694" cy="1077218"/>
          </a:xfrm>
          <a:prstGeom prst="rect">
            <a:avLst/>
          </a:prstGeom>
          <a:noFill/>
        </p:spPr>
        <p:txBody>
          <a:bodyPr wrap="square" rtlCol="0">
            <a:spAutoFit/>
          </a:bodyPr>
          <a:lstStyle/>
          <a:p>
            <a:r>
              <a:rPr lang="zh-CN" altLang="en-US" sz="1600" b="1" dirty="0" smtClean="0">
                <a:latin typeface="+mn-ea"/>
              </a:rPr>
              <a:t>多媒体</a:t>
            </a:r>
            <a:r>
              <a:rPr lang="en-US" altLang="zh-CN" sz="1600" b="1" dirty="0" smtClean="0">
                <a:latin typeface="+mn-ea"/>
              </a:rPr>
              <a:t>/WIFI</a:t>
            </a:r>
            <a:r>
              <a:rPr lang="zh-CN" altLang="en-US" sz="1600" b="1" dirty="0" smtClean="0">
                <a:latin typeface="+mn-ea"/>
              </a:rPr>
              <a:t>广告上架获利</a:t>
            </a:r>
            <a:endParaRPr lang="en-US" altLang="zh-CN" sz="1600" b="1" dirty="0" smtClean="0">
              <a:latin typeface="+mn-ea"/>
            </a:endParaRPr>
          </a:p>
          <a:p>
            <a:r>
              <a:rPr lang="en-US" altLang="zh-CN" sz="1600" dirty="0" smtClean="0">
                <a:latin typeface="+mn-ea"/>
              </a:rPr>
              <a:t>WIFI</a:t>
            </a:r>
            <a:r>
              <a:rPr lang="zh-CN" altLang="en-US" sz="1600" dirty="0" smtClean="0">
                <a:latin typeface="+mn-ea"/>
              </a:rPr>
              <a:t>或户外广告租赁上架获利</a:t>
            </a:r>
            <a:r>
              <a:rPr lang="en-US" altLang="zh-CN" sz="1600" dirty="0" smtClean="0">
                <a:latin typeface="+mn-ea"/>
              </a:rPr>
              <a:t>... ...</a:t>
            </a:r>
            <a:endParaRPr lang="zh-CN" altLang="en-US" sz="1600" dirty="0" smtClean="0">
              <a:latin typeface="+mn-ea"/>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标题 1"/>
          <p:cNvSpPr>
            <a:spLocks noGrp="1" noChangeArrowheads="1"/>
          </p:cNvSpPr>
          <p:nvPr>
            <p:ph type="title" idx="4294967295"/>
          </p:nvPr>
        </p:nvSpPr>
        <p:spPr>
          <a:xfrm>
            <a:off x="0" y="-23813"/>
            <a:ext cx="8229600" cy="1141413"/>
          </a:xfrm>
        </p:spPr>
        <p:txBody>
          <a:bodyPr/>
          <a:lstStyle/>
          <a:p>
            <a:pPr algn="ctr"/>
            <a:r>
              <a:rPr lang="zh-CN" sz="3200" b="0" smtClean="0">
                <a:latin typeface="华文中宋" panose="02010600040101010101" pitchFamily="2" charset="-122"/>
                <a:ea typeface="华文中宋" panose="02010600040101010101" pitchFamily="2" charset="-122"/>
              </a:rPr>
              <a:t>目  录</a:t>
            </a:r>
            <a:endParaRPr lang="zh-CN" sz="3200" b="0" smtClean="0">
              <a:latin typeface="华文中宋" panose="02010600040101010101" pitchFamily="2" charset="-122"/>
              <a:ea typeface="华文中宋" panose="02010600040101010101" pitchFamily="2" charset="-122"/>
            </a:endParaRPr>
          </a:p>
        </p:txBody>
      </p:sp>
      <p:sp>
        <p:nvSpPr>
          <p:cNvPr id="68616" name="直接连接符 7"/>
          <p:cNvSpPr>
            <a:spLocks noChangeShapeType="1"/>
          </p:cNvSpPr>
          <p:nvPr/>
        </p:nvSpPr>
        <p:spPr bwMode="auto">
          <a:xfrm>
            <a:off x="1260475" y="2224112"/>
            <a:ext cx="7199313" cy="0"/>
          </a:xfrm>
          <a:prstGeom prst="line">
            <a:avLst/>
          </a:prstGeom>
          <a:noFill/>
          <a:ln w="9525">
            <a:solidFill>
              <a:srgbClr val="C00000"/>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68617" name="Text Box 17"/>
          <p:cNvSpPr>
            <a:spLocks noChangeArrowheads="1"/>
          </p:cNvSpPr>
          <p:nvPr/>
        </p:nvSpPr>
        <p:spPr bwMode="auto">
          <a:xfrm>
            <a:off x="1259632" y="1340768"/>
            <a:ext cx="735012" cy="752475"/>
          </a:xfrm>
          <a:prstGeom prst="rect">
            <a:avLst/>
          </a:prstGeom>
        </p:spPr>
        <p:style>
          <a:lnRef idx="1">
            <a:schemeClr val="accent3"/>
          </a:lnRef>
          <a:fillRef idx="1002">
            <a:schemeClr val="lt2"/>
          </a:fillRef>
          <a:effectRef idx="2">
            <a:schemeClr val="accent3"/>
          </a:effectRef>
          <a:fontRef idx="minor">
            <a:schemeClr val="lt1"/>
          </a:fontRef>
        </p:style>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4000" b="1" dirty="0" smtClean="0">
                <a:solidFill>
                  <a:schemeClr val="tx1"/>
                </a:solidFill>
                <a:latin typeface="华文中宋" panose="02010600040101010101" pitchFamily="2" charset="-122"/>
                <a:ea typeface="华文中宋" panose="02010600040101010101" pitchFamily="2" charset="-122"/>
              </a:rPr>
              <a:t>1</a:t>
            </a:r>
            <a:endParaRPr lang="zh-CN" altLang="en-US" sz="800" dirty="0" smtClean="0">
              <a:solidFill>
                <a:schemeClr val="tx1"/>
              </a:solidFill>
              <a:latin typeface="华文中宋" panose="02010600040101010101" pitchFamily="2" charset="-122"/>
              <a:ea typeface="华文中宋" panose="02010600040101010101" pitchFamily="2" charset="-122"/>
            </a:endParaRPr>
          </a:p>
        </p:txBody>
      </p:sp>
      <p:sp>
        <p:nvSpPr>
          <p:cNvPr id="68618" name="矩形 9"/>
          <p:cNvSpPr>
            <a:spLocks noChangeArrowheads="1"/>
          </p:cNvSpPr>
          <p:nvPr/>
        </p:nvSpPr>
        <p:spPr bwMode="auto">
          <a:xfrm>
            <a:off x="2123728" y="3615854"/>
            <a:ext cx="5559425"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rPr>
              <a:t>联通优势</a:t>
            </a:r>
            <a:endPar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endParaRPr>
          </a:p>
        </p:txBody>
      </p:sp>
      <p:sp>
        <p:nvSpPr>
          <p:cNvPr id="68620" name="Text Box 17"/>
          <p:cNvSpPr>
            <a:spLocks noChangeArrowheads="1"/>
          </p:cNvSpPr>
          <p:nvPr/>
        </p:nvSpPr>
        <p:spPr bwMode="auto">
          <a:xfrm>
            <a:off x="1265238" y="2492896"/>
            <a:ext cx="735012" cy="752475"/>
          </a:xfrm>
          <a:prstGeom prst="rect">
            <a:avLst/>
          </a:prstGeom>
          <a:gradFill rotWithShape="1">
            <a:gsLst>
              <a:gs pos="0">
                <a:srgbClr val="6F6F6F"/>
              </a:gs>
              <a:gs pos="50000">
                <a:srgbClr val="9F9F9F"/>
              </a:gs>
              <a:gs pos="100000">
                <a:srgbClr val="BFBFBF"/>
              </a:gs>
            </a:gsLst>
            <a:path path="rect">
              <a:fillToRect l="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3600" b="1" dirty="0" smtClean="0">
                <a:solidFill>
                  <a:srgbClr val="C00000"/>
                </a:solidFill>
                <a:latin typeface="华文中宋" panose="02010600040101010101" pitchFamily="2" charset="-122"/>
                <a:ea typeface="华文中宋" panose="02010600040101010101" pitchFamily="2" charset="-122"/>
              </a:rPr>
              <a:t>2</a:t>
            </a:r>
            <a:endParaRPr lang="en-US" altLang="zh-CN" sz="3600" b="1" dirty="0" smtClean="0">
              <a:solidFill>
                <a:srgbClr val="C00000"/>
              </a:solidFill>
              <a:latin typeface="华文中宋" panose="02010600040101010101" pitchFamily="2" charset="-122"/>
              <a:ea typeface="华文中宋" panose="02010600040101010101" pitchFamily="2" charset="-122"/>
            </a:endParaRPr>
          </a:p>
        </p:txBody>
      </p:sp>
      <p:sp>
        <p:nvSpPr>
          <p:cNvPr id="11" name="直接连接符 4"/>
          <p:cNvSpPr>
            <a:spLocks noChangeShapeType="1"/>
          </p:cNvSpPr>
          <p:nvPr/>
        </p:nvSpPr>
        <p:spPr bwMode="auto">
          <a:xfrm>
            <a:off x="1289794" y="4345534"/>
            <a:ext cx="7200900" cy="1587"/>
          </a:xfrm>
          <a:prstGeom prst="line">
            <a:avLst/>
          </a:prstGeom>
          <a:noFill/>
          <a:ln w="9525">
            <a:solidFill>
              <a:srgbClr val="7F7F7F"/>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12" name="Text Box 17"/>
          <p:cNvSpPr>
            <a:spLocks noChangeArrowheads="1"/>
          </p:cNvSpPr>
          <p:nvPr/>
        </p:nvSpPr>
        <p:spPr bwMode="auto">
          <a:xfrm>
            <a:off x="1259632" y="3543846"/>
            <a:ext cx="735012" cy="752475"/>
          </a:xfrm>
          <a:prstGeom prst="rect">
            <a:avLst/>
          </a:prstGeom>
          <a:gradFill rotWithShape="1">
            <a:gsLst>
              <a:gs pos="0">
                <a:srgbClr val="6F6F6F"/>
              </a:gs>
              <a:gs pos="50000">
                <a:srgbClr val="9F9F9F"/>
              </a:gs>
              <a:gs pos="100000">
                <a:srgbClr val="BFBFBF"/>
              </a:gs>
            </a:gsLst>
            <a:path path="rect">
              <a:fillToRect l="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3600" b="1" dirty="0" smtClean="0">
                <a:solidFill>
                  <a:srgbClr val="000000"/>
                </a:solidFill>
                <a:latin typeface="华文中宋" panose="02010600040101010101" pitchFamily="2" charset="-122"/>
                <a:ea typeface="华文中宋" panose="02010600040101010101" pitchFamily="2" charset="-122"/>
              </a:rPr>
              <a:t>3</a:t>
            </a:r>
            <a:endParaRPr lang="zh-CN" altLang="en-US" sz="800" dirty="0" smtClean="0">
              <a:solidFill>
                <a:srgbClr val="000000"/>
              </a:solidFill>
              <a:latin typeface="华文中宋" panose="02010600040101010101" pitchFamily="2" charset="-122"/>
              <a:ea typeface="华文中宋" panose="02010600040101010101" pitchFamily="2" charset="-122"/>
            </a:endParaRPr>
          </a:p>
        </p:txBody>
      </p:sp>
      <p:sp>
        <p:nvSpPr>
          <p:cNvPr id="13" name="矩形 6"/>
          <p:cNvSpPr>
            <a:spLocks noChangeArrowheads="1"/>
          </p:cNvSpPr>
          <p:nvPr/>
        </p:nvSpPr>
        <p:spPr bwMode="auto">
          <a:xfrm>
            <a:off x="2051720" y="2495018"/>
            <a:ext cx="5500687" cy="7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3200" b="1" dirty="0" smtClean="0">
                <a:solidFill>
                  <a:srgbClr val="C00000"/>
                </a:solidFill>
                <a:latin typeface="华文中宋" panose="02010600040101010101" pitchFamily="2" charset="-122"/>
                <a:ea typeface="华文中宋" panose="02010600040101010101" pitchFamily="2" charset="-122"/>
                <a:sym typeface="微软雅黑" panose="020B0503020204020204" pitchFamily="34" charset="-122"/>
              </a:rPr>
              <a:t>智慧园区建设方案</a:t>
            </a:r>
            <a:endParaRPr lang="zh-CN" altLang="en-US" sz="3200" b="1" dirty="0" smtClean="0">
              <a:solidFill>
                <a:srgbClr val="C00000"/>
              </a:solidFill>
              <a:latin typeface="华文中宋" panose="02010600040101010101" pitchFamily="2" charset="-122"/>
              <a:ea typeface="华文中宋" panose="02010600040101010101" pitchFamily="2" charset="-122"/>
              <a:sym typeface="微软雅黑" panose="020B0503020204020204" pitchFamily="34" charset="-122"/>
            </a:endParaRPr>
          </a:p>
        </p:txBody>
      </p:sp>
      <p:sp>
        <p:nvSpPr>
          <p:cNvPr id="14" name="直接连接符 4"/>
          <p:cNvSpPr>
            <a:spLocks noChangeShapeType="1"/>
          </p:cNvSpPr>
          <p:nvPr/>
        </p:nvSpPr>
        <p:spPr bwMode="auto">
          <a:xfrm>
            <a:off x="1259632" y="3399830"/>
            <a:ext cx="7200900" cy="1587"/>
          </a:xfrm>
          <a:prstGeom prst="line">
            <a:avLst/>
          </a:prstGeom>
          <a:noFill/>
          <a:ln w="9525">
            <a:solidFill>
              <a:srgbClr val="7F7F7F"/>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15" name="矩形 6"/>
          <p:cNvSpPr>
            <a:spLocks noChangeArrowheads="1"/>
          </p:cNvSpPr>
          <p:nvPr/>
        </p:nvSpPr>
        <p:spPr bwMode="auto">
          <a:xfrm>
            <a:off x="2051720" y="1412776"/>
            <a:ext cx="5500687"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rPr>
              <a:t>智慧园区项目背景</a:t>
            </a:r>
            <a:endPar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标题 1"/>
          <p:cNvSpPr>
            <a:spLocks noGrp="1" noChangeArrowheads="1"/>
          </p:cNvSpPr>
          <p:nvPr>
            <p:ph type="title" idx="4294967295"/>
          </p:nvPr>
        </p:nvSpPr>
        <p:spPr>
          <a:xfrm>
            <a:off x="2051720" y="260648"/>
            <a:ext cx="5580063" cy="860425"/>
          </a:xfrm>
        </p:spPr>
        <p:txBody>
          <a:bodyPr/>
          <a:lstStyle/>
          <a:p>
            <a:r>
              <a:rPr lang="zh-CN" altLang="en-US" sz="2800" dirty="0" smtClean="0">
                <a:latin typeface="+mj-ea"/>
              </a:rPr>
              <a:t>打造智慧园区三大平台</a:t>
            </a:r>
            <a:endParaRPr lang="zh-CN" altLang="zh-CN" sz="2800" dirty="0" smtClean="0">
              <a:latin typeface="+mj-ea"/>
            </a:endParaRPr>
          </a:p>
        </p:txBody>
      </p:sp>
      <p:sp>
        <p:nvSpPr>
          <p:cNvPr id="75781" name="立方体 9"/>
          <p:cNvSpPr>
            <a:spLocks noChangeArrowheads="1"/>
          </p:cNvSpPr>
          <p:nvPr/>
        </p:nvSpPr>
        <p:spPr bwMode="auto">
          <a:xfrm>
            <a:off x="0" y="3501008"/>
            <a:ext cx="2798762" cy="719138"/>
          </a:xfrm>
          <a:prstGeom prst="cube">
            <a:avLst>
              <a:gd name="adj" fmla="val 25000"/>
            </a:avLst>
          </a:prstGeom>
          <a:solidFill>
            <a:srgbClr val="76B531"/>
          </a:solidFill>
          <a:ln w="9525" algn="ctr">
            <a:solidFill>
              <a:schemeClr val="tx1"/>
            </a:solidFill>
            <a:round/>
          </a:ln>
        </p:spPr>
        <p:txBody>
          <a:bodyPr anchor="ctr"/>
          <a:lstStyle/>
          <a:p>
            <a:pPr algn="ctr" eaLnBrk="0" fontAlgn="base" hangingPunct="0">
              <a:spcBef>
                <a:spcPct val="0"/>
              </a:spcBef>
              <a:spcAft>
                <a:spcPct val="0"/>
              </a:spcAft>
              <a:buFont typeface="Arial" panose="020B0604020202020204" pitchFamily="34" charset="0"/>
              <a:buNone/>
            </a:pPr>
            <a:r>
              <a:rPr lang="zh-CN" altLang="en-US" sz="2000" b="1" dirty="0" smtClean="0">
                <a:solidFill>
                  <a:srgbClr val="000000"/>
                </a:solidFill>
                <a:latin typeface="华文中宋" panose="02010600040101010101" pitchFamily="2" charset="-122"/>
                <a:ea typeface="华文中宋" panose="02010600040101010101" pitchFamily="2" charset="-122"/>
              </a:rPr>
              <a:t>园区</a:t>
            </a:r>
            <a:r>
              <a:rPr lang="zh-CN" altLang="en-US" sz="2000" b="1" dirty="0" smtClean="0">
                <a:solidFill>
                  <a:srgbClr val="FFFFFF"/>
                </a:solidFill>
                <a:latin typeface="华文中宋" panose="02010600040101010101" pitchFamily="2" charset="-122"/>
                <a:ea typeface="华文中宋" panose="02010600040101010101" pitchFamily="2" charset="-122"/>
              </a:rPr>
              <a:t>服务管理平台</a:t>
            </a:r>
            <a:endParaRPr lang="zh-CN" altLang="en-US" sz="2000" b="1" dirty="0" smtClean="0">
              <a:solidFill>
                <a:srgbClr val="FFFFFF"/>
              </a:solidFill>
              <a:latin typeface="华文中宋" panose="02010600040101010101" pitchFamily="2" charset="-122"/>
              <a:ea typeface="华文中宋" panose="02010600040101010101" pitchFamily="2" charset="-122"/>
            </a:endParaRPr>
          </a:p>
        </p:txBody>
      </p:sp>
      <p:sp>
        <p:nvSpPr>
          <p:cNvPr id="75782" name="立方体 12"/>
          <p:cNvSpPr>
            <a:spLocks noChangeArrowheads="1"/>
          </p:cNvSpPr>
          <p:nvPr/>
        </p:nvSpPr>
        <p:spPr bwMode="auto">
          <a:xfrm>
            <a:off x="6418263" y="4653136"/>
            <a:ext cx="2725737" cy="719138"/>
          </a:xfrm>
          <a:prstGeom prst="cube">
            <a:avLst>
              <a:gd name="adj" fmla="val 25000"/>
            </a:avLst>
          </a:prstGeom>
          <a:solidFill>
            <a:srgbClr val="E090C5"/>
          </a:solidFill>
          <a:ln w="9525" algn="ctr">
            <a:solidFill>
              <a:schemeClr val="tx1"/>
            </a:solidFill>
            <a:round/>
          </a:ln>
        </p:spPr>
        <p:txBody>
          <a:bodyPr anchor="ctr"/>
          <a:lstStyle/>
          <a:p>
            <a:pPr algn="ctr" eaLnBrk="0" fontAlgn="base" hangingPunct="0">
              <a:spcBef>
                <a:spcPct val="0"/>
              </a:spcBef>
              <a:spcAft>
                <a:spcPct val="0"/>
              </a:spcAft>
              <a:buFont typeface="Arial" panose="020B0604020202020204" pitchFamily="34" charset="0"/>
              <a:buNone/>
            </a:pPr>
            <a:r>
              <a:rPr lang="zh-CN" altLang="en-US" sz="2000" b="1" dirty="0" smtClean="0">
                <a:solidFill>
                  <a:srgbClr val="000000"/>
                </a:solidFill>
                <a:latin typeface="华文中宋" panose="02010600040101010101" pitchFamily="2" charset="-122"/>
                <a:ea typeface="华文中宋" panose="02010600040101010101" pitchFamily="2" charset="-122"/>
              </a:rPr>
              <a:t>员工</a:t>
            </a:r>
            <a:r>
              <a:rPr lang="zh-CN" altLang="en-US" sz="2000" b="1" dirty="0" smtClean="0">
                <a:solidFill>
                  <a:srgbClr val="FFFFFF"/>
                </a:solidFill>
                <a:latin typeface="华文中宋" panose="02010600040101010101" pitchFamily="2" charset="-122"/>
                <a:ea typeface="华文中宋" panose="02010600040101010101" pitchFamily="2" charset="-122"/>
              </a:rPr>
              <a:t>生活便捷平台</a:t>
            </a:r>
            <a:endParaRPr lang="zh-CN" altLang="en-US" sz="2000" b="1" dirty="0" smtClean="0">
              <a:solidFill>
                <a:srgbClr val="FFFFFF"/>
              </a:solidFill>
              <a:latin typeface="华文中宋" panose="02010600040101010101" pitchFamily="2" charset="-122"/>
              <a:ea typeface="华文中宋" panose="02010600040101010101" pitchFamily="2" charset="-122"/>
            </a:endParaRPr>
          </a:p>
        </p:txBody>
      </p:sp>
      <p:sp>
        <p:nvSpPr>
          <p:cNvPr id="75783" name="立方体 13"/>
          <p:cNvSpPr>
            <a:spLocks noChangeArrowheads="1"/>
          </p:cNvSpPr>
          <p:nvPr/>
        </p:nvSpPr>
        <p:spPr bwMode="auto">
          <a:xfrm>
            <a:off x="3203848" y="3861048"/>
            <a:ext cx="2690812" cy="719138"/>
          </a:xfrm>
          <a:prstGeom prst="cube">
            <a:avLst>
              <a:gd name="adj" fmla="val 25000"/>
            </a:avLst>
          </a:prstGeom>
          <a:solidFill>
            <a:srgbClr val="00B0F0"/>
          </a:solidFill>
          <a:ln w="9525" algn="ctr">
            <a:solidFill>
              <a:schemeClr val="tx1"/>
            </a:solidFill>
            <a:round/>
          </a:ln>
        </p:spPr>
        <p:txBody>
          <a:bodyPr anchor="ctr"/>
          <a:lstStyle/>
          <a:p>
            <a:pPr algn="ctr" eaLnBrk="0" fontAlgn="base" hangingPunct="0">
              <a:spcBef>
                <a:spcPct val="0"/>
              </a:spcBef>
              <a:spcAft>
                <a:spcPct val="0"/>
              </a:spcAft>
              <a:buFont typeface="Arial" panose="020B0604020202020204" pitchFamily="34" charset="0"/>
              <a:buNone/>
            </a:pPr>
            <a:r>
              <a:rPr lang="zh-CN" altLang="en-US" sz="2000" b="1" dirty="0" smtClean="0">
                <a:solidFill>
                  <a:srgbClr val="000000"/>
                </a:solidFill>
                <a:latin typeface="华文中宋" panose="02010600040101010101" pitchFamily="2" charset="-122"/>
                <a:ea typeface="华文中宋" panose="02010600040101010101" pitchFamily="2" charset="-122"/>
              </a:rPr>
              <a:t>企业</a:t>
            </a:r>
            <a:r>
              <a:rPr lang="zh-CN" altLang="en-US" sz="2000" b="1" dirty="0" smtClean="0">
                <a:solidFill>
                  <a:srgbClr val="FFFFFF"/>
                </a:solidFill>
                <a:latin typeface="华文中宋" panose="02010600040101010101" pitchFamily="2" charset="-122"/>
                <a:ea typeface="华文中宋" panose="02010600040101010101" pitchFamily="2" charset="-122"/>
              </a:rPr>
              <a:t>运营服务平台</a:t>
            </a:r>
            <a:endParaRPr lang="zh-CN" altLang="en-US" sz="2000" b="1" dirty="0" smtClean="0">
              <a:solidFill>
                <a:srgbClr val="FFFFFF"/>
              </a:solidFill>
              <a:latin typeface="华文中宋" panose="02010600040101010101" pitchFamily="2" charset="-122"/>
              <a:ea typeface="华文中宋" panose="02010600040101010101" pitchFamily="2" charset="-122"/>
            </a:endParaRPr>
          </a:p>
        </p:txBody>
      </p:sp>
      <p:pic>
        <p:nvPicPr>
          <p:cNvPr id="75784" name="Picture 13" descr="http://www.nanshanpaf.com.cn/upload/2011032510383380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76256" y="3501008"/>
            <a:ext cx="19431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5" descr="http://pic.iresearch.cn/user/201401/2014-01-02-502fd9229f-d451-47f9-9c06-1071d7b227e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708920"/>
            <a:ext cx="17954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8" descr="http://www.thnet.gov.cn/zxzx/bmxx/201010/W0201010126118259020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348880"/>
            <a:ext cx="1954213"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矩形 25"/>
          <p:cNvSpPr>
            <a:spLocks noChangeArrowheads="1"/>
          </p:cNvSpPr>
          <p:nvPr/>
        </p:nvSpPr>
        <p:spPr bwMode="auto">
          <a:xfrm>
            <a:off x="0" y="4221088"/>
            <a:ext cx="863600" cy="647700"/>
          </a:xfrm>
          <a:prstGeom prst="rect">
            <a:avLst/>
          </a:prstGeom>
          <a:gradFill rotWithShape="1">
            <a:gsLst>
              <a:gs pos="0">
                <a:srgbClr val="426E12"/>
              </a:gs>
              <a:gs pos="50000">
                <a:srgbClr val="62A01F"/>
              </a:gs>
              <a:gs pos="100000">
                <a:srgbClr val="76BF27"/>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招商</a:t>
            </a:r>
            <a:endParaRPr lang="en-US" altLang="zh-CN" sz="1600" b="1" dirty="0" smtClean="0">
              <a:solidFill>
                <a:srgbClr val="000000"/>
              </a:solidFill>
              <a:latin typeface="华文中宋" panose="02010600040101010101" pitchFamily="2" charset="-122"/>
              <a:ea typeface="华文中宋" panose="02010600040101010101" pitchFamily="2" charset="-122"/>
            </a:endParaRPr>
          </a:p>
          <a:p>
            <a:pPr algn="ctr" eaLnBrk="0" fontAlgn="base" hangingPunct="0">
              <a:spcBef>
                <a:spcPct val="0"/>
              </a:spcBef>
              <a:spcAft>
                <a:spcPct val="0"/>
              </a:spcAft>
              <a:buFont typeface="Arial" panose="020B0604020202020204" pitchFamily="34" charset="0"/>
              <a:buNone/>
            </a:pPr>
            <a:r>
              <a:rPr lang="zh-CN" altLang="en-US" sz="1600" b="1" dirty="0">
                <a:solidFill>
                  <a:srgbClr val="000000"/>
                </a:solidFill>
                <a:latin typeface="华文中宋" panose="02010600040101010101" pitchFamily="2" charset="-122"/>
                <a:ea typeface="华文中宋" panose="02010600040101010101" pitchFamily="2" charset="-122"/>
              </a:rPr>
              <a:t>管理</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75788" name="矩形 26"/>
          <p:cNvSpPr>
            <a:spLocks noChangeArrowheads="1"/>
          </p:cNvSpPr>
          <p:nvPr/>
        </p:nvSpPr>
        <p:spPr bwMode="auto">
          <a:xfrm>
            <a:off x="971525" y="4221088"/>
            <a:ext cx="792163" cy="647700"/>
          </a:xfrm>
          <a:prstGeom prst="rect">
            <a:avLst/>
          </a:prstGeom>
          <a:gradFill rotWithShape="1">
            <a:gsLst>
              <a:gs pos="0">
                <a:srgbClr val="426E12"/>
              </a:gs>
              <a:gs pos="50000">
                <a:srgbClr val="62A01F"/>
              </a:gs>
              <a:gs pos="100000">
                <a:srgbClr val="76BF27"/>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r>
              <a:rPr lang="zh-CN" altLang="en-US" sz="1600" b="1" dirty="0">
                <a:solidFill>
                  <a:srgbClr val="000000"/>
                </a:solidFill>
                <a:latin typeface="华文中宋" panose="02010600040101010101" pitchFamily="2" charset="-122"/>
                <a:ea typeface="华文中宋" panose="02010600040101010101" pitchFamily="2" charset="-122"/>
              </a:rPr>
              <a:t>安全</a:t>
            </a:r>
            <a:r>
              <a:rPr lang="zh-CN" altLang="en-US" sz="1600" b="1" dirty="0" smtClean="0">
                <a:solidFill>
                  <a:srgbClr val="000000"/>
                </a:solidFill>
                <a:latin typeface="华文中宋" panose="02010600040101010101" pitchFamily="2" charset="-122"/>
                <a:ea typeface="华文中宋" panose="02010600040101010101" pitchFamily="2" charset="-122"/>
              </a:rPr>
              <a:t>管理</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75789" name="矩形 27"/>
          <p:cNvSpPr>
            <a:spLocks noChangeArrowheads="1"/>
          </p:cNvSpPr>
          <p:nvPr/>
        </p:nvSpPr>
        <p:spPr bwMode="auto">
          <a:xfrm>
            <a:off x="1837209" y="4221088"/>
            <a:ext cx="790575" cy="647700"/>
          </a:xfrm>
          <a:prstGeom prst="rect">
            <a:avLst/>
          </a:prstGeom>
          <a:gradFill rotWithShape="1">
            <a:gsLst>
              <a:gs pos="0">
                <a:srgbClr val="426E12"/>
              </a:gs>
              <a:gs pos="50000">
                <a:srgbClr val="62A01F"/>
              </a:gs>
              <a:gs pos="100000">
                <a:srgbClr val="76BF27"/>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物业管理</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75790" name="矩形 28"/>
          <p:cNvSpPr>
            <a:spLocks noChangeArrowheads="1"/>
          </p:cNvSpPr>
          <p:nvPr/>
        </p:nvSpPr>
        <p:spPr bwMode="auto">
          <a:xfrm>
            <a:off x="3203774" y="4581128"/>
            <a:ext cx="792162" cy="1243601"/>
          </a:xfrm>
          <a:prstGeom prst="rect">
            <a:avLst/>
          </a:prstGeom>
          <a:gradFill rotWithShape="1">
            <a:gsLst>
              <a:gs pos="0">
                <a:srgbClr val="006A96"/>
              </a:gs>
              <a:gs pos="50000">
                <a:srgbClr val="009AD9"/>
              </a:gs>
              <a:gs pos="100000">
                <a:srgbClr val="00B8FF"/>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endParaRPr lang="en-US" altLang="zh-CN" sz="1600" b="1" dirty="0" smtClean="0">
              <a:solidFill>
                <a:srgbClr val="000000"/>
              </a:solidFill>
              <a:latin typeface="华文中宋" panose="02010600040101010101" pitchFamily="2" charset="-122"/>
              <a:ea typeface="华文中宋" panose="02010600040101010101" pitchFamily="2" charset="-122"/>
            </a:endParaRPr>
          </a:p>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入住无忧</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75791" name="矩形 29"/>
          <p:cNvSpPr>
            <a:spLocks noChangeArrowheads="1"/>
          </p:cNvSpPr>
          <p:nvPr/>
        </p:nvSpPr>
        <p:spPr bwMode="auto">
          <a:xfrm>
            <a:off x="4067870" y="4581128"/>
            <a:ext cx="792162" cy="1243600"/>
          </a:xfrm>
          <a:prstGeom prst="rect">
            <a:avLst/>
          </a:prstGeom>
          <a:gradFill rotWithShape="1">
            <a:gsLst>
              <a:gs pos="0">
                <a:srgbClr val="006A96"/>
              </a:gs>
              <a:gs pos="50000">
                <a:srgbClr val="009AD9"/>
              </a:gs>
              <a:gs pos="100000">
                <a:srgbClr val="00B8FF"/>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endParaRPr lang="en-US" altLang="zh-CN" sz="1600" b="1" dirty="0" smtClean="0">
              <a:solidFill>
                <a:srgbClr val="000000"/>
              </a:solidFill>
              <a:latin typeface="华文中宋" panose="02010600040101010101" pitchFamily="2" charset="-122"/>
              <a:ea typeface="华文中宋" panose="02010600040101010101" pitchFamily="2" charset="-122"/>
            </a:endParaRPr>
          </a:p>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运营</a:t>
            </a:r>
            <a:endParaRPr lang="en-US" altLang="zh-CN" sz="1600" b="1" dirty="0" smtClean="0">
              <a:solidFill>
                <a:srgbClr val="000000"/>
              </a:solidFill>
              <a:latin typeface="华文中宋" panose="02010600040101010101" pitchFamily="2" charset="-122"/>
              <a:ea typeface="华文中宋" panose="02010600040101010101" pitchFamily="2" charset="-122"/>
            </a:endParaRPr>
          </a:p>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无忧</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75792" name="矩形 30"/>
          <p:cNvSpPr>
            <a:spLocks noChangeArrowheads="1"/>
          </p:cNvSpPr>
          <p:nvPr/>
        </p:nvSpPr>
        <p:spPr bwMode="auto">
          <a:xfrm>
            <a:off x="4932040" y="4581128"/>
            <a:ext cx="790575" cy="1243600"/>
          </a:xfrm>
          <a:prstGeom prst="rect">
            <a:avLst/>
          </a:prstGeom>
          <a:gradFill rotWithShape="1">
            <a:gsLst>
              <a:gs pos="0">
                <a:srgbClr val="006A96"/>
              </a:gs>
              <a:gs pos="50000">
                <a:srgbClr val="009AD9"/>
              </a:gs>
              <a:gs pos="100000">
                <a:srgbClr val="00B8FF"/>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endParaRPr lang="en-US" altLang="zh-CN" sz="1600" b="1" dirty="0" smtClean="0">
              <a:solidFill>
                <a:srgbClr val="000000"/>
              </a:solidFill>
              <a:latin typeface="华文中宋" panose="02010600040101010101" pitchFamily="2" charset="-122"/>
              <a:ea typeface="华文中宋" panose="02010600040101010101" pitchFamily="2" charset="-122"/>
            </a:endParaRPr>
          </a:p>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支撑无忧</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75793" name="矩形 31"/>
          <p:cNvSpPr>
            <a:spLocks noChangeArrowheads="1"/>
          </p:cNvSpPr>
          <p:nvPr/>
        </p:nvSpPr>
        <p:spPr bwMode="auto">
          <a:xfrm>
            <a:off x="6444208" y="5373216"/>
            <a:ext cx="790575" cy="1243600"/>
          </a:xfrm>
          <a:prstGeom prst="rect">
            <a:avLst/>
          </a:prstGeom>
          <a:gradFill rotWithShape="1">
            <a:gsLst>
              <a:gs pos="0">
                <a:srgbClr val="864E73"/>
              </a:gs>
              <a:gs pos="50000">
                <a:srgbClr val="C173A7"/>
              </a:gs>
              <a:gs pos="100000">
                <a:srgbClr val="E68AC7"/>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endParaRPr lang="en-US" altLang="zh-CN" sz="1600" b="1" dirty="0" smtClean="0">
              <a:solidFill>
                <a:srgbClr val="000000"/>
              </a:solidFill>
              <a:latin typeface="华文中宋" panose="02010600040101010101" pitchFamily="2" charset="-122"/>
              <a:ea typeface="华文中宋" panose="02010600040101010101" pitchFamily="2" charset="-122"/>
            </a:endParaRPr>
          </a:p>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衣食住行</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75794" name="矩形 32"/>
          <p:cNvSpPr>
            <a:spLocks noChangeArrowheads="1"/>
          </p:cNvSpPr>
          <p:nvPr/>
        </p:nvSpPr>
        <p:spPr bwMode="auto">
          <a:xfrm>
            <a:off x="7308230" y="5373216"/>
            <a:ext cx="792162" cy="1243600"/>
          </a:xfrm>
          <a:prstGeom prst="rect">
            <a:avLst/>
          </a:prstGeom>
          <a:gradFill rotWithShape="1">
            <a:gsLst>
              <a:gs pos="0">
                <a:srgbClr val="864E73"/>
              </a:gs>
              <a:gs pos="50000">
                <a:srgbClr val="C173A7"/>
              </a:gs>
              <a:gs pos="100000">
                <a:srgbClr val="E68AC7"/>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endParaRPr lang="en-US" altLang="zh-CN" sz="1600" b="1" dirty="0" smtClean="0">
              <a:solidFill>
                <a:srgbClr val="000000"/>
              </a:solidFill>
              <a:latin typeface="华文中宋" panose="02010600040101010101" pitchFamily="2" charset="-122"/>
              <a:ea typeface="华文中宋" panose="02010600040101010101" pitchFamily="2" charset="-122"/>
            </a:endParaRPr>
          </a:p>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娱乐健康</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75795" name="矩形 33"/>
          <p:cNvSpPr>
            <a:spLocks noChangeArrowheads="1"/>
          </p:cNvSpPr>
          <p:nvPr/>
        </p:nvSpPr>
        <p:spPr bwMode="auto">
          <a:xfrm>
            <a:off x="8172400" y="5373216"/>
            <a:ext cx="792162" cy="1243600"/>
          </a:xfrm>
          <a:prstGeom prst="rect">
            <a:avLst/>
          </a:prstGeom>
          <a:gradFill rotWithShape="1">
            <a:gsLst>
              <a:gs pos="0">
                <a:srgbClr val="864E73"/>
              </a:gs>
              <a:gs pos="50000">
                <a:srgbClr val="C173A7"/>
              </a:gs>
              <a:gs pos="100000">
                <a:srgbClr val="E68AC7"/>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endParaRPr lang="en-US" altLang="zh-CN" sz="1600" b="1" dirty="0" smtClean="0">
              <a:solidFill>
                <a:srgbClr val="000000"/>
              </a:solidFill>
              <a:latin typeface="华文中宋" panose="02010600040101010101" pitchFamily="2" charset="-122"/>
              <a:ea typeface="华文中宋" panose="02010600040101010101" pitchFamily="2" charset="-122"/>
            </a:endParaRPr>
          </a:p>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便捷消费</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37" name="矩形 36"/>
          <p:cNvSpPr/>
          <p:nvPr/>
        </p:nvSpPr>
        <p:spPr>
          <a:xfrm>
            <a:off x="-144126" y="2132856"/>
            <a:ext cx="611670" cy="9233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fontAlgn="base" hangingPunct="0">
              <a:spcBef>
                <a:spcPct val="0"/>
              </a:spcBef>
              <a:spcAft>
                <a:spcPct val="0"/>
              </a:spcAft>
              <a:buFont typeface="Arial" panose="020B0604020202020204" pitchFamily="34" charset="0"/>
              <a:buNone/>
              <a:defRPr/>
            </a:pPr>
            <a:r>
              <a:rPr lang="en-US" altLang="zh-CN" sz="5400" b="1" i="1" spc="50" dirty="0">
                <a:ln w="11430"/>
                <a:solidFill>
                  <a:srgbClr val="FF0000"/>
                </a:solidFill>
                <a:effectLst>
                  <a:outerShdw blurRad="76200" dist="50800" dir="5400000" algn="tl" rotWithShape="0">
                    <a:srgbClr val="000000">
                      <a:alpha val="65000"/>
                    </a:srgbClr>
                  </a:outerShdw>
                </a:effectLst>
                <a:latin typeface="华文中宋" panose="02010600040101010101" pitchFamily="2" charset="-122"/>
                <a:ea typeface="华文中宋" panose="02010600040101010101" pitchFamily="2" charset="-122"/>
              </a:rPr>
              <a:t>1</a:t>
            </a:r>
            <a:endParaRPr lang="zh-CN" altLang="en-US" sz="5400" b="1" i="1" spc="50" dirty="0">
              <a:ln w="11430"/>
              <a:solidFill>
                <a:srgbClr val="FF0000"/>
              </a:solidFill>
              <a:effectLst>
                <a:outerShdw blurRad="76200" dist="50800" dir="5400000" algn="tl" rotWithShape="0">
                  <a:srgbClr val="000000">
                    <a:alpha val="65000"/>
                  </a:srgbClr>
                </a:outerShdw>
              </a:effectLst>
              <a:latin typeface="华文中宋" panose="02010600040101010101" pitchFamily="2" charset="-122"/>
              <a:ea typeface="华文中宋" panose="02010600040101010101" pitchFamily="2" charset="-122"/>
            </a:endParaRPr>
          </a:p>
        </p:txBody>
      </p:sp>
      <p:sp>
        <p:nvSpPr>
          <p:cNvPr id="38" name="矩形 37"/>
          <p:cNvSpPr/>
          <p:nvPr/>
        </p:nvSpPr>
        <p:spPr>
          <a:xfrm>
            <a:off x="3096234" y="2780928"/>
            <a:ext cx="611670" cy="9233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fontAlgn="base" hangingPunct="0">
              <a:spcBef>
                <a:spcPct val="0"/>
              </a:spcBef>
              <a:spcAft>
                <a:spcPct val="0"/>
              </a:spcAft>
              <a:buFont typeface="Arial" panose="020B0604020202020204" pitchFamily="34" charset="0"/>
              <a:buNone/>
              <a:defRPr/>
            </a:pPr>
            <a:r>
              <a:rPr lang="en-US" altLang="zh-CN" sz="5400" b="1" i="1" spc="50" dirty="0">
                <a:ln w="11430"/>
                <a:solidFill>
                  <a:srgbClr val="FF0000"/>
                </a:solidFill>
                <a:effectLst>
                  <a:outerShdw blurRad="76200" dist="50800" dir="5400000" algn="tl" rotWithShape="0">
                    <a:srgbClr val="000000">
                      <a:alpha val="65000"/>
                    </a:srgbClr>
                  </a:outerShdw>
                </a:effectLst>
                <a:latin typeface="华文中宋" panose="02010600040101010101" pitchFamily="2" charset="-122"/>
                <a:ea typeface="华文中宋" panose="02010600040101010101" pitchFamily="2" charset="-122"/>
              </a:rPr>
              <a:t>2</a:t>
            </a:r>
            <a:endParaRPr lang="zh-CN" altLang="en-US" sz="5400" b="1" i="1" spc="50" dirty="0">
              <a:ln w="11430"/>
              <a:solidFill>
                <a:srgbClr val="FF0000"/>
              </a:solidFill>
              <a:effectLst>
                <a:outerShdw blurRad="76200" dist="50800" dir="5400000" algn="tl" rotWithShape="0">
                  <a:srgbClr val="000000">
                    <a:alpha val="65000"/>
                  </a:srgbClr>
                </a:outerShdw>
              </a:effectLst>
              <a:latin typeface="华文中宋" panose="02010600040101010101" pitchFamily="2" charset="-122"/>
              <a:ea typeface="华文中宋" panose="02010600040101010101" pitchFamily="2" charset="-122"/>
            </a:endParaRPr>
          </a:p>
        </p:txBody>
      </p:sp>
      <p:sp>
        <p:nvSpPr>
          <p:cNvPr id="39" name="矩形 38"/>
          <p:cNvSpPr/>
          <p:nvPr/>
        </p:nvSpPr>
        <p:spPr>
          <a:xfrm>
            <a:off x="6228184" y="3873822"/>
            <a:ext cx="611670" cy="9233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fontAlgn="base" hangingPunct="0">
              <a:spcBef>
                <a:spcPct val="0"/>
              </a:spcBef>
              <a:spcAft>
                <a:spcPct val="0"/>
              </a:spcAft>
              <a:buFont typeface="Arial" panose="020B0604020202020204" pitchFamily="34" charset="0"/>
              <a:buNone/>
              <a:defRPr/>
            </a:pPr>
            <a:r>
              <a:rPr lang="en-US" altLang="zh-CN" sz="5400" b="1" i="1" spc="50" dirty="0">
                <a:ln w="11430"/>
                <a:solidFill>
                  <a:srgbClr val="FF0000"/>
                </a:solidFill>
                <a:effectLst>
                  <a:outerShdw blurRad="76200" dist="50800" dir="5400000" algn="tl" rotWithShape="0">
                    <a:srgbClr val="000000">
                      <a:alpha val="65000"/>
                    </a:srgbClr>
                  </a:outerShdw>
                </a:effectLst>
                <a:latin typeface="华文中宋" panose="02010600040101010101" pitchFamily="2" charset="-122"/>
                <a:ea typeface="华文中宋" panose="02010600040101010101" pitchFamily="2" charset="-122"/>
              </a:rPr>
              <a:t>3</a:t>
            </a:r>
            <a:endParaRPr lang="zh-CN" altLang="en-US" sz="5400" b="1" i="1" spc="50" dirty="0">
              <a:ln w="11430"/>
              <a:solidFill>
                <a:srgbClr val="FF0000"/>
              </a:solidFill>
              <a:effectLst>
                <a:outerShdw blurRad="76200" dist="50800" dir="5400000" algn="tl" rotWithShape="0">
                  <a:srgbClr val="000000">
                    <a:alpha val="65000"/>
                  </a:srgbClr>
                </a:outerShdw>
              </a:effectLst>
              <a:latin typeface="华文中宋" panose="02010600040101010101" pitchFamily="2" charset="-122"/>
              <a:ea typeface="华文中宋" panose="02010600040101010101" pitchFamily="2" charset="-122"/>
            </a:endParaRPr>
          </a:p>
        </p:txBody>
      </p:sp>
      <p:sp>
        <p:nvSpPr>
          <p:cNvPr id="31" name="TextBox 30"/>
          <p:cNvSpPr txBox="1"/>
          <p:nvPr/>
        </p:nvSpPr>
        <p:spPr>
          <a:xfrm>
            <a:off x="3635375" y="1413570"/>
            <a:ext cx="2089150" cy="460375"/>
          </a:xfrm>
          <a:prstGeom prst="rect">
            <a:avLst/>
          </a:prstGeom>
          <a:noFill/>
        </p:spPr>
        <p:txBody>
          <a:bodyPr>
            <a:spAutoFit/>
          </a:bodyPr>
          <a:lstStyle/>
          <a:p>
            <a:pPr algn="ctr" eaLnBrk="0" fontAlgn="base" hangingPunct="0">
              <a:spcBef>
                <a:spcPct val="0"/>
              </a:spcBef>
              <a:spcAft>
                <a:spcPct val="0"/>
              </a:spcAft>
              <a:buFont typeface="Arial" panose="020B0604020202020204" pitchFamily="34" charset="0"/>
              <a:buNone/>
              <a:defRPr/>
            </a:pPr>
            <a:r>
              <a:rPr lang="zh-CN" altLang="en-US" sz="2400" b="1" dirty="0">
                <a:solidFill>
                  <a:srgbClr val="000000"/>
                </a:solidFill>
                <a:latin typeface="华文中宋" panose="02010600040101010101" pitchFamily="2" charset="-122"/>
                <a:ea typeface="华文中宋" panose="02010600040101010101" pitchFamily="2" charset="-122"/>
              </a:rPr>
              <a:t>智 慧 园 区</a:t>
            </a:r>
            <a:endParaRPr lang="zh-CN" altLang="en-US" sz="2400" b="1" dirty="0">
              <a:solidFill>
                <a:srgbClr val="000000"/>
              </a:solidFill>
              <a:latin typeface="华文中宋" panose="02010600040101010101" pitchFamily="2" charset="-122"/>
              <a:ea typeface="华文中宋" panose="02010600040101010101" pitchFamily="2" charset="-122"/>
            </a:endParaRPr>
          </a:p>
        </p:txBody>
      </p:sp>
      <p:sp>
        <p:nvSpPr>
          <p:cNvPr id="75802" name="矩形 32"/>
          <p:cNvSpPr>
            <a:spLocks noChangeArrowheads="1"/>
          </p:cNvSpPr>
          <p:nvPr/>
        </p:nvSpPr>
        <p:spPr bwMode="auto">
          <a:xfrm>
            <a:off x="467544" y="1124744"/>
            <a:ext cx="8137525" cy="1038429"/>
          </a:xfrm>
          <a:prstGeom prst="rect">
            <a:avLst/>
          </a:prstGeom>
          <a:extLst>
            <a:ext uri="{91240B29-F687-4F45-9708-019B960494DF}">
              <a14:hiddenLine xmlns:a14="http://schemas.microsoft.com/office/drawing/2010/main" w="9525">
                <a:solidFill>
                  <a:srgbClr val="000000"/>
                </a:solidFill>
                <a:round/>
              </a14:hiddenLine>
            </a:ext>
          </a:extLst>
        </p:spPr>
        <p:style>
          <a:lnRef idx="3">
            <a:schemeClr val="lt1"/>
          </a:lnRef>
          <a:fillRef idx="1">
            <a:schemeClr val="accent3"/>
          </a:fillRef>
          <a:effectRef idx="1">
            <a:schemeClr val="accent3"/>
          </a:effectRef>
          <a:fontRef idx="minor">
            <a:schemeClr val="lt1"/>
          </a:fontRef>
        </p:style>
        <p:txBody>
          <a:bodyPr anchor="ctr"/>
          <a:lstStyle/>
          <a:p>
            <a:pPr eaLnBrk="0" fontAlgn="base" hangingPunct="0">
              <a:spcBef>
                <a:spcPct val="0"/>
              </a:spcBef>
              <a:spcAft>
                <a:spcPct val="0"/>
              </a:spcAft>
              <a:buFont typeface="Arial" panose="020B0604020202020204" pitchFamily="34" charset="0"/>
              <a:buNone/>
            </a:pPr>
            <a:r>
              <a:rPr lang="zh-CN" altLang="en-US" sz="1600" dirty="0" smtClean="0">
                <a:solidFill>
                  <a:schemeClr val="tx1"/>
                </a:solidFill>
                <a:latin typeface="华文中宋" panose="02010600040101010101" pitchFamily="2" charset="-122"/>
                <a:ea typeface="华文中宋" panose="02010600040101010101" pitchFamily="2" charset="-122"/>
              </a:rPr>
              <a:t>      </a:t>
            </a:r>
            <a:r>
              <a:rPr lang="zh-CN" altLang="en-US" dirty="0" smtClean="0">
                <a:solidFill>
                  <a:schemeClr val="tx1"/>
                </a:solidFill>
                <a:latin typeface="华文中宋" panose="02010600040101010101" pitchFamily="2" charset="-122"/>
                <a:ea typeface="华文中宋" panose="02010600040101010101" pitchFamily="2" charset="-122"/>
              </a:rPr>
              <a:t>以园区管委会、园区企业、企业员工三级目标客户为中心，打造智慧园区服务管理平台、企业运营服务平台、员工生活便捷平台，以平台整合优势资源，以一个用户</a:t>
            </a:r>
            <a:r>
              <a:rPr lang="en-US" altLang="zh-CN" dirty="0" smtClean="0">
                <a:solidFill>
                  <a:schemeClr val="tx1"/>
                </a:solidFill>
                <a:latin typeface="华文中宋" panose="02010600040101010101" pitchFamily="2" charset="-122"/>
                <a:ea typeface="华文中宋" panose="02010600040101010101" pitchFamily="2" charset="-122"/>
              </a:rPr>
              <a:t>ID</a:t>
            </a:r>
            <a:r>
              <a:rPr lang="zh-CN" altLang="en-US" dirty="0" smtClean="0">
                <a:solidFill>
                  <a:schemeClr val="tx1"/>
                </a:solidFill>
                <a:latin typeface="华文中宋" panose="02010600040101010101" pitchFamily="2" charset="-122"/>
                <a:ea typeface="华文中宋" panose="02010600040101010101" pitchFamily="2" charset="-122"/>
              </a:rPr>
              <a:t>、一张网、一个数据中心、实现多方共赢！</a:t>
            </a:r>
            <a:endParaRPr lang="zh-CN" altLang="en-US" sz="1600" dirty="0" smtClean="0">
              <a:solidFill>
                <a:schemeClr val="tx1"/>
              </a:solidFill>
              <a:latin typeface="华文中宋" panose="02010600040101010101" pitchFamily="2" charset="-122"/>
              <a:ea typeface="华文中宋" panose="02010600040101010101" pitchFamily="2" charset="-122"/>
            </a:endParaRPr>
          </a:p>
        </p:txBody>
      </p:sp>
      <p:sp>
        <p:nvSpPr>
          <p:cNvPr id="24" name="矩形 25"/>
          <p:cNvSpPr>
            <a:spLocks noChangeArrowheads="1"/>
          </p:cNvSpPr>
          <p:nvPr/>
        </p:nvSpPr>
        <p:spPr bwMode="auto">
          <a:xfrm>
            <a:off x="0" y="4898677"/>
            <a:ext cx="1213842" cy="474539"/>
          </a:xfrm>
          <a:prstGeom prst="rect">
            <a:avLst/>
          </a:prstGeom>
          <a:gradFill rotWithShape="1">
            <a:gsLst>
              <a:gs pos="0">
                <a:srgbClr val="426E12"/>
              </a:gs>
              <a:gs pos="50000">
                <a:srgbClr val="62A01F"/>
              </a:gs>
              <a:gs pos="100000">
                <a:srgbClr val="76BF27"/>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智能指挥</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sp>
        <p:nvSpPr>
          <p:cNvPr id="25" name="矩形 25"/>
          <p:cNvSpPr>
            <a:spLocks noChangeArrowheads="1"/>
          </p:cNvSpPr>
          <p:nvPr/>
        </p:nvSpPr>
        <p:spPr bwMode="auto">
          <a:xfrm>
            <a:off x="1475656" y="4898677"/>
            <a:ext cx="1194944" cy="474539"/>
          </a:xfrm>
          <a:prstGeom prst="rect">
            <a:avLst/>
          </a:prstGeom>
          <a:gradFill rotWithShape="1">
            <a:gsLst>
              <a:gs pos="0">
                <a:srgbClr val="426E12"/>
              </a:gs>
              <a:gs pos="50000">
                <a:srgbClr val="62A01F"/>
              </a:gs>
              <a:gs pos="100000">
                <a:srgbClr val="76BF27"/>
              </a:gs>
            </a:gsLst>
            <a:lin ang="16200000" scaled="1"/>
          </a:gradFill>
          <a:ln w="9525" algn="ctr">
            <a:solidFill>
              <a:schemeClr val="tx1"/>
            </a:solidFill>
            <a:round/>
          </a:ln>
        </p:spPr>
        <p:txBody>
          <a:bodyPr/>
          <a:lstStyle/>
          <a:p>
            <a:pPr algn="ctr" eaLnBrk="0" fontAlgn="base" hangingPunct="0">
              <a:spcBef>
                <a:spcPct val="0"/>
              </a:spcBef>
              <a:spcAft>
                <a:spcPct val="0"/>
              </a:spcAft>
              <a:buFont typeface="Arial" panose="020B0604020202020204" pitchFamily="34" charset="0"/>
              <a:buNone/>
            </a:pPr>
            <a:r>
              <a:rPr lang="zh-CN" altLang="en-US" sz="1600" b="1" dirty="0" smtClean="0">
                <a:solidFill>
                  <a:srgbClr val="000000"/>
                </a:solidFill>
                <a:latin typeface="华文中宋" panose="02010600040101010101" pitchFamily="2" charset="-122"/>
                <a:ea typeface="华文中宋" panose="02010600040101010101" pitchFamily="2" charset="-122"/>
              </a:rPr>
              <a:t>交通管理</a:t>
            </a:r>
            <a:endParaRPr lang="zh-CN" altLang="en-US" sz="1600" b="1" dirty="0" smtClean="0">
              <a:solidFill>
                <a:srgbClr val="000000"/>
              </a:solidFill>
              <a:latin typeface="华文中宋" panose="02010600040101010101" pitchFamily="2" charset="-122"/>
              <a:ea typeface="华文中宋" panose="02010600040101010101" pitchFamily="2" charset="-122"/>
            </a:endParaRPr>
          </a:p>
        </p:txBody>
      </p:sp>
      <p:cxnSp>
        <p:nvCxnSpPr>
          <p:cNvPr id="27" name="直接箭头连接符 26"/>
          <p:cNvCxnSpPr/>
          <p:nvPr/>
        </p:nvCxnSpPr>
        <p:spPr bwMode="auto">
          <a:xfrm>
            <a:off x="2411760" y="2780928"/>
            <a:ext cx="864096"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直接箭头连接符 28"/>
          <p:cNvCxnSpPr/>
          <p:nvPr/>
        </p:nvCxnSpPr>
        <p:spPr bwMode="auto">
          <a:xfrm>
            <a:off x="5652120" y="3429000"/>
            <a:ext cx="1008112"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3" name="标题 64"/>
          <p:cNvSpPr>
            <a:spLocks noGrp="1" noChangeArrowheads="1"/>
          </p:cNvSpPr>
          <p:nvPr>
            <p:ph type="title" idx="4294967295"/>
          </p:nvPr>
        </p:nvSpPr>
        <p:spPr>
          <a:xfrm>
            <a:off x="0" y="214290"/>
            <a:ext cx="8229600" cy="642942"/>
          </a:xfrm>
        </p:spPr>
        <p:txBody>
          <a:bodyPr/>
          <a:lstStyle/>
          <a:p>
            <a:r>
              <a:rPr lang="zh-CN" sz="2800" dirty="0">
                <a:solidFill>
                  <a:schemeClr val="tx1"/>
                </a:solidFill>
              </a:rPr>
              <a:t>智慧园区</a:t>
            </a:r>
            <a:r>
              <a:rPr lang="zh-CN" sz="2800" dirty="0" smtClean="0">
                <a:solidFill>
                  <a:schemeClr val="tx1"/>
                </a:solidFill>
              </a:rPr>
              <a:t>总体</a:t>
            </a:r>
            <a:r>
              <a:rPr lang="zh-CN" altLang="en-US" sz="2800" dirty="0" smtClean="0">
                <a:solidFill>
                  <a:schemeClr val="tx1"/>
                </a:solidFill>
              </a:rPr>
              <a:t>应用</a:t>
            </a:r>
            <a:r>
              <a:rPr lang="zh-CN" sz="2800" dirty="0" smtClean="0">
                <a:solidFill>
                  <a:schemeClr val="tx1"/>
                </a:solidFill>
              </a:rPr>
              <a:t>方案</a:t>
            </a:r>
            <a:endParaRPr lang="zh-CN" sz="2800" dirty="0">
              <a:solidFill>
                <a:schemeClr val="tx1"/>
              </a:solidFill>
            </a:endParaRPr>
          </a:p>
        </p:txBody>
      </p:sp>
      <p:grpSp>
        <p:nvGrpSpPr>
          <p:cNvPr id="87" name="组合 86"/>
          <p:cNvGrpSpPr/>
          <p:nvPr/>
        </p:nvGrpSpPr>
        <p:grpSpPr>
          <a:xfrm>
            <a:off x="4719670" y="1037937"/>
            <a:ext cx="4370317" cy="4462765"/>
            <a:chOff x="4719670" y="1037937"/>
            <a:chExt cx="4370317" cy="4462765"/>
          </a:xfrm>
        </p:grpSpPr>
        <p:sp>
          <p:nvSpPr>
            <p:cNvPr id="15363" name="Oval 58"/>
            <p:cNvSpPr>
              <a:spLocks noChangeArrowheads="1"/>
            </p:cNvSpPr>
            <p:nvPr/>
          </p:nvSpPr>
          <p:spPr bwMode="auto">
            <a:xfrm>
              <a:off x="5572132" y="2071678"/>
              <a:ext cx="2867025" cy="2190472"/>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grpSp>
          <p:nvGrpSpPr>
            <p:cNvPr id="2" name="Group 81"/>
            <p:cNvGrpSpPr/>
            <p:nvPr/>
          </p:nvGrpSpPr>
          <p:grpSpPr bwMode="auto">
            <a:xfrm>
              <a:off x="7093833" y="1844240"/>
              <a:ext cx="990600" cy="714539"/>
              <a:chOff x="0" y="0"/>
              <a:chExt cx="1042" cy="1019"/>
            </a:xfrm>
          </p:grpSpPr>
          <p:grpSp>
            <p:nvGrpSpPr>
              <p:cNvPr id="3" name="Group 82"/>
              <p:cNvGrpSpPr/>
              <p:nvPr/>
            </p:nvGrpSpPr>
            <p:grpSpPr bwMode="auto">
              <a:xfrm>
                <a:off x="0" y="0"/>
                <a:ext cx="1042" cy="1019"/>
                <a:chOff x="0" y="0"/>
                <a:chExt cx="1042" cy="1019"/>
              </a:xfrm>
            </p:grpSpPr>
            <p:pic>
              <p:nvPicPr>
                <p:cNvPr id="15388" name="Picture 83"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389" name="Oval 84"/>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90" name="Picture 85"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4" name="Group 87"/>
            <p:cNvGrpSpPr/>
            <p:nvPr/>
          </p:nvGrpSpPr>
          <p:grpSpPr bwMode="auto">
            <a:xfrm>
              <a:off x="7987596" y="2856309"/>
              <a:ext cx="990600" cy="714539"/>
              <a:chOff x="0" y="0"/>
              <a:chExt cx="1042" cy="1019"/>
            </a:xfrm>
          </p:grpSpPr>
          <p:grpSp>
            <p:nvGrpSpPr>
              <p:cNvPr id="5" name="Group 88"/>
              <p:cNvGrpSpPr/>
              <p:nvPr/>
            </p:nvGrpSpPr>
            <p:grpSpPr bwMode="auto">
              <a:xfrm>
                <a:off x="0" y="0"/>
                <a:ext cx="1042" cy="1019"/>
                <a:chOff x="0" y="0"/>
                <a:chExt cx="1042" cy="1019"/>
              </a:xfrm>
            </p:grpSpPr>
            <p:pic>
              <p:nvPicPr>
                <p:cNvPr id="15393" name="Picture 89"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394" name="Oval 90"/>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95" name="Picture 91"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396" name="Text Box 92"/>
            <p:cNvSpPr>
              <a:spLocks noChangeArrowheads="1"/>
            </p:cNvSpPr>
            <p:nvPr/>
          </p:nvSpPr>
          <p:spPr bwMode="auto">
            <a:xfrm>
              <a:off x="7941558" y="3043729"/>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8F8F8"/>
                  </a:solidFill>
                  <a:sym typeface="Arial" panose="020B0604020202020204" pitchFamily="34" charset="0"/>
                </a:rPr>
                <a:t>安全管理</a:t>
              </a:r>
              <a:endParaRPr lang="en-US" sz="1600" b="1" dirty="0">
                <a:solidFill>
                  <a:srgbClr val="F8F8F8"/>
                </a:solidFill>
                <a:sym typeface="Arial" panose="020B0604020202020204" pitchFamily="34" charset="0"/>
              </a:endParaRPr>
            </a:p>
          </p:txBody>
        </p:sp>
        <p:grpSp>
          <p:nvGrpSpPr>
            <p:cNvPr id="6" name="Group 93"/>
            <p:cNvGrpSpPr/>
            <p:nvPr/>
          </p:nvGrpSpPr>
          <p:grpSpPr bwMode="auto">
            <a:xfrm>
              <a:off x="7093833" y="3799266"/>
              <a:ext cx="990600" cy="714539"/>
              <a:chOff x="0" y="0"/>
              <a:chExt cx="1042" cy="1019"/>
            </a:xfrm>
          </p:grpSpPr>
          <p:grpSp>
            <p:nvGrpSpPr>
              <p:cNvPr id="7" name="Group 94"/>
              <p:cNvGrpSpPr/>
              <p:nvPr/>
            </p:nvGrpSpPr>
            <p:grpSpPr bwMode="auto">
              <a:xfrm>
                <a:off x="0" y="0"/>
                <a:ext cx="1042" cy="1019"/>
                <a:chOff x="0" y="0"/>
                <a:chExt cx="1042" cy="1019"/>
              </a:xfrm>
            </p:grpSpPr>
            <p:pic>
              <p:nvPicPr>
                <p:cNvPr id="15399" name="Picture 95"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400" name="Oval 96"/>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401" name="Picture 9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402" name="Text Box 98"/>
            <p:cNvSpPr>
              <a:spLocks noChangeArrowheads="1"/>
            </p:cNvSpPr>
            <p:nvPr/>
          </p:nvSpPr>
          <p:spPr bwMode="auto">
            <a:xfrm>
              <a:off x="7065258" y="2024632"/>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8F8F8"/>
                  </a:solidFill>
                  <a:sym typeface="Arial" panose="020B0604020202020204" pitchFamily="34" charset="0"/>
                </a:rPr>
                <a:t>物业管理</a:t>
              </a:r>
              <a:endParaRPr lang="en-US" sz="1600" b="1" dirty="0">
                <a:solidFill>
                  <a:srgbClr val="F8F8F8"/>
                </a:solidFill>
                <a:sym typeface="Arial" panose="020B0604020202020204" pitchFamily="34" charset="0"/>
              </a:endParaRPr>
            </a:p>
          </p:txBody>
        </p:sp>
        <p:sp>
          <p:nvSpPr>
            <p:cNvPr id="15403" name="Text Box 99"/>
            <p:cNvSpPr>
              <a:spLocks noChangeArrowheads="1"/>
            </p:cNvSpPr>
            <p:nvPr/>
          </p:nvSpPr>
          <p:spPr bwMode="auto">
            <a:xfrm>
              <a:off x="6286523" y="2857496"/>
              <a:ext cx="1571625"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园区服务管理平台</a:t>
              </a:r>
              <a:endParaRPr lang="en-US" b="1" dirty="0">
                <a:solidFill>
                  <a:srgbClr val="000000"/>
                </a:solidFill>
                <a:sym typeface="Arial" panose="020B0604020202020204" pitchFamily="34" charset="0"/>
              </a:endParaRPr>
            </a:p>
          </p:txBody>
        </p:sp>
        <p:sp>
          <p:nvSpPr>
            <p:cNvPr id="15411" name="TextBox 51"/>
            <p:cNvSpPr>
              <a:spLocks noChangeArrowheads="1"/>
            </p:cNvSpPr>
            <p:nvPr/>
          </p:nvSpPr>
          <p:spPr bwMode="auto">
            <a:xfrm>
              <a:off x="7715272" y="4546595"/>
              <a:ext cx="1374715" cy="954107"/>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rPr>
                <a:t>招商项目管理</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园区辅助决策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t>苗圃与孵化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产业</a:t>
              </a:r>
              <a:r>
                <a:rPr lang="zh-CN" altLang="en-US" sz="1400" b="1" dirty="0" smtClean="0">
                  <a:solidFill>
                    <a:srgbClr val="000000"/>
                  </a:solidFill>
                  <a:sym typeface="微软雅黑" panose="020B0503020204020204" pitchFamily="34" charset="-122"/>
                </a:rPr>
                <a:t>链共享</a:t>
              </a:r>
              <a:endParaRPr lang="en-US" sz="1400" b="1" dirty="0">
                <a:solidFill>
                  <a:srgbClr val="000000"/>
                </a:solidFill>
                <a:sym typeface="微软雅黑" panose="020B0503020204020204" pitchFamily="34" charset="-122"/>
              </a:endParaRPr>
            </a:p>
          </p:txBody>
        </p:sp>
        <p:sp>
          <p:nvSpPr>
            <p:cNvPr id="15412" name="TextBox 52"/>
            <p:cNvSpPr>
              <a:spLocks noChangeArrowheads="1"/>
            </p:cNvSpPr>
            <p:nvPr/>
          </p:nvSpPr>
          <p:spPr bwMode="auto">
            <a:xfrm>
              <a:off x="8072462" y="1974041"/>
              <a:ext cx="985856"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安</a:t>
              </a:r>
              <a:r>
                <a:rPr lang="zh-CN" altLang="en-US" sz="1400" b="1" dirty="0">
                  <a:solidFill>
                    <a:srgbClr val="000000"/>
                  </a:solidFill>
                  <a:sym typeface="微软雅黑" panose="020B0503020204020204" pitchFamily="34" charset="-122"/>
                </a:rPr>
                <a:t>防</a:t>
              </a:r>
              <a:r>
                <a:rPr lang="zh-CN" altLang="en-US" sz="1400" b="1" dirty="0" smtClean="0">
                  <a:solidFill>
                    <a:srgbClr val="000000"/>
                  </a:solidFill>
                  <a:sym typeface="微软雅黑" panose="020B0503020204020204" pitchFamily="34" charset="-122"/>
                </a:rPr>
                <a:t>监控</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入侵报警</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访客管理</a:t>
              </a:r>
              <a:endParaRPr lang="en-US" altLang="zh-CN" sz="1400" b="1" dirty="0">
                <a:solidFill>
                  <a:srgbClr val="000000"/>
                </a:solidFill>
                <a:sym typeface="微软雅黑" panose="020B0503020204020204" pitchFamily="34" charset="-122"/>
              </a:endParaRPr>
            </a:p>
          </p:txBody>
        </p:sp>
        <p:sp>
          <p:nvSpPr>
            <p:cNvPr id="15413" name="TextBox 53"/>
            <p:cNvSpPr>
              <a:spLocks noChangeArrowheads="1"/>
            </p:cNvSpPr>
            <p:nvPr/>
          </p:nvSpPr>
          <p:spPr bwMode="auto">
            <a:xfrm>
              <a:off x="6769200" y="1037937"/>
              <a:ext cx="16335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物业管理</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公共设施管理</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园区公共服务</a:t>
              </a:r>
              <a:endParaRPr lang="en-US" altLang="zh-CN" sz="1400" b="1" dirty="0" smtClean="0">
                <a:solidFill>
                  <a:srgbClr val="000000"/>
                </a:solidFill>
                <a:sym typeface="微软雅黑" panose="020B0503020204020204" pitchFamily="34" charset="-122"/>
              </a:endParaRPr>
            </a:p>
          </p:txBody>
        </p:sp>
        <p:sp>
          <p:nvSpPr>
            <p:cNvPr id="15414" name="等腰三角形 54"/>
            <p:cNvSpPr>
              <a:spLocks noChangeArrowheads="1"/>
            </p:cNvSpPr>
            <p:nvPr/>
          </p:nvSpPr>
          <p:spPr bwMode="auto">
            <a:xfrm rot="10800000">
              <a:off x="7353420" y="1771127"/>
              <a:ext cx="414338" cy="112287"/>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5" name="等腰三角形 55"/>
            <p:cNvSpPr>
              <a:spLocks noChangeArrowheads="1"/>
            </p:cNvSpPr>
            <p:nvPr/>
          </p:nvSpPr>
          <p:spPr bwMode="auto">
            <a:xfrm rot="10800000">
              <a:off x="8402778" y="2699821"/>
              <a:ext cx="414338" cy="13236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6" name="等腰三角形 56"/>
            <p:cNvSpPr>
              <a:spLocks noChangeArrowheads="1"/>
            </p:cNvSpPr>
            <p:nvPr/>
          </p:nvSpPr>
          <p:spPr bwMode="auto">
            <a:xfrm rot="18896710">
              <a:off x="7590270" y="4526011"/>
              <a:ext cx="306900" cy="17780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21" name="Text Box 86"/>
            <p:cNvSpPr>
              <a:spLocks noChangeArrowheads="1"/>
            </p:cNvSpPr>
            <p:nvPr/>
          </p:nvSpPr>
          <p:spPr bwMode="auto">
            <a:xfrm>
              <a:off x="7065258" y="3978486"/>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招商管理</a:t>
              </a:r>
              <a:endParaRPr lang="en-US" sz="1600" b="1" dirty="0">
                <a:solidFill>
                  <a:srgbClr val="FFFFFF"/>
                </a:solidFill>
                <a:sym typeface="Arial" panose="020B0604020202020204" pitchFamily="34" charset="0"/>
              </a:endParaRPr>
            </a:p>
          </p:txBody>
        </p:sp>
        <p:sp>
          <p:nvSpPr>
            <p:cNvPr id="72" name="Oval 90"/>
            <p:cNvSpPr>
              <a:spLocks noChangeArrowheads="1"/>
            </p:cNvSpPr>
            <p:nvPr/>
          </p:nvSpPr>
          <p:spPr bwMode="auto">
            <a:xfrm>
              <a:off x="5163565" y="2272333"/>
              <a:ext cx="983945" cy="71453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0" name="Oval 90"/>
            <p:cNvSpPr>
              <a:spLocks noChangeArrowheads="1"/>
            </p:cNvSpPr>
            <p:nvPr/>
          </p:nvSpPr>
          <p:spPr bwMode="auto">
            <a:xfrm>
              <a:off x="5583416" y="3635766"/>
              <a:ext cx="983945" cy="71453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1" name="Text Box 86"/>
            <p:cNvSpPr>
              <a:spLocks noChangeArrowheads="1"/>
            </p:cNvSpPr>
            <p:nvPr/>
          </p:nvSpPr>
          <p:spPr bwMode="auto">
            <a:xfrm>
              <a:off x="5511408" y="3867735"/>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交通管理</a:t>
              </a:r>
              <a:endParaRPr lang="en-US" sz="1600" b="1" dirty="0">
                <a:solidFill>
                  <a:srgbClr val="FFFFFF"/>
                </a:solidFill>
                <a:sym typeface="Arial" panose="020B0604020202020204" pitchFamily="34" charset="0"/>
              </a:endParaRPr>
            </a:p>
          </p:txBody>
        </p:sp>
        <p:sp>
          <p:nvSpPr>
            <p:cNvPr id="82" name="Text Box 86"/>
            <p:cNvSpPr>
              <a:spLocks noChangeArrowheads="1"/>
            </p:cNvSpPr>
            <p:nvPr/>
          </p:nvSpPr>
          <p:spPr bwMode="auto">
            <a:xfrm>
              <a:off x="5147378" y="2433845"/>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智能指挥</a:t>
              </a:r>
              <a:endParaRPr lang="en-US" sz="1600" b="1" dirty="0">
                <a:solidFill>
                  <a:srgbClr val="FFFFFF"/>
                </a:solidFill>
                <a:sym typeface="Arial" panose="020B0604020202020204" pitchFamily="34" charset="0"/>
              </a:endParaRPr>
            </a:p>
          </p:txBody>
        </p:sp>
        <p:sp>
          <p:nvSpPr>
            <p:cNvPr id="83" name="TextBox 53"/>
            <p:cNvSpPr>
              <a:spLocks noChangeArrowheads="1"/>
            </p:cNvSpPr>
            <p:nvPr/>
          </p:nvSpPr>
          <p:spPr bwMode="auto">
            <a:xfrm>
              <a:off x="4719670" y="1451401"/>
              <a:ext cx="16335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调度中心建设</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公共广播</a:t>
              </a:r>
              <a:endParaRPr lang="en-US"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信息发布</a:t>
              </a:r>
              <a:endParaRPr lang="zh-CN" altLang="en-US" sz="1400" b="1" dirty="0">
                <a:solidFill>
                  <a:srgbClr val="000000"/>
                </a:solidFill>
                <a:sym typeface="微软雅黑" panose="020B0503020204020204" pitchFamily="34" charset="-122"/>
              </a:endParaRPr>
            </a:p>
          </p:txBody>
        </p:sp>
        <p:sp>
          <p:nvSpPr>
            <p:cNvPr id="84" name="等腰三角形 54"/>
            <p:cNvSpPr>
              <a:spLocks noChangeArrowheads="1"/>
            </p:cNvSpPr>
            <p:nvPr/>
          </p:nvSpPr>
          <p:spPr bwMode="auto">
            <a:xfrm rot="10643611">
              <a:off x="5297723" y="2212430"/>
              <a:ext cx="414338" cy="112287"/>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grpSp>
          <p:nvGrpSpPr>
            <p:cNvPr id="8" name="组合 13"/>
            <p:cNvGrpSpPr/>
            <p:nvPr/>
          </p:nvGrpSpPr>
          <p:grpSpPr>
            <a:xfrm>
              <a:off x="6015464" y="4247816"/>
              <a:ext cx="1414056" cy="632059"/>
              <a:chOff x="6094585" y="4184257"/>
              <a:chExt cx="1414056" cy="632059"/>
            </a:xfrm>
          </p:grpSpPr>
          <p:sp>
            <p:nvSpPr>
              <p:cNvPr id="85" name="TextBox 51"/>
              <p:cNvSpPr>
                <a:spLocks noChangeArrowheads="1"/>
              </p:cNvSpPr>
              <p:nvPr/>
            </p:nvSpPr>
            <p:spPr bwMode="auto">
              <a:xfrm>
                <a:off x="6156176" y="4293096"/>
                <a:ext cx="1352465" cy="523220"/>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a:solidFill>
                      <a:srgbClr val="000000"/>
                    </a:solidFill>
                  </a:rPr>
                  <a:t>车辆</a:t>
                </a:r>
                <a:r>
                  <a:rPr lang="zh-CN" altLang="en-US" sz="1400" b="1" dirty="0" smtClean="0">
                    <a:solidFill>
                      <a:srgbClr val="000000"/>
                    </a:solidFill>
                  </a:rPr>
                  <a:t>管理</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园区</a:t>
                </a:r>
                <a:r>
                  <a:rPr lang="en-US" altLang="zh-CN" sz="1400" b="1" dirty="0">
                    <a:solidFill>
                      <a:srgbClr val="000000"/>
                    </a:solidFill>
                    <a:sym typeface="微软雅黑" panose="020B0503020204020204" pitchFamily="34" charset="-122"/>
                  </a:rPr>
                  <a:t>GIS</a:t>
                </a:r>
                <a:r>
                  <a:rPr lang="zh-CN" altLang="en-US" sz="1400" b="1" dirty="0">
                    <a:solidFill>
                      <a:srgbClr val="000000"/>
                    </a:solidFill>
                    <a:sym typeface="微软雅黑" panose="020B0503020204020204" pitchFamily="34" charset="-122"/>
                  </a:rPr>
                  <a:t>服务</a:t>
                </a:r>
                <a:endParaRPr lang="zh-CN" altLang="en-US" sz="1400" b="1" dirty="0">
                  <a:solidFill>
                    <a:srgbClr val="000000"/>
                  </a:solidFill>
                  <a:sym typeface="微软雅黑" panose="020B0503020204020204" pitchFamily="34" charset="-122"/>
                </a:endParaRPr>
              </a:p>
            </p:txBody>
          </p:sp>
          <p:sp>
            <p:nvSpPr>
              <p:cNvPr id="86" name="等腰三角形 56"/>
              <p:cNvSpPr>
                <a:spLocks noChangeArrowheads="1"/>
              </p:cNvSpPr>
              <p:nvPr/>
            </p:nvSpPr>
            <p:spPr bwMode="auto">
              <a:xfrm rot="18896710">
                <a:off x="6030034" y="4248808"/>
                <a:ext cx="306901" cy="17780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grpSp>
      </p:grpSp>
      <p:grpSp>
        <p:nvGrpSpPr>
          <p:cNvPr id="91" name="组合 90"/>
          <p:cNvGrpSpPr/>
          <p:nvPr/>
        </p:nvGrpSpPr>
        <p:grpSpPr>
          <a:xfrm>
            <a:off x="70578" y="1159140"/>
            <a:ext cx="8106616" cy="5556008"/>
            <a:chOff x="70578" y="1159140"/>
            <a:chExt cx="8106616" cy="5556008"/>
          </a:xfrm>
        </p:grpSpPr>
        <p:sp>
          <p:nvSpPr>
            <p:cNvPr id="69" name="Oval 59"/>
            <p:cNvSpPr>
              <a:spLocks noChangeArrowheads="1"/>
            </p:cNvSpPr>
            <p:nvPr/>
          </p:nvSpPr>
          <p:spPr bwMode="auto">
            <a:xfrm>
              <a:off x="3297855" y="4562143"/>
              <a:ext cx="2867025" cy="1795815"/>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15407" name="圆角矩形 47"/>
            <p:cNvSpPr>
              <a:spLocks noChangeArrowheads="1"/>
            </p:cNvSpPr>
            <p:nvPr/>
          </p:nvSpPr>
          <p:spPr bwMode="auto">
            <a:xfrm>
              <a:off x="4033529" y="3664404"/>
              <a:ext cx="1493341" cy="431800"/>
            </a:xfrm>
            <a:prstGeom prst="roundRect">
              <a:avLst>
                <a:gd name="adj" fmla="val 16667"/>
              </a:avLst>
            </a:prstGeom>
            <a:solidFill>
              <a:schemeClr val="tx2"/>
            </a:solidFill>
            <a:ln w="9525" cmpd="sng">
              <a:noFill/>
              <a:bevel/>
            </a:ln>
          </p:spPr>
          <p:txBody>
            <a:bodyPr anchor="ctr"/>
            <a:lstStyle/>
            <a:p>
              <a:pPr algn="ctr"/>
              <a:r>
                <a:rPr lang="zh-CN" altLang="en-US" sz="1400" b="1" dirty="0">
                  <a:solidFill>
                    <a:srgbClr val="FFFFFF"/>
                  </a:solidFill>
                  <a:sym typeface="微软雅黑" panose="020B0503020204020204" pitchFamily="34" charset="-122"/>
                </a:rPr>
                <a:t>数据中心</a:t>
              </a:r>
              <a:endParaRPr lang="zh-CN" altLang="en-US" sz="1400" b="1" dirty="0">
                <a:solidFill>
                  <a:srgbClr val="FFFFFF"/>
                </a:solidFill>
                <a:sym typeface="微软雅黑" panose="020B0503020204020204" pitchFamily="34" charset="-122"/>
              </a:endParaRPr>
            </a:p>
          </p:txBody>
        </p:sp>
        <p:sp>
          <p:nvSpPr>
            <p:cNvPr id="15364" name="Oval 59"/>
            <p:cNvSpPr>
              <a:spLocks noChangeArrowheads="1"/>
            </p:cNvSpPr>
            <p:nvPr/>
          </p:nvSpPr>
          <p:spPr bwMode="auto">
            <a:xfrm>
              <a:off x="1257337" y="2106353"/>
              <a:ext cx="2779949" cy="2194585"/>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15367" name="Text Box 62"/>
            <p:cNvSpPr>
              <a:spLocks noChangeArrowheads="1"/>
            </p:cNvSpPr>
            <p:nvPr/>
          </p:nvSpPr>
          <p:spPr bwMode="auto">
            <a:xfrm>
              <a:off x="1978707" y="2906712"/>
              <a:ext cx="1593161"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企业运营服务平台</a:t>
              </a:r>
              <a:endParaRPr lang="en-US" b="1" dirty="0">
                <a:solidFill>
                  <a:srgbClr val="000000"/>
                </a:solidFill>
                <a:sym typeface="Arial" panose="020B0604020202020204" pitchFamily="34" charset="0"/>
              </a:endParaRPr>
            </a:p>
          </p:txBody>
        </p:sp>
        <p:grpSp>
          <p:nvGrpSpPr>
            <p:cNvPr id="9" name="Group 63"/>
            <p:cNvGrpSpPr/>
            <p:nvPr/>
          </p:nvGrpSpPr>
          <p:grpSpPr bwMode="auto">
            <a:xfrm>
              <a:off x="2032015" y="1800069"/>
              <a:ext cx="1012850" cy="755782"/>
              <a:chOff x="0" y="0"/>
              <a:chExt cx="1042" cy="1019"/>
            </a:xfrm>
          </p:grpSpPr>
          <p:grpSp>
            <p:nvGrpSpPr>
              <p:cNvPr id="10" name="Group 64"/>
              <p:cNvGrpSpPr/>
              <p:nvPr/>
            </p:nvGrpSpPr>
            <p:grpSpPr bwMode="auto">
              <a:xfrm>
                <a:off x="0" y="0"/>
                <a:ext cx="1042" cy="1019"/>
                <a:chOff x="0" y="0"/>
                <a:chExt cx="1042" cy="1019"/>
              </a:xfrm>
            </p:grpSpPr>
            <p:pic>
              <p:nvPicPr>
                <p:cNvPr id="15370" name="Picture 65"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71" name="Oval 66"/>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72" name="Picture 6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11" name="Group 68"/>
            <p:cNvGrpSpPr/>
            <p:nvPr/>
          </p:nvGrpSpPr>
          <p:grpSpPr bwMode="auto">
            <a:xfrm>
              <a:off x="915944" y="2786058"/>
              <a:ext cx="1012850" cy="755782"/>
              <a:chOff x="0" y="0"/>
              <a:chExt cx="1042" cy="1019"/>
            </a:xfrm>
          </p:grpSpPr>
          <p:grpSp>
            <p:nvGrpSpPr>
              <p:cNvPr id="12" name="Group 69"/>
              <p:cNvGrpSpPr/>
              <p:nvPr/>
            </p:nvGrpSpPr>
            <p:grpSpPr bwMode="auto">
              <a:xfrm>
                <a:off x="0" y="0"/>
                <a:ext cx="1042" cy="1019"/>
                <a:chOff x="0" y="0"/>
                <a:chExt cx="1042" cy="1019"/>
              </a:xfrm>
            </p:grpSpPr>
            <p:pic>
              <p:nvPicPr>
                <p:cNvPr id="15375" name="Picture 70"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76" name="Oval 71"/>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77" name="Picture 72"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13" name="Group 73"/>
            <p:cNvGrpSpPr/>
            <p:nvPr/>
          </p:nvGrpSpPr>
          <p:grpSpPr bwMode="auto">
            <a:xfrm>
              <a:off x="1997901" y="3795128"/>
              <a:ext cx="1012850" cy="755782"/>
              <a:chOff x="0" y="0"/>
              <a:chExt cx="1042" cy="1019"/>
            </a:xfrm>
          </p:grpSpPr>
          <p:grpSp>
            <p:nvGrpSpPr>
              <p:cNvPr id="14" name="Group 74"/>
              <p:cNvGrpSpPr/>
              <p:nvPr/>
            </p:nvGrpSpPr>
            <p:grpSpPr bwMode="auto">
              <a:xfrm>
                <a:off x="0" y="0"/>
                <a:ext cx="1042" cy="1019"/>
                <a:chOff x="0" y="0"/>
                <a:chExt cx="1042" cy="1019"/>
              </a:xfrm>
            </p:grpSpPr>
            <p:pic>
              <p:nvPicPr>
                <p:cNvPr id="15380" name="Picture 75"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81" name="Oval 76"/>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82" name="Picture 7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383" name="Text Box 78"/>
            <p:cNvSpPr>
              <a:spLocks noChangeArrowheads="1"/>
            </p:cNvSpPr>
            <p:nvPr/>
          </p:nvSpPr>
          <p:spPr bwMode="auto">
            <a:xfrm>
              <a:off x="2035156" y="2052369"/>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入驻服务</a:t>
              </a:r>
              <a:endParaRPr lang="en-US" sz="1600" b="1" dirty="0">
                <a:solidFill>
                  <a:srgbClr val="F8F8F8"/>
                </a:solidFill>
                <a:sym typeface="Arial" panose="020B0604020202020204" pitchFamily="34" charset="0"/>
              </a:endParaRPr>
            </a:p>
          </p:txBody>
        </p:sp>
        <p:sp>
          <p:nvSpPr>
            <p:cNvPr id="15384" name="Text Box 79"/>
            <p:cNvSpPr>
              <a:spLocks noChangeArrowheads="1"/>
            </p:cNvSpPr>
            <p:nvPr/>
          </p:nvSpPr>
          <p:spPr bwMode="auto">
            <a:xfrm>
              <a:off x="928662" y="3000372"/>
              <a:ext cx="1108285" cy="338554"/>
            </a:xfrm>
            <a:prstGeom prst="rect">
              <a:avLst/>
            </a:prstGeom>
            <a:noFill/>
            <a:ln w="9525" cmpd="sng">
              <a:noFill/>
              <a:miter lim="800000"/>
            </a:ln>
          </p:spPr>
          <p:txBody>
            <a:bodyPr>
              <a:spAutoFit/>
            </a:bodyPr>
            <a:lstStyle/>
            <a:p>
              <a:pPr>
                <a:spcBef>
                  <a:spcPct val="50000"/>
                </a:spcBef>
              </a:pPr>
              <a:r>
                <a:rPr lang="zh-CN" altLang="en-US" sz="1600" b="1" dirty="0">
                  <a:solidFill>
                    <a:srgbClr val="F8F8F8"/>
                  </a:solidFill>
                  <a:sym typeface="Arial" panose="020B0604020202020204" pitchFamily="34" charset="0"/>
                </a:rPr>
                <a:t>运营</a:t>
              </a:r>
              <a:r>
                <a:rPr lang="zh-CN" altLang="en-US" sz="1600" b="1" dirty="0" smtClean="0">
                  <a:solidFill>
                    <a:srgbClr val="F8F8F8"/>
                  </a:solidFill>
                  <a:sym typeface="Arial" panose="020B0604020202020204" pitchFamily="34" charset="0"/>
                </a:rPr>
                <a:t>服务</a:t>
              </a:r>
              <a:endParaRPr lang="en-US" sz="1600" b="1" dirty="0">
                <a:solidFill>
                  <a:srgbClr val="F8F8F8"/>
                </a:solidFill>
                <a:sym typeface="Arial" panose="020B0604020202020204" pitchFamily="34" charset="0"/>
              </a:endParaRPr>
            </a:p>
          </p:txBody>
        </p:sp>
        <p:sp>
          <p:nvSpPr>
            <p:cNvPr id="15385" name="Text Box 80"/>
            <p:cNvSpPr>
              <a:spLocks noChangeArrowheads="1"/>
            </p:cNvSpPr>
            <p:nvPr/>
          </p:nvSpPr>
          <p:spPr bwMode="auto">
            <a:xfrm>
              <a:off x="2036383" y="4032190"/>
              <a:ext cx="1028243" cy="338554"/>
            </a:xfrm>
            <a:prstGeom prst="rect">
              <a:avLst/>
            </a:prstGeom>
            <a:noFill/>
            <a:ln w="9525" cmpd="sng">
              <a:noFill/>
              <a:miter lim="800000"/>
            </a:ln>
          </p:spPr>
          <p:txBody>
            <a:bodyPr>
              <a:spAutoFit/>
            </a:bodyPr>
            <a:lstStyle/>
            <a:p>
              <a:pPr>
                <a:spcBef>
                  <a:spcPct val="50000"/>
                </a:spcBef>
              </a:pPr>
              <a:r>
                <a:rPr lang="zh-CN" altLang="en-US" sz="1600" b="1" dirty="0">
                  <a:solidFill>
                    <a:srgbClr val="F8F8F8"/>
                  </a:solidFill>
                  <a:sym typeface="Arial" panose="020B0604020202020204" pitchFamily="34" charset="0"/>
                </a:rPr>
                <a:t>支撑</a:t>
              </a:r>
              <a:r>
                <a:rPr lang="zh-CN" altLang="en-US" sz="1600" b="1" dirty="0" smtClean="0">
                  <a:solidFill>
                    <a:srgbClr val="F8F8F8"/>
                  </a:solidFill>
                  <a:sym typeface="Arial" panose="020B0604020202020204" pitchFamily="34" charset="0"/>
                </a:rPr>
                <a:t>服务</a:t>
              </a:r>
              <a:endParaRPr lang="en-US" sz="1600" b="1" dirty="0">
                <a:solidFill>
                  <a:srgbClr val="F8F8F8"/>
                </a:solidFill>
                <a:sym typeface="Arial" panose="020B0604020202020204" pitchFamily="34" charset="0"/>
              </a:endParaRPr>
            </a:p>
          </p:txBody>
        </p:sp>
        <p:sp>
          <p:nvSpPr>
            <p:cNvPr id="15406" name="圆角矩形 46"/>
            <p:cNvSpPr>
              <a:spLocks noChangeArrowheads="1"/>
            </p:cNvSpPr>
            <p:nvPr/>
          </p:nvSpPr>
          <p:spPr bwMode="auto">
            <a:xfrm>
              <a:off x="4000730" y="3232356"/>
              <a:ext cx="796351" cy="393495"/>
            </a:xfrm>
            <a:prstGeom prst="roundRect">
              <a:avLst>
                <a:gd name="adj" fmla="val 16667"/>
              </a:avLst>
            </a:prstGeom>
            <a:solidFill>
              <a:srgbClr val="538CD5"/>
            </a:solidFill>
            <a:ln w="9525" cmpd="sng">
              <a:noFill/>
              <a:bevel/>
            </a:ln>
          </p:spPr>
          <p:txBody>
            <a:bodyPr anchor="ctr"/>
            <a:lstStyle/>
            <a:p>
              <a:pPr algn="ctr"/>
              <a:r>
                <a:rPr lang="zh-CN" altLang="en-US" sz="1200" b="1" dirty="0">
                  <a:solidFill>
                    <a:srgbClr val="FFFFFF"/>
                  </a:solidFill>
                  <a:sym typeface="微软雅黑" panose="020B0503020204020204" pitchFamily="34" charset="-122"/>
                </a:rPr>
                <a:t>云</a:t>
              </a:r>
              <a:r>
                <a:rPr lang="zh-CN" altLang="en-US" sz="1200" b="1" dirty="0" smtClean="0">
                  <a:solidFill>
                    <a:srgbClr val="FFFFFF"/>
                  </a:solidFill>
                  <a:sym typeface="微软雅黑" panose="020B0503020204020204" pitchFamily="34" charset="-122"/>
                </a:rPr>
                <a:t>计算</a:t>
              </a:r>
              <a:endParaRPr lang="zh-CN" altLang="en-US" sz="1200" b="1" dirty="0">
                <a:solidFill>
                  <a:srgbClr val="FFFFFF"/>
                </a:solidFill>
                <a:sym typeface="微软雅黑" panose="020B0503020204020204" pitchFamily="34" charset="-122"/>
              </a:endParaRPr>
            </a:p>
          </p:txBody>
        </p:sp>
        <p:sp>
          <p:nvSpPr>
            <p:cNvPr id="15409" name="TextBox 49"/>
            <p:cNvSpPr>
              <a:spLocks noChangeArrowheads="1"/>
            </p:cNvSpPr>
            <p:nvPr/>
          </p:nvSpPr>
          <p:spPr bwMode="auto">
            <a:xfrm>
              <a:off x="70578" y="1625388"/>
              <a:ext cx="1140610" cy="1169551"/>
            </a:xfrm>
            <a:prstGeom prst="rect">
              <a:avLst/>
            </a:prstGeom>
            <a:noFill/>
            <a:ln w="9525" cap="flat" cmpd="sng">
              <a:solidFill>
                <a:srgbClr val="4A7DBA"/>
              </a:solidFill>
              <a:prstDash val="dash"/>
              <a:bevel/>
            </a:ln>
          </p:spPr>
          <p:txBody>
            <a:bodyPr>
              <a:spAutoFit/>
            </a:bodyPr>
            <a:lstStyle/>
            <a:p>
              <a:pPr>
                <a:buFont typeface="Arial" panose="020B0604020202020204" pitchFamily="34" charset="0"/>
                <a:buChar char="•"/>
              </a:pPr>
              <a:r>
                <a:rPr lang="zh-CN" altLang="en-US" sz="1400" b="1" dirty="0">
                  <a:solidFill>
                    <a:srgbClr val="000000"/>
                  </a:solidFill>
                  <a:sym typeface="微软雅黑" panose="020B0503020204020204" pitchFamily="34" charset="-122"/>
                </a:rPr>
                <a:t>融合通讯</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呼叫中心</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办公信息化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信息发布</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商务会议</a:t>
              </a:r>
              <a:endParaRPr lang="en-US" altLang="zh-CN" sz="1400" b="1" dirty="0">
                <a:solidFill>
                  <a:srgbClr val="000000"/>
                </a:solidFill>
                <a:sym typeface="微软雅黑" panose="020B0503020204020204" pitchFamily="34" charset="-122"/>
              </a:endParaRPr>
            </a:p>
          </p:txBody>
        </p:sp>
        <p:sp>
          <p:nvSpPr>
            <p:cNvPr id="15410" name="TextBox 50"/>
            <p:cNvSpPr>
              <a:spLocks noChangeArrowheads="1"/>
            </p:cNvSpPr>
            <p:nvPr/>
          </p:nvSpPr>
          <p:spPr bwMode="auto">
            <a:xfrm>
              <a:off x="696716" y="4510497"/>
              <a:ext cx="1575191" cy="954107"/>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人才培育</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en-US" altLang="zh-CN" sz="1400" b="1" dirty="0">
                  <a:solidFill>
                    <a:srgbClr val="000000"/>
                  </a:solidFill>
                  <a:sym typeface="微软雅黑" panose="020B0503020204020204" pitchFamily="34" charset="-122"/>
                </a:rPr>
                <a:t> </a:t>
              </a:r>
              <a:r>
                <a:rPr lang="zh-CN" altLang="en-US" sz="1400" b="1" dirty="0" smtClean="0">
                  <a:solidFill>
                    <a:srgbClr val="000000"/>
                  </a:solidFill>
                  <a:sym typeface="微软雅黑" panose="020B0503020204020204" pitchFamily="34" charset="-122"/>
                </a:rPr>
                <a:t>企业大数据分析</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企业金融服务</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企业政务协办</a:t>
              </a:r>
              <a:endParaRPr lang="en-US" altLang="zh-CN" sz="1400" b="1" dirty="0" smtClean="0">
                <a:solidFill>
                  <a:srgbClr val="000000"/>
                </a:solidFill>
                <a:sym typeface="微软雅黑" panose="020B0503020204020204" pitchFamily="34" charset="-122"/>
              </a:endParaRPr>
            </a:p>
          </p:txBody>
        </p:sp>
        <p:sp>
          <p:nvSpPr>
            <p:cNvPr id="15417" name="等腰三角形 57"/>
            <p:cNvSpPr>
              <a:spLocks noChangeArrowheads="1"/>
            </p:cNvSpPr>
            <p:nvPr/>
          </p:nvSpPr>
          <p:spPr bwMode="auto">
            <a:xfrm rot="10800000">
              <a:off x="2362216" y="1677195"/>
              <a:ext cx="403293" cy="13144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8" name="等腰三角形 58"/>
            <p:cNvSpPr>
              <a:spLocks noChangeArrowheads="1"/>
            </p:cNvSpPr>
            <p:nvPr/>
          </p:nvSpPr>
          <p:spPr bwMode="auto">
            <a:xfrm rot="7817287">
              <a:off x="1037798" y="2668455"/>
              <a:ext cx="307477" cy="173939"/>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9" name="等腰三角形 59"/>
            <p:cNvSpPr>
              <a:spLocks noChangeArrowheads="1"/>
            </p:cNvSpPr>
            <p:nvPr/>
          </p:nvSpPr>
          <p:spPr bwMode="auto">
            <a:xfrm rot="2540523">
              <a:off x="1983600" y="4493905"/>
              <a:ext cx="401754" cy="132614"/>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20" name="圆角矩形 60"/>
            <p:cNvSpPr>
              <a:spLocks noChangeArrowheads="1"/>
            </p:cNvSpPr>
            <p:nvPr/>
          </p:nvSpPr>
          <p:spPr bwMode="auto">
            <a:xfrm>
              <a:off x="4845608" y="3232356"/>
              <a:ext cx="681262" cy="394790"/>
            </a:xfrm>
            <a:prstGeom prst="roundRect">
              <a:avLst>
                <a:gd name="adj" fmla="val 16667"/>
              </a:avLst>
            </a:prstGeom>
            <a:solidFill>
              <a:srgbClr val="009900"/>
            </a:solidFill>
            <a:ln w="9525" cmpd="sng">
              <a:noFill/>
              <a:bevel/>
            </a:ln>
          </p:spPr>
          <p:txBody>
            <a:bodyPr anchor="ctr"/>
            <a:lstStyle/>
            <a:p>
              <a:pPr algn="ctr"/>
              <a:r>
                <a:rPr lang="zh-CN" altLang="en-US" sz="1200" b="1" dirty="0">
                  <a:solidFill>
                    <a:srgbClr val="FFFFFF"/>
                  </a:solidFill>
                  <a:sym typeface="微软雅黑" panose="020B0503020204020204" pitchFamily="34" charset="-122"/>
                </a:rPr>
                <a:t>物</a:t>
              </a:r>
              <a:r>
                <a:rPr lang="zh-CN" altLang="en-US" sz="1200" b="1" dirty="0" smtClean="0">
                  <a:solidFill>
                    <a:srgbClr val="FFFFFF"/>
                  </a:solidFill>
                  <a:sym typeface="微软雅黑" panose="020B0503020204020204" pitchFamily="34" charset="-122"/>
                </a:rPr>
                <a:t>联网</a:t>
              </a:r>
              <a:endParaRPr lang="zh-CN" altLang="en-US" sz="1200" b="1" dirty="0">
                <a:solidFill>
                  <a:srgbClr val="000000"/>
                </a:solidFill>
              </a:endParaRPr>
            </a:p>
          </p:txBody>
        </p:sp>
        <p:sp>
          <p:nvSpPr>
            <p:cNvPr id="70" name="Text Box 62"/>
            <p:cNvSpPr>
              <a:spLocks noChangeArrowheads="1"/>
            </p:cNvSpPr>
            <p:nvPr/>
          </p:nvSpPr>
          <p:spPr bwMode="auto">
            <a:xfrm>
              <a:off x="3887040" y="5255823"/>
              <a:ext cx="1643063"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员工生活便捷平台</a:t>
              </a:r>
              <a:endParaRPr lang="en-US" b="1" dirty="0">
                <a:solidFill>
                  <a:srgbClr val="000000"/>
                </a:solidFill>
                <a:sym typeface="Arial" panose="020B0604020202020204" pitchFamily="34" charset="0"/>
              </a:endParaRPr>
            </a:p>
          </p:txBody>
        </p:sp>
        <p:sp>
          <p:nvSpPr>
            <p:cNvPr id="74" name="TextBox 50"/>
            <p:cNvSpPr>
              <a:spLocks noChangeArrowheads="1"/>
            </p:cNvSpPr>
            <p:nvPr/>
          </p:nvSpPr>
          <p:spPr bwMode="auto">
            <a:xfrm>
              <a:off x="1552458" y="5904476"/>
              <a:ext cx="1385357" cy="738664"/>
            </a:xfrm>
            <a:prstGeom prst="rect">
              <a:avLst/>
            </a:prstGeom>
            <a:noFill/>
            <a:ln w="9525" cap="flat" cmpd="sng">
              <a:solidFill>
                <a:srgbClr val="4A7DBA"/>
              </a:solidFill>
              <a:prstDash val="dash"/>
              <a:bevel/>
            </a:ln>
          </p:spPr>
          <p:txBody>
            <a:bodyPr>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一卡通</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园区专车</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园区团购</a:t>
              </a:r>
              <a:endParaRPr lang="en-US" altLang="zh-CN" sz="1400" b="1" dirty="0">
                <a:solidFill>
                  <a:srgbClr val="000000"/>
                </a:solidFill>
                <a:sym typeface="微软雅黑" panose="020B0503020204020204" pitchFamily="34" charset="-122"/>
              </a:endParaRPr>
            </a:p>
          </p:txBody>
        </p:sp>
        <p:sp>
          <p:nvSpPr>
            <p:cNvPr id="75" name="等腰三角形 59"/>
            <p:cNvSpPr>
              <a:spLocks noChangeArrowheads="1"/>
            </p:cNvSpPr>
            <p:nvPr/>
          </p:nvSpPr>
          <p:spPr bwMode="auto">
            <a:xfrm rot="5566615" flipH="1">
              <a:off x="2760593" y="6253068"/>
              <a:ext cx="541638" cy="17631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76" name="TextBox 51"/>
            <p:cNvSpPr>
              <a:spLocks noChangeArrowheads="1"/>
            </p:cNvSpPr>
            <p:nvPr/>
          </p:nvSpPr>
          <p:spPr bwMode="auto">
            <a:xfrm>
              <a:off x="6650316" y="5976484"/>
              <a:ext cx="15268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统一支付</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商旅服务</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endParaRPr lang="en-US" sz="1400" b="1" dirty="0">
                <a:solidFill>
                  <a:srgbClr val="000000"/>
                </a:solidFill>
                <a:sym typeface="微软雅黑" panose="020B0503020204020204" pitchFamily="34" charset="-122"/>
              </a:endParaRPr>
            </a:p>
          </p:txBody>
        </p:sp>
        <p:grpSp>
          <p:nvGrpSpPr>
            <p:cNvPr id="15" name="组合 15"/>
            <p:cNvGrpSpPr/>
            <p:nvPr/>
          </p:nvGrpSpPr>
          <p:grpSpPr>
            <a:xfrm>
              <a:off x="3153839" y="5868774"/>
              <a:ext cx="1080120" cy="755782"/>
              <a:chOff x="3131840" y="5193498"/>
              <a:chExt cx="1080120" cy="755782"/>
            </a:xfrm>
          </p:grpSpPr>
          <p:sp>
            <p:nvSpPr>
              <p:cNvPr id="71" name="Oval 71"/>
              <p:cNvSpPr>
                <a:spLocks noChangeArrowheads="1"/>
              </p:cNvSpPr>
              <p:nvPr/>
            </p:nvSpPr>
            <p:spPr bwMode="auto">
              <a:xfrm>
                <a:off x="3131840" y="5193498"/>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78" name="Text Box 80"/>
              <p:cNvSpPr>
                <a:spLocks noChangeArrowheads="1"/>
              </p:cNvSpPr>
              <p:nvPr/>
            </p:nvSpPr>
            <p:spPr bwMode="auto">
              <a:xfrm>
                <a:off x="3183717" y="5372635"/>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衣食住行</a:t>
                </a:r>
                <a:endParaRPr lang="en-US" sz="1600" b="1" dirty="0">
                  <a:solidFill>
                    <a:srgbClr val="F8F8F8"/>
                  </a:solidFill>
                  <a:sym typeface="Arial" panose="020B0604020202020204" pitchFamily="34" charset="0"/>
                </a:endParaRPr>
              </a:p>
            </p:txBody>
          </p:sp>
        </p:grpSp>
        <p:sp>
          <p:nvSpPr>
            <p:cNvPr id="73" name="Oval 71"/>
            <p:cNvSpPr>
              <a:spLocks noChangeArrowheads="1"/>
            </p:cNvSpPr>
            <p:nvPr/>
          </p:nvSpPr>
          <p:spPr bwMode="auto">
            <a:xfrm>
              <a:off x="5458095" y="5850430"/>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79" name="Text Box 80"/>
            <p:cNvSpPr>
              <a:spLocks noChangeArrowheads="1"/>
            </p:cNvSpPr>
            <p:nvPr/>
          </p:nvSpPr>
          <p:spPr bwMode="auto">
            <a:xfrm>
              <a:off x="5487541" y="6066454"/>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便捷消费</a:t>
              </a:r>
              <a:endParaRPr lang="en-US" sz="1600" b="1" dirty="0">
                <a:solidFill>
                  <a:srgbClr val="F8F8F8"/>
                </a:solidFill>
                <a:sym typeface="Arial" panose="020B0604020202020204" pitchFamily="34" charset="0"/>
              </a:endParaRPr>
            </a:p>
          </p:txBody>
        </p:sp>
        <p:grpSp>
          <p:nvGrpSpPr>
            <p:cNvPr id="16" name="组合 86"/>
            <p:cNvGrpSpPr/>
            <p:nvPr/>
          </p:nvGrpSpPr>
          <p:grpSpPr>
            <a:xfrm>
              <a:off x="4144746" y="4248292"/>
              <a:ext cx="1080120" cy="755782"/>
              <a:chOff x="3131840" y="5193498"/>
              <a:chExt cx="1080120" cy="755782"/>
            </a:xfrm>
          </p:grpSpPr>
          <p:sp>
            <p:nvSpPr>
              <p:cNvPr id="88" name="Oval 71"/>
              <p:cNvSpPr>
                <a:spLocks noChangeArrowheads="1"/>
              </p:cNvSpPr>
              <p:nvPr/>
            </p:nvSpPr>
            <p:spPr bwMode="auto">
              <a:xfrm>
                <a:off x="3131840" y="5193498"/>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9" name="Text Box 80"/>
              <p:cNvSpPr>
                <a:spLocks noChangeArrowheads="1"/>
              </p:cNvSpPr>
              <p:nvPr/>
            </p:nvSpPr>
            <p:spPr bwMode="auto">
              <a:xfrm>
                <a:off x="3183717" y="5372635"/>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娱乐健康</a:t>
                </a:r>
                <a:endParaRPr lang="en-US" sz="1600" b="1" dirty="0">
                  <a:solidFill>
                    <a:srgbClr val="F8F8F8"/>
                  </a:solidFill>
                  <a:sym typeface="Arial" panose="020B0604020202020204" pitchFamily="34" charset="0"/>
                </a:endParaRPr>
              </a:p>
            </p:txBody>
          </p:sp>
        </p:grpSp>
        <p:sp>
          <p:nvSpPr>
            <p:cNvPr id="92" name="等腰三角形 55"/>
            <p:cNvSpPr>
              <a:spLocks noChangeArrowheads="1"/>
            </p:cNvSpPr>
            <p:nvPr/>
          </p:nvSpPr>
          <p:spPr bwMode="auto">
            <a:xfrm rot="16200000">
              <a:off x="6323923" y="6173572"/>
              <a:ext cx="451475" cy="20131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08" name="TextBox 48"/>
            <p:cNvSpPr>
              <a:spLocks noChangeArrowheads="1"/>
            </p:cNvSpPr>
            <p:nvPr/>
          </p:nvSpPr>
          <p:spPr bwMode="auto">
            <a:xfrm>
              <a:off x="1857356" y="1159140"/>
              <a:ext cx="1686427" cy="523220"/>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非核心业务外包</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混合云上线租赁</a:t>
              </a:r>
              <a:endParaRPr lang="en-US" altLang="zh-CN" sz="1400" b="1" dirty="0" smtClean="0">
                <a:solidFill>
                  <a:srgbClr val="000000"/>
                </a:solidFill>
                <a:sym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1"/>
                                        </p:tgtEl>
                                      </p:cBhvr>
                                    </p:animEffect>
                                    <p:set>
                                      <p:cBhvr>
                                        <p:cTn id="7" dur="1" fill="hold">
                                          <p:stCondLst>
                                            <p:cond delay="499"/>
                                          </p:stCondLst>
                                        </p:cTn>
                                        <p:tgtEl>
                                          <p:spTgt spid="91"/>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09931 -0.071 L -0.29444 0.08626 " pathEditMode="fixed" rAng="0" ptsTypes="AA">
                                      <p:cBhvr>
                                        <p:cTn id="9" dur="2000" fill="hold"/>
                                        <p:tgtEl>
                                          <p:spTgt spid="87"/>
                                        </p:tgtEl>
                                        <p:attrNameLst>
                                          <p:attrName>ppt_x</p:attrName>
                                          <p:attrName>ppt_y</p:attrName>
                                        </p:attrNameLst>
                                      </p:cBhvr>
                                      <p:rCtr x="-197" y="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9"/>
          <p:cNvGrpSpPr/>
          <p:nvPr/>
        </p:nvGrpSpPr>
        <p:grpSpPr>
          <a:xfrm>
            <a:off x="4635374" y="1976140"/>
            <a:ext cx="1193141" cy="4265183"/>
            <a:chOff x="6554139" y="1553708"/>
            <a:chExt cx="1590855" cy="4265182"/>
          </a:xfrm>
        </p:grpSpPr>
        <p:grpSp>
          <p:nvGrpSpPr>
            <p:cNvPr id="3" name="组合 75"/>
            <p:cNvGrpSpPr/>
            <p:nvPr/>
          </p:nvGrpSpPr>
          <p:grpSpPr>
            <a:xfrm>
              <a:off x="6588224" y="1553708"/>
              <a:ext cx="1556770" cy="775198"/>
              <a:chOff x="7069978" y="1268760"/>
              <a:chExt cx="1556770" cy="775198"/>
            </a:xfrm>
          </p:grpSpPr>
          <p:pic>
            <p:nvPicPr>
              <p:cNvPr id="94" name="Picture 5" descr="E:\知识库\pic素材\小图标\1438-11062210340670.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63239" t="50000" r="19542" b="25867"/>
              <a:stretch>
                <a:fillRect/>
              </a:stretch>
            </p:blipFill>
            <p:spPr bwMode="auto">
              <a:xfrm>
                <a:off x="7069978" y="1268760"/>
                <a:ext cx="684000" cy="775198"/>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p:cNvSpPr txBox="1"/>
              <p:nvPr/>
            </p:nvSpPr>
            <p:spPr>
              <a:xfrm>
                <a:off x="7474620" y="1576034"/>
                <a:ext cx="1152128" cy="261610"/>
              </a:xfrm>
              <a:prstGeom prst="rect">
                <a:avLst/>
              </a:prstGeom>
              <a:noFill/>
            </p:spPr>
            <p:txBody>
              <a:bodyPr wrap="square" rtlCol="0">
                <a:spAutoFit/>
              </a:bodyPr>
              <a:lstStyle/>
              <a:p>
                <a:pPr algn="r"/>
                <a:r>
                  <a:rPr lang="zh-CN" altLang="en-US" sz="1100" b="1" dirty="0" smtClean="0">
                    <a:solidFill>
                      <a:srgbClr val="7F7F7F">
                        <a:lumMod val="50000"/>
                      </a:srgbClr>
                    </a:solidFill>
                  </a:rPr>
                  <a:t>招商项目</a:t>
                </a:r>
                <a:endParaRPr lang="zh-CN" altLang="en-US" sz="1100" b="1" dirty="0">
                  <a:solidFill>
                    <a:srgbClr val="7F7F7F">
                      <a:lumMod val="50000"/>
                    </a:srgbClr>
                  </a:solidFill>
                </a:endParaRPr>
              </a:p>
            </p:txBody>
          </p:sp>
        </p:grpSp>
        <p:grpSp>
          <p:nvGrpSpPr>
            <p:cNvPr id="4" name="组合 80"/>
            <p:cNvGrpSpPr/>
            <p:nvPr/>
          </p:nvGrpSpPr>
          <p:grpSpPr>
            <a:xfrm>
              <a:off x="6588224" y="2276872"/>
              <a:ext cx="1556770" cy="775198"/>
              <a:chOff x="7069978" y="1134246"/>
              <a:chExt cx="1556770" cy="775198"/>
            </a:xfrm>
          </p:grpSpPr>
          <p:pic>
            <p:nvPicPr>
              <p:cNvPr id="92" name="Picture 5" descr="E:\知识库\pic素材\小图标\1438-11062210340670.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63239" t="75160" r="19542" b="707"/>
              <a:stretch>
                <a:fillRect/>
              </a:stretch>
            </p:blipFill>
            <p:spPr bwMode="auto">
              <a:xfrm>
                <a:off x="7069978" y="1134246"/>
                <a:ext cx="684000" cy="77519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7474620" y="1576034"/>
                <a:ext cx="1152128" cy="261610"/>
              </a:xfrm>
              <a:prstGeom prst="rect">
                <a:avLst/>
              </a:prstGeom>
              <a:noFill/>
            </p:spPr>
            <p:txBody>
              <a:bodyPr wrap="square" rtlCol="0">
                <a:spAutoFit/>
              </a:bodyPr>
              <a:lstStyle/>
              <a:p>
                <a:pPr algn="r"/>
                <a:r>
                  <a:rPr lang="zh-CN" altLang="en-US" sz="1100" b="1" dirty="0" smtClean="0">
                    <a:solidFill>
                      <a:srgbClr val="7F7F7F">
                        <a:lumMod val="50000"/>
                      </a:srgbClr>
                    </a:solidFill>
                  </a:rPr>
                  <a:t>协议签订</a:t>
                </a:r>
                <a:endParaRPr lang="zh-CN" altLang="en-US" sz="1100" b="1" dirty="0">
                  <a:solidFill>
                    <a:srgbClr val="7F7F7F">
                      <a:lumMod val="50000"/>
                    </a:srgbClr>
                  </a:solidFill>
                </a:endParaRPr>
              </a:p>
            </p:txBody>
          </p:sp>
        </p:grpSp>
        <p:grpSp>
          <p:nvGrpSpPr>
            <p:cNvPr id="5" name="组合 81"/>
            <p:cNvGrpSpPr/>
            <p:nvPr/>
          </p:nvGrpSpPr>
          <p:grpSpPr>
            <a:xfrm>
              <a:off x="6588224" y="4153278"/>
              <a:ext cx="1556770" cy="775198"/>
              <a:chOff x="7069978" y="1260156"/>
              <a:chExt cx="1556770" cy="775198"/>
            </a:xfrm>
          </p:grpSpPr>
          <p:pic>
            <p:nvPicPr>
              <p:cNvPr id="90" name="Picture 5" descr="E:\知识库\pic素材\小图标\1438-11062210340670.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49" t="23153" r="63232" b="52714"/>
              <a:stretch>
                <a:fillRect/>
              </a:stretch>
            </p:blipFill>
            <p:spPr bwMode="auto">
              <a:xfrm>
                <a:off x="7069978" y="1260156"/>
                <a:ext cx="684000" cy="775198"/>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7474620" y="1576034"/>
                <a:ext cx="1152128" cy="261610"/>
              </a:xfrm>
              <a:prstGeom prst="rect">
                <a:avLst/>
              </a:prstGeom>
              <a:noFill/>
            </p:spPr>
            <p:txBody>
              <a:bodyPr wrap="square" rtlCol="0">
                <a:spAutoFit/>
              </a:bodyPr>
              <a:lstStyle/>
              <a:p>
                <a:pPr algn="r"/>
                <a:r>
                  <a:rPr lang="zh-CN" altLang="en-US" sz="1100" b="1" dirty="0" smtClean="0">
                    <a:solidFill>
                      <a:srgbClr val="7F7F7F">
                        <a:lumMod val="50000"/>
                      </a:srgbClr>
                    </a:solidFill>
                  </a:rPr>
                  <a:t>招商资源</a:t>
                </a:r>
                <a:endParaRPr lang="zh-CN" altLang="en-US" sz="1100" b="1" dirty="0">
                  <a:solidFill>
                    <a:srgbClr val="7F7F7F">
                      <a:lumMod val="50000"/>
                    </a:srgbClr>
                  </a:solidFill>
                </a:endParaRPr>
              </a:p>
            </p:txBody>
          </p:sp>
        </p:grpSp>
        <p:grpSp>
          <p:nvGrpSpPr>
            <p:cNvPr id="6" name="组合 83"/>
            <p:cNvGrpSpPr/>
            <p:nvPr/>
          </p:nvGrpSpPr>
          <p:grpSpPr>
            <a:xfrm>
              <a:off x="6554139" y="4797152"/>
              <a:ext cx="1590855" cy="1021738"/>
              <a:chOff x="7035893" y="1116140"/>
              <a:chExt cx="1590855" cy="1021738"/>
            </a:xfrm>
          </p:grpSpPr>
          <p:pic>
            <p:nvPicPr>
              <p:cNvPr id="88" name="Picture 5" descr="E:\知识库\pic素材\小图标\1438-11062210340670.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2822" t="-2885" r="85603" b="78752"/>
              <a:stretch>
                <a:fillRect/>
              </a:stretch>
            </p:blipFill>
            <p:spPr bwMode="auto">
              <a:xfrm>
                <a:off x="7035893" y="1116140"/>
                <a:ext cx="684000" cy="1021738"/>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7474620" y="1644830"/>
                <a:ext cx="1152128" cy="261610"/>
              </a:xfrm>
              <a:prstGeom prst="rect">
                <a:avLst/>
              </a:prstGeom>
              <a:noFill/>
            </p:spPr>
            <p:txBody>
              <a:bodyPr wrap="square" rtlCol="0">
                <a:spAutoFit/>
              </a:bodyPr>
              <a:lstStyle/>
              <a:p>
                <a:pPr algn="r"/>
                <a:r>
                  <a:rPr lang="zh-CN" altLang="en-US" sz="1100" b="1" dirty="0" smtClean="0">
                    <a:solidFill>
                      <a:srgbClr val="7F7F7F">
                        <a:lumMod val="50000"/>
                      </a:srgbClr>
                    </a:solidFill>
                  </a:rPr>
                  <a:t>招商绩效</a:t>
                </a:r>
                <a:endParaRPr lang="zh-CN" altLang="en-US" sz="1100" b="1" dirty="0">
                  <a:solidFill>
                    <a:srgbClr val="7F7F7F">
                      <a:lumMod val="50000"/>
                    </a:srgbClr>
                  </a:solidFill>
                </a:endParaRPr>
              </a:p>
            </p:txBody>
          </p:sp>
        </p:grpSp>
        <p:grpSp>
          <p:nvGrpSpPr>
            <p:cNvPr id="7" name="组合 84"/>
            <p:cNvGrpSpPr/>
            <p:nvPr/>
          </p:nvGrpSpPr>
          <p:grpSpPr>
            <a:xfrm>
              <a:off x="6588224" y="3274624"/>
              <a:ext cx="1556770" cy="775198"/>
              <a:chOff x="7069978" y="1260156"/>
              <a:chExt cx="1556770" cy="775198"/>
            </a:xfrm>
          </p:grpSpPr>
          <p:pic>
            <p:nvPicPr>
              <p:cNvPr id="86" name="Picture 5" descr="E:\知识库\pic素材\小图标\1438-11062210340670.jpg"/>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9" t="48738" r="85340" b="27129"/>
              <a:stretch>
                <a:fillRect/>
              </a:stretch>
            </p:blipFill>
            <p:spPr bwMode="auto">
              <a:xfrm>
                <a:off x="7069978" y="1260156"/>
                <a:ext cx="684000" cy="775198"/>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7474620" y="1576034"/>
                <a:ext cx="1152128" cy="261610"/>
              </a:xfrm>
              <a:prstGeom prst="rect">
                <a:avLst/>
              </a:prstGeom>
              <a:noFill/>
            </p:spPr>
            <p:txBody>
              <a:bodyPr wrap="square" rtlCol="0">
                <a:spAutoFit/>
              </a:bodyPr>
              <a:lstStyle/>
              <a:p>
                <a:pPr algn="r"/>
                <a:r>
                  <a:rPr lang="zh-CN" altLang="en-US" sz="1100" b="1" dirty="0" smtClean="0">
                    <a:solidFill>
                      <a:srgbClr val="7F7F7F">
                        <a:lumMod val="50000"/>
                      </a:srgbClr>
                    </a:solidFill>
                  </a:rPr>
                  <a:t>招商记录</a:t>
                </a:r>
                <a:endParaRPr lang="zh-CN" altLang="en-US" sz="1100" b="1" dirty="0">
                  <a:solidFill>
                    <a:srgbClr val="7F7F7F">
                      <a:lumMod val="50000"/>
                    </a:srgbClr>
                  </a:solidFill>
                </a:endParaRPr>
              </a:p>
            </p:txBody>
          </p:sp>
        </p:grpSp>
      </p:grpSp>
      <p:pic>
        <p:nvPicPr>
          <p:cNvPr id="9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83" y="1891127"/>
            <a:ext cx="5339432" cy="463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图片 96" descr="7.png"/>
          <p:cNvPicPr>
            <a:picLocks noChangeAspect="1"/>
          </p:cNvPicPr>
          <p:nvPr/>
        </p:nvPicPr>
        <p:blipFill>
          <a:blip r:embed="rId3" cstate="print"/>
          <a:srcRect/>
          <a:stretch>
            <a:fillRect/>
          </a:stretch>
        </p:blipFill>
        <p:spPr bwMode="auto">
          <a:xfrm>
            <a:off x="1936963" y="2635923"/>
            <a:ext cx="1359227" cy="3187153"/>
          </a:xfrm>
          <a:prstGeom prst="rect">
            <a:avLst/>
          </a:prstGeom>
          <a:noFill/>
          <a:ln w="9525">
            <a:noFill/>
            <a:miter lim="800000"/>
            <a:headEnd/>
            <a:tailEnd/>
          </a:ln>
        </p:spPr>
      </p:pic>
      <p:grpSp>
        <p:nvGrpSpPr>
          <p:cNvPr id="8" name="组合 115"/>
          <p:cNvGrpSpPr/>
          <p:nvPr/>
        </p:nvGrpSpPr>
        <p:grpSpPr>
          <a:xfrm>
            <a:off x="6412649" y="2053567"/>
            <a:ext cx="2486676" cy="3752971"/>
            <a:chOff x="596077" y="1484784"/>
            <a:chExt cx="4060399" cy="3994815"/>
          </a:xfrm>
        </p:grpSpPr>
        <p:grpSp>
          <p:nvGrpSpPr>
            <p:cNvPr id="9" name="组合 45"/>
            <p:cNvGrpSpPr/>
            <p:nvPr/>
          </p:nvGrpSpPr>
          <p:grpSpPr>
            <a:xfrm>
              <a:off x="1927983" y="3934512"/>
              <a:ext cx="1464090" cy="1545087"/>
              <a:chOff x="5671171" y="3986221"/>
              <a:chExt cx="2160000" cy="2231469"/>
            </a:xfrm>
          </p:grpSpPr>
          <p:grpSp>
            <p:nvGrpSpPr>
              <p:cNvPr id="10" name="组合 15"/>
              <p:cNvGrpSpPr/>
              <p:nvPr/>
            </p:nvGrpSpPr>
            <p:grpSpPr>
              <a:xfrm>
                <a:off x="5686277" y="4289583"/>
                <a:ext cx="2134708" cy="1928107"/>
                <a:chOff x="1967145" y="3912914"/>
                <a:chExt cx="1583378" cy="1928107"/>
              </a:xfrm>
              <a:gradFill>
                <a:gsLst>
                  <a:gs pos="0">
                    <a:srgbClr val="75A15D">
                      <a:lumMod val="60000"/>
                      <a:lumOff val="40000"/>
                    </a:srgbClr>
                  </a:gs>
                  <a:gs pos="100000">
                    <a:srgbClr val="75A15D">
                      <a:lumMod val="75000"/>
                    </a:srgbClr>
                  </a:gs>
                </a:gsLst>
                <a:lin ang="2700000" scaled="1"/>
              </a:gradFill>
            </p:grpSpPr>
            <p:sp>
              <p:nvSpPr>
                <p:cNvPr id="137" name="未知"/>
                <p:cNvSpPr/>
                <p:nvPr/>
              </p:nvSpPr>
              <p:spPr bwMode="auto">
                <a:xfrm rot="10800000">
                  <a:off x="1967145" y="3912914"/>
                  <a:ext cx="1583378" cy="1928107"/>
                </a:xfrm>
                <a:prstGeom prst="triangle">
                  <a:avLst/>
                </a:prstGeom>
                <a:gradFill flip="none" rotWithShape="1">
                  <a:gsLst>
                    <a:gs pos="0">
                      <a:srgbClr val="E36C09">
                        <a:shade val="30000"/>
                        <a:satMod val="115000"/>
                      </a:srgbClr>
                    </a:gs>
                    <a:gs pos="50000">
                      <a:srgbClr val="E36C09">
                        <a:shade val="67500"/>
                        <a:satMod val="115000"/>
                      </a:srgbClr>
                    </a:gs>
                    <a:gs pos="100000">
                      <a:srgbClr val="E36C09">
                        <a:shade val="100000"/>
                        <a:satMod val="115000"/>
                      </a:srgbClr>
                    </a:gs>
                  </a:gsLst>
                  <a:lin ang="0" scaled="1"/>
                  <a:tileRect/>
                </a:gradFill>
                <a:ln w="9525">
                  <a:noFill/>
                  <a:round/>
                </a:ln>
                <a:effectLst/>
              </p:spPr>
              <p:txBody>
                <a:bodyPr/>
                <a:lstStyle/>
                <a:p>
                  <a:pPr defTabSz="685800">
                    <a:defRPr/>
                  </a:pPr>
                  <a:endParaRPr lang="zh-CN" altLang="en-US" sz="1100" kern="0" dirty="0" smtClean="0">
                    <a:solidFill>
                      <a:srgbClr val="2C2C2C"/>
                    </a:solidFill>
                    <a:latin typeface="Arial" panose="020B0604020202020204"/>
                  </a:endParaRPr>
                </a:p>
              </p:txBody>
            </p:sp>
            <p:sp>
              <p:nvSpPr>
                <p:cNvPr id="138" name="TextBox 137"/>
                <p:cNvSpPr txBox="1"/>
                <p:nvPr/>
              </p:nvSpPr>
              <p:spPr>
                <a:xfrm>
                  <a:off x="2294486" y="4105111"/>
                  <a:ext cx="928695" cy="766496"/>
                </a:xfrm>
                <a:prstGeom prst="rect">
                  <a:avLst/>
                </a:prstGeom>
                <a:noFill/>
              </p:spPr>
              <p:txBody>
                <a:bodyPr wrap="square" rtlCol="0">
                  <a:spAutoFit/>
                </a:bodyPr>
                <a:lstStyle/>
                <a:p>
                  <a:pPr algn="ctr" defTabSz="685800">
                    <a:lnSpc>
                      <a:spcPct val="120000"/>
                    </a:lnSpc>
                    <a:defRPr/>
                  </a:pPr>
                  <a:r>
                    <a:rPr lang="zh-CN" altLang="en-US" sz="1100" b="1" kern="0" dirty="0" smtClean="0">
                      <a:solidFill>
                        <a:srgbClr val="FFFFFF"/>
                      </a:solidFill>
                    </a:rPr>
                    <a:t>迁入项目</a:t>
                  </a:r>
                  <a:endParaRPr lang="zh-CN" altLang="en-US" sz="1100" b="1" kern="0" dirty="0" smtClean="0">
                    <a:solidFill>
                      <a:srgbClr val="FFFFFF"/>
                    </a:solidFill>
                  </a:endParaRPr>
                </a:p>
              </p:txBody>
            </p:sp>
          </p:grpSp>
          <p:sp>
            <p:nvSpPr>
              <p:cNvPr id="136" name="椭圆 135"/>
              <p:cNvSpPr/>
              <p:nvPr/>
            </p:nvSpPr>
            <p:spPr>
              <a:xfrm>
                <a:off x="5671171" y="3986221"/>
                <a:ext cx="2160000" cy="504057"/>
              </a:xfrm>
              <a:prstGeom prst="ellipse">
                <a:avLst/>
              </a:prstGeom>
              <a:gradFill flip="none" rotWithShape="1">
                <a:gsLst>
                  <a:gs pos="0">
                    <a:srgbClr val="E36C09"/>
                  </a:gs>
                  <a:gs pos="50000">
                    <a:srgbClr val="E36C09">
                      <a:lumMod val="60000"/>
                      <a:lumOff val="40000"/>
                    </a:srgbClr>
                  </a:gs>
                  <a:gs pos="100000">
                    <a:srgbClr val="E36C09">
                      <a:lumMod val="40000"/>
                      <a:lumOff val="60000"/>
                    </a:srgbClr>
                  </a:gs>
                </a:gsLst>
                <a:lin ang="2700000" scaled="1"/>
                <a:tileRect/>
              </a:gradFill>
              <a:ln w="6350" cap="flat" cmpd="sng" algn="ctr">
                <a:solidFill>
                  <a:srgbClr val="E36C09">
                    <a:lumMod val="75000"/>
                  </a:srgbClr>
                </a:solidFill>
                <a:prstDash val="solid"/>
              </a:ln>
              <a:effectLst/>
            </p:spPr>
            <p:txBody>
              <a:bodyPr rtlCol="0" anchor="ctr"/>
              <a:lstStyle/>
              <a:p>
                <a:pPr algn="ctr" defTabSz="685800">
                  <a:defRPr/>
                </a:pPr>
                <a:endParaRPr lang="zh-CN" altLang="en-US" sz="1100" kern="0" dirty="0" smtClean="0">
                  <a:solidFill>
                    <a:srgbClr val="FFFFFF"/>
                  </a:solidFill>
                  <a:latin typeface="Arial" panose="020B0604020202020204"/>
                </a:endParaRPr>
              </a:p>
            </p:txBody>
          </p:sp>
        </p:grpSp>
        <p:grpSp>
          <p:nvGrpSpPr>
            <p:cNvPr id="11" name="组合 39"/>
            <p:cNvGrpSpPr/>
            <p:nvPr/>
          </p:nvGrpSpPr>
          <p:grpSpPr>
            <a:xfrm>
              <a:off x="1498777" y="3323910"/>
              <a:ext cx="2287654" cy="847602"/>
              <a:chOff x="4067944" y="4077072"/>
              <a:chExt cx="3375021" cy="1224137"/>
            </a:xfrm>
            <a:gradFill flip="none" rotWithShape="1">
              <a:gsLst>
                <a:gs pos="0">
                  <a:srgbClr val="75A15D">
                    <a:shade val="30000"/>
                    <a:satMod val="115000"/>
                  </a:srgbClr>
                </a:gs>
                <a:gs pos="50000">
                  <a:srgbClr val="75A15D">
                    <a:shade val="67500"/>
                    <a:satMod val="115000"/>
                  </a:srgbClr>
                </a:gs>
                <a:gs pos="100000">
                  <a:srgbClr val="75A15D">
                    <a:shade val="100000"/>
                    <a:satMod val="115000"/>
                  </a:srgbClr>
                </a:gs>
              </a:gsLst>
              <a:lin ang="10800000" scaled="1"/>
              <a:tileRect/>
            </a:gradFill>
          </p:grpSpPr>
          <p:sp>
            <p:nvSpPr>
              <p:cNvPr id="133" name="未知"/>
              <p:cNvSpPr/>
              <p:nvPr/>
            </p:nvSpPr>
            <p:spPr bwMode="auto">
              <a:xfrm rot="10800000">
                <a:off x="4067944" y="4077072"/>
                <a:ext cx="3375021" cy="927037"/>
              </a:xfrm>
              <a:custGeom>
                <a:avLst/>
                <a:gdLst/>
                <a:ahLst/>
                <a:cxnLst>
                  <a:cxn ang="0">
                    <a:pos x="0" y="529"/>
                  </a:cxn>
                  <a:cxn ang="0">
                    <a:pos x="1905" y="529"/>
                  </a:cxn>
                  <a:cxn ang="0">
                    <a:pos x="1606" y="0"/>
                  </a:cxn>
                  <a:cxn ang="0">
                    <a:pos x="282" y="0"/>
                  </a:cxn>
                  <a:cxn ang="0">
                    <a:pos x="0" y="529"/>
                  </a:cxn>
                </a:cxnLst>
                <a:rect l="0" t="0" r="r" b="b"/>
                <a:pathLst>
                  <a:path w="1906" h="530">
                    <a:moveTo>
                      <a:pt x="0" y="529"/>
                    </a:moveTo>
                    <a:lnTo>
                      <a:pt x="1905" y="529"/>
                    </a:lnTo>
                    <a:lnTo>
                      <a:pt x="1606" y="0"/>
                    </a:lnTo>
                    <a:lnTo>
                      <a:pt x="282" y="0"/>
                    </a:lnTo>
                    <a:lnTo>
                      <a:pt x="0" y="529"/>
                    </a:lnTo>
                  </a:path>
                </a:pathLst>
              </a:custGeom>
              <a:grpFill/>
              <a:ln w="9525">
                <a:noFill/>
                <a:round/>
              </a:ln>
              <a:effectLst/>
            </p:spPr>
            <p:txBody>
              <a:bodyPr/>
              <a:lstStyle/>
              <a:p>
                <a:pPr defTabSz="685800">
                  <a:defRPr/>
                </a:pPr>
                <a:endParaRPr lang="zh-CN" altLang="en-US" sz="1100" kern="0" dirty="0" smtClean="0">
                  <a:solidFill>
                    <a:srgbClr val="2C2C2C"/>
                  </a:solidFill>
                  <a:latin typeface="Arial" panose="020B0604020202020204"/>
                </a:endParaRPr>
              </a:p>
            </p:txBody>
          </p:sp>
          <p:sp>
            <p:nvSpPr>
              <p:cNvPr id="134" name="椭圆 133"/>
              <p:cNvSpPr/>
              <p:nvPr/>
            </p:nvSpPr>
            <p:spPr>
              <a:xfrm>
                <a:off x="4595563" y="4653137"/>
                <a:ext cx="2350800" cy="648072"/>
              </a:xfrm>
              <a:prstGeom prst="ellipse">
                <a:avLst/>
              </a:prstGeom>
              <a:grpFill/>
              <a:ln w="25400" cap="flat" cmpd="sng" algn="ctr">
                <a:noFill/>
                <a:prstDash val="solid"/>
              </a:ln>
              <a:effectLst/>
            </p:spPr>
            <p:txBody>
              <a:bodyPr rtlCol="0" anchor="ctr"/>
              <a:lstStyle/>
              <a:p>
                <a:pPr algn="ctr" defTabSz="685800">
                  <a:defRPr/>
                </a:pPr>
                <a:endParaRPr lang="zh-CN" altLang="en-US" sz="1100" kern="0" dirty="0" smtClean="0">
                  <a:solidFill>
                    <a:srgbClr val="FFFFFF"/>
                  </a:solidFill>
                  <a:latin typeface="Arial" panose="020B0604020202020204"/>
                </a:endParaRPr>
              </a:p>
            </p:txBody>
          </p:sp>
        </p:grpSp>
        <p:sp>
          <p:nvSpPr>
            <p:cNvPr id="119" name="椭圆 118"/>
            <p:cNvSpPr/>
            <p:nvPr/>
          </p:nvSpPr>
          <p:spPr>
            <a:xfrm>
              <a:off x="1498777" y="3074613"/>
              <a:ext cx="2281539" cy="448730"/>
            </a:xfrm>
            <a:prstGeom prst="ellipse">
              <a:avLst/>
            </a:prstGeom>
            <a:gradFill flip="none" rotWithShape="1">
              <a:gsLst>
                <a:gs pos="0">
                  <a:srgbClr val="75A15D">
                    <a:lumMod val="75000"/>
                  </a:srgbClr>
                </a:gs>
                <a:gs pos="50000">
                  <a:srgbClr val="75A15D"/>
                </a:gs>
                <a:gs pos="100000">
                  <a:srgbClr val="75A15D">
                    <a:lumMod val="60000"/>
                    <a:lumOff val="40000"/>
                  </a:srgbClr>
                </a:gs>
              </a:gsLst>
              <a:lin ang="2700000" scaled="1"/>
              <a:tileRect/>
            </a:gradFill>
            <a:ln w="6350" cap="flat" cmpd="sng" algn="ctr">
              <a:solidFill>
                <a:srgbClr val="75A15D">
                  <a:lumMod val="75000"/>
                </a:srgbClr>
              </a:solidFill>
              <a:prstDash val="solid"/>
            </a:ln>
            <a:effectLst/>
          </p:spPr>
          <p:txBody>
            <a:bodyPr rtlCol="0" anchor="ctr"/>
            <a:lstStyle/>
            <a:p>
              <a:pPr algn="ctr" defTabSz="685800">
                <a:defRPr/>
              </a:pPr>
              <a:endParaRPr lang="zh-CN" altLang="en-US" sz="1100" kern="0" dirty="0" smtClean="0">
                <a:solidFill>
                  <a:srgbClr val="FFFFFF"/>
                </a:solidFill>
                <a:latin typeface="Arial" panose="020B0604020202020204"/>
              </a:endParaRPr>
            </a:p>
          </p:txBody>
        </p:sp>
        <p:sp>
          <p:nvSpPr>
            <p:cNvPr id="120" name="TextBox 119"/>
            <p:cNvSpPr txBox="1"/>
            <p:nvPr/>
          </p:nvSpPr>
          <p:spPr>
            <a:xfrm>
              <a:off x="1837083" y="3656283"/>
              <a:ext cx="1632064" cy="278468"/>
            </a:xfrm>
            <a:prstGeom prst="rect">
              <a:avLst/>
            </a:prstGeom>
            <a:noFill/>
          </p:spPr>
          <p:txBody>
            <a:bodyPr wrap="square" rtlCol="0">
              <a:spAutoFit/>
            </a:bodyPr>
            <a:lstStyle/>
            <a:p>
              <a:pPr algn="ctr" defTabSz="685800">
                <a:defRPr/>
              </a:pPr>
              <a:r>
                <a:rPr lang="zh-CN" altLang="en-US" sz="1100" b="1" kern="0" dirty="0" smtClean="0">
                  <a:solidFill>
                    <a:srgbClr val="FFFFFF"/>
                  </a:solidFill>
                </a:rPr>
                <a:t>在办项目</a:t>
              </a:r>
              <a:endParaRPr lang="zh-CN" altLang="en-US" sz="1100" b="1" kern="0" dirty="0" smtClean="0">
                <a:solidFill>
                  <a:srgbClr val="FFFFFF"/>
                </a:solidFill>
              </a:endParaRPr>
            </a:p>
          </p:txBody>
        </p:sp>
        <p:grpSp>
          <p:nvGrpSpPr>
            <p:cNvPr id="12" name="组合 27"/>
            <p:cNvGrpSpPr/>
            <p:nvPr/>
          </p:nvGrpSpPr>
          <p:grpSpPr>
            <a:xfrm>
              <a:off x="1098239" y="2526166"/>
              <a:ext cx="3070305" cy="861185"/>
              <a:chOff x="539552" y="2276872"/>
              <a:chExt cx="4529680" cy="1243754"/>
            </a:xfrm>
            <a:gradFill flip="none" rotWithShape="1">
              <a:gsLst>
                <a:gs pos="0">
                  <a:srgbClr val="4BACC6">
                    <a:shade val="30000"/>
                    <a:satMod val="115000"/>
                  </a:srgbClr>
                </a:gs>
                <a:gs pos="50000">
                  <a:srgbClr val="4BACC6">
                    <a:shade val="67500"/>
                    <a:satMod val="115000"/>
                  </a:srgbClr>
                </a:gs>
                <a:gs pos="100000">
                  <a:srgbClr val="4BACC6">
                    <a:shade val="100000"/>
                    <a:satMod val="115000"/>
                  </a:srgbClr>
                </a:gs>
              </a:gsLst>
              <a:lin ang="10800000" scaled="1"/>
              <a:tileRect/>
            </a:gradFill>
          </p:grpSpPr>
          <p:sp>
            <p:nvSpPr>
              <p:cNvPr id="129" name="椭圆 128"/>
              <p:cNvSpPr/>
              <p:nvPr/>
            </p:nvSpPr>
            <p:spPr>
              <a:xfrm>
                <a:off x="1067423" y="2872554"/>
                <a:ext cx="3492000" cy="648072"/>
              </a:xfrm>
              <a:prstGeom prst="ellipse">
                <a:avLst/>
              </a:prstGeom>
              <a:grpFill/>
              <a:ln w="25400" cap="flat" cmpd="sng" algn="ctr">
                <a:noFill/>
                <a:prstDash val="solid"/>
              </a:ln>
              <a:effectLst/>
            </p:spPr>
            <p:txBody>
              <a:bodyPr rtlCol="0" anchor="ctr"/>
              <a:lstStyle/>
              <a:p>
                <a:pPr algn="ctr" defTabSz="685800">
                  <a:defRPr/>
                </a:pPr>
                <a:endParaRPr lang="zh-CN" altLang="en-US" sz="1100" kern="0" dirty="0" smtClean="0">
                  <a:solidFill>
                    <a:srgbClr val="FFFFFF"/>
                  </a:solidFill>
                  <a:latin typeface="Arial" panose="020B0604020202020204"/>
                </a:endParaRPr>
              </a:p>
            </p:txBody>
          </p:sp>
          <p:grpSp>
            <p:nvGrpSpPr>
              <p:cNvPr id="13" name="组合 3"/>
              <p:cNvGrpSpPr/>
              <p:nvPr/>
            </p:nvGrpSpPr>
            <p:grpSpPr>
              <a:xfrm>
                <a:off x="539552" y="2276872"/>
                <a:ext cx="4529680" cy="942308"/>
                <a:chOff x="1050433" y="1790508"/>
                <a:chExt cx="3359800" cy="942308"/>
              </a:xfrm>
              <a:grpFill/>
            </p:grpSpPr>
            <p:sp>
              <p:nvSpPr>
                <p:cNvPr id="131" name="未知"/>
                <p:cNvSpPr/>
                <p:nvPr/>
              </p:nvSpPr>
              <p:spPr bwMode="auto">
                <a:xfrm rot="10800000">
                  <a:off x="1050433" y="1790508"/>
                  <a:ext cx="3359800" cy="942308"/>
                </a:xfrm>
                <a:custGeom>
                  <a:avLst/>
                  <a:gdLst/>
                  <a:ahLst/>
                  <a:cxnLst>
                    <a:cxn ang="0">
                      <a:pos x="0" y="537"/>
                    </a:cxn>
                    <a:cxn ang="0">
                      <a:pos x="2556" y="536"/>
                    </a:cxn>
                    <a:cxn ang="0">
                      <a:pos x="2262" y="1"/>
                    </a:cxn>
                    <a:cxn ang="0">
                      <a:pos x="288" y="0"/>
                    </a:cxn>
                    <a:cxn ang="0">
                      <a:pos x="0" y="537"/>
                    </a:cxn>
                  </a:cxnLst>
                  <a:rect l="0" t="0" r="r" b="b"/>
                  <a:pathLst>
                    <a:path w="2557" h="538">
                      <a:moveTo>
                        <a:pt x="0" y="537"/>
                      </a:moveTo>
                      <a:lnTo>
                        <a:pt x="2556" y="536"/>
                      </a:lnTo>
                      <a:lnTo>
                        <a:pt x="2262" y="1"/>
                      </a:lnTo>
                      <a:lnTo>
                        <a:pt x="288" y="0"/>
                      </a:lnTo>
                      <a:lnTo>
                        <a:pt x="0" y="537"/>
                      </a:lnTo>
                    </a:path>
                  </a:pathLst>
                </a:custGeom>
                <a:grpFill/>
                <a:ln w="9525">
                  <a:noFill/>
                  <a:round/>
                </a:ln>
                <a:effectLst/>
              </p:spPr>
              <p:txBody>
                <a:bodyPr/>
                <a:lstStyle/>
                <a:p>
                  <a:pPr defTabSz="685800">
                    <a:defRPr/>
                  </a:pPr>
                  <a:endParaRPr lang="zh-CN" altLang="en-US" sz="1100" kern="0" dirty="0" smtClean="0">
                    <a:solidFill>
                      <a:srgbClr val="2C2C2C"/>
                    </a:solidFill>
                    <a:latin typeface="Arial" panose="020B0604020202020204"/>
                  </a:endParaRPr>
                </a:p>
              </p:txBody>
            </p:sp>
            <p:sp>
              <p:nvSpPr>
                <p:cNvPr id="132" name="TextBox 131"/>
                <p:cNvSpPr txBox="1"/>
                <p:nvPr/>
              </p:nvSpPr>
              <p:spPr>
                <a:xfrm>
                  <a:off x="1704085" y="2264673"/>
                  <a:ext cx="2072375" cy="402174"/>
                </a:xfrm>
                <a:prstGeom prst="rect">
                  <a:avLst/>
                </a:prstGeom>
                <a:grpFill/>
                <a:ln>
                  <a:noFill/>
                </a:ln>
              </p:spPr>
              <p:txBody>
                <a:bodyPr wrap="square" rtlCol="0">
                  <a:spAutoFit/>
                </a:bodyPr>
                <a:lstStyle/>
                <a:p>
                  <a:pPr algn="ctr" defTabSz="685800">
                    <a:defRPr/>
                  </a:pPr>
                  <a:r>
                    <a:rPr lang="zh-CN" altLang="en-US" sz="1100" b="1" kern="0" dirty="0" smtClean="0">
                      <a:solidFill>
                        <a:srgbClr val="FFFFFF"/>
                      </a:solidFill>
                    </a:rPr>
                    <a:t>洽谈项目</a:t>
                  </a:r>
                  <a:endParaRPr lang="zh-CN" altLang="en-US" sz="1100" b="1" kern="0" dirty="0" smtClean="0">
                    <a:solidFill>
                      <a:srgbClr val="FFFFFF"/>
                    </a:solidFill>
                  </a:endParaRPr>
                </a:p>
              </p:txBody>
            </p:sp>
          </p:grpSp>
        </p:grpSp>
        <p:sp>
          <p:nvSpPr>
            <p:cNvPr id="122" name="椭圆 121"/>
            <p:cNvSpPr/>
            <p:nvPr/>
          </p:nvSpPr>
          <p:spPr>
            <a:xfrm>
              <a:off x="1098239" y="2276872"/>
              <a:ext cx="3062388" cy="448730"/>
            </a:xfrm>
            <a:prstGeom prst="ellipse">
              <a:avLst/>
            </a:prstGeom>
            <a:gradFill flip="none" rotWithShape="1">
              <a:gsLst>
                <a:gs pos="0">
                  <a:srgbClr val="4BACC6">
                    <a:lumMod val="75000"/>
                  </a:srgbClr>
                </a:gs>
                <a:gs pos="50000">
                  <a:srgbClr val="4BACC6"/>
                </a:gs>
                <a:gs pos="100000">
                  <a:srgbClr val="4BACC6">
                    <a:lumMod val="60000"/>
                    <a:lumOff val="40000"/>
                  </a:srgbClr>
                </a:gs>
              </a:gsLst>
              <a:lin ang="5400000" scaled="1"/>
              <a:tileRect/>
            </a:gradFill>
            <a:ln w="6350" cap="flat" cmpd="sng" algn="ctr">
              <a:solidFill>
                <a:srgbClr val="4BACC6">
                  <a:lumMod val="75000"/>
                </a:srgbClr>
              </a:solidFill>
              <a:prstDash val="solid"/>
            </a:ln>
            <a:effectLst/>
          </p:spPr>
          <p:txBody>
            <a:bodyPr rtlCol="0" anchor="ctr"/>
            <a:lstStyle/>
            <a:p>
              <a:pPr algn="ctr" defTabSz="685800">
                <a:defRPr/>
              </a:pPr>
              <a:endParaRPr lang="zh-CN" altLang="en-US" sz="1100" kern="0" dirty="0" smtClean="0">
                <a:solidFill>
                  <a:srgbClr val="FFFFFF"/>
                </a:solidFill>
                <a:latin typeface="Arial" panose="020B0604020202020204"/>
              </a:endParaRPr>
            </a:p>
          </p:txBody>
        </p:sp>
        <p:grpSp>
          <p:nvGrpSpPr>
            <p:cNvPr id="14" name="组合 27"/>
            <p:cNvGrpSpPr/>
            <p:nvPr/>
          </p:nvGrpSpPr>
          <p:grpSpPr>
            <a:xfrm>
              <a:off x="596077" y="1734078"/>
              <a:ext cx="4060399" cy="861185"/>
              <a:chOff x="522118" y="2276872"/>
              <a:chExt cx="4572482" cy="1243754"/>
            </a:xfrm>
            <a:gradFill flip="none" rotWithShape="1">
              <a:gsLst>
                <a:gs pos="0">
                  <a:srgbClr val="7F7F7F">
                    <a:lumMod val="60000"/>
                    <a:lumOff val="40000"/>
                    <a:shade val="30000"/>
                    <a:satMod val="115000"/>
                  </a:srgbClr>
                </a:gs>
                <a:gs pos="50000">
                  <a:srgbClr val="7F7F7F">
                    <a:lumMod val="60000"/>
                    <a:lumOff val="40000"/>
                    <a:shade val="67500"/>
                    <a:satMod val="115000"/>
                  </a:srgbClr>
                </a:gs>
                <a:gs pos="100000">
                  <a:srgbClr val="7F7F7F">
                    <a:lumMod val="60000"/>
                    <a:lumOff val="40000"/>
                    <a:shade val="100000"/>
                    <a:satMod val="115000"/>
                  </a:srgbClr>
                </a:gs>
              </a:gsLst>
              <a:lin ang="10800000" scaled="1"/>
              <a:tileRect/>
            </a:gradFill>
          </p:grpSpPr>
          <p:sp>
            <p:nvSpPr>
              <p:cNvPr id="125" name="椭圆 124"/>
              <p:cNvSpPr/>
              <p:nvPr/>
            </p:nvSpPr>
            <p:spPr>
              <a:xfrm>
                <a:off x="1049988" y="2872554"/>
                <a:ext cx="3524997" cy="648072"/>
              </a:xfrm>
              <a:prstGeom prst="ellipse">
                <a:avLst/>
              </a:prstGeom>
              <a:grpFill/>
              <a:ln w="25400" cap="flat" cmpd="sng" algn="ctr">
                <a:noFill/>
                <a:prstDash val="solid"/>
              </a:ln>
              <a:effectLst/>
            </p:spPr>
            <p:txBody>
              <a:bodyPr rtlCol="0" anchor="ctr"/>
              <a:lstStyle/>
              <a:p>
                <a:pPr algn="ctr" defTabSz="685800">
                  <a:defRPr/>
                </a:pPr>
                <a:endParaRPr lang="zh-CN" altLang="en-US" sz="1100" kern="0" dirty="0" smtClean="0">
                  <a:solidFill>
                    <a:srgbClr val="FFFFFF"/>
                  </a:solidFill>
                  <a:latin typeface="Arial" panose="020B0604020202020204"/>
                </a:endParaRPr>
              </a:p>
            </p:txBody>
          </p:sp>
          <p:grpSp>
            <p:nvGrpSpPr>
              <p:cNvPr id="15" name="组合 3"/>
              <p:cNvGrpSpPr/>
              <p:nvPr/>
            </p:nvGrpSpPr>
            <p:grpSpPr>
              <a:xfrm>
                <a:off x="522118" y="2276872"/>
                <a:ext cx="4572482" cy="942309"/>
                <a:chOff x="1037501" y="1790508"/>
                <a:chExt cx="3391548" cy="942309"/>
              </a:xfrm>
              <a:grpFill/>
            </p:grpSpPr>
            <p:sp>
              <p:nvSpPr>
                <p:cNvPr id="127" name="未知"/>
                <p:cNvSpPr/>
                <p:nvPr/>
              </p:nvSpPr>
              <p:spPr bwMode="auto">
                <a:xfrm rot="10800000">
                  <a:off x="1037501" y="1790508"/>
                  <a:ext cx="3391548" cy="942309"/>
                </a:xfrm>
                <a:custGeom>
                  <a:avLst/>
                  <a:gdLst/>
                  <a:ahLst/>
                  <a:cxnLst>
                    <a:cxn ang="0">
                      <a:pos x="0" y="537"/>
                    </a:cxn>
                    <a:cxn ang="0">
                      <a:pos x="2556" y="536"/>
                    </a:cxn>
                    <a:cxn ang="0">
                      <a:pos x="2262" y="1"/>
                    </a:cxn>
                    <a:cxn ang="0">
                      <a:pos x="288" y="0"/>
                    </a:cxn>
                    <a:cxn ang="0">
                      <a:pos x="0" y="537"/>
                    </a:cxn>
                  </a:cxnLst>
                  <a:rect l="0" t="0" r="r" b="b"/>
                  <a:pathLst>
                    <a:path w="2557" h="538">
                      <a:moveTo>
                        <a:pt x="0" y="537"/>
                      </a:moveTo>
                      <a:lnTo>
                        <a:pt x="2556" y="536"/>
                      </a:lnTo>
                      <a:lnTo>
                        <a:pt x="2262" y="1"/>
                      </a:lnTo>
                      <a:lnTo>
                        <a:pt x="288" y="0"/>
                      </a:lnTo>
                      <a:lnTo>
                        <a:pt x="0" y="537"/>
                      </a:lnTo>
                    </a:path>
                  </a:pathLst>
                </a:custGeom>
                <a:grpFill/>
                <a:ln w="9525">
                  <a:noFill/>
                  <a:round/>
                </a:ln>
                <a:effectLst/>
              </p:spPr>
              <p:txBody>
                <a:bodyPr/>
                <a:lstStyle/>
                <a:p>
                  <a:pPr defTabSz="685800">
                    <a:defRPr/>
                  </a:pPr>
                  <a:endParaRPr lang="zh-CN" altLang="en-US" sz="1100" kern="0" dirty="0" smtClean="0">
                    <a:solidFill>
                      <a:srgbClr val="2C2C2C"/>
                    </a:solidFill>
                    <a:latin typeface="Arial" panose="020B0604020202020204"/>
                  </a:endParaRPr>
                </a:p>
              </p:txBody>
            </p:sp>
            <p:sp>
              <p:nvSpPr>
                <p:cNvPr id="128" name="TextBox 127"/>
                <p:cNvSpPr txBox="1"/>
                <p:nvPr/>
              </p:nvSpPr>
              <p:spPr>
                <a:xfrm>
                  <a:off x="1704084" y="2264672"/>
                  <a:ext cx="2072374" cy="402174"/>
                </a:xfrm>
                <a:prstGeom prst="rect">
                  <a:avLst/>
                </a:prstGeom>
                <a:grpFill/>
              </p:spPr>
              <p:txBody>
                <a:bodyPr wrap="square" rtlCol="0">
                  <a:spAutoFit/>
                </a:bodyPr>
                <a:lstStyle/>
                <a:p>
                  <a:pPr algn="ctr" defTabSz="685800">
                    <a:defRPr/>
                  </a:pPr>
                  <a:r>
                    <a:rPr lang="zh-CN" altLang="en-US" sz="1100" b="1" kern="0" dirty="0">
                      <a:solidFill>
                        <a:srgbClr val="FFFFFF"/>
                      </a:solidFill>
                    </a:rPr>
                    <a:t>意向</a:t>
                  </a:r>
                  <a:r>
                    <a:rPr lang="zh-CN" altLang="en-US" sz="1100" b="1" kern="0" dirty="0" smtClean="0">
                      <a:solidFill>
                        <a:srgbClr val="FFFFFF"/>
                      </a:solidFill>
                    </a:rPr>
                    <a:t>项目</a:t>
                  </a:r>
                  <a:endParaRPr lang="zh-CN" altLang="en-US" sz="1100" b="1" kern="0" dirty="0" smtClean="0">
                    <a:solidFill>
                      <a:srgbClr val="FFFFFF"/>
                    </a:solidFill>
                  </a:endParaRPr>
                </a:p>
              </p:txBody>
            </p:sp>
          </p:grpSp>
        </p:grpSp>
        <p:sp>
          <p:nvSpPr>
            <p:cNvPr id="124" name="椭圆 123"/>
            <p:cNvSpPr/>
            <p:nvPr/>
          </p:nvSpPr>
          <p:spPr>
            <a:xfrm>
              <a:off x="597224" y="1484784"/>
              <a:ext cx="4049930" cy="448730"/>
            </a:xfrm>
            <a:prstGeom prst="ellipse">
              <a:avLst/>
            </a:prstGeom>
            <a:gradFill flip="none" rotWithShape="1">
              <a:gsLst>
                <a:gs pos="0">
                  <a:srgbClr val="7F7F7F">
                    <a:lumMod val="40000"/>
                    <a:lumOff val="60000"/>
                    <a:shade val="30000"/>
                    <a:satMod val="115000"/>
                  </a:srgbClr>
                </a:gs>
                <a:gs pos="50000">
                  <a:srgbClr val="7F7F7F">
                    <a:lumMod val="40000"/>
                    <a:lumOff val="60000"/>
                    <a:shade val="67500"/>
                    <a:satMod val="115000"/>
                  </a:srgbClr>
                </a:gs>
                <a:gs pos="100000">
                  <a:srgbClr val="7F7F7F">
                    <a:lumMod val="40000"/>
                    <a:lumOff val="60000"/>
                    <a:shade val="100000"/>
                    <a:satMod val="115000"/>
                  </a:srgbClr>
                </a:gs>
              </a:gsLst>
              <a:lin ang="5400000" scaled="1"/>
              <a:tileRect/>
            </a:gradFill>
            <a:ln w="6350" cap="flat" cmpd="sng" algn="ctr">
              <a:solidFill>
                <a:srgbClr val="7F7F7F"/>
              </a:solidFill>
              <a:prstDash val="solid"/>
            </a:ln>
            <a:effectLst/>
          </p:spPr>
          <p:txBody>
            <a:bodyPr rtlCol="0" anchor="ctr"/>
            <a:lstStyle/>
            <a:p>
              <a:pPr algn="ctr" defTabSz="685800">
                <a:defRPr/>
              </a:pPr>
              <a:endParaRPr lang="zh-CN" altLang="en-US" sz="1100" kern="0" dirty="0" smtClean="0">
                <a:solidFill>
                  <a:srgbClr val="FFFFFF"/>
                </a:solidFill>
                <a:latin typeface="Arial" panose="020B0604020202020204"/>
              </a:endParaRPr>
            </a:p>
          </p:txBody>
        </p:sp>
      </p:grpSp>
      <p:sp>
        <p:nvSpPr>
          <p:cNvPr id="45" name="标题 1"/>
          <p:cNvSpPr>
            <a:spLocks noGrp="1"/>
          </p:cNvSpPr>
          <p:nvPr>
            <p:ph type="title"/>
          </p:nvPr>
        </p:nvSpPr>
        <p:spPr>
          <a:xfrm>
            <a:off x="1367606" y="0"/>
            <a:ext cx="7308850" cy="984251"/>
          </a:xfrm>
        </p:spPr>
        <p:txBody>
          <a:bodyPr/>
          <a:lstStyle/>
          <a:p>
            <a:r>
              <a:rPr lang="zh-CN" altLang="en-US" sz="2800" dirty="0" smtClean="0">
                <a:solidFill>
                  <a:schemeClr val="tx1"/>
                </a:solidFill>
                <a:latin typeface="+mj-ea"/>
              </a:rPr>
              <a:t>招商管理</a:t>
            </a:r>
            <a:r>
              <a:rPr lang="en-US" altLang="zh-CN" sz="2800" dirty="0" smtClean="0">
                <a:solidFill>
                  <a:schemeClr val="tx1"/>
                </a:solidFill>
                <a:latin typeface="+mj-ea"/>
              </a:rPr>
              <a:t>-</a:t>
            </a:r>
            <a:r>
              <a:rPr lang="zh-CN" altLang="en-US" sz="2800" dirty="0" smtClean="0">
                <a:solidFill>
                  <a:schemeClr val="tx1"/>
                </a:solidFill>
                <a:latin typeface="+mj-ea"/>
              </a:rPr>
              <a:t>战略招商项目管理</a:t>
            </a:r>
            <a:endParaRPr lang="zh-CN" altLang="en-US" sz="2800" dirty="0" smtClean="0">
              <a:solidFill>
                <a:schemeClr val="tx1"/>
              </a:solidFill>
              <a:latin typeface="+mj-ea"/>
            </a:endParaRPr>
          </a:p>
        </p:txBody>
      </p:sp>
      <p:sp>
        <p:nvSpPr>
          <p:cNvPr id="48" name="灯片编号占位符 3"/>
          <p:cNvSpPr>
            <a:spLocks noGrp="1"/>
          </p:cNvSpPr>
          <p:nvPr>
            <p:ph type="sldNum" sz="quarter" idx="4294967295"/>
          </p:nvPr>
        </p:nvSpPr>
        <p:spPr>
          <a:xfrm>
            <a:off x="35496" y="6453336"/>
            <a:ext cx="2133600" cy="365125"/>
          </a:xfrm>
          <a:prstGeom prst="rect">
            <a:avLst/>
          </a:prstGeom>
        </p:spPr>
        <p:txBody>
          <a:bodyPr/>
          <a:lstStyle/>
          <a:p>
            <a:pPr>
              <a:defRPr/>
            </a:pPr>
            <a:fld id="{C7C2BA9B-022E-4B60-B7B0-67512C153671}" type="slidenum">
              <a:rPr lang="en-US" altLang="zh-CN" smtClean="0"/>
            </a:fld>
            <a:endParaRPr lang="en-US" dirty="0" smtClean="0"/>
          </a:p>
        </p:txBody>
      </p:sp>
      <p:sp>
        <p:nvSpPr>
          <p:cNvPr id="49" name="标题 1"/>
          <p:cNvSpPr txBox="1"/>
          <p:nvPr/>
        </p:nvSpPr>
        <p:spPr bwMode="auto">
          <a:xfrm>
            <a:off x="179512" y="1124744"/>
            <a:ext cx="8676453" cy="871537"/>
          </a:xfrm>
          <a:prstGeom prst="rect">
            <a:avLst/>
          </a:prstGeom>
          <a:noFill/>
          <a:ln w="9525">
            <a:noFill/>
            <a:miter lim="800000"/>
          </a:ln>
        </p:spPr>
        <p:txBody>
          <a:bodyPr vert="horz" wrap="square" lIns="107287" tIns="53643" rIns="107287" bIns="53643" numCol="1" anchor="ctr" anchorCtr="0" compatLnSpc="1"/>
          <a:lstStyle/>
          <a:p>
            <a:pPr defTabSz="426720" eaLnBrk="0" hangingPunct="0">
              <a:defRPr/>
            </a:pPr>
            <a:r>
              <a:rPr lang="zh-CN" altLang="en-US" sz="2000" b="1" dirty="0" smtClean="0">
                <a:solidFill>
                  <a:prstClr val="black"/>
                </a:solidFill>
                <a:latin typeface="仿宋" panose="02010609060101010101" pitchFamily="49" charset="-122"/>
                <a:ea typeface="仿宋" panose="02010609060101010101" pitchFamily="49" charset="-122"/>
                <a:cs typeface="Arial" panose="020B0604020202020204" pitchFamily="34" charset="0"/>
              </a:rPr>
              <a:t>全面掌握园区招商进展，通过招商漏斗直观了解当前各招商阶段的项目情况，建立流程化的项目管理机制。</a:t>
            </a:r>
            <a:endParaRPr lang="zh-CN" altLang="en-US" sz="2000" b="1" dirty="0" smtClean="0">
              <a:solidFill>
                <a:prstClr val="black"/>
              </a:solidFill>
              <a:latin typeface="仿宋" panose="02010609060101010101" pitchFamily="49" charset="-122"/>
              <a:ea typeface="仿宋" panose="02010609060101010101" pitchFamily="49" charset="-122"/>
              <a:cs typeface="Arial" panose="020B0604020202020204" pitchFamily="34" charset="0"/>
            </a:endParaRPr>
          </a:p>
        </p:txBody>
      </p:sp>
      <p:grpSp>
        <p:nvGrpSpPr>
          <p:cNvPr id="47" name="组合 8"/>
          <p:cNvGrpSpPr/>
          <p:nvPr/>
        </p:nvGrpSpPr>
        <p:grpSpPr>
          <a:xfrm>
            <a:off x="27857" y="1"/>
            <a:ext cx="1303784" cy="1196751"/>
            <a:chOff x="411163" y="68262"/>
            <a:chExt cx="1800225" cy="1800225"/>
          </a:xfrm>
        </p:grpSpPr>
        <p:grpSp>
          <p:nvGrpSpPr>
            <p:cNvPr id="50" name="组合 6"/>
            <p:cNvGrpSpPr/>
            <p:nvPr/>
          </p:nvGrpSpPr>
          <p:grpSpPr bwMode="auto">
            <a:xfrm>
              <a:off x="411163" y="68262"/>
              <a:ext cx="1800225" cy="1800225"/>
              <a:chOff x="925401" y="3148270"/>
              <a:chExt cx="1800000" cy="1800000"/>
            </a:xfrm>
          </p:grpSpPr>
          <p:sp>
            <p:nvSpPr>
              <p:cNvPr id="52" name="椭圆 51"/>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3" name="椭圆 52"/>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51" name="矩形 50"/>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9592" y="1142984"/>
            <a:ext cx="7488832" cy="466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458" y="5754689"/>
            <a:ext cx="7533084" cy="80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p:cNvSpPr>
            <a:spLocks noGrp="1"/>
          </p:cNvSpPr>
          <p:nvPr>
            <p:ph type="title"/>
          </p:nvPr>
        </p:nvSpPr>
        <p:spPr>
          <a:xfrm>
            <a:off x="1439614" y="8251"/>
            <a:ext cx="7308850" cy="984251"/>
          </a:xfrm>
        </p:spPr>
        <p:txBody>
          <a:bodyPr/>
          <a:lstStyle/>
          <a:p>
            <a:r>
              <a:rPr lang="zh-CN" altLang="en-US" sz="2800" dirty="0" smtClean="0">
                <a:solidFill>
                  <a:schemeClr val="tx1"/>
                </a:solidFill>
                <a:latin typeface="+mj-ea"/>
              </a:rPr>
              <a:t>招商管理</a:t>
            </a:r>
            <a:r>
              <a:rPr lang="en-US" altLang="zh-CN" sz="2800" dirty="0" smtClean="0">
                <a:solidFill>
                  <a:schemeClr val="tx1"/>
                </a:solidFill>
                <a:latin typeface="+mj-ea"/>
              </a:rPr>
              <a:t>-</a:t>
            </a:r>
            <a:r>
              <a:rPr lang="zh-CN" altLang="en-US" sz="2800" dirty="0" smtClean="0">
                <a:solidFill>
                  <a:schemeClr val="tx1"/>
                </a:solidFill>
              </a:rPr>
              <a:t>苗圃与孵化业务管理</a:t>
            </a:r>
            <a:endParaRPr lang="zh-CN" altLang="en-US" sz="2800" dirty="0" smtClean="0">
              <a:solidFill>
                <a:schemeClr val="tx1"/>
              </a:solidFill>
            </a:endParaRPr>
          </a:p>
        </p:txBody>
      </p:sp>
      <p:sp>
        <p:nvSpPr>
          <p:cNvPr id="8" name="灯片编号占位符 3"/>
          <p:cNvSpPr>
            <a:spLocks noGrp="1"/>
          </p:cNvSpPr>
          <p:nvPr>
            <p:ph type="sldNum" sz="quarter" idx="4294967295"/>
          </p:nvPr>
        </p:nvSpPr>
        <p:spPr>
          <a:xfrm>
            <a:off x="35496" y="6453336"/>
            <a:ext cx="2133600" cy="365125"/>
          </a:xfrm>
          <a:prstGeom prst="rect">
            <a:avLst/>
          </a:prstGeom>
        </p:spPr>
        <p:txBody>
          <a:bodyPr/>
          <a:lstStyle/>
          <a:p>
            <a:pPr>
              <a:defRPr/>
            </a:pPr>
            <a:fld id="{C7C2BA9B-022E-4B60-B7B0-67512C153671}" type="slidenum">
              <a:rPr lang="en-US" altLang="zh-CN" smtClean="0"/>
            </a:fld>
            <a:endParaRPr lang="en-US" dirty="0" smtClean="0"/>
          </a:p>
        </p:txBody>
      </p:sp>
      <p:grpSp>
        <p:nvGrpSpPr>
          <p:cNvPr id="7" name="组合 8"/>
          <p:cNvGrpSpPr/>
          <p:nvPr/>
        </p:nvGrpSpPr>
        <p:grpSpPr>
          <a:xfrm>
            <a:off x="27857" y="1"/>
            <a:ext cx="1303784" cy="1196751"/>
            <a:chOff x="411163" y="68262"/>
            <a:chExt cx="1800225" cy="1800225"/>
          </a:xfrm>
        </p:grpSpPr>
        <p:grpSp>
          <p:nvGrpSpPr>
            <p:cNvPr id="9" name="组合 6"/>
            <p:cNvGrpSpPr/>
            <p:nvPr/>
          </p:nvGrpSpPr>
          <p:grpSpPr bwMode="auto">
            <a:xfrm>
              <a:off x="411163" y="68262"/>
              <a:ext cx="1800225" cy="1800225"/>
              <a:chOff x="925401" y="3148270"/>
              <a:chExt cx="1800000" cy="1800000"/>
            </a:xfrm>
          </p:grpSpPr>
          <p:sp>
            <p:nvSpPr>
              <p:cNvPr id="11" name="椭圆 10"/>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椭圆 11"/>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0" name="矩形 9"/>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5"/>
          <p:cNvGrpSpPr/>
          <p:nvPr/>
        </p:nvGrpSpPr>
        <p:grpSpPr>
          <a:xfrm>
            <a:off x="873770" y="1935280"/>
            <a:ext cx="2646294" cy="4086008"/>
            <a:chOff x="467544" y="1863272"/>
            <a:chExt cx="3528392" cy="4302032"/>
          </a:xfrm>
        </p:grpSpPr>
        <p:sp>
          <p:nvSpPr>
            <p:cNvPr id="57" name="矩形 56"/>
            <p:cNvSpPr/>
            <p:nvPr/>
          </p:nvSpPr>
          <p:spPr>
            <a:xfrm>
              <a:off x="1907704" y="2496268"/>
              <a:ext cx="1144348" cy="49409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75000"/>
                      <a:lumOff val="25000"/>
                    </a:srgbClr>
                  </a:solidFill>
                </a:rPr>
                <a:t>企业信息</a:t>
              </a:r>
              <a:endParaRPr lang="zh-CN" altLang="en-US" sz="1100" dirty="0">
                <a:solidFill>
                  <a:srgbClr val="1F497D">
                    <a:lumMod val="75000"/>
                    <a:lumOff val="25000"/>
                  </a:srgbClr>
                </a:solidFill>
              </a:endParaRPr>
            </a:p>
          </p:txBody>
        </p:sp>
        <p:sp>
          <p:nvSpPr>
            <p:cNvPr id="58" name="矩形 57"/>
            <p:cNvSpPr/>
            <p:nvPr/>
          </p:nvSpPr>
          <p:spPr>
            <a:xfrm>
              <a:off x="1210221" y="1863272"/>
              <a:ext cx="1144348" cy="49409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75000"/>
                      <a:lumOff val="25000"/>
                    </a:srgbClr>
                  </a:solidFill>
                </a:rPr>
                <a:t>招商信息</a:t>
              </a:r>
              <a:endParaRPr lang="zh-CN" altLang="en-US" sz="1100" dirty="0">
                <a:solidFill>
                  <a:srgbClr val="1F497D">
                    <a:lumMod val="75000"/>
                    <a:lumOff val="25000"/>
                  </a:srgbClr>
                </a:solidFill>
              </a:endParaRPr>
            </a:p>
          </p:txBody>
        </p:sp>
        <p:sp>
          <p:nvSpPr>
            <p:cNvPr id="59" name="矩形 58"/>
            <p:cNvSpPr/>
            <p:nvPr/>
          </p:nvSpPr>
          <p:spPr>
            <a:xfrm>
              <a:off x="922189" y="5034292"/>
              <a:ext cx="1144348" cy="49409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75000"/>
                      <a:lumOff val="25000"/>
                    </a:srgbClr>
                  </a:solidFill>
                </a:rPr>
                <a:t>政策信息</a:t>
              </a:r>
              <a:endParaRPr lang="zh-CN" altLang="en-US" sz="1100" dirty="0">
                <a:solidFill>
                  <a:srgbClr val="1F497D">
                    <a:lumMod val="75000"/>
                    <a:lumOff val="25000"/>
                  </a:srgbClr>
                </a:solidFill>
              </a:endParaRPr>
            </a:p>
          </p:txBody>
        </p:sp>
        <p:sp>
          <p:nvSpPr>
            <p:cNvPr id="60" name="矩形 59"/>
            <p:cNvSpPr/>
            <p:nvPr/>
          </p:nvSpPr>
          <p:spPr>
            <a:xfrm>
              <a:off x="1843476" y="4405845"/>
              <a:ext cx="1144348" cy="49409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75000"/>
                      <a:lumOff val="25000"/>
                    </a:srgbClr>
                  </a:solidFill>
                </a:rPr>
                <a:t>指标信息</a:t>
              </a:r>
              <a:endParaRPr lang="zh-CN" altLang="en-US" sz="1100" dirty="0">
                <a:solidFill>
                  <a:srgbClr val="1F497D">
                    <a:lumMod val="75000"/>
                    <a:lumOff val="25000"/>
                  </a:srgbClr>
                </a:solidFill>
              </a:endParaRPr>
            </a:p>
          </p:txBody>
        </p:sp>
        <p:sp>
          <p:nvSpPr>
            <p:cNvPr id="61" name="矩形 60"/>
            <p:cNvSpPr/>
            <p:nvPr/>
          </p:nvSpPr>
          <p:spPr>
            <a:xfrm>
              <a:off x="1627452" y="5671213"/>
              <a:ext cx="1144348" cy="49409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75000"/>
                      <a:lumOff val="25000"/>
                    </a:srgbClr>
                  </a:solidFill>
                </a:rPr>
                <a:t>资源信息</a:t>
              </a:r>
              <a:endParaRPr lang="zh-CN" altLang="en-US" sz="1100" dirty="0">
                <a:solidFill>
                  <a:srgbClr val="1F497D">
                    <a:lumMod val="75000"/>
                    <a:lumOff val="25000"/>
                  </a:srgbClr>
                </a:solidFill>
              </a:endParaRPr>
            </a:p>
          </p:txBody>
        </p:sp>
        <p:sp>
          <p:nvSpPr>
            <p:cNvPr id="62" name="矩形 61"/>
            <p:cNvSpPr/>
            <p:nvPr/>
          </p:nvSpPr>
          <p:spPr>
            <a:xfrm>
              <a:off x="467544" y="3762260"/>
              <a:ext cx="1144348" cy="49409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75000"/>
                      <a:lumOff val="25000"/>
                    </a:srgbClr>
                  </a:solidFill>
                </a:rPr>
                <a:t>运营信息</a:t>
              </a:r>
              <a:endParaRPr lang="zh-CN" altLang="en-US" sz="1100" dirty="0">
                <a:solidFill>
                  <a:srgbClr val="1F497D">
                    <a:lumMod val="75000"/>
                    <a:lumOff val="25000"/>
                  </a:srgbClr>
                </a:solidFill>
              </a:endParaRPr>
            </a:p>
          </p:txBody>
        </p:sp>
        <p:sp>
          <p:nvSpPr>
            <p:cNvPr id="63" name="矩形 62"/>
            <p:cNvSpPr/>
            <p:nvPr/>
          </p:nvSpPr>
          <p:spPr>
            <a:xfrm>
              <a:off x="1483436" y="3129264"/>
              <a:ext cx="1144348" cy="49409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75000"/>
                      <a:lumOff val="25000"/>
                    </a:srgbClr>
                  </a:solidFill>
                </a:rPr>
                <a:t>服务信息</a:t>
              </a:r>
              <a:endParaRPr lang="zh-CN" altLang="en-US" sz="1100" dirty="0">
                <a:solidFill>
                  <a:srgbClr val="1F497D">
                    <a:lumMod val="75000"/>
                    <a:lumOff val="25000"/>
                  </a:srgbClr>
                </a:solidFill>
              </a:endParaRPr>
            </a:p>
          </p:txBody>
        </p:sp>
        <p:cxnSp>
          <p:nvCxnSpPr>
            <p:cNvPr id="64" name="直接箭头连接符 63"/>
            <p:cNvCxnSpPr/>
            <p:nvPr/>
          </p:nvCxnSpPr>
          <p:spPr>
            <a:xfrm>
              <a:off x="2506365" y="2110317"/>
              <a:ext cx="1489571" cy="0"/>
            </a:xfrm>
            <a:prstGeom prst="straightConnector1">
              <a:avLst/>
            </a:prstGeom>
            <a:ln w="5715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a:off x="3226445" y="2743313"/>
              <a:ext cx="769491" cy="0"/>
            </a:xfrm>
            <a:prstGeom prst="straightConnector1">
              <a:avLst/>
            </a:prstGeom>
            <a:ln w="57150">
              <a:solidFill>
                <a:schemeClr val="accent4"/>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a:off x="2829294" y="3386574"/>
              <a:ext cx="1166642" cy="0"/>
            </a:xfrm>
            <a:prstGeom prst="straightConnector1">
              <a:avLst/>
            </a:prstGeom>
            <a:ln w="5715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a:off x="1821294" y="4009305"/>
              <a:ext cx="2174642" cy="4983"/>
            </a:xfrm>
            <a:prstGeom prst="straightConnector1">
              <a:avLst/>
            </a:prstGeom>
            <a:ln w="57150">
              <a:solidFill>
                <a:schemeClr val="accent4"/>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nvCxnSpPr>
          <p:spPr>
            <a:xfrm>
              <a:off x="3154437" y="4652890"/>
              <a:ext cx="841499" cy="0"/>
            </a:xfrm>
            <a:prstGeom prst="straightConnector1">
              <a:avLst/>
            </a:prstGeom>
            <a:ln w="5715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p:nvPr/>
          </p:nvCxnSpPr>
          <p:spPr>
            <a:xfrm>
              <a:off x="2199626" y="5281337"/>
              <a:ext cx="1796310" cy="0"/>
            </a:xfrm>
            <a:prstGeom prst="straightConnector1">
              <a:avLst/>
            </a:prstGeom>
            <a:ln w="57150">
              <a:solidFill>
                <a:schemeClr val="accent4"/>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a:off x="2938413" y="5918258"/>
              <a:ext cx="1057523" cy="0"/>
            </a:xfrm>
            <a:prstGeom prst="straightConnector1">
              <a:avLst/>
            </a:prstGeom>
            <a:ln w="5715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1" name="圆角矩形 70"/>
          <p:cNvSpPr/>
          <p:nvPr/>
        </p:nvSpPr>
        <p:spPr>
          <a:xfrm>
            <a:off x="3628077" y="1935280"/>
            <a:ext cx="426218" cy="4086008"/>
          </a:xfrm>
          <a:prstGeom prst="roundRect">
            <a:avLst/>
          </a:prstGeom>
        </p:spPr>
        <p:style>
          <a:lnRef idx="1">
            <a:schemeClr val="accent6"/>
          </a:lnRef>
          <a:fillRef idx="2">
            <a:schemeClr val="accent6"/>
          </a:fillRef>
          <a:effectRef idx="1">
            <a:schemeClr val="accent6"/>
          </a:effectRef>
          <a:fontRef idx="minor">
            <a:schemeClr val="dk1"/>
          </a:fontRef>
        </p:style>
        <p:txBody>
          <a:bodyPr vert="eaVert" lIns="68580" tIns="34290" rIns="68580" bIns="34290" rtlCol="0" anchor="ctr"/>
          <a:lstStyle/>
          <a:p>
            <a:pPr algn="ctr"/>
            <a:r>
              <a:rPr lang="zh-CN" altLang="en-US" b="1" spc="450" dirty="0" smtClean="0">
                <a:solidFill>
                  <a:srgbClr val="FFFFFF"/>
                </a:solidFill>
              </a:rPr>
              <a:t>数据挖掘</a:t>
            </a:r>
            <a:r>
              <a:rPr lang="zh-CN" altLang="en-US" sz="1100" spc="450" dirty="0" smtClean="0">
                <a:solidFill>
                  <a:srgbClr val="000000"/>
                </a:solidFill>
              </a:rPr>
              <a:t>（直观形式展现）</a:t>
            </a:r>
            <a:endParaRPr lang="zh-CN" altLang="en-US" sz="1100" spc="450" dirty="0">
              <a:solidFill>
                <a:srgbClr val="000000"/>
              </a:solidFill>
            </a:endParaRPr>
          </a:p>
        </p:txBody>
      </p:sp>
      <p:pic>
        <p:nvPicPr>
          <p:cNvPr id="73" name="Picture 3" descr="D:\拜特job\job\产品维护\截图库\Z6 截图库\ppt new pic\驾驶舱\1.bmp"/>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4058" t="10033" r="4813"/>
          <a:stretch>
            <a:fillRect/>
          </a:stretch>
        </p:blipFill>
        <p:spPr bwMode="auto">
          <a:xfrm>
            <a:off x="4238540" y="4121631"/>
            <a:ext cx="3074198" cy="2196933"/>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74" name="Picture 4" descr="D:\拜特job\job\产品维护\截图库\Z6 截图库\ppt new pic\驾驶舱\7.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93" t="11587" r="3727"/>
          <a:stretch>
            <a:fillRect/>
          </a:stretch>
        </p:blipFill>
        <p:spPr bwMode="auto">
          <a:xfrm>
            <a:off x="4238540" y="1935679"/>
            <a:ext cx="3074198" cy="2126248"/>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sp>
        <p:nvSpPr>
          <p:cNvPr id="25" name="标题 1"/>
          <p:cNvSpPr>
            <a:spLocks noGrp="1"/>
          </p:cNvSpPr>
          <p:nvPr>
            <p:ph type="title"/>
          </p:nvPr>
        </p:nvSpPr>
        <p:spPr>
          <a:xfrm>
            <a:off x="1439614" y="0"/>
            <a:ext cx="7308850" cy="984251"/>
          </a:xfrm>
        </p:spPr>
        <p:txBody>
          <a:bodyPr/>
          <a:lstStyle/>
          <a:p>
            <a:r>
              <a:rPr lang="zh-CN" altLang="en-US" sz="2800" dirty="0" smtClean="0">
                <a:solidFill>
                  <a:schemeClr val="tx1"/>
                </a:solidFill>
                <a:latin typeface="+mj-ea"/>
              </a:rPr>
              <a:t>招商管理</a:t>
            </a:r>
            <a:r>
              <a:rPr lang="en-US" altLang="zh-CN" sz="2800" dirty="0" smtClean="0">
                <a:solidFill>
                  <a:schemeClr val="tx1"/>
                </a:solidFill>
                <a:latin typeface="+mj-ea"/>
              </a:rPr>
              <a:t>-</a:t>
            </a:r>
            <a:r>
              <a:rPr lang="zh-CN" altLang="en-US" sz="2800" dirty="0" smtClean="0">
                <a:solidFill>
                  <a:schemeClr val="tx1"/>
                </a:solidFill>
              </a:rPr>
              <a:t>园区辅助决策</a:t>
            </a:r>
            <a:endParaRPr lang="zh-CN" altLang="en-US" sz="2800" dirty="0" smtClean="0">
              <a:solidFill>
                <a:schemeClr val="tx1"/>
              </a:solidFill>
            </a:endParaRPr>
          </a:p>
        </p:txBody>
      </p:sp>
      <p:sp>
        <p:nvSpPr>
          <p:cNvPr id="27" name="标题 1"/>
          <p:cNvSpPr txBox="1"/>
          <p:nvPr/>
        </p:nvSpPr>
        <p:spPr bwMode="auto">
          <a:xfrm>
            <a:off x="240575" y="930841"/>
            <a:ext cx="8676453" cy="871537"/>
          </a:xfrm>
          <a:prstGeom prst="rect">
            <a:avLst/>
          </a:prstGeom>
          <a:noFill/>
          <a:ln w="9525">
            <a:noFill/>
            <a:miter lim="800000"/>
          </a:ln>
        </p:spPr>
        <p:txBody>
          <a:bodyPr vert="horz" wrap="square" lIns="107287" tIns="53643" rIns="107287" bIns="53643" numCol="1" anchor="ctr" anchorCtr="0" compatLnSpc="1"/>
          <a:lstStyle/>
          <a:p>
            <a:pPr defTabSz="426720" eaLnBrk="0" hangingPunct="0">
              <a:defRPr/>
            </a:pPr>
            <a:r>
              <a:rPr lang="zh-CN" altLang="en-US" sz="2000" b="1" dirty="0" smtClean="0">
                <a:solidFill>
                  <a:prstClr val="black"/>
                </a:solidFill>
                <a:latin typeface="华文中宋" panose="02010600040101010101" pitchFamily="2" charset="-122"/>
                <a:ea typeface="华文中宋" panose="02010600040101010101" pitchFamily="2" charset="-122"/>
                <a:cs typeface="Arial" panose="020B0604020202020204" pitchFamily="34" charset="0"/>
              </a:rPr>
              <a:t>通过大量数据的</a:t>
            </a:r>
            <a:r>
              <a:rPr lang="en-US" altLang="zh-CN" sz="2000" b="1" dirty="0" smtClean="0">
                <a:solidFill>
                  <a:prstClr val="black"/>
                </a:solidFill>
                <a:latin typeface="华文中宋" panose="02010600040101010101" pitchFamily="2" charset="-122"/>
                <a:ea typeface="华文中宋" panose="02010600040101010101" pitchFamily="2" charset="-122"/>
                <a:cs typeface="Arial" panose="020B0604020202020204" pitchFamily="34" charset="0"/>
              </a:rPr>
              <a:t>BI</a:t>
            </a:r>
            <a:r>
              <a:rPr lang="zh-CN" altLang="en-US" sz="2000" b="1" dirty="0" smtClean="0">
                <a:solidFill>
                  <a:prstClr val="black"/>
                </a:solidFill>
                <a:latin typeface="华文中宋" panose="02010600040101010101" pitchFamily="2" charset="-122"/>
                <a:ea typeface="华文中宋" panose="02010600040101010101" pitchFamily="2" charset="-122"/>
                <a:cs typeface="Arial" panose="020B0604020202020204" pitchFamily="34" charset="0"/>
              </a:rPr>
              <a:t>分析，支持</a:t>
            </a:r>
            <a:r>
              <a:rPr lang="en-US" altLang="zh-CN" sz="2000" b="1" dirty="0">
                <a:solidFill>
                  <a:prstClr val="black"/>
                </a:solidFill>
                <a:latin typeface="华文中宋" panose="02010600040101010101" pitchFamily="2" charset="-122"/>
                <a:ea typeface="华文中宋" panose="02010600040101010101" pitchFamily="2" charset="-122"/>
                <a:cs typeface="Arial" panose="020B0604020202020204" pitchFamily="34" charset="0"/>
              </a:rPr>
              <a:t> </a:t>
            </a:r>
            <a:r>
              <a:rPr lang="zh-CN" altLang="en-US" sz="2000" b="1" dirty="0" smtClean="0">
                <a:solidFill>
                  <a:prstClr val="black"/>
                </a:solidFill>
                <a:latin typeface="华文中宋" panose="02010600040101010101" pitchFamily="2" charset="-122"/>
                <a:ea typeface="华文中宋" panose="02010600040101010101" pitchFamily="2" charset="-122"/>
                <a:cs typeface="Arial" panose="020B0604020202020204" pitchFamily="34" charset="0"/>
              </a:rPr>
              <a:t>园区领导层面的科学决策</a:t>
            </a:r>
            <a:endParaRPr lang="zh-CN" altLang="en-US" sz="2000" b="1" dirty="0" smtClean="0">
              <a:solidFill>
                <a:prstClr val="black"/>
              </a:solidFill>
              <a:latin typeface="华文中宋" panose="02010600040101010101" pitchFamily="2" charset="-122"/>
              <a:ea typeface="华文中宋" panose="02010600040101010101" pitchFamily="2" charset="-122"/>
              <a:cs typeface="Arial" panose="020B0604020202020204" pitchFamily="34" charset="0"/>
            </a:endParaRPr>
          </a:p>
        </p:txBody>
      </p:sp>
      <p:grpSp>
        <p:nvGrpSpPr>
          <p:cNvPr id="23" name="组合 8"/>
          <p:cNvGrpSpPr/>
          <p:nvPr/>
        </p:nvGrpSpPr>
        <p:grpSpPr>
          <a:xfrm>
            <a:off x="27857" y="1"/>
            <a:ext cx="1303784" cy="1196751"/>
            <a:chOff x="411163" y="68262"/>
            <a:chExt cx="1800225" cy="1800225"/>
          </a:xfrm>
        </p:grpSpPr>
        <p:grpSp>
          <p:nvGrpSpPr>
            <p:cNvPr id="24" name="组合 6"/>
            <p:cNvGrpSpPr/>
            <p:nvPr/>
          </p:nvGrpSpPr>
          <p:grpSpPr bwMode="auto">
            <a:xfrm>
              <a:off x="411163" y="68262"/>
              <a:ext cx="1800225" cy="1800225"/>
              <a:chOff x="925401" y="3148270"/>
              <a:chExt cx="1800000" cy="1800000"/>
            </a:xfrm>
          </p:grpSpPr>
          <p:sp>
            <p:nvSpPr>
              <p:cNvPr id="28" name="椭圆 27"/>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椭圆 28"/>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6" name="矩形 25"/>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txBox="1"/>
          <p:nvPr/>
        </p:nvSpPr>
        <p:spPr>
          <a:xfrm>
            <a:off x="223940" y="10183"/>
            <a:ext cx="8455305" cy="1143000"/>
          </a:xfrm>
          <a:prstGeom prst="rect">
            <a:avLst/>
          </a:prstGeom>
        </p:spPr>
        <p:txBody>
          <a:bodyPr vert="horz" lIns="91440" tIns="45720" rIns="91440" bIns="45720" rtlCol="0" anchor="ctr">
            <a:normAutofit/>
          </a:bodyPr>
          <a:lstStyle/>
          <a:p>
            <a:pPr marL="0" lvl="2" defTabSz="457200">
              <a:defRPr/>
            </a:pPr>
            <a:endParaRPr lang="zh-CN" altLang="zh-CN" sz="3200" dirty="0">
              <a:solidFill>
                <a:srgbClr val="005BAA"/>
              </a:solidFill>
            </a:endParaRPr>
          </a:p>
        </p:txBody>
      </p:sp>
      <p:sp>
        <p:nvSpPr>
          <p:cNvPr id="24" name="矩形 23"/>
          <p:cNvSpPr/>
          <p:nvPr/>
        </p:nvSpPr>
        <p:spPr>
          <a:xfrm>
            <a:off x="251520" y="1052736"/>
            <a:ext cx="8640960" cy="923330"/>
          </a:xfrm>
          <a:prstGeom prst="rect">
            <a:avLst/>
          </a:prstGeom>
          <a:noFill/>
          <a:ln>
            <a:noFill/>
          </a:ln>
        </p:spPr>
        <p:txBody>
          <a:bodyPr wrap="square" anchor="ctr">
            <a:spAutoFit/>
          </a:bodyPr>
          <a:lstStyle/>
          <a:p>
            <a:pPr defTabSz="0" eaLnBrk="0" hangingPunct="0">
              <a:lnSpc>
                <a:spcPct val="150000"/>
              </a:lnSpc>
            </a:pPr>
            <a:r>
              <a:rPr lang="zh-CN" altLang="en-US" dirty="0">
                <a:solidFill>
                  <a:prstClr val="black"/>
                </a:solidFill>
                <a:cs typeface="宋体" panose="02010600030101010101" pitchFamily="2" charset="-122"/>
              </a:rPr>
              <a:t>产业链共享服务，打造园区内的行业生态圈，为企业提供公正、诚信的展示和交易</a:t>
            </a:r>
            <a:r>
              <a:rPr lang="zh-CN" altLang="en-US" dirty="0" smtClean="0">
                <a:solidFill>
                  <a:prstClr val="black"/>
                </a:solidFill>
                <a:cs typeface="宋体" panose="02010600030101010101" pitchFamily="2" charset="-122"/>
              </a:rPr>
              <a:t>平台</a:t>
            </a:r>
            <a:endParaRPr lang="en-US" altLang="zh-CN" dirty="0">
              <a:solidFill>
                <a:prstClr val="black"/>
              </a:solidFill>
              <a:cs typeface="宋体" panose="02010600030101010101" pitchFamily="2" charset="-122"/>
            </a:endParaRPr>
          </a:p>
        </p:txBody>
      </p:sp>
      <p:pic>
        <p:nvPicPr>
          <p:cNvPr id="10" name="Picture 2"/>
          <p:cNvPicPr>
            <a:picLocks noChangeAspect="1" noChangeArrowheads="1"/>
          </p:cNvPicPr>
          <p:nvPr/>
        </p:nvPicPr>
        <p:blipFill>
          <a:blip r:embed="rId1" cstate="email"/>
          <a:srcRect/>
          <a:stretch>
            <a:fillRect/>
          </a:stretch>
        </p:blipFill>
        <p:spPr bwMode="auto">
          <a:xfrm>
            <a:off x="467544" y="1988840"/>
            <a:ext cx="4145050" cy="2592288"/>
          </a:xfrm>
          <a:prstGeom prst="rect">
            <a:avLst/>
          </a:prstGeom>
          <a:noFill/>
          <a:ln w="9525">
            <a:noFill/>
            <a:miter lim="800000"/>
            <a:headEnd/>
            <a:tailEnd/>
          </a:ln>
        </p:spPr>
      </p:pic>
      <p:pic>
        <p:nvPicPr>
          <p:cNvPr id="2050" name="Picture 2"/>
          <p:cNvPicPr>
            <a:picLocks noChangeAspect="1" noChangeArrowheads="1"/>
          </p:cNvPicPr>
          <p:nvPr/>
        </p:nvPicPr>
        <p:blipFill>
          <a:blip r:embed="rId2" cstate="email"/>
          <a:srcRect/>
          <a:stretch>
            <a:fillRect/>
          </a:stretch>
        </p:blipFill>
        <p:spPr bwMode="auto">
          <a:xfrm>
            <a:off x="539553" y="4725145"/>
            <a:ext cx="4176463" cy="1759028"/>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srcRect/>
          <a:stretch>
            <a:fillRect/>
          </a:stretch>
        </p:blipFill>
        <p:spPr bwMode="auto">
          <a:xfrm>
            <a:off x="4932040" y="2132856"/>
            <a:ext cx="3600400" cy="3256012"/>
          </a:xfrm>
          <a:prstGeom prst="rect">
            <a:avLst/>
          </a:prstGeom>
          <a:noFill/>
          <a:ln w="9525">
            <a:noFill/>
            <a:miter lim="800000"/>
            <a:headEnd/>
            <a:tailEnd/>
          </a:ln>
        </p:spPr>
      </p:pic>
      <p:grpSp>
        <p:nvGrpSpPr>
          <p:cNvPr id="2" name="组合 7"/>
          <p:cNvGrpSpPr/>
          <p:nvPr/>
        </p:nvGrpSpPr>
        <p:grpSpPr>
          <a:xfrm>
            <a:off x="2290574" y="4365104"/>
            <a:ext cx="841266" cy="461665"/>
            <a:chOff x="658072" y="5496469"/>
            <a:chExt cx="841266" cy="461665"/>
          </a:xfrm>
        </p:grpSpPr>
        <p:sp>
          <p:nvSpPr>
            <p:cNvPr id="8" name="TextBox 7"/>
            <p:cNvSpPr txBox="1"/>
            <p:nvPr/>
          </p:nvSpPr>
          <p:spPr>
            <a:xfrm rot="19340466">
              <a:off x="658072" y="5496469"/>
              <a:ext cx="835607" cy="461665"/>
            </a:xfrm>
            <a:prstGeom prst="rect">
              <a:avLst/>
            </a:prstGeom>
            <a:noFill/>
          </p:spPr>
          <p:txBody>
            <a:bodyPr wrap="square" rtlCol="0">
              <a:spAutoFit/>
            </a:bodyPr>
            <a:lstStyle/>
            <a:p>
              <a:r>
                <a:rPr lang="zh-CN" altLang="en-US" sz="2400" b="1" dirty="0" smtClean="0">
                  <a:solidFill>
                    <a:srgbClr val="FF0000"/>
                  </a:solidFill>
                </a:rPr>
                <a:t>样板</a:t>
              </a:r>
              <a:endParaRPr lang="zh-CN" altLang="en-US" sz="2400" b="1" dirty="0">
                <a:solidFill>
                  <a:srgbClr val="FF0000"/>
                </a:solidFill>
              </a:endParaRPr>
            </a:p>
          </p:txBody>
        </p:sp>
        <p:sp>
          <p:nvSpPr>
            <p:cNvPr id="9" name="圆角矩形 8"/>
            <p:cNvSpPr/>
            <p:nvPr/>
          </p:nvSpPr>
          <p:spPr>
            <a:xfrm rot="19404980">
              <a:off x="663624" y="5506078"/>
              <a:ext cx="835714" cy="448413"/>
            </a:xfrm>
            <a:prstGeom prst="roundRect">
              <a:avLst/>
            </a:prstGeom>
            <a:solidFill>
              <a:schemeClr val="accent3">
                <a:lumMod val="40000"/>
                <a:lumOff val="60000"/>
                <a:alpha val="0"/>
              </a:schemeClr>
            </a:solidFill>
            <a:ln w="31750">
              <a:solidFill>
                <a:srgbClr val="FF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000" dirty="0" smtClean="0">
                <a:solidFill>
                  <a:srgbClr val="000000"/>
                </a:solidFill>
                <a:latin typeface="华文楷体" pitchFamily="2" charset="-122"/>
                <a:ea typeface="华文楷体" pitchFamily="2" charset="-122"/>
              </a:endParaRPr>
            </a:p>
          </p:txBody>
        </p:sp>
      </p:grpSp>
      <p:sp>
        <p:nvSpPr>
          <p:cNvPr id="4" name="标题 3"/>
          <p:cNvSpPr>
            <a:spLocks noGrp="1"/>
          </p:cNvSpPr>
          <p:nvPr>
            <p:ph type="title" idx="4294967295"/>
          </p:nvPr>
        </p:nvSpPr>
        <p:spPr>
          <a:xfrm>
            <a:off x="1428728" y="87313"/>
            <a:ext cx="7291387" cy="749300"/>
          </a:xfrm>
        </p:spPr>
        <p:txBody>
          <a:bodyPr>
            <a:noAutofit/>
          </a:bodyPr>
          <a:lstStyle/>
          <a:p>
            <a:pPr lvl="2"/>
            <a:r>
              <a:rPr lang="zh-CN" altLang="en-US" sz="2800" dirty="0" smtClean="0">
                <a:solidFill>
                  <a:schemeClr val="tx1"/>
                </a:solidFill>
                <a:latin typeface="+mj-ea"/>
                <a:ea typeface="+mj-ea"/>
              </a:rPr>
              <a:t>招商管理</a:t>
            </a:r>
            <a:r>
              <a:rPr lang="en-US" altLang="zh-CN" sz="2800" dirty="0" smtClean="0">
                <a:solidFill>
                  <a:schemeClr val="tx1"/>
                </a:solidFill>
                <a:latin typeface="+mj-ea"/>
                <a:ea typeface="+mj-ea"/>
              </a:rPr>
              <a:t>-</a:t>
            </a:r>
            <a:r>
              <a:rPr lang="zh-CN" altLang="en-US" sz="2800" b="1" dirty="0" smtClean="0">
                <a:solidFill>
                  <a:schemeClr val="tx1"/>
                </a:solidFill>
                <a:latin typeface="+mj-ea"/>
                <a:ea typeface="+mj-ea"/>
              </a:rPr>
              <a:t>产业</a:t>
            </a:r>
            <a:r>
              <a:rPr lang="zh-CN" altLang="en-US" sz="2800" b="1" dirty="0">
                <a:solidFill>
                  <a:schemeClr val="tx1"/>
                </a:solidFill>
                <a:latin typeface="+mj-ea"/>
                <a:ea typeface="+mj-ea"/>
              </a:rPr>
              <a:t>链共享</a:t>
            </a:r>
            <a:r>
              <a:rPr lang="zh-CN" altLang="en-US" sz="2800" b="1" dirty="0" smtClean="0">
                <a:solidFill>
                  <a:schemeClr val="tx1"/>
                </a:solidFill>
                <a:latin typeface="+mj-ea"/>
                <a:ea typeface="+mj-ea"/>
              </a:rPr>
              <a:t>服务</a:t>
            </a:r>
            <a:endParaRPr lang="zh-CN" altLang="en-US" sz="2800" b="1" dirty="0">
              <a:solidFill>
                <a:schemeClr val="tx1"/>
              </a:solidFill>
              <a:latin typeface="+mj-ea"/>
              <a:ea typeface="+mj-ea"/>
            </a:endParaRPr>
          </a:p>
        </p:txBody>
      </p:sp>
      <p:grpSp>
        <p:nvGrpSpPr>
          <p:cNvPr id="12" name="组合 8"/>
          <p:cNvGrpSpPr/>
          <p:nvPr/>
        </p:nvGrpSpPr>
        <p:grpSpPr>
          <a:xfrm>
            <a:off x="27857" y="1"/>
            <a:ext cx="1303784" cy="1196751"/>
            <a:chOff x="411163" y="68262"/>
            <a:chExt cx="1800225" cy="1800225"/>
          </a:xfrm>
        </p:grpSpPr>
        <p:grpSp>
          <p:nvGrpSpPr>
            <p:cNvPr id="13" name="组合 6"/>
            <p:cNvGrpSpPr/>
            <p:nvPr/>
          </p:nvGrpSpPr>
          <p:grpSpPr bwMode="auto">
            <a:xfrm>
              <a:off x="411163" y="68262"/>
              <a:ext cx="1800225" cy="1800225"/>
              <a:chOff x="925401" y="3148270"/>
              <a:chExt cx="1800000" cy="1800000"/>
            </a:xfrm>
          </p:grpSpPr>
          <p:sp>
            <p:nvSpPr>
              <p:cNvPr id="16" name="椭圆 15"/>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椭圆 16"/>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4" name="矩形 13"/>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标题 1"/>
          <p:cNvSpPr>
            <a:spLocks noGrp="1" noChangeArrowheads="1"/>
          </p:cNvSpPr>
          <p:nvPr>
            <p:ph type="title" idx="4294967295"/>
          </p:nvPr>
        </p:nvSpPr>
        <p:spPr>
          <a:xfrm>
            <a:off x="1403350" y="0"/>
            <a:ext cx="7740650" cy="860425"/>
          </a:xfrm>
        </p:spPr>
        <p:txBody>
          <a:bodyPr/>
          <a:lstStyle/>
          <a:p>
            <a:r>
              <a:rPr lang="zh-CN" altLang="en-US" sz="2800" dirty="0" smtClean="0">
                <a:solidFill>
                  <a:schemeClr val="tx1"/>
                </a:solidFill>
                <a:latin typeface="+mn-ea"/>
                <a:ea typeface="+mn-ea"/>
              </a:rPr>
              <a:t>物业管理</a:t>
            </a:r>
            <a:r>
              <a:rPr lang="en-US" altLang="zh-CN" sz="2800" dirty="0" smtClean="0">
                <a:solidFill>
                  <a:schemeClr val="tx1"/>
                </a:solidFill>
                <a:latin typeface="+mn-ea"/>
                <a:ea typeface="+mn-ea"/>
              </a:rPr>
              <a:t>-</a:t>
            </a:r>
            <a:r>
              <a:rPr lang="zh-CN" altLang="en-US" sz="2800" dirty="0" smtClean="0">
                <a:solidFill>
                  <a:schemeClr val="tx1"/>
                </a:solidFill>
              </a:rPr>
              <a:t>园区物业管理</a:t>
            </a:r>
            <a:endParaRPr lang="zh-CN" altLang="zh-CN" sz="2800" dirty="0" smtClean="0">
              <a:solidFill>
                <a:schemeClr val="tx1"/>
              </a:solidFill>
              <a:latin typeface="+mn-ea"/>
              <a:ea typeface="+mn-ea"/>
            </a:endParaRPr>
          </a:p>
        </p:txBody>
      </p:sp>
      <p:pic>
        <p:nvPicPr>
          <p:cNvPr id="100" name="Picture 9" descr="C:\Users\ADMIN\Documents\Tencent Files\910509087\FileRecv\APP-企业.png"/>
          <p:cNvPicPr>
            <a:picLocks noChangeAspect="1" noChangeArrowheads="1"/>
          </p:cNvPicPr>
          <p:nvPr/>
        </p:nvPicPr>
        <p:blipFill>
          <a:blip r:embed="rId1" cstate="email"/>
          <a:srcRect/>
          <a:stretch>
            <a:fillRect/>
          </a:stretch>
        </p:blipFill>
        <p:spPr bwMode="auto">
          <a:xfrm>
            <a:off x="4638761" y="2708920"/>
            <a:ext cx="2027457" cy="3095944"/>
          </a:xfrm>
          <a:prstGeom prst="rect">
            <a:avLst/>
          </a:prstGeom>
          <a:ln>
            <a:noFill/>
          </a:ln>
          <a:effectLst>
            <a:outerShdw blurRad="292100" dist="139700" dir="2700000" algn="tl" rotWithShape="0">
              <a:srgbClr val="333333">
                <a:alpha val="65000"/>
              </a:srgbClr>
            </a:outerShdw>
          </a:effectLst>
        </p:spPr>
      </p:pic>
      <p:pic>
        <p:nvPicPr>
          <p:cNvPr id="101" name="Picture 10" descr="C:\Users\ADMIN\Documents\Tencent Files\910509087\FileRecv\APP-物业.png"/>
          <p:cNvPicPr>
            <a:picLocks noChangeAspect="1" noChangeArrowheads="1"/>
          </p:cNvPicPr>
          <p:nvPr/>
        </p:nvPicPr>
        <p:blipFill>
          <a:blip r:embed="rId2" cstate="email"/>
          <a:srcRect/>
          <a:stretch>
            <a:fillRect/>
          </a:stretch>
        </p:blipFill>
        <p:spPr bwMode="auto">
          <a:xfrm>
            <a:off x="179512" y="2708920"/>
            <a:ext cx="2026749" cy="3095944"/>
          </a:xfrm>
          <a:prstGeom prst="rect">
            <a:avLst/>
          </a:prstGeom>
          <a:ln>
            <a:noFill/>
          </a:ln>
          <a:effectLst>
            <a:outerShdw blurRad="292100" dist="139700" dir="2700000" algn="tl" rotWithShape="0">
              <a:srgbClr val="333333">
                <a:alpha val="65000"/>
              </a:srgbClr>
            </a:outerShdw>
          </a:effectLst>
        </p:spPr>
      </p:pic>
      <p:pic>
        <p:nvPicPr>
          <p:cNvPr id="102" name="Picture 11" descr="C:\Users\ADMIN\Documents\Tencent Files\910509087\FileRecv\APP-物业首页.png"/>
          <p:cNvPicPr>
            <a:picLocks noChangeAspect="1" noChangeArrowheads="1"/>
          </p:cNvPicPr>
          <p:nvPr/>
        </p:nvPicPr>
        <p:blipFill>
          <a:blip r:embed="rId3" cstate="email"/>
          <a:srcRect/>
          <a:stretch>
            <a:fillRect/>
          </a:stretch>
        </p:blipFill>
        <p:spPr bwMode="auto">
          <a:xfrm>
            <a:off x="2416300" y="2708920"/>
            <a:ext cx="2012422" cy="3095944"/>
          </a:xfrm>
          <a:prstGeom prst="rect">
            <a:avLst/>
          </a:prstGeom>
          <a:ln>
            <a:noFill/>
          </a:ln>
          <a:effectLst>
            <a:outerShdw blurRad="292100" dist="139700" dir="2700000" algn="tl" rotWithShape="0">
              <a:srgbClr val="333333">
                <a:alpha val="65000"/>
              </a:srgbClr>
            </a:outerShdw>
          </a:effectLst>
        </p:spPr>
      </p:pic>
      <p:pic>
        <p:nvPicPr>
          <p:cNvPr id="103" name="Picture 2" descr="C:\Users\ADMIN\Documents\Tencent Files\910509087\FileRecv\APP-企业首页.png"/>
          <p:cNvPicPr>
            <a:picLocks noChangeAspect="1" noChangeArrowheads="1"/>
          </p:cNvPicPr>
          <p:nvPr/>
        </p:nvPicPr>
        <p:blipFill>
          <a:blip r:embed="rId4" cstate="email"/>
          <a:srcRect/>
          <a:stretch>
            <a:fillRect/>
          </a:stretch>
        </p:blipFill>
        <p:spPr bwMode="auto">
          <a:xfrm>
            <a:off x="6876256" y="2708920"/>
            <a:ext cx="2024299" cy="3095944"/>
          </a:xfrm>
          <a:prstGeom prst="rect">
            <a:avLst/>
          </a:prstGeom>
          <a:ln>
            <a:noFill/>
          </a:ln>
          <a:effectLst>
            <a:outerShdw blurRad="292100" dist="139700" dir="2700000" algn="tl" rotWithShape="0">
              <a:srgbClr val="333333">
                <a:alpha val="65000"/>
              </a:srgbClr>
            </a:outerShdw>
          </a:effectLst>
        </p:spPr>
      </p:pic>
      <p:sp>
        <p:nvSpPr>
          <p:cNvPr id="104" name="TextBox 103"/>
          <p:cNvSpPr txBox="1"/>
          <p:nvPr/>
        </p:nvSpPr>
        <p:spPr>
          <a:xfrm>
            <a:off x="611560" y="6053806"/>
            <a:ext cx="1152128" cy="307777"/>
          </a:xfrm>
          <a:prstGeom prst="rect">
            <a:avLst/>
          </a:prstGeom>
          <a:noFill/>
        </p:spPr>
        <p:txBody>
          <a:bodyPr wrap="square" rtlCol="0">
            <a:spAutoFit/>
          </a:bodyPr>
          <a:lstStyle/>
          <a:p>
            <a:r>
              <a:rPr lang="zh-CN" altLang="en-US" sz="1400" dirty="0" smtClean="0">
                <a:solidFill>
                  <a:prstClr val="black"/>
                </a:solidFill>
              </a:rPr>
              <a:t>物业方登陆</a:t>
            </a:r>
            <a:endParaRPr lang="zh-CN" altLang="en-US" sz="1400" dirty="0">
              <a:solidFill>
                <a:prstClr val="black"/>
              </a:solidFill>
            </a:endParaRPr>
          </a:p>
        </p:txBody>
      </p:sp>
      <p:sp>
        <p:nvSpPr>
          <p:cNvPr id="105" name="TextBox 104"/>
          <p:cNvSpPr txBox="1"/>
          <p:nvPr/>
        </p:nvSpPr>
        <p:spPr>
          <a:xfrm>
            <a:off x="2795803" y="6073551"/>
            <a:ext cx="1152128" cy="307777"/>
          </a:xfrm>
          <a:prstGeom prst="rect">
            <a:avLst/>
          </a:prstGeom>
          <a:noFill/>
        </p:spPr>
        <p:txBody>
          <a:bodyPr wrap="square" rtlCol="0">
            <a:spAutoFit/>
          </a:bodyPr>
          <a:lstStyle/>
          <a:p>
            <a:r>
              <a:rPr lang="zh-CN" altLang="en-US" sz="1400" dirty="0" smtClean="0">
                <a:solidFill>
                  <a:prstClr val="black"/>
                </a:solidFill>
              </a:rPr>
              <a:t>物业方首页</a:t>
            </a:r>
            <a:endParaRPr lang="zh-CN" altLang="en-US" sz="1400" dirty="0">
              <a:solidFill>
                <a:prstClr val="black"/>
              </a:solidFill>
            </a:endParaRPr>
          </a:p>
        </p:txBody>
      </p:sp>
      <p:sp>
        <p:nvSpPr>
          <p:cNvPr id="106" name="TextBox 105"/>
          <p:cNvSpPr txBox="1"/>
          <p:nvPr/>
        </p:nvSpPr>
        <p:spPr>
          <a:xfrm>
            <a:off x="5052054" y="6053806"/>
            <a:ext cx="1296144" cy="307777"/>
          </a:xfrm>
          <a:prstGeom prst="rect">
            <a:avLst/>
          </a:prstGeom>
          <a:noFill/>
        </p:spPr>
        <p:txBody>
          <a:bodyPr wrap="square" rtlCol="0">
            <a:spAutoFit/>
          </a:bodyPr>
          <a:lstStyle/>
          <a:p>
            <a:r>
              <a:rPr lang="zh-CN" altLang="en-US" sz="1400" dirty="0" smtClean="0">
                <a:solidFill>
                  <a:prstClr val="black"/>
                </a:solidFill>
              </a:rPr>
              <a:t>入驻企业登陆</a:t>
            </a:r>
            <a:endParaRPr lang="zh-CN" altLang="en-US" sz="1400" dirty="0">
              <a:solidFill>
                <a:prstClr val="black"/>
              </a:solidFill>
            </a:endParaRPr>
          </a:p>
        </p:txBody>
      </p:sp>
      <p:sp>
        <p:nvSpPr>
          <p:cNvPr id="107" name="TextBox 106"/>
          <p:cNvSpPr txBox="1"/>
          <p:nvPr/>
        </p:nvSpPr>
        <p:spPr>
          <a:xfrm>
            <a:off x="7308304" y="6073551"/>
            <a:ext cx="1296144" cy="307777"/>
          </a:xfrm>
          <a:prstGeom prst="rect">
            <a:avLst/>
          </a:prstGeom>
          <a:noFill/>
        </p:spPr>
        <p:txBody>
          <a:bodyPr wrap="square" rtlCol="0">
            <a:spAutoFit/>
          </a:bodyPr>
          <a:lstStyle/>
          <a:p>
            <a:r>
              <a:rPr lang="zh-CN" altLang="en-US" sz="1400" dirty="0" smtClean="0">
                <a:solidFill>
                  <a:prstClr val="black"/>
                </a:solidFill>
              </a:rPr>
              <a:t>入驻企业首页</a:t>
            </a:r>
            <a:endParaRPr lang="zh-CN" altLang="en-US" sz="1400" dirty="0">
              <a:solidFill>
                <a:prstClr val="black"/>
              </a:solidFill>
            </a:endParaRPr>
          </a:p>
        </p:txBody>
      </p:sp>
      <p:sp>
        <p:nvSpPr>
          <p:cNvPr id="108" name="矩形 107"/>
          <p:cNvSpPr/>
          <p:nvPr/>
        </p:nvSpPr>
        <p:spPr>
          <a:xfrm>
            <a:off x="35496" y="1196752"/>
            <a:ext cx="8874851" cy="874407"/>
          </a:xfrm>
          <a:prstGeom prst="rect">
            <a:avLst/>
          </a:prstGeom>
        </p:spPr>
        <p:txBody>
          <a:bodyPr wrap="square">
            <a:spAutoFit/>
          </a:bodyPr>
          <a:lstStyle/>
          <a:p>
            <a:pPr>
              <a:lnSpc>
                <a:spcPct val="150000"/>
              </a:lnSpc>
            </a:pPr>
            <a:r>
              <a:rPr lang="zh-CN" altLang="en-US" b="1" dirty="0" smtClean="0">
                <a:solidFill>
                  <a:prstClr val="black"/>
                </a:solidFill>
              </a:rPr>
              <a:t>       智慧园区物业云管理系统配套</a:t>
            </a:r>
            <a:r>
              <a:rPr lang="en-US" altLang="zh-CN" b="1" dirty="0" smtClean="0">
                <a:solidFill>
                  <a:prstClr val="black"/>
                </a:solidFill>
              </a:rPr>
              <a:t>APP</a:t>
            </a:r>
            <a:r>
              <a:rPr lang="zh-CN" altLang="en-US" b="1" dirty="0" smtClean="0">
                <a:solidFill>
                  <a:prstClr val="black"/>
                </a:solidFill>
              </a:rPr>
              <a:t>客户端，并为物业管理方及进驻企业方两种角色适配不同功能。</a:t>
            </a:r>
            <a:r>
              <a:rPr lang="zh-CN" altLang="en-US" b="1" dirty="0" smtClean="0">
                <a:solidFill>
                  <a:prstClr val="black"/>
                </a:solidFill>
                <a:latin typeface="华文中宋" panose="02010600040101010101" pitchFamily="2" charset="-122"/>
                <a:ea typeface="华文中宋" panose="02010600040101010101" pitchFamily="2" charset="-122"/>
              </a:rPr>
              <a:t>围绕物业提供各项核心功能，提升园区物业管理和整体服务水平。</a:t>
            </a:r>
            <a:endParaRPr lang="en-US" altLang="zh-CN" b="1" dirty="0" smtClean="0">
              <a:solidFill>
                <a:prstClr val="black"/>
              </a:solidFill>
              <a:latin typeface="华文中宋" panose="02010600040101010101" pitchFamily="2" charset="-122"/>
              <a:ea typeface="华文中宋" panose="02010600040101010101" pitchFamily="2" charset="-122"/>
            </a:endParaRPr>
          </a:p>
        </p:txBody>
      </p:sp>
      <p:grpSp>
        <p:nvGrpSpPr>
          <p:cNvPr id="13" name="组合 8"/>
          <p:cNvGrpSpPr/>
          <p:nvPr/>
        </p:nvGrpSpPr>
        <p:grpSpPr>
          <a:xfrm>
            <a:off x="27857" y="1"/>
            <a:ext cx="1303784" cy="1196751"/>
            <a:chOff x="411163" y="68262"/>
            <a:chExt cx="1800225" cy="1800225"/>
          </a:xfrm>
        </p:grpSpPr>
        <p:grpSp>
          <p:nvGrpSpPr>
            <p:cNvPr id="14" name="组合 6"/>
            <p:cNvGrpSpPr/>
            <p:nvPr/>
          </p:nvGrpSpPr>
          <p:grpSpPr bwMode="auto">
            <a:xfrm>
              <a:off x="411163" y="68262"/>
              <a:ext cx="1800225" cy="1800225"/>
              <a:chOff x="925401" y="3148270"/>
              <a:chExt cx="1800000" cy="1800000"/>
            </a:xfrm>
          </p:grpSpPr>
          <p:sp>
            <p:nvSpPr>
              <p:cNvPr id="16" name="椭圆 15"/>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椭圆 16"/>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57290" y="0"/>
            <a:ext cx="7308850" cy="984250"/>
          </a:xfrm>
        </p:spPr>
        <p:txBody>
          <a:bodyPr/>
          <a:lstStyle/>
          <a:p>
            <a:r>
              <a:rPr lang="zh-CN" altLang="en-US" sz="2800" dirty="0" smtClean="0">
                <a:solidFill>
                  <a:schemeClr val="tx1"/>
                </a:solidFill>
                <a:latin typeface="+mj-ea"/>
              </a:rPr>
              <a:t>物业管理</a:t>
            </a:r>
            <a:r>
              <a:rPr lang="en-US" altLang="zh-CN" sz="2800" dirty="0" smtClean="0">
                <a:solidFill>
                  <a:schemeClr val="tx1"/>
                </a:solidFill>
                <a:latin typeface="+mj-ea"/>
              </a:rPr>
              <a:t>-</a:t>
            </a:r>
            <a:r>
              <a:rPr lang="zh-CN" altLang="en-US" sz="2800" dirty="0" smtClean="0">
                <a:solidFill>
                  <a:schemeClr val="tx1"/>
                </a:solidFill>
                <a:latin typeface="+mj-ea"/>
              </a:rPr>
              <a:t>园区公共服务</a:t>
            </a:r>
            <a:endParaRPr lang="zh-CN" altLang="en-US" sz="2800" dirty="0">
              <a:solidFill>
                <a:schemeClr val="tx1"/>
              </a:solidFill>
              <a:latin typeface="+mj-ea"/>
            </a:endParaRPr>
          </a:p>
        </p:txBody>
      </p:sp>
      <p:sp>
        <p:nvSpPr>
          <p:cNvPr id="4" name="灯片编号占位符 3"/>
          <p:cNvSpPr>
            <a:spLocks noGrp="1"/>
          </p:cNvSpPr>
          <p:nvPr>
            <p:ph type="sldNum" sz="quarter" idx="4294967295"/>
          </p:nvPr>
        </p:nvSpPr>
        <p:spPr>
          <a:xfrm>
            <a:off x="35496" y="6453336"/>
            <a:ext cx="2133600" cy="365125"/>
          </a:xfrm>
          <a:prstGeom prst="rect">
            <a:avLst/>
          </a:prstGeom>
        </p:spPr>
        <p:txBody>
          <a:bodyPr/>
          <a:lstStyle/>
          <a:p>
            <a:pPr>
              <a:defRPr/>
            </a:pPr>
            <a:fld id="{C7C2BA9B-022E-4B60-B7B0-67512C153671}" type="slidenum">
              <a:rPr lang="en-US" altLang="zh-CN" smtClean="0"/>
            </a:fld>
            <a:endParaRPr lang="en-US" dirty="0" smtClean="0"/>
          </a:p>
        </p:txBody>
      </p:sp>
      <p:grpSp>
        <p:nvGrpSpPr>
          <p:cNvPr id="3" name="组合 4"/>
          <p:cNvGrpSpPr/>
          <p:nvPr/>
        </p:nvGrpSpPr>
        <p:grpSpPr>
          <a:xfrm>
            <a:off x="179512" y="1124744"/>
            <a:ext cx="8784976" cy="5280587"/>
            <a:chOff x="179512" y="519901"/>
            <a:chExt cx="8784976" cy="4576099"/>
          </a:xfrm>
        </p:grpSpPr>
        <p:sp>
          <p:nvSpPr>
            <p:cNvPr id="6" name="矩形 5"/>
            <p:cNvSpPr/>
            <p:nvPr/>
          </p:nvSpPr>
          <p:spPr>
            <a:xfrm>
              <a:off x="179512" y="519901"/>
              <a:ext cx="8784000" cy="432048"/>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FFFF"/>
                </a:solidFill>
              </a:endParaRPr>
            </a:p>
          </p:txBody>
        </p:sp>
        <p:sp>
          <p:nvSpPr>
            <p:cNvPr id="7" name="矩形 6"/>
            <p:cNvSpPr/>
            <p:nvPr/>
          </p:nvSpPr>
          <p:spPr>
            <a:xfrm>
              <a:off x="203262" y="1587388"/>
              <a:ext cx="8712968" cy="316800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圆角矩形 7"/>
            <p:cNvSpPr/>
            <p:nvPr/>
          </p:nvSpPr>
          <p:spPr>
            <a:xfrm>
              <a:off x="179512" y="1011324"/>
              <a:ext cx="8784976" cy="504056"/>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FF"/>
                  </a:solidFill>
                </a:rPr>
                <a:t>园区服务枢纽总线</a:t>
              </a:r>
              <a:endParaRPr lang="zh-CN" altLang="en-US" b="1" dirty="0">
                <a:solidFill>
                  <a:srgbClr val="FFFFFF"/>
                </a:solidFill>
              </a:endParaRPr>
            </a:p>
          </p:txBody>
        </p:sp>
        <p:sp>
          <p:nvSpPr>
            <p:cNvPr id="9" name="圆角矩形 8"/>
            <p:cNvSpPr/>
            <p:nvPr/>
          </p:nvSpPr>
          <p:spPr>
            <a:xfrm>
              <a:off x="355662" y="1632155"/>
              <a:ext cx="4000314" cy="1503784"/>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400" b="1" u="sng" dirty="0" smtClean="0">
                  <a:solidFill>
                    <a:srgbClr val="1F497D">
                      <a:lumMod val="50000"/>
                    </a:srgbClr>
                  </a:solidFill>
                  <a:effectLst>
                    <a:outerShdw blurRad="50800" dist="38100" dir="2700000" algn="tl" rotWithShape="0">
                      <a:prstClr val="black">
                        <a:alpha val="40000"/>
                      </a:prstClr>
                    </a:outerShdw>
                  </a:effectLst>
                </a:rPr>
                <a:t>管理服务</a:t>
              </a:r>
              <a:endParaRPr lang="zh-CN" altLang="en-US" sz="1400" b="1" u="sng" dirty="0">
                <a:solidFill>
                  <a:srgbClr val="1F497D">
                    <a:lumMod val="50000"/>
                  </a:srgbClr>
                </a:solidFill>
                <a:effectLst>
                  <a:outerShdw blurRad="50800" dist="38100" dir="2700000" algn="tl" rotWithShape="0">
                    <a:prstClr val="black">
                      <a:alpha val="40000"/>
                    </a:prstClr>
                  </a:outerShdw>
                </a:effectLst>
              </a:endParaRPr>
            </a:p>
          </p:txBody>
        </p:sp>
        <p:sp>
          <p:nvSpPr>
            <p:cNvPr id="10" name="圆角矩形 9"/>
            <p:cNvSpPr/>
            <p:nvPr/>
          </p:nvSpPr>
          <p:spPr>
            <a:xfrm>
              <a:off x="4820158" y="1623771"/>
              <a:ext cx="3928306" cy="1503784"/>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400" b="1" u="sng" dirty="0" smtClean="0">
                  <a:solidFill>
                    <a:srgbClr val="1F497D">
                      <a:lumMod val="50000"/>
                    </a:srgbClr>
                  </a:solidFill>
                  <a:effectLst>
                    <a:outerShdw blurRad="50800" dist="38100" dir="2700000" algn="tl" rotWithShape="0">
                      <a:prstClr val="black">
                        <a:alpha val="40000"/>
                      </a:prstClr>
                    </a:outerShdw>
                  </a:effectLst>
                </a:rPr>
                <a:t>运行服务</a:t>
              </a:r>
              <a:endParaRPr lang="zh-CN" altLang="en-US" sz="1400" b="1" u="sng" dirty="0">
                <a:solidFill>
                  <a:srgbClr val="1F497D">
                    <a:lumMod val="50000"/>
                  </a:srgbClr>
                </a:solidFill>
                <a:effectLst>
                  <a:outerShdw blurRad="50800" dist="38100" dir="2700000" algn="tl" rotWithShape="0">
                    <a:prstClr val="black">
                      <a:alpha val="40000"/>
                    </a:prstClr>
                  </a:outerShdw>
                </a:effectLst>
              </a:endParaRPr>
            </a:p>
          </p:txBody>
        </p:sp>
        <p:sp>
          <p:nvSpPr>
            <p:cNvPr id="11" name="圆角矩形 10"/>
            <p:cNvSpPr/>
            <p:nvPr/>
          </p:nvSpPr>
          <p:spPr>
            <a:xfrm>
              <a:off x="359911" y="3203698"/>
              <a:ext cx="4000314" cy="1503784"/>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400" b="1" u="sng" dirty="0" smtClean="0">
                  <a:solidFill>
                    <a:srgbClr val="1F497D">
                      <a:lumMod val="50000"/>
                    </a:srgbClr>
                  </a:solidFill>
                  <a:effectLst>
                    <a:outerShdw blurRad="50800" dist="38100" dir="2700000" algn="tl" rotWithShape="0">
                      <a:prstClr val="black">
                        <a:alpha val="40000"/>
                      </a:prstClr>
                    </a:outerShdw>
                  </a:effectLst>
                </a:rPr>
                <a:t>生活服务</a:t>
              </a:r>
              <a:endParaRPr lang="zh-CN" altLang="en-US" sz="1400" b="1" u="sng" dirty="0">
                <a:solidFill>
                  <a:srgbClr val="1F497D">
                    <a:lumMod val="50000"/>
                  </a:srgbClr>
                </a:solidFill>
                <a:effectLst>
                  <a:outerShdw blurRad="50800" dist="38100" dir="2700000" algn="tl" rotWithShape="0">
                    <a:prstClr val="black">
                      <a:alpha val="40000"/>
                    </a:prstClr>
                  </a:outerShdw>
                </a:effectLst>
              </a:endParaRPr>
            </a:p>
          </p:txBody>
        </p:sp>
        <p:sp>
          <p:nvSpPr>
            <p:cNvPr id="12" name="圆角矩形 11"/>
            <p:cNvSpPr/>
            <p:nvPr/>
          </p:nvSpPr>
          <p:spPr>
            <a:xfrm>
              <a:off x="4824407" y="3195314"/>
              <a:ext cx="3928306" cy="1503784"/>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400" b="1" u="sng" dirty="0" smtClean="0">
                  <a:solidFill>
                    <a:srgbClr val="1F497D">
                      <a:lumMod val="50000"/>
                    </a:srgbClr>
                  </a:solidFill>
                  <a:effectLst>
                    <a:outerShdw blurRad="50800" dist="38100" dir="2700000" algn="tl" rotWithShape="0">
                      <a:prstClr val="black">
                        <a:alpha val="40000"/>
                      </a:prstClr>
                    </a:outerShdw>
                  </a:effectLst>
                </a:rPr>
                <a:t>商业服务</a:t>
              </a:r>
              <a:endParaRPr lang="zh-CN" altLang="en-US" sz="1400" b="1" u="sng" dirty="0">
                <a:solidFill>
                  <a:srgbClr val="1F497D">
                    <a:lumMod val="50000"/>
                  </a:srgbClr>
                </a:solidFill>
                <a:effectLst>
                  <a:outerShdw blurRad="50800" dist="38100" dir="2700000" algn="tl" rotWithShape="0">
                    <a:prstClr val="black">
                      <a:alpha val="40000"/>
                    </a:prstClr>
                  </a:outerShdw>
                </a:effectLst>
              </a:endParaRPr>
            </a:p>
          </p:txBody>
        </p:sp>
        <p:sp>
          <p:nvSpPr>
            <p:cNvPr id="13" name="流程图: 可选过程 12"/>
            <p:cNvSpPr/>
            <p:nvPr/>
          </p:nvSpPr>
          <p:spPr>
            <a:xfrm>
              <a:off x="395536" y="558053"/>
              <a:ext cx="1872000" cy="345638"/>
            </a:xfrm>
            <a:prstGeom prst="flowChartAlternateProcess">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FFFFFF"/>
                  </a:solidFill>
                </a:rPr>
                <a:t>园区管委会</a:t>
              </a:r>
              <a:endParaRPr lang="zh-CN" altLang="en-US" sz="1400" b="1" dirty="0" smtClean="0">
                <a:solidFill>
                  <a:srgbClr val="FFFFFF"/>
                </a:solidFill>
              </a:endParaRPr>
            </a:p>
          </p:txBody>
        </p:sp>
        <p:sp>
          <p:nvSpPr>
            <p:cNvPr id="14" name="流程图: 可选过程 13"/>
            <p:cNvSpPr/>
            <p:nvPr/>
          </p:nvSpPr>
          <p:spPr>
            <a:xfrm>
              <a:off x="2555776" y="558053"/>
              <a:ext cx="1872000" cy="345638"/>
            </a:xfrm>
            <a:prstGeom prst="flowChartAlternateProcess">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FFFFFF"/>
                  </a:solidFill>
                </a:rPr>
                <a:t>入园企业</a:t>
              </a:r>
              <a:endParaRPr lang="zh-CN" altLang="en-US" sz="1400" b="1" dirty="0" smtClean="0">
                <a:solidFill>
                  <a:srgbClr val="FFFFFF"/>
                </a:solidFill>
              </a:endParaRPr>
            </a:p>
          </p:txBody>
        </p:sp>
        <p:sp>
          <p:nvSpPr>
            <p:cNvPr id="15" name="流程图: 可选过程 14"/>
            <p:cNvSpPr/>
            <p:nvPr/>
          </p:nvSpPr>
          <p:spPr>
            <a:xfrm>
              <a:off x="4716016" y="558053"/>
              <a:ext cx="1872000" cy="345638"/>
            </a:xfrm>
            <a:prstGeom prst="flowChartAlternateProcess">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FFFFFF"/>
                  </a:solidFill>
                </a:rPr>
                <a:t>园区工作者</a:t>
              </a:r>
              <a:endParaRPr lang="zh-CN" altLang="en-US" sz="1400" b="1" dirty="0" smtClean="0">
                <a:solidFill>
                  <a:srgbClr val="FFFFFF"/>
                </a:solidFill>
              </a:endParaRPr>
            </a:p>
          </p:txBody>
        </p:sp>
        <p:sp>
          <p:nvSpPr>
            <p:cNvPr id="16" name="流程图: 可选过程 15"/>
            <p:cNvSpPr/>
            <p:nvPr/>
          </p:nvSpPr>
          <p:spPr>
            <a:xfrm>
              <a:off x="6876256" y="558053"/>
              <a:ext cx="1872000" cy="345638"/>
            </a:xfrm>
            <a:prstGeom prst="flowChartAlternateProcess">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FFFFFF"/>
                  </a:solidFill>
                </a:rPr>
                <a:t>商业服务提供者</a:t>
              </a:r>
              <a:endParaRPr lang="zh-CN" altLang="en-US" sz="1400" b="1" dirty="0" smtClean="0">
                <a:solidFill>
                  <a:srgbClr val="FFFFFF"/>
                </a:solidFill>
              </a:endParaRPr>
            </a:p>
          </p:txBody>
        </p:sp>
        <p:sp>
          <p:nvSpPr>
            <p:cNvPr id="17" name="圆角矩形 16"/>
            <p:cNvSpPr/>
            <p:nvPr/>
          </p:nvSpPr>
          <p:spPr>
            <a:xfrm>
              <a:off x="527677" y="2055061"/>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申报申请</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18" name="圆角矩形 17"/>
            <p:cNvSpPr/>
            <p:nvPr/>
          </p:nvSpPr>
          <p:spPr>
            <a:xfrm>
              <a:off x="3119965" y="2055061"/>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园区政策</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19" name="圆角矩形 18"/>
            <p:cNvSpPr/>
            <p:nvPr/>
          </p:nvSpPr>
          <p:spPr>
            <a:xfrm>
              <a:off x="1823821" y="2055061"/>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缴费付费</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20" name="圆角矩形 19"/>
            <p:cNvSpPr/>
            <p:nvPr/>
          </p:nvSpPr>
          <p:spPr>
            <a:xfrm>
              <a:off x="527677" y="2559157"/>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知识分享</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21" name="圆角矩形 20"/>
            <p:cNvSpPr/>
            <p:nvPr/>
          </p:nvSpPr>
          <p:spPr>
            <a:xfrm>
              <a:off x="3119965" y="2559157"/>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项目复制</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22" name="圆角矩形 21"/>
            <p:cNvSpPr/>
            <p:nvPr/>
          </p:nvSpPr>
          <p:spPr>
            <a:xfrm>
              <a:off x="1823821" y="2559157"/>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注册年检</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23" name="圆角矩形 22"/>
            <p:cNvSpPr/>
            <p:nvPr/>
          </p:nvSpPr>
          <p:spPr>
            <a:xfrm>
              <a:off x="179512" y="4843972"/>
              <a:ext cx="8784976" cy="252028"/>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FFFF"/>
                  </a:solidFill>
                </a:rPr>
                <a:t>SOA/ROA/OSGI</a:t>
              </a:r>
              <a:r>
                <a:rPr lang="zh-CN" altLang="en-US" b="1" dirty="0" smtClean="0">
                  <a:solidFill>
                    <a:srgbClr val="FFFFFF"/>
                  </a:solidFill>
                </a:rPr>
                <a:t>服务套件、流程套件、监控套件、运维套件</a:t>
              </a:r>
              <a:endParaRPr lang="zh-CN" altLang="en-US" b="1" dirty="0">
                <a:solidFill>
                  <a:srgbClr val="FFFFFF"/>
                </a:solidFill>
              </a:endParaRPr>
            </a:p>
          </p:txBody>
        </p:sp>
        <p:sp>
          <p:nvSpPr>
            <p:cNvPr id="24" name="圆角矩形 23"/>
            <p:cNvSpPr/>
            <p:nvPr/>
          </p:nvSpPr>
          <p:spPr>
            <a:xfrm>
              <a:off x="4932160" y="2067694"/>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50000"/>
                    </a:srgbClr>
                  </a:solidFill>
                  <a:effectLst>
                    <a:outerShdw blurRad="50800" dist="38100" dir="2700000" algn="tl" rotWithShape="0">
                      <a:prstClr val="black">
                        <a:alpha val="40000"/>
                      </a:prstClr>
                    </a:outerShdw>
                  </a:effectLst>
                </a:rPr>
                <a:t>环境服务</a:t>
              </a:r>
              <a:endParaRPr lang="zh-CN" altLang="en-US" sz="1100" dirty="0">
                <a:solidFill>
                  <a:srgbClr val="1F497D">
                    <a:lumMod val="50000"/>
                  </a:srgbClr>
                </a:solidFill>
                <a:effectLst>
                  <a:outerShdw blurRad="50800" dist="38100" dir="2700000" algn="tl" rotWithShape="0">
                    <a:prstClr val="black">
                      <a:alpha val="40000"/>
                    </a:prstClr>
                  </a:outerShdw>
                </a:effectLst>
              </a:endParaRPr>
            </a:p>
          </p:txBody>
        </p:sp>
        <p:sp>
          <p:nvSpPr>
            <p:cNvPr id="25" name="圆角矩形 24"/>
            <p:cNvSpPr/>
            <p:nvPr/>
          </p:nvSpPr>
          <p:spPr>
            <a:xfrm>
              <a:off x="7524448" y="2067694"/>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50000"/>
                    </a:srgbClr>
                  </a:solidFill>
                  <a:effectLst>
                    <a:outerShdw blurRad="50800" dist="38100" dir="2700000" algn="tl" rotWithShape="0">
                      <a:prstClr val="black">
                        <a:alpha val="40000"/>
                      </a:prstClr>
                    </a:outerShdw>
                  </a:effectLst>
                </a:rPr>
                <a:t>公共租赁</a:t>
              </a:r>
              <a:endParaRPr lang="zh-CN" altLang="en-US" sz="1100" dirty="0">
                <a:solidFill>
                  <a:srgbClr val="1F497D">
                    <a:lumMod val="50000"/>
                  </a:srgbClr>
                </a:solidFill>
                <a:effectLst>
                  <a:outerShdw blurRad="50800" dist="38100" dir="2700000" algn="tl" rotWithShape="0">
                    <a:prstClr val="black">
                      <a:alpha val="40000"/>
                    </a:prstClr>
                  </a:outerShdw>
                </a:effectLst>
              </a:endParaRPr>
            </a:p>
          </p:txBody>
        </p:sp>
        <p:sp>
          <p:nvSpPr>
            <p:cNvPr id="26" name="圆角矩形 25"/>
            <p:cNvSpPr/>
            <p:nvPr/>
          </p:nvSpPr>
          <p:spPr>
            <a:xfrm>
              <a:off x="6228304" y="2067694"/>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50000"/>
                    </a:srgbClr>
                  </a:solidFill>
                  <a:effectLst>
                    <a:outerShdw blurRad="50800" dist="38100" dir="2700000" algn="tl" rotWithShape="0">
                      <a:prstClr val="black">
                        <a:alpha val="40000"/>
                      </a:prstClr>
                    </a:outerShdw>
                  </a:effectLst>
                </a:rPr>
                <a:t>能源服务</a:t>
              </a:r>
              <a:endParaRPr lang="zh-CN" altLang="en-US" sz="1100" dirty="0">
                <a:solidFill>
                  <a:srgbClr val="1F497D">
                    <a:lumMod val="50000"/>
                  </a:srgbClr>
                </a:solidFill>
                <a:effectLst>
                  <a:outerShdw blurRad="50800" dist="38100" dir="2700000" algn="tl" rotWithShape="0">
                    <a:prstClr val="black">
                      <a:alpha val="40000"/>
                    </a:prstClr>
                  </a:outerShdw>
                </a:effectLst>
              </a:endParaRPr>
            </a:p>
          </p:txBody>
        </p:sp>
        <p:sp>
          <p:nvSpPr>
            <p:cNvPr id="27" name="圆角矩形 26"/>
            <p:cNvSpPr/>
            <p:nvPr/>
          </p:nvSpPr>
          <p:spPr>
            <a:xfrm>
              <a:off x="4932160" y="2571790"/>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50000"/>
                    </a:srgbClr>
                  </a:solidFill>
                  <a:effectLst>
                    <a:outerShdw blurRad="50800" dist="38100" dir="2700000" algn="tl" rotWithShape="0">
                      <a:prstClr val="black">
                        <a:alpha val="40000"/>
                      </a:prstClr>
                    </a:outerShdw>
                  </a:effectLst>
                </a:rPr>
                <a:t>设备维修</a:t>
              </a:r>
              <a:endParaRPr lang="zh-CN" altLang="en-US" sz="1100" dirty="0">
                <a:solidFill>
                  <a:srgbClr val="1F497D">
                    <a:lumMod val="50000"/>
                  </a:srgbClr>
                </a:solidFill>
                <a:effectLst>
                  <a:outerShdw blurRad="50800" dist="38100" dir="2700000" algn="tl" rotWithShape="0">
                    <a:prstClr val="black">
                      <a:alpha val="40000"/>
                    </a:prstClr>
                  </a:outerShdw>
                </a:effectLst>
              </a:endParaRPr>
            </a:p>
          </p:txBody>
        </p:sp>
        <p:sp>
          <p:nvSpPr>
            <p:cNvPr id="28" name="圆角矩形 27"/>
            <p:cNvSpPr/>
            <p:nvPr/>
          </p:nvSpPr>
          <p:spPr>
            <a:xfrm>
              <a:off x="7524448" y="2571790"/>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50000"/>
                    </a:srgbClr>
                  </a:solidFill>
                  <a:effectLst>
                    <a:outerShdw blurRad="50800" dist="38100" dir="2700000" algn="tl" rotWithShape="0">
                      <a:prstClr val="black">
                        <a:alpha val="40000"/>
                      </a:prstClr>
                    </a:outerShdw>
                  </a:effectLst>
                </a:rPr>
                <a:t>财法咨询</a:t>
              </a:r>
              <a:endParaRPr lang="zh-CN" altLang="en-US" sz="1100" dirty="0">
                <a:solidFill>
                  <a:srgbClr val="1F497D">
                    <a:lumMod val="50000"/>
                  </a:srgbClr>
                </a:solidFill>
                <a:effectLst>
                  <a:outerShdw blurRad="50800" dist="38100" dir="2700000" algn="tl" rotWithShape="0">
                    <a:prstClr val="black">
                      <a:alpha val="40000"/>
                    </a:prstClr>
                  </a:outerShdw>
                </a:effectLst>
              </a:endParaRPr>
            </a:p>
          </p:txBody>
        </p:sp>
        <p:sp>
          <p:nvSpPr>
            <p:cNvPr id="29" name="圆角矩形 28"/>
            <p:cNvSpPr/>
            <p:nvPr/>
          </p:nvSpPr>
          <p:spPr>
            <a:xfrm>
              <a:off x="6228304" y="2571790"/>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rgbClr val="1F497D">
                      <a:lumMod val="50000"/>
                    </a:srgbClr>
                  </a:solidFill>
                  <a:effectLst>
                    <a:outerShdw blurRad="50800" dist="38100" dir="2700000" algn="tl" rotWithShape="0">
                      <a:prstClr val="black">
                        <a:alpha val="40000"/>
                      </a:prstClr>
                    </a:outerShdw>
                  </a:effectLst>
                </a:rPr>
                <a:t>融资服务</a:t>
              </a:r>
              <a:endParaRPr lang="zh-CN" altLang="en-US" sz="1100" dirty="0">
                <a:solidFill>
                  <a:srgbClr val="1F497D">
                    <a:lumMod val="50000"/>
                  </a:srgbClr>
                </a:solidFill>
                <a:effectLst>
                  <a:outerShdw blurRad="50800" dist="38100" dir="2700000" algn="tl" rotWithShape="0">
                    <a:prstClr val="black">
                      <a:alpha val="40000"/>
                    </a:prstClr>
                  </a:outerShdw>
                </a:effectLst>
              </a:endParaRPr>
            </a:p>
          </p:txBody>
        </p:sp>
        <p:sp>
          <p:nvSpPr>
            <p:cNvPr id="30" name="圆角矩形 29"/>
            <p:cNvSpPr/>
            <p:nvPr/>
          </p:nvSpPr>
          <p:spPr>
            <a:xfrm>
              <a:off x="539552" y="3688253"/>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交通资源共享</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1" name="圆角矩形 30"/>
            <p:cNvSpPr/>
            <p:nvPr/>
          </p:nvSpPr>
          <p:spPr>
            <a:xfrm>
              <a:off x="3131840" y="3688253"/>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二手物品</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2" name="圆角矩形 31"/>
            <p:cNvSpPr/>
            <p:nvPr/>
          </p:nvSpPr>
          <p:spPr>
            <a:xfrm>
              <a:off x="1835696" y="3688253"/>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公共文化生活</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3" name="圆角矩形 32"/>
            <p:cNvSpPr/>
            <p:nvPr/>
          </p:nvSpPr>
          <p:spPr>
            <a:xfrm>
              <a:off x="539552" y="4192349"/>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交友娱乐互动</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4" name="圆角矩形 33"/>
            <p:cNvSpPr/>
            <p:nvPr/>
          </p:nvSpPr>
          <p:spPr>
            <a:xfrm>
              <a:off x="3131840" y="4192349"/>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衣食住行论坛</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5" name="圆角矩形 34"/>
            <p:cNvSpPr/>
            <p:nvPr/>
          </p:nvSpPr>
          <p:spPr>
            <a:xfrm>
              <a:off x="1835696" y="4192349"/>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公共知识分享</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6" name="圆角矩形 35"/>
            <p:cNvSpPr/>
            <p:nvPr/>
          </p:nvSpPr>
          <p:spPr>
            <a:xfrm>
              <a:off x="4932160" y="3723878"/>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电商采购</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7" name="圆角矩形 36"/>
            <p:cNvSpPr/>
            <p:nvPr/>
          </p:nvSpPr>
          <p:spPr>
            <a:xfrm>
              <a:off x="7524448" y="3723878"/>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商服在线</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8" name="圆角矩形 37"/>
            <p:cNvSpPr/>
            <p:nvPr/>
          </p:nvSpPr>
          <p:spPr>
            <a:xfrm>
              <a:off x="6228304" y="3723878"/>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周边采购</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39" name="圆角矩形 38"/>
            <p:cNvSpPr/>
            <p:nvPr/>
          </p:nvSpPr>
          <p:spPr>
            <a:xfrm>
              <a:off x="4932160" y="4227974"/>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征信系统</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40" name="圆角矩形 39"/>
            <p:cNvSpPr/>
            <p:nvPr/>
          </p:nvSpPr>
          <p:spPr>
            <a:xfrm>
              <a:off x="7524448" y="4227974"/>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综合租赁</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41" name="圆角矩形 40"/>
            <p:cNvSpPr/>
            <p:nvPr/>
          </p:nvSpPr>
          <p:spPr>
            <a:xfrm>
              <a:off x="6228304" y="4227974"/>
              <a:ext cx="1080000" cy="36000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rgbClr val="1F497D">
                      <a:lumMod val="50000"/>
                    </a:srgbClr>
                  </a:solidFill>
                  <a:effectLst>
                    <a:outerShdw blurRad="50800" dist="38100" dir="2700000" algn="tl" rotWithShape="0">
                      <a:prstClr val="black">
                        <a:alpha val="40000"/>
                      </a:prstClr>
                    </a:outerShdw>
                  </a:effectLst>
                </a:rPr>
                <a:t>商服发布</a:t>
              </a:r>
              <a:endParaRPr lang="zh-CN" altLang="en-US" sz="1100" b="1" dirty="0">
                <a:solidFill>
                  <a:srgbClr val="1F497D">
                    <a:lumMod val="50000"/>
                  </a:srgbClr>
                </a:solidFill>
                <a:effectLst>
                  <a:outerShdw blurRad="50800" dist="38100" dir="2700000" algn="tl" rotWithShape="0">
                    <a:prstClr val="black">
                      <a:alpha val="40000"/>
                    </a:prstClr>
                  </a:outerShdw>
                </a:effectLst>
              </a:endParaRPr>
            </a:p>
          </p:txBody>
        </p:sp>
        <p:sp>
          <p:nvSpPr>
            <p:cNvPr id="42" name="椭圆 41"/>
            <p:cNvSpPr/>
            <p:nvPr/>
          </p:nvSpPr>
          <p:spPr>
            <a:xfrm>
              <a:off x="4140072" y="2620128"/>
              <a:ext cx="1080000" cy="1080000"/>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FF"/>
                  </a:solidFill>
                </a:rPr>
                <a:t>服务</a:t>
              </a:r>
              <a:endParaRPr lang="en-US" altLang="zh-CN" b="1" dirty="0" smtClean="0">
                <a:solidFill>
                  <a:srgbClr val="FFFFFF"/>
                </a:solidFill>
              </a:endParaRPr>
            </a:p>
            <a:p>
              <a:pPr algn="ctr"/>
              <a:r>
                <a:rPr lang="zh-CN" altLang="en-US" b="1" dirty="0" smtClean="0">
                  <a:solidFill>
                    <a:srgbClr val="FFFFFF"/>
                  </a:solidFill>
                </a:rPr>
                <a:t>体系</a:t>
              </a:r>
              <a:endParaRPr lang="zh-CN" altLang="en-US" b="1" dirty="0">
                <a:solidFill>
                  <a:srgbClr val="FFFFFF"/>
                </a:solidFill>
              </a:endParaRPr>
            </a:p>
          </p:txBody>
        </p:sp>
      </p:grpSp>
      <p:grpSp>
        <p:nvGrpSpPr>
          <p:cNvPr id="44" name="组合 8"/>
          <p:cNvGrpSpPr/>
          <p:nvPr/>
        </p:nvGrpSpPr>
        <p:grpSpPr>
          <a:xfrm>
            <a:off x="27857" y="1"/>
            <a:ext cx="1303784" cy="1196751"/>
            <a:chOff x="411163" y="68262"/>
            <a:chExt cx="1800225" cy="1800225"/>
          </a:xfrm>
        </p:grpSpPr>
        <p:grpSp>
          <p:nvGrpSpPr>
            <p:cNvPr id="45" name="组合 6"/>
            <p:cNvGrpSpPr/>
            <p:nvPr/>
          </p:nvGrpSpPr>
          <p:grpSpPr bwMode="auto">
            <a:xfrm>
              <a:off x="411163" y="68262"/>
              <a:ext cx="1800225" cy="1800225"/>
              <a:chOff x="925401" y="3148270"/>
              <a:chExt cx="1800000" cy="1800000"/>
            </a:xfrm>
          </p:grpSpPr>
          <p:sp>
            <p:nvSpPr>
              <p:cNvPr id="47" name="椭圆 46"/>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8" name="椭圆 47"/>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46" name="矩形 45"/>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标题 1"/>
          <p:cNvSpPr>
            <a:spLocks noGrp="1" noChangeArrowheads="1"/>
          </p:cNvSpPr>
          <p:nvPr>
            <p:ph type="title" idx="4294967295"/>
          </p:nvPr>
        </p:nvSpPr>
        <p:spPr>
          <a:xfrm>
            <a:off x="0" y="-23813"/>
            <a:ext cx="8229600" cy="1141413"/>
          </a:xfrm>
        </p:spPr>
        <p:txBody>
          <a:bodyPr/>
          <a:lstStyle/>
          <a:p>
            <a:pPr algn="ctr"/>
            <a:r>
              <a:rPr lang="zh-CN" sz="3200" b="0" smtClean="0">
                <a:latin typeface="华文中宋" panose="02010600040101010101" pitchFamily="2" charset="-122"/>
                <a:ea typeface="华文中宋" panose="02010600040101010101" pitchFamily="2" charset="-122"/>
              </a:rPr>
              <a:t>目  录</a:t>
            </a:r>
            <a:endParaRPr lang="zh-CN" sz="3200" b="0" smtClean="0">
              <a:latin typeface="华文中宋" panose="02010600040101010101" pitchFamily="2" charset="-122"/>
              <a:ea typeface="华文中宋" panose="02010600040101010101" pitchFamily="2" charset="-122"/>
            </a:endParaRPr>
          </a:p>
        </p:txBody>
      </p:sp>
      <p:sp>
        <p:nvSpPr>
          <p:cNvPr id="68612" name="矩形 3"/>
          <p:cNvSpPr>
            <a:spLocks noChangeArrowheads="1"/>
          </p:cNvSpPr>
          <p:nvPr/>
        </p:nvSpPr>
        <p:spPr bwMode="auto">
          <a:xfrm>
            <a:off x="2112963" y="1329983"/>
            <a:ext cx="5559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3200" b="1" dirty="0" smtClean="0">
                <a:solidFill>
                  <a:srgbClr val="C00000"/>
                </a:solidFill>
                <a:latin typeface="华文中宋" panose="02010600040101010101" pitchFamily="2" charset="-122"/>
                <a:ea typeface="华文中宋" panose="02010600040101010101" pitchFamily="2" charset="-122"/>
                <a:sym typeface="微软雅黑" panose="020B0503020204020204" pitchFamily="34" charset="-122"/>
              </a:rPr>
              <a:t>智慧园区项目背景</a:t>
            </a:r>
            <a:endParaRPr lang="zh-CN" altLang="en-US" sz="3200" b="1" dirty="0" smtClean="0">
              <a:solidFill>
                <a:srgbClr val="C00000"/>
              </a:solidFill>
              <a:latin typeface="华文中宋" panose="02010600040101010101" pitchFamily="2" charset="-122"/>
              <a:ea typeface="华文中宋" panose="02010600040101010101" pitchFamily="2" charset="-122"/>
              <a:sym typeface="微软雅黑" panose="020B0503020204020204" pitchFamily="34" charset="-122"/>
            </a:endParaRPr>
          </a:p>
        </p:txBody>
      </p:sp>
      <p:sp>
        <p:nvSpPr>
          <p:cNvPr id="68613" name="直接连接符 4"/>
          <p:cNvSpPr>
            <a:spLocks noChangeShapeType="1"/>
          </p:cNvSpPr>
          <p:nvPr/>
        </p:nvSpPr>
        <p:spPr bwMode="auto">
          <a:xfrm>
            <a:off x="1273175" y="3194075"/>
            <a:ext cx="7200900" cy="1587"/>
          </a:xfrm>
          <a:prstGeom prst="line">
            <a:avLst/>
          </a:prstGeom>
          <a:noFill/>
          <a:ln w="9525">
            <a:solidFill>
              <a:srgbClr val="7F7F7F"/>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68614" name="Text Box 17"/>
          <p:cNvSpPr>
            <a:spLocks noChangeArrowheads="1"/>
          </p:cNvSpPr>
          <p:nvPr/>
        </p:nvSpPr>
        <p:spPr bwMode="auto">
          <a:xfrm>
            <a:off x="1243013" y="2392387"/>
            <a:ext cx="735012" cy="752475"/>
          </a:xfrm>
          <a:prstGeom prst="rect">
            <a:avLst/>
          </a:prstGeom>
          <a:gradFill rotWithShape="1">
            <a:gsLst>
              <a:gs pos="0">
                <a:srgbClr val="6F6F6F"/>
              </a:gs>
              <a:gs pos="50000">
                <a:srgbClr val="9F9F9F"/>
              </a:gs>
              <a:gs pos="100000">
                <a:srgbClr val="BFBFBF"/>
              </a:gs>
            </a:gsLst>
            <a:path path="rect">
              <a:fillToRect l="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3600" b="1" dirty="0" smtClean="0">
                <a:solidFill>
                  <a:srgbClr val="000000"/>
                </a:solidFill>
                <a:latin typeface="华文中宋" panose="02010600040101010101" pitchFamily="2" charset="-122"/>
                <a:ea typeface="华文中宋" panose="02010600040101010101" pitchFamily="2" charset="-122"/>
              </a:rPr>
              <a:t>2</a:t>
            </a:r>
            <a:endParaRPr lang="zh-CN" altLang="en-US" sz="800" dirty="0" smtClean="0">
              <a:solidFill>
                <a:srgbClr val="000000"/>
              </a:solidFill>
              <a:latin typeface="华文中宋" panose="02010600040101010101" pitchFamily="2" charset="-122"/>
              <a:ea typeface="华文中宋" panose="02010600040101010101" pitchFamily="2" charset="-122"/>
            </a:endParaRPr>
          </a:p>
        </p:txBody>
      </p:sp>
      <p:sp>
        <p:nvSpPr>
          <p:cNvPr id="68615" name="矩形 6"/>
          <p:cNvSpPr>
            <a:spLocks noChangeArrowheads="1"/>
          </p:cNvSpPr>
          <p:nvPr/>
        </p:nvSpPr>
        <p:spPr bwMode="auto">
          <a:xfrm>
            <a:off x="2100263" y="2357224"/>
            <a:ext cx="5500687"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rPr>
              <a:t>智慧园区建设方案</a:t>
            </a:r>
            <a:endPar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endParaRPr>
          </a:p>
        </p:txBody>
      </p:sp>
      <p:sp>
        <p:nvSpPr>
          <p:cNvPr id="68616" name="直接连接符 7"/>
          <p:cNvSpPr>
            <a:spLocks noChangeShapeType="1"/>
          </p:cNvSpPr>
          <p:nvPr/>
        </p:nvSpPr>
        <p:spPr bwMode="auto">
          <a:xfrm>
            <a:off x="1260475" y="2224112"/>
            <a:ext cx="7199313" cy="0"/>
          </a:xfrm>
          <a:prstGeom prst="line">
            <a:avLst/>
          </a:prstGeom>
          <a:noFill/>
          <a:ln w="9525">
            <a:solidFill>
              <a:srgbClr val="C00000"/>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68617" name="Text Box 17"/>
          <p:cNvSpPr>
            <a:spLocks noChangeArrowheads="1"/>
          </p:cNvSpPr>
          <p:nvPr/>
        </p:nvSpPr>
        <p:spPr bwMode="auto">
          <a:xfrm>
            <a:off x="1265238" y="1392262"/>
            <a:ext cx="735012" cy="752475"/>
          </a:xfrm>
          <a:prstGeom prst="rect">
            <a:avLst/>
          </a:prstGeom>
          <a:solidFill>
            <a:srgbClr val="C00000"/>
          </a:solidFill>
          <a:ln w="9525">
            <a:solidFill>
              <a:srgbClr val="C00000"/>
            </a:solidFill>
            <a:miter lim="800000"/>
          </a:ln>
        </p:spPr>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4000" b="1" smtClean="0">
                <a:solidFill>
                  <a:srgbClr val="FFFFFF"/>
                </a:solidFill>
                <a:latin typeface="华文中宋" panose="02010600040101010101" pitchFamily="2" charset="-122"/>
                <a:ea typeface="华文中宋" panose="02010600040101010101" pitchFamily="2" charset="-122"/>
              </a:rPr>
              <a:t>1</a:t>
            </a: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68618" name="矩形 9"/>
          <p:cNvSpPr>
            <a:spLocks noChangeArrowheads="1"/>
          </p:cNvSpPr>
          <p:nvPr/>
        </p:nvSpPr>
        <p:spPr bwMode="auto">
          <a:xfrm>
            <a:off x="2123728" y="3573016"/>
            <a:ext cx="5559425"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rPr>
              <a:t>联通优势</a:t>
            </a:r>
            <a:endPar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endParaRPr>
          </a:p>
        </p:txBody>
      </p:sp>
      <p:sp>
        <p:nvSpPr>
          <p:cNvPr id="11" name="直接连接符 4"/>
          <p:cNvSpPr>
            <a:spLocks noChangeShapeType="1"/>
          </p:cNvSpPr>
          <p:nvPr/>
        </p:nvSpPr>
        <p:spPr bwMode="auto">
          <a:xfrm>
            <a:off x="1289794" y="4302696"/>
            <a:ext cx="7200900" cy="1587"/>
          </a:xfrm>
          <a:prstGeom prst="line">
            <a:avLst/>
          </a:prstGeom>
          <a:noFill/>
          <a:ln w="9525">
            <a:solidFill>
              <a:srgbClr val="7F7F7F"/>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12" name="Text Box 17"/>
          <p:cNvSpPr>
            <a:spLocks noChangeArrowheads="1"/>
          </p:cNvSpPr>
          <p:nvPr/>
        </p:nvSpPr>
        <p:spPr bwMode="auto">
          <a:xfrm>
            <a:off x="1259632" y="3501008"/>
            <a:ext cx="735012" cy="752475"/>
          </a:xfrm>
          <a:prstGeom prst="rect">
            <a:avLst/>
          </a:prstGeom>
          <a:gradFill rotWithShape="1">
            <a:gsLst>
              <a:gs pos="0">
                <a:srgbClr val="6F6F6F"/>
              </a:gs>
              <a:gs pos="50000">
                <a:srgbClr val="9F9F9F"/>
              </a:gs>
              <a:gs pos="100000">
                <a:srgbClr val="BFBFBF"/>
              </a:gs>
            </a:gsLst>
            <a:path path="rect">
              <a:fillToRect l="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3600" b="1" dirty="0" smtClean="0">
                <a:solidFill>
                  <a:srgbClr val="000000"/>
                </a:solidFill>
                <a:latin typeface="华文中宋" panose="02010600040101010101" pitchFamily="2" charset="-122"/>
                <a:ea typeface="华文中宋" panose="02010600040101010101" pitchFamily="2" charset="-122"/>
              </a:rPr>
              <a:t>3</a:t>
            </a:r>
            <a:endParaRPr lang="zh-CN" altLang="en-US" sz="800" dirty="0" smtClean="0">
              <a:solidFill>
                <a:srgbClr val="000000"/>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1" name="标题 1"/>
          <p:cNvSpPr>
            <a:spLocks noChangeArrowheads="1"/>
          </p:cNvSpPr>
          <p:nvPr/>
        </p:nvSpPr>
        <p:spPr bwMode="auto">
          <a:xfrm>
            <a:off x="57150" y="-69850"/>
            <a:ext cx="8455025" cy="1138238"/>
          </a:xfrm>
          <a:prstGeom prst="rect">
            <a:avLst/>
          </a:prstGeom>
          <a:noFill/>
          <a:ln w="9525">
            <a:noFill/>
            <a:miter lim="800000"/>
          </a:ln>
        </p:spPr>
        <p:txBody>
          <a:bodyPr anchor="ctr"/>
          <a:lstStyle/>
          <a:p>
            <a:endParaRPr lang="zh-CN" altLang="zh-CN" sz="2800" b="1">
              <a:solidFill>
                <a:srgbClr val="000000"/>
              </a:solidFill>
              <a:sym typeface="微软雅黑" panose="020B0503020204020204" pitchFamily="34" charset="-122"/>
            </a:endParaRPr>
          </a:p>
        </p:txBody>
      </p:sp>
      <p:pic>
        <p:nvPicPr>
          <p:cNvPr id="49162" name="Picture 6"/>
          <p:cNvPicPr>
            <a:picLocks noChangeAspect="1" noChangeArrowheads="1"/>
          </p:cNvPicPr>
          <p:nvPr/>
        </p:nvPicPr>
        <p:blipFill>
          <a:blip r:embed="rId1" cstate="print"/>
          <a:srcRect/>
          <a:stretch>
            <a:fillRect/>
          </a:stretch>
        </p:blipFill>
        <p:spPr bwMode="auto">
          <a:xfrm>
            <a:off x="1243187" y="2473275"/>
            <a:ext cx="7761287" cy="2663825"/>
          </a:xfrm>
          <a:prstGeom prst="rect">
            <a:avLst/>
          </a:prstGeom>
          <a:noFill/>
          <a:ln w="9525">
            <a:noFill/>
            <a:miter lim="800000"/>
            <a:headEnd/>
            <a:tailEnd/>
          </a:ln>
        </p:spPr>
      </p:pic>
      <p:sp>
        <p:nvSpPr>
          <p:cNvPr id="49163" name="矩形标注 44"/>
          <p:cNvSpPr>
            <a:spLocks noChangeArrowheads="1"/>
          </p:cNvSpPr>
          <p:nvPr/>
        </p:nvSpPr>
        <p:spPr bwMode="auto">
          <a:xfrm rot="10800000">
            <a:off x="1187624" y="5421262"/>
            <a:ext cx="3784600" cy="1408113"/>
          </a:xfrm>
          <a:prstGeom prst="wedgeRectCallout">
            <a:avLst>
              <a:gd name="adj1" fmla="val 23083"/>
              <a:gd name="adj2" fmla="val 78481"/>
            </a:avLst>
          </a:prstGeom>
          <a:gradFill rotWithShape="1">
            <a:gsLst>
              <a:gs pos="0">
                <a:srgbClr val="8488C4"/>
              </a:gs>
              <a:gs pos="53000">
                <a:srgbClr val="D4DEFF"/>
              </a:gs>
              <a:gs pos="82999">
                <a:srgbClr val="D4DEFF"/>
              </a:gs>
              <a:gs pos="100000">
                <a:srgbClr val="96AB94"/>
              </a:gs>
            </a:gsLst>
            <a:lin ang="5400000" scaled="1"/>
          </a:gradFill>
          <a:ln w="9525" cap="flat" cmpd="sng">
            <a:solidFill>
              <a:srgbClr val="B5DADD"/>
            </a:solidFill>
            <a:miter lim="800000"/>
          </a:ln>
        </p:spPr>
        <p:txBody>
          <a:bodyPr anchor="ctr"/>
          <a:lstStyle/>
          <a:p>
            <a:pPr algn="ctr"/>
            <a:endParaRPr lang="zh-CN" altLang="zh-CN">
              <a:solidFill>
                <a:srgbClr val="000000"/>
              </a:solidFill>
              <a:latin typeface="华文细黑" pitchFamily="2" charset="-122"/>
              <a:ea typeface="华文细黑" pitchFamily="2" charset="-122"/>
              <a:sym typeface="华文细黑" pitchFamily="2" charset="-122"/>
            </a:endParaRPr>
          </a:p>
        </p:txBody>
      </p:sp>
      <p:sp>
        <p:nvSpPr>
          <p:cNvPr id="49164" name="矩形标注 45"/>
          <p:cNvSpPr>
            <a:spLocks noChangeArrowheads="1"/>
          </p:cNvSpPr>
          <p:nvPr/>
        </p:nvSpPr>
        <p:spPr bwMode="auto">
          <a:xfrm rot="10800000">
            <a:off x="5335762" y="5443487"/>
            <a:ext cx="2471737" cy="1384300"/>
          </a:xfrm>
          <a:prstGeom prst="wedgeRectCallout">
            <a:avLst>
              <a:gd name="adj1" fmla="val -32611"/>
              <a:gd name="adj2" fmla="val 79505"/>
            </a:avLst>
          </a:prstGeom>
          <a:gradFill rotWithShape="1">
            <a:gsLst>
              <a:gs pos="0">
                <a:srgbClr val="8488C4"/>
              </a:gs>
              <a:gs pos="53000">
                <a:srgbClr val="D4DEFF"/>
              </a:gs>
              <a:gs pos="82999">
                <a:srgbClr val="D4DEFF"/>
              </a:gs>
              <a:gs pos="100000">
                <a:srgbClr val="96AB94"/>
              </a:gs>
            </a:gsLst>
            <a:lin ang="5400000" scaled="1"/>
          </a:gradFill>
          <a:ln w="9525" cap="flat" cmpd="sng">
            <a:solidFill>
              <a:srgbClr val="B5DADD"/>
            </a:solidFill>
            <a:miter lim="800000"/>
          </a:ln>
        </p:spPr>
        <p:txBody>
          <a:bodyPr anchor="ctr"/>
          <a:lstStyle/>
          <a:p>
            <a:pPr algn="ctr"/>
            <a:endParaRPr lang="zh-CN" altLang="zh-CN">
              <a:solidFill>
                <a:srgbClr val="000000"/>
              </a:solidFill>
              <a:latin typeface="华文细黑" pitchFamily="2" charset="-122"/>
              <a:ea typeface="华文细黑" pitchFamily="2" charset="-122"/>
              <a:sym typeface="华文细黑" pitchFamily="2" charset="-122"/>
            </a:endParaRPr>
          </a:p>
        </p:txBody>
      </p:sp>
      <p:sp>
        <p:nvSpPr>
          <p:cNvPr id="49165" name="TextBox 42"/>
          <p:cNvSpPr>
            <a:spLocks noChangeArrowheads="1"/>
          </p:cNvSpPr>
          <p:nvPr/>
        </p:nvSpPr>
        <p:spPr bwMode="auto">
          <a:xfrm>
            <a:off x="5335762" y="5443487"/>
            <a:ext cx="2471737" cy="1384300"/>
          </a:xfrm>
          <a:prstGeom prst="rect">
            <a:avLst/>
          </a:prstGeom>
          <a:noFill/>
          <a:ln w="9525">
            <a:noFill/>
            <a:miter lim="800000"/>
          </a:ln>
        </p:spPr>
        <p:txBody>
          <a:bodyPr>
            <a:spAutoFit/>
          </a:bodyPr>
          <a:lstStyle/>
          <a:p>
            <a:pPr>
              <a:lnSpc>
                <a:spcPct val="150000"/>
              </a:lnSpc>
            </a:pPr>
            <a:r>
              <a:rPr lang="zh-CN" altLang="en-US" sz="1400" b="1">
                <a:solidFill>
                  <a:srgbClr val="000000"/>
                </a:solidFill>
                <a:sym typeface="微软雅黑" panose="020B0503020204020204" pitchFamily="34" charset="-122"/>
              </a:rPr>
              <a:t>自动灌溉系统</a:t>
            </a:r>
            <a:r>
              <a:rPr lang="zh-CN" altLang="en-US" sz="1400">
                <a:solidFill>
                  <a:srgbClr val="000000"/>
                </a:solidFill>
                <a:sym typeface="微软雅黑" panose="020B0503020204020204" pitchFamily="34" charset="-122"/>
              </a:rPr>
              <a:t>可以智能检测绿化带土壤的湿度、温度、</a:t>
            </a:r>
            <a:r>
              <a:rPr lang="en-US" sz="1400">
                <a:solidFill>
                  <a:srgbClr val="000000"/>
                </a:solidFill>
                <a:sym typeface="微软雅黑" panose="020B0503020204020204" pitchFamily="34" charset="-122"/>
              </a:rPr>
              <a:t>PH</a:t>
            </a:r>
            <a:r>
              <a:rPr lang="zh-CN" altLang="en-US" sz="1400">
                <a:solidFill>
                  <a:srgbClr val="000000"/>
                </a:solidFill>
                <a:sym typeface="微软雅黑" panose="020B0503020204020204" pitchFamily="34" charset="-122"/>
              </a:rPr>
              <a:t>值，达到对植物进行定时、合理的智能灌溉和节水目的。</a:t>
            </a:r>
            <a:endParaRPr lang="zh-CN" altLang="en-US" sz="1400">
              <a:solidFill>
                <a:srgbClr val="000000"/>
              </a:solidFill>
              <a:sym typeface="微软雅黑" panose="020B0503020204020204" pitchFamily="34" charset="-122"/>
            </a:endParaRPr>
          </a:p>
        </p:txBody>
      </p:sp>
      <p:sp>
        <p:nvSpPr>
          <p:cNvPr id="49166" name="矩形标注 43"/>
          <p:cNvSpPr>
            <a:spLocks noChangeArrowheads="1"/>
          </p:cNvSpPr>
          <p:nvPr/>
        </p:nvSpPr>
        <p:spPr bwMode="auto">
          <a:xfrm>
            <a:off x="2016299" y="1192162"/>
            <a:ext cx="5057775" cy="1062038"/>
          </a:xfrm>
          <a:prstGeom prst="wedgeRectCallout">
            <a:avLst>
              <a:gd name="adj1" fmla="val -33986"/>
              <a:gd name="adj2" fmla="val 88593"/>
            </a:avLst>
          </a:prstGeom>
          <a:gradFill rotWithShape="1">
            <a:gsLst>
              <a:gs pos="0">
                <a:srgbClr val="8488C4"/>
              </a:gs>
              <a:gs pos="53000">
                <a:srgbClr val="D4DEFF"/>
              </a:gs>
              <a:gs pos="82999">
                <a:srgbClr val="D4DEFF"/>
              </a:gs>
              <a:gs pos="100000">
                <a:srgbClr val="96AB94"/>
              </a:gs>
            </a:gsLst>
            <a:lin ang="5400000" scaled="1"/>
          </a:gradFill>
          <a:ln w="9525" cap="flat" cmpd="sng">
            <a:solidFill>
              <a:srgbClr val="B5DADD"/>
            </a:solidFill>
            <a:miter lim="800000"/>
          </a:ln>
        </p:spPr>
        <p:txBody>
          <a:bodyPr anchor="ctr"/>
          <a:lstStyle/>
          <a:p>
            <a:pPr algn="ctr"/>
            <a:endParaRPr lang="zh-CN" altLang="zh-CN">
              <a:solidFill>
                <a:srgbClr val="000000"/>
              </a:solidFill>
              <a:latin typeface="华文细黑" pitchFamily="2" charset="-122"/>
              <a:ea typeface="华文细黑" pitchFamily="2" charset="-122"/>
              <a:sym typeface="华文细黑" pitchFamily="2" charset="-122"/>
            </a:endParaRPr>
          </a:p>
        </p:txBody>
      </p:sp>
      <p:sp>
        <p:nvSpPr>
          <p:cNvPr id="49167" name="TextBox 41"/>
          <p:cNvSpPr>
            <a:spLocks noChangeArrowheads="1"/>
          </p:cNvSpPr>
          <p:nvPr/>
        </p:nvSpPr>
        <p:spPr bwMode="auto">
          <a:xfrm>
            <a:off x="2027412" y="1179462"/>
            <a:ext cx="5056187" cy="1060450"/>
          </a:xfrm>
          <a:prstGeom prst="rect">
            <a:avLst/>
          </a:prstGeom>
          <a:noFill/>
          <a:ln w="9525">
            <a:noFill/>
            <a:miter lim="800000"/>
          </a:ln>
        </p:spPr>
        <p:txBody>
          <a:bodyPr>
            <a:spAutoFit/>
          </a:bodyPr>
          <a:lstStyle/>
          <a:p>
            <a:pPr>
              <a:lnSpc>
                <a:spcPct val="150000"/>
              </a:lnSpc>
            </a:pPr>
            <a:r>
              <a:rPr lang="zh-CN" altLang="en-US" sz="1400">
                <a:solidFill>
                  <a:srgbClr val="000000"/>
                </a:solidFill>
                <a:sym typeface="微软雅黑" panose="020B0503020204020204" pitchFamily="34" charset="-122"/>
              </a:rPr>
              <a:t>园区</a:t>
            </a:r>
            <a:r>
              <a:rPr lang="zh-CN" altLang="en-US" sz="1400" b="1">
                <a:solidFill>
                  <a:srgbClr val="000000"/>
                </a:solidFill>
                <a:sym typeface="微软雅黑" panose="020B0503020204020204" pitchFamily="34" charset="-122"/>
              </a:rPr>
              <a:t>环境检测系统</a:t>
            </a:r>
            <a:r>
              <a:rPr lang="zh-CN" altLang="en-US" sz="1400">
                <a:solidFill>
                  <a:srgbClr val="000000"/>
                </a:solidFill>
                <a:sym typeface="微软雅黑" panose="020B0503020204020204" pitchFamily="34" charset="-122"/>
              </a:rPr>
              <a:t>通过对园区室内外空气质量、风力、温度、湿度等信息的采集，分析给出合理的参考建议。通过园区信息发布平台、短信定制平台为园区人员提供贴身生活服务。</a:t>
            </a:r>
            <a:endParaRPr lang="zh-CN" altLang="en-US" sz="1400">
              <a:solidFill>
                <a:srgbClr val="000000"/>
              </a:solidFill>
              <a:sym typeface="微软雅黑" panose="020B0503020204020204" pitchFamily="34" charset="-122"/>
            </a:endParaRPr>
          </a:p>
        </p:txBody>
      </p:sp>
      <p:sp>
        <p:nvSpPr>
          <p:cNvPr id="49168" name="TextBox 38"/>
          <p:cNvSpPr>
            <a:spLocks noChangeArrowheads="1"/>
          </p:cNvSpPr>
          <p:nvPr/>
        </p:nvSpPr>
        <p:spPr bwMode="auto">
          <a:xfrm>
            <a:off x="1187624" y="5429200"/>
            <a:ext cx="3784600" cy="1600200"/>
          </a:xfrm>
          <a:prstGeom prst="rect">
            <a:avLst/>
          </a:prstGeom>
          <a:noFill/>
          <a:ln w="9525">
            <a:noFill/>
            <a:miter lim="800000"/>
          </a:ln>
        </p:spPr>
        <p:txBody>
          <a:bodyPr>
            <a:spAutoFit/>
          </a:bodyPr>
          <a:lstStyle/>
          <a:p>
            <a:pPr>
              <a:lnSpc>
                <a:spcPct val="150000"/>
              </a:lnSpc>
            </a:pPr>
            <a:r>
              <a:rPr lang="zh-CN" altLang="en-US" sz="1400">
                <a:solidFill>
                  <a:srgbClr val="000000"/>
                </a:solidFill>
                <a:sym typeface="微软雅黑" panose="020B0503020204020204" pitchFamily="34" charset="-122"/>
              </a:rPr>
              <a:t>园区</a:t>
            </a:r>
            <a:r>
              <a:rPr lang="zh-CN" altLang="en-US" sz="1400" b="1">
                <a:solidFill>
                  <a:srgbClr val="000000"/>
                </a:solidFill>
                <a:sym typeface="微软雅黑" panose="020B0503020204020204" pitchFamily="34" charset="-122"/>
              </a:rPr>
              <a:t>灯光管理系统</a:t>
            </a:r>
            <a:r>
              <a:rPr lang="zh-CN" altLang="en-US" sz="1400">
                <a:solidFill>
                  <a:srgbClr val="000000"/>
                </a:solidFill>
                <a:sym typeface="微软雅黑" panose="020B0503020204020204" pitchFamily="34" charset="-122"/>
              </a:rPr>
              <a:t>可以实现对单个或区域路灯的调光和按需亮灯的系统控制。</a:t>
            </a:r>
            <a:endParaRPr lang="en-US" sz="1400">
              <a:solidFill>
                <a:srgbClr val="000000"/>
              </a:solidFill>
              <a:sym typeface="微软雅黑" panose="020B0503020204020204" pitchFamily="34" charset="-122"/>
            </a:endParaRPr>
          </a:p>
          <a:p>
            <a:pPr>
              <a:lnSpc>
                <a:spcPct val="150000"/>
              </a:lnSpc>
            </a:pPr>
            <a:r>
              <a:rPr lang="zh-CN" altLang="en-US" sz="1400">
                <a:solidFill>
                  <a:srgbClr val="000000"/>
                </a:solidFill>
                <a:sym typeface="微软雅黑" panose="020B0503020204020204" pitchFamily="34" charset="-122"/>
              </a:rPr>
              <a:t>不仅可以帮助照明系统节省</a:t>
            </a:r>
            <a:r>
              <a:rPr lang="en-US" sz="1400">
                <a:solidFill>
                  <a:srgbClr val="000000"/>
                </a:solidFill>
                <a:sym typeface="微软雅黑" panose="020B0503020204020204" pitchFamily="34" charset="-122"/>
              </a:rPr>
              <a:t>25%</a:t>
            </a:r>
            <a:r>
              <a:rPr lang="zh-CN" altLang="en-US" sz="1400">
                <a:solidFill>
                  <a:srgbClr val="000000"/>
                </a:solidFill>
                <a:sym typeface="微软雅黑" panose="020B0503020204020204" pitchFamily="34" charset="-122"/>
              </a:rPr>
              <a:t>以上的电量，还让照明灯具使用寿命得以最大限度延长。</a:t>
            </a:r>
            <a:endParaRPr lang="zh-CN" altLang="en-US" sz="1400">
              <a:solidFill>
                <a:srgbClr val="000000"/>
              </a:solidFill>
              <a:sym typeface="微软雅黑" panose="020B0503020204020204" pitchFamily="34" charset="-122"/>
            </a:endParaRPr>
          </a:p>
          <a:p>
            <a:endParaRPr lang="zh-CN" altLang="en-US" sz="1400">
              <a:solidFill>
                <a:srgbClr val="000000"/>
              </a:solidFill>
              <a:sym typeface="微软雅黑" panose="020B0503020204020204" pitchFamily="34" charset="-122"/>
            </a:endParaRPr>
          </a:p>
        </p:txBody>
      </p:sp>
      <p:sp>
        <p:nvSpPr>
          <p:cNvPr id="49169" name="标题 7"/>
          <p:cNvSpPr>
            <a:spLocks noGrp="1" noChangeArrowheads="1"/>
          </p:cNvSpPr>
          <p:nvPr>
            <p:ph type="title" idx="4294967295"/>
          </p:nvPr>
        </p:nvSpPr>
        <p:spPr bwMode="auto">
          <a:xfrm>
            <a:off x="1444885" y="232144"/>
            <a:ext cx="5621337" cy="533400"/>
          </a:xfrm>
          <a:prstGeom prst="rect">
            <a:avLst/>
          </a:prstGeom>
          <a:noFill/>
          <a:ln>
            <a:miter lim="800000"/>
          </a:ln>
        </p:spPr>
        <p:txBody>
          <a:bodyPr/>
          <a:lstStyle/>
          <a:p>
            <a:r>
              <a:rPr lang="zh-CN" altLang="en-US" sz="2800" dirty="0" smtClean="0">
                <a:solidFill>
                  <a:schemeClr val="tx1"/>
                </a:solidFill>
              </a:rPr>
              <a:t>物业管理</a:t>
            </a:r>
            <a:r>
              <a:rPr lang="en-US" altLang="zh-CN" sz="2800" dirty="0" smtClean="0">
                <a:solidFill>
                  <a:schemeClr val="tx1"/>
                </a:solidFill>
              </a:rPr>
              <a:t>-</a:t>
            </a:r>
            <a:r>
              <a:rPr lang="zh-CN" altLang="en-US" sz="2800" b="1" dirty="0" smtClean="0">
                <a:solidFill>
                  <a:schemeClr val="tx1"/>
                </a:solidFill>
                <a:latin typeface="微软雅黑" panose="020B0503020204020204" pitchFamily="34" charset="-122"/>
                <a:ea typeface="微软雅黑" panose="020B0503020204020204" pitchFamily="34" charset="-122"/>
              </a:rPr>
              <a:t>公共设施节能环保</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grpSp>
        <p:nvGrpSpPr>
          <p:cNvPr id="12" name="组合 8"/>
          <p:cNvGrpSpPr/>
          <p:nvPr/>
        </p:nvGrpSpPr>
        <p:grpSpPr>
          <a:xfrm>
            <a:off x="27857" y="1"/>
            <a:ext cx="1303784" cy="1196751"/>
            <a:chOff x="411163" y="68262"/>
            <a:chExt cx="1800225" cy="1800225"/>
          </a:xfrm>
        </p:grpSpPr>
        <p:grpSp>
          <p:nvGrpSpPr>
            <p:cNvPr id="13" name="组合 6"/>
            <p:cNvGrpSpPr/>
            <p:nvPr/>
          </p:nvGrpSpPr>
          <p:grpSpPr bwMode="auto">
            <a:xfrm>
              <a:off x="411163" y="68262"/>
              <a:ext cx="1800225" cy="1800225"/>
              <a:chOff x="925401" y="3148270"/>
              <a:chExt cx="1800000" cy="1800000"/>
            </a:xfrm>
          </p:grpSpPr>
          <p:sp>
            <p:nvSpPr>
              <p:cNvPr id="15" name="椭圆 14"/>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椭圆 15"/>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4" name="矩形 13"/>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3" name="矩形 4"/>
          <p:cNvSpPr>
            <a:spLocks noChangeArrowheads="1"/>
          </p:cNvSpPr>
          <p:nvPr/>
        </p:nvSpPr>
        <p:spPr bwMode="auto">
          <a:xfrm>
            <a:off x="1331640" y="260648"/>
            <a:ext cx="6024563" cy="642937"/>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sym typeface="Arial" panose="020B0604020202020204" pitchFamily="34" charset="0"/>
              </a:rPr>
              <a:t>智能指挥</a:t>
            </a:r>
            <a:r>
              <a:rPr lang="en-US" altLang="zh-CN" sz="2800" b="1" dirty="0" smtClean="0">
                <a:solidFill>
                  <a:srgbClr val="000000"/>
                </a:solidFill>
                <a:sym typeface="Arial" panose="020B0604020202020204" pitchFamily="34" charset="0"/>
              </a:rPr>
              <a:t>-</a:t>
            </a:r>
            <a:r>
              <a:rPr lang="zh-CN" altLang="en-US" sz="2800" b="1" dirty="0" smtClean="0">
                <a:solidFill>
                  <a:srgbClr val="000000"/>
                </a:solidFill>
                <a:sym typeface="Arial" panose="020B0604020202020204" pitchFamily="34" charset="0"/>
              </a:rPr>
              <a:t>园区统一指挥</a:t>
            </a:r>
            <a:r>
              <a:rPr lang="zh-CN" altLang="en-US" sz="2800" b="1" dirty="0">
                <a:solidFill>
                  <a:srgbClr val="000000"/>
                </a:solidFill>
                <a:sym typeface="Arial" panose="020B0604020202020204" pitchFamily="34" charset="0"/>
              </a:rPr>
              <a:t>调度</a:t>
            </a:r>
            <a:endParaRPr lang="zh-CN" altLang="en-US" sz="2800" b="1" dirty="0">
              <a:solidFill>
                <a:srgbClr val="000000"/>
              </a:solidFill>
              <a:sym typeface="Arial" panose="020B0604020202020204" pitchFamily="34" charset="0"/>
            </a:endParaRPr>
          </a:p>
        </p:txBody>
      </p:sp>
      <p:sp>
        <p:nvSpPr>
          <p:cNvPr id="652293" name="TextBox 9"/>
          <p:cNvSpPr txBox="1">
            <a:spLocks noChangeArrowheads="1"/>
          </p:cNvSpPr>
          <p:nvPr/>
        </p:nvSpPr>
        <p:spPr bwMode="auto">
          <a:xfrm>
            <a:off x="581025" y="1285860"/>
            <a:ext cx="7637463" cy="1016000"/>
          </a:xfrm>
          <a:prstGeom prst="rect">
            <a:avLst/>
          </a:prstGeom>
          <a:noFill/>
          <a:ln w="38100">
            <a:solidFill>
              <a:srgbClr val="C00000"/>
            </a:solidFill>
            <a:miter lim="800000"/>
          </a:ln>
        </p:spPr>
        <p:txBody>
          <a:bodyPr>
            <a:spAutoFit/>
          </a:bodyPr>
          <a:lstStyle/>
          <a:p>
            <a:r>
              <a:rPr lang="zh-CN" altLang="en-US" sz="2000" dirty="0">
                <a:solidFill>
                  <a:srgbClr val="000000"/>
                </a:solidFill>
              </a:rPr>
              <a:t>指挥调度将传统语音集群、视频调度、</a:t>
            </a:r>
            <a:r>
              <a:rPr lang="en-US" altLang="zh-CN" sz="2000" dirty="0">
                <a:solidFill>
                  <a:srgbClr val="000000"/>
                </a:solidFill>
              </a:rPr>
              <a:t>GPS</a:t>
            </a:r>
            <a:r>
              <a:rPr lang="zh-CN" altLang="en-US" sz="2000" dirty="0">
                <a:solidFill>
                  <a:srgbClr val="000000"/>
                </a:solidFill>
              </a:rPr>
              <a:t>定位等业务进行融合，让各级调度员在实时调度工作中，更直观、更高效、更快捷。资源可存储，保证事件的可追溯性。</a:t>
            </a:r>
            <a:endParaRPr lang="zh-CN" altLang="en-US" sz="2000" dirty="0">
              <a:solidFill>
                <a:srgbClr val="000000"/>
              </a:solidFill>
            </a:endParaRPr>
          </a:p>
        </p:txBody>
      </p:sp>
      <p:pic>
        <p:nvPicPr>
          <p:cNvPr id="652294" name="Picture 3"/>
          <p:cNvPicPr>
            <a:picLocks noChangeAspect="1" noChangeArrowheads="1"/>
          </p:cNvPicPr>
          <p:nvPr/>
        </p:nvPicPr>
        <p:blipFill>
          <a:blip r:embed="rId1" cstate="print"/>
          <a:srcRect/>
          <a:stretch>
            <a:fillRect/>
          </a:stretch>
        </p:blipFill>
        <p:spPr bwMode="auto">
          <a:xfrm>
            <a:off x="722313" y="2679700"/>
            <a:ext cx="3678237" cy="3297238"/>
          </a:xfrm>
          <a:prstGeom prst="rect">
            <a:avLst/>
          </a:prstGeom>
          <a:noFill/>
          <a:ln w="9525">
            <a:noFill/>
            <a:miter lim="800000"/>
            <a:headEnd/>
            <a:tailEnd/>
          </a:ln>
        </p:spPr>
      </p:pic>
      <p:sp>
        <p:nvSpPr>
          <p:cNvPr id="14" name="Text Box 45"/>
          <p:cNvSpPr txBox="1">
            <a:spLocks noChangeArrowheads="1"/>
          </p:cNvSpPr>
          <p:nvPr/>
        </p:nvSpPr>
        <p:spPr bwMode="auto">
          <a:xfrm>
            <a:off x="4895850" y="4760913"/>
            <a:ext cx="2555875" cy="400050"/>
          </a:xfrm>
          <a:prstGeom prst="rect">
            <a:avLst/>
          </a:prstGeom>
          <a:noFill/>
          <a:ln>
            <a:noFill/>
          </a:ln>
          <a:effectLst/>
        </p:spPr>
        <p:txBody>
          <a:bodyPr>
            <a:spAutoFit/>
          </a:bodyPr>
          <a:lstStyle>
            <a:defPPr>
              <a:defRPr lang="zh-CN"/>
            </a:defPPr>
            <a:lvl1pPr marL="342900" indent="-342900" algn="ctr">
              <a:spcBef>
                <a:spcPct val="50000"/>
              </a:spcBef>
              <a:buClr>
                <a:srgbClr val="CCCCFF"/>
              </a:buClr>
              <a:buFont typeface="Wingdings" panose="05000000000000000000" pitchFamily="2" charset="2"/>
              <a:buNone/>
              <a:defRPr sz="2000" i="0">
                <a:solidFill>
                  <a:srgbClr val="EC773C"/>
                </a:solidFill>
                <a:effectLst>
                  <a:outerShdw blurRad="38100" dist="38100" dir="2700000" algn="tl">
                    <a:srgbClr val="C0C0C0"/>
                  </a:outerShdw>
                </a:effectLst>
                <a:latin typeface="Verdana" panose="020B0604030504040204" pitchFamily="34" charset="0"/>
                <a:ea typeface="华文细黑" pitchFamily="2" charset="-122"/>
              </a:defRPr>
            </a:lvl1pPr>
            <a:lvl2pPr>
              <a:defRPr sz="1400">
                <a:latin typeface="Times New Roman" panose="02020603050405020304" pitchFamily="18" charset="0"/>
                <a:ea typeface="楷体_GB2312" pitchFamily="49" charset="-122"/>
              </a:defRPr>
            </a:lvl2pPr>
            <a:lvl3pPr>
              <a:defRPr sz="1400">
                <a:latin typeface="Times New Roman" panose="02020603050405020304" pitchFamily="18" charset="0"/>
                <a:ea typeface="楷体_GB2312" pitchFamily="49" charset="-122"/>
              </a:defRPr>
            </a:lvl3pPr>
            <a:lvl4pPr>
              <a:defRPr sz="1400">
                <a:latin typeface="Times New Roman" panose="02020603050405020304" pitchFamily="18" charset="0"/>
                <a:ea typeface="楷体_GB2312" pitchFamily="49" charset="-122"/>
              </a:defRPr>
            </a:lvl4pPr>
            <a:lvl5pPr>
              <a:defRPr sz="1400">
                <a:latin typeface="Times New Roman" panose="02020603050405020304" pitchFamily="18" charset="0"/>
                <a:ea typeface="楷体_GB2312" pitchFamily="49" charset="-122"/>
              </a:defRPr>
            </a:lvl5pPr>
            <a:lvl6pPr eaLnBrk="0" fontAlgn="base" hangingPunct="0">
              <a:spcBef>
                <a:spcPct val="0"/>
              </a:spcBef>
              <a:spcAft>
                <a:spcPct val="0"/>
              </a:spcAft>
              <a:defRPr sz="1400">
                <a:latin typeface="Times New Roman" panose="02020603050405020304" pitchFamily="18" charset="0"/>
                <a:ea typeface="楷体_GB2312" pitchFamily="49" charset="-122"/>
              </a:defRPr>
            </a:lvl6pPr>
            <a:lvl7pPr eaLnBrk="0" fontAlgn="base" hangingPunct="0">
              <a:spcBef>
                <a:spcPct val="0"/>
              </a:spcBef>
              <a:spcAft>
                <a:spcPct val="0"/>
              </a:spcAft>
              <a:defRPr sz="1400">
                <a:latin typeface="Times New Roman" panose="02020603050405020304" pitchFamily="18" charset="0"/>
                <a:ea typeface="楷体_GB2312" pitchFamily="49" charset="-122"/>
              </a:defRPr>
            </a:lvl7pPr>
            <a:lvl8pPr eaLnBrk="0" fontAlgn="base" hangingPunct="0">
              <a:spcBef>
                <a:spcPct val="0"/>
              </a:spcBef>
              <a:spcAft>
                <a:spcPct val="0"/>
              </a:spcAft>
              <a:defRPr sz="1400">
                <a:latin typeface="Times New Roman" panose="02020603050405020304" pitchFamily="18" charset="0"/>
                <a:ea typeface="楷体_GB2312" pitchFamily="49" charset="-122"/>
              </a:defRPr>
            </a:lvl8pPr>
            <a:lvl9pPr eaLnBrk="0" fontAlgn="base" hangingPunct="0">
              <a:spcBef>
                <a:spcPct val="0"/>
              </a:spcBef>
              <a:spcAft>
                <a:spcPct val="0"/>
              </a:spcAft>
              <a:defRPr sz="1400">
                <a:latin typeface="Times New Roman" panose="02020603050405020304" pitchFamily="18" charset="0"/>
                <a:ea typeface="楷体_GB2312" pitchFamily="49" charset="-122"/>
              </a:defRPr>
            </a:lvl9pPr>
          </a:lstStyle>
          <a:p>
            <a:pPr algn="l">
              <a:defRPr/>
            </a:pPr>
            <a:r>
              <a:rPr lang="zh-CN" altLang="en-US" dirty="0" smtClean="0"/>
              <a:t>通信距离远</a:t>
            </a:r>
            <a:endParaRPr lang="en-US" altLang="ko-KR" dirty="0"/>
          </a:p>
        </p:txBody>
      </p:sp>
      <p:sp>
        <p:nvSpPr>
          <p:cNvPr id="15" name="Text Box 45"/>
          <p:cNvSpPr txBox="1">
            <a:spLocks noChangeArrowheads="1"/>
          </p:cNvSpPr>
          <p:nvPr/>
        </p:nvSpPr>
        <p:spPr bwMode="auto">
          <a:xfrm>
            <a:off x="4878388" y="5160963"/>
            <a:ext cx="2325687" cy="400050"/>
          </a:xfrm>
          <a:prstGeom prst="rect">
            <a:avLst/>
          </a:prstGeom>
          <a:noFill/>
          <a:ln>
            <a:noFill/>
          </a:ln>
          <a:effectLst/>
        </p:spPr>
        <p:txBody>
          <a:bodyPr>
            <a:spAutoFit/>
          </a:bodyPr>
          <a:lstStyle>
            <a:defPPr>
              <a:defRPr lang="zh-CN"/>
            </a:defPPr>
            <a:lvl1pPr marL="342900" indent="-342900" algn="ctr">
              <a:spcBef>
                <a:spcPct val="50000"/>
              </a:spcBef>
              <a:buClr>
                <a:srgbClr val="CCCCFF"/>
              </a:buClr>
              <a:buFont typeface="Wingdings" panose="05000000000000000000" pitchFamily="2" charset="2"/>
              <a:buNone/>
              <a:defRPr sz="2000" i="0">
                <a:solidFill>
                  <a:srgbClr val="EC773C"/>
                </a:solidFill>
                <a:effectLst>
                  <a:outerShdw blurRad="38100" dist="38100" dir="2700000" algn="tl">
                    <a:srgbClr val="C0C0C0"/>
                  </a:outerShdw>
                </a:effectLst>
                <a:latin typeface="Verdana" panose="020B0604030504040204" pitchFamily="34" charset="0"/>
                <a:ea typeface="华文细黑" pitchFamily="2" charset="-122"/>
              </a:defRPr>
            </a:lvl1pPr>
            <a:lvl2pPr>
              <a:defRPr sz="1400">
                <a:latin typeface="Times New Roman" panose="02020603050405020304" pitchFamily="18" charset="0"/>
                <a:ea typeface="楷体_GB2312" pitchFamily="49" charset="-122"/>
              </a:defRPr>
            </a:lvl2pPr>
            <a:lvl3pPr>
              <a:defRPr sz="1400">
                <a:latin typeface="Times New Roman" panose="02020603050405020304" pitchFamily="18" charset="0"/>
                <a:ea typeface="楷体_GB2312" pitchFamily="49" charset="-122"/>
              </a:defRPr>
            </a:lvl3pPr>
            <a:lvl4pPr>
              <a:defRPr sz="1400">
                <a:latin typeface="Times New Roman" panose="02020603050405020304" pitchFamily="18" charset="0"/>
                <a:ea typeface="楷体_GB2312" pitchFamily="49" charset="-122"/>
              </a:defRPr>
            </a:lvl4pPr>
            <a:lvl5pPr>
              <a:defRPr sz="1400">
                <a:latin typeface="Times New Roman" panose="02020603050405020304" pitchFamily="18" charset="0"/>
                <a:ea typeface="楷体_GB2312" pitchFamily="49" charset="-122"/>
              </a:defRPr>
            </a:lvl5pPr>
            <a:lvl6pPr eaLnBrk="0" fontAlgn="base" hangingPunct="0">
              <a:spcBef>
                <a:spcPct val="0"/>
              </a:spcBef>
              <a:spcAft>
                <a:spcPct val="0"/>
              </a:spcAft>
              <a:defRPr sz="1400">
                <a:latin typeface="Times New Roman" panose="02020603050405020304" pitchFamily="18" charset="0"/>
                <a:ea typeface="楷体_GB2312" pitchFamily="49" charset="-122"/>
              </a:defRPr>
            </a:lvl6pPr>
            <a:lvl7pPr eaLnBrk="0" fontAlgn="base" hangingPunct="0">
              <a:spcBef>
                <a:spcPct val="0"/>
              </a:spcBef>
              <a:spcAft>
                <a:spcPct val="0"/>
              </a:spcAft>
              <a:defRPr sz="1400">
                <a:latin typeface="Times New Roman" panose="02020603050405020304" pitchFamily="18" charset="0"/>
                <a:ea typeface="楷体_GB2312" pitchFamily="49" charset="-122"/>
              </a:defRPr>
            </a:lvl7pPr>
            <a:lvl8pPr eaLnBrk="0" fontAlgn="base" hangingPunct="0">
              <a:spcBef>
                <a:spcPct val="0"/>
              </a:spcBef>
              <a:spcAft>
                <a:spcPct val="0"/>
              </a:spcAft>
              <a:defRPr sz="1400">
                <a:latin typeface="Times New Roman" panose="02020603050405020304" pitchFamily="18" charset="0"/>
                <a:ea typeface="楷体_GB2312" pitchFamily="49" charset="-122"/>
              </a:defRPr>
            </a:lvl8pPr>
            <a:lvl9pPr eaLnBrk="0" fontAlgn="base" hangingPunct="0">
              <a:spcBef>
                <a:spcPct val="0"/>
              </a:spcBef>
              <a:spcAft>
                <a:spcPct val="0"/>
              </a:spcAft>
              <a:defRPr sz="1400">
                <a:latin typeface="Times New Roman" panose="02020603050405020304" pitchFamily="18" charset="0"/>
                <a:ea typeface="楷体_GB2312" pitchFamily="49" charset="-122"/>
              </a:defRPr>
            </a:lvl9pPr>
          </a:lstStyle>
          <a:p>
            <a:pPr>
              <a:defRPr/>
            </a:pPr>
            <a:r>
              <a:rPr lang="zh-CN" altLang="en-US" dirty="0" smtClean="0"/>
              <a:t>流畅视频语音对讲</a:t>
            </a:r>
            <a:endParaRPr lang="en-US" altLang="ko-KR" dirty="0"/>
          </a:p>
        </p:txBody>
      </p:sp>
      <p:sp>
        <p:nvSpPr>
          <p:cNvPr id="16" name="Text Box 45"/>
          <p:cNvSpPr txBox="1">
            <a:spLocks noChangeArrowheads="1"/>
          </p:cNvSpPr>
          <p:nvPr/>
        </p:nvSpPr>
        <p:spPr bwMode="auto">
          <a:xfrm>
            <a:off x="4895850" y="5561013"/>
            <a:ext cx="2308225" cy="400050"/>
          </a:xfrm>
          <a:prstGeom prst="rect">
            <a:avLst/>
          </a:prstGeom>
          <a:noFill/>
          <a:ln>
            <a:noFill/>
          </a:ln>
          <a:effectLst/>
        </p:spPr>
        <p:txBody>
          <a:bodyPr>
            <a:spAutoFit/>
          </a:bodyPr>
          <a:lstStyle>
            <a:defPPr>
              <a:defRPr lang="zh-CN"/>
            </a:defPPr>
            <a:lvl1pPr marL="342900" indent="-342900" algn="ctr">
              <a:spcBef>
                <a:spcPct val="50000"/>
              </a:spcBef>
              <a:buClr>
                <a:srgbClr val="CCCCFF"/>
              </a:buClr>
              <a:buFont typeface="Wingdings" panose="05000000000000000000" pitchFamily="2" charset="2"/>
              <a:buNone/>
              <a:defRPr sz="2000" i="0">
                <a:solidFill>
                  <a:srgbClr val="EC773C"/>
                </a:solidFill>
                <a:effectLst>
                  <a:outerShdw blurRad="38100" dist="38100" dir="2700000" algn="tl">
                    <a:srgbClr val="C0C0C0"/>
                  </a:outerShdw>
                </a:effectLst>
                <a:latin typeface="Verdana" panose="020B0604030504040204" pitchFamily="34" charset="0"/>
                <a:ea typeface="华文细黑" pitchFamily="2" charset="-122"/>
              </a:defRPr>
            </a:lvl1pPr>
            <a:lvl2pPr>
              <a:defRPr sz="1400">
                <a:latin typeface="Times New Roman" panose="02020603050405020304" pitchFamily="18" charset="0"/>
                <a:ea typeface="楷体_GB2312" pitchFamily="49" charset="-122"/>
              </a:defRPr>
            </a:lvl2pPr>
            <a:lvl3pPr>
              <a:defRPr sz="1400">
                <a:latin typeface="Times New Roman" panose="02020603050405020304" pitchFamily="18" charset="0"/>
                <a:ea typeface="楷体_GB2312" pitchFamily="49" charset="-122"/>
              </a:defRPr>
            </a:lvl3pPr>
            <a:lvl4pPr>
              <a:defRPr sz="1400">
                <a:latin typeface="Times New Roman" panose="02020603050405020304" pitchFamily="18" charset="0"/>
                <a:ea typeface="楷体_GB2312" pitchFamily="49" charset="-122"/>
              </a:defRPr>
            </a:lvl4pPr>
            <a:lvl5pPr>
              <a:defRPr sz="1400">
                <a:latin typeface="Times New Roman" panose="02020603050405020304" pitchFamily="18" charset="0"/>
                <a:ea typeface="楷体_GB2312" pitchFamily="49" charset="-122"/>
              </a:defRPr>
            </a:lvl5pPr>
            <a:lvl6pPr eaLnBrk="0" fontAlgn="base" hangingPunct="0">
              <a:spcBef>
                <a:spcPct val="0"/>
              </a:spcBef>
              <a:spcAft>
                <a:spcPct val="0"/>
              </a:spcAft>
              <a:defRPr sz="1400">
                <a:latin typeface="Times New Roman" panose="02020603050405020304" pitchFamily="18" charset="0"/>
                <a:ea typeface="楷体_GB2312" pitchFamily="49" charset="-122"/>
              </a:defRPr>
            </a:lvl6pPr>
            <a:lvl7pPr eaLnBrk="0" fontAlgn="base" hangingPunct="0">
              <a:spcBef>
                <a:spcPct val="0"/>
              </a:spcBef>
              <a:spcAft>
                <a:spcPct val="0"/>
              </a:spcAft>
              <a:defRPr sz="1400">
                <a:latin typeface="Times New Roman" panose="02020603050405020304" pitchFamily="18" charset="0"/>
                <a:ea typeface="楷体_GB2312" pitchFamily="49" charset="-122"/>
              </a:defRPr>
            </a:lvl7pPr>
            <a:lvl8pPr eaLnBrk="0" fontAlgn="base" hangingPunct="0">
              <a:spcBef>
                <a:spcPct val="0"/>
              </a:spcBef>
              <a:spcAft>
                <a:spcPct val="0"/>
              </a:spcAft>
              <a:defRPr sz="1400">
                <a:latin typeface="Times New Roman" panose="02020603050405020304" pitchFamily="18" charset="0"/>
                <a:ea typeface="楷体_GB2312" pitchFamily="49" charset="-122"/>
              </a:defRPr>
            </a:lvl8pPr>
            <a:lvl9pPr eaLnBrk="0" fontAlgn="base" hangingPunct="0">
              <a:spcBef>
                <a:spcPct val="0"/>
              </a:spcBef>
              <a:spcAft>
                <a:spcPct val="0"/>
              </a:spcAft>
              <a:defRPr sz="1400">
                <a:latin typeface="Times New Roman" panose="02020603050405020304" pitchFamily="18" charset="0"/>
                <a:ea typeface="楷体_GB2312" pitchFamily="49" charset="-122"/>
              </a:defRPr>
            </a:lvl9pPr>
          </a:lstStyle>
          <a:p>
            <a:pPr algn="l">
              <a:defRPr/>
            </a:pPr>
            <a:r>
              <a:rPr lang="en-US" altLang="zh-CN" dirty="0" smtClean="0"/>
              <a:t>GPS</a:t>
            </a:r>
            <a:r>
              <a:rPr lang="zh-CN" altLang="en-US" dirty="0" smtClean="0"/>
              <a:t>定位功能</a:t>
            </a:r>
            <a:endParaRPr lang="en-US" altLang="ko-KR" dirty="0"/>
          </a:p>
        </p:txBody>
      </p:sp>
      <p:sp>
        <p:nvSpPr>
          <p:cNvPr id="17" name="Text Box 45"/>
          <p:cNvSpPr txBox="1">
            <a:spLocks noChangeArrowheads="1"/>
          </p:cNvSpPr>
          <p:nvPr/>
        </p:nvSpPr>
        <p:spPr bwMode="auto">
          <a:xfrm>
            <a:off x="4895850" y="5913438"/>
            <a:ext cx="2308225" cy="400050"/>
          </a:xfrm>
          <a:prstGeom prst="rect">
            <a:avLst/>
          </a:prstGeom>
          <a:noFill/>
          <a:ln>
            <a:noFill/>
          </a:ln>
          <a:effectLst/>
        </p:spPr>
        <p:txBody>
          <a:bodyPr>
            <a:spAutoFit/>
          </a:bodyPr>
          <a:lstStyle>
            <a:defPPr>
              <a:defRPr lang="zh-CN"/>
            </a:defPPr>
            <a:lvl1pPr marL="342900" indent="-342900" algn="ctr">
              <a:spcBef>
                <a:spcPct val="50000"/>
              </a:spcBef>
              <a:buClr>
                <a:srgbClr val="CCCCFF"/>
              </a:buClr>
              <a:buFont typeface="Wingdings" panose="05000000000000000000" pitchFamily="2" charset="2"/>
              <a:buNone/>
              <a:defRPr sz="2000" i="0">
                <a:solidFill>
                  <a:srgbClr val="EC773C"/>
                </a:solidFill>
                <a:effectLst>
                  <a:outerShdw blurRad="38100" dist="38100" dir="2700000" algn="tl">
                    <a:srgbClr val="C0C0C0"/>
                  </a:outerShdw>
                </a:effectLst>
                <a:latin typeface="Verdana" panose="020B0604030504040204" pitchFamily="34" charset="0"/>
                <a:ea typeface="华文细黑" pitchFamily="2" charset="-122"/>
              </a:defRPr>
            </a:lvl1pPr>
            <a:lvl2pPr>
              <a:defRPr sz="1400">
                <a:latin typeface="Times New Roman" panose="02020603050405020304" pitchFamily="18" charset="0"/>
                <a:ea typeface="楷体_GB2312" pitchFamily="49" charset="-122"/>
              </a:defRPr>
            </a:lvl2pPr>
            <a:lvl3pPr>
              <a:defRPr sz="1400">
                <a:latin typeface="Times New Roman" panose="02020603050405020304" pitchFamily="18" charset="0"/>
                <a:ea typeface="楷体_GB2312" pitchFamily="49" charset="-122"/>
              </a:defRPr>
            </a:lvl3pPr>
            <a:lvl4pPr>
              <a:defRPr sz="1400">
                <a:latin typeface="Times New Roman" panose="02020603050405020304" pitchFamily="18" charset="0"/>
                <a:ea typeface="楷体_GB2312" pitchFamily="49" charset="-122"/>
              </a:defRPr>
            </a:lvl4pPr>
            <a:lvl5pPr>
              <a:defRPr sz="1400">
                <a:latin typeface="Times New Roman" panose="02020603050405020304" pitchFamily="18" charset="0"/>
                <a:ea typeface="楷体_GB2312" pitchFamily="49" charset="-122"/>
              </a:defRPr>
            </a:lvl5pPr>
            <a:lvl6pPr eaLnBrk="0" fontAlgn="base" hangingPunct="0">
              <a:spcBef>
                <a:spcPct val="0"/>
              </a:spcBef>
              <a:spcAft>
                <a:spcPct val="0"/>
              </a:spcAft>
              <a:defRPr sz="1400">
                <a:latin typeface="Times New Roman" panose="02020603050405020304" pitchFamily="18" charset="0"/>
                <a:ea typeface="楷体_GB2312" pitchFamily="49" charset="-122"/>
              </a:defRPr>
            </a:lvl6pPr>
            <a:lvl7pPr eaLnBrk="0" fontAlgn="base" hangingPunct="0">
              <a:spcBef>
                <a:spcPct val="0"/>
              </a:spcBef>
              <a:spcAft>
                <a:spcPct val="0"/>
              </a:spcAft>
              <a:defRPr sz="1400">
                <a:latin typeface="Times New Roman" panose="02020603050405020304" pitchFamily="18" charset="0"/>
                <a:ea typeface="楷体_GB2312" pitchFamily="49" charset="-122"/>
              </a:defRPr>
            </a:lvl7pPr>
            <a:lvl8pPr eaLnBrk="0" fontAlgn="base" hangingPunct="0">
              <a:spcBef>
                <a:spcPct val="0"/>
              </a:spcBef>
              <a:spcAft>
                <a:spcPct val="0"/>
              </a:spcAft>
              <a:defRPr sz="1400">
                <a:latin typeface="Times New Roman" panose="02020603050405020304" pitchFamily="18" charset="0"/>
                <a:ea typeface="楷体_GB2312" pitchFamily="49" charset="-122"/>
              </a:defRPr>
            </a:lvl8pPr>
            <a:lvl9pPr eaLnBrk="0" fontAlgn="base" hangingPunct="0">
              <a:spcBef>
                <a:spcPct val="0"/>
              </a:spcBef>
              <a:spcAft>
                <a:spcPct val="0"/>
              </a:spcAft>
              <a:defRPr sz="1400">
                <a:latin typeface="Times New Roman" panose="02020603050405020304" pitchFamily="18" charset="0"/>
                <a:ea typeface="楷体_GB2312" pitchFamily="49" charset="-122"/>
              </a:defRPr>
            </a:lvl9pPr>
          </a:lstStyle>
          <a:p>
            <a:pPr algn="l">
              <a:defRPr/>
            </a:pPr>
            <a:r>
              <a:rPr lang="zh-CN" altLang="en-US" dirty="0" smtClean="0"/>
              <a:t>电子围栏</a:t>
            </a:r>
            <a:endParaRPr lang="en-US" altLang="ko-KR" dirty="0"/>
          </a:p>
        </p:txBody>
      </p:sp>
      <p:pic>
        <p:nvPicPr>
          <p:cNvPr id="652299" name="Picture 2"/>
          <p:cNvPicPr>
            <a:picLocks noChangeAspect="1" noChangeArrowheads="1"/>
          </p:cNvPicPr>
          <p:nvPr/>
        </p:nvPicPr>
        <p:blipFill>
          <a:blip r:embed="rId2" cstate="print"/>
          <a:srcRect/>
          <a:stretch>
            <a:fillRect/>
          </a:stretch>
        </p:blipFill>
        <p:spPr bwMode="auto">
          <a:xfrm>
            <a:off x="4967288" y="2487613"/>
            <a:ext cx="2484437" cy="2273300"/>
          </a:xfrm>
          <a:prstGeom prst="rect">
            <a:avLst/>
          </a:prstGeom>
          <a:noFill/>
          <a:ln w="9525">
            <a:noFill/>
            <a:miter lim="800000"/>
            <a:headEnd/>
            <a:tailEnd/>
          </a:ln>
        </p:spPr>
      </p:pic>
      <p:grpSp>
        <p:nvGrpSpPr>
          <p:cNvPr id="11" name="组合 8"/>
          <p:cNvGrpSpPr/>
          <p:nvPr/>
        </p:nvGrpSpPr>
        <p:grpSpPr>
          <a:xfrm>
            <a:off x="27857" y="1"/>
            <a:ext cx="1303784" cy="1196751"/>
            <a:chOff x="411163" y="68262"/>
            <a:chExt cx="1800225" cy="1800225"/>
          </a:xfrm>
        </p:grpSpPr>
        <p:grpSp>
          <p:nvGrpSpPr>
            <p:cNvPr id="13" name="组合 6"/>
            <p:cNvGrpSpPr/>
            <p:nvPr/>
          </p:nvGrpSpPr>
          <p:grpSpPr bwMode="auto">
            <a:xfrm>
              <a:off x="411163" y="68262"/>
              <a:ext cx="1800225" cy="1800225"/>
              <a:chOff x="925401" y="3148270"/>
              <a:chExt cx="1800000" cy="1800000"/>
            </a:xfrm>
          </p:grpSpPr>
          <p:sp>
            <p:nvSpPr>
              <p:cNvPr id="19" name="椭圆 18"/>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椭圆 19"/>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8" name="矩形 17"/>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9" name="矩形 85"/>
          <p:cNvSpPr>
            <a:spLocks noChangeArrowheads="1"/>
          </p:cNvSpPr>
          <p:nvPr/>
        </p:nvSpPr>
        <p:spPr bwMode="auto">
          <a:xfrm>
            <a:off x="1499765" y="260648"/>
            <a:ext cx="6024563" cy="642938"/>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sym typeface="Arial" panose="020B0604020202020204" pitchFamily="34" charset="0"/>
              </a:rPr>
              <a:t>智能指挥</a:t>
            </a:r>
            <a:r>
              <a:rPr lang="en-US" altLang="zh-CN" sz="2800" b="1" dirty="0" smtClean="0">
                <a:solidFill>
                  <a:srgbClr val="000000"/>
                </a:solidFill>
                <a:sym typeface="Arial" panose="020B0604020202020204" pitchFamily="34" charset="0"/>
              </a:rPr>
              <a:t>-</a:t>
            </a:r>
            <a:r>
              <a:rPr lang="zh-CN" altLang="en-US" sz="2800" b="1" dirty="0" smtClean="0">
                <a:solidFill>
                  <a:srgbClr val="000000"/>
                </a:solidFill>
                <a:sym typeface="Arial" panose="020B0604020202020204" pitchFamily="34" charset="0"/>
              </a:rPr>
              <a:t>信息发布</a:t>
            </a:r>
            <a:endParaRPr lang="zh-CN" altLang="en-US" sz="2800" b="1" dirty="0">
              <a:solidFill>
                <a:srgbClr val="000000"/>
              </a:solidFill>
              <a:sym typeface="Arial" panose="020B0604020202020204" pitchFamily="34" charset="0"/>
            </a:endParaRPr>
          </a:p>
        </p:txBody>
      </p:sp>
      <p:pic>
        <p:nvPicPr>
          <p:cNvPr id="662532" name="Picture 3"/>
          <p:cNvPicPr>
            <a:picLocks noChangeAspect="1" noChangeArrowheads="1"/>
          </p:cNvPicPr>
          <p:nvPr/>
        </p:nvPicPr>
        <p:blipFill>
          <a:blip r:embed="rId1" cstate="print"/>
          <a:srcRect/>
          <a:stretch>
            <a:fillRect/>
          </a:stretch>
        </p:blipFill>
        <p:spPr bwMode="auto">
          <a:xfrm>
            <a:off x="665163" y="1300163"/>
            <a:ext cx="7340600" cy="5249862"/>
          </a:xfrm>
          <a:prstGeom prst="rect">
            <a:avLst/>
          </a:prstGeom>
          <a:noFill/>
          <a:ln w="9525">
            <a:noFill/>
            <a:miter lim="800000"/>
            <a:headEnd/>
            <a:tailEnd/>
          </a:ln>
        </p:spPr>
      </p:pic>
      <p:grpSp>
        <p:nvGrpSpPr>
          <p:cNvPr id="5" name="组合 8"/>
          <p:cNvGrpSpPr/>
          <p:nvPr/>
        </p:nvGrpSpPr>
        <p:grpSpPr>
          <a:xfrm>
            <a:off x="27857" y="1"/>
            <a:ext cx="1303784" cy="1196751"/>
            <a:chOff x="411163" y="68262"/>
            <a:chExt cx="1800225" cy="1800225"/>
          </a:xfrm>
        </p:grpSpPr>
        <p:grpSp>
          <p:nvGrpSpPr>
            <p:cNvPr id="6" name="组合 6"/>
            <p:cNvGrpSpPr/>
            <p:nvPr/>
          </p:nvGrpSpPr>
          <p:grpSpPr bwMode="auto">
            <a:xfrm>
              <a:off x="411163" y="68262"/>
              <a:ext cx="1800225" cy="1800225"/>
              <a:chOff x="925401" y="3148270"/>
              <a:chExt cx="1800000" cy="1800000"/>
            </a:xfrm>
          </p:grpSpPr>
          <p:sp>
            <p:nvSpPr>
              <p:cNvPr id="8" name="椭圆 7"/>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椭圆 8"/>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7" name="矩形 6"/>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5" name="矩形 4"/>
          <p:cNvSpPr>
            <a:spLocks noChangeArrowheads="1"/>
          </p:cNvSpPr>
          <p:nvPr/>
        </p:nvSpPr>
        <p:spPr bwMode="auto">
          <a:xfrm>
            <a:off x="1403648" y="337791"/>
            <a:ext cx="6024563" cy="642937"/>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sym typeface="Arial" panose="020B0604020202020204" pitchFamily="34" charset="0"/>
              </a:rPr>
              <a:t>交通管理</a:t>
            </a:r>
            <a:r>
              <a:rPr lang="en-US" altLang="zh-CN" sz="2800" b="1" dirty="0" smtClean="0">
                <a:solidFill>
                  <a:srgbClr val="000000"/>
                </a:solidFill>
                <a:sym typeface="Arial" panose="020B0604020202020204" pitchFamily="34" charset="0"/>
              </a:rPr>
              <a:t>-</a:t>
            </a:r>
            <a:r>
              <a:rPr lang="zh-CN" altLang="en-US" sz="2800" b="1" dirty="0" smtClean="0">
                <a:solidFill>
                  <a:srgbClr val="000000"/>
                </a:solidFill>
                <a:sym typeface="Arial" panose="020B0604020202020204" pitchFamily="34" charset="0"/>
              </a:rPr>
              <a:t>智能停车场</a:t>
            </a:r>
            <a:endParaRPr lang="zh-CN" altLang="en-US" sz="2800" b="1" dirty="0">
              <a:solidFill>
                <a:srgbClr val="000000"/>
              </a:solidFill>
              <a:sym typeface="Arial" panose="020B0604020202020204" pitchFamily="34" charset="0"/>
            </a:endParaRPr>
          </a:p>
        </p:txBody>
      </p:sp>
      <p:sp>
        <p:nvSpPr>
          <p:cNvPr id="2054" name="Text Box 28"/>
          <p:cNvSpPr txBox="1">
            <a:spLocks noChangeArrowheads="1"/>
          </p:cNvSpPr>
          <p:nvPr/>
        </p:nvSpPr>
        <p:spPr bwMode="auto">
          <a:xfrm>
            <a:off x="34925" y="3217863"/>
            <a:ext cx="3133725" cy="2611437"/>
          </a:xfrm>
          <a:prstGeom prst="rect">
            <a:avLst/>
          </a:prstGeom>
          <a:noFill/>
          <a:ln w="19050" algn="ctr">
            <a:solidFill>
              <a:srgbClr val="FF0000"/>
            </a:solidFill>
            <a:miter lim="800000"/>
          </a:ln>
        </p:spPr>
        <p:txBody>
          <a:bodyPr wrap="none" anchor="ctr"/>
          <a:lstStyle/>
          <a:p>
            <a:pPr marL="228600" indent="-228600">
              <a:spcBef>
                <a:spcPct val="20000"/>
              </a:spcBef>
            </a:pPr>
            <a:endParaRPr lang="en-US" altLang="zh-CN">
              <a:solidFill>
                <a:srgbClr val="000000"/>
              </a:solidFill>
            </a:endParaRPr>
          </a:p>
        </p:txBody>
      </p:sp>
      <p:sp>
        <p:nvSpPr>
          <p:cNvPr id="2055" name="TextBox 9"/>
          <p:cNvSpPr txBox="1">
            <a:spLocks noChangeArrowheads="1"/>
          </p:cNvSpPr>
          <p:nvPr/>
        </p:nvSpPr>
        <p:spPr bwMode="auto">
          <a:xfrm>
            <a:off x="257175" y="1473200"/>
            <a:ext cx="8443913" cy="1014413"/>
          </a:xfrm>
          <a:prstGeom prst="rect">
            <a:avLst/>
          </a:prstGeom>
          <a:noFill/>
          <a:ln w="38100">
            <a:solidFill>
              <a:srgbClr val="C00000"/>
            </a:solidFill>
            <a:miter lim="800000"/>
          </a:ln>
        </p:spPr>
        <p:txBody>
          <a:bodyPr>
            <a:spAutoFit/>
          </a:bodyPr>
          <a:lstStyle/>
          <a:p>
            <a:r>
              <a:rPr lang="zh-CN" altLang="en-US" sz="2000" b="1" dirty="0">
                <a:solidFill>
                  <a:srgbClr val="000000"/>
                </a:solidFill>
              </a:rPr>
              <a:t>停车场车辆管理系统实时将停车场抓拍信息，传送到停车场数据管理平台，为交通管控部门及其公众提供各类有效、丰富的信息服务。同时通过开发的手机客户端可以提供车位预定，反向寻车的功能。</a:t>
            </a:r>
            <a:endParaRPr lang="zh-CN" altLang="en-US" sz="2000" b="1" dirty="0">
              <a:solidFill>
                <a:srgbClr val="000000"/>
              </a:solidFill>
            </a:endParaRPr>
          </a:p>
        </p:txBody>
      </p:sp>
      <p:pic>
        <p:nvPicPr>
          <p:cNvPr id="2056" name="Picture 4"/>
          <p:cNvPicPr>
            <a:picLocks noChangeAspect="1" noChangeArrowheads="1"/>
          </p:cNvPicPr>
          <p:nvPr/>
        </p:nvPicPr>
        <p:blipFill>
          <a:blip r:embed="rId1" cstate="print"/>
          <a:srcRect/>
          <a:stretch>
            <a:fillRect/>
          </a:stretch>
        </p:blipFill>
        <p:spPr bwMode="auto">
          <a:xfrm>
            <a:off x="85725" y="3584575"/>
            <a:ext cx="739775" cy="1311275"/>
          </a:xfrm>
          <a:prstGeom prst="rect">
            <a:avLst/>
          </a:prstGeom>
          <a:noFill/>
          <a:ln w="9525">
            <a:noFill/>
            <a:miter lim="800000"/>
            <a:headEnd/>
            <a:tailEnd/>
          </a:ln>
        </p:spPr>
      </p:pic>
      <p:sp>
        <p:nvSpPr>
          <p:cNvPr id="2057" name="Text Box 5"/>
          <p:cNvSpPr txBox="1">
            <a:spLocks noChangeArrowheads="1"/>
          </p:cNvSpPr>
          <p:nvPr/>
        </p:nvSpPr>
        <p:spPr bwMode="auto">
          <a:xfrm>
            <a:off x="1104900" y="3783013"/>
            <a:ext cx="1565275" cy="431800"/>
          </a:xfrm>
          <a:prstGeom prst="rect">
            <a:avLst/>
          </a:prstGeom>
          <a:noFill/>
          <a:ln w="9525" algn="ctr">
            <a:noFill/>
            <a:miter lim="800000"/>
          </a:ln>
        </p:spPr>
        <p:txBody>
          <a:bodyPr wrap="none">
            <a:spAutoFit/>
          </a:bodyPr>
          <a:lstStyle/>
          <a:p>
            <a:pPr>
              <a:spcBef>
                <a:spcPct val="20000"/>
              </a:spcBef>
            </a:pPr>
            <a:r>
              <a:rPr lang="zh-CN" altLang="en-US" sz="1000">
                <a:solidFill>
                  <a:srgbClr val="000000"/>
                </a:solidFill>
              </a:rPr>
              <a:t>摄像机</a:t>
            </a:r>
            <a:r>
              <a:rPr lang="en-US" altLang="zh-CN" sz="1000">
                <a:solidFill>
                  <a:srgbClr val="000000"/>
                </a:solidFill>
              </a:rPr>
              <a:t>+</a:t>
            </a:r>
            <a:r>
              <a:rPr lang="zh-CN" altLang="en-US" sz="1000">
                <a:solidFill>
                  <a:srgbClr val="000000"/>
                </a:solidFill>
              </a:rPr>
              <a:t>车辆信息采集器</a:t>
            </a:r>
            <a:endParaRPr lang="zh-CN" altLang="en-US" sz="1000">
              <a:solidFill>
                <a:srgbClr val="000000"/>
              </a:solidFill>
            </a:endParaRPr>
          </a:p>
          <a:p>
            <a:pPr>
              <a:spcBef>
                <a:spcPct val="20000"/>
              </a:spcBef>
            </a:pPr>
            <a:r>
              <a:rPr lang="zh-CN" altLang="en-US" sz="1000">
                <a:solidFill>
                  <a:srgbClr val="000000"/>
                </a:solidFill>
              </a:rPr>
              <a:t>      （入口）</a:t>
            </a:r>
            <a:endParaRPr lang="zh-CN" altLang="en-US" sz="1000">
              <a:solidFill>
                <a:srgbClr val="000000"/>
              </a:solidFill>
            </a:endParaRPr>
          </a:p>
        </p:txBody>
      </p:sp>
      <p:pic>
        <p:nvPicPr>
          <p:cNvPr id="2058" name="Picture 6"/>
          <p:cNvPicPr>
            <a:picLocks noChangeAspect="1" noChangeArrowheads="1"/>
          </p:cNvPicPr>
          <p:nvPr/>
        </p:nvPicPr>
        <p:blipFill>
          <a:blip r:embed="rId2" cstate="print"/>
          <a:srcRect/>
          <a:stretch>
            <a:fillRect/>
          </a:stretch>
        </p:blipFill>
        <p:spPr bwMode="auto">
          <a:xfrm>
            <a:off x="1254125" y="3365500"/>
            <a:ext cx="330200" cy="376238"/>
          </a:xfrm>
          <a:prstGeom prst="rect">
            <a:avLst/>
          </a:prstGeom>
          <a:noFill/>
          <a:ln w="9525">
            <a:noFill/>
            <a:miter lim="800000"/>
            <a:headEnd/>
            <a:tailEnd/>
          </a:ln>
        </p:spPr>
      </p:pic>
      <p:pic>
        <p:nvPicPr>
          <p:cNvPr id="2059" name="Picture 7"/>
          <p:cNvPicPr>
            <a:picLocks noChangeAspect="1" noChangeArrowheads="1"/>
          </p:cNvPicPr>
          <p:nvPr/>
        </p:nvPicPr>
        <p:blipFill>
          <a:blip r:embed="rId2" cstate="print"/>
          <a:srcRect/>
          <a:stretch>
            <a:fillRect/>
          </a:stretch>
        </p:blipFill>
        <p:spPr bwMode="auto">
          <a:xfrm>
            <a:off x="1254125" y="4467225"/>
            <a:ext cx="328613" cy="373063"/>
          </a:xfrm>
          <a:prstGeom prst="rect">
            <a:avLst/>
          </a:prstGeom>
          <a:noFill/>
          <a:ln w="9525">
            <a:noFill/>
            <a:miter lim="800000"/>
            <a:headEnd/>
            <a:tailEnd/>
          </a:ln>
        </p:spPr>
      </p:pic>
      <p:pic>
        <p:nvPicPr>
          <p:cNvPr id="2060" name="Picture 8"/>
          <p:cNvPicPr>
            <a:picLocks noChangeAspect="1" noChangeArrowheads="1"/>
          </p:cNvPicPr>
          <p:nvPr/>
        </p:nvPicPr>
        <p:blipFill>
          <a:blip r:embed="rId3" cstate="print"/>
          <a:srcRect/>
          <a:stretch>
            <a:fillRect/>
          </a:stretch>
        </p:blipFill>
        <p:spPr bwMode="auto">
          <a:xfrm>
            <a:off x="1776413" y="3413125"/>
            <a:ext cx="473075" cy="346075"/>
          </a:xfrm>
          <a:prstGeom prst="rect">
            <a:avLst/>
          </a:prstGeom>
          <a:noFill/>
          <a:ln w="9525">
            <a:noFill/>
            <a:miter lim="800000"/>
            <a:headEnd/>
            <a:tailEnd/>
          </a:ln>
        </p:spPr>
      </p:pic>
      <p:pic>
        <p:nvPicPr>
          <p:cNvPr id="2061" name="Picture 9"/>
          <p:cNvPicPr>
            <a:picLocks noChangeAspect="1" noChangeArrowheads="1"/>
          </p:cNvPicPr>
          <p:nvPr/>
        </p:nvPicPr>
        <p:blipFill>
          <a:blip r:embed="rId3" cstate="print"/>
          <a:srcRect/>
          <a:stretch>
            <a:fillRect/>
          </a:stretch>
        </p:blipFill>
        <p:spPr bwMode="auto">
          <a:xfrm>
            <a:off x="1776413" y="4467225"/>
            <a:ext cx="473075" cy="346075"/>
          </a:xfrm>
          <a:prstGeom prst="rect">
            <a:avLst/>
          </a:prstGeom>
          <a:noFill/>
          <a:ln w="9525">
            <a:noFill/>
            <a:miter lim="800000"/>
            <a:headEnd/>
            <a:tailEnd/>
          </a:ln>
        </p:spPr>
      </p:pic>
      <p:sp>
        <p:nvSpPr>
          <p:cNvPr id="2062" name="Text Box 10"/>
          <p:cNvSpPr txBox="1">
            <a:spLocks noChangeArrowheads="1"/>
          </p:cNvSpPr>
          <p:nvPr/>
        </p:nvSpPr>
        <p:spPr bwMode="auto">
          <a:xfrm>
            <a:off x="981075" y="4864100"/>
            <a:ext cx="1565275" cy="430213"/>
          </a:xfrm>
          <a:prstGeom prst="rect">
            <a:avLst/>
          </a:prstGeom>
          <a:noFill/>
          <a:ln w="9525" algn="ctr">
            <a:noFill/>
            <a:miter lim="800000"/>
          </a:ln>
        </p:spPr>
        <p:txBody>
          <a:bodyPr wrap="none">
            <a:spAutoFit/>
          </a:bodyPr>
          <a:lstStyle/>
          <a:p>
            <a:pPr>
              <a:spcBef>
                <a:spcPct val="20000"/>
              </a:spcBef>
            </a:pPr>
            <a:r>
              <a:rPr lang="zh-CN" altLang="en-US" sz="1000">
                <a:solidFill>
                  <a:srgbClr val="000000"/>
                </a:solidFill>
              </a:rPr>
              <a:t>摄像机</a:t>
            </a:r>
            <a:r>
              <a:rPr lang="en-US" altLang="zh-CN" sz="1000">
                <a:solidFill>
                  <a:srgbClr val="000000"/>
                </a:solidFill>
              </a:rPr>
              <a:t>+</a:t>
            </a:r>
            <a:r>
              <a:rPr lang="zh-CN" altLang="en-US" sz="1000">
                <a:solidFill>
                  <a:srgbClr val="000000"/>
                </a:solidFill>
              </a:rPr>
              <a:t>车辆信息采集器</a:t>
            </a:r>
            <a:endParaRPr lang="zh-CN" altLang="en-US" sz="1000">
              <a:solidFill>
                <a:srgbClr val="000000"/>
              </a:solidFill>
            </a:endParaRPr>
          </a:p>
          <a:p>
            <a:pPr>
              <a:spcBef>
                <a:spcPct val="20000"/>
              </a:spcBef>
            </a:pPr>
            <a:r>
              <a:rPr lang="zh-CN" altLang="en-US" sz="1000">
                <a:solidFill>
                  <a:srgbClr val="000000"/>
                </a:solidFill>
              </a:rPr>
              <a:t>      （出口）</a:t>
            </a:r>
            <a:endParaRPr lang="zh-CN" altLang="en-US" sz="1000">
              <a:solidFill>
                <a:srgbClr val="000000"/>
              </a:solidFill>
            </a:endParaRPr>
          </a:p>
        </p:txBody>
      </p:sp>
      <p:sp>
        <p:nvSpPr>
          <p:cNvPr id="2063" name="Rectangle 11"/>
          <p:cNvSpPr>
            <a:spLocks noChangeArrowheads="1"/>
          </p:cNvSpPr>
          <p:nvPr/>
        </p:nvSpPr>
        <p:spPr bwMode="auto">
          <a:xfrm>
            <a:off x="1154113" y="3332163"/>
            <a:ext cx="1241425" cy="828675"/>
          </a:xfrm>
          <a:prstGeom prst="rect">
            <a:avLst/>
          </a:prstGeom>
          <a:noFill/>
          <a:ln w="38100" cap="rnd" algn="ctr">
            <a:solidFill>
              <a:srgbClr val="FF6600"/>
            </a:solidFill>
            <a:prstDash val="sysDot"/>
            <a:miter lim="800000"/>
          </a:ln>
        </p:spPr>
        <p:txBody>
          <a:bodyPr wrap="none" anchor="ctr"/>
          <a:lstStyle/>
          <a:p>
            <a:endParaRPr lang="zh-CN" altLang="en-US" sz="2000">
              <a:solidFill>
                <a:srgbClr val="000000"/>
              </a:solidFill>
            </a:endParaRPr>
          </a:p>
        </p:txBody>
      </p:sp>
      <p:sp>
        <p:nvSpPr>
          <p:cNvPr id="2064" name="Rectangle 12"/>
          <p:cNvSpPr>
            <a:spLocks noChangeArrowheads="1"/>
          </p:cNvSpPr>
          <p:nvPr/>
        </p:nvSpPr>
        <p:spPr bwMode="auto">
          <a:xfrm>
            <a:off x="1154113" y="4398963"/>
            <a:ext cx="1241425" cy="828675"/>
          </a:xfrm>
          <a:prstGeom prst="rect">
            <a:avLst/>
          </a:prstGeom>
          <a:noFill/>
          <a:ln w="38100" cap="rnd" algn="ctr">
            <a:solidFill>
              <a:srgbClr val="FF6600"/>
            </a:solidFill>
            <a:prstDash val="sysDot"/>
            <a:miter lim="800000"/>
          </a:ln>
        </p:spPr>
        <p:txBody>
          <a:bodyPr wrap="none" anchor="ctr"/>
          <a:lstStyle/>
          <a:p>
            <a:endParaRPr lang="zh-CN" altLang="en-US" sz="2000">
              <a:solidFill>
                <a:srgbClr val="000000"/>
              </a:solidFill>
            </a:endParaRPr>
          </a:p>
        </p:txBody>
      </p:sp>
      <p:cxnSp>
        <p:nvCxnSpPr>
          <p:cNvPr id="2065" name="AutoShape 14"/>
          <p:cNvCxnSpPr>
            <a:cxnSpLocks noChangeShapeType="1"/>
            <a:endCxn id="2063" idx="1"/>
          </p:cNvCxnSpPr>
          <p:nvPr/>
        </p:nvCxnSpPr>
        <p:spPr bwMode="auto">
          <a:xfrm flipV="1">
            <a:off x="825500" y="3746500"/>
            <a:ext cx="311150" cy="495300"/>
          </a:xfrm>
          <a:prstGeom prst="straightConnector1">
            <a:avLst/>
          </a:prstGeom>
          <a:noFill/>
          <a:ln w="12700">
            <a:solidFill>
              <a:srgbClr val="0000FF"/>
            </a:solidFill>
            <a:round/>
          </a:ln>
        </p:spPr>
      </p:cxnSp>
      <p:cxnSp>
        <p:nvCxnSpPr>
          <p:cNvPr id="2066" name="AutoShape 15"/>
          <p:cNvCxnSpPr>
            <a:cxnSpLocks noChangeShapeType="1"/>
            <a:endCxn id="2064" idx="1"/>
          </p:cNvCxnSpPr>
          <p:nvPr/>
        </p:nvCxnSpPr>
        <p:spPr bwMode="auto">
          <a:xfrm>
            <a:off x="825500" y="4241800"/>
            <a:ext cx="311150" cy="571500"/>
          </a:xfrm>
          <a:prstGeom prst="straightConnector1">
            <a:avLst/>
          </a:prstGeom>
          <a:noFill/>
          <a:ln w="12700">
            <a:solidFill>
              <a:srgbClr val="0000FF"/>
            </a:solidFill>
            <a:round/>
          </a:ln>
        </p:spPr>
      </p:cxnSp>
      <p:cxnSp>
        <p:nvCxnSpPr>
          <p:cNvPr id="2067" name="AutoShape 16"/>
          <p:cNvCxnSpPr>
            <a:cxnSpLocks noChangeShapeType="1"/>
            <a:stCxn id="2063" idx="3"/>
          </p:cNvCxnSpPr>
          <p:nvPr/>
        </p:nvCxnSpPr>
        <p:spPr bwMode="auto">
          <a:xfrm>
            <a:off x="2413000" y="3746500"/>
            <a:ext cx="206375" cy="541338"/>
          </a:xfrm>
          <a:prstGeom prst="straightConnector1">
            <a:avLst/>
          </a:prstGeom>
          <a:noFill/>
          <a:ln w="12700">
            <a:solidFill>
              <a:srgbClr val="0000FF"/>
            </a:solidFill>
            <a:round/>
          </a:ln>
        </p:spPr>
      </p:cxnSp>
      <p:cxnSp>
        <p:nvCxnSpPr>
          <p:cNvPr id="2068" name="AutoShape 17"/>
          <p:cNvCxnSpPr>
            <a:cxnSpLocks noChangeShapeType="1"/>
            <a:stCxn id="2064" idx="3"/>
          </p:cNvCxnSpPr>
          <p:nvPr/>
        </p:nvCxnSpPr>
        <p:spPr bwMode="auto">
          <a:xfrm flipV="1">
            <a:off x="2413000" y="4287838"/>
            <a:ext cx="206375" cy="525462"/>
          </a:xfrm>
          <a:prstGeom prst="straightConnector1">
            <a:avLst/>
          </a:prstGeom>
          <a:noFill/>
          <a:ln w="12700">
            <a:solidFill>
              <a:srgbClr val="0000FF"/>
            </a:solidFill>
            <a:round/>
          </a:ln>
        </p:spPr>
      </p:cxnSp>
      <p:graphicFrame>
        <p:nvGraphicFramePr>
          <p:cNvPr id="2050" name="Object 20"/>
          <p:cNvGraphicFramePr>
            <a:graphicFrameLocks noChangeAspect="1"/>
          </p:cNvGraphicFramePr>
          <p:nvPr/>
        </p:nvGraphicFramePr>
        <p:xfrm>
          <a:off x="2619375" y="4302125"/>
          <a:ext cx="436563" cy="558800"/>
        </p:xfrm>
        <a:graphic>
          <a:graphicData uri="http://schemas.openxmlformats.org/presentationml/2006/ole">
            <mc:AlternateContent xmlns:mc="http://schemas.openxmlformats.org/markup-compatibility/2006">
              <mc:Choice xmlns:v="urn:schemas-microsoft-com:vml" Requires="v">
                <p:oleObj spid="_x0000_s2049" name="Visio" r:id="rId4" imgW="708025" imgH="896620" progId="">
                  <p:embed/>
                </p:oleObj>
              </mc:Choice>
              <mc:Fallback>
                <p:oleObj name="Visio" r:id="rId4" imgW="708025" imgH="896620" progId="">
                  <p:embed/>
                  <p:pic>
                    <p:nvPicPr>
                      <p:cNvPr id="0" name="图片 2048"/>
                      <p:cNvPicPr>
                        <a:picLocks noChangeAspect="1"/>
                      </p:cNvPicPr>
                      <p:nvPr/>
                    </p:nvPicPr>
                    <p:blipFill>
                      <a:blip r:embed="rId5"/>
                      <a:stretch>
                        <a:fillRect/>
                      </a:stretch>
                    </p:blipFill>
                    <p:spPr>
                      <a:xfrm>
                        <a:off x="2619375" y="4302125"/>
                        <a:ext cx="436563" cy="558800"/>
                      </a:xfrm>
                      <a:prstGeom prst="rect">
                        <a:avLst/>
                      </a:prstGeom>
                      <a:noFill/>
                      <a:ln w="9525">
                        <a:noFill/>
                      </a:ln>
                    </p:spPr>
                  </p:pic>
                </p:oleObj>
              </mc:Fallback>
            </mc:AlternateContent>
          </a:graphicData>
        </a:graphic>
      </p:graphicFrame>
      <p:sp>
        <p:nvSpPr>
          <p:cNvPr id="2069" name="Text Box 29"/>
          <p:cNvSpPr txBox="1">
            <a:spLocks noChangeArrowheads="1"/>
          </p:cNvSpPr>
          <p:nvPr/>
        </p:nvSpPr>
        <p:spPr bwMode="auto">
          <a:xfrm>
            <a:off x="34925" y="5332413"/>
            <a:ext cx="2946400" cy="566737"/>
          </a:xfrm>
          <a:prstGeom prst="rect">
            <a:avLst/>
          </a:prstGeom>
          <a:noFill/>
          <a:ln w="9525" algn="ctr">
            <a:noFill/>
            <a:miter lim="800000"/>
          </a:ln>
        </p:spPr>
        <p:txBody>
          <a:bodyPr>
            <a:spAutoFit/>
          </a:bodyPr>
          <a:lstStyle/>
          <a:p>
            <a:pPr algn="ctr">
              <a:spcBef>
                <a:spcPct val="20000"/>
              </a:spcBef>
            </a:pPr>
            <a:r>
              <a:rPr lang="zh-CN" altLang="en-US" sz="1400">
                <a:solidFill>
                  <a:srgbClr val="0000FF"/>
                </a:solidFill>
              </a:rPr>
              <a:t>停车场前端采集系统</a:t>
            </a:r>
            <a:endParaRPr lang="en-US" altLang="zh-CN" sz="1400">
              <a:solidFill>
                <a:srgbClr val="0000FF"/>
              </a:solidFill>
            </a:endParaRPr>
          </a:p>
          <a:p>
            <a:pPr>
              <a:spcBef>
                <a:spcPct val="20000"/>
              </a:spcBef>
            </a:pPr>
            <a:r>
              <a:rPr lang="zh-CN" altLang="en-US" sz="1400">
                <a:solidFill>
                  <a:srgbClr val="0000FF"/>
                </a:solidFill>
              </a:rPr>
              <a:t>（道闸系统</a:t>
            </a:r>
            <a:r>
              <a:rPr lang="en-US" altLang="zh-CN" sz="1400">
                <a:solidFill>
                  <a:srgbClr val="0000FF"/>
                </a:solidFill>
              </a:rPr>
              <a:t>+</a:t>
            </a:r>
            <a:r>
              <a:rPr lang="zh-CN" altLang="en-US" sz="1400">
                <a:solidFill>
                  <a:srgbClr val="0000FF"/>
                </a:solidFill>
              </a:rPr>
              <a:t>车辆信息采集系统）</a:t>
            </a:r>
            <a:endParaRPr lang="en-US" altLang="zh-CN" sz="1400">
              <a:solidFill>
                <a:srgbClr val="0000FF"/>
              </a:solidFill>
            </a:endParaRPr>
          </a:p>
        </p:txBody>
      </p:sp>
      <p:sp>
        <p:nvSpPr>
          <p:cNvPr id="2070" name="Text Box 13"/>
          <p:cNvSpPr txBox="1">
            <a:spLocks noChangeArrowheads="1"/>
          </p:cNvSpPr>
          <p:nvPr/>
        </p:nvSpPr>
        <p:spPr bwMode="auto">
          <a:xfrm>
            <a:off x="2395538" y="4813300"/>
            <a:ext cx="944562" cy="431800"/>
          </a:xfrm>
          <a:prstGeom prst="rect">
            <a:avLst/>
          </a:prstGeom>
          <a:noFill/>
          <a:ln w="9525" algn="ctr">
            <a:noFill/>
            <a:miter lim="800000"/>
          </a:ln>
        </p:spPr>
        <p:txBody>
          <a:bodyPr>
            <a:spAutoFit/>
          </a:bodyPr>
          <a:lstStyle/>
          <a:p>
            <a:pPr>
              <a:spcBef>
                <a:spcPct val="20000"/>
              </a:spcBef>
            </a:pPr>
            <a:r>
              <a:rPr lang="zh-CN" altLang="en-US" sz="1000">
                <a:solidFill>
                  <a:srgbClr val="000000"/>
                </a:solidFill>
              </a:rPr>
              <a:t>车辆信息</a:t>
            </a:r>
            <a:endParaRPr lang="zh-CN" altLang="en-US" sz="1000">
              <a:solidFill>
                <a:srgbClr val="000000"/>
              </a:solidFill>
            </a:endParaRPr>
          </a:p>
          <a:p>
            <a:pPr>
              <a:spcBef>
                <a:spcPct val="20000"/>
              </a:spcBef>
            </a:pPr>
            <a:r>
              <a:rPr lang="zh-CN" altLang="en-US" sz="1000">
                <a:solidFill>
                  <a:srgbClr val="000000"/>
                </a:solidFill>
              </a:rPr>
              <a:t>报送服务器</a:t>
            </a:r>
            <a:endParaRPr lang="zh-CN" altLang="en-US" sz="1000">
              <a:solidFill>
                <a:srgbClr val="000000"/>
              </a:solidFill>
            </a:endParaRPr>
          </a:p>
        </p:txBody>
      </p:sp>
      <p:sp>
        <p:nvSpPr>
          <p:cNvPr id="2071" name="矩形 1"/>
          <p:cNvSpPr>
            <a:spLocks noChangeArrowheads="1"/>
          </p:cNvSpPr>
          <p:nvPr/>
        </p:nvSpPr>
        <p:spPr bwMode="auto">
          <a:xfrm>
            <a:off x="987425" y="5878513"/>
            <a:ext cx="1108075" cy="369887"/>
          </a:xfrm>
          <a:prstGeom prst="rect">
            <a:avLst/>
          </a:prstGeom>
          <a:noFill/>
          <a:ln w="9525">
            <a:noFill/>
            <a:miter lim="800000"/>
          </a:ln>
        </p:spPr>
        <p:txBody>
          <a:bodyPr wrap="none">
            <a:spAutoFit/>
          </a:bodyPr>
          <a:lstStyle/>
          <a:p>
            <a:r>
              <a:rPr lang="zh-CN" altLang="en-US" b="1">
                <a:solidFill>
                  <a:srgbClr val="000000"/>
                </a:solidFill>
              </a:rPr>
              <a:t>卡口采集</a:t>
            </a:r>
            <a:endParaRPr lang="zh-CN" altLang="en-US" b="1">
              <a:solidFill>
                <a:srgbClr val="000000"/>
              </a:solidFill>
            </a:endParaRPr>
          </a:p>
        </p:txBody>
      </p:sp>
      <p:pic>
        <p:nvPicPr>
          <p:cNvPr id="2072" name="Picture 3"/>
          <p:cNvPicPr>
            <a:picLocks noChangeAspect="1" noChangeArrowheads="1"/>
          </p:cNvPicPr>
          <p:nvPr/>
        </p:nvPicPr>
        <p:blipFill>
          <a:blip r:embed="rId6" cstate="print"/>
          <a:srcRect/>
          <a:stretch>
            <a:fillRect/>
          </a:stretch>
        </p:blipFill>
        <p:spPr bwMode="auto">
          <a:xfrm>
            <a:off x="3184525" y="3217863"/>
            <a:ext cx="3128963" cy="2220912"/>
          </a:xfrm>
          <a:prstGeom prst="rect">
            <a:avLst/>
          </a:prstGeom>
          <a:noFill/>
          <a:ln w="9525">
            <a:noFill/>
            <a:miter lim="800000"/>
            <a:headEnd/>
            <a:tailEnd/>
          </a:ln>
        </p:spPr>
      </p:pic>
      <p:sp>
        <p:nvSpPr>
          <p:cNvPr id="2073" name="Text Box 28"/>
          <p:cNvSpPr txBox="1">
            <a:spLocks noChangeArrowheads="1"/>
          </p:cNvSpPr>
          <p:nvPr/>
        </p:nvSpPr>
        <p:spPr bwMode="auto">
          <a:xfrm>
            <a:off x="3225800" y="3217863"/>
            <a:ext cx="3133725" cy="2611437"/>
          </a:xfrm>
          <a:prstGeom prst="rect">
            <a:avLst/>
          </a:prstGeom>
          <a:noFill/>
          <a:ln w="19050" algn="ctr">
            <a:solidFill>
              <a:srgbClr val="FF0000"/>
            </a:solidFill>
            <a:miter lim="800000"/>
          </a:ln>
        </p:spPr>
        <p:txBody>
          <a:bodyPr wrap="none" anchor="ctr"/>
          <a:lstStyle/>
          <a:p>
            <a:pPr marL="228600" indent="-228600">
              <a:spcBef>
                <a:spcPct val="20000"/>
              </a:spcBef>
            </a:pPr>
            <a:endParaRPr lang="en-US" altLang="zh-CN">
              <a:solidFill>
                <a:srgbClr val="000000"/>
              </a:solidFill>
            </a:endParaRPr>
          </a:p>
        </p:txBody>
      </p:sp>
      <p:sp>
        <p:nvSpPr>
          <p:cNvPr id="2074" name="矩形 42"/>
          <p:cNvSpPr>
            <a:spLocks noChangeArrowheads="1"/>
          </p:cNvSpPr>
          <p:nvPr/>
        </p:nvSpPr>
        <p:spPr bwMode="auto">
          <a:xfrm>
            <a:off x="4195763" y="5899150"/>
            <a:ext cx="1114425" cy="369888"/>
          </a:xfrm>
          <a:prstGeom prst="rect">
            <a:avLst/>
          </a:prstGeom>
          <a:noFill/>
          <a:ln w="9525">
            <a:noFill/>
            <a:miter lim="800000"/>
          </a:ln>
        </p:spPr>
        <p:txBody>
          <a:bodyPr wrap="none">
            <a:spAutoFit/>
          </a:bodyPr>
          <a:lstStyle/>
          <a:p>
            <a:r>
              <a:rPr lang="zh-CN" altLang="en-US" b="1">
                <a:solidFill>
                  <a:srgbClr val="000000"/>
                </a:solidFill>
              </a:rPr>
              <a:t>车位预定</a:t>
            </a:r>
            <a:endParaRPr lang="zh-CN" altLang="en-US" b="1">
              <a:solidFill>
                <a:srgbClr val="000000"/>
              </a:solidFill>
            </a:endParaRPr>
          </a:p>
        </p:txBody>
      </p:sp>
      <p:pic>
        <p:nvPicPr>
          <p:cNvPr id="2075" name="Picture 4"/>
          <p:cNvPicPr>
            <a:picLocks noChangeAspect="1" noChangeArrowheads="1"/>
          </p:cNvPicPr>
          <p:nvPr/>
        </p:nvPicPr>
        <p:blipFill>
          <a:blip r:embed="rId7" cstate="print"/>
          <a:srcRect/>
          <a:stretch>
            <a:fillRect/>
          </a:stretch>
        </p:blipFill>
        <p:spPr bwMode="auto">
          <a:xfrm>
            <a:off x="6440488" y="3217863"/>
            <a:ext cx="2571750" cy="2616200"/>
          </a:xfrm>
          <a:prstGeom prst="rect">
            <a:avLst/>
          </a:prstGeom>
          <a:noFill/>
          <a:ln w="9525">
            <a:noFill/>
            <a:miter lim="800000"/>
            <a:headEnd/>
            <a:tailEnd/>
          </a:ln>
        </p:spPr>
      </p:pic>
      <p:sp>
        <p:nvSpPr>
          <p:cNvPr id="2076" name="Text Box 28"/>
          <p:cNvSpPr txBox="1">
            <a:spLocks noChangeArrowheads="1"/>
          </p:cNvSpPr>
          <p:nvPr/>
        </p:nvSpPr>
        <p:spPr bwMode="auto">
          <a:xfrm>
            <a:off x="6399213" y="3209925"/>
            <a:ext cx="2654300" cy="2611438"/>
          </a:xfrm>
          <a:prstGeom prst="rect">
            <a:avLst/>
          </a:prstGeom>
          <a:noFill/>
          <a:ln w="19050" algn="ctr">
            <a:solidFill>
              <a:srgbClr val="FF0000"/>
            </a:solidFill>
            <a:miter lim="800000"/>
          </a:ln>
        </p:spPr>
        <p:txBody>
          <a:bodyPr wrap="none" anchor="ctr"/>
          <a:lstStyle/>
          <a:p>
            <a:pPr marL="228600" indent="-228600">
              <a:spcBef>
                <a:spcPct val="20000"/>
              </a:spcBef>
            </a:pPr>
            <a:endParaRPr lang="en-US" altLang="zh-CN">
              <a:solidFill>
                <a:srgbClr val="000000"/>
              </a:solidFill>
            </a:endParaRPr>
          </a:p>
        </p:txBody>
      </p:sp>
      <p:sp>
        <p:nvSpPr>
          <p:cNvPr id="2077" name="矩形 44"/>
          <p:cNvSpPr>
            <a:spLocks noChangeArrowheads="1"/>
          </p:cNvSpPr>
          <p:nvPr/>
        </p:nvSpPr>
        <p:spPr bwMode="auto">
          <a:xfrm>
            <a:off x="7169150" y="5897563"/>
            <a:ext cx="1114425" cy="368300"/>
          </a:xfrm>
          <a:prstGeom prst="rect">
            <a:avLst/>
          </a:prstGeom>
          <a:noFill/>
          <a:ln w="9525">
            <a:noFill/>
            <a:miter lim="800000"/>
          </a:ln>
        </p:spPr>
        <p:txBody>
          <a:bodyPr wrap="none">
            <a:spAutoFit/>
          </a:bodyPr>
          <a:lstStyle/>
          <a:p>
            <a:r>
              <a:rPr lang="zh-CN" altLang="en-US" b="1">
                <a:solidFill>
                  <a:srgbClr val="000000"/>
                </a:solidFill>
              </a:rPr>
              <a:t>反向寻车</a:t>
            </a:r>
            <a:endParaRPr lang="zh-CN" altLang="en-US" b="1">
              <a:solidFill>
                <a:srgbClr val="000000"/>
              </a:solidFill>
            </a:endParaRPr>
          </a:p>
        </p:txBody>
      </p:sp>
      <p:grpSp>
        <p:nvGrpSpPr>
          <p:cNvPr id="30" name="组合 8"/>
          <p:cNvGrpSpPr/>
          <p:nvPr/>
        </p:nvGrpSpPr>
        <p:grpSpPr>
          <a:xfrm>
            <a:off x="27857" y="1"/>
            <a:ext cx="1303784" cy="1196751"/>
            <a:chOff x="411163" y="68262"/>
            <a:chExt cx="1800225" cy="1800225"/>
          </a:xfrm>
        </p:grpSpPr>
        <p:grpSp>
          <p:nvGrpSpPr>
            <p:cNvPr id="31" name="组合 6"/>
            <p:cNvGrpSpPr/>
            <p:nvPr/>
          </p:nvGrpSpPr>
          <p:grpSpPr bwMode="auto">
            <a:xfrm>
              <a:off x="411163" y="68262"/>
              <a:ext cx="1800225" cy="1800225"/>
              <a:chOff x="925401" y="3148270"/>
              <a:chExt cx="1800000" cy="1800000"/>
            </a:xfrm>
          </p:grpSpPr>
          <p:sp>
            <p:nvSpPr>
              <p:cNvPr id="33" name="椭圆 32"/>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椭圆 33"/>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2" name="矩形 31"/>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Freeform 63"/>
          <p:cNvSpPr>
            <a:spLocks noChangeArrowheads="1"/>
          </p:cNvSpPr>
          <p:nvPr/>
        </p:nvSpPr>
        <p:spPr bwMode="auto">
          <a:xfrm rot="5902051">
            <a:off x="4175126" y="3649662"/>
            <a:ext cx="862012" cy="1243013"/>
          </a:xfrm>
          <a:custGeom>
            <a:avLst/>
            <a:gdLst>
              <a:gd name="T0" fmla="*/ 2147483647 w 5034"/>
              <a:gd name="T1" fmla="*/ 0 h 1908"/>
              <a:gd name="T2" fmla="*/ 2147483647 w 5034"/>
              <a:gd name="T3" fmla="*/ 2147483647 h 1908"/>
              <a:gd name="T4" fmla="*/ 2147483647 w 5034"/>
              <a:gd name="T5" fmla="*/ 2147483647 h 1908"/>
              <a:gd name="T6" fmla="*/ 0 w 5034"/>
              <a:gd name="T7" fmla="*/ 2147483647 h 1908"/>
              <a:gd name="T8" fmla="*/ 2147483647 w 5034"/>
              <a:gd name="T9" fmla="*/ 2147483647 h 1908"/>
              <a:gd name="T10" fmla="*/ 2147483647 w 5034"/>
              <a:gd name="T11" fmla="*/ 2147483647 h 1908"/>
              <a:gd name="T12" fmla="*/ 2147483647 w 5034"/>
              <a:gd name="T13" fmla="*/ 2147483647 h 1908"/>
              <a:gd name="T14" fmla="*/ 2147483647 w 5034"/>
              <a:gd name="T15" fmla="*/ 0 h 1908"/>
              <a:gd name="T16" fmla="*/ 0 60000 65536"/>
              <a:gd name="T17" fmla="*/ 0 60000 65536"/>
              <a:gd name="T18" fmla="*/ 0 60000 65536"/>
              <a:gd name="T19" fmla="*/ 0 60000 65536"/>
              <a:gd name="T20" fmla="*/ 0 60000 65536"/>
              <a:gd name="T21" fmla="*/ 0 60000 65536"/>
              <a:gd name="T22" fmla="*/ 0 60000 65536"/>
              <a:gd name="T23" fmla="*/ 0 60000 65536"/>
              <a:gd name="T24" fmla="*/ 0 w 5034"/>
              <a:gd name="T25" fmla="*/ 0 h 1908"/>
              <a:gd name="T26" fmla="*/ 5034 w 5034"/>
              <a:gd name="T27" fmla="*/ 1908 h 19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7F7F7F">
                  <a:alpha val="59998"/>
                </a:srgbClr>
              </a:gs>
              <a:gs pos="100000">
                <a:srgbClr val="FFFFFF">
                  <a:alpha val="0"/>
                </a:srgbClr>
              </a:gs>
            </a:gsLst>
            <a:lin ang="5400000" scaled="1"/>
          </a:gradFill>
          <a:ln w="9525">
            <a:noFill/>
            <a:miter lim="800000"/>
          </a:ln>
        </p:spPr>
        <p:txBody>
          <a:bodyPr wrap="none" anchor="ctr"/>
          <a:lstStyle/>
          <a:p>
            <a:endParaRPr lang="zh-CN" altLang="en-US">
              <a:solidFill>
                <a:srgbClr val="000000"/>
              </a:solidFill>
            </a:endParaRPr>
          </a:p>
        </p:txBody>
      </p:sp>
      <p:sp>
        <p:nvSpPr>
          <p:cNvPr id="661509" name="矩形 16"/>
          <p:cNvSpPr>
            <a:spLocks noChangeArrowheads="1"/>
          </p:cNvSpPr>
          <p:nvPr/>
        </p:nvSpPr>
        <p:spPr bwMode="auto">
          <a:xfrm>
            <a:off x="323528" y="1124744"/>
            <a:ext cx="8643937" cy="923330"/>
          </a:xfrm>
          <a:prstGeom prst="rect">
            <a:avLst/>
          </a:prstGeom>
          <a:solidFill>
            <a:schemeClr val="bg1"/>
          </a:solidFill>
          <a:ln w="9525">
            <a:solidFill>
              <a:srgbClr val="FF0000"/>
            </a:solidFill>
            <a:miter lim="800000"/>
          </a:ln>
        </p:spPr>
        <p:txBody>
          <a:bodyPr>
            <a:spAutoFit/>
          </a:bodyPr>
          <a:lstStyle/>
          <a:p>
            <a:pPr>
              <a:lnSpc>
                <a:spcPct val="150000"/>
              </a:lnSpc>
              <a:buClr>
                <a:srgbClr val="FF0000"/>
              </a:buClr>
            </a:pPr>
            <a:r>
              <a:rPr lang="zh-CN" altLang="en-US" b="1" dirty="0">
                <a:solidFill>
                  <a:srgbClr val="000000"/>
                </a:solidFill>
              </a:rPr>
              <a:t>        </a:t>
            </a:r>
            <a:r>
              <a:rPr lang="zh-CN" altLang="en-US" b="1" dirty="0" smtClean="0">
                <a:solidFill>
                  <a:srgbClr val="000000"/>
                </a:solidFill>
              </a:rPr>
              <a:t>依托</a:t>
            </a:r>
            <a:r>
              <a:rPr lang="en-US" altLang="zh-CN" b="1" dirty="0" smtClean="0">
                <a:solidFill>
                  <a:srgbClr val="000000"/>
                </a:solidFill>
              </a:rPr>
              <a:t>WIFI</a:t>
            </a:r>
            <a:r>
              <a:rPr lang="zh-CN" altLang="en-US" b="1" dirty="0" smtClean="0">
                <a:solidFill>
                  <a:srgbClr val="000000"/>
                </a:solidFill>
              </a:rPr>
              <a:t>和</a:t>
            </a:r>
            <a:r>
              <a:rPr lang="en-US" altLang="zh-CN" b="1" dirty="0">
                <a:solidFill>
                  <a:srgbClr val="000000"/>
                </a:solidFill>
              </a:rPr>
              <a:t>GPS</a:t>
            </a:r>
            <a:r>
              <a:rPr lang="zh-CN" altLang="en-US" b="1" dirty="0">
                <a:solidFill>
                  <a:srgbClr val="000000"/>
                </a:solidFill>
              </a:rPr>
              <a:t>定位技术，通过手机、定制终端等实现图形化的车辆</a:t>
            </a:r>
            <a:r>
              <a:rPr lang="zh-CN" altLang="en-US" b="1" dirty="0" smtClean="0">
                <a:solidFill>
                  <a:srgbClr val="000000"/>
                </a:solidFill>
              </a:rPr>
              <a:t>、人员的</a:t>
            </a:r>
            <a:r>
              <a:rPr lang="zh-CN" altLang="en-US" b="1" dirty="0">
                <a:solidFill>
                  <a:srgbClr val="000000"/>
                </a:solidFill>
              </a:rPr>
              <a:t>定位管理线路图的实时显示，可</a:t>
            </a:r>
            <a:r>
              <a:rPr lang="zh-CN" altLang="en-US" b="1" dirty="0" smtClean="0">
                <a:solidFill>
                  <a:srgbClr val="000000"/>
                </a:solidFill>
              </a:rPr>
              <a:t>帮助使用者进行实时路线规划、指引。</a:t>
            </a:r>
            <a:endParaRPr lang="zh-CN" altLang="en-US" b="1" dirty="0">
              <a:solidFill>
                <a:srgbClr val="000000"/>
              </a:solidFill>
            </a:endParaRPr>
          </a:p>
        </p:txBody>
      </p:sp>
      <p:sp>
        <p:nvSpPr>
          <p:cNvPr id="661510" name="TextBox 1"/>
          <p:cNvSpPr txBox="1">
            <a:spLocks noChangeArrowheads="1"/>
          </p:cNvSpPr>
          <p:nvPr/>
        </p:nvSpPr>
        <p:spPr bwMode="auto">
          <a:xfrm>
            <a:off x="5643570" y="4429132"/>
            <a:ext cx="1848583" cy="338554"/>
          </a:xfrm>
          <a:prstGeom prst="rect">
            <a:avLst/>
          </a:prstGeom>
          <a:noFill/>
          <a:ln w="9525">
            <a:noFill/>
            <a:miter lim="800000"/>
          </a:ln>
        </p:spPr>
        <p:txBody>
          <a:bodyPr wrap="none">
            <a:spAutoFit/>
          </a:bodyPr>
          <a:lstStyle/>
          <a:p>
            <a:r>
              <a:rPr lang="en-US" altLang="zh-CN" sz="1600" dirty="0" smtClean="0">
                <a:solidFill>
                  <a:srgbClr val="000000"/>
                </a:solidFill>
              </a:rPr>
              <a:t>GPS</a:t>
            </a:r>
            <a:r>
              <a:rPr lang="zh-CN" altLang="en-US" sz="1600" dirty="0" smtClean="0">
                <a:solidFill>
                  <a:srgbClr val="000000"/>
                </a:solidFill>
              </a:rPr>
              <a:t>园区平面导航</a:t>
            </a:r>
            <a:endParaRPr lang="zh-CN" altLang="en-US" sz="1600" dirty="0">
              <a:solidFill>
                <a:srgbClr val="000000"/>
              </a:solidFill>
            </a:endParaRPr>
          </a:p>
        </p:txBody>
      </p:sp>
      <p:sp>
        <p:nvSpPr>
          <p:cNvPr id="661511" name="TextBox 1"/>
          <p:cNvSpPr txBox="1">
            <a:spLocks noChangeArrowheads="1"/>
          </p:cNvSpPr>
          <p:nvPr/>
        </p:nvSpPr>
        <p:spPr bwMode="auto">
          <a:xfrm>
            <a:off x="5701788" y="6429396"/>
            <a:ext cx="2156360" cy="338554"/>
          </a:xfrm>
          <a:prstGeom prst="rect">
            <a:avLst/>
          </a:prstGeom>
          <a:noFill/>
          <a:ln w="9525">
            <a:noFill/>
            <a:miter lim="800000"/>
          </a:ln>
        </p:spPr>
        <p:txBody>
          <a:bodyPr wrap="none">
            <a:spAutoFit/>
          </a:bodyPr>
          <a:lstStyle/>
          <a:p>
            <a:r>
              <a:rPr lang="en-US" altLang="zh-CN" sz="1600" dirty="0" err="1" smtClean="0">
                <a:solidFill>
                  <a:srgbClr val="000000"/>
                </a:solidFill>
              </a:rPr>
              <a:t>Wifi</a:t>
            </a:r>
            <a:r>
              <a:rPr lang="en-US" altLang="zh-CN" sz="1600" dirty="0" smtClean="0">
                <a:solidFill>
                  <a:srgbClr val="000000"/>
                </a:solidFill>
              </a:rPr>
              <a:t>/GPS 3D</a:t>
            </a:r>
            <a:r>
              <a:rPr lang="zh-CN" altLang="en-US" sz="1600" dirty="0" smtClean="0">
                <a:solidFill>
                  <a:srgbClr val="000000"/>
                </a:solidFill>
              </a:rPr>
              <a:t>立体导航</a:t>
            </a:r>
            <a:endParaRPr lang="zh-CN" altLang="en-US" sz="1600" dirty="0">
              <a:solidFill>
                <a:srgbClr val="000000"/>
              </a:solidFill>
            </a:endParaRPr>
          </a:p>
        </p:txBody>
      </p:sp>
      <p:pic>
        <p:nvPicPr>
          <p:cNvPr id="661512" name="Picture 3"/>
          <p:cNvPicPr>
            <a:picLocks noChangeAspect="1" noChangeArrowheads="1"/>
          </p:cNvPicPr>
          <p:nvPr/>
        </p:nvPicPr>
        <p:blipFill>
          <a:blip r:embed="rId1" cstate="print"/>
          <a:srcRect/>
          <a:stretch>
            <a:fillRect/>
          </a:stretch>
        </p:blipFill>
        <p:spPr bwMode="auto">
          <a:xfrm>
            <a:off x="214313" y="2606675"/>
            <a:ext cx="3643312" cy="2786063"/>
          </a:xfrm>
          <a:prstGeom prst="rect">
            <a:avLst/>
          </a:prstGeom>
          <a:noFill/>
          <a:ln w="9525">
            <a:noFill/>
            <a:miter lim="800000"/>
            <a:headEnd/>
            <a:tailEnd/>
          </a:ln>
        </p:spPr>
      </p:pic>
      <p:pic>
        <p:nvPicPr>
          <p:cNvPr id="661513" name="Picture 3" descr="C:\Documents and Settings\Administrator\桌面\1.jpg"/>
          <p:cNvPicPr>
            <a:picLocks noChangeAspect="1" noChangeArrowheads="1"/>
          </p:cNvPicPr>
          <p:nvPr/>
        </p:nvPicPr>
        <p:blipFill>
          <a:blip r:embed="rId2" cstate="print"/>
          <a:srcRect/>
          <a:stretch>
            <a:fillRect/>
          </a:stretch>
        </p:blipFill>
        <p:spPr bwMode="auto">
          <a:xfrm>
            <a:off x="285750" y="5678488"/>
            <a:ext cx="609600" cy="903287"/>
          </a:xfrm>
          <a:prstGeom prst="rect">
            <a:avLst/>
          </a:prstGeom>
          <a:noFill/>
          <a:ln w="9525">
            <a:noFill/>
            <a:miter lim="800000"/>
            <a:headEnd/>
            <a:tailEnd/>
          </a:ln>
        </p:spPr>
      </p:pic>
      <p:pic>
        <p:nvPicPr>
          <p:cNvPr id="661514" name="Picture 5" descr="19-ID副本"/>
          <p:cNvPicPr>
            <a:picLocks noChangeAspect="1" noChangeArrowheads="1"/>
          </p:cNvPicPr>
          <p:nvPr/>
        </p:nvPicPr>
        <p:blipFill>
          <a:blip r:embed="rId3" cstate="print"/>
          <a:srcRect/>
          <a:stretch>
            <a:fillRect/>
          </a:stretch>
        </p:blipFill>
        <p:spPr bwMode="auto">
          <a:xfrm>
            <a:off x="1143000" y="5607050"/>
            <a:ext cx="928688" cy="993775"/>
          </a:xfrm>
          <a:prstGeom prst="rect">
            <a:avLst/>
          </a:prstGeom>
          <a:noFill/>
          <a:ln w="9525">
            <a:noFill/>
            <a:miter lim="800000"/>
            <a:headEnd/>
            <a:tailEnd/>
          </a:ln>
        </p:spPr>
      </p:pic>
      <p:pic>
        <p:nvPicPr>
          <p:cNvPr id="661515" name="图片 19"/>
          <p:cNvPicPr>
            <a:picLocks noChangeAspect="1" noChangeArrowheads="1"/>
          </p:cNvPicPr>
          <p:nvPr/>
        </p:nvPicPr>
        <p:blipFill>
          <a:blip r:embed="rId4" cstate="print"/>
          <a:srcRect/>
          <a:stretch>
            <a:fillRect/>
          </a:stretch>
        </p:blipFill>
        <p:spPr bwMode="auto">
          <a:xfrm>
            <a:off x="2214563" y="5535613"/>
            <a:ext cx="2000250" cy="1084262"/>
          </a:xfrm>
          <a:prstGeom prst="rect">
            <a:avLst/>
          </a:prstGeom>
          <a:noFill/>
          <a:ln w="9525">
            <a:noFill/>
            <a:miter lim="800000"/>
            <a:headEnd/>
            <a:tailEnd/>
          </a:ln>
        </p:spPr>
      </p:pic>
      <p:sp>
        <p:nvSpPr>
          <p:cNvPr id="664588" name="矩形 85"/>
          <p:cNvSpPr>
            <a:spLocks noChangeArrowheads="1"/>
          </p:cNvSpPr>
          <p:nvPr/>
        </p:nvSpPr>
        <p:spPr bwMode="auto">
          <a:xfrm>
            <a:off x="1403648" y="337790"/>
            <a:ext cx="6024563" cy="642938"/>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sym typeface="Arial" panose="020B0604020202020204" pitchFamily="34" charset="0"/>
              </a:rPr>
              <a:t>交通管理</a:t>
            </a:r>
            <a:r>
              <a:rPr lang="en-US" altLang="zh-CN" sz="2800" b="1" dirty="0" smtClean="0">
                <a:solidFill>
                  <a:srgbClr val="000000"/>
                </a:solidFill>
                <a:sym typeface="Arial" panose="020B0604020202020204" pitchFamily="34" charset="0"/>
              </a:rPr>
              <a:t>-</a:t>
            </a:r>
            <a:r>
              <a:rPr lang="zh-CN" altLang="en-US" sz="2800" b="1" dirty="0" smtClean="0">
                <a:solidFill>
                  <a:srgbClr val="000000"/>
                </a:solidFill>
                <a:sym typeface="Arial" panose="020B0604020202020204" pitchFamily="34" charset="0"/>
              </a:rPr>
              <a:t>园区</a:t>
            </a:r>
            <a:r>
              <a:rPr lang="en-US" altLang="zh-CN" sz="2800" b="1" dirty="0" smtClean="0">
                <a:solidFill>
                  <a:srgbClr val="000000"/>
                </a:solidFill>
                <a:sym typeface="Arial" panose="020B0604020202020204" pitchFamily="34" charset="0"/>
              </a:rPr>
              <a:t>GIS</a:t>
            </a:r>
            <a:r>
              <a:rPr lang="zh-CN" altLang="en-US" sz="2800" b="1" dirty="0" smtClean="0">
                <a:solidFill>
                  <a:srgbClr val="000000"/>
                </a:solidFill>
                <a:sym typeface="Arial" panose="020B0604020202020204" pitchFamily="34" charset="0"/>
              </a:rPr>
              <a:t>服务</a:t>
            </a:r>
            <a:endParaRPr lang="zh-CN" altLang="en-US" sz="2800" b="1" dirty="0">
              <a:solidFill>
                <a:srgbClr val="000000"/>
              </a:solidFill>
              <a:sym typeface="Arial" panose="020B0604020202020204" pitchFamily="34" charset="0"/>
            </a:endParaRPr>
          </a:p>
        </p:txBody>
      </p:sp>
      <p:pic>
        <p:nvPicPr>
          <p:cNvPr id="5122" name="Picture 2"/>
          <p:cNvPicPr>
            <a:picLocks noChangeAspect="1" noChangeArrowheads="1"/>
          </p:cNvPicPr>
          <p:nvPr/>
        </p:nvPicPr>
        <p:blipFill>
          <a:blip r:embed="rId5" cstate="print"/>
          <a:srcRect/>
          <a:stretch>
            <a:fillRect/>
          </a:stretch>
        </p:blipFill>
        <p:spPr bwMode="auto">
          <a:xfrm>
            <a:off x="5329261" y="2571745"/>
            <a:ext cx="2600325" cy="1857388"/>
          </a:xfrm>
          <a:prstGeom prst="rect">
            <a:avLst/>
          </a:prstGeom>
          <a:noFill/>
          <a:ln w="9525">
            <a:noFill/>
            <a:miter lim="800000"/>
            <a:headEnd/>
            <a:tailEnd/>
          </a:ln>
          <a:effectLst/>
        </p:spPr>
      </p:pic>
      <p:pic>
        <p:nvPicPr>
          <p:cNvPr id="5123" name="Picture 3"/>
          <p:cNvPicPr>
            <a:picLocks noChangeAspect="1" noChangeArrowheads="1"/>
          </p:cNvPicPr>
          <p:nvPr/>
        </p:nvPicPr>
        <p:blipFill>
          <a:blip r:embed="rId6" cstate="print"/>
          <a:srcRect/>
          <a:stretch>
            <a:fillRect/>
          </a:stretch>
        </p:blipFill>
        <p:spPr bwMode="auto">
          <a:xfrm>
            <a:off x="5072066" y="4786323"/>
            <a:ext cx="3219450" cy="1571636"/>
          </a:xfrm>
          <a:prstGeom prst="rect">
            <a:avLst/>
          </a:prstGeom>
          <a:noFill/>
          <a:ln w="9525">
            <a:noFill/>
            <a:miter lim="800000"/>
            <a:headEnd/>
            <a:tailEnd/>
          </a:ln>
          <a:effectLst/>
        </p:spPr>
      </p:pic>
      <p:grpSp>
        <p:nvGrpSpPr>
          <p:cNvPr id="14" name="组合 8"/>
          <p:cNvGrpSpPr/>
          <p:nvPr/>
        </p:nvGrpSpPr>
        <p:grpSpPr>
          <a:xfrm>
            <a:off x="27857" y="1"/>
            <a:ext cx="1303784" cy="1196751"/>
            <a:chOff x="411163" y="68262"/>
            <a:chExt cx="1800225" cy="1800225"/>
          </a:xfrm>
        </p:grpSpPr>
        <p:grpSp>
          <p:nvGrpSpPr>
            <p:cNvPr id="15" name="组合 6"/>
            <p:cNvGrpSpPr/>
            <p:nvPr/>
          </p:nvGrpSpPr>
          <p:grpSpPr bwMode="auto">
            <a:xfrm>
              <a:off x="411163" y="68262"/>
              <a:ext cx="1800225" cy="1800225"/>
              <a:chOff x="925401" y="3148270"/>
              <a:chExt cx="1800000" cy="1800000"/>
            </a:xfrm>
          </p:grpSpPr>
          <p:sp>
            <p:nvSpPr>
              <p:cNvPr id="17" name="椭圆 16"/>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椭圆 17"/>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6" name="矩形 15"/>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9" name="矩形 4"/>
          <p:cNvSpPr>
            <a:spLocks noChangeArrowheads="1"/>
          </p:cNvSpPr>
          <p:nvPr/>
        </p:nvSpPr>
        <p:spPr bwMode="auto">
          <a:xfrm>
            <a:off x="1403648" y="337791"/>
            <a:ext cx="6024563" cy="642937"/>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sym typeface="Arial" panose="020B0604020202020204" pitchFamily="34" charset="0"/>
              </a:rPr>
              <a:t>安全管理</a:t>
            </a:r>
            <a:r>
              <a:rPr lang="en-US" altLang="zh-CN" sz="2800" b="1" dirty="0" smtClean="0">
                <a:solidFill>
                  <a:srgbClr val="000000"/>
                </a:solidFill>
                <a:sym typeface="Arial" panose="020B0604020202020204" pitchFamily="34" charset="0"/>
              </a:rPr>
              <a:t>-</a:t>
            </a:r>
            <a:r>
              <a:rPr lang="zh-CN" altLang="en-US" sz="2800" b="1" dirty="0" smtClean="0">
                <a:solidFill>
                  <a:srgbClr val="000000"/>
                </a:solidFill>
                <a:sym typeface="Arial" panose="020B0604020202020204" pitchFamily="34" charset="0"/>
              </a:rPr>
              <a:t>智能</a:t>
            </a:r>
            <a:r>
              <a:rPr lang="zh-CN" altLang="en-US" sz="2800" b="1" dirty="0">
                <a:solidFill>
                  <a:srgbClr val="000000"/>
                </a:solidFill>
                <a:sym typeface="Arial" panose="020B0604020202020204" pitchFamily="34" charset="0"/>
              </a:rPr>
              <a:t>安</a:t>
            </a:r>
            <a:r>
              <a:rPr lang="zh-CN" altLang="en-US" sz="2800" b="1" dirty="0" smtClean="0">
                <a:solidFill>
                  <a:srgbClr val="000000"/>
                </a:solidFill>
                <a:sym typeface="Arial" panose="020B0604020202020204" pitchFamily="34" charset="0"/>
              </a:rPr>
              <a:t>防、报警联动</a:t>
            </a:r>
            <a:endParaRPr lang="zh-CN" altLang="en-US" sz="2800" b="1" dirty="0">
              <a:solidFill>
                <a:srgbClr val="000000"/>
              </a:solidFill>
              <a:sym typeface="Arial" panose="020B0604020202020204" pitchFamily="34" charset="0"/>
            </a:endParaRPr>
          </a:p>
        </p:txBody>
      </p:sp>
      <p:sp>
        <p:nvSpPr>
          <p:cNvPr id="651270" name="矩形 16"/>
          <p:cNvSpPr>
            <a:spLocks noChangeArrowheads="1"/>
          </p:cNvSpPr>
          <p:nvPr/>
        </p:nvSpPr>
        <p:spPr bwMode="auto">
          <a:xfrm>
            <a:off x="328613" y="1219200"/>
            <a:ext cx="8501062" cy="1339850"/>
          </a:xfrm>
          <a:prstGeom prst="rect">
            <a:avLst/>
          </a:prstGeom>
          <a:solidFill>
            <a:schemeClr val="bg1"/>
          </a:solidFill>
          <a:ln w="9525">
            <a:solidFill>
              <a:srgbClr val="FF0000"/>
            </a:solidFill>
            <a:miter lim="800000"/>
          </a:ln>
        </p:spPr>
        <p:txBody>
          <a:bodyPr>
            <a:spAutoFit/>
          </a:bodyPr>
          <a:lstStyle/>
          <a:p>
            <a:pPr>
              <a:lnSpc>
                <a:spcPct val="150000"/>
              </a:lnSpc>
              <a:buClr>
                <a:srgbClr val="FF0000"/>
              </a:buClr>
            </a:pPr>
            <a:r>
              <a:rPr lang="zh-CN" altLang="en-US" b="1">
                <a:solidFill>
                  <a:srgbClr val="000000"/>
                </a:solidFill>
              </a:rPr>
              <a:t>通过安装在办公大楼、电梯、停车场、出入口、仓库的摄像机，实时采集现场的图像信息和声音。通过智能视频分析与告警联动有机结合，同时运用</a:t>
            </a:r>
            <a:r>
              <a:rPr lang="en-US" altLang="zh-CN" b="1">
                <a:solidFill>
                  <a:srgbClr val="000000"/>
                </a:solidFill>
              </a:rPr>
              <a:t>RFID</a:t>
            </a:r>
            <a:r>
              <a:rPr lang="zh-CN" altLang="en-US" b="1">
                <a:solidFill>
                  <a:srgbClr val="000000"/>
                </a:solidFill>
              </a:rPr>
              <a:t>物联传感技术实现园区的范围无盲点巡查覆盖，达到以防为主，防报结合的目的。</a:t>
            </a:r>
            <a:endParaRPr lang="en-US" altLang="zh-CN" b="1">
              <a:solidFill>
                <a:srgbClr val="000000"/>
              </a:solidFill>
            </a:endParaRPr>
          </a:p>
        </p:txBody>
      </p:sp>
      <p:grpSp>
        <p:nvGrpSpPr>
          <p:cNvPr id="2" name="组合 1"/>
          <p:cNvGrpSpPr/>
          <p:nvPr/>
        </p:nvGrpSpPr>
        <p:grpSpPr>
          <a:xfrm>
            <a:off x="294624" y="2827942"/>
            <a:ext cx="8250174" cy="3769410"/>
            <a:chOff x="294624" y="2827942"/>
            <a:chExt cx="8250174" cy="3337362"/>
          </a:xfrm>
        </p:grpSpPr>
        <p:pic>
          <p:nvPicPr>
            <p:cNvPr id="11" name="图片 4" descr="http://www.vionvision.com/images/VionGuard1.jpg"/>
            <p:cNvPicPr>
              <a:picLocks noChangeAspect="1" noChangeArrowheads="1"/>
            </p:cNvPicPr>
            <p:nvPr/>
          </p:nvPicPr>
          <p:blipFill>
            <a:blip r:embed="rId1" r:link="rId2" cstate="email">
              <a:lum contrast="6000"/>
            </a:blip>
            <a:srcRect/>
            <a:stretch>
              <a:fillRect/>
            </a:stretch>
          </p:blipFill>
          <p:spPr bwMode="auto">
            <a:xfrm>
              <a:off x="294624" y="2889947"/>
              <a:ext cx="1152525" cy="648891"/>
            </a:xfrm>
            <a:prstGeom prst="rect">
              <a:avLst/>
            </a:prstGeom>
            <a:noFill/>
            <a:ln w="9525">
              <a:noFill/>
              <a:miter lim="800000"/>
              <a:headEnd/>
              <a:tailEnd/>
            </a:ln>
            <a:effectLst>
              <a:outerShdw dist="35921" dir="2700000" algn="ctr" rotWithShape="0">
                <a:srgbClr val="808080"/>
              </a:outerShdw>
            </a:effectLst>
          </p:spPr>
        </p:pic>
        <p:grpSp>
          <p:nvGrpSpPr>
            <p:cNvPr id="3" name="组合 66"/>
            <p:cNvGrpSpPr/>
            <p:nvPr/>
          </p:nvGrpSpPr>
          <p:grpSpPr bwMode="auto">
            <a:xfrm>
              <a:off x="2032967" y="2921613"/>
              <a:ext cx="903871" cy="615878"/>
              <a:chOff x="1474" y="845"/>
              <a:chExt cx="838" cy="730"/>
            </a:xfrm>
          </p:grpSpPr>
          <p:sp>
            <p:nvSpPr>
              <p:cNvPr id="13" name="Oval 34"/>
              <p:cNvSpPr>
                <a:spLocks noChangeArrowheads="1"/>
              </p:cNvSpPr>
              <p:nvPr/>
            </p:nvSpPr>
            <p:spPr bwMode="auto">
              <a:xfrm>
                <a:off x="1474" y="1090"/>
                <a:ext cx="659" cy="390"/>
              </a:xfrm>
              <a:prstGeom prst="ellipse">
                <a:avLst/>
              </a:prstGeom>
              <a:gradFill rotWithShape="1">
                <a:gsLst>
                  <a:gs pos="0">
                    <a:srgbClr val="B2B2B2">
                      <a:alpha val="29999"/>
                    </a:srgbClr>
                  </a:gs>
                  <a:gs pos="100000">
                    <a:srgbClr val="FFFFFF">
                      <a:alpha val="0"/>
                    </a:srgbClr>
                  </a:gs>
                </a:gsLst>
                <a:path path="shape">
                  <a:fillToRect l="50000" t="50000" r="50000" b="50000"/>
                </a:path>
              </a:gradFill>
              <a:ln w="9525" algn="ctr">
                <a:noFill/>
                <a:round/>
              </a:ln>
            </p:spPr>
            <p:txBody>
              <a:bodyPr lIns="79200" tIns="39600" rIns="79200" bIns="39600" anchor="ctr">
                <a:spAutoFit/>
              </a:bodyPr>
              <a:lstStyle/>
              <a:p>
                <a:pPr fontAlgn="base">
                  <a:spcBef>
                    <a:spcPct val="0"/>
                  </a:spcBef>
                  <a:spcAft>
                    <a:spcPct val="0"/>
                  </a:spcAft>
                  <a:defRPr/>
                </a:pPr>
                <a:endParaRPr lang="zh-CN" altLang="en-US" sz="1000" kern="0" dirty="0" smtClean="0">
                  <a:solidFill>
                    <a:srgbClr val="B2B2B2"/>
                  </a:solidFill>
                  <a:latin typeface="华文细黑" pitchFamily="2" charset="-122"/>
                  <a:ea typeface="华文细黑" pitchFamily="2" charset="-122"/>
                </a:endParaRPr>
              </a:p>
            </p:txBody>
          </p:sp>
          <p:pic>
            <p:nvPicPr>
              <p:cNvPr id="14" name="Picture 36" descr="图片8"/>
              <p:cNvPicPr>
                <a:picLocks noChangeAspect="1" noChangeArrowheads="1"/>
              </p:cNvPicPr>
              <p:nvPr/>
            </p:nvPicPr>
            <p:blipFill>
              <a:blip r:embed="rId3" cstate="email"/>
              <a:srcRect/>
              <a:stretch>
                <a:fillRect/>
              </a:stretch>
            </p:blipFill>
            <p:spPr bwMode="auto">
              <a:xfrm>
                <a:off x="1503" y="845"/>
                <a:ext cx="485" cy="411"/>
              </a:xfrm>
              <a:prstGeom prst="rect">
                <a:avLst/>
              </a:prstGeom>
              <a:noFill/>
              <a:ln w="9525">
                <a:noFill/>
                <a:miter lim="800000"/>
                <a:headEnd/>
                <a:tailEnd/>
              </a:ln>
            </p:spPr>
          </p:pic>
          <p:pic>
            <p:nvPicPr>
              <p:cNvPr id="15" name="Picture 37" descr="图片10"/>
              <p:cNvPicPr>
                <a:picLocks noChangeAspect="1" noChangeArrowheads="1"/>
              </p:cNvPicPr>
              <p:nvPr/>
            </p:nvPicPr>
            <p:blipFill>
              <a:blip r:embed="rId4" cstate="email"/>
              <a:srcRect/>
              <a:stretch>
                <a:fillRect/>
              </a:stretch>
            </p:blipFill>
            <p:spPr bwMode="auto">
              <a:xfrm>
                <a:off x="2033" y="845"/>
                <a:ext cx="279" cy="432"/>
              </a:xfrm>
              <a:prstGeom prst="rect">
                <a:avLst/>
              </a:prstGeom>
              <a:noFill/>
              <a:ln w="9525">
                <a:noFill/>
                <a:miter lim="800000"/>
                <a:headEnd/>
                <a:tailEnd/>
              </a:ln>
            </p:spPr>
          </p:pic>
          <p:sp>
            <p:nvSpPr>
              <p:cNvPr id="16" name="Rectangle 38"/>
              <p:cNvSpPr>
                <a:spLocks noChangeArrowheads="1"/>
              </p:cNvSpPr>
              <p:nvPr/>
            </p:nvSpPr>
            <p:spPr bwMode="auto">
              <a:xfrm>
                <a:off x="1805" y="1298"/>
                <a:ext cx="505" cy="277"/>
              </a:xfrm>
              <a:prstGeom prst="rect">
                <a:avLst/>
              </a:prstGeom>
              <a:noFill/>
              <a:ln w="9525" algn="ctr">
                <a:noFill/>
                <a:miter lim="800000"/>
              </a:ln>
            </p:spPr>
            <p:txBody>
              <a:bodyPr wrap="none" lIns="79200" tIns="39600" rIns="79200" bIns="39600">
                <a:spAutoFit/>
              </a:bodyPr>
              <a:lstStyle/>
              <a:p>
                <a:pPr defTabSz="600710" fontAlgn="base">
                  <a:spcBef>
                    <a:spcPct val="0"/>
                  </a:spcBef>
                  <a:spcAft>
                    <a:spcPct val="0"/>
                  </a:spcAft>
                  <a:defRPr/>
                </a:pPr>
                <a:r>
                  <a:rPr lang="zh-CN" altLang="en-US" sz="1000" kern="0" dirty="0" smtClean="0">
                    <a:solidFill>
                      <a:srgbClr val="B2B2B2"/>
                    </a:solidFill>
                    <a:latin typeface="华文细黑" pitchFamily="2" charset="-122"/>
                    <a:ea typeface="华文细黑" pitchFamily="2" charset="-122"/>
                  </a:rPr>
                  <a:t>摄像头</a:t>
                </a:r>
                <a:endParaRPr lang="zh-CN" altLang="en-US" sz="1000" kern="0" dirty="0" smtClean="0">
                  <a:solidFill>
                    <a:srgbClr val="B2B2B2"/>
                  </a:solidFill>
                  <a:latin typeface="华文细黑" pitchFamily="2" charset="-122"/>
                  <a:ea typeface="华文细黑" pitchFamily="2" charset="-122"/>
                </a:endParaRPr>
              </a:p>
            </p:txBody>
          </p:sp>
        </p:grpSp>
        <p:grpSp>
          <p:nvGrpSpPr>
            <p:cNvPr id="4" name="组合 29"/>
            <p:cNvGrpSpPr/>
            <p:nvPr/>
          </p:nvGrpSpPr>
          <p:grpSpPr bwMode="auto">
            <a:xfrm>
              <a:off x="4506819" y="4177394"/>
              <a:ext cx="1215835" cy="966739"/>
              <a:chOff x="4059" y="845"/>
              <a:chExt cx="1225" cy="1007"/>
            </a:xfrm>
          </p:grpSpPr>
          <p:pic>
            <p:nvPicPr>
              <p:cNvPr id="18" name="图片 15"/>
              <p:cNvPicPr>
                <a:picLocks noChangeAspect="1" noChangeArrowheads="1"/>
              </p:cNvPicPr>
              <p:nvPr/>
            </p:nvPicPr>
            <p:blipFill>
              <a:blip r:embed="rId5" cstate="email"/>
              <a:srcRect/>
              <a:stretch>
                <a:fillRect/>
              </a:stretch>
            </p:blipFill>
            <p:spPr bwMode="auto">
              <a:xfrm>
                <a:off x="4059" y="1071"/>
                <a:ext cx="1225" cy="781"/>
              </a:xfrm>
              <a:prstGeom prst="rect">
                <a:avLst/>
              </a:prstGeom>
              <a:noFill/>
              <a:ln w="9525">
                <a:noFill/>
                <a:miter lim="800000"/>
                <a:headEnd/>
                <a:tailEnd/>
              </a:ln>
            </p:spPr>
          </p:pic>
          <p:sp>
            <p:nvSpPr>
              <p:cNvPr id="19" name="文本框 16"/>
              <p:cNvSpPr txBox="1">
                <a:spLocks noChangeArrowheads="1"/>
              </p:cNvSpPr>
              <p:nvPr/>
            </p:nvSpPr>
            <p:spPr bwMode="auto">
              <a:xfrm>
                <a:off x="4059" y="845"/>
                <a:ext cx="1225" cy="223"/>
              </a:xfrm>
              <a:prstGeom prst="rect">
                <a:avLst/>
              </a:prstGeom>
              <a:noFill/>
              <a:ln w="9525" algn="ctr">
                <a:noFill/>
                <a:miter lim="800000"/>
              </a:ln>
            </p:spPr>
            <p:txBody>
              <a:bodyPr wrap="none"/>
              <a:lstStyle/>
              <a:p>
                <a:pPr fontAlgn="base">
                  <a:spcBef>
                    <a:spcPct val="0"/>
                  </a:spcBef>
                  <a:spcAft>
                    <a:spcPct val="0"/>
                  </a:spcAft>
                </a:pPr>
                <a:endParaRPr lang="zh-CN" altLang="en-US" sz="1000" dirty="0">
                  <a:solidFill>
                    <a:srgbClr val="B2B2B2"/>
                  </a:solidFill>
                  <a:latin typeface="华文细黑" pitchFamily="2" charset="-122"/>
                  <a:ea typeface="华文细黑" pitchFamily="2" charset="-122"/>
                </a:endParaRPr>
              </a:p>
            </p:txBody>
          </p:sp>
        </p:grpSp>
        <p:grpSp>
          <p:nvGrpSpPr>
            <p:cNvPr id="5" name="组合 27"/>
            <p:cNvGrpSpPr/>
            <p:nvPr/>
          </p:nvGrpSpPr>
          <p:grpSpPr bwMode="auto">
            <a:xfrm>
              <a:off x="6743204" y="2889949"/>
              <a:ext cx="1603455" cy="1056434"/>
              <a:chOff x="4059" y="2251"/>
              <a:chExt cx="1811" cy="1304"/>
            </a:xfrm>
          </p:grpSpPr>
          <p:grpSp>
            <p:nvGrpSpPr>
              <p:cNvPr id="6" name="组合 22"/>
              <p:cNvGrpSpPr/>
              <p:nvPr/>
            </p:nvGrpSpPr>
            <p:grpSpPr bwMode="auto">
              <a:xfrm>
                <a:off x="4059" y="2251"/>
                <a:ext cx="1225" cy="907"/>
                <a:chOff x="4059" y="2069"/>
                <a:chExt cx="1225" cy="907"/>
              </a:xfrm>
            </p:grpSpPr>
            <p:pic>
              <p:nvPicPr>
                <p:cNvPr id="23" name="图片 19"/>
                <p:cNvPicPr>
                  <a:picLocks noChangeAspect="1" noChangeArrowheads="1"/>
                </p:cNvPicPr>
                <p:nvPr/>
              </p:nvPicPr>
              <p:blipFill>
                <a:blip r:embed="rId6" cstate="email"/>
                <a:srcRect/>
                <a:stretch>
                  <a:fillRect/>
                </a:stretch>
              </p:blipFill>
              <p:spPr bwMode="auto">
                <a:xfrm>
                  <a:off x="4059" y="2069"/>
                  <a:ext cx="1225" cy="907"/>
                </a:xfrm>
                <a:prstGeom prst="rect">
                  <a:avLst/>
                </a:prstGeom>
                <a:noFill/>
                <a:ln w="9525">
                  <a:noFill/>
                  <a:miter lim="800000"/>
                  <a:headEnd/>
                  <a:tailEnd/>
                </a:ln>
              </p:spPr>
            </p:pic>
            <p:pic>
              <p:nvPicPr>
                <p:cNvPr id="24" name="图片 21" descr="http://www.vionvision.com/images/VionGuard1.jpg"/>
                <p:cNvPicPr>
                  <a:picLocks noChangeAspect="1" noChangeArrowheads="1"/>
                </p:cNvPicPr>
                <p:nvPr/>
              </p:nvPicPr>
              <p:blipFill>
                <a:blip r:embed="rId7" r:link="rId2" cstate="email">
                  <a:lum contrast="6000"/>
                </a:blip>
                <a:srcRect/>
                <a:stretch>
                  <a:fillRect/>
                </a:stretch>
              </p:blipFill>
              <p:spPr bwMode="auto">
                <a:xfrm>
                  <a:off x="4285" y="2161"/>
                  <a:ext cx="545" cy="407"/>
                </a:xfrm>
                <a:prstGeom prst="rect">
                  <a:avLst/>
                </a:prstGeom>
                <a:noFill/>
                <a:ln w="9525">
                  <a:noFill/>
                  <a:miter lim="800000"/>
                  <a:headEnd/>
                  <a:tailEnd/>
                </a:ln>
                <a:effectLst>
                  <a:outerShdw dist="35921" dir="2700000" algn="ctr" rotWithShape="0">
                    <a:srgbClr val="808080"/>
                  </a:outerShdw>
                </a:effectLst>
              </p:spPr>
            </p:pic>
          </p:grpSp>
          <p:sp>
            <p:nvSpPr>
              <p:cNvPr id="22" name="文本框 25"/>
              <p:cNvSpPr txBox="1">
                <a:spLocks noChangeArrowheads="1"/>
              </p:cNvSpPr>
              <p:nvPr/>
            </p:nvSpPr>
            <p:spPr bwMode="auto">
              <a:xfrm>
                <a:off x="4510" y="3237"/>
                <a:ext cx="1360" cy="318"/>
              </a:xfrm>
              <a:prstGeom prst="rect">
                <a:avLst/>
              </a:prstGeom>
              <a:noFill/>
              <a:ln w="9525" algn="ctr">
                <a:noFill/>
                <a:miter lim="800000"/>
              </a:ln>
            </p:spPr>
            <p:txBody>
              <a:bodyPr/>
              <a:lstStyle/>
              <a:p>
                <a:pPr fontAlgn="base">
                  <a:spcBef>
                    <a:spcPct val="0"/>
                  </a:spcBef>
                  <a:spcAft>
                    <a:spcPct val="0"/>
                  </a:spcAft>
                </a:pPr>
                <a:r>
                  <a:rPr lang="zh-CN" altLang="en-US" sz="1000" dirty="0">
                    <a:solidFill>
                      <a:srgbClr val="B2B2B2"/>
                    </a:solidFill>
                    <a:latin typeface="华文细黑" pitchFamily="2" charset="-122"/>
                    <a:ea typeface="华文细黑" pitchFamily="2" charset="-122"/>
                  </a:rPr>
                  <a:t>监控台</a:t>
                </a:r>
                <a:endParaRPr lang="zh-CN" altLang="en-US" sz="1000" dirty="0">
                  <a:solidFill>
                    <a:srgbClr val="B2B2B2"/>
                  </a:solidFill>
                  <a:latin typeface="华文细黑" pitchFamily="2" charset="-122"/>
                  <a:ea typeface="华文细黑" pitchFamily="2" charset="-122"/>
                </a:endParaRPr>
              </a:p>
            </p:txBody>
          </p:sp>
        </p:grpSp>
        <p:grpSp>
          <p:nvGrpSpPr>
            <p:cNvPr id="7" name="组合 28"/>
            <p:cNvGrpSpPr/>
            <p:nvPr/>
          </p:nvGrpSpPr>
          <p:grpSpPr bwMode="auto">
            <a:xfrm>
              <a:off x="3858787" y="2888313"/>
              <a:ext cx="1800225" cy="1113235"/>
              <a:chOff x="3375" y="2568"/>
              <a:chExt cx="1134" cy="935"/>
            </a:xfrm>
          </p:grpSpPr>
          <p:pic>
            <p:nvPicPr>
              <p:cNvPr id="26" name="图片 24" descr="MC900318976[1]"/>
              <p:cNvPicPr>
                <a:picLocks noChangeAspect="1" noChangeArrowheads="1"/>
              </p:cNvPicPr>
              <p:nvPr/>
            </p:nvPicPr>
            <p:blipFill>
              <a:blip r:embed="rId8" cstate="email"/>
              <a:srcRect/>
              <a:stretch>
                <a:fillRect/>
              </a:stretch>
            </p:blipFill>
            <p:spPr bwMode="auto">
              <a:xfrm>
                <a:off x="3424" y="2568"/>
                <a:ext cx="617" cy="597"/>
              </a:xfrm>
              <a:prstGeom prst="rect">
                <a:avLst/>
              </a:prstGeom>
              <a:noFill/>
              <a:ln w="9525">
                <a:noFill/>
                <a:miter lim="800000"/>
                <a:headEnd/>
                <a:tailEnd/>
              </a:ln>
            </p:spPr>
          </p:pic>
          <p:sp>
            <p:nvSpPr>
              <p:cNvPr id="27" name="文本框 26"/>
              <p:cNvSpPr txBox="1">
                <a:spLocks noChangeArrowheads="1"/>
              </p:cNvSpPr>
              <p:nvPr/>
            </p:nvSpPr>
            <p:spPr bwMode="auto">
              <a:xfrm>
                <a:off x="3375" y="3185"/>
                <a:ext cx="1134" cy="318"/>
              </a:xfrm>
              <a:prstGeom prst="rect">
                <a:avLst/>
              </a:prstGeom>
              <a:noFill/>
              <a:ln w="9525" algn="ctr">
                <a:noFill/>
                <a:miter lim="800000"/>
              </a:ln>
            </p:spPr>
            <p:txBody>
              <a:bodyPr/>
              <a:lstStyle/>
              <a:p>
                <a:pPr fontAlgn="base">
                  <a:spcBef>
                    <a:spcPct val="0"/>
                  </a:spcBef>
                  <a:spcAft>
                    <a:spcPct val="0"/>
                  </a:spcAft>
                </a:pPr>
                <a:r>
                  <a:rPr lang="zh-CN" altLang="en-US" sz="1000" dirty="0">
                    <a:solidFill>
                      <a:srgbClr val="B2B2B2"/>
                    </a:solidFill>
                    <a:latin typeface="华文细黑" pitchFamily="2" charset="-122"/>
                    <a:ea typeface="华文细黑" pitchFamily="2" charset="-122"/>
                  </a:rPr>
                  <a:t>声光报警器</a:t>
                </a:r>
                <a:endParaRPr lang="zh-CN" altLang="en-US" sz="1000" dirty="0">
                  <a:solidFill>
                    <a:srgbClr val="B2B2B2"/>
                  </a:solidFill>
                  <a:latin typeface="华文细黑" pitchFamily="2" charset="-122"/>
                  <a:ea typeface="华文细黑" pitchFamily="2" charset="-122"/>
                </a:endParaRPr>
              </a:p>
            </p:txBody>
          </p:sp>
        </p:grpSp>
        <p:grpSp>
          <p:nvGrpSpPr>
            <p:cNvPr id="8" name="组合 30"/>
            <p:cNvGrpSpPr/>
            <p:nvPr/>
          </p:nvGrpSpPr>
          <p:grpSpPr bwMode="auto">
            <a:xfrm>
              <a:off x="1448269" y="5151613"/>
              <a:ext cx="2376488" cy="1013691"/>
              <a:chOff x="2245" y="1888"/>
              <a:chExt cx="1316" cy="719"/>
            </a:xfrm>
          </p:grpSpPr>
          <p:grpSp>
            <p:nvGrpSpPr>
              <p:cNvPr id="9" name="Group 6"/>
              <p:cNvGrpSpPr/>
              <p:nvPr/>
            </p:nvGrpSpPr>
            <p:grpSpPr bwMode="auto">
              <a:xfrm>
                <a:off x="2245" y="1888"/>
                <a:ext cx="1316" cy="544"/>
                <a:chOff x="2132" y="672"/>
                <a:chExt cx="1008" cy="348"/>
              </a:xfrm>
            </p:grpSpPr>
            <p:pic>
              <p:nvPicPr>
                <p:cNvPr id="31" name="Picture 7" descr="003"/>
                <p:cNvPicPr>
                  <a:picLocks noChangeAspect="1" noChangeArrowheads="1"/>
                </p:cNvPicPr>
                <p:nvPr/>
              </p:nvPicPr>
              <p:blipFill>
                <a:blip r:embed="rId9" cstate="email">
                  <a:clrChange>
                    <a:clrFrom>
                      <a:srgbClr val="FFFFFF"/>
                    </a:clrFrom>
                    <a:clrTo>
                      <a:srgbClr val="FFFFFF">
                        <a:alpha val="0"/>
                      </a:srgbClr>
                    </a:clrTo>
                  </a:clrChange>
                  <a:lum bright="-12000"/>
                </a:blip>
                <a:srcRect/>
                <a:stretch>
                  <a:fillRect/>
                </a:stretch>
              </p:blipFill>
              <p:spPr bwMode="auto">
                <a:xfrm>
                  <a:off x="2132" y="768"/>
                  <a:ext cx="1008" cy="252"/>
                </a:xfrm>
                <a:prstGeom prst="rect">
                  <a:avLst/>
                </a:prstGeom>
                <a:noFill/>
                <a:ln w="9525">
                  <a:noFill/>
                  <a:miter lim="800000"/>
                  <a:headEnd/>
                  <a:tailEnd/>
                </a:ln>
              </p:spPr>
            </p:pic>
            <p:sp>
              <p:nvSpPr>
                <p:cNvPr id="32" name="Line 8"/>
                <p:cNvSpPr>
                  <a:spLocks noChangeShapeType="1"/>
                </p:cNvSpPr>
                <p:nvPr/>
              </p:nvSpPr>
              <p:spPr bwMode="auto">
                <a:xfrm flipH="1">
                  <a:off x="2382" y="828"/>
                  <a:ext cx="353" cy="0"/>
                </a:xfrm>
                <a:prstGeom prst="line">
                  <a:avLst/>
                </a:prstGeom>
                <a:noFill/>
                <a:ln w="9525">
                  <a:solidFill>
                    <a:srgbClr val="B2B2B2"/>
                  </a:solidFill>
                  <a:round/>
                </a:ln>
              </p:spPr>
              <p:txBody>
                <a:bodyPr/>
                <a:lstStyle/>
                <a:p>
                  <a:pPr fontAlgn="base">
                    <a:spcBef>
                      <a:spcPct val="0"/>
                    </a:spcBef>
                    <a:spcAft>
                      <a:spcPct val="0"/>
                    </a:spcAft>
                    <a:defRPr/>
                  </a:pPr>
                  <a:endParaRPr lang="zh-CN" altLang="en-US" sz="1000" kern="0" smtClean="0">
                    <a:solidFill>
                      <a:srgbClr val="B2B2B2"/>
                    </a:solidFill>
                    <a:latin typeface="华文细黑" pitchFamily="2" charset="-122"/>
                    <a:ea typeface="华文细黑" pitchFamily="2" charset="-122"/>
                  </a:endParaRPr>
                </a:p>
              </p:txBody>
            </p:sp>
            <p:sp>
              <p:nvSpPr>
                <p:cNvPr id="33" name="Line 9"/>
                <p:cNvSpPr>
                  <a:spLocks noChangeShapeType="1"/>
                </p:cNvSpPr>
                <p:nvPr/>
              </p:nvSpPr>
              <p:spPr bwMode="auto">
                <a:xfrm flipV="1">
                  <a:off x="2465" y="761"/>
                  <a:ext cx="0" cy="67"/>
                </a:xfrm>
                <a:prstGeom prst="line">
                  <a:avLst/>
                </a:prstGeom>
                <a:noFill/>
                <a:ln w="9525">
                  <a:solidFill>
                    <a:srgbClr val="B2B2B2"/>
                  </a:solidFill>
                  <a:round/>
                </a:ln>
              </p:spPr>
              <p:txBody>
                <a:bodyPr/>
                <a:lstStyle/>
                <a:p>
                  <a:pPr fontAlgn="base">
                    <a:spcBef>
                      <a:spcPct val="0"/>
                    </a:spcBef>
                    <a:spcAft>
                      <a:spcPct val="0"/>
                    </a:spcAft>
                    <a:defRPr/>
                  </a:pPr>
                  <a:endParaRPr lang="zh-CN" altLang="en-US" sz="1000" kern="0" smtClean="0">
                    <a:solidFill>
                      <a:srgbClr val="B2B2B2"/>
                    </a:solidFill>
                    <a:latin typeface="华文细黑" pitchFamily="2" charset="-122"/>
                    <a:ea typeface="华文细黑" pitchFamily="2" charset="-122"/>
                  </a:endParaRPr>
                </a:p>
              </p:txBody>
            </p:sp>
            <p:sp>
              <p:nvSpPr>
                <p:cNvPr id="34" name="Line 10"/>
                <p:cNvSpPr>
                  <a:spLocks noChangeShapeType="1"/>
                </p:cNvSpPr>
                <p:nvPr/>
              </p:nvSpPr>
              <p:spPr bwMode="auto">
                <a:xfrm flipV="1">
                  <a:off x="2619" y="739"/>
                  <a:ext cx="0" cy="89"/>
                </a:xfrm>
                <a:prstGeom prst="line">
                  <a:avLst/>
                </a:prstGeom>
                <a:noFill/>
                <a:ln w="9525">
                  <a:solidFill>
                    <a:srgbClr val="B2B2B2"/>
                  </a:solidFill>
                  <a:round/>
                </a:ln>
              </p:spPr>
              <p:txBody>
                <a:bodyPr/>
                <a:lstStyle/>
                <a:p>
                  <a:pPr fontAlgn="base">
                    <a:spcBef>
                      <a:spcPct val="0"/>
                    </a:spcBef>
                    <a:spcAft>
                      <a:spcPct val="0"/>
                    </a:spcAft>
                    <a:defRPr/>
                  </a:pPr>
                  <a:endParaRPr lang="zh-CN" altLang="en-US" sz="1000" kern="0" smtClean="0">
                    <a:solidFill>
                      <a:srgbClr val="B2B2B2"/>
                    </a:solidFill>
                    <a:latin typeface="华文细黑" pitchFamily="2" charset="-122"/>
                    <a:ea typeface="华文细黑" pitchFamily="2" charset="-122"/>
                  </a:endParaRPr>
                </a:p>
              </p:txBody>
            </p:sp>
            <p:sp>
              <p:nvSpPr>
                <p:cNvPr id="35" name="Line 11"/>
                <p:cNvSpPr>
                  <a:spLocks noChangeShapeType="1"/>
                </p:cNvSpPr>
                <p:nvPr/>
              </p:nvSpPr>
              <p:spPr bwMode="auto">
                <a:xfrm>
                  <a:off x="2530" y="828"/>
                  <a:ext cx="0" cy="89"/>
                </a:xfrm>
                <a:prstGeom prst="line">
                  <a:avLst/>
                </a:prstGeom>
                <a:noFill/>
                <a:ln w="9525">
                  <a:solidFill>
                    <a:srgbClr val="B2B2B2"/>
                  </a:solidFill>
                  <a:round/>
                </a:ln>
              </p:spPr>
              <p:txBody>
                <a:bodyPr/>
                <a:lstStyle/>
                <a:p>
                  <a:pPr fontAlgn="base">
                    <a:spcBef>
                      <a:spcPct val="0"/>
                    </a:spcBef>
                    <a:spcAft>
                      <a:spcPct val="0"/>
                    </a:spcAft>
                    <a:defRPr/>
                  </a:pPr>
                  <a:endParaRPr lang="zh-CN" altLang="en-US" sz="1000" kern="0" smtClean="0">
                    <a:solidFill>
                      <a:srgbClr val="B2B2B2"/>
                    </a:solidFill>
                    <a:latin typeface="华文细黑" pitchFamily="2" charset="-122"/>
                    <a:ea typeface="华文细黑" pitchFamily="2" charset="-122"/>
                  </a:endParaRPr>
                </a:p>
              </p:txBody>
            </p:sp>
            <p:pic>
              <p:nvPicPr>
                <p:cNvPr id="36" name="Picture 12" descr="PC Blue"/>
                <p:cNvPicPr>
                  <a:picLocks noChangeAspect="1" noChangeArrowheads="1"/>
                </p:cNvPicPr>
                <p:nvPr/>
              </p:nvPicPr>
              <p:blipFill>
                <a:blip r:embed="rId10" cstate="email">
                  <a:clrChange>
                    <a:clrFrom>
                      <a:srgbClr val="FFFFFF"/>
                    </a:clrFrom>
                    <a:clrTo>
                      <a:srgbClr val="FFFFFF">
                        <a:alpha val="0"/>
                      </a:srgbClr>
                    </a:clrTo>
                  </a:clrChange>
                </a:blip>
                <a:srcRect/>
                <a:stretch>
                  <a:fillRect/>
                </a:stretch>
              </p:blipFill>
              <p:spPr bwMode="auto">
                <a:xfrm>
                  <a:off x="2576" y="678"/>
                  <a:ext cx="112" cy="111"/>
                </a:xfrm>
                <a:prstGeom prst="rect">
                  <a:avLst/>
                </a:prstGeom>
                <a:noFill/>
                <a:ln w="9525">
                  <a:noFill/>
                  <a:miter lim="800000"/>
                  <a:headEnd/>
                  <a:tailEnd/>
                </a:ln>
              </p:spPr>
            </p:pic>
            <p:grpSp>
              <p:nvGrpSpPr>
                <p:cNvPr id="12" name="Group 13"/>
                <p:cNvGrpSpPr/>
                <p:nvPr/>
              </p:nvGrpSpPr>
              <p:grpSpPr bwMode="auto">
                <a:xfrm>
                  <a:off x="2688" y="672"/>
                  <a:ext cx="291" cy="307"/>
                  <a:chOff x="2256" y="2419"/>
                  <a:chExt cx="336" cy="355"/>
                </a:xfrm>
              </p:grpSpPr>
              <p:pic>
                <p:nvPicPr>
                  <p:cNvPr id="40" name="Picture 14" descr="fuwuqi"/>
                  <p:cNvPicPr>
                    <a:picLocks noChangeAspect="1" noChangeArrowheads="1"/>
                  </p:cNvPicPr>
                  <p:nvPr/>
                </p:nvPicPr>
                <p:blipFill>
                  <a:blip r:embed="rId11" cstate="email">
                    <a:clrChange>
                      <a:clrFrom>
                        <a:srgbClr val="FFFFFF"/>
                      </a:clrFrom>
                      <a:clrTo>
                        <a:srgbClr val="FFFFFF">
                          <a:alpha val="0"/>
                        </a:srgbClr>
                      </a:clrTo>
                    </a:clrChange>
                  </a:blip>
                  <a:srcRect/>
                  <a:stretch>
                    <a:fillRect/>
                  </a:stretch>
                </p:blipFill>
                <p:spPr bwMode="auto">
                  <a:xfrm>
                    <a:off x="2352" y="2419"/>
                    <a:ext cx="240" cy="317"/>
                  </a:xfrm>
                  <a:prstGeom prst="rect">
                    <a:avLst/>
                  </a:prstGeom>
                  <a:noFill/>
                  <a:ln w="9525">
                    <a:noFill/>
                    <a:miter lim="800000"/>
                    <a:headEnd/>
                    <a:tailEnd/>
                  </a:ln>
                </p:spPr>
              </p:pic>
              <p:grpSp>
                <p:nvGrpSpPr>
                  <p:cNvPr id="17" name="Group 15"/>
                  <p:cNvGrpSpPr/>
                  <p:nvPr/>
                </p:nvGrpSpPr>
                <p:grpSpPr bwMode="auto">
                  <a:xfrm>
                    <a:off x="2256" y="2544"/>
                    <a:ext cx="211" cy="230"/>
                    <a:chOff x="4896" y="1968"/>
                    <a:chExt cx="672" cy="651"/>
                  </a:xfrm>
                </p:grpSpPr>
                <p:pic>
                  <p:nvPicPr>
                    <p:cNvPr id="42" name="Picture 16" descr="整套电脑-2"/>
                    <p:cNvPicPr>
                      <a:picLocks noChangeAspect="1" noChangeArrowheads="1"/>
                    </p:cNvPicPr>
                    <p:nvPr/>
                  </p:nvPicPr>
                  <p:blipFill>
                    <a:blip r:embed="rId12" cstate="email">
                      <a:clrChange>
                        <a:clrFrom>
                          <a:srgbClr val="FFFFFF"/>
                        </a:clrFrom>
                        <a:clrTo>
                          <a:srgbClr val="FFFFFF">
                            <a:alpha val="0"/>
                          </a:srgbClr>
                        </a:clrTo>
                      </a:clrChange>
                    </a:blip>
                    <a:srcRect/>
                    <a:stretch>
                      <a:fillRect/>
                    </a:stretch>
                  </p:blipFill>
                  <p:spPr bwMode="auto">
                    <a:xfrm>
                      <a:off x="4896" y="1968"/>
                      <a:ext cx="672" cy="651"/>
                    </a:xfrm>
                    <a:prstGeom prst="rect">
                      <a:avLst/>
                    </a:prstGeom>
                    <a:noFill/>
                    <a:ln w="9525">
                      <a:noFill/>
                      <a:miter lim="800000"/>
                      <a:headEnd/>
                      <a:tailEnd/>
                    </a:ln>
                  </p:spPr>
                </p:pic>
                <p:pic>
                  <p:nvPicPr>
                    <p:cNvPr id="43" name="Picture 17"/>
                    <p:cNvPicPr>
                      <a:picLocks noChangeAspect="1" noChangeArrowheads="1"/>
                    </p:cNvPicPr>
                    <p:nvPr/>
                  </p:nvPicPr>
                  <p:blipFill>
                    <a:blip r:embed="rId13" cstate="email"/>
                    <a:srcRect/>
                    <a:stretch>
                      <a:fillRect/>
                    </a:stretch>
                  </p:blipFill>
                  <p:spPr bwMode="auto">
                    <a:xfrm>
                      <a:off x="5056" y="2076"/>
                      <a:ext cx="328" cy="236"/>
                    </a:xfrm>
                    <a:prstGeom prst="rect">
                      <a:avLst/>
                    </a:prstGeom>
                    <a:solidFill>
                      <a:srgbClr val="FFFFFF"/>
                    </a:solidFill>
                    <a:ln w="12700">
                      <a:noFill/>
                      <a:miter lim="800000"/>
                      <a:headEnd/>
                      <a:tailEnd/>
                    </a:ln>
                  </p:spPr>
                </p:pic>
              </p:grpSp>
            </p:grpSp>
            <p:pic>
              <p:nvPicPr>
                <p:cNvPr id="38" name="Picture 18" descr="PC Blue"/>
                <p:cNvPicPr>
                  <a:picLocks noChangeAspect="1" noChangeArrowheads="1"/>
                </p:cNvPicPr>
                <p:nvPr/>
              </p:nvPicPr>
              <p:blipFill>
                <a:blip r:embed="rId10" cstate="email">
                  <a:clrChange>
                    <a:clrFrom>
                      <a:srgbClr val="FFFFFF"/>
                    </a:clrFrom>
                    <a:clrTo>
                      <a:srgbClr val="FFFFFF">
                        <a:alpha val="0"/>
                      </a:srgbClr>
                    </a:clrTo>
                  </a:clrChange>
                </a:blip>
                <a:srcRect/>
                <a:stretch>
                  <a:fillRect/>
                </a:stretch>
              </p:blipFill>
              <p:spPr bwMode="auto">
                <a:xfrm>
                  <a:off x="2416" y="672"/>
                  <a:ext cx="112" cy="111"/>
                </a:xfrm>
                <a:prstGeom prst="rect">
                  <a:avLst/>
                </a:prstGeom>
                <a:noFill/>
                <a:ln w="9525">
                  <a:noFill/>
                  <a:miter lim="800000"/>
                  <a:headEnd/>
                  <a:tailEnd/>
                </a:ln>
              </p:spPr>
            </p:pic>
            <p:pic>
              <p:nvPicPr>
                <p:cNvPr id="39" name="Picture 19" descr="PC Blue"/>
                <p:cNvPicPr>
                  <a:picLocks noChangeAspect="1" noChangeArrowheads="1"/>
                </p:cNvPicPr>
                <p:nvPr/>
              </p:nvPicPr>
              <p:blipFill>
                <a:blip r:embed="rId10" cstate="email">
                  <a:clrChange>
                    <a:clrFrom>
                      <a:srgbClr val="FFFFFF"/>
                    </a:clrFrom>
                    <a:clrTo>
                      <a:srgbClr val="FFFFFF">
                        <a:alpha val="0"/>
                      </a:srgbClr>
                    </a:clrTo>
                  </a:clrChange>
                </a:blip>
                <a:srcRect/>
                <a:stretch>
                  <a:fillRect/>
                </a:stretch>
              </p:blipFill>
              <p:spPr bwMode="auto">
                <a:xfrm>
                  <a:off x="2468" y="864"/>
                  <a:ext cx="112" cy="111"/>
                </a:xfrm>
                <a:prstGeom prst="rect">
                  <a:avLst/>
                </a:prstGeom>
                <a:noFill/>
                <a:ln w="9525">
                  <a:noFill/>
                  <a:miter lim="800000"/>
                  <a:headEnd/>
                  <a:tailEnd/>
                </a:ln>
              </p:spPr>
            </p:pic>
          </p:grpSp>
          <p:sp>
            <p:nvSpPr>
              <p:cNvPr id="30" name="文本框 45"/>
              <p:cNvSpPr txBox="1">
                <a:spLocks noChangeArrowheads="1"/>
              </p:cNvSpPr>
              <p:nvPr/>
            </p:nvSpPr>
            <p:spPr bwMode="auto">
              <a:xfrm>
                <a:off x="2426" y="2432"/>
                <a:ext cx="862" cy="175"/>
              </a:xfrm>
              <a:prstGeom prst="rect">
                <a:avLst/>
              </a:prstGeom>
              <a:noFill/>
              <a:ln w="9525">
                <a:noFill/>
                <a:miter lim="800000"/>
              </a:ln>
            </p:spPr>
            <p:txBody>
              <a:bodyPr>
                <a:spAutoFit/>
              </a:bodyPr>
              <a:lstStyle/>
              <a:p>
                <a:pPr fontAlgn="base">
                  <a:spcBef>
                    <a:spcPct val="50000"/>
                  </a:spcBef>
                  <a:spcAft>
                    <a:spcPct val="0"/>
                  </a:spcAft>
                  <a:defRPr/>
                </a:pPr>
                <a:r>
                  <a:rPr lang="zh-CN" altLang="en-US" sz="1000" kern="0" dirty="0" smtClean="0">
                    <a:solidFill>
                      <a:srgbClr val="990000"/>
                    </a:solidFill>
                    <a:latin typeface="华文细黑" pitchFamily="2" charset="-122"/>
                    <a:ea typeface="华文细黑" pitchFamily="2" charset="-122"/>
                  </a:rPr>
                  <a:t>园区综合管理平台</a:t>
                </a:r>
                <a:endParaRPr lang="zh-CN" altLang="en-US" sz="1000" kern="0" dirty="0" smtClean="0">
                  <a:solidFill>
                    <a:srgbClr val="990000"/>
                  </a:solidFill>
                  <a:latin typeface="华文细黑" pitchFamily="2" charset="-122"/>
                  <a:ea typeface="华文细黑" pitchFamily="2" charset="-122"/>
                </a:endParaRPr>
              </a:p>
            </p:txBody>
          </p:sp>
        </p:grpSp>
        <p:grpSp>
          <p:nvGrpSpPr>
            <p:cNvPr id="20" name="组合 67"/>
            <p:cNvGrpSpPr/>
            <p:nvPr/>
          </p:nvGrpSpPr>
          <p:grpSpPr bwMode="auto">
            <a:xfrm>
              <a:off x="7062137" y="4780662"/>
              <a:ext cx="1441450" cy="958454"/>
              <a:chOff x="4332" y="1706"/>
              <a:chExt cx="1134" cy="1078"/>
            </a:xfrm>
          </p:grpSpPr>
          <p:pic>
            <p:nvPicPr>
              <p:cNvPr id="45" name="图片 47" descr="1232589151413_000"/>
              <p:cNvPicPr>
                <a:picLocks noChangeAspect="1" noChangeArrowheads="1"/>
              </p:cNvPicPr>
              <p:nvPr/>
            </p:nvPicPr>
            <p:blipFill>
              <a:blip r:embed="rId14" cstate="email"/>
              <a:srcRect/>
              <a:stretch>
                <a:fillRect/>
              </a:stretch>
            </p:blipFill>
            <p:spPr bwMode="auto">
              <a:xfrm>
                <a:off x="4332" y="1933"/>
                <a:ext cx="1134" cy="851"/>
              </a:xfrm>
              <a:prstGeom prst="rect">
                <a:avLst/>
              </a:prstGeom>
              <a:noFill/>
              <a:ln w="9525">
                <a:noFill/>
                <a:miter lim="800000"/>
                <a:headEnd/>
                <a:tailEnd/>
              </a:ln>
            </p:spPr>
          </p:pic>
          <p:sp>
            <p:nvSpPr>
              <p:cNvPr id="46" name="文本框 48"/>
              <p:cNvSpPr txBox="1">
                <a:spLocks noChangeArrowheads="1"/>
              </p:cNvSpPr>
              <p:nvPr/>
            </p:nvSpPr>
            <p:spPr bwMode="auto">
              <a:xfrm>
                <a:off x="4559" y="1706"/>
                <a:ext cx="748" cy="277"/>
              </a:xfrm>
              <a:prstGeom prst="rect">
                <a:avLst/>
              </a:prstGeom>
              <a:noFill/>
              <a:ln w="9525">
                <a:noFill/>
                <a:miter lim="800000"/>
              </a:ln>
            </p:spPr>
            <p:txBody>
              <a:bodyPr>
                <a:spAutoFit/>
              </a:bodyPr>
              <a:lstStyle/>
              <a:p>
                <a:pPr fontAlgn="base">
                  <a:spcBef>
                    <a:spcPct val="50000"/>
                  </a:spcBef>
                  <a:spcAft>
                    <a:spcPct val="0"/>
                  </a:spcAft>
                </a:pPr>
                <a:r>
                  <a:rPr lang="zh-CN" altLang="en-US" sz="1000" dirty="0">
                    <a:solidFill>
                      <a:srgbClr val="B2B2B2"/>
                    </a:solidFill>
                    <a:latin typeface="华文细黑" pitchFamily="2" charset="-122"/>
                    <a:ea typeface="华文细黑" pitchFamily="2" charset="-122"/>
                  </a:rPr>
                  <a:t>事件处理</a:t>
                </a:r>
                <a:endParaRPr lang="zh-CN" altLang="en-US" sz="1000" dirty="0">
                  <a:solidFill>
                    <a:srgbClr val="B2B2B2"/>
                  </a:solidFill>
                  <a:latin typeface="华文细黑" pitchFamily="2" charset="-122"/>
                  <a:ea typeface="华文细黑" pitchFamily="2" charset="-122"/>
                </a:endParaRPr>
              </a:p>
            </p:txBody>
          </p:sp>
        </p:grpSp>
        <p:cxnSp>
          <p:nvCxnSpPr>
            <p:cNvPr id="47" name="自选图形 49"/>
            <p:cNvCxnSpPr>
              <a:cxnSpLocks noChangeShapeType="1"/>
              <a:endCxn id="60" idx="0"/>
            </p:cNvCxnSpPr>
            <p:nvPr/>
          </p:nvCxnSpPr>
          <p:spPr bwMode="auto">
            <a:xfrm rot="16200000" flipH="1">
              <a:off x="1144710" y="3517428"/>
              <a:ext cx="730186" cy="125306"/>
            </a:xfrm>
            <a:prstGeom prst="curvedConnector3">
              <a:avLst>
                <a:gd name="adj1" fmla="val 50000"/>
              </a:avLst>
            </a:prstGeom>
            <a:noFill/>
            <a:ln w="19050">
              <a:solidFill>
                <a:srgbClr val="2D2015"/>
              </a:solidFill>
              <a:round/>
              <a:tailEnd type="triangle" w="med" len="med"/>
            </a:ln>
          </p:spPr>
        </p:cxnSp>
        <p:cxnSp>
          <p:nvCxnSpPr>
            <p:cNvPr id="48" name="自选图形 51"/>
            <p:cNvCxnSpPr>
              <a:cxnSpLocks noChangeShapeType="1"/>
              <a:endCxn id="66" idx="0"/>
            </p:cNvCxnSpPr>
            <p:nvPr/>
          </p:nvCxnSpPr>
          <p:spPr bwMode="auto">
            <a:xfrm rot="5400000">
              <a:off x="1196636" y="4460426"/>
              <a:ext cx="478393" cy="346191"/>
            </a:xfrm>
            <a:prstGeom prst="curvedConnector3">
              <a:avLst>
                <a:gd name="adj1" fmla="val 50000"/>
              </a:avLst>
            </a:prstGeom>
            <a:noFill/>
            <a:ln w="19050">
              <a:solidFill>
                <a:srgbClr val="2D2015"/>
              </a:solidFill>
              <a:round/>
              <a:tailEnd type="triangle" w="med" len="med"/>
            </a:ln>
          </p:spPr>
        </p:cxnSp>
        <p:cxnSp>
          <p:nvCxnSpPr>
            <p:cNvPr id="49" name="自选图形 53"/>
            <p:cNvCxnSpPr>
              <a:cxnSpLocks noChangeShapeType="1"/>
              <a:stCxn id="19" idx="0"/>
            </p:cNvCxnSpPr>
            <p:nvPr/>
          </p:nvCxnSpPr>
          <p:spPr bwMode="auto">
            <a:xfrm rot="5400000" flipH="1" flipV="1">
              <a:off x="5420374" y="3000223"/>
              <a:ext cx="871536" cy="1482813"/>
            </a:xfrm>
            <a:prstGeom prst="curvedConnector2">
              <a:avLst/>
            </a:prstGeom>
            <a:noFill/>
            <a:ln w="19050">
              <a:solidFill>
                <a:srgbClr val="2D2015"/>
              </a:solidFill>
              <a:round/>
              <a:tailEnd type="triangle" w="med" len="med"/>
            </a:ln>
          </p:spPr>
        </p:cxnSp>
        <p:cxnSp>
          <p:nvCxnSpPr>
            <p:cNvPr id="50" name="自选图形 54"/>
            <p:cNvCxnSpPr>
              <a:cxnSpLocks noChangeShapeType="1"/>
              <a:stCxn id="23" idx="1"/>
              <a:endCxn id="26" idx="3"/>
            </p:cNvCxnSpPr>
            <p:nvPr/>
          </p:nvCxnSpPr>
          <p:spPr bwMode="auto">
            <a:xfrm rot="10800000">
              <a:off x="4916064" y="3243716"/>
              <a:ext cx="1827141" cy="13637"/>
            </a:xfrm>
            <a:prstGeom prst="curvedConnector3">
              <a:avLst>
                <a:gd name="adj1" fmla="val 50000"/>
              </a:avLst>
            </a:prstGeom>
            <a:noFill/>
            <a:ln w="19050">
              <a:solidFill>
                <a:srgbClr val="2D2015"/>
              </a:solidFill>
              <a:round/>
              <a:tailEnd type="triangle" w="med" len="med"/>
            </a:ln>
          </p:spPr>
        </p:cxnSp>
        <p:cxnSp>
          <p:nvCxnSpPr>
            <p:cNvPr id="51" name="自选图形 55"/>
            <p:cNvCxnSpPr>
              <a:cxnSpLocks noChangeShapeType="1"/>
              <a:endCxn id="46" idx="0"/>
            </p:cNvCxnSpPr>
            <p:nvPr/>
          </p:nvCxnSpPr>
          <p:spPr bwMode="auto">
            <a:xfrm rot="16200000" flipH="1">
              <a:off x="7175309" y="4129890"/>
              <a:ext cx="1127001" cy="174542"/>
            </a:xfrm>
            <a:prstGeom prst="curvedConnector3">
              <a:avLst>
                <a:gd name="adj1" fmla="val 50000"/>
              </a:avLst>
            </a:prstGeom>
            <a:noFill/>
            <a:ln w="19050">
              <a:solidFill>
                <a:srgbClr val="2D2015"/>
              </a:solidFill>
              <a:round/>
              <a:tailEnd type="triangle" w="med" len="med"/>
            </a:ln>
          </p:spPr>
        </p:cxnSp>
        <p:cxnSp>
          <p:nvCxnSpPr>
            <p:cNvPr id="52" name="自选图形 58"/>
            <p:cNvCxnSpPr>
              <a:cxnSpLocks noChangeShapeType="1"/>
            </p:cNvCxnSpPr>
            <p:nvPr/>
          </p:nvCxnSpPr>
          <p:spPr bwMode="auto">
            <a:xfrm flipV="1">
              <a:off x="2526648" y="4921159"/>
              <a:ext cx="1295400" cy="564356"/>
            </a:xfrm>
            <a:prstGeom prst="curvedConnector3">
              <a:avLst>
                <a:gd name="adj1" fmla="val 49880"/>
              </a:avLst>
            </a:prstGeom>
            <a:noFill/>
            <a:ln w="19050">
              <a:solidFill>
                <a:srgbClr val="990000"/>
              </a:solidFill>
              <a:round/>
              <a:tailEnd type="triangle" w="med" len="med"/>
            </a:ln>
          </p:spPr>
        </p:cxnSp>
        <p:sp>
          <p:nvSpPr>
            <p:cNvPr id="53" name="矩形 60"/>
            <p:cNvSpPr>
              <a:spLocks noChangeArrowheads="1"/>
            </p:cNvSpPr>
            <p:nvPr/>
          </p:nvSpPr>
          <p:spPr bwMode="auto">
            <a:xfrm>
              <a:off x="3861212" y="3785853"/>
              <a:ext cx="1008063" cy="530898"/>
            </a:xfrm>
            <a:prstGeom prst="rect">
              <a:avLst/>
            </a:prstGeom>
            <a:noFill/>
            <a:ln w="9525">
              <a:noFill/>
              <a:miter lim="800000"/>
            </a:ln>
          </p:spPr>
          <p:txBody>
            <a:bodyPr lIns="68563" tIns="34282" rIns="68563" bIns="34282">
              <a:spAutoFit/>
            </a:bodyPr>
            <a:lstStyle/>
            <a:p>
              <a:pPr fontAlgn="base">
                <a:spcBef>
                  <a:spcPct val="0"/>
                </a:spcBef>
                <a:spcAft>
                  <a:spcPct val="0"/>
                </a:spcAft>
              </a:pPr>
              <a:r>
                <a:rPr lang="en-US" altLang="zh-CN" sz="1000" dirty="0" smtClean="0">
                  <a:solidFill>
                    <a:srgbClr val="FF9900"/>
                  </a:solidFill>
                  <a:latin typeface="华文细黑" pitchFamily="2" charset="-122"/>
                  <a:ea typeface="华文细黑" pitchFamily="2" charset="-122"/>
                </a:rPr>
                <a:t>5</a:t>
              </a:r>
              <a:r>
                <a:rPr lang="zh-CN" altLang="en-US" sz="1000" dirty="0" smtClean="0">
                  <a:solidFill>
                    <a:srgbClr val="FF9900"/>
                  </a:solidFill>
                  <a:latin typeface="华文细黑" pitchFamily="2" charset="-122"/>
                  <a:ea typeface="华文细黑" pitchFamily="2" charset="-122"/>
                </a:rPr>
                <a:t>、</a:t>
              </a:r>
              <a:r>
                <a:rPr lang="zh-CN" altLang="en-US" sz="1000" dirty="0">
                  <a:solidFill>
                    <a:srgbClr val="FF9900"/>
                  </a:solidFill>
                  <a:latin typeface="华文细黑" pitchFamily="2" charset="-122"/>
                  <a:ea typeface="华文细黑" pitchFamily="2" charset="-122"/>
                </a:rPr>
                <a:t>根据规则设置，声光电自动报警</a:t>
              </a:r>
              <a:endParaRPr lang="zh-CN" altLang="en-US" sz="1000" dirty="0">
                <a:solidFill>
                  <a:srgbClr val="FF9900"/>
                </a:solidFill>
                <a:latin typeface="华文细黑" pitchFamily="2" charset="-122"/>
                <a:ea typeface="华文细黑" pitchFamily="2" charset="-122"/>
              </a:endParaRPr>
            </a:p>
          </p:txBody>
        </p:sp>
        <p:sp>
          <p:nvSpPr>
            <p:cNvPr id="54" name="矩形 61"/>
            <p:cNvSpPr>
              <a:spLocks noChangeArrowheads="1"/>
            </p:cNvSpPr>
            <p:nvPr/>
          </p:nvSpPr>
          <p:spPr bwMode="auto">
            <a:xfrm>
              <a:off x="5550835" y="3430495"/>
              <a:ext cx="1152525" cy="684787"/>
            </a:xfrm>
            <a:prstGeom prst="rect">
              <a:avLst/>
            </a:prstGeom>
            <a:noFill/>
            <a:ln w="9525">
              <a:noFill/>
              <a:miter lim="800000"/>
            </a:ln>
          </p:spPr>
          <p:txBody>
            <a:bodyPr lIns="68563" tIns="34282" rIns="68563" bIns="34282">
              <a:spAutoFit/>
            </a:bodyPr>
            <a:lstStyle/>
            <a:p>
              <a:pPr fontAlgn="base">
                <a:spcBef>
                  <a:spcPct val="0"/>
                </a:spcBef>
                <a:spcAft>
                  <a:spcPct val="0"/>
                </a:spcAft>
              </a:pPr>
              <a:r>
                <a:rPr lang="en-US" altLang="zh-CN" sz="1000" dirty="0">
                  <a:solidFill>
                    <a:srgbClr val="FF9900"/>
                  </a:solidFill>
                  <a:latin typeface="华文细黑" pitchFamily="2" charset="-122"/>
                  <a:ea typeface="华文细黑" pitchFamily="2" charset="-122"/>
                </a:rPr>
                <a:t>4</a:t>
              </a:r>
              <a:r>
                <a:rPr lang="zh-CN" altLang="en-US" sz="1000" dirty="0">
                  <a:solidFill>
                    <a:srgbClr val="FF9900"/>
                  </a:solidFill>
                  <a:latin typeface="华文细黑" pitchFamily="2" charset="-122"/>
                  <a:ea typeface="华文细黑" pitchFamily="2" charset="-122"/>
                </a:rPr>
                <a:t>、监控台自动弹出实时影像以及位置信</a:t>
              </a:r>
              <a:r>
                <a:rPr lang="zh-CN" altLang="en-US" sz="1000" dirty="0" smtClean="0">
                  <a:solidFill>
                    <a:srgbClr val="FF9900"/>
                  </a:solidFill>
                  <a:latin typeface="华文细黑" pitchFamily="2" charset="-122"/>
                  <a:ea typeface="华文细黑" pitchFamily="2" charset="-122"/>
                </a:rPr>
                <a:t>息，确认报警</a:t>
              </a:r>
              <a:endParaRPr lang="zh-CN" altLang="en-US" sz="1000" dirty="0">
                <a:solidFill>
                  <a:srgbClr val="FF9900"/>
                </a:solidFill>
                <a:latin typeface="华文细黑" pitchFamily="2" charset="-122"/>
                <a:ea typeface="华文细黑" pitchFamily="2" charset="-122"/>
              </a:endParaRPr>
            </a:p>
          </p:txBody>
        </p:sp>
        <p:sp>
          <p:nvSpPr>
            <p:cNvPr id="55" name="矩形 68"/>
            <p:cNvSpPr>
              <a:spLocks noChangeArrowheads="1"/>
            </p:cNvSpPr>
            <p:nvPr/>
          </p:nvSpPr>
          <p:spPr bwMode="auto">
            <a:xfrm>
              <a:off x="366061" y="3538839"/>
              <a:ext cx="1152525" cy="530898"/>
            </a:xfrm>
            <a:prstGeom prst="rect">
              <a:avLst/>
            </a:prstGeom>
            <a:noFill/>
            <a:ln w="9525">
              <a:noFill/>
              <a:miter lim="800000"/>
            </a:ln>
          </p:spPr>
          <p:txBody>
            <a:bodyPr lIns="68563" tIns="34282" rIns="68563" bIns="34282">
              <a:spAutoFit/>
            </a:bodyPr>
            <a:lstStyle/>
            <a:p>
              <a:pPr fontAlgn="base">
                <a:spcBef>
                  <a:spcPct val="0"/>
                </a:spcBef>
                <a:spcAft>
                  <a:spcPct val="0"/>
                </a:spcAft>
              </a:pPr>
              <a:r>
                <a:rPr lang="en-US" altLang="zh-CN" sz="1000" dirty="0">
                  <a:solidFill>
                    <a:srgbClr val="FF2929"/>
                  </a:solidFill>
                  <a:latin typeface="华文细黑" pitchFamily="2" charset="-122"/>
                  <a:ea typeface="华文细黑" pitchFamily="2" charset="-122"/>
                </a:rPr>
                <a:t>1</a:t>
              </a:r>
              <a:r>
                <a:rPr lang="zh-CN" altLang="en-US" sz="1000" dirty="0">
                  <a:solidFill>
                    <a:srgbClr val="FF2929"/>
                  </a:solidFill>
                  <a:latin typeface="华文细黑" pitchFamily="2" charset="-122"/>
                  <a:ea typeface="华文细黑" pitchFamily="2" charset="-122"/>
                </a:rPr>
                <a:t>、一名不法分子正试图翻</a:t>
              </a:r>
              <a:r>
                <a:rPr lang="zh-CN" altLang="en-US" sz="1000" dirty="0" smtClean="0">
                  <a:solidFill>
                    <a:srgbClr val="FF2929"/>
                  </a:solidFill>
                  <a:latin typeface="华文细黑" pitchFamily="2" charset="-122"/>
                  <a:ea typeface="华文细黑" pitchFamily="2" charset="-122"/>
                </a:rPr>
                <a:t>越园区围</a:t>
              </a:r>
              <a:r>
                <a:rPr lang="zh-CN" altLang="en-US" sz="1000" dirty="0">
                  <a:solidFill>
                    <a:srgbClr val="FF2929"/>
                  </a:solidFill>
                  <a:latin typeface="华文细黑" pitchFamily="2" charset="-122"/>
                  <a:ea typeface="华文细黑" pitchFamily="2" charset="-122"/>
                </a:rPr>
                <a:t>墙</a:t>
              </a:r>
              <a:endParaRPr lang="zh-CN" altLang="en-US" sz="1000" dirty="0">
                <a:solidFill>
                  <a:srgbClr val="FF2929"/>
                </a:solidFill>
                <a:latin typeface="华文细黑" pitchFamily="2" charset="-122"/>
                <a:ea typeface="华文细黑" pitchFamily="2" charset="-122"/>
              </a:endParaRPr>
            </a:p>
          </p:txBody>
        </p:sp>
        <p:sp>
          <p:nvSpPr>
            <p:cNvPr id="56" name="矩形 69"/>
            <p:cNvSpPr>
              <a:spLocks noChangeArrowheads="1"/>
            </p:cNvSpPr>
            <p:nvPr/>
          </p:nvSpPr>
          <p:spPr bwMode="auto">
            <a:xfrm>
              <a:off x="1944743" y="4626741"/>
              <a:ext cx="1295400" cy="530898"/>
            </a:xfrm>
            <a:prstGeom prst="rect">
              <a:avLst/>
            </a:prstGeom>
            <a:noFill/>
            <a:ln w="9525">
              <a:noFill/>
              <a:miter lim="800000"/>
            </a:ln>
          </p:spPr>
          <p:txBody>
            <a:bodyPr lIns="68563" tIns="34282" rIns="68563" bIns="34282">
              <a:spAutoFit/>
            </a:bodyPr>
            <a:lstStyle/>
            <a:p>
              <a:pPr fontAlgn="base">
                <a:spcBef>
                  <a:spcPct val="0"/>
                </a:spcBef>
                <a:spcAft>
                  <a:spcPct val="0"/>
                </a:spcAft>
              </a:pPr>
              <a:r>
                <a:rPr lang="en-US" altLang="zh-CN" sz="1000" dirty="0">
                  <a:solidFill>
                    <a:srgbClr val="FF9900"/>
                  </a:solidFill>
                  <a:latin typeface="华文细黑" pitchFamily="2" charset="-122"/>
                  <a:ea typeface="华文细黑" pitchFamily="2" charset="-122"/>
                </a:rPr>
                <a:t>2</a:t>
              </a:r>
              <a:r>
                <a:rPr lang="zh-CN" altLang="en-US" sz="1000" dirty="0" smtClean="0">
                  <a:solidFill>
                    <a:srgbClr val="FF9900"/>
                  </a:solidFill>
                  <a:latin typeface="华文细黑" pitchFamily="2" charset="-122"/>
                  <a:ea typeface="华文细黑" pitchFamily="2" charset="-122"/>
                </a:rPr>
                <a:t>、报警信号传输综合管理平台，联动视频监控</a:t>
              </a:r>
              <a:endParaRPr lang="zh-CN" altLang="en-US" sz="1000" dirty="0">
                <a:solidFill>
                  <a:srgbClr val="FF9900"/>
                </a:solidFill>
                <a:latin typeface="华文细黑" pitchFamily="2" charset="-122"/>
                <a:ea typeface="华文细黑" pitchFamily="2" charset="-122"/>
              </a:endParaRPr>
            </a:p>
          </p:txBody>
        </p:sp>
        <p:sp>
          <p:nvSpPr>
            <p:cNvPr id="57" name="矩形 71"/>
            <p:cNvSpPr>
              <a:spLocks noChangeArrowheads="1"/>
            </p:cNvSpPr>
            <p:nvPr/>
          </p:nvSpPr>
          <p:spPr bwMode="auto">
            <a:xfrm>
              <a:off x="4164800" y="5376070"/>
              <a:ext cx="1295400" cy="530898"/>
            </a:xfrm>
            <a:prstGeom prst="rect">
              <a:avLst/>
            </a:prstGeom>
            <a:noFill/>
            <a:ln w="9525">
              <a:noFill/>
              <a:miter lim="800000"/>
            </a:ln>
          </p:spPr>
          <p:txBody>
            <a:bodyPr lIns="68563" tIns="34282" rIns="68563" bIns="34282">
              <a:spAutoFit/>
            </a:bodyPr>
            <a:lstStyle/>
            <a:p>
              <a:pPr fontAlgn="base">
                <a:spcBef>
                  <a:spcPct val="0"/>
                </a:spcBef>
                <a:spcAft>
                  <a:spcPct val="0"/>
                </a:spcAft>
              </a:pPr>
              <a:r>
                <a:rPr lang="en-US" altLang="zh-CN" sz="1000" dirty="0">
                  <a:solidFill>
                    <a:srgbClr val="FF9900"/>
                  </a:solidFill>
                  <a:latin typeface="华文细黑" pitchFamily="2" charset="-122"/>
                  <a:ea typeface="华文细黑" pitchFamily="2" charset="-122"/>
                </a:rPr>
                <a:t>3</a:t>
              </a:r>
              <a:r>
                <a:rPr lang="zh-CN" altLang="en-US" sz="1000" dirty="0">
                  <a:solidFill>
                    <a:srgbClr val="FF9900"/>
                  </a:solidFill>
                  <a:latin typeface="华文细黑" pitchFamily="2" charset="-122"/>
                  <a:ea typeface="华文细黑" pitchFamily="2" charset="-122"/>
                </a:rPr>
                <a:t>、平</a:t>
              </a:r>
              <a:r>
                <a:rPr lang="zh-CN" altLang="en-US" sz="1000" dirty="0" smtClean="0">
                  <a:solidFill>
                    <a:srgbClr val="FF9900"/>
                  </a:solidFill>
                  <a:latin typeface="华文细黑" pitchFamily="2" charset="-122"/>
                  <a:ea typeface="华文细黑" pitchFamily="2" charset="-122"/>
                </a:rPr>
                <a:t>台将报警信号和视频发送到移动客户端或指挥中心</a:t>
              </a:r>
              <a:endParaRPr lang="zh-CN" altLang="en-US" sz="1000" dirty="0">
                <a:solidFill>
                  <a:srgbClr val="FF9900"/>
                </a:solidFill>
                <a:latin typeface="华文细黑" pitchFamily="2" charset="-122"/>
                <a:ea typeface="华文细黑" pitchFamily="2" charset="-122"/>
              </a:endParaRPr>
            </a:p>
          </p:txBody>
        </p:sp>
        <p:sp>
          <p:nvSpPr>
            <p:cNvPr id="58" name="矩形 72"/>
            <p:cNvSpPr>
              <a:spLocks noChangeArrowheads="1"/>
            </p:cNvSpPr>
            <p:nvPr/>
          </p:nvSpPr>
          <p:spPr bwMode="auto">
            <a:xfrm>
              <a:off x="5839762" y="4571113"/>
              <a:ext cx="1295400" cy="530898"/>
            </a:xfrm>
            <a:prstGeom prst="rect">
              <a:avLst/>
            </a:prstGeom>
            <a:noFill/>
            <a:ln w="9525">
              <a:noFill/>
              <a:miter lim="800000"/>
            </a:ln>
          </p:spPr>
          <p:txBody>
            <a:bodyPr lIns="68563" tIns="34282" rIns="68563" bIns="34282">
              <a:spAutoFit/>
            </a:bodyPr>
            <a:lstStyle/>
            <a:p>
              <a:pPr fontAlgn="base">
                <a:spcBef>
                  <a:spcPct val="0"/>
                </a:spcBef>
                <a:spcAft>
                  <a:spcPct val="0"/>
                </a:spcAft>
              </a:pPr>
              <a:r>
                <a:rPr lang="en-US" altLang="zh-CN" sz="1000" dirty="0" smtClean="0">
                  <a:solidFill>
                    <a:srgbClr val="FF9900"/>
                  </a:solidFill>
                  <a:latin typeface="华文细黑" pitchFamily="2" charset="-122"/>
                  <a:ea typeface="华文细黑" pitchFamily="2" charset="-122"/>
                </a:rPr>
                <a:t>6</a:t>
              </a:r>
              <a:r>
                <a:rPr lang="zh-CN" altLang="en-US" sz="1000" dirty="0" smtClean="0">
                  <a:solidFill>
                    <a:srgbClr val="FF9900"/>
                  </a:solidFill>
                  <a:latin typeface="华文细黑" pitchFamily="2" charset="-122"/>
                  <a:ea typeface="华文细黑" pitchFamily="2" charset="-122"/>
                </a:rPr>
                <a:t>、</a:t>
              </a:r>
              <a:r>
                <a:rPr lang="zh-CN" altLang="en-US" sz="1000" dirty="0">
                  <a:solidFill>
                    <a:srgbClr val="FF9900"/>
                  </a:solidFill>
                  <a:latin typeface="华文细黑" pitchFamily="2" charset="-122"/>
                  <a:ea typeface="华文细黑" pitchFamily="2" charset="-122"/>
                </a:rPr>
                <a:t>平台启动对应预案，事件得到处理，抓获嫌疑人</a:t>
              </a:r>
              <a:endParaRPr lang="zh-CN" altLang="en-US" sz="1000" dirty="0">
                <a:solidFill>
                  <a:srgbClr val="FF9900"/>
                </a:solidFill>
                <a:latin typeface="华文细黑" pitchFamily="2" charset="-122"/>
                <a:ea typeface="华文细黑" pitchFamily="2" charset="-122"/>
              </a:endParaRPr>
            </a:p>
          </p:txBody>
        </p:sp>
        <p:grpSp>
          <p:nvGrpSpPr>
            <p:cNvPr id="21" name="组合 67"/>
            <p:cNvGrpSpPr/>
            <p:nvPr/>
          </p:nvGrpSpPr>
          <p:grpSpPr>
            <a:xfrm>
              <a:off x="899926" y="3722524"/>
              <a:ext cx="941349" cy="1179077"/>
              <a:chOff x="1773238" y="2981325"/>
              <a:chExt cx="1255458" cy="1572102"/>
            </a:xfrm>
          </p:grpSpPr>
          <p:pic>
            <p:nvPicPr>
              <p:cNvPr id="60" name="图片 60"/>
              <p:cNvPicPr>
                <a:picLocks noChangeAspect="1"/>
              </p:cNvPicPr>
              <p:nvPr/>
            </p:nvPicPr>
            <p:blipFill>
              <a:blip r:embed="rId15" cstate="email"/>
              <a:srcRect/>
              <a:stretch>
                <a:fillRect/>
              </a:stretch>
            </p:blipFill>
            <p:spPr bwMode="auto">
              <a:xfrm>
                <a:off x="2484438" y="3278188"/>
                <a:ext cx="371475" cy="536575"/>
              </a:xfrm>
              <a:prstGeom prst="rect">
                <a:avLst/>
              </a:prstGeom>
              <a:noFill/>
              <a:ln w="9525">
                <a:noFill/>
                <a:miter lim="800000"/>
                <a:headEnd/>
                <a:tailEnd/>
              </a:ln>
            </p:spPr>
          </p:pic>
          <p:sp>
            <p:nvSpPr>
              <p:cNvPr id="61" name="TextBox 30"/>
              <p:cNvSpPr txBox="1">
                <a:spLocks noChangeArrowheads="1"/>
              </p:cNvSpPr>
              <p:nvPr/>
            </p:nvSpPr>
            <p:spPr bwMode="auto">
              <a:xfrm>
                <a:off x="2176209" y="3814763"/>
                <a:ext cx="852487" cy="738664"/>
              </a:xfrm>
              <a:prstGeom prst="rect">
                <a:avLst/>
              </a:prstGeom>
              <a:noFill/>
              <a:ln w="9525">
                <a:noFill/>
                <a:miter lim="800000"/>
              </a:ln>
            </p:spPr>
            <p:txBody>
              <a:bodyPr>
                <a:spAutoFit/>
              </a:bodyPr>
              <a:lstStyle/>
              <a:p>
                <a:pPr fontAlgn="base">
                  <a:spcBef>
                    <a:spcPct val="0"/>
                  </a:spcBef>
                  <a:spcAft>
                    <a:spcPct val="0"/>
                  </a:spcAft>
                  <a:defRPr/>
                </a:pPr>
                <a:r>
                  <a:rPr lang="zh-CN" altLang="en-US" sz="1000" kern="0" dirty="0" smtClean="0">
                    <a:solidFill>
                      <a:srgbClr val="B2B2B2"/>
                    </a:solidFill>
                    <a:latin typeface="华文细黑" pitchFamily="2" charset="-122"/>
                    <a:ea typeface="华文细黑" pitchFamily="2" charset="-122"/>
                  </a:rPr>
                  <a:t>边界探测报警信号</a:t>
                </a:r>
                <a:endParaRPr lang="zh-CN" altLang="en-US" sz="1000" kern="0" dirty="0" smtClean="0">
                  <a:solidFill>
                    <a:srgbClr val="B2B2B2"/>
                  </a:solidFill>
                  <a:latin typeface="华文细黑" pitchFamily="2" charset="-122"/>
                  <a:ea typeface="华文细黑" pitchFamily="2" charset="-122"/>
                </a:endParaRPr>
              </a:p>
            </p:txBody>
          </p:sp>
          <p:sp>
            <p:nvSpPr>
              <p:cNvPr id="62" name="弧形 61"/>
              <p:cNvSpPr/>
              <p:nvPr/>
            </p:nvSpPr>
            <p:spPr bwMode="auto">
              <a:xfrm rot="13446250">
                <a:off x="2278063" y="3243263"/>
                <a:ext cx="600075" cy="606425"/>
              </a:xfrm>
              <a:prstGeom prst="arc">
                <a:avLst/>
              </a:prstGeom>
              <a:noFill/>
              <a:ln w="19050" cap="flat" cmpd="sng" algn="ctr">
                <a:solidFill>
                  <a:srgbClr val="990000">
                    <a:lumMod val="60000"/>
                    <a:lumOff val="40000"/>
                  </a:srgbClr>
                </a:solidFill>
                <a:prstDash val="solid"/>
                <a:round/>
                <a:headEnd type="none" w="med" len="med"/>
                <a:tailEnd type="none" w="med" len="med"/>
              </a:ln>
              <a:effectLst/>
            </p:spPr>
            <p:txBody>
              <a:bodyPr wrap="none" lIns="91381" tIns="45690" rIns="91381" bIns="45690" anchor="ctr"/>
              <a:lstStyle/>
              <a:p>
                <a:pPr fontAlgn="base">
                  <a:spcBef>
                    <a:spcPct val="0"/>
                  </a:spcBef>
                  <a:spcAft>
                    <a:spcPct val="0"/>
                  </a:spcAft>
                  <a:defRPr/>
                </a:pPr>
                <a:endParaRPr lang="zh-CN" altLang="en-US" sz="1000" kern="0">
                  <a:solidFill>
                    <a:srgbClr val="B2B2B2"/>
                  </a:solidFill>
                  <a:latin typeface="华文细黑" pitchFamily="2" charset="-122"/>
                  <a:ea typeface="华文细黑" pitchFamily="2" charset="-122"/>
                </a:endParaRPr>
              </a:p>
            </p:txBody>
          </p:sp>
          <p:sp>
            <p:nvSpPr>
              <p:cNvPr id="63" name="弧形 62"/>
              <p:cNvSpPr/>
              <p:nvPr/>
            </p:nvSpPr>
            <p:spPr bwMode="auto">
              <a:xfrm rot="13446250">
                <a:off x="1951038" y="3051175"/>
                <a:ext cx="852487" cy="874713"/>
              </a:xfrm>
              <a:prstGeom prst="arc">
                <a:avLst/>
              </a:prstGeom>
              <a:noFill/>
              <a:ln w="19050" cap="flat" cmpd="sng" algn="ctr">
                <a:solidFill>
                  <a:srgbClr val="990000">
                    <a:lumMod val="60000"/>
                    <a:lumOff val="40000"/>
                  </a:srgbClr>
                </a:solidFill>
                <a:prstDash val="solid"/>
                <a:round/>
                <a:headEnd type="none" w="med" len="med"/>
                <a:tailEnd type="none" w="med" len="med"/>
              </a:ln>
              <a:effectLst/>
            </p:spPr>
            <p:txBody>
              <a:bodyPr wrap="none" lIns="91381" tIns="45690" rIns="91381" bIns="45690" anchor="ctr"/>
              <a:lstStyle/>
              <a:p>
                <a:pPr fontAlgn="base">
                  <a:spcBef>
                    <a:spcPct val="0"/>
                  </a:spcBef>
                  <a:spcAft>
                    <a:spcPct val="0"/>
                  </a:spcAft>
                  <a:defRPr/>
                </a:pPr>
                <a:endParaRPr lang="zh-CN" altLang="en-US" sz="1000" kern="0">
                  <a:solidFill>
                    <a:srgbClr val="B2B2B2"/>
                  </a:solidFill>
                  <a:latin typeface="华文细黑" pitchFamily="2" charset="-122"/>
                  <a:ea typeface="华文细黑" pitchFamily="2" charset="-122"/>
                </a:endParaRPr>
              </a:p>
            </p:txBody>
          </p:sp>
          <p:sp>
            <p:nvSpPr>
              <p:cNvPr id="64" name="弧形 63"/>
              <p:cNvSpPr/>
              <p:nvPr/>
            </p:nvSpPr>
            <p:spPr bwMode="auto">
              <a:xfrm rot="13446250">
                <a:off x="1773238" y="2981325"/>
                <a:ext cx="982662" cy="990600"/>
              </a:xfrm>
              <a:prstGeom prst="arc">
                <a:avLst/>
              </a:prstGeom>
              <a:noFill/>
              <a:ln w="19050" cap="flat" cmpd="sng" algn="ctr">
                <a:solidFill>
                  <a:srgbClr val="990000">
                    <a:lumMod val="60000"/>
                    <a:lumOff val="40000"/>
                  </a:srgbClr>
                </a:solidFill>
                <a:prstDash val="solid"/>
                <a:round/>
                <a:headEnd type="none" w="med" len="med"/>
                <a:tailEnd type="none" w="med" len="med"/>
              </a:ln>
              <a:effectLst/>
            </p:spPr>
            <p:txBody>
              <a:bodyPr wrap="none" lIns="91381" tIns="45690" rIns="91381" bIns="45690" anchor="ctr"/>
              <a:lstStyle/>
              <a:p>
                <a:pPr fontAlgn="base">
                  <a:spcBef>
                    <a:spcPct val="0"/>
                  </a:spcBef>
                  <a:spcAft>
                    <a:spcPct val="0"/>
                  </a:spcAft>
                  <a:defRPr/>
                </a:pPr>
                <a:endParaRPr lang="zh-CN" altLang="en-US" sz="1000" kern="0">
                  <a:solidFill>
                    <a:srgbClr val="B2B2B2"/>
                  </a:solidFill>
                  <a:latin typeface="华文细黑" pitchFamily="2" charset="-122"/>
                  <a:ea typeface="华文细黑" pitchFamily="2" charset="-122"/>
                </a:endParaRPr>
              </a:p>
            </p:txBody>
          </p:sp>
          <p:sp>
            <p:nvSpPr>
              <p:cNvPr id="65" name="弧形 64"/>
              <p:cNvSpPr/>
              <p:nvPr/>
            </p:nvSpPr>
            <p:spPr bwMode="auto">
              <a:xfrm rot="13446250">
                <a:off x="2106613" y="3160713"/>
                <a:ext cx="731837" cy="731837"/>
              </a:xfrm>
              <a:prstGeom prst="arc">
                <a:avLst/>
              </a:prstGeom>
              <a:noFill/>
              <a:ln w="19050" cap="flat" cmpd="sng" algn="ctr">
                <a:solidFill>
                  <a:srgbClr val="990000">
                    <a:lumMod val="60000"/>
                    <a:lumOff val="40000"/>
                  </a:srgbClr>
                </a:solidFill>
                <a:prstDash val="solid"/>
                <a:round/>
                <a:headEnd type="none" w="med" len="med"/>
                <a:tailEnd type="none" w="med" len="med"/>
              </a:ln>
              <a:effectLst/>
            </p:spPr>
            <p:txBody>
              <a:bodyPr wrap="none" lIns="91381" tIns="45690" rIns="91381" bIns="45690" anchor="ctr"/>
              <a:lstStyle/>
              <a:p>
                <a:pPr fontAlgn="base">
                  <a:spcBef>
                    <a:spcPct val="0"/>
                  </a:spcBef>
                  <a:spcAft>
                    <a:spcPct val="0"/>
                  </a:spcAft>
                  <a:defRPr/>
                </a:pPr>
                <a:endParaRPr lang="zh-CN" altLang="en-US" sz="1000" kern="0">
                  <a:solidFill>
                    <a:srgbClr val="B2B2B2"/>
                  </a:solidFill>
                  <a:latin typeface="华文细黑" pitchFamily="2" charset="-122"/>
                  <a:ea typeface="华文细黑" pitchFamily="2" charset="-122"/>
                </a:endParaRPr>
              </a:p>
            </p:txBody>
          </p:sp>
        </p:grpSp>
        <p:pic>
          <p:nvPicPr>
            <p:cNvPr id="66" name="Picture 2"/>
            <p:cNvPicPr>
              <a:picLocks noChangeAspect="1" noChangeArrowheads="1"/>
            </p:cNvPicPr>
            <p:nvPr/>
          </p:nvPicPr>
          <p:blipFill>
            <a:blip r:embed="rId16" cstate="email"/>
            <a:srcRect/>
            <a:stretch>
              <a:fillRect/>
            </a:stretch>
          </p:blipFill>
          <p:spPr bwMode="auto">
            <a:xfrm>
              <a:off x="906831" y="4872722"/>
              <a:ext cx="711808" cy="711994"/>
            </a:xfrm>
            <a:prstGeom prst="rect">
              <a:avLst/>
            </a:prstGeom>
            <a:noFill/>
            <a:ln w="9525">
              <a:noFill/>
              <a:miter lim="800000"/>
              <a:headEnd/>
              <a:tailEnd/>
            </a:ln>
          </p:spPr>
        </p:pic>
        <p:cxnSp>
          <p:nvCxnSpPr>
            <p:cNvPr id="67" name="自选图形 51"/>
            <p:cNvCxnSpPr>
              <a:cxnSpLocks noChangeShapeType="1"/>
              <a:stCxn id="66" idx="2"/>
              <a:endCxn id="38" idx="1"/>
            </p:cNvCxnSpPr>
            <p:nvPr/>
          </p:nvCxnSpPr>
          <p:spPr bwMode="auto">
            <a:xfrm rot="5400000" flipH="1" flipV="1">
              <a:off x="1534893" y="5001774"/>
              <a:ext cx="310783" cy="855100"/>
            </a:xfrm>
            <a:prstGeom prst="curvedConnector4">
              <a:avLst>
                <a:gd name="adj1" fmla="val -22802"/>
                <a:gd name="adj2" fmla="val 70811"/>
              </a:avLst>
            </a:prstGeom>
            <a:noFill/>
            <a:ln w="19050">
              <a:solidFill>
                <a:srgbClr val="2D2015"/>
              </a:solidFill>
              <a:round/>
              <a:tailEnd type="triangle" w="med" len="med"/>
            </a:ln>
          </p:spPr>
        </p:cxnSp>
        <p:cxnSp>
          <p:nvCxnSpPr>
            <p:cNvPr id="68" name="自选图形 49"/>
            <p:cNvCxnSpPr>
              <a:cxnSpLocks noChangeShapeType="1"/>
              <a:stCxn id="11" idx="3"/>
              <a:endCxn id="14" idx="2"/>
            </p:cNvCxnSpPr>
            <p:nvPr/>
          </p:nvCxnSpPr>
          <p:spPr bwMode="auto">
            <a:xfrm>
              <a:off x="1447149" y="3214393"/>
              <a:ext cx="878660" cy="53968"/>
            </a:xfrm>
            <a:prstGeom prst="curvedConnector4">
              <a:avLst>
                <a:gd name="adj1" fmla="val 35116"/>
                <a:gd name="adj2" fmla="val 523584"/>
              </a:avLst>
            </a:prstGeom>
            <a:noFill/>
            <a:ln w="19050">
              <a:solidFill>
                <a:srgbClr val="C00000"/>
              </a:solidFill>
              <a:round/>
              <a:tailEnd type="triangle" w="med" len="med"/>
            </a:ln>
          </p:spPr>
        </p:cxnSp>
        <p:cxnSp>
          <p:nvCxnSpPr>
            <p:cNvPr id="69" name="自选图形 49"/>
            <p:cNvCxnSpPr>
              <a:cxnSpLocks noChangeShapeType="1"/>
              <a:stCxn id="38" idx="3"/>
            </p:cNvCxnSpPr>
            <p:nvPr/>
          </p:nvCxnSpPr>
          <p:spPr bwMode="auto">
            <a:xfrm flipH="1" flipV="1">
              <a:off x="2334409" y="3587489"/>
              <a:ext cx="47480" cy="1686442"/>
            </a:xfrm>
            <a:prstGeom prst="curvedConnector4">
              <a:avLst>
                <a:gd name="adj1" fmla="val 968596"/>
                <a:gd name="adj2" fmla="val 53627"/>
              </a:avLst>
            </a:prstGeom>
            <a:noFill/>
            <a:ln w="19050">
              <a:solidFill>
                <a:srgbClr val="2D2015"/>
              </a:solidFill>
              <a:round/>
              <a:tailEnd type="triangle" w="med" len="med"/>
            </a:ln>
          </p:spPr>
        </p:cxnSp>
        <p:cxnSp>
          <p:nvCxnSpPr>
            <p:cNvPr id="70" name="自选图形 49"/>
            <p:cNvCxnSpPr>
              <a:cxnSpLocks noChangeShapeType="1"/>
              <a:endCxn id="36" idx="3"/>
            </p:cNvCxnSpPr>
            <p:nvPr/>
          </p:nvCxnSpPr>
          <p:spPr bwMode="auto">
            <a:xfrm rot="16200000" flipH="1">
              <a:off x="1836776" y="4364821"/>
              <a:ext cx="1742697" cy="101970"/>
            </a:xfrm>
            <a:prstGeom prst="curvedConnector4">
              <a:avLst>
                <a:gd name="adj1" fmla="val 46491"/>
                <a:gd name="adj2" fmla="val 324184"/>
              </a:avLst>
            </a:prstGeom>
            <a:noFill/>
            <a:ln w="19050">
              <a:solidFill>
                <a:srgbClr val="C00000"/>
              </a:solidFill>
              <a:round/>
              <a:tailEnd type="triangle" w="med" len="med"/>
            </a:ln>
          </p:spPr>
        </p:cxnSp>
        <p:pic>
          <p:nvPicPr>
            <p:cNvPr id="71" name="Picture 3"/>
            <p:cNvPicPr>
              <a:picLocks noChangeAspect="1" noChangeArrowheads="1"/>
            </p:cNvPicPr>
            <p:nvPr/>
          </p:nvPicPr>
          <p:blipFill>
            <a:blip r:embed="rId17" cstate="email"/>
            <a:srcRect/>
            <a:stretch>
              <a:fillRect/>
            </a:stretch>
          </p:blipFill>
          <p:spPr bwMode="auto">
            <a:xfrm>
              <a:off x="3873119" y="4368706"/>
              <a:ext cx="644795" cy="840268"/>
            </a:xfrm>
            <a:prstGeom prst="rect">
              <a:avLst/>
            </a:prstGeom>
            <a:noFill/>
            <a:ln w="9525">
              <a:noFill/>
              <a:miter lim="800000"/>
              <a:headEnd/>
              <a:tailEnd/>
            </a:ln>
          </p:spPr>
        </p:pic>
        <p:pic>
          <p:nvPicPr>
            <p:cNvPr id="72" name="Picture 3"/>
            <p:cNvPicPr>
              <a:picLocks noChangeAspect="1" noChangeArrowheads="1"/>
            </p:cNvPicPr>
            <p:nvPr/>
          </p:nvPicPr>
          <p:blipFill>
            <a:blip r:embed="rId17" cstate="email"/>
            <a:srcRect/>
            <a:stretch>
              <a:fillRect/>
            </a:stretch>
          </p:blipFill>
          <p:spPr bwMode="auto">
            <a:xfrm>
              <a:off x="7900003" y="2827942"/>
              <a:ext cx="644795" cy="840268"/>
            </a:xfrm>
            <a:prstGeom prst="rect">
              <a:avLst/>
            </a:prstGeom>
            <a:noFill/>
            <a:ln w="9525">
              <a:noFill/>
              <a:miter lim="800000"/>
              <a:headEnd/>
              <a:tailEnd/>
            </a:ln>
          </p:spPr>
        </p:pic>
        <p:pic>
          <p:nvPicPr>
            <p:cNvPr id="73" name="Picture 3"/>
            <p:cNvPicPr>
              <a:picLocks noChangeAspect="1" noChangeArrowheads="1"/>
            </p:cNvPicPr>
            <p:nvPr/>
          </p:nvPicPr>
          <p:blipFill>
            <a:blip r:embed="rId18" cstate="email"/>
            <a:srcRect/>
            <a:stretch>
              <a:fillRect/>
            </a:stretch>
          </p:blipFill>
          <p:spPr bwMode="auto">
            <a:xfrm>
              <a:off x="8002917" y="2972433"/>
              <a:ext cx="435973" cy="306324"/>
            </a:xfrm>
            <a:prstGeom prst="rect">
              <a:avLst/>
            </a:prstGeom>
            <a:noFill/>
            <a:ln w="9525">
              <a:noFill/>
              <a:miter lim="800000"/>
              <a:headEnd/>
              <a:tailEnd/>
            </a:ln>
          </p:spPr>
        </p:pic>
      </p:grpSp>
      <p:grpSp>
        <p:nvGrpSpPr>
          <p:cNvPr id="74" name="组合 8"/>
          <p:cNvGrpSpPr/>
          <p:nvPr/>
        </p:nvGrpSpPr>
        <p:grpSpPr>
          <a:xfrm>
            <a:off x="27857" y="1"/>
            <a:ext cx="1303784" cy="1196751"/>
            <a:chOff x="411163" y="68262"/>
            <a:chExt cx="1800225" cy="1800225"/>
          </a:xfrm>
        </p:grpSpPr>
        <p:grpSp>
          <p:nvGrpSpPr>
            <p:cNvPr id="75" name="组合 6"/>
            <p:cNvGrpSpPr/>
            <p:nvPr/>
          </p:nvGrpSpPr>
          <p:grpSpPr bwMode="auto">
            <a:xfrm>
              <a:off x="411163" y="68262"/>
              <a:ext cx="1800225" cy="1800225"/>
              <a:chOff x="925401" y="3148270"/>
              <a:chExt cx="1800000" cy="1800000"/>
            </a:xfrm>
          </p:grpSpPr>
          <p:sp>
            <p:nvSpPr>
              <p:cNvPr id="77" name="椭圆 76"/>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8" name="椭圆 77"/>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76" name="矩形 75"/>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auto">
          <a:xfrm>
            <a:off x="1071538" y="200008"/>
            <a:ext cx="7745413" cy="871538"/>
          </a:xfrm>
          <a:prstGeom prst="rect">
            <a:avLst/>
          </a:prstGeom>
          <a:noFill/>
          <a:ln w="9525">
            <a:noFill/>
            <a:miter lim="800000"/>
          </a:ln>
        </p:spPr>
        <p:txBody>
          <a:bodyPr vert="horz" wrap="square" lIns="91440" tIns="45720" rIns="91440" bIns="45720" numCol="1" anchor="ctr" anchorCtr="0" compatLnSpc="1"/>
          <a:lstStyle/>
          <a:p>
            <a:pPr eaLnBrk="0" fontAlgn="base" hangingPunct="0">
              <a:spcBef>
                <a:spcPct val="0"/>
              </a:spcBef>
              <a:spcAft>
                <a:spcPct val="0"/>
              </a:spcAft>
              <a:defRPr/>
            </a:pPr>
            <a:r>
              <a:rPr lang="zh-CN" altLang="en-US" sz="3200" b="1" kern="0" dirty="0" smtClean="0">
                <a:solidFill>
                  <a:srgbClr val="FFFFFF"/>
                </a:solidFill>
                <a:latin typeface="黑体" panose="02010609060101010101" charset="-122"/>
                <a:ea typeface="黑体" panose="02010609060101010101" charset="-122"/>
              </a:rPr>
              <a:t>访客管理</a:t>
            </a:r>
            <a:endParaRPr lang="zh-CN" altLang="en-US" sz="3200" b="1" kern="0" dirty="0">
              <a:solidFill>
                <a:srgbClr val="FFFFFF"/>
              </a:solidFill>
              <a:latin typeface="黑体" panose="02010609060101010101" charset="-122"/>
              <a:ea typeface="黑体" panose="02010609060101010101" charset="-122"/>
            </a:endParaRPr>
          </a:p>
        </p:txBody>
      </p:sp>
      <p:sp>
        <p:nvSpPr>
          <p:cNvPr id="11" name="矩形 4"/>
          <p:cNvSpPr>
            <a:spLocks noChangeArrowheads="1"/>
          </p:cNvSpPr>
          <p:nvPr/>
        </p:nvSpPr>
        <p:spPr bwMode="auto">
          <a:xfrm>
            <a:off x="1403648" y="337791"/>
            <a:ext cx="6024563" cy="642937"/>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sym typeface="Arial" panose="020B0604020202020204" pitchFamily="34" charset="0"/>
              </a:rPr>
              <a:t>安全管理</a:t>
            </a:r>
            <a:r>
              <a:rPr lang="en-US" altLang="zh-CN" sz="2800" b="1" dirty="0" smtClean="0">
                <a:solidFill>
                  <a:srgbClr val="000000"/>
                </a:solidFill>
                <a:sym typeface="Arial" panose="020B0604020202020204" pitchFamily="34" charset="0"/>
              </a:rPr>
              <a:t>-</a:t>
            </a:r>
            <a:r>
              <a:rPr lang="zh-CN" altLang="en-US" sz="2800" b="1" dirty="0" smtClean="0">
                <a:solidFill>
                  <a:srgbClr val="000000"/>
                </a:solidFill>
                <a:sym typeface="Arial" panose="020B0604020202020204" pitchFamily="34" charset="0"/>
              </a:rPr>
              <a:t>访客出入管理</a:t>
            </a:r>
            <a:endParaRPr lang="zh-CN" altLang="en-US" sz="2800" b="1" dirty="0">
              <a:solidFill>
                <a:srgbClr val="000000"/>
              </a:solidFill>
              <a:sym typeface="Arial" panose="020B0604020202020204" pitchFamily="34" charset="0"/>
            </a:endParaRPr>
          </a:p>
        </p:txBody>
      </p:sp>
      <p:grpSp>
        <p:nvGrpSpPr>
          <p:cNvPr id="2" name="组合 1"/>
          <p:cNvGrpSpPr/>
          <p:nvPr/>
        </p:nvGrpSpPr>
        <p:grpSpPr>
          <a:xfrm>
            <a:off x="467544" y="1196752"/>
            <a:ext cx="8431512" cy="5606599"/>
            <a:chOff x="541983" y="1412776"/>
            <a:chExt cx="8431512" cy="4475807"/>
          </a:xfrm>
        </p:grpSpPr>
        <p:pic>
          <p:nvPicPr>
            <p:cNvPr id="12" name="Picture 7" descr="C:\Users\y51026\Desktop\临时\201041959405017.bmp"/>
            <p:cNvPicPr>
              <a:picLocks noChangeAspect="1" noChangeArrowheads="1"/>
            </p:cNvPicPr>
            <p:nvPr/>
          </p:nvPicPr>
          <p:blipFill>
            <a:blip r:embed="rId1" cstate="email"/>
            <a:srcRect/>
            <a:stretch>
              <a:fillRect/>
            </a:stretch>
          </p:blipFill>
          <p:spPr bwMode="auto">
            <a:xfrm>
              <a:off x="4466704" y="2600585"/>
              <a:ext cx="1304539" cy="796625"/>
            </a:xfrm>
            <a:prstGeom prst="rect">
              <a:avLst/>
            </a:prstGeom>
            <a:noFill/>
          </p:spPr>
        </p:pic>
        <p:pic>
          <p:nvPicPr>
            <p:cNvPr id="13" name="Picture 5" descr="C:\Users\y51026\Desktop\临时\u=1124377158,3279286266&amp;fm=52&amp;gp=0.bmp"/>
            <p:cNvPicPr>
              <a:picLocks noChangeAspect="1" noChangeArrowheads="1"/>
            </p:cNvPicPr>
            <p:nvPr/>
          </p:nvPicPr>
          <p:blipFill>
            <a:blip r:embed="rId2" cstate="email"/>
            <a:srcRect/>
            <a:stretch>
              <a:fillRect/>
            </a:stretch>
          </p:blipFill>
          <p:spPr bwMode="auto">
            <a:xfrm>
              <a:off x="630207" y="2639274"/>
              <a:ext cx="1444342" cy="753356"/>
            </a:xfrm>
            <a:prstGeom prst="rect">
              <a:avLst/>
            </a:prstGeom>
            <a:noFill/>
          </p:spPr>
        </p:pic>
        <p:pic>
          <p:nvPicPr>
            <p:cNvPr id="14" name="Picture 6" descr="C:\Users\y51026\Desktop\临时\u=2475217001,881419609&amp;fm=0&amp;gp=0.bmp"/>
            <p:cNvPicPr>
              <a:picLocks noChangeAspect="1" noChangeArrowheads="1"/>
            </p:cNvPicPr>
            <p:nvPr/>
          </p:nvPicPr>
          <p:blipFill>
            <a:blip r:embed="rId3" cstate="email"/>
            <a:srcRect/>
            <a:stretch>
              <a:fillRect/>
            </a:stretch>
          </p:blipFill>
          <p:spPr bwMode="auto">
            <a:xfrm>
              <a:off x="7701980" y="2615950"/>
              <a:ext cx="1043368" cy="748989"/>
            </a:xfrm>
            <a:prstGeom prst="rect">
              <a:avLst/>
            </a:prstGeom>
            <a:noFill/>
          </p:spPr>
        </p:pic>
        <p:sp>
          <p:nvSpPr>
            <p:cNvPr id="15" name="TextBox 38"/>
            <p:cNvSpPr txBox="1"/>
            <p:nvPr/>
          </p:nvSpPr>
          <p:spPr>
            <a:xfrm>
              <a:off x="7573372" y="3448116"/>
              <a:ext cx="1400123" cy="958235"/>
            </a:xfrm>
            <a:prstGeom prst="rect">
              <a:avLst/>
            </a:prstGeom>
            <a:noFill/>
          </p:spPr>
          <p:txBody>
            <a:bodyPr wrap="square" rtlCol="0">
              <a:spAutoFit/>
            </a:bodyPr>
            <a:lstStyle/>
            <a:p>
              <a:pPr>
                <a:lnSpc>
                  <a:spcPct val="150000"/>
                </a:lnSpc>
                <a:buFont typeface="Arial" panose="020B0604020202020204" pitchFamily="34" charset="0"/>
                <a:buChar char="•"/>
              </a:pPr>
              <a:r>
                <a:rPr lang="zh-CN" altLang="en-US" sz="1600" b="1" dirty="0" smtClean="0">
                  <a:solidFill>
                    <a:srgbClr val="C00000"/>
                  </a:solidFill>
                  <a:latin typeface="华文细黑" pitchFamily="2" charset="-122"/>
                  <a:ea typeface="华文细黑" pitchFamily="2" charset="-122"/>
                </a:rPr>
                <a:t>安全岗：</a:t>
              </a:r>
              <a:r>
                <a:rPr lang="zh-CN" altLang="en-US" sz="1600" dirty="0" smtClean="0">
                  <a:solidFill>
                    <a:srgbClr val="000000"/>
                  </a:solidFill>
                  <a:latin typeface="华文细黑" pitchFamily="2" charset="-122"/>
                  <a:ea typeface="华文细黑" pitchFamily="2" charset="-122"/>
                </a:rPr>
                <a:t>访客凭</a:t>
              </a:r>
              <a:r>
                <a:rPr lang="zh-CN" altLang="en-US" sz="1600" b="1" dirty="0" smtClean="0">
                  <a:solidFill>
                    <a:srgbClr val="000000"/>
                  </a:solidFill>
                  <a:latin typeface="华文细黑" pitchFamily="2" charset="-122"/>
                  <a:ea typeface="华文细黑" pitchFamily="2" charset="-122"/>
                </a:rPr>
                <a:t>通行卡</a:t>
              </a:r>
              <a:r>
                <a:rPr lang="zh-CN" altLang="en-US" sz="1600" dirty="0" smtClean="0">
                  <a:solidFill>
                    <a:srgbClr val="000000"/>
                  </a:solidFill>
                  <a:latin typeface="华文细黑" pitchFamily="2" charset="-122"/>
                  <a:ea typeface="华文细黑" pitchFamily="2" charset="-122"/>
                </a:rPr>
                <a:t>通过安全岗。</a:t>
              </a:r>
              <a:endParaRPr lang="zh-CN" altLang="en-US" sz="1600" dirty="0" smtClean="0">
                <a:solidFill>
                  <a:srgbClr val="000000"/>
                </a:solidFill>
                <a:latin typeface="华文细黑" pitchFamily="2" charset="-122"/>
                <a:ea typeface="华文细黑" pitchFamily="2" charset="-122"/>
              </a:endParaRPr>
            </a:p>
          </p:txBody>
        </p:sp>
        <p:sp>
          <p:nvSpPr>
            <p:cNvPr id="16" name="Text Box 15"/>
            <p:cNvSpPr txBox="1">
              <a:spLocks noChangeArrowheads="1"/>
            </p:cNvSpPr>
            <p:nvPr/>
          </p:nvSpPr>
          <p:spPr bwMode="gray">
            <a:xfrm>
              <a:off x="541983" y="1412776"/>
              <a:ext cx="8042626" cy="32924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30000"/>
                </a:lnSpc>
              </a:pPr>
              <a:r>
                <a:rPr lang="zh-CN" altLang="en-US" sz="1600" dirty="0" smtClean="0">
                  <a:solidFill>
                    <a:srgbClr val="2D2015"/>
                  </a:solidFill>
                  <a:latin typeface="华文细黑" pitchFamily="2" charset="-122"/>
                  <a:ea typeface="华文细黑" pitchFamily="2" charset="-122"/>
                </a:rPr>
                <a:t>访客管理，管理园区访客的来访和离开，保证园区的正常秩序不受外来人员影响。</a:t>
              </a:r>
              <a:endParaRPr lang="zh-CN" altLang="en-US" sz="1600" dirty="0">
                <a:solidFill>
                  <a:srgbClr val="2D2015"/>
                </a:solidFill>
                <a:latin typeface="华文细黑" pitchFamily="2" charset="-122"/>
                <a:ea typeface="华文细黑" pitchFamily="2" charset="-122"/>
              </a:endParaRPr>
            </a:p>
          </p:txBody>
        </p:sp>
        <p:sp>
          <p:nvSpPr>
            <p:cNvPr id="17" name="TextBox 12"/>
            <p:cNvSpPr txBox="1"/>
            <p:nvPr/>
          </p:nvSpPr>
          <p:spPr>
            <a:xfrm>
              <a:off x="557856" y="3509928"/>
              <a:ext cx="1746432" cy="2137601"/>
            </a:xfrm>
            <a:prstGeom prst="rect">
              <a:avLst/>
            </a:prstGeom>
            <a:noFill/>
          </p:spPr>
          <p:txBody>
            <a:bodyPr wrap="square" rtlCol="0">
              <a:spAutoFit/>
            </a:bodyPr>
            <a:lstStyle/>
            <a:p>
              <a:pPr>
                <a:lnSpc>
                  <a:spcPct val="150000"/>
                </a:lnSpc>
                <a:buFont typeface="Arial" panose="020B0604020202020204" pitchFamily="34" charset="0"/>
                <a:buChar char="•"/>
              </a:pPr>
              <a:r>
                <a:rPr lang="zh-CN" altLang="en-US" sz="1600" b="1" dirty="0" smtClean="0">
                  <a:solidFill>
                    <a:srgbClr val="C00000"/>
                  </a:solidFill>
                  <a:latin typeface="华文细黑" pitchFamily="2" charset="-122"/>
                  <a:ea typeface="华文细黑" pitchFamily="2" charset="-122"/>
                </a:rPr>
                <a:t>访客预约系统：</a:t>
              </a:r>
              <a:r>
                <a:rPr lang="zh-CN" altLang="en-US" sz="1600" dirty="0" smtClean="0">
                  <a:solidFill>
                    <a:srgbClr val="000000"/>
                  </a:solidFill>
                  <a:latin typeface="华文细黑" pitchFamily="2" charset="-122"/>
                  <a:ea typeface="华文细黑" pitchFamily="2" charset="-122"/>
                </a:rPr>
                <a:t>记录访客</a:t>
              </a:r>
              <a:r>
                <a:rPr lang="zh-CN" altLang="en-US" sz="1600" b="1" dirty="0" smtClean="0">
                  <a:solidFill>
                    <a:srgbClr val="000000"/>
                  </a:solidFill>
                  <a:latin typeface="华文细黑" pitchFamily="2" charset="-122"/>
                  <a:ea typeface="华文细黑" pitchFamily="2" charset="-122"/>
                </a:rPr>
                <a:t>身份证号</a:t>
              </a:r>
              <a:r>
                <a:rPr lang="zh-CN" altLang="en-US" sz="1600" dirty="0" smtClean="0">
                  <a:solidFill>
                    <a:srgbClr val="000000"/>
                  </a:solidFill>
                  <a:latin typeface="华文细黑" pitchFamily="2" charset="-122"/>
                  <a:ea typeface="华文细黑" pitchFamily="2" charset="-122"/>
                </a:rPr>
                <a:t>、</a:t>
              </a:r>
              <a:r>
                <a:rPr lang="zh-CN" altLang="en-US" sz="1600" b="1" dirty="0" smtClean="0">
                  <a:solidFill>
                    <a:srgbClr val="000000"/>
                  </a:solidFill>
                  <a:latin typeface="华文细黑" pitchFamily="2" charset="-122"/>
                  <a:ea typeface="华文细黑" pitchFamily="2" charset="-122"/>
                </a:rPr>
                <a:t>电话</a:t>
              </a:r>
              <a:r>
                <a:rPr lang="zh-CN" altLang="en-US" sz="1600" dirty="0" smtClean="0">
                  <a:solidFill>
                    <a:srgbClr val="000000"/>
                  </a:solidFill>
                  <a:latin typeface="华文细黑" pitchFamily="2" charset="-122"/>
                  <a:ea typeface="华文细黑" pitchFamily="2" charset="-122"/>
                </a:rPr>
                <a:t>、</a:t>
              </a:r>
              <a:r>
                <a:rPr lang="zh-CN" altLang="en-US" sz="1600" b="1" dirty="0" smtClean="0">
                  <a:solidFill>
                    <a:srgbClr val="000000"/>
                  </a:solidFill>
                  <a:latin typeface="华文细黑" pitchFamily="2" charset="-122"/>
                  <a:ea typeface="华文细黑" pitchFamily="2" charset="-122"/>
                </a:rPr>
                <a:t>车牌、</a:t>
              </a:r>
              <a:r>
                <a:rPr lang="zh-CN" altLang="en-US" sz="1600" dirty="0" smtClean="0">
                  <a:solidFill>
                    <a:srgbClr val="000000"/>
                  </a:solidFill>
                  <a:latin typeface="华文细黑" pitchFamily="2" charset="-122"/>
                  <a:ea typeface="华文细黑" pitchFamily="2" charset="-122"/>
                </a:rPr>
                <a:t>访问时间、区域、被访人员等。</a:t>
              </a:r>
              <a:endParaRPr lang="en-US" altLang="zh-CN" sz="1600" dirty="0" smtClean="0">
                <a:solidFill>
                  <a:srgbClr val="000000"/>
                </a:solidFill>
                <a:latin typeface="华文细黑" pitchFamily="2" charset="-122"/>
                <a:ea typeface="华文细黑" pitchFamily="2" charset="-122"/>
              </a:endParaRPr>
            </a:p>
            <a:p>
              <a:pPr>
                <a:lnSpc>
                  <a:spcPct val="150000"/>
                </a:lnSpc>
                <a:buFont typeface="Arial" panose="020B0604020202020204" pitchFamily="34" charset="0"/>
                <a:buChar char="•"/>
              </a:pPr>
              <a:r>
                <a:rPr lang="zh-CN" altLang="en-US" sz="1600" dirty="0" smtClean="0">
                  <a:solidFill>
                    <a:srgbClr val="000000"/>
                  </a:solidFill>
                  <a:latin typeface="华文细黑" pitchFamily="2" charset="-122"/>
                  <a:ea typeface="华文细黑" pitchFamily="2" charset="-122"/>
                </a:rPr>
                <a:t>给访客发送</a:t>
              </a:r>
              <a:r>
                <a:rPr lang="zh-CN" altLang="en-US" sz="1600" b="1" dirty="0" smtClean="0">
                  <a:solidFill>
                    <a:srgbClr val="000000"/>
                  </a:solidFill>
                  <a:latin typeface="华文细黑" pitchFamily="2" charset="-122"/>
                  <a:ea typeface="华文细黑" pitchFamily="2" charset="-122"/>
                </a:rPr>
                <a:t>身份二维验证码</a:t>
              </a:r>
              <a:r>
                <a:rPr lang="zh-CN" altLang="en-US" sz="1600" dirty="0" smtClean="0">
                  <a:solidFill>
                    <a:srgbClr val="000000"/>
                  </a:solidFill>
                  <a:latin typeface="华文细黑" pitchFamily="2" charset="-122"/>
                  <a:ea typeface="华文细黑" pitchFamily="2" charset="-122"/>
                </a:rPr>
                <a:t>。</a:t>
              </a:r>
              <a:endParaRPr lang="zh-CN" altLang="en-US" sz="1600" dirty="0" smtClean="0">
                <a:solidFill>
                  <a:srgbClr val="000000"/>
                </a:solidFill>
                <a:latin typeface="华文细黑" pitchFamily="2" charset="-122"/>
                <a:ea typeface="华文细黑" pitchFamily="2" charset="-122"/>
              </a:endParaRPr>
            </a:p>
          </p:txBody>
        </p:sp>
        <p:sp>
          <p:nvSpPr>
            <p:cNvPr id="18" name="TextBox 13"/>
            <p:cNvSpPr txBox="1"/>
            <p:nvPr/>
          </p:nvSpPr>
          <p:spPr>
            <a:xfrm>
              <a:off x="4278457" y="3456140"/>
              <a:ext cx="1667035" cy="2432443"/>
            </a:xfrm>
            <a:prstGeom prst="rect">
              <a:avLst/>
            </a:prstGeom>
            <a:noFill/>
          </p:spPr>
          <p:txBody>
            <a:bodyPr wrap="square" rtlCol="0">
              <a:spAutoFit/>
            </a:bodyPr>
            <a:lstStyle/>
            <a:p>
              <a:pPr>
                <a:lnSpc>
                  <a:spcPct val="150000"/>
                </a:lnSpc>
                <a:buFont typeface="Arial" panose="020B0604020202020204" pitchFamily="34" charset="0"/>
                <a:buChar char="•"/>
              </a:pPr>
              <a:r>
                <a:rPr lang="zh-CN" altLang="en-US" sz="1600" b="1" dirty="0" smtClean="0">
                  <a:solidFill>
                    <a:srgbClr val="C00000"/>
                  </a:solidFill>
                  <a:latin typeface="华文细黑" pitchFamily="2" charset="-122"/>
                  <a:ea typeface="华文细黑" pitchFamily="2" charset="-122"/>
                </a:rPr>
                <a:t>访客导航台：</a:t>
              </a:r>
              <a:r>
                <a:rPr lang="zh-CN" altLang="en-US" sz="1600" dirty="0" smtClean="0">
                  <a:solidFill>
                    <a:srgbClr val="000000"/>
                  </a:solidFill>
                  <a:latin typeface="华文细黑" pitchFamily="2" charset="-122"/>
                  <a:ea typeface="华文细黑" pitchFamily="2" charset="-122"/>
                </a:rPr>
                <a:t>采用</a:t>
              </a:r>
              <a:r>
                <a:rPr lang="zh-CN" altLang="en-US" sz="1600" b="1" dirty="0" smtClean="0">
                  <a:solidFill>
                    <a:srgbClr val="000000"/>
                  </a:solidFill>
                  <a:latin typeface="华文细黑" pitchFamily="2" charset="-122"/>
                  <a:ea typeface="华文细黑" pitchFamily="2" charset="-122"/>
                </a:rPr>
                <a:t>二代身份证读取</a:t>
              </a:r>
              <a:r>
                <a:rPr lang="zh-CN" altLang="en-US" sz="1600" dirty="0" smtClean="0">
                  <a:solidFill>
                    <a:srgbClr val="000000"/>
                  </a:solidFill>
                  <a:latin typeface="华文细黑" pitchFamily="2" charset="-122"/>
                  <a:ea typeface="华文细黑" pitchFamily="2" charset="-122"/>
                </a:rPr>
                <a:t>和</a:t>
              </a:r>
              <a:r>
                <a:rPr lang="zh-CN" altLang="en-US" sz="1600" b="1" dirty="0" smtClean="0">
                  <a:solidFill>
                    <a:srgbClr val="000000"/>
                  </a:solidFill>
                  <a:latin typeface="华文细黑" pitchFamily="2" charset="-122"/>
                  <a:ea typeface="华文细黑" pitchFamily="2" charset="-122"/>
                </a:rPr>
                <a:t>二维码验证</a:t>
              </a:r>
              <a:r>
                <a:rPr lang="zh-CN" altLang="en-US" sz="1600" dirty="0" smtClean="0">
                  <a:solidFill>
                    <a:srgbClr val="000000"/>
                  </a:solidFill>
                  <a:latin typeface="华文细黑" pitchFamily="2" charset="-122"/>
                  <a:ea typeface="华文细黑" pitchFamily="2" charset="-122"/>
                </a:rPr>
                <a:t>鉴别访客身份。</a:t>
              </a:r>
              <a:endParaRPr lang="en-US" altLang="zh-CN" sz="1600" dirty="0" smtClean="0">
                <a:solidFill>
                  <a:srgbClr val="000000"/>
                </a:solidFill>
                <a:latin typeface="华文细黑" pitchFamily="2" charset="-122"/>
                <a:ea typeface="华文细黑" pitchFamily="2" charset="-122"/>
              </a:endParaRPr>
            </a:p>
            <a:p>
              <a:pPr>
                <a:lnSpc>
                  <a:spcPct val="150000"/>
                </a:lnSpc>
                <a:buFont typeface="Arial" panose="020B0604020202020204" pitchFamily="34" charset="0"/>
                <a:buChar char="•"/>
              </a:pPr>
              <a:r>
                <a:rPr lang="zh-CN" altLang="en-US" sz="1600" dirty="0" smtClean="0">
                  <a:solidFill>
                    <a:srgbClr val="000000"/>
                  </a:solidFill>
                  <a:latin typeface="华文细黑" pitchFamily="2" charset="-122"/>
                  <a:ea typeface="华文细黑" pitchFamily="2" charset="-122"/>
                </a:rPr>
                <a:t>为访客提供</a:t>
              </a:r>
              <a:r>
                <a:rPr lang="zh-CN" altLang="en-US" sz="1600" b="1" dirty="0" smtClean="0">
                  <a:solidFill>
                    <a:srgbClr val="000000"/>
                  </a:solidFill>
                  <a:latin typeface="华文细黑" pitchFamily="2" charset="-122"/>
                  <a:ea typeface="华文细黑" pitchFamily="2" charset="-122"/>
                </a:rPr>
                <a:t>通行卡、园区内导航</a:t>
              </a:r>
              <a:r>
                <a:rPr lang="zh-CN" altLang="en-US" sz="1600" dirty="0" smtClean="0">
                  <a:solidFill>
                    <a:srgbClr val="000000"/>
                  </a:solidFill>
                  <a:latin typeface="华文细黑" pitchFamily="2" charset="-122"/>
                  <a:ea typeface="华文细黑" pitchFamily="2" charset="-122"/>
                </a:rPr>
                <a:t>和</a:t>
              </a:r>
              <a:r>
                <a:rPr lang="zh-CN" altLang="en-US" sz="1600" b="1" dirty="0" smtClean="0">
                  <a:solidFill>
                    <a:srgbClr val="000000"/>
                  </a:solidFill>
                  <a:latin typeface="华文细黑" pitchFamily="2" charset="-122"/>
                  <a:ea typeface="华文细黑" pitchFamily="2" charset="-122"/>
                </a:rPr>
                <a:t>信息查询</a:t>
              </a:r>
              <a:r>
                <a:rPr lang="zh-CN" altLang="en-US" sz="1600" dirty="0" smtClean="0">
                  <a:solidFill>
                    <a:srgbClr val="000000"/>
                  </a:solidFill>
                  <a:latin typeface="华文细黑" pitchFamily="2" charset="-122"/>
                  <a:ea typeface="华文细黑" pitchFamily="2" charset="-122"/>
                </a:rPr>
                <a:t>服务。</a:t>
              </a:r>
              <a:endParaRPr lang="zh-CN" altLang="en-US" sz="1600" dirty="0" smtClean="0">
                <a:solidFill>
                  <a:srgbClr val="000000"/>
                </a:solidFill>
                <a:latin typeface="华文细黑" pitchFamily="2" charset="-122"/>
                <a:ea typeface="华文细黑" pitchFamily="2" charset="-122"/>
              </a:endParaRPr>
            </a:p>
          </p:txBody>
        </p:sp>
        <p:pic>
          <p:nvPicPr>
            <p:cNvPr id="19" name="Picture 2"/>
            <p:cNvPicPr>
              <a:picLocks noChangeAspect="1" noChangeArrowheads="1"/>
            </p:cNvPicPr>
            <p:nvPr/>
          </p:nvPicPr>
          <p:blipFill>
            <a:blip r:embed="rId4" cstate="email"/>
            <a:srcRect/>
            <a:stretch>
              <a:fillRect/>
            </a:stretch>
          </p:blipFill>
          <p:spPr bwMode="auto">
            <a:xfrm>
              <a:off x="6276475" y="2523395"/>
              <a:ext cx="857250" cy="847725"/>
            </a:xfrm>
            <a:prstGeom prst="rect">
              <a:avLst/>
            </a:prstGeom>
            <a:noFill/>
            <a:ln w="9525">
              <a:noFill/>
              <a:miter lim="800000"/>
              <a:headEnd/>
              <a:tailEnd/>
            </a:ln>
          </p:spPr>
        </p:pic>
        <p:sp>
          <p:nvSpPr>
            <p:cNvPr id="20" name="TextBox 17"/>
            <p:cNvSpPr txBox="1"/>
            <p:nvPr/>
          </p:nvSpPr>
          <p:spPr>
            <a:xfrm>
              <a:off x="6002063" y="3473073"/>
              <a:ext cx="1512168" cy="1842759"/>
            </a:xfrm>
            <a:prstGeom prst="rect">
              <a:avLst/>
            </a:prstGeom>
            <a:noFill/>
          </p:spPr>
          <p:txBody>
            <a:bodyPr wrap="square" rtlCol="0">
              <a:spAutoFit/>
            </a:bodyPr>
            <a:lstStyle/>
            <a:p>
              <a:pPr>
                <a:lnSpc>
                  <a:spcPct val="150000"/>
                </a:lnSpc>
                <a:buFont typeface="Arial" panose="020B0604020202020204" pitchFamily="34" charset="0"/>
                <a:buChar char="•"/>
              </a:pPr>
              <a:r>
                <a:rPr lang="zh-CN" altLang="en-US" sz="1600" b="1" dirty="0" smtClean="0">
                  <a:solidFill>
                    <a:srgbClr val="C00000"/>
                  </a:solidFill>
                  <a:latin typeface="华文细黑" pitchFamily="2" charset="-122"/>
                  <a:ea typeface="华文细黑" pitchFamily="2" charset="-122"/>
                </a:rPr>
                <a:t>访客短信机：</a:t>
              </a:r>
              <a:r>
                <a:rPr lang="zh-CN" altLang="en-US" sz="1600" dirty="0" smtClean="0">
                  <a:solidFill>
                    <a:srgbClr val="000000"/>
                  </a:solidFill>
                  <a:latin typeface="华文细黑" pitchFamily="2" charset="-122"/>
                  <a:ea typeface="华文细黑" pitchFamily="2" charset="-122"/>
                </a:rPr>
                <a:t>给访客发送“</a:t>
              </a:r>
              <a:r>
                <a:rPr lang="zh-CN" altLang="en-US" sz="1600" b="1" dirty="0" smtClean="0">
                  <a:solidFill>
                    <a:srgbClr val="000000"/>
                  </a:solidFill>
                  <a:latin typeface="华文细黑" pitchFamily="2" charset="-122"/>
                  <a:ea typeface="华文细黑" pitchFamily="2" charset="-122"/>
                </a:rPr>
                <a:t>欢迎短信</a:t>
              </a:r>
              <a:r>
                <a:rPr lang="zh-CN" altLang="en-US" sz="1600" dirty="0" smtClean="0">
                  <a:solidFill>
                    <a:srgbClr val="000000"/>
                  </a:solidFill>
                  <a:latin typeface="华文细黑" pitchFamily="2" charset="-122"/>
                  <a:ea typeface="华文细黑" pitchFamily="2" charset="-122"/>
                </a:rPr>
                <a:t>”，给接待人员发送“</a:t>
              </a:r>
              <a:r>
                <a:rPr lang="zh-CN" altLang="en-US" sz="1600" b="1" dirty="0" smtClean="0">
                  <a:solidFill>
                    <a:srgbClr val="000000"/>
                  </a:solidFill>
                  <a:latin typeface="华文细黑" pitchFamily="2" charset="-122"/>
                  <a:ea typeface="华文细黑" pitchFamily="2" charset="-122"/>
                </a:rPr>
                <a:t>到访通知</a:t>
              </a:r>
              <a:r>
                <a:rPr lang="zh-CN" altLang="en-US" sz="1600" dirty="0" smtClean="0">
                  <a:solidFill>
                    <a:srgbClr val="000000"/>
                  </a:solidFill>
                  <a:latin typeface="华文细黑" pitchFamily="2" charset="-122"/>
                  <a:ea typeface="华文细黑" pitchFamily="2" charset="-122"/>
                </a:rPr>
                <a:t>”。</a:t>
              </a:r>
              <a:endParaRPr lang="zh-CN" altLang="en-US" sz="1600" dirty="0" smtClean="0">
                <a:solidFill>
                  <a:srgbClr val="000000"/>
                </a:solidFill>
                <a:latin typeface="华文细黑" pitchFamily="2" charset="-122"/>
                <a:ea typeface="华文细黑" pitchFamily="2" charset="-122"/>
              </a:endParaRPr>
            </a:p>
          </p:txBody>
        </p:sp>
        <p:pic>
          <p:nvPicPr>
            <p:cNvPr id="21" name="Picture 3"/>
            <p:cNvPicPr>
              <a:picLocks noChangeAspect="1" noChangeArrowheads="1"/>
            </p:cNvPicPr>
            <p:nvPr/>
          </p:nvPicPr>
          <p:blipFill>
            <a:blip r:embed="rId5" cstate="email"/>
            <a:srcRect/>
            <a:stretch>
              <a:fillRect/>
            </a:stretch>
          </p:blipFill>
          <p:spPr bwMode="auto">
            <a:xfrm>
              <a:off x="2764920" y="2603835"/>
              <a:ext cx="1135954" cy="857923"/>
            </a:xfrm>
            <a:prstGeom prst="rect">
              <a:avLst/>
            </a:prstGeom>
            <a:noFill/>
            <a:ln w="9525">
              <a:noFill/>
              <a:miter lim="800000"/>
              <a:headEnd/>
              <a:tailEnd/>
            </a:ln>
          </p:spPr>
        </p:pic>
        <p:sp>
          <p:nvSpPr>
            <p:cNvPr id="22" name="TextBox 18"/>
            <p:cNvSpPr txBox="1"/>
            <p:nvPr/>
          </p:nvSpPr>
          <p:spPr>
            <a:xfrm>
              <a:off x="2586050" y="3535974"/>
              <a:ext cx="1627464" cy="1547918"/>
            </a:xfrm>
            <a:prstGeom prst="rect">
              <a:avLst/>
            </a:prstGeom>
            <a:noFill/>
          </p:spPr>
          <p:txBody>
            <a:bodyPr wrap="square" rtlCol="0">
              <a:spAutoFit/>
            </a:bodyPr>
            <a:lstStyle/>
            <a:p>
              <a:pPr>
                <a:lnSpc>
                  <a:spcPct val="150000"/>
                </a:lnSpc>
                <a:buFont typeface="Arial" panose="020B0604020202020204" pitchFamily="34" charset="0"/>
                <a:buChar char="•"/>
              </a:pPr>
              <a:r>
                <a:rPr lang="zh-CN" altLang="en-US" sz="1600" b="1" dirty="0" smtClean="0">
                  <a:solidFill>
                    <a:srgbClr val="C00000"/>
                  </a:solidFill>
                  <a:latin typeface="华文细黑" pitchFamily="2" charset="-122"/>
                  <a:ea typeface="华文细黑" pitchFamily="2" charset="-122"/>
                </a:rPr>
                <a:t>智能卡口：</a:t>
              </a:r>
              <a:r>
                <a:rPr lang="zh-CN" altLang="en-US" sz="1600" dirty="0" smtClean="0">
                  <a:solidFill>
                    <a:srgbClr val="000000"/>
                  </a:solidFill>
                  <a:latin typeface="华文细黑" pitchFamily="2" charset="-122"/>
                  <a:ea typeface="华文细黑" pitchFamily="2" charset="-122"/>
                </a:rPr>
                <a:t>通过</a:t>
              </a:r>
              <a:r>
                <a:rPr lang="zh-CN" altLang="en-US" sz="1600" b="1" dirty="0" smtClean="0">
                  <a:solidFill>
                    <a:srgbClr val="000000"/>
                  </a:solidFill>
                  <a:latin typeface="华文细黑" pitchFamily="2" charset="-122"/>
                  <a:ea typeface="华文细黑" pitchFamily="2" charset="-122"/>
                </a:rPr>
                <a:t>车牌识别</a:t>
              </a:r>
              <a:r>
                <a:rPr lang="zh-CN" altLang="en-US" sz="1600" dirty="0" smtClean="0">
                  <a:solidFill>
                    <a:srgbClr val="000000"/>
                  </a:solidFill>
                  <a:latin typeface="华文细黑" pitchFamily="2" charset="-122"/>
                  <a:ea typeface="华文细黑" pitchFamily="2" charset="-122"/>
                </a:rPr>
                <a:t>技术，访客事先登记过的车辆可以</a:t>
              </a:r>
              <a:r>
                <a:rPr lang="zh-CN" altLang="en-US" sz="1600" b="1" dirty="0" smtClean="0">
                  <a:solidFill>
                    <a:srgbClr val="000000"/>
                  </a:solidFill>
                  <a:latin typeface="华文细黑" pitchFamily="2" charset="-122"/>
                  <a:ea typeface="华文细黑" pitchFamily="2" charset="-122"/>
                </a:rPr>
                <a:t>不停车自动放行</a:t>
              </a:r>
              <a:r>
                <a:rPr lang="zh-CN" altLang="en-US" sz="1600" dirty="0" smtClean="0">
                  <a:solidFill>
                    <a:srgbClr val="000000"/>
                  </a:solidFill>
                  <a:latin typeface="华文细黑" pitchFamily="2" charset="-122"/>
                  <a:ea typeface="华文细黑" pitchFamily="2" charset="-122"/>
                </a:rPr>
                <a:t>。</a:t>
              </a:r>
              <a:endParaRPr lang="zh-CN" altLang="en-US" sz="1600" dirty="0" smtClean="0">
                <a:solidFill>
                  <a:srgbClr val="000000"/>
                </a:solidFill>
                <a:latin typeface="华文细黑" pitchFamily="2" charset="-122"/>
                <a:ea typeface="华文细黑" pitchFamily="2" charset="-122"/>
              </a:endParaRPr>
            </a:p>
          </p:txBody>
        </p:sp>
        <p:pic>
          <p:nvPicPr>
            <p:cNvPr id="23" name="Picture 4"/>
            <p:cNvPicPr>
              <a:picLocks noChangeAspect="1" noChangeArrowheads="1"/>
            </p:cNvPicPr>
            <p:nvPr/>
          </p:nvPicPr>
          <p:blipFill>
            <a:blip r:embed="rId6" cstate="email"/>
            <a:srcRect/>
            <a:stretch>
              <a:fillRect/>
            </a:stretch>
          </p:blipFill>
          <p:spPr bwMode="auto">
            <a:xfrm>
              <a:off x="5336111" y="2369614"/>
              <a:ext cx="318440" cy="307826"/>
            </a:xfrm>
            <a:prstGeom prst="rect">
              <a:avLst/>
            </a:prstGeom>
            <a:noFill/>
            <a:ln w="9525">
              <a:noFill/>
              <a:miter lim="800000"/>
              <a:headEnd/>
              <a:tailEnd/>
            </a:ln>
          </p:spPr>
        </p:pic>
        <p:sp>
          <p:nvSpPr>
            <p:cNvPr id="24" name="AutoShape 41"/>
            <p:cNvSpPr>
              <a:spLocks noChangeArrowheads="1"/>
            </p:cNvSpPr>
            <p:nvPr/>
          </p:nvSpPr>
          <p:spPr bwMode="auto">
            <a:xfrm>
              <a:off x="834105" y="1925063"/>
              <a:ext cx="1040858" cy="412854"/>
            </a:xfrm>
            <a:prstGeom prst="roundRect">
              <a:avLst>
                <a:gd name="adj" fmla="val 9750"/>
              </a:avLst>
            </a:prstGeom>
            <a:gradFill rotWithShape="1">
              <a:gsLst>
                <a:gs pos="0">
                  <a:srgbClr val="C00000"/>
                </a:gs>
                <a:gs pos="100000">
                  <a:srgbClr val="FF6600"/>
                </a:gs>
              </a:gsLst>
              <a:lin ang="5400000" scaled="1"/>
            </a:gradFill>
            <a:ln w="25400">
              <a:solidFill>
                <a:schemeClr val="bg1"/>
              </a:solidFill>
              <a:miter lim="800000"/>
            </a:ln>
            <a:effectLst>
              <a:reflection blurRad="6350" stA="50000" endA="300" endPos="55000" dir="5400000" sy="-100000" algn="bl" rotWithShape="0"/>
            </a:effectLst>
          </p:spPr>
          <p:txBody>
            <a:bodyPr wrap="none" anchor="ctr"/>
            <a:lstStyle/>
            <a:p>
              <a:pPr algn="ctr"/>
              <a:r>
                <a:rPr lang="en-US" altLang="zh-CN" sz="1600" b="1" dirty="0" smtClean="0">
                  <a:solidFill>
                    <a:srgbClr val="FFFFFF"/>
                  </a:solidFill>
                  <a:latin typeface="华文细黑" pitchFamily="2" charset="-122"/>
                  <a:ea typeface="华文细黑" pitchFamily="2" charset="-122"/>
                </a:rPr>
                <a:t>1</a:t>
              </a:r>
              <a:r>
                <a:rPr lang="zh-CN" altLang="en-US" sz="1600" b="1" dirty="0" smtClean="0">
                  <a:solidFill>
                    <a:srgbClr val="FFFFFF"/>
                  </a:solidFill>
                  <a:latin typeface="华文细黑" pitchFamily="2" charset="-122"/>
                  <a:ea typeface="华文细黑" pitchFamily="2" charset="-122"/>
                </a:rPr>
                <a:t>访客预约</a:t>
              </a:r>
              <a:endParaRPr lang="ko-KR" altLang="en-US" sz="1600" b="1" dirty="0">
                <a:solidFill>
                  <a:srgbClr val="FFFFFF"/>
                </a:solidFill>
                <a:latin typeface="华文细黑" pitchFamily="2" charset="-122"/>
              </a:endParaRPr>
            </a:p>
          </p:txBody>
        </p:sp>
        <p:sp>
          <p:nvSpPr>
            <p:cNvPr id="25" name="AutoShape 41"/>
            <p:cNvSpPr>
              <a:spLocks noChangeArrowheads="1"/>
            </p:cNvSpPr>
            <p:nvPr/>
          </p:nvSpPr>
          <p:spPr bwMode="auto">
            <a:xfrm>
              <a:off x="2824712" y="1909505"/>
              <a:ext cx="1040858" cy="412854"/>
            </a:xfrm>
            <a:prstGeom prst="roundRect">
              <a:avLst>
                <a:gd name="adj" fmla="val 9750"/>
              </a:avLst>
            </a:prstGeom>
            <a:gradFill rotWithShape="1">
              <a:gsLst>
                <a:gs pos="0">
                  <a:srgbClr val="C00000"/>
                </a:gs>
                <a:gs pos="100000">
                  <a:srgbClr val="FF6600"/>
                </a:gs>
              </a:gsLst>
              <a:lin ang="5400000" scaled="1"/>
            </a:gradFill>
            <a:ln w="25400">
              <a:solidFill>
                <a:schemeClr val="bg1"/>
              </a:solidFill>
              <a:miter lim="800000"/>
            </a:ln>
            <a:effectLst>
              <a:reflection blurRad="6350" stA="50000" endA="300" endPos="55000" dir="5400000" sy="-100000" algn="bl" rotWithShape="0"/>
            </a:effectLst>
          </p:spPr>
          <p:txBody>
            <a:bodyPr wrap="none" anchor="ctr"/>
            <a:lstStyle/>
            <a:p>
              <a:pPr algn="ctr"/>
              <a:r>
                <a:rPr lang="en-US" altLang="zh-CN" sz="1600" b="1" dirty="0" smtClean="0">
                  <a:solidFill>
                    <a:srgbClr val="FFFFFF"/>
                  </a:solidFill>
                  <a:latin typeface="华文细黑" pitchFamily="2" charset="-122"/>
                  <a:ea typeface="华文细黑" pitchFamily="2" charset="-122"/>
                </a:rPr>
                <a:t>2</a:t>
              </a:r>
              <a:r>
                <a:rPr lang="zh-CN" altLang="en-US" sz="1600" b="1" dirty="0" smtClean="0">
                  <a:solidFill>
                    <a:srgbClr val="FFFFFF"/>
                  </a:solidFill>
                  <a:latin typeface="华文细黑" pitchFamily="2" charset="-122"/>
                  <a:ea typeface="华文细黑" pitchFamily="2" charset="-122"/>
                </a:rPr>
                <a:t>园区卡口</a:t>
              </a:r>
              <a:endParaRPr lang="ko-KR" altLang="en-US" sz="1600" b="1" dirty="0">
                <a:solidFill>
                  <a:srgbClr val="FFFFFF"/>
                </a:solidFill>
                <a:latin typeface="华文细黑" pitchFamily="2" charset="-122"/>
              </a:endParaRPr>
            </a:p>
          </p:txBody>
        </p:sp>
        <p:sp>
          <p:nvSpPr>
            <p:cNvPr id="26" name="AutoShape 41"/>
            <p:cNvSpPr>
              <a:spLocks noChangeArrowheads="1"/>
            </p:cNvSpPr>
            <p:nvPr/>
          </p:nvSpPr>
          <p:spPr bwMode="auto">
            <a:xfrm>
              <a:off x="4526058" y="1921940"/>
              <a:ext cx="1040858" cy="412854"/>
            </a:xfrm>
            <a:prstGeom prst="roundRect">
              <a:avLst>
                <a:gd name="adj" fmla="val 9750"/>
              </a:avLst>
            </a:prstGeom>
            <a:gradFill rotWithShape="1">
              <a:gsLst>
                <a:gs pos="0">
                  <a:srgbClr val="C00000"/>
                </a:gs>
                <a:gs pos="100000">
                  <a:srgbClr val="FF6600"/>
                </a:gs>
              </a:gsLst>
              <a:lin ang="5400000" scaled="1"/>
            </a:gradFill>
            <a:ln w="25400">
              <a:solidFill>
                <a:schemeClr val="bg1"/>
              </a:solidFill>
              <a:miter lim="800000"/>
            </a:ln>
            <a:effectLst>
              <a:reflection blurRad="6350" stA="50000" endA="300" endPos="55000" dir="5400000" sy="-100000" algn="bl" rotWithShape="0"/>
            </a:effectLst>
          </p:spPr>
          <p:txBody>
            <a:bodyPr wrap="none" anchor="ctr"/>
            <a:lstStyle/>
            <a:p>
              <a:pPr algn="ctr"/>
              <a:r>
                <a:rPr lang="en-US" altLang="zh-CN" sz="1600" b="1" dirty="0" smtClean="0">
                  <a:solidFill>
                    <a:srgbClr val="FFFFFF"/>
                  </a:solidFill>
                  <a:latin typeface="华文细黑" pitchFamily="2" charset="-122"/>
                  <a:ea typeface="华文细黑" pitchFamily="2" charset="-122"/>
                </a:rPr>
                <a:t>3</a:t>
              </a:r>
              <a:r>
                <a:rPr lang="zh-CN" altLang="en-US" sz="1600" b="1" dirty="0" smtClean="0">
                  <a:solidFill>
                    <a:srgbClr val="FFFFFF"/>
                  </a:solidFill>
                  <a:latin typeface="华文细黑" pitchFamily="2" charset="-122"/>
                  <a:ea typeface="华文细黑" pitchFamily="2" charset="-122"/>
                </a:rPr>
                <a:t>楼宇导航</a:t>
              </a:r>
              <a:endParaRPr lang="ko-KR" altLang="en-US" sz="1600" b="1" dirty="0">
                <a:solidFill>
                  <a:srgbClr val="FFFFFF"/>
                </a:solidFill>
                <a:latin typeface="华文细黑" pitchFamily="2" charset="-122"/>
              </a:endParaRPr>
            </a:p>
          </p:txBody>
        </p:sp>
        <p:sp>
          <p:nvSpPr>
            <p:cNvPr id="27" name="AutoShape 41"/>
            <p:cNvSpPr>
              <a:spLocks noChangeArrowheads="1"/>
            </p:cNvSpPr>
            <p:nvPr/>
          </p:nvSpPr>
          <p:spPr bwMode="auto">
            <a:xfrm>
              <a:off x="6152756" y="1915713"/>
              <a:ext cx="1040858" cy="412854"/>
            </a:xfrm>
            <a:prstGeom prst="roundRect">
              <a:avLst>
                <a:gd name="adj" fmla="val 9750"/>
              </a:avLst>
            </a:prstGeom>
            <a:gradFill rotWithShape="1">
              <a:gsLst>
                <a:gs pos="0">
                  <a:srgbClr val="C00000"/>
                </a:gs>
                <a:gs pos="100000">
                  <a:srgbClr val="FF6600"/>
                </a:gs>
              </a:gsLst>
              <a:lin ang="5400000" scaled="1"/>
            </a:gradFill>
            <a:ln w="25400">
              <a:solidFill>
                <a:schemeClr val="bg1"/>
              </a:solidFill>
              <a:miter lim="800000"/>
            </a:ln>
            <a:effectLst>
              <a:reflection blurRad="6350" stA="50000" endA="300" endPos="55000" dir="5400000" sy="-100000" algn="bl" rotWithShape="0"/>
            </a:effectLst>
          </p:spPr>
          <p:txBody>
            <a:bodyPr wrap="none" anchor="ctr"/>
            <a:lstStyle/>
            <a:p>
              <a:pPr algn="ctr"/>
              <a:r>
                <a:rPr lang="en-US" altLang="zh-CN" sz="1600" b="1" dirty="0" smtClean="0">
                  <a:solidFill>
                    <a:srgbClr val="FFFFFF"/>
                  </a:solidFill>
                  <a:latin typeface="华文细黑" pitchFamily="2" charset="-122"/>
                  <a:ea typeface="华文细黑" pitchFamily="2" charset="-122"/>
                </a:rPr>
                <a:t>4</a:t>
              </a:r>
              <a:r>
                <a:rPr lang="zh-CN" altLang="en-US" sz="1600" b="1" dirty="0" smtClean="0">
                  <a:solidFill>
                    <a:srgbClr val="FFFFFF"/>
                  </a:solidFill>
                  <a:latin typeface="华文细黑" pitchFamily="2" charset="-122"/>
                  <a:ea typeface="华文细黑" pitchFamily="2" charset="-122"/>
                </a:rPr>
                <a:t>短信通知</a:t>
              </a:r>
              <a:endParaRPr lang="ko-KR" altLang="en-US" sz="1600" b="1" dirty="0">
                <a:solidFill>
                  <a:srgbClr val="FFFFFF"/>
                </a:solidFill>
                <a:latin typeface="华文细黑" pitchFamily="2" charset="-122"/>
              </a:endParaRPr>
            </a:p>
          </p:txBody>
        </p:sp>
        <p:sp>
          <p:nvSpPr>
            <p:cNvPr id="28" name="AutoShape 41"/>
            <p:cNvSpPr>
              <a:spLocks noChangeArrowheads="1"/>
            </p:cNvSpPr>
            <p:nvPr/>
          </p:nvSpPr>
          <p:spPr bwMode="auto">
            <a:xfrm>
              <a:off x="7611496" y="1918817"/>
              <a:ext cx="1040858" cy="412854"/>
            </a:xfrm>
            <a:prstGeom prst="roundRect">
              <a:avLst>
                <a:gd name="adj" fmla="val 9750"/>
              </a:avLst>
            </a:prstGeom>
            <a:gradFill rotWithShape="1">
              <a:gsLst>
                <a:gs pos="0">
                  <a:srgbClr val="C00000"/>
                </a:gs>
                <a:gs pos="100000">
                  <a:srgbClr val="FF6600"/>
                </a:gs>
              </a:gsLst>
              <a:lin ang="5400000" scaled="1"/>
            </a:gradFill>
            <a:ln w="25400">
              <a:solidFill>
                <a:schemeClr val="bg1"/>
              </a:solidFill>
              <a:miter lim="800000"/>
            </a:ln>
            <a:effectLst>
              <a:reflection blurRad="6350" stA="50000" endA="300" endPos="55000" dir="5400000" sy="-100000" algn="bl" rotWithShape="0"/>
            </a:effectLst>
          </p:spPr>
          <p:txBody>
            <a:bodyPr wrap="none" anchor="ctr"/>
            <a:lstStyle/>
            <a:p>
              <a:pPr algn="ctr"/>
              <a:r>
                <a:rPr lang="en-US" altLang="zh-CN" sz="1600" b="1" dirty="0" smtClean="0">
                  <a:solidFill>
                    <a:srgbClr val="FFFFFF"/>
                  </a:solidFill>
                  <a:latin typeface="华文细黑" pitchFamily="2" charset="-122"/>
                  <a:ea typeface="华文细黑" pitchFamily="2" charset="-122"/>
                </a:rPr>
                <a:t>5</a:t>
              </a:r>
              <a:r>
                <a:rPr lang="zh-CN" altLang="en-US" sz="1600" b="1" dirty="0" smtClean="0">
                  <a:solidFill>
                    <a:srgbClr val="FFFFFF"/>
                  </a:solidFill>
                  <a:latin typeface="华文细黑" pitchFamily="2" charset="-122"/>
                  <a:ea typeface="华文细黑" pitchFamily="2" charset="-122"/>
                </a:rPr>
                <a:t>访客放行</a:t>
              </a:r>
              <a:endParaRPr lang="ko-KR" altLang="en-US" sz="1600" b="1" dirty="0">
                <a:solidFill>
                  <a:srgbClr val="FFFFFF"/>
                </a:solidFill>
                <a:latin typeface="华文细黑" pitchFamily="2" charset="-122"/>
              </a:endParaRPr>
            </a:p>
          </p:txBody>
        </p:sp>
      </p:grpSp>
      <p:grpSp>
        <p:nvGrpSpPr>
          <p:cNvPr id="29" name="组合 8"/>
          <p:cNvGrpSpPr/>
          <p:nvPr/>
        </p:nvGrpSpPr>
        <p:grpSpPr>
          <a:xfrm>
            <a:off x="27857" y="1"/>
            <a:ext cx="1303784" cy="1196751"/>
            <a:chOff x="411163" y="68262"/>
            <a:chExt cx="1800225" cy="1800225"/>
          </a:xfrm>
        </p:grpSpPr>
        <p:grpSp>
          <p:nvGrpSpPr>
            <p:cNvPr id="30" name="组合 6"/>
            <p:cNvGrpSpPr/>
            <p:nvPr/>
          </p:nvGrpSpPr>
          <p:grpSpPr bwMode="auto">
            <a:xfrm>
              <a:off x="411163" y="68262"/>
              <a:ext cx="1800225" cy="1800225"/>
              <a:chOff x="925401" y="3148270"/>
              <a:chExt cx="1800000" cy="1800000"/>
            </a:xfrm>
          </p:grpSpPr>
          <p:sp>
            <p:nvSpPr>
              <p:cNvPr id="32" name="椭圆 31"/>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椭圆 32"/>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1" name="矩形 30"/>
            <p:cNvSpPr/>
            <p:nvPr/>
          </p:nvSpPr>
          <p:spPr>
            <a:xfrm>
              <a:off x="723403"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园区</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管理</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3" name="标题 64"/>
          <p:cNvSpPr>
            <a:spLocks noGrp="1" noChangeArrowheads="1"/>
          </p:cNvSpPr>
          <p:nvPr>
            <p:ph type="title" idx="4294967295"/>
          </p:nvPr>
        </p:nvSpPr>
        <p:spPr>
          <a:xfrm>
            <a:off x="0" y="214290"/>
            <a:ext cx="8229600" cy="642942"/>
          </a:xfrm>
        </p:spPr>
        <p:txBody>
          <a:bodyPr/>
          <a:lstStyle/>
          <a:p>
            <a:r>
              <a:rPr lang="zh-CN" altLang="en-US" sz="2800" dirty="0" smtClean="0">
                <a:solidFill>
                  <a:schemeClr val="tx1"/>
                </a:solidFill>
              </a:rPr>
              <a:t>企业运营服务平台</a:t>
            </a:r>
            <a:endParaRPr lang="zh-CN" sz="2800" dirty="0">
              <a:solidFill>
                <a:schemeClr val="tx1"/>
              </a:solidFill>
            </a:endParaRPr>
          </a:p>
        </p:txBody>
      </p:sp>
      <p:grpSp>
        <p:nvGrpSpPr>
          <p:cNvPr id="90" name="组合 89"/>
          <p:cNvGrpSpPr/>
          <p:nvPr/>
        </p:nvGrpSpPr>
        <p:grpSpPr>
          <a:xfrm>
            <a:off x="1552458" y="1037937"/>
            <a:ext cx="7537529" cy="5677211"/>
            <a:chOff x="1552458" y="1037937"/>
            <a:chExt cx="7537529" cy="5677211"/>
          </a:xfrm>
        </p:grpSpPr>
        <p:sp>
          <p:nvSpPr>
            <p:cNvPr id="69" name="Oval 59"/>
            <p:cNvSpPr>
              <a:spLocks noChangeArrowheads="1"/>
            </p:cNvSpPr>
            <p:nvPr/>
          </p:nvSpPr>
          <p:spPr bwMode="auto">
            <a:xfrm>
              <a:off x="3297855" y="4562143"/>
              <a:ext cx="2867025" cy="1795815"/>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15363" name="Oval 58"/>
            <p:cNvSpPr>
              <a:spLocks noChangeArrowheads="1"/>
            </p:cNvSpPr>
            <p:nvPr/>
          </p:nvSpPr>
          <p:spPr bwMode="auto">
            <a:xfrm>
              <a:off x="5572132" y="2071678"/>
              <a:ext cx="2867025" cy="2190472"/>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grpSp>
          <p:nvGrpSpPr>
            <p:cNvPr id="2" name="Group 81"/>
            <p:cNvGrpSpPr/>
            <p:nvPr/>
          </p:nvGrpSpPr>
          <p:grpSpPr bwMode="auto">
            <a:xfrm>
              <a:off x="7093833" y="1844240"/>
              <a:ext cx="990600" cy="714539"/>
              <a:chOff x="0" y="0"/>
              <a:chExt cx="1042" cy="1019"/>
            </a:xfrm>
          </p:grpSpPr>
          <p:grpSp>
            <p:nvGrpSpPr>
              <p:cNvPr id="3" name="Group 82"/>
              <p:cNvGrpSpPr/>
              <p:nvPr/>
            </p:nvGrpSpPr>
            <p:grpSpPr bwMode="auto">
              <a:xfrm>
                <a:off x="0" y="0"/>
                <a:ext cx="1042" cy="1019"/>
                <a:chOff x="0" y="0"/>
                <a:chExt cx="1042" cy="1019"/>
              </a:xfrm>
            </p:grpSpPr>
            <p:pic>
              <p:nvPicPr>
                <p:cNvPr id="15388" name="Picture 83"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389" name="Oval 84"/>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90" name="Picture 85"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4" name="Group 87"/>
            <p:cNvGrpSpPr/>
            <p:nvPr/>
          </p:nvGrpSpPr>
          <p:grpSpPr bwMode="auto">
            <a:xfrm>
              <a:off x="7987596" y="2856309"/>
              <a:ext cx="990600" cy="714539"/>
              <a:chOff x="0" y="0"/>
              <a:chExt cx="1042" cy="1019"/>
            </a:xfrm>
          </p:grpSpPr>
          <p:grpSp>
            <p:nvGrpSpPr>
              <p:cNvPr id="5" name="Group 88"/>
              <p:cNvGrpSpPr/>
              <p:nvPr/>
            </p:nvGrpSpPr>
            <p:grpSpPr bwMode="auto">
              <a:xfrm>
                <a:off x="0" y="0"/>
                <a:ext cx="1042" cy="1019"/>
                <a:chOff x="0" y="0"/>
                <a:chExt cx="1042" cy="1019"/>
              </a:xfrm>
            </p:grpSpPr>
            <p:pic>
              <p:nvPicPr>
                <p:cNvPr id="15393" name="Picture 89"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394" name="Oval 90"/>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95" name="Picture 91"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396" name="Text Box 92"/>
            <p:cNvSpPr>
              <a:spLocks noChangeArrowheads="1"/>
            </p:cNvSpPr>
            <p:nvPr/>
          </p:nvSpPr>
          <p:spPr bwMode="auto">
            <a:xfrm>
              <a:off x="7941558" y="3043729"/>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8F8F8"/>
                  </a:solidFill>
                  <a:sym typeface="Arial" panose="020B0604020202020204" pitchFamily="34" charset="0"/>
                </a:rPr>
                <a:t>安全管理</a:t>
              </a:r>
              <a:endParaRPr lang="en-US" sz="1600" b="1" dirty="0">
                <a:solidFill>
                  <a:srgbClr val="F8F8F8"/>
                </a:solidFill>
                <a:sym typeface="Arial" panose="020B0604020202020204" pitchFamily="34" charset="0"/>
              </a:endParaRPr>
            </a:p>
          </p:txBody>
        </p:sp>
        <p:grpSp>
          <p:nvGrpSpPr>
            <p:cNvPr id="6" name="Group 93"/>
            <p:cNvGrpSpPr/>
            <p:nvPr/>
          </p:nvGrpSpPr>
          <p:grpSpPr bwMode="auto">
            <a:xfrm>
              <a:off x="7093833" y="3799266"/>
              <a:ext cx="990600" cy="714539"/>
              <a:chOff x="0" y="0"/>
              <a:chExt cx="1042" cy="1019"/>
            </a:xfrm>
          </p:grpSpPr>
          <p:grpSp>
            <p:nvGrpSpPr>
              <p:cNvPr id="7" name="Group 94"/>
              <p:cNvGrpSpPr/>
              <p:nvPr/>
            </p:nvGrpSpPr>
            <p:grpSpPr bwMode="auto">
              <a:xfrm>
                <a:off x="0" y="0"/>
                <a:ext cx="1042" cy="1019"/>
                <a:chOff x="0" y="0"/>
                <a:chExt cx="1042" cy="1019"/>
              </a:xfrm>
            </p:grpSpPr>
            <p:pic>
              <p:nvPicPr>
                <p:cNvPr id="15399" name="Picture 95"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400" name="Oval 96"/>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401" name="Picture 9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402" name="Text Box 98"/>
            <p:cNvSpPr>
              <a:spLocks noChangeArrowheads="1"/>
            </p:cNvSpPr>
            <p:nvPr/>
          </p:nvSpPr>
          <p:spPr bwMode="auto">
            <a:xfrm>
              <a:off x="7065258" y="2024632"/>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8F8F8"/>
                  </a:solidFill>
                  <a:sym typeface="Arial" panose="020B0604020202020204" pitchFamily="34" charset="0"/>
                </a:rPr>
                <a:t>物业管理</a:t>
              </a:r>
              <a:endParaRPr lang="en-US" sz="1600" b="1" dirty="0">
                <a:solidFill>
                  <a:srgbClr val="F8F8F8"/>
                </a:solidFill>
                <a:sym typeface="Arial" panose="020B0604020202020204" pitchFamily="34" charset="0"/>
              </a:endParaRPr>
            </a:p>
          </p:txBody>
        </p:sp>
        <p:sp>
          <p:nvSpPr>
            <p:cNvPr id="15403" name="Text Box 99"/>
            <p:cNvSpPr>
              <a:spLocks noChangeArrowheads="1"/>
            </p:cNvSpPr>
            <p:nvPr/>
          </p:nvSpPr>
          <p:spPr bwMode="auto">
            <a:xfrm>
              <a:off x="6286523" y="2857496"/>
              <a:ext cx="1571625"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园区服务管理平台</a:t>
              </a:r>
              <a:endParaRPr lang="en-US" b="1" dirty="0">
                <a:solidFill>
                  <a:srgbClr val="000000"/>
                </a:solidFill>
                <a:sym typeface="Arial" panose="020B0604020202020204" pitchFamily="34" charset="0"/>
              </a:endParaRPr>
            </a:p>
          </p:txBody>
        </p:sp>
        <p:sp>
          <p:nvSpPr>
            <p:cNvPr id="15411" name="TextBox 51"/>
            <p:cNvSpPr>
              <a:spLocks noChangeArrowheads="1"/>
            </p:cNvSpPr>
            <p:nvPr/>
          </p:nvSpPr>
          <p:spPr bwMode="auto">
            <a:xfrm>
              <a:off x="7715272" y="4546595"/>
              <a:ext cx="1374715" cy="954107"/>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rPr>
                <a:t>招商项目管理</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园区辅助决策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t>苗圃与孵化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产业</a:t>
              </a:r>
              <a:r>
                <a:rPr lang="zh-CN" altLang="en-US" sz="1400" b="1" dirty="0" smtClean="0">
                  <a:solidFill>
                    <a:srgbClr val="000000"/>
                  </a:solidFill>
                  <a:sym typeface="微软雅黑" panose="020B0503020204020204" pitchFamily="34" charset="-122"/>
                </a:rPr>
                <a:t>链共享</a:t>
              </a:r>
              <a:endParaRPr lang="en-US" sz="1400" b="1" dirty="0">
                <a:solidFill>
                  <a:srgbClr val="000000"/>
                </a:solidFill>
                <a:sym typeface="微软雅黑" panose="020B0503020204020204" pitchFamily="34" charset="-122"/>
              </a:endParaRPr>
            </a:p>
          </p:txBody>
        </p:sp>
        <p:sp>
          <p:nvSpPr>
            <p:cNvPr id="15412" name="TextBox 52"/>
            <p:cNvSpPr>
              <a:spLocks noChangeArrowheads="1"/>
            </p:cNvSpPr>
            <p:nvPr/>
          </p:nvSpPr>
          <p:spPr bwMode="auto">
            <a:xfrm>
              <a:off x="8072462" y="1974041"/>
              <a:ext cx="985856"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安</a:t>
              </a:r>
              <a:r>
                <a:rPr lang="zh-CN" altLang="en-US" sz="1400" b="1" dirty="0">
                  <a:solidFill>
                    <a:srgbClr val="000000"/>
                  </a:solidFill>
                  <a:sym typeface="微软雅黑" panose="020B0503020204020204" pitchFamily="34" charset="-122"/>
                </a:rPr>
                <a:t>防</a:t>
              </a:r>
              <a:r>
                <a:rPr lang="zh-CN" altLang="en-US" sz="1400" b="1" dirty="0" smtClean="0">
                  <a:solidFill>
                    <a:srgbClr val="000000"/>
                  </a:solidFill>
                  <a:sym typeface="微软雅黑" panose="020B0503020204020204" pitchFamily="34" charset="-122"/>
                </a:rPr>
                <a:t>监控</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入侵报警</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访客管理</a:t>
              </a:r>
              <a:endParaRPr lang="en-US" altLang="zh-CN" sz="1400" b="1" dirty="0">
                <a:solidFill>
                  <a:srgbClr val="000000"/>
                </a:solidFill>
                <a:sym typeface="微软雅黑" panose="020B0503020204020204" pitchFamily="34" charset="-122"/>
              </a:endParaRPr>
            </a:p>
          </p:txBody>
        </p:sp>
        <p:sp>
          <p:nvSpPr>
            <p:cNvPr id="15413" name="TextBox 53"/>
            <p:cNvSpPr>
              <a:spLocks noChangeArrowheads="1"/>
            </p:cNvSpPr>
            <p:nvPr/>
          </p:nvSpPr>
          <p:spPr bwMode="auto">
            <a:xfrm>
              <a:off x="6769200" y="1037937"/>
              <a:ext cx="16335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物业管理</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公共设施管理</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园区公共服务</a:t>
              </a:r>
              <a:endParaRPr lang="en-US" altLang="zh-CN" sz="1400" b="1" dirty="0" smtClean="0">
                <a:solidFill>
                  <a:srgbClr val="000000"/>
                </a:solidFill>
                <a:sym typeface="微软雅黑" panose="020B0503020204020204" pitchFamily="34" charset="-122"/>
              </a:endParaRPr>
            </a:p>
          </p:txBody>
        </p:sp>
        <p:sp>
          <p:nvSpPr>
            <p:cNvPr id="15414" name="等腰三角形 54"/>
            <p:cNvSpPr>
              <a:spLocks noChangeArrowheads="1"/>
            </p:cNvSpPr>
            <p:nvPr/>
          </p:nvSpPr>
          <p:spPr bwMode="auto">
            <a:xfrm rot="10800000">
              <a:off x="7353420" y="1771127"/>
              <a:ext cx="414338" cy="112287"/>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5" name="等腰三角形 55"/>
            <p:cNvSpPr>
              <a:spLocks noChangeArrowheads="1"/>
            </p:cNvSpPr>
            <p:nvPr/>
          </p:nvSpPr>
          <p:spPr bwMode="auto">
            <a:xfrm rot="10800000">
              <a:off x="8402778" y="2699821"/>
              <a:ext cx="414338" cy="13236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6" name="等腰三角形 56"/>
            <p:cNvSpPr>
              <a:spLocks noChangeArrowheads="1"/>
            </p:cNvSpPr>
            <p:nvPr/>
          </p:nvSpPr>
          <p:spPr bwMode="auto">
            <a:xfrm rot="18896710">
              <a:off x="7590270" y="4526011"/>
              <a:ext cx="306900" cy="17780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21" name="Text Box 86"/>
            <p:cNvSpPr>
              <a:spLocks noChangeArrowheads="1"/>
            </p:cNvSpPr>
            <p:nvPr/>
          </p:nvSpPr>
          <p:spPr bwMode="auto">
            <a:xfrm>
              <a:off x="7065258" y="3978486"/>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招商管理</a:t>
              </a:r>
              <a:endParaRPr lang="en-US" sz="1600" b="1" dirty="0">
                <a:solidFill>
                  <a:srgbClr val="FFFFFF"/>
                </a:solidFill>
                <a:sym typeface="Arial" panose="020B0604020202020204" pitchFamily="34" charset="0"/>
              </a:endParaRPr>
            </a:p>
          </p:txBody>
        </p:sp>
        <p:sp>
          <p:nvSpPr>
            <p:cNvPr id="72" name="Oval 90"/>
            <p:cNvSpPr>
              <a:spLocks noChangeArrowheads="1"/>
            </p:cNvSpPr>
            <p:nvPr/>
          </p:nvSpPr>
          <p:spPr bwMode="auto">
            <a:xfrm>
              <a:off x="5163565" y="2272333"/>
              <a:ext cx="983945" cy="71453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0" name="Oval 90"/>
            <p:cNvSpPr>
              <a:spLocks noChangeArrowheads="1"/>
            </p:cNvSpPr>
            <p:nvPr/>
          </p:nvSpPr>
          <p:spPr bwMode="auto">
            <a:xfrm>
              <a:off x="5583416" y="3635766"/>
              <a:ext cx="983945" cy="71453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1" name="Text Box 86"/>
            <p:cNvSpPr>
              <a:spLocks noChangeArrowheads="1"/>
            </p:cNvSpPr>
            <p:nvPr/>
          </p:nvSpPr>
          <p:spPr bwMode="auto">
            <a:xfrm>
              <a:off x="5511408" y="3867735"/>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交通管理</a:t>
              </a:r>
              <a:endParaRPr lang="en-US" sz="1600" b="1" dirty="0">
                <a:solidFill>
                  <a:srgbClr val="FFFFFF"/>
                </a:solidFill>
                <a:sym typeface="Arial" panose="020B0604020202020204" pitchFamily="34" charset="0"/>
              </a:endParaRPr>
            </a:p>
          </p:txBody>
        </p:sp>
        <p:sp>
          <p:nvSpPr>
            <p:cNvPr id="82" name="Text Box 86"/>
            <p:cNvSpPr>
              <a:spLocks noChangeArrowheads="1"/>
            </p:cNvSpPr>
            <p:nvPr/>
          </p:nvSpPr>
          <p:spPr bwMode="auto">
            <a:xfrm>
              <a:off x="5147378" y="2433845"/>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智能指挥</a:t>
              </a:r>
              <a:endParaRPr lang="en-US" sz="1600" b="1" dirty="0">
                <a:solidFill>
                  <a:srgbClr val="FFFFFF"/>
                </a:solidFill>
                <a:sym typeface="Arial" panose="020B0604020202020204" pitchFamily="34" charset="0"/>
              </a:endParaRPr>
            </a:p>
          </p:txBody>
        </p:sp>
        <p:sp>
          <p:nvSpPr>
            <p:cNvPr id="83" name="TextBox 53"/>
            <p:cNvSpPr>
              <a:spLocks noChangeArrowheads="1"/>
            </p:cNvSpPr>
            <p:nvPr/>
          </p:nvSpPr>
          <p:spPr bwMode="auto">
            <a:xfrm>
              <a:off x="4719670" y="1451401"/>
              <a:ext cx="16335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调度中心建设</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公共广播</a:t>
              </a:r>
              <a:endParaRPr lang="en-US"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信息发布</a:t>
              </a:r>
              <a:endParaRPr lang="zh-CN" altLang="en-US" sz="1400" b="1" dirty="0">
                <a:solidFill>
                  <a:srgbClr val="000000"/>
                </a:solidFill>
                <a:sym typeface="微软雅黑" panose="020B0503020204020204" pitchFamily="34" charset="-122"/>
              </a:endParaRPr>
            </a:p>
          </p:txBody>
        </p:sp>
        <p:sp>
          <p:nvSpPr>
            <p:cNvPr id="84" name="等腰三角形 54"/>
            <p:cNvSpPr>
              <a:spLocks noChangeArrowheads="1"/>
            </p:cNvSpPr>
            <p:nvPr/>
          </p:nvSpPr>
          <p:spPr bwMode="auto">
            <a:xfrm rot="10643611">
              <a:off x="5297723" y="2212430"/>
              <a:ext cx="414338" cy="112287"/>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grpSp>
          <p:nvGrpSpPr>
            <p:cNvPr id="8" name="组合 13"/>
            <p:cNvGrpSpPr/>
            <p:nvPr/>
          </p:nvGrpSpPr>
          <p:grpSpPr>
            <a:xfrm>
              <a:off x="6015464" y="4247816"/>
              <a:ext cx="1414056" cy="632059"/>
              <a:chOff x="6094585" y="4184257"/>
              <a:chExt cx="1414056" cy="632059"/>
            </a:xfrm>
          </p:grpSpPr>
          <p:sp>
            <p:nvSpPr>
              <p:cNvPr id="85" name="TextBox 51"/>
              <p:cNvSpPr>
                <a:spLocks noChangeArrowheads="1"/>
              </p:cNvSpPr>
              <p:nvPr/>
            </p:nvSpPr>
            <p:spPr bwMode="auto">
              <a:xfrm>
                <a:off x="6156176" y="4293096"/>
                <a:ext cx="1352465" cy="523220"/>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a:solidFill>
                      <a:srgbClr val="000000"/>
                    </a:solidFill>
                  </a:rPr>
                  <a:t>车辆</a:t>
                </a:r>
                <a:r>
                  <a:rPr lang="zh-CN" altLang="en-US" sz="1400" b="1" dirty="0" smtClean="0">
                    <a:solidFill>
                      <a:srgbClr val="000000"/>
                    </a:solidFill>
                  </a:rPr>
                  <a:t>管理</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园区</a:t>
                </a:r>
                <a:r>
                  <a:rPr lang="en-US" altLang="zh-CN" sz="1400" b="1" dirty="0">
                    <a:solidFill>
                      <a:srgbClr val="000000"/>
                    </a:solidFill>
                    <a:sym typeface="微软雅黑" panose="020B0503020204020204" pitchFamily="34" charset="-122"/>
                  </a:rPr>
                  <a:t>GIS</a:t>
                </a:r>
                <a:r>
                  <a:rPr lang="zh-CN" altLang="en-US" sz="1400" b="1" dirty="0">
                    <a:solidFill>
                      <a:srgbClr val="000000"/>
                    </a:solidFill>
                    <a:sym typeface="微软雅黑" panose="020B0503020204020204" pitchFamily="34" charset="-122"/>
                  </a:rPr>
                  <a:t>服务</a:t>
                </a:r>
                <a:endParaRPr lang="zh-CN" altLang="en-US" sz="1400" b="1" dirty="0">
                  <a:solidFill>
                    <a:srgbClr val="000000"/>
                  </a:solidFill>
                  <a:sym typeface="微软雅黑" panose="020B0503020204020204" pitchFamily="34" charset="-122"/>
                </a:endParaRPr>
              </a:p>
            </p:txBody>
          </p:sp>
          <p:sp>
            <p:nvSpPr>
              <p:cNvPr id="86" name="等腰三角形 56"/>
              <p:cNvSpPr>
                <a:spLocks noChangeArrowheads="1"/>
              </p:cNvSpPr>
              <p:nvPr/>
            </p:nvSpPr>
            <p:spPr bwMode="auto">
              <a:xfrm rot="18896710">
                <a:off x="6030034" y="4248808"/>
                <a:ext cx="306901" cy="17780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grpSp>
        <p:sp>
          <p:nvSpPr>
            <p:cNvPr id="15407" name="圆角矩形 47"/>
            <p:cNvSpPr>
              <a:spLocks noChangeArrowheads="1"/>
            </p:cNvSpPr>
            <p:nvPr/>
          </p:nvSpPr>
          <p:spPr bwMode="auto">
            <a:xfrm>
              <a:off x="4033529" y="3664404"/>
              <a:ext cx="1493341" cy="431800"/>
            </a:xfrm>
            <a:prstGeom prst="roundRect">
              <a:avLst>
                <a:gd name="adj" fmla="val 16667"/>
              </a:avLst>
            </a:prstGeom>
            <a:solidFill>
              <a:schemeClr val="tx2"/>
            </a:solidFill>
            <a:ln w="9525" cmpd="sng">
              <a:noFill/>
              <a:bevel/>
            </a:ln>
          </p:spPr>
          <p:txBody>
            <a:bodyPr anchor="ctr"/>
            <a:lstStyle/>
            <a:p>
              <a:pPr algn="ctr"/>
              <a:r>
                <a:rPr lang="zh-CN" altLang="en-US" sz="1400" b="1" dirty="0">
                  <a:solidFill>
                    <a:srgbClr val="FFFFFF"/>
                  </a:solidFill>
                  <a:sym typeface="微软雅黑" panose="020B0503020204020204" pitchFamily="34" charset="-122"/>
                </a:rPr>
                <a:t>数据中心</a:t>
              </a:r>
              <a:endParaRPr lang="zh-CN" altLang="en-US" sz="1400" b="1" dirty="0">
                <a:solidFill>
                  <a:srgbClr val="FFFFFF"/>
                </a:solidFill>
                <a:sym typeface="微软雅黑" panose="020B0503020204020204" pitchFamily="34" charset="-122"/>
              </a:endParaRPr>
            </a:p>
          </p:txBody>
        </p:sp>
        <p:sp>
          <p:nvSpPr>
            <p:cNvPr id="15406" name="圆角矩形 46"/>
            <p:cNvSpPr>
              <a:spLocks noChangeArrowheads="1"/>
            </p:cNvSpPr>
            <p:nvPr/>
          </p:nvSpPr>
          <p:spPr bwMode="auto">
            <a:xfrm>
              <a:off x="4000730" y="3232356"/>
              <a:ext cx="796351" cy="393495"/>
            </a:xfrm>
            <a:prstGeom prst="roundRect">
              <a:avLst>
                <a:gd name="adj" fmla="val 16667"/>
              </a:avLst>
            </a:prstGeom>
            <a:solidFill>
              <a:srgbClr val="538CD5"/>
            </a:solidFill>
            <a:ln w="9525" cmpd="sng">
              <a:noFill/>
              <a:bevel/>
            </a:ln>
          </p:spPr>
          <p:txBody>
            <a:bodyPr anchor="ctr"/>
            <a:lstStyle/>
            <a:p>
              <a:pPr algn="ctr"/>
              <a:r>
                <a:rPr lang="zh-CN" altLang="en-US" sz="1200" b="1" dirty="0">
                  <a:solidFill>
                    <a:srgbClr val="FFFFFF"/>
                  </a:solidFill>
                  <a:sym typeface="微软雅黑" panose="020B0503020204020204" pitchFamily="34" charset="-122"/>
                </a:rPr>
                <a:t>云</a:t>
              </a:r>
              <a:r>
                <a:rPr lang="zh-CN" altLang="en-US" sz="1200" b="1" dirty="0" smtClean="0">
                  <a:solidFill>
                    <a:srgbClr val="FFFFFF"/>
                  </a:solidFill>
                  <a:sym typeface="微软雅黑" panose="020B0503020204020204" pitchFamily="34" charset="-122"/>
                </a:rPr>
                <a:t>计算</a:t>
              </a:r>
              <a:endParaRPr lang="zh-CN" altLang="en-US" sz="1200" b="1" dirty="0">
                <a:solidFill>
                  <a:srgbClr val="FFFFFF"/>
                </a:solidFill>
                <a:sym typeface="微软雅黑" panose="020B0503020204020204" pitchFamily="34" charset="-122"/>
              </a:endParaRPr>
            </a:p>
          </p:txBody>
        </p:sp>
        <p:sp>
          <p:nvSpPr>
            <p:cNvPr id="15420" name="圆角矩形 60"/>
            <p:cNvSpPr>
              <a:spLocks noChangeArrowheads="1"/>
            </p:cNvSpPr>
            <p:nvPr/>
          </p:nvSpPr>
          <p:spPr bwMode="auto">
            <a:xfrm>
              <a:off x="4845608" y="3232356"/>
              <a:ext cx="681262" cy="394790"/>
            </a:xfrm>
            <a:prstGeom prst="roundRect">
              <a:avLst>
                <a:gd name="adj" fmla="val 16667"/>
              </a:avLst>
            </a:prstGeom>
            <a:solidFill>
              <a:srgbClr val="009900"/>
            </a:solidFill>
            <a:ln w="9525" cmpd="sng">
              <a:noFill/>
              <a:bevel/>
            </a:ln>
          </p:spPr>
          <p:txBody>
            <a:bodyPr anchor="ctr"/>
            <a:lstStyle/>
            <a:p>
              <a:pPr algn="ctr"/>
              <a:r>
                <a:rPr lang="zh-CN" altLang="en-US" sz="1200" b="1" dirty="0">
                  <a:solidFill>
                    <a:srgbClr val="FFFFFF"/>
                  </a:solidFill>
                  <a:sym typeface="微软雅黑" panose="020B0503020204020204" pitchFamily="34" charset="-122"/>
                </a:rPr>
                <a:t>物</a:t>
              </a:r>
              <a:r>
                <a:rPr lang="zh-CN" altLang="en-US" sz="1200" b="1" dirty="0" smtClean="0">
                  <a:solidFill>
                    <a:srgbClr val="FFFFFF"/>
                  </a:solidFill>
                  <a:sym typeface="微软雅黑" panose="020B0503020204020204" pitchFamily="34" charset="-122"/>
                </a:rPr>
                <a:t>联网</a:t>
              </a:r>
              <a:endParaRPr lang="zh-CN" altLang="en-US" sz="1200" b="1" dirty="0">
                <a:solidFill>
                  <a:srgbClr val="000000"/>
                </a:solidFill>
              </a:endParaRPr>
            </a:p>
          </p:txBody>
        </p:sp>
        <p:sp>
          <p:nvSpPr>
            <p:cNvPr id="70" name="Text Box 62"/>
            <p:cNvSpPr>
              <a:spLocks noChangeArrowheads="1"/>
            </p:cNvSpPr>
            <p:nvPr/>
          </p:nvSpPr>
          <p:spPr bwMode="auto">
            <a:xfrm>
              <a:off x="3887040" y="5255823"/>
              <a:ext cx="1643063"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员工生活便捷平台</a:t>
              </a:r>
              <a:endParaRPr lang="en-US" b="1" dirty="0">
                <a:solidFill>
                  <a:srgbClr val="000000"/>
                </a:solidFill>
                <a:sym typeface="Arial" panose="020B0604020202020204" pitchFamily="34" charset="0"/>
              </a:endParaRPr>
            </a:p>
          </p:txBody>
        </p:sp>
        <p:sp>
          <p:nvSpPr>
            <p:cNvPr id="74" name="TextBox 50"/>
            <p:cNvSpPr>
              <a:spLocks noChangeArrowheads="1"/>
            </p:cNvSpPr>
            <p:nvPr/>
          </p:nvSpPr>
          <p:spPr bwMode="auto">
            <a:xfrm>
              <a:off x="1552458" y="5904476"/>
              <a:ext cx="1385357" cy="738664"/>
            </a:xfrm>
            <a:prstGeom prst="rect">
              <a:avLst/>
            </a:prstGeom>
            <a:noFill/>
            <a:ln w="9525" cap="flat" cmpd="sng">
              <a:solidFill>
                <a:srgbClr val="4A7DBA"/>
              </a:solidFill>
              <a:prstDash val="dash"/>
              <a:bevel/>
            </a:ln>
          </p:spPr>
          <p:txBody>
            <a:bodyPr>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一卡通</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园区专车</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园区团购</a:t>
              </a:r>
              <a:endParaRPr lang="en-US" altLang="zh-CN" sz="1400" b="1" dirty="0">
                <a:solidFill>
                  <a:srgbClr val="000000"/>
                </a:solidFill>
                <a:sym typeface="微软雅黑" panose="020B0503020204020204" pitchFamily="34" charset="-122"/>
              </a:endParaRPr>
            </a:p>
          </p:txBody>
        </p:sp>
        <p:sp>
          <p:nvSpPr>
            <p:cNvPr id="75" name="等腰三角形 59"/>
            <p:cNvSpPr>
              <a:spLocks noChangeArrowheads="1"/>
            </p:cNvSpPr>
            <p:nvPr/>
          </p:nvSpPr>
          <p:spPr bwMode="auto">
            <a:xfrm rot="5566615" flipH="1">
              <a:off x="2760593" y="6253068"/>
              <a:ext cx="541638" cy="17631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76" name="TextBox 51"/>
            <p:cNvSpPr>
              <a:spLocks noChangeArrowheads="1"/>
            </p:cNvSpPr>
            <p:nvPr/>
          </p:nvSpPr>
          <p:spPr bwMode="auto">
            <a:xfrm>
              <a:off x="6650316" y="5976484"/>
              <a:ext cx="15268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统一支付</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商旅服务</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endParaRPr lang="en-US" sz="1400" b="1" dirty="0">
                <a:solidFill>
                  <a:srgbClr val="000000"/>
                </a:solidFill>
                <a:sym typeface="微软雅黑" panose="020B0503020204020204" pitchFamily="34" charset="-122"/>
              </a:endParaRPr>
            </a:p>
          </p:txBody>
        </p:sp>
        <p:grpSp>
          <p:nvGrpSpPr>
            <p:cNvPr id="15" name="组合 15"/>
            <p:cNvGrpSpPr/>
            <p:nvPr/>
          </p:nvGrpSpPr>
          <p:grpSpPr>
            <a:xfrm>
              <a:off x="3153839" y="5868774"/>
              <a:ext cx="1080120" cy="755782"/>
              <a:chOff x="3131840" y="5193498"/>
              <a:chExt cx="1080120" cy="755782"/>
            </a:xfrm>
          </p:grpSpPr>
          <p:sp>
            <p:nvSpPr>
              <p:cNvPr id="71" name="Oval 71"/>
              <p:cNvSpPr>
                <a:spLocks noChangeArrowheads="1"/>
              </p:cNvSpPr>
              <p:nvPr/>
            </p:nvSpPr>
            <p:spPr bwMode="auto">
              <a:xfrm>
                <a:off x="3131840" y="5193498"/>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78" name="Text Box 80"/>
              <p:cNvSpPr>
                <a:spLocks noChangeArrowheads="1"/>
              </p:cNvSpPr>
              <p:nvPr/>
            </p:nvSpPr>
            <p:spPr bwMode="auto">
              <a:xfrm>
                <a:off x="3183717" y="5372635"/>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衣食住行</a:t>
                </a:r>
                <a:endParaRPr lang="en-US" sz="1600" b="1" dirty="0">
                  <a:solidFill>
                    <a:srgbClr val="F8F8F8"/>
                  </a:solidFill>
                  <a:sym typeface="Arial" panose="020B0604020202020204" pitchFamily="34" charset="0"/>
                </a:endParaRPr>
              </a:p>
            </p:txBody>
          </p:sp>
        </p:grpSp>
        <p:sp>
          <p:nvSpPr>
            <p:cNvPr id="73" name="Oval 71"/>
            <p:cNvSpPr>
              <a:spLocks noChangeArrowheads="1"/>
            </p:cNvSpPr>
            <p:nvPr/>
          </p:nvSpPr>
          <p:spPr bwMode="auto">
            <a:xfrm>
              <a:off x="5458095" y="5850430"/>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79" name="Text Box 80"/>
            <p:cNvSpPr>
              <a:spLocks noChangeArrowheads="1"/>
            </p:cNvSpPr>
            <p:nvPr/>
          </p:nvSpPr>
          <p:spPr bwMode="auto">
            <a:xfrm>
              <a:off x="5487541" y="6066454"/>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便捷消费</a:t>
              </a:r>
              <a:endParaRPr lang="en-US" sz="1600" b="1" dirty="0">
                <a:solidFill>
                  <a:srgbClr val="F8F8F8"/>
                </a:solidFill>
                <a:sym typeface="Arial" panose="020B0604020202020204" pitchFamily="34" charset="0"/>
              </a:endParaRPr>
            </a:p>
          </p:txBody>
        </p:sp>
        <p:grpSp>
          <p:nvGrpSpPr>
            <p:cNvPr id="16" name="组合 86"/>
            <p:cNvGrpSpPr/>
            <p:nvPr/>
          </p:nvGrpSpPr>
          <p:grpSpPr>
            <a:xfrm>
              <a:off x="4144746" y="4248292"/>
              <a:ext cx="1080120" cy="755782"/>
              <a:chOff x="3131840" y="5193498"/>
              <a:chExt cx="1080120" cy="755782"/>
            </a:xfrm>
          </p:grpSpPr>
          <p:sp>
            <p:nvSpPr>
              <p:cNvPr id="88" name="Oval 71"/>
              <p:cNvSpPr>
                <a:spLocks noChangeArrowheads="1"/>
              </p:cNvSpPr>
              <p:nvPr/>
            </p:nvSpPr>
            <p:spPr bwMode="auto">
              <a:xfrm>
                <a:off x="3131840" y="5193498"/>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9" name="Text Box 80"/>
              <p:cNvSpPr>
                <a:spLocks noChangeArrowheads="1"/>
              </p:cNvSpPr>
              <p:nvPr/>
            </p:nvSpPr>
            <p:spPr bwMode="auto">
              <a:xfrm>
                <a:off x="3183717" y="5372635"/>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娱乐健康</a:t>
                </a:r>
                <a:endParaRPr lang="en-US" sz="1600" b="1" dirty="0">
                  <a:solidFill>
                    <a:srgbClr val="F8F8F8"/>
                  </a:solidFill>
                  <a:sym typeface="Arial" panose="020B0604020202020204" pitchFamily="34" charset="0"/>
                </a:endParaRPr>
              </a:p>
            </p:txBody>
          </p:sp>
        </p:grpSp>
        <p:sp>
          <p:nvSpPr>
            <p:cNvPr id="92" name="等腰三角形 55"/>
            <p:cNvSpPr>
              <a:spLocks noChangeArrowheads="1"/>
            </p:cNvSpPr>
            <p:nvPr/>
          </p:nvSpPr>
          <p:spPr bwMode="auto">
            <a:xfrm rot="16200000">
              <a:off x="6323923" y="6173572"/>
              <a:ext cx="451475" cy="20131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grpSp>
      <p:grpSp>
        <p:nvGrpSpPr>
          <p:cNvPr id="87" name="组合 86"/>
          <p:cNvGrpSpPr/>
          <p:nvPr/>
        </p:nvGrpSpPr>
        <p:grpSpPr>
          <a:xfrm>
            <a:off x="70578" y="1159140"/>
            <a:ext cx="3966708" cy="4305464"/>
            <a:chOff x="70578" y="1159140"/>
            <a:chExt cx="3966708" cy="4305464"/>
          </a:xfrm>
        </p:grpSpPr>
        <p:sp>
          <p:nvSpPr>
            <p:cNvPr id="15364" name="Oval 59"/>
            <p:cNvSpPr>
              <a:spLocks noChangeArrowheads="1"/>
            </p:cNvSpPr>
            <p:nvPr/>
          </p:nvSpPr>
          <p:spPr bwMode="auto">
            <a:xfrm>
              <a:off x="1257337" y="2106353"/>
              <a:ext cx="2779949" cy="2194585"/>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15367" name="Text Box 62"/>
            <p:cNvSpPr>
              <a:spLocks noChangeArrowheads="1"/>
            </p:cNvSpPr>
            <p:nvPr/>
          </p:nvSpPr>
          <p:spPr bwMode="auto">
            <a:xfrm>
              <a:off x="1978707" y="2906712"/>
              <a:ext cx="1593161"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企业运营服务平台</a:t>
              </a:r>
              <a:endParaRPr lang="en-US" b="1" dirty="0">
                <a:solidFill>
                  <a:srgbClr val="000000"/>
                </a:solidFill>
                <a:sym typeface="Arial" panose="020B0604020202020204" pitchFamily="34" charset="0"/>
              </a:endParaRPr>
            </a:p>
          </p:txBody>
        </p:sp>
        <p:grpSp>
          <p:nvGrpSpPr>
            <p:cNvPr id="9" name="Group 63"/>
            <p:cNvGrpSpPr/>
            <p:nvPr/>
          </p:nvGrpSpPr>
          <p:grpSpPr bwMode="auto">
            <a:xfrm>
              <a:off x="2032015" y="1800069"/>
              <a:ext cx="1012850" cy="755782"/>
              <a:chOff x="0" y="0"/>
              <a:chExt cx="1042" cy="1019"/>
            </a:xfrm>
          </p:grpSpPr>
          <p:grpSp>
            <p:nvGrpSpPr>
              <p:cNvPr id="10" name="Group 64"/>
              <p:cNvGrpSpPr/>
              <p:nvPr/>
            </p:nvGrpSpPr>
            <p:grpSpPr bwMode="auto">
              <a:xfrm>
                <a:off x="0" y="0"/>
                <a:ext cx="1042" cy="1019"/>
                <a:chOff x="0" y="0"/>
                <a:chExt cx="1042" cy="1019"/>
              </a:xfrm>
            </p:grpSpPr>
            <p:pic>
              <p:nvPicPr>
                <p:cNvPr id="15370" name="Picture 65"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71" name="Oval 66"/>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72" name="Picture 6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11" name="Group 68"/>
            <p:cNvGrpSpPr/>
            <p:nvPr/>
          </p:nvGrpSpPr>
          <p:grpSpPr bwMode="auto">
            <a:xfrm>
              <a:off x="915944" y="2786058"/>
              <a:ext cx="1012850" cy="755782"/>
              <a:chOff x="0" y="0"/>
              <a:chExt cx="1042" cy="1019"/>
            </a:xfrm>
          </p:grpSpPr>
          <p:grpSp>
            <p:nvGrpSpPr>
              <p:cNvPr id="12" name="Group 69"/>
              <p:cNvGrpSpPr/>
              <p:nvPr/>
            </p:nvGrpSpPr>
            <p:grpSpPr bwMode="auto">
              <a:xfrm>
                <a:off x="0" y="0"/>
                <a:ext cx="1042" cy="1019"/>
                <a:chOff x="0" y="0"/>
                <a:chExt cx="1042" cy="1019"/>
              </a:xfrm>
            </p:grpSpPr>
            <p:pic>
              <p:nvPicPr>
                <p:cNvPr id="15375" name="Picture 70"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76" name="Oval 71"/>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77" name="Picture 72"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13" name="Group 73"/>
            <p:cNvGrpSpPr/>
            <p:nvPr/>
          </p:nvGrpSpPr>
          <p:grpSpPr bwMode="auto">
            <a:xfrm>
              <a:off x="1997901" y="3795128"/>
              <a:ext cx="1012850" cy="755782"/>
              <a:chOff x="0" y="0"/>
              <a:chExt cx="1042" cy="1019"/>
            </a:xfrm>
          </p:grpSpPr>
          <p:grpSp>
            <p:nvGrpSpPr>
              <p:cNvPr id="14" name="Group 74"/>
              <p:cNvGrpSpPr/>
              <p:nvPr/>
            </p:nvGrpSpPr>
            <p:grpSpPr bwMode="auto">
              <a:xfrm>
                <a:off x="0" y="0"/>
                <a:ext cx="1042" cy="1019"/>
                <a:chOff x="0" y="0"/>
                <a:chExt cx="1042" cy="1019"/>
              </a:xfrm>
            </p:grpSpPr>
            <p:pic>
              <p:nvPicPr>
                <p:cNvPr id="15380" name="Picture 75"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81" name="Oval 76"/>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82" name="Picture 7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383" name="Text Box 78"/>
            <p:cNvSpPr>
              <a:spLocks noChangeArrowheads="1"/>
            </p:cNvSpPr>
            <p:nvPr/>
          </p:nvSpPr>
          <p:spPr bwMode="auto">
            <a:xfrm>
              <a:off x="2035156" y="2052369"/>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入驻服务</a:t>
              </a:r>
              <a:endParaRPr lang="en-US" sz="1600" b="1" dirty="0">
                <a:solidFill>
                  <a:srgbClr val="F8F8F8"/>
                </a:solidFill>
                <a:sym typeface="Arial" panose="020B0604020202020204" pitchFamily="34" charset="0"/>
              </a:endParaRPr>
            </a:p>
          </p:txBody>
        </p:sp>
        <p:sp>
          <p:nvSpPr>
            <p:cNvPr id="15384" name="Text Box 79"/>
            <p:cNvSpPr>
              <a:spLocks noChangeArrowheads="1"/>
            </p:cNvSpPr>
            <p:nvPr/>
          </p:nvSpPr>
          <p:spPr bwMode="auto">
            <a:xfrm>
              <a:off x="928662" y="3000372"/>
              <a:ext cx="1108285" cy="338554"/>
            </a:xfrm>
            <a:prstGeom prst="rect">
              <a:avLst/>
            </a:prstGeom>
            <a:noFill/>
            <a:ln w="9525" cmpd="sng">
              <a:noFill/>
              <a:miter lim="800000"/>
            </a:ln>
          </p:spPr>
          <p:txBody>
            <a:bodyPr>
              <a:spAutoFit/>
            </a:bodyPr>
            <a:lstStyle/>
            <a:p>
              <a:pPr>
                <a:spcBef>
                  <a:spcPct val="50000"/>
                </a:spcBef>
              </a:pPr>
              <a:r>
                <a:rPr lang="zh-CN" altLang="en-US" sz="1600" b="1" dirty="0">
                  <a:solidFill>
                    <a:srgbClr val="F8F8F8"/>
                  </a:solidFill>
                  <a:sym typeface="Arial" panose="020B0604020202020204" pitchFamily="34" charset="0"/>
                </a:rPr>
                <a:t>运营</a:t>
              </a:r>
              <a:r>
                <a:rPr lang="zh-CN" altLang="en-US" sz="1600" b="1" dirty="0" smtClean="0">
                  <a:solidFill>
                    <a:srgbClr val="F8F8F8"/>
                  </a:solidFill>
                  <a:sym typeface="Arial" panose="020B0604020202020204" pitchFamily="34" charset="0"/>
                </a:rPr>
                <a:t>服务</a:t>
              </a:r>
              <a:endParaRPr lang="en-US" sz="1600" b="1" dirty="0">
                <a:solidFill>
                  <a:srgbClr val="F8F8F8"/>
                </a:solidFill>
                <a:sym typeface="Arial" panose="020B0604020202020204" pitchFamily="34" charset="0"/>
              </a:endParaRPr>
            </a:p>
          </p:txBody>
        </p:sp>
        <p:sp>
          <p:nvSpPr>
            <p:cNvPr id="15385" name="Text Box 80"/>
            <p:cNvSpPr>
              <a:spLocks noChangeArrowheads="1"/>
            </p:cNvSpPr>
            <p:nvPr/>
          </p:nvSpPr>
          <p:spPr bwMode="auto">
            <a:xfrm>
              <a:off x="2036383" y="4032190"/>
              <a:ext cx="1028243" cy="338554"/>
            </a:xfrm>
            <a:prstGeom prst="rect">
              <a:avLst/>
            </a:prstGeom>
            <a:noFill/>
            <a:ln w="9525" cmpd="sng">
              <a:noFill/>
              <a:miter lim="800000"/>
            </a:ln>
          </p:spPr>
          <p:txBody>
            <a:bodyPr>
              <a:spAutoFit/>
            </a:bodyPr>
            <a:lstStyle/>
            <a:p>
              <a:pPr>
                <a:spcBef>
                  <a:spcPct val="50000"/>
                </a:spcBef>
              </a:pPr>
              <a:r>
                <a:rPr lang="zh-CN" altLang="en-US" sz="1600" b="1" dirty="0">
                  <a:solidFill>
                    <a:srgbClr val="F8F8F8"/>
                  </a:solidFill>
                  <a:sym typeface="Arial" panose="020B0604020202020204" pitchFamily="34" charset="0"/>
                </a:rPr>
                <a:t>支撑</a:t>
              </a:r>
              <a:r>
                <a:rPr lang="zh-CN" altLang="en-US" sz="1600" b="1" dirty="0" smtClean="0">
                  <a:solidFill>
                    <a:srgbClr val="F8F8F8"/>
                  </a:solidFill>
                  <a:sym typeface="Arial" panose="020B0604020202020204" pitchFamily="34" charset="0"/>
                </a:rPr>
                <a:t>服务</a:t>
              </a:r>
              <a:endParaRPr lang="en-US" sz="1600" b="1" dirty="0">
                <a:solidFill>
                  <a:srgbClr val="F8F8F8"/>
                </a:solidFill>
                <a:sym typeface="Arial" panose="020B0604020202020204" pitchFamily="34" charset="0"/>
              </a:endParaRPr>
            </a:p>
          </p:txBody>
        </p:sp>
        <p:sp>
          <p:nvSpPr>
            <p:cNvPr id="15409" name="TextBox 49"/>
            <p:cNvSpPr>
              <a:spLocks noChangeArrowheads="1"/>
            </p:cNvSpPr>
            <p:nvPr/>
          </p:nvSpPr>
          <p:spPr bwMode="auto">
            <a:xfrm>
              <a:off x="70578" y="1625388"/>
              <a:ext cx="1140610" cy="1169551"/>
            </a:xfrm>
            <a:prstGeom prst="rect">
              <a:avLst/>
            </a:prstGeom>
            <a:noFill/>
            <a:ln w="9525" cap="flat" cmpd="sng">
              <a:solidFill>
                <a:srgbClr val="4A7DBA"/>
              </a:solidFill>
              <a:prstDash val="dash"/>
              <a:bevel/>
            </a:ln>
          </p:spPr>
          <p:txBody>
            <a:bodyPr>
              <a:spAutoFit/>
            </a:bodyPr>
            <a:lstStyle/>
            <a:p>
              <a:pPr>
                <a:buFont typeface="Arial" panose="020B0604020202020204" pitchFamily="34" charset="0"/>
                <a:buChar char="•"/>
              </a:pPr>
              <a:r>
                <a:rPr lang="zh-CN" altLang="en-US" sz="1400" b="1" dirty="0">
                  <a:solidFill>
                    <a:srgbClr val="000000"/>
                  </a:solidFill>
                  <a:sym typeface="微软雅黑" panose="020B0503020204020204" pitchFamily="34" charset="-122"/>
                </a:rPr>
                <a:t>融合通讯</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呼叫中心</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办公信息化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信息发布</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商务会议</a:t>
              </a:r>
              <a:endParaRPr lang="en-US" altLang="zh-CN" sz="1400" b="1" dirty="0">
                <a:solidFill>
                  <a:srgbClr val="000000"/>
                </a:solidFill>
                <a:sym typeface="微软雅黑" panose="020B0503020204020204" pitchFamily="34" charset="-122"/>
              </a:endParaRPr>
            </a:p>
          </p:txBody>
        </p:sp>
        <p:sp>
          <p:nvSpPr>
            <p:cNvPr id="15410" name="TextBox 50"/>
            <p:cNvSpPr>
              <a:spLocks noChangeArrowheads="1"/>
            </p:cNvSpPr>
            <p:nvPr/>
          </p:nvSpPr>
          <p:spPr bwMode="auto">
            <a:xfrm>
              <a:off x="696716" y="4510497"/>
              <a:ext cx="1575191" cy="954107"/>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人才培育</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en-US" altLang="zh-CN" sz="1400" b="1" dirty="0">
                  <a:solidFill>
                    <a:srgbClr val="000000"/>
                  </a:solidFill>
                  <a:sym typeface="微软雅黑" panose="020B0503020204020204" pitchFamily="34" charset="-122"/>
                </a:rPr>
                <a:t> </a:t>
              </a:r>
              <a:r>
                <a:rPr lang="zh-CN" altLang="en-US" sz="1400" b="1" dirty="0" smtClean="0">
                  <a:solidFill>
                    <a:srgbClr val="000000"/>
                  </a:solidFill>
                  <a:sym typeface="微软雅黑" panose="020B0503020204020204" pitchFamily="34" charset="-122"/>
                </a:rPr>
                <a:t>企业大数据分析</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企业金融服务</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企业政务协办</a:t>
              </a:r>
              <a:endParaRPr lang="en-US" altLang="zh-CN" sz="1400" b="1" dirty="0" smtClean="0">
                <a:solidFill>
                  <a:srgbClr val="000000"/>
                </a:solidFill>
                <a:sym typeface="微软雅黑" panose="020B0503020204020204" pitchFamily="34" charset="-122"/>
              </a:endParaRPr>
            </a:p>
          </p:txBody>
        </p:sp>
        <p:sp>
          <p:nvSpPr>
            <p:cNvPr id="15417" name="等腰三角形 57"/>
            <p:cNvSpPr>
              <a:spLocks noChangeArrowheads="1"/>
            </p:cNvSpPr>
            <p:nvPr/>
          </p:nvSpPr>
          <p:spPr bwMode="auto">
            <a:xfrm rot="10800000">
              <a:off x="2362216" y="1677195"/>
              <a:ext cx="403293" cy="13144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8" name="等腰三角形 58"/>
            <p:cNvSpPr>
              <a:spLocks noChangeArrowheads="1"/>
            </p:cNvSpPr>
            <p:nvPr/>
          </p:nvSpPr>
          <p:spPr bwMode="auto">
            <a:xfrm rot="7817287">
              <a:off x="1037798" y="2668455"/>
              <a:ext cx="307477" cy="173939"/>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9" name="等腰三角形 59"/>
            <p:cNvSpPr>
              <a:spLocks noChangeArrowheads="1"/>
            </p:cNvSpPr>
            <p:nvPr/>
          </p:nvSpPr>
          <p:spPr bwMode="auto">
            <a:xfrm rot="2540523">
              <a:off x="1983600" y="4493905"/>
              <a:ext cx="401754" cy="132614"/>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08" name="TextBox 48"/>
            <p:cNvSpPr>
              <a:spLocks noChangeArrowheads="1"/>
            </p:cNvSpPr>
            <p:nvPr/>
          </p:nvSpPr>
          <p:spPr bwMode="auto">
            <a:xfrm>
              <a:off x="1857356" y="1159140"/>
              <a:ext cx="1686427" cy="523220"/>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非核心业务外包</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混合云上线租赁</a:t>
              </a:r>
              <a:endParaRPr lang="en-US" altLang="zh-CN" sz="1400" b="1" dirty="0" smtClean="0">
                <a:solidFill>
                  <a:srgbClr val="000000"/>
                </a:solidFill>
                <a:sym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90"/>
                                        </p:tgtEl>
                                      </p:cBhvr>
                                    </p:animEffect>
                                    <p:set>
                                      <p:cBhvr>
                                        <p:cTn id="7" dur="1" fill="hold">
                                          <p:stCondLst>
                                            <p:cond delay="499"/>
                                          </p:stCondLst>
                                        </p:cTn>
                                        <p:tgtEl>
                                          <p:spTgt spid="90"/>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8.33333E-7 -3.68178E-6 L 0.23611 0.05898 " pathEditMode="relative" rAng="0" ptsTypes="AA">
                                      <p:cBhvr>
                                        <p:cTn id="9" dur="2000" fill="hold"/>
                                        <p:tgtEl>
                                          <p:spTgt spid="87"/>
                                        </p:tgtEl>
                                        <p:attrNameLst>
                                          <p:attrName>ppt_x</p:attrName>
                                          <p:attrName>ppt_y</p:attrName>
                                        </p:attrNameLst>
                                      </p:cBhvr>
                                      <p:rCtr x="118" y="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1"/>
          <p:cNvPicPr>
            <a:picLocks noChangeAspect="1" noChangeArrowheads="1"/>
          </p:cNvPicPr>
          <p:nvPr/>
        </p:nvPicPr>
        <p:blipFill>
          <a:blip r:embed="rId1" cstate="print"/>
          <a:srcRect/>
          <a:stretch>
            <a:fillRect/>
          </a:stretch>
        </p:blipFill>
        <p:spPr bwMode="auto">
          <a:xfrm>
            <a:off x="285720" y="4214818"/>
            <a:ext cx="2286016" cy="2000264"/>
          </a:xfrm>
          <a:prstGeom prst="rect">
            <a:avLst/>
          </a:prstGeom>
          <a:noFill/>
          <a:ln w="9525">
            <a:noFill/>
            <a:miter lim="800000"/>
            <a:headEnd/>
            <a:tailEnd/>
          </a:ln>
          <a:effectLst/>
        </p:spPr>
      </p:pic>
      <p:sp>
        <p:nvSpPr>
          <p:cNvPr id="660483" name="矩形 85"/>
          <p:cNvSpPr>
            <a:spLocks noChangeArrowheads="1"/>
          </p:cNvSpPr>
          <p:nvPr/>
        </p:nvSpPr>
        <p:spPr bwMode="auto">
          <a:xfrm>
            <a:off x="1403648" y="337790"/>
            <a:ext cx="6024562" cy="642938"/>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defTabSz="457200" fontAlgn="base">
              <a:spcBef>
                <a:spcPct val="0"/>
              </a:spcBef>
              <a:spcAft>
                <a:spcPct val="0"/>
              </a:spcAft>
              <a:buFont typeface="Arial" panose="020B0604020202020204" pitchFamily="34" charset="0"/>
              <a:buNone/>
              <a:defRPr/>
            </a:pPr>
            <a:r>
              <a:rPr lang="zh-CN" altLang="en-US" sz="2800" b="1" dirty="0" smtClean="0">
                <a:solidFill>
                  <a:srgbClr val="000000"/>
                </a:solidFill>
                <a:latin typeface="+mn-ea"/>
                <a:sym typeface="Arial" panose="020B0604020202020204" pitchFamily="34" charset="0"/>
              </a:rPr>
              <a:t>入驻服务</a:t>
            </a:r>
            <a:r>
              <a:rPr lang="en-US" altLang="zh-CN" sz="2800" b="1" dirty="0" smtClean="0">
                <a:solidFill>
                  <a:srgbClr val="000000"/>
                </a:solidFill>
                <a:latin typeface="+mn-ea"/>
                <a:sym typeface="Arial" panose="020B0604020202020204" pitchFamily="34" charset="0"/>
              </a:rPr>
              <a:t>-</a:t>
            </a:r>
            <a:r>
              <a:rPr lang="zh-CN" altLang="en-US" sz="2800" b="1" dirty="0" smtClean="0">
                <a:solidFill>
                  <a:srgbClr val="000000"/>
                </a:solidFill>
                <a:latin typeface="+mn-ea"/>
                <a:sym typeface="Arial" panose="020B0604020202020204" pitchFamily="34" charset="0"/>
              </a:rPr>
              <a:t>非核心业务外包</a:t>
            </a:r>
            <a:endParaRPr lang="zh-CN" altLang="en-US" sz="2800" b="1" dirty="0">
              <a:solidFill>
                <a:srgbClr val="000000"/>
              </a:solidFill>
              <a:latin typeface="+mn-ea"/>
              <a:sym typeface="Arial" panose="020B0604020202020204" pitchFamily="34" charset="0"/>
            </a:endParaRPr>
          </a:p>
        </p:txBody>
      </p:sp>
      <p:grpSp>
        <p:nvGrpSpPr>
          <p:cNvPr id="2" name="组合 116"/>
          <p:cNvGrpSpPr/>
          <p:nvPr/>
        </p:nvGrpSpPr>
        <p:grpSpPr bwMode="auto">
          <a:xfrm>
            <a:off x="4360863" y="2857496"/>
            <a:ext cx="3968750" cy="3577163"/>
            <a:chOff x="4186238" y="2103437"/>
            <a:chExt cx="4203700" cy="4264025"/>
          </a:xfrm>
        </p:grpSpPr>
        <p:sp>
          <p:nvSpPr>
            <p:cNvPr id="657420" name="Line 4"/>
            <p:cNvSpPr>
              <a:spLocks noChangeShapeType="1"/>
            </p:cNvSpPr>
            <p:nvPr/>
          </p:nvSpPr>
          <p:spPr bwMode="auto">
            <a:xfrm flipV="1">
              <a:off x="8375650" y="2103437"/>
              <a:ext cx="0" cy="2935288"/>
            </a:xfrm>
            <a:prstGeom prst="line">
              <a:avLst/>
            </a:prstGeom>
            <a:noFill/>
            <a:ln w="28575">
              <a:solidFill>
                <a:srgbClr val="000000"/>
              </a:solidFill>
              <a:round/>
              <a:tailEnd type="triangle" w="sm" len="lg"/>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buFont typeface="Arial" panose="020B0604020202020204" pitchFamily="34" charset="0"/>
                <a:buNone/>
              </a:pPr>
              <a:endParaRPr lang="zh-CN" altLang="en-US" smtClean="0">
                <a:solidFill>
                  <a:srgbClr val="000000"/>
                </a:solidFill>
              </a:endParaRPr>
            </a:p>
          </p:txBody>
        </p:sp>
        <p:sp>
          <p:nvSpPr>
            <p:cNvPr id="657421" name="AutoShape 5"/>
            <p:cNvSpPr>
              <a:spLocks noChangeArrowheads="1"/>
            </p:cNvSpPr>
            <p:nvPr/>
          </p:nvSpPr>
          <p:spPr bwMode="auto">
            <a:xfrm>
              <a:off x="5589588" y="2617787"/>
              <a:ext cx="808037"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22" name="AutoShape 6"/>
            <p:cNvSpPr>
              <a:spLocks noChangeArrowheads="1"/>
            </p:cNvSpPr>
            <p:nvPr/>
          </p:nvSpPr>
          <p:spPr bwMode="auto">
            <a:xfrm>
              <a:off x="6251575" y="2540000"/>
              <a:ext cx="808038" cy="808037"/>
            </a:xfrm>
            <a:prstGeom prst="cube">
              <a:avLst>
                <a:gd name="adj" fmla="val 33333"/>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23" name="AutoShape 7"/>
            <p:cNvSpPr>
              <a:spLocks noChangeArrowheads="1"/>
            </p:cNvSpPr>
            <p:nvPr/>
          </p:nvSpPr>
          <p:spPr bwMode="auto">
            <a:xfrm>
              <a:off x="6891338" y="2617787"/>
              <a:ext cx="806450"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24" name="AutoShape 8"/>
            <p:cNvSpPr>
              <a:spLocks noChangeArrowheads="1"/>
            </p:cNvSpPr>
            <p:nvPr/>
          </p:nvSpPr>
          <p:spPr bwMode="auto">
            <a:xfrm>
              <a:off x="7542213" y="4503737"/>
              <a:ext cx="806450"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25" name="AutoShape 9"/>
            <p:cNvSpPr>
              <a:spLocks noChangeArrowheads="1"/>
            </p:cNvSpPr>
            <p:nvPr/>
          </p:nvSpPr>
          <p:spPr bwMode="auto">
            <a:xfrm>
              <a:off x="7542213" y="3875087"/>
              <a:ext cx="806450"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26" name="AutoShape 10"/>
            <p:cNvSpPr>
              <a:spLocks noChangeArrowheads="1"/>
            </p:cNvSpPr>
            <p:nvPr/>
          </p:nvSpPr>
          <p:spPr bwMode="auto">
            <a:xfrm>
              <a:off x="7542213" y="3246437"/>
              <a:ext cx="806450"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27" name="AutoShape 11"/>
            <p:cNvSpPr>
              <a:spLocks noChangeArrowheads="1"/>
            </p:cNvSpPr>
            <p:nvPr/>
          </p:nvSpPr>
          <p:spPr bwMode="auto">
            <a:xfrm>
              <a:off x="7551738" y="2640012"/>
              <a:ext cx="808037"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28" name="Line 12"/>
            <p:cNvSpPr>
              <a:spLocks noChangeShapeType="1"/>
            </p:cNvSpPr>
            <p:nvPr/>
          </p:nvSpPr>
          <p:spPr bwMode="auto">
            <a:xfrm flipH="1">
              <a:off x="7053263" y="5029200"/>
              <a:ext cx="1336675" cy="1338262"/>
            </a:xfrm>
            <a:prstGeom prst="line">
              <a:avLst/>
            </a:prstGeom>
            <a:noFill/>
            <a:ln w="28575">
              <a:solidFill>
                <a:srgbClr val="000000"/>
              </a:solidFill>
              <a:round/>
              <a:tailEnd type="triangle" w="sm" len="lg"/>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buFont typeface="Arial" panose="020B0604020202020204" pitchFamily="34" charset="0"/>
                <a:buNone/>
              </a:pPr>
              <a:endParaRPr lang="zh-CN" altLang="en-US" smtClean="0">
                <a:solidFill>
                  <a:srgbClr val="000000"/>
                </a:solidFill>
              </a:endParaRPr>
            </a:p>
          </p:txBody>
        </p:sp>
        <p:sp>
          <p:nvSpPr>
            <p:cNvPr id="657429" name="AutoShape 13"/>
            <p:cNvSpPr>
              <a:spLocks noChangeArrowheads="1"/>
            </p:cNvSpPr>
            <p:nvPr/>
          </p:nvSpPr>
          <p:spPr bwMode="auto">
            <a:xfrm>
              <a:off x="5589588" y="4503737"/>
              <a:ext cx="808037"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0" name="AutoShape 14"/>
            <p:cNvSpPr>
              <a:spLocks noChangeArrowheads="1"/>
            </p:cNvSpPr>
            <p:nvPr/>
          </p:nvSpPr>
          <p:spPr bwMode="auto">
            <a:xfrm>
              <a:off x="6240463" y="4503737"/>
              <a:ext cx="808037"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1" name="AutoShape 15"/>
            <p:cNvSpPr>
              <a:spLocks noChangeArrowheads="1"/>
            </p:cNvSpPr>
            <p:nvPr/>
          </p:nvSpPr>
          <p:spPr bwMode="auto">
            <a:xfrm>
              <a:off x="6891338" y="4503737"/>
              <a:ext cx="806450"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2" name="AutoShape 16"/>
            <p:cNvSpPr>
              <a:spLocks noChangeArrowheads="1"/>
            </p:cNvSpPr>
            <p:nvPr/>
          </p:nvSpPr>
          <p:spPr bwMode="auto">
            <a:xfrm>
              <a:off x="5589588" y="3875087"/>
              <a:ext cx="808037"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3" name="AutoShape 17"/>
            <p:cNvSpPr>
              <a:spLocks noChangeArrowheads="1"/>
            </p:cNvSpPr>
            <p:nvPr/>
          </p:nvSpPr>
          <p:spPr bwMode="auto">
            <a:xfrm>
              <a:off x="6240463" y="3875087"/>
              <a:ext cx="808037"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4" name="AutoShape 18"/>
            <p:cNvSpPr>
              <a:spLocks noChangeArrowheads="1"/>
            </p:cNvSpPr>
            <p:nvPr/>
          </p:nvSpPr>
          <p:spPr bwMode="auto">
            <a:xfrm>
              <a:off x="6891338" y="3875087"/>
              <a:ext cx="806450"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5" name="AutoShape 19"/>
            <p:cNvSpPr>
              <a:spLocks noChangeArrowheads="1"/>
            </p:cNvSpPr>
            <p:nvPr/>
          </p:nvSpPr>
          <p:spPr bwMode="auto">
            <a:xfrm>
              <a:off x="5589588" y="3246437"/>
              <a:ext cx="808037"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6" name="AutoShape 20"/>
            <p:cNvSpPr>
              <a:spLocks noChangeArrowheads="1"/>
            </p:cNvSpPr>
            <p:nvPr/>
          </p:nvSpPr>
          <p:spPr bwMode="auto">
            <a:xfrm>
              <a:off x="6240463" y="3246437"/>
              <a:ext cx="808037"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7" name="AutoShape 21"/>
            <p:cNvSpPr>
              <a:spLocks noChangeArrowheads="1"/>
            </p:cNvSpPr>
            <p:nvPr/>
          </p:nvSpPr>
          <p:spPr bwMode="auto">
            <a:xfrm>
              <a:off x="6891338" y="3246437"/>
              <a:ext cx="806450"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8" name="AutoShape 22"/>
            <p:cNvSpPr>
              <a:spLocks noChangeArrowheads="1"/>
            </p:cNvSpPr>
            <p:nvPr/>
          </p:nvSpPr>
          <p:spPr bwMode="auto">
            <a:xfrm>
              <a:off x="5230813" y="4873625"/>
              <a:ext cx="806450"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39" name="AutoShape 23"/>
            <p:cNvSpPr>
              <a:spLocks noChangeArrowheads="1"/>
            </p:cNvSpPr>
            <p:nvPr/>
          </p:nvSpPr>
          <p:spPr bwMode="auto">
            <a:xfrm>
              <a:off x="5881688" y="4873625"/>
              <a:ext cx="806450"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0" name="AutoShape 24"/>
            <p:cNvSpPr>
              <a:spLocks noChangeArrowheads="1"/>
            </p:cNvSpPr>
            <p:nvPr/>
          </p:nvSpPr>
          <p:spPr bwMode="auto">
            <a:xfrm>
              <a:off x="6530975" y="4873625"/>
              <a:ext cx="808038"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1" name="AutoShape 25"/>
            <p:cNvSpPr>
              <a:spLocks noChangeArrowheads="1"/>
            </p:cNvSpPr>
            <p:nvPr/>
          </p:nvSpPr>
          <p:spPr bwMode="auto">
            <a:xfrm>
              <a:off x="7181850" y="4873625"/>
              <a:ext cx="808038"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2" name="AutoShape 26"/>
            <p:cNvSpPr>
              <a:spLocks noChangeArrowheads="1"/>
            </p:cNvSpPr>
            <p:nvPr/>
          </p:nvSpPr>
          <p:spPr bwMode="auto">
            <a:xfrm>
              <a:off x="5230813" y="4244975"/>
              <a:ext cx="806450"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3" name="AutoShape 27"/>
            <p:cNvSpPr>
              <a:spLocks noChangeArrowheads="1"/>
            </p:cNvSpPr>
            <p:nvPr/>
          </p:nvSpPr>
          <p:spPr bwMode="auto">
            <a:xfrm>
              <a:off x="5881688" y="4244975"/>
              <a:ext cx="806450"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4" name="AutoShape 28"/>
            <p:cNvSpPr>
              <a:spLocks noChangeArrowheads="1"/>
            </p:cNvSpPr>
            <p:nvPr/>
          </p:nvSpPr>
          <p:spPr bwMode="auto">
            <a:xfrm>
              <a:off x="6530975" y="4244975"/>
              <a:ext cx="808038"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5" name="AutoShape 29"/>
            <p:cNvSpPr>
              <a:spLocks noChangeArrowheads="1"/>
            </p:cNvSpPr>
            <p:nvPr/>
          </p:nvSpPr>
          <p:spPr bwMode="auto">
            <a:xfrm>
              <a:off x="7181850" y="4244975"/>
              <a:ext cx="808038"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6" name="AutoShape 30"/>
            <p:cNvSpPr>
              <a:spLocks noChangeArrowheads="1"/>
            </p:cNvSpPr>
            <p:nvPr/>
          </p:nvSpPr>
          <p:spPr bwMode="auto">
            <a:xfrm>
              <a:off x="5230813" y="3616325"/>
              <a:ext cx="806450"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7" name="AutoShape 31"/>
            <p:cNvSpPr>
              <a:spLocks noChangeArrowheads="1"/>
            </p:cNvSpPr>
            <p:nvPr/>
          </p:nvSpPr>
          <p:spPr bwMode="auto">
            <a:xfrm>
              <a:off x="5881688" y="3616325"/>
              <a:ext cx="806450"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8" name="AutoShape 32"/>
            <p:cNvSpPr>
              <a:spLocks noChangeArrowheads="1"/>
            </p:cNvSpPr>
            <p:nvPr/>
          </p:nvSpPr>
          <p:spPr bwMode="auto">
            <a:xfrm>
              <a:off x="6530975" y="3616325"/>
              <a:ext cx="808038"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49" name="AutoShape 33"/>
            <p:cNvSpPr>
              <a:spLocks noChangeArrowheads="1"/>
            </p:cNvSpPr>
            <p:nvPr/>
          </p:nvSpPr>
          <p:spPr bwMode="auto">
            <a:xfrm>
              <a:off x="7181850" y="3616325"/>
              <a:ext cx="808038"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0" name="AutoShape 34"/>
            <p:cNvSpPr>
              <a:spLocks noChangeArrowheads="1"/>
            </p:cNvSpPr>
            <p:nvPr/>
          </p:nvSpPr>
          <p:spPr bwMode="auto">
            <a:xfrm>
              <a:off x="5230813" y="2987675"/>
              <a:ext cx="806450"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1" name="AutoShape 35"/>
            <p:cNvSpPr>
              <a:spLocks noChangeArrowheads="1"/>
            </p:cNvSpPr>
            <p:nvPr/>
          </p:nvSpPr>
          <p:spPr bwMode="auto">
            <a:xfrm>
              <a:off x="5881688" y="2987675"/>
              <a:ext cx="806450"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2" name="AutoShape 36"/>
            <p:cNvSpPr>
              <a:spLocks noChangeArrowheads="1"/>
            </p:cNvSpPr>
            <p:nvPr/>
          </p:nvSpPr>
          <p:spPr bwMode="auto">
            <a:xfrm>
              <a:off x="6530975" y="2987675"/>
              <a:ext cx="808038"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3" name="AutoShape 37"/>
            <p:cNvSpPr>
              <a:spLocks noChangeArrowheads="1"/>
            </p:cNvSpPr>
            <p:nvPr/>
          </p:nvSpPr>
          <p:spPr bwMode="auto">
            <a:xfrm>
              <a:off x="7181850" y="2987675"/>
              <a:ext cx="808038" cy="808037"/>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4" name="AutoShape 38"/>
            <p:cNvSpPr>
              <a:spLocks noChangeArrowheads="1"/>
            </p:cNvSpPr>
            <p:nvPr/>
          </p:nvSpPr>
          <p:spPr bwMode="auto">
            <a:xfrm>
              <a:off x="4870450" y="5243512"/>
              <a:ext cx="808038"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5" name="AutoShape 39"/>
            <p:cNvSpPr>
              <a:spLocks noChangeArrowheads="1"/>
            </p:cNvSpPr>
            <p:nvPr/>
          </p:nvSpPr>
          <p:spPr bwMode="auto">
            <a:xfrm>
              <a:off x="5521325" y="5243512"/>
              <a:ext cx="808038"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6" name="AutoShape 40"/>
            <p:cNvSpPr>
              <a:spLocks noChangeArrowheads="1"/>
            </p:cNvSpPr>
            <p:nvPr/>
          </p:nvSpPr>
          <p:spPr bwMode="auto">
            <a:xfrm>
              <a:off x="6172200" y="5243512"/>
              <a:ext cx="808038"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7" name="AutoShape 41"/>
            <p:cNvSpPr>
              <a:spLocks noChangeArrowheads="1"/>
            </p:cNvSpPr>
            <p:nvPr/>
          </p:nvSpPr>
          <p:spPr bwMode="auto">
            <a:xfrm>
              <a:off x="6823075" y="5243512"/>
              <a:ext cx="808038"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8" name="AutoShape 42"/>
            <p:cNvSpPr>
              <a:spLocks noChangeArrowheads="1"/>
            </p:cNvSpPr>
            <p:nvPr/>
          </p:nvSpPr>
          <p:spPr bwMode="auto">
            <a:xfrm>
              <a:off x="4870450" y="4614862"/>
              <a:ext cx="808038"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59" name="AutoShape 43"/>
            <p:cNvSpPr>
              <a:spLocks noChangeArrowheads="1"/>
            </p:cNvSpPr>
            <p:nvPr/>
          </p:nvSpPr>
          <p:spPr bwMode="auto">
            <a:xfrm>
              <a:off x="5521325" y="4614862"/>
              <a:ext cx="808038"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0" name="AutoShape 44"/>
            <p:cNvSpPr>
              <a:spLocks noChangeArrowheads="1"/>
            </p:cNvSpPr>
            <p:nvPr/>
          </p:nvSpPr>
          <p:spPr bwMode="auto">
            <a:xfrm>
              <a:off x="6172200" y="4614862"/>
              <a:ext cx="808038"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1" name="AutoShape 45"/>
            <p:cNvSpPr>
              <a:spLocks noChangeArrowheads="1"/>
            </p:cNvSpPr>
            <p:nvPr/>
          </p:nvSpPr>
          <p:spPr bwMode="auto">
            <a:xfrm>
              <a:off x="6823075" y="4614862"/>
              <a:ext cx="808038" cy="808038"/>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2" name="AutoShape 46"/>
            <p:cNvSpPr>
              <a:spLocks noChangeArrowheads="1"/>
            </p:cNvSpPr>
            <p:nvPr/>
          </p:nvSpPr>
          <p:spPr bwMode="auto">
            <a:xfrm>
              <a:off x="4886325" y="3987800"/>
              <a:ext cx="806450" cy="806450"/>
            </a:xfrm>
            <a:prstGeom prst="cube">
              <a:avLst>
                <a:gd name="adj" fmla="val 33333"/>
              </a:avLst>
            </a:prstGeom>
            <a:solidFill>
              <a:srgbClr val="3BDB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3" name="AutoShape 47"/>
            <p:cNvSpPr>
              <a:spLocks noChangeArrowheads="1"/>
            </p:cNvSpPr>
            <p:nvPr/>
          </p:nvSpPr>
          <p:spPr bwMode="auto">
            <a:xfrm>
              <a:off x="5521325" y="3987800"/>
              <a:ext cx="808038" cy="806450"/>
            </a:xfrm>
            <a:prstGeom prst="cube">
              <a:avLst>
                <a:gd name="adj" fmla="val 33333"/>
              </a:avLst>
            </a:prstGeom>
            <a:solidFill>
              <a:srgbClr val="7067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4" name="AutoShape 48"/>
            <p:cNvSpPr>
              <a:spLocks noChangeArrowheads="1"/>
            </p:cNvSpPr>
            <p:nvPr/>
          </p:nvSpPr>
          <p:spPr bwMode="auto">
            <a:xfrm>
              <a:off x="6172200" y="3987800"/>
              <a:ext cx="808038" cy="806450"/>
            </a:xfrm>
            <a:prstGeom prst="cube">
              <a:avLst>
                <a:gd name="adj" fmla="val 33333"/>
              </a:avLst>
            </a:prstGeom>
            <a:solidFill>
              <a:srgbClr val="FF6600">
                <a:alpha val="50195"/>
              </a:srgbClr>
            </a:solidFill>
            <a:ln w="9525">
              <a:solidFill>
                <a:srgbClr val="FFFFFF"/>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5" name="AutoShape 49"/>
            <p:cNvSpPr>
              <a:spLocks noChangeArrowheads="1"/>
            </p:cNvSpPr>
            <p:nvPr/>
          </p:nvSpPr>
          <p:spPr bwMode="auto">
            <a:xfrm>
              <a:off x="6823075" y="3987800"/>
              <a:ext cx="808038" cy="806450"/>
            </a:xfrm>
            <a:prstGeom prst="cube">
              <a:avLst>
                <a:gd name="adj" fmla="val 33333"/>
              </a:avLst>
            </a:prstGeom>
            <a:solidFill>
              <a:srgbClr val="FF6600">
                <a:alpha val="50195"/>
              </a:srgbClr>
            </a:solidFill>
            <a:ln w="9525">
              <a:solidFill>
                <a:srgbClr val="FFFFFF"/>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6" name="AutoShape 50"/>
            <p:cNvSpPr>
              <a:spLocks noChangeArrowheads="1"/>
            </p:cNvSpPr>
            <p:nvPr/>
          </p:nvSpPr>
          <p:spPr bwMode="auto">
            <a:xfrm>
              <a:off x="6172200" y="3359150"/>
              <a:ext cx="808038" cy="808037"/>
            </a:xfrm>
            <a:prstGeom prst="cube">
              <a:avLst>
                <a:gd name="adj" fmla="val 33333"/>
              </a:avLst>
            </a:prstGeom>
            <a:solidFill>
              <a:srgbClr val="FF6600">
                <a:alpha val="50195"/>
              </a:srgbClr>
            </a:solidFill>
            <a:ln w="9525">
              <a:solidFill>
                <a:srgbClr val="FFFFFF"/>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7" name="AutoShape 51"/>
            <p:cNvSpPr>
              <a:spLocks noChangeArrowheads="1"/>
            </p:cNvSpPr>
            <p:nvPr/>
          </p:nvSpPr>
          <p:spPr bwMode="auto">
            <a:xfrm>
              <a:off x="6856413" y="3144837"/>
              <a:ext cx="808037" cy="808038"/>
            </a:xfrm>
            <a:prstGeom prst="cube">
              <a:avLst>
                <a:gd name="adj" fmla="val 33333"/>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sp>
          <p:nvSpPr>
            <p:cNvPr id="657468" name="Line 52"/>
            <p:cNvSpPr>
              <a:spLocks noChangeShapeType="1"/>
            </p:cNvSpPr>
            <p:nvPr/>
          </p:nvSpPr>
          <p:spPr bwMode="auto">
            <a:xfrm>
              <a:off x="4186238" y="6061075"/>
              <a:ext cx="3152775" cy="0"/>
            </a:xfrm>
            <a:prstGeom prst="line">
              <a:avLst/>
            </a:prstGeom>
            <a:noFill/>
            <a:ln w="28575">
              <a:solidFill>
                <a:srgbClr val="000000"/>
              </a:solidFill>
              <a:round/>
              <a:headEnd type="triangle" w="sm" len="lg"/>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buFont typeface="Arial" panose="020B0604020202020204" pitchFamily="34" charset="0"/>
                <a:buNone/>
              </a:pPr>
              <a:endParaRPr lang="zh-CN" altLang="en-US" smtClean="0">
                <a:solidFill>
                  <a:srgbClr val="000000"/>
                </a:solidFill>
              </a:endParaRPr>
            </a:p>
          </p:txBody>
        </p:sp>
        <p:sp>
          <p:nvSpPr>
            <p:cNvPr id="657469" name="AutoShape 56"/>
            <p:cNvSpPr>
              <a:spLocks noChangeArrowheads="1"/>
            </p:cNvSpPr>
            <p:nvPr/>
          </p:nvSpPr>
          <p:spPr bwMode="auto">
            <a:xfrm>
              <a:off x="6076950" y="3076575"/>
              <a:ext cx="1741488" cy="1741487"/>
            </a:xfrm>
            <a:prstGeom prst="cube">
              <a:avLst>
                <a:gd name="adj" fmla="val 25000"/>
              </a:avLst>
            </a:prstGeom>
            <a:noFill/>
            <a:ln w="19050">
              <a:solidFill>
                <a:srgbClr val="FFFFFF"/>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endParaRPr lang="zh-CN" altLang="zh-CN" b="1" smtClean="0">
                <a:solidFill>
                  <a:srgbClr val="000000"/>
                </a:solidFill>
                <a:latin typeface="微软雅黑" panose="020B0503020204020204" pitchFamily="34" charset="-122"/>
                <a:ea typeface="微软雅黑" panose="020B0503020204020204" pitchFamily="34" charset="-122"/>
              </a:endParaRPr>
            </a:p>
          </p:txBody>
        </p:sp>
      </p:grpSp>
      <p:sp>
        <p:nvSpPr>
          <p:cNvPr id="657414" name="Text Box 53"/>
          <p:cNvSpPr txBox="1">
            <a:spLocks noChangeArrowheads="1"/>
          </p:cNvSpPr>
          <p:nvPr/>
        </p:nvSpPr>
        <p:spPr bwMode="auto">
          <a:xfrm>
            <a:off x="8401050" y="3494088"/>
            <a:ext cx="3254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200" eaLnBrk="1" fontAlgn="base" latinLnBrk="1" hangingPunct="1">
              <a:spcBef>
                <a:spcPct val="0"/>
              </a:spcBef>
              <a:spcAft>
                <a:spcPct val="0"/>
              </a:spcAft>
              <a:buFont typeface="Arial" panose="020B0604020202020204" pitchFamily="34" charset="0"/>
              <a:buNone/>
            </a:pPr>
            <a:r>
              <a:rPr kumimoji="1" lang="zh-CN" altLang="en-US" sz="1600" b="1" dirty="0" smtClean="0">
                <a:solidFill>
                  <a:srgbClr val="C00000"/>
                </a:solidFill>
                <a:latin typeface="微软雅黑" panose="020B0503020204020204" pitchFamily="34" charset="-122"/>
                <a:ea typeface="微软雅黑" panose="020B0503020204020204" pitchFamily="34" charset="-122"/>
              </a:rPr>
              <a:t>提高</a:t>
            </a:r>
            <a:r>
              <a:rPr kumimoji="1" lang="zh-CN" altLang="en-US" sz="1600" b="1" dirty="0">
                <a:solidFill>
                  <a:srgbClr val="C00000"/>
                </a:solidFill>
                <a:latin typeface="微软雅黑" panose="020B0503020204020204" pitchFamily="34" charset="-122"/>
                <a:ea typeface="微软雅黑" panose="020B0503020204020204" pitchFamily="34" charset="-122"/>
              </a:rPr>
              <a:t>企业</a:t>
            </a:r>
            <a:r>
              <a:rPr kumimoji="1" lang="zh-CN" altLang="en-US" sz="1600" b="1" dirty="0" smtClean="0">
                <a:solidFill>
                  <a:srgbClr val="C00000"/>
                </a:solidFill>
                <a:latin typeface="微软雅黑" panose="020B0503020204020204" pitchFamily="34" charset="-122"/>
                <a:ea typeface="微软雅黑" panose="020B0503020204020204" pitchFamily="34" charset="-122"/>
              </a:rPr>
              <a:t>效率</a:t>
            </a:r>
            <a:endParaRPr kumimoji="1" lang="ko-KR" altLang="en-US" sz="1600" b="1" dirty="0" smtClean="0">
              <a:solidFill>
                <a:srgbClr val="C00000"/>
              </a:solidFill>
              <a:latin typeface="微软雅黑" panose="020B0503020204020204" pitchFamily="34" charset="-122"/>
              <a:ea typeface="Gulim" panose="020B0600000101010101" pitchFamily="34" charset="-127"/>
            </a:endParaRPr>
          </a:p>
        </p:txBody>
      </p:sp>
      <p:sp>
        <p:nvSpPr>
          <p:cNvPr id="657415" name="Text Box 54"/>
          <p:cNvSpPr txBox="1">
            <a:spLocks noChangeArrowheads="1"/>
          </p:cNvSpPr>
          <p:nvPr/>
        </p:nvSpPr>
        <p:spPr bwMode="auto">
          <a:xfrm rot="-2700000">
            <a:off x="7114505" y="6055858"/>
            <a:ext cx="1579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latinLnBrk="1" hangingPunct="1">
              <a:spcBef>
                <a:spcPct val="0"/>
              </a:spcBef>
              <a:spcAft>
                <a:spcPct val="0"/>
              </a:spcAft>
              <a:buFont typeface="Arial" panose="020B0604020202020204" pitchFamily="34" charset="0"/>
              <a:buNone/>
            </a:pPr>
            <a:r>
              <a:rPr kumimoji="1" lang="zh-CN" altLang="en-US" b="1" dirty="0" smtClean="0">
                <a:solidFill>
                  <a:srgbClr val="0070C0"/>
                </a:solidFill>
                <a:latin typeface="微软雅黑" panose="020B0503020204020204" pitchFamily="34" charset="-122"/>
              </a:rPr>
              <a:t>企业入驻无忧</a:t>
            </a:r>
            <a:endParaRPr kumimoji="1" lang="ko-KR" altLang="en-US" b="1" dirty="0" smtClean="0">
              <a:solidFill>
                <a:srgbClr val="0070C0"/>
              </a:solidFill>
              <a:latin typeface="微软雅黑" panose="020B0503020204020204" pitchFamily="34" charset="-122"/>
            </a:endParaRPr>
          </a:p>
        </p:txBody>
      </p:sp>
      <p:sp>
        <p:nvSpPr>
          <p:cNvPr id="657416" name="Text Box 55"/>
          <p:cNvSpPr txBox="1">
            <a:spLocks noChangeArrowheads="1"/>
          </p:cNvSpPr>
          <p:nvPr/>
        </p:nvSpPr>
        <p:spPr bwMode="auto">
          <a:xfrm>
            <a:off x="4139952" y="6187206"/>
            <a:ext cx="305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latinLnBrk="1" hangingPunct="1">
              <a:spcBef>
                <a:spcPct val="0"/>
              </a:spcBef>
              <a:spcAft>
                <a:spcPct val="0"/>
              </a:spcAft>
              <a:buFont typeface="Arial" panose="020B0604020202020204" pitchFamily="34" charset="0"/>
              <a:buNone/>
            </a:pPr>
            <a:r>
              <a:rPr kumimoji="1" lang="zh-CN" altLang="en-US" sz="1600" b="1" dirty="0" smtClean="0">
                <a:solidFill>
                  <a:srgbClr val="00B050"/>
                </a:solidFill>
                <a:latin typeface="微软雅黑" panose="020B0503020204020204" pitchFamily="34" charset="-122"/>
                <a:ea typeface="微软雅黑" panose="020B0503020204020204" pitchFamily="34" charset="-122"/>
              </a:rPr>
              <a:t>全方位线上线下的供求信息服务</a:t>
            </a:r>
            <a:endParaRPr kumimoji="1" lang="ko-KR" altLang="en-US" sz="1600" b="1" dirty="0" smtClean="0">
              <a:solidFill>
                <a:srgbClr val="00B050"/>
              </a:solidFill>
              <a:latin typeface="微软雅黑" panose="020B0503020204020204" pitchFamily="34" charset="-122"/>
              <a:ea typeface="Gulim" panose="020B0600000101010101" pitchFamily="34" charset="-127"/>
            </a:endParaRPr>
          </a:p>
        </p:txBody>
      </p:sp>
      <p:sp>
        <p:nvSpPr>
          <p:cNvPr id="171" name="矩形 170"/>
          <p:cNvSpPr/>
          <p:nvPr/>
        </p:nvSpPr>
        <p:spPr>
          <a:xfrm rot="20638508">
            <a:off x="348728" y="2978486"/>
            <a:ext cx="4409788" cy="10772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buFont typeface="Arial" panose="020B0604020202020204" pitchFamily="34" charset="0"/>
              <a:buNone/>
              <a:defRPr/>
            </a:pPr>
            <a:r>
              <a:rPr lang="en-US" altLang="zh-CN" sz="3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B2B2C</a:t>
            </a:r>
            <a:r>
              <a:rPr lang="zh-CN" altLang="en-US" sz="32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平台</a:t>
            </a:r>
            <a:endParaRPr lang="en-US" altLang="zh-CN" sz="3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defTabSz="457200" fontAlgn="base">
              <a:spcBef>
                <a:spcPct val="0"/>
              </a:spcBef>
              <a:spcAft>
                <a:spcPct val="0"/>
              </a:spcAft>
              <a:buFont typeface="Arial" panose="020B0604020202020204" pitchFamily="34" charset="0"/>
              <a:buNone/>
              <a:defRPr/>
            </a:pPr>
            <a:r>
              <a:rPr lang="zh-CN" altLang="en-US" sz="32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全方位企业入驻服务</a:t>
            </a:r>
            <a:endParaRPr lang="zh-CN" altLang="en-US" sz="3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657418" name="矩形 171"/>
          <p:cNvSpPr>
            <a:spLocks noChangeArrowheads="1"/>
          </p:cNvSpPr>
          <p:nvPr/>
        </p:nvSpPr>
        <p:spPr bwMode="auto">
          <a:xfrm>
            <a:off x="0" y="1124744"/>
            <a:ext cx="8726488" cy="1754326"/>
          </a:xfrm>
          <a:prstGeom prst="rect">
            <a:avLst/>
          </a:prstGeom>
          <a:solidFill>
            <a:schemeClr val="bg1"/>
          </a:solidFill>
          <a:ln w="9525">
            <a:solidFill>
              <a:srgbClr val="FF0000"/>
            </a:solidFill>
            <a:miter lim="800000"/>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lnSpc>
                <a:spcPct val="150000"/>
              </a:lnSpc>
              <a:spcBef>
                <a:spcPct val="0"/>
              </a:spcBef>
              <a:spcAft>
                <a:spcPct val="0"/>
              </a:spcAft>
              <a:buClr>
                <a:srgbClr val="FF0000"/>
              </a:buClr>
              <a:buFont typeface="Arial" panose="020B0604020202020204" pitchFamily="34" charset="0"/>
              <a:buNone/>
            </a:pPr>
            <a:r>
              <a:rPr lang="zh-CN" altLang="en-US" dirty="0" smtClean="0">
                <a:solidFill>
                  <a:srgbClr val="000000"/>
                </a:solidFill>
                <a:ea typeface="微软雅黑" panose="020B0503020204020204" pitchFamily="34" charset="-122"/>
              </a:rPr>
              <a:t>非核心业务外包平台是广州联通针对园区企业办公设备采购的园区电子商务专业市场平台，平台进驻了联通各行业合作伙伴，为园区企业提供全方位的企业办公设备和服务，平台集成电子商务的展示、查询、交易、库存管理等功能，并具备支付、物流能力，帮助企业快速入驻园区。</a:t>
            </a:r>
            <a:endParaRPr lang="zh-CN" altLang="en-US" dirty="0" smtClean="0">
              <a:solidFill>
                <a:srgbClr val="000000"/>
              </a:solidFill>
              <a:ea typeface="微软雅黑" panose="020B0503020204020204" pitchFamily="34" charset="-122"/>
            </a:endParaRPr>
          </a:p>
        </p:txBody>
      </p:sp>
      <p:pic>
        <p:nvPicPr>
          <p:cNvPr id="152578" name="Picture 2"/>
          <p:cNvPicPr>
            <a:picLocks noChangeAspect="1" noChangeArrowheads="1"/>
          </p:cNvPicPr>
          <p:nvPr/>
        </p:nvPicPr>
        <p:blipFill>
          <a:blip r:embed="rId2" cstate="print"/>
          <a:srcRect/>
          <a:stretch>
            <a:fillRect/>
          </a:stretch>
        </p:blipFill>
        <p:spPr bwMode="auto">
          <a:xfrm>
            <a:off x="2643174" y="4429132"/>
            <a:ext cx="1714512" cy="1643074"/>
          </a:xfrm>
          <a:prstGeom prst="rect">
            <a:avLst/>
          </a:prstGeom>
          <a:noFill/>
          <a:ln w="9525">
            <a:noFill/>
            <a:miter lim="800000"/>
            <a:headEnd/>
            <a:tailEnd/>
          </a:ln>
          <a:effectLst/>
        </p:spPr>
      </p:pic>
      <p:sp>
        <p:nvSpPr>
          <p:cNvPr id="64" name="Text Box 55"/>
          <p:cNvSpPr txBox="1">
            <a:spLocks noChangeArrowheads="1"/>
          </p:cNvSpPr>
          <p:nvPr/>
        </p:nvSpPr>
        <p:spPr bwMode="auto">
          <a:xfrm>
            <a:off x="724618" y="6215082"/>
            <a:ext cx="1204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latinLnBrk="1" hangingPunct="1">
              <a:spcBef>
                <a:spcPct val="0"/>
              </a:spcBef>
              <a:spcAft>
                <a:spcPct val="0"/>
              </a:spcAft>
              <a:buFont typeface="Arial" panose="020B0604020202020204" pitchFamily="34" charset="0"/>
              <a:buNone/>
            </a:pPr>
            <a:r>
              <a:rPr kumimoji="1" lang="en-US" altLang="zh-CN" sz="1600" b="1" dirty="0" smtClean="0">
                <a:latin typeface="+mn-ea"/>
                <a:ea typeface="+mn-ea"/>
              </a:rPr>
              <a:t>IT</a:t>
            </a:r>
            <a:r>
              <a:rPr kumimoji="1" lang="zh-CN" altLang="en-US" sz="1600" b="1" dirty="0" smtClean="0">
                <a:latin typeface="+mn-ea"/>
                <a:ea typeface="+mn-ea"/>
              </a:rPr>
              <a:t>设备采购</a:t>
            </a:r>
            <a:endParaRPr kumimoji="1" lang="ko-KR" altLang="en-US" sz="1600" b="1" dirty="0" smtClean="0">
              <a:latin typeface="+mn-ea"/>
              <a:ea typeface="+mn-ea"/>
            </a:endParaRPr>
          </a:p>
        </p:txBody>
      </p:sp>
      <p:sp>
        <p:nvSpPr>
          <p:cNvPr id="65" name="Text Box 55"/>
          <p:cNvSpPr txBox="1">
            <a:spLocks noChangeArrowheads="1"/>
          </p:cNvSpPr>
          <p:nvPr/>
        </p:nvSpPr>
        <p:spPr bwMode="auto">
          <a:xfrm>
            <a:off x="2799038" y="6143644"/>
            <a:ext cx="1415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latinLnBrk="1" hangingPunct="1">
              <a:spcBef>
                <a:spcPct val="0"/>
              </a:spcBef>
              <a:spcAft>
                <a:spcPct val="0"/>
              </a:spcAft>
              <a:buFont typeface="Arial" panose="020B0604020202020204" pitchFamily="34" charset="0"/>
              <a:buNone/>
            </a:pPr>
            <a:r>
              <a:rPr kumimoji="1" lang="zh-CN" altLang="en-US" sz="1600" b="1" dirty="0" smtClean="0">
                <a:latin typeface="+mn-ea"/>
                <a:ea typeface="+mn-ea"/>
              </a:rPr>
              <a:t>办公桌椅采购</a:t>
            </a:r>
            <a:endParaRPr kumimoji="1" lang="ko-KR" altLang="en-US" sz="1600" b="1" dirty="0" smtClean="0">
              <a:latin typeface="+mn-ea"/>
              <a:ea typeface="+mn-ea"/>
            </a:endParaRPr>
          </a:p>
        </p:txBody>
      </p:sp>
      <p:grpSp>
        <p:nvGrpSpPr>
          <p:cNvPr id="66" name="组合 8"/>
          <p:cNvGrpSpPr/>
          <p:nvPr/>
        </p:nvGrpSpPr>
        <p:grpSpPr>
          <a:xfrm>
            <a:off x="27857" y="1"/>
            <a:ext cx="1303784" cy="1492061"/>
            <a:chOff x="411163" y="68262"/>
            <a:chExt cx="1800225" cy="2244448"/>
          </a:xfrm>
        </p:grpSpPr>
        <p:grpSp>
          <p:nvGrpSpPr>
            <p:cNvPr id="67" name="组合 6"/>
            <p:cNvGrpSpPr/>
            <p:nvPr/>
          </p:nvGrpSpPr>
          <p:grpSpPr bwMode="auto">
            <a:xfrm>
              <a:off x="411163" y="68262"/>
              <a:ext cx="1800225" cy="1800225"/>
              <a:chOff x="925401" y="3148270"/>
              <a:chExt cx="1800000" cy="1800000"/>
            </a:xfrm>
          </p:grpSpPr>
          <p:sp>
            <p:nvSpPr>
              <p:cNvPr id="69" name="椭圆 68"/>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 name="椭圆 69"/>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8" name="矩形 67"/>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矩形 7"/>
          <p:cNvSpPr>
            <a:spLocks noGrp="1"/>
          </p:cNvSpPr>
          <p:nvPr>
            <p:ph type="title" idx="4294967295"/>
          </p:nvPr>
        </p:nvSpPr>
        <p:spPr>
          <a:xfrm>
            <a:off x="0" y="0"/>
            <a:ext cx="7056438" cy="1052513"/>
          </a:xfrm>
          <a:noFill/>
        </p:spPr>
        <p:txBody>
          <a:bodyPr/>
          <a:lstStyle/>
          <a:p>
            <a:r>
              <a:rPr lang="zh-CN" altLang="en-US" dirty="0" smtClean="0">
                <a:solidFill>
                  <a:schemeClr val="bg1"/>
                </a:solidFill>
              </a:rPr>
              <a:t>平安校园背景分析</a:t>
            </a:r>
            <a:br>
              <a:rPr lang="en-US" altLang="zh-CN" dirty="0" smtClean="0"/>
            </a:br>
            <a:endParaRPr lang="zh-CN" altLang="en-US" dirty="0" smtClean="0"/>
          </a:p>
        </p:txBody>
      </p:sp>
      <p:sp>
        <p:nvSpPr>
          <p:cNvPr id="21554" name="标题 86"/>
          <p:cNvSpPr>
            <a:spLocks noGrp="1"/>
          </p:cNvSpPr>
          <p:nvPr>
            <p:ph type="title" idx="4294967295"/>
          </p:nvPr>
        </p:nvSpPr>
        <p:spPr>
          <a:xfrm>
            <a:off x="1331640" y="44450"/>
            <a:ext cx="7056437" cy="1052513"/>
          </a:xfrm>
        </p:spPr>
        <p:txBody>
          <a:bodyPr/>
          <a:lstStyle/>
          <a:p>
            <a:pPr defTabSz="457200" eaLnBrk="1" hangingPunct="1">
              <a:buFont typeface="Arial" panose="020B0604020202020204" pitchFamily="34" charset="0"/>
              <a:buNone/>
              <a:defRPr/>
            </a:pPr>
            <a:r>
              <a:rPr lang="zh-CN" altLang="en-US" sz="2800" kern="1200" dirty="0" smtClean="0">
                <a:ln w="1905"/>
                <a:solidFill>
                  <a:schemeClr val="tx1"/>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cs typeface="+mn-cs"/>
              </a:rPr>
              <a:t>入驻服务</a:t>
            </a:r>
            <a:r>
              <a:rPr lang="en-US" altLang="zh-CN" sz="2800" kern="1200" dirty="0" smtClean="0">
                <a:ln w="1905"/>
                <a:solidFill>
                  <a:schemeClr val="tx1"/>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cs typeface="+mn-cs"/>
              </a:rPr>
              <a:t>-</a:t>
            </a:r>
            <a:r>
              <a:rPr lang="zh-CN" altLang="en-US" sz="2800" dirty="0" smtClean="0">
                <a:solidFill>
                  <a:srgbClr val="000000"/>
                </a:solidFill>
              </a:rPr>
              <a:t>园区混合云服务</a:t>
            </a:r>
            <a:endParaRPr lang="zh-CN" altLang="en-US" sz="2800" kern="1200" dirty="0">
              <a:ln w="1905"/>
              <a:solidFill>
                <a:schemeClr val="tx1"/>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cs typeface="+mn-cs"/>
            </a:endParaRPr>
          </a:p>
        </p:txBody>
      </p:sp>
      <p:pic>
        <p:nvPicPr>
          <p:cNvPr id="647172" name="Picture 2"/>
          <p:cNvPicPr>
            <a:picLocks noChangeAspect="1" noChangeArrowheads="1"/>
          </p:cNvPicPr>
          <p:nvPr/>
        </p:nvPicPr>
        <p:blipFill>
          <a:blip r:embed="rId1" cstate="print"/>
          <a:srcRect/>
          <a:stretch>
            <a:fillRect/>
          </a:stretch>
        </p:blipFill>
        <p:spPr bwMode="auto">
          <a:xfrm>
            <a:off x="608013" y="2143116"/>
            <a:ext cx="7894637" cy="4448184"/>
          </a:xfrm>
          <a:prstGeom prst="rect">
            <a:avLst/>
          </a:prstGeom>
          <a:noFill/>
          <a:ln w="9525">
            <a:noFill/>
            <a:miter lim="800000"/>
            <a:headEnd/>
            <a:tailEnd/>
          </a:ln>
        </p:spPr>
      </p:pic>
      <p:pic>
        <p:nvPicPr>
          <p:cNvPr id="647175" name="Picture 4"/>
          <p:cNvPicPr>
            <a:picLocks noChangeAspect="1" noChangeArrowheads="1"/>
          </p:cNvPicPr>
          <p:nvPr/>
        </p:nvPicPr>
        <p:blipFill>
          <a:blip r:embed="rId2" cstate="print"/>
          <a:srcRect/>
          <a:stretch>
            <a:fillRect/>
          </a:stretch>
        </p:blipFill>
        <p:spPr bwMode="auto">
          <a:xfrm>
            <a:off x="4783138" y="4378333"/>
            <a:ext cx="401637" cy="265113"/>
          </a:xfrm>
          <a:prstGeom prst="rect">
            <a:avLst/>
          </a:prstGeom>
          <a:noFill/>
          <a:ln w="9525">
            <a:noFill/>
            <a:miter lim="800000"/>
            <a:headEnd/>
            <a:tailEnd/>
          </a:ln>
        </p:spPr>
      </p:pic>
      <p:sp>
        <p:nvSpPr>
          <p:cNvPr id="8" name="矩形 16"/>
          <p:cNvSpPr>
            <a:spLocks noChangeArrowheads="1"/>
          </p:cNvSpPr>
          <p:nvPr/>
        </p:nvSpPr>
        <p:spPr bwMode="auto">
          <a:xfrm>
            <a:off x="251520" y="1196752"/>
            <a:ext cx="8501062" cy="923330"/>
          </a:xfrm>
          <a:prstGeom prst="rect">
            <a:avLst/>
          </a:prstGeom>
          <a:solidFill>
            <a:schemeClr val="bg1"/>
          </a:solidFill>
          <a:ln w="9525">
            <a:solidFill>
              <a:srgbClr val="FF0000"/>
            </a:solidFill>
            <a:miter lim="800000"/>
          </a:ln>
        </p:spPr>
        <p:txBody>
          <a:bodyPr>
            <a:spAutoFit/>
          </a:bodyPr>
          <a:lstStyle/>
          <a:p>
            <a:pPr>
              <a:lnSpc>
                <a:spcPct val="150000"/>
              </a:lnSpc>
              <a:buClr>
                <a:srgbClr val="FF0000"/>
              </a:buClr>
            </a:pPr>
            <a:r>
              <a:rPr lang="zh-CN" altLang="en-US" b="1" dirty="0" smtClean="0">
                <a:solidFill>
                  <a:srgbClr val="000000"/>
                </a:solidFill>
              </a:rPr>
              <a:t>园区云服务</a:t>
            </a:r>
            <a:r>
              <a:rPr lang="zh-CN" altLang="en-US" b="1" dirty="0">
                <a:solidFill>
                  <a:srgbClr val="000000"/>
                </a:solidFill>
              </a:rPr>
              <a:t>能够大大降低进驻企业的终端能耗，节能环保，降低企业前期采购成本，提高企业运营效率。系统安全可控，维护效率大幅提高。支持桌面云办公等应用。</a:t>
            </a:r>
            <a:endParaRPr lang="zh-CN" altLang="en-US" b="1" dirty="0">
              <a:solidFill>
                <a:srgbClr val="000000"/>
              </a:solidFill>
            </a:endParaRPr>
          </a:p>
        </p:txBody>
      </p:sp>
      <p:grpSp>
        <p:nvGrpSpPr>
          <p:cNvPr id="9" name="组合 8"/>
          <p:cNvGrpSpPr/>
          <p:nvPr/>
        </p:nvGrpSpPr>
        <p:grpSpPr>
          <a:xfrm>
            <a:off x="27857" y="1"/>
            <a:ext cx="1303784" cy="1492061"/>
            <a:chOff x="411163" y="68262"/>
            <a:chExt cx="1800225" cy="2244448"/>
          </a:xfrm>
        </p:grpSpPr>
        <p:grpSp>
          <p:nvGrpSpPr>
            <p:cNvPr id="10" name="组合 6"/>
            <p:cNvGrpSpPr/>
            <p:nvPr/>
          </p:nvGrpSpPr>
          <p:grpSpPr bwMode="auto">
            <a:xfrm>
              <a:off x="411163" y="68262"/>
              <a:ext cx="1800225" cy="1800225"/>
              <a:chOff x="925401" y="3148270"/>
              <a:chExt cx="1800000" cy="1800000"/>
            </a:xfrm>
          </p:grpSpPr>
          <p:sp>
            <p:nvSpPr>
              <p:cNvPr id="12" name="椭圆 11"/>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椭圆 12"/>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1" name="矩形 10"/>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331640" y="260648"/>
            <a:ext cx="7285309" cy="791336"/>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lstStyle/>
          <a:p>
            <a:r>
              <a:rPr lang="zh-CN" altLang="en-US" sz="3400" b="1" dirty="0" smtClean="0">
                <a:solidFill>
                  <a:srgbClr val="990000"/>
                </a:solidFill>
                <a:latin typeface="华文细黑" pitchFamily="2" charset="-122"/>
                <a:ea typeface="华文细黑" pitchFamily="2" charset="-122"/>
                <a:cs typeface="+mj-cs"/>
              </a:rPr>
              <a:t>智慧改变生活</a:t>
            </a:r>
            <a:endParaRPr lang="zh-CN" altLang="en-US" sz="3400" b="1" dirty="0" smtClean="0">
              <a:solidFill>
                <a:srgbClr val="990000"/>
              </a:solidFill>
              <a:latin typeface="华文细黑" pitchFamily="2" charset="-122"/>
              <a:ea typeface="华文细黑" pitchFamily="2" charset="-122"/>
              <a:cs typeface="+mj-cs"/>
            </a:endParaRPr>
          </a:p>
        </p:txBody>
      </p:sp>
      <p:pic>
        <p:nvPicPr>
          <p:cNvPr id="183301" name="Picture 5"/>
          <p:cNvPicPr>
            <a:picLocks noChangeAspect="1" noChangeArrowheads="1"/>
          </p:cNvPicPr>
          <p:nvPr/>
        </p:nvPicPr>
        <p:blipFill>
          <a:blip r:embed="rId1" cstate="email"/>
          <a:srcRect/>
          <a:stretch>
            <a:fillRect/>
          </a:stretch>
        </p:blipFill>
        <p:spPr bwMode="auto">
          <a:xfrm>
            <a:off x="467545" y="2132856"/>
            <a:ext cx="2304256" cy="2513058"/>
          </a:xfrm>
          <a:prstGeom prst="rect">
            <a:avLst/>
          </a:prstGeom>
          <a:noFill/>
          <a:ln w="9525">
            <a:noFill/>
            <a:miter lim="800000"/>
            <a:headEnd/>
            <a:tailEnd/>
          </a:ln>
          <a:effectLst/>
        </p:spPr>
      </p:pic>
      <p:pic>
        <p:nvPicPr>
          <p:cNvPr id="183302" name="Picture 6"/>
          <p:cNvPicPr>
            <a:picLocks noChangeAspect="1" noChangeArrowheads="1"/>
          </p:cNvPicPr>
          <p:nvPr/>
        </p:nvPicPr>
        <p:blipFill>
          <a:blip r:embed="rId2" cstate="email"/>
          <a:srcRect/>
          <a:stretch>
            <a:fillRect/>
          </a:stretch>
        </p:blipFill>
        <p:spPr bwMode="auto">
          <a:xfrm>
            <a:off x="3491880" y="2204864"/>
            <a:ext cx="2160240" cy="2358069"/>
          </a:xfrm>
          <a:prstGeom prst="rect">
            <a:avLst/>
          </a:prstGeom>
          <a:noFill/>
          <a:ln w="9525">
            <a:noFill/>
            <a:miter lim="800000"/>
            <a:headEnd/>
            <a:tailEnd/>
          </a:ln>
          <a:effectLst/>
        </p:spPr>
      </p:pic>
      <p:pic>
        <p:nvPicPr>
          <p:cNvPr id="183304" name="Picture 8"/>
          <p:cNvPicPr>
            <a:picLocks noChangeAspect="1" noChangeArrowheads="1"/>
          </p:cNvPicPr>
          <p:nvPr/>
        </p:nvPicPr>
        <p:blipFill>
          <a:blip r:embed="rId3" cstate="email"/>
          <a:srcRect/>
          <a:stretch>
            <a:fillRect/>
          </a:stretch>
        </p:blipFill>
        <p:spPr bwMode="auto">
          <a:xfrm>
            <a:off x="6444208" y="2204864"/>
            <a:ext cx="2160240" cy="2330560"/>
          </a:xfrm>
          <a:prstGeom prst="rect">
            <a:avLst/>
          </a:prstGeom>
          <a:noFill/>
          <a:ln w="9525">
            <a:noFill/>
            <a:miter lim="800000"/>
            <a:headEnd/>
            <a:tailEnd/>
          </a:ln>
          <a:effectLst/>
        </p:spPr>
      </p:pic>
      <p:sp>
        <p:nvSpPr>
          <p:cNvPr id="39" name="圆角矩形 38"/>
          <p:cNvSpPr/>
          <p:nvPr/>
        </p:nvSpPr>
        <p:spPr>
          <a:xfrm>
            <a:off x="3589759" y="5185409"/>
            <a:ext cx="1980000" cy="624000"/>
          </a:xfrm>
          <a:prstGeom prst="round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0" name="圆角矩形 39"/>
          <p:cNvSpPr/>
          <p:nvPr/>
        </p:nvSpPr>
        <p:spPr>
          <a:xfrm>
            <a:off x="6524063" y="5173217"/>
            <a:ext cx="1980000" cy="624000"/>
          </a:xfrm>
          <a:prstGeom prst="round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1" name="圆角矩形 40"/>
          <p:cNvSpPr/>
          <p:nvPr/>
        </p:nvSpPr>
        <p:spPr>
          <a:xfrm>
            <a:off x="737752" y="5185409"/>
            <a:ext cx="1980000" cy="624000"/>
          </a:xfrm>
          <a:prstGeom prst="round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2" name="矩形 41"/>
          <p:cNvSpPr>
            <a:spLocks noChangeArrowheads="1"/>
          </p:cNvSpPr>
          <p:nvPr/>
        </p:nvSpPr>
        <p:spPr bwMode="auto">
          <a:xfrm>
            <a:off x="848650" y="5233343"/>
            <a:ext cx="1758204" cy="400110"/>
          </a:xfrm>
          <a:prstGeom prst="rect">
            <a:avLst/>
          </a:prstGeom>
          <a:noFill/>
          <a:scene3d>
            <a:camera prst="orthographicFront"/>
            <a:lightRig rig="threePt" dir="t"/>
          </a:scene3d>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智慧地球</a:t>
            </a:r>
            <a:endParaRPr kumimoji="0" lang="zh-CN" altLang="en-US" sz="2000" b="1" u="none" strike="noStrike" kern="1200" cap="none" spc="0" normalizeH="0" baseline="0" noProof="0" dirty="0">
              <a:ln>
                <a:noFill/>
              </a:ln>
              <a:solidFill>
                <a:schemeClr val="bg1"/>
              </a:solidFill>
              <a:effectLst>
                <a:reflection blurRad="6350" stA="50000" endA="300" endPos="50000" dist="60007" dir="5400000" sy="-100000" algn="bl" rotWithShape="0"/>
              </a:effectLst>
              <a:uLnTx/>
              <a:uFillTx/>
              <a:latin typeface="微软雅黑" panose="020B0503020204020204" pitchFamily="34" charset="-122"/>
              <a:ea typeface="微软雅黑" panose="020B0503020204020204" pitchFamily="34" charset="-122"/>
              <a:cs typeface="+mn-cs"/>
            </a:endParaRPr>
          </a:p>
        </p:txBody>
      </p:sp>
      <p:sp>
        <p:nvSpPr>
          <p:cNvPr id="43" name="矩形 42"/>
          <p:cNvSpPr>
            <a:spLocks noChangeArrowheads="1"/>
          </p:cNvSpPr>
          <p:nvPr/>
        </p:nvSpPr>
        <p:spPr bwMode="auto">
          <a:xfrm>
            <a:off x="6634961" y="5221151"/>
            <a:ext cx="1758204" cy="400110"/>
          </a:xfrm>
          <a:prstGeom prst="rect">
            <a:avLst/>
          </a:prstGeom>
          <a:noFill/>
          <a:scene3d>
            <a:camera prst="orthographicFront"/>
            <a:lightRig rig="threePt" dir="t"/>
          </a:scene3d>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智慧园区</a:t>
            </a:r>
            <a:endParaRPr kumimoji="0" lang="zh-CN" altLang="en-US" sz="2000" b="1" u="none" strike="noStrike" kern="1200" cap="none" spc="0" normalizeH="0" baseline="0" noProof="0" dirty="0">
              <a:ln>
                <a:noFill/>
              </a:ln>
              <a:solidFill>
                <a:schemeClr val="bg1"/>
              </a:solidFill>
              <a:effectLst>
                <a:reflection blurRad="6350" stA="50000" endA="300" endPos="50000" dist="60007" dir="5400000" sy="-100000" algn="bl" rotWithShape="0"/>
              </a:effectLst>
              <a:uLnTx/>
              <a:uFillTx/>
              <a:latin typeface="微软雅黑" panose="020B0503020204020204" pitchFamily="34" charset="-122"/>
              <a:ea typeface="微软雅黑" panose="020B0503020204020204" pitchFamily="34" charset="-122"/>
              <a:cs typeface="+mn-cs"/>
            </a:endParaRPr>
          </a:p>
        </p:txBody>
      </p:sp>
      <p:sp>
        <p:nvSpPr>
          <p:cNvPr id="44" name="矩形 43"/>
          <p:cNvSpPr>
            <a:spLocks noChangeArrowheads="1"/>
          </p:cNvSpPr>
          <p:nvPr/>
        </p:nvSpPr>
        <p:spPr bwMode="auto">
          <a:xfrm>
            <a:off x="3700657" y="5233343"/>
            <a:ext cx="1758204" cy="400110"/>
          </a:xfrm>
          <a:prstGeom prst="rect">
            <a:avLst/>
          </a:prstGeom>
          <a:noFill/>
          <a:scene3d>
            <a:camera prst="orthographicFront"/>
            <a:lightRig rig="threePt" dir="t"/>
          </a:scene3d>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智慧城市</a:t>
            </a:r>
            <a:endParaRPr kumimoji="0" lang="zh-CN" altLang="en-US" sz="2000" b="1" u="none" strike="noStrike" kern="1200" cap="none" spc="0" normalizeH="0" baseline="0" noProof="0" dirty="0">
              <a:ln>
                <a:noFill/>
              </a:ln>
              <a:solidFill>
                <a:schemeClr val="bg1"/>
              </a:solidFill>
              <a:effectLst>
                <a:reflection blurRad="6350" stA="50000" endA="300" endPos="50000" dist="60007" dir="5400000" sy="-100000" algn="bl" rotWithShape="0"/>
              </a:effectLst>
              <a:uLnTx/>
              <a:uFillTx/>
              <a:latin typeface="微软雅黑" panose="020B0503020204020204" pitchFamily="34" charset="-122"/>
              <a:ea typeface="微软雅黑" panose="020B0503020204020204" pitchFamily="34" charset="-122"/>
              <a:cs typeface="+mn-cs"/>
            </a:endParaRPr>
          </a:p>
        </p:txBody>
      </p:sp>
      <p:grpSp>
        <p:nvGrpSpPr>
          <p:cNvPr id="2" name="组合 8"/>
          <p:cNvGrpSpPr/>
          <p:nvPr/>
        </p:nvGrpSpPr>
        <p:grpSpPr>
          <a:xfrm>
            <a:off x="27856" y="0"/>
            <a:ext cx="1280517" cy="1280517"/>
            <a:chOff x="411163" y="68262"/>
            <a:chExt cx="1800225" cy="1800225"/>
          </a:xfrm>
        </p:grpSpPr>
        <p:grpSp>
          <p:nvGrpSpPr>
            <p:cNvPr id="3" name="组合 6"/>
            <p:cNvGrpSpPr/>
            <p:nvPr/>
          </p:nvGrpSpPr>
          <p:grpSpPr bwMode="auto">
            <a:xfrm>
              <a:off x="411163" y="68262"/>
              <a:ext cx="1800225" cy="1800225"/>
              <a:chOff x="925401" y="3148270"/>
              <a:chExt cx="1800000" cy="1800000"/>
            </a:xfrm>
          </p:grpSpPr>
          <p:sp>
            <p:nvSpPr>
              <p:cNvPr id="15" name="椭圆 14"/>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椭圆 15"/>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4" name="矩形 13"/>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项目</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背景</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C:\Documents and Settings\Administrator\Desktop\W020100830608102891507.jpg"/>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62150" y="1234017"/>
            <a:ext cx="1276350" cy="111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1042" descr="SP-Vision_sp-wholesale"/>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a:stretch>
            <a:fillRect/>
          </a:stretch>
        </p:blipFill>
        <p:spPr bwMode="auto">
          <a:xfrm>
            <a:off x="5359401" y="1153585"/>
            <a:ext cx="1357313" cy="1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040" descr="SP-Vision_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0139" y="1132418"/>
            <a:ext cx="1419225" cy="132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p:nvPr/>
        </p:nvGrpSpPr>
        <p:grpSpPr bwMode="auto">
          <a:xfrm>
            <a:off x="338138" y="1282701"/>
            <a:ext cx="8183562" cy="5008033"/>
            <a:chOff x="2281238" y="1474853"/>
            <a:chExt cx="8060808" cy="4556254"/>
          </a:xfrm>
        </p:grpSpPr>
        <p:grpSp>
          <p:nvGrpSpPr>
            <p:cNvPr id="3" name="组合 41"/>
            <p:cNvGrpSpPr/>
            <p:nvPr/>
          </p:nvGrpSpPr>
          <p:grpSpPr bwMode="auto">
            <a:xfrm>
              <a:off x="2281238" y="3821373"/>
              <a:ext cx="7631113" cy="2209734"/>
              <a:chOff x="462406" y="3234526"/>
              <a:chExt cx="8306854" cy="2796583"/>
            </a:xfrm>
          </p:grpSpPr>
          <p:grpSp>
            <p:nvGrpSpPr>
              <p:cNvPr id="4" name="Group 27"/>
              <p:cNvGrpSpPr/>
              <p:nvPr/>
            </p:nvGrpSpPr>
            <p:grpSpPr bwMode="auto">
              <a:xfrm>
                <a:off x="2179638" y="3261820"/>
                <a:ext cx="4937125" cy="2315263"/>
                <a:chOff x="1373" y="1429"/>
                <a:chExt cx="3110" cy="1988"/>
              </a:xfrm>
            </p:grpSpPr>
            <p:sp>
              <p:nvSpPr>
                <p:cNvPr id="70" name="Freeform 4"/>
                <p:cNvSpPr/>
                <p:nvPr/>
              </p:nvSpPr>
              <p:spPr bwMode="auto">
                <a:xfrm>
                  <a:off x="1373" y="1430"/>
                  <a:ext cx="1555" cy="1988"/>
                </a:xfrm>
                <a:custGeom>
                  <a:avLst/>
                  <a:gdLst/>
                  <a:ahLst/>
                  <a:cxnLst>
                    <a:cxn ang="0">
                      <a:pos x="1698" y="0"/>
                    </a:cxn>
                    <a:cxn ang="0">
                      <a:pos x="1698" y="2268"/>
                    </a:cxn>
                    <a:cxn ang="0">
                      <a:pos x="0" y="1991"/>
                    </a:cxn>
                    <a:cxn ang="0">
                      <a:pos x="718" y="1295"/>
                    </a:cxn>
                    <a:cxn ang="0">
                      <a:pos x="1040" y="555"/>
                    </a:cxn>
                    <a:cxn ang="0">
                      <a:pos x="531" y="555"/>
                    </a:cxn>
                    <a:cxn ang="0">
                      <a:pos x="1698" y="0"/>
                    </a:cxn>
                  </a:cxnLst>
                  <a:rect l="0" t="0" r="r" b="b"/>
                  <a:pathLst>
                    <a:path w="1698" h="2268">
                      <a:moveTo>
                        <a:pt x="1698" y="0"/>
                      </a:moveTo>
                      <a:lnTo>
                        <a:pt x="1698" y="2268"/>
                      </a:lnTo>
                      <a:cubicBezTo>
                        <a:pt x="1698" y="2268"/>
                        <a:pt x="179" y="2200"/>
                        <a:pt x="0" y="1991"/>
                      </a:cubicBezTo>
                      <a:cubicBezTo>
                        <a:pt x="217" y="1767"/>
                        <a:pt x="509" y="1520"/>
                        <a:pt x="718" y="1295"/>
                      </a:cubicBezTo>
                      <a:cubicBezTo>
                        <a:pt x="927" y="1070"/>
                        <a:pt x="1071" y="678"/>
                        <a:pt x="1040" y="555"/>
                      </a:cubicBezTo>
                      <a:lnTo>
                        <a:pt x="531" y="555"/>
                      </a:lnTo>
                      <a:lnTo>
                        <a:pt x="1698" y="0"/>
                      </a:lnTo>
                      <a:close/>
                    </a:path>
                  </a:pathLst>
                </a:custGeom>
                <a:gradFill rotWithShape="0">
                  <a:gsLst>
                    <a:gs pos="0">
                      <a:srgbClr val="99CC00"/>
                    </a:gs>
                    <a:gs pos="100000">
                      <a:srgbClr val="FFFFFF"/>
                    </a:gs>
                  </a:gsLst>
                  <a:lin ang="5400000" scaled="1"/>
                </a:gradFill>
                <a:ln w="9525" cap="flat" cmpd="sng">
                  <a:noFill/>
                  <a:prstDash val="solid"/>
                  <a:round/>
                  <a:headEnd type="none" w="med" len="med"/>
                  <a:tailEnd type="none" w="med" len="med"/>
                </a:ln>
                <a:effectLst>
                  <a:outerShdw dist="52363" dir="6242175" algn="ctr" rotWithShape="0">
                    <a:srgbClr val="669900"/>
                  </a:outerShdw>
                </a:effectLst>
              </p:spPr>
              <p:txBody>
                <a:bodyPr wrap="none" anchor="ctr"/>
                <a:lstStyle/>
                <a:p>
                  <a:pPr>
                    <a:defRPr/>
                  </a:pPr>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71" name="Freeform 5"/>
                <p:cNvSpPr/>
                <p:nvPr/>
              </p:nvSpPr>
              <p:spPr bwMode="auto">
                <a:xfrm flipH="1">
                  <a:off x="2928" y="1430"/>
                  <a:ext cx="1555" cy="1988"/>
                </a:xfrm>
                <a:custGeom>
                  <a:avLst/>
                  <a:gdLst/>
                  <a:ahLst/>
                  <a:cxnLst>
                    <a:cxn ang="0">
                      <a:pos x="1698" y="0"/>
                    </a:cxn>
                    <a:cxn ang="0">
                      <a:pos x="1698" y="2268"/>
                    </a:cxn>
                    <a:cxn ang="0">
                      <a:pos x="0" y="1991"/>
                    </a:cxn>
                    <a:cxn ang="0">
                      <a:pos x="718" y="1295"/>
                    </a:cxn>
                    <a:cxn ang="0">
                      <a:pos x="1040" y="555"/>
                    </a:cxn>
                    <a:cxn ang="0">
                      <a:pos x="531" y="555"/>
                    </a:cxn>
                    <a:cxn ang="0">
                      <a:pos x="1698" y="0"/>
                    </a:cxn>
                  </a:cxnLst>
                  <a:rect l="0" t="0" r="r" b="b"/>
                  <a:pathLst>
                    <a:path w="1698" h="2268">
                      <a:moveTo>
                        <a:pt x="1698" y="0"/>
                      </a:moveTo>
                      <a:lnTo>
                        <a:pt x="1698" y="2268"/>
                      </a:lnTo>
                      <a:cubicBezTo>
                        <a:pt x="1698" y="2268"/>
                        <a:pt x="179" y="2200"/>
                        <a:pt x="0" y="1991"/>
                      </a:cubicBezTo>
                      <a:cubicBezTo>
                        <a:pt x="217" y="1767"/>
                        <a:pt x="509" y="1520"/>
                        <a:pt x="718" y="1295"/>
                      </a:cubicBezTo>
                      <a:cubicBezTo>
                        <a:pt x="927" y="1070"/>
                        <a:pt x="1071" y="678"/>
                        <a:pt x="1040" y="555"/>
                      </a:cubicBezTo>
                      <a:lnTo>
                        <a:pt x="531" y="555"/>
                      </a:lnTo>
                      <a:lnTo>
                        <a:pt x="1698" y="0"/>
                      </a:lnTo>
                      <a:close/>
                    </a:path>
                  </a:pathLst>
                </a:custGeom>
                <a:gradFill rotWithShape="0">
                  <a:gsLst>
                    <a:gs pos="0">
                      <a:srgbClr val="99CC00"/>
                    </a:gs>
                    <a:gs pos="100000">
                      <a:srgbClr val="FFFFFF"/>
                    </a:gs>
                  </a:gsLst>
                  <a:lin ang="5400000" scaled="1"/>
                </a:gradFill>
                <a:ln w="9525" cap="flat" cmpd="sng">
                  <a:noFill/>
                  <a:prstDash val="solid"/>
                  <a:round/>
                  <a:headEnd type="none" w="med" len="med"/>
                  <a:tailEnd type="none" w="med" len="med"/>
                </a:ln>
                <a:effectLst>
                  <a:outerShdw dist="50800" dir="5400000" algn="ctr" rotWithShape="0">
                    <a:srgbClr val="669900"/>
                  </a:outerShdw>
                </a:effectLst>
              </p:spPr>
              <p:txBody>
                <a:bodyPr wrap="none" anchor="ctr"/>
                <a:lstStyle/>
                <a:p>
                  <a:pPr>
                    <a:defRPr/>
                  </a:pPr>
                  <a:endParaRPr lang="zh-CN" altLang="en-US" sz="1500" b="1">
                    <a:solidFill>
                      <a:srgbClr val="AC0000"/>
                    </a:solidFill>
                    <a:latin typeface="微软雅黑" panose="020B0503020204020204" pitchFamily="34" charset="-122"/>
                    <a:ea typeface="微软雅黑" panose="020B0503020204020204" pitchFamily="34" charset="-122"/>
                  </a:endParaRPr>
                </a:p>
              </p:txBody>
            </p:sp>
          </p:grpSp>
          <p:sp>
            <p:nvSpPr>
              <p:cNvPr id="42006" name="AutoShape 6"/>
              <p:cNvSpPr>
                <a:spLocks noChangeArrowheads="1"/>
              </p:cNvSpPr>
              <p:nvPr/>
            </p:nvSpPr>
            <p:spPr bwMode="auto">
              <a:xfrm flipV="1">
                <a:off x="755650" y="3330060"/>
                <a:ext cx="7631113" cy="2347036"/>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9087 h 21600"/>
                </a:gdLst>
                <a:ahLst/>
                <a:cxnLst>
                  <a:cxn ang="T8">
                    <a:pos x="T0" y="T1"/>
                  </a:cxn>
                  <a:cxn ang="T9">
                    <a:pos x="T2" y="T3"/>
                  </a:cxn>
                  <a:cxn ang="T10">
                    <a:pos x="T4" y="T5"/>
                  </a:cxn>
                  <a:cxn ang="T11">
                    <a:pos x="T6" y="T7"/>
                  </a:cxn>
                </a:cxnLst>
                <a:rect l="T12" t="T13" r="T14" b="T15"/>
                <a:pathLst>
                  <a:path w="21600" h="21600">
                    <a:moveTo>
                      <a:pt x="1552" y="11910"/>
                    </a:moveTo>
                    <a:cubicBezTo>
                      <a:pt x="1508" y="11542"/>
                      <a:pt x="1486" y="11171"/>
                      <a:pt x="1486" y="10800"/>
                    </a:cubicBezTo>
                    <a:cubicBezTo>
                      <a:pt x="1486" y="5656"/>
                      <a:pt x="5656" y="1486"/>
                      <a:pt x="10800" y="1486"/>
                    </a:cubicBezTo>
                    <a:cubicBezTo>
                      <a:pt x="15943" y="1486"/>
                      <a:pt x="20114" y="5656"/>
                      <a:pt x="20114" y="10800"/>
                    </a:cubicBezTo>
                    <a:cubicBezTo>
                      <a:pt x="20114" y="11171"/>
                      <a:pt x="20091" y="11542"/>
                      <a:pt x="20047" y="11910"/>
                    </a:cubicBezTo>
                    <a:lnTo>
                      <a:pt x="21522" y="12088"/>
                    </a:lnTo>
                    <a:cubicBezTo>
                      <a:pt x="21574" y="11660"/>
                      <a:pt x="21600" y="11230"/>
                      <a:pt x="21600" y="10800"/>
                    </a:cubicBezTo>
                    <a:cubicBezTo>
                      <a:pt x="21600" y="4835"/>
                      <a:pt x="16764" y="0"/>
                      <a:pt x="10800" y="0"/>
                    </a:cubicBezTo>
                    <a:cubicBezTo>
                      <a:pt x="4835" y="0"/>
                      <a:pt x="0" y="4835"/>
                      <a:pt x="0" y="10800"/>
                    </a:cubicBezTo>
                    <a:cubicBezTo>
                      <a:pt x="-1" y="11230"/>
                      <a:pt x="25" y="11660"/>
                      <a:pt x="77" y="12088"/>
                    </a:cubicBezTo>
                    <a:close/>
                  </a:path>
                </a:pathLst>
              </a:custGeom>
              <a:gradFill rotWithShape="0">
                <a:gsLst>
                  <a:gs pos="0">
                    <a:srgbClr val="0099CC">
                      <a:alpha val="23000"/>
                    </a:srgbClr>
                  </a:gs>
                  <a:gs pos="100000">
                    <a:srgbClr val="22336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2007" name="AutoShape 7"/>
              <p:cNvSpPr>
                <a:spLocks noChangeArrowheads="1"/>
              </p:cNvSpPr>
              <p:nvPr/>
            </p:nvSpPr>
            <p:spPr bwMode="auto">
              <a:xfrm flipV="1">
                <a:off x="755650" y="3234526"/>
                <a:ext cx="7631113" cy="235843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9087 h 21600"/>
                </a:gdLst>
                <a:ahLst/>
                <a:cxnLst>
                  <a:cxn ang="T8">
                    <a:pos x="T0" y="T1"/>
                  </a:cxn>
                  <a:cxn ang="T9">
                    <a:pos x="T2" y="T3"/>
                  </a:cxn>
                  <a:cxn ang="T10">
                    <a:pos x="T4" y="T5"/>
                  </a:cxn>
                  <a:cxn ang="T11">
                    <a:pos x="T6" y="T7"/>
                  </a:cxn>
                </a:cxnLst>
                <a:rect l="T12" t="T13" r="T14" b="T15"/>
                <a:pathLst>
                  <a:path w="21600" h="21600">
                    <a:moveTo>
                      <a:pt x="1552" y="11910"/>
                    </a:moveTo>
                    <a:cubicBezTo>
                      <a:pt x="1508" y="11542"/>
                      <a:pt x="1486" y="11171"/>
                      <a:pt x="1486" y="10800"/>
                    </a:cubicBezTo>
                    <a:cubicBezTo>
                      <a:pt x="1486" y="5656"/>
                      <a:pt x="5656" y="1486"/>
                      <a:pt x="10800" y="1486"/>
                    </a:cubicBezTo>
                    <a:cubicBezTo>
                      <a:pt x="15943" y="1486"/>
                      <a:pt x="20114" y="5656"/>
                      <a:pt x="20114" y="10800"/>
                    </a:cubicBezTo>
                    <a:cubicBezTo>
                      <a:pt x="20114" y="11171"/>
                      <a:pt x="20091" y="11542"/>
                      <a:pt x="20047" y="11910"/>
                    </a:cubicBezTo>
                    <a:lnTo>
                      <a:pt x="21522" y="12088"/>
                    </a:lnTo>
                    <a:cubicBezTo>
                      <a:pt x="21574" y="11660"/>
                      <a:pt x="21600" y="11230"/>
                      <a:pt x="21600" y="10800"/>
                    </a:cubicBezTo>
                    <a:cubicBezTo>
                      <a:pt x="21600" y="4835"/>
                      <a:pt x="16764" y="0"/>
                      <a:pt x="10800" y="0"/>
                    </a:cubicBezTo>
                    <a:cubicBezTo>
                      <a:pt x="4835" y="0"/>
                      <a:pt x="0" y="4835"/>
                      <a:pt x="0" y="10800"/>
                    </a:cubicBezTo>
                    <a:cubicBezTo>
                      <a:pt x="-1" y="11230"/>
                      <a:pt x="25" y="11660"/>
                      <a:pt x="77" y="12088"/>
                    </a:cubicBezTo>
                    <a:close/>
                  </a:path>
                </a:pathLst>
              </a:custGeom>
              <a:gradFill rotWithShape="0">
                <a:gsLst>
                  <a:gs pos="0">
                    <a:srgbClr val="CCECFF">
                      <a:alpha val="42000"/>
                    </a:srgbClr>
                  </a:gs>
                  <a:gs pos="100000">
                    <a:srgbClr val="0099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22" tIns="45711" rIns="91422" bIns="45711" anchor="ctr"/>
              <a:lstStyle/>
              <a:p>
                <a:endParaRPr lang="zh-CN" altLang="en-US"/>
              </a:p>
            </p:txBody>
          </p:sp>
          <p:sp>
            <p:nvSpPr>
              <p:cNvPr id="42008" name="Oval 8"/>
              <p:cNvSpPr>
                <a:spLocks noChangeArrowheads="1"/>
              </p:cNvSpPr>
              <p:nvPr/>
            </p:nvSpPr>
            <p:spPr bwMode="auto">
              <a:xfrm>
                <a:off x="462406" y="3626159"/>
                <a:ext cx="1933575" cy="920750"/>
              </a:xfrm>
              <a:prstGeom prst="ellipse">
                <a:avLst/>
              </a:prstGeom>
              <a:gradFill rotWithShape="0">
                <a:gsLst>
                  <a:gs pos="0">
                    <a:srgbClr val="0099CC"/>
                  </a:gs>
                  <a:gs pos="100000">
                    <a:srgbClr val="4EB8DC"/>
                  </a:gs>
                </a:gsLst>
                <a:lin ang="5400000" scaled="1"/>
              </a:gradFill>
              <a:ln w="9525">
                <a:round/>
              </a:ln>
              <a:scene3d>
                <a:camera prst="legacyPerspectiveBottom"/>
                <a:lightRig rig="legacyFlat3" dir="t"/>
              </a:scene3d>
              <a:sp3d extrusionH="887400" prstMaterial="legacyMatte">
                <a:bevelT w="13500" h="13500" prst="angle"/>
                <a:bevelB w="13500" h="13500" prst="angle"/>
                <a:extrusionClr>
                  <a:srgbClr val="0099FF"/>
                </a:extrusionClr>
              </a:sp3d>
            </p:spPr>
            <p:txBody>
              <a:bodyPr rot="10800000" wrap="none" anchor="ctr">
                <a:flatTx/>
              </a:bodyPr>
              <a:lstStyle/>
              <a:p>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42009" name="Oval 10"/>
              <p:cNvSpPr>
                <a:spLocks noChangeArrowheads="1"/>
              </p:cNvSpPr>
              <p:nvPr/>
            </p:nvSpPr>
            <p:spPr bwMode="auto">
              <a:xfrm>
                <a:off x="3484563" y="4923034"/>
                <a:ext cx="2325687" cy="1108075"/>
              </a:xfrm>
              <a:prstGeom prst="ellipse">
                <a:avLst/>
              </a:prstGeom>
              <a:gradFill rotWithShape="0">
                <a:gsLst>
                  <a:gs pos="0">
                    <a:srgbClr val="0C4EB0"/>
                  </a:gs>
                  <a:gs pos="100000">
                    <a:srgbClr val="5684C8"/>
                  </a:gs>
                </a:gsLst>
                <a:lin ang="5400000" scaled="1"/>
              </a:gradFill>
              <a:ln w="9525">
                <a:round/>
              </a:ln>
              <a:scene3d>
                <a:camera prst="legacyPerspectiveBottom"/>
                <a:lightRig rig="legacyFlat4" dir="b"/>
              </a:scene3d>
              <a:sp3d extrusionH="1243000" prstMaterial="legacyMatte">
                <a:bevelT w="13500" h="13500" prst="angle"/>
                <a:bevelB w="13500" h="13500" prst="angle"/>
                <a:extrusionClr>
                  <a:srgbClr val="0C4EB0"/>
                </a:extrusionClr>
              </a:sp3d>
            </p:spPr>
            <p:txBody>
              <a:bodyPr rot="10800000" wrap="none" anchor="ctr">
                <a:flatTx/>
              </a:bodyPr>
              <a:lstStyle/>
              <a:p>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56" name="Oval 13"/>
              <p:cNvSpPr>
                <a:spLocks noChangeArrowheads="1"/>
              </p:cNvSpPr>
              <p:nvPr/>
            </p:nvSpPr>
            <p:spPr bwMode="auto">
              <a:xfrm flipV="1">
                <a:off x="3600450" y="4988121"/>
                <a:ext cx="2093913" cy="949325"/>
              </a:xfrm>
              <a:prstGeom prst="ellipse">
                <a:avLst/>
              </a:prstGeom>
              <a:gradFill rotWithShape="1">
                <a:gsLst>
                  <a:gs pos="0">
                    <a:srgbClr val="CCCCFF">
                      <a:alpha val="96001"/>
                    </a:srgbClr>
                  </a:gs>
                  <a:gs pos="50000">
                    <a:schemeClr val="bg1"/>
                  </a:gs>
                  <a:gs pos="100000">
                    <a:srgbClr val="CCCCFF">
                      <a:alpha val="96001"/>
                    </a:srgbClr>
                  </a:gs>
                </a:gsLst>
                <a:lin ang="2700000" scaled="1"/>
              </a:gradFill>
              <a:ln w="9525" algn="ctr">
                <a:noFill/>
                <a:round/>
              </a:ln>
              <a:effectLst>
                <a:prstShdw prst="shdw17" dist="35921" dir="2700000">
                  <a:srgbClr val="969696"/>
                </a:prstShdw>
              </a:effectLst>
            </p:spPr>
            <p:txBody>
              <a:bodyPr rot="10800000" lIns="91422" tIns="45711" rIns="91422" bIns="45711" anchor="ctr"/>
              <a:lstStyle/>
              <a:p>
                <a:pPr algn="ctr" latinLnBrk="1">
                  <a:defRPr/>
                </a:pPr>
                <a:endParaRPr kumimoji="1" lang="ko-KR" altLang="en-US" b="1">
                  <a:solidFill>
                    <a:srgbClr val="AC0000"/>
                  </a:solidFill>
                  <a:latin typeface="微软雅黑" panose="020B0503020204020204" pitchFamily="34" charset="-122"/>
                  <a:ea typeface="HY헤드라인M" pitchFamily="18" charset="-127"/>
                </a:endParaRPr>
              </a:p>
            </p:txBody>
          </p:sp>
          <p:sp>
            <p:nvSpPr>
              <p:cNvPr id="57" name="Oval 15"/>
              <p:cNvSpPr>
                <a:spLocks noChangeArrowheads="1"/>
              </p:cNvSpPr>
              <p:nvPr/>
            </p:nvSpPr>
            <p:spPr bwMode="auto">
              <a:xfrm flipV="1">
                <a:off x="549719" y="3667434"/>
                <a:ext cx="1758950" cy="819150"/>
              </a:xfrm>
              <a:prstGeom prst="ellipse">
                <a:avLst/>
              </a:prstGeom>
              <a:gradFill rotWithShape="1">
                <a:gsLst>
                  <a:gs pos="0">
                    <a:srgbClr val="BDDEFF">
                      <a:alpha val="96001"/>
                    </a:srgbClr>
                  </a:gs>
                  <a:gs pos="50000">
                    <a:schemeClr val="bg1"/>
                  </a:gs>
                  <a:gs pos="100000">
                    <a:srgbClr val="BDDEFF">
                      <a:alpha val="96001"/>
                    </a:srgbClr>
                  </a:gs>
                </a:gsLst>
                <a:lin ang="2700000" scaled="1"/>
              </a:gradFill>
              <a:ln w="9525" algn="ctr">
                <a:noFill/>
                <a:round/>
              </a:ln>
              <a:effectLst>
                <a:prstShdw prst="shdw17" dist="35921" dir="2700000">
                  <a:srgbClr val="969696"/>
                </a:prstShdw>
              </a:effectLst>
            </p:spPr>
            <p:txBody>
              <a:bodyPr rot="10800000" lIns="91422" tIns="45711" rIns="91422" bIns="45711" anchor="ctr"/>
              <a:lstStyle/>
              <a:p>
                <a:pPr algn="ctr" latinLnBrk="1">
                  <a:defRPr/>
                </a:pPr>
                <a:endParaRPr kumimoji="1" lang="ko-KR" altLang="en-US" b="1">
                  <a:solidFill>
                    <a:srgbClr val="AC0000"/>
                  </a:solidFill>
                  <a:latin typeface="微软雅黑" panose="020B0503020204020204" pitchFamily="34" charset="-122"/>
                  <a:ea typeface="HY헤드라인M" pitchFamily="18" charset="-127"/>
                </a:endParaRPr>
              </a:p>
            </p:txBody>
          </p:sp>
          <p:sp>
            <p:nvSpPr>
              <p:cNvPr id="42016" name="Oval 19"/>
              <p:cNvSpPr>
                <a:spLocks noChangeArrowheads="1"/>
              </p:cNvSpPr>
              <p:nvPr/>
            </p:nvSpPr>
            <p:spPr bwMode="auto">
              <a:xfrm>
                <a:off x="6835685" y="3680751"/>
                <a:ext cx="1933575" cy="920750"/>
              </a:xfrm>
              <a:prstGeom prst="ellipse">
                <a:avLst/>
              </a:prstGeom>
              <a:gradFill rotWithShape="0">
                <a:gsLst>
                  <a:gs pos="0">
                    <a:srgbClr val="0099CC"/>
                  </a:gs>
                  <a:gs pos="100000">
                    <a:srgbClr val="4EB8DC"/>
                  </a:gs>
                </a:gsLst>
                <a:lin ang="5400000" scaled="1"/>
              </a:gradFill>
              <a:ln w="9525">
                <a:round/>
              </a:ln>
              <a:scene3d>
                <a:camera prst="legacyPerspectiveBottom"/>
                <a:lightRig rig="legacyFlat3" dir="t"/>
              </a:scene3d>
              <a:sp3d extrusionH="887400" prstMaterial="legacyMatte">
                <a:bevelT w="13500" h="13500" prst="angle"/>
                <a:bevelB w="13500" h="13500" prst="angle"/>
                <a:extrusionClr>
                  <a:srgbClr val="0099FF"/>
                </a:extrusionClr>
              </a:sp3d>
            </p:spPr>
            <p:txBody>
              <a:bodyPr rot="10800000" wrap="none" anchor="ctr">
                <a:flatTx/>
              </a:bodyPr>
              <a:lstStyle/>
              <a:p>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59" name="Oval 20"/>
              <p:cNvSpPr>
                <a:spLocks noChangeArrowheads="1"/>
              </p:cNvSpPr>
              <p:nvPr/>
            </p:nvSpPr>
            <p:spPr bwMode="auto">
              <a:xfrm flipV="1">
                <a:off x="6932523" y="3726788"/>
                <a:ext cx="1758950" cy="814388"/>
              </a:xfrm>
              <a:prstGeom prst="ellipse">
                <a:avLst/>
              </a:prstGeom>
              <a:gradFill rotWithShape="1">
                <a:gsLst>
                  <a:gs pos="0">
                    <a:srgbClr val="BDDEFF">
                      <a:alpha val="96001"/>
                    </a:srgbClr>
                  </a:gs>
                  <a:gs pos="50000">
                    <a:schemeClr val="bg1"/>
                  </a:gs>
                  <a:gs pos="100000">
                    <a:srgbClr val="BDDEFF">
                      <a:alpha val="96001"/>
                    </a:srgbClr>
                  </a:gs>
                </a:gsLst>
                <a:lin ang="2700000" scaled="1"/>
              </a:gradFill>
              <a:ln w="9525" algn="ctr">
                <a:noFill/>
                <a:round/>
              </a:ln>
              <a:effectLst>
                <a:prstShdw prst="shdw17" dist="35921" dir="2700000">
                  <a:srgbClr val="969696"/>
                </a:prstShdw>
              </a:effectLst>
            </p:spPr>
            <p:txBody>
              <a:bodyPr rot="10800000" lIns="91422" tIns="45711" rIns="91422" bIns="45711" anchor="ctr"/>
              <a:lstStyle/>
              <a:p>
                <a:pPr algn="ctr" latinLnBrk="1">
                  <a:defRPr/>
                </a:pPr>
                <a:endParaRPr kumimoji="1" lang="ko-KR" altLang="en-US" b="1">
                  <a:solidFill>
                    <a:srgbClr val="AC0000"/>
                  </a:solidFill>
                  <a:latin typeface="微软雅黑" panose="020B0503020204020204" pitchFamily="34" charset="-122"/>
                  <a:ea typeface="HY헤드라인M" pitchFamily="18" charset="-127"/>
                </a:endParaRPr>
              </a:p>
            </p:txBody>
          </p:sp>
          <p:sp>
            <p:nvSpPr>
              <p:cNvPr id="42020" name="Oval 19"/>
              <p:cNvSpPr>
                <a:spLocks noChangeArrowheads="1"/>
              </p:cNvSpPr>
              <p:nvPr/>
            </p:nvSpPr>
            <p:spPr bwMode="auto">
              <a:xfrm>
                <a:off x="6005429" y="4706623"/>
                <a:ext cx="1933575" cy="920750"/>
              </a:xfrm>
              <a:prstGeom prst="ellipse">
                <a:avLst/>
              </a:prstGeom>
              <a:solidFill>
                <a:srgbClr val="0070C0"/>
              </a:solidFill>
              <a:ln w="9525">
                <a:round/>
              </a:ln>
              <a:scene3d>
                <a:camera prst="legacyPerspectiveBottom"/>
                <a:lightRig rig="legacyFlat3" dir="t"/>
              </a:scene3d>
              <a:sp3d extrusionH="887400" prstMaterial="legacyMatte">
                <a:bevelT w="13500" h="13500" prst="angle"/>
                <a:bevelB w="13500" h="13500" prst="angle"/>
                <a:extrusionClr>
                  <a:srgbClr val="0099FF"/>
                </a:extrusionClr>
              </a:sp3d>
            </p:spPr>
            <p:txBody>
              <a:bodyPr rot="10800000" wrap="none" anchor="ctr">
                <a:flatTx/>
              </a:bodyPr>
              <a:lstStyle/>
              <a:p>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62" name="Oval 20"/>
              <p:cNvSpPr>
                <a:spLocks noChangeArrowheads="1"/>
              </p:cNvSpPr>
              <p:nvPr/>
            </p:nvSpPr>
            <p:spPr bwMode="auto">
              <a:xfrm flipV="1">
                <a:off x="6102267" y="4752660"/>
                <a:ext cx="1758950" cy="814388"/>
              </a:xfrm>
              <a:prstGeom prst="ellipse">
                <a:avLst/>
              </a:prstGeom>
              <a:gradFill rotWithShape="1">
                <a:gsLst>
                  <a:gs pos="0">
                    <a:srgbClr val="BDDEFF">
                      <a:alpha val="96001"/>
                    </a:srgbClr>
                  </a:gs>
                  <a:gs pos="50000">
                    <a:schemeClr val="bg1"/>
                  </a:gs>
                  <a:gs pos="100000">
                    <a:srgbClr val="BDDEFF">
                      <a:alpha val="96001"/>
                    </a:srgbClr>
                  </a:gs>
                </a:gsLst>
                <a:lin ang="2700000" scaled="1"/>
              </a:gradFill>
              <a:ln w="9525" algn="ctr">
                <a:noFill/>
                <a:round/>
              </a:ln>
              <a:effectLst>
                <a:prstShdw prst="shdw17" dist="35921" dir="2700000">
                  <a:srgbClr val="969696"/>
                </a:prstShdw>
              </a:effectLst>
            </p:spPr>
            <p:txBody>
              <a:bodyPr rot="10800000" lIns="91422" tIns="45711" rIns="91422" bIns="45711" anchor="ctr"/>
              <a:lstStyle/>
              <a:p>
                <a:pPr algn="ctr" latinLnBrk="1">
                  <a:defRPr/>
                </a:pPr>
                <a:endParaRPr kumimoji="1" lang="ko-KR" altLang="en-US" b="1">
                  <a:solidFill>
                    <a:srgbClr val="AC0000"/>
                  </a:solidFill>
                  <a:latin typeface="微软雅黑" panose="020B0503020204020204" pitchFamily="34" charset="-122"/>
                  <a:ea typeface="HY헤드라인M" pitchFamily="18" charset="-127"/>
                </a:endParaRPr>
              </a:p>
            </p:txBody>
          </p:sp>
          <p:sp>
            <p:nvSpPr>
              <p:cNvPr id="42024" name="Oval 19"/>
              <p:cNvSpPr>
                <a:spLocks noChangeArrowheads="1"/>
              </p:cNvSpPr>
              <p:nvPr/>
            </p:nvSpPr>
            <p:spPr bwMode="auto">
              <a:xfrm>
                <a:off x="1531238" y="4654307"/>
                <a:ext cx="1933575" cy="920750"/>
              </a:xfrm>
              <a:prstGeom prst="ellipse">
                <a:avLst/>
              </a:prstGeom>
              <a:solidFill>
                <a:srgbClr val="0070C0"/>
              </a:solidFill>
              <a:ln w="9525">
                <a:round/>
              </a:ln>
              <a:scene3d>
                <a:camera prst="legacyPerspectiveBottom"/>
                <a:lightRig rig="legacyFlat3" dir="t"/>
              </a:scene3d>
              <a:sp3d extrusionH="887400" prstMaterial="legacyMatte">
                <a:bevelT w="13500" h="13500" prst="angle"/>
                <a:bevelB w="13500" h="13500" prst="angle"/>
                <a:extrusionClr>
                  <a:srgbClr val="0099FF"/>
                </a:extrusionClr>
              </a:sp3d>
            </p:spPr>
            <p:txBody>
              <a:bodyPr rot="10800000" wrap="none" anchor="ctr">
                <a:flatTx/>
              </a:bodyPr>
              <a:lstStyle/>
              <a:p>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64" name="Oval 15"/>
              <p:cNvSpPr>
                <a:spLocks noChangeArrowheads="1"/>
              </p:cNvSpPr>
              <p:nvPr/>
            </p:nvSpPr>
            <p:spPr bwMode="auto">
              <a:xfrm flipV="1">
                <a:off x="1630183" y="4693306"/>
                <a:ext cx="1758950" cy="819150"/>
              </a:xfrm>
              <a:prstGeom prst="ellipse">
                <a:avLst/>
              </a:prstGeom>
              <a:gradFill rotWithShape="1">
                <a:gsLst>
                  <a:gs pos="0">
                    <a:srgbClr val="BDDEFF">
                      <a:alpha val="96001"/>
                    </a:srgbClr>
                  </a:gs>
                  <a:gs pos="50000">
                    <a:schemeClr val="bg1"/>
                  </a:gs>
                  <a:gs pos="100000">
                    <a:srgbClr val="BDDEFF">
                      <a:alpha val="96001"/>
                    </a:srgbClr>
                  </a:gs>
                </a:gsLst>
                <a:lin ang="2700000" scaled="1"/>
              </a:gradFill>
              <a:ln w="9525" algn="ctr">
                <a:noFill/>
                <a:round/>
              </a:ln>
              <a:effectLst>
                <a:prstShdw prst="shdw17" dist="35921" dir="2700000">
                  <a:srgbClr val="969696"/>
                </a:prstShdw>
              </a:effectLst>
            </p:spPr>
            <p:txBody>
              <a:bodyPr rot="10800000" lIns="91422" tIns="45711" rIns="91422" bIns="45711" anchor="ctr"/>
              <a:lstStyle/>
              <a:p>
                <a:pPr algn="ctr" latinLnBrk="1">
                  <a:defRPr/>
                </a:pPr>
                <a:endParaRPr kumimoji="1" lang="ko-KR" altLang="en-US" b="1">
                  <a:solidFill>
                    <a:srgbClr val="AC0000"/>
                  </a:solidFill>
                  <a:latin typeface="微软雅黑" panose="020B0503020204020204" pitchFamily="34" charset="-122"/>
                  <a:ea typeface="HY헤드라인M" pitchFamily="18" charset="-127"/>
                </a:endParaRPr>
              </a:p>
            </p:txBody>
          </p:sp>
          <p:sp>
            <p:nvSpPr>
              <p:cNvPr id="42028" name="TextBox 64"/>
              <p:cNvSpPr txBox="1">
                <a:spLocks noChangeArrowheads="1"/>
              </p:cNvSpPr>
              <p:nvPr/>
            </p:nvSpPr>
            <p:spPr bwMode="auto">
              <a:xfrm>
                <a:off x="6193047" y="4891406"/>
                <a:ext cx="1543467" cy="37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b="1">
                    <a:solidFill>
                      <a:srgbClr val="AC0000"/>
                    </a:solidFill>
                    <a:latin typeface="微软雅黑" panose="020B0503020204020204" pitchFamily="34" charset="-122"/>
                    <a:ea typeface="微软雅黑" panose="020B0503020204020204" pitchFamily="34" charset="-122"/>
                  </a:rPr>
                  <a:t>虚拟桌面</a:t>
                </a:r>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42029" name="TextBox 65"/>
              <p:cNvSpPr txBox="1">
                <a:spLocks noChangeArrowheads="1"/>
              </p:cNvSpPr>
              <p:nvPr/>
            </p:nvSpPr>
            <p:spPr bwMode="auto">
              <a:xfrm>
                <a:off x="1885158" y="4868047"/>
                <a:ext cx="1221539" cy="37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1">
                    <a:solidFill>
                      <a:srgbClr val="AC0000"/>
                    </a:solidFill>
                    <a:latin typeface="微软雅黑" panose="020B0503020204020204" pitchFamily="34" charset="-122"/>
                    <a:ea typeface="微软雅黑" panose="020B0503020204020204" pitchFamily="34" charset="-122"/>
                  </a:rPr>
                  <a:t>精细化运营</a:t>
                </a:r>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42030" name="TextBox 66"/>
              <p:cNvSpPr txBox="1">
                <a:spLocks noChangeArrowheads="1"/>
              </p:cNvSpPr>
              <p:nvPr/>
            </p:nvSpPr>
            <p:spPr bwMode="auto">
              <a:xfrm>
                <a:off x="654813" y="3806700"/>
                <a:ext cx="1555167" cy="37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b="1" dirty="0">
                    <a:solidFill>
                      <a:srgbClr val="AC0000"/>
                    </a:solidFill>
                    <a:latin typeface="微软雅黑" panose="020B0503020204020204" pitchFamily="34" charset="-122"/>
                    <a:ea typeface="微软雅黑" panose="020B0503020204020204" pitchFamily="34" charset="-122"/>
                  </a:rPr>
                  <a:t>企业办公套餐</a:t>
                </a:r>
                <a:endParaRPr lang="zh-CN" altLang="en-US" sz="1500" b="1" dirty="0">
                  <a:solidFill>
                    <a:srgbClr val="AC0000"/>
                  </a:solidFill>
                  <a:latin typeface="微软雅黑" panose="020B0503020204020204" pitchFamily="34" charset="-122"/>
                  <a:ea typeface="微软雅黑" panose="020B0503020204020204" pitchFamily="34" charset="-122"/>
                </a:endParaRPr>
              </a:p>
            </p:txBody>
          </p:sp>
          <p:sp>
            <p:nvSpPr>
              <p:cNvPr id="42031" name="TextBox 67"/>
              <p:cNvSpPr txBox="1">
                <a:spLocks noChangeArrowheads="1"/>
              </p:cNvSpPr>
              <p:nvPr/>
            </p:nvSpPr>
            <p:spPr bwMode="auto">
              <a:xfrm>
                <a:off x="7173966" y="3846009"/>
                <a:ext cx="1323833" cy="37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b="1">
                    <a:solidFill>
                      <a:srgbClr val="AC0000"/>
                    </a:solidFill>
                    <a:latin typeface="微软雅黑" panose="020B0503020204020204" pitchFamily="34" charset="-122"/>
                    <a:ea typeface="微软雅黑" panose="020B0503020204020204" pitchFamily="34" charset="-122"/>
                  </a:rPr>
                  <a:t>容灾备份</a:t>
                </a:r>
                <a:endParaRPr lang="zh-CN" altLang="en-US" sz="1500" b="1">
                  <a:solidFill>
                    <a:srgbClr val="AC0000"/>
                  </a:solidFill>
                  <a:latin typeface="微软雅黑" panose="020B0503020204020204" pitchFamily="34" charset="-122"/>
                  <a:ea typeface="微软雅黑" panose="020B0503020204020204" pitchFamily="34" charset="-122"/>
                </a:endParaRPr>
              </a:p>
            </p:txBody>
          </p:sp>
          <p:sp>
            <p:nvSpPr>
              <p:cNvPr id="42032" name="TextBox 68"/>
              <p:cNvSpPr txBox="1">
                <a:spLocks noChangeArrowheads="1"/>
              </p:cNvSpPr>
              <p:nvPr/>
            </p:nvSpPr>
            <p:spPr bwMode="auto">
              <a:xfrm>
                <a:off x="3964366" y="5229169"/>
                <a:ext cx="1323833" cy="37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b="1">
                    <a:solidFill>
                      <a:srgbClr val="AC0000"/>
                    </a:solidFill>
                    <a:latin typeface="微软雅黑" panose="020B0503020204020204" pitchFamily="34" charset="-122"/>
                    <a:ea typeface="微软雅黑" panose="020B0503020204020204" pitchFamily="34" charset="-122"/>
                  </a:rPr>
                  <a:t>虚拟私有云</a:t>
                </a:r>
                <a:endParaRPr lang="zh-CN" altLang="en-US" sz="1500" b="1">
                  <a:solidFill>
                    <a:srgbClr val="AC0000"/>
                  </a:solidFill>
                  <a:latin typeface="微软雅黑" panose="020B0503020204020204" pitchFamily="34" charset="-122"/>
                  <a:ea typeface="微软雅黑" panose="020B0503020204020204" pitchFamily="34" charset="-122"/>
                </a:endParaRPr>
              </a:p>
            </p:txBody>
          </p:sp>
        </p:grpSp>
        <p:sp>
          <p:nvSpPr>
            <p:cNvPr id="41997" name="TextBox 73"/>
            <p:cNvSpPr txBox="1">
              <a:spLocks noChangeArrowheads="1"/>
            </p:cNvSpPr>
            <p:nvPr/>
          </p:nvSpPr>
          <p:spPr bwMode="auto">
            <a:xfrm>
              <a:off x="3829656" y="1474853"/>
              <a:ext cx="1419368" cy="33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园区企业</a:t>
              </a:r>
              <a:r>
                <a:rPr lang="en-US" altLang="zh-CN" dirty="0">
                  <a:solidFill>
                    <a:schemeClr val="bg1"/>
                  </a:solidFill>
                  <a:latin typeface="微软雅黑" panose="020B0503020204020204" pitchFamily="34" charset="-122"/>
                  <a:ea typeface="微软雅黑" panose="020B0503020204020204" pitchFamily="34" charset="-122"/>
                </a:rPr>
                <a:t>A</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1998" name="TextBox 74"/>
            <p:cNvSpPr txBox="1">
              <a:spLocks noChangeArrowheads="1"/>
            </p:cNvSpPr>
            <p:nvPr/>
          </p:nvSpPr>
          <p:spPr bwMode="auto">
            <a:xfrm>
              <a:off x="5550829" y="1479661"/>
              <a:ext cx="1280945" cy="33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园区企业</a:t>
              </a:r>
              <a:r>
                <a:rPr lang="en-US" altLang="zh-CN" dirty="0">
                  <a:solidFill>
                    <a:schemeClr val="bg1"/>
                  </a:solidFill>
                  <a:latin typeface="微软雅黑" panose="020B0503020204020204" pitchFamily="34" charset="-122"/>
                  <a:ea typeface="微软雅黑" panose="020B0503020204020204" pitchFamily="34" charset="-122"/>
                </a:rPr>
                <a:t>B</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1999" name="TextBox 75"/>
            <p:cNvSpPr txBox="1">
              <a:spLocks noChangeArrowheads="1"/>
            </p:cNvSpPr>
            <p:nvPr/>
          </p:nvSpPr>
          <p:spPr bwMode="auto">
            <a:xfrm>
              <a:off x="7260404" y="1479661"/>
              <a:ext cx="1287452" cy="33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园区企业</a:t>
              </a:r>
              <a:r>
                <a:rPr lang="en-US" altLang="zh-CN" dirty="0">
                  <a:solidFill>
                    <a:schemeClr val="bg1"/>
                  </a:solidFill>
                  <a:latin typeface="微软雅黑" panose="020B0503020204020204" pitchFamily="34" charset="-122"/>
                  <a:ea typeface="微软雅黑" panose="020B0503020204020204" pitchFamily="34" charset="-122"/>
                </a:rPr>
                <a:t>C</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2000" name="TextBox 76"/>
            <p:cNvSpPr txBox="1">
              <a:spLocks noChangeArrowheads="1"/>
            </p:cNvSpPr>
            <p:nvPr/>
          </p:nvSpPr>
          <p:spPr bwMode="auto">
            <a:xfrm>
              <a:off x="9304817" y="1679703"/>
              <a:ext cx="1037229" cy="33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微软雅黑" panose="020B0503020204020204" pitchFamily="34" charset="-122"/>
                  <a:ea typeface="微软雅黑" panose="020B0503020204020204" pitchFamily="34" charset="-122"/>
                </a:rPr>
                <a:t>……</a:t>
              </a:r>
              <a:endParaRPr lang="zh-CN" altLang="en-US">
                <a:latin typeface="微软雅黑" panose="020B0503020204020204" pitchFamily="34" charset="-122"/>
                <a:ea typeface="微软雅黑" panose="020B0503020204020204" pitchFamily="34" charset="-122"/>
              </a:endParaRPr>
            </a:p>
          </p:txBody>
        </p:sp>
        <p:pic>
          <p:nvPicPr>
            <p:cNvPr id="42001"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941" y="2603294"/>
              <a:ext cx="6851175" cy="62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85"/>
            <p:cNvGrpSpPr/>
            <p:nvPr/>
          </p:nvGrpSpPr>
          <p:grpSpPr bwMode="auto">
            <a:xfrm>
              <a:off x="3026841" y="3250384"/>
              <a:ext cx="6059606" cy="939484"/>
              <a:chOff x="2462678" y="3453142"/>
              <a:chExt cx="4317126" cy="1162911"/>
            </a:xfrm>
          </p:grpSpPr>
          <p:pic>
            <p:nvPicPr>
              <p:cNvPr id="42003" name="Picture 14" descr="下面云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2678" y="3453142"/>
                <a:ext cx="4317126" cy="116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4" name="TextBox 87"/>
              <p:cNvSpPr txBox="1">
                <a:spLocks noChangeArrowheads="1"/>
              </p:cNvSpPr>
              <p:nvPr/>
            </p:nvSpPr>
            <p:spPr bwMode="auto">
              <a:xfrm>
                <a:off x="2874175" y="3592246"/>
                <a:ext cx="3494133" cy="36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a:solidFill>
                      <a:schemeClr val="tx2"/>
                    </a:solidFill>
                    <a:latin typeface="微软雅黑" panose="020B0503020204020204" pitchFamily="34" charset="-122"/>
                    <a:ea typeface="微软雅黑" panose="020B0503020204020204" pitchFamily="34" charset="-122"/>
                  </a:rPr>
                  <a:t>云</a:t>
                </a:r>
                <a:r>
                  <a:rPr lang="en-US" altLang="zh-CN" sz="1500">
                    <a:solidFill>
                      <a:schemeClr val="tx2"/>
                    </a:solidFill>
                    <a:latin typeface="微软雅黑" panose="020B0503020204020204" pitchFamily="34" charset="-122"/>
                    <a:ea typeface="微软雅黑" panose="020B0503020204020204" pitchFamily="34" charset="-122"/>
                  </a:rPr>
                  <a:t>IDC</a:t>
                </a:r>
                <a:r>
                  <a:rPr lang="zh-CN" altLang="en-US" sz="1500">
                    <a:solidFill>
                      <a:schemeClr val="tx2"/>
                    </a:solidFill>
                    <a:latin typeface="微软雅黑" panose="020B0503020204020204" pitchFamily="34" charset="-122"/>
                    <a:ea typeface="微软雅黑" panose="020B0503020204020204" pitchFamily="34" charset="-122"/>
                  </a:rPr>
                  <a:t>数据中心</a:t>
                </a:r>
                <a:endParaRPr lang="zh-CN" altLang="en-US" sz="1500">
                  <a:solidFill>
                    <a:schemeClr val="tx2"/>
                  </a:solidFill>
                  <a:latin typeface="微软雅黑" panose="020B0503020204020204" pitchFamily="34" charset="-122"/>
                  <a:ea typeface="微软雅黑" panose="020B0503020204020204" pitchFamily="34" charset="-122"/>
                </a:endParaRPr>
              </a:p>
            </p:txBody>
          </p:sp>
        </p:grpSp>
      </p:grpSp>
      <p:sp>
        <p:nvSpPr>
          <p:cNvPr id="6" name="标题 5"/>
          <p:cNvSpPr>
            <a:spLocks noGrp="1"/>
          </p:cNvSpPr>
          <p:nvPr>
            <p:ph type="title"/>
          </p:nvPr>
        </p:nvSpPr>
        <p:spPr>
          <a:xfrm>
            <a:off x="1259632" y="332656"/>
            <a:ext cx="6624736" cy="747184"/>
          </a:xfrm>
        </p:spPr>
        <p:txBody>
          <a:bodyPr/>
          <a:lstStyle/>
          <a:p>
            <a:pPr lvl="1">
              <a:defRPr/>
            </a:pPr>
            <a:r>
              <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智慧园区帮助园区服务机构实现企业</a:t>
            </a:r>
            <a:r>
              <a:rPr lang="zh-CN" altLang="en-US" sz="2800" dirty="0"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梦想</a:t>
            </a:r>
            <a:endPar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41" name="组合 40"/>
          <p:cNvGrpSpPr/>
          <p:nvPr/>
        </p:nvGrpSpPr>
        <p:grpSpPr>
          <a:xfrm>
            <a:off x="27857" y="1"/>
            <a:ext cx="1303784" cy="1492061"/>
            <a:chOff x="411163" y="68262"/>
            <a:chExt cx="1800225" cy="2244448"/>
          </a:xfrm>
        </p:grpSpPr>
        <p:grpSp>
          <p:nvGrpSpPr>
            <p:cNvPr id="42" name="组合 6"/>
            <p:cNvGrpSpPr/>
            <p:nvPr/>
          </p:nvGrpSpPr>
          <p:grpSpPr bwMode="auto">
            <a:xfrm>
              <a:off x="411163" y="68262"/>
              <a:ext cx="1800225" cy="1800225"/>
              <a:chOff x="925401" y="3148270"/>
              <a:chExt cx="1800000" cy="1800000"/>
            </a:xfrm>
          </p:grpSpPr>
          <p:sp>
            <p:nvSpPr>
              <p:cNvPr id="44" name="椭圆 43"/>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5" name="椭圆 44"/>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43" name="矩形 42"/>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advClick="0" advTm="8000">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547664" y="260648"/>
            <a:ext cx="3894800" cy="747184"/>
          </a:xfrm>
        </p:spPr>
        <p:txBody>
          <a:bodyPr/>
          <a:lstStyle/>
          <a:p>
            <a:pPr lvl="1">
              <a:defRPr/>
            </a:pPr>
            <a:r>
              <a:rPr lang="zh-CN" altLang="en-US" sz="2800" dirty="0"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智慧</a:t>
            </a:r>
            <a:r>
              <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园区企业</a:t>
            </a:r>
            <a:r>
              <a:rPr lang="zh-CN" altLang="en-US" sz="2800" dirty="0"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办公业务</a:t>
            </a:r>
            <a:endPar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圆角矩形 2"/>
          <p:cNvSpPr/>
          <p:nvPr/>
        </p:nvSpPr>
        <p:spPr>
          <a:xfrm>
            <a:off x="467544" y="1124744"/>
            <a:ext cx="3486150" cy="4806949"/>
          </a:xfrm>
          <a:prstGeom prst="roundRect">
            <a:avLst>
              <a:gd name="adj" fmla="val 1362"/>
            </a:avLst>
          </a:prstGeom>
          <a:solidFill>
            <a:schemeClr val="accent6">
              <a:lumMod val="20000"/>
              <a:lumOff val="80000"/>
            </a:schemeClr>
          </a:solidFill>
          <a:ln w="15875">
            <a:solidFill>
              <a:srgbClr val="0070C0"/>
            </a:solidFill>
            <a:prstDash val="sysDash"/>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lIns="58741" tIns="29370" rIns="58741" bIns="29370" anchor="ctr"/>
          <a:lstStyle/>
          <a:p>
            <a:pPr algn="ctr">
              <a:defRPr/>
            </a:pPr>
            <a:endParaRPr lang="zh-CN" altLang="en-US"/>
          </a:p>
        </p:txBody>
      </p:sp>
      <p:sp>
        <p:nvSpPr>
          <p:cNvPr id="43012" name="Text Box 85"/>
          <p:cNvSpPr txBox="1">
            <a:spLocks noChangeArrowheads="1"/>
          </p:cNvSpPr>
          <p:nvPr/>
        </p:nvSpPr>
        <p:spPr bwMode="auto">
          <a:xfrm>
            <a:off x="1387475" y="5903384"/>
            <a:ext cx="1812659" cy="22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9364" tIns="29682" rIns="59364" bIns="29682">
            <a:spAutoFit/>
          </a:bodyPr>
          <a:lstStyle>
            <a:lvl1pPr defTabSz="600075" eaLnBrk="0" hangingPunct="0">
              <a:defRPr>
                <a:solidFill>
                  <a:schemeClr val="tx1"/>
                </a:solidFill>
                <a:latin typeface="Calibri" panose="020F0502020204030204" pitchFamily="34" charset="0"/>
                <a:ea typeface="宋体" panose="02010600030101010101" pitchFamily="2" charset="-122"/>
              </a:defRPr>
            </a:lvl1pPr>
            <a:lvl2pPr marL="742950" indent="-285750" defTabSz="600075" eaLnBrk="0" hangingPunct="0">
              <a:defRPr>
                <a:solidFill>
                  <a:schemeClr val="tx1"/>
                </a:solidFill>
                <a:latin typeface="Calibri" panose="020F0502020204030204" pitchFamily="34" charset="0"/>
                <a:ea typeface="宋体" panose="02010600030101010101" pitchFamily="2" charset="-122"/>
              </a:defRPr>
            </a:lvl2pPr>
            <a:lvl3pPr marL="1143000" indent="-228600" defTabSz="600075" eaLnBrk="0" hangingPunct="0">
              <a:defRPr>
                <a:solidFill>
                  <a:schemeClr val="tx1"/>
                </a:solidFill>
                <a:latin typeface="Calibri" panose="020F0502020204030204" pitchFamily="34" charset="0"/>
                <a:ea typeface="宋体" panose="02010600030101010101" pitchFamily="2" charset="-122"/>
              </a:defRPr>
            </a:lvl3pPr>
            <a:lvl4pPr marL="1600200" indent="-228600" defTabSz="600075" eaLnBrk="0" hangingPunct="0">
              <a:defRPr>
                <a:solidFill>
                  <a:schemeClr val="tx1"/>
                </a:solidFill>
                <a:latin typeface="Calibri" panose="020F0502020204030204" pitchFamily="34" charset="0"/>
                <a:ea typeface="宋体" panose="02010600030101010101" pitchFamily="2" charset="-122"/>
              </a:defRPr>
            </a:lvl4pPr>
            <a:lvl5pPr marL="2057400" indent="-228600" defTabSz="600075" eaLnBrk="0" hangingPunct="0">
              <a:defRPr>
                <a:solidFill>
                  <a:schemeClr val="tx1"/>
                </a:solidFill>
                <a:latin typeface="Calibri" panose="020F0502020204030204" pitchFamily="34" charset="0"/>
                <a:ea typeface="宋体" panose="02010600030101010101" pitchFamily="2" charset="-122"/>
              </a:defRPr>
            </a:lvl5pPr>
            <a:lvl6pPr marL="2514600" indent="-228600" defTabSz="60007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0007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0007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0007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b="1" dirty="0"/>
              <a:t>传统的企业信息化建设方式</a:t>
            </a:r>
            <a:endParaRPr lang="zh-CN" altLang="en-US" sz="1100" b="1" dirty="0"/>
          </a:p>
        </p:txBody>
      </p:sp>
      <p:pic>
        <p:nvPicPr>
          <p:cNvPr id="7" name="Picture 36">
            <a:hlinkClick r:id="rId1"/>
          </p:cNvPr>
          <p:cNvPicPr>
            <a:picLocks noChangeAspect="1" noChangeArrowheads="1"/>
          </p:cNvPicPr>
          <p:nvPr/>
        </p:nvPicPr>
        <p:blipFill>
          <a:blip r:embed="rId2" cstate="print"/>
          <a:srcRect/>
          <a:stretch>
            <a:fillRect/>
          </a:stretch>
        </p:blipFill>
        <p:spPr bwMode="auto">
          <a:xfrm>
            <a:off x="622215" y="1281991"/>
            <a:ext cx="288056" cy="538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http://t2.gstatic.com/images?q=tbn:ANd9GcRPSuEtam8Xl3r0htCaJe9v0RNTk7KwZE3gzFpMHnexU4PVcv-G4A"/>
          <p:cNvPicPr>
            <a:picLocks noChangeAspect="1" noChangeArrowheads="1"/>
          </p:cNvPicPr>
          <p:nvPr/>
        </p:nvPicPr>
        <p:blipFill>
          <a:blip r:embed="rId3" cstate="print"/>
          <a:srcRect/>
          <a:stretch>
            <a:fillRect/>
          </a:stretch>
        </p:blipFill>
        <p:spPr bwMode="auto">
          <a:xfrm>
            <a:off x="613622" y="2098909"/>
            <a:ext cx="305242" cy="407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4" descr="http://t2.gstatic.com/images?q=tbn:ANd9GcRiDfOnOU31CjVhoWkfdCPJs1e8sbkNLZqvD2aAMN2EdyGpXi8-6g"/>
          <p:cNvPicPr>
            <a:picLocks noChangeAspect="1" noChangeArrowheads="1"/>
          </p:cNvPicPr>
          <p:nvPr/>
        </p:nvPicPr>
        <p:blipFill>
          <a:blip r:embed="rId4" cstate="print"/>
          <a:srcRect/>
          <a:stretch>
            <a:fillRect/>
          </a:stretch>
        </p:blipFill>
        <p:spPr bwMode="auto">
          <a:xfrm>
            <a:off x="605045" y="2866164"/>
            <a:ext cx="322397" cy="360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016" name="TextBox 9"/>
          <p:cNvSpPr txBox="1">
            <a:spLocks noChangeArrowheads="1"/>
          </p:cNvSpPr>
          <p:nvPr/>
        </p:nvSpPr>
        <p:spPr bwMode="auto">
          <a:xfrm>
            <a:off x="2078038" y="1107017"/>
            <a:ext cx="1587500" cy="52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41" tIns="29370" rIns="58741" bIns="2937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dirty="0">
                <a:solidFill>
                  <a:srgbClr val="000000"/>
                </a:solidFill>
              </a:rPr>
              <a:t>购买硬件设备，包括客户端计算机（</a:t>
            </a:r>
            <a:r>
              <a:rPr lang="en-US" altLang="zh-CN" sz="1000" dirty="0">
                <a:solidFill>
                  <a:srgbClr val="000000"/>
                </a:solidFill>
              </a:rPr>
              <a:t>PC</a:t>
            </a:r>
            <a:r>
              <a:rPr lang="zh-CN" altLang="en-US" sz="1000" dirty="0">
                <a:solidFill>
                  <a:srgbClr val="000000"/>
                </a:solidFill>
              </a:rPr>
              <a:t>、笔记本、上网本等）、服务器等</a:t>
            </a:r>
            <a:endParaRPr lang="zh-CN" altLang="en-US" sz="1000" dirty="0">
              <a:solidFill>
                <a:srgbClr val="000000"/>
              </a:solidFill>
            </a:endParaRPr>
          </a:p>
        </p:txBody>
      </p:sp>
      <p:sp>
        <p:nvSpPr>
          <p:cNvPr id="43017" name="TextBox 10"/>
          <p:cNvSpPr txBox="1">
            <a:spLocks noChangeArrowheads="1"/>
          </p:cNvSpPr>
          <p:nvPr/>
        </p:nvSpPr>
        <p:spPr bwMode="auto">
          <a:xfrm>
            <a:off x="2078038" y="1983318"/>
            <a:ext cx="1587500" cy="36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41" tIns="29370" rIns="58741" bIns="2937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rgbClr val="000000"/>
                </a:solidFill>
              </a:rPr>
              <a:t>购买上网，购买网络设备、连通公司内部局域网</a:t>
            </a:r>
            <a:endParaRPr lang="zh-CN" altLang="en-US" sz="1000">
              <a:solidFill>
                <a:srgbClr val="000000"/>
              </a:solidFill>
            </a:endParaRPr>
          </a:p>
        </p:txBody>
      </p:sp>
      <p:sp>
        <p:nvSpPr>
          <p:cNvPr id="43018" name="TextBox 11"/>
          <p:cNvSpPr txBox="1">
            <a:spLocks noChangeArrowheads="1"/>
          </p:cNvSpPr>
          <p:nvPr/>
        </p:nvSpPr>
        <p:spPr bwMode="auto">
          <a:xfrm>
            <a:off x="2078038" y="2758018"/>
            <a:ext cx="1503362" cy="36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41" tIns="29370" rIns="58741" bIns="2937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rgbClr val="000000"/>
                </a:solidFill>
              </a:rPr>
              <a:t>购买</a:t>
            </a:r>
            <a:r>
              <a:rPr lang="en-US" altLang="zh-CN" sz="1000">
                <a:solidFill>
                  <a:srgbClr val="000000"/>
                </a:solidFill>
              </a:rPr>
              <a:t>CT</a:t>
            </a:r>
            <a:r>
              <a:rPr lang="zh-CN" altLang="en-US" sz="1000">
                <a:solidFill>
                  <a:srgbClr val="000000"/>
                </a:solidFill>
              </a:rPr>
              <a:t>设备，开通电话、传真等传统</a:t>
            </a:r>
            <a:r>
              <a:rPr lang="en-US" altLang="zh-CN" sz="1000">
                <a:solidFill>
                  <a:srgbClr val="000000"/>
                </a:solidFill>
              </a:rPr>
              <a:t>CT</a:t>
            </a:r>
            <a:r>
              <a:rPr lang="zh-CN" altLang="en-US" sz="1000">
                <a:solidFill>
                  <a:srgbClr val="000000"/>
                </a:solidFill>
              </a:rPr>
              <a:t>服务</a:t>
            </a:r>
            <a:endParaRPr lang="zh-CN" altLang="en-US" sz="1000">
              <a:solidFill>
                <a:srgbClr val="000000"/>
              </a:solidFill>
            </a:endParaRPr>
          </a:p>
        </p:txBody>
      </p:sp>
      <p:sp>
        <p:nvSpPr>
          <p:cNvPr id="43019" name="TextBox 12"/>
          <p:cNvSpPr txBox="1">
            <a:spLocks noChangeArrowheads="1"/>
          </p:cNvSpPr>
          <p:nvPr/>
        </p:nvSpPr>
        <p:spPr bwMode="auto">
          <a:xfrm>
            <a:off x="2078038" y="3484033"/>
            <a:ext cx="1587500" cy="36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41" tIns="29370" rIns="58741" bIns="2937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rgbClr val="000000"/>
                </a:solidFill>
              </a:rPr>
              <a:t>购买公司需要的管理、产品等方面的信息化软件</a:t>
            </a:r>
            <a:endParaRPr lang="zh-CN" altLang="en-US" sz="1000">
              <a:solidFill>
                <a:srgbClr val="000000"/>
              </a:solidFill>
            </a:endParaRPr>
          </a:p>
        </p:txBody>
      </p:sp>
      <p:sp>
        <p:nvSpPr>
          <p:cNvPr id="43020" name="TextBox 13"/>
          <p:cNvSpPr txBox="1">
            <a:spLocks noChangeArrowheads="1"/>
          </p:cNvSpPr>
          <p:nvPr/>
        </p:nvSpPr>
        <p:spPr bwMode="auto">
          <a:xfrm>
            <a:off x="2078038" y="4237567"/>
            <a:ext cx="1587500" cy="36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41" tIns="29370" rIns="58741" bIns="2937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rgbClr val="000000"/>
                </a:solidFill>
              </a:rPr>
              <a:t>建立公司网站、邮箱等</a:t>
            </a:r>
            <a:r>
              <a:rPr lang="en-US" altLang="zh-CN" sz="1000">
                <a:solidFill>
                  <a:srgbClr val="000000"/>
                </a:solidFill>
              </a:rPr>
              <a:t>IT</a:t>
            </a:r>
            <a:r>
              <a:rPr lang="zh-CN" altLang="en-US" sz="1000">
                <a:solidFill>
                  <a:srgbClr val="000000"/>
                </a:solidFill>
              </a:rPr>
              <a:t>展示、沟通方式</a:t>
            </a:r>
            <a:endParaRPr lang="zh-CN" altLang="en-US" sz="1000">
              <a:solidFill>
                <a:srgbClr val="000000"/>
              </a:solidFill>
            </a:endParaRPr>
          </a:p>
        </p:txBody>
      </p:sp>
      <p:sp>
        <p:nvSpPr>
          <p:cNvPr id="43021" name="TextBox 14"/>
          <p:cNvSpPr txBox="1">
            <a:spLocks noChangeArrowheads="1"/>
          </p:cNvSpPr>
          <p:nvPr/>
        </p:nvSpPr>
        <p:spPr bwMode="auto">
          <a:xfrm>
            <a:off x="2078038" y="5020734"/>
            <a:ext cx="1587500" cy="36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41" tIns="29370" rIns="58741" bIns="2937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rgbClr val="000000"/>
                </a:solidFill>
              </a:rPr>
              <a:t>借助电子商务、营销渠道推广公司业务</a:t>
            </a:r>
            <a:endParaRPr lang="zh-CN" altLang="en-US" sz="1000">
              <a:solidFill>
                <a:srgbClr val="000000"/>
              </a:solidFill>
            </a:endParaRPr>
          </a:p>
        </p:txBody>
      </p:sp>
      <p:graphicFrame>
        <p:nvGraphicFramePr>
          <p:cNvPr id="16" name="图示 13"/>
          <p:cNvGraphicFramePr/>
          <p:nvPr/>
        </p:nvGraphicFramePr>
        <p:xfrm>
          <a:off x="998664" y="1209980"/>
          <a:ext cx="966851" cy="43071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图片 5" descr="image005"/>
          <p:cNvPicPr>
            <a:picLocks noChangeAspect="1" noChangeArrowheads="1"/>
          </p:cNvPicPr>
          <p:nvPr/>
        </p:nvPicPr>
        <p:blipFill>
          <a:blip r:embed="rId10" cstate="print"/>
          <a:srcRect/>
          <a:stretch>
            <a:fillRect/>
          </a:stretch>
        </p:blipFill>
        <p:spPr bwMode="auto">
          <a:xfrm>
            <a:off x="614533" y="3586244"/>
            <a:ext cx="303419" cy="404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36" descr="bugcity"/>
          <p:cNvPicPr preferRelativeResize="0">
            <a:picLocks noChangeAspect="1" noChangeArrowheads="1"/>
          </p:cNvPicPr>
          <p:nvPr/>
        </p:nvPicPr>
        <p:blipFill>
          <a:blip r:embed="rId11" cstate="print"/>
          <a:srcRect/>
          <a:stretch>
            <a:fillRect/>
          </a:stretch>
        </p:blipFill>
        <p:spPr bwMode="auto">
          <a:xfrm>
            <a:off x="566730" y="5026405"/>
            <a:ext cx="399027" cy="432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75"/>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73961" y="4234316"/>
            <a:ext cx="384563" cy="432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026" name="Rectangle 3" descr="单个小人2"/>
          <p:cNvSpPr>
            <a:spLocks noGrp="1" noChangeAspect="1" noChangeArrowheads="1"/>
          </p:cNvSpPr>
          <p:nvPr isPhoto="1"/>
        </p:nvSpPr>
        <p:spPr bwMode="auto">
          <a:xfrm>
            <a:off x="1084263" y="5880101"/>
            <a:ext cx="284162" cy="378884"/>
          </a:xfrm>
          <a:prstGeom prst="rect">
            <a:avLst/>
          </a:prstGeom>
          <a:blipFill dpi="0" rotWithShape="1">
            <a:blip r:embed="rId13" cstate="print"/>
            <a:srcRect/>
            <a:stretch>
              <a:fillRect/>
            </a:stretch>
          </a:blipFill>
          <a:ln w="9525">
            <a:solidFill>
              <a:schemeClr val="tx1"/>
            </a:solidFill>
            <a:miter lim="800000"/>
          </a:ln>
        </p:spPr>
        <p:txBody>
          <a:bodyPr lIns="68562" tIns="34281" rIns="68562" bIns="34281"/>
          <a:lstStyle/>
          <a:p>
            <a:endParaRPr lang="zh-CN" altLang="zh-CN"/>
          </a:p>
        </p:txBody>
      </p:sp>
      <p:grpSp>
        <p:nvGrpSpPr>
          <p:cNvPr id="2" name="Group 558"/>
          <p:cNvGrpSpPr/>
          <p:nvPr/>
        </p:nvGrpSpPr>
        <p:grpSpPr bwMode="auto">
          <a:xfrm rot="-5400000">
            <a:off x="2431786" y="2893748"/>
            <a:ext cx="4161367" cy="1049338"/>
            <a:chOff x="4728" y="1842"/>
            <a:chExt cx="1021" cy="764"/>
          </a:xfrm>
        </p:grpSpPr>
        <p:sp>
          <p:nvSpPr>
            <p:cNvPr id="43044" name="Freeform 559"/>
            <p:cNvSpPr/>
            <p:nvPr/>
          </p:nvSpPr>
          <p:spPr bwMode="auto">
            <a:xfrm rot="10800000">
              <a:off x="4728" y="1842"/>
              <a:ext cx="601" cy="566"/>
            </a:xfrm>
            <a:custGeom>
              <a:avLst/>
              <a:gdLst>
                <a:gd name="T0" fmla="*/ 0 w 2750"/>
                <a:gd name="T1" fmla="*/ 0 h 1733"/>
                <a:gd name="T2" fmla="*/ 0 w 2750"/>
                <a:gd name="T3" fmla="*/ 0 h 1733"/>
                <a:gd name="T4" fmla="*/ 0 w 2750"/>
                <a:gd name="T5" fmla="*/ 0 h 1733"/>
                <a:gd name="T6" fmla="*/ 0 w 2750"/>
                <a:gd name="T7" fmla="*/ 0 h 1733"/>
                <a:gd name="T8" fmla="*/ 0 w 2750"/>
                <a:gd name="T9" fmla="*/ 0 h 1733"/>
                <a:gd name="T10" fmla="*/ 0 w 2750"/>
                <a:gd name="T11" fmla="*/ 0 h 1733"/>
                <a:gd name="T12" fmla="*/ 0 w 2750"/>
                <a:gd name="T13" fmla="*/ 0 h 1733"/>
                <a:gd name="T14" fmla="*/ 0 w 2750"/>
                <a:gd name="T15" fmla="*/ 0 h 1733"/>
                <a:gd name="T16" fmla="*/ 0 w 2750"/>
                <a:gd name="T17" fmla="*/ 0 h 1733"/>
                <a:gd name="T18" fmla="*/ 0 w 2750"/>
                <a:gd name="T19" fmla="*/ 0 h 1733"/>
                <a:gd name="T20" fmla="*/ 0 w 2750"/>
                <a:gd name="T21" fmla="*/ 0 h 1733"/>
                <a:gd name="T22" fmla="*/ 0 w 2750"/>
                <a:gd name="T23" fmla="*/ 0 h 1733"/>
                <a:gd name="T24" fmla="*/ 0 w 2750"/>
                <a:gd name="T25" fmla="*/ 0 h 1733"/>
                <a:gd name="T26" fmla="*/ 0 w 2750"/>
                <a:gd name="T27" fmla="*/ 0 h 1733"/>
                <a:gd name="T28" fmla="*/ 0 w 2750"/>
                <a:gd name="T29" fmla="*/ 0 h 1733"/>
                <a:gd name="T30" fmla="*/ 0 w 2750"/>
                <a:gd name="T31" fmla="*/ 0 h 1733"/>
                <a:gd name="T32" fmla="*/ 0 w 2750"/>
                <a:gd name="T33" fmla="*/ 0 h 1733"/>
                <a:gd name="T34" fmla="*/ 0 w 2750"/>
                <a:gd name="T35" fmla="*/ 0 h 1733"/>
                <a:gd name="T36" fmla="*/ 0 w 2750"/>
                <a:gd name="T37" fmla="*/ 0 h 1733"/>
                <a:gd name="T38" fmla="*/ 0 w 2750"/>
                <a:gd name="T39" fmla="*/ 0 h 1733"/>
                <a:gd name="T40" fmla="*/ 0 w 2750"/>
                <a:gd name="T41" fmla="*/ 0 h 1733"/>
                <a:gd name="T42" fmla="*/ 0 w 2750"/>
                <a:gd name="T43" fmla="*/ 0 h 1733"/>
                <a:gd name="T44" fmla="*/ 0 w 2750"/>
                <a:gd name="T45" fmla="*/ 0 h 1733"/>
                <a:gd name="T46" fmla="*/ 0 w 2750"/>
                <a:gd name="T47" fmla="*/ 0 h 1733"/>
                <a:gd name="T48" fmla="*/ 0 w 2750"/>
                <a:gd name="T49" fmla="*/ 0 h 1733"/>
                <a:gd name="T50" fmla="*/ 0 w 2750"/>
                <a:gd name="T51" fmla="*/ 0 h 1733"/>
                <a:gd name="T52" fmla="*/ 0 w 2750"/>
                <a:gd name="T53" fmla="*/ 0 h 1733"/>
                <a:gd name="T54" fmla="*/ 0 w 2750"/>
                <a:gd name="T55" fmla="*/ 0 h 1733"/>
                <a:gd name="T56" fmla="*/ 0 w 2750"/>
                <a:gd name="T57" fmla="*/ 0 h 1733"/>
                <a:gd name="T58" fmla="*/ 0 w 2750"/>
                <a:gd name="T59" fmla="*/ 0 h 1733"/>
                <a:gd name="T60" fmla="*/ 0 w 2750"/>
                <a:gd name="T61" fmla="*/ 0 h 1733"/>
                <a:gd name="T62" fmla="*/ 0 w 2750"/>
                <a:gd name="T63" fmla="*/ 0 h 1733"/>
                <a:gd name="T64" fmla="*/ 0 w 2750"/>
                <a:gd name="T65" fmla="*/ 0 h 17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50"/>
                <a:gd name="T100" fmla="*/ 0 h 1733"/>
                <a:gd name="T101" fmla="*/ 2750 w 2750"/>
                <a:gd name="T102" fmla="*/ 1733 h 17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50" h="1733">
                  <a:moveTo>
                    <a:pt x="892" y="0"/>
                  </a:moveTo>
                  <a:lnTo>
                    <a:pt x="923" y="56"/>
                  </a:lnTo>
                  <a:lnTo>
                    <a:pt x="956" y="112"/>
                  </a:lnTo>
                  <a:lnTo>
                    <a:pt x="992" y="169"/>
                  </a:lnTo>
                  <a:lnTo>
                    <a:pt x="1030" y="226"/>
                  </a:lnTo>
                  <a:lnTo>
                    <a:pt x="1070" y="284"/>
                  </a:lnTo>
                  <a:lnTo>
                    <a:pt x="1113" y="343"/>
                  </a:lnTo>
                  <a:lnTo>
                    <a:pt x="1158" y="401"/>
                  </a:lnTo>
                  <a:lnTo>
                    <a:pt x="1206" y="461"/>
                  </a:lnTo>
                  <a:lnTo>
                    <a:pt x="1255" y="520"/>
                  </a:lnTo>
                  <a:lnTo>
                    <a:pt x="1306" y="579"/>
                  </a:lnTo>
                  <a:lnTo>
                    <a:pt x="1359" y="638"/>
                  </a:lnTo>
                  <a:lnTo>
                    <a:pt x="1414" y="697"/>
                  </a:lnTo>
                  <a:lnTo>
                    <a:pt x="1471" y="756"/>
                  </a:lnTo>
                  <a:lnTo>
                    <a:pt x="1529" y="815"/>
                  </a:lnTo>
                  <a:lnTo>
                    <a:pt x="1588" y="873"/>
                  </a:lnTo>
                  <a:lnTo>
                    <a:pt x="1650" y="931"/>
                  </a:lnTo>
                  <a:lnTo>
                    <a:pt x="1712" y="988"/>
                  </a:lnTo>
                  <a:lnTo>
                    <a:pt x="1776" y="1045"/>
                  </a:lnTo>
                  <a:lnTo>
                    <a:pt x="1841" y="1101"/>
                  </a:lnTo>
                  <a:lnTo>
                    <a:pt x="1907" y="1157"/>
                  </a:lnTo>
                  <a:lnTo>
                    <a:pt x="1974" y="1211"/>
                  </a:lnTo>
                  <a:lnTo>
                    <a:pt x="2041" y="1265"/>
                  </a:lnTo>
                  <a:lnTo>
                    <a:pt x="2110" y="1317"/>
                  </a:lnTo>
                  <a:lnTo>
                    <a:pt x="2180" y="1369"/>
                  </a:lnTo>
                  <a:lnTo>
                    <a:pt x="2250" y="1419"/>
                  </a:lnTo>
                  <a:lnTo>
                    <a:pt x="2320" y="1469"/>
                  </a:lnTo>
                  <a:lnTo>
                    <a:pt x="2391" y="1516"/>
                  </a:lnTo>
                  <a:lnTo>
                    <a:pt x="2462" y="1563"/>
                  </a:lnTo>
                  <a:lnTo>
                    <a:pt x="2534" y="1608"/>
                  </a:lnTo>
                  <a:lnTo>
                    <a:pt x="2606" y="1651"/>
                  </a:lnTo>
                  <a:lnTo>
                    <a:pt x="2678" y="1693"/>
                  </a:lnTo>
                  <a:lnTo>
                    <a:pt x="2750" y="1733"/>
                  </a:lnTo>
                  <a:lnTo>
                    <a:pt x="838" y="1733"/>
                  </a:lnTo>
                  <a:lnTo>
                    <a:pt x="805" y="1687"/>
                  </a:lnTo>
                  <a:lnTo>
                    <a:pt x="771" y="1640"/>
                  </a:lnTo>
                  <a:lnTo>
                    <a:pt x="738" y="1592"/>
                  </a:lnTo>
                  <a:lnTo>
                    <a:pt x="705" y="1542"/>
                  </a:lnTo>
                  <a:lnTo>
                    <a:pt x="672" y="1492"/>
                  </a:lnTo>
                  <a:lnTo>
                    <a:pt x="640" y="1441"/>
                  </a:lnTo>
                  <a:lnTo>
                    <a:pt x="608" y="1389"/>
                  </a:lnTo>
                  <a:lnTo>
                    <a:pt x="576" y="1336"/>
                  </a:lnTo>
                  <a:lnTo>
                    <a:pt x="545" y="1282"/>
                  </a:lnTo>
                  <a:lnTo>
                    <a:pt x="514" y="1227"/>
                  </a:lnTo>
                  <a:lnTo>
                    <a:pt x="483" y="1172"/>
                  </a:lnTo>
                  <a:lnTo>
                    <a:pt x="453" y="1117"/>
                  </a:lnTo>
                  <a:lnTo>
                    <a:pt x="427" y="1057"/>
                  </a:lnTo>
                  <a:lnTo>
                    <a:pt x="421" y="1004"/>
                  </a:lnTo>
                  <a:lnTo>
                    <a:pt x="386" y="947"/>
                  </a:lnTo>
                  <a:lnTo>
                    <a:pt x="355" y="890"/>
                  </a:lnTo>
                  <a:lnTo>
                    <a:pt x="329" y="832"/>
                  </a:lnTo>
                  <a:lnTo>
                    <a:pt x="301" y="779"/>
                  </a:lnTo>
                  <a:lnTo>
                    <a:pt x="277" y="719"/>
                  </a:lnTo>
                  <a:lnTo>
                    <a:pt x="254" y="661"/>
                  </a:lnTo>
                  <a:lnTo>
                    <a:pt x="227" y="607"/>
                  </a:lnTo>
                  <a:lnTo>
                    <a:pt x="205" y="551"/>
                  </a:lnTo>
                  <a:lnTo>
                    <a:pt x="182" y="491"/>
                  </a:lnTo>
                  <a:lnTo>
                    <a:pt x="163" y="437"/>
                  </a:lnTo>
                  <a:lnTo>
                    <a:pt x="140" y="380"/>
                  </a:lnTo>
                  <a:lnTo>
                    <a:pt x="116" y="320"/>
                  </a:lnTo>
                  <a:lnTo>
                    <a:pt x="94" y="268"/>
                  </a:lnTo>
                  <a:lnTo>
                    <a:pt x="76" y="211"/>
                  </a:lnTo>
                  <a:lnTo>
                    <a:pt x="55" y="158"/>
                  </a:lnTo>
                  <a:lnTo>
                    <a:pt x="40" y="106"/>
                  </a:lnTo>
                  <a:lnTo>
                    <a:pt x="25" y="50"/>
                  </a:lnTo>
                  <a:lnTo>
                    <a:pt x="0" y="0"/>
                  </a:lnTo>
                  <a:lnTo>
                    <a:pt x="892" y="0"/>
                  </a:lnTo>
                  <a:close/>
                </a:path>
              </a:pathLst>
            </a:custGeom>
            <a:gradFill rotWithShape="0">
              <a:gsLst>
                <a:gs pos="0">
                  <a:srgbClr val="26CA74"/>
                </a:gs>
                <a:gs pos="100000">
                  <a:srgbClr val="FFFFF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a:lstStyle/>
            <a:p>
              <a:endParaRPr lang="zh-CN" altLang="en-US"/>
            </a:p>
          </p:txBody>
        </p:sp>
        <p:sp>
          <p:nvSpPr>
            <p:cNvPr id="23" name="Freeform 560"/>
            <p:cNvSpPr/>
            <p:nvPr/>
          </p:nvSpPr>
          <p:spPr bwMode="auto">
            <a:xfrm rot="10800000">
              <a:off x="5152" y="1843"/>
              <a:ext cx="601" cy="566"/>
            </a:xfrm>
            <a:custGeom>
              <a:avLst/>
              <a:gdLst>
                <a:gd name="T0" fmla="*/ 7309 w 11000"/>
                <a:gd name="T1" fmla="*/ 222 h 6931"/>
                <a:gd name="T2" fmla="*/ 7034 w 11000"/>
                <a:gd name="T3" fmla="*/ 675 h 6931"/>
                <a:gd name="T4" fmla="*/ 6720 w 11000"/>
                <a:gd name="T5" fmla="*/ 1137 h 6931"/>
                <a:gd name="T6" fmla="*/ 6367 w 11000"/>
                <a:gd name="T7" fmla="*/ 1605 h 6931"/>
                <a:gd name="T8" fmla="*/ 5981 w 11000"/>
                <a:gd name="T9" fmla="*/ 2078 h 6931"/>
                <a:gd name="T10" fmla="*/ 5564 w 11000"/>
                <a:gd name="T11" fmla="*/ 2551 h 6931"/>
                <a:gd name="T12" fmla="*/ 5118 w 11000"/>
                <a:gd name="T13" fmla="*/ 3023 h 6931"/>
                <a:gd name="T14" fmla="*/ 4647 w 11000"/>
                <a:gd name="T15" fmla="*/ 3491 h 6931"/>
                <a:gd name="T16" fmla="*/ 4152 w 11000"/>
                <a:gd name="T17" fmla="*/ 3953 h 6931"/>
                <a:gd name="T18" fmla="*/ 3638 w 11000"/>
                <a:gd name="T19" fmla="*/ 4405 h 6931"/>
                <a:gd name="T20" fmla="*/ 3106 w 11000"/>
                <a:gd name="T21" fmla="*/ 4844 h 6931"/>
                <a:gd name="T22" fmla="*/ 2560 w 11000"/>
                <a:gd name="T23" fmla="*/ 5269 h 6931"/>
                <a:gd name="T24" fmla="*/ 2002 w 11000"/>
                <a:gd name="T25" fmla="*/ 5677 h 6931"/>
                <a:gd name="T26" fmla="*/ 1437 w 11000"/>
                <a:gd name="T27" fmla="*/ 6065 h 6931"/>
                <a:gd name="T28" fmla="*/ 864 w 11000"/>
                <a:gd name="T29" fmla="*/ 6431 h 6931"/>
                <a:gd name="T30" fmla="*/ 288 w 11000"/>
                <a:gd name="T31" fmla="*/ 6771 h 6931"/>
                <a:gd name="T32" fmla="*/ 7647 w 11000"/>
                <a:gd name="T33" fmla="*/ 6931 h 6931"/>
                <a:gd name="T34" fmla="*/ 7915 w 11000"/>
                <a:gd name="T35" fmla="*/ 6560 h 6931"/>
                <a:gd name="T36" fmla="*/ 8180 w 11000"/>
                <a:gd name="T37" fmla="*/ 6169 h 6931"/>
                <a:gd name="T38" fmla="*/ 8442 w 11000"/>
                <a:gd name="T39" fmla="*/ 5762 h 6931"/>
                <a:gd name="T40" fmla="*/ 8696 w 11000"/>
                <a:gd name="T41" fmla="*/ 5342 h 6931"/>
                <a:gd name="T42" fmla="*/ 8946 w 11000"/>
                <a:gd name="T43" fmla="*/ 4909 h 6931"/>
                <a:gd name="T44" fmla="*/ 9188 w 11000"/>
                <a:gd name="T45" fmla="*/ 4468 h 6931"/>
                <a:gd name="T46" fmla="*/ 9422 w 11000"/>
                <a:gd name="T47" fmla="*/ 4019 h 6931"/>
                <a:gd name="T48" fmla="*/ 9647 w 11000"/>
                <a:gd name="T49" fmla="*/ 3563 h 6931"/>
                <a:gd name="T50" fmla="*/ 9862 w 11000"/>
                <a:gd name="T51" fmla="*/ 3106 h 6931"/>
                <a:gd name="T52" fmla="*/ 10066 w 11000"/>
                <a:gd name="T53" fmla="*/ 2647 h 6931"/>
                <a:gd name="T54" fmla="*/ 10257 w 11000"/>
                <a:gd name="T55" fmla="*/ 2190 h 6931"/>
                <a:gd name="T56" fmla="*/ 10436 w 11000"/>
                <a:gd name="T57" fmla="*/ 1735 h 6931"/>
                <a:gd name="T58" fmla="*/ 10601 w 11000"/>
                <a:gd name="T59" fmla="*/ 1287 h 6931"/>
                <a:gd name="T60" fmla="*/ 10750 w 11000"/>
                <a:gd name="T61" fmla="*/ 847 h 6931"/>
                <a:gd name="T62" fmla="*/ 10884 w 11000"/>
                <a:gd name="T63" fmla="*/ 417 h 6931"/>
                <a:gd name="T64" fmla="*/ 11000 w 11000"/>
                <a:gd name="T65" fmla="*/ 0 h 69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00"/>
                <a:gd name="T100" fmla="*/ 0 h 6931"/>
                <a:gd name="T101" fmla="*/ 11000 w 11000"/>
                <a:gd name="T102" fmla="*/ 6931 h 69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00" h="6931">
                  <a:moveTo>
                    <a:pt x="7432" y="0"/>
                  </a:moveTo>
                  <a:lnTo>
                    <a:pt x="7309" y="222"/>
                  </a:lnTo>
                  <a:lnTo>
                    <a:pt x="7177" y="447"/>
                  </a:lnTo>
                  <a:lnTo>
                    <a:pt x="7034" y="675"/>
                  </a:lnTo>
                  <a:lnTo>
                    <a:pt x="6882" y="905"/>
                  </a:lnTo>
                  <a:lnTo>
                    <a:pt x="6720" y="1137"/>
                  </a:lnTo>
                  <a:lnTo>
                    <a:pt x="6548" y="1370"/>
                  </a:lnTo>
                  <a:lnTo>
                    <a:pt x="6367" y="1605"/>
                  </a:lnTo>
                  <a:lnTo>
                    <a:pt x="6178" y="1842"/>
                  </a:lnTo>
                  <a:lnTo>
                    <a:pt x="5981" y="2078"/>
                  </a:lnTo>
                  <a:lnTo>
                    <a:pt x="5776" y="2315"/>
                  </a:lnTo>
                  <a:lnTo>
                    <a:pt x="5564" y="2551"/>
                  </a:lnTo>
                  <a:lnTo>
                    <a:pt x="5344" y="2788"/>
                  </a:lnTo>
                  <a:lnTo>
                    <a:pt x="5118" y="3023"/>
                  </a:lnTo>
                  <a:lnTo>
                    <a:pt x="4886" y="3258"/>
                  </a:lnTo>
                  <a:lnTo>
                    <a:pt x="4647" y="3491"/>
                  </a:lnTo>
                  <a:lnTo>
                    <a:pt x="4402" y="3722"/>
                  </a:lnTo>
                  <a:lnTo>
                    <a:pt x="4152" y="3953"/>
                  </a:lnTo>
                  <a:lnTo>
                    <a:pt x="3897" y="4180"/>
                  </a:lnTo>
                  <a:lnTo>
                    <a:pt x="3638" y="4405"/>
                  </a:lnTo>
                  <a:lnTo>
                    <a:pt x="3374" y="4626"/>
                  </a:lnTo>
                  <a:lnTo>
                    <a:pt x="3106" y="4844"/>
                  </a:lnTo>
                  <a:lnTo>
                    <a:pt x="2835" y="5058"/>
                  </a:lnTo>
                  <a:lnTo>
                    <a:pt x="2560" y="5269"/>
                  </a:lnTo>
                  <a:lnTo>
                    <a:pt x="2282" y="5475"/>
                  </a:lnTo>
                  <a:lnTo>
                    <a:pt x="2002" y="5677"/>
                  </a:lnTo>
                  <a:lnTo>
                    <a:pt x="1720" y="5874"/>
                  </a:lnTo>
                  <a:lnTo>
                    <a:pt x="1437" y="6065"/>
                  </a:lnTo>
                  <a:lnTo>
                    <a:pt x="1151" y="6251"/>
                  </a:lnTo>
                  <a:lnTo>
                    <a:pt x="864" y="6431"/>
                  </a:lnTo>
                  <a:lnTo>
                    <a:pt x="576" y="6604"/>
                  </a:lnTo>
                  <a:lnTo>
                    <a:pt x="288" y="6771"/>
                  </a:lnTo>
                  <a:lnTo>
                    <a:pt x="0" y="6931"/>
                  </a:lnTo>
                  <a:lnTo>
                    <a:pt x="7647" y="6931"/>
                  </a:lnTo>
                  <a:lnTo>
                    <a:pt x="7782" y="6748"/>
                  </a:lnTo>
                  <a:lnTo>
                    <a:pt x="7915" y="6560"/>
                  </a:lnTo>
                  <a:lnTo>
                    <a:pt x="8049" y="6366"/>
                  </a:lnTo>
                  <a:lnTo>
                    <a:pt x="8180" y="6169"/>
                  </a:lnTo>
                  <a:lnTo>
                    <a:pt x="8312" y="5968"/>
                  </a:lnTo>
                  <a:lnTo>
                    <a:pt x="8442" y="5762"/>
                  </a:lnTo>
                  <a:lnTo>
                    <a:pt x="8570" y="5554"/>
                  </a:lnTo>
                  <a:lnTo>
                    <a:pt x="8696" y="5342"/>
                  </a:lnTo>
                  <a:lnTo>
                    <a:pt x="8822" y="5127"/>
                  </a:lnTo>
                  <a:lnTo>
                    <a:pt x="8946" y="4909"/>
                  </a:lnTo>
                  <a:lnTo>
                    <a:pt x="9069" y="4689"/>
                  </a:lnTo>
                  <a:lnTo>
                    <a:pt x="9188" y="4468"/>
                  </a:lnTo>
                  <a:lnTo>
                    <a:pt x="9307" y="4243"/>
                  </a:lnTo>
                  <a:lnTo>
                    <a:pt x="9422" y="4019"/>
                  </a:lnTo>
                  <a:lnTo>
                    <a:pt x="9536" y="3792"/>
                  </a:lnTo>
                  <a:lnTo>
                    <a:pt x="9647" y="3563"/>
                  </a:lnTo>
                  <a:lnTo>
                    <a:pt x="9756" y="3335"/>
                  </a:lnTo>
                  <a:lnTo>
                    <a:pt x="9862" y="3106"/>
                  </a:lnTo>
                  <a:lnTo>
                    <a:pt x="9966" y="2876"/>
                  </a:lnTo>
                  <a:lnTo>
                    <a:pt x="10066" y="2647"/>
                  </a:lnTo>
                  <a:lnTo>
                    <a:pt x="10163" y="2418"/>
                  </a:lnTo>
                  <a:lnTo>
                    <a:pt x="10257" y="2190"/>
                  </a:lnTo>
                  <a:lnTo>
                    <a:pt x="10348" y="1963"/>
                  </a:lnTo>
                  <a:lnTo>
                    <a:pt x="10436" y="1735"/>
                  </a:lnTo>
                  <a:lnTo>
                    <a:pt x="10520" y="1511"/>
                  </a:lnTo>
                  <a:lnTo>
                    <a:pt x="10601" y="1287"/>
                  </a:lnTo>
                  <a:lnTo>
                    <a:pt x="10677" y="1066"/>
                  </a:lnTo>
                  <a:lnTo>
                    <a:pt x="10750" y="847"/>
                  </a:lnTo>
                  <a:lnTo>
                    <a:pt x="10818" y="631"/>
                  </a:lnTo>
                  <a:lnTo>
                    <a:pt x="10884" y="417"/>
                  </a:lnTo>
                  <a:lnTo>
                    <a:pt x="10944" y="207"/>
                  </a:lnTo>
                  <a:lnTo>
                    <a:pt x="11000" y="0"/>
                  </a:lnTo>
                  <a:lnTo>
                    <a:pt x="7432" y="0"/>
                  </a:lnTo>
                  <a:close/>
                </a:path>
              </a:pathLst>
            </a:custGeom>
            <a:gradFill rotWithShape="0">
              <a:gsLst>
                <a:gs pos="0">
                  <a:srgbClr val="FFFFFF"/>
                </a:gs>
                <a:gs pos="100000">
                  <a:schemeClr val="accent1"/>
                </a:gs>
              </a:gsLst>
              <a:lin ang="5400000" scaled="1"/>
            </a:gradFill>
            <a:ln w="9525">
              <a:noFill/>
              <a:round/>
            </a:ln>
          </p:spPr>
          <p:txBody>
            <a:bodyPr vert="eaVert"/>
            <a:lstStyle/>
            <a:p>
              <a:pPr algn="ctr">
                <a:defRPr/>
              </a:pPr>
              <a:endParaRPr lang="zh-CN" altLang="en-US">
                <a:latin typeface="Arial" panose="020B0604020202020204" pitchFamily="34" charset="0"/>
                <a:ea typeface="+mn-ea"/>
              </a:endParaRPr>
            </a:p>
          </p:txBody>
        </p:sp>
        <p:sp>
          <p:nvSpPr>
            <p:cNvPr id="43046" name="Freeform 561"/>
            <p:cNvSpPr/>
            <p:nvPr/>
          </p:nvSpPr>
          <p:spPr bwMode="auto">
            <a:xfrm rot="10800000">
              <a:off x="5148" y="2037"/>
              <a:ext cx="181" cy="348"/>
            </a:xfrm>
            <a:custGeom>
              <a:avLst/>
              <a:gdLst>
                <a:gd name="T0" fmla="*/ 0 w 3568"/>
                <a:gd name="T1" fmla="*/ 0 h 4416"/>
                <a:gd name="T2" fmla="*/ 0 w 3568"/>
                <a:gd name="T3" fmla="*/ 0 h 4416"/>
                <a:gd name="T4" fmla="*/ 0 w 3568"/>
                <a:gd name="T5" fmla="*/ 0 h 4416"/>
                <a:gd name="T6" fmla="*/ 0 w 3568"/>
                <a:gd name="T7" fmla="*/ 0 h 4416"/>
                <a:gd name="T8" fmla="*/ 0 w 3568"/>
                <a:gd name="T9" fmla="*/ 0 h 4416"/>
                <a:gd name="T10" fmla="*/ 0 w 3568"/>
                <a:gd name="T11" fmla="*/ 0 h 4416"/>
                <a:gd name="T12" fmla="*/ 0 w 3568"/>
                <a:gd name="T13" fmla="*/ 0 h 4416"/>
                <a:gd name="T14" fmla="*/ 0 w 3568"/>
                <a:gd name="T15" fmla="*/ 0 h 4416"/>
                <a:gd name="T16" fmla="*/ 0 w 3568"/>
                <a:gd name="T17" fmla="*/ 0 h 4416"/>
                <a:gd name="T18" fmla="*/ 0 w 3568"/>
                <a:gd name="T19" fmla="*/ 0 h 4416"/>
                <a:gd name="T20" fmla="*/ 0 w 3568"/>
                <a:gd name="T21" fmla="*/ 0 h 4416"/>
                <a:gd name="T22" fmla="*/ 0 w 3568"/>
                <a:gd name="T23" fmla="*/ 0 h 4416"/>
                <a:gd name="T24" fmla="*/ 0 w 3568"/>
                <a:gd name="T25" fmla="*/ 0 h 4416"/>
                <a:gd name="T26" fmla="*/ 0 w 3568"/>
                <a:gd name="T27" fmla="*/ 0 h 4416"/>
                <a:gd name="T28" fmla="*/ 0 w 3568"/>
                <a:gd name="T29" fmla="*/ 0 h 4416"/>
                <a:gd name="T30" fmla="*/ 0 w 3568"/>
                <a:gd name="T31" fmla="*/ 0 h 4416"/>
                <a:gd name="T32" fmla="*/ 0 w 3568"/>
                <a:gd name="T33" fmla="*/ 0 h 4416"/>
                <a:gd name="T34" fmla="*/ 0 w 3568"/>
                <a:gd name="T35" fmla="*/ 0 h 4416"/>
                <a:gd name="T36" fmla="*/ 0 w 3568"/>
                <a:gd name="T37" fmla="*/ 0 h 4416"/>
                <a:gd name="T38" fmla="*/ 0 w 3568"/>
                <a:gd name="T39" fmla="*/ 0 h 4416"/>
                <a:gd name="T40" fmla="*/ 0 w 3568"/>
                <a:gd name="T41" fmla="*/ 0 h 4416"/>
                <a:gd name="T42" fmla="*/ 0 w 3568"/>
                <a:gd name="T43" fmla="*/ 0 h 4416"/>
                <a:gd name="T44" fmla="*/ 0 w 3568"/>
                <a:gd name="T45" fmla="*/ 0 h 4416"/>
                <a:gd name="T46" fmla="*/ 0 w 3568"/>
                <a:gd name="T47" fmla="*/ 0 h 4416"/>
                <a:gd name="T48" fmla="*/ 0 w 3568"/>
                <a:gd name="T49" fmla="*/ 0 h 4416"/>
                <a:gd name="T50" fmla="*/ 0 w 3568"/>
                <a:gd name="T51" fmla="*/ 0 h 4416"/>
                <a:gd name="T52" fmla="*/ 0 w 3568"/>
                <a:gd name="T53" fmla="*/ 0 h 4416"/>
                <a:gd name="T54" fmla="*/ 0 w 3568"/>
                <a:gd name="T55" fmla="*/ 0 h 4416"/>
                <a:gd name="T56" fmla="*/ 0 w 3568"/>
                <a:gd name="T57" fmla="*/ 0 h 4416"/>
                <a:gd name="T58" fmla="*/ 0 w 3568"/>
                <a:gd name="T59" fmla="*/ 0 h 4416"/>
                <a:gd name="T60" fmla="*/ 0 w 3568"/>
                <a:gd name="T61" fmla="*/ 0 h 4416"/>
                <a:gd name="T62" fmla="*/ 0 w 3568"/>
                <a:gd name="T63" fmla="*/ 0 h 4416"/>
                <a:gd name="T64" fmla="*/ 0 w 3568"/>
                <a:gd name="T65" fmla="*/ 0 h 44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8"/>
                <a:gd name="T100" fmla="*/ 0 h 4416"/>
                <a:gd name="T101" fmla="*/ 3568 w 3568"/>
                <a:gd name="T102" fmla="*/ 4416 h 44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8" h="4416">
                  <a:moveTo>
                    <a:pt x="0" y="0"/>
                  </a:moveTo>
                  <a:lnTo>
                    <a:pt x="34" y="128"/>
                  </a:lnTo>
                  <a:lnTo>
                    <a:pt x="70" y="256"/>
                  </a:lnTo>
                  <a:lnTo>
                    <a:pt x="107" y="386"/>
                  </a:lnTo>
                  <a:lnTo>
                    <a:pt x="146" y="517"/>
                  </a:lnTo>
                  <a:lnTo>
                    <a:pt x="187" y="650"/>
                  </a:lnTo>
                  <a:lnTo>
                    <a:pt x="229" y="784"/>
                  </a:lnTo>
                  <a:lnTo>
                    <a:pt x="273" y="918"/>
                  </a:lnTo>
                  <a:lnTo>
                    <a:pt x="319" y="1053"/>
                  </a:lnTo>
                  <a:lnTo>
                    <a:pt x="365" y="1190"/>
                  </a:lnTo>
                  <a:lnTo>
                    <a:pt x="413" y="1328"/>
                  </a:lnTo>
                  <a:lnTo>
                    <a:pt x="463" y="1465"/>
                  </a:lnTo>
                  <a:lnTo>
                    <a:pt x="514" y="1603"/>
                  </a:lnTo>
                  <a:lnTo>
                    <a:pt x="566" y="1742"/>
                  </a:lnTo>
                  <a:lnTo>
                    <a:pt x="620" y="1882"/>
                  </a:lnTo>
                  <a:lnTo>
                    <a:pt x="676" y="2022"/>
                  </a:lnTo>
                  <a:lnTo>
                    <a:pt x="732" y="2163"/>
                  </a:lnTo>
                  <a:lnTo>
                    <a:pt x="790" y="2304"/>
                  </a:lnTo>
                  <a:lnTo>
                    <a:pt x="849" y="2445"/>
                  </a:lnTo>
                  <a:lnTo>
                    <a:pt x="908" y="2586"/>
                  </a:lnTo>
                  <a:lnTo>
                    <a:pt x="970" y="2728"/>
                  </a:lnTo>
                  <a:lnTo>
                    <a:pt x="1032" y="2870"/>
                  </a:lnTo>
                  <a:lnTo>
                    <a:pt x="1095" y="3011"/>
                  </a:lnTo>
                  <a:lnTo>
                    <a:pt x="1160" y="3153"/>
                  </a:lnTo>
                  <a:lnTo>
                    <a:pt x="1225" y="3295"/>
                  </a:lnTo>
                  <a:lnTo>
                    <a:pt x="1292" y="3437"/>
                  </a:lnTo>
                  <a:lnTo>
                    <a:pt x="1359" y="3577"/>
                  </a:lnTo>
                  <a:lnTo>
                    <a:pt x="1428" y="3718"/>
                  </a:lnTo>
                  <a:lnTo>
                    <a:pt x="1497" y="3858"/>
                  </a:lnTo>
                  <a:lnTo>
                    <a:pt x="1567" y="3999"/>
                  </a:lnTo>
                  <a:lnTo>
                    <a:pt x="1639" y="4138"/>
                  </a:lnTo>
                  <a:lnTo>
                    <a:pt x="1711" y="4277"/>
                  </a:lnTo>
                  <a:lnTo>
                    <a:pt x="1784" y="4416"/>
                  </a:lnTo>
                  <a:lnTo>
                    <a:pt x="1857" y="4277"/>
                  </a:lnTo>
                  <a:lnTo>
                    <a:pt x="1929" y="4138"/>
                  </a:lnTo>
                  <a:lnTo>
                    <a:pt x="2001" y="3999"/>
                  </a:lnTo>
                  <a:lnTo>
                    <a:pt x="2071" y="3858"/>
                  </a:lnTo>
                  <a:lnTo>
                    <a:pt x="2140" y="3718"/>
                  </a:lnTo>
                  <a:lnTo>
                    <a:pt x="2208" y="3577"/>
                  </a:lnTo>
                  <a:lnTo>
                    <a:pt x="2276" y="3437"/>
                  </a:lnTo>
                  <a:lnTo>
                    <a:pt x="2343" y="3295"/>
                  </a:lnTo>
                  <a:lnTo>
                    <a:pt x="2408" y="3153"/>
                  </a:lnTo>
                  <a:lnTo>
                    <a:pt x="2473" y="3011"/>
                  </a:lnTo>
                  <a:lnTo>
                    <a:pt x="2536" y="2870"/>
                  </a:lnTo>
                  <a:lnTo>
                    <a:pt x="2598" y="2728"/>
                  </a:lnTo>
                  <a:lnTo>
                    <a:pt x="2660" y="2586"/>
                  </a:lnTo>
                  <a:lnTo>
                    <a:pt x="2719" y="2445"/>
                  </a:lnTo>
                  <a:lnTo>
                    <a:pt x="2778" y="2304"/>
                  </a:lnTo>
                  <a:lnTo>
                    <a:pt x="2836" y="2163"/>
                  </a:lnTo>
                  <a:lnTo>
                    <a:pt x="2892" y="2022"/>
                  </a:lnTo>
                  <a:lnTo>
                    <a:pt x="2948" y="1882"/>
                  </a:lnTo>
                  <a:lnTo>
                    <a:pt x="3002" y="1742"/>
                  </a:lnTo>
                  <a:lnTo>
                    <a:pt x="3054" y="1603"/>
                  </a:lnTo>
                  <a:lnTo>
                    <a:pt x="3105" y="1465"/>
                  </a:lnTo>
                  <a:lnTo>
                    <a:pt x="3155" y="1328"/>
                  </a:lnTo>
                  <a:lnTo>
                    <a:pt x="3203" y="1190"/>
                  </a:lnTo>
                  <a:lnTo>
                    <a:pt x="3249" y="1053"/>
                  </a:lnTo>
                  <a:lnTo>
                    <a:pt x="3295" y="918"/>
                  </a:lnTo>
                  <a:lnTo>
                    <a:pt x="3339" y="784"/>
                  </a:lnTo>
                  <a:lnTo>
                    <a:pt x="3381" y="650"/>
                  </a:lnTo>
                  <a:lnTo>
                    <a:pt x="3422" y="517"/>
                  </a:lnTo>
                  <a:lnTo>
                    <a:pt x="3461" y="386"/>
                  </a:lnTo>
                  <a:lnTo>
                    <a:pt x="3498" y="256"/>
                  </a:lnTo>
                  <a:lnTo>
                    <a:pt x="3534" y="128"/>
                  </a:lnTo>
                  <a:lnTo>
                    <a:pt x="3568" y="0"/>
                  </a:lnTo>
                  <a:lnTo>
                    <a:pt x="0" y="0"/>
                  </a:lnTo>
                  <a:close/>
                </a:path>
              </a:pathLst>
            </a:custGeom>
            <a:gradFill rotWithShape="0">
              <a:gsLst>
                <a:gs pos="0">
                  <a:srgbClr val="336699"/>
                </a:gs>
                <a:gs pos="100000">
                  <a:srgbClr val="33996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a:lstStyle/>
            <a:p>
              <a:endParaRPr lang="zh-CN" altLang="en-US"/>
            </a:p>
          </p:txBody>
        </p:sp>
        <p:sp>
          <p:nvSpPr>
            <p:cNvPr id="43047" name="Freeform 562"/>
            <p:cNvSpPr/>
            <p:nvPr/>
          </p:nvSpPr>
          <p:spPr bwMode="auto">
            <a:xfrm rot="10800000">
              <a:off x="5057" y="2387"/>
              <a:ext cx="354" cy="219"/>
            </a:xfrm>
            <a:custGeom>
              <a:avLst/>
              <a:gdLst>
                <a:gd name="T0" fmla="*/ 0 w 6472"/>
                <a:gd name="T1" fmla="*/ 0 h 2485"/>
                <a:gd name="T2" fmla="*/ 0 w 6472"/>
                <a:gd name="T3" fmla="*/ 0 h 2485"/>
                <a:gd name="T4" fmla="*/ 0 w 6472"/>
                <a:gd name="T5" fmla="*/ 0 h 2485"/>
                <a:gd name="T6" fmla="*/ 0 w 6472"/>
                <a:gd name="T7" fmla="*/ 0 h 2485"/>
                <a:gd name="T8" fmla="*/ 0 60000 65536"/>
                <a:gd name="T9" fmla="*/ 0 60000 65536"/>
                <a:gd name="T10" fmla="*/ 0 60000 65536"/>
                <a:gd name="T11" fmla="*/ 0 60000 65536"/>
                <a:gd name="T12" fmla="*/ 0 w 6472"/>
                <a:gd name="T13" fmla="*/ 0 h 2485"/>
                <a:gd name="T14" fmla="*/ 6472 w 6472"/>
                <a:gd name="T15" fmla="*/ 2485 h 2485"/>
              </a:gdLst>
              <a:ahLst/>
              <a:cxnLst>
                <a:cxn ang="T8">
                  <a:pos x="T0" y="T1"/>
                </a:cxn>
                <a:cxn ang="T9">
                  <a:pos x="T2" y="T3"/>
                </a:cxn>
                <a:cxn ang="T10">
                  <a:pos x="T4" y="T5"/>
                </a:cxn>
                <a:cxn ang="T11">
                  <a:pos x="T6" y="T7"/>
                </a:cxn>
              </a:cxnLst>
              <a:rect l="T12" t="T13" r="T14" b="T15"/>
              <a:pathLst>
                <a:path w="6472" h="2485">
                  <a:moveTo>
                    <a:pt x="0" y="2485"/>
                  </a:moveTo>
                  <a:lnTo>
                    <a:pt x="6472" y="2485"/>
                  </a:lnTo>
                  <a:lnTo>
                    <a:pt x="3236" y="0"/>
                  </a:lnTo>
                  <a:lnTo>
                    <a:pt x="0" y="2485"/>
                  </a:lnTo>
                  <a:close/>
                </a:path>
              </a:pathLst>
            </a:custGeom>
            <a:gradFill rotWithShape="0">
              <a:gsLst>
                <a:gs pos="0">
                  <a:srgbClr val="006666"/>
                </a:gs>
                <a:gs pos="100000">
                  <a:srgbClr val="A9CBCB"/>
                </a:gs>
              </a:gsLst>
              <a:lin ang="0" scaled="1"/>
            </a:gradFill>
            <a:ln>
              <a:noFill/>
            </a:ln>
            <a:extLst>
              <a:ext uri="{91240B29-F687-4F45-9708-019B960494DF}">
                <a14:hiddenLine xmlns:a14="http://schemas.microsoft.com/office/drawing/2010/main" w="9525">
                  <a:solidFill>
                    <a:srgbClr val="000000"/>
                  </a:solidFill>
                  <a:round/>
                </a14:hiddenLine>
              </a:ext>
            </a:extLst>
          </p:spPr>
          <p:txBody>
            <a:bodyPr vert="eaVert"/>
            <a:lstStyle/>
            <a:p>
              <a:endParaRPr lang="zh-CN" altLang="en-US"/>
            </a:p>
          </p:txBody>
        </p:sp>
      </p:grpSp>
      <p:sp>
        <p:nvSpPr>
          <p:cNvPr id="26" name="圆角矩形 24"/>
          <p:cNvSpPr/>
          <p:nvPr/>
        </p:nvSpPr>
        <p:spPr>
          <a:xfrm>
            <a:off x="5148064" y="1124744"/>
            <a:ext cx="3486150" cy="4806949"/>
          </a:xfrm>
          <a:prstGeom prst="roundRect">
            <a:avLst>
              <a:gd name="adj" fmla="val 1362"/>
            </a:avLst>
          </a:prstGeom>
          <a:solidFill>
            <a:schemeClr val="accent5">
              <a:lumMod val="20000"/>
              <a:lumOff val="80000"/>
            </a:schemeClr>
          </a:solidFill>
          <a:ln w="15875">
            <a:solidFill>
              <a:srgbClr val="0070C0"/>
            </a:solidFill>
            <a:prstDash val="sysDash"/>
          </a:ln>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lIns="58741" tIns="29370" rIns="58741" bIns="29370" anchor="ctr"/>
          <a:lstStyle/>
          <a:p>
            <a:pPr algn="ctr">
              <a:defRPr/>
            </a:pPr>
            <a:endParaRPr lang="zh-CN" altLang="en-US"/>
          </a:p>
        </p:txBody>
      </p:sp>
      <p:sp>
        <p:nvSpPr>
          <p:cNvPr id="43029" name="Text Box 85"/>
          <p:cNvSpPr txBox="1">
            <a:spLocks noChangeArrowheads="1"/>
          </p:cNvSpPr>
          <p:nvPr/>
        </p:nvSpPr>
        <p:spPr bwMode="auto">
          <a:xfrm>
            <a:off x="5648325" y="5909734"/>
            <a:ext cx="2884488" cy="22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364" tIns="29682" rIns="59364" bIns="29682">
            <a:spAutoFit/>
          </a:bodyPr>
          <a:lstStyle>
            <a:lvl1pPr defTabSz="600075" eaLnBrk="0" hangingPunct="0">
              <a:defRPr>
                <a:solidFill>
                  <a:schemeClr val="tx1"/>
                </a:solidFill>
                <a:latin typeface="Calibri" panose="020F0502020204030204" pitchFamily="34" charset="0"/>
                <a:ea typeface="宋体" panose="02010600030101010101" pitchFamily="2" charset="-122"/>
              </a:defRPr>
            </a:lvl1pPr>
            <a:lvl2pPr marL="742950" indent="-285750" defTabSz="600075" eaLnBrk="0" hangingPunct="0">
              <a:defRPr>
                <a:solidFill>
                  <a:schemeClr val="tx1"/>
                </a:solidFill>
                <a:latin typeface="Calibri" panose="020F0502020204030204" pitchFamily="34" charset="0"/>
                <a:ea typeface="宋体" panose="02010600030101010101" pitchFamily="2" charset="-122"/>
              </a:defRPr>
            </a:lvl2pPr>
            <a:lvl3pPr marL="1143000" indent="-228600" defTabSz="600075" eaLnBrk="0" hangingPunct="0">
              <a:defRPr>
                <a:solidFill>
                  <a:schemeClr val="tx1"/>
                </a:solidFill>
                <a:latin typeface="Calibri" panose="020F0502020204030204" pitchFamily="34" charset="0"/>
                <a:ea typeface="宋体" panose="02010600030101010101" pitchFamily="2" charset="-122"/>
              </a:defRPr>
            </a:lvl3pPr>
            <a:lvl4pPr marL="1600200" indent="-228600" defTabSz="600075" eaLnBrk="0" hangingPunct="0">
              <a:defRPr>
                <a:solidFill>
                  <a:schemeClr val="tx1"/>
                </a:solidFill>
                <a:latin typeface="Calibri" panose="020F0502020204030204" pitchFamily="34" charset="0"/>
                <a:ea typeface="宋体" panose="02010600030101010101" pitchFamily="2" charset="-122"/>
              </a:defRPr>
            </a:lvl4pPr>
            <a:lvl5pPr marL="2057400" indent="-228600" defTabSz="600075" eaLnBrk="0" hangingPunct="0">
              <a:defRPr>
                <a:solidFill>
                  <a:schemeClr val="tx1"/>
                </a:solidFill>
                <a:latin typeface="Calibri" panose="020F0502020204030204" pitchFamily="34" charset="0"/>
                <a:ea typeface="宋体" panose="02010600030101010101" pitchFamily="2" charset="-122"/>
              </a:defRPr>
            </a:lvl5pPr>
            <a:lvl6pPr marL="2514600" indent="-228600" defTabSz="60007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0007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0007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0007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100" b="1"/>
              <a:t>基于云数据中心的园区办公云拎包入驻方案</a:t>
            </a:r>
            <a:endParaRPr lang="zh-CN" altLang="en-US" sz="1100" b="1"/>
          </a:p>
        </p:txBody>
      </p:sp>
      <p:sp>
        <p:nvSpPr>
          <p:cNvPr id="43030" name="Rectangle 3" descr="单个小人14"/>
          <p:cNvSpPr>
            <a:spLocks noGrp="1" noChangeAspect="1" noChangeArrowheads="1"/>
          </p:cNvSpPr>
          <p:nvPr isPhoto="1"/>
        </p:nvSpPr>
        <p:spPr bwMode="auto">
          <a:xfrm>
            <a:off x="5375276" y="5852584"/>
            <a:ext cx="303213" cy="404283"/>
          </a:xfrm>
          <a:prstGeom prst="rect">
            <a:avLst/>
          </a:prstGeom>
          <a:blipFill dpi="0" rotWithShape="1">
            <a:blip r:embed="rId14" cstate="print"/>
            <a:srcRect/>
            <a:stretch>
              <a:fillRect/>
            </a:stretch>
          </a:blipFill>
          <a:ln w="9525">
            <a:solidFill>
              <a:schemeClr val="tx1"/>
            </a:solidFill>
            <a:miter lim="800000"/>
          </a:ln>
        </p:spPr>
        <p:txBody>
          <a:bodyPr lIns="68562" tIns="34281" rIns="68562" bIns="34281"/>
          <a:lstStyle/>
          <a:p>
            <a:endParaRPr lang="zh-CN" altLang="zh-CN"/>
          </a:p>
        </p:txBody>
      </p:sp>
      <p:pic>
        <p:nvPicPr>
          <p:cNvPr id="43031"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99089" y="1123951"/>
            <a:ext cx="30575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2" name="Picture 4" descr="http://pica.nipic.com/2007-06-16/200761618399616_2.jpg"/>
          <p:cNvPicPr>
            <a:picLocks noChangeAspect="1" noChangeArrowheads="1"/>
          </p:cNvPicPr>
          <p:nvPr/>
        </p:nvPicPr>
        <p:blipFill>
          <a:blip r:embed="rId1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308726" y="4123267"/>
            <a:ext cx="1008063" cy="163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3" name="Picture 6" descr="http://www.51dzt.com/uploads/userup/0808/25231214J22.jpg"/>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764" y="4809067"/>
            <a:ext cx="744537" cy="91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右箭头 29"/>
          <p:cNvSpPr/>
          <p:nvPr/>
        </p:nvSpPr>
        <p:spPr>
          <a:xfrm rot="16200000">
            <a:off x="5545138" y="4289955"/>
            <a:ext cx="660400" cy="288925"/>
          </a:xfrm>
          <a:prstGeom prst="rightArrow">
            <a:avLst/>
          </a:prstGeom>
          <a:solidFill>
            <a:schemeClr val="bg1"/>
          </a:solidFill>
          <a:ln w="15875">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endParaRPr lang="zh-CN" altLang="en-US"/>
          </a:p>
        </p:txBody>
      </p:sp>
      <p:sp>
        <p:nvSpPr>
          <p:cNvPr id="43035" name="TextBox 32"/>
          <p:cNvSpPr txBox="1">
            <a:spLocks noChangeArrowheads="1"/>
          </p:cNvSpPr>
          <p:nvPr/>
        </p:nvSpPr>
        <p:spPr bwMode="auto">
          <a:xfrm>
            <a:off x="6221414" y="4195234"/>
            <a:ext cx="388937" cy="83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latin typeface="微软雅黑" panose="020B0503020204020204" pitchFamily="34" charset="-122"/>
                <a:ea typeface="微软雅黑" panose="020B0503020204020204" pitchFamily="34" charset="-122"/>
              </a:rPr>
              <a:t>门外刚填单</a:t>
            </a:r>
            <a:endParaRPr lang="zh-CN" altLang="en-US" sz="1000">
              <a:latin typeface="微软雅黑" panose="020B0503020204020204" pitchFamily="34" charset="-122"/>
              <a:ea typeface="微软雅黑" panose="020B0503020204020204" pitchFamily="34" charset="-122"/>
            </a:endParaRPr>
          </a:p>
        </p:txBody>
      </p:sp>
      <p:pic>
        <p:nvPicPr>
          <p:cNvPr id="34" name="Picture 8" descr="http://sqwj.luosi.com/ImgFactory/2009514203113.JPG"/>
          <p:cNvPicPr>
            <a:picLocks noChangeAspect="1" noChangeArrowheads="1"/>
          </p:cNvPicPr>
          <p:nvPr/>
        </p:nvPicPr>
        <p:blipFill>
          <a:blip r:embed="rId18" cstate="print"/>
          <a:srcRect/>
          <a:stretch>
            <a:fillRect/>
          </a:stretch>
        </p:blipFill>
        <p:spPr bwMode="auto">
          <a:xfrm>
            <a:off x="7498091" y="4834503"/>
            <a:ext cx="779363" cy="779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右箭头 35"/>
          <p:cNvSpPr/>
          <p:nvPr/>
        </p:nvSpPr>
        <p:spPr>
          <a:xfrm rot="5400000">
            <a:off x="7553061" y="4312444"/>
            <a:ext cx="649816" cy="233362"/>
          </a:xfrm>
          <a:prstGeom prst="rightArrow">
            <a:avLst/>
          </a:prstGeom>
          <a:solidFill>
            <a:schemeClr val="bg1"/>
          </a:solidFill>
          <a:ln w="15875">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endParaRPr lang="zh-CN" altLang="en-US"/>
          </a:p>
        </p:txBody>
      </p:sp>
      <p:sp>
        <p:nvSpPr>
          <p:cNvPr id="43038" name="TextBox 35"/>
          <p:cNvSpPr txBox="1">
            <a:spLocks noChangeArrowheads="1"/>
          </p:cNvSpPr>
          <p:nvPr/>
        </p:nvSpPr>
        <p:spPr bwMode="auto">
          <a:xfrm>
            <a:off x="7108825" y="4284133"/>
            <a:ext cx="388938" cy="83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latin typeface="微软雅黑" panose="020B0503020204020204" pitchFamily="34" charset="-122"/>
                <a:ea typeface="微软雅黑" panose="020B0503020204020204" pitchFamily="34" charset="-122"/>
              </a:rPr>
              <a:t>进门即办公</a:t>
            </a:r>
            <a:endParaRPr lang="zh-CN" altLang="en-US" sz="1000">
              <a:latin typeface="微软雅黑" panose="020B0503020204020204" pitchFamily="34" charset="-122"/>
              <a:ea typeface="微软雅黑" panose="020B0503020204020204" pitchFamily="34" charset="-122"/>
            </a:endParaRPr>
          </a:p>
        </p:txBody>
      </p:sp>
      <p:grpSp>
        <p:nvGrpSpPr>
          <p:cNvPr id="40" name="组合 39"/>
          <p:cNvGrpSpPr/>
          <p:nvPr/>
        </p:nvGrpSpPr>
        <p:grpSpPr>
          <a:xfrm>
            <a:off x="27857" y="1"/>
            <a:ext cx="1303784" cy="1492061"/>
            <a:chOff x="411163" y="68262"/>
            <a:chExt cx="1800225" cy="2244448"/>
          </a:xfrm>
        </p:grpSpPr>
        <p:grpSp>
          <p:nvGrpSpPr>
            <p:cNvPr id="43" name="组合 6"/>
            <p:cNvGrpSpPr/>
            <p:nvPr/>
          </p:nvGrpSpPr>
          <p:grpSpPr bwMode="auto">
            <a:xfrm>
              <a:off x="411163" y="68262"/>
              <a:ext cx="1800225" cy="1800225"/>
              <a:chOff x="925401" y="3148270"/>
              <a:chExt cx="1800000" cy="1800000"/>
            </a:xfrm>
          </p:grpSpPr>
          <p:sp>
            <p:nvSpPr>
              <p:cNvPr id="47" name="椭圆 46"/>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8" name="椭圆 47"/>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46" name="矩形 45"/>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advClick="0" advTm="8000">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1"/>
          <p:cNvGrpSpPr/>
          <p:nvPr/>
        </p:nvGrpSpPr>
        <p:grpSpPr bwMode="auto">
          <a:xfrm>
            <a:off x="5214938" y="1058333"/>
            <a:ext cx="3929062" cy="857251"/>
            <a:chOff x="2915936" y="2908300"/>
            <a:chExt cx="1550495" cy="578840"/>
          </a:xfrm>
        </p:grpSpPr>
        <p:pic>
          <p:nvPicPr>
            <p:cNvPr id="44078" name="圆角矩形 9"/>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15936" y="2908300"/>
              <a:ext cx="1550495" cy="5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79" name="矩形 173"/>
            <p:cNvSpPr>
              <a:spLocks noChangeArrowheads="1"/>
            </p:cNvSpPr>
            <p:nvPr/>
          </p:nvSpPr>
          <p:spPr bwMode="auto">
            <a:xfrm>
              <a:off x="3480630" y="3023644"/>
              <a:ext cx="467604" cy="22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71755" indent="-71755" algn="ctr" defTabSz="636270" eaLnBrk="0" hangingPunct="0">
                <a:lnSpc>
                  <a:spcPct val="120000"/>
                </a:lnSpc>
                <a:spcBef>
                  <a:spcPts val="450"/>
                </a:spcBef>
              </a:pPr>
              <a:r>
                <a:rPr lang="zh-CN" altLang="en-US" sz="1300" b="1">
                  <a:solidFill>
                    <a:srgbClr val="FFFFFF"/>
                  </a:solidFill>
                  <a:latin typeface="FrutigerNext LT Regular" pitchFamily="34" charset="0"/>
                  <a:ea typeface="华文细黑" pitchFamily="2" charset="-122"/>
                  <a:cs typeface="Times New Roman" panose="02020603050405020304" pitchFamily="18" charset="0"/>
                </a:rPr>
                <a:t>对园区的价值</a:t>
              </a:r>
              <a:endParaRPr lang="en-US" altLang="zh-CN" sz="1300" b="1">
                <a:solidFill>
                  <a:srgbClr val="FFFFFF"/>
                </a:solidFill>
                <a:latin typeface="FrutigerNext LT Regular" pitchFamily="34" charset="0"/>
                <a:ea typeface="华文细黑" pitchFamily="2" charset="-122"/>
                <a:cs typeface="Times New Roman" panose="02020603050405020304" pitchFamily="18" charset="0"/>
              </a:endParaRPr>
            </a:p>
          </p:txBody>
        </p:sp>
      </p:grpSp>
      <p:sp>
        <p:nvSpPr>
          <p:cNvPr id="8" name="Rectangle 11"/>
          <p:cNvSpPr/>
          <p:nvPr/>
        </p:nvSpPr>
        <p:spPr bwMode="auto">
          <a:xfrm>
            <a:off x="5570539" y="1866900"/>
            <a:ext cx="3343275" cy="1329267"/>
          </a:xfrm>
          <a:prstGeom prst="roundRect">
            <a:avLst>
              <a:gd name="adj" fmla="val 5743"/>
            </a:avLst>
          </a:prstGeom>
          <a:solidFill>
            <a:srgbClr val="BBE0E3">
              <a:lumMod val="60000"/>
              <a:lumOff val="40000"/>
            </a:srgbClr>
          </a:solidFill>
          <a:ln>
            <a:noFill/>
          </a:ln>
        </p:spPr>
        <p:txBody>
          <a:bodyPr vert="eaVert" wrap="none" lIns="62548" tIns="31275" rIns="62548" bIns="31275"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endParaRPr lang="en-US" altLang="en-US" sz="10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Rectangle 18"/>
          <p:cNvSpPr/>
          <p:nvPr/>
        </p:nvSpPr>
        <p:spPr bwMode="auto">
          <a:xfrm>
            <a:off x="5570539" y="3259667"/>
            <a:ext cx="3343275" cy="1267884"/>
          </a:xfrm>
          <a:prstGeom prst="roundRect">
            <a:avLst>
              <a:gd name="adj" fmla="val 8659"/>
            </a:avLst>
          </a:prstGeom>
          <a:solidFill>
            <a:srgbClr val="BBE0E3">
              <a:lumMod val="60000"/>
              <a:lumOff val="40000"/>
            </a:srgbClr>
          </a:solidFill>
          <a:ln>
            <a:noFill/>
          </a:ln>
        </p:spPr>
        <p:txBody>
          <a:bodyPr vert="eaVert" wrap="none" lIns="62548" tIns="31275" rIns="62548" bIns="31275"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endParaRPr lang="en-US" altLang="en-US" sz="10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ectangle 19"/>
          <p:cNvSpPr/>
          <p:nvPr/>
        </p:nvSpPr>
        <p:spPr bwMode="auto">
          <a:xfrm>
            <a:off x="5564189" y="4605867"/>
            <a:ext cx="3349625" cy="1272117"/>
          </a:xfrm>
          <a:prstGeom prst="roundRect">
            <a:avLst>
              <a:gd name="adj" fmla="val 6404"/>
            </a:avLst>
          </a:prstGeom>
          <a:solidFill>
            <a:srgbClr val="BBE0E3">
              <a:lumMod val="60000"/>
              <a:lumOff val="40000"/>
            </a:srgbClr>
          </a:solidFill>
          <a:ln>
            <a:noFill/>
          </a:ln>
        </p:spPr>
        <p:txBody>
          <a:bodyPr vert="eaVert" wrap="none" lIns="62548" tIns="31275" rIns="62548" bIns="31275"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endParaRPr lang="en-US" altLang="en-US" sz="10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Freeform 6"/>
          <p:cNvSpPr/>
          <p:nvPr/>
        </p:nvSpPr>
        <p:spPr bwMode="auto">
          <a:xfrm>
            <a:off x="5610225" y="4565652"/>
            <a:ext cx="3201988" cy="1350433"/>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51435" rIns="0" bIns="0"/>
          <a:lstStyle>
            <a:defPPr>
              <a:defRPr lang="zh-CN"/>
            </a:defPPr>
            <a:lvl1pPr algn="r" rtl="0" eaLnBrk="0" fontAlgn="base" hangingPunct="0">
              <a:spcBef>
                <a:spcPct val="0"/>
              </a:spcBef>
              <a:spcAft>
                <a:spcPct val="0"/>
              </a:spcAft>
              <a:defRPr sz="1500" kern="1200">
                <a:solidFill>
                  <a:schemeClr val="lt1"/>
                </a:solidFill>
                <a:latin typeface="+mn-lt"/>
                <a:ea typeface="+mn-ea"/>
                <a:cs typeface="+mn-cs"/>
              </a:defRPr>
            </a:lvl1pPr>
            <a:lvl2pPr marL="457200" algn="r" rtl="0" eaLnBrk="0" fontAlgn="base" hangingPunct="0">
              <a:spcBef>
                <a:spcPct val="0"/>
              </a:spcBef>
              <a:spcAft>
                <a:spcPct val="0"/>
              </a:spcAft>
              <a:defRPr sz="1500" kern="1200">
                <a:solidFill>
                  <a:schemeClr val="lt1"/>
                </a:solidFill>
                <a:latin typeface="+mn-lt"/>
                <a:ea typeface="+mn-ea"/>
                <a:cs typeface="+mn-cs"/>
              </a:defRPr>
            </a:lvl2pPr>
            <a:lvl3pPr marL="914400" algn="r" rtl="0" eaLnBrk="0" fontAlgn="base" hangingPunct="0">
              <a:spcBef>
                <a:spcPct val="0"/>
              </a:spcBef>
              <a:spcAft>
                <a:spcPct val="0"/>
              </a:spcAft>
              <a:defRPr sz="1500" kern="1200">
                <a:solidFill>
                  <a:schemeClr val="lt1"/>
                </a:solidFill>
                <a:latin typeface="+mn-lt"/>
                <a:ea typeface="+mn-ea"/>
                <a:cs typeface="+mn-cs"/>
              </a:defRPr>
            </a:lvl3pPr>
            <a:lvl4pPr marL="1371600" algn="r" rtl="0" eaLnBrk="0" fontAlgn="base" hangingPunct="0">
              <a:spcBef>
                <a:spcPct val="0"/>
              </a:spcBef>
              <a:spcAft>
                <a:spcPct val="0"/>
              </a:spcAft>
              <a:defRPr sz="1500" kern="1200">
                <a:solidFill>
                  <a:schemeClr val="lt1"/>
                </a:solidFill>
                <a:latin typeface="+mn-lt"/>
                <a:ea typeface="+mn-ea"/>
                <a:cs typeface="+mn-cs"/>
              </a:defRPr>
            </a:lvl4pPr>
            <a:lvl5pPr marL="1828800" algn="r" rtl="0" eaLnBrk="0" fontAlgn="base" hangingPunct="0">
              <a:spcBef>
                <a:spcPct val="0"/>
              </a:spcBef>
              <a:spcAft>
                <a:spcPct val="0"/>
              </a:spcAft>
              <a:defRPr sz="1500" kern="1200">
                <a:solidFill>
                  <a:schemeClr val="lt1"/>
                </a:solidFill>
                <a:latin typeface="+mn-lt"/>
                <a:ea typeface="+mn-ea"/>
                <a:cs typeface="+mn-cs"/>
              </a:defRPr>
            </a:lvl5pPr>
            <a:lvl6pPr marL="2286000" algn="l" defTabSz="913765" rtl="0" eaLnBrk="1" latinLnBrk="0" hangingPunct="1">
              <a:defRPr sz="1500" kern="1200">
                <a:solidFill>
                  <a:schemeClr val="lt1"/>
                </a:solidFill>
                <a:latin typeface="+mn-lt"/>
                <a:ea typeface="+mn-ea"/>
                <a:cs typeface="+mn-cs"/>
              </a:defRPr>
            </a:lvl6pPr>
            <a:lvl7pPr marL="2743200" algn="l" defTabSz="913765" rtl="0" eaLnBrk="1" latinLnBrk="0" hangingPunct="1">
              <a:defRPr sz="1500" kern="1200">
                <a:solidFill>
                  <a:schemeClr val="lt1"/>
                </a:solidFill>
                <a:latin typeface="+mn-lt"/>
                <a:ea typeface="+mn-ea"/>
                <a:cs typeface="+mn-cs"/>
              </a:defRPr>
            </a:lvl7pPr>
            <a:lvl8pPr marL="3200400" algn="l" defTabSz="913765" rtl="0" eaLnBrk="1" latinLnBrk="0" hangingPunct="1">
              <a:defRPr sz="1500" kern="1200">
                <a:solidFill>
                  <a:schemeClr val="lt1"/>
                </a:solidFill>
                <a:latin typeface="+mn-lt"/>
                <a:ea typeface="+mn-ea"/>
                <a:cs typeface="+mn-cs"/>
              </a:defRPr>
            </a:lvl8pPr>
            <a:lvl9pPr marL="3657600" algn="l" defTabSz="913765" rtl="0" eaLnBrk="1" latinLnBrk="0" hangingPunct="1">
              <a:defRPr sz="1500" kern="1200">
                <a:solidFill>
                  <a:schemeClr val="lt1"/>
                </a:solidFill>
                <a:latin typeface="+mn-lt"/>
                <a:ea typeface="+mn-ea"/>
                <a:cs typeface="+mn-cs"/>
              </a:defRPr>
            </a:lvl9pPr>
          </a:lstStyle>
          <a:p>
            <a:pPr marL="0" lvl="1" algn="l">
              <a:spcBef>
                <a:spcPts val="450"/>
              </a:spcBef>
              <a:buClr>
                <a:srgbClr val="EEECE1"/>
              </a:buClr>
              <a:buSzPct val="90000"/>
              <a:defRPr/>
            </a:pPr>
            <a:r>
              <a:rPr lang="zh-CN" altLang="en-US" sz="1000" b="1"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丰富的云</a:t>
            </a:r>
            <a:r>
              <a:rPr lang="en-US" altLang="zh-CN" sz="1000" b="1"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IDC</a:t>
            </a:r>
            <a:r>
              <a:rPr lang="zh-CN" altLang="en-US" sz="1000" b="1"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业务，拓宽利润管道</a:t>
            </a:r>
            <a:endParaRPr lang="en-US" altLang="zh-CN" sz="1000" b="1"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0" lvl="1" algn="l">
              <a:lnSpc>
                <a:spcPct val="150000"/>
              </a:lnSpc>
              <a:spcBef>
                <a:spcPts val="450"/>
              </a:spcBef>
              <a:buClr>
                <a:srgbClr val="EEECE1"/>
              </a:buClr>
              <a:buSzPct val="90000"/>
              <a:defRPr/>
            </a:pPr>
            <a:r>
              <a:rPr lang="zh-CN" altLang="en-US" sz="1000" dirty="0" smtClean="0">
                <a:solidFill>
                  <a:prstClr val="black"/>
                </a:solidFill>
                <a:latin typeface="微软雅黑" panose="020B0503020204020204" pitchFamily="34" charset="-122"/>
                <a:ea typeface="微软雅黑" panose="020B0503020204020204" pitchFamily="34" charset="-122"/>
              </a:rPr>
              <a:t>提供云主机，云盘存储，公网</a:t>
            </a:r>
            <a:r>
              <a:rPr lang="en-US" altLang="zh-CN" sz="1000" dirty="0" smtClean="0">
                <a:solidFill>
                  <a:prstClr val="black"/>
                </a:solidFill>
                <a:latin typeface="微软雅黑" panose="020B0503020204020204" pitchFamily="34" charset="-122"/>
                <a:ea typeface="微软雅黑" panose="020B0503020204020204" pitchFamily="34" charset="-122"/>
              </a:rPr>
              <a:t>IP</a:t>
            </a:r>
            <a:r>
              <a:rPr lang="zh-CN" altLang="en-US" sz="1000" dirty="0" smtClean="0">
                <a:solidFill>
                  <a:prstClr val="black"/>
                </a:solidFill>
                <a:latin typeface="微软雅黑" panose="020B0503020204020204" pitchFamily="34" charset="-122"/>
                <a:ea typeface="微软雅黑" panose="020B0503020204020204" pitchFamily="34" charset="-122"/>
              </a:rPr>
              <a:t>带宽和云备份等丰富的</a:t>
            </a:r>
            <a:r>
              <a:rPr lang="en-US" altLang="zh-CN" sz="1000" dirty="0" smtClean="0">
                <a:solidFill>
                  <a:prstClr val="black"/>
                </a:solidFill>
                <a:latin typeface="微软雅黑" panose="020B0503020204020204" pitchFamily="34" charset="-122"/>
                <a:ea typeface="微软雅黑" panose="020B0503020204020204" pitchFamily="34" charset="-122"/>
              </a:rPr>
              <a:t>IDC</a:t>
            </a:r>
            <a:r>
              <a:rPr lang="zh-CN" altLang="en-US" sz="1000" dirty="0" smtClean="0">
                <a:solidFill>
                  <a:prstClr val="black"/>
                </a:solidFill>
                <a:latin typeface="微软雅黑" panose="020B0503020204020204" pitchFamily="34" charset="-122"/>
                <a:ea typeface="微软雅黑" panose="020B0503020204020204" pitchFamily="34" charset="-122"/>
              </a:rPr>
              <a:t>服务套餐，支持包年，包月等灵活的计费模式。</a:t>
            </a:r>
            <a:endParaRPr lang="en-US" altLang="zh-CN" sz="1000" dirty="0">
              <a:solidFill>
                <a:prstClr val="black"/>
              </a:solidFill>
              <a:latin typeface="微软雅黑" panose="020B0503020204020204" pitchFamily="34" charset="-122"/>
              <a:ea typeface="微软雅黑" panose="020B0503020204020204" pitchFamily="34" charset="-122"/>
            </a:endParaRPr>
          </a:p>
        </p:txBody>
      </p:sp>
      <p:sp>
        <p:nvSpPr>
          <p:cNvPr id="12" name="Freeform 6"/>
          <p:cNvSpPr/>
          <p:nvPr/>
        </p:nvSpPr>
        <p:spPr bwMode="auto">
          <a:xfrm>
            <a:off x="5665789" y="1938867"/>
            <a:ext cx="3146425" cy="1113367"/>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33408" rIns="0" bIns="33408"/>
          <a:lstStyle>
            <a:defPPr>
              <a:defRPr lang="zh-CN"/>
            </a:defPPr>
            <a:lvl1pPr algn="r" rtl="0" eaLnBrk="0" fontAlgn="base" hangingPunct="0">
              <a:spcBef>
                <a:spcPct val="0"/>
              </a:spcBef>
              <a:spcAft>
                <a:spcPct val="0"/>
              </a:spcAft>
              <a:defRPr sz="1500" kern="1200">
                <a:solidFill>
                  <a:schemeClr val="lt1"/>
                </a:solidFill>
                <a:latin typeface="+mn-lt"/>
                <a:ea typeface="+mn-ea"/>
                <a:cs typeface="+mn-cs"/>
              </a:defRPr>
            </a:lvl1pPr>
            <a:lvl2pPr marL="457200" algn="r" rtl="0" eaLnBrk="0" fontAlgn="base" hangingPunct="0">
              <a:spcBef>
                <a:spcPct val="0"/>
              </a:spcBef>
              <a:spcAft>
                <a:spcPct val="0"/>
              </a:spcAft>
              <a:defRPr sz="1500" kern="1200">
                <a:solidFill>
                  <a:schemeClr val="lt1"/>
                </a:solidFill>
                <a:latin typeface="+mn-lt"/>
                <a:ea typeface="+mn-ea"/>
                <a:cs typeface="+mn-cs"/>
              </a:defRPr>
            </a:lvl2pPr>
            <a:lvl3pPr marL="914400" algn="r" rtl="0" eaLnBrk="0" fontAlgn="base" hangingPunct="0">
              <a:spcBef>
                <a:spcPct val="0"/>
              </a:spcBef>
              <a:spcAft>
                <a:spcPct val="0"/>
              </a:spcAft>
              <a:defRPr sz="1500" kern="1200">
                <a:solidFill>
                  <a:schemeClr val="lt1"/>
                </a:solidFill>
                <a:latin typeface="+mn-lt"/>
                <a:ea typeface="+mn-ea"/>
                <a:cs typeface="+mn-cs"/>
              </a:defRPr>
            </a:lvl3pPr>
            <a:lvl4pPr marL="1371600" algn="r" rtl="0" eaLnBrk="0" fontAlgn="base" hangingPunct="0">
              <a:spcBef>
                <a:spcPct val="0"/>
              </a:spcBef>
              <a:spcAft>
                <a:spcPct val="0"/>
              </a:spcAft>
              <a:defRPr sz="1500" kern="1200">
                <a:solidFill>
                  <a:schemeClr val="lt1"/>
                </a:solidFill>
                <a:latin typeface="+mn-lt"/>
                <a:ea typeface="+mn-ea"/>
                <a:cs typeface="+mn-cs"/>
              </a:defRPr>
            </a:lvl4pPr>
            <a:lvl5pPr marL="1828800" algn="r" rtl="0" eaLnBrk="0" fontAlgn="base" hangingPunct="0">
              <a:spcBef>
                <a:spcPct val="0"/>
              </a:spcBef>
              <a:spcAft>
                <a:spcPct val="0"/>
              </a:spcAft>
              <a:defRPr sz="1500" kern="1200">
                <a:solidFill>
                  <a:schemeClr val="lt1"/>
                </a:solidFill>
                <a:latin typeface="+mn-lt"/>
                <a:ea typeface="+mn-ea"/>
                <a:cs typeface="+mn-cs"/>
              </a:defRPr>
            </a:lvl5pPr>
            <a:lvl6pPr marL="2286000" algn="l" defTabSz="913765" rtl="0" eaLnBrk="1" latinLnBrk="0" hangingPunct="1">
              <a:defRPr sz="1500" kern="1200">
                <a:solidFill>
                  <a:schemeClr val="lt1"/>
                </a:solidFill>
                <a:latin typeface="+mn-lt"/>
                <a:ea typeface="+mn-ea"/>
                <a:cs typeface="+mn-cs"/>
              </a:defRPr>
            </a:lvl6pPr>
            <a:lvl7pPr marL="2743200" algn="l" defTabSz="913765" rtl="0" eaLnBrk="1" latinLnBrk="0" hangingPunct="1">
              <a:defRPr sz="1500" kern="1200">
                <a:solidFill>
                  <a:schemeClr val="lt1"/>
                </a:solidFill>
                <a:latin typeface="+mn-lt"/>
                <a:ea typeface="+mn-ea"/>
                <a:cs typeface="+mn-cs"/>
              </a:defRPr>
            </a:lvl7pPr>
            <a:lvl8pPr marL="3200400" algn="l" defTabSz="913765" rtl="0" eaLnBrk="1" latinLnBrk="0" hangingPunct="1">
              <a:defRPr sz="1500" kern="1200">
                <a:solidFill>
                  <a:schemeClr val="lt1"/>
                </a:solidFill>
                <a:latin typeface="+mn-lt"/>
                <a:ea typeface="+mn-ea"/>
                <a:cs typeface="+mn-cs"/>
              </a:defRPr>
            </a:lvl8pPr>
            <a:lvl9pPr marL="3657600" algn="l" defTabSz="913765" rtl="0" eaLnBrk="1" latinLnBrk="0" hangingPunct="1">
              <a:defRPr sz="1500" kern="1200">
                <a:solidFill>
                  <a:schemeClr val="lt1"/>
                </a:solidFill>
                <a:latin typeface="+mn-lt"/>
                <a:ea typeface="+mn-ea"/>
                <a:cs typeface="+mn-cs"/>
              </a:defRPr>
            </a:lvl9pPr>
          </a:lstStyle>
          <a:p>
            <a:pPr marL="0" lvl="1" algn="l">
              <a:spcBef>
                <a:spcPts val="450"/>
              </a:spcBef>
              <a:buClr>
                <a:srgbClr val="EEECE1"/>
              </a:buClr>
              <a:buSzPct val="90000"/>
              <a:defRPr/>
            </a:pPr>
            <a:r>
              <a:rPr lang="zh-CN" altLang="en-US" sz="1000" b="1" dirty="0" smtClean="0">
                <a:solidFill>
                  <a:prstClr val="black"/>
                </a:solidFill>
                <a:latin typeface="微软雅黑" panose="020B0503020204020204" pitchFamily="34" charset="-122"/>
                <a:ea typeface="微软雅黑" panose="020B0503020204020204" pitchFamily="34" charset="-122"/>
              </a:rPr>
              <a:t>运营流程从无到有</a:t>
            </a:r>
            <a:endParaRPr lang="en-US" altLang="zh-CN" sz="1000" b="1" dirty="0" smtClean="0">
              <a:solidFill>
                <a:prstClr val="black"/>
              </a:solidFill>
              <a:latin typeface="微软雅黑" panose="020B0503020204020204" pitchFamily="34" charset="-122"/>
              <a:ea typeface="微软雅黑" panose="020B0503020204020204" pitchFamily="34" charset="-122"/>
            </a:endParaRPr>
          </a:p>
          <a:p>
            <a:pPr marL="0" lvl="1" algn="l">
              <a:lnSpc>
                <a:spcPct val="150000"/>
              </a:lnSpc>
              <a:spcBef>
                <a:spcPts val="450"/>
              </a:spcBef>
              <a:buClr>
                <a:srgbClr val="EEECE1"/>
              </a:buClr>
              <a:buSzPct val="90000"/>
              <a:defRPr/>
            </a:pPr>
            <a:r>
              <a:rPr lang="zh-CN" altLang="en-US" sz="1000" dirty="0" smtClean="0">
                <a:solidFill>
                  <a:prstClr val="black"/>
                </a:solidFill>
                <a:latin typeface="微软雅黑" panose="020B0503020204020204" pitchFamily="34" charset="-122"/>
                <a:ea typeface="微软雅黑" panose="020B0503020204020204" pitchFamily="34" charset="-122"/>
              </a:rPr>
              <a:t>面向中小企业客户和个人客户，采用完全在线流程，实现最短资源发放时间</a:t>
            </a:r>
            <a:r>
              <a:rPr lang="en-US" altLang="zh-CN" sz="1000" dirty="0" smtClean="0">
                <a:solidFill>
                  <a:prstClr val="black"/>
                </a:solidFill>
                <a:latin typeface="微软雅黑" panose="020B0503020204020204" pitchFamily="34" charset="-122"/>
                <a:ea typeface="微软雅黑" panose="020B0503020204020204" pitchFamily="34" charset="-122"/>
              </a:rPr>
              <a:t>30</a:t>
            </a:r>
            <a:r>
              <a:rPr lang="zh-CN" altLang="en-US" sz="1000" dirty="0" smtClean="0">
                <a:solidFill>
                  <a:prstClr val="black"/>
                </a:solidFill>
                <a:latin typeface="微软雅黑" panose="020B0503020204020204" pitchFamily="34" charset="-122"/>
                <a:ea typeface="微软雅黑" panose="020B0503020204020204" pitchFamily="34" charset="-122"/>
              </a:rPr>
              <a:t>分钟；面向大型企业客户，采用线下流程保障严格的企业资质审批流程。</a:t>
            </a:r>
            <a:endParaRPr lang="en-US" sz="1000" dirty="0">
              <a:solidFill>
                <a:prstClr val="black"/>
              </a:solidFill>
              <a:latin typeface="微软雅黑" panose="020B0503020204020204" pitchFamily="34" charset="-122"/>
              <a:ea typeface="微软雅黑" panose="020B0503020204020204" pitchFamily="34" charset="-122"/>
            </a:endParaRPr>
          </a:p>
        </p:txBody>
      </p:sp>
      <p:sp>
        <p:nvSpPr>
          <p:cNvPr id="13" name="Freeform 6"/>
          <p:cNvSpPr/>
          <p:nvPr/>
        </p:nvSpPr>
        <p:spPr bwMode="auto">
          <a:xfrm flipH="1">
            <a:off x="5616575" y="3278718"/>
            <a:ext cx="3297238" cy="1221316"/>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51435" rIns="0" bIns="0"/>
          <a:lstStyle>
            <a:defPPr>
              <a:defRPr lang="zh-CN"/>
            </a:defPPr>
            <a:lvl1pPr algn="r" rtl="0" eaLnBrk="0" fontAlgn="base" hangingPunct="0">
              <a:spcBef>
                <a:spcPct val="0"/>
              </a:spcBef>
              <a:spcAft>
                <a:spcPct val="0"/>
              </a:spcAft>
              <a:defRPr sz="1500" kern="1200">
                <a:solidFill>
                  <a:schemeClr val="lt1"/>
                </a:solidFill>
                <a:latin typeface="+mn-lt"/>
                <a:ea typeface="+mn-ea"/>
                <a:cs typeface="+mn-cs"/>
              </a:defRPr>
            </a:lvl1pPr>
            <a:lvl2pPr marL="457200" algn="r" rtl="0" eaLnBrk="0" fontAlgn="base" hangingPunct="0">
              <a:spcBef>
                <a:spcPct val="0"/>
              </a:spcBef>
              <a:spcAft>
                <a:spcPct val="0"/>
              </a:spcAft>
              <a:defRPr sz="1500" kern="1200">
                <a:solidFill>
                  <a:schemeClr val="lt1"/>
                </a:solidFill>
                <a:latin typeface="+mn-lt"/>
                <a:ea typeface="+mn-ea"/>
                <a:cs typeface="+mn-cs"/>
              </a:defRPr>
            </a:lvl2pPr>
            <a:lvl3pPr marL="914400" algn="r" rtl="0" eaLnBrk="0" fontAlgn="base" hangingPunct="0">
              <a:spcBef>
                <a:spcPct val="0"/>
              </a:spcBef>
              <a:spcAft>
                <a:spcPct val="0"/>
              </a:spcAft>
              <a:defRPr sz="1500" kern="1200">
                <a:solidFill>
                  <a:schemeClr val="lt1"/>
                </a:solidFill>
                <a:latin typeface="+mn-lt"/>
                <a:ea typeface="+mn-ea"/>
                <a:cs typeface="+mn-cs"/>
              </a:defRPr>
            </a:lvl3pPr>
            <a:lvl4pPr marL="1371600" algn="r" rtl="0" eaLnBrk="0" fontAlgn="base" hangingPunct="0">
              <a:spcBef>
                <a:spcPct val="0"/>
              </a:spcBef>
              <a:spcAft>
                <a:spcPct val="0"/>
              </a:spcAft>
              <a:defRPr sz="1500" kern="1200">
                <a:solidFill>
                  <a:schemeClr val="lt1"/>
                </a:solidFill>
                <a:latin typeface="+mn-lt"/>
                <a:ea typeface="+mn-ea"/>
                <a:cs typeface="+mn-cs"/>
              </a:defRPr>
            </a:lvl4pPr>
            <a:lvl5pPr marL="1828800" algn="r" rtl="0" eaLnBrk="0" fontAlgn="base" hangingPunct="0">
              <a:spcBef>
                <a:spcPct val="0"/>
              </a:spcBef>
              <a:spcAft>
                <a:spcPct val="0"/>
              </a:spcAft>
              <a:defRPr sz="1500" kern="1200">
                <a:solidFill>
                  <a:schemeClr val="lt1"/>
                </a:solidFill>
                <a:latin typeface="+mn-lt"/>
                <a:ea typeface="+mn-ea"/>
                <a:cs typeface="+mn-cs"/>
              </a:defRPr>
            </a:lvl5pPr>
            <a:lvl6pPr marL="2286000" algn="l" defTabSz="913765" rtl="0" eaLnBrk="1" latinLnBrk="0" hangingPunct="1">
              <a:defRPr sz="1500" kern="1200">
                <a:solidFill>
                  <a:schemeClr val="lt1"/>
                </a:solidFill>
                <a:latin typeface="+mn-lt"/>
                <a:ea typeface="+mn-ea"/>
                <a:cs typeface="+mn-cs"/>
              </a:defRPr>
            </a:lvl6pPr>
            <a:lvl7pPr marL="2743200" algn="l" defTabSz="913765" rtl="0" eaLnBrk="1" latinLnBrk="0" hangingPunct="1">
              <a:defRPr sz="1500" kern="1200">
                <a:solidFill>
                  <a:schemeClr val="lt1"/>
                </a:solidFill>
                <a:latin typeface="+mn-lt"/>
                <a:ea typeface="+mn-ea"/>
                <a:cs typeface="+mn-cs"/>
              </a:defRPr>
            </a:lvl7pPr>
            <a:lvl8pPr marL="3200400" algn="l" defTabSz="913765" rtl="0" eaLnBrk="1" latinLnBrk="0" hangingPunct="1">
              <a:defRPr sz="1500" kern="1200">
                <a:solidFill>
                  <a:schemeClr val="lt1"/>
                </a:solidFill>
                <a:latin typeface="+mn-lt"/>
                <a:ea typeface="+mn-ea"/>
                <a:cs typeface="+mn-cs"/>
              </a:defRPr>
            </a:lvl8pPr>
            <a:lvl9pPr marL="3657600" algn="l" defTabSz="913765" rtl="0" eaLnBrk="1" latinLnBrk="0" hangingPunct="1">
              <a:defRPr sz="1500" kern="1200">
                <a:solidFill>
                  <a:schemeClr val="lt1"/>
                </a:solidFill>
                <a:latin typeface="+mn-lt"/>
                <a:ea typeface="+mn-ea"/>
                <a:cs typeface="+mn-cs"/>
              </a:defRPr>
            </a:lvl9pPr>
          </a:lstStyle>
          <a:p>
            <a:pPr marL="0" lvl="1" algn="l">
              <a:spcBef>
                <a:spcPts val="450"/>
              </a:spcBef>
              <a:buClr>
                <a:srgbClr val="EEECE1"/>
              </a:buClr>
              <a:buSzPct val="90000"/>
              <a:defRPr/>
            </a:pPr>
            <a:r>
              <a:rPr lang="zh-CN" altLang="en-US" sz="1000" b="1"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与第三方支付方式对接，降低风险</a:t>
            </a:r>
            <a:endParaRPr lang="en-US" altLang="zh-CN" sz="1000" b="1"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0" lvl="1" algn="l">
              <a:lnSpc>
                <a:spcPct val="150000"/>
              </a:lnSpc>
              <a:spcBef>
                <a:spcPts val="450"/>
              </a:spcBef>
              <a:buClr>
                <a:srgbClr val="EEECE1"/>
              </a:buClr>
              <a:buSzPct val="90000"/>
              <a:defRPr/>
            </a:pPr>
            <a:r>
              <a:rPr lang="zh-CN" altLang="en-US" sz="1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采用云管理平台出具账单明细，第三方支付的方式，降低风险。</a:t>
            </a:r>
            <a:endParaRPr lang="en-US" altLang="zh-CN" sz="1000" dirty="0">
              <a:solidFill>
                <a:prstClr val="black"/>
              </a:solidFill>
              <a:latin typeface="微软雅黑" panose="020B0503020204020204" pitchFamily="34" charset="-122"/>
              <a:ea typeface="微软雅黑" panose="020B0503020204020204" pitchFamily="34" charset="-122"/>
            </a:endParaRPr>
          </a:p>
        </p:txBody>
      </p:sp>
      <p:grpSp>
        <p:nvGrpSpPr>
          <p:cNvPr id="3" name="Group 13"/>
          <p:cNvGrpSpPr/>
          <p:nvPr/>
        </p:nvGrpSpPr>
        <p:grpSpPr bwMode="auto">
          <a:xfrm>
            <a:off x="1" y="980018"/>
            <a:ext cx="5332413" cy="4897967"/>
            <a:chOff x="581258" y="1440524"/>
            <a:chExt cx="5906380" cy="3502686"/>
          </a:xfrm>
        </p:grpSpPr>
        <p:grpSp>
          <p:nvGrpSpPr>
            <p:cNvPr id="4" name="组合 124"/>
            <p:cNvGrpSpPr/>
            <p:nvPr/>
          </p:nvGrpSpPr>
          <p:grpSpPr bwMode="auto">
            <a:xfrm>
              <a:off x="581258" y="1440524"/>
              <a:ext cx="5906380" cy="669442"/>
              <a:chOff x="2994644" y="2803854"/>
              <a:chExt cx="5906380" cy="669442"/>
            </a:xfrm>
          </p:grpSpPr>
          <p:pic>
            <p:nvPicPr>
              <p:cNvPr id="44076" name="圆角矩形 9"/>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94644" y="2803854"/>
                <a:ext cx="5906380" cy="6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77" name="矩形 126"/>
              <p:cNvSpPr>
                <a:spLocks noChangeArrowheads="1"/>
              </p:cNvSpPr>
              <p:nvPr/>
            </p:nvSpPr>
            <p:spPr bwMode="auto">
              <a:xfrm>
                <a:off x="3901359" y="2969240"/>
                <a:ext cx="3528364" cy="2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71755" indent="-71755" algn="ctr" defTabSz="636270" eaLnBrk="0" hangingPunct="0">
                  <a:lnSpc>
                    <a:spcPct val="120000"/>
                  </a:lnSpc>
                  <a:spcBef>
                    <a:spcPts val="450"/>
                  </a:spcBef>
                </a:pPr>
                <a:r>
                  <a:rPr lang="zh-CN" altLang="en-US" sz="1300" b="1">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云园区数据中心统一运维、运营支撑平台</a:t>
                </a:r>
                <a:endParaRPr lang="en-US" altLang="zh-CN" sz="1300" b="1">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6" name="圆角矩形 130"/>
            <p:cNvSpPr/>
            <p:nvPr/>
          </p:nvSpPr>
          <p:spPr bwMode="auto">
            <a:xfrm>
              <a:off x="864357" y="4125816"/>
              <a:ext cx="5187204" cy="817394"/>
            </a:xfrm>
            <a:prstGeom prst="roundRect">
              <a:avLst/>
            </a:prstGeom>
            <a:solidFill>
              <a:srgbClr val="BBE0E3">
                <a:lumMod val="60000"/>
                <a:lumOff val="40000"/>
              </a:srgbClr>
            </a:solidFill>
            <a:ln>
              <a:noFill/>
            </a:ln>
          </p:spPr>
          <p:txBody>
            <a:bodyPr vert="eaVert"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圆角矩形 131"/>
            <p:cNvSpPr/>
            <p:nvPr/>
          </p:nvSpPr>
          <p:spPr bwMode="auto">
            <a:xfrm>
              <a:off x="1987957" y="4207555"/>
              <a:ext cx="3363771" cy="217972"/>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资源池管理平台</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圆角矩形 132"/>
            <p:cNvSpPr/>
            <p:nvPr/>
          </p:nvSpPr>
          <p:spPr bwMode="auto">
            <a:xfrm>
              <a:off x="1987957" y="4614738"/>
              <a:ext cx="1200970" cy="257328"/>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计算资源</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圆角矩形 133"/>
            <p:cNvSpPr/>
            <p:nvPr/>
          </p:nvSpPr>
          <p:spPr bwMode="auto">
            <a:xfrm>
              <a:off x="3334872" y="4657122"/>
              <a:ext cx="947764" cy="214944"/>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网络资源</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圆角矩形 134"/>
            <p:cNvSpPr/>
            <p:nvPr/>
          </p:nvSpPr>
          <p:spPr bwMode="auto">
            <a:xfrm>
              <a:off x="4403964" y="4657122"/>
              <a:ext cx="947764" cy="214944"/>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存储资源</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圆角矩形 135"/>
            <p:cNvSpPr/>
            <p:nvPr/>
          </p:nvSpPr>
          <p:spPr bwMode="auto">
            <a:xfrm>
              <a:off x="864357" y="2687807"/>
              <a:ext cx="3639835" cy="1250311"/>
            </a:xfrm>
            <a:prstGeom prst="roundRect">
              <a:avLst/>
            </a:prstGeom>
            <a:solidFill>
              <a:srgbClr val="00B0F0"/>
            </a:solidFill>
            <a:ln w="9525">
              <a:noFill/>
              <a:miter lim="800000"/>
            </a:ln>
          </p:spPr>
          <p:txBody>
            <a:bodyPr lIns="84949" tIns="42476" rIns="84949" bIns="42476"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marL="260350" indent="-260350" algn="ctr" defTabSz="342265">
                <a:lnSpc>
                  <a:spcPct val="130000"/>
                </a:lnSpc>
                <a:spcBef>
                  <a:spcPts val="600"/>
                </a:spcBef>
                <a:buClr>
                  <a:srgbClr val="000000"/>
                </a:buClr>
                <a:buSzPct val="60000"/>
                <a:defRPr/>
              </a:pPr>
              <a:endParaRPr lang="zh-CN" altLang="en-US" sz="1200" b="1" kern="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圆角矩形 136"/>
            <p:cNvSpPr/>
            <p:nvPr/>
          </p:nvSpPr>
          <p:spPr bwMode="auto">
            <a:xfrm>
              <a:off x="1325051" y="2848259"/>
              <a:ext cx="1137668" cy="275492"/>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门户管理</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圆角矩形 137"/>
            <p:cNvSpPr/>
            <p:nvPr/>
          </p:nvSpPr>
          <p:spPr bwMode="auto">
            <a:xfrm>
              <a:off x="1318017" y="3214572"/>
              <a:ext cx="1135910" cy="275492"/>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用户管理</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圆角矩形 138"/>
            <p:cNvSpPr/>
            <p:nvPr/>
          </p:nvSpPr>
          <p:spPr bwMode="auto">
            <a:xfrm>
              <a:off x="1318017" y="3556667"/>
              <a:ext cx="1135910" cy="273978"/>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产品管理</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圆角矩形 139"/>
            <p:cNvSpPr/>
            <p:nvPr/>
          </p:nvSpPr>
          <p:spPr bwMode="auto">
            <a:xfrm>
              <a:off x="2622731" y="2848259"/>
              <a:ext cx="1137668" cy="275492"/>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资源管理</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圆角矩形 140"/>
            <p:cNvSpPr/>
            <p:nvPr/>
          </p:nvSpPr>
          <p:spPr bwMode="auto">
            <a:xfrm>
              <a:off x="2624489" y="3203976"/>
              <a:ext cx="1137669" cy="275492"/>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批价计费</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圆角矩形 141"/>
            <p:cNvSpPr/>
            <p:nvPr/>
          </p:nvSpPr>
          <p:spPr bwMode="auto">
            <a:xfrm>
              <a:off x="2615698" y="3558180"/>
              <a:ext cx="1135910" cy="275492"/>
            </a:xfrm>
            <a:prstGeom prst="roundRect">
              <a:avLst/>
            </a:prstGeom>
            <a:solidFill>
              <a:srgbClr val="FFFFFF"/>
            </a:solidFill>
            <a:ln>
              <a:solidFill>
                <a:srgbClr val="000000">
                  <a:lumMod val="50000"/>
                  <a:lumOff val="50000"/>
                </a:srgbClr>
              </a:solid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lnSpc>
                  <a:spcPct val="130000"/>
                </a:lnSpc>
                <a:spcAft>
                  <a:spcPts val="0"/>
                </a:spcAft>
                <a:buClr>
                  <a:srgbClr val="CC9900"/>
                </a:buClr>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订单管理</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4061" name="Picture 27" descr="200706092346569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5594" y="2123810"/>
              <a:ext cx="406558" cy="45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2" name="矩形 116"/>
            <p:cNvSpPr>
              <a:spLocks noChangeArrowheads="1"/>
            </p:cNvSpPr>
            <p:nvPr/>
          </p:nvSpPr>
          <p:spPr bwMode="auto">
            <a:xfrm>
              <a:off x="863936" y="2260969"/>
              <a:ext cx="1209344" cy="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432" tIns="41717" rIns="83432" bIns="41717">
              <a:spAutoFit/>
            </a:bodyPr>
            <a:lstStyle/>
            <a:p>
              <a:pPr algn="ctr" eaLnBrk="0" hangingPunct="0">
                <a:lnSpc>
                  <a:spcPct val="130000"/>
                </a:lnSpc>
                <a:buClr>
                  <a:srgbClr val="CC9900"/>
                </a:buClr>
                <a:buSzPct val="60000"/>
                <a:buFont typeface="Wingdings" panose="05000000000000000000" pitchFamily="2" charset="2"/>
                <a:buNone/>
              </a:pPr>
              <a:r>
                <a:rPr lang="zh-CN" altLang="en-US" sz="120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园区企业用户</a:t>
              </a:r>
              <a:endParaRPr lang="zh-CN" altLang="en-US" sz="1200" b="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44063" name="直接箭头连接符 146"/>
            <p:cNvCxnSpPr>
              <a:cxnSpLocks noChangeShapeType="1"/>
            </p:cNvCxnSpPr>
            <p:nvPr/>
          </p:nvCxnSpPr>
          <p:spPr bwMode="auto">
            <a:xfrm>
              <a:off x="2967721" y="4418312"/>
              <a:ext cx="0" cy="252000"/>
            </a:xfrm>
            <a:prstGeom prst="straightConnector1">
              <a:avLst/>
            </a:prstGeom>
            <a:noFill/>
            <a:ln w="38100">
              <a:solidFill>
                <a:srgbClr val="7F7F7F"/>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4064" name="直接箭头连接符 147"/>
            <p:cNvCxnSpPr>
              <a:cxnSpLocks noChangeShapeType="1"/>
            </p:cNvCxnSpPr>
            <p:nvPr/>
          </p:nvCxnSpPr>
          <p:spPr bwMode="auto">
            <a:xfrm>
              <a:off x="3711855" y="4418312"/>
              <a:ext cx="0" cy="252000"/>
            </a:xfrm>
            <a:prstGeom prst="straightConnector1">
              <a:avLst/>
            </a:prstGeom>
            <a:noFill/>
            <a:ln w="38100">
              <a:solidFill>
                <a:srgbClr val="7F7F7F"/>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4065" name="直接箭头连接符 148"/>
            <p:cNvCxnSpPr>
              <a:cxnSpLocks noChangeShapeType="1"/>
            </p:cNvCxnSpPr>
            <p:nvPr/>
          </p:nvCxnSpPr>
          <p:spPr bwMode="auto">
            <a:xfrm>
              <a:off x="4601432" y="4418312"/>
              <a:ext cx="0" cy="252000"/>
            </a:xfrm>
            <a:prstGeom prst="straightConnector1">
              <a:avLst/>
            </a:prstGeom>
            <a:noFill/>
            <a:ln w="38100">
              <a:solidFill>
                <a:srgbClr val="7F7F7F"/>
              </a:solidFill>
              <a:round/>
              <a:headEnd type="triangle" w="med" len="med"/>
              <a:tailEnd type="triangle" w="med" len="med"/>
            </a:ln>
            <a:extLst>
              <a:ext uri="{909E8E84-426E-40DD-AFC4-6F175D3DCCD1}">
                <a14:hiddenFill xmlns:a14="http://schemas.microsoft.com/office/drawing/2010/main">
                  <a:noFill/>
                </a14:hiddenFill>
              </a:ext>
            </a:extLst>
          </p:spPr>
        </p:cxnSp>
        <p:sp>
          <p:nvSpPr>
            <p:cNvPr id="33" name="圆角矩形 149"/>
            <p:cNvSpPr/>
            <p:nvPr/>
          </p:nvSpPr>
          <p:spPr bwMode="auto">
            <a:xfrm>
              <a:off x="5117864" y="3636892"/>
              <a:ext cx="1146460" cy="396588"/>
            </a:xfrm>
            <a:prstGeom prst="roundRect">
              <a:avLst/>
            </a:prstGeom>
            <a:solidFill>
              <a:srgbClr val="BBE0E3">
                <a:lumMod val="60000"/>
                <a:lumOff val="40000"/>
              </a:srgbClr>
            </a:solidFill>
            <a:ln>
              <a:no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marL="260350" indent="-260350" algn="ctr" defTabSz="625475" fontAlgn="auto">
                <a:lnSpc>
                  <a:spcPct val="130000"/>
                </a:lnSpc>
                <a:spcAft>
                  <a:spcPts val="0"/>
                </a:spcAft>
                <a:buClr>
                  <a:srgbClr val="CC9900"/>
                </a:buClr>
                <a:buSzPct val="60000"/>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计费平台</a:t>
              </a:r>
              <a:endPar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067" name="矩形 132"/>
            <p:cNvSpPr>
              <a:spLocks noChangeArrowheads="1"/>
            </p:cNvSpPr>
            <p:nvPr/>
          </p:nvSpPr>
          <p:spPr bwMode="auto">
            <a:xfrm>
              <a:off x="3737797" y="2820553"/>
              <a:ext cx="805256" cy="4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32" tIns="41717" rIns="83432" bIns="41717">
              <a:spAutoFit/>
            </a:bodyPr>
            <a:lstStyle/>
            <a:p>
              <a:pPr algn="ctr" eaLnBrk="0" hangingPunct="0">
                <a:lnSpc>
                  <a:spcPct val="130000"/>
                </a:lnSpc>
                <a:buClr>
                  <a:srgbClr val="CC9900"/>
                </a:buClr>
                <a:buSzPct val="60000"/>
                <a:buFont typeface="Wingdings" panose="05000000000000000000" pitchFamily="2" charset="2"/>
                <a:buNone/>
              </a:pPr>
              <a:r>
                <a:rPr lang="zh-CN" altLang="en-US" sz="1200" b="1">
                  <a:solidFill>
                    <a:srgbClr val="FFFFFF"/>
                  </a:solidFill>
                  <a:latin typeface="微软雅黑" panose="020B0503020204020204" pitchFamily="34" charset="-122"/>
                  <a:ea typeface="微软雅黑" panose="020B0503020204020204" pitchFamily="34" charset="-122"/>
                  <a:cs typeface="Arial" panose="020B0604020202020204" pitchFamily="34" charset="0"/>
                </a:rPr>
                <a:t>运营管理平台</a:t>
              </a:r>
              <a:endParaRPr lang="zh-CN" altLang="en-US" sz="1200" b="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圆角矩形 151"/>
            <p:cNvSpPr/>
            <p:nvPr/>
          </p:nvSpPr>
          <p:spPr bwMode="auto">
            <a:xfrm>
              <a:off x="5117864" y="2702944"/>
              <a:ext cx="1146460" cy="396588"/>
            </a:xfrm>
            <a:prstGeom prst="roundRect">
              <a:avLst/>
            </a:prstGeom>
            <a:solidFill>
              <a:srgbClr val="BBE0E3">
                <a:lumMod val="60000"/>
                <a:lumOff val="40000"/>
              </a:srgbClr>
            </a:solidFill>
            <a:ln>
              <a:no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marL="260350" indent="-260350" algn="ctr" defTabSz="625475" fontAlgn="auto">
                <a:lnSpc>
                  <a:spcPct val="130000"/>
                </a:lnSpc>
                <a:spcAft>
                  <a:spcPts val="0"/>
                </a:spcAft>
                <a:buClr>
                  <a:srgbClr val="CC9900"/>
                </a:buClr>
                <a:buSzPct val="60000"/>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第三方支付</a:t>
              </a:r>
              <a:endParaRPr lang="zh-CN" altLang="en-US" sz="12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069" name="左右箭头 153"/>
            <p:cNvSpPr>
              <a:spLocks noChangeArrowheads="1"/>
            </p:cNvSpPr>
            <p:nvPr/>
          </p:nvSpPr>
          <p:spPr bwMode="auto">
            <a:xfrm rot="5400000">
              <a:off x="1267908" y="4012371"/>
              <a:ext cx="606364" cy="366937"/>
            </a:xfrm>
            <a:prstGeom prst="leftRightArrow">
              <a:avLst>
                <a:gd name="adj1" fmla="val 50000"/>
                <a:gd name="adj2" fmla="val 50003"/>
              </a:avLst>
            </a:prstGeom>
            <a:solidFill>
              <a:srgbClr val="0070C0"/>
            </a:solidFill>
            <a:ln w="9525" algn="ctr">
              <a:solidFill>
                <a:schemeClr val="accent1"/>
              </a:solidFill>
              <a:round/>
            </a:ln>
          </p:spPr>
          <p:txBody>
            <a:bodyPr wrap="none" lIns="80137" tIns="40068" rIns="80137" bIns="40068" anchor="ctr"/>
            <a:lstStyle/>
            <a:p>
              <a:pPr marL="224155" indent="-224155" algn="ctr" defTabSz="600075" eaLnBrk="0" hangingPunct="0">
                <a:lnSpc>
                  <a:spcPct val="140000"/>
                </a:lnSpc>
                <a:buClr>
                  <a:srgbClr val="808080"/>
                </a:buClr>
                <a:buSzPct val="60000"/>
                <a:buFont typeface="Wingdings" panose="05000000000000000000" pitchFamily="2" charset="2"/>
                <a:buChar char="l"/>
              </a:pPr>
              <a:endParaRPr lang="zh-CN" altLang="en-US" sz="1200" b="1">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4070" name="Picture 36" descr="200706092346569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256" y="2123810"/>
              <a:ext cx="420546" cy="45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156"/>
            <p:cNvSpPr/>
            <p:nvPr/>
          </p:nvSpPr>
          <p:spPr>
            <a:xfrm>
              <a:off x="5473055" y="4148521"/>
              <a:ext cx="492345" cy="588490"/>
            </a:xfrm>
            <a:prstGeom prst="rect">
              <a:avLst/>
            </a:prstGeom>
          </p:spPr>
          <p:txBody>
            <a:bodyPr lIns="83432" tIns="41717" rIns="83432" bIns="41717">
              <a:spAutoFit/>
            </a:bodyP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algn="ctr" defTabSz="625475" fontAlgn="auto">
                <a:spcBef>
                  <a:spcPts val="0"/>
                </a:spcBef>
                <a:spcAft>
                  <a:spcPts val="0"/>
                </a:spcAft>
                <a:defRPr/>
              </a:pPr>
              <a:r>
                <a:rPr lang="zh-CN" altLang="en-US" sz="1200" kern="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云资源池</a:t>
              </a:r>
              <a:endParaRPr lang="zh-CN" altLang="en-US" sz="1200"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072" name="左右箭头 158"/>
            <p:cNvSpPr>
              <a:spLocks noChangeArrowheads="1"/>
            </p:cNvSpPr>
            <p:nvPr/>
          </p:nvSpPr>
          <p:spPr bwMode="auto">
            <a:xfrm>
              <a:off x="4581633" y="2840074"/>
              <a:ext cx="460274" cy="137158"/>
            </a:xfrm>
            <a:prstGeom prst="leftRightArrow">
              <a:avLst>
                <a:gd name="adj1" fmla="val 50000"/>
                <a:gd name="adj2" fmla="val 49995"/>
              </a:avLst>
            </a:prstGeom>
            <a:solidFill>
              <a:srgbClr val="0070C0"/>
            </a:solidFill>
            <a:ln w="9525" algn="ctr">
              <a:solidFill>
                <a:schemeClr val="accent1"/>
              </a:solidFill>
              <a:round/>
            </a:ln>
          </p:spPr>
          <p:txBody>
            <a:bodyPr wrap="none" lIns="80137" tIns="40068" rIns="80137" bIns="40068" anchor="ctr"/>
            <a:lstStyle/>
            <a:p>
              <a:pPr marL="224155" indent="-224155" algn="ctr" defTabSz="600075" eaLnBrk="0" hangingPunct="0">
                <a:lnSpc>
                  <a:spcPct val="140000"/>
                </a:lnSpc>
                <a:buClr>
                  <a:srgbClr val="808080"/>
                </a:buClr>
                <a:buSzPct val="60000"/>
                <a:buFont typeface="Wingdings" panose="05000000000000000000" pitchFamily="2" charset="2"/>
                <a:buChar char="l"/>
              </a:pPr>
              <a:endParaRPr lang="zh-CN" altLang="en-US" sz="1200" b="1">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 name="圆角矩形 159"/>
            <p:cNvSpPr/>
            <p:nvPr/>
          </p:nvSpPr>
          <p:spPr bwMode="auto">
            <a:xfrm>
              <a:off x="5117864" y="3170675"/>
              <a:ext cx="1146460" cy="395074"/>
            </a:xfrm>
            <a:prstGeom prst="roundRect">
              <a:avLst/>
            </a:prstGeom>
            <a:solidFill>
              <a:srgbClr val="BBE0E3">
                <a:lumMod val="60000"/>
                <a:lumOff val="40000"/>
              </a:srgbClr>
            </a:solidFill>
            <a:ln>
              <a:noFill/>
            </a:ln>
          </p:spPr>
          <p:txBody>
            <a:bodyPr wrap="none" lIns="83432" tIns="41717" rIns="83432" bIns="41717" anchor="ctr"/>
            <a:lstStyle>
              <a:defPPr>
                <a:defRPr lang="zh-CN"/>
              </a:defPPr>
              <a:lvl1pPr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1pPr>
              <a:lvl2pPr marL="4572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2pPr>
              <a:lvl3pPr marL="9144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3pPr>
              <a:lvl4pPr marL="13716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4pPr>
              <a:lvl5pPr marL="1828800" algn="r" rtl="0" eaLnBrk="0" fontAlgn="base" hangingPunct="0">
                <a:spcBef>
                  <a:spcPct val="0"/>
                </a:spcBef>
                <a:spcAft>
                  <a:spcPct val="0"/>
                </a:spcAft>
                <a:defRPr sz="1500" kern="1200">
                  <a:solidFill>
                    <a:schemeClr val="tx1"/>
                  </a:solidFill>
                  <a:latin typeface="FrutigerNext LT Regular" pitchFamily="34" charset="0"/>
                  <a:ea typeface="MS PGothic" panose="020B0600070205080204" pitchFamily="34" charset="-128"/>
                  <a:cs typeface="+mn-cs"/>
                </a:defRPr>
              </a:lvl5pPr>
              <a:lvl6pPr marL="22860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6pPr>
              <a:lvl7pPr marL="27432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7pPr>
              <a:lvl8pPr marL="32004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8pPr>
              <a:lvl9pPr marL="3657600" algn="l" defTabSz="913765" rtl="0" eaLnBrk="1" latinLnBrk="0" hangingPunct="1">
                <a:defRPr sz="1500" kern="1200">
                  <a:solidFill>
                    <a:schemeClr val="tx1"/>
                  </a:solidFill>
                  <a:latin typeface="FrutigerNext LT Regular" pitchFamily="34" charset="0"/>
                  <a:ea typeface="MS PGothic" panose="020B0600070205080204" pitchFamily="34" charset="-128"/>
                  <a:cs typeface="+mn-cs"/>
                </a:defRPr>
              </a:lvl9pPr>
            </a:lstStyle>
            <a:p>
              <a:pPr marL="260350" indent="-260350" algn="ctr" defTabSz="625475" fontAlgn="auto">
                <a:lnSpc>
                  <a:spcPct val="130000"/>
                </a:lnSpc>
                <a:spcAft>
                  <a:spcPts val="0"/>
                </a:spcAft>
                <a:buClr>
                  <a:srgbClr val="CC9900"/>
                </a:buClr>
                <a:buSzPct val="60000"/>
                <a:defRPr/>
              </a:pPr>
              <a:r>
                <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短信平台</a:t>
              </a:r>
              <a:endParaRPr lang="zh-CN" altLang="en-US" sz="1200" kern="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074" name="左右箭头 160"/>
            <p:cNvSpPr>
              <a:spLocks noChangeArrowheads="1"/>
            </p:cNvSpPr>
            <p:nvPr/>
          </p:nvSpPr>
          <p:spPr bwMode="auto">
            <a:xfrm>
              <a:off x="4581633" y="3305043"/>
              <a:ext cx="460274" cy="137158"/>
            </a:xfrm>
            <a:prstGeom prst="leftRightArrow">
              <a:avLst>
                <a:gd name="adj1" fmla="val 50000"/>
                <a:gd name="adj2" fmla="val 49995"/>
              </a:avLst>
            </a:prstGeom>
            <a:solidFill>
              <a:srgbClr val="0070C0"/>
            </a:solidFill>
            <a:ln w="9525" algn="ctr">
              <a:solidFill>
                <a:schemeClr val="accent1"/>
              </a:solidFill>
              <a:round/>
            </a:ln>
          </p:spPr>
          <p:txBody>
            <a:bodyPr wrap="none" lIns="80137" tIns="40068" rIns="80137" bIns="40068" anchor="ctr"/>
            <a:lstStyle/>
            <a:p>
              <a:pPr marL="224155" indent="-224155" algn="ctr" defTabSz="600075" eaLnBrk="0" hangingPunct="0">
                <a:lnSpc>
                  <a:spcPct val="140000"/>
                </a:lnSpc>
                <a:buClr>
                  <a:srgbClr val="808080"/>
                </a:buClr>
                <a:buSzPct val="60000"/>
                <a:buFont typeface="Wingdings" panose="05000000000000000000" pitchFamily="2" charset="2"/>
                <a:buChar char="l"/>
              </a:pPr>
              <a:endParaRPr lang="zh-CN" altLang="en-US" sz="1200" b="1">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075" name="左右箭头 55"/>
            <p:cNvSpPr>
              <a:spLocks noChangeArrowheads="1"/>
            </p:cNvSpPr>
            <p:nvPr/>
          </p:nvSpPr>
          <p:spPr bwMode="auto">
            <a:xfrm>
              <a:off x="4581633" y="3770012"/>
              <a:ext cx="460274" cy="137158"/>
            </a:xfrm>
            <a:prstGeom prst="leftRightArrow">
              <a:avLst>
                <a:gd name="adj1" fmla="val 50000"/>
                <a:gd name="adj2" fmla="val 49995"/>
              </a:avLst>
            </a:prstGeom>
            <a:solidFill>
              <a:srgbClr val="0070C0"/>
            </a:solidFill>
            <a:ln w="9525" algn="ctr">
              <a:solidFill>
                <a:schemeClr val="accent1"/>
              </a:solidFill>
              <a:round/>
            </a:ln>
          </p:spPr>
          <p:txBody>
            <a:bodyPr wrap="none" lIns="80137" tIns="40068" rIns="80137" bIns="40068" anchor="ctr"/>
            <a:lstStyle/>
            <a:p>
              <a:pPr marL="224155" indent="-224155" algn="ctr" defTabSz="600075" eaLnBrk="0" hangingPunct="0">
                <a:lnSpc>
                  <a:spcPct val="140000"/>
                </a:lnSpc>
                <a:buClr>
                  <a:srgbClr val="808080"/>
                </a:buClr>
                <a:buSzPct val="60000"/>
                <a:buFont typeface="Wingdings" panose="05000000000000000000" pitchFamily="2" charset="2"/>
                <a:buChar char="l"/>
              </a:pPr>
              <a:endParaRPr lang="zh-CN" altLang="en-US" sz="1200" b="1">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4" name="标题 13"/>
          <p:cNvSpPr>
            <a:spLocks noGrp="1"/>
          </p:cNvSpPr>
          <p:nvPr>
            <p:ph type="title"/>
          </p:nvPr>
        </p:nvSpPr>
        <p:spPr>
          <a:xfrm>
            <a:off x="1547664" y="188640"/>
            <a:ext cx="5256584" cy="747184"/>
          </a:xfrm>
        </p:spPr>
        <p:txBody>
          <a:bodyPr/>
          <a:lstStyle/>
          <a:p>
            <a:pPr lvl="1">
              <a:defRPr/>
            </a:pPr>
            <a:r>
              <a:rPr lang="zh-CN" altLang="en-US" sz="2800" dirty="0"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园区统一</a:t>
            </a:r>
            <a:r>
              <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的自动化运营管理</a:t>
            </a:r>
            <a:r>
              <a:rPr lang="zh-CN" altLang="en-US" sz="2800" dirty="0"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服务</a:t>
            </a:r>
            <a:endPar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50" name="组合 49"/>
          <p:cNvGrpSpPr/>
          <p:nvPr/>
        </p:nvGrpSpPr>
        <p:grpSpPr>
          <a:xfrm>
            <a:off x="27857" y="1"/>
            <a:ext cx="1303784" cy="1492061"/>
            <a:chOff x="411163" y="68262"/>
            <a:chExt cx="1800225" cy="2244448"/>
          </a:xfrm>
        </p:grpSpPr>
        <p:grpSp>
          <p:nvGrpSpPr>
            <p:cNvPr id="51" name="组合 6"/>
            <p:cNvGrpSpPr/>
            <p:nvPr/>
          </p:nvGrpSpPr>
          <p:grpSpPr bwMode="auto">
            <a:xfrm>
              <a:off x="411163" y="68262"/>
              <a:ext cx="1800225" cy="1800225"/>
              <a:chOff x="925401" y="3148270"/>
              <a:chExt cx="1800000" cy="1800000"/>
            </a:xfrm>
          </p:grpSpPr>
          <p:sp>
            <p:nvSpPr>
              <p:cNvPr id="53" name="椭圆 52"/>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4" name="椭圆 53"/>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52" name="矩形 51"/>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advClick="0" advTm="8000">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76"/>
          <p:cNvSpPr/>
          <p:nvPr/>
        </p:nvSpPr>
        <p:spPr>
          <a:xfrm>
            <a:off x="0" y="3977216"/>
            <a:ext cx="9144000" cy="2880784"/>
          </a:xfrm>
          <a:prstGeom prst="roundRect">
            <a:avLst>
              <a:gd name="adj" fmla="val 0"/>
            </a:avLst>
          </a:prstGeom>
          <a:solidFill>
            <a:schemeClr val="accent5">
              <a:lumMod val="40000"/>
              <a:lumOff val="6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fontAlgn="auto">
              <a:spcBef>
                <a:spcPts val="0"/>
              </a:spcBef>
              <a:spcAft>
                <a:spcPts val="0"/>
              </a:spcAft>
              <a:defRPr/>
            </a:pPr>
            <a:endParaRPr lang="zh-CN" altLang="en-US">
              <a:solidFill>
                <a:prstClr val="white"/>
              </a:solidFill>
            </a:endParaRPr>
          </a:p>
        </p:txBody>
      </p:sp>
      <p:sp>
        <p:nvSpPr>
          <p:cNvPr id="5" name="椭圆 254"/>
          <p:cNvSpPr/>
          <p:nvPr/>
        </p:nvSpPr>
        <p:spPr>
          <a:xfrm>
            <a:off x="323528" y="1124744"/>
            <a:ext cx="8496300" cy="3312583"/>
          </a:xfrm>
          <a:prstGeom prst="ellipse">
            <a:avLst/>
          </a:prstGeom>
          <a:solidFill>
            <a:schemeClr val="accent5">
              <a:lumMod val="20000"/>
              <a:lumOff val="80000"/>
            </a:schemeClr>
          </a:solidFill>
          <a:ln>
            <a:solidFill>
              <a:schemeClr val="accent5">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fontAlgn="auto">
              <a:spcBef>
                <a:spcPts val="0"/>
              </a:spcBef>
              <a:spcAft>
                <a:spcPts val="0"/>
              </a:spcAft>
              <a:defRPr/>
            </a:pPr>
            <a:endParaRPr lang="zh-CN" altLang="en-US">
              <a:solidFill>
                <a:prstClr val="white"/>
              </a:solidFill>
            </a:endParaRPr>
          </a:p>
        </p:txBody>
      </p:sp>
      <p:sp>
        <p:nvSpPr>
          <p:cNvPr id="6" name="椭圆 253"/>
          <p:cNvSpPr/>
          <p:nvPr/>
        </p:nvSpPr>
        <p:spPr>
          <a:xfrm>
            <a:off x="1835151" y="1566334"/>
            <a:ext cx="5743575" cy="2582333"/>
          </a:xfrm>
          <a:prstGeom prst="ellipse">
            <a:avLst/>
          </a:prstGeom>
          <a:solidFill>
            <a:srgbClr val="FFD03B"/>
          </a:solidFill>
          <a:ln>
            <a:solidFill>
              <a:srgbClr val="FFD03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fontAlgn="auto">
              <a:spcBef>
                <a:spcPts val="0"/>
              </a:spcBef>
              <a:spcAft>
                <a:spcPts val="0"/>
              </a:spcAft>
              <a:defRPr/>
            </a:pPr>
            <a:endParaRPr lang="zh-CN" altLang="en-US" dirty="0">
              <a:solidFill>
                <a:prstClr val="white"/>
              </a:solidFill>
            </a:endParaRPr>
          </a:p>
        </p:txBody>
      </p:sp>
      <p:sp>
        <p:nvSpPr>
          <p:cNvPr id="7" name="标题 2"/>
          <p:cNvSpPr>
            <a:spLocks noGrp="1"/>
          </p:cNvSpPr>
          <p:nvPr>
            <p:ph type="title"/>
          </p:nvPr>
        </p:nvSpPr>
        <p:spPr>
          <a:xfrm>
            <a:off x="1403648" y="188640"/>
            <a:ext cx="4229670" cy="747184"/>
          </a:xfrm>
        </p:spPr>
        <p:txBody>
          <a:bodyPr>
            <a:normAutofit/>
          </a:bodyPr>
          <a:lstStyle/>
          <a:p>
            <a:pPr lvl="1">
              <a:defRPr/>
            </a:pPr>
            <a:r>
              <a:rPr lang="zh-CN" altLang="en-US" sz="2800" dirty="0"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智慧</a:t>
            </a:r>
            <a:r>
              <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园区企业私有云业务</a:t>
            </a:r>
            <a:endPar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2" name="组合 393"/>
          <p:cNvGrpSpPr/>
          <p:nvPr/>
        </p:nvGrpSpPr>
        <p:grpSpPr bwMode="auto">
          <a:xfrm>
            <a:off x="2987676" y="2095500"/>
            <a:ext cx="3444875" cy="1723318"/>
            <a:chOff x="792999" y="4195068"/>
            <a:chExt cx="2707431" cy="1950912"/>
          </a:xfrm>
        </p:grpSpPr>
        <p:sp>
          <p:nvSpPr>
            <p:cNvPr id="9" name="Oval 19"/>
            <p:cNvSpPr>
              <a:spLocks noChangeArrowheads="1"/>
            </p:cNvSpPr>
            <p:nvPr/>
          </p:nvSpPr>
          <p:spPr bwMode="auto">
            <a:xfrm>
              <a:off x="988883" y="4372387"/>
              <a:ext cx="2511547" cy="119810"/>
            </a:xfrm>
            <a:prstGeom prst="ellipse">
              <a:avLst/>
            </a:prstGeom>
            <a:solidFill>
              <a:srgbClr val="FFFF99"/>
            </a:solidFill>
            <a:ln w="9525">
              <a:noFill/>
              <a:round/>
            </a:ln>
            <a:effectLst>
              <a:outerShdw dist="107763" dir="2700000" algn="ctr" rotWithShape="0">
                <a:srgbClr val="808080">
                  <a:alpha val="50000"/>
                </a:srgbClr>
              </a:outerShdw>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pic>
          <p:nvPicPr>
            <p:cNvPr id="1071" name="Picture 20" descr="3"/>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4990" y="4855866"/>
              <a:ext cx="2477062" cy="29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21"/>
            <p:cNvSpPr>
              <a:spLocks noChangeArrowheads="1"/>
            </p:cNvSpPr>
            <p:nvPr/>
          </p:nvSpPr>
          <p:spPr bwMode="auto">
            <a:xfrm>
              <a:off x="792999" y="5642378"/>
              <a:ext cx="2707431" cy="258791"/>
            </a:xfrm>
            <a:prstGeom prst="ellipse">
              <a:avLst/>
            </a:prstGeom>
            <a:solidFill>
              <a:srgbClr val="BBE0E3"/>
            </a:solidFill>
            <a:ln w="9525">
              <a:noFill/>
              <a:round/>
            </a:ln>
            <a:effectLst>
              <a:outerShdw dist="107763" dir="2700000" algn="ctr" rotWithShape="0">
                <a:srgbClr val="808080">
                  <a:alpha val="50000"/>
                </a:srgbClr>
              </a:outerShdw>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073" name="AutoShape 24"/>
            <p:cNvSpPr>
              <a:spLocks noChangeArrowheads="1"/>
            </p:cNvSpPr>
            <p:nvPr/>
          </p:nvSpPr>
          <p:spPr bwMode="auto">
            <a:xfrm>
              <a:off x="2525307" y="4195068"/>
              <a:ext cx="832627" cy="219358"/>
            </a:xfrm>
            <a:prstGeom prst="roundRect">
              <a:avLst>
                <a:gd name="adj" fmla="val 16667"/>
              </a:avLst>
            </a:pr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r>
                <a:rPr lang="zh-CN" altLang="en-US" sz="800">
                  <a:solidFill>
                    <a:srgbClr val="000000"/>
                  </a:solidFill>
                  <a:latin typeface="微软雅黑" panose="020B0503020204020204" pitchFamily="34" charset="-122"/>
                  <a:ea typeface="微软雅黑" panose="020B0503020204020204" pitchFamily="34" charset="-122"/>
                </a:rPr>
                <a:t>弹性加密云存储</a:t>
              </a:r>
              <a:endParaRPr lang="en-US" altLang="zh-CN" sz="800">
                <a:solidFill>
                  <a:srgbClr val="000000"/>
                </a:solidFill>
                <a:latin typeface="微软雅黑" panose="020B0503020204020204" pitchFamily="34" charset="-122"/>
                <a:ea typeface="微软雅黑" panose="020B0503020204020204" pitchFamily="34" charset="-122"/>
              </a:endParaRPr>
            </a:p>
          </p:txBody>
        </p:sp>
        <p:sp>
          <p:nvSpPr>
            <p:cNvPr id="1074" name="AutoShape 25"/>
            <p:cNvSpPr>
              <a:spLocks noChangeArrowheads="1"/>
            </p:cNvSpPr>
            <p:nvPr/>
          </p:nvSpPr>
          <p:spPr bwMode="auto">
            <a:xfrm>
              <a:off x="1087413" y="4195068"/>
              <a:ext cx="703060" cy="224004"/>
            </a:xfrm>
            <a:prstGeom prst="roundRect">
              <a:avLst>
                <a:gd name="adj" fmla="val 16667"/>
              </a:avLst>
            </a:pr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r>
                <a:rPr lang="zh-CN" altLang="en-US" sz="800">
                  <a:solidFill>
                    <a:srgbClr val="000000"/>
                  </a:solidFill>
                  <a:latin typeface="微软雅黑" panose="020B0503020204020204" pitchFamily="34" charset="-122"/>
                  <a:ea typeface="微软雅黑" panose="020B0503020204020204" pitchFamily="34" charset="-122"/>
                </a:rPr>
                <a:t>弹性云服务器</a:t>
              </a:r>
              <a:endParaRPr lang="zh-CN" altLang="en-US" sz="800">
                <a:solidFill>
                  <a:srgbClr val="000000"/>
                </a:solidFill>
                <a:latin typeface="微软雅黑" panose="020B0503020204020204" pitchFamily="34" charset="-122"/>
                <a:ea typeface="微软雅黑" panose="020B0503020204020204" pitchFamily="34" charset="-122"/>
              </a:endParaRPr>
            </a:p>
          </p:txBody>
        </p:sp>
        <p:graphicFrame>
          <p:nvGraphicFramePr>
            <p:cNvPr id="1026" name="Object 2"/>
            <p:cNvGraphicFramePr>
              <a:graphicFrameLocks noChangeAspect="1"/>
            </p:cNvGraphicFramePr>
            <p:nvPr/>
          </p:nvGraphicFramePr>
          <p:xfrm>
            <a:off x="1952470" y="5591604"/>
            <a:ext cx="355149" cy="118907"/>
          </p:xfrm>
          <a:graphic>
            <a:graphicData uri="http://schemas.openxmlformats.org/presentationml/2006/ole">
              <mc:AlternateContent xmlns:mc="http://schemas.openxmlformats.org/markup-compatibility/2006">
                <mc:Choice xmlns:v="urn:schemas-microsoft-com:vml" Requires="v">
                  <p:oleObj spid="_x0000_s3073" name="CorelDRAW" r:id="rId2" imgW="3134995" imgH="1366520" progId="">
                    <p:embed/>
                  </p:oleObj>
                </mc:Choice>
                <mc:Fallback>
                  <p:oleObj name="CorelDRAW" r:id="rId2" imgW="3134995" imgH="1366520" progId="">
                    <p:embed/>
                    <p:pic>
                      <p:nvPicPr>
                        <p:cNvPr id="0" name="图片 3072"/>
                        <p:cNvPicPr>
                          <a:picLocks noChangeAspect="1"/>
                        </p:cNvPicPr>
                        <p:nvPr/>
                      </p:nvPicPr>
                      <p:blipFill>
                        <a:blip r:embed="rId3"/>
                        <a:stretch>
                          <a:fillRect/>
                        </a:stretch>
                      </p:blipFill>
                      <p:spPr>
                        <a:xfrm>
                          <a:off x="1952470" y="5591604"/>
                          <a:ext cx="355149" cy="118907"/>
                        </a:xfrm>
                        <a:prstGeom prst="rect">
                          <a:avLst/>
                        </a:prstGeom>
                        <a:noFill/>
                        <a:ln w="9525">
                          <a:noFill/>
                        </a:ln>
                      </p:spPr>
                    </p:pic>
                  </p:oleObj>
                </mc:Fallback>
              </mc:AlternateContent>
            </a:graphicData>
          </a:graphic>
        </p:graphicFrame>
        <p:pic>
          <p:nvPicPr>
            <p:cNvPr id="1075"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190" y="5542744"/>
              <a:ext cx="759284" cy="18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493" y="5640323"/>
              <a:ext cx="759284" cy="18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7" name="Object 3"/>
            <p:cNvGraphicFramePr>
              <a:graphicFrameLocks noChangeAspect="1"/>
            </p:cNvGraphicFramePr>
            <p:nvPr/>
          </p:nvGraphicFramePr>
          <p:xfrm>
            <a:off x="1952470" y="5710511"/>
            <a:ext cx="355149" cy="118907"/>
          </p:xfrm>
          <a:graphic>
            <a:graphicData uri="http://schemas.openxmlformats.org/presentationml/2006/ole">
              <mc:AlternateContent xmlns:mc="http://schemas.openxmlformats.org/markup-compatibility/2006">
                <mc:Choice xmlns:v="urn:schemas-microsoft-com:vml" Requires="v">
                  <p:oleObj spid="_x0000_s3074" name="CorelDRAW" r:id="rId5" imgW="3134995" imgH="1366520" progId="">
                    <p:embed/>
                  </p:oleObj>
                </mc:Choice>
                <mc:Fallback>
                  <p:oleObj name="CorelDRAW" r:id="rId5" imgW="3134995" imgH="1366520" progId="">
                    <p:embed/>
                    <p:pic>
                      <p:nvPicPr>
                        <p:cNvPr id="0" name="图片 3073"/>
                        <p:cNvPicPr>
                          <a:picLocks noChangeAspect="1"/>
                        </p:cNvPicPr>
                        <p:nvPr/>
                      </p:nvPicPr>
                      <p:blipFill>
                        <a:blip r:embed="rId3"/>
                        <a:stretch>
                          <a:fillRect/>
                        </a:stretch>
                      </p:blipFill>
                      <p:spPr>
                        <a:xfrm>
                          <a:off x="1952470" y="5710511"/>
                          <a:ext cx="355149" cy="118907"/>
                        </a:xfrm>
                        <a:prstGeom prst="rect">
                          <a:avLst/>
                        </a:prstGeom>
                        <a:noFill/>
                        <a:ln w="9525">
                          <a:noFill/>
                        </a:ln>
                      </p:spPr>
                    </p:pic>
                  </p:oleObj>
                </mc:Fallback>
              </mc:AlternateContent>
            </a:graphicData>
          </a:graphic>
        </p:graphicFrame>
        <p:pic>
          <p:nvPicPr>
            <p:cNvPr id="1077"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7646" y="5542744"/>
              <a:ext cx="759284" cy="18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8"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7646" y="5640323"/>
              <a:ext cx="759284" cy="18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Text Box 32"/>
            <p:cNvSpPr txBox="1">
              <a:spLocks noChangeArrowheads="1"/>
            </p:cNvSpPr>
            <p:nvPr/>
          </p:nvSpPr>
          <p:spPr bwMode="auto">
            <a:xfrm>
              <a:off x="1077991" y="5891585"/>
              <a:ext cx="872704" cy="2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800">
                  <a:solidFill>
                    <a:srgbClr val="000000"/>
                  </a:solidFill>
                  <a:latin typeface="微软雅黑" panose="020B0503020204020204" pitchFamily="34" charset="-122"/>
                  <a:ea typeface="微软雅黑" panose="020B0503020204020204" pitchFamily="34" charset="-122"/>
                </a:rPr>
                <a:t>计算服务器池</a:t>
              </a:r>
              <a:endParaRPr lang="zh-CN" altLang="en-US" sz="800">
                <a:solidFill>
                  <a:srgbClr val="000000"/>
                </a:solidFill>
                <a:latin typeface="微软雅黑" panose="020B0503020204020204" pitchFamily="34" charset="-122"/>
                <a:ea typeface="微软雅黑" panose="020B0503020204020204" pitchFamily="34" charset="-122"/>
              </a:endParaRPr>
            </a:p>
          </p:txBody>
        </p:sp>
        <p:sp>
          <p:nvSpPr>
            <p:cNvPr id="1080" name="Text Box 33"/>
            <p:cNvSpPr txBox="1">
              <a:spLocks noChangeArrowheads="1"/>
            </p:cNvSpPr>
            <p:nvPr/>
          </p:nvSpPr>
          <p:spPr bwMode="auto">
            <a:xfrm>
              <a:off x="1951927" y="5902083"/>
              <a:ext cx="385084" cy="2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800">
                  <a:solidFill>
                    <a:srgbClr val="000000"/>
                  </a:solidFill>
                  <a:latin typeface="微软雅黑" panose="020B0503020204020204" pitchFamily="34" charset="-122"/>
                  <a:ea typeface="微软雅黑" panose="020B0503020204020204" pitchFamily="34" charset="-122"/>
                </a:rPr>
                <a:t>网络</a:t>
              </a:r>
              <a:endParaRPr lang="zh-CN" altLang="en-US" sz="800">
                <a:solidFill>
                  <a:srgbClr val="000000"/>
                </a:solidFill>
                <a:latin typeface="微软雅黑" panose="020B0503020204020204" pitchFamily="34" charset="-122"/>
                <a:ea typeface="微软雅黑" panose="020B0503020204020204" pitchFamily="34" charset="-122"/>
              </a:endParaRPr>
            </a:p>
          </p:txBody>
        </p:sp>
        <p:sp>
          <p:nvSpPr>
            <p:cNvPr id="1081" name="Text Box 34"/>
            <p:cNvSpPr txBox="1">
              <a:spLocks noChangeArrowheads="1"/>
            </p:cNvSpPr>
            <p:nvPr/>
          </p:nvSpPr>
          <p:spPr bwMode="auto">
            <a:xfrm>
              <a:off x="2550454" y="5891583"/>
              <a:ext cx="847290" cy="2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800">
                  <a:solidFill>
                    <a:srgbClr val="000000"/>
                  </a:solidFill>
                  <a:latin typeface="微软雅黑" panose="020B0503020204020204" pitchFamily="34" charset="-122"/>
                  <a:ea typeface="微软雅黑" panose="020B0503020204020204" pitchFamily="34" charset="-122"/>
                </a:rPr>
                <a:t>存储服务器池</a:t>
              </a:r>
              <a:endParaRPr lang="zh-CN" altLang="en-US" sz="800">
                <a:solidFill>
                  <a:srgbClr val="000000"/>
                </a:solidFill>
                <a:latin typeface="微软雅黑" panose="020B0503020204020204" pitchFamily="34" charset="-122"/>
                <a:ea typeface="微软雅黑" panose="020B0503020204020204" pitchFamily="34" charset="-122"/>
              </a:endParaRPr>
            </a:p>
          </p:txBody>
        </p:sp>
        <p:sp>
          <p:nvSpPr>
            <p:cNvPr id="23" name="AutoShape 35" descr="轮廓式菱形"/>
            <p:cNvSpPr>
              <a:spLocks noChangeArrowheads="1"/>
            </p:cNvSpPr>
            <p:nvPr/>
          </p:nvSpPr>
          <p:spPr bwMode="auto">
            <a:xfrm>
              <a:off x="1489196" y="4743801"/>
              <a:ext cx="147224" cy="222847"/>
            </a:xfrm>
            <a:prstGeom prst="cube">
              <a:avLst>
                <a:gd name="adj" fmla="val 25000"/>
              </a:avLst>
            </a:prstGeom>
            <a:pattFill prst="openDmnd">
              <a:fgClr>
                <a:srgbClr val="009999"/>
              </a:fgClr>
              <a:bgClr>
                <a:srgbClr val="FFFFFF"/>
              </a:bgClr>
            </a:pattFill>
            <a:ln w="9525">
              <a:solidFill>
                <a:srgbClr val="000000"/>
              </a:solidFill>
              <a:prstDash val="dash"/>
              <a:miter lim="800000"/>
            </a:ln>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4" name="AutoShape 36" descr="轮廓式菱形"/>
            <p:cNvSpPr>
              <a:spLocks noChangeArrowheads="1"/>
            </p:cNvSpPr>
            <p:nvPr/>
          </p:nvSpPr>
          <p:spPr bwMode="auto">
            <a:xfrm>
              <a:off x="1636420" y="4743801"/>
              <a:ext cx="148472" cy="222847"/>
            </a:xfrm>
            <a:prstGeom prst="cube">
              <a:avLst>
                <a:gd name="adj" fmla="val 25000"/>
              </a:avLst>
            </a:prstGeom>
            <a:pattFill prst="openDmnd">
              <a:fgClr>
                <a:srgbClr val="009999"/>
              </a:fgClr>
              <a:bgClr>
                <a:srgbClr val="FFFFFF"/>
              </a:bgClr>
            </a:pattFill>
            <a:ln w="9525">
              <a:solidFill>
                <a:srgbClr val="000000"/>
              </a:solidFill>
              <a:prstDash val="dash"/>
              <a:miter lim="800000"/>
            </a:ln>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5" name="AutoShape 37" descr="轮廓式菱形"/>
            <p:cNvSpPr>
              <a:spLocks noChangeArrowheads="1"/>
            </p:cNvSpPr>
            <p:nvPr/>
          </p:nvSpPr>
          <p:spPr bwMode="auto">
            <a:xfrm>
              <a:off x="1784892" y="4743801"/>
              <a:ext cx="148472" cy="222847"/>
            </a:xfrm>
            <a:prstGeom prst="cube">
              <a:avLst>
                <a:gd name="adj" fmla="val 25000"/>
              </a:avLst>
            </a:prstGeom>
            <a:pattFill prst="openDmnd">
              <a:fgClr>
                <a:srgbClr val="009999"/>
              </a:fgClr>
              <a:bgClr>
                <a:srgbClr val="FFFFFF"/>
              </a:bgClr>
            </a:pattFill>
            <a:ln w="9525">
              <a:solidFill>
                <a:srgbClr val="000000"/>
              </a:solidFill>
              <a:prstDash val="dash"/>
              <a:miter lim="800000"/>
            </a:ln>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6" name="AutoShape 38" descr="轮廓式菱形"/>
            <p:cNvSpPr>
              <a:spLocks noChangeArrowheads="1"/>
            </p:cNvSpPr>
            <p:nvPr/>
          </p:nvSpPr>
          <p:spPr bwMode="auto">
            <a:xfrm>
              <a:off x="1933364" y="4743801"/>
              <a:ext cx="149720" cy="222847"/>
            </a:xfrm>
            <a:prstGeom prst="cube">
              <a:avLst>
                <a:gd name="adj" fmla="val 25000"/>
              </a:avLst>
            </a:prstGeom>
            <a:pattFill prst="openDmnd">
              <a:fgClr>
                <a:srgbClr val="009999"/>
              </a:fgClr>
              <a:bgClr>
                <a:srgbClr val="FFFFFF"/>
              </a:bgClr>
            </a:pattFill>
            <a:ln w="9525">
              <a:solidFill>
                <a:srgbClr val="000000"/>
              </a:solidFill>
              <a:prstDash val="dash"/>
              <a:miter lim="800000"/>
            </a:ln>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7" name="AutoShape 39" descr="轮廓式菱形"/>
            <p:cNvSpPr>
              <a:spLocks noChangeArrowheads="1"/>
            </p:cNvSpPr>
            <p:nvPr/>
          </p:nvSpPr>
          <p:spPr bwMode="auto">
            <a:xfrm>
              <a:off x="2083084" y="4743801"/>
              <a:ext cx="144729" cy="222847"/>
            </a:xfrm>
            <a:prstGeom prst="cube">
              <a:avLst>
                <a:gd name="adj" fmla="val 25000"/>
              </a:avLst>
            </a:prstGeom>
            <a:pattFill prst="openDmnd">
              <a:fgClr>
                <a:srgbClr val="009999"/>
              </a:fgClr>
              <a:bgClr>
                <a:srgbClr val="FFFFFF"/>
              </a:bgClr>
            </a:pattFill>
            <a:ln w="9525">
              <a:solidFill>
                <a:srgbClr val="000000"/>
              </a:solidFill>
              <a:prstDash val="dash"/>
              <a:miter lim="800000"/>
            </a:ln>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 name="AutoShape 40" descr="轮廓式菱形"/>
            <p:cNvSpPr>
              <a:spLocks noChangeArrowheads="1"/>
            </p:cNvSpPr>
            <p:nvPr/>
          </p:nvSpPr>
          <p:spPr bwMode="auto">
            <a:xfrm>
              <a:off x="2229061" y="4743801"/>
              <a:ext cx="147224" cy="222847"/>
            </a:xfrm>
            <a:prstGeom prst="cube">
              <a:avLst>
                <a:gd name="adj" fmla="val 25000"/>
              </a:avLst>
            </a:prstGeom>
            <a:pattFill prst="openDmnd">
              <a:fgClr>
                <a:srgbClr val="009999"/>
              </a:fgClr>
              <a:bgClr>
                <a:srgbClr val="FFFFFF"/>
              </a:bgClr>
            </a:pattFill>
            <a:ln w="9525">
              <a:solidFill>
                <a:srgbClr val="000000"/>
              </a:solidFill>
              <a:prstDash val="dash"/>
              <a:miter lim="800000"/>
            </a:ln>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 name="AutoShape 41" descr="轮廓式菱形"/>
            <p:cNvSpPr>
              <a:spLocks noChangeArrowheads="1"/>
            </p:cNvSpPr>
            <p:nvPr/>
          </p:nvSpPr>
          <p:spPr bwMode="auto">
            <a:xfrm>
              <a:off x="2376285" y="4743801"/>
              <a:ext cx="148472" cy="222847"/>
            </a:xfrm>
            <a:prstGeom prst="cube">
              <a:avLst>
                <a:gd name="adj" fmla="val 25000"/>
              </a:avLst>
            </a:prstGeom>
            <a:pattFill prst="openDmnd">
              <a:fgClr>
                <a:srgbClr val="009999"/>
              </a:fgClr>
              <a:bgClr>
                <a:srgbClr val="FFFFFF"/>
              </a:bgClr>
            </a:pattFill>
            <a:ln w="9525">
              <a:solidFill>
                <a:srgbClr val="000000"/>
              </a:solidFill>
              <a:prstDash val="dash"/>
              <a:miter lim="800000"/>
            </a:ln>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 name="AutoShape 42" descr="轮廓式菱形"/>
            <p:cNvSpPr>
              <a:spLocks noChangeArrowheads="1"/>
            </p:cNvSpPr>
            <p:nvPr/>
          </p:nvSpPr>
          <p:spPr bwMode="auto">
            <a:xfrm>
              <a:off x="2527252" y="4743801"/>
              <a:ext cx="147224" cy="222847"/>
            </a:xfrm>
            <a:prstGeom prst="cube">
              <a:avLst>
                <a:gd name="adj" fmla="val 25000"/>
              </a:avLst>
            </a:prstGeom>
            <a:pattFill prst="openDmnd">
              <a:fgClr>
                <a:srgbClr val="009999"/>
              </a:fgClr>
              <a:bgClr>
                <a:srgbClr val="FFFFFF"/>
              </a:bgClr>
            </a:pattFill>
            <a:ln w="9525">
              <a:solidFill>
                <a:srgbClr val="000000"/>
              </a:solidFill>
              <a:prstDash val="dash"/>
              <a:miter lim="800000"/>
            </a:ln>
            <a:effectLst/>
          </p:spPr>
          <p:txBody>
            <a:bodyPr wrap="none" anchor="ct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090" name="Text Box 43"/>
            <p:cNvSpPr txBox="1">
              <a:spLocks noChangeArrowheads="1"/>
            </p:cNvSpPr>
            <p:nvPr/>
          </p:nvSpPr>
          <p:spPr bwMode="auto">
            <a:xfrm>
              <a:off x="1731153" y="4898247"/>
              <a:ext cx="1111959" cy="2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800">
                  <a:solidFill>
                    <a:srgbClr val="000000"/>
                  </a:solidFill>
                  <a:latin typeface="微软雅黑" panose="020B0503020204020204" pitchFamily="34" charset="-122"/>
                  <a:ea typeface="微软雅黑" panose="020B0503020204020204" pitchFamily="34" charset="-122"/>
                </a:rPr>
                <a:t>虚拟服务器资源池</a:t>
              </a:r>
              <a:endParaRPr lang="zh-CN" altLang="en-US" sz="800">
                <a:solidFill>
                  <a:srgbClr val="000000"/>
                </a:solidFill>
                <a:latin typeface="微软雅黑" panose="020B0503020204020204" pitchFamily="34" charset="-122"/>
                <a:ea typeface="微软雅黑" panose="020B0503020204020204" pitchFamily="34" charset="-122"/>
              </a:endParaRPr>
            </a:p>
          </p:txBody>
        </p:sp>
        <p:pic>
          <p:nvPicPr>
            <p:cNvPr id="1091" name="Picture 44" descr="003"/>
            <p:cNvPicPr>
              <a:picLocks noChangeAspect="1" noChangeArrowheads="1"/>
            </p:cNvPicPr>
            <p:nvPr/>
          </p:nvPicPr>
          <p:blipFill>
            <a:blip r:embed="rId6" cstate="print">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835588" y="5267912"/>
              <a:ext cx="2625653" cy="20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2" name="Text Box 45"/>
            <p:cNvSpPr txBox="1">
              <a:spLocks noChangeArrowheads="1"/>
            </p:cNvSpPr>
            <p:nvPr/>
          </p:nvSpPr>
          <p:spPr bwMode="auto">
            <a:xfrm>
              <a:off x="1775304" y="5272040"/>
              <a:ext cx="548286" cy="2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800">
                  <a:solidFill>
                    <a:srgbClr val="FFFFFF"/>
                  </a:solidFill>
                  <a:latin typeface="微软雅黑" panose="020B0503020204020204" pitchFamily="34" charset="-122"/>
                  <a:ea typeface="微软雅黑" panose="020B0503020204020204" pitchFamily="34" charset="-122"/>
                </a:rPr>
                <a:t>云平台软件</a:t>
              </a:r>
              <a:endParaRPr lang="zh-CN" altLang="en-US" sz="800">
                <a:solidFill>
                  <a:srgbClr val="FFFFFF"/>
                </a:solidFill>
                <a:latin typeface="微软雅黑" panose="020B0503020204020204" pitchFamily="34" charset="-122"/>
                <a:ea typeface="微软雅黑" panose="020B0503020204020204" pitchFamily="34" charset="-122"/>
              </a:endParaRPr>
            </a:p>
          </p:txBody>
        </p:sp>
        <p:sp>
          <p:nvSpPr>
            <p:cNvPr id="34" name="AutoShape 46"/>
            <p:cNvSpPr>
              <a:spLocks noChangeArrowheads="1"/>
            </p:cNvSpPr>
            <p:nvPr/>
          </p:nvSpPr>
          <p:spPr bwMode="auto">
            <a:xfrm rot="16200000">
              <a:off x="1832931" y="5145339"/>
              <a:ext cx="150960" cy="172178"/>
            </a:xfrm>
            <a:prstGeom prst="rightArrow">
              <a:avLst>
                <a:gd name="adj1" fmla="val 50065"/>
                <a:gd name="adj2" fmla="val 25093"/>
              </a:avLst>
            </a:prstGeom>
            <a:gradFill rotWithShape="0">
              <a:gsLst>
                <a:gs pos="0">
                  <a:srgbClr val="E7B705">
                    <a:gamma/>
                    <a:tint val="43922"/>
                    <a:invGamma/>
                  </a:srgbClr>
                </a:gs>
                <a:gs pos="100000">
                  <a:srgbClr val="E7B705"/>
                </a:gs>
              </a:gsLst>
              <a:lin ang="5400000" scaled="1"/>
            </a:gradFill>
            <a:ln w="12700">
              <a:noFill/>
              <a:miter lim="800000"/>
            </a:ln>
            <a:effectLst/>
            <a:scene3d>
              <a:camera prst="legacyObliqueTopRight"/>
              <a:lightRig rig="legacyFlat3" dir="b"/>
            </a:scene3d>
            <a:sp3d extrusionH="163500" prstMaterial="legacyMatte">
              <a:bevelT w="13500" h="13500" prst="angle"/>
              <a:bevelB w="13500" h="13500" prst="angle"/>
              <a:extrusionClr>
                <a:srgbClr val="E7B705"/>
              </a:extrusionClr>
            </a:sp3d>
          </p:spPr>
          <p:txBody>
            <a:bodyPr wrap="none" anchor="ctr">
              <a:flatTx/>
            </a:bodyP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 name="AutoShape 47"/>
            <p:cNvSpPr>
              <a:spLocks noChangeArrowheads="1"/>
            </p:cNvSpPr>
            <p:nvPr/>
          </p:nvSpPr>
          <p:spPr bwMode="auto">
            <a:xfrm rot="16200000">
              <a:off x="2054391" y="5145963"/>
              <a:ext cx="150960" cy="170930"/>
            </a:xfrm>
            <a:prstGeom prst="rightArrow">
              <a:avLst>
                <a:gd name="adj1" fmla="val 50065"/>
                <a:gd name="adj2" fmla="val 25093"/>
              </a:avLst>
            </a:prstGeom>
            <a:gradFill rotWithShape="0">
              <a:gsLst>
                <a:gs pos="0">
                  <a:srgbClr val="E7B705">
                    <a:gamma/>
                    <a:tint val="43922"/>
                    <a:invGamma/>
                  </a:srgbClr>
                </a:gs>
                <a:gs pos="100000">
                  <a:srgbClr val="E7B705"/>
                </a:gs>
              </a:gsLst>
              <a:lin ang="5400000" scaled="1"/>
            </a:gradFill>
            <a:ln w="12700">
              <a:noFill/>
              <a:miter lim="800000"/>
            </a:ln>
            <a:effectLst/>
            <a:scene3d>
              <a:camera prst="legacyObliqueTopRight"/>
              <a:lightRig rig="legacyFlat3" dir="b"/>
            </a:scene3d>
            <a:sp3d extrusionH="163500" prstMaterial="legacyMatte">
              <a:bevelT w="13500" h="13500" prst="angle"/>
              <a:bevelB w="13500" h="13500" prst="angle"/>
              <a:extrusionClr>
                <a:srgbClr val="E7B705"/>
              </a:extrusionClr>
            </a:sp3d>
          </p:spPr>
          <p:txBody>
            <a:bodyPr wrap="none" anchor="ctr">
              <a:flatTx/>
            </a:bodyP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 name="AutoShape 48"/>
            <p:cNvSpPr>
              <a:spLocks noChangeArrowheads="1"/>
            </p:cNvSpPr>
            <p:nvPr/>
          </p:nvSpPr>
          <p:spPr bwMode="auto">
            <a:xfrm rot="16200000">
              <a:off x="2277723" y="5145963"/>
              <a:ext cx="150960" cy="170930"/>
            </a:xfrm>
            <a:prstGeom prst="rightArrow">
              <a:avLst>
                <a:gd name="adj1" fmla="val 50065"/>
                <a:gd name="adj2" fmla="val 25093"/>
              </a:avLst>
            </a:prstGeom>
            <a:gradFill rotWithShape="0">
              <a:gsLst>
                <a:gs pos="0">
                  <a:srgbClr val="E7B705">
                    <a:gamma/>
                    <a:tint val="43922"/>
                    <a:invGamma/>
                  </a:srgbClr>
                </a:gs>
                <a:gs pos="100000">
                  <a:srgbClr val="E7B705"/>
                </a:gs>
              </a:gsLst>
              <a:lin ang="5400000" scaled="1"/>
            </a:gradFill>
            <a:ln w="12700">
              <a:noFill/>
              <a:miter lim="800000"/>
            </a:ln>
            <a:effectLst/>
            <a:scene3d>
              <a:camera prst="legacyObliqueTopRight"/>
              <a:lightRig rig="legacyFlat3" dir="b"/>
            </a:scene3d>
            <a:sp3d extrusionH="163500" prstMaterial="legacyMatte">
              <a:bevelT w="13500" h="13500" prst="angle"/>
              <a:bevelB w="13500" h="13500" prst="angle"/>
              <a:extrusionClr>
                <a:srgbClr val="E7B705"/>
              </a:extrusionClr>
            </a:sp3d>
          </p:spPr>
          <p:txBody>
            <a:bodyPr wrap="none" anchor="ctr">
              <a:flatTx/>
            </a:bodyP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 name="AutoShape 49"/>
            <p:cNvSpPr>
              <a:spLocks noChangeArrowheads="1"/>
            </p:cNvSpPr>
            <p:nvPr/>
          </p:nvSpPr>
          <p:spPr bwMode="auto">
            <a:xfrm rot="16200000">
              <a:off x="1827010" y="4506680"/>
              <a:ext cx="196489" cy="205864"/>
            </a:xfrm>
            <a:prstGeom prst="rightArrow">
              <a:avLst>
                <a:gd name="adj1" fmla="val 50065"/>
                <a:gd name="adj2" fmla="val 25093"/>
              </a:avLst>
            </a:prstGeom>
            <a:gradFill rotWithShape="0">
              <a:gsLst>
                <a:gs pos="0">
                  <a:srgbClr val="E7B705">
                    <a:gamma/>
                    <a:tint val="43922"/>
                    <a:invGamma/>
                  </a:srgbClr>
                </a:gs>
                <a:gs pos="100000">
                  <a:srgbClr val="E7B705"/>
                </a:gs>
              </a:gsLst>
              <a:lin ang="5400000" scaled="1"/>
            </a:gradFill>
            <a:ln w="12700">
              <a:noFill/>
              <a:miter lim="800000"/>
            </a:ln>
            <a:effectLst/>
            <a:scene3d>
              <a:camera prst="legacyObliqueTopRight"/>
              <a:lightRig rig="legacyFlat3" dir="b"/>
            </a:scene3d>
            <a:sp3d extrusionH="163500" prstMaterial="legacyMatte">
              <a:bevelT w="13500" h="13500" prst="angle"/>
              <a:bevelB w="13500" h="13500" prst="angle"/>
              <a:extrusionClr>
                <a:srgbClr val="E7B705"/>
              </a:extrusionClr>
            </a:sp3d>
          </p:spPr>
          <p:txBody>
            <a:bodyPr wrap="none" anchor="ctr">
              <a:flatTx/>
            </a:bodyP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 name="AutoShape 50"/>
            <p:cNvSpPr>
              <a:spLocks noChangeArrowheads="1"/>
            </p:cNvSpPr>
            <p:nvPr/>
          </p:nvSpPr>
          <p:spPr bwMode="auto">
            <a:xfrm rot="16200000">
              <a:off x="2047846" y="4507928"/>
              <a:ext cx="196489" cy="203369"/>
            </a:xfrm>
            <a:prstGeom prst="rightArrow">
              <a:avLst>
                <a:gd name="adj1" fmla="val 50065"/>
                <a:gd name="adj2" fmla="val 25093"/>
              </a:avLst>
            </a:prstGeom>
            <a:gradFill rotWithShape="0">
              <a:gsLst>
                <a:gs pos="0">
                  <a:srgbClr val="E7B705">
                    <a:gamma/>
                    <a:tint val="43922"/>
                    <a:invGamma/>
                  </a:srgbClr>
                </a:gs>
                <a:gs pos="100000">
                  <a:srgbClr val="E7B705"/>
                </a:gs>
              </a:gsLst>
              <a:lin ang="5400000" scaled="1"/>
            </a:gradFill>
            <a:ln w="12700">
              <a:noFill/>
              <a:miter lim="800000"/>
            </a:ln>
            <a:effectLst/>
            <a:scene3d>
              <a:camera prst="legacyObliqueTopRight"/>
              <a:lightRig rig="legacyFlat3" dir="b"/>
            </a:scene3d>
            <a:sp3d extrusionH="163500" prstMaterial="legacyMatte">
              <a:bevelT w="13500" h="13500" prst="angle"/>
              <a:bevelB w="13500" h="13500" prst="angle"/>
              <a:extrusionClr>
                <a:srgbClr val="E7B705"/>
              </a:extrusionClr>
            </a:sp3d>
          </p:spPr>
          <p:txBody>
            <a:bodyPr wrap="none" anchor="ctr">
              <a:flatTx/>
            </a:bodyP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 name="AutoShape 51"/>
            <p:cNvSpPr>
              <a:spLocks noChangeArrowheads="1"/>
            </p:cNvSpPr>
            <p:nvPr/>
          </p:nvSpPr>
          <p:spPr bwMode="auto">
            <a:xfrm rot="16200000">
              <a:off x="2271801" y="4507304"/>
              <a:ext cx="196489" cy="204617"/>
            </a:xfrm>
            <a:prstGeom prst="rightArrow">
              <a:avLst>
                <a:gd name="adj1" fmla="val 50065"/>
                <a:gd name="adj2" fmla="val 25093"/>
              </a:avLst>
            </a:prstGeom>
            <a:gradFill rotWithShape="0">
              <a:gsLst>
                <a:gs pos="0">
                  <a:srgbClr val="E7B705">
                    <a:gamma/>
                    <a:tint val="43922"/>
                    <a:invGamma/>
                  </a:srgbClr>
                </a:gs>
                <a:gs pos="100000">
                  <a:srgbClr val="E7B705"/>
                </a:gs>
              </a:gsLst>
              <a:lin ang="5400000" scaled="1"/>
            </a:gradFill>
            <a:ln w="12700">
              <a:noFill/>
              <a:miter lim="800000"/>
            </a:ln>
            <a:effectLst/>
            <a:scene3d>
              <a:camera prst="legacyObliqueTopRight"/>
              <a:lightRig rig="legacyFlat3" dir="b"/>
            </a:scene3d>
            <a:sp3d extrusionH="163500" prstMaterial="legacyMatte">
              <a:bevelT w="13500" h="13500" prst="angle"/>
              <a:bevelB w="13500" h="13500" prst="angle"/>
              <a:extrusionClr>
                <a:srgbClr val="E7B705"/>
              </a:extrusionClr>
            </a:sp3d>
          </p:spPr>
          <p:txBody>
            <a:bodyPr wrap="none" anchor="ctr">
              <a:flatTx/>
            </a:bodyPr>
            <a:lstStyle/>
            <a:p>
              <a:pPr fontAlgn="auto">
                <a:spcBef>
                  <a:spcPts val="0"/>
                </a:spcBef>
                <a:spcAft>
                  <a:spcPts val="0"/>
                </a:spcAft>
                <a:defRPr/>
              </a:pPr>
              <a:endParaRPr lang="zh-CN" altLang="en-US" sz="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099" name="AutoShape 24"/>
            <p:cNvSpPr>
              <a:spLocks noChangeArrowheads="1"/>
            </p:cNvSpPr>
            <p:nvPr/>
          </p:nvSpPr>
          <p:spPr bwMode="auto">
            <a:xfrm>
              <a:off x="1858672" y="4195068"/>
              <a:ext cx="586727" cy="239296"/>
            </a:xfrm>
            <a:prstGeom prst="roundRect">
              <a:avLst>
                <a:gd name="adj" fmla="val 16667"/>
              </a:avLst>
            </a:pr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r>
                <a:rPr lang="zh-CN" altLang="en-US" sz="800">
                  <a:solidFill>
                    <a:srgbClr val="000000"/>
                  </a:solidFill>
                  <a:latin typeface="微软雅黑" panose="020B0503020204020204" pitchFamily="34" charset="-122"/>
                  <a:ea typeface="微软雅黑" panose="020B0503020204020204" pitchFamily="34" charset="-122"/>
                </a:rPr>
                <a:t>弹性云存储</a:t>
              </a:r>
              <a:endParaRPr lang="en-US" altLang="zh-CN" sz="800">
                <a:solidFill>
                  <a:srgbClr val="000000"/>
                </a:solidFill>
                <a:latin typeface="微软雅黑" panose="020B0503020204020204" pitchFamily="34" charset="-122"/>
                <a:ea typeface="微软雅黑" panose="020B0503020204020204" pitchFamily="34" charset="-122"/>
              </a:endParaRPr>
            </a:p>
          </p:txBody>
        </p:sp>
      </p:grpSp>
      <p:pic>
        <p:nvPicPr>
          <p:cNvPr id="1033" name="Picture 4" descr="E:\用友\2011\2011-4-21 王曼曼NC PPT美化\模块\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864" y="2004485"/>
            <a:ext cx="371475" cy="34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2" descr="E:\素材\icon\图标 按钮\14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6576" y="1075267"/>
            <a:ext cx="638175" cy="63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3" descr="E:\素材\icon\图标 按钮\3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2089" y="2637367"/>
            <a:ext cx="434975"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4" descr="E:\素材\icon\图标 按钮\18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4438" y="980017"/>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Box 44"/>
          <p:cNvSpPr txBox="1">
            <a:spLocks noChangeArrowheads="1"/>
          </p:cNvSpPr>
          <p:nvPr/>
        </p:nvSpPr>
        <p:spPr bwMode="auto">
          <a:xfrm>
            <a:off x="6956425" y="1568451"/>
            <a:ext cx="316397"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900">
                <a:solidFill>
                  <a:srgbClr val="000000"/>
                </a:solidFill>
              </a:rPr>
              <a:t>ERP</a:t>
            </a:r>
            <a:endParaRPr lang="zh-CN" altLang="en-US" sz="900">
              <a:solidFill>
                <a:srgbClr val="000000"/>
              </a:solidFill>
            </a:endParaRPr>
          </a:p>
        </p:txBody>
      </p:sp>
      <p:sp>
        <p:nvSpPr>
          <p:cNvPr id="1038" name="TextBox 45"/>
          <p:cNvSpPr txBox="1">
            <a:spLocks noChangeArrowheads="1"/>
          </p:cNvSpPr>
          <p:nvPr/>
        </p:nvSpPr>
        <p:spPr bwMode="auto">
          <a:xfrm>
            <a:off x="1889686" y="1629834"/>
            <a:ext cx="314793"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900">
                <a:solidFill>
                  <a:srgbClr val="000000"/>
                </a:solidFill>
                <a:latin typeface="微软雅黑" panose="020B0503020204020204" pitchFamily="34" charset="-122"/>
                <a:ea typeface="微软雅黑" panose="020B0503020204020204" pitchFamily="34" charset="-122"/>
              </a:rPr>
              <a:t>OA</a:t>
            </a:r>
            <a:endParaRPr lang="zh-CN" altLang="en-US" sz="900">
              <a:solidFill>
                <a:srgbClr val="000000"/>
              </a:solidFill>
              <a:latin typeface="微软雅黑" panose="020B0503020204020204" pitchFamily="34" charset="-122"/>
              <a:ea typeface="微软雅黑" panose="020B0503020204020204" pitchFamily="34" charset="-122"/>
            </a:endParaRPr>
          </a:p>
        </p:txBody>
      </p:sp>
      <p:sp>
        <p:nvSpPr>
          <p:cNvPr id="1039" name="TextBox 46"/>
          <p:cNvSpPr txBox="1">
            <a:spLocks noChangeArrowheads="1"/>
          </p:cNvSpPr>
          <p:nvPr/>
        </p:nvSpPr>
        <p:spPr bwMode="auto">
          <a:xfrm>
            <a:off x="538164" y="2283884"/>
            <a:ext cx="600128"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900" dirty="0">
                <a:solidFill>
                  <a:srgbClr val="000000"/>
                </a:solidFill>
                <a:latin typeface="微软雅黑" panose="020B0503020204020204" pitchFamily="34" charset="-122"/>
                <a:ea typeface="微软雅黑" panose="020B0503020204020204" pitchFamily="34" charset="-122"/>
              </a:rPr>
              <a:t>企业邮件</a:t>
            </a:r>
            <a:endParaRPr lang="zh-CN" altLang="en-US" sz="900" dirty="0">
              <a:solidFill>
                <a:srgbClr val="000000"/>
              </a:solidFill>
              <a:latin typeface="微软雅黑" panose="020B0503020204020204" pitchFamily="34" charset="-122"/>
              <a:ea typeface="微软雅黑" panose="020B0503020204020204" pitchFamily="34" charset="-122"/>
            </a:endParaRPr>
          </a:p>
        </p:txBody>
      </p:sp>
      <p:sp>
        <p:nvSpPr>
          <p:cNvPr id="1040" name="TextBox 47"/>
          <p:cNvSpPr txBox="1">
            <a:spLocks noChangeArrowheads="1"/>
          </p:cNvSpPr>
          <p:nvPr/>
        </p:nvSpPr>
        <p:spPr bwMode="auto">
          <a:xfrm>
            <a:off x="7667626" y="3007784"/>
            <a:ext cx="1152525"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900">
                <a:solidFill>
                  <a:srgbClr val="000000"/>
                </a:solidFill>
                <a:latin typeface="微软雅黑" panose="020B0503020204020204" pitchFamily="34" charset="-122"/>
                <a:ea typeface="微软雅黑" panose="020B0503020204020204" pitchFamily="34" charset="-122"/>
              </a:rPr>
              <a:t>网盘服务</a:t>
            </a:r>
            <a:endParaRPr lang="zh-CN" altLang="en-US" sz="900">
              <a:solidFill>
                <a:srgbClr val="000000"/>
              </a:solidFill>
              <a:latin typeface="微软雅黑" panose="020B0503020204020204" pitchFamily="34" charset="-122"/>
              <a:ea typeface="微软雅黑" panose="020B0503020204020204" pitchFamily="34" charset="-122"/>
            </a:endParaRPr>
          </a:p>
        </p:txBody>
      </p:sp>
      <p:sp>
        <p:nvSpPr>
          <p:cNvPr id="1041" name="TextBox 48"/>
          <p:cNvSpPr txBox="1">
            <a:spLocks noChangeArrowheads="1"/>
          </p:cNvSpPr>
          <p:nvPr/>
        </p:nvSpPr>
        <p:spPr bwMode="auto">
          <a:xfrm>
            <a:off x="755651" y="2906184"/>
            <a:ext cx="1152525"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900">
                <a:solidFill>
                  <a:srgbClr val="000000"/>
                </a:solidFill>
                <a:latin typeface="微软雅黑" panose="020B0503020204020204" pitchFamily="34" charset="-122"/>
                <a:ea typeface="微软雅黑" panose="020B0503020204020204" pitchFamily="34" charset="-122"/>
              </a:rPr>
              <a:t>统一云监控管理</a:t>
            </a:r>
            <a:endParaRPr lang="zh-CN" altLang="en-US" sz="900">
              <a:solidFill>
                <a:srgbClr val="000000"/>
              </a:solidFill>
              <a:latin typeface="微软雅黑" panose="020B0503020204020204" pitchFamily="34" charset="-122"/>
              <a:ea typeface="微软雅黑" panose="020B0503020204020204" pitchFamily="34" charset="-122"/>
            </a:endParaRPr>
          </a:p>
        </p:txBody>
      </p:sp>
      <p:sp>
        <p:nvSpPr>
          <p:cNvPr id="1042" name="TextBox 49"/>
          <p:cNvSpPr txBox="1">
            <a:spLocks noChangeArrowheads="1"/>
          </p:cNvSpPr>
          <p:nvPr/>
        </p:nvSpPr>
        <p:spPr bwMode="auto">
          <a:xfrm>
            <a:off x="6122989" y="4133851"/>
            <a:ext cx="2987675" cy="156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marL="255905" indent="-255905" eaLnBrk="0" hangingPunct="0">
              <a:defRPr>
                <a:solidFill>
                  <a:schemeClr val="tx1"/>
                </a:solidFill>
                <a:latin typeface="Calibri" panose="020F0502020204030204" pitchFamily="34" charset="0"/>
                <a:ea typeface="宋体" panose="02010600030101010101" pitchFamily="2" charset="-122"/>
              </a:defRPr>
            </a:lvl1pPr>
            <a:lvl2pPr marL="598805" indent="-255905" eaLnBrk="0" hangingPunct="0">
              <a:defRPr>
                <a:solidFill>
                  <a:schemeClr val="tx1"/>
                </a:solidFill>
                <a:latin typeface="Calibri" panose="020F0502020204030204" pitchFamily="34" charset="0"/>
                <a:ea typeface="宋体" panose="02010600030101010101" pitchFamily="2" charset="-122"/>
              </a:defRPr>
            </a:lvl2pPr>
            <a:lvl3pPr marL="255905" indent="-255905" eaLnBrk="0" hangingPunct="0">
              <a:defRPr>
                <a:solidFill>
                  <a:schemeClr val="tx1"/>
                </a:solidFill>
                <a:latin typeface="Calibri" panose="020F0502020204030204" pitchFamily="34" charset="0"/>
                <a:ea typeface="宋体" panose="02010600030101010101" pitchFamily="2" charset="-122"/>
              </a:defRPr>
            </a:lvl3pPr>
            <a:lvl4pPr marL="598805" indent="-255905"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2" eaLnBrk="1" hangingPunct="1">
              <a:lnSpc>
                <a:spcPct val="150000"/>
              </a:lnSpc>
              <a:buFont typeface="Wingdings" panose="05000000000000000000" pitchFamily="2" charset="2"/>
              <a:buChar char="p"/>
            </a:pPr>
            <a:r>
              <a:rPr lang="zh-CN" altLang="en-US" sz="1000" b="1">
                <a:solidFill>
                  <a:srgbClr val="000000"/>
                </a:solidFill>
                <a:latin typeface="微软雅黑" panose="020B0503020204020204" pitchFamily="34" charset="-122"/>
                <a:ea typeface="微软雅黑" panose="020B0503020204020204" pitchFamily="34" charset="-122"/>
                <a:cs typeface="Arial" panose="020B0604020202020204" pitchFamily="34" charset="0"/>
              </a:rPr>
              <a:t>按需智能配置资源</a:t>
            </a:r>
            <a:endParaRPr lang="en-US" altLang="zh-CN" sz="1000" b="1">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lvl="3" eaLnBrk="1" hangingPunct="1">
              <a:lnSpc>
                <a:spcPct val="150000"/>
              </a:lnSpc>
              <a:buFont typeface="Wingdings" panose="05000000000000000000" pitchFamily="2" charset="2"/>
              <a:buChar char="l"/>
            </a:pPr>
            <a:r>
              <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IT </a:t>
            </a: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资源随时分配，实时响应</a:t>
            </a:r>
            <a:endPar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lvl="3" eaLnBrk="1" hangingPunct="1">
              <a:lnSpc>
                <a:spcPct val="150000"/>
              </a:lnSpc>
              <a:buFont typeface="Wingdings" panose="05000000000000000000" pitchFamily="2" charset="2"/>
              <a:buChar char="l"/>
            </a:pP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基于业务使用策略智能实时扩展或释放</a:t>
            </a:r>
            <a:r>
              <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IT</a:t>
            </a: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资源</a:t>
            </a:r>
            <a:endPar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eaLnBrk="1" hangingPunct="1">
              <a:lnSpc>
                <a:spcPct val="150000"/>
              </a:lnSpc>
              <a:buFont typeface="Wingdings" panose="05000000000000000000" pitchFamily="2" charset="2"/>
              <a:buChar char="p"/>
            </a:pPr>
            <a:r>
              <a:rPr lang="zh-CN" altLang="en-US" sz="1000" b="1">
                <a:solidFill>
                  <a:srgbClr val="000000"/>
                </a:solidFill>
                <a:latin typeface="微软雅黑" panose="020B0503020204020204" pitchFamily="34" charset="-122"/>
                <a:ea typeface="微软雅黑" panose="020B0503020204020204" pitchFamily="34" charset="-122"/>
              </a:rPr>
              <a:t>高可靠、高效</a:t>
            </a:r>
            <a:r>
              <a:rPr lang="en-US" altLang="zh-CN" sz="1000" b="1">
                <a:solidFill>
                  <a:srgbClr val="000000"/>
                </a:solidFill>
                <a:latin typeface="微软雅黑" panose="020B0503020204020204" pitchFamily="34" charset="-122"/>
                <a:ea typeface="微软雅黑" panose="020B0503020204020204" pitchFamily="34" charset="-122"/>
              </a:rPr>
              <a:t>IT</a:t>
            </a:r>
            <a:r>
              <a:rPr lang="zh-CN" altLang="en-US" sz="1000" b="1">
                <a:solidFill>
                  <a:srgbClr val="000000"/>
                </a:solidFill>
                <a:latin typeface="微软雅黑" panose="020B0503020204020204" pitchFamily="34" charset="-122"/>
                <a:ea typeface="微软雅黑" panose="020B0503020204020204" pitchFamily="34" charset="-122"/>
              </a:rPr>
              <a:t>集群</a:t>
            </a:r>
            <a:endParaRPr lang="en-US" altLang="zh-CN" sz="1000" b="1">
              <a:solidFill>
                <a:srgbClr val="000000"/>
              </a:solidFill>
              <a:latin typeface="微软雅黑" panose="020B0503020204020204" pitchFamily="34" charset="-122"/>
              <a:ea typeface="微软雅黑" panose="020B0503020204020204" pitchFamily="34" charset="-122"/>
            </a:endParaRPr>
          </a:p>
          <a:p>
            <a:pPr lvl="1" eaLnBrk="1" hangingPunct="1">
              <a:lnSpc>
                <a:spcPct val="150000"/>
              </a:lnSpc>
              <a:buFont typeface="Wingdings" panose="05000000000000000000" pitchFamily="2" charset="2"/>
              <a:buChar char="l"/>
            </a:pPr>
            <a:r>
              <a:rPr lang="zh-CN" altLang="en-US" sz="900">
                <a:solidFill>
                  <a:srgbClr val="000000"/>
                </a:solidFill>
                <a:latin typeface="微软雅黑" panose="020B0503020204020204" pitchFamily="34" charset="-122"/>
                <a:ea typeface="微软雅黑" panose="020B0503020204020204" pitchFamily="34" charset="-122"/>
              </a:rPr>
              <a:t>弹性的资源调度，提升可靠性，降低成本</a:t>
            </a:r>
            <a:endParaRPr lang="en-US" altLang="zh-CN" sz="900">
              <a:solidFill>
                <a:srgbClr val="000000"/>
              </a:solidFill>
              <a:latin typeface="微软雅黑" panose="020B0503020204020204" pitchFamily="34" charset="-122"/>
              <a:ea typeface="微软雅黑" panose="020B0503020204020204" pitchFamily="34" charset="-122"/>
            </a:endParaRPr>
          </a:p>
          <a:p>
            <a:pPr lvl="1" eaLnBrk="1" hangingPunct="1">
              <a:lnSpc>
                <a:spcPct val="150000"/>
              </a:lnSpc>
              <a:buFont typeface="Wingdings" panose="05000000000000000000" pitchFamily="2" charset="2"/>
              <a:buChar char="l"/>
            </a:pPr>
            <a:r>
              <a:rPr lang="zh-CN" altLang="en-US" sz="900">
                <a:solidFill>
                  <a:srgbClr val="000000"/>
                </a:solidFill>
                <a:latin typeface="微软雅黑" panose="020B0503020204020204" pitchFamily="34" charset="-122"/>
                <a:ea typeface="微软雅黑" panose="020B0503020204020204" pitchFamily="34" charset="-122"/>
              </a:rPr>
              <a:t>规模化</a:t>
            </a:r>
            <a:r>
              <a:rPr lang="en-US" altLang="zh-CN" sz="900">
                <a:solidFill>
                  <a:srgbClr val="000000"/>
                </a:solidFill>
                <a:latin typeface="微软雅黑" panose="020B0503020204020204" pitchFamily="34" charset="-122"/>
                <a:ea typeface="微软雅黑" panose="020B0503020204020204" pitchFamily="34" charset="-122"/>
              </a:rPr>
              <a:t>IT</a:t>
            </a:r>
            <a:r>
              <a:rPr lang="zh-CN" altLang="en-US" sz="900">
                <a:solidFill>
                  <a:srgbClr val="000000"/>
                </a:solidFill>
                <a:latin typeface="微软雅黑" panose="020B0503020204020204" pitchFamily="34" charset="-122"/>
                <a:ea typeface="微软雅黑" panose="020B0503020204020204" pitchFamily="34" charset="-122"/>
              </a:rPr>
              <a:t>集群、高能效、提升资源使用效率</a:t>
            </a:r>
            <a:endParaRPr lang="en-US" altLang="zh-CN" sz="900">
              <a:solidFill>
                <a:srgbClr val="000000"/>
              </a:solidFill>
              <a:latin typeface="微软雅黑" panose="020B0503020204020204" pitchFamily="34" charset="-122"/>
              <a:ea typeface="微软雅黑" panose="020B0503020204020204" pitchFamily="34" charset="-122"/>
            </a:endParaRPr>
          </a:p>
        </p:txBody>
      </p:sp>
      <p:sp>
        <p:nvSpPr>
          <p:cNvPr id="1043" name="TextBox 50"/>
          <p:cNvSpPr txBox="1">
            <a:spLocks noChangeArrowheads="1"/>
          </p:cNvSpPr>
          <p:nvPr/>
        </p:nvSpPr>
        <p:spPr bwMode="auto">
          <a:xfrm>
            <a:off x="33338" y="3989917"/>
            <a:ext cx="3243262" cy="173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marL="255905" indent="-255905" eaLnBrk="0" hangingPunct="0">
              <a:defRPr>
                <a:solidFill>
                  <a:schemeClr val="tx1"/>
                </a:solidFill>
                <a:latin typeface="Calibri" panose="020F0502020204030204" pitchFamily="34" charset="0"/>
                <a:ea typeface="宋体" panose="02010600030101010101" pitchFamily="2" charset="-122"/>
              </a:defRPr>
            </a:lvl1pPr>
            <a:lvl2pPr marL="598805" indent="-255905"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598805" indent="-255905"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Wingdings" panose="05000000000000000000" pitchFamily="2" charset="2"/>
              <a:buChar char="p"/>
            </a:pPr>
            <a:r>
              <a:rPr lang="zh-CN" altLang="en-US" sz="900" b="1">
                <a:solidFill>
                  <a:srgbClr val="000000"/>
                </a:solidFill>
                <a:latin typeface="微软雅黑" panose="020B0503020204020204" pitchFamily="34" charset="-122"/>
                <a:ea typeface="微软雅黑" panose="020B0503020204020204" pitchFamily="34" charset="-122"/>
                <a:cs typeface="Arial" panose="020B0604020202020204" pitchFamily="34" charset="0"/>
              </a:rPr>
              <a:t>资源复用</a:t>
            </a:r>
            <a:endParaRPr lang="en-US" altLang="zh-CN" sz="900" b="1">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lvl="1" eaLnBrk="1" hangingPunct="1">
              <a:lnSpc>
                <a:spcPct val="150000"/>
              </a:lnSpc>
              <a:buFont typeface="Wingdings" panose="05000000000000000000" pitchFamily="2" charset="2"/>
              <a:buChar char="l"/>
            </a:pP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己有</a:t>
            </a:r>
            <a:r>
              <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IT</a:t>
            </a: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资源平滑升级、迁移</a:t>
            </a:r>
            <a:endPar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lvl="1" eaLnBrk="1" hangingPunct="1">
              <a:lnSpc>
                <a:spcPct val="150000"/>
              </a:lnSpc>
              <a:buFont typeface="Wingdings" panose="05000000000000000000" pitchFamily="2" charset="2"/>
              <a:buChar char="l"/>
            </a:pP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生产系统与备份系统分时复用</a:t>
            </a:r>
            <a:r>
              <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IT</a:t>
            </a: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资源</a:t>
            </a:r>
            <a:endPar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lvl="1" eaLnBrk="1" hangingPunct="1">
              <a:lnSpc>
                <a:spcPct val="150000"/>
              </a:lnSpc>
              <a:buFont typeface="Wingdings" panose="05000000000000000000" pitchFamily="2" charset="2"/>
              <a:buChar char="l"/>
            </a:pP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不同的业务系统之间复用</a:t>
            </a:r>
            <a:r>
              <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IT</a:t>
            </a: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资源</a:t>
            </a:r>
            <a:endPar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eaLnBrk="1" hangingPunct="1">
              <a:lnSpc>
                <a:spcPct val="150000"/>
              </a:lnSpc>
              <a:buFont typeface="Wingdings" panose="05000000000000000000" pitchFamily="2" charset="2"/>
              <a:buChar char="p"/>
            </a:pPr>
            <a:r>
              <a:rPr lang="en-US" altLang="zh-CN" sz="900" b="1">
                <a:solidFill>
                  <a:srgbClr val="000000"/>
                </a:solidFill>
                <a:latin typeface="微软雅黑" panose="020B0503020204020204" pitchFamily="34" charset="-122"/>
                <a:ea typeface="微软雅黑" panose="020B0503020204020204" pitchFamily="34" charset="-122"/>
                <a:cs typeface="Arial" panose="020B0604020202020204" pitchFamily="34" charset="0"/>
              </a:rPr>
              <a:t>IT</a:t>
            </a:r>
            <a:r>
              <a:rPr lang="zh-CN" altLang="en-US" sz="900" b="1">
                <a:solidFill>
                  <a:srgbClr val="000000"/>
                </a:solidFill>
                <a:latin typeface="微软雅黑" panose="020B0503020204020204" pitchFamily="34" charset="-122"/>
                <a:ea typeface="微软雅黑" panose="020B0503020204020204" pitchFamily="34" charset="-122"/>
                <a:cs typeface="Arial" panose="020B0604020202020204" pitchFamily="34" charset="0"/>
              </a:rPr>
              <a:t>服务化</a:t>
            </a:r>
            <a:endParaRPr lang="en-US" altLang="zh-CN" sz="900" b="1">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lvl="3" eaLnBrk="1" hangingPunct="1">
              <a:lnSpc>
                <a:spcPct val="150000"/>
              </a:lnSpc>
              <a:buFont typeface="Wingdings" panose="05000000000000000000" pitchFamily="2" charset="2"/>
              <a:buChar char="l"/>
            </a:pP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业务人员可直接访问自助服务、统一管理系统，配置</a:t>
            </a:r>
            <a:r>
              <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IT</a:t>
            </a:r>
            <a:r>
              <a:rPr lang="zh-CN" altLang="en-US" sz="900">
                <a:solidFill>
                  <a:srgbClr val="000000"/>
                </a:solidFill>
                <a:latin typeface="微软雅黑" panose="020B0503020204020204" pitchFamily="34" charset="-122"/>
                <a:ea typeface="微软雅黑" panose="020B0503020204020204" pitchFamily="34" charset="-122"/>
                <a:cs typeface="Arial" panose="020B0604020202020204" pitchFamily="34" charset="0"/>
              </a:rPr>
              <a:t>业务，直接提升用户最终生产力</a:t>
            </a:r>
            <a:endParaRPr lang="en-US" altLang="zh-CN" sz="9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lvl="3" eaLnBrk="1" hangingPunct="1">
              <a:lnSpc>
                <a:spcPct val="150000"/>
              </a:lnSpc>
              <a:buFont typeface="Wingdings" panose="05000000000000000000" pitchFamily="2" charset="2"/>
              <a:buChar char="l"/>
            </a:pPr>
            <a:r>
              <a:rPr lang="zh-CN" altLang="en-US" sz="900">
                <a:solidFill>
                  <a:srgbClr val="000000"/>
                </a:solidFill>
                <a:latin typeface="微软雅黑" panose="020B0503020204020204" pitchFamily="34" charset="-122"/>
                <a:ea typeface="微软雅黑" panose="020B0503020204020204" pitchFamily="34" charset="-122"/>
              </a:rPr>
              <a:t>自动化部署可提升业务上线速度，降低部署时间</a:t>
            </a:r>
            <a:endParaRPr lang="en-US" altLang="zh-CN" sz="900">
              <a:solidFill>
                <a:srgbClr val="000000"/>
              </a:solidFill>
              <a:latin typeface="微软雅黑" panose="020B0503020204020204" pitchFamily="34" charset="-122"/>
              <a:ea typeface="微软雅黑" panose="020B0503020204020204" pitchFamily="34" charset="-122"/>
            </a:endParaRPr>
          </a:p>
        </p:txBody>
      </p:sp>
      <p:pic>
        <p:nvPicPr>
          <p:cNvPr id="1044" name="Picture 5" descr="E:\素材\icon\图标 按钮\08..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6489" y="2518833"/>
            <a:ext cx="4333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 name="TextBox 52"/>
          <p:cNvSpPr txBox="1">
            <a:spLocks noChangeArrowheads="1"/>
          </p:cNvSpPr>
          <p:nvPr/>
        </p:nvSpPr>
        <p:spPr bwMode="auto">
          <a:xfrm>
            <a:off x="8061325" y="2400301"/>
            <a:ext cx="863600"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900">
                <a:solidFill>
                  <a:srgbClr val="000000"/>
                </a:solidFill>
                <a:latin typeface="微软雅黑" panose="020B0503020204020204" pitchFamily="34" charset="-122"/>
                <a:ea typeface="微软雅黑" panose="020B0503020204020204" pitchFamily="34" charset="-122"/>
              </a:rPr>
              <a:t>系统备份</a:t>
            </a:r>
            <a:endParaRPr lang="zh-CN" altLang="en-US" sz="900">
              <a:solidFill>
                <a:srgbClr val="000000"/>
              </a:solidFill>
              <a:latin typeface="微软雅黑" panose="020B0503020204020204" pitchFamily="34" charset="-122"/>
              <a:ea typeface="微软雅黑" panose="020B0503020204020204" pitchFamily="34" charset="-122"/>
            </a:endParaRPr>
          </a:p>
        </p:txBody>
      </p:sp>
      <p:pic>
        <p:nvPicPr>
          <p:cNvPr id="1046" name="Picture 55"/>
          <p:cNvPicPr>
            <a:picLocks noChangeAspect="1" noChangeArrowheads="1"/>
          </p:cNvPicPr>
          <p:nvPr/>
        </p:nvPicPr>
        <p:blipFill>
          <a:blip r:embed="rId12" cstate="print">
            <a:clrChange>
              <a:clrFrom>
                <a:srgbClr val="FFFFFF"/>
              </a:clrFrom>
              <a:clrTo>
                <a:srgbClr val="FFFFFF">
                  <a:alpha val="0"/>
                </a:srgbClr>
              </a:clrTo>
            </a:clrChange>
            <a:grayscl/>
            <a:lum bright="20000" contrast="20000"/>
            <a:extLst>
              <a:ext uri="{28A0092B-C50C-407E-A947-70E740481C1C}">
                <a14:useLocalDpi xmlns:a14="http://schemas.microsoft.com/office/drawing/2010/main" val="0"/>
              </a:ext>
            </a:extLst>
          </a:blip>
          <a:srcRect/>
          <a:stretch>
            <a:fillRect/>
          </a:stretch>
        </p:blipFill>
        <p:spPr bwMode="auto">
          <a:xfrm>
            <a:off x="8167689" y="2061634"/>
            <a:ext cx="422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9" descr="24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84664" y="764117"/>
            <a:ext cx="503237"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69" descr="2007050715230452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1014" y="1195917"/>
            <a:ext cx="503237" cy="50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4" descr="00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56326" y="836084"/>
            <a:ext cx="576263" cy="57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4" descr="23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19700" y="836084"/>
            <a:ext cx="5032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004"/>
          <p:cNvGrpSpPr/>
          <p:nvPr/>
        </p:nvGrpSpPr>
        <p:grpSpPr bwMode="auto">
          <a:xfrm>
            <a:off x="3276601" y="764118"/>
            <a:ext cx="574675" cy="575733"/>
            <a:chOff x="2475363" y="4125434"/>
            <a:chExt cx="858875" cy="540120"/>
          </a:xfrm>
        </p:grpSpPr>
        <p:pic>
          <p:nvPicPr>
            <p:cNvPr id="1068" name="Picture 4" descr="00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75363" y="4125434"/>
              <a:ext cx="528047" cy="52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9" name="Picture 11" descr="05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81431" y="4212747"/>
              <a:ext cx="452807" cy="45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2" name="矩形 65"/>
          <p:cNvSpPr>
            <a:spLocks noChangeArrowheads="1"/>
          </p:cNvSpPr>
          <p:nvPr/>
        </p:nvSpPr>
        <p:spPr bwMode="auto">
          <a:xfrm>
            <a:off x="5218088" y="1267885"/>
            <a:ext cx="600128"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p>
            <a:pPr algn="ctr" eaLnBrk="0" hangingPunct="0"/>
            <a:r>
              <a:rPr lang="zh-CN" altLang="en-US" sz="900">
                <a:solidFill>
                  <a:srgbClr val="000000"/>
                </a:solidFill>
                <a:latin typeface="微软雅黑" panose="020B0503020204020204" pitchFamily="34" charset="-122"/>
                <a:ea typeface="微软雅黑" panose="020B0503020204020204" pitchFamily="34" charset="-122"/>
              </a:rPr>
              <a:t>商务智能</a:t>
            </a:r>
            <a:endParaRPr lang="zh-CN" altLang="en-US" sz="900">
              <a:solidFill>
                <a:srgbClr val="000000"/>
              </a:solidFill>
              <a:latin typeface="微软雅黑" panose="020B0503020204020204" pitchFamily="34" charset="-122"/>
              <a:ea typeface="微软雅黑" panose="020B0503020204020204" pitchFamily="34" charset="-122"/>
            </a:endParaRPr>
          </a:p>
        </p:txBody>
      </p:sp>
      <p:sp>
        <p:nvSpPr>
          <p:cNvPr id="1053" name="矩形 66"/>
          <p:cNvSpPr>
            <a:spLocks noChangeArrowheads="1"/>
          </p:cNvSpPr>
          <p:nvPr/>
        </p:nvSpPr>
        <p:spPr bwMode="auto">
          <a:xfrm>
            <a:off x="2439963" y="1424517"/>
            <a:ext cx="600128"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p>
            <a:pPr algn="ctr" eaLnBrk="0" hangingPunct="0"/>
            <a:r>
              <a:rPr lang="zh-CN" altLang="en-US" sz="900" dirty="0">
                <a:solidFill>
                  <a:srgbClr val="000000"/>
                </a:solidFill>
                <a:latin typeface="微软雅黑" panose="020B0503020204020204" pitchFamily="34" charset="-122"/>
                <a:ea typeface="微软雅黑" panose="020B0503020204020204" pitchFamily="34" charset="-122"/>
              </a:rPr>
              <a:t>企业治理</a:t>
            </a:r>
            <a:endParaRPr lang="zh-CN" altLang="en-US" sz="900" dirty="0">
              <a:solidFill>
                <a:srgbClr val="000000"/>
              </a:solidFill>
              <a:latin typeface="微软雅黑" panose="020B0503020204020204" pitchFamily="34" charset="-122"/>
              <a:ea typeface="微软雅黑" panose="020B0503020204020204" pitchFamily="34" charset="-122"/>
            </a:endParaRPr>
          </a:p>
        </p:txBody>
      </p:sp>
      <p:sp>
        <p:nvSpPr>
          <p:cNvPr id="1054" name="矩形 67"/>
          <p:cNvSpPr>
            <a:spLocks noChangeArrowheads="1"/>
          </p:cNvSpPr>
          <p:nvPr/>
        </p:nvSpPr>
        <p:spPr bwMode="auto">
          <a:xfrm>
            <a:off x="3232125" y="1280585"/>
            <a:ext cx="600128"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p>
            <a:pPr algn="ctr" eaLnBrk="0" hangingPunct="0"/>
            <a:r>
              <a:rPr lang="zh-CN" altLang="en-US" sz="900">
                <a:solidFill>
                  <a:srgbClr val="000000"/>
                </a:solidFill>
                <a:latin typeface="微软雅黑" panose="020B0503020204020204" pitchFamily="34" charset="-122"/>
                <a:ea typeface="微软雅黑" panose="020B0503020204020204" pitchFamily="34" charset="-122"/>
              </a:rPr>
              <a:t>人力资源</a:t>
            </a:r>
            <a:endParaRPr lang="zh-CN" altLang="en-US" sz="900">
              <a:solidFill>
                <a:srgbClr val="000000"/>
              </a:solidFill>
              <a:latin typeface="微软雅黑" panose="020B0503020204020204" pitchFamily="34" charset="-122"/>
              <a:ea typeface="微软雅黑" panose="020B0503020204020204" pitchFamily="34" charset="-122"/>
            </a:endParaRPr>
          </a:p>
        </p:txBody>
      </p:sp>
      <p:sp>
        <p:nvSpPr>
          <p:cNvPr id="1055" name="矩形 69"/>
          <p:cNvSpPr>
            <a:spLocks noChangeArrowheads="1"/>
          </p:cNvSpPr>
          <p:nvPr/>
        </p:nvSpPr>
        <p:spPr bwMode="auto">
          <a:xfrm>
            <a:off x="6103912" y="1339851"/>
            <a:ext cx="600128"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p>
            <a:pPr algn="ctr" eaLnBrk="0" hangingPunct="0"/>
            <a:r>
              <a:rPr lang="zh-CN" altLang="en-US" sz="900">
                <a:solidFill>
                  <a:srgbClr val="000000"/>
                </a:solidFill>
                <a:latin typeface="微软雅黑" panose="020B0503020204020204" pitchFamily="34" charset="-122"/>
                <a:ea typeface="微软雅黑" panose="020B0503020204020204" pitchFamily="34" charset="-122"/>
              </a:rPr>
              <a:t>集团财务</a:t>
            </a:r>
            <a:endParaRPr lang="zh-CN" altLang="en-US" sz="900">
              <a:solidFill>
                <a:srgbClr val="000000"/>
              </a:solidFill>
              <a:latin typeface="微软雅黑" panose="020B0503020204020204" pitchFamily="34" charset="-122"/>
              <a:ea typeface="微软雅黑" panose="020B0503020204020204" pitchFamily="34" charset="-122"/>
            </a:endParaRPr>
          </a:p>
        </p:txBody>
      </p:sp>
      <p:sp>
        <p:nvSpPr>
          <p:cNvPr id="1056" name="矩形 70"/>
          <p:cNvSpPr>
            <a:spLocks noChangeArrowheads="1"/>
          </p:cNvSpPr>
          <p:nvPr/>
        </p:nvSpPr>
        <p:spPr bwMode="auto">
          <a:xfrm>
            <a:off x="4240188" y="1191685"/>
            <a:ext cx="600128"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p>
            <a:pPr algn="ctr" eaLnBrk="0" hangingPunct="0"/>
            <a:r>
              <a:rPr lang="zh-CN" altLang="en-US" sz="900">
                <a:solidFill>
                  <a:srgbClr val="000000"/>
                </a:solidFill>
                <a:latin typeface="微软雅黑" panose="020B0503020204020204" pitchFamily="34" charset="-122"/>
                <a:ea typeface="微软雅黑" panose="020B0503020204020204" pitchFamily="34" charset="-122"/>
              </a:rPr>
              <a:t>集团门户</a:t>
            </a:r>
            <a:endParaRPr lang="zh-CN" altLang="en-US" sz="900">
              <a:solidFill>
                <a:srgbClr val="000000"/>
              </a:solidFill>
              <a:latin typeface="微软雅黑" panose="020B0503020204020204" pitchFamily="34" charset="-122"/>
              <a:ea typeface="微软雅黑" panose="020B0503020204020204" pitchFamily="34" charset="-122"/>
            </a:endParaRPr>
          </a:p>
        </p:txBody>
      </p:sp>
      <p:pic>
        <p:nvPicPr>
          <p:cNvPr id="1057" name="Picture 7" descr="03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67625" y="1555751"/>
            <a:ext cx="419100" cy="29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2" descr="06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62050" y="1496484"/>
            <a:ext cx="331788"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TextBox 68"/>
          <p:cNvSpPr txBox="1">
            <a:spLocks noChangeArrowheads="1"/>
          </p:cNvSpPr>
          <p:nvPr/>
        </p:nvSpPr>
        <p:spPr bwMode="auto">
          <a:xfrm>
            <a:off x="7451725" y="1845734"/>
            <a:ext cx="1081088"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900">
                <a:solidFill>
                  <a:srgbClr val="000000"/>
                </a:solidFill>
                <a:latin typeface="微软雅黑" panose="020B0503020204020204" pitchFamily="34" charset="-122"/>
                <a:ea typeface="微软雅黑" panose="020B0503020204020204" pitchFamily="34" charset="-122"/>
              </a:rPr>
              <a:t>知识库管理</a:t>
            </a:r>
            <a:endParaRPr lang="zh-CN" altLang="en-US" sz="900">
              <a:solidFill>
                <a:srgbClr val="000000"/>
              </a:solidFill>
              <a:latin typeface="微软雅黑" panose="020B0503020204020204" pitchFamily="34" charset="-122"/>
              <a:ea typeface="微软雅黑" panose="020B0503020204020204" pitchFamily="34" charset="-122"/>
            </a:endParaRPr>
          </a:p>
        </p:txBody>
      </p:sp>
      <p:sp>
        <p:nvSpPr>
          <p:cNvPr id="1060" name="TextBox 69"/>
          <p:cNvSpPr txBox="1">
            <a:spLocks noChangeArrowheads="1"/>
          </p:cNvSpPr>
          <p:nvPr/>
        </p:nvSpPr>
        <p:spPr bwMode="auto">
          <a:xfrm>
            <a:off x="1095350" y="1845734"/>
            <a:ext cx="600128" cy="2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900">
                <a:solidFill>
                  <a:srgbClr val="000000"/>
                </a:solidFill>
                <a:latin typeface="微软雅黑" panose="020B0503020204020204" pitchFamily="34" charset="-122"/>
                <a:ea typeface="微软雅黑" panose="020B0503020204020204" pitchFamily="34" charset="-122"/>
              </a:rPr>
              <a:t>协同办公</a:t>
            </a:r>
            <a:endParaRPr lang="zh-CN" altLang="en-US" sz="900">
              <a:solidFill>
                <a:srgbClr val="000000"/>
              </a:solidFill>
              <a:latin typeface="微软雅黑" panose="020B0503020204020204" pitchFamily="34" charset="-122"/>
              <a:ea typeface="微软雅黑" panose="020B0503020204020204" pitchFamily="34" charset="-122"/>
            </a:endParaRPr>
          </a:p>
        </p:txBody>
      </p:sp>
      <p:sp>
        <p:nvSpPr>
          <p:cNvPr id="1061" name="TextBox 70"/>
          <p:cNvSpPr txBox="1">
            <a:spLocks noChangeArrowheads="1"/>
          </p:cNvSpPr>
          <p:nvPr/>
        </p:nvSpPr>
        <p:spPr bwMode="auto">
          <a:xfrm>
            <a:off x="3968750" y="1653118"/>
            <a:ext cx="1754290"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latin typeface="微软雅黑" panose="020B0503020204020204" pitchFamily="34" charset="-122"/>
                <a:ea typeface="微软雅黑" panose="020B0503020204020204" pitchFamily="34" charset="-122"/>
              </a:rPr>
              <a:t>园区企业私有云</a:t>
            </a:r>
            <a:endParaRPr lang="zh-CN" altLang="en-US" dirty="0">
              <a:latin typeface="微软雅黑" panose="020B0503020204020204" pitchFamily="34" charset="-122"/>
              <a:ea typeface="微软雅黑" panose="020B0503020204020204" pitchFamily="34" charset="-122"/>
            </a:endParaRPr>
          </a:p>
        </p:txBody>
      </p:sp>
      <p:sp>
        <p:nvSpPr>
          <p:cNvPr id="1062" name="TextBox 71"/>
          <p:cNvSpPr txBox="1">
            <a:spLocks noChangeArrowheads="1"/>
          </p:cNvSpPr>
          <p:nvPr/>
        </p:nvSpPr>
        <p:spPr bwMode="auto">
          <a:xfrm>
            <a:off x="3308351" y="4301067"/>
            <a:ext cx="2828925" cy="145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marL="342900" indent="-342900"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lvl="2" eaLnBrk="1" hangingPunct="1">
              <a:lnSpc>
                <a:spcPct val="150000"/>
              </a:lnSpc>
            </a:pP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针对园区企业个性化需求、基于云数据中心智能化服务，快速响应定制不同级别的园区企业私有云业务。</a:t>
            </a:r>
            <a:endPar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marL="0" lvl="2" eaLnBrk="1" hangingPunct="1">
              <a:lnSpc>
                <a:spcPct val="150000"/>
              </a:lnSpc>
            </a:pP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包括从基础的</a:t>
            </a: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VIP</a:t>
            </a: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机房快速定制到高级的平台及服务按需定制。</a:t>
            </a:r>
            <a:endPar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76" name="组合 75"/>
          <p:cNvGrpSpPr/>
          <p:nvPr/>
        </p:nvGrpSpPr>
        <p:grpSpPr>
          <a:xfrm>
            <a:off x="27857" y="1"/>
            <a:ext cx="1303784" cy="1492061"/>
            <a:chOff x="411163" y="68262"/>
            <a:chExt cx="1800225" cy="2244448"/>
          </a:xfrm>
        </p:grpSpPr>
        <p:grpSp>
          <p:nvGrpSpPr>
            <p:cNvPr id="79" name="组合 6"/>
            <p:cNvGrpSpPr/>
            <p:nvPr/>
          </p:nvGrpSpPr>
          <p:grpSpPr bwMode="auto">
            <a:xfrm>
              <a:off x="411163" y="68262"/>
              <a:ext cx="1800225" cy="1800225"/>
              <a:chOff x="925401" y="3148270"/>
              <a:chExt cx="1800000" cy="1800000"/>
            </a:xfrm>
          </p:grpSpPr>
          <p:sp>
            <p:nvSpPr>
              <p:cNvPr id="83" name="椭圆 82"/>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4" name="椭圆 83"/>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82" name="矩形 81"/>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advClick="0" advTm="8000">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19672" y="260648"/>
            <a:ext cx="5767809" cy="747184"/>
          </a:xfrm>
        </p:spPr>
        <p:txBody>
          <a:bodyPr/>
          <a:lstStyle/>
          <a:p>
            <a:pPr lvl="1">
              <a:defRPr/>
            </a:pPr>
            <a:r>
              <a:rPr lang="zh-CN" altLang="en-US" sz="2800" dirty="0"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智慧</a:t>
            </a:r>
            <a:r>
              <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园区桌面云业务</a:t>
            </a:r>
            <a:endPar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2" name="Group 4"/>
          <p:cNvGrpSpPr/>
          <p:nvPr/>
        </p:nvGrpSpPr>
        <p:grpSpPr bwMode="auto">
          <a:xfrm>
            <a:off x="422276" y="1028701"/>
            <a:ext cx="8132763" cy="5467351"/>
            <a:chOff x="2281240" y="1434274"/>
            <a:chExt cx="8352851" cy="4959558"/>
          </a:xfrm>
        </p:grpSpPr>
        <p:pic>
          <p:nvPicPr>
            <p:cNvPr id="45065" name="Picture 5" descr="云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83463" y="1434274"/>
              <a:ext cx="392392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AutoShape 130"/>
            <p:cNvSpPr>
              <a:spLocks noChangeArrowheads="1"/>
            </p:cNvSpPr>
            <p:nvPr/>
          </p:nvSpPr>
          <p:spPr bwMode="auto">
            <a:xfrm>
              <a:off x="6817669" y="3789043"/>
              <a:ext cx="2963818" cy="31631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lIns="91411" tIns="45705" rIns="91411" bIns="45705" anchor="ctr"/>
            <a:lstStyle/>
            <a:p>
              <a:pPr algn="ctr">
                <a:lnSpc>
                  <a:spcPct val="110000"/>
                </a:lnSpc>
                <a:buClr>
                  <a:srgbClr val="FFFFFF"/>
                </a:buClr>
              </a:pPr>
              <a:r>
                <a:rPr lang="zh-CN" altLang="en-US" sz="2100">
                  <a:latin typeface="微软雅黑" panose="020B0503020204020204" pitchFamily="34" charset="-122"/>
                  <a:ea typeface="微软雅黑" panose="020B0503020204020204" pitchFamily="34" charset="-122"/>
                  <a:cs typeface="Arial" panose="020B0604020202020204" pitchFamily="34" charset="0"/>
                </a:rPr>
                <a:t>桌面云平台</a:t>
              </a:r>
              <a:endParaRPr lang="zh-CN" altLang="en-US" sz="210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 name="组合 46"/>
            <p:cNvGrpSpPr/>
            <p:nvPr/>
          </p:nvGrpSpPr>
          <p:grpSpPr bwMode="auto">
            <a:xfrm>
              <a:off x="7105702" y="3094692"/>
              <a:ext cx="2520281" cy="478327"/>
              <a:chOff x="2123728" y="3068960"/>
              <a:chExt cx="5356225" cy="599504"/>
            </a:xfrm>
          </p:grpSpPr>
          <p:sp>
            <p:nvSpPr>
              <p:cNvPr id="45098" name="AutoShape 130"/>
              <p:cNvSpPr>
                <a:spLocks noChangeArrowheads="1"/>
              </p:cNvSpPr>
              <p:nvPr/>
            </p:nvSpPr>
            <p:spPr bwMode="auto">
              <a:xfrm>
                <a:off x="2123728" y="3068960"/>
                <a:ext cx="5356225" cy="599504"/>
              </a:xfrm>
              <a:prstGeom prst="roundRect">
                <a:avLst>
                  <a:gd name="adj" fmla="val 16667"/>
                </a:avLst>
              </a:prstGeom>
              <a:solidFill>
                <a:schemeClr val="accent1"/>
              </a:solidFill>
              <a:ln w="9525" algn="ctr">
                <a:solidFill>
                  <a:schemeClr val="bg2"/>
                </a:solidFill>
                <a:round/>
              </a:ln>
            </p:spPr>
            <p:txBody>
              <a:bodyPr wrap="none" anchor="ctr"/>
              <a:lstStyle/>
              <a:p>
                <a:pPr>
                  <a:lnSpc>
                    <a:spcPct val="110000"/>
                  </a:lnSpc>
                  <a:buClr>
                    <a:srgbClr val="FFFFFF"/>
                  </a:buClr>
                  <a:buFont typeface="Wingdings" panose="05000000000000000000" pitchFamily="2" charset="2"/>
                  <a:buChar char="•"/>
                </a:pPr>
                <a:endParaRPr lang="zh-CN" altLang="en-US" sz="120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5" name="Group 129"/>
              <p:cNvGrpSpPr/>
              <p:nvPr/>
            </p:nvGrpSpPr>
            <p:grpSpPr bwMode="auto">
              <a:xfrm>
                <a:off x="2337846" y="3153890"/>
                <a:ext cx="4839052" cy="492926"/>
                <a:chOff x="469" y="2863"/>
                <a:chExt cx="1469" cy="296"/>
              </a:xfrm>
            </p:grpSpPr>
            <p:grpSp>
              <p:nvGrpSpPr>
                <p:cNvPr id="6" name="Group 125"/>
                <p:cNvGrpSpPr/>
                <p:nvPr/>
              </p:nvGrpSpPr>
              <p:grpSpPr bwMode="auto">
                <a:xfrm>
                  <a:off x="469" y="2870"/>
                  <a:ext cx="337" cy="289"/>
                  <a:chOff x="469" y="2842"/>
                  <a:chExt cx="337" cy="289"/>
                </a:xfrm>
              </p:grpSpPr>
              <p:grpSp>
                <p:nvGrpSpPr>
                  <p:cNvPr id="7" name="Group 156"/>
                  <p:cNvGrpSpPr/>
                  <p:nvPr/>
                </p:nvGrpSpPr>
                <p:grpSpPr bwMode="auto">
                  <a:xfrm>
                    <a:off x="469" y="2842"/>
                    <a:ext cx="270" cy="213"/>
                    <a:chOff x="1776" y="1786"/>
                    <a:chExt cx="336" cy="265"/>
                  </a:xfrm>
                </p:grpSpPr>
                <p:pic>
                  <p:nvPicPr>
                    <p:cNvPr id="45126" name="Picture 157" descr="resource pool"/>
                    <p:cNvPicPr>
                      <a:picLocks noChangeAspect="1" noChangeArrowheads="1"/>
                    </p:cNvPicPr>
                    <p:nvPr/>
                  </p:nvPicPr>
                  <p:blipFill>
                    <a:blip r:embed="rId2" cstate="print">
                      <a:clrChange>
                        <a:clrFrom>
                          <a:srgbClr val="FFFFFF"/>
                        </a:clrFrom>
                        <a:clrTo>
                          <a:srgbClr val="FFFFFF">
                            <a:alpha val="0"/>
                          </a:srgbClr>
                        </a:clrTo>
                      </a:clrChange>
                      <a:lum bright="-32000" contrast="-50000"/>
                      <a:extLst>
                        <a:ext uri="{28A0092B-C50C-407E-A947-70E740481C1C}">
                          <a14:useLocalDpi xmlns:a14="http://schemas.microsoft.com/office/drawing/2010/main" val="0"/>
                        </a:ext>
                      </a:extLst>
                    </a:blip>
                    <a:srcRect/>
                    <a:stretch>
                      <a:fillRect/>
                    </a:stretch>
                  </p:blipFill>
                  <p:spPr bwMode="auto">
                    <a:xfrm>
                      <a:off x="1920" y="1786"/>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27" name="Picture 158" descr="CPU_icon"/>
                    <p:cNvPicPr>
                      <a:picLocks noChangeAspect="1" noChangeArrowheads="1"/>
                    </p:cNvPicPr>
                    <p:nvPr/>
                  </p:nvPicPr>
                  <p:blipFill>
                    <a:blip r:embed="rId3" cstate="print">
                      <a:lum bright="-32000" contrast="-50000"/>
                      <a:extLst>
                        <a:ext uri="{28A0092B-C50C-407E-A947-70E740481C1C}">
                          <a14:useLocalDpi xmlns:a14="http://schemas.microsoft.com/office/drawing/2010/main" val="0"/>
                        </a:ext>
                      </a:extLst>
                    </a:blip>
                    <a:srcRect/>
                    <a:stretch>
                      <a:fillRect/>
                    </a:stretch>
                  </p:blipFill>
                  <p:spPr bwMode="auto">
                    <a:xfrm>
                      <a:off x="1776" y="1786"/>
                      <a:ext cx="254"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70"/>
                  <p:cNvGrpSpPr/>
                  <p:nvPr/>
                </p:nvGrpSpPr>
                <p:grpSpPr bwMode="auto">
                  <a:xfrm>
                    <a:off x="536" y="2918"/>
                    <a:ext cx="270" cy="213"/>
                    <a:chOff x="1776" y="1786"/>
                    <a:chExt cx="336" cy="265"/>
                  </a:xfrm>
                </p:grpSpPr>
                <p:pic>
                  <p:nvPicPr>
                    <p:cNvPr id="45124" name="Picture 171" descr="resource pool"/>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0" y="1786"/>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25" name="Picture 172" descr="CPU_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 y="1786"/>
                      <a:ext cx="254"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2" name="Group 127"/>
                <p:cNvGrpSpPr/>
                <p:nvPr/>
              </p:nvGrpSpPr>
              <p:grpSpPr bwMode="auto">
                <a:xfrm>
                  <a:off x="1620" y="2863"/>
                  <a:ext cx="318" cy="288"/>
                  <a:chOff x="1620" y="2863"/>
                  <a:chExt cx="318" cy="288"/>
                </a:xfrm>
              </p:grpSpPr>
              <p:grpSp>
                <p:nvGrpSpPr>
                  <p:cNvPr id="13" name="Group 162"/>
                  <p:cNvGrpSpPr/>
                  <p:nvPr/>
                </p:nvGrpSpPr>
                <p:grpSpPr bwMode="auto">
                  <a:xfrm>
                    <a:off x="1620" y="2863"/>
                    <a:ext cx="270" cy="225"/>
                    <a:chOff x="1824" y="3034"/>
                    <a:chExt cx="336" cy="281"/>
                  </a:xfrm>
                </p:grpSpPr>
                <p:pic>
                  <p:nvPicPr>
                    <p:cNvPr id="45120" name="Picture 163" descr="resource pool"/>
                    <p:cNvPicPr>
                      <a:picLocks noChangeAspect="1" noChangeArrowheads="1"/>
                    </p:cNvPicPr>
                    <p:nvPr/>
                  </p:nvPicPr>
                  <p:blipFill>
                    <a:blip r:embed="rId2" cstate="print">
                      <a:clrChange>
                        <a:clrFrom>
                          <a:srgbClr val="FFFFFF"/>
                        </a:clrFrom>
                        <a:clrTo>
                          <a:srgbClr val="FFFFFF">
                            <a:alpha val="0"/>
                          </a:srgbClr>
                        </a:clrTo>
                      </a:clrChange>
                      <a:lum bright="-32000" contrast="-50000"/>
                      <a:extLst>
                        <a:ext uri="{28A0092B-C50C-407E-A947-70E740481C1C}">
                          <a14:useLocalDpi xmlns:a14="http://schemas.microsoft.com/office/drawing/2010/main" val="0"/>
                        </a:ext>
                      </a:extLst>
                    </a:blip>
                    <a:srcRect/>
                    <a:stretch>
                      <a:fillRect/>
                    </a:stretch>
                  </p:blipFill>
                  <p:spPr bwMode="auto">
                    <a:xfrm>
                      <a:off x="1968" y="303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21" name="Picture 164" descr="NIC_icon"/>
                    <p:cNvPicPr>
                      <a:picLocks noChangeAspect="1" noChangeArrowheads="1"/>
                    </p:cNvPicPr>
                    <p:nvPr/>
                  </p:nvPicPr>
                  <p:blipFill>
                    <a:blip r:embed="rId4" cstate="print">
                      <a:lum bright="-32000" contrast="-50000"/>
                      <a:extLst>
                        <a:ext uri="{28A0092B-C50C-407E-A947-70E740481C1C}">
                          <a14:useLocalDpi xmlns:a14="http://schemas.microsoft.com/office/drawing/2010/main" val="0"/>
                        </a:ext>
                      </a:extLst>
                    </a:blip>
                    <a:srcRect/>
                    <a:stretch>
                      <a:fillRect/>
                    </a:stretch>
                  </p:blipFill>
                  <p:spPr bwMode="auto">
                    <a:xfrm>
                      <a:off x="1824" y="3034"/>
                      <a:ext cx="25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73"/>
                  <p:cNvGrpSpPr/>
                  <p:nvPr/>
                </p:nvGrpSpPr>
                <p:grpSpPr bwMode="auto">
                  <a:xfrm>
                    <a:off x="1668" y="2926"/>
                    <a:ext cx="270" cy="225"/>
                    <a:chOff x="1824" y="3034"/>
                    <a:chExt cx="336" cy="281"/>
                  </a:xfrm>
                </p:grpSpPr>
                <p:pic>
                  <p:nvPicPr>
                    <p:cNvPr id="45118" name="Picture 174" descr="resource pool"/>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8" y="303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9" name="Picture 175" descr="NIC_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4" y="3034"/>
                      <a:ext cx="25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 name="Group 126"/>
                <p:cNvGrpSpPr/>
                <p:nvPr/>
              </p:nvGrpSpPr>
              <p:grpSpPr bwMode="auto">
                <a:xfrm>
                  <a:off x="866" y="2887"/>
                  <a:ext cx="318" cy="269"/>
                  <a:chOff x="866" y="2867"/>
                  <a:chExt cx="318" cy="269"/>
                </a:xfrm>
              </p:grpSpPr>
              <p:grpSp>
                <p:nvGrpSpPr>
                  <p:cNvPr id="17" name="Group 159"/>
                  <p:cNvGrpSpPr/>
                  <p:nvPr/>
                </p:nvGrpSpPr>
                <p:grpSpPr bwMode="auto">
                  <a:xfrm>
                    <a:off x="866" y="2867"/>
                    <a:ext cx="270" cy="221"/>
                    <a:chOff x="1728" y="1104"/>
                    <a:chExt cx="336" cy="275"/>
                  </a:xfrm>
                </p:grpSpPr>
                <p:pic>
                  <p:nvPicPr>
                    <p:cNvPr id="45114" name="Picture 160" descr="resource pool"/>
                    <p:cNvPicPr>
                      <a:picLocks noChangeAspect="1" noChangeArrowheads="1"/>
                    </p:cNvPicPr>
                    <p:nvPr/>
                  </p:nvPicPr>
                  <p:blipFill>
                    <a:blip r:embed="rId2" cstate="print">
                      <a:clrChange>
                        <a:clrFrom>
                          <a:srgbClr val="FFFFFF"/>
                        </a:clrFrom>
                        <a:clrTo>
                          <a:srgbClr val="FFFFFF">
                            <a:alpha val="0"/>
                          </a:srgbClr>
                        </a:clrTo>
                      </a:clrChange>
                      <a:lum bright="-32000" contrast="-50000"/>
                      <a:extLst>
                        <a:ext uri="{28A0092B-C50C-407E-A947-70E740481C1C}">
                          <a14:useLocalDpi xmlns:a14="http://schemas.microsoft.com/office/drawing/2010/main" val="0"/>
                        </a:ext>
                      </a:extLst>
                    </a:blip>
                    <a:srcRect/>
                    <a:stretch>
                      <a:fillRect/>
                    </a:stretch>
                  </p:blipFill>
                  <p:spPr bwMode="auto">
                    <a:xfrm>
                      <a:off x="1872" y="110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5" name="Picture 161" descr="Memory_icon_03"/>
                    <p:cNvPicPr>
                      <a:picLocks noChangeAspect="1" noChangeArrowheads="1"/>
                    </p:cNvPicPr>
                    <p:nvPr/>
                  </p:nvPicPr>
                  <p:blipFill>
                    <a:blip r:embed="rId5" cstate="print">
                      <a:lum bright="-32000" contrast="-50000"/>
                      <a:extLst>
                        <a:ext uri="{28A0092B-C50C-407E-A947-70E740481C1C}">
                          <a14:useLocalDpi xmlns:a14="http://schemas.microsoft.com/office/drawing/2010/main" val="0"/>
                        </a:ext>
                      </a:extLst>
                    </a:blip>
                    <a:srcRect/>
                    <a:stretch>
                      <a:fillRect/>
                    </a:stretch>
                  </p:blipFill>
                  <p:spPr bwMode="auto">
                    <a:xfrm>
                      <a:off x="1728" y="1114"/>
                      <a:ext cx="264"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6"/>
                  <p:cNvGrpSpPr/>
                  <p:nvPr/>
                </p:nvGrpSpPr>
                <p:grpSpPr bwMode="auto">
                  <a:xfrm>
                    <a:off x="914" y="2915"/>
                    <a:ext cx="270" cy="221"/>
                    <a:chOff x="1728" y="1104"/>
                    <a:chExt cx="336" cy="275"/>
                  </a:xfrm>
                </p:grpSpPr>
                <p:pic>
                  <p:nvPicPr>
                    <p:cNvPr id="45112" name="Picture 177" descr="resource pool"/>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2" y="110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3" name="Picture 178" descr="Memory_icon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 y="1114"/>
                      <a:ext cx="264"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9" name="Group 128"/>
                <p:cNvGrpSpPr/>
                <p:nvPr/>
              </p:nvGrpSpPr>
              <p:grpSpPr bwMode="auto">
                <a:xfrm>
                  <a:off x="1253" y="2881"/>
                  <a:ext cx="278" cy="270"/>
                  <a:chOff x="1250" y="2861"/>
                  <a:chExt cx="278" cy="270"/>
                </a:xfrm>
              </p:grpSpPr>
              <p:grpSp>
                <p:nvGrpSpPr>
                  <p:cNvPr id="20" name="Group 165"/>
                  <p:cNvGrpSpPr/>
                  <p:nvPr/>
                </p:nvGrpSpPr>
                <p:grpSpPr bwMode="auto">
                  <a:xfrm>
                    <a:off x="1250" y="2861"/>
                    <a:ext cx="230" cy="222"/>
                    <a:chOff x="1824" y="2458"/>
                    <a:chExt cx="288" cy="278"/>
                  </a:xfrm>
                </p:grpSpPr>
                <p:pic>
                  <p:nvPicPr>
                    <p:cNvPr id="45108" name="Picture 166" descr="resource pool"/>
                    <p:cNvPicPr>
                      <a:picLocks noChangeAspect="1" noChangeArrowheads="1"/>
                    </p:cNvPicPr>
                    <p:nvPr/>
                  </p:nvPicPr>
                  <p:blipFill>
                    <a:blip r:embed="rId6" cstate="print">
                      <a:clrChange>
                        <a:clrFrom>
                          <a:srgbClr val="FFFFFF"/>
                        </a:clrFrom>
                        <a:clrTo>
                          <a:srgbClr val="FFFFFF">
                            <a:alpha val="0"/>
                          </a:srgbClr>
                        </a:clrTo>
                      </a:clrChange>
                      <a:lum bright="-32000" contrast="-50000"/>
                      <a:extLst>
                        <a:ext uri="{28A0092B-C50C-407E-A947-70E740481C1C}">
                          <a14:useLocalDpi xmlns:a14="http://schemas.microsoft.com/office/drawing/2010/main" val="0"/>
                        </a:ext>
                      </a:extLst>
                    </a:blip>
                    <a:srcRect/>
                    <a:stretch>
                      <a:fillRect/>
                    </a:stretch>
                  </p:blipFill>
                  <p:spPr bwMode="auto">
                    <a:xfrm>
                      <a:off x="1920" y="245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9" name="Picture 167" descr="ICON_1Storage_NoShadow_Q207"/>
                    <p:cNvPicPr>
                      <a:picLocks noChangeAspect="1" noChangeArrowheads="1"/>
                    </p:cNvPicPr>
                    <p:nvPr/>
                  </p:nvPicPr>
                  <p:blipFill>
                    <a:blip r:embed="rId7" cstate="print">
                      <a:lum bright="-32000" contrast="-50000"/>
                      <a:extLst>
                        <a:ext uri="{28A0092B-C50C-407E-A947-70E740481C1C}">
                          <a14:useLocalDpi xmlns:a14="http://schemas.microsoft.com/office/drawing/2010/main" val="0"/>
                        </a:ext>
                      </a:extLst>
                    </a:blip>
                    <a:srcRect/>
                    <a:stretch>
                      <a:fillRect/>
                    </a:stretch>
                  </p:blipFill>
                  <p:spPr bwMode="auto">
                    <a:xfrm>
                      <a:off x="1824" y="2506"/>
                      <a:ext cx="20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179"/>
                  <p:cNvGrpSpPr/>
                  <p:nvPr/>
                </p:nvGrpSpPr>
                <p:grpSpPr bwMode="auto">
                  <a:xfrm>
                    <a:off x="1298" y="2909"/>
                    <a:ext cx="230" cy="222"/>
                    <a:chOff x="1824" y="2458"/>
                    <a:chExt cx="288" cy="278"/>
                  </a:xfrm>
                </p:grpSpPr>
                <p:pic>
                  <p:nvPicPr>
                    <p:cNvPr id="45106" name="Picture 180" descr="resource pool"/>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0" y="245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7" name="Picture 181" descr="ICON_1Storage_NoShadow_Q20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4" y="2506"/>
                      <a:ext cx="20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sp>
          <p:nvSpPr>
            <p:cNvPr id="9" name="AutoShape 31"/>
            <p:cNvSpPr>
              <a:spLocks noChangeArrowheads="1"/>
            </p:cNvSpPr>
            <p:nvPr/>
          </p:nvSpPr>
          <p:spPr bwMode="auto">
            <a:xfrm>
              <a:off x="3778033" y="2393666"/>
              <a:ext cx="936625" cy="304800"/>
            </a:xfrm>
            <a:prstGeom prst="roundRect">
              <a:avLst>
                <a:gd name="adj" fmla="val 16667"/>
              </a:avLst>
            </a:prstGeom>
            <a:gradFill rotWithShape="1">
              <a:gsLst>
                <a:gs pos="0">
                  <a:srgbClr val="AAADC2">
                    <a:lumMod val="60000"/>
                    <a:lumOff val="40000"/>
                  </a:srgbClr>
                </a:gs>
                <a:gs pos="50000">
                  <a:srgbClr val="AAADC2"/>
                </a:gs>
                <a:gs pos="51000">
                  <a:srgbClr val="AAADC2">
                    <a:lumMod val="75000"/>
                  </a:srgbClr>
                </a:gs>
                <a:gs pos="100000">
                  <a:srgbClr val="AAADC2">
                    <a:lumMod val="50000"/>
                  </a:srgbClr>
                </a:gs>
              </a:gsLst>
              <a:lin ang="5400000" scaled="0"/>
            </a:gradFill>
            <a:ln w="25400" cap="flat" cmpd="sng" algn="ctr">
              <a:solidFill>
                <a:srgbClr val="AAADC2">
                  <a:lumMod val="50000"/>
                </a:srgbClr>
              </a:solidFill>
              <a:prstDash val="solid"/>
              <a:headEnd type="none" w="med" len="med"/>
              <a:tailEnd type="none" w="med" len="med"/>
            </a:ln>
            <a:effectLst>
              <a:outerShdw blurRad="50800" dist="25400" dir="5400000" algn="t" rotWithShape="0">
                <a:prstClr val="black">
                  <a:alpha val="30000"/>
                </a:prstClr>
              </a:outerShdw>
              <a:reflection blurRad="6350" stA="52000" endA="300" endPos="35000" dir="5400000" sy="-100000" algn="bl" rotWithShape="0"/>
            </a:effectLst>
          </p:spPr>
          <p:txBody>
            <a:bodyPr wrap="none" lIns="91411" tIns="45705" rIns="91411" bIns="45705" anchor="ctr"/>
            <a:lstStyle/>
            <a:p>
              <a:pPr algn="ctr" defTabSz="542925">
                <a:defRPr/>
              </a:pPr>
              <a:r>
                <a:rPr lang="zh-CN" altLang="en-US" sz="1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Gill Sans"/>
                </a:rPr>
                <a:t>应用程序</a:t>
              </a:r>
              <a:endParaRPr lang="en-US" sz="1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Gill Sans"/>
              </a:endParaRPr>
            </a:p>
          </p:txBody>
        </p:sp>
        <p:sp>
          <p:nvSpPr>
            <p:cNvPr id="10" name="AutoShape 39"/>
            <p:cNvSpPr>
              <a:spLocks noChangeArrowheads="1"/>
            </p:cNvSpPr>
            <p:nvPr/>
          </p:nvSpPr>
          <p:spPr bwMode="auto">
            <a:xfrm>
              <a:off x="3778033" y="2735847"/>
              <a:ext cx="936625" cy="304800"/>
            </a:xfrm>
            <a:prstGeom prst="roundRect">
              <a:avLst>
                <a:gd name="adj" fmla="val 16667"/>
              </a:avLst>
            </a:prstGeom>
            <a:gradFill rotWithShape="1">
              <a:gsLst>
                <a:gs pos="0">
                  <a:srgbClr val="0047B6">
                    <a:lumMod val="60000"/>
                    <a:lumOff val="40000"/>
                  </a:srgbClr>
                </a:gs>
                <a:gs pos="50000">
                  <a:srgbClr val="0047B6"/>
                </a:gs>
                <a:gs pos="51000">
                  <a:srgbClr val="003285"/>
                </a:gs>
                <a:gs pos="100000">
                  <a:srgbClr val="003285">
                    <a:lumMod val="75000"/>
                  </a:srgbClr>
                </a:gs>
              </a:gsLst>
              <a:lin ang="5400000" scaled="0"/>
            </a:gradFill>
            <a:ln w="25400" cap="flat" cmpd="sng" algn="ctr">
              <a:solidFill>
                <a:srgbClr val="0047B6">
                  <a:lumMod val="50000"/>
                </a:srgbClr>
              </a:solidFill>
              <a:prstDash val="solid"/>
              <a:headEnd type="none" w="med" len="med"/>
              <a:tailEnd type="none" w="med" len="med"/>
            </a:ln>
            <a:effectLst>
              <a:outerShdw blurRad="50800" dist="25400" dir="5400000" algn="t" rotWithShape="0">
                <a:prstClr val="black">
                  <a:alpha val="30000"/>
                </a:prstClr>
              </a:outerShdw>
              <a:reflection blurRad="6350" stA="52000" endA="300" endPos="35000" dir="5400000" sy="-100000" algn="bl" rotWithShape="0"/>
            </a:effectLst>
          </p:spPr>
          <p:txBody>
            <a:bodyPr wrap="none" lIns="91411" tIns="45705" rIns="91411" bIns="45705" anchor="ctr"/>
            <a:lstStyle/>
            <a:p>
              <a:pPr algn="ctr" defTabSz="542925">
                <a:defRPr/>
              </a:pPr>
              <a:r>
                <a:rPr lang="zh-CN" altLang="en-US" sz="1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Gill Sans"/>
                </a:rPr>
                <a:t>操作系统</a:t>
              </a:r>
              <a:endParaRPr lang="en-US" sz="1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Gill Sans"/>
              </a:endParaRPr>
            </a:p>
          </p:txBody>
        </p:sp>
        <p:sp>
          <p:nvSpPr>
            <p:cNvPr id="11" name="AutoShape 31"/>
            <p:cNvSpPr>
              <a:spLocks noChangeArrowheads="1"/>
            </p:cNvSpPr>
            <p:nvPr/>
          </p:nvSpPr>
          <p:spPr bwMode="auto">
            <a:xfrm>
              <a:off x="3778033" y="2060848"/>
              <a:ext cx="936625" cy="304800"/>
            </a:xfrm>
            <a:prstGeom prst="roundRect">
              <a:avLst>
                <a:gd name="adj" fmla="val 16667"/>
              </a:avLst>
            </a:prstGeom>
            <a:gradFill rotWithShape="1">
              <a:gsLst>
                <a:gs pos="0">
                  <a:srgbClr val="FFB400">
                    <a:lumMod val="60000"/>
                    <a:lumOff val="40000"/>
                  </a:srgbClr>
                </a:gs>
                <a:gs pos="50000">
                  <a:srgbClr val="FFB400"/>
                </a:gs>
                <a:gs pos="51000">
                  <a:srgbClr val="FFB400">
                    <a:lumMod val="75000"/>
                  </a:srgbClr>
                </a:gs>
                <a:gs pos="100000">
                  <a:srgbClr val="FFB400">
                    <a:lumMod val="50000"/>
                  </a:srgbClr>
                </a:gs>
              </a:gsLst>
              <a:lin ang="5400000" scaled="0"/>
            </a:gradFill>
            <a:ln w="25400" cap="flat" cmpd="sng" algn="ctr">
              <a:solidFill>
                <a:srgbClr val="FFB400">
                  <a:lumMod val="50000"/>
                </a:srgbClr>
              </a:solidFill>
              <a:prstDash val="solid"/>
              <a:headEnd type="none" w="med" len="med"/>
              <a:tailEnd type="none" w="med" len="med"/>
            </a:ln>
            <a:effectLst>
              <a:outerShdw blurRad="50800" dist="25400" dir="5400000" algn="t" rotWithShape="0">
                <a:prstClr val="black">
                  <a:alpha val="30000"/>
                </a:prstClr>
              </a:outerShdw>
              <a:reflection blurRad="6350" stA="52000" endA="300" endPos="35000" dir="5400000" sy="-100000" algn="bl" rotWithShape="0"/>
            </a:effectLst>
          </p:spPr>
          <p:txBody>
            <a:bodyPr wrap="none" lIns="91411" tIns="45705" rIns="91411" bIns="45705" anchor="ctr"/>
            <a:lstStyle/>
            <a:p>
              <a:pPr algn="ctr" defTabSz="542925">
                <a:defRPr/>
              </a:pPr>
              <a:r>
                <a:rPr lang="zh-CN" altLang="en-US" sz="1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Gill Sans"/>
                </a:rPr>
                <a:t>用户数据</a:t>
              </a:r>
              <a:endParaRPr lang="en-US" sz="1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Gill Sans"/>
              </a:endParaRPr>
            </a:p>
          </p:txBody>
        </p:sp>
        <p:sp>
          <p:nvSpPr>
            <p:cNvPr id="45071" name="AutoShape 39"/>
            <p:cNvSpPr>
              <a:spLocks noChangeArrowheads="1"/>
            </p:cNvSpPr>
            <p:nvPr/>
          </p:nvSpPr>
          <p:spPr bwMode="auto">
            <a:xfrm>
              <a:off x="3778033" y="3071086"/>
              <a:ext cx="936625" cy="304800"/>
            </a:xfrm>
            <a:prstGeom prst="roundRect">
              <a:avLst>
                <a:gd name="adj" fmla="val 16667"/>
              </a:avLst>
            </a:prstGeom>
            <a:gradFill rotWithShape="1">
              <a:gsLst>
                <a:gs pos="0">
                  <a:srgbClr val="033DBD"/>
                </a:gs>
                <a:gs pos="100000">
                  <a:srgbClr val="0F2155"/>
                </a:gs>
              </a:gsLst>
              <a:lin ang="16200000" scaled="1"/>
            </a:gradFill>
            <a:ln w="28575">
              <a:solidFill>
                <a:srgbClr val="002060"/>
              </a:solidFill>
              <a:round/>
            </a:ln>
          </p:spPr>
          <p:txBody>
            <a:bodyPr wrap="none" lIns="91411" tIns="45705" rIns="91411" bIns="45705" anchor="ctr"/>
            <a:lstStyle/>
            <a:p>
              <a:pPr algn="ctr" defTabSz="255270">
                <a:spcBef>
                  <a:spcPct val="20000"/>
                </a:spcBef>
                <a:spcAft>
                  <a:spcPct val="20000"/>
                </a:spcAft>
              </a:pPr>
              <a:r>
                <a:rPr lang="zh-CN" altLang="en-US" sz="1000">
                  <a:solidFill>
                    <a:srgbClr val="F2F2F2"/>
                  </a:solidFill>
                  <a:latin typeface="微软雅黑" panose="020B0503020204020204" pitchFamily="34" charset="-122"/>
                  <a:ea typeface="微软雅黑" panose="020B0503020204020204" pitchFamily="34" charset="-122"/>
                </a:rPr>
                <a:t>硬件</a:t>
              </a:r>
              <a:endParaRPr lang="en-US" sz="1000">
                <a:solidFill>
                  <a:srgbClr val="F2F2F2"/>
                </a:solidFill>
                <a:latin typeface="微软雅黑" panose="020B0503020204020204" pitchFamily="34" charset="-122"/>
                <a:ea typeface="微软雅黑" panose="020B0503020204020204" pitchFamily="34" charset="-122"/>
              </a:endParaRPr>
            </a:p>
          </p:txBody>
        </p:sp>
        <p:pic>
          <p:nvPicPr>
            <p:cNvPr id="45072" name="Picture 304" descr="XP icon my compu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7190" y="2276872"/>
              <a:ext cx="1035953" cy="102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p:cNvSpPr txBox="1"/>
            <p:nvPr/>
          </p:nvSpPr>
          <p:spPr bwMode="auto">
            <a:xfrm>
              <a:off x="6817182" y="4581280"/>
              <a:ext cx="3816909" cy="1367094"/>
            </a:xfrm>
            <a:prstGeom prst="rect">
              <a:avLst/>
            </a:prstGeom>
            <a:noFill/>
            <a:ln w="9525">
              <a:noFill/>
              <a:miter lim="800000"/>
            </a:ln>
            <a:effectLst/>
          </p:spPr>
          <p:txBody>
            <a:bodyPr lIns="68586" tIns="34294" rIns="68586" bIns="34294"/>
            <a:lstStyle/>
            <a:p>
              <a:pPr marL="224790" indent="-224790" defTabSz="600710">
                <a:lnSpc>
                  <a:spcPct val="140000"/>
                </a:lnSpc>
                <a:buClr>
                  <a:schemeClr val="bg2"/>
                </a:buClr>
                <a:buSzPct val="60000"/>
                <a:buFont typeface="Wingdings" panose="05000000000000000000" pitchFamily="2" charset="2"/>
                <a:buChar char="l"/>
                <a:defRPr/>
              </a:pPr>
              <a:r>
                <a:rPr lang="zh-CN" altLang="en-US" sz="1200" kern="0" dirty="0">
                  <a:latin typeface="微软雅黑" panose="020B0503020204020204" pitchFamily="34" charset="-122"/>
                  <a:ea typeface="微软雅黑" panose="020B0503020204020204" pitchFamily="34" charset="-122"/>
                </a:rPr>
                <a:t>构建</a:t>
              </a:r>
              <a:r>
                <a:rPr lang="zh-CN" altLang="en-US" sz="1200" kern="0" dirty="0">
                  <a:solidFill>
                    <a:srgbClr val="FF0000"/>
                  </a:solidFill>
                  <a:latin typeface="微软雅黑" panose="020B0503020204020204" pitchFamily="34" charset="-122"/>
                  <a:ea typeface="微软雅黑" panose="020B0503020204020204" pitchFamily="34" charset="-122"/>
                </a:rPr>
                <a:t>共享资源池</a:t>
              </a:r>
              <a:r>
                <a:rPr lang="zh-CN" altLang="en-US" sz="1200" kern="0" dirty="0">
                  <a:latin typeface="微软雅黑" panose="020B0503020204020204" pitchFamily="34" charset="-122"/>
                  <a:ea typeface="微软雅黑" panose="020B0503020204020204" pitchFamily="34" charset="-122"/>
                </a:rPr>
                <a:t>，统一管理，可靠，可扩展</a:t>
              </a:r>
              <a:endParaRPr lang="en-US" altLang="zh-CN" sz="1200" kern="0" dirty="0">
                <a:latin typeface="微软雅黑" panose="020B0503020204020204" pitchFamily="34" charset="-122"/>
                <a:ea typeface="微软雅黑" panose="020B0503020204020204" pitchFamily="34" charset="-122"/>
              </a:endParaRPr>
            </a:p>
            <a:p>
              <a:pPr marL="224790" indent="-224790" defTabSz="600710">
                <a:lnSpc>
                  <a:spcPct val="140000"/>
                </a:lnSpc>
                <a:buClr>
                  <a:schemeClr val="bg2"/>
                </a:buClr>
                <a:buSzPct val="60000"/>
                <a:buFont typeface="Wingdings" panose="05000000000000000000" pitchFamily="2" charset="2"/>
                <a:buChar char="l"/>
                <a:defRPr/>
              </a:pPr>
              <a:r>
                <a:rPr lang="zh-CN" altLang="en-US" sz="1200" kern="0" dirty="0">
                  <a:latin typeface="微软雅黑" panose="020B0503020204020204" pitchFamily="34" charset="-122"/>
                  <a:ea typeface="微软雅黑" panose="020B0503020204020204" pitchFamily="34" charset="-122"/>
                </a:rPr>
                <a:t>操作系统与硬件解耦，</a:t>
              </a:r>
              <a:r>
                <a:rPr lang="zh-CN" altLang="en-US" sz="1200" kern="0" dirty="0">
                  <a:solidFill>
                    <a:srgbClr val="FF0000"/>
                  </a:solidFill>
                  <a:latin typeface="微软雅黑" panose="020B0503020204020204" pitchFamily="34" charset="-122"/>
                  <a:ea typeface="微软雅黑" panose="020B0503020204020204" pitchFamily="34" charset="-122"/>
                </a:rPr>
                <a:t>集中交付桌面</a:t>
              </a:r>
              <a:endParaRPr lang="zh-CN" altLang="en-US" sz="1200" kern="0" dirty="0">
                <a:solidFill>
                  <a:srgbClr val="FF0000"/>
                </a:solidFill>
                <a:latin typeface="微软雅黑" panose="020B0503020204020204" pitchFamily="34" charset="-122"/>
                <a:ea typeface="微软雅黑" panose="020B0503020204020204" pitchFamily="34" charset="-122"/>
              </a:endParaRPr>
            </a:p>
            <a:p>
              <a:pPr marL="224790" indent="-224790" defTabSz="600710">
                <a:lnSpc>
                  <a:spcPct val="140000"/>
                </a:lnSpc>
                <a:buClr>
                  <a:schemeClr val="bg2"/>
                </a:buClr>
                <a:buSzPct val="60000"/>
                <a:buFont typeface="Wingdings" panose="05000000000000000000" pitchFamily="2" charset="2"/>
                <a:buChar char="l"/>
                <a:defRPr/>
              </a:pPr>
              <a:r>
                <a:rPr lang="zh-CN" altLang="en-US" sz="1200" kern="0" dirty="0">
                  <a:latin typeface="微软雅黑" panose="020B0503020204020204" pitchFamily="34" charset="-122"/>
                  <a:ea typeface="微软雅黑" panose="020B0503020204020204" pitchFamily="34" charset="-122"/>
                </a:rPr>
                <a:t>应用程序与操作系统解耦，</a:t>
              </a:r>
              <a:r>
                <a:rPr lang="zh-CN" altLang="en-US" sz="1200" kern="0" dirty="0">
                  <a:solidFill>
                    <a:srgbClr val="FF0000"/>
                  </a:solidFill>
                  <a:latin typeface="微软雅黑" panose="020B0503020204020204" pitchFamily="34" charset="-122"/>
                  <a:ea typeface="微软雅黑" panose="020B0503020204020204" pitchFamily="34" charset="-122"/>
                </a:rPr>
                <a:t>集中交付应用</a:t>
              </a:r>
              <a:endParaRPr lang="en-US" altLang="zh-CN" sz="1200" kern="0" dirty="0">
                <a:solidFill>
                  <a:srgbClr val="FF0000"/>
                </a:solidFill>
                <a:latin typeface="微软雅黑" panose="020B0503020204020204" pitchFamily="34" charset="-122"/>
                <a:ea typeface="微软雅黑" panose="020B0503020204020204" pitchFamily="34" charset="-122"/>
              </a:endParaRPr>
            </a:p>
            <a:p>
              <a:pPr marL="224790" indent="-224790" defTabSz="600710">
                <a:lnSpc>
                  <a:spcPct val="140000"/>
                </a:lnSpc>
                <a:buClr>
                  <a:schemeClr val="bg2"/>
                </a:buClr>
                <a:buSzPct val="60000"/>
                <a:buFont typeface="Wingdings" panose="05000000000000000000" pitchFamily="2" charset="2"/>
                <a:buChar char="l"/>
                <a:defRPr/>
              </a:pPr>
              <a:r>
                <a:rPr lang="zh-CN" altLang="en-US" sz="1200" kern="0" dirty="0">
                  <a:latin typeface="微软雅黑" panose="020B0503020204020204" pitchFamily="34" charset="-122"/>
                  <a:ea typeface="微软雅黑" panose="020B0503020204020204" pitchFamily="34" charset="-122"/>
                </a:rPr>
                <a:t>用户数据与操作系统解耦，</a:t>
              </a:r>
              <a:r>
                <a:rPr lang="zh-CN" altLang="en-US" sz="1200" kern="0" dirty="0">
                  <a:solidFill>
                    <a:srgbClr val="FF0000"/>
                  </a:solidFill>
                  <a:latin typeface="微软雅黑" panose="020B0503020204020204" pitchFamily="34" charset="-122"/>
                  <a:ea typeface="微软雅黑" panose="020B0503020204020204" pitchFamily="34" charset="-122"/>
                </a:rPr>
                <a:t>集中存储</a:t>
              </a:r>
              <a:endParaRPr lang="en-US" altLang="zh-CN" sz="1200" kern="0" dirty="0">
                <a:solidFill>
                  <a:srgbClr val="FF0000"/>
                </a:solidFill>
                <a:latin typeface="微软雅黑" panose="020B0503020204020204" pitchFamily="34" charset="-122"/>
                <a:ea typeface="微软雅黑" panose="020B0503020204020204" pitchFamily="34" charset="-122"/>
              </a:endParaRPr>
            </a:p>
          </p:txBody>
        </p:sp>
        <p:sp>
          <p:nvSpPr>
            <p:cNvPr id="45074" name="Text Placeholder 2"/>
            <p:cNvSpPr txBox="1"/>
            <p:nvPr/>
          </p:nvSpPr>
          <p:spPr bwMode="auto">
            <a:xfrm>
              <a:off x="4956341" y="1858605"/>
              <a:ext cx="1462120" cy="5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marL="742950" indent="-285750" defTabSz="683895" eaLnBrk="0" hangingPunct="0">
                <a:defRPr>
                  <a:solidFill>
                    <a:schemeClr val="tx1"/>
                  </a:solidFill>
                  <a:latin typeface="Calibri" panose="020F0502020204030204" pitchFamily="34" charset="0"/>
                  <a:ea typeface="宋体" panose="02010600030101010101" pitchFamily="2" charset="-122"/>
                </a:defRPr>
              </a:lvl2pPr>
              <a:lvl3pPr marL="1143000" indent="-228600" defTabSz="683895" eaLnBrk="0" hangingPunct="0">
                <a:defRPr>
                  <a:solidFill>
                    <a:schemeClr val="tx1"/>
                  </a:solidFill>
                  <a:latin typeface="Calibri" panose="020F0502020204030204" pitchFamily="34" charset="0"/>
                  <a:ea typeface="宋体" panose="02010600030101010101" pitchFamily="2" charset="-122"/>
                </a:defRPr>
              </a:lvl3pPr>
              <a:lvl4pPr marL="1600200" indent="-228600" defTabSz="683895" eaLnBrk="0" hangingPunct="0">
                <a:defRPr>
                  <a:solidFill>
                    <a:schemeClr val="tx1"/>
                  </a:solidFill>
                  <a:latin typeface="Calibri" panose="020F0502020204030204" pitchFamily="34" charset="0"/>
                  <a:ea typeface="宋体" panose="02010600030101010101" pitchFamily="2" charset="-122"/>
                </a:defRPr>
              </a:lvl4pPr>
              <a:lvl5pPr marL="2057400" indent="-228600" defTabSz="683895" eaLnBrk="0" hangingPunct="0">
                <a:defRPr>
                  <a:solidFill>
                    <a:schemeClr val="tx1"/>
                  </a:solidFill>
                  <a:latin typeface="Calibri" panose="020F0502020204030204" pitchFamily="34" charset="0"/>
                  <a:ea typeface="宋体" panose="02010600030101010101" pitchFamily="2"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ts val="450"/>
                </a:spcBef>
                <a:spcAft>
                  <a:spcPts val="450"/>
                </a:spcAft>
              </a:pPr>
              <a:r>
                <a:rPr lang="zh-CN" altLang="en-US" sz="1400">
                  <a:latin typeface="微软雅黑" panose="020B0503020204020204" pitchFamily="34" charset="-122"/>
                  <a:ea typeface="微软雅黑" panose="020B0503020204020204" pitchFamily="34" charset="-122"/>
                </a:rPr>
                <a:t>用户界面使用远程协议传输到用户的终端设备上</a:t>
              </a:r>
              <a:endParaRPr lang="en-US" sz="1400">
                <a:latin typeface="微软雅黑" panose="020B0503020204020204" pitchFamily="34" charset="-122"/>
                <a:ea typeface="微软雅黑" panose="020B0503020204020204" pitchFamily="34" charset="-122"/>
              </a:endParaRPr>
            </a:p>
          </p:txBody>
        </p:sp>
        <p:sp>
          <p:nvSpPr>
            <p:cNvPr id="45075" name="Text Placeholder 2"/>
            <p:cNvSpPr txBox="1"/>
            <p:nvPr/>
          </p:nvSpPr>
          <p:spPr bwMode="auto">
            <a:xfrm>
              <a:off x="2296118" y="4047874"/>
              <a:ext cx="3795646" cy="50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marL="742950" indent="-285750" defTabSz="683895" eaLnBrk="0" hangingPunct="0">
                <a:defRPr>
                  <a:solidFill>
                    <a:schemeClr val="tx1"/>
                  </a:solidFill>
                  <a:latin typeface="Calibri" panose="020F0502020204030204" pitchFamily="34" charset="0"/>
                  <a:ea typeface="宋体" panose="02010600030101010101" pitchFamily="2" charset="-122"/>
                </a:defRPr>
              </a:lvl2pPr>
              <a:lvl3pPr marL="1143000" indent="-228600" defTabSz="683895" eaLnBrk="0" hangingPunct="0">
                <a:defRPr>
                  <a:solidFill>
                    <a:schemeClr val="tx1"/>
                  </a:solidFill>
                  <a:latin typeface="Calibri" panose="020F0502020204030204" pitchFamily="34" charset="0"/>
                  <a:ea typeface="宋体" panose="02010600030101010101" pitchFamily="2" charset="-122"/>
                </a:defRPr>
              </a:lvl3pPr>
              <a:lvl4pPr marL="1600200" indent="-228600" defTabSz="683895" eaLnBrk="0" hangingPunct="0">
                <a:defRPr>
                  <a:solidFill>
                    <a:schemeClr val="tx1"/>
                  </a:solidFill>
                  <a:latin typeface="Calibri" panose="020F0502020204030204" pitchFamily="34" charset="0"/>
                  <a:ea typeface="宋体" panose="02010600030101010101" pitchFamily="2" charset="-122"/>
                </a:defRPr>
              </a:lvl4pPr>
              <a:lvl5pPr marL="2057400" indent="-228600" defTabSz="683895" eaLnBrk="0" hangingPunct="0">
                <a:defRPr>
                  <a:solidFill>
                    <a:schemeClr val="tx1"/>
                  </a:solidFill>
                  <a:latin typeface="Calibri" panose="020F0502020204030204" pitchFamily="34" charset="0"/>
                  <a:ea typeface="宋体" panose="02010600030101010101" pitchFamily="2"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ts val="450"/>
                </a:spcBef>
                <a:spcAft>
                  <a:spcPts val="450"/>
                </a:spcAft>
              </a:pPr>
              <a:r>
                <a:rPr lang="zh-CN" altLang="en-US">
                  <a:latin typeface="微软雅黑" panose="020B0503020204020204" pitchFamily="34" charset="-122"/>
                  <a:ea typeface="微软雅黑" panose="020B0503020204020204" pitchFamily="34" charset="-122"/>
                </a:rPr>
                <a:t>终端设备大为简化：仅需要键盘、鼠标、显示器</a:t>
              </a:r>
              <a:endParaRPr lang="en-US">
                <a:latin typeface="微软雅黑" panose="020B0503020204020204" pitchFamily="34" charset="-122"/>
                <a:ea typeface="微软雅黑" panose="020B0503020204020204" pitchFamily="34" charset="-122"/>
              </a:endParaRPr>
            </a:p>
          </p:txBody>
        </p:sp>
        <p:pic>
          <p:nvPicPr>
            <p:cNvPr id="45076" name="图片 43" descr="computer2.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3171" y="2276874"/>
              <a:ext cx="1003176" cy="100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组合 88"/>
            <p:cNvGrpSpPr/>
            <p:nvPr/>
          </p:nvGrpSpPr>
          <p:grpSpPr bwMode="auto">
            <a:xfrm>
              <a:off x="7105700" y="2662641"/>
              <a:ext cx="2520280" cy="432048"/>
              <a:chOff x="5292080" y="2636912"/>
              <a:chExt cx="3024336" cy="504056"/>
            </a:xfrm>
          </p:grpSpPr>
          <p:sp>
            <p:nvSpPr>
              <p:cNvPr id="31" name="AutoShape 130"/>
              <p:cNvSpPr>
                <a:spLocks noChangeArrowheads="1"/>
              </p:cNvSpPr>
              <p:nvPr/>
            </p:nvSpPr>
            <p:spPr bwMode="auto">
              <a:xfrm>
                <a:off x="5292169" y="2637474"/>
                <a:ext cx="3024830" cy="504021"/>
              </a:xfrm>
              <a:prstGeom prst="roundRect">
                <a:avLst>
                  <a:gd name="adj" fmla="val 16667"/>
                </a:avLst>
              </a:prstGeom>
              <a:solidFill>
                <a:schemeClr val="accent1">
                  <a:lumMod val="90000"/>
                </a:schemeClr>
              </a:solidFill>
              <a:ln w="9525" algn="ctr">
                <a:solidFill>
                  <a:schemeClr val="bg2"/>
                </a:solidFill>
                <a:round/>
              </a:ln>
            </p:spPr>
            <p:txBody>
              <a:bodyPr wrap="none" lIns="91422" tIns="45711" rIns="91422" bIns="45711" anchor="ctr"/>
              <a:lstStyle/>
              <a:p>
                <a:pPr algn="ctr">
                  <a:lnSpc>
                    <a:spcPct val="110000"/>
                  </a:lnSpc>
                  <a:buClr>
                    <a:srgbClr val="FFFFFF"/>
                  </a:buClr>
                  <a:defRPr/>
                </a:pPr>
                <a:endParaRPr lang="zh-CN" altLang="en-US" sz="1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45093" name="图片 46" descr="linux.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8344" y="2708920"/>
                <a:ext cx="50405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4" name="图片 47" descr="windows.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0112" y="2636912"/>
                <a:ext cx="504056"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5" name="图片 48" descr="linux.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6296" y="2708920"/>
                <a:ext cx="50405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6" name="图片 49" descr="windows.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84168" y="2636912"/>
                <a:ext cx="504056"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7" name="图片 50" descr="windows.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8224" y="2636912"/>
                <a:ext cx="504056"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组合 89"/>
            <p:cNvGrpSpPr/>
            <p:nvPr/>
          </p:nvGrpSpPr>
          <p:grpSpPr bwMode="auto">
            <a:xfrm>
              <a:off x="7105700" y="2230593"/>
              <a:ext cx="2520280" cy="432048"/>
              <a:chOff x="5292080" y="2132856"/>
              <a:chExt cx="3024336" cy="504056"/>
            </a:xfrm>
          </p:grpSpPr>
          <p:sp>
            <p:nvSpPr>
              <p:cNvPr id="25" name="AutoShape 130"/>
              <p:cNvSpPr>
                <a:spLocks noChangeArrowheads="1"/>
              </p:cNvSpPr>
              <p:nvPr/>
            </p:nvSpPr>
            <p:spPr bwMode="auto">
              <a:xfrm>
                <a:off x="5292169" y="2133454"/>
                <a:ext cx="3024830" cy="504019"/>
              </a:xfrm>
              <a:prstGeom prst="roundRect">
                <a:avLst>
                  <a:gd name="adj" fmla="val 16667"/>
                </a:avLst>
              </a:prstGeom>
              <a:solidFill>
                <a:schemeClr val="accent1">
                  <a:lumMod val="75000"/>
                </a:schemeClr>
              </a:solidFill>
              <a:ln w="9525" algn="ctr">
                <a:solidFill>
                  <a:schemeClr val="bg2"/>
                </a:solidFill>
                <a:round/>
              </a:ln>
            </p:spPr>
            <p:txBody>
              <a:bodyPr wrap="none" lIns="91422" tIns="45711" rIns="91422" bIns="45711" anchor="ctr"/>
              <a:lstStyle/>
              <a:p>
                <a:pPr algn="ctr">
                  <a:lnSpc>
                    <a:spcPct val="110000"/>
                  </a:lnSpc>
                  <a:buClr>
                    <a:srgbClr val="FFFFFF"/>
                  </a:buClr>
                  <a:defRPr/>
                </a:pPr>
                <a:endParaRPr lang="zh-CN" altLang="en-US" sz="1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45087" name="图片 53" descr="windows-media-player.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14955" y="2204864"/>
                <a:ext cx="401261" cy="40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8" name="图片 54" descr="adobe.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19011" y="2204864"/>
                <a:ext cx="401261" cy="40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9" name="图片 55" descr="office.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52120" y="2204864"/>
                <a:ext cx="432048"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0" name="图片 56" descr="dreamweaver.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92280" y="2204864"/>
                <a:ext cx="427112" cy="4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1" name="图片 57" descr="ie.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6336" y="2163643"/>
                <a:ext cx="473269" cy="47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组合 90"/>
            <p:cNvGrpSpPr/>
            <p:nvPr/>
          </p:nvGrpSpPr>
          <p:grpSpPr bwMode="auto">
            <a:xfrm>
              <a:off x="2281240" y="4725147"/>
              <a:ext cx="3600603" cy="1668685"/>
              <a:chOff x="755650" y="4725144"/>
              <a:chExt cx="3600603" cy="1668685"/>
            </a:xfrm>
          </p:grpSpPr>
          <p:sp>
            <p:nvSpPr>
              <p:cNvPr id="23" name="圆角矩形​​ 7"/>
              <p:cNvSpPr/>
              <p:nvPr/>
            </p:nvSpPr>
            <p:spPr>
              <a:xfrm>
                <a:off x="755650" y="4725144"/>
                <a:ext cx="3246077" cy="864094"/>
              </a:xfrm>
              <a:prstGeom prst="roundRect">
                <a:avLst>
                  <a:gd name="adj" fmla="val 50000"/>
                </a:avLst>
              </a:prstGeom>
              <a:gradFill flip="none" rotWithShape="1">
                <a:gsLst>
                  <a:gs pos="0">
                    <a:srgbClr val="57D3FF"/>
                  </a:gs>
                  <a:gs pos="29000">
                    <a:srgbClr val="09BFFF"/>
                  </a:gs>
                  <a:gs pos="100000">
                    <a:srgbClr val="57D3FF"/>
                  </a:gs>
                </a:gsLst>
                <a:lin ang="5400000" scaled="0"/>
                <a:tileRect/>
              </a:gradFill>
              <a:ln w="31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rPr>
                  <a:t>安全、高效、灵活</a:t>
                </a:r>
                <a:endParaRPr lang="zh-CN" altLang="en-US" sz="2400" dirty="0">
                  <a:solidFill>
                    <a:schemeClr val="tx1"/>
                  </a:solidFill>
                  <a:latin typeface="微软雅黑" panose="020B0503020204020204" pitchFamily="34" charset="-122"/>
                  <a:ea typeface="微软雅黑" panose="020B0503020204020204" pitchFamily="34" charset="-122"/>
                </a:endParaRPr>
              </a:p>
            </p:txBody>
          </p:sp>
          <p:pic>
            <p:nvPicPr>
              <p:cNvPr id="45085" name="图片 60" descr="accept.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30856" y="4768432"/>
                <a:ext cx="1625397" cy="162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1" name="直接箭头连接符 61"/>
            <p:cNvCxnSpPr/>
            <p:nvPr/>
          </p:nvCxnSpPr>
          <p:spPr bwMode="auto">
            <a:xfrm flipH="1">
              <a:off x="3792678" y="2693942"/>
              <a:ext cx="2592433" cy="0"/>
            </a:xfrm>
            <a:prstGeom prst="straightConnector1">
              <a:avLst/>
            </a:prstGeom>
            <a:ln>
              <a:solidFill>
                <a:srgbClr val="00B0F0"/>
              </a:solidFill>
              <a:headEnd type="none" w="med" len="med"/>
              <a:tailEnd type="arrow"/>
            </a:ln>
          </p:spPr>
          <p:style>
            <a:lnRef idx="3">
              <a:schemeClr val="accent1"/>
            </a:lnRef>
            <a:fillRef idx="0">
              <a:schemeClr val="accent1"/>
            </a:fillRef>
            <a:effectRef idx="2">
              <a:schemeClr val="accent1"/>
            </a:effectRef>
            <a:fontRef idx="minor">
              <a:schemeClr val="tx1"/>
            </a:fontRef>
          </p:style>
        </p:cxnSp>
        <p:pic>
          <p:nvPicPr>
            <p:cNvPr id="45081" name="Picture 1" descr="图2-3 E9110V瘦客户机外观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33292" y="2564904"/>
              <a:ext cx="264853" cy="6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组合 69"/>
          <p:cNvGrpSpPr/>
          <p:nvPr/>
        </p:nvGrpSpPr>
        <p:grpSpPr>
          <a:xfrm>
            <a:off x="27857" y="1"/>
            <a:ext cx="1303784" cy="1492061"/>
            <a:chOff x="411163" y="68262"/>
            <a:chExt cx="1800225" cy="2244448"/>
          </a:xfrm>
        </p:grpSpPr>
        <p:grpSp>
          <p:nvGrpSpPr>
            <p:cNvPr id="73" name="组合 6"/>
            <p:cNvGrpSpPr/>
            <p:nvPr/>
          </p:nvGrpSpPr>
          <p:grpSpPr bwMode="auto">
            <a:xfrm>
              <a:off x="411163" y="68262"/>
              <a:ext cx="1800225" cy="1800225"/>
              <a:chOff x="925401" y="3148270"/>
              <a:chExt cx="1800000" cy="1800000"/>
            </a:xfrm>
          </p:grpSpPr>
          <p:sp>
            <p:nvSpPr>
              <p:cNvPr id="77" name="椭圆 76"/>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8" name="椭圆 77"/>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76" name="矩形 75"/>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advClick="0" advTm="8000">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31640" y="332656"/>
            <a:ext cx="5252640" cy="747184"/>
          </a:xfrm>
        </p:spPr>
        <p:txBody>
          <a:bodyPr/>
          <a:lstStyle/>
          <a:p>
            <a:pPr lvl="1">
              <a:defRPr/>
            </a:pPr>
            <a:r>
              <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智慧园区容灾备份业务</a:t>
            </a:r>
            <a:endParaRPr lang="zh-CN" altLang="en-US" sz="2800" dirty="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2" name="组合 176"/>
          <p:cNvGrpSpPr/>
          <p:nvPr/>
        </p:nvGrpSpPr>
        <p:grpSpPr bwMode="auto">
          <a:xfrm>
            <a:off x="533400" y="1164166"/>
            <a:ext cx="8212138" cy="4885267"/>
            <a:chOff x="566350" y="1252036"/>
            <a:chExt cx="8212003" cy="4885909"/>
          </a:xfrm>
        </p:grpSpPr>
        <p:grpSp>
          <p:nvGrpSpPr>
            <p:cNvPr id="3" name="组合 174"/>
            <p:cNvGrpSpPr/>
            <p:nvPr/>
          </p:nvGrpSpPr>
          <p:grpSpPr bwMode="auto">
            <a:xfrm>
              <a:off x="566350" y="1252036"/>
              <a:ext cx="8212003" cy="4885909"/>
              <a:chOff x="1011869" y="1977777"/>
              <a:chExt cx="10056798" cy="4744414"/>
            </a:xfrm>
          </p:grpSpPr>
          <p:sp>
            <p:nvSpPr>
              <p:cNvPr id="46091" name="Text Box 18"/>
              <p:cNvSpPr txBox="1">
                <a:spLocks noChangeArrowheads="1"/>
              </p:cNvSpPr>
              <p:nvPr/>
            </p:nvSpPr>
            <p:spPr bwMode="auto">
              <a:xfrm>
                <a:off x="1049282" y="5510258"/>
                <a:ext cx="8134222" cy="1211933"/>
              </a:xfrm>
              <a:prstGeom prst="rect">
                <a:avLst/>
              </a:prstGeom>
              <a:solidFill>
                <a:srgbClr val="99CCFF"/>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lIns="81600" tIns="40800" rIns="81600" bIns="40800" anchor="ctr"/>
              <a:lstStyle>
                <a:lvl1pPr marL="255905" indent="-255905" defTabSz="610870" eaLnBrk="0" hangingPunct="0">
                  <a:defRPr>
                    <a:solidFill>
                      <a:schemeClr val="tx1"/>
                    </a:solidFill>
                    <a:latin typeface="Calibri" panose="020F0502020204030204" pitchFamily="34" charset="0"/>
                    <a:ea typeface="宋体" panose="02010600030101010101" pitchFamily="2" charset="-122"/>
                  </a:defRPr>
                </a:lvl1pPr>
                <a:lvl2pPr marL="742950" indent="-285750" defTabSz="610870" eaLnBrk="0" hangingPunct="0">
                  <a:defRPr>
                    <a:solidFill>
                      <a:schemeClr val="tx1"/>
                    </a:solidFill>
                    <a:latin typeface="Calibri" panose="020F0502020204030204" pitchFamily="34" charset="0"/>
                    <a:ea typeface="宋体" panose="02010600030101010101" pitchFamily="2" charset="-122"/>
                  </a:defRPr>
                </a:lvl2pPr>
                <a:lvl3pPr marL="1143000" indent="-228600" defTabSz="610870" eaLnBrk="0" hangingPunct="0">
                  <a:defRPr>
                    <a:solidFill>
                      <a:schemeClr val="tx1"/>
                    </a:solidFill>
                    <a:latin typeface="Calibri" panose="020F0502020204030204" pitchFamily="34" charset="0"/>
                    <a:ea typeface="宋体" panose="02010600030101010101" pitchFamily="2" charset="-122"/>
                  </a:defRPr>
                </a:lvl3pPr>
                <a:lvl4pPr marL="1600200" indent="-228600" defTabSz="610870" eaLnBrk="0" hangingPunct="0">
                  <a:defRPr>
                    <a:solidFill>
                      <a:schemeClr val="tx1"/>
                    </a:solidFill>
                    <a:latin typeface="Calibri" panose="020F0502020204030204" pitchFamily="34" charset="0"/>
                    <a:ea typeface="宋体" panose="02010600030101010101" pitchFamily="2" charset="-122"/>
                  </a:defRPr>
                </a:lvl4pPr>
                <a:lvl5pPr marL="2057400" indent="-228600" defTabSz="610870" eaLnBrk="0" hangingPunct="0">
                  <a:defRPr>
                    <a:solidFill>
                      <a:schemeClr val="tx1"/>
                    </a:solidFill>
                    <a:latin typeface="Calibri" panose="020F0502020204030204" pitchFamily="34" charset="0"/>
                    <a:ea typeface="宋体" panose="02010600030101010101" pitchFamily="2" charset="-122"/>
                  </a:defRPr>
                </a:lvl5pPr>
                <a:lvl6pPr marL="2514600" indent="-228600" defTabSz="61087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1087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1087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1087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FrutigerNext LT Medium"/>
                  <a:buAutoNum type="arabicPeriod"/>
                </a:pPr>
                <a:r>
                  <a:rPr lang="zh-CN" altLang="zh-CN" sz="1400">
                    <a:latin typeface="微软雅黑" panose="020B0503020204020204" pitchFamily="34" charset="-122"/>
                    <a:ea typeface="微软雅黑" panose="020B0503020204020204" pitchFamily="34" charset="-122"/>
                  </a:rPr>
                  <a:t>容量大、性能好、可靠性高</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FrutigerNext LT Medium"/>
                  <a:buAutoNum type="arabicPeriod"/>
                </a:pPr>
                <a:r>
                  <a:rPr lang="zh-CN" altLang="en-US" sz="1400">
                    <a:latin typeface="微软雅黑" panose="020B0503020204020204" pitchFamily="34" charset="-122"/>
                    <a:ea typeface="微软雅黑" panose="020B0503020204020204" pitchFamily="34" charset="-122"/>
                  </a:rPr>
                  <a:t>适用于</a:t>
                </a:r>
                <a:r>
                  <a:rPr lang="zh-CN" altLang="zh-CN" sz="1400">
                    <a:latin typeface="微软雅黑" panose="020B0503020204020204" pitchFamily="34" charset="-122"/>
                    <a:ea typeface="微软雅黑" panose="020B0503020204020204" pitchFamily="34" charset="-122"/>
                  </a:rPr>
                  <a:t>大中型数据中心</a:t>
                </a:r>
                <a:r>
                  <a:rPr lang="zh-CN" altLang="en-US" sz="1400">
                    <a:latin typeface="微软雅黑" panose="020B0503020204020204" pitchFamily="34" charset="-122"/>
                    <a:ea typeface="微软雅黑" panose="020B0503020204020204" pitchFamily="34" charset="-122"/>
                  </a:rPr>
                  <a:t>，</a:t>
                </a:r>
                <a:r>
                  <a:rPr lang="zh-CN" altLang="zh-CN" sz="1400">
                    <a:latin typeface="微软雅黑" panose="020B0503020204020204" pitchFamily="34" charset="-122"/>
                    <a:ea typeface="微软雅黑" panose="020B0503020204020204" pitchFamily="34" charset="-122"/>
                  </a:rPr>
                  <a:t>本地集中备份和异地数据容灾</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FrutigerNext LT Medium"/>
                  <a:buAutoNum type="arabicPeriod"/>
                </a:pPr>
                <a:r>
                  <a:rPr lang="zh-CN" altLang="zh-CN" sz="1400">
                    <a:latin typeface="微软雅黑" panose="020B0503020204020204" pitchFamily="34" charset="-122"/>
                    <a:ea typeface="微软雅黑" panose="020B0503020204020204" pitchFamily="34" charset="-122"/>
                  </a:rPr>
                  <a:t>适合于备份容量需求高达几百</a:t>
                </a:r>
                <a:r>
                  <a:rPr lang="en-US" altLang="zh-CN" sz="1400">
                    <a:latin typeface="微软雅黑" panose="020B0503020204020204" pitchFamily="34" charset="-122"/>
                    <a:ea typeface="微软雅黑" panose="020B0503020204020204" pitchFamily="34" charset="-122"/>
                  </a:rPr>
                  <a:t>TB</a:t>
                </a:r>
                <a:r>
                  <a:rPr lang="zh-CN" altLang="zh-CN" sz="1400">
                    <a:latin typeface="微软雅黑" panose="020B0503020204020204" pitchFamily="34" charset="-122"/>
                    <a:ea typeface="微软雅黑" panose="020B0503020204020204" pitchFamily="34" charset="-122"/>
                  </a:rPr>
                  <a:t>、备份速率要求高（</a:t>
                </a:r>
                <a:r>
                  <a:rPr lang="en-US" altLang="zh-CN" sz="1400">
                    <a:latin typeface="微软雅黑" panose="020B0503020204020204" pitchFamily="34" charset="-122"/>
                    <a:ea typeface="微软雅黑" panose="020B0503020204020204" pitchFamily="34" charset="-122"/>
                  </a:rPr>
                  <a:t>VTL6000</a:t>
                </a:r>
                <a:r>
                  <a:rPr lang="zh-CN" altLang="zh-CN" sz="1400">
                    <a:latin typeface="微软雅黑" panose="020B0503020204020204" pitchFamily="34" charset="-122"/>
                    <a:ea typeface="微软雅黑" panose="020B0503020204020204" pitchFamily="34" charset="-122"/>
                  </a:rPr>
                  <a:t>备份速率可高达</a:t>
                </a:r>
                <a:r>
                  <a:rPr lang="en-US" altLang="zh-CN" sz="1400">
                    <a:latin typeface="微软雅黑" panose="020B0503020204020204" pitchFamily="34" charset="-122"/>
                    <a:ea typeface="微软雅黑" panose="020B0503020204020204" pitchFamily="34" charset="-122"/>
                  </a:rPr>
                  <a:t>2500MB/s</a:t>
                </a:r>
                <a:r>
                  <a:rPr lang="zh-CN" altLang="zh-CN" sz="1400">
                    <a:latin typeface="微软雅黑" panose="020B0503020204020204" pitchFamily="34" charset="-122"/>
                    <a:ea typeface="微软雅黑" panose="020B0503020204020204" pitchFamily="34" charset="-122"/>
                  </a:rPr>
                  <a:t>）、备份窗口小的应用场景。</a:t>
                </a:r>
                <a:endParaRPr lang="zh-CN" altLang="zh-CN" sz="1400">
                  <a:latin typeface="微软雅黑" panose="020B0503020204020204" pitchFamily="34" charset="-122"/>
                  <a:ea typeface="微软雅黑" panose="020B0503020204020204" pitchFamily="34" charset="-122"/>
                </a:endParaRPr>
              </a:p>
            </p:txBody>
          </p:sp>
          <p:sp>
            <p:nvSpPr>
              <p:cNvPr id="46092" name="Text Box 18"/>
              <p:cNvSpPr txBox="1">
                <a:spLocks noChangeArrowheads="1"/>
              </p:cNvSpPr>
              <p:nvPr/>
            </p:nvSpPr>
            <p:spPr bwMode="auto">
              <a:xfrm>
                <a:off x="1011869" y="4000578"/>
                <a:ext cx="8171635" cy="972000"/>
              </a:xfrm>
              <a:prstGeom prst="rect">
                <a:avLst/>
              </a:prstGeom>
              <a:solidFill>
                <a:srgbClr val="99CCFF"/>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lIns="81600" tIns="40800" rIns="81600" bIns="40800" anchor="ctr"/>
              <a:lstStyle>
                <a:lvl1pPr marL="255905" indent="-255905" defTabSz="610870" eaLnBrk="0" hangingPunct="0">
                  <a:defRPr>
                    <a:solidFill>
                      <a:schemeClr val="tx1"/>
                    </a:solidFill>
                    <a:latin typeface="Calibri" panose="020F0502020204030204" pitchFamily="34" charset="0"/>
                    <a:ea typeface="宋体" panose="02010600030101010101" pitchFamily="2" charset="-122"/>
                  </a:defRPr>
                </a:lvl1pPr>
                <a:lvl2pPr marL="742950" indent="-285750" defTabSz="610870" eaLnBrk="0" hangingPunct="0">
                  <a:defRPr>
                    <a:solidFill>
                      <a:schemeClr val="tx1"/>
                    </a:solidFill>
                    <a:latin typeface="Calibri" panose="020F0502020204030204" pitchFamily="34" charset="0"/>
                    <a:ea typeface="宋体" panose="02010600030101010101" pitchFamily="2" charset="-122"/>
                  </a:defRPr>
                </a:lvl2pPr>
                <a:lvl3pPr marL="1143000" indent="-228600" defTabSz="610870" eaLnBrk="0" hangingPunct="0">
                  <a:defRPr>
                    <a:solidFill>
                      <a:schemeClr val="tx1"/>
                    </a:solidFill>
                    <a:latin typeface="Calibri" panose="020F0502020204030204" pitchFamily="34" charset="0"/>
                    <a:ea typeface="宋体" panose="02010600030101010101" pitchFamily="2" charset="-122"/>
                  </a:defRPr>
                </a:lvl3pPr>
                <a:lvl4pPr marL="1600200" indent="-228600" defTabSz="610870" eaLnBrk="0" hangingPunct="0">
                  <a:defRPr>
                    <a:solidFill>
                      <a:schemeClr val="tx1"/>
                    </a:solidFill>
                    <a:latin typeface="Calibri" panose="020F0502020204030204" pitchFamily="34" charset="0"/>
                    <a:ea typeface="宋体" panose="02010600030101010101" pitchFamily="2" charset="-122"/>
                  </a:defRPr>
                </a:lvl4pPr>
                <a:lvl5pPr marL="2057400" indent="-228600" defTabSz="610870" eaLnBrk="0" hangingPunct="0">
                  <a:defRPr>
                    <a:solidFill>
                      <a:schemeClr val="tx1"/>
                    </a:solidFill>
                    <a:latin typeface="Calibri" panose="020F0502020204030204" pitchFamily="34" charset="0"/>
                    <a:ea typeface="宋体" panose="02010600030101010101" pitchFamily="2" charset="-122"/>
                  </a:defRPr>
                </a:lvl5pPr>
                <a:lvl6pPr marL="2514600" indent="-228600" defTabSz="61087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1087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1087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1087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FrutigerNext LT Medium"/>
                  <a:buAutoNum type="arabicPeriod"/>
                </a:pPr>
                <a:r>
                  <a:rPr lang="zh-CN" altLang="zh-CN" sz="1400" dirty="0">
                    <a:latin typeface="微软雅黑" panose="020B0503020204020204" pitchFamily="34" charset="-122"/>
                    <a:ea typeface="微软雅黑" panose="020B0503020204020204" pitchFamily="34" charset="-122"/>
                  </a:rPr>
                  <a:t>配置维护简单、便于组网和扩展，负载均衡</a:t>
                </a:r>
                <a:endParaRPr lang="en-US" altLang="zh-CN" sz="1400" dirty="0">
                  <a:latin typeface="微软雅黑" panose="020B0503020204020204" pitchFamily="34" charset="-122"/>
                  <a:ea typeface="微软雅黑" panose="020B0503020204020204" pitchFamily="34" charset="-122"/>
                </a:endParaRPr>
              </a:p>
              <a:p>
                <a:pPr eaLnBrk="1" hangingPunct="1">
                  <a:spcBef>
                    <a:spcPct val="20000"/>
                  </a:spcBef>
                  <a:buFont typeface="FrutigerNext LT Medium"/>
                  <a:buAutoNum type="arabicPeriod"/>
                </a:pPr>
                <a:r>
                  <a:rPr lang="zh-CN" altLang="en-US" sz="1400" dirty="0">
                    <a:latin typeface="微软雅黑" panose="020B0503020204020204" pitchFamily="34" charset="-122"/>
                    <a:ea typeface="微软雅黑" panose="020B0503020204020204" pitchFamily="34" charset="-122"/>
                  </a:rPr>
                  <a:t>适用于</a:t>
                </a:r>
                <a:r>
                  <a:rPr lang="zh-CN" altLang="zh-CN" sz="1400" dirty="0">
                    <a:latin typeface="微软雅黑" panose="020B0503020204020204" pitchFamily="34" charset="-122"/>
                    <a:ea typeface="微软雅黑" panose="020B0503020204020204" pitchFamily="34" charset="-122"/>
                  </a:rPr>
                  <a:t>中小型数据中心</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云和混合云环境</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本地集中备份和异地数据容灾</a:t>
                </a:r>
                <a:endParaRPr lang="en-US" altLang="zh-CN" sz="1400" dirty="0">
                  <a:latin typeface="微软雅黑" panose="020B0503020204020204" pitchFamily="34" charset="-122"/>
                  <a:ea typeface="微软雅黑" panose="020B0503020204020204" pitchFamily="34" charset="-122"/>
                </a:endParaRPr>
              </a:p>
              <a:p>
                <a:pPr eaLnBrk="1" hangingPunct="1">
                  <a:spcBef>
                    <a:spcPct val="20000"/>
                  </a:spcBef>
                  <a:buFont typeface="FrutigerNext LT Medium"/>
                  <a:buAutoNum type="arabicPeriod"/>
                </a:pPr>
                <a:r>
                  <a:rPr lang="zh-CN" altLang="zh-CN" sz="1400" dirty="0">
                    <a:latin typeface="微软雅黑" panose="020B0503020204020204" pitchFamily="34" charset="-122"/>
                    <a:ea typeface="微软雅黑" panose="020B0503020204020204" pitchFamily="34" charset="-122"/>
                  </a:rPr>
                  <a:t>适合于备份容量小于</a:t>
                </a:r>
                <a:r>
                  <a:rPr lang="en-US" altLang="zh-CN" sz="1400" dirty="0">
                    <a:latin typeface="微软雅黑" panose="020B0503020204020204" pitchFamily="34" charset="-122"/>
                    <a:ea typeface="微软雅黑" panose="020B0503020204020204" pitchFamily="34" charset="-122"/>
                  </a:rPr>
                  <a:t>140TB</a:t>
                </a:r>
                <a:r>
                  <a:rPr lang="zh-CN" altLang="zh-CN" sz="1400" dirty="0">
                    <a:latin typeface="微软雅黑" panose="020B0503020204020204" pitchFamily="34" charset="-122"/>
                    <a:ea typeface="微软雅黑" panose="020B0503020204020204" pitchFamily="34" charset="-122"/>
                  </a:rPr>
                  <a:t>、单业务系统备份速率小于</a:t>
                </a:r>
                <a:r>
                  <a:rPr lang="en-US" altLang="zh-CN" sz="1400" dirty="0">
                    <a:latin typeface="微软雅黑" panose="020B0503020204020204" pitchFamily="34" charset="-122"/>
                    <a:ea typeface="微软雅黑" panose="020B0503020204020204" pitchFamily="34" charset="-122"/>
                  </a:rPr>
                  <a:t>100MB/s</a:t>
                </a:r>
                <a:r>
                  <a:rPr lang="zh-CN" altLang="zh-CN" sz="1400" dirty="0">
                    <a:latin typeface="微软雅黑" panose="020B0503020204020204" pitchFamily="34" charset="-122"/>
                    <a:ea typeface="微软雅黑" panose="020B0503020204020204" pitchFamily="34" charset="-122"/>
                  </a:rPr>
                  <a:t>的应用场景</a:t>
                </a:r>
                <a:endParaRPr lang="en-US" altLang="zh-CN" sz="1400" dirty="0">
                  <a:latin typeface="微软雅黑" panose="020B0503020204020204" pitchFamily="34" charset="-122"/>
                  <a:ea typeface="微软雅黑" panose="020B0503020204020204" pitchFamily="34" charset="-122"/>
                </a:endParaRPr>
              </a:p>
            </p:txBody>
          </p:sp>
          <p:sp>
            <p:nvSpPr>
              <p:cNvPr id="46093" name="Text Box 18"/>
              <p:cNvSpPr txBox="1">
                <a:spLocks noChangeArrowheads="1"/>
              </p:cNvSpPr>
              <p:nvPr/>
            </p:nvSpPr>
            <p:spPr bwMode="auto">
              <a:xfrm>
                <a:off x="1033730" y="2441600"/>
                <a:ext cx="8149774" cy="984847"/>
              </a:xfrm>
              <a:prstGeom prst="rect">
                <a:avLst/>
              </a:prstGeom>
              <a:solidFill>
                <a:srgbClr val="99CCFF"/>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lIns="81600" tIns="40800" rIns="81600" bIns="40800" anchor="ctr"/>
              <a:lstStyle>
                <a:lvl1pPr marL="255905" indent="-255905"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FrutigerNext LT Medium"/>
                  <a:buAutoNum type="arabicPeriod"/>
                </a:pPr>
                <a:r>
                  <a:rPr lang="zh-CN" altLang="zh-CN" sz="1400">
                    <a:latin typeface="微软雅黑" panose="020B0503020204020204" pitchFamily="34" charset="-122"/>
                    <a:ea typeface="微软雅黑" panose="020B0503020204020204" pitchFamily="34" charset="-122"/>
                  </a:rPr>
                  <a:t>完全由用户自主备份，可以精确到文件级别；</a:t>
                </a:r>
                <a:endParaRPr lang="zh-CN" altLang="zh-CN" sz="1400">
                  <a:latin typeface="微软雅黑" panose="020B0503020204020204" pitchFamily="34" charset="-122"/>
                  <a:ea typeface="微软雅黑" panose="020B0503020204020204" pitchFamily="34" charset="-122"/>
                </a:endParaRPr>
              </a:p>
              <a:p>
                <a:pPr eaLnBrk="1" hangingPunct="1">
                  <a:spcBef>
                    <a:spcPct val="20000"/>
                  </a:spcBef>
                  <a:buFont typeface="FrutigerNext LT Medium"/>
                  <a:buAutoNum type="arabicPeriod"/>
                </a:pPr>
                <a:r>
                  <a:rPr lang="zh-CN" altLang="zh-CN" sz="1400">
                    <a:latin typeface="微软雅黑" panose="020B0503020204020204" pitchFamily="34" charset="-122"/>
                    <a:ea typeface="微软雅黑" panose="020B0503020204020204" pitchFamily="34" charset="-122"/>
                  </a:rPr>
                  <a:t>可使用</a:t>
                </a:r>
                <a:r>
                  <a:rPr lang="en-US" altLang="zh-CN" sz="1400">
                    <a:latin typeface="微软雅黑" panose="020B0503020204020204" pitchFamily="34" charset="-122"/>
                    <a:ea typeface="微软雅黑" panose="020B0503020204020204" pitchFamily="34" charset="-122"/>
                  </a:rPr>
                  <a:t>NAS</a:t>
                </a:r>
                <a:r>
                  <a:rPr lang="zh-CN" altLang="zh-CN" sz="1400">
                    <a:latin typeface="微软雅黑" panose="020B0503020204020204" pitchFamily="34" charset="-122"/>
                    <a:ea typeface="微软雅黑" panose="020B0503020204020204" pitchFamily="34" charset="-122"/>
                  </a:rPr>
                  <a:t>重复数据删除功能，减少备份所占空间。</a:t>
                </a:r>
                <a:endParaRPr lang="zh-CN" altLang="zh-CN" sz="1400">
                  <a:latin typeface="微软雅黑" panose="020B0503020204020204" pitchFamily="34" charset="-122"/>
                  <a:ea typeface="微软雅黑" panose="020B0503020204020204" pitchFamily="34" charset="-122"/>
                </a:endParaRPr>
              </a:p>
              <a:p>
                <a:pPr eaLnBrk="1" hangingPunct="1">
                  <a:spcBef>
                    <a:spcPct val="20000"/>
                  </a:spcBef>
                  <a:buFont typeface="FrutigerNext LT Medium"/>
                  <a:buAutoNum type="arabicPeriod"/>
                </a:pPr>
                <a:r>
                  <a:rPr lang="zh-CN" altLang="zh-CN" sz="1400">
                    <a:latin typeface="微软雅黑" panose="020B0503020204020204" pitchFamily="34" charset="-122"/>
                    <a:ea typeface="微软雅黑" panose="020B0503020204020204" pitchFamily="34" charset="-122"/>
                  </a:rPr>
                  <a:t>支持异构操作系统平台访问，方案简单、成熟，业界通用。</a:t>
                </a:r>
                <a:endParaRPr lang="en-US" altLang="zh-CN" sz="1400" b="1">
                  <a:latin typeface="微软雅黑" panose="020B0503020204020204" pitchFamily="34" charset="-122"/>
                  <a:ea typeface="微软雅黑" panose="020B0503020204020204" pitchFamily="34" charset="-122"/>
                </a:endParaRPr>
              </a:p>
            </p:txBody>
          </p:sp>
          <p:sp>
            <p:nvSpPr>
              <p:cNvPr id="11" name="Rounded Rectangle 76"/>
              <p:cNvSpPr>
                <a:spLocks noChangeArrowheads="1"/>
              </p:cNvSpPr>
              <p:nvPr/>
            </p:nvSpPr>
            <p:spPr bwMode="auto">
              <a:xfrm>
                <a:off x="1011869" y="1977777"/>
                <a:ext cx="8171027" cy="297550"/>
              </a:xfrm>
              <a:prstGeom prst="roundRect">
                <a:avLst>
                  <a:gd name="adj" fmla="val 16667"/>
                </a:avLst>
              </a:prstGeom>
              <a:solidFill>
                <a:srgbClr val="0070C0"/>
              </a:solidFill>
              <a:ln w="9525" algn="ctr">
                <a:noFill/>
                <a:miter lim="800000"/>
              </a:ln>
              <a:effectLst>
                <a:outerShdw blurRad="63500" sx="102000" sy="102000" algn="ctr" rotWithShape="0">
                  <a:prstClr val="black">
                    <a:alpha val="40000"/>
                  </a:prstClr>
                </a:outerShdw>
              </a:effectLst>
            </p:spPr>
            <p:txBody>
              <a:bodyPr lIns="91365" tIns="45683" rIns="91365" bIns="45683">
                <a:spAutoFit/>
              </a:bodyPr>
              <a:lstStyle/>
              <a:p>
                <a:pPr algn="ctr" fontAlgn="t">
                  <a:defRPr/>
                </a:pPr>
                <a:r>
                  <a:rPr kumimoji="1" lang="en-US" altLang="zh-CN" sz="1200" b="1" dirty="0">
                    <a:solidFill>
                      <a:srgbClr val="FFFFFF"/>
                    </a:solidFill>
                    <a:latin typeface="微软雅黑" panose="020B0503020204020204" pitchFamily="34" charset="-122"/>
                    <a:ea typeface="微软雅黑" panose="020B0503020204020204" pitchFamily="34" charset="-122"/>
                  </a:rPr>
                  <a:t>NAS</a:t>
                </a:r>
                <a:r>
                  <a:rPr kumimoji="1" lang="zh-CN" altLang="en-US" sz="1200" b="1" dirty="0">
                    <a:solidFill>
                      <a:srgbClr val="FFFFFF"/>
                    </a:solidFill>
                    <a:latin typeface="微软雅黑" panose="020B0503020204020204" pitchFamily="34" charset="-122"/>
                    <a:ea typeface="微软雅黑" panose="020B0503020204020204" pitchFamily="34" charset="-122"/>
                  </a:rPr>
                  <a:t>备份方案</a:t>
                </a:r>
                <a:endParaRPr kumimoji="1" lang="zh-CN" altLang="en-US" b="1" dirty="0">
                  <a:solidFill>
                    <a:srgbClr val="FFFFFF"/>
                  </a:solidFill>
                  <a:latin typeface="微软雅黑" panose="020B0503020204020204" pitchFamily="34" charset="-122"/>
                  <a:ea typeface="微软雅黑" panose="020B0503020204020204" pitchFamily="34" charset="-122"/>
                </a:endParaRPr>
              </a:p>
            </p:txBody>
          </p:sp>
          <p:sp>
            <p:nvSpPr>
              <p:cNvPr id="12" name="Rounded Rectangle 76"/>
              <p:cNvSpPr>
                <a:spLocks noChangeArrowheads="1"/>
              </p:cNvSpPr>
              <p:nvPr/>
            </p:nvSpPr>
            <p:spPr bwMode="auto">
              <a:xfrm>
                <a:off x="1011869" y="3552396"/>
                <a:ext cx="8200188" cy="297550"/>
              </a:xfrm>
              <a:prstGeom prst="roundRect">
                <a:avLst>
                  <a:gd name="adj" fmla="val 16667"/>
                </a:avLst>
              </a:prstGeom>
              <a:solidFill>
                <a:srgbClr val="0070C0"/>
              </a:solidFill>
              <a:ln w="9525" algn="ctr">
                <a:noFill/>
                <a:miter lim="800000"/>
              </a:ln>
              <a:effectLst>
                <a:outerShdw blurRad="63500" sx="102000" sy="102000" algn="ctr" rotWithShape="0">
                  <a:prstClr val="black">
                    <a:alpha val="40000"/>
                  </a:prstClr>
                </a:outerShdw>
              </a:effectLst>
            </p:spPr>
            <p:txBody>
              <a:bodyPr lIns="91365" tIns="45683" rIns="91365" bIns="45683">
                <a:spAutoFit/>
              </a:bodyPr>
              <a:lstStyle/>
              <a:p>
                <a:pPr marL="0" lvl="2" algn="ctr" fontAlgn="t">
                  <a:defRPr/>
                </a:pPr>
                <a:r>
                  <a:rPr kumimoji="1" lang="en-US" altLang="zh-CN" sz="1200" b="1" dirty="0">
                    <a:solidFill>
                      <a:srgbClr val="FFFFFF"/>
                    </a:solidFill>
                    <a:latin typeface="微软雅黑" panose="020B0503020204020204" pitchFamily="34" charset="-122"/>
                    <a:ea typeface="微软雅黑" panose="020B0503020204020204" pitchFamily="34" charset="-122"/>
                  </a:rPr>
                  <a:t>HDP</a:t>
                </a:r>
                <a:r>
                  <a:rPr kumimoji="1" lang="zh-CN" altLang="zh-CN" sz="1200" b="1" dirty="0">
                    <a:solidFill>
                      <a:srgbClr val="FFFFFF"/>
                    </a:solidFill>
                    <a:latin typeface="微软雅黑" panose="020B0503020204020204" pitchFamily="34" charset="-122"/>
                    <a:ea typeface="微软雅黑" panose="020B0503020204020204" pitchFamily="34" charset="-122"/>
                  </a:rPr>
                  <a:t>备份</a:t>
                </a:r>
                <a:r>
                  <a:rPr kumimoji="1" lang="zh-CN" altLang="en-US" sz="1200" b="1" dirty="0">
                    <a:solidFill>
                      <a:srgbClr val="FFFFFF"/>
                    </a:solidFill>
                    <a:latin typeface="微软雅黑" panose="020B0503020204020204" pitchFamily="34" charset="-122"/>
                    <a:ea typeface="微软雅黑" panose="020B0503020204020204" pitchFamily="34" charset="-122"/>
                  </a:rPr>
                  <a:t>方案</a:t>
                </a:r>
                <a:endParaRPr kumimoji="1" lang="zh-CN" altLang="en-US" sz="1200" b="1" dirty="0">
                  <a:solidFill>
                    <a:srgbClr val="FFFFFF"/>
                  </a:solidFill>
                  <a:latin typeface="微软雅黑" panose="020B0503020204020204" pitchFamily="34" charset="-122"/>
                  <a:ea typeface="微软雅黑" panose="020B0503020204020204" pitchFamily="34" charset="-122"/>
                </a:endParaRPr>
              </a:p>
            </p:txBody>
          </p:sp>
          <p:sp>
            <p:nvSpPr>
              <p:cNvPr id="13" name="Rounded Rectangle 76"/>
              <p:cNvSpPr>
                <a:spLocks noChangeArrowheads="1"/>
              </p:cNvSpPr>
              <p:nvPr/>
            </p:nvSpPr>
            <p:spPr bwMode="auto">
              <a:xfrm>
                <a:off x="1011869" y="5065346"/>
                <a:ext cx="8171027" cy="297550"/>
              </a:xfrm>
              <a:prstGeom prst="roundRect">
                <a:avLst>
                  <a:gd name="adj" fmla="val 16667"/>
                </a:avLst>
              </a:prstGeom>
              <a:solidFill>
                <a:srgbClr val="0070C0"/>
              </a:solidFill>
              <a:ln w="9525" algn="ctr">
                <a:noFill/>
                <a:miter lim="800000"/>
              </a:ln>
              <a:effectLst>
                <a:outerShdw blurRad="63500" sx="102000" sy="102000" algn="ctr" rotWithShape="0">
                  <a:prstClr val="black">
                    <a:alpha val="40000"/>
                  </a:prstClr>
                </a:outerShdw>
              </a:effectLst>
            </p:spPr>
            <p:txBody>
              <a:bodyPr lIns="91365" tIns="45683" rIns="91365" bIns="45683">
                <a:spAutoFit/>
              </a:bodyPr>
              <a:lstStyle/>
              <a:p>
                <a:pPr marL="0" lvl="2" algn="ctr" fontAlgn="t">
                  <a:defRPr/>
                </a:pPr>
                <a:r>
                  <a:rPr kumimoji="1" lang="zh-CN" altLang="zh-CN" sz="1200" b="1" dirty="0">
                    <a:solidFill>
                      <a:srgbClr val="FFFFFF"/>
                    </a:solidFill>
                    <a:latin typeface="微软雅黑" panose="020B0503020204020204" pitchFamily="34" charset="-122"/>
                    <a:ea typeface="微软雅黑" panose="020B0503020204020204" pitchFamily="34" charset="-122"/>
                  </a:rPr>
                  <a:t>基于</a:t>
                </a:r>
                <a:r>
                  <a:rPr kumimoji="1" lang="en-US" altLang="zh-CN" sz="1200" b="1" dirty="0">
                    <a:solidFill>
                      <a:srgbClr val="FFFFFF"/>
                    </a:solidFill>
                    <a:latin typeface="微软雅黑" panose="020B0503020204020204" pitchFamily="34" charset="-122"/>
                    <a:ea typeface="微软雅黑" panose="020B0503020204020204" pitchFamily="34" charset="-122"/>
                  </a:rPr>
                  <a:t>NBU</a:t>
                </a:r>
                <a:r>
                  <a:rPr kumimoji="1" lang="zh-CN" altLang="zh-CN" sz="1200" b="1" dirty="0">
                    <a:solidFill>
                      <a:srgbClr val="FFFFFF"/>
                    </a:solidFill>
                    <a:latin typeface="微软雅黑" panose="020B0503020204020204" pitchFamily="34" charset="-122"/>
                    <a:ea typeface="微软雅黑" panose="020B0503020204020204" pitchFamily="34" charset="-122"/>
                  </a:rPr>
                  <a:t>软件的备份</a:t>
                </a:r>
                <a:r>
                  <a:rPr kumimoji="1" lang="zh-CN" altLang="en-US" sz="1200" b="1" dirty="0">
                    <a:solidFill>
                      <a:srgbClr val="FFFFFF"/>
                    </a:solidFill>
                    <a:latin typeface="微软雅黑" panose="020B0503020204020204" pitchFamily="34" charset="-122"/>
                    <a:ea typeface="微软雅黑" panose="020B0503020204020204" pitchFamily="34" charset="-122"/>
                  </a:rPr>
                  <a:t>方案</a:t>
                </a:r>
                <a:endParaRPr kumimoji="1" lang="zh-CN" altLang="en-US" sz="1200" b="1" dirty="0">
                  <a:solidFill>
                    <a:srgbClr val="FFFFFF"/>
                  </a:solidFill>
                  <a:latin typeface="微软雅黑" panose="020B0503020204020204" pitchFamily="34" charset="-122"/>
                  <a:ea typeface="微软雅黑" panose="020B0503020204020204" pitchFamily="34" charset="-122"/>
                </a:endParaRPr>
              </a:p>
            </p:txBody>
          </p:sp>
          <p:pic>
            <p:nvPicPr>
              <p:cNvPr id="46097" name="Picture 55" descr="T3000正面图"/>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4490" y="4786353"/>
                <a:ext cx="1584177" cy="6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090" name="图片 17" descr="N8500-2-F（无边框）.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6285" t="20314" r="27086" b="2495"/>
            <a:stretch>
              <a:fillRect/>
            </a:stretch>
          </p:blipFill>
          <p:spPr bwMode="auto">
            <a:xfrm>
              <a:off x="7690250" y="1784595"/>
              <a:ext cx="839892" cy="155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p:nvGrpSpPr>
        <p:grpSpPr>
          <a:xfrm>
            <a:off x="27857" y="1"/>
            <a:ext cx="1303784" cy="1492061"/>
            <a:chOff x="411163" y="68262"/>
            <a:chExt cx="1800225" cy="2244448"/>
          </a:xfrm>
        </p:grpSpPr>
        <p:grpSp>
          <p:nvGrpSpPr>
            <p:cNvPr id="19" name="组合 6"/>
            <p:cNvGrpSpPr/>
            <p:nvPr/>
          </p:nvGrpSpPr>
          <p:grpSpPr bwMode="auto">
            <a:xfrm>
              <a:off x="411163" y="68262"/>
              <a:ext cx="1800225" cy="1800225"/>
              <a:chOff x="925401" y="3148270"/>
              <a:chExt cx="1800000" cy="1800000"/>
            </a:xfrm>
          </p:grpSpPr>
          <p:sp>
            <p:nvSpPr>
              <p:cNvPr id="25" name="椭圆 24"/>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椭圆 25"/>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2" name="矩形 21"/>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advClick="0" advTm="8000">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AutoShape 3" descr="C:\Users\User\AppData\Local\Temp\U2]PTOT_CDDX%BSA{59Y6.gif"/>
          <p:cNvSpPr>
            <a:spLocks noChangeAspect="1" noChangeArrowheads="1"/>
          </p:cNvSpPr>
          <p:nvPr/>
        </p:nvSpPr>
        <p:spPr bwMode="auto">
          <a:xfrm>
            <a:off x="0" y="0"/>
            <a:ext cx="304800" cy="304800"/>
          </a:xfrm>
          <a:prstGeom prst="rect">
            <a:avLst/>
          </a:prstGeom>
          <a:noFill/>
          <a:ln w="9525">
            <a:noFill/>
            <a:miter lim="800000"/>
          </a:ln>
        </p:spPr>
        <p:txBody>
          <a:bodyPr/>
          <a:lstStyle/>
          <a:p>
            <a:endParaRPr lang="zh-CN" altLang="en-US">
              <a:solidFill>
                <a:srgbClr val="000000"/>
              </a:solidFill>
            </a:endParaRPr>
          </a:p>
        </p:txBody>
      </p:sp>
      <p:sp>
        <p:nvSpPr>
          <p:cNvPr id="658435" name="AutoShape 4" descr="C:\Users\User\AppData\Local\Temp\U2]PTOT_CDDX%BSA{59Y6.gif"/>
          <p:cNvSpPr>
            <a:spLocks noChangeAspect="1" noChangeArrowheads="1"/>
          </p:cNvSpPr>
          <p:nvPr/>
        </p:nvSpPr>
        <p:spPr bwMode="auto">
          <a:xfrm>
            <a:off x="0" y="0"/>
            <a:ext cx="304800" cy="304800"/>
          </a:xfrm>
          <a:prstGeom prst="rect">
            <a:avLst/>
          </a:prstGeom>
          <a:noFill/>
          <a:ln w="9525">
            <a:noFill/>
            <a:miter lim="800000"/>
          </a:ln>
        </p:spPr>
        <p:txBody>
          <a:bodyPr/>
          <a:lstStyle/>
          <a:p>
            <a:endParaRPr lang="zh-CN" altLang="en-US">
              <a:solidFill>
                <a:srgbClr val="000000"/>
              </a:solidFill>
            </a:endParaRPr>
          </a:p>
        </p:txBody>
      </p:sp>
      <p:pic>
        <p:nvPicPr>
          <p:cNvPr id="658436" name="Picture 48"/>
          <p:cNvPicPr>
            <a:picLocks noChangeAspect="1" noChangeArrowheads="1"/>
          </p:cNvPicPr>
          <p:nvPr/>
        </p:nvPicPr>
        <p:blipFill>
          <a:blip r:embed="rId1" cstate="print"/>
          <a:srcRect/>
          <a:stretch>
            <a:fillRect/>
          </a:stretch>
        </p:blipFill>
        <p:spPr bwMode="auto">
          <a:xfrm>
            <a:off x="5919788" y="2590800"/>
            <a:ext cx="2687637" cy="1993900"/>
          </a:xfrm>
          <a:prstGeom prst="rect">
            <a:avLst/>
          </a:prstGeom>
          <a:noFill/>
          <a:ln w="9525">
            <a:noFill/>
            <a:miter lim="800000"/>
            <a:headEnd/>
            <a:tailEnd/>
          </a:ln>
        </p:spPr>
      </p:pic>
      <p:grpSp>
        <p:nvGrpSpPr>
          <p:cNvPr id="2" name="Group 5"/>
          <p:cNvGrpSpPr/>
          <p:nvPr/>
        </p:nvGrpSpPr>
        <p:grpSpPr bwMode="auto">
          <a:xfrm>
            <a:off x="554038" y="2814638"/>
            <a:ext cx="5715000" cy="901700"/>
            <a:chOff x="0" y="0"/>
            <a:chExt cx="5715040" cy="901597"/>
          </a:xfrm>
        </p:grpSpPr>
        <p:sp>
          <p:nvSpPr>
            <p:cNvPr id="658449" name="TextBox 29"/>
            <p:cNvSpPr txBox="1">
              <a:spLocks noChangeArrowheads="1"/>
            </p:cNvSpPr>
            <p:nvPr/>
          </p:nvSpPr>
          <p:spPr bwMode="auto">
            <a:xfrm>
              <a:off x="0" y="0"/>
              <a:ext cx="5715040" cy="400110"/>
            </a:xfrm>
            <a:prstGeom prst="rect">
              <a:avLst/>
            </a:prstGeom>
            <a:noFill/>
            <a:ln w="9525">
              <a:noFill/>
              <a:miter lim="800000"/>
            </a:ln>
          </p:spPr>
          <p:txBody>
            <a:bodyPr>
              <a:spAutoFit/>
            </a:bodyPr>
            <a:lstStyle/>
            <a:p>
              <a:r>
                <a:rPr lang="zh-CN" altLang="en-US" sz="2000">
                  <a:solidFill>
                    <a:srgbClr val="0000FF"/>
                  </a:solidFill>
                  <a:latin typeface="华文细黑" pitchFamily="2" charset="-122"/>
                  <a:ea typeface="华文细黑" pitchFamily="2" charset="-122"/>
                </a:rPr>
                <a:t>移动办公主要功能模块（功能可定制）：</a:t>
              </a:r>
              <a:endParaRPr lang="zh-CN" altLang="en-US" sz="2000">
                <a:solidFill>
                  <a:srgbClr val="0000FF"/>
                </a:solidFill>
                <a:latin typeface="华文细黑" pitchFamily="2" charset="-122"/>
                <a:ea typeface="华文细黑" pitchFamily="2" charset="-122"/>
              </a:endParaRPr>
            </a:p>
          </p:txBody>
        </p:sp>
        <p:sp>
          <p:nvSpPr>
            <p:cNvPr id="658450" name="圆角矩形 31"/>
            <p:cNvSpPr>
              <a:spLocks noChangeArrowheads="1"/>
            </p:cNvSpPr>
            <p:nvPr/>
          </p:nvSpPr>
          <p:spPr bwMode="auto">
            <a:xfrm>
              <a:off x="4660933" y="471433"/>
              <a:ext cx="857256" cy="430164"/>
            </a:xfrm>
            <a:prstGeom prst="roundRect">
              <a:avLst>
                <a:gd name="adj" fmla="val 16667"/>
              </a:avLst>
            </a:prstGeom>
            <a:noFill/>
            <a:ln w="9525">
              <a:noFill/>
              <a:round/>
            </a:ln>
          </p:spPr>
          <p:txBody>
            <a:bodyPr anchor="ctr"/>
            <a:lstStyle/>
            <a:p>
              <a:pPr algn="ctr"/>
              <a:r>
                <a:rPr lang="en-US" altLang="zh-CN">
                  <a:solidFill>
                    <a:srgbClr val="000000"/>
                  </a:solidFill>
                </a:rPr>
                <a:t>……</a:t>
              </a:r>
              <a:endParaRPr lang="zh-CN" altLang="en-US">
                <a:solidFill>
                  <a:srgbClr val="000000"/>
                </a:solidFill>
              </a:endParaRPr>
            </a:p>
          </p:txBody>
        </p:sp>
      </p:grpSp>
      <p:pic>
        <p:nvPicPr>
          <p:cNvPr id="658438" name="Picture 4"/>
          <p:cNvPicPr>
            <a:picLocks noChangeAspect="1" noChangeArrowheads="1"/>
          </p:cNvPicPr>
          <p:nvPr/>
        </p:nvPicPr>
        <p:blipFill>
          <a:blip r:embed="rId2" cstate="print"/>
          <a:srcRect/>
          <a:stretch>
            <a:fillRect/>
          </a:stretch>
        </p:blipFill>
        <p:spPr bwMode="auto">
          <a:xfrm>
            <a:off x="625475" y="3635375"/>
            <a:ext cx="758825" cy="1008063"/>
          </a:xfrm>
          <a:prstGeom prst="rect">
            <a:avLst/>
          </a:prstGeom>
          <a:noFill/>
          <a:ln w="9525">
            <a:noFill/>
            <a:miter lim="800000"/>
            <a:headEnd/>
            <a:tailEnd/>
          </a:ln>
        </p:spPr>
      </p:pic>
      <p:pic>
        <p:nvPicPr>
          <p:cNvPr id="658439" name="Picture 5"/>
          <p:cNvPicPr>
            <a:picLocks noChangeAspect="1" noChangeArrowheads="1"/>
          </p:cNvPicPr>
          <p:nvPr/>
        </p:nvPicPr>
        <p:blipFill>
          <a:blip r:embed="rId3" cstate="print"/>
          <a:srcRect/>
          <a:stretch>
            <a:fillRect/>
          </a:stretch>
        </p:blipFill>
        <p:spPr bwMode="auto">
          <a:xfrm>
            <a:off x="1893888" y="3635375"/>
            <a:ext cx="793750" cy="1000125"/>
          </a:xfrm>
          <a:prstGeom prst="rect">
            <a:avLst/>
          </a:prstGeom>
          <a:noFill/>
          <a:ln w="9525">
            <a:noFill/>
            <a:miter lim="800000"/>
            <a:headEnd/>
            <a:tailEnd/>
          </a:ln>
        </p:spPr>
      </p:pic>
      <p:pic>
        <p:nvPicPr>
          <p:cNvPr id="658440" name="Picture 8"/>
          <p:cNvPicPr>
            <a:picLocks noChangeAspect="1" noChangeArrowheads="1"/>
          </p:cNvPicPr>
          <p:nvPr/>
        </p:nvPicPr>
        <p:blipFill>
          <a:blip r:embed="rId4" cstate="print"/>
          <a:srcRect/>
          <a:stretch>
            <a:fillRect/>
          </a:stretch>
        </p:blipFill>
        <p:spPr bwMode="auto">
          <a:xfrm>
            <a:off x="3197225" y="3635375"/>
            <a:ext cx="728663" cy="1000125"/>
          </a:xfrm>
          <a:prstGeom prst="rect">
            <a:avLst/>
          </a:prstGeom>
          <a:noFill/>
          <a:ln w="9525">
            <a:noFill/>
            <a:miter lim="800000"/>
            <a:headEnd/>
            <a:tailEnd/>
          </a:ln>
        </p:spPr>
      </p:pic>
      <p:pic>
        <p:nvPicPr>
          <p:cNvPr id="658441" name="Picture 10"/>
          <p:cNvPicPr>
            <a:picLocks noChangeAspect="1" noChangeArrowheads="1"/>
          </p:cNvPicPr>
          <p:nvPr/>
        </p:nvPicPr>
        <p:blipFill>
          <a:blip r:embed="rId5" cstate="print"/>
          <a:srcRect/>
          <a:stretch>
            <a:fillRect/>
          </a:stretch>
        </p:blipFill>
        <p:spPr bwMode="auto">
          <a:xfrm>
            <a:off x="4433888" y="3635375"/>
            <a:ext cx="695325" cy="966788"/>
          </a:xfrm>
          <a:prstGeom prst="rect">
            <a:avLst/>
          </a:prstGeom>
          <a:noFill/>
          <a:ln w="9525">
            <a:noFill/>
            <a:miter lim="800000"/>
            <a:headEnd/>
            <a:tailEnd/>
          </a:ln>
        </p:spPr>
      </p:pic>
      <p:sp>
        <p:nvSpPr>
          <p:cNvPr id="658443" name="矩形 16"/>
          <p:cNvSpPr>
            <a:spLocks noChangeArrowheads="1"/>
          </p:cNvSpPr>
          <p:nvPr/>
        </p:nvSpPr>
        <p:spPr bwMode="auto">
          <a:xfrm>
            <a:off x="214313" y="1268759"/>
            <a:ext cx="8786812" cy="1338828"/>
          </a:xfrm>
          <a:prstGeom prst="rect">
            <a:avLst/>
          </a:prstGeom>
          <a:solidFill>
            <a:schemeClr val="bg1"/>
          </a:solidFill>
          <a:ln w="9525">
            <a:solidFill>
              <a:srgbClr val="FF0000"/>
            </a:solidFill>
            <a:miter lim="800000"/>
          </a:ln>
        </p:spPr>
        <p:txBody>
          <a:bodyPr wrap="square">
            <a:spAutoFit/>
          </a:bodyPr>
          <a:lstStyle/>
          <a:p>
            <a:pPr>
              <a:lnSpc>
                <a:spcPct val="150000"/>
              </a:lnSpc>
              <a:buClr>
                <a:srgbClr val="FF0000"/>
              </a:buClr>
            </a:pPr>
            <a:r>
              <a:rPr lang="zh-CN" altLang="en-US" dirty="0">
                <a:solidFill>
                  <a:srgbClr val="000000"/>
                </a:solidFill>
              </a:rPr>
              <a:t>       发挥</a:t>
            </a:r>
            <a:r>
              <a:rPr lang="zh-CN" altLang="en-US" dirty="0">
                <a:solidFill>
                  <a:srgbClr val="FF0000"/>
                </a:solidFill>
              </a:rPr>
              <a:t>沃</a:t>
            </a:r>
            <a:r>
              <a:rPr lang="en-US" altLang="zh-CN" dirty="0" smtClean="0">
                <a:solidFill>
                  <a:srgbClr val="FF0000"/>
                </a:solidFill>
              </a:rPr>
              <a:t>.4G</a:t>
            </a:r>
            <a:r>
              <a:rPr lang="zh-CN" altLang="en-US" dirty="0">
                <a:solidFill>
                  <a:srgbClr val="000000"/>
                </a:solidFill>
              </a:rPr>
              <a:t>技术和终端优势，中国联通开发</a:t>
            </a:r>
            <a:r>
              <a:rPr lang="zh-CN" altLang="en-US" dirty="0">
                <a:solidFill>
                  <a:srgbClr val="FF0000"/>
                </a:solidFill>
              </a:rPr>
              <a:t>标准</a:t>
            </a:r>
            <a:r>
              <a:rPr lang="en-US" altLang="zh-CN" dirty="0">
                <a:solidFill>
                  <a:srgbClr val="FF0000"/>
                </a:solidFill>
              </a:rPr>
              <a:t>+</a:t>
            </a:r>
            <a:r>
              <a:rPr lang="zh-CN" altLang="en-US" dirty="0">
                <a:solidFill>
                  <a:srgbClr val="FF0000"/>
                </a:solidFill>
              </a:rPr>
              <a:t>移动</a:t>
            </a:r>
            <a:r>
              <a:rPr lang="en-US" altLang="zh-CN" dirty="0">
                <a:solidFill>
                  <a:srgbClr val="FF0000"/>
                </a:solidFill>
              </a:rPr>
              <a:t>OA</a:t>
            </a:r>
            <a:r>
              <a:rPr lang="zh-CN" altLang="en-US" dirty="0">
                <a:solidFill>
                  <a:srgbClr val="000000"/>
                </a:solidFill>
              </a:rPr>
              <a:t>系统，可满足广大中小企业加强办公管理的需求，企业人员可在</a:t>
            </a:r>
            <a:r>
              <a:rPr lang="zh-CN" altLang="en-US" dirty="0">
                <a:solidFill>
                  <a:srgbClr val="FF0000"/>
                </a:solidFill>
              </a:rPr>
              <a:t>任何时间</a:t>
            </a:r>
            <a:r>
              <a:rPr lang="en-US" altLang="zh-CN" dirty="0">
                <a:solidFill>
                  <a:srgbClr val="FF0000"/>
                </a:solidFill>
              </a:rPr>
              <a:t>、</a:t>
            </a:r>
            <a:r>
              <a:rPr lang="zh-CN" altLang="en-US" dirty="0">
                <a:solidFill>
                  <a:srgbClr val="FF0000"/>
                </a:solidFill>
              </a:rPr>
              <a:t>任何地点，</a:t>
            </a:r>
            <a:r>
              <a:rPr lang="zh-CN" altLang="en-US" dirty="0">
                <a:solidFill>
                  <a:srgbClr val="000000"/>
                </a:solidFill>
              </a:rPr>
              <a:t>无论出差，还是旅游，均可通过移动智能终端使用</a:t>
            </a:r>
            <a:r>
              <a:rPr lang="zh-CN" altLang="en-US" dirty="0">
                <a:solidFill>
                  <a:srgbClr val="FF0000"/>
                </a:solidFill>
              </a:rPr>
              <a:t>办公系统</a:t>
            </a:r>
            <a:r>
              <a:rPr lang="zh-CN" altLang="en-US" dirty="0">
                <a:solidFill>
                  <a:srgbClr val="000000"/>
                </a:solidFill>
              </a:rPr>
              <a:t>，加快企业事务的决策。</a:t>
            </a:r>
            <a:endParaRPr lang="zh-CN" altLang="en-US" dirty="0">
              <a:solidFill>
                <a:srgbClr val="000000"/>
              </a:solidFill>
            </a:endParaRPr>
          </a:p>
        </p:txBody>
      </p:sp>
      <p:pic>
        <p:nvPicPr>
          <p:cNvPr id="658444" name="图片 11"/>
          <p:cNvPicPr>
            <a:picLocks noChangeAspect="1" noChangeArrowheads="1"/>
          </p:cNvPicPr>
          <p:nvPr/>
        </p:nvPicPr>
        <p:blipFill>
          <a:blip r:embed="rId6" cstate="print"/>
          <a:srcRect/>
          <a:stretch>
            <a:fillRect/>
          </a:stretch>
        </p:blipFill>
        <p:spPr bwMode="auto">
          <a:xfrm>
            <a:off x="6138863" y="4857750"/>
            <a:ext cx="1219200" cy="1828800"/>
          </a:xfrm>
          <a:prstGeom prst="rect">
            <a:avLst/>
          </a:prstGeom>
          <a:noFill/>
          <a:ln w="9525">
            <a:noFill/>
            <a:miter lim="800000"/>
            <a:headEnd/>
            <a:tailEnd/>
          </a:ln>
        </p:spPr>
      </p:pic>
      <p:pic>
        <p:nvPicPr>
          <p:cNvPr id="658445" name="图片 12"/>
          <p:cNvPicPr>
            <a:picLocks noChangeAspect="1" noChangeArrowheads="1"/>
          </p:cNvPicPr>
          <p:nvPr/>
        </p:nvPicPr>
        <p:blipFill>
          <a:blip r:embed="rId7" cstate="print"/>
          <a:srcRect/>
          <a:stretch>
            <a:fillRect/>
          </a:stretch>
        </p:blipFill>
        <p:spPr bwMode="auto">
          <a:xfrm>
            <a:off x="7567613" y="4857750"/>
            <a:ext cx="1219200" cy="1828800"/>
          </a:xfrm>
          <a:prstGeom prst="rect">
            <a:avLst/>
          </a:prstGeom>
          <a:noFill/>
          <a:ln w="9525">
            <a:noFill/>
            <a:miter lim="800000"/>
            <a:headEnd/>
            <a:tailEnd/>
          </a:ln>
        </p:spPr>
      </p:pic>
      <p:sp>
        <p:nvSpPr>
          <p:cNvPr id="654350" name="矩形 85"/>
          <p:cNvSpPr>
            <a:spLocks noChangeArrowheads="1"/>
          </p:cNvSpPr>
          <p:nvPr/>
        </p:nvSpPr>
        <p:spPr bwMode="auto">
          <a:xfrm>
            <a:off x="1427758" y="337790"/>
            <a:ext cx="6024562" cy="642938"/>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sym typeface="Arial" panose="020B0604020202020204" pitchFamily="34" charset="0"/>
              </a:rPr>
              <a:t>运营服务</a:t>
            </a:r>
            <a:r>
              <a:rPr lang="en-US" altLang="zh-CN" sz="2800" b="1" dirty="0" smtClean="0">
                <a:solidFill>
                  <a:srgbClr val="000000"/>
                </a:solidFill>
                <a:sym typeface="Arial" panose="020B0604020202020204" pitchFamily="34" charset="0"/>
              </a:rPr>
              <a:t>-</a:t>
            </a:r>
            <a:r>
              <a:rPr lang="zh-CN" altLang="en-US" sz="2800" b="1" dirty="0" smtClean="0">
                <a:solidFill>
                  <a:srgbClr val="000000"/>
                </a:solidFill>
                <a:sym typeface="Arial" panose="020B0604020202020204" pitchFamily="34" charset="0"/>
              </a:rPr>
              <a:t>企业办公信息化</a:t>
            </a:r>
            <a:endParaRPr lang="zh-CN" altLang="en-US" sz="2800" b="1" dirty="0">
              <a:solidFill>
                <a:srgbClr val="000000"/>
              </a:solidFill>
              <a:sym typeface="Arial" panose="020B0604020202020204" pitchFamily="34" charset="0"/>
            </a:endParaRPr>
          </a:p>
        </p:txBody>
      </p:sp>
      <p:pic>
        <p:nvPicPr>
          <p:cNvPr id="658447" name="Picture 21"/>
          <p:cNvPicPr>
            <a:picLocks noChangeAspect="1" noChangeArrowheads="1"/>
          </p:cNvPicPr>
          <p:nvPr/>
        </p:nvPicPr>
        <p:blipFill>
          <a:blip r:embed="rId8" cstate="print"/>
          <a:srcRect/>
          <a:stretch>
            <a:fillRect/>
          </a:stretch>
        </p:blipFill>
        <p:spPr bwMode="auto">
          <a:xfrm>
            <a:off x="342900" y="4984750"/>
            <a:ext cx="5586413" cy="1516063"/>
          </a:xfrm>
          <a:prstGeom prst="rect">
            <a:avLst/>
          </a:prstGeom>
          <a:noFill/>
          <a:ln w="9525">
            <a:noFill/>
            <a:miter lim="800000"/>
            <a:headEnd/>
            <a:tailEnd/>
          </a:ln>
        </p:spPr>
      </p:pic>
      <p:grpSp>
        <p:nvGrpSpPr>
          <p:cNvPr id="18" name="组合 8"/>
          <p:cNvGrpSpPr/>
          <p:nvPr/>
        </p:nvGrpSpPr>
        <p:grpSpPr>
          <a:xfrm>
            <a:off x="27857" y="1"/>
            <a:ext cx="1303784" cy="1492061"/>
            <a:chOff x="411163" y="68262"/>
            <a:chExt cx="1800225" cy="2244448"/>
          </a:xfrm>
        </p:grpSpPr>
        <p:grpSp>
          <p:nvGrpSpPr>
            <p:cNvPr id="19" name="组合 6"/>
            <p:cNvGrpSpPr/>
            <p:nvPr/>
          </p:nvGrpSpPr>
          <p:grpSpPr bwMode="auto">
            <a:xfrm>
              <a:off x="411163" y="68262"/>
              <a:ext cx="1800225" cy="1800225"/>
              <a:chOff x="925401" y="3148270"/>
              <a:chExt cx="1800000" cy="1800000"/>
            </a:xfrm>
          </p:grpSpPr>
          <p:sp>
            <p:nvSpPr>
              <p:cNvPr id="21" name="椭圆 20"/>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椭圆 21"/>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0" name="矩形 19"/>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封面1121"/>
          <p:cNvPicPr>
            <a:picLocks noChangeAspect="1" noChangeArrowheads="1"/>
          </p:cNvPicPr>
          <p:nvPr/>
        </p:nvPicPr>
        <p:blipFill>
          <a:blip r:embed="rId1" cstate="email"/>
          <a:srcRect/>
          <a:stretch>
            <a:fillRect/>
          </a:stretch>
        </p:blipFill>
        <p:spPr bwMode="auto">
          <a:xfrm>
            <a:off x="2928926" y="1255004"/>
            <a:ext cx="5775416" cy="4764647"/>
          </a:xfrm>
          <a:prstGeom prst="rect">
            <a:avLst/>
          </a:prstGeom>
          <a:noFill/>
          <a:ln w="9525">
            <a:noFill/>
            <a:miter lim="800000"/>
            <a:headEnd/>
            <a:tailEnd/>
          </a:ln>
        </p:spPr>
      </p:pic>
      <p:sp>
        <p:nvSpPr>
          <p:cNvPr id="5" name="Rectangle 8"/>
          <p:cNvSpPr>
            <a:spLocks noChangeArrowheads="1"/>
          </p:cNvSpPr>
          <p:nvPr/>
        </p:nvSpPr>
        <p:spPr bwMode="auto">
          <a:xfrm>
            <a:off x="713459" y="1255004"/>
            <a:ext cx="2195990" cy="1821256"/>
          </a:xfrm>
          <a:prstGeom prst="rect">
            <a:avLst/>
          </a:prstGeom>
        </p:spPr>
        <p:style>
          <a:lnRef idx="1">
            <a:schemeClr val="accent1"/>
          </a:lnRef>
          <a:fillRef idx="2">
            <a:schemeClr val="accent1"/>
          </a:fillRef>
          <a:effectRef idx="1">
            <a:schemeClr val="accent1"/>
          </a:effectRef>
          <a:fontRef idx="minor">
            <a:schemeClr val="dk1"/>
          </a:fontRef>
        </p:style>
        <p:txBody>
          <a:bodyPr wrap="square" lIns="96762" tIns="48381" rIns="96762" bIns="48381" anchor="ctr">
            <a:spAutoFit/>
          </a:bodyPr>
          <a:lstStyle/>
          <a:p>
            <a:pPr defTabSz="967105">
              <a:defRPr/>
            </a:pPr>
            <a:r>
              <a:rPr lang="zh-CN" altLang="en-US" sz="1600" kern="0" dirty="0" smtClean="0">
                <a:solidFill>
                  <a:sysClr val="windowText" lastClr="000000"/>
                </a:solidFill>
              </a:rPr>
              <a:t>融合通讯客户端</a:t>
            </a:r>
            <a:r>
              <a:rPr lang="zh-CN" altLang="en-US" sz="1600" kern="0" dirty="0">
                <a:solidFill>
                  <a:sysClr val="windowText" lastClr="000000"/>
                </a:solidFill>
              </a:rPr>
              <a:t>以企业通信录为基础，可以捆绑个人的各种通信终端，从而为企业用户提供了方便灵活的国际语音和会议手段 </a:t>
            </a:r>
            <a:endParaRPr lang="zh-CN" altLang="en-US" sz="1600" kern="0" dirty="0">
              <a:solidFill>
                <a:sysClr val="windowText" lastClr="000000"/>
              </a:solidFill>
            </a:endParaRPr>
          </a:p>
        </p:txBody>
      </p:sp>
      <p:sp>
        <p:nvSpPr>
          <p:cNvPr id="6" name="Rectangle 9"/>
          <p:cNvSpPr>
            <a:spLocks noChangeArrowheads="1"/>
          </p:cNvSpPr>
          <p:nvPr/>
        </p:nvSpPr>
        <p:spPr bwMode="auto">
          <a:xfrm>
            <a:off x="713459" y="4075823"/>
            <a:ext cx="3570194" cy="1082592"/>
          </a:xfrm>
          <a:prstGeom prst="rect">
            <a:avLst/>
          </a:prstGeom>
        </p:spPr>
        <p:style>
          <a:lnRef idx="1">
            <a:schemeClr val="accent1"/>
          </a:lnRef>
          <a:fillRef idx="2">
            <a:schemeClr val="accent1"/>
          </a:fillRef>
          <a:effectRef idx="1">
            <a:schemeClr val="accent1"/>
          </a:effectRef>
          <a:fontRef idx="minor">
            <a:schemeClr val="dk1"/>
          </a:fontRef>
        </p:style>
        <p:txBody>
          <a:bodyPr wrap="square" lIns="96762" tIns="48381" rIns="96762" bIns="48381" anchor="ctr">
            <a:spAutoFit/>
          </a:bodyPr>
          <a:lstStyle/>
          <a:p>
            <a:pPr defTabSz="967105">
              <a:defRPr/>
            </a:pPr>
            <a:r>
              <a:rPr lang="zh-CN" altLang="en-US" sz="1600" kern="0" dirty="0">
                <a:solidFill>
                  <a:sysClr val="windowText" lastClr="000000"/>
                </a:solidFill>
              </a:rPr>
              <a:t>不同于</a:t>
            </a:r>
            <a:r>
              <a:rPr lang="en-US" altLang="zh-CN" sz="1600" kern="0" dirty="0">
                <a:solidFill>
                  <a:sysClr val="windowText" lastClr="000000"/>
                </a:solidFill>
              </a:rPr>
              <a:t>QQ/MSN/Skype</a:t>
            </a:r>
            <a:r>
              <a:rPr lang="zh-CN" altLang="en-US" sz="1600" kern="0" dirty="0">
                <a:solidFill>
                  <a:sysClr val="windowText" lastClr="000000"/>
                </a:solidFill>
              </a:rPr>
              <a:t>等公共通讯软件</a:t>
            </a:r>
            <a:r>
              <a:rPr lang="zh-CN" altLang="en-US" sz="1600" kern="0" dirty="0" smtClean="0">
                <a:solidFill>
                  <a:sysClr val="windowText" lastClr="000000"/>
                </a:solidFill>
              </a:rPr>
              <a:t>，融合通讯作为</a:t>
            </a:r>
            <a:r>
              <a:rPr lang="zh-CN" altLang="en-US" sz="1600" kern="0" dirty="0">
                <a:solidFill>
                  <a:sysClr val="windowText" lastClr="000000"/>
                </a:solidFill>
              </a:rPr>
              <a:t>企业专用平台，做到了企业隔离，保证了企业及员工信息安全。</a:t>
            </a:r>
            <a:endParaRPr lang="zh-CN" altLang="en-US" sz="1600" kern="0" dirty="0">
              <a:solidFill>
                <a:sysClr val="windowText" lastClr="000000"/>
              </a:solidFill>
            </a:endParaRPr>
          </a:p>
        </p:txBody>
      </p:sp>
      <p:sp>
        <p:nvSpPr>
          <p:cNvPr id="7" name="Rectangle 5"/>
          <p:cNvSpPr>
            <a:spLocks noChangeArrowheads="1"/>
          </p:cNvSpPr>
          <p:nvPr/>
        </p:nvSpPr>
        <p:spPr bwMode="auto">
          <a:xfrm>
            <a:off x="642910" y="5944048"/>
            <a:ext cx="7481710" cy="590149"/>
          </a:xfrm>
          <a:prstGeom prst="rect">
            <a:avLst/>
          </a:prstGeom>
        </p:spPr>
        <p:style>
          <a:lnRef idx="2">
            <a:schemeClr val="accent1"/>
          </a:lnRef>
          <a:fillRef idx="1">
            <a:schemeClr val="lt1"/>
          </a:fillRef>
          <a:effectRef idx="0">
            <a:schemeClr val="accent1"/>
          </a:effectRef>
          <a:fontRef idx="minor">
            <a:schemeClr val="dk1"/>
          </a:fontRef>
        </p:style>
        <p:txBody>
          <a:bodyPr wrap="square" lIns="96762" tIns="48381" rIns="96762" bIns="48381" anchor="ctr">
            <a:spAutoFit/>
          </a:bodyPr>
          <a:lstStyle/>
          <a:p>
            <a:pPr defTabSz="967105">
              <a:defRPr/>
            </a:pPr>
            <a:r>
              <a:rPr lang="zh-CN" altLang="en-US" sz="1600" kern="0" dirty="0" smtClean="0">
                <a:solidFill>
                  <a:sysClr val="windowText" lastClr="000000"/>
                </a:solidFill>
              </a:rPr>
              <a:t>融合通讯呈现</a:t>
            </a:r>
            <a:r>
              <a:rPr lang="zh-CN" altLang="en-US" sz="1600" kern="0" dirty="0">
                <a:solidFill>
                  <a:sysClr val="windowText" lastClr="000000"/>
                </a:solidFill>
              </a:rPr>
              <a:t>的形式是：在企业员工的电脑上、手机上、移动终端上安装一个</a:t>
            </a:r>
            <a:r>
              <a:rPr lang="en-US" altLang="zh-CN" sz="1600" kern="0" dirty="0">
                <a:solidFill>
                  <a:sysClr val="windowText" lastClr="000000"/>
                </a:solidFill>
              </a:rPr>
              <a:t>IM</a:t>
            </a:r>
            <a:r>
              <a:rPr lang="zh-CN" altLang="en-US" sz="1600" kern="0" dirty="0">
                <a:solidFill>
                  <a:sysClr val="windowText" lastClr="000000"/>
                </a:solidFill>
              </a:rPr>
              <a:t>客户端软件。通过员工随时指定绑定电话实现各种语音通讯工具的统一。</a:t>
            </a:r>
            <a:endParaRPr lang="zh-CN" altLang="en-US" sz="1600" kern="0" dirty="0">
              <a:solidFill>
                <a:sysClr val="windowText" lastClr="000000"/>
              </a:solidFill>
            </a:endParaRPr>
          </a:p>
        </p:txBody>
      </p:sp>
      <p:sp>
        <p:nvSpPr>
          <p:cNvPr id="8" name="标题 1"/>
          <p:cNvSpPr txBox="1"/>
          <p:nvPr/>
        </p:nvSpPr>
        <p:spPr>
          <a:xfrm>
            <a:off x="4484" y="10183"/>
            <a:ext cx="8455305" cy="1143000"/>
          </a:xfrm>
          <a:prstGeom prst="rect">
            <a:avLst/>
          </a:prstGeom>
        </p:spPr>
        <p:txBody>
          <a:bodyPr vert="horz" lIns="91440" tIns="45720" rIns="91440" bIns="45720" rtlCol="0" anchor="ctr">
            <a:normAutofit/>
          </a:bodyPr>
          <a:lstStyle/>
          <a:p>
            <a:pPr defTabSz="457200">
              <a:defRPr/>
            </a:pPr>
            <a:endParaRPr lang="zh-CN" altLang="en-US" sz="3200" dirty="0">
              <a:solidFill>
                <a:srgbClr val="005BAA"/>
              </a:solidFill>
            </a:endParaRPr>
          </a:p>
        </p:txBody>
      </p:sp>
      <p:grpSp>
        <p:nvGrpSpPr>
          <p:cNvPr id="2" name="组合 6"/>
          <p:cNvGrpSpPr/>
          <p:nvPr/>
        </p:nvGrpSpPr>
        <p:grpSpPr>
          <a:xfrm>
            <a:off x="5445246" y="4436185"/>
            <a:ext cx="841266" cy="461665"/>
            <a:chOff x="658072" y="5496469"/>
            <a:chExt cx="841266" cy="461665"/>
          </a:xfrm>
        </p:grpSpPr>
        <p:sp>
          <p:nvSpPr>
            <p:cNvPr id="23" name="圆角矩形 22"/>
            <p:cNvSpPr/>
            <p:nvPr/>
          </p:nvSpPr>
          <p:spPr>
            <a:xfrm rot="19404980">
              <a:off x="663624" y="5506078"/>
              <a:ext cx="835714" cy="448413"/>
            </a:xfrm>
            <a:prstGeom prst="roundRect">
              <a:avLst/>
            </a:prstGeom>
            <a:solidFill>
              <a:schemeClr val="accent3">
                <a:lumMod val="40000"/>
                <a:lumOff val="60000"/>
                <a:alpha val="0"/>
              </a:schemeClr>
            </a:solidFill>
            <a:ln w="31750">
              <a:solidFill>
                <a:srgbClr val="FF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zh-CN" altLang="en-US" sz="2000" dirty="0" smtClean="0">
                <a:solidFill>
                  <a:prstClr val="black"/>
                </a:solidFill>
                <a:latin typeface="华文楷体" pitchFamily="2" charset="-122"/>
                <a:ea typeface="华文楷体" pitchFamily="2" charset="-122"/>
              </a:endParaRPr>
            </a:p>
          </p:txBody>
        </p:sp>
        <p:sp>
          <p:nvSpPr>
            <p:cNvPr id="24" name="TextBox 23"/>
            <p:cNvSpPr txBox="1"/>
            <p:nvPr/>
          </p:nvSpPr>
          <p:spPr>
            <a:xfrm rot="19340466">
              <a:off x="658072" y="5496469"/>
              <a:ext cx="835607" cy="461665"/>
            </a:xfrm>
            <a:prstGeom prst="rect">
              <a:avLst/>
            </a:prstGeom>
            <a:noFill/>
          </p:spPr>
          <p:txBody>
            <a:bodyPr wrap="square" rtlCol="0">
              <a:spAutoFit/>
            </a:bodyPr>
            <a:lstStyle/>
            <a:p>
              <a:pPr defTabSz="457200"/>
              <a:r>
                <a:rPr lang="zh-CN" altLang="en-US" sz="2400" b="1" dirty="0" smtClean="0">
                  <a:solidFill>
                    <a:srgbClr val="FF0000"/>
                  </a:solidFill>
                  <a:latin typeface="Calibri" panose="020F0502020204030204"/>
                  <a:ea typeface="宋体" panose="02010600030101010101" pitchFamily="2" charset="-122"/>
                </a:rPr>
                <a:t>样板</a:t>
              </a:r>
              <a:endParaRPr lang="zh-CN" altLang="en-US" sz="2400" b="1" dirty="0">
                <a:solidFill>
                  <a:srgbClr val="FF0000"/>
                </a:solidFill>
                <a:latin typeface="Calibri" panose="020F0502020204030204"/>
                <a:ea typeface="宋体" panose="02010600030101010101" pitchFamily="2" charset="-122"/>
              </a:endParaRPr>
            </a:p>
          </p:txBody>
        </p:sp>
      </p:grpSp>
      <p:sp>
        <p:nvSpPr>
          <p:cNvPr id="3" name="标题 2"/>
          <p:cNvSpPr>
            <a:spLocks noGrp="1"/>
          </p:cNvSpPr>
          <p:nvPr>
            <p:ph type="title" idx="4294967295"/>
          </p:nvPr>
        </p:nvSpPr>
        <p:spPr>
          <a:xfrm>
            <a:off x="1357290" y="0"/>
            <a:ext cx="7308850" cy="984250"/>
          </a:xfrm>
        </p:spPr>
        <p:txBody>
          <a:bodyPr>
            <a:normAutofit/>
          </a:bodyPr>
          <a:lstStyle/>
          <a:p>
            <a:r>
              <a:rPr lang="zh-CN" altLang="en-US" sz="2800" dirty="0" smtClean="0">
                <a:solidFill>
                  <a:srgbClr val="000000"/>
                </a:solidFill>
                <a:sym typeface="Arial" panose="020B0604020202020204" pitchFamily="34" charset="0"/>
              </a:rPr>
              <a:t>运营服务</a:t>
            </a:r>
            <a:r>
              <a:rPr lang="en-US" altLang="zh-CN" sz="2800" dirty="0" smtClean="0">
                <a:solidFill>
                  <a:srgbClr val="000000"/>
                </a:solidFill>
                <a:sym typeface="Arial" panose="020B0604020202020204" pitchFamily="34" charset="0"/>
              </a:rPr>
              <a:t>-</a:t>
            </a:r>
            <a:r>
              <a:rPr lang="zh-CN" altLang="en-US" sz="2800" dirty="0" smtClean="0">
                <a:solidFill>
                  <a:schemeClr val="tx1"/>
                </a:solidFill>
              </a:rPr>
              <a:t>融合通讯</a:t>
            </a:r>
            <a:endParaRPr lang="zh-CN" altLang="en-US" sz="2800" dirty="0">
              <a:solidFill>
                <a:schemeClr val="tx1"/>
              </a:solidFill>
            </a:endParaRPr>
          </a:p>
        </p:txBody>
      </p:sp>
      <p:grpSp>
        <p:nvGrpSpPr>
          <p:cNvPr id="12" name="组合 8"/>
          <p:cNvGrpSpPr/>
          <p:nvPr/>
        </p:nvGrpSpPr>
        <p:grpSpPr>
          <a:xfrm>
            <a:off x="27857" y="1"/>
            <a:ext cx="1303784" cy="1492061"/>
            <a:chOff x="411163" y="68262"/>
            <a:chExt cx="1800225" cy="2244448"/>
          </a:xfrm>
        </p:grpSpPr>
        <p:grpSp>
          <p:nvGrpSpPr>
            <p:cNvPr id="13" name="组合 6"/>
            <p:cNvGrpSpPr/>
            <p:nvPr/>
          </p:nvGrpSpPr>
          <p:grpSpPr bwMode="auto">
            <a:xfrm>
              <a:off x="411163" y="68262"/>
              <a:ext cx="1800225" cy="1800225"/>
              <a:chOff x="925401" y="3148270"/>
              <a:chExt cx="1800000" cy="1800000"/>
            </a:xfrm>
          </p:grpSpPr>
          <p:sp>
            <p:nvSpPr>
              <p:cNvPr id="15" name="椭圆 14"/>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椭圆 15"/>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4" name="矩形 13"/>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357290" y="0"/>
            <a:ext cx="7308850" cy="984250"/>
          </a:xfrm>
        </p:spPr>
        <p:txBody>
          <a:bodyPr>
            <a:normAutofit/>
          </a:bodyPr>
          <a:lstStyle/>
          <a:p>
            <a:r>
              <a:rPr lang="zh-CN" altLang="en-US" sz="2800" dirty="0" smtClean="0">
                <a:solidFill>
                  <a:srgbClr val="000000"/>
                </a:solidFill>
                <a:latin typeface="+mj-ea"/>
                <a:sym typeface="Arial" panose="020B0604020202020204" pitchFamily="34" charset="0"/>
              </a:rPr>
              <a:t>运营服务</a:t>
            </a:r>
            <a:r>
              <a:rPr lang="en-US" altLang="zh-CN" sz="2800" dirty="0" smtClean="0">
                <a:solidFill>
                  <a:srgbClr val="000000"/>
                </a:solidFill>
                <a:latin typeface="+mj-ea"/>
                <a:sym typeface="Arial" panose="020B0604020202020204" pitchFamily="34" charset="0"/>
              </a:rPr>
              <a:t>-</a:t>
            </a:r>
            <a:r>
              <a:rPr lang="zh-CN" altLang="en-US" sz="2800" dirty="0" smtClean="0">
                <a:solidFill>
                  <a:schemeClr val="tx1"/>
                </a:solidFill>
                <a:latin typeface="+mj-ea"/>
              </a:rPr>
              <a:t>电话</a:t>
            </a:r>
            <a:r>
              <a:rPr lang="en-US" altLang="zh-CN" sz="2800" dirty="0">
                <a:solidFill>
                  <a:schemeClr val="tx1"/>
                </a:solidFill>
                <a:latin typeface="+mj-ea"/>
              </a:rPr>
              <a:t>/</a:t>
            </a:r>
            <a:r>
              <a:rPr lang="zh-CN" altLang="en-US" sz="2800" dirty="0">
                <a:solidFill>
                  <a:schemeClr val="tx1"/>
                </a:solidFill>
                <a:latin typeface="+mj-ea"/>
              </a:rPr>
              <a:t>视频</a:t>
            </a:r>
            <a:r>
              <a:rPr lang="zh-CN" altLang="en-US" sz="2800" dirty="0" smtClean="0">
                <a:solidFill>
                  <a:schemeClr val="tx1"/>
                </a:solidFill>
                <a:latin typeface="+mj-ea"/>
              </a:rPr>
              <a:t>会议</a:t>
            </a:r>
            <a:endParaRPr lang="zh-CN" altLang="en-US" sz="2800" dirty="0">
              <a:solidFill>
                <a:schemeClr val="tx1"/>
              </a:solidFill>
              <a:latin typeface="+mj-ea"/>
            </a:endParaRPr>
          </a:p>
        </p:txBody>
      </p:sp>
      <p:sp>
        <p:nvSpPr>
          <p:cNvPr id="2" name="内容占位符 1"/>
          <p:cNvSpPr>
            <a:spLocks noGrp="1"/>
          </p:cNvSpPr>
          <p:nvPr>
            <p:ph idx="4294967295"/>
          </p:nvPr>
        </p:nvSpPr>
        <p:spPr>
          <a:xfrm>
            <a:off x="251520" y="1196752"/>
            <a:ext cx="8569325" cy="1108075"/>
          </a:xfrm>
          <a:prstGeom prst="rect">
            <a:avLst/>
          </a:prstGeom>
        </p:spPr>
        <p:txBody>
          <a:bodyPr>
            <a:noAutofit/>
          </a:bodyPr>
          <a:lstStyle/>
          <a:p>
            <a:r>
              <a:rPr lang="zh-CN" altLang="en-US" sz="1800" dirty="0" smtClean="0">
                <a:latin typeface="微软雅黑" panose="020B0503020204020204" pitchFamily="34" charset="-122"/>
                <a:ea typeface="微软雅黑" panose="020B0503020204020204" pitchFamily="34" charset="-122"/>
              </a:rPr>
              <a:t>无论您或您的下属是在办公室、出差在外或在家中休息甚至是在国外，只要身边有电话或者手机，即可召开或参加会议，无需再疲于奔波于总部与工作岗位之间，让管理者真正实现了运筹帷幄之中，决胜千里之外</a:t>
            </a:r>
            <a:endParaRPr lang="zh-CN" altLang="en-US" sz="1800" dirty="0" smtClean="0">
              <a:latin typeface="微软雅黑" panose="020B0503020204020204" pitchFamily="34" charset="-122"/>
              <a:ea typeface="微软雅黑" panose="020B0503020204020204" pitchFamily="34" charset="-122"/>
            </a:endParaRPr>
          </a:p>
        </p:txBody>
      </p:sp>
      <p:pic>
        <p:nvPicPr>
          <p:cNvPr id="5" name="Picture 5"/>
          <p:cNvPicPr>
            <a:picLocks noChangeAspect="1" noChangeArrowheads="1"/>
          </p:cNvPicPr>
          <p:nvPr/>
        </p:nvPicPr>
        <p:blipFill>
          <a:blip r:embed="rId1" cstate="print"/>
          <a:srcRect/>
          <a:stretch>
            <a:fillRect/>
          </a:stretch>
        </p:blipFill>
        <p:spPr bwMode="auto">
          <a:xfrm>
            <a:off x="3621088" y="2424113"/>
            <a:ext cx="4314825" cy="30432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asus\Desktop\电话会议截图.jpg"/>
          <p:cNvPicPr>
            <a:picLocks noChangeAspect="1" noChangeArrowheads="1"/>
          </p:cNvPicPr>
          <p:nvPr/>
        </p:nvPicPr>
        <p:blipFill>
          <a:blip r:embed="rId2" cstate="print"/>
          <a:srcRect/>
          <a:stretch>
            <a:fillRect/>
          </a:stretch>
        </p:blipFill>
        <p:spPr bwMode="auto">
          <a:xfrm>
            <a:off x="4368800" y="3713882"/>
            <a:ext cx="4306888" cy="28114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cstate="print"/>
          <a:srcRect/>
          <a:stretch>
            <a:fillRect/>
          </a:stretch>
        </p:blipFill>
        <p:spPr bwMode="auto">
          <a:xfrm>
            <a:off x="271983" y="5303664"/>
            <a:ext cx="965200" cy="12049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email"/>
          <a:srcRect/>
          <a:stretch>
            <a:fillRect/>
          </a:stretch>
        </p:blipFill>
        <p:spPr bwMode="auto">
          <a:xfrm>
            <a:off x="1453083" y="3709814"/>
            <a:ext cx="965200" cy="8715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cstate="email"/>
          <a:srcRect/>
          <a:stretch>
            <a:fillRect/>
          </a:stretch>
        </p:blipFill>
        <p:spPr bwMode="auto">
          <a:xfrm>
            <a:off x="1453083" y="2236614"/>
            <a:ext cx="965200" cy="9001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6" cstate="print"/>
          <a:srcRect/>
          <a:stretch>
            <a:fillRect/>
          </a:stretch>
        </p:blipFill>
        <p:spPr bwMode="auto">
          <a:xfrm>
            <a:off x="1387996" y="5303664"/>
            <a:ext cx="1095375" cy="12049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7" cstate="print"/>
          <a:srcRect/>
          <a:stretch>
            <a:fillRect/>
          </a:stretch>
        </p:blipFill>
        <p:spPr bwMode="auto">
          <a:xfrm>
            <a:off x="2723083" y="5273501"/>
            <a:ext cx="860425" cy="12350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接箭头连接符 11"/>
          <p:cNvCxnSpPr/>
          <p:nvPr/>
        </p:nvCxnSpPr>
        <p:spPr>
          <a:xfrm>
            <a:off x="1935683" y="3136726"/>
            <a:ext cx="0" cy="573088"/>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18" idx="2"/>
          </p:cNvCxnSpPr>
          <p:nvPr/>
        </p:nvCxnSpPr>
        <p:spPr>
          <a:xfrm rot="5400000">
            <a:off x="1125264" y="4499595"/>
            <a:ext cx="433388" cy="117475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8" idx="2"/>
          </p:cNvCxnSpPr>
          <p:nvPr/>
        </p:nvCxnSpPr>
        <p:spPr>
          <a:xfrm rot="16200000" flipH="1">
            <a:off x="1715814" y="5083795"/>
            <a:ext cx="433388" cy="635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18" idx="2"/>
          </p:cNvCxnSpPr>
          <p:nvPr/>
        </p:nvCxnSpPr>
        <p:spPr>
          <a:xfrm rot="16200000" flipH="1">
            <a:off x="2339702" y="4459907"/>
            <a:ext cx="403225" cy="1223963"/>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16" name="TextBox 6154"/>
          <p:cNvSpPr txBox="1">
            <a:spLocks noChangeArrowheads="1"/>
          </p:cNvSpPr>
          <p:nvPr/>
        </p:nvSpPr>
        <p:spPr bwMode="auto">
          <a:xfrm>
            <a:off x="414858" y="2277889"/>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bg1"/>
                </a:solidFill>
                <a:latin typeface="Times New Roman" panose="02020603050405020304" pitchFamily="18" charset="0"/>
                <a:ea typeface="宋体" panose="02010600030101010101" pitchFamily="2" charset="-122"/>
              </a:defRPr>
            </a:lvl1pPr>
            <a:lvl2pPr marL="742950" indent="-285750">
              <a:defRPr kumimoji="1" b="1">
                <a:solidFill>
                  <a:schemeClr val="bg1"/>
                </a:solidFill>
                <a:latin typeface="Times New Roman" panose="02020603050405020304" pitchFamily="18" charset="0"/>
                <a:ea typeface="宋体" panose="02010600030101010101" pitchFamily="2" charset="-122"/>
              </a:defRPr>
            </a:lvl2pPr>
            <a:lvl3pPr marL="1143000" indent="-228600">
              <a:defRPr kumimoji="1" b="1">
                <a:solidFill>
                  <a:schemeClr val="bg1"/>
                </a:solidFill>
                <a:latin typeface="Times New Roman" panose="02020603050405020304" pitchFamily="18" charset="0"/>
                <a:ea typeface="宋体" panose="02010600030101010101" pitchFamily="2" charset="-122"/>
              </a:defRPr>
            </a:lvl3pPr>
            <a:lvl4pPr marL="1600200" indent="-228600">
              <a:defRPr kumimoji="1" b="1">
                <a:solidFill>
                  <a:schemeClr val="bg1"/>
                </a:solidFill>
                <a:latin typeface="Times New Roman" panose="02020603050405020304" pitchFamily="18" charset="0"/>
                <a:ea typeface="宋体" panose="02010600030101010101" pitchFamily="2" charset="-122"/>
              </a:defRPr>
            </a:lvl4pPr>
            <a:lvl5pPr marL="2057400" indent="-228600">
              <a:defRPr kumimoji="1" b="1">
                <a:solidFill>
                  <a:schemeClr val="bg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9pPr>
          </a:lstStyle>
          <a:p>
            <a:pPr algn="ctr" defTabSz="457200"/>
            <a:r>
              <a:rPr lang="zh-CN" altLang="en-US" sz="1400" dirty="0">
                <a:solidFill>
                  <a:prstClr val="black"/>
                </a:solidFill>
                <a:latin typeface="微软雅黑" panose="020B0503020204020204" pitchFamily="34" charset="-122"/>
                <a:ea typeface="微软雅黑" panose="020B0503020204020204" pitchFamily="34" charset="-122"/>
              </a:rPr>
              <a:t>总经理召开临时会会</a:t>
            </a:r>
            <a:endParaRPr lang="zh-CN" altLang="en-US" sz="1400" dirty="0">
              <a:solidFill>
                <a:prstClr val="black"/>
              </a:solidFill>
              <a:latin typeface="微软雅黑" panose="020B0503020204020204" pitchFamily="34" charset="-122"/>
              <a:ea typeface="微软雅黑" panose="020B0503020204020204" pitchFamily="34" charset="-122"/>
            </a:endParaRPr>
          </a:p>
        </p:txBody>
      </p:sp>
      <p:sp>
        <p:nvSpPr>
          <p:cNvPr id="17" name="TextBox 43"/>
          <p:cNvSpPr txBox="1">
            <a:spLocks noChangeArrowheads="1"/>
          </p:cNvSpPr>
          <p:nvPr/>
        </p:nvSpPr>
        <p:spPr bwMode="auto">
          <a:xfrm>
            <a:off x="530746" y="3776489"/>
            <a:ext cx="915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bg1"/>
                </a:solidFill>
                <a:latin typeface="Times New Roman" panose="02020603050405020304" pitchFamily="18" charset="0"/>
                <a:ea typeface="宋体" panose="02010600030101010101" pitchFamily="2" charset="-122"/>
              </a:defRPr>
            </a:lvl1pPr>
            <a:lvl2pPr marL="742950" indent="-285750">
              <a:defRPr kumimoji="1" b="1">
                <a:solidFill>
                  <a:schemeClr val="bg1"/>
                </a:solidFill>
                <a:latin typeface="Times New Roman" panose="02020603050405020304" pitchFamily="18" charset="0"/>
                <a:ea typeface="宋体" panose="02010600030101010101" pitchFamily="2" charset="-122"/>
              </a:defRPr>
            </a:lvl2pPr>
            <a:lvl3pPr marL="1143000" indent="-228600">
              <a:defRPr kumimoji="1" b="1">
                <a:solidFill>
                  <a:schemeClr val="bg1"/>
                </a:solidFill>
                <a:latin typeface="Times New Roman" panose="02020603050405020304" pitchFamily="18" charset="0"/>
                <a:ea typeface="宋体" panose="02010600030101010101" pitchFamily="2" charset="-122"/>
              </a:defRPr>
            </a:lvl3pPr>
            <a:lvl4pPr marL="1600200" indent="-228600">
              <a:defRPr kumimoji="1" b="1">
                <a:solidFill>
                  <a:schemeClr val="bg1"/>
                </a:solidFill>
                <a:latin typeface="Times New Roman" panose="02020603050405020304" pitchFamily="18" charset="0"/>
                <a:ea typeface="宋体" panose="02010600030101010101" pitchFamily="2" charset="-122"/>
              </a:defRPr>
            </a:lvl4pPr>
            <a:lvl5pPr marL="2057400" indent="-228600">
              <a:defRPr kumimoji="1" b="1">
                <a:solidFill>
                  <a:schemeClr val="bg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9pPr>
          </a:lstStyle>
          <a:p>
            <a:pPr algn="ctr" defTabSz="457200"/>
            <a:r>
              <a:rPr lang="zh-CN" altLang="en-US" sz="1400">
                <a:solidFill>
                  <a:prstClr val="black"/>
                </a:solidFill>
                <a:latin typeface="微软雅黑" panose="020B0503020204020204" pitchFamily="34" charset="-122"/>
                <a:ea typeface="微软雅黑" panose="020B0503020204020204" pitchFamily="34" charset="-122"/>
              </a:rPr>
              <a:t>秘书发送会议通知</a:t>
            </a: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8" name="TextBox 44"/>
          <p:cNvSpPr txBox="1">
            <a:spLocks noChangeArrowheads="1"/>
          </p:cNvSpPr>
          <p:nvPr/>
        </p:nvSpPr>
        <p:spPr bwMode="auto">
          <a:xfrm>
            <a:off x="1280046" y="4562301"/>
            <a:ext cx="129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bg1"/>
                </a:solidFill>
                <a:latin typeface="Times New Roman" panose="02020603050405020304" pitchFamily="18" charset="0"/>
                <a:ea typeface="宋体" panose="02010600030101010101" pitchFamily="2" charset="-122"/>
              </a:defRPr>
            </a:lvl1pPr>
            <a:lvl2pPr marL="742950" indent="-285750">
              <a:defRPr kumimoji="1" b="1">
                <a:solidFill>
                  <a:schemeClr val="bg1"/>
                </a:solidFill>
                <a:latin typeface="Times New Roman" panose="02020603050405020304" pitchFamily="18" charset="0"/>
                <a:ea typeface="宋体" panose="02010600030101010101" pitchFamily="2" charset="-122"/>
              </a:defRPr>
            </a:lvl2pPr>
            <a:lvl3pPr marL="1143000" indent="-228600">
              <a:defRPr kumimoji="1" b="1">
                <a:solidFill>
                  <a:schemeClr val="bg1"/>
                </a:solidFill>
                <a:latin typeface="Times New Roman" panose="02020603050405020304" pitchFamily="18" charset="0"/>
                <a:ea typeface="宋体" panose="02010600030101010101" pitchFamily="2" charset="-122"/>
              </a:defRPr>
            </a:lvl3pPr>
            <a:lvl4pPr marL="1600200" indent="-228600">
              <a:defRPr kumimoji="1" b="1">
                <a:solidFill>
                  <a:schemeClr val="bg1"/>
                </a:solidFill>
                <a:latin typeface="Times New Roman" panose="02020603050405020304" pitchFamily="18" charset="0"/>
                <a:ea typeface="宋体" panose="02010600030101010101" pitchFamily="2" charset="-122"/>
              </a:defRPr>
            </a:lvl4pPr>
            <a:lvl5pPr marL="2057400" indent="-228600">
              <a:defRPr kumimoji="1" b="1">
                <a:solidFill>
                  <a:schemeClr val="bg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9pPr>
          </a:lstStyle>
          <a:p>
            <a:pPr algn="ctr" defTabSz="457200"/>
            <a:r>
              <a:rPr lang="zh-CN" altLang="en-US" sz="1400" dirty="0">
                <a:solidFill>
                  <a:prstClr val="black"/>
                </a:solidFill>
                <a:latin typeface="微软雅黑" panose="020B0503020204020204" pitchFamily="34" charset="-122"/>
                <a:ea typeface="微软雅黑" panose="020B0503020204020204" pitchFamily="34" charset="-122"/>
              </a:rPr>
              <a:t>发起多方通话</a:t>
            </a:r>
            <a:endParaRPr lang="zh-CN" altLang="en-US" sz="1400" dirty="0">
              <a:solidFill>
                <a:prstClr val="black"/>
              </a:solidFill>
              <a:latin typeface="微软雅黑" panose="020B0503020204020204" pitchFamily="34" charset="-122"/>
              <a:ea typeface="微软雅黑" panose="020B0503020204020204" pitchFamily="34" charset="-122"/>
            </a:endParaRPr>
          </a:p>
        </p:txBody>
      </p:sp>
      <p:sp>
        <p:nvSpPr>
          <p:cNvPr id="19" name="TextBox 49"/>
          <p:cNvSpPr txBox="1">
            <a:spLocks noChangeArrowheads="1"/>
          </p:cNvSpPr>
          <p:nvPr/>
        </p:nvSpPr>
        <p:spPr bwMode="auto">
          <a:xfrm>
            <a:off x="271983" y="6505401"/>
            <a:ext cx="96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bg1"/>
                </a:solidFill>
                <a:latin typeface="Times New Roman" panose="02020603050405020304" pitchFamily="18" charset="0"/>
                <a:ea typeface="宋体" panose="02010600030101010101" pitchFamily="2" charset="-122"/>
              </a:defRPr>
            </a:lvl1pPr>
            <a:lvl2pPr marL="742950" indent="-285750">
              <a:defRPr kumimoji="1" b="1">
                <a:solidFill>
                  <a:schemeClr val="bg1"/>
                </a:solidFill>
                <a:latin typeface="Times New Roman" panose="02020603050405020304" pitchFamily="18" charset="0"/>
                <a:ea typeface="宋体" panose="02010600030101010101" pitchFamily="2" charset="-122"/>
              </a:defRPr>
            </a:lvl2pPr>
            <a:lvl3pPr marL="1143000" indent="-228600">
              <a:defRPr kumimoji="1" b="1">
                <a:solidFill>
                  <a:schemeClr val="bg1"/>
                </a:solidFill>
                <a:latin typeface="Times New Roman" panose="02020603050405020304" pitchFamily="18" charset="0"/>
                <a:ea typeface="宋体" panose="02010600030101010101" pitchFamily="2" charset="-122"/>
              </a:defRPr>
            </a:lvl3pPr>
            <a:lvl4pPr marL="1600200" indent="-228600">
              <a:defRPr kumimoji="1" b="1">
                <a:solidFill>
                  <a:schemeClr val="bg1"/>
                </a:solidFill>
                <a:latin typeface="Times New Roman" panose="02020603050405020304" pitchFamily="18" charset="0"/>
                <a:ea typeface="宋体" panose="02010600030101010101" pitchFamily="2" charset="-122"/>
              </a:defRPr>
            </a:lvl4pPr>
            <a:lvl5pPr marL="2057400" indent="-228600">
              <a:defRPr kumimoji="1" b="1">
                <a:solidFill>
                  <a:schemeClr val="bg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9pPr>
          </a:lstStyle>
          <a:p>
            <a:pPr algn="ctr" defTabSz="457200"/>
            <a:r>
              <a:rPr lang="zh-CN" altLang="en-US" sz="1400">
                <a:solidFill>
                  <a:prstClr val="black"/>
                </a:solidFill>
                <a:latin typeface="微软雅黑" panose="020B0503020204020204" pitchFamily="34" charset="-122"/>
                <a:ea typeface="微软雅黑" panose="020B0503020204020204" pitchFamily="34" charset="-122"/>
              </a:rPr>
              <a:t>上班员工</a:t>
            </a: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20" name="TextBox 50"/>
          <p:cNvSpPr txBox="1">
            <a:spLocks noChangeArrowheads="1"/>
          </p:cNvSpPr>
          <p:nvPr/>
        </p:nvSpPr>
        <p:spPr bwMode="auto">
          <a:xfrm>
            <a:off x="1446733" y="6505401"/>
            <a:ext cx="96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bg1"/>
                </a:solidFill>
                <a:latin typeface="Times New Roman" panose="02020603050405020304" pitchFamily="18" charset="0"/>
                <a:ea typeface="宋体" panose="02010600030101010101" pitchFamily="2" charset="-122"/>
              </a:defRPr>
            </a:lvl1pPr>
            <a:lvl2pPr marL="742950" indent="-285750">
              <a:defRPr kumimoji="1" b="1">
                <a:solidFill>
                  <a:schemeClr val="bg1"/>
                </a:solidFill>
                <a:latin typeface="Times New Roman" panose="02020603050405020304" pitchFamily="18" charset="0"/>
                <a:ea typeface="宋体" panose="02010600030101010101" pitchFamily="2" charset="-122"/>
              </a:defRPr>
            </a:lvl2pPr>
            <a:lvl3pPr marL="1143000" indent="-228600">
              <a:defRPr kumimoji="1" b="1">
                <a:solidFill>
                  <a:schemeClr val="bg1"/>
                </a:solidFill>
                <a:latin typeface="Times New Roman" panose="02020603050405020304" pitchFamily="18" charset="0"/>
                <a:ea typeface="宋体" panose="02010600030101010101" pitchFamily="2" charset="-122"/>
              </a:defRPr>
            </a:lvl3pPr>
            <a:lvl4pPr marL="1600200" indent="-228600">
              <a:defRPr kumimoji="1" b="1">
                <a:solidFill>
                  <a:schemeClr val="bg1"/>
                </a:solidFill>
                <a:latin typeface="Times New Roman" panose="02020603050405020304" pitchFamily="18" charset="0"/>
                <a:ea typeface="宋体" panose="02010600030101010101" pitchFamily="2" charset="-122"/>
              </a:defRPr>
            </a:lvl4pPr>
            <a:lvl5pPr marL="2057400" indent="-228600">
              <a:defRPr kumimoji="1" b="1">
                <a:solidFill>
                  <a:schemeClr val="bg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9pPr>
          </a:lstStyle>
          <a:p>
            <a:pPr algn="ctr" defTabSz="457200"/>
            <a:r>
              <a:rPr lang="zh-CN" altLang="en-US" sz="1400">
                <a:solidFill>
                  <a:prstClr val="black"/>
                </a:solidFill>
                <a:latin typeface="微软雅黑" panose="020B0503020204020204" pitchFamily="34" charset="-122"/>
                <a:ea typeface="微软雅黑" panose="020B0503020204020204" pitchFamily="34" charset="-122"/>
              </a:rPr>
              <a:t>出差员工</a:t>
            </a: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21" name="TextBox 51"/>
          <p:cNvSpPr txBox="1">
            <a:spLocks noChangeArrowheads="1"/>
          </p:cNvSpPr>
          <p:nvPr/>
        </p:nvSpPr>
        <p:spPr bwMode="auto">
          <a:xfrm>
            <a:off x="2670696" y="6505401"/>
            <a:ext cx="96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bg1"/>
                </a:solidFill>
                <a:latin typeface="Times New Roman" panose="02020603050405020304" pitchFamily="18" charset="0"/>
                <a:ea typeface="宋体" panose="02010600030101010101" pitchFamily="2" charset="-122"/>
              </a:defRPr>
            </a:lvl1pPr>
            <a:lvl2pPr marL="742950" indent="-285750">
              <a:defRPr kumimoji="1" b="1">
                <a:solidFill>
                  <a:schemeClr val="bg1"/>
                </a:solidFill>
                <a:latin typeface="Times New Roman" panose="02020603050405020304" pitchFamily="18" charset="0"/>
                <a:ea typeface="宋体" panose="02010600030101010101" pitchFamily="2" charset="-122"/>
              </a:defRPr>
            </a:lvl2pPr>
            <a:lvl3pPr marL="1143000" indent="-228600">
              <a:defRPr kumimoji="1" b="1">
                <a:solidFill>
                  <a:schemeClr val="bg1"/>
                </a:solidFill>
                <a:latin typeface="Times New Roman" panose="02020603050405020304" pitchFamily="18" charset="0"/>
                <a:ea typeface="宋体" panose="02010600030101010101" pitchFamily="2" charset="-122"/>
              </a:defRPr>
            </a:lvl3pPr>
            <a:lvl4pPr marL="1600200" indent="-228600">
              <a:defRPr kumimoji="1" b="1">
                <a:solidFill>
                  <a:schemeClr val="bg1"/>
                </a:solidFill>
                <a:latin typeface="Times New Roman" panose="02020603050405020304" pitchFamily="18" charset="0"/>
                <a:ea typeface="宋体" panose="02010600030101010101" pitchFamily="2" charset="-122"/>
              </a:defRPr>
            </a:lvl4pPr>
            <a:lvl5pPr marL="2057400" indent="-228600">
              <a:defRPr kumimoji="1" b="1">
                <a:solidFill>
                  <a:schemeClr val="bg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b="1">
                <a:solidFill>
                  <a:schemeClr val="bg1"/>
                </a:solidFill>
                <a:latin typeface="Times New Roman" panose="02020603050405020304" pitchFamily="18" charset="0"/>
                <a:ea typeface="宋体" panose="02010600030101010101" pitchFamily="2" charset="-122"/>
              </a:defRPr>
            </a:lvl9pPr>
          </a:lstStyle>
          <a:p>
            <a:pPr algn="ctr" defTabSz="457200"/>
            <a:r>
              <a:rPr lang="zh-CN" altLang="en-US" sz="1400">
                <a:solidFill>
                  <a:prstClr val="black"/>
                </a:solidFill>
                <a:latin typeface="微软雅黑" panose="020B0503020204020204" pitchFamily="34" charset="-122"/>
                <a:ea typeface="微软雅黑" panose="020B0503020204020204" pitchFamily="34" charset="-122"/>
              </a:rPr>
              <a:t>休假员工</a:t>
            </a: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24" name="圆角矩形 23"/>
          <p:cNvSpPr/>
          <p:nvPr/>
        </p:nvSpPr>
        <p:spPr>
          <a:xfrm rot="19404980">
            <a:off x="4981126" y="5506078"/>
            <a:ext cx="835714" cy="448413"/>
          </a:xfrm>
          <a:prstGeom prst="roundRect">
            <a:avLst/>
          </a:prstGeom>
          <a:solidFill>
            <a:schemeClr val="accent3">
              <a:lumMod val="40000"/>
              <a:lumOff val="60000"/>
              <a:alpha val="0"/>
            </a:schemeClr>
          </a:solidFill>
          <a:ln w="31750">
            <a:solidFill>
              <a:srgbClr val="FF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zh-CN" altLang="en-US" sz="2000" dirty="0" smtClean="0">
              <a:solidFill>
                <a:prstClr val="black"/>
              </a:solidFill>
              <a:latin typeface="华文楷体" pitchFamily="2" charset="-122"/>
              <a:ea typeface="华文楷体" pitchFamily="2" charset="-122"/>
            </a:endParaRPr>
          </a:p>
        </p:txBody>
      </p:sp>
      <p:sp>
        <p:nvSpPr>
          <p:cNvPr id="25" name="TextBox 24"/>
          <p:cNvSpPr txBox="1"/>
          <p:nvPr/>
        </p:nvSpPr>
        <p:spPr>
          <a:xfrm rot="19340466">
            <a:off x="4975574" y="5496469"/>
            <a:ext cx="835607" cy="461665"/>
          </a:xfrm>
          <a:prstGeom prst="rect">
            <a:avLst/>
          </a:prstGeom>
          <a:noFill/>
        </p:spPr>
        <p:txBody>
          <a:bodyPr wrap="square" rtlCol="0">
            <a:spAutoFit/>
          </a:bodyPr>
          <a:lstStyle/>
          <a:p>
            <a:pPr defTabSz="457200"/>
            <a:r>
              <a:rPr lang="zh-CN" altLang="en-US" sz="2400" b="1" dirty="0" smtClean="0">
                <a:solidFill>
                  <a:srgbClr val="FF0000"/>
                </a:solidFill>
                <a:latin typeface="Calibri" panose="020F0502020204030204"/>
                <a:ea typeface="宋体" panose="02010600030101010101" pitchFamily="2" charset="-122"/>
              </a:rPr>
              <a:t>样板</a:t>
            </a:r>
            <a:endParaRPr lang="zh-CN" altLang="en-US" sz="2400" b="1" dirty="0">
              <a:solidFill>
                <a:srgbClr val="FF0000"/>
              </a:solidFill>
              <a:latin typeface="Calibri" panose="020F0502020204030204"/>
              <a:ea typeface="宋体" panose="02010600030101010101" pitchFamily="2" charset="-122"/>
            </a:endParaRPr>
          </a:p>
        </p:txBody>
      </p:sp>
      <p:sp>
        <p:nvSpPr>
          <p:cNvPr id="23" name="标题 1"/>
          <p:cNvSpPr txBox="1"/>
          <p:nvPr/>
        </p:nvSpPr>
        <p:spPr>
          <a:xfrm>
            <a:off x="0" y="4012"/>
            <a:ext cx="8229600" cy="1143000"/>
          </a:xfrm>
          <a:prstGeom prst="rect">
            <a:avLst/>
          </a:prstGeom>
        </p:spPr>
        <p:txBody>
          <a:bodyPr vert="horz" lIns="91440" tIns="45720" rIns="91440" bIns="45720" rtlCol="0" anchor="ctr">
            <a:normAutofit/>
          </a:bodyPr>
          <a:lstStyle/>
          <a:p>
            <a:pPr defTabSz="457200">
              <a:defRPr/>
            </a:pPr>
            <a:endParaRPr lang="zh-CN" altLang="en-US" sz="3200" dirty="0">
              <a:solidFill>
                <a:srgbClr val="005BAA"/>
              </a:solidFill>
            </a:endParaRPr>
          </a:p>
        </p:txBody>
      </p:sp>
      <p:grpSp>
        <p:nvGrpSpPr>
          <p:cNvPr id="27" name="组合 8"/>
          <p:cNvGrpSpPr/>
          <p:nvPr/>
        </p:nvGrpSpPr>
        <p:grpSpPr>
          <a:xfrm>
            <a:off x="27857" y="1"/>
            <a:ext cx="1303784" cy="1492061"/>
            <a:chOff x="411163" y="68262"/>
            <a:chExt cx="1800225" cy="2244448"/>
          </a:xfrm>
        </p:grpSpPr>
        <p:grpSp>
          <p:nvGrpSpPr>
            <p:cNvPr id="28" name="组合 6"/>
            <p:cNvGrpSpPr/>
            <p:nvPr/>
          </p:nvGrpSpPr>
          <p:grpSpPr bwMode="auto">
            <a:xfrm>
              <a:off x="411163" y="68262"/>
              <a:ext cx="1800225" cy="1800225"/>
              <a:chOff x="925401" y="3148270"/>
              <a:chExt cx="1800000" cy="1800000"/>
            </a:xfrm>
          </p:grpSpPr>
          <p:sp>
            <p:nvSpPr>
              <p:cNvPr id="30" name="椭圆 29"/>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椭圆 30"/>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9" name="矩形 28"/>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txBox="1"/>
          <p:nvPr/>
        </p:nvSpPr>
        <p:spPr>
          <a:xfrm>
            <a:off x="223940" y="10183"/>
            <a:ext cx="8455305" cy="1143000"/>
          </a:xfrm>
          <a:prstGeom prst="rect">
            <a:avLst/>
          </a:prstGeom>
        </p:spPr>
        <p:txBody>
          <a:bodyPr vert="horz" lIns="91440" tIns="45720" rIns="91440" bIns="45720" rtlCol="0" anchor="ctr">
            <a:normAutofit/>
          </a:bodyPr>
          <a:lstStyle/>
          <a:p>
            <a:pPr defTabSz="457200">
              <a:defRPr/>
            </a:pPr>
            <a:endParaRPr lang="zh-CN" altLang="en-US" sz="3200" dirty="0">
              <a:solidFill>
                <a:srgbClr val="005BAA"/>
              </a:solidFill>
            </a:endParaRPr>
          </a:p>
        </p:txBody>
      </p:sp>
      <p:pic>
        <p:nvPicPr>
          <p:cNvPr id="18434" name="Picture 2"/>
          <p:cNvPicPr>
            <a:picLocks noChangeAspect="1" noChangeArrowheads="1"/>
          </p:cNvPicPr>
          <p:nvPr/>
        </p:nvPicPr>
        <p:blipFill>
          <a:blip r:embed="rId1" cstate="print"/>
          <a:srcRect/>
          <a:stretch>
            <a:fillRect/>
          </a:stretch>
        </p:blipFill>
        <p:spPr bwMode="auto">
          <a:xfrm>
            <a:off x="161925" y="4960193"/>
            <a:ext cx="8820150" cy="1781175"/>
          </a:xfrm>
          <a:prstGeom prst="rect">
            <a:avLst/>
          </a:prstGeom>
          <a:noFill/>
          <a:ln w="9525">
            <a:noFill/>
            <a:miter lim="800000"/>
            <a:headEnd/>
            <a:tailEnd/>
          </a:ln>
        </p:spPr>
      </p:pic>
      <p:pic>
        <p:nvPicPr>
          <p:cNvPr id="18435" name="Picture 3"/>
          <p:cNvPicPr>
            <a:picLocks noChangeAspect="1" noChangeArrowheads="1"/>
          </p:cNvPicPr>
          <p:nvPr/>
        </p:nvPicPr>
        <p:blipFill>
          <a:blip r:embed="rId2" cstate="print"/>
          <a:srcRect/>
          <a:stretch>
            <a:fillRect/>
          </a:stretch>
        </p:blipFill>
        <p:spPr bwMode="auto">
          <a:xfrm>
            <a:off x="683568" y="1916832"/>
            <a:ext cx="7602027" cy="3024336"/>
          </a:xfrm>
          <a:prstGeom prst="rect">
            <a:avLst/>
          </a:prstGeom>
          <a:noFill/>
          <a:ln w="9525">
            <a:noFill/>
            <a:miter lim="800000"/>
            <a:headEnd/>
            <a:tailEnd/>
          </a:ln>
        </p:spPr>
      </p:pic>
      <p:sp>
        <p:nvSpPr>
          <p:cNvPr id="13" name="TextBox 12"/>
          <p:cNvSpPr txBox="1"/>
          <p:nvPr/>
        </p:nvSpPr>
        <p:spPr>
          <a:xfrm>
            <a:off x="251520" y="1124744"/>
            <a:ext cx="8668540" cy="923330"/>
          </a:xfrm>
          <a:prstGeom prst="rect">
            <a:avLst/>
          </a:prstGeom>
          <a:noFill/>
          <a:ln>
            <a:noFill/>
          </a:ln>
        </p:spPr>
        <p:txBody>
          <a:bodyPr wrap="square" anchor="ctr">
            <a:spAutoFit/>
          </a:bodyPr>
          <a:lstStyle>
            <a:defPPr>
              <a:defRPr lang="zh-CN"/>
            </a:defPPr>
            <a:lvl1pPr defTabSz="0" eaLnBrk="0" hangingPunct="0">
              <a:lnSpc>
                <a:spcPct val="150000"/>
              </a:lnSpc>
              <a:defRPr>
                <a:solidFill>
                  <a:prstClr val="black"/>
                </a:solidFill>
                <a:latin typeface="微软雅黑" panose="020B0503020204020204" pitchFamily="34" charset="-122"/>
                <a:ea typeface="微软雅黑" panose="020B0503020204020204" pitchFamily="34" charset="-122"/>
                <a:cs typeface="宋体" panose="02010600030101010101" pitchFamily="2" charset="-122"/>
              </a:defRPr>
            </a:lvl1pPr>
          </a:lstStyle>
          <a:p>
            <a:r>
              <a:rPr lang="zh-CN" altLang="en-US" dirty="0"/>
              <a:t>信息发布是园区层面集中管理的信息展现平台，全面为园区企业及个人提供丰富的信息发布服务，后台系统定时抓取需要展示的信息，及时推送更新，提高用户满意</a:t>
            </a:r>
            <a:r>
              <a:rPr lang="zh-CN" altLang="en-US" dirty="0" smtClean="0"/>
              <a:t>度</a:t>
            </a:r>
            <a:endParaRPr lang="en-US" altLang="zh-CN" dirty="0"/>
          </a:p>
        </p:txBody>
      </p:sp>
      <p:grpSp>
        <p:nvGrpSpPr>
          <p:cNvPr id="2" name="组合 7"/>
          <p:cNvGrpSpPr/>
          <p:nvPr/>
        </p:nvGrpSpPr>
        <p:grpSpPr>
          <a:xfrm>
            <a:off x="2434590" y="4653136"/>
            <a:ext cx="841266" cy="461665"/>
            <a:chOff x="658072" y="5496469"/>
            <a:chExt cx="841266" cy="461665"/>
          </a:xfrm>
        </p:grpSpPr>
        <p:sp>
          <p:nvSpPr>
            <p:cNvPr id="16" name="TextBox 15"/>
            <p:cNvSpPr txBox="1"/>
            <p:nvPr/>
          </p:nvSpPr>
          <p:spPr>
            <a:xfrm rot="19340466">
              <a:off x="658072" y="5496469"/>
              <a:ext cx="835607" cy="461665"/>
            </a:xfrm>
            <a:prstGeom prst="rect">
              <a:avLst/>
            </a:prstGeom>
            <a:noFill/>
          </p:spPr>
          <p:txBody>
            <a:bodyPr wrap="square" rtlCol="0">
              <a:spAutoFit/>
            </a:bodyPr>
            <a:lstStyle/>
            <a:p>
              <a:r>
                <a:rPr lang="zh-CN" altLang="en-US" sz="2400" b="1" dirty="0" smtClean="0">
                  <a:solidFill>
                    <a:srgbClr val="FF0000"/>
                  </a:solidFill>
                </a:rPr>
                <a:t>样板</a:t>
              </a:r>
              <a:endParaRPr lang="zh-CN" altLang="en-US" sz="2400" b="1" dirty="0">
                <a:solidFill>
                  <a:srgbClr val="FF0000"/>
                </a:solidFill>
              </a:endParaRPr>
            </a:p>
          </p:txBody>
        </p:sp>
        <p:sp>
          <p:nvSpPr>
            <p:cNvPr id="17" name="圆角矩形 16"/>
            <p:cNvSpPr/>
            <p:nvPr/>
          </p:nvSpPr>
          <p:spPr>
            <a:xfrm rot="19404980">
              <a:off x="663624" y="5506078"/>
              <a:ext cx="835714" cy="448413"/>
            </a:xfrm>
            <a:prstGeom prst="roundRect">
              <a:avLst/>
            </a:prstGeom>
            <a:solidFill>
              <a:schemeClr val="accent3">
                <a:lumMod val="40000"/>
                <a:lumOff val="60000"/>
                <a:alpha val="0"/>
              </a:schemeClr>
            </a:solidFill>
            <a:ln w="31750">
              <a:solidFill>
                <a:srgbClr val="FF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000" dirty="0" smtClean="0">
                <a:solidFill>
                  <a:srgbClr val="000000"/>
                </a:solidFill>
                <a:latin typeface="华文楷体" pitchFamily="2" charset="-122"/>
                <a:ea typeface="华文楷体" pitchFamily="2" charset="-122"/>
              </a:endParaRPr>
            </a:p>
          </p:txBody>
        </p:sp>
      </p:grpSp>
      <p:sp>
        <p:nvSpPr>
          <p:cNvPr id="9" name="矩形 8"/>
          <p:cNvSpPr/>
          <p:nvPr/>
        </p:nvSpPr>
        <p:spPr>
          <a:xfrm>
            <a:off x="6516216" y="2060848"/>
            <a:ext cx="2232248" cy="1852815"/>
          </a:xfrm>
          <a:prstGeom prst="rect">
            <a:avLst/>
          </a:prstGeom>
        </p:spPr>
        <p:txBody>
          <a:bodyPr wrap="square">
            <a:spAutoFit/>
          </a:bodyPr>
          <a:lstStyle/>
          <a:p>
            <a:pPr marL="177800" indent="-177800" defTabSz="457200" eaLnBrk="0" hangingPunct="0">
              <a:lnSpc>
                <a:spcPct val="130000"/>
              </a:lnSpc>
              <a:buClr>
                <a:srgbClr val="FF0000"/>
              </a:buClr>
            </a:pPr>
            <a:r>
              <a:rPr lang="zh-CN" altLang="en-US" b="1" dirty="0" smtClean="0">
                <a:solidFill>
                  <a:prstClr val="black"/>
                </a:solidFill>
              </a:rPr>
              <a:t>服务特点：</a:t>
            </a:r>
            <a:endParaRPr lang="en-US" altLang="zh-CN" b="1" dirty="0">
              <a:solidFill>
                <a:prstClr val="black"/>
              </a:solidFill>
            </a:endParaRPr>
          </a:p>
          <a:p>
            <a:pPr marL="177800" indent="-177800" defTabSz="457200" eaLnBrk="0" hangingPunct="0">
              <a:lnSpc>
                <a:spcPct val="130000"/>
              </a:lnSpc>
              <a:buClr>
                <a:srgbClr val="FF0000"/>
              </a:buClr>
            </a:pPr>
            <a:r>
              <a:rPr lang="en-US" altLang="zh-CN" dirty="0" smtClean="0">
                <a:solidFill>
                  <a:prstClr val="black"/>
                </a:solidFill>
              </a:rPr>
              <a:t>	</a:t>
            </a:r>
            <a:r>
              <a:rPr lang="zh-CN" altLang="en-US" dirty="0" smtClean="0">
                <a:solidFill>
                  <a:prstClr val="black"/>
                </a:solidFill>
              </a:rPr>
              <a:t>实时抓取共享</a:t>
            </a:r>
            <a:endParaRPr lang="en-US" altLang="zh-CN" dirty="0" smtClean="0">
              <a:solidFill>
                <a:prstClr val="black"/>
              </a:solidFill>
            </a:endParaRPr>
          </a:p>
          <a:p>
            <a:pPr marL="177800" indent="-177800" defTabSz="457200" eaLnBrk="0" hangingPunct="0">
              <a:lnSpc>
                <a:spcPct val="130000"/>
              </a:lnSpc>
              <a:buClr>
                <a:srgbClr val="FF0000"/>
              </a:buClr>
            </a:pPr>
            <a:r>
              <a:rPr lang="en-US" altLang="zh-CN" dirty="0">
                <a:solidFill>
                  <a:prstClr val="black"/>
                </a:solidFill>
              </a:rPr>
              <a:t>	</a:t>
            </a:r>
            <a:r>
              <a:rPr lang="zh-CN" altLang="en-US" dirty="0" smtClean="0">
                <a:solidFill>
                  <a:prstClr val="black"/>
                </a:solidFill>
              </a:rPr>
              <a:t>信息</a:t>
            </a:r>
            <a:r>
              <a:rPr lang="zh-CN" altLang="en-US" dirty="0">
                <a:solidFill>
                  <a:prstClr val="black"/>
                </a:solidFill>
              </a:rPr>
              <a:t>覆盖</a:t>
            </a:r>
            <a:r>
              <a:rPr lang="zh-CN" altLang="en-US" dirty="0" smtClean="0">
                <a:solidFill>
                  <a:prstClr val="black"/>
                </a:solidFill>
              </a:rPr>
              <a:t>全面</a:t>
            </a:r>
            <a:endParaRPr lang="en-US" altLang="zh-CN" dirty="0" smtClean="0">
              <a:solidFill>
                <a:prstClr val="black"/>
              </a:solidFill>
            </a:endParaRPr>
          </a:p>
          <a:p>
            <a:pPr marL="177800" indent="-177800" defTabSz="457200" eaLnBrk="0" hangingPunct="0">
              <a:lnSpc>
                <a:spcPct val="130000"/>
              </a:lnSpc>
              <a:buClr>
                <a:srgbClr val="FF0000"/>
              </a:buClr>
            </a:pPr>
            <a:r>
              <a:rPr lang="en-US" altLang="zh-CN" dirty="0">
                <a:solidFill>
                  <a:prstClr val="black"/>
                </a:solidFill>
              </a:rPr>
              <a:t>	</a:t>
            </a:r>
            <a:r>
              <a:rPr lang="zh-CN" altLang="en-US" dirty="0" smtClean="0">
                <a:solidFill>
                  <a:prstClr val="black"/>
                </a:solidFill>
              </a:rPr>
              <a:t>分类清晰适用</a:t>
            </a:r>
            <a:endParaRPr lang="en-US" altLang="zh-CN" dirty="0" smtClean="0">
              <a:solidFill>
                <a:prstClr val="black"/>
              </a:solidFill>
            </a:endParaRPr>
          </a:p>
          <a:p>
            <a:pPr marL="177800" indent="-177800" defTabSz="457200" eaLnBrk="0" hangingPunct="0">
              <a:lnSpc>
                <a:spcPct val="130000"/>
              </a:lnSpc>
              <a:buClr>
                <a:srgbClr val="FF0000"/>
              </a:buClr>
            </a:pPr>
            <a:r>
              <a:rPr lang="en-US" altLang="zh-CN" sz="1600" b="1" dirty="0">
                <a:solidFill>
                  <a:prstClr val="black"/>
                </a:solidFill>
              </a:rPr>
              <a:t> </a:t>
            </a:r>
            <a:r>
              <a:rPr lang="en-US" altLang="zh-CN" sz="1600" b="1" dirty="0" smtClean="0">
                <a:solidFill>
                  <a:prstClr val="black"/>
                </a:solidFill>
              </a:rPr>
              <a:t>  </a:t>
            </a:r>
            <a:endParaRPr lang="en-US" altLang="zh-CN" sz="1600" b="1" dirty="0">
              <a:solidFill>
                <a:prstClr val="black"/>
              </a:solidFill>
            </a:endParaRPr>
          </a:p>
        </p:txBody>
      </p:sp>
      <p:sp>
        <p:nvSpPr>
          <p:cNvPr id="4" name="标题 3"/>
          <p:cNvSpPr>
            <a:spLocks noGrp="1"/>
          </p:cNvSpPr>
          <p:nvPr>
            <p:ph type="title"/>
          </p:nvPr>
        </p:nvSpPr>
        <p:spPr>
          <a:xfrm>
            <a:off x="1511622" y="0"/>
            <a:ext cx="7308850" cy="984250"/>
          </a:xfrm>
        </p:spPr>
        <p:txBody>
          <a:bodyPr>
            <a:normAutofit/>
          </a:bodyPr>
          <a:lstStyle/>
          <a:p>
            <a:r>
              <a:rPr lang="zh-CN" altLang="en-US" sz="2800" dirty="0" smtClean="0">
                <a:solidFill>
                  <a:srgbClr val="000000"/>
                </a:solidFill>
                <a:latin typeface="+mj-ea"/>
                <a:sym typeface="Arial" panose="020B0604020202020204" pitchFamily="34" charset="0"/>
              </a:rPr>
              <a:t>运营服务</a:t>
            </a:r>
            <a:r>
              <a:rPr lang="en-US" altLang="zh-CN" sz="2800" dirty="0" smtClean="0">
                <a:solidFill>
                  <a:srgbClr val="000000"/>
                </a:solidFill>
                <a:latin typeface="+mj-ea"/>
                <a:sym typeface="Arial" panose="020B0604020202020204" pitchFamily="34" charset="0"/>
              </a:rPr>
              <a:t>-</a:t>
            </a:r>
            <a:r>
              <a:rPr lang="zh-CN" altLang="en-US" sz="2800" dirty="0" smtClean="0">
                <a:solidFill>
                  <a:schemeClr val="tx1"/>
                </a:solidFill>
              </a:rPr>
              <a:t>信息发布</a:t>
            </a:r>
            <a:endParaRPr lang="zh-CN" altLang="en-US" sz="2800" dirty="0">
              <a:solidFill>
                <a:schemeClr val="tx1"/>
              </a:solidFill>
            </a:endParaRPr>
          </a:p>
        </p:txBody>
      </p:sp>
      <p:grpSp>
        <p:nvGrpSpPr>
          <p:cNvPr id="14" name="组合 8"/>
          <p:cNvGrpSpPr/>
          <p:nvPr/>
        </p:nvGrpSpPr>
        <p:grpSpPr>
          <a:xfrm>
            <a:off x="27857" y="1"/>
            <a:ext cx="1303784" cy="1492061"/>
            <a:chOff x="411163" y="68262"/>
            <a:chExt cx="1800225" cy="2244448"/>
          </a:xfrm>
        </p:grpSpPr>
        <p:grpSp>
          <p:nvGrpSpPr>
            <p:cNvPr id="18" name="组合 6"/>
            <p:cNvGrpSpPr/>
            <p:nvPr/>
          </p:nvGrpSpPr>
          <p:grpSpPr bwMode="auto">
            <a:xfrm>
              <a:off x="411163" y="68262"/>
              <a:ext cx="1800225" cy="1800225"/>
              <a:chOff x="925401" y="3148270"/>
              <a:chExt cx="1800000" cy="1800000"/>
            </a:xfrm>
          </p:grpSpPr>
          <p:sp>
            <p:nvSpPr>
              <p:cNvPr id="20" name="椭圆 19"/>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椭圆 20"/>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9" name="矩形 18"/>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标题 1"/>
          <p:cNvSpPr txBox="1"/>
          <p:nvPr/>
        </p:nvSpPr>
        <p:spPr bwMode="auto">
          <a:xfrm>
            <a:off x="1619672" y="166978"/>
            <a:ext cx="5976664" cy="590551"/>
          </a:xfrm>
          <a:prstGeom prst="rect">
            <a:avLst/>
          </a:prstGeom>
          <a:noFill/>
          <a:ln w="9525">
            <a:noFill/>
            <a:miter lim="800000"/>
          </a:ln>
        </p:spPr>
        <p:txBody>
          <a:bodyPr lIns="0" tIns="40064" rIns="80129" bIns="40064" anchor="ctr"/>
          <a:lstStyle/>
          <a:p>
            <a:pPr eaLnBrk="0" hangingPunct="0">
              <a:defRPr/>
            </a:pPr>
            <a:r>
              <a:rPr lang="zh-CN" altLang="en-US" sz="3200" b="1" dirty="0">
                <a:solidFill>
                  <a:srgbClr val="990000"/>
                </a:solidFill>
                <a:latin typeface="微软雅黑" panose="020B0503020204020204" pitchFamily="34" charset="-122"/>
                <a:ea typeface="微软雅黑" panose="020B0503020204020204" pitchFamily="34" charset="-122"/>
                <a:cs typeface="+mj-cs"/>
              </a:rPr>
              <a:t>全球和</a:t>
            </a:r>
            <a:r>
              <a:rPr lang="zh-CN" altLang="en-US" sz="3200" b="1" dirty="0" smtClean="0">
                <a:solidFill>
                  <a:srgbClr val="990000"/>
                </a:solidFill>
                <a:latin typeface="微软雅黑" panose="020B0503020204020204" pitchFamily="34" charset="-122"/>
                <a:ea typeface="微软雅黑" panose="020B0503020204020204" pitchFamily="34" charset="-122"/>
                <a:cs typeface="+mj-cs"/>
              </a:rPr>
              <a:t>国内智慧园区</a:t>
            </a:r>
            <a:r>
              <a:rPr lang="zh-CN" altLang="en-US" sz="3200" b="1" dirty="0">
                <a:solidFill>
                  <a:srgbClr val="990000"/>
                </a:solidFill>
                <a:latin typeface="微软雅黑" panose="020B0503020204020204" pitchFamily="34" charset="-122"/>
                <a:ea typeface="微软雅黑" panose="020B0503020204020204" pitchFamily="34" charset="-122"/>
                <a:cs typeface="+mj-cs"/>
              </a:rPr>
              <a:t>信息化现状</a:t>
            </a:r>
            <a:endParaRPr lang="zh-CN" altLang="en-US" sz="3200" b="1" dirty="0">
              <a:solidFill>
                <a:srgbClr val="990000"/>
              </a:solidFill>
              <a:latin typeface="微软雅黑" panose="020B0503020204020204" pitchFamily="34" charset="-122"/>
              <a:ea typeface="微软雅黑" panose="020B0503020204020204" pitchFamily="34" charset="-122"/>
              <a:cs typeface="+mj-cs"/>
            </a:endParaRPr>
          </a:p>
        </p:txBody>
      </p:sp>
      <p:grpSp>
        <p:nvGrpSpPr>
          <p:cNvPr id="2" name="Group 2"/>
          <p:cNvGrpSpPr/>
          <p:nvPr/>
        </p:nvGrpSpPr>
        <p:grpSpPr bwMode="auto">
          <a:xfrm>
            <a:off x="386898" y="1419909"/>
            <a:ext cx="4272189" cy="3383391"/>
            <a:chOff x="3311" y="1810"/>
            <a:chExt cx="2449" cy="1492"/>
          </a:xfrm>
          <a:solidFill>
            <a:srgbClr val="FF9900">
              <a:alpha val="50000"/>
            </a:srgbClr>
          </a:solidFill>
        </p:grpSpPr>
        <p:sp>
          <p:nvSpPr>
            <p:cNvPr id="519" name="Freeform 3"/>
            <p:cNvSpPr>
              <a:spLocks noChangeAspect="1"/>
            </p:cNvSpPr>
            <p:nvPr/>
          </p:nvSpPr>
          <p:spPr bwMode="auto">
            <a:xfrm>
              <a:off x="4830" y="2175"/>
              <a:ext cx="1" cy="1"/>
            </a:xfrm>
            <a:custGeom>
              <a:avLst/>
              <a:gdLst>
                <a:gd name="T0" fmla="*/ 1 w 1"/>
                <a:gd name="T1" fmla="*/ 0 h 1"/>
                <a:gd name="T2" fmla="*/ 1 w 1"/>
                <a:gd name="T3" fmla="*/ 1 h 1"/>
                <a:gd name="T4" fmla="*/ 0 w 1"/>
                <a:gd name="T5" fmla="*/ 0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1"/>
                  </a:lnTo>
                  <a:lnTo>
                    <a:pt x="0" y="0"/>
                  </a:lnTo>
                  <a:lnTo>
                    <a:pt x="1" y="0"/>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0" name="Freeform 4"/>
            <p:cNvSpPr>
              <a:spLocks noChangeAspect="1"/>
            </p:cNvSpPr>
            <p:nvPr/>
          </p:nvSpPr>
          <p:spPr bwMode="auto">
            <a:xfrm>
              <a:off x="4832" y="2172"/>
              <a:ext cx="2" cy="2"/>
            </a:xfrm>
            <a:custGeom>
              <a:avLst/>
              <a:gdLst>
                <a:gd name="T0" fmla="*/ 2 w 2"/>
                <a:gd name="T1" fmla="*/ 3 h 4"/>
                <a:gd name="T2" fmla="*/ 2 w 2"/>
                <a:gd name="T3" fmla="*/ 0 h 4"/>
                <a:gd name="T4" fmla="*/ 0 w 2"/>
                <a:gd name="T5" fmla="*/ 4 h 4"/>
                <a:gd name="T6" fmla="*/ 2 w 2"/>
                <a:gd name="T7" fmla="*/ 3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3"/>
                  </a:moveTo>
                  <a:lnTo>
                    <a:pt x="2" y="0"/>
                  </a:lnTo>
                  <a:lnTo>
                    <a:pt x="0" y="4"/>
                  </a:lnTo>
                  <a:lnTo>
                    <a:pt x="2" y="3"/>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1" name="Freeform 5"/>
            <p:cNvSpPr>
              <a:spLocks noChangeAspect="1"/>
            </p:cNvSpPr>
            <p:nvPr/>
          </p:nvSpPr>
          <p:spPr bwMode="auto">
            <a:xfrm>
              <a:off x="5381" y="2585"/>
              <a:ext cx="2" cy="5"/>
            </a:xfrm>
            <a:custGeom>
              <a:avLst/>
              <a:gdLst>
                <a:gd name="T0" fmla="*/ 8 w 8"/>
                <a:gd name="T1" fmla="*/ 0 h 15"/>
                <a:gd name="T2" fmla="*/ 3 w 8"/>
                <a:gd name="T3" fmla="*/ 15 h 15"/>
                <a:gd name="T4" fmla="*/ 0 w 8"/>
                <a:gd name="T5" fmla="*/ 13 h 15"/>
                <a:gd name="T6" fmla="*/ 8 w 8"/>
                <a:gd name="T7" fmla="*/ 0 h 15"/>
                <a:gd name="T8" fmla="*/ 0 60000 65536"/>
                <a:gd name="T9" fmla="*/ 0 60000 65536"/>
                <a:gd name="T10" fmla="*/ 0 60000 65536"/>
                <a:gd name="T11" fmla="*/ 0 60000 65536"/>
                <a:gd name="T12" fmla="*/ 0 w 8"/>
                <a:gd name="T13" fmla="*/ 0 h 15"/>
                <a:gd name="T14" fmla="*/ 8 w 8"/>
                <a:gd name="T15" fmla="*/ 15 h 15"/>
              </a:gdLst>
              <a:ahLst/>
              <a:cxnLst>
                <a:cxn ang="T8">
                  <a:pos x="T0" y="T1"/>
                </a:cxn>
                <a:cxn ang="T9">
                  <a:pos x="T2" y="T3"/>
                </a:cxn>
                <a:cxn ang="T10">
                  <a:pos x="T4" y="T5"/>
                </a:cxn>
                <a:cxn ang="T11">
                  <a:pos x="T6" y="T7"/>
                </a:cxn>
              </a:cxnLst>
              <a:rect l="T12" t="T13" r="T14" b="T15"/>
              <a:pathLst>
                <a:path w="8" h="15">
                  <a:moveTo>
                    <a:pt x="8" y="0"/>
                  </a:moveTo>
                  <a:lnTo>
                    <a:pt x="3" y="15"/>
                  </a:lnTo>
                  <a:lnTo>
                    <a:pt x="0" y="13"/>
                  </a:lnTo>
                  <a:lnTo>
                    <a:pt x="8" y="0"/>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2" name="Freeform 6"/>
            <p:cNvSpPr>
              <a:spLocks noChangeAspect="1"/>
            </p:cNvSpPr>
            <p:nvPr/>
          </p:nvSpPr>
          <p:spPr bwMode="auto">
            <a:xfrm>
              <a:off x="4661" y="1820"/>
              <a:ext cx="7" cy="12"/>
            </a:xfrm>
            <a:custGeom>
              <a:avLst/>
              <a:gdLst>
                <a:gd name="T0" fmla="*/ 0 w 22"/>
                <a:gd name="T1" fmla="*/ 37 h 37"/>
                <a:gd name="T2" fmla="*/ 22 w 22"/>
                <a:gd name="T3" fmla="*/ 6 h 37"/>
                <a:gd name="T4" fmla="*/ 18 w 22"/>
                <a:gd name="T5" fmla="*/ 0 h 37"/>
                <a:gd name="T6" fmla="*/ 0 w 22"/>
                <a:gd name="T7" fmla="*/ 37 h 37"/>
                <a:gd name="T8" fmla="*/ 0 60000 65536"/>
                <a:gd name="T9" fmla="*/ 0 60000 65536"/>
                <a:gd name="T10" fmla="*/ 0 60000 65536"/>
                <a:gd name="T11" fmla="*/ 0 60000 65536"/>
                <a:gd name="T12" fmla="*/ 0 w 22"/>
                <a:gd name="T13" fmla="*/ 0 h 37"/>
                <a:gd name="T14" fmla="*/ 22 w 22"/>
                <a:gd name="T15" fmla="*/ 37 h 37"/>
              </a:gdLst>
              <a:ahLst/>
              <a:cxnLst>
                <a:cxn ang="T8">
                  <a:pos x="T0" y="T1"/>
                </a:cxn>
                <a:cxn ang="T9">
                  <a:pos x="T2" y="T3"/>
                </a:cxn>
                <a:cxn ang="T10">
                  <a:pos x="T4" y="T5"/>
                </a:cxn>
                <a:cxn ang="T11">
                  <a:pos x="T6" y="T7"/>
                </a:cxn>
              </a:cxnLst>
              <a:rect l="T12" t="T13" r="T14" b="T15"/>
              <a:pathLst>
                <a:path w="22" h="37">
                  <a:moveTo>
                    <a:pt x="0" y="37"/>
                  </a:moveTo>
                  <a:lnTo>
                    <a:pt x="22" y="6"/>
                  </a:lnTo>
                  <a:lnTo>
                    <a:pt x="18" y="0"/>
                  </a:lnTo>
                  <a:lnTo>
                    <a:pt x="0" y="37"/>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3" name="Freeform 7"/>
            <p:cNvSpPr>
              <a:spLocks noChangeAspect="1"/>
            </p:cNvSpPr>
            <p:nvPr/>
          </p:nvSpPr>
          <p:spPr bwMode="auto">
            <a:xfrm>
              <a:off x="4149" y="2021"/>
              <a:ext cx="7" cy="2"/>
            </a:xfrm>
            <a:custGeom>
              <a:avLst/>
              <a:gdLst>
                <a:gd name="T0" fmla="*/ 24 w 24"/>
                <a:gd name="T1" fmla="*/ 6 h 6"/>
                <a:gd name="T2" fmla="*/ 24 w 24"/>
                <a:gd name="T3" fmla="*/ 4 h 6"/>
                <a:gd name="T4" fmla="*/ 0 w 24"/>
                <a:gd name="T5" fmla="*/ 0 h 6"/>
                <a:gd name="T6" fmla="*/ 24 w 24"/>
                <a:gd name="T7" fmla="*/ 6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24" y="6"/>
                  </a:moveTo>
                  <a:lnTo>
                    <a:pt x="24" y="4"/>
                  </a:lnTo>
                  <a:lnTo>
                    <a:pt x="0" y="0"/>
                  </a:lnTo>
                  <a:lnTo>
                    <a:pt x="24" y="6"/>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4" name="Freeform 8"/>
            <p:cNvSpPr>
              <a:spLocks noChangeAspect="1"/>
            </p:cNvSpPr>
            <p:nvPr/>
          </p:nvSpPr>
          <p:spPr bwMode="auto">
            <a:xfrm>
              <a:off x="4187" y="1991"/>
              <a:ext cx="3" cy="3"/>
            </a:xfrm>
            <a:custGeom>
              <a:avLst/>
              <a:gdLst>
                <a:gd name="T0" fmla="*/ 4 w 7"/>
                <a:gd name="T1" fmla="*/ 12 h 12"/>
                <a:gd name="T2" fmla="*/ 7 w 7"/>
                <a:gd name="T3" fmla="*/ 0 h 12"/>
                <a:gd name="T4" fmla="*/ 0 w 7"/>
                <a:gd name="T5" fmla="*/ 6 h 12"/>
                <a:gd name="T6" fmla="*/ 4 w 7"/>
                <a:gd name="T7" fmla="*/ 12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4" y="12"/>
                  </a:moveTo>
                  <a:lnTo>
                    <a:pt x="7" y="0"/>
                  </a:lnTo>
                  <a:lnTo>
                    <a:pt x="0" y="6"/>
                  </a:lnTo>
                  <a:lnTo>
                    <a:pt x="4" y="12"/>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5" name="Freeform 9"/>
            <p:cNvSpPr>
              <a:spLocks noChangeAspect="1"/>
            </p:cNvSpPr>
            <p:nvPr/>
          </p:nvSpPr>
          <p:spPr bwMode="auto">
            <a:xfrm>
              <a:off x="4173" y="1940"/>
              <a:ext cx="2" cy="1"/>
            </a:xfrm>
            <a:custGeom>
              <a:avLst/>
              <a:gdLst>
                <a:gd name="T0" fmla="*/ 10 w 10"/>
                <a:gd name="T1" fmla="*/ 8 h 8"/>
                <a:gd name="T2" fmla="*/ 0 w 10"/>
                <a:gd name="T3" fmla="*/ 0 h 8"/>
                <a:gd name="T4" fmla="*/ 9 w 10"/>
                <a:gd name="T5" fmla="*/ 7 h 8"/>
                <a:gd name="T6" fmla="*/ 10 w 10"/>
                <a:gd name="T7" fmla="*/ 8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8"/>
                  </a:moveTo>
                  <a:lnTo>
                    <a:pt x="0" y="0"/>
                  </a:lnTo>
                  <a:lnTo>
                    <a:pt x="9" y="7"/>
                  </a:lnTo>
                  <a:lnTo>
                    <a:pt x="10" y="8"/>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6" name="Freeform 10"/>
            <p:cNvSpPr>
              <a:spLocks noChangeAspect="1"/>
            </p:cNvSpPr>
            <p:nvPr/>
          </p:nvSpPr>
          <p:spPr bwMode="auto">
            <a:xfrm>
              <a:off x="4184" y="1954"/>
              <a:ext cx="3" cy="3"/>
            </a:xfrm>
            <a:custGeom>
              <a:avLst/>
              <a:gdLst>
                <a:gd name="T0" fmla="*/ 7 w 9"/>
                <a:gd name="T1" fmla="*/ 0 h 15"/>
                <a:gd name="T2" fmla="*/ 9 w 9"/>
                <a:gd name="T3" fmla="*/ 5 h 15"/>
                <a:gd name="T4" fmla="*/ 0 w 9"/>
                <a:gd name="T5" fmla="*/ 15 h 15"/>
                <a:gd name="T6" fmla="*/ 7 w 9"/>
                <a:gd name="T7" fmla="*/ 0 h 15"/>
                <a:gd name="T8" fmla="*/ 0 60000 65536"/>
                <a:gd name="T9" fmla="*/ 0 60000 65536"/>
                <a:gd name="T10" fmla="*/ 0 60000 65536"/>
                <a:gd name="T11" fmla="*/ 0 60000 65536"/>
                <a:gd name="T12" fmla="*/ 0 w 9"/>
                <a:gd name="T13" fmla="*/ 0 h 15"/>
                <a:gd name="T14" fmla="*/ 9 w 9"/>
                <a:gd name="T15" fmla="*/ 15 h 15"/>
              </a:gdLst>
              <a:ahLst/>
              <a:cxnLst>
                <a:cxn ang="T8">
                  <a:pos x="T0" y="T1"/>
                </a:cxn>
                <a:cxn ang="T9">
                  <a:pos x="T2" y="T3"/>
                </a:cxn>
                <a:cxn ang="T10">
                  <a:pos x="T4" y="T5"/>
                </a:cxn>
                <a:cxn ang="T11">
                  <a:pos x="T6" y="T7"/>
                </a:cxn>
              </a:cxnLst>
              <a:rect l="T12" t="T13" r="T14" b="T15"/>
              <a:pathLst>
                <a:path w="9" h="15">
                  <a:moveTo>
                    <a:pt x="7" y="0"/>
                  </a:moveTo>
                  <a:lnTo>
                    <a:pt x="9" y="5"/>
                  </a:lnTo>
                  <a:lnTo>
                    <a:pt x="0" y="15"/>
                  </a:lnTo>
                  <a:lnTo>
                    <a:pt x="7" y="0"/>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7" name="Freeform 11"/>
            <p:cNvSpPr>
              <a:spLocks noChangeAspect="1"/>
            </p:cNvSpPr>
            <p:nvPr/>
          </p:nvSpPr>
          <p:spPr bwMode="auto">
            <a:xfrm>
              <a:off x="4043" y="1872"/>
              <a:ext cx="5" cy="4"/>
            </a:xfrm>
            <a:custGeom>
              <a:avLst/>
              <a:gdLst>
                <a:gd name="T0" fmla="*/ 16 w 16"/>
                <a:gd name="T1" fmla="*/ 3 h 16"/>
                <a:gd name="T2" fmla="*/ 7 w 16"/>
                <a:gd name="T3" fmla="*/ 0 h 16"/>
                <a:gd name="T4" fmla="*/ 0 w 16"/>
                <a:gd name="T5" fmla="*/ 16 h 16"/>
                <a:gd name="T6" fmla="*/ 16 w 16"/>
                <a:gd name="T7" fmla="*/ 3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16" y="3"/>
                  </a:moveTo>
                  <a:lnTo>
                    <a:pt x="7" y="0"/>
                  </a:lnTo>
                  <a:lnTo>
                    <a:pt x="0" y="16"/>
                  </a:lnTo>
                  <a:lnTo>
                    <a:pt x="16" y="3"/>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8" name="Freeform 12"/>
            <p:cNvSpPr>
              <a:spLocks noChangeAspect="1"/>
            </p:cNvSpPr>
            <p:nvPr/>
          </p:nvSpPr>
          <p:spPr bwMode="auto">
            <a:xfrm>
              <a:off x="5625" y="2424"/>
              <a:ext cx="6" cy="5"/>
            </a:xfrm>
            <a:custGeom>
              <a:avLst/>
              <a:gdLst>
                <a:gd name="T0" fmla="*/ 21 w 24"/>
                <a:gd name="T1" fmla="*/ 0 h 21"/>
                <a:gd name="T2" fmla="*/ 0 w 24"/>
                <a:gd name="T3" fmla="*/ 21 h 21"/>
                <a:gd name="T4" fmla="*/ 24 w 24"/>
                <a:gd name="T5" fmla="*/ 7 h 21"/>
                <a:gd name="T6" fmla="*/ 21 w 24"/>
                <a:gd name="T7" fmla="*/ 0 h 21"/>
                <a:gd name="T8" fmla="*/ 0 60000 65536"/>
                <a:gd name="T9" fmla="*/ 0 60000 65536"/>
                <a:gd name="T10" fmla="*/ 0 60000 65536"/>
                <a:gd name="T11" fmla="*/ 0 60000 65536"/>
                <a:gd name="T12" fmla="*/ 0 w 24"/>
                <a:gd name="T13" fmla="*/ 0 h 21"/>
                <a:gd name="T14" fmla="*/ 24 w 24"/>
                <a:gd name="T15" fmla="*/ 21 h 21"/>
              </a:gdLst>
              <a:ahLst/>
              <a:cxnLst>
                <a:cxn ang="T8">
                  <a:pos x="T0" y="T1"/>
                </a:cxn>
                <a:cxn ang="T9">
                  <a:pos x="T2" y="T3"/>
                </a:cxn>
                <a:cxn ang="T10">
                  <a:pos x="T4" y="T5"/>
                </a:cxn>
                <a:cxn ang="T11">
                  <a:pos x="T6" y="T7"/>
                </a:cxn>
              </a:cxnLst>
              <a:rect l="T12" t="T13" r="T14" b="T15"/>
              <a:pathLst>
                <a:path w="24" h="21">
                  <a:moveTo>
                    <a:pt x="21" y="0"/>
                  </a:moveTo>
                  <a:lnTo>
                    <a:pt x="0" y="21"/>
                  </a:lnTo>
                  <a:lnTo>
                    <a:pt x="24" y="7"/>
                  </a:lnTo>
                  <a:lnTo>
                    <a:pt x="21" y="0"/>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29" name="Freeform 13"/>
            <p:cNvSpPr>
              <a:spLocks noChangeAspect="1"/>
            </p:cNvSpPr>
            <p:nvPr/>
          </p:nvSpPr>
          <p:spPr bwMode="auto">
            <a:xfrm>
              <a:off x="3950" y="2200"/>
              <a:ext cx="3" cy="2"/>
            </a:xfrm>
            <a:custGeom>
              <a:avLst/>
              <a:gdLst>
                <a:gd name="T0" fmla="*/ 13 w 13"/>
                <a:gd name="T1" fmla="*/ 2 h 11"/>
                <a:gd name="T2" fmla="*/ 3 w 13"/>
                <a:gd name="T3" fmla="*/ 11 h 11"/>
                <a:gd name="T4" fmla="*/ 0 w 13"/>
                <a:gd name="T5" fmla="*/ 0 h 11"/>
                <a:gd name="T6" fmla="*/ 13 w 13"/>
                <a:gd name="T7" fmla="*/ 2 h 11"/>
                <a:gd name="T8" fmla="*/ 0 60000 65536"/>
                <a:gd name="T9" fmla="*/ 0 60000 65536"/>
                <a:gd name="T10" fmla="*/ 0 60000 65536"/>
                <a:gd name="T11" fmla="*/ 0 60000 65536"/>
                <a:gd name="T12" fmla="*/ 0 w 13"/>
                <a:gd name="T13" fmla="*/ 0 h 11"/>
                <a:gd name="T14" fmla="*/ 13 w 13"/>
                <a:gd name="T15" fmla="*/ 11 h 11"/>
              </a:gdLst>
              <a:ahLst/>
              <a:cxnLst>
                <a:cxn ang="T8">
                  <a:pos x="T0" y="T1"/>
                </a:cxn>
                <a:cxn ang="T9">
                  <a:pos x="T2" y="T3"/>
                </a:cxn>
                <a:cxn ang="T10">
                  <a:pos x="T4" y="T5"/>
                </a:cxn>
                <a:cxn ang="T11">
                  <a:pos x="T6" y="T7"/>
                </a:cxn>
              </a:cxnLst>
              <a:rect l="T12" t="T13" r="T14" b="T15"/>
              <a:pathLst>
                <a:path w="13" h="11">
                  <a:moveTo>
                    <a:pt x="13" y="2"/>
                  </a:moveTo>
                  <a:lnTo>
                    <a:pt x="3" y="11"/>
                  </a:lnTo>
                  <a:lnTo>
                    <a:pt x="0" y="0"/>
                  </a:lnTo>
                  <a:lnTo>
                    <a:pt x="13" y="2"/>
                  </a:ln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grpSp>
          <p:nvGrpSpPr>
            <p:cNvPr id="3" name="Group 14"/>
            <p:cNvGrpSpPr/>
            <p:nvPr/>
          </p:nvGrpSpPr>
          <p:grpSpPr bwMode="auto">
            <a:xfrm>
              <a:off x="3311" y="1810"/>
              <a:ext cx="2449" cy="1433"/>
              <a:chOff x="295" y="1810"/>
              <a:chExt cx="3401" cy="1975"/>
            </a:xfrm>
            <a:grpFill/>
          </p:grpSpPr>
          <p:sp>
            <p:nvSpPr>
              <p:cNvPr id="585" name="Freeform 15"/>
              <p:cNvSpPr/>
              <p:nvPr/>
            </p:nvSpPr>
            <p:spPr bwMode="auto">
              <a:xfrm>
                <a:off x="405" y="1810"/>
                <a:ext cx="254" cy="145"/>
              </a:xfrm>
              <a:custGeom>
                <a:avLst/>
                <a:gdLst>
                  <a:gd name="T0" fmla="*/ 28 w 51"/>
                  <a:gd name="T1" fmla="*/ 13 h 29"/>
                  <a:gd name="T2" fmla="*/ 28 w 51"/>
                  <a:gd name="T3" fmla="*/ 12 h 29"/>
                  <a:gd name="T4" fmla="*/ 22 w 51"/>
                  <a:gd name="T5" fmla="*/ 12 h 29"/>
                  <a:gd name="T6" fmla="*/ 22 w 51"/>
                  <a:gd name="T7" fmla="*/ 12 h 29"/>
                  <a:gd name="T8" fmla="*/ 22 w 51"/>
                  <a:gd name="T9" fmla="*/ 15 h 29"/>
                  <a:gd name="T10" fmla="*/ 24 w 51"/>
                  <a:gd name="T11" fmla="*/ 19 h 29"/>
                  <a:gd name="T12" fmla="*/ 19 w 51"/>
                  <a:gd name="T13" fmla="*/ 22 h 29"/>
                  <a:gd name="T14" fmla="*/ 19 w 51"/>
                  <a:gd name="T15" fmla="*/ 21 h 29"/>
                  <a:gd name="T16" fmla="*/ 19 w 51"/>
                  <a:gd name="T17" fmla="*/ 17 h 29"/>
                  <a:gd name="T18" fmla="*/ 16 w 51"/>
                  <a:gd name="T19" fmla="*/ 16 h 29"/>
                  <a:gd name="T20" fmla="*/ 14 w 51"/>
                  <a:gd name="T21" fmla="*/ 18 h 29"/>
                  <a:gd name="T22" fmla="*/ 12 w 51"/>
                  <a:gd name="T23" fmla="*/ 21 h 29"/>
                  <a:gd name="T24" fmla="*/ 13 w 51"/>
                  <a:gd name="T25" fmla="*/ 21 h 29"/>
                  <a:gd name="T26" fmla="*/ 13 w 51"/>
                  <a:gd name="T27" fmla="*/ 22 h 29"/>
                  <a:gd name="T28" fmla="*/ 20 w 51"/>
                  <a:gd name="T29" fmla="*/ 24 h 29"/>
                  <a:gd name="T30" fmla="*/ 20 w 51"/>
                  <a:gd name="T31" fmla="*/ 24 h 29"/>
                  <a:gd name="T32" fmla="*/ 20 w 51"/>
                  <a:gd name="T33" fmla="*/ 24 h 29"/>
                  <a:gd name="T34" fmla="*/ 0 w 51"/>
                  <a:gd name="T35" fmla="*/ 29 h 29"/>
                  <a:gd name="T36" fmla="*/ 0 w 51"/>
                  <a:gd name="T37" fmla="*/ 28 h 29"/>
                  <a:gd name="T38" fmla="*/ 22 w 51"/>
                  <a:gd name="T39" fmla="*/ 6 h 29"/>
                  <a:gd name="T40" fmla="*/ 28 w 51"/>
                  <a:gd name="T41" fmla="*/ 0 h 29"/>
                  <a:gd name="T42" fmla="*/ 49 w 51"/>
                  <a:gd name="T43" fmla="*/ 0 h 29"/>
                  <a:gd name="T44" fmla="*/ 50 w 51"/>
                  <a:gd name="T45" fmla="*/ 1 h 29"/>
                  <a:gd name="T46" fmla="*/ 50 w 51"/>
                  <a:gd name="T47" fmla="*/ 1 h 29"/>
                  <a:gd name="T48" fmla="*/ 50 w 51"/>
                  <a:gd name="T49" fmla="*/ 2 h 29"/>
                  <a:gd name="T50" fmla="*/ 41 w 51"/>
                  <a:gd name="T51" fmla="*/ 2 h 29"/>
                  <a:gd name="T52" fmla="*/ 41 w 51"/>
                  <a:gd name="T53" fmla="*/ 2 h 29"/>
                  <a:gd name="T54" fmla="*/ 42 w 51"/>
                  <a:gd name="T55" fmla="*/ 5 h 29"/>
                  <a:gd name="T56" fmla="*/ 40 w 51"/>
                  <a:gd name="T57" fmla="*/ 7 h 29"/>
                  <a:gd name="T58" fmla="*/ 37 w 51"/>
                  <a:gd name="T59" fmla="*/ 7 h 29"/>
                  <a:gd name="T60" fmla="*/ 35 w 51"/>
                  <a:gd name="T61" fmla="*/ 10 h 29"/>
                  <a:gd name="T62" fmla="*/ 31 w 51"/>
                  <a:gd name="T63" fmla="*/ 10 h 29"/>
                  <a:gd name="T64" fmla="*/ 31 w 51"/>
                  <a:gd name="T65" fmla="*/ 13 h 29"/>
                  <a:gd name="T66" fmla="*/ 28 w 51"/>
                  <a:gd name="T67" fmla="*/ 13 h 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
                  <a:gd name="T103" fmla="*/ 0 h 29"/>
                  <a:gd name="T104" fmla="*/ 51 w 51"/>
                  <a:gd name="T105" fmla="*/ 29 h 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 h="29">
                    <a:moveTo>
                      <a:pt x="28" y="13"/>
                    </a:moveTo>
                    <a:cubicBezTo>
                      <a:pt x="28" y="13"/>
                      <a:pt x="28" y="12"/>
                      <a:pt x="28" y="12"/>
                    </a:cubicBezTo>
                    <a:cubicBezTo>
                      <a:pt x="26" y="12"/>
                      <a:pt x="24" y="12"/>
                      <a:pt x="22" y="12"/>
                    </a:cubicBezTo>
                    <a:cubicBezTo>
                      <a:pt x="22" y="12"/>
                      <a:pt x="22" y="12"/>
                      <a:pt x="22" y="12"/>
                    </a:cubicBezTo>
                    <a:cubicBezTo>
                      <a:pt x="23" y="13"/>
                      <a:pt x="23" y="13"/>
                      <a:pt x="22" y="15"/>
                    </a:cubicBezTo>
                    <a:cubicBezTo>
                      <a:pt x="24" y="16"/>
                      <a:pt x="24" y="16"/>
                      <a:pt x="24" y="19"/>
                    </a:cubicBezTo>
                    <a:cubicBezTo>
                      <a:pt x="23" y="20"/>
                      <a:pt x="22" y="21"/>
                      <a:pt x="19" y="22"/>
                    </a:cubicBezTo>
                    <a:cubicBezTo>
                      <a:pt x="19" y="22"/>
                      <a:pt x="19" y="21"/>
                      <a:pt x="19" y="21"/>
                    </a:cubicBezTo>
                    <a:cubicBezTo>
                      <a:pt x="19" y="20"/>
                      <a:pt x="19" y="18"/>
                      <a:pt x="19" y="17"/>
                    </a:cubicBezTo>
                    <a:cubicBezTo>
                      <a:pt x="18" y="17"/>
                      <a:pt x="18" y="16"/>
                      <a:pt x="16" y="16"/>
                    </a:cubicBezTo>
                    <a:cubicBezTo>
                      <a:pt x="16" y="18"/>
                      <a:pt x="15" y="18"/>
                      <a:pt x="14" y="18"/>
                    </a:cubicBezTo>
                    <a:cubicBezTo>
                      <a:pt x="13" y="19"/>
                      <a:pt x="13" y="20"/>
                      <a:pt x="12" y="21"/>
                    </a:cubicBezTo>
                    <a:cubicBezTo>
                      <a:pt x="12" y="21"/>
                      <a:pt x="13" y="21"/>
                      <a:pt x="13" y="21"/>
                    </a:cubicBezTo>
                    <a:cubicBezTo>
                      <a:pt x="13" y="22"/>
                      <a:pt x="13" y="22"/>
                      <a:pt x="13" y="22"/>
                    </a:cubicBezTo>
                    <a:cubicBezTo>
                      <a:pt x="16" y="22"/>
                      <a:pt x="18" y="22"/>
                      <a:pt x="20" y="24"/>
                    </a:cubicBezTo>
                    <a:cubicBezTo>
                      <a:pt x="20" y="24"/>
                      <a:pt x="20" y="24"/>
                      <a:pt x="20" y="24"/>
                    </a:cubicBezTo>
                    <a:cubicBezTo>
                      <a:pt x="20" y="24"/>
                      <a:pt x="20" y="24"/>
                      <a:pt x="20" y="24"/>
                    </a:cubicBezTo>
                    <a:cubicBezTo>
                      <a:pt x="17" y="27"/>
                      <a:pt x="5" y="29"/>
                      <a:pt x="0" y="29"/>
                    </a:cubicBezTo>
                    <a:cubicBezTo>
                      <a:pt x="0" y="28"/>
                      <a:pt x="0" y="28"/>
                      <a:pt x="0" y="28"/>
                    </a:cubicBezTo>
                    <a:cubicBezTo>
                      <a:pt x="8" y="20"/>
                      <a:pt x="13" y="12"/>
                      <a:pt x="22" y="6"/>
                    </a:cubicBezTo>
                    <a:cubicBezTo>
                      <a:pt x="24" y="4"/>
                      <a:pt x="26" y="1"/>
                      <a:pt x="28" y="0"/>
                    </a:cubicBezTo>
                    <a:cubicBezTo>
                      <a:pt x="35" y="0"/>
                      <a:pt x="42" y="0"/>
                      <a:pt x="49" y="0"/>
                    </a:cubicBezTo>
                    <a:cubicBezTo>
                      <a:pt x="50" y="1"/>
                      <a:pt x="50" y="0"/>
                      <a:pt x="50" y="1"/>
                    </a:cubicBezTo>
                    <a:cubicBezTo>
                      <a:pt x="50" y="1"/>
                      <a:pt x="50" y="1"/>
                      <a:pt x="50" y="1"/>
                    </a:cubicBezTo>
                    <a:cubicBezTo>
                      <a:pt x="51" y="2"/>
                      <a:pt x="50" y="2"/>
                      <a:pt x="50" y="2"/>
                    </a:cubicBezTo>
                    <a:cubicBezTo>
                      <a:pt x="48" y="4"/>
                      <a:pt x="44" y="2"/>
                      <a:pt x="41" y="2"/>
                    </a:cubicBezTo>
                    <a:cubicBezTo>
                      <a:pt x="41" y="2"/>
                      <a:pt x="41" y="2"/>
                      <a:pt x="41" y="2"/>
                    </a:cubicBezTo>
                    <a:cubicBezTo>
                      <a:pt x="42" y="3"/>
                      <a:pt x="42" y="4"/>
                      <a:pt x="42" y="5"/>
                    </a:cubicBezTo>
                    <a:cubicBezTo>
                      <a:pt x="42" y="6"/>
                      <a:pt x="41" y="7"/>
                      <a:pt x="40" y="7"/>
                    </a:cubicBezTo>
                    <a:cubicBezTo>
                      <a:pt x="39" y="7"/>
                      <a:pt x="38" y="7"/>
                      <a:pt x="37" y="7"/>
                    </a:cubicBezTo>
                    <a:cubicBezTo>
                      <a:pt x="36" y="8"/>
                      <a:pt x="36" y="9"/>
                      <a:pt x="35" y="10"/>
                    </a:cubicBezTo>
                    <a:cubicBezTo>
                      <a:pt x="34" y="10"/>
                      <a:pt x="32" y="10"/>
                      <a:pt x="31" y="10"/>
                    </a:cubicBezTo>
                    <a:cubicBezTo>
                      <a:pt x="31" y="12"/>
                      <a:pt x="32" y="12"/>
                      <a:pt x="31" y="13"/>
                    </a:cubicBezTo>
                    <a:cubicBezTo>
                      <a:pt x="30" y="13"/>
                      <a:pt x="30" y="13"/>
                      <a:pt x="28" y="1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6" name="Freeform 16"/>
              <p:cNvSpPr/>
              <p:nvPr/>
            </p:nvSpPr>
            <p:spPr bwMode="auto">
              <a:xfrm>
                <a:off x="2788" y="1810"/>
                <a:ext cx="85" cy="20"/>
              </a:xfrm>
              <a:custGeom>
                <a:avLst/>
                <a:gdLst>
                  <a:gd name="T0" fmla="*/ 0 w 17"/>
                  <a:gd name="T1" fmla="*/ 0 h 4"/>
                  <a:gd name="T2" fmla="*/ 17 w 17"/>
                  <a:gd name="T3" fmla="*/ 0 h 4"/>
                  <a:gd name="T4" fmla="*/ 17 w 17"/>
                  <a:gd name="T5" fmla="*/ 0 h 4"/>
                  <a:gd name="T6" fmla="*/ 16 w 17"/>
                  <a:gd name="T7" fmla="*/ 0 h 4"/>
                  <a:gd name="T8" fmla="*/ 10 w 17"/>
                  <a:gd name="T9" fmla="*/ 2 h 4"/>
                  <a:gd name="T10" fmla="*/ 8 w 17"/>
                  <a:gd name="T11" fmla="*/ 1 h 4"/>
                  <a:gd name="T12" fmla="*/ 7 w 17"/>
                  <a:gd name="T13" fmla="*/ 4 h 4"/>
                  <a:gd name="T14" fmla="*/ 6 w 17"/>
                  <a:gd name="T15" fmla="*/ 4 h 4"/>
                  <a:gd name="T16" fmla="*/ 0 w 17"/>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
                  <a:gd name="T29" fmla="*/ 17 w 1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
                    <a:moveTo>
                      <a:pt x="0" y="0"/>
                    </a:moveTo>
                    <a:cubicBezTo>
                      <a:pt x="6" y="0"/>
                      <a:pt x="11" y="0"/>
                      <a:pt x="17" y="0"/>
                    </a:cubicBezTo>
                    <a:cubicBezTo>
                      <a:pt x="17" y="0"/>
                      <a:pt x="17" y="0"/>
                      <a:pt x="17" y="0"/>
                    </a:cubicBezTo>
                    <a:cubicBezTo>
                      <a:pt x="17" y="0"/>
                      <a:pt x="16" y="0"/>
                      <a:pt x="16" y="0"/>
                    </a:cubicBezTo>
                    <a:cubicBezTo>
                      <a:pt x="15" y="2"/>
                      <a:pt x="13" y="3"/>
                      <a:pt x="10" y="2"/>
                    </a:cubicBezTo>
                    <a:cubicBezTo>
                      <a:pt x="9" y="1"/>
                      <a:pt x="10" y="2"/>
                      <a:pt x="8" y="1"/>
                    </a:cubicBezTo>
                    <a:cubicBezTo>
                      <a:pt x="8" y="2"/>
                      <a:pt x="8" y="3"/>
                      <a:pt x="7" y="4"/>
                    </a:cubicBezTo>
                    <a:cubicBezTo>
                      <a:pt x="7" y="4"/>
                      <a:pt x="7" y="4"/>
                      <a:pt x="6" y="4"/>
                    </a:cubicBezTo>
                    <a:cubicBezTo>
                      <a:pt x="4" y="2"/>
                      <a:pt x="0" y="4"/>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7" name="Freeform 17"/>
              <p:cNvSpPr/>
              <p:nvPr/>
            </p:nvSpPr>
            <p:spPr bwMode="auto">
              <a:xfrm>
                <a:off x="2853" y="1810"/>
                <a:ext cx="120" cy="95"/>
              </a:xfrm>
              <a:custGeom>
                <a:avLst/>
                <a:gdLst>
                  <a:gd name="T0" fmla="*/ 7 w 24"/>
                  <a:gd name="T1" fmla="*/ 0 h 19"/>
                  <a:gd name="T2" fmla="*/ 23 w 24"/>
                  <a:gd name="T3" fmla="*/ 0 h 19"/>
                  <a:gd name="T4" fmla="*/ 23 w 24"/>
                  <a:gd name="T5" fmla="*/ 0 h 19"/>
                  <a:gd name="T6" fmla="*/ 21 w 24"/>
                  <a:gd name="T7" fmla="*/ 3 h 19"/>
                  <a:gd name="T8" fmla="*/ 17 w 24"/>
                  <a:gd name="T9" fmla="*/ 5 h 19"/>
                  <a:gd name="T10" fmla="*/ 23 w 24"/>
                  <a:gd name="T11" fmla="*/ 8 h 19"/>
                  <a:gd name="T12" fmla="*/ 23 w 24"/>
                  <a:gd name="T13" fmla="*/ 9 h 19"/>
                  <a:gd name="T14" fmla="*/ 20 w 24"/>
                  <a:gd name="T15" fmla="*/ 12 h 19"/>
                  <a:gd name="T16" fmla="*/ 16 w 24"/>
                  <a:gd name="T17" fmla="*/ 13 h 19"/>
                  <a:gd name="T18" fmla="*/ 17 w 24"/>
                  <a:gd name="T19" fmla="*/ 13 h 19"/>
                  <a:gd name="T20" fmla="*/ 17 w 24"/>
                  <a:gd name="T21" fmla="*/ 14 h 19"/>
                  <a:gd name="T22" fmla="*/ 18 w 24"/>
                  <a:gd name="T23" fmla="*/ 14 h 19"/>
                  <a:gd name="T24" fmla="*/ 23 w 24"/>
                  <a:gd name="T25" fmla="*/ 13 h 19"/>
                  <a:gd name="T26" fmla="*/ 23 w 24"/>
                  <a:gd name="T27" fmla="*/ 14 h 19"/>
                  <a:gd name="T28" fmla="*/ 24 w 24"/>
                  <a:gd name="T29" fmla="*/ 14 h 19"/>
                  <a:gd name="T30" fmla="*/ 23 w 24"/>
                  <a:gd name="T31" fmla="*/ 14 h 19"/>
                  <a:gd name="T32" fmla="*/ 22 w 24"/>
                  <a:gd name="T33" fmla="*/ 16 h 19"/>
                  <a:gd name="T34" fmla="*/ 17 w 24"/>
                  <a:gd name="T35" fmla="*/ 16 h 19"/>
                  <a:gd name="T36" fmla="*/ 17 w 24"/>
                  <a:gd name="T37" fmla="*/ 17 h 19"/>
                  <a:gd name="T38" fmla="*/ 8 w 24"/>
                  <a:gd name="T39" fmla="*/ 19 h 19"/>
                  <a:gd name="T40" fmla="*/ 6 w 24"/>
                  <a:gd name="T41" fmla="*/ 14 h 19"/>
                  <a:gd name="T42" fmla="*/ 13 w 24"/>
                  <a:gd name="T43" fmla="*/ 14 h 19"/>
                  <a:gd name="T44" fmla="*/ 13 w 24"/>
                  <a:gd name="T45" fmla="*/ 13 h 19"/>
                  <a:gd name="T46" fmla="*/ 13 w 24"/>
                  <a:gd name="T47" fmla="*/ 13 h 19"/>
                  <a:gd name="T48" fmla="*/ 13 w 24"/>
                  <a:gd name="T49" fmla="*/ 12 h 19"/>
                  <a:gd name="T50" fmla="*/ 12 w 24"/>
                  <a:gd name="T51" fmla="*/ 12 h 19"/>
                  <a:gd name="T52" fmla="*/ 10 w 24"/>
                  <a:gd name="T53" fmla="*/ 14 h 19"/>
                  <a:gd name="T54" fmla="*/ 6 w 24"/>
                  <a:gd name="T55" fmla="*/ 12 h 19"/>
                  <a:gd name="T56" fmla="*/ 6 w 24"/>
                  <a:gd name="T57" fmla="*/ 12 h 19"/>
                  <a:gd name="T58" fmla="*/ 6 w 24"/>
                  <a:gd name="T59" fmla="*/ 12 h 19"/>
                  <a:gd name="T60" fmla="*/ 11 w 24"/>
                  <a:gd name="T61" fmla="*/ 10 h 19"/>
                  <a:gd name="T62" fmla="*/ 11 w 24"/>
                  <a:gd name="T63" fmla="*/ 9 h 19"/>
                  <a:gd name="T64" fmla="*/ 10 w 24"/>
                  <a:gd name="T65" fmla="*/ 9 h 19"/>
                  <a:gd name="T66" fmla="*/ 0 w 24"/>
                  <a:gd name="T67" fmla="*/ 4 h 19"/>
                  <a:gd name="T68" fmla="*/ 3 w 24"/>
                  <a:gd name="T69" fmla="*/ 4 h 19"/>
                  <a:gd name="T70" fmla="*/ 8 w 24"/>
                  <a:gd name="T71" fmla="*/ 5 h 19"/>
                  <a:gd name="T72" fmla="*/ 8 w 24"/>
                  <a:gd name="T73" fmla="*/ 5 h 19"/>
                  <a:gd name="T74" fmla="*/ 6 w 24"/>
                  <a:gd name="T75" fmla="*/ 3 h 19"/>
                  <a:gd name="T76" fmla="*/ 7 w 24"/>
                  <a:gd name="T77" fmla="*/ 0 h 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
                  <a:gd name="T118" fmla="*/ 0 h 19"/>
                  <a:gd name="T119" fmla="*/ 24 w 24"/>
                  <a:gd name="T120" fmla="*/ 19 h 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 h="19">
                    <a:moveTo>
                      <a:pt x="7" y="0"/>
                    </a:moveTo>
                    <a:cubicBezTo>
                      <a:pt x="12" y="0"/>
                      <a:pt x="18" y="0"/>
                      <a:pt x="23" y="0"/>
                    </a:cubicBezTo>
                    <a:cubicBezTo>
                      <a:pt x="23" y="0"/>
                      <a:pt x="23" y="0"/>
                      <a:pt x="23" y="0"/>
                    </a:cubicBezTo>
                    <a:cubicBezTo>
                      <a:pt x="22" y="1"/>
                      <a:pt x="22" y="2"/>
                      <a:pt x="21" y="3"/>
                    </a:cubicBezTo>
                    <a:cubicBezTo>
                      <a:pt x="19" y="4"/>
                      <a:pt x="17" y="4"/>
                      <a:pt x="17" y="5"/>
                    </a:cubicBezTo>
                    <a:cubicBezTo>
                      <a:pt x="19" y="5"/>
                      <a:pt x="22" y="6"/>
                      <a:pt x="23" y="8"/>
                    </a:cubicBezTo>
                    <a:cubicBezTo>
                      <a:pt x="23" y="8"/>
                      <a:pt x="23" y="8"/>
                      <a:pt x="23" y="9"/>
                    </a:cubicBezTo>
                    <a:cubicBezTo>
                      <a:pt x="22" y="10"/>
                      <a:pt x="21" y="12"/>
                      <a:pt x="20" y="12"/>
                    </a:cubicBezTo>
                    <a:cubicBezTo>
                      <a:pt x="19" y="13"/>
                      <a:pt x="17" y="13"/>
                      <a:pt x="16" y="13"/>
                    </a:cubicBezTo>
                    <a:cubicBezTo>
                      <a:pt x="16" y="13"/>
                      <a:pt x="16" y="13"/>
                      <a:pt x="17" y="13"/>
                    </a:cubicBezTo>
                    <a:cubicBezTo>
                      <a:pt x="17" y="13"/>
                      <a:pt x="17" y="14"/>
                      <a:pt x="17" y="14"/>
                    </a:cubicBezTo>
                    <a:cubicBezTo>
                      <a:pt x="17" y="14"/>
                      <a:pt x="17" y="14"/>
                      <a:pt x="18" y="14"/>
                    </a:cubicBezTo>
                    <a:cubicBezTo>
                      <a:pt x="19" y="13"/>
                      <a:pt x="21" y="13"/>
                      <a:pt x="23" y="13"/>
                    </a:cubicBezTo>
                    <a:cubicBezTo>
                      <a:pt x="23" y="13"/>
                      <a:pt x="23" y="14"/>
                      <a:pt x="23" y="14"/>
                    </a:cubicBezTo>
                    <a:cubicBezTo>
                      <a:pt x="23" y="14"/>
                      <a:pt x="23" y="14"/>
                      <a:pt x="24" y="14"/>
                    </a:cubicBezTo>
                    <a:cubicBezTo>
                      <a:pt x="23" y="14"/>
                      <a:pt x="24" y="14"/>
                      <a:pt x="23" y="14"/>
                    </a:cubicBezTo>
                    <a:cubicBezTo>
                      <a:pt x="23" y="16"/>
                      <a:pt x="23" y="15"/>
                      <a:pt x="22" y="16"/>
                    </a:cubicBezTo>
                    <a:cubicBezTo>
                      <a:pt x="21" y="16"/>
                      <a:pt x="17" y="16"/>
                      <a:pt x="17" y="16"/>
                    </a:cubicBezTo>
                    <a:cubicBezTo>
                      <a:pt x="17" y="16"/>
                      <a:pt x="17" y="17"/>
                      <a:pt x="17" y="17"/>
                    </a:cubicBezTo>
                    <a:cubicBezTo>
                      <a:pt x="16" y="18"/>
                      <a:pt x="8" y="19"/>
                      <a:pt x="8" y="19"/>
                    </a:cubicBezTo>
                    <a:cubicBezTo>
                      <a:pt x="7" y="17"/>
                      <a:pt x="6" y="16"/>
                      <a:pt x="6" y="14"/>
                    </a:cubicBezTo>
                    <a:cubicBezTo>
                      <a:pt x="9" y="14"/>
                      <a:pt x="11" y="16"/>
                      <a:pt x="13" y="14"/>
                    </a:cubicBezTo>
                    <a:cubicBezTo>
                      <a:pt x="13" y="14"/>
                      <a:pt x="13" y="14"/>
                      <a:pt x="13" y="13"/>
                    </a:cubicBezTo>
                    <a:cubicBezTo>
                      <a:pt x="13" y="13"/>
                      <a:pt x="13" y="13"/>
                      <a:pt x="13" y="13"/>
                    </a:cubicBezTo>
                    <a:cubicBezTo>
                      <a:pt x="13" y="13"/>
                      <a:pt x="13" y="13"/>
                      <a:pt x="13" y="12"/>
                    </a:cubicBezTo>
                    <a:cubicBezTo>
                      <a:pt x="13" y="12"/>
                      <a:pt x="12" y="12"/>
                      <a:pt x="12" y="12"/>
                    </a:cubicBezTo>
                    <a:cubicBezTo>
                      <a:pt x="11" y="13"/>
                      <a:pt x="12" y="13"/>
                      <a:pt x="10" y="14"/>
                    </a:cubicBezTo>
                    <a:cubicBezTo>
                      <a:pt x="9" y="13"/>
                      <a:pt x="7" y="13"/>
                      <a:pt x="6" y="12"/>
                    </a:cubicBezTo>
                    <a:cubicBezTo>
                      <a:pt x="6" y="12"/>
                      <a:pt x="6" y="12"/>
                      <a:pt x="6" y="12"/>
                    </a:cubicBezTo>
                    <a:cubicBezTo>
                      <a:pt x="6" y="12"/>
                      <a:pt x="6" y="12"/>
                      <a:pt x="6" y="12"/>
                    </a:cubicBezTo>
                    <a:cubicBezTo>
                      <a:pt x="7" y="11"/>
                      <a:pt x="10" y="10"/>
                      <a:pt x="11" y="10"/>
                    </a:cubicBezTo>
                    <a:cubicBezTo>
                      <a:pt x="11" y="9"/>
                      <a:pt x="11" y="9"/>
                      <a:pt x="11" y="9"/>
                    </a:cubicBezTo>
                    <a:cubicBezTo>
                      <a:pt x="11" y="9"/>
                      <a:pt x="10" y="9"/>
                      <a:pt x="10" y="9"/>
                    </a:cubicBezTo>
                    <a:cubicBezTo>
                      <a:pt x="8" y="10"/>
                      <a:pt x="0" y="6"/>
                      <a:pt x="0" y="4"/>
                    </a:cubicBezTo>
                    <a:cubicBezTo>
                      <a:pt x="1" y="4"/>
                      <a:pt x="2" y="4"/>
                      <a:pt x="3" y="4"/>
                    </a:cubicBezTo>
                    <a:cubicBezTo>
                      <a:pt x="4" y="4"/>
                      <a:pt x="6" y="5"/>
                      <a:pt x="8" y="5"/>
                    </a:cubicBezTo>
                    <a:cubicBezTo>
                      <a:pt x="8" y="5"/>
                      <a:pt x="8" y="5"/>
                      <a:pt x="8" y="5"/>
                    </a:cubicBezTo>
                    <a:cubicBezTo>
                      <a:pt x="6" y="4"/>
                      <a:pt x="6" y="4"/>
                      <a:pt x="6" y="3"/>
                    </a:cubicBezTo>
                    <a:cubicBezTo>
                      <a:pt x="7" y="2"/>
                      <a:pt x="7" y="1"/>
                      <a:pt x="7"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8" name="Freeform 18"/>
              <p:cNvSpPr/>
              <p:nvPr/>
            </p:nvSpPr>
            <p:spPr bwMode="auto">
              <a:xfrm>
                <a:off x="2983" y="1810"/>
                <a:ext cx="5"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1" y="0"/>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9" name="Freeform 19"/>
              <p:cNvSpPr/>
              <p:nvPr/>
            </p:nvSpPr>
            <p:spPr bwMode="auto">
              <a:xfrm>
                <a:off x="2983" y="1810"/>
                <a:ext cx="484" cy="299"/>
              </a:xfrm>
              <a:custGeom>
                <a:avLst/>
                <a:gdLst>
                  <a:gd name="T0" fmla="*/ 92 w 97"/>
                  <a:gd name="T1" fmla="*/ 48 h 60"/>
                  <a:gd name="T2" fmla="*/ 95 w 97"/>
                  <a:gd name="T3" fmla="*/ 58 h 60"/>
                  <a:gd name="T4" fmla="*/ 91 w 97"/>
                  <a:gd name="T5" fmla="*/ 60 h 60"/>
                  <a:gd name="T6" fmla="*/ 88 w 97"/>
                  <a:gd name="T7" fmla="*/ 56 h 60"/>
                  <a:gd name="T8" fmla="*/ 85 w 97"/>
                  <a:gd name="T9" fmla="*/ 57 h 60"/>
                  <a:gd name="T10" fmla="*/ 73 w 97"/>
                  <a:gd name="T11" fmla="*/ 48 h 60"/>
                  <a:gd name="T12" fmla="*/ 75 w 97"/>
                  <a:gd name="T13" fmla="*/ 46 h 60"/>
                  <a:gd name="T14" fmla="*/ 72 w 97"/>
                  <a:gd name="T15" fmla="*/ 44 h 60"/>
                  <a:gd name="T16" fmla="*/ 71 w 97"/>
                  <a:gd name="T17" fmla="*/ 44 h 60"/>
                  <a:gd name="T18" fmla="*/ 72 w 97"/>
                  <a:gd name="T19" fmla="*/ 48 h 60"/>
                  <a:gd name="T20" fmla="*/ 70 w 97"/>
                  <a:gd name="T21" fmla="*/ 48 h 60"/>
                  <a:gd name="T22" fmla="*/ 69 w 97"/>
                  <a:gd name="T23" fmla="*/ 43 h 60"/>
                  <a:gd name="T24" fmla="*/ 70 w 97"/>
                  <a:gd name="T25" fmla="*/ 42 h 60"/>
                  <a:gd name="T26" fmla="*/ 68 w 97"/>
                  <a:gd name="T27" fmla="*/ 42 h 60"/>
                  <a:gd name="T28" fmla="*/ 66 w 97"/>
                  <a:gd name="T29" fmla="*/ 43 h 60"/>
                  <a:gd name="T30" fmla="*/ 67 w 97"/>
                  <a:gd name="T31" fmla="*/ 39 h 60"/>
                  <a:gd name="T32" fmla="*/ 65 w 97"/>
                  <a:gd name="T33" fmla="*/ 39 h 60"/>
                  <a:gd name="T34" fmla="*/ 65 w 97"/>
                  <a:gd name="T35" fmla="*/ 41 h 60"/>
                  <a:gd name="T36" fmla="*/ 64 w 97"/>
                  <a:gd name="T37" fmla="*/ 41 h 60"/>
                  <a:gd name="T38" fmla="*/ 62 w 97"/>
                  <a:gd name="T39" fmla="*/ 38 h 60"/>
                  <a:gd name="T40" fmla="*/ 65 w 97"/>
                  <a:gd name="T41" fmla="*/ 36 h 60"/>
                  <a:gd name="T42" fmla="*/ 65 w 97"/>
                  <a:gd name="T43" fmla="*/ 35 h 60"/>
                  <a:gd name="T44" fmla="*/ 60 w 97"/>
                  <a:gd name="T45" fmla="*/ 37 h 60"/>
                  <a:gd name="T46" fmla="*/ 60 w 97"/>
                  <a:gd name="T47" fmla="*/ 35 h 60"/>
                  <a:gd name="T48" fmla="*/ 62 w 97"/>
                  <a:gd name="T49" fmla="*/ 31 h 60"/>
                  <a:gd name="T50" fmla="*/ 60 w 97"/>
                  <a:gd name="T51" fmla="*/ 27 h 60"/>
                  <a:gd name="T52" fmla="*/ 53 w 97"/>
                  <a:gd name="T53" fmla="*/ 26 h 60"/>
                  <a:gd name="T54" fmla="*/ 53 w 97"/>
                  <a:gd name="T55" fmla="*/ 25 h 60"/>
                  <a:gd name="T56" fmla="*/ 54 w 97"/>
                  <a:gd name="T57" fmla="*/ 25 h 60"/>
                  <a:gd name="T58" fmla="*/ 58 w 97"/>
                  <a:gd name="T59" fmla="*/ 26 h 60"/>
                  <a:gd name="T60" fmla="*/ 58 w 97"/>
                  <a:gd name="T61" fmla="*/ 26 h 60"/>
                  <a:gd name="T62" fmla="*/ 50 w 97"/>
                  <a:gd name="T63" fmla="*/ 22 h 60"/>
                  <a:gd name="T64" fmla="*/ 50 w 97"/>
                  <a:gd name="T65" fmla="*/ 23 h 60"/>
                  <a:gd name="T66" fmla="*/ 51 w 97"/>
                  <a:gd name="T67" fmla="*/ 24 h 60"/>
                  <a:gd name="T68" fmla="*/ 49 w 97"/>
                  <a:gd name="T69" fmla="*/ 24 h 60"/>
                  <a:gd name="T70" fmla="*/ 35 w 97"/>
                  <a:gd name="T71" fmla="*/ 13 h 60"/>
                  <a:gd name="T72" fmla="*/ 22 w 97"/>
                  <a:gd name="T73" fmla="*/ 12 h 60"/>
                  <a:gd name="T74" fmla="*/ 18 w 97"/>
                  <a:gd name="T75" fmla="*/ 14 h 60"/>
                  <a:gd name="T76" fmla="*/ 9 w 97"/>
                  <a:gd name="T77" fmla="*/ 12 h 60"/>
                  <a:gd name="T78" fmla="*/ 10 w 97"/>
                  <a:gd name="T79" fmla="*/ 9 h 60"/>
                  <a:gd name="T80" fmla="*/ 4 w 97"/>
                  <a:gd name="T81" fmla="*/ 9 h 60"/>
                  <a:gd name="T82" fmla="*/ 0 w 97"/>
                  <a:gd name="T83" fmla="*/ 8 h 60"/>
                  <a:gd name="T84" fmla="*/ 0 w 97"/>
                  <a:gd name="T85" fmla="*/ 5 h 60"/>
                  <a:gd name="T86" fmla="*/ 5 w 97"/>
                  <a:gd name="T87" fmla="*/ 2 h 60"/>
                  <a:gd name="T88" fmla="*/ 4 w 97"/>
                  <a:gd name="T89" fmla="*/ 0 h 60"/>
                  <a:gd name="T90" fmla="*/ 70 w 97"/>
                  <a:gd name="T91" fmla="*/ 0 h 60"/>
                  <a:gd name="T92" fmla="*/ 82 w 97"/>
                  <a:gd name="T93" fmla="*/ 10 h 60"/>
                  <a:gd name="T94" fmla="*/ 86 w 97"/>
                  <a:gd name="T95" fmla="*/ 14 h 60"/>
                  <a:gd name="T96" fmla="*/ 97 w 97"/>
                  <a:gd name="T97" fmla="*/ 27 h 60"/>
                  <a:gd name="T98" fmla="*/ 96 w 97"/>
                  <a:gd name="T99" fmla="*/ 27 h 60"/>
                  <a:gd name="T100" fmla="*/ 94 w 97"/>
                  <a:gd name="T101" fmla="*/ 26 h 60"/>
                  <a:gd name="T102" fmla="*/ 94 w 97"/>
                  <a:gd name="T103" fmla="*/ 27 h 60"/>
                  <a:gd name="T104" fmla="*/ 96 w 97"/>
                  <a:gd name="T105" fmla="*/ 37 h 60"/>
                  <a:gd name="T106" fmla="*/ 95 w 97"/>
                  <a:gd name="T107" fmla="*/ 38 h 60"/>
                  <a:gd name="T108" fmla="*/ 91 w 97"/>
                  <a:gd name="T109" fmla="*/ 37 h 60"/>
                  <a:gd name="T110" fmla="*/ 91 w 97"/>
                  <a:gd name="T111" fmla="*/ 40 h 60"/>
                  <a:gd name="T112" fmla="*/ 89 w 97"/>
                  <a:gd name="T113" fmla="*/ 42 h 60"/>
                  <a:gd name="T114" fmla="*/ 89 w 97"/>
                  <a:gd name="T115" fmla="*/ 42 h 60"/>
                  <a:gd name="T116" fmla="*/ 94 w 97"/>
                  <a:gd name="T117" fmla="*/ 47 h 60"/>
                  <a:gd name="T118" fmla="*/ 92 w 97"/>
                  <a:gd name="T119" fmla="*/ 48 h 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7"/>
                  <a:gd name="T181" fmla="*/ 0 h 60"/>
                  <a:gd name="T182" fmla="*/ 97 w 97"/>
                  <a:gd name="T183" fmla="*/ 60 h 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7" h="60">
                    <a:moveTo>
                      <a:pt x="92" y="48"/>
                    </a:moveTo>
                    <a:cubicBezTo>
                      <a:pt x="92" y="52"/>
                      <a:pt x="95" y="54"/>
                      <a:pt x="95" y="58"/>
                    </a:cubicBezTo>
                    <a:cubicBezTo>
                      <a:pt x="93" y="58"/>
                      <a:pt x="94" y="59"/>
                      <a:pt x="91" y="60"/>
                    </a:cubicBezTo>
                    <a:cubicBezTo>
                      <a:pt x="91" y="58"/>
                      <a:pt x="90" y="57"/>
                      <a:pt x="88" y="56"/>
                    </a:cubicBezTo>
                    <a:cubicBezTo>
                      <a:pt x="87" y="57"/>
                      <a:pt x="87" y="57"/>
                      <a:pt x="85" y="57"/>
                    </a:cubicBezTo>
                    <a:cubicBezTo>
                      <a:pt x="82" y="55"/>
                      <a:pt x="74" y="52"/>
                      <a:pt x="73" y="48"/>
                    </a:cubicBezTo>
                    <a:cubicBezTo>
                      <a:pt x="74" y="48"/>
                      <a:pt x="74" y="47"/>
                      <a:pt x="75" y="46"/>
                    </a:cubicBezTo>
                    <a:cubicBezTo>
                      <a:pt x="74" y="46"/>
                      <a:pt x="73" y="45"/>
                      <a:pt x="72" y="44"/>
                    </a:cubicBezTo>
                    <a:cubicBezTo>
                      <a:pt x="72" y="44"/>
                      <a:pt x="71" y="44"/>
                      <a:pt x="71" y="44"/>
                    </a:cubicBezTo>
                    <a:cubicBezTo>
                      <a:pt x="71" y="46"/>
                      <a:pt x="72" y="46"/>
                      <a:pt x="72" y="48"/>
                    </a:cubicBezTo>
                    <a:cubicBezTo>
                      <a:pt x="71" y="48"/>
                      <a:pt x="71" y="48"/>
                      <a:pt x="70" y="48"/>
                    </a:cubicBezTo>
                    <a:cubicBezTo>
                      <a:pt x="69" y="47"/>
                      <a:pt x="69" y="45"/>
                      <a:pt x="69" y="43"/>
                    </a:cubicBezTo>
                    <a:cubicBezTo>
                      <a:pt x="70" y="43"/>
                      <a:pt x="70" y="43"/>
                      <a:pt x="70" y="42"/>
                    </a:cubicBezTo>
                    <a:cubicBezTo>
                      <a:pt x="69" y="42"/>
                      <a:pt x="69" y="42"/>
                      <a:pt x="68" y="42"/>
                    </a:cubicBezTo>
                    <a:cubicBezTo>
                      <a:pt x="68" y="43"/>
                      <a:pt x="68" y="43"/>
                      <a:pt x="66" y="43"/>
                    </a:cubicBezTo>
                    <a:cubicBezTo>
                      <a:pt x="66" y="41"/>
                      <a:pt x="66" y="41"/>
                      <a:pt x="67" y="39"/>
                    </a:cubicBezTo>
                    <a:cubicBezTo>
                      <a:pt x="66" y="39"/>
                      <a:pt x="66" y="39"/>
                      <a:pt x="65" y="39"/>
                    </a:cubicBezTo>
                    <a:cubicBezTo>
                      <a:pt x="65" y="40"/>
                      <a:pt x="65" y="40"/>
                      <a:pt x="65" y="41"/>
                    </a:cubicBezTo>
                    <a:cubicBezTo>
                      <a:pt x="64" y="41"/>
                      <a:pt x="64" y="41"/>
                      <a:pt x="64" y="41"/>
                    </a:cubicBezTo>
                    <a:cubicBezTo>
                      <a:pt x="63" y="40"/>
                      <a:pt x="62" y="40"/>
                      <a:pt x="62" y="38"/>
                    </a:cubicBezTo>
                    <a:cubicBezTo>
                      <a:pt x="63" y="37"/>
                      <a:pt x="64" y="37"/>
                      <a:pt x="65" y="36"/>
                    </a:cubicBezTo>
                    <a:cubicBezTo>
                      <a:pt x="65" y="36"/>
                      <a:pt x="65" y="36"/>
                      <a:pt x="65" y="35"/>
                    </a:cubicBezTo>
                    <a:cubicBezTo>
                      <a:pt x="63" y="35"/>
                      <a:pt x="63" y="36"/>
                      <a:pt x="60" y="37"/>
                    </a:cubicBezTo>
                    <a:cubicBezTo>
                      <a:pt x="60" y="36"/>
                      <a:pt x="60" y="36"/>
                      <a:pt x="60" y="35"/>
                    </a:cubicBezTo>
                    <a:cubicBezTo>
                      <a:pt x="61" y="34"/>
                      <a:pt x="62" y="33"/>
                      <a:pt x="62" y="31"/>
                    </a:cubicBezTo>
                    <a:cubicBezTo>
                      <a:pt x="61" y="30"/>
                      <a:pt x="61" y="29"/>
                      <a:pt x="60" y="27"/>
                    </a:cubicBezTo>
                    <a:cubicBezTo>
                      <a:pt x="58" y="28"/>
                      <a:pt x="56" y="28"/>
                      <a:pt x="53" y="26"/>
                    </a:cubicBezTo>
                    <a:cubicBezTo>
                      <a:pt x="53" y="26"/>
                      <a:pt x="53" y="26"/>
                      <a:pt x="53" y="25"/>
                    </a:cubicBezTo>
                    <a:cubicBezTo>
                      <a:pt x="53" y="25"/>
                      <a:pt x="54" y="25"/>
                      <a:pt x="54" y="25"/>
                    </a:cubicBezTo>
                    <a:cubicBezTo>
                      <a:pt x="55" y="26"/>
                      <a:pt x="56" y="26"/>
                      <a:pt x="58" y="26"/>
                    </a:cubicBezTo>
                    <a:cubicBezTo>
                      <a:pt x="58" y="26"/>
                      <a:pt x="58" y="26"/>
                      <a:pt x="58" y="26"/>
                    </a:cubicBezTo>
                    <a:cubicBezTo>
                      <a:pt x="55" y="24"/>
                      <a:pt x="54" y="23"/>
                      <a:pt x="50" y="22"/>
                    </a:cubicBezTo>
                    <a:cubicBezTo>
                      <a:pt x="50" y="22"/>
                      <a:pt x="50" y="23"/>
                      <a:pt x="50" y="23"/>
                    </a:cubicBezTo>
                    <a:cubicBezTo>
                      <a:pt x="51" y="23"/>
                      <a:pt x="50" y="23"/>
                      <a:pt x="51" y="24"/>
                    </a:cubicBezTo>
                    <a:cubicBezTo>
                      <a:pt x="50" y="24"/>
                      <a:pt x="50" y="24"/>
                      <a:pt x="49" y="24"/>
                    </a:cubicBezTo>
                    <a:cubicBezTo>
                      <a:pt x="45" y="21"/>
                      <a:pt x="40" y="15"/>
                      <a:pt x="35" y="13"/>
                    </a:cubicBezTo>
                    <a:cubicBezTo>
                      <a:pt x="33" y="12"/>
                      <a:pt x="25" y="11"/>
                      <a:pt x="22" y="12"/>
                    </a:cubicBezTo>
                    <a:cubicBezTo>
                      <a:pt x="21" y="12"/>
                      <a:pt x="19" y="13"/>
                      <a:pt x="18" y="14"/>
                    </a:cubicBezTo>
                    <a:cubicBezTo>
                      <a:pt x="17" y="14"/>
                      <a:pt x="11" y="12"/>
                      <a:pt x="9" y="12"/>
                    </a:cubicBezTo>
                    <a:cubicBezTo>
                      <a:pt x="9" y="10"/>
                      <a:pt x="9" y="10"/>
                      <a:pt x="10" y="9"/>
                    </a:cubicBezTo>
                    <a:cubicBezTo>
                      <a:pt x="8" y="9"/>
                      <a:pt x="6" y="9"/>
                      <a:pt x="4" y="9"/>
                    </a:cubicBezTo>
                    <a:cubicBezTo>
                      <a:pt x="3" y="9"/>
                      <a:pt x="1" y="8"/>
                      <a:pt x="0" y="8"/>
                    </a:cubicBezTo>
                    <a:cubicBezTo>
                      <a:pt x="0" y="7"/>
                      <a:pt x="0" y="7"/>
                      <a:pt x="0" y="5"/>
                    </a:cubicBezTo>
                    <a:cubicBezTo>
                      <a:pt x="2" y="4"/>
                      <a:pt x="4" y="5"/>
                      <a:pt x="5" y="2"/>
                    </a:cubicBezTo>
                    <a:cubicBezTo>
                      <a:pt x="4" y="2"/>
                      <a:pt x="4" y="1"/>
                      <a:pt x="4" y="0"/>
                    </a:cubicBezTo>
                    <a:cubicBezTo>
                      <a:pt x="26" y="0"/>
                      <a:pt x="48" y="0"/>
                      <a:pt x="70" y="0"/>
                    </a:cubicBezTo>
                    <a:cubicBezTo>
                      <a:pt x="73" y="4"/>
                      <a:pt x="78" y="6"/>
                      <a:pt x="82" y="10"/>
                    </a:cubicBezTo>
                    <a:cubicBezTo>
                      <a:pt x="84" y="11"/>
                      <a:pt x="85" y="13"/>
                      <a:pt x="86" y="14"/>
                    </a:cubicBezTo>
                    <a:cubicBezTo>
                      <a:pt x="89" y="19"/>
                      <a:pt x="94" y="22"/>
                      <a:pt x="97" y="27"/>
                    </a:cubicBezTo>
                    <a:cubicBezTo>
                      <a:pt x="97" y="27"/>
                      <a:pt x="96" y="27"/>
                      <a:pt x="96" y="27"/>
                    </a:cubicBezTo>
                    <a:cubicBezTo>
                      <a:pt x="95" y="26"/>
                      <a:pt x="95" y="26"/>
                      <a:pt x="94" y="26"/>
                    </a:cubicBezTo>
                    <a:cubicBezTo>
                      <a:pt x="94" y="26"/>
                      <a:pt x="94" y="27"/>
                      <a:pt x="94" y="27"/>
                    </a:cubicBezTo>
                    <a:cubicBezTo>
                      <a:pt x="96" y="29"/>
                      <a:pt x="96" y="33"/>
                      <a:pt x="96" y="37"/>
                    </a:cubicBezTo>
                    <a:cubicBezTo>
                      <a:pt x="95" y="37"/>
                      <a:pt x="96" y="37"/>
                      <a:pt x="95" y="38"/>
                    </a:cubicBezTo>
                    <a:cubicBezTo>
                      <a:pt x="94" y="38"/>
                      <a:pt x="93" y="37"/>
                      <a:pt x="91" y="37"/>
                    </a:cubicBezTo>
                    <a:cubicBezTo>
                      <a:pt x="92" y="38"/>
                      <a:pt x="92" y="39"/>
                      <a:pt x="91" y="40"/>
                    </a:cubicBezTo>
                    <a:cubicBezTo>
                      <a:pt x="90" y="41"/>
                      <a:pt x="90" y="41"/>
                      <a:pt x="89" y="42"/>
                    </a:cubicBezTo>
                    <a:cubicBezTo>
                      <a:pt x="89" y="42"/>
                      <a:pt x="89" y="42"/>
                      <a:pt x="89" y="42"/>
                    </a:cubicBezTo>
                    <a:cubicBezTo>
                      <a:pt x="91" y="44"/>
                      <a:pt x="93" y="44"/>
                      <a:pt x="94" y="47"/>
                    </a:cubicBezTo>
                    <a:cubicBezTo>
                      <a:pt x="93" y="47"/>
                      <a:pt x="93" y="47"/>
                      <a:pt x="92" y="48"/>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0" name="Freeform 20"/>
              <p:cNvSpPr/>
              <p:nvPr/>
            </p:nvSpPr>
            <p:spPr bwMode="auto">
              <a:xfrm>
                <a:off x="898" y="1820"/>
                <a:ext cx="75" cy="60"/>
              </a:xfrm>
              <a:custGeom>
                <a:avLst/>
                <a:gdLst>
                  <a:gd name="T0" fmla="*/ 6 w 15"/>
                  <a:gd name="T1" fmla="*/ 3 h 12"/>
                  <a:gd name="T2" fmla="*/ 6 w 15"/>
                  <a:gd name="T3" fmla="*/ 4 h 12"/>
                  <a:gd name="T4" fmla="*/ 13 w 15"/>
                  <a:gd name="T5" fmla="*/ 2 h 12"/>
                  <a:gd name="T6" fmla="*/ 13 w 15"/>
                  <a:gd name="T7" fmla="*/ 2 h 12"/>
                  <a:gd name="T8" fmla="*/ 14 w 15"/>
                  <a:gd name="T9" fmla="*/ 3 h 12"/>
                  <a:gd name="T10" fmla="*/ 15 w 15"/>
                  <a:gd name="T11" fmla="*/ 8 h 12"/>
                  <a:gd name="T12" fmla="*/ 10 w 15"/>
                  <a:gd name="T13" fmla="*/ 9 h 12"/>
                  <a:gd name="T14" fmla="*/ 1 w 15"/>
                  <a:gd name="T15" fmla="*/ 12 h 12"/>
                  <a:gd name="T16" fmla="*/ 0 w 15"/>
                  <a:gd name="T17" fmla="*/ 9 h 12"/>
                  <a:gd name="T18" fmla="*/ 5 w 15"/>
                  <a:gd name="T19" fmla="*/ 8 h 12"/>
                  <a:gd name="T20" fmla="*/ 7 w 15"/>
                  <a:gd name="T21" fmla="*/ 9 h 12"/>
                  <a:gd name="T22" fmla="*/ 0 w 15"/>
                  <a:gd name="T23" fmla="*/ 6 h 12"/>
                  <a:gd name="T24" fmla="*/ 1 w 15"/>
                  <a:gd name="T25" fmla="*/ 3 h 12"/>
                  <a:gd name="T26" fmla="*/ 6 w 15"/>
                  <a:gd name="T27" fmla="*/ 0 h 12"/>
                  <a:gd name="T28" fmla="*/ 8 w 15"/>
                  <a:gd name="T29" fmla="*/ 1 h 12"/>
                  <a:gd name="T30" fmla="*/ 8 w 15"/>
                  <a:gd name="T31" fmla="*/ 2 h 12"/>
                  <a:gd name="T32" fmla="*/ 6 w 15"/>
                  <a:gd name="T33" fmla="*/ 3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2"/>
                  <a:gd name="T53" fmla="*/ 15 w 1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2">
                    <a:moveTo>
                      <a:pt x="6" y="3"/>
                    </a:moveTo>
                    <a:cubicBezTo>
                      <a:pt x="6" y="3"/>
                      <a:pt x="6" y="3"/>
                      <a:pt x="6" y="4"/>
                    </a:cubicBezTo>
                    <a:cubicBezTo>
                      <a:pt x="9" y="4"/>
                      <a:pt x="9" y="2"/>
                      <a:pt x="13" y="2"/>
                    </a:cubicBezTo>
                    <a:cubicBezTo>
                      <a:pt x="13" y="2"/>
                      <a:pt x="13" y="2"/>
                      <a:pt x="13" y="2"/>
                    </a:cubicBezTo>
                    <a:cubicBezTo>
                      <a:pt x="14" y="3"/>
                      <a:pt x="14" y="3"/>
                      <a:pt x="14" y="3"/>
                    </a:cubicBezTo>
                    <a:cubicBezTo>
                      <a:pt x="14" y="4"/>
                      <a:pt x="15" y="8"/>
                      <a:pt x="15" y="8"/>
                    </a:cubicBezTo>
                    <a:cubicBezTo>
                      <a:pt x="13" y="9"/>
                      <a:pt x="12" y="8"/>
                      <a:pt x="10" y="9"/>
                    </a:cubicBezTo>
                    <a:cubicBezTo>
                      <a:pt x="7" y="10"/>
                      <a:pt x="5" y="12"/>
                      <a:pt x="1" y="12"/>
                    </a:cubicBezTo>
                    <a:cubicBezTo>
                      <a:pt x="0" y="11"/>
                      <a:pt x="0" y="11"/>
                      <a:pt x="0" y="9"/>
                    </a:cubicBezTo>
                    <a:cubicBezTo>
                      <a:pt x="1" y="9"/>
                      <a:pt x="2" y="8"/>
                      <a:pt x="5" y="8"/>
                    </a:cubicBezTo>
                    <a:cubicBezTo>
                      <a:pt x="5" y="9"/>
                      <a:pt x="6" y="9"/>
                      <a:pt x="7" y="9"/>
                    </a:cubicBezTo>
                    <a:cubicBezTo>
                      <a:pt x="5" y="8"/>
                      <a:pt x="1" y="7"/>
                      <a:pt x="0" y="6"/>
                    </a:cubicBezTo>
                    <a:cubicBezTo>
                      <a:pt x="1" y="5"/>
                      <a:pt x="1" y="5"/>
                      <a:pt x="1" y="3"/>
                    </a:cubicBezTo>
                    <a:cubicBezTo>
                      <a:pt x="2" y="2"/>
                      <a:pt x="2" y="0"/>
                      <a:pt x="6" y="0"/>
                    </a:cubicBezTo>
                    <a:cubicBezTo>
                      <a:pt x="6" y="1"/>
                      <a:pt x="7" y="1"/>
                      <a:pt x="8" y="1"/>
                    </a:cubicBezTo>
                    <a:cubicBezTo>
                      <a:pt x="8" y="2"/>
                      <a:pt x="8" y="2"/>
                      <a:pt x="8" y="2"/>
                    </a:cubicBezTo>
                    <a:cubicBezTo>
                      <a:pt x="7" y="2"/>
                      <a:pt x="7" y="2"/>
                      <a:pt x="6"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1" name="Freeform 21"/>
              <p:cNvSpPr/>
              <p:nvPr/>
            </p:nvSpPr>
            <p:spPr bwMode="auto">
              <a:xfrm>
                <a:off x="2764" y="1820"/>
                <a:ext cx="109" cy="65"/>
              </a:xfrm>
              <a:custGeom>
                <a:avLst/>
                <a:gdLst>
                  <a:gd name="T0" fmla="*/ 11 w 22"/>
                  <a:gd name="T1" fmla="*/ 8 h 13"/>
                  <a:gd name="T2" fmla="*/ 15 w 22"/>
                  <a:gd name="T3" fmla="*/ 8 h 13"/>
                  <a:gd name="T4" fmla="*/ 15 w 22"/>
                  <a:gd name="T5" fmla="*/ 8 h 13"/>
                  <a:gd name="T6" fmla="*/ 9 w 22"/>
                  <a:gd name="T7" fmla="*/ 7 h 13"/>
                  <a:gd name="T8" fmla="*/ 6 w 22"/>
                  <a:gd name="T9" fmla="*/ 7 h 13"/>
                  <a:gd name="T10" fmla="*/ 6 w 22"/>
                  <a:gd name="T11" fmla="*/ 6 h 13"/>
                  <a:gd name="T12" fmla="*/ 11 w 22"/>
                  <a:gd name="T13" fmla="*/ 6 h 13"/>
                  <a:gd name="T14" fmla="*/ 11 w 22"/>
                  <a:gd name="T15" fmla="*/ 5 h 13"/>
                  <a:gd name="T16" fmla="*/ 0 w 22"/>
                  <a:gd name="T17" fmla="*/ 1 h 13"/>
                  <a:gd name="T18" fmla="*/ 5 w 22"/>
                  <a:gd name="T19" fmla="*/ 0 h 13"/>
                  <a:gd name="T20" fmla="*/ 11 w 22"/>
                  <a:gd name="T21" fmla="*/ 4 h 13"/>
                  <a:gd name="T22" fmla="*/ 15 w 22"/>
                  <a:gd name="T23" fmla="*/ 3 h 13"/>
                  <a:gd name="T24" fmla="*/ 22 w 22"/>
                  <a:gd name="T25" fmla="*/ 6 h 13"/>
                  <a:gd name="T26" fmla="*/ 22 w 22"/>
                  <a:gd name="T27" fmla="*/ 8 h 13"/>
                  <a:gd name="T28" fmla="*/ 19 w 22"/>
                  <a:gd name="T29" fmla="*/ 11 h 13"/>
                  <a:gd name="T30" fmla="*/ 14 w 22"/>
                  <a:gd name="T31" fmla="*/ 12 h 13"/>
                  <a:gd name="T32" fmla="*/ 11 w 22"/>
                  <a:gd name="T33" fmla="*/ 8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3"/>
                  <a:gd name="T53" fmla="*/ 22 w 22"/>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3">
                    <a:moveTo>
                      <a:pt x="11" y="8"/>
                    </a:moveTo>
                    <a:cubicBezTo>
                      <a:pt x="13" y="8"/>
                      <a:pt x="14" y="8"/>
                      <a:pt x="15" y="8"/>
                    </a:cubicBezTo>
                    <a:cubicBezTo>
                      <a:pt x="15" y="8"/>
                      <a:pt x="15" y="8"/>
                      <a:pt x="15" y="8"/>
                    </a:cubicBezTo>
                    <a:cubicBezTo>
                      <a:pt x="13" y="7"/>
                      <a:pt x="12" y="7"/>
                      <a:pt x="9" y="7"/>
                    </a:cubicBezTo>
                    <a:cubicBezTo>
                      <a:pt x="8" y="8"/>
                      <a:pt x="8" y="7"/>
                      <a:pt x="6" y="7"/>
                    </a:cubicBezTo>
                    <a:cubicBezTo>
                      <a:pt x="6" y="7"/>
                      <a:pt x="6" y="6"/>
                      <a:pt x="6" y="6"/>
                    </a:cubicBezTo>
                    <a:cubicBezTo>
                      <a:pt x="8" y="6"/>
                      <a:pt x="10" y="6"/>
                      <a:pt x="11" y="6"/>
                    </a:cubicBezTo>
                    <a:cubicBezTo>
                      <a:pt x="11" y="6"/>
                      <a:pt x="11" y="6"/>
                      <a:pt x="11" y="5"/>
                    </a:cubicBezTo>
                    <a:cubicBezTo>
                      <a:pt x="7" y="4"/>
                      <a:pt x="1" y="6"/>
                      <a:pt x="0" y="1"/>
                    </a:cubicBezTo>
                    <a:cubicBezTo>
                      <a:pt x="2" y="1"/>
                      <a:pt x="2" y="0"/>
                      <a:pt x="5" y="0"/>
                    </a:cubicBezTo>
                    <a:cubicBezTo>
                      <a:pt x="7" y="1"/>
                      <a:pt x="10" y="3"/>
                      <a:pt x="11" y="4"/>
                    </a:cubicBezTo>
                    <a:cubicBezTo>
                      <a:pt x="13" y="4"/>
                      <a:pt x="14" y="3"/>
                      <a:pt x="15" y="3"/>
                    </a:cubicBezTo>
                    <a:lnTo>
                      <a:pt x="22" y="6"/>
                    </a:lnTo>
                    <a:cubicBezTo>
                      <a:pt x="22" y="7"/>
                      <a:pt x="22" y="7"/>
                      <a:pt x="22" y="8"/>
                    </a:cubicBezTo>
                    <a:cubicBezTo>
                      <a:pt x="21" y="9"/>
                      <a:pt x="20" y="10"/>
                      <a:pt x="19" y="11"/>
                    </a:cubicBezTo>
                    <a:cubicBezTo>
                      <a:pt x="18" y="12"/>
                      <a:pt x="16" y="13"/>
                      <a:pt x="14" y="12"/>
                    </a:cubicBezTo>
                    <a:cubicBezTo>
                      <a:pt x="13" y="11"/>
                      <a:pt x="12" y="10"/>
                      <a:pt x="11" y="8"/>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2" name="Freeform 22"/>
              <p:cNvSpPr/>
              <p:nvPr/>
            </p:nvSpPr>
            <p:spPr bwMode="auto">
              <a:xfrm>
                <a:off x="973" y="1830"/>
                <a:ext cx="65" cy="25"/>
              </a:xfrm>
              <a:custGeom>
                <a:avLst/>
                <a:gdLst>
                  <a:gd name="T0" fmla="*/ 13 w 13"/>
                  <a:gd name="T1" fmla="*/ 4 h 5"/>
                  <a:gd name="T2" fmla="*/ 2 w 13"/>
                  <a:gd name="T3" fmla="*/ 3 h 5"/>
                  <a:gd name="T4" fmla="*/ 4 w 13"/>
                  <a:gd name="T5" fmla="*/ 3 h 5"/>
                  <a:gd name="T6" fmla="*/ 4 w 13"/>
                  <a:gd name="T7" fmla="*/ 2 h 5"/>
                  <a:gd name="T8" fmla="*/ 0 w 13"/>
                  <a:gd name="T9" fmla="*/ 2 h 5"/>
                  <a:gd name="T10" fmla="*/ 0 w 13"/>
                  <a:gd name="T11" fmla="*/ 0 h 5"/>
                  <a:gd name="T12" fmla="*/ 5 w 13"/>
                  <a:gd name="T13" fmla="*/ 0 h 5"/>
                  <a:gd name="T14" fmla="*/ 13 w 13"/>
                  <a:gd name="T15" fmla="*/ 2 h 5"/>
                  <a:gd name="T16" fmla="*/ 13 w 13"/>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5"/>
                  <a:gd name="T29" fmla="*/ 13 w 1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5">
                    <a:moveTo>
                      <a:pt x="13" y="4"/>
                    </a:moveTo>
                    <a:cubicBezTo>
                      <a:pt x="10" y="4"/>
                      <a:pt x="4" y="5"/>
                      <a:pt x="2" y="3"/>
                    </a:cubicBezTo>
                    <a:cubicBezTo>
                      <a:pt x="2" y="3"/>
                      <a:pt x="3" y="3"/>
                      <a:pt x="4" y="3"/>
                    </a:cubicBezTo>
                    <a:cubicBezTo>
                      <a:pt x="4" y="2"/>
                      <a:pt x="4" y="2"/>
                      <a:pt x="4" y="2"/>
                    </a:cubicBezTo>
                    <a:cubicBezTo>
                      <a:pt x="2" y="2"/>
                      <a:pt x="1" y="2"/>
                      <a:pt x="0" y="2"/>
                    </a:cubicBezTo>
                    <a:cubicBezTo>
                      <a:pt x="0" y="1"/>
                      <a:pt x="0" y="1"/>
                      <a:pt x="0" y="0"/>
                    </a:cubicBezTo>
                    <a:cubicBezTo>
                      <a:pt x="1" y="0"/>
                      <a:pt x="3" y="0"/>
                      <a:pt x="5" y="0"/>
                    </a:cubicBezTo>
                    <a:cubicBezTo>
                      <a:pt x="7" y="1"/>
                      <a:pt x="11" y="0"/>
                      <a:pt x="13" y="2"/>
                    </a:cubicBezTo>
                    <a:cubicBezTo>
                      <a:pt x="13" y="2"/>
                      <a:pt x="13" y="3"/>
                      <a:pt x="13" y="4"/>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3" name="Freeform 23"/>
              <p:cNvSpPr/>
              <p:nvPr/>
            </p:nvSpPr>
            <p:spPr bwMode="auto">
              <a:xfrm>
                <a:off x="3038" y="1850"/>
                <a:ext cx="10" cy="5"/>
              </a:xfrm>
              <a:custGeom>
                <a:avLst/>
                <a:gdLst>
                  <a:gd name="T0" fmla="*/ 1 w 2"/>
                  <a:gd name="T1" fmla="*/ 0 h 1"/>
                  <a:gd name="T2" fmla="*/ 1 w 2"/>
                  <a:gd name="T3" fmla="*/ 1 h 1"/>
                  <a:gd name="T4" fmla="*/ 2 w 2"/>
                  <a:gd name="T5" fmla="*/ 0 h 1"/>
                  <a:gd name="T6" fmla="*/ 1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0" y="1"/>
                      <a:pt x="0" y="1"/>
                      <a:pt x="1" y="1"/>
                    </a:cubicBezTo>
                    <a:cubicBezTo>
                      <a:pt x="2" y="0"/>
                      <a:pt x="2" y="1"/>
                      <a:pt x="2" y="0"/>
                    </a:cubicBezTo>
                    <a:cubicBezTo>
                      <a:pt x="2" y="0"/>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4" name="Freeform 24"/>
              <p:cNvSpPr/>
              <p:nvPr/>
            </p:nvSpPr>
            <p:spPr bwMode="auto">
              <a:xfrm>
                <a:off x="2764" y="1850"/>
                <a:ext cx="9" cy="10"/>
              </a:xfrm>
              <a:custGeom>
                <a:avLst/>
                <a:gdLst>
                  <a:gd name="T0" fmla="*/ 0 w 2"/>
                  <a:gd name="T1" fmla="*/ 0 h 2"/>
                  <a:gd name="T2" fmla="*/ 2 w 2"/>
                  <a:gd name="T3" fmla="*/ 2 h 2"/>
                  <a:gd name="T4" fmla="*/ 2 w 2"/>
                  <a:gd name="T5" fmla="*/ 2 h 2"/>
                  <a:gd name="T6" fmla="*/ 0 w 2"/>
                  <a:gd name="T7" fmla="*/ 2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cubicBezTo>
                      <a:pt x="1" y="1"/>
                      <a:pt x="2" y="1"/>
                      <a:pt x="2" y="2"/>
                    </a:cubicBezTo>
                    <a:cubicBezTo>
                      <a:pt x="2" y="2"/>
                      <a:pt x="2" y="2"/>
                      <a:pt x="2" y="2"/>
                    </a:cubicBezTo>
                    <a:cubicBezTo>
                      <a:pt x="1" y="2"/>
                      <a:pt x="1" y="2"/>
                      <a:pt x="0" y="2"/>
                    </a:cubicBezTo>
                    <a:cubicBezTo>
                      <a:pt x="0" y="2"/>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5" name="Freeform 25"/>
              <p:cNvSpPr/>
              <p:nvPr/>
            </p:nvSpPr>
            <p:spPr bwMode="auto">
              <a:xfrm>
                <a:off x="1178" y="1855"/>
                <a:ext cx="50" cy="20"/>
              </a:xfrm>
              <a:custGeom>
                <a:avLst/>
                <a:gdLst>
                  <a:gd name="T0" fmla="*/ 10 w 10"/>
                  <a:gd name="T1" fmla="*/ 4 h 4"/>
                  <a:gd name="T2" fmla="*/ 3 w 10"/>
                  <a:gd name="T3" fmla="*/ 3 h 4"/>
                  <a:gd name="T4" fmla="*/ 4 w 10"/>
                  <a:gd name="T5" fmla="*/ 1 h 4"/>
                  <a:gd name="T6" fmla="*/ 0 w 10"/>
                  <a:gd name="T7" fmla="*/ 1 h 4"/>
                  <a:gd name="T8" fmla="*/ 0 w 10"/>
                  <a:gd name="T9" fmla="*/ 0 h 4"/>
                  <a:gd name="T10" fmla="*/ 0 w 10"/>
                  <a:gd name="T11" fmla="*/ 0 h 4"/>
                  <a:gd name="T12" fmla="*/ 4 w 10"/>
                  <a:gd name="T13" fmla="*/ 0 h 4"/>
                  <a:gd name="T14" fmla="*/ 6 w 10"/>
                  <a:gd name="T15" fmla="*/ 2 h 4"/>
                  <a:gd name="T16" fmla="*/ 9 w 10"/>
                  <a:gd name="T17" fmla="*/ 2 h 4"/>
                  <a:gd name="T18" fmla="*/ 10 w 10"/>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
                  <a:gd name="T32" fmla="*/ 10 w 1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
                    <a:moveTo>
                      <a:pt x="10" y="4"/>
                    </a:moveTo>
                    <a:cubicBezTo>
                      <a:pt x="7" y="4"/>
                      <a:pt x="6" y="3"/>
                      <a:pt x="3" y="3"/>
                    </a:cubicBezTo>
                    <a:cubicBezTo>
                      <a:pt x="3" y="2"/>
                      <a:pt x="3" y="2"/>
                      <a:pt x="4" y="1"/>
                    </a:cubicBezTo>
                    <a:cubicBezTo>
                      <a:pt x="2" y="1"/>
                      <a:pt x="1" y="1"/>
                      <a:pt x="0" y="1"/>
                    </a:cubicBezTo>
                    <a:cubicBezTo>
                      <a:pt x="0" y="1"/>
                      <a:pt x="0" y="0"/>
                      <a:pt x="0" y="0"/>
                    </a:cubicBezTo>
                    <a:cubicBezTo>
                      <a:pt x="0" y="0"/>
                      <a:pt x="0" y="0"/>
                      <a:pt x="0" y="0"/>
                    </a:cubicBezTo>
                    <a:cubicBezTo>
                      <a:pt x="1" y="0"/>
                      <a:pt x="3" y="0"/>
                      <a:pt x="4" y="0"/>
                    </a:cubicBezTo>
                    <a:cubicBezTo>
                      <a:pt x="5" y="1"/>
                      <a:pt x="5" y="2"/>
                      <a:pt x="6" y="2"/>
                    </a:cubicBezTo>
                    <a:cubicBezTo>
                      <a:pt x="6" y="2"/>
                      <a:pt x="8" y="2"/>
                      <a:pt x="9" y="2"/>
                    </a:cubicBezTo>
                    <a:cubicBezTo>
                      <a:pt x="10" y="2"/>
                      <a:pt x="10" y="3"/>
                      <a:pt x="10" y="4"/>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6" name="Freeform 26"/>
              <p:cNvSpPr/>
              <p:nvPr/>
            </p:nvSpPr>
            <p:spPr bwMode="auto">
              <a:xfrm>
                <a:off x="1272" y="1855"/>
                <a:ext cx="10" cy="15"/>
              </a:xfrm>
              <a:custGeom>
                <a:avLst/>
                <a:gdLst>
                  <a:gd name="T0" fmla="*/ 0 w 2"/>
                  <a:gd name="T1" fmla="*/ 0 h 3"/>
                  <a:gd name="T2" fmla="*/ 2 w 2"/>
                  <a:gd name="T3" fmla="*/ 2 h 3"/>
                  <a:gd name="T4" fmla="*/ 0 w 2"/>
                  <a:gd name="T5" fmla="*/ 3 h 3"/>
                  <a:gd name="T6" fmla="*/ 0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0"/>
                    </a:moveTo>
                    <a:cubicBezTo>
                      <a:pt x="2" y="1"/>
                      <a:pt x="1" y="0"/>
                      <a:pt x="2" y="2"/>
                    </a:cubicBezTo>
                    <a:cubicBezTo>
                      <a:pt x="1" y="2"/>
                      <a:pt x="1" y="2"/>
                      <a:pt x="0" y="3"/>
                    </a:cubicBezTo>
                    <a:cubicBezTo>
                      <a:pt x="0" y="2"/>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7" name="Freeform 27"/>
              <p:cNvSpPr/>
              <p:nvPr/>
            </p:nvSpPr>
            <p:spPr bwMode="auto">
              <a:xfrm>
                <a:off x="953" y="1865"/>
                <a:ext cx="25" cy="15"/>
              </a:xfrm>
              <a:custGeom>
                <a:avLst/>
                <a:gdLst>
                  <a:gd name="T0" fmla="*/ 5 w 5"/>
                  <a:gd name="T1" fmla="*/ 0 h 3"/>
                  <a:gd name="T2" fmla="*/ 5 w 5"/>
                  <a:gd name="T3" fmla="*/ 1 h 3"/>
                  <a:gd name="T4" fmla="*/ 3 w 5"/>
                  <a:gd name="T5" fmla="*/ 2 h 3"/>
                  <a:gd name="T6" fmla="*/ 0 w 5"/>
                  <a:gd name="T7" fmla="*/ 3 h 3"/>
                  <a:gd name="T8" fmla="*/ 0 w 5"/>
                  <a:gd name="T9" fmla="*/ 1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cubicBezTo>
                      <a:pt x="5" y="1"/>
                      <a:pt x="5" y="1"/>
                      <a:pt x="5" y="1"/>
                    </a:cubicBezTo>
                    <a:cubicBezTo>
                      <a:pt x="4" y="2"/>
                      <a:pt x="4" y="2"/>
                      <a:pt x="3" y="2"/>
                    </a:cubicBezTo>
                    <a:cubicBezTo>
                      <a:pt x="2" y="3"/>
                      <a:pt x="1" y="3"/>
                      <a:pt x="0" y="3"/>
                    </a:cubicBezTo>
                    <a:cubicBezTo>
                      <a:pt x="0" y="2"/>
                      <a:pt x="0" y="2"/>
                      <a:pt x="0" y="1"/>
                    </a:cubicBezTo>
                    <a:cubicBezTo>
                      <a:pt x="1" y="0"/>
                      <a:pt x="3" y="0"/>
                      <a:pt x="5"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8" name="Freeform 28"/>
              <p:cNvSpPr/>
              <p:nvPr/>
            </p:nvSpPr>
            <p:spPr bwMode="auto">
              <a:xfrm>
                <a:off x="2788" y="1870"/>
                <a:ext cx="40" cy="20"/>
              </a:xfrm>
              <a:custGeom>
                <a:avLst/>
                <a:gdLst>
                  <a:gd name="T0" fmla="*/ 3 w 8"/>
                  <a:gd name="T1" fmla="*/ 4 h 4"/>
                  <a:gd name="T2" fmla="*/ 3 w 8"/>
                  <a:gd name="T3" fmla="*/ 3 h 4"/>
                  <a:gd name="T4" fmla="*/ 0 w 8"/>
                  <a:gd name="T5" fmla="*/ 0 h 4"/>
                  <a:gd name="T6" fmla="*/ 1 w 8"/>
                  <a:gd name="T7" fmla="*/ 0 h 4"/>
                  <a:gd name="T8" fmla="*/ 8 w 8"/>
                  <a:gd name="T9" fmla="*/ 1 h 4"/>
                  <a:gd name="T10" fmla="*/ 8 w 8"/>
                  <a:gd name="T11" fmla="*/ 4 h 4"/>
                  <a:gd name="T12" fmla="*/ 7 w 8"/>
                  <a:gd name="T13" fmla="*/ 4 h 4"/>
                  <a:gd name="T14" fmla="*/ 3 w 8"/>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
                  <a:gd name="T26" fmla="*/ 8 w 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
                    <a:moveTo>
                      <a:pt x="3" y="4"/>
                    </a:moveTo>
                    <a:cubicBezTo>
                      <a:pt x="3" y="4"/>
                      <a:pt x="3" y="3"/>
                      <a:pt x="3" y="3"/>
                    </a:cubicBezTo>
                    <a:cubicBezTo>
                      <a:pt x="1" y="2"/>
                      <a:pt x="0" y="2"/>
                      <a:pt x="0" y="0"/>
                    </a:cubicBezTo>
                    <a:cubicBezTo>
                      <a:pt x="0" y="0"/>
                      <a:pt x="1" y="0"/>
                      <a:pt x="1" y="0"/>
                    </a:cubicBezTo>
                    <a:cubicBezTo>
                      <a:pt x="2" y="2"/>
                      <a:pt x="5" y="1"/>
                      <a:pt x="8" y="1"/>
                    </a:cubicBezTo>
                    <a:cubicBezTo>
                      <a:pt x="8" y="2"/>
                      <a:pt x="8" y="2"/>
                      <a:pt x="8" y="4"/>
                    </a:cubicBezTo>
                    <a:cubicBezTo>
                      <a:pt x="8" y="4"/>
                      <a:pt x="8" y="4"/>
                      <a:pt x="7" y="4"/>
                    </a:cubicBezTo>
                    <a:cubicBezTo>
                      <a:pt x="6" y="4"/>
                      <a:pt x="5" y="4"/>
                      <a:pt x="3" y="4"/>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99" name="Freeform 29"/>
              <p:cNvSpPr/>
              <p:nvPr/>
            </p:nvSpPr>
            <p:spPr bwMode="auto">
              <a:xfrm>
                <a:off x="1302" y="1870"/>
                <a:ext cx="25" cy="10"/>
              </a:xfrm>
              <a:custGeom>
                <a:avLst/>
                <a:gdLst>
                  <a:gd name="T0" fmla="*/ 0 w 5"/>
                  <a:gd name="T1" fmla="*/ 0 h 2"/>
                  <a:gd name="T2" fmla="*/ 5 w 5"/>
                  <a:gd name="T3" fmla="*/ 0 h 2"/>
                  <a:gd name="T4" fmla="*/ 4 w 5"/>
                  <a:gd name="T5" fmla="*/ 1 h 2"/>
                  <a:gd name="T6" fmla="*/ 1 w 5"/>
                  <a:gd name="T7" fmla="*/ 2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cubicBezTo>
                      <a:pt x="2" y="0"/>
                      <a:pt x="3" y="0"/>
                      <a:pt x="5" y="0"/>
                    </a:cubicBezTo>
                    <a:cubicBezTo>
                      <a:pt x="4" y="1"/>
                      <a:pt x="5" y="0"/>
                      <a:pt x="4" y="1"/>
                    </a:cubicBezTo>
                    <a:cubicBezTo>
                      <a:pt x="4" y="2"/>
                      <a:pt x="4" y="2"/>
                      <a:pt x="1" y="2"/>
                    </a:cubicBezTo>
                    <a:cubicBezTo>
                      <a:pt x="1" y="2"/>
                      <a:pt x="1" y="2"/>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0" name="Freeform 30"/>
              <p:cNvSpPr/>
              <p:nvPr/>
            </p:nvSpPr>
            <p:spPr bwMode="auto">
              <a:xfrm>
                <a:off x="1282" y="1870"/>
                <a:ext cx="15" cy="10"/>
              </a:xfrm>
              <a:custGeom>
                <a:avLst/>
                <a:gdLst>
                  <a:gd name="T0" fmla="*/ 0 w 3"/>
                  <a:gd name="T1" fmla="*/ 0 h 2"/>
                  <a:gd name="T2" fmla="*/ 3 w 3"/>
                  <a:gd name="T3" fmla="*/ 1 h 2"/>
                  <a:gd name="T4" fmla="*/ 3 w 3"/>
                  <a:gd name="T5" fmla="*/ 2 h 2"/>
                  <a:gd name="T6" fmla="*/ 0 w 3"/>
                  <a:gd name="T7" fmla="*/ 2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cubicBezTo>
                      <a:pt x="1" y="0"/>
                      <a:pt x="2" y="1"/>
                      <a:pt x="3" y="1"/>
                    </a:cubicBezTo>
                    <a:cubicBezTo>
                      <a:pt x="3" y="1"/>
                      <a:pt x="3" y="1"/>
                      <a:pt x="3" y="2"/>
                    </a:cubicBezTo>
                    <a:cubicBezTo>
                      <a:pt x="2" y="2"/>
                      <a:pt x="1"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1" name="Freeform 31"/>
              <p:cNvSpPr/>
              <p:nvPr/>
            </p:nvSpPr>
            <p:spPr bwMode="auto">
              <a:xfrm>
                <a:off x="2724" y="1875"/>
                <a:ext cx="79" cy="30"/>
              </a:xfrm>
              <a:custGeom>
                <a:avLst/>
                <a:gdLst>
                  <a:gd name="T0" fmla="*/ 0 w 16"/>
                  <a:gd name="T1" fmla="*/ 0 h 6"/>
                  <a:gd name="T2" fmla="*/ 16 w 16"/>
                  <a:gd name="T3" fmla="*/ 5 h 6"/>
                  <a:gd name="T4" fmla="*/ 15 w 16"/>
                  <a:gd name="T5" fmla="*/ 5 h 6"/>
                  <a:gd name="T6" fmla="*/ 0 w 16"/>
                  <a:gd name="T7" fmla="*/ 1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cubicBezTo>
                      <a:pt x="4" y="0"/>
                      <a:pt x="15" y="0"/>
                      <a:pt x="16" y="5"/>
                    </a:cubicBezTo>
                    <a:cubicBezTo>
                      <a:pt x="15" y="5"/>
                      <a:pt x="15" y="5"/>
                      <a:pt x="15" y="5"/>
                    </a:cubicBezTo>
                    <a:cubicBezTo>
                      <a:pt x="13" y="6"/>
                      <a:pt x="2" y="2"/>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2" name="Freeform 32"/>
              <p:cNvSpPr/>
              <p:nvPr/>
            </p:nvSpPr>
            <p:spPr bwMode="auto">
              <a:xfrm>
                <a:off x="2679" y="1890"/>
                <a:ext cx="45" cy="35"/>
              </a:xfrm>
              <a:custGeom>
                <a:avLst/>
                <a:gdLst>
                  <a:gd name="T0" fmla="*/ 2 w 9"/>
                  <a:gd name="T1" fmla="*/ 0 h 7"/>
                  <a:gd name="T2" fmla="*/ 7 w 9"/>
                  <a:gd name="T3" fmla="*/ 0 h 7"/>
                  <a:gd name="T4" fmla="*/ 6 w 9"/>
                  <a:gd name="T5" fmla="*/ 2 h 7"/>
                  <a:gd name="T6" fmla="*/ 9 w 9"/>
                  <a:gd name="T7" fmla="*/ 4 h 7"/>
                  <a:gd name="T8" fmla="*/ 9 w 9"/>
                  <a:gd name="T9" fmla="*/ 5 h 7"/>
                  <a:gd name="T10" fmla="*/ 2 w 9"/>
                  <a:gd name="T11" fmla="*/ 6 h 7"/>
                  <a:gd name="T12" fmla="*/ 2 w 9"/>
                  <a:gd name="T13" fmla="*/ 5 h 7"/>
                  <a:gd name="T14" fmla="*/ 4 w 9"/>
                  <a:gd name="T15" fmla="*/ 2 h 7"/>
                  <a:gd name="T16" fmla="*/ 3 w 9"/>
                  <a:gd name="T17" fmla="*/ 2 h 7"/>
                  <a:gd name="T18" fmla="*/ 1 w 9"/>
                  <a:gd name="T19" fmla="*/ 3 h 7"/>
                  <a:gd name="T20" fmla="*/ 0 w 9"/>
                  <a:gd name="T21" fmla="*/ 2 h 7"/>
                  <a:gd name="T22" fmla="*/ 1 w 9"/>
                  <a:gd name="T23" fmla="*/ 2 h 7"/>
                  <a:gd name="T24" fmla="*/ 2 w 9"/>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2" y="0"/>
                    </a:moveTo>
                    <a:cubicBezTo>
                      <a:pt x="4" y="0"/>
                      <a:pt x="6" y="0"/>
                      <a:pt x="7" y="0"/>
                    </a:cubicBezTo>
                    <a:cubicBezTo>
                      <a:pt x="7" y="1"/>
                      <a:pt x="6" y="1"/>
                      <a:pt x="6" y="2"/>
                    </a:cubicBezTo>
                    <a:cubicBezTo>
                      <a:pt x="8" y="2"/>
                      <a:pt x="8" y="3"/>
                      <a:pt x="9" y="4"/>
                    </a:cubicBezTo>
                    <a:cubicBezTo>
                      <a:pt x="9" y="5"/>
                      <a:pt x="9" y="4"/>
                      <a:pt x="9" y="5"/>
                    </a:cubicBezTo>
                    <a:cubicBezTo>
                      <a:pt x="7" y="7"/>
                      <a:pt x="5" y="7"/>
                      <a:pt x="2" y="6"/>
                    </a:cubicBezTo>
                    <a:cubicBezTo>
                      <a:pt x="2" y="5"/>
                      <a:pt x="2" y="5"/>
                      <a:pt x="2" y="5"/>
                    </a:cubicBezTo>
                    <a:cubicBezTo>
                      <a:pt x="3" y="4"/>
                      <a:pt x="4" y="3"/>
                      <a:pt x="4" y="2"/>
                    </a:cubicBezTo>
                    <a:cubicBezTo>
                      <a:pt x="4" y="2"/>
                      <a:pt x="4" y="2"/>
                      <a:pt x="3" y="2"/>
                    </a:cubicBezTo>
                    <a:cubicBezTo>
                      <a:pt x="2" y="3"/>
                      <a:pt x="2" y="3"/>
                      <a:pt x="1" y="3"/>
                    </a:cubicBezTo>
                    <a:cubicBezTo>
                      <a:pt x="1" y="3"/>
                      <a:pt x="0" y="2"/>
                      <a:pt x="0" y="2"/>
                    </a:cubicBezTo>
                    <a:cubicBezTo>
                      <a:pt x="0" y="2"/>
                      <a:pt x="1" y="2"/>
                      <a:pt x="1" y="2"/>
                    </a:cubicBezTo>
                    <a:cubicBezTo>
                      <a:pt x="1" y="1"/>
                      <a:pt x="1" y="1"/>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3" name="Freeform 33"/>
              <p:cNvSpPr/>
              <p:nvPr/>
            </p:nvSpPr>
            <p:spPr bwMode="auto">
              <a:xfrm>
                <a:off x="2833" y="1890"/>
                <a:ext cx="20" cy="5"/>
              </a:xfrm>
              <a:custGeom>
                <a:avLst/>
                <a:gdLst>
                  <a:gd name="T0" fmla="*/ 4 w 4"/>
                  <a:gd name="T1" fmla="*/ 0 h 1"/>
                  <a:gd name="T2" fmla="*/ 4 w 4"/>
                  <a:gd name="T3" fmla="*/ 1 h 1"/>
                  <a:gd name="T4" fmla="*/ 3 w 4"/>
                  <a:gd name="T5" fmla="*/ 1 h 1"/>
                  <a:gd name="T6" fmla="*/ 0 w 4"/>
                  <a:gd name="T7" fmla="*/ 1 h 1"/>
                  <a:gd name="T8" fmla="*/ 0 w 4"/>
                  <a:gd name="T9" fmla="*/ 1 h 1"/>
                  <a:gd name="T10" fmla="*/ 4 w 4"/>
                  <a:gd name="T11" fmla="*/ 0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4" y="0"/>
                    </a:moveTo>
                    <a:cubicBezTo>
                      <a:pt x="4" y="0"/>
                      <a:pt x="4" y="1"/>
                      <a:pt x="4" y="1"/>
                    </a:cubicBezTo>
                    <a:cubicBezTo>
                      <a:pt x="4" y="1"/>
                      <a:pt x="4" y="1"/>
                      <a:pt x="3" y="1"/>
                    </a:cubicBezTo>
                    <a:cubicBezTo>
                      <a:pt x="2" y="1"/>
                      <a:pt x="1" y="1"/>
                      <a:pt x="0" y="1"/>
                    </a:cubicBezTo>
                    <a:cubicBezTo>
                      <a:pt x="0" y="1"/>
                      <a:pt x="0" y="1"/>
                      <a:pt x="0" y="1"/>
                    </a:cubicBezTo>
                    <a:cubicBezTo>
                      <a:pt x="1" y="0"/>
                      <a:pt x="2" y="0"/>
                      <a:pt x="4"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4" name="Freeform 34"/>
              <p:cNvSpPr/>
              <p:nvPr/>
            </p:nvSpPr>
            <p:spPr bwMode="auto">
              <a:xfrm>
                <a:off x="1517" y="1895"/>
                <a:ext cx="50" cy="20"/>
              </a:xfrm>
              <a:custGeom>
                <a:avLst/>
                <a:gdLst>
                  <a:gd name="T0" fmla="*/ 5 w 10"/>
                  <a:gd name="T1" fmla="*/ 0 h 4"/>
                  <a:gd name="T2" fmla="*/ 7 w 10"/>
                  <a:gd name="T3" fmla="*/ 0 h 4"/>
                  <a:gd name="T4" fmla="*/ 10 w 10"/>
                  <a:gd name="T5" fmla="*/ 3 h 4"/>
                  <a:gd name="T6" fmla="*/ 4 w 10"/>
                  <a:gd name="T7" fmla="*/ 3 h 4"/>
                  <a:gd name="T8" fmla="*/ 0 w 10"/>
                  <a:gd name="T9" fmla="*/ 3 h 4"/>
                  <a:gd name="T10" fmla="*/ 0 w 10"/>
                  <a:gd name="T11" fmla="*/ 2 h 4"/>
                  <a:gd name="T12" fmla="*/ 5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5" y="0"/>
                    </a:moveTo>
                    <a:cubicBezTo>
                      <a:pt x="6" y="0"/>
                      <a:pt x="7" y="0"/>
                      <a:pt x="7" y="0"/>
                    </a:cubicBezTo>
                    <a:cubicBezTo>
                      <a:pt x="8" y="2"/>
                      <a:pt x="9" y="2"/>
                      <a:pt x="10" y="3"/>
                    </a:cubicBezTo>
                    <a:cubicBezTo>
                      <a:pt x="8" y="3"/>
                      <a:pt x="6" y="3"/>
                      <a:pt x="4" y="3"/>
                    </a:cubicBezTo>
                    <a:cubicBezTo>
                      <a:pt x="3" y="4"/>
                      <a:pt x="1" y="4"/>
                      <a:pt x="0" y="3"/>
                    </a:cubicBezTo>
                    <a:cubicBezTo>
                      <a:pt x="0" y="3"/>
                      <a:pt x="0" y="2"/>
                      <a:pt x="0" y="2"/>
                    </a:cubicBezTo>
                    <a:cubicBezTo>
                      <a:pt x="2" y="2"/>
                      <a:pt x="4" y="2"/>
                      <a:pt x="5"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5" name="Freeform 35"/>
              <p:cNvSpPr/>
              <p:nvPr/>
            </p:nvSpPr>
            <p:spPr bwMode="auto">
              <a:xfrm>
                <a:off x="2893" y="1900"/>
                <a:ext cx="95" cy="35"/>
              </a:xfrm>
              <a:custGeom>
                <a:avLst/>
                <a:gdLst>
                  <a:gd name="T0" fmla="*/ 10 w 19"/>
                  <a:gd name="T1" fmla="*/ 0 h 7"/>
                  <a:gd name="T2" fmla="*/ 16 w 19"/>
                  <a:gd name="T3" fmla="*/ 0 h 7"/>
                  <a:gd name="T4" fmla="*/ 19 w 19"/>
                  <a:gd name="T5" fmla="*/ 4 h 7"/>
                  <a:gd name="T6" fmla="*/ 18 w 19"/>
                  <a:gd name="T7" fmla="*/ 5 h 7"/>
                  <a:gd name="T8" fmla="*/ 7 w 19"/>
                  <a:gd name="T9" fmla="*/ 6 h 7"/>
                  <a:gd name="T10" fmla="*/ 5 w 19"/>
                  <a:gd name="T11" fmla="*/ 6 h 7"/>
                  <a:gd name="T12" fmla="*/ 1 w 19"/>
                  <a:gd name="T13" fmla="*/ 7 h 7"/>
                  <a:gd name="T14" fmla="*/ 0 w 19"/>
                  <a:gd name="T15" fmla="*/ 4 h 7"/>
                  <a:gd name="T16" fmla="*/ 2 w 19"/>
                  <a:gd name="T17" fmla="*/ 2 h 7"/>
                  <a:gd name="T18" fmla="*/ 7 w 19"/>
                  <a:gd name="T19" fmla="*/ 2 h 7"/>
                  <a:gd name="T20" fmla="*/ 10 w 19"/>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7"/>
                  <a:gd name="T35" fmla="*/ 19 w 1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7">
                    <a:moveTo>
                      <a:pt x="10" y="0"/>
                    </a:moveTo>
                    <a:cubicBezTo>
                      <a:pt x="12" y="0"/>
                      <a:pt x="15" y="0"/>
                      <a:pt x="16" y="0"/>
                    </a:cubicBezTo>
                    <a:cubicBezTo>
                      <a:pt x="17" y="1"/>
                      <a:pt x="19" y="2"/>
                      <a:pt x="19" y="4"/>
                    </a:cubicBezTo>
                    <a:cubicBezTo>
                      <a:pt x="19" y="4"/>
                      <a:pt x="18" y="5"/>
                      <a:pt x="18" y="5"/>
                    </a:cubicBezTo>
                    <a:cubicBezTo>
                      <a:pt x="16" y="6"/>
                      <a:pt x="10" y="7"/>
                      <a:pt x="7" y="6"/>
                    </a:cubicBezTo>
                    <a:cubicBezTo>
                      <a:pt x="7" y="6"/>
                      <a:pt x="6" y="6"/>
                      <a:pt x="5" y="6"/>
                    </a:cubicBezTo>
                    <a:cubicBezTo>
                      <a:pt x="4" y="6"/>
                      <a:pt x="3" y="7"/>
                      <a:pt x="1" y="7"/>
                    </a:cubicBezTo>
                    <a:cubicBezTo>
                      <a:pt x="0" y="6"/>
                      <a:pt x="0" y="5"/>
                      <a:pt x="0" y="4"/>
                    </a:cubicBezTo>
                    <a:cubicBezTo>
                      <a:pt x="1" y="4"/>
                      <a:pt x="1" y="3"/>
                      <a:pt x="2" y="2"/>
                    </a:cubicBezTo>
                    <a:cubicBezTo>
                      <a:pt x="4" y="2"/>
                      <a:pt x="6" y="2"/>
                      <a:pt x="7" y="2"/>
                    </a:cubicBezTo>
                    <a:cubicBezTo>
                      <a:pt x="8" y="2"/>
                      <a:pt x="10" y="0"/>
                      <a:pt x="1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6" name="Freeform 36"/>
              <p:cNvSpPr/>
              <p:nvPr/>
            </p:nvSpPr>
            <p:spPr bwMode="auto">
              <a:xfrm>
                <a:off x="2833" y="1900"/>
                <a:ext cx="60" cy="20"/>
              </a:xfrm>
              <a:custGeom>
                <a:avLst/>
                <a:gdLst>
                  <a:gd name="T0" fmla="*/ 0 w 12"/>
                  <a:gd name="T1" fmla="*/ 1 h 4"/>
                  <a:gd name="T2" fmla="*/ 11 w 12"/>
                  <a:gd name="T3" fmla="*/ 1 h 4"/>
                  <a:gd name="T4" fmla="*/ 12 w 12"/>
                  <a:gd name="T5" fmla="*/ 4 h 4"/>
                  <a:gd name="T6" fmla="*/ 11 w 12"/>
                  <a:gd name="T7" fmla="*/ 4 h 4"/>
                  <a:gd name="T8" fmla="*/ 1 w 12"/>
                  <a:gd name="T9" fmla="*/ 3 h 4"/>
                  <a:gd name="T10" fmla="*/ 0 w 12"/>
                  <a:gd name="T11" fmla="*/ 1 h 4"/>
                  <a:gd name="T12" fmla="*/ 0 60000 65536"/>
                  <a:gd name="T13" fmla="*/ 0 60000 65536"/>
                  <a:gd name="T14" fmla="*/ 0 60000 65536"/>
                  <a:gd name="T15" fmla="*/ 0 60000 65536"/>
                  <a:gd name="T16" fmla="*/ 0 60000 65536"/>
                  <a:gd name="T17" fmla="*/ 0 60000 65536"/>
                  <a:gd name="T18" fmla="*/ 0 w 12"/>
                  <a:gd name="T19" fmla="*/ 0 h 4"/>
                  <a:gd name="T20" fmla="*/ 12 w 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 h="4">
                    <a:moveTo>
                      <a:pt x="0" y="1"/>
                    </a:moveTo>
                    <a:cubicBezTo>
                      <a:pt x="4" y="1"/>
                      <a:pt x="8" y="0"/>
                      <a:pt x="11" y="1"/>
                    </a:cubicBezTo>
                    <a:cubicBezTo>
                      <a:pt x="11" y="2"/>
                      <a:pt x="11" y="3"/>
                      <a:pt x="12" y="4"/>
                    </a:cubicBezTo>
                    <a:cubicBezTo>
                      <a:pt x="11" y="4"/>
                      <a:pt x="11" y="4"/>
                      <a:pt x="11" y="4"/>
                    </a:cubicBezTo>
                    <a:cubicBezTo>
                      <a:pt x="9" y="2"/>
                      <a:pt x="4" y="3"/>
                      <a:pt x="1" y="3"/>
                    </a:cubicBezTo>
                    <a:cubicBezTo>
                      <a:pt x="1" y="2"/>
                      <a:pt x="0" y="2"/>
                      <a:pt x="0" y="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7" name="Freeform 37"/>
              <p:cNvSpPr/>
              <p:nvPr/>
            </p:nvSpPr>
            <p:spPr bwMode="auto">
              <a:xfrm>
                <a:off x="2674" y="1905"/>
                <a:ext cx="10" cy="10"/>
              </a:xfrm>
              <a:custGeom>
                <a:avLst/>
                <a:gdLst>
                  <a:gd name="T0" fmla="*/ 1 w 2"/>
                  <a:gd name="T1" fmla="*/ 0 h 2"/>
                  <a:gd name="T2" fmla="*/ 2 w 2"/>
                  <a:gd name="T3" fmla="*/ 1 h 2"/>
                  <a:gd name="T4" fmla="*/ 2 w 2"/>
                  <a:gd name="T5" fmla="*/ 1 h 2"/>
                  <a:gd name="T6" fmla="*/ 1 w 2"/>
                  <a:gd name="T7" fmla="*/ 2 h 2"/>
                  <a:gd name="T8" fmla="*/ 0 w 2"/>
                  <a:gd name="T9" fmla="*/ 0 h 2"/>
                  <a:gd name="T10" fmla="*/ 1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1" y="0"/>
                    </a:moveTo>
                    <a:cubicBezTo>
                      <a:pt x="2" y="1"/>
                      <a:pt x="2" y="0"/>
                      <a:pt x="2" y="1"/>
                    </a:cubicBezTo>
                    <a:cubicBezTo>
                      <a:pt x="2" y="1"/>
                      <a:pt x="2" y="1"/>
                      <a:pt x="2" y="1"/>
                    </a:cubicBezTo>
                    <a:cubicBezTo>
                      <a:pt x="1" y="2"/>
                      <a:pt x="1" y="2"/>
                      <a:pt x="1" y="2"/>
                    </a:cubicBezTo>
                    <a:cubicBezTo>
                      <a:pt x="0" y="1"/>
                      <a:pt x="0" y="1"/>
                      <a:pt x="0" y="0"/>
                    </a:cubicBezTo>
                    <a:cubicBezTo>
                      <a:pt x="1" y="0"/>
                      <a:pt x="0"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8" name="Freeform 38"/>
              <p:cNvSpPr/>
              <p:nvPr/>
            </p:nvSpPr>
            <p:spPr bwMode="auto">
              <a:xfrm>
                <a:off x="1507" y="1910"/>
                <a:ext cx="15" cy="10"/>
              </a:xfrm>
              <a:custGeom>
                <a:avLst/>
                <a:gdLst>
                  <a:gd name="T0" fmla="*/ 0 w 3"/>
                  <a:gd name="T1" fmla="*/ 0 h 2"/>
                  <a:gd name="T2" fmla="*/ 2 w 3"/>
                  <a:gd name="T3" fmla="*/ 0 h 2"/>
                  <a:gd name="T4" fmla="*/ 3 w 3"/>
                  <a:gd name="T5" fmla="*/ 2 h 2"/>
                  <a:gd name="T6" fmla="*/ 0 w 3"/>
                  <a:gd name="T7" fmla="*/ 2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cubicBezTo>
                      <a:pt x="0" y="0"/>
                      <a:pt x="1" y="0"/>
                      <a:pt x="2" y="0"/>
                    </a:cubicBezTo>
                    <a:cubicBezTo>
                      <a:pt x="2" y="1"/>
                      <a:pt x="3" y="2"/>
                      <a:pt x="3" y="2"/>
                    </a:cubicBezTo>
                    <a:cubicBezTo>
                      <a:pt x="2" y="2"/>
                      <a:pt x="1"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09" name="Freeform 39"/>
              <p:cNvSpPr/>
              <p:nvPr/>
            </p:nvSpPr>
            <p:spPr bwMode="auto">
              <a:xfrm>
                <a:off x="1527" y="1915"/>
                <a:ext cx="50" cy="20"/>
              </a:xfrm>
              <a:custGeom>
                <a:avLst/>
                <a:gdLst>
                  <a:gd name="T0" fmla="*/ 7 w 10"/>
                  <a:gd name="T1" fmla="*/ 0 h 4"/>
                  <a:gd name="T2" fmla="*/ 6 w 10"/>
                  <a:gd name="T3" fmla="*/ 2 h 4"/>
                  <a:gd name="T4" fmla="*/ 7 w 10"/>
                  <a:gd name="T5" fmla="*/ 2 h 4"/>
                  <a:gd name="T6" fmla="*/ 9 w 10"/>
                  <a:gd name="T7" fmla="*/ 1 h 4"/>
                  <a:gd name="T8" fmla="*/ 10 w 10"/>
                  <a:gd name="T9" fmla="*/ 1 h 4"/>
                  <a:gd name="T10" fmla="*/ 5 w 10"/>
                  <a:gd name="T11" fmla="*/ 4 h 4"/>
                  <a:gd name="T12" fmla="*/ 0 w 10"/>
                  <a:gd name="T13" fmla="*/ 3 h 4"/>
                  <a:gd name="T14" fmla="*/ 0 w 10"/>
                  <a:gd name="T15" fmla="*/ 1 h 4"/>
                  <a:gd name="T16" fmla="*/ 4 w 10"/>
                  <a:gd name="T17" fmla="*/ 0 h 4"/>
                  <a:gd name="T18" fmla="*/ 7 w 1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
                  <a:gd name="T32" fmla="*/ 10 w 1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
                    <a:moveTo>
                      <a:pt x="7" y="0"/>
                    </a:moveTo>
                    <a:cubicBezTo>
                      <a:pt x="7" y="2"/>
                      <a:pt x="6" y="1"/>
                      <a:pt x="6" y="2"/>
                    </a:cubicBezTo>
                    <a:cubicBezTo>
                      <a:pt x="6" y="2"/>
                      <a:pt x="6" y="2"/>
                      <a:pt x="7" y="2"/>
                    </a:cubicBezTo>
                    <a:cubicBezTo>
                      <a:pt x="7" y="1"/>
                      <a:pt x="8" y="1"/>
                      <a:pt x="9" y="1"/>
                    </a:cubicBezTo>
                    <a:cubicBezTo>
                      <a:pt x="10" y="1"/>
                      <a:pt x="9" y="1"/>
                      <a:pt x="10" y="1"/>
                    </a:cubicBezTo>
                    <a:cubicBezTo>
                      <a:pt x="8" y="3"/>
                      <a:pt x="8" y="4"/>
                      <a:pt x="5" y="4"/>
                    </a:cubicBezTo>
                    <a:cubicBezTo>
                      <a:pt x="4" y="3"/>
                      <a:pt x="1" y="3"/>
                      <a:pt x="0" y="3"/>
                    </a:cubicBezTo>
                    <a:cubicBezTo>
                      <a:pt x="0" y="2"/>
                      <a:pt x="0" y="2"/>
                      <a:pt x="0" y="1"/>
                    </a:cubicBezTo>
                    <a:cubicBezTo>
                      <a:pt x="1" y="1"/>
                      <a:pt x="2" y="1"/>
                      <a:pt x="4" y="0"/>
                    </a:cubicBezTo>
                    <a:cubicBezTo>
                      <a:pt x="4" y="0"/>
                      <a:pt x="5" y="0"/>
                      <a:pt x="7"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0" name="Freeform 40"/>
              <p:cNvSpPr/>
              <p:nvPr/>
            </p:nvSpPr>
            <p:spPr bwMode="auto">
              <a:xfrm>
                <a:off x="2803" y="1915"/>
                <a:ext cx="45" cy="30"/>
              </a:xfrm>
              <a:custGeom>
                <a:avLst/>
                <a:gdLst>
                  <a:gd name="T0" fmla="*/ 0 w 9"/>
                  <a:gd name="T1" fmla="*/ 0 h 6"/>
                  <a:gd name="T2" fmla="*/ 6 w 9"/>
                  <a:gd name="T3" fmla="*/ 0 h 6"/>
                  <a:gd name="T4" fmla="*/ 9 w 9"/>
                  <a:gd name="T5" fmla="*/ 4 h 6"/>
                  <a:gd name="T6" fmla="*/ 3 w 9"/>
                  <a:gd name="T7" fmla="*/ 4 h 6"/>
                  <a:gd name="T8" fmla="*/ 0 w 9"/>
                  <a:gd name="T9" fmla="*/ 0 h 6"/>
                  <a:gd name="T10" fmla="*/ 0 60000 65536"/>
                  <a:gd name="T11" fmla="*/ 0 60000 65536"/>
                  <a:gd name="T12" fmla="*/ 0 60000 65536"/>
                  <a:gd name="T13" fmla="*/ 0 60000 65536"/>
                  <a:gd name="T14" fmla="*/ 0 60000 65536"/>
                  <a:gd name="T15" fmla="*/ 0 w 9"/>
                  <a:gd name="T16" fmla="*/ 0 h 6"/>
                  <a:gd name="T17" fmla="*/ 9 w 9"/>
                  <a:gd name="T18" fmla="*/ 6 h 6"/>
                </a:gdLst>
                <a:ahLst/>
                <a:cxnLst>
                  <a:cxn ang="T10">
                    <a:pos x="T0" y="T1"/>
                  </a:cxn>
                  <a:cxn ang="T11">
                    <a:pos x="T2" y="T3"/>
                  </a:cxn>
                  <a:cxn ang="T12">
                    <a:pos x="T4" y="T5"/>
                  </a:cxn>
                  <a:cxn ang="T13">
                    <a:pos x="T6" y="T7"/>
                  </a:cxn>
                  <a:cxn ang="T14">
                    <a:pos x="T8" y="T9"/>
                  </a:cxn>
                </a:cxnLst>
                <a:rect l="T15" t="T16" r="T17" b="T18"/>
                <a:pathLst>
                  <a:path w="9" h="6">
                    <a:moveTo>
                      <a:pt x="0" y="0"/>
                    </a:moveTo>
                    <a:cubicBezTo>
                      <a:pt x="2" y="0"/>
                      <a:pt x="4" y="0"/>
                      <a:pt x="6" y="0"/>
                    </a:cubicBezTo>
                    <a:cubicBezTo>
                      <a:pt x="7" y="2"/>
                      <a:pt x="9" y="1"/>
                      <a:pt x="9" y="4"/>
                    </a:cubicBezTo>
                    <a:cubicBezTo>
                      <a:pt x="5" y="6"/>
                      <a:pt x="7" y="5"/>
                      <a:pt x="3" y="4"/>
                    </a:cubicBezTo>
                    <a:cubicBezTo>
                      <a:pt x="1" y="3"/>
                      <a:pt x="0" y="5"/>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1" name="Freeform 41"/>
              <p:cNvSpPr/>
              <p:nvPr/>
            </p:nvSpPr>
            <p:spPr bwMode="auto">
              <a:xfrm>
                <a:off x="2629" y="1915"/>
                <a:ext cx="55" cy="35"/>
              </a:xfrm>
              <a:custGeom>
                <a:avLst/>
                <a:gdLst>
                  <a:gd name="T0" fmla="*/ 7 w 11"/>
                  <a:gd name="T1" fmla="*/ 5 h 7"/>
                  <a:gd name="T2" fmla="*/ 7 w 11"/>
                  <a:gd name="T3" fmla="*/ 6 h 7"/>
                  <a:gd name="T4" fmla="*/ 0 w 11"/>
                  <a:gd name="T5" fmla="*/ 7 h 7"/>
                  <a:gd name="T6" fmla="*/ 0 w 11"/>
                  <a:gd name="T7" fmla="*/ 5 h 7"/>
                  <a:gd name="T8" fmla="*/ 10 w 11"/>
                  <a:gd name="T9" fmla="*/ 0 h 7"/>
                  <a:gd name="T10" fmla="*/ 11 w 11"/>
                  <a:gd name="T11" fmla="*/ 4 h 7"/>
                  <a:gd name="T12" fmla="*/ 11 w 11"/>
                  <a:gd name="T13" fmla="*/ 5 h 7"/>
                  <a:gd name="T14" fmla="*/ 7 w 11"/>
                  <a:gd name="T15" fmla="*/ 5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5"/>
                    </a:moveTo>
                    <a:cubicBezTo>
                      <a:pt x="7" y="6"/>
                      <a:pt x="7" y="6"/>
                      <a:pt x="7" y="6"/>
                    </a:cubicBezTo>
                    <a:cubicBezTo>
                      <a:pt x="6" y="7"/>
                      <a:pt x="2" y="7"/>
                      <a:pt x="0" y="7"/>
                    </a:cubicBezTo>
                    <a:cubicBezTo>
                      <a:pt x="0" y="6"/>
                      <a:pt x="0" y="6"/>
                      <a:pt x="0" y="5"/>
                    </a:cubicBezTo>
                    <a:cubicBezTo>
                      <a:pt x="4" y="4"/>
                      <a:pt x="1" y="0"/>
                      <a:pt x="10" y="0"/>
                    </a:cubicBezTo>
                    <a:cubicBezTo>
                      <a:pt x="11" y="2"/>
                      <a:pt x="11" y="2"/>
                      <a:pt x="11" y="4"/>
                    </a:cubicBezTo>
                    <a:cubicBezTo>
                      <a:pt x="11" y="5"/>
                      <a:pt x="11" y="4"/>
                      <a:pt x="11" y="5"/>
                    </a:cubicBezTo>
                    <a:cubicBezTo>
                      <a:pt x="10" y="5"/>
                      <a:pt x="8" y="5"/>
                      <a:pt x="7"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2" name="Freeform 42"/>
              <p:cNvSpPr/>
              <p:nvPr/>
            </p:nvSpPr>
            <p:spPr bwMode="auto">
              <a:xfrm>
                <a:off x="2694" y="1925"/>
                <a:ext cx="89" cy="45"/>
              </a:xfrm>
              <a:custGeom>
                <a:avLst/>
                <a:gdLst>
                  <a:gd name="T0" fmla="*/ 8 w 18"/>
                  <a:gd name="T1" fmla="*/ 0 h 9"/>
                  <a:gd name="T2" fmla="*/ 14 w 18"/>
                  <a:gd name="T3" fmla="*/ 2 h 9"/>
                  <a:gd name="T4" fmla="*/ 14 w 18"/>
                  <a:gd name="T5" fmla="*/ 1 h 9"/>
                  <a:gd name="T6" fmla="*/ 16 w 18"/>
                  <a:gd name="T7" fmla="*/ 1 h 9"/>
                  <a:gd name="T8" fmla="*/ 18 w 18"/>
                  <a:gd name="T9" fmla="*/ 4 h 9"/>
                  <a:gd name="T10" fmla="*/ 14 w 18"/>
                  <a:gd name="T11" fmla="*/ 6 h 9"/>
                  <a:gd name="T12" fmla="*/ 7 w 18"/>
                  <a:gd name="T13" fmla="*/ 8 h 9"/>
                  <a:gd name="T14" fmla="*/ 7 w 18"/>
                  <a:gd name="T15" fmla="*/ 7 h 9"/>
                  <a:gd name="T16" fmla="*/ 9 w 18"/>
                  <a:gd name="T17" fmla="*/ 6 h 9"/>
                  <a:gd name="T18" fmla="*/ 9 w 18"/>
                  <a:gd name="T19" fmla="*/ 5 h 9"/>
                  <a:gd name="T20" fmla="*/ 6 w 18"/>
                  <a:gd name="T21" fmla="*/ 5 h 9"/>
                  <a:gd name="T22" fmla="*/ 1 w 18"/>
                  <a:gd name="T23" fmla="*/ 6 h 9"/>
                  <a:gd name="T24" fmla="*/ 1 w 18"/>
                  <a:gd name="T25" fmla="*/ 6 h 9"/>
                  <a:gd name="T26" fmla="*/ 0 w 18"/>
                  <a:gd name="T27" fmla="*/ 6 h 9"/>
                  <a:gd name="T28" fmla="*/ 0 w 18"/>
                  <a:gd name="T29" fmla="*/ 1 h 9"/>
                  <a:gd name="T30" fmla="*/ 10 w 18"/>
                  <a:gd name="T31" fmla="*/ 3 h 9"/>
                  <a:gd name="T32" fmla="*/ 10 w 18"/>
                  <a:gd name="T33" fmla="*/ 3 h 9"/>
                  <a:gd name="T34" fmla="*/ 9 w 18"/>
                  <a:gd name="T35" fmla="*/ 3 h 9"/>
                  <a:gd name="T36" fmla="*/ 9 w 18"/>
                  <a:gd name="T37" fmla="*/ 2 h 9"/>
                  <a:gd name="T38" fmla="*/ 8 w 18"/>
                  <a:gd name="T39" fmla="*/ 2 h 9"/>
                  <a:gd name="T40" fmla="*/ 8 w 1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9"/>
                  <a:gd name="T65" fmla="*/ 18 w 18"/>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9">
                    <a:moveTo>
                      <a:pt x="8" y="0"/>
                    </a:moveTo>
                    <a:cubicBezTo>
                      <a:pt x="12" y="0"/>
                      <a:pt x="11" y="1"/>
                      <a:pt x="14" y="2"/>
                    </a:cubicBezTo>
                    <a:cubicBezTo>
                      <a:pt x="14" y="2"/>
                      <a:pt x="14" y="1"/>
                      <a:pt x="14" y="1"/>
                    </a:cubicBezTo>
                    <a:cubicBezTo>
                      <a:pt x="15" y="1"/>
                      <a:pt x="15" y="1"/>
                      <a:pt x="16" y="1"/>
                    </a:cubicBezTo>
                    <a:cubicBezTo>
                      <a:pt x="17" y="2"/>
                      <a:pt x="18" y="2"/>
                      <a:pt x="18" y="4"/>
                    </a:cubicBezTo>
                    <a:cubicBezTo>
                      <a:pt x="17" y="5"/>
                      <a:pt x="15" y="5"/>
                      <a:pt x="14" y="6"/>
                    </a:cubicBezTo>
                    <a:cubicBezTo>
                      <a:pt x="11" y="7"/>
                      <a:pt x="11" y="9"/>
                      <a:pt x="7" y="8"/>
                    </a:cubicBezTo>
                    <a:cubicBezTo>
                      <a:pt x="7" y="8"/>
                      <a:pt x="7" y="7"/>
                      <a:pt x="7" y="7"/>
                    </a:cubicBezTo>
                    <a:cubicBezTo>
                      <a:pt x="8" y="6"/>
                      <a:pt x="8" y="6"/>
                      <a:pt x="9" y="6"/>
                    </a:cubicBezTo>
                    <a:cubicBezTo>
                      <a:pt x="9" y="5"/>
                      <a:pt x="9" y="5"/>
                      <a:pt x="9" y="5"/>
                    </a:cubicBezTo>
                    <a:cubicBezTo>
                      <a:pt x="8" y="5"/>
                      <a:pt x="7" y="5"/>
                      <a:pt x="6" y="5"/>
                    </a:cubicBezTo>
                    <a:cubicBezTo>
                      <a:pt x="5" y="6"/>
                      <a:pt x="3" y="6"/>
                      <a:pt x="1" y="6"/>
                    </a:cubicBezTo>
                    <a:cubicBezTo>
                      <a:pt x="1" y="6"/>
                      <a:pt x="1" y="6"/>
                      <a:pt x="1" y="6"/>
                    </a:cubicBezTo>
                    <a:cubicBezTo>
                      <a:pt x="1" y="6"/>
                      <a:pt x="0" y="6"/>
                      <a:pt x="0" y="6"/>
                    </a:cubicBezTo>
                    <a:cubicBezTo>
                      <a:pt x="0" y="4"/>
                      <a:pt x="0" y="2"/>
                      <a:pt x="0" y="1"/>
                    </a:cubicBezTo>
                    <a:cubicBezTo>
                      <a:pt x="4" y="1"/>
                      <a:pt x="5" y="3"/>
                      <a:pt x="10" y="3"/>
                    </a:cubicBezTo>
                    <a:cubicBezTo>
                      <a:pt x="10" y="3"/>
                      <a:pt x="10" y="3"/>
                      <a:pt x="10" y="3"/>
                    </a:cubicBezTo>
                    <a:cubicBezTo>
                      <a:pt x="10" y="3"/>
                      <a:pt x="9" y="3"/>
                      <a:pt x="9" y="3"/>
                    </a:cubicBezTo>
                    <a:cubicBezTo>
                      <a:pt x="9" y="2"/>
                      <a:pt x="9" y="2"/>
                      <a:pt x="9" y="2"/>
                    </a:cubicBezTo>
                    <a:cubicBezTo>
                      <a:pt x="9" y="2"/>
                      <a:pt x="8" y="2"/>
                      <a:pt x="8" y="2"/>
                    </a:cubicBezTo>
                    <a:cubicBezTo>
                      <a:pt x="8" y="1"/>
                      <a:pt x="8" y="1"/>
                      <a:pt x="8"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3" name="Freeform 43"/>
              <p:cNvSpPr/>
              <p:nvPr/>
            </p:nvSpPr>
            <p:spPr bwMode="auto">
              <a:xfrm>
                <a:off x="2863" y="1925"/>
                <a:ext cx="25" cy="15"/>
              </a:xfrm>
              <a:custGeom>
                <a:avLst/>
                <a:gdLst>
                  <a:gd name="T0" fmla="*/ 0 w 5"/>
                  <a:gd name="T1" fmla="*/ 0 h 3"/>
                  <a:gd name="T2" fmla="*/ 4 w 5"/>
                  <a:gd name="T3" fmla="*/ 0 h 3"/>
                  <a:gd name="T4" fmla="*/ 5 w 5"/>
                  <a:gd name="T5" fmla="*/ 3 h 3"/>
                  <a:gd name="T6" fmla="*/ 5 w 5"/>
                  <a:gd name="T7" fmla="*/ 3 h 3"/>
                  <a:gd name="T8" fmla="*/ 1 w 5"/>
                  <a:gd name="T9" fmla="*/ 3 h 3"/>
                  <a:gd name="T10" fmla="*/ 0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0"/>
                    </a:moveTo>
                    <a:cubicBezTo>
                      <a:pt x="1" y="0"/>
                      <a:pt x="3" y="0"/>
                      <a:pt x="4" y="0"/>
                    </a:cubicBezTo>
                    <a:cubicBezTo>
                      <a:pt x="4" y="1"/>
                      <a:pt x="5" y="1"/>
                      <a:pt x="5" y="3"/>
                    </a:cubicBezTo>
                    <a:cubicBezTo>
                      <a:pt x="5" y="3"/>
                      <a:pt x="5" y="3"/>
                      <a:pt x="5" y="3"/>
                    </a:cubicBezTo>
                    <a:cubicBezTo>
                      <a:pt x="4" y="3"/>
                      <a:pt x="3" y="3"/>
                      <a:pt x="1" y="3"/>
                    </a:cubicBezTo>
                    <a:cubicBezTo>
                      <a:pt x="0" y="2"/>
                      <a:pt x="0" y="2"/>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4" name="Freeform 44"/>
              <p:cNvSpPr/>
              <p:nvPr/>
            </p:nvSpPr>
            <p:spPr bwMode="auto">
              <a:xfrm>
                <a:off x="2998" y="1930"/>
                <a:ext cx="40" cy="20"/>
              </a:xfrm>
              <a:custGeom>
                <a:avLst/>
                <a:gdLst>
                  <a:gd name="T0" fmla="*/ 5 w 8"/>
                  <a:gd name="T1" fmla="*/ 0 h 4"/>
                  <a:gd name="T2" fmla="*/ 7 w 8"/>
                  <a:gd name="T3" fmla="*/ 0 h 4"/>
                  <a:gd name="T4" fmla="*/ 8 w 8"/>
                  <a:gd name="T5" fmla="*/ 1 h 4"/>
                  <a:gd name="T6" fmla="*/ 8 w 8"/>
                  <a:gd name="T7" fmla="*/ 2 h 4"/>
                  <a:gd name="T8" fmla="*/ 2 w 8"/>
                  <a:gd name="T9" fmla="*/ 4 h 4"/>
                  <a:gd name="T10" fmla="*/ 0 w 8"/>
                  <a:gd name="T11" fmla="*/ 0 h 4"/>
                  <a:gd name="T12" fmla="*/ 0 w 8"/>
                  <a:gd name="T13" fmla="*/ 0 h 4"/>
                  <a:gd name="T14" fmla="*/ 5 w 8"/>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
                  <a:gd name="T26" fmla="*/ 8 w 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
                    <a:moveTo>
                      <a:pt x="5" y="0"/>
                    </a:moveTo>
                    <a:cubicBezTo>
                      <a:pt x="5" y="0"/>
                      <a:pt x="6" y="0"/>
                      <a:pt x="7" y="0"/>
                    </a:cubicBezTo>
                    <a:cubicBezTo>
                      <a:pt x="7" y="0"/>
                      <a:pt x="7" y="0"/>
                      <a:pt x="8" y="1"/>
                    </a:cubicBezTo>
                    <a:cubicBezTo>
                      <a:pt x="8" y="2"/>
                      <a:pt x="8" y="2"/>
                      <a:pt x="8" y="2"/>
                    </a:cubicBezTo>
                    <a:cubicBezTo>
                      <a:pt x="7" y="3"/>
                      <a:pt x="5" y="4"/>
                      <a:pt x="2" y="4"/>
                    </a:cubicBezTo>
                    <a:cubicBezTo>
                      <a:pt x="1" y="2"/>
                      <a:pt x="0" y="2"/>
                      <a:pt x="0" y="0"/>
                    </a:cubicBezTo>
                    <a:cubicBezTo>
                      <a:pt x="0" y="0"/>
                      <a:pt x="0" y="0"/>
                      <a:pt x="0" y="0"/>
                    </a:cubicBezTo>
                    <a:cubicBezTo>
                      <a:pt x="2" y="1"/>
                      <a:pt x="4" y="1"/>
                      <a:pt x="5"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5" name="Freeform 45"/>
              <p:cNvSpPr/>
              <p:nvPr/>
            </p:nvSpPr>
            <p:spPr bwMode="auto">
              <a:xfrm>
                <a:off x="1562" y="1930"/>
                <a:ext cx="50" cy="25"/>
              </a:xfrm>
              <a:custGeom>
                <a:avLst/>
                <a:gdLst>
                  <a:gd name="T0" fmla="*/ 4 w 10"/>
                  <a:gd name="T1" fmla="*/ 0 h 5"/>
                  <a:gd name="T2" fmla="*/ 9 w 10"/>
                  <a:gd name="T3" fmla="*/ 1 h 5"/>
                  <a:gd name="T4" fmla="*/ 10 w 10"/>
                  <a:gd name="T5" fmla="*/ 2 h 5"/>
                  <a:gd name="T6" fmla="*/ 10 w 10"/>
                  <a:gd name="T7" fmla="*/ 3 h 5"/>
                  <a:gd name="T8" fmla="*/ 9 w 10"/>
                  <a:gd name="T9" fmla="*/ 3 h 5"/>
                  <a:gd name="T10" fmla="*/ 7 w 10"/>
                  <a:gd name="T11" fmla="*/ 5 h 5"/>
                  <a:gd name="T12" fmla="*/ 0 w 10"/>
                  <a:gd name="T13" fmla="*/ 3 h 5"/>
                  <a:gd name="T14" fmla="*/ 0 w 10"/>
                  <a:gd name="T15" fmla="*/ 2 h 5"/>
                  <a:gd name="T16" fmla="*/ 3 w 10"/>
                  <a:gd name="T17" fmla="*/ 1 h 5"/>
                  <a:gd name="T18" fmla="*/ 4 w 1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5"/>
                  <a:gd name="T32" fmla="*/ 10 w 1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5">
                    <a:moveTo>
                      <a:pt x="4" y="0"/>
                    </a:moveTo>
                    <a:cubicBezTo>
                      <a:pt x="6" y="0"/>
                      <a:pt x="6" y="1"/>
                      <a:pt x="9" y="1"/>
                    </a:cubicBezTo>
                    <a:cubicBezTo>
                      <a:pt x="9" y="1"/>
                      <a:pt x="9" y="2"/>
                      <a:pt x="10" y="2"/>
                    </a:cubicBezTo>
                    <a:cubicBezTo>
                      <a:pt x="10" y="3"/>
                      <a:pt x="10" y="3"/>
                      <a:pt x="10" y="3"/>
                    </a:cubicBezTo>
                    <a:cubicBezTo>
                      <a:pt x="10" y="3"/>
                      <a:pt x="9" y="3"/>
                      <a:pt x="9" y="3"/>
                    </a:cubicBezTo>
                    <a:cubicBezTo>
                      <a:pt x="9" y="4"/>
                      <a:pt x="9" y="4"/>
                      <a:pt x="7" y="5"/>
                    </a:cubicBezTo>
                    <a:cubicBezTo>
                      <a:pt x="5" y="3"/>
                      <a:pt x="2" y="4"/>
                      <a:pt x="0" y="3"/>
                    </a:cubicBezTo>
                    <a:cubicBezTo>
                      <a:pt x="0" y="2"/>
                      <a:pt x="0" y="2"/>
                      <a:pt x="0" y="2"/>
                    </a:cubicBezTo>
                    <a:cubicBezTo>
                      <a:pt x="2" y="2"/>
                      <a:pt x="2" y="1"/>
                      <a:pt x="3" y="1"/>
                    </a:cubicBezTo>
                    <a:cubicBezTo>
                      <a:pt x="3" y="1"/>
                      <a:pt x="3" y="0"/>
                      <a:pt x="4"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6" name="Freeform 46"/>
              <p:cNvSpPr/>
              <p:nvPr/>
            </p:nvSpPr>
            <p:spPr bwMode="auto">
              <a:xfrm>
                <a:off x="2938" y="1935"/>
                <a:ext cx="309" cy="174"/>
              </a:xfrm>
              <a:custGeom>
                <a:avLst/>
                <a:gdLst>
                  <a:gd name="T0" fmla="*/ 32 w 62"/>
                  <a:gd name="T1" fmla="*/ 6 h 35"/>
                  <a:gd name="T2" fmla="*/ 35 w 62"/>
                  <a:gd name="T3" fmla="*/ 5 h 35"/>
                  <a:gd name="T4" fmla="*/ 45 w 62"/>
                  <a:gd name="T5" fmla="*/ 10 h 35"/>
                  <a:gd name="T6" fmla="*/ 44 w 62"/>
                  <a:gd name="T7" fmla="*/ 13 h 35"/>
                  <a:gd name="T8" fmla="*/ 50 w 62"/>
                  <a:gd name="T9" fmla="*/ 16 h 35"/>
                  <a:gd name="T10" fmla="*/ 53 w 62"/>
                  <a:gd name="T11" fmla="*/ 14 h 35"/>
                  <a:gd name="T12" fmla="*/ 60 w 62"/>
                  <a:gd name="T13" fmla="*/ 17 h 35"/>
                  <a:gd name="T14" fmla="*/ 60 w 62"/>
                  <a:gd name="T15" fmla="*/ 23 h 35"/>
                  <a:gd name="T16" fmla="*/ 55 w 62"/>
                  <a:gd name="T17" fmla="*/ 20 h 35"/>
                  <a:gd name="T18" fmla="*/ 51 w 62"/>
                  <a:gd name="T19" fmla="*/ 21 h 35"/>
                  <a:gd name="T20" fmla="*/ 57 w 62"/>
                  <a:gd name="T21" fmla="*/ 25 h 35"/>
                  <a:gd name="T22" fmla="*/ 60 w 62"/>
                  <a:gd name="T23" fmla="*/ 27 h 35"/>
                  <a:gd name="T24" fmla="*/ 53 w 62"/>
                  <a:gd name="T25" fmla="*/ 29 h 35"/>
                  <a:gd name="T26" fmla="*/ 55 w 62"/>
                  <a:gd name="T27" fmla="*/ 31 h 35"/>
                  <a:gd name="T28" fmla="*/ 62 w 62"/>
                  <a:gd name="T29" fmla="*/ 35 h 35"/>
                  <a:gd name="T30" fmla="*/ 51 w 62"/>
                  <a:gd name="T31" fmla="*/ 32 h 35"/>
                  <a:gd name="T32" fmla="*/ 42 w 62"/>
                  <a:gd name="T33" fmla="*/ 30 h 35"/>
                  <a:gd name="T34" fmla="*/ 35 w 62"/>
                  <a:gd name="T35" fmla="*/ 25 h 35"/>
                  <a:gd name="T36" fmla="*/ 36 w 62"/>
                  <a:gd name="T37" fmla="*/ 25 h 35"/>
                  <a:gd name="T38" fmla="*/ 41 w 62"/>
                  <a:gd name="T39" fmla="*/ 24 h 35"/>
                  <a:gd name="T40" fmla="*/ 44 w 62"/>
                  <a:gd name="T41" fmla="*/ 21 h 35"/>
                  <a:gd name="T42" fmla="*/ 45 w 62"/>
                  <a:gd name="T43" fmla="*/ 23 h 35"/>
                  <a:gd name="T44" fmla="*/ 47 w 62"/>
                  <a:gd name="T45" fmla="*/ 20 h 35"/>
                  <a:gd name="T46" fmla="*/ 41 w 62"/>
                  <a:gd name="T47" fmla="*/ 20 h 35"/>
                  <a:gd name="T48" fmla="*/ 31 w 62"/>
                  <a:gd name="T49" fmla="*/ 15 h 35"/>
                  <a:gd name="T50" fmla="*/ 31 w 62"/>
                  <a:gd name="T51" fmla="*/ 12 h 35"/>
                  <a:gd name="T52" fmla="*/ 20 w 62"/>
                  <a:gd name="T53" fmla="*/ 10 h 35"/>
                  <a:gd name="T54" fmla="*/ 25 w 62"/>
                  <a:gd name="T55" fmla="*/ 11 h 35"/>
                  <a:gd name="T56" fmla="*/ 12 w 62"/>
                  <a:gd name="T57" fmla="*/ 12 h 35"/>
                  <a:gd name="T58" fmla="*/ 5 w 62"/>
                  <a:gd name="T59" fmla="*/ 12 h 35"/>
                  <a:gd name="T60" fmla="*/ 7 w 62"/>
                  <a:gd name="T61" fmla="*/ 10 h 35"/>
                  <a:gd name="T62" fmla="*/ 0 w 62"/>
                  <a:gd name="T63" fmla="*/ 2 h 35"/>
                  <a:gd name="T64" fmla="*/ 5 w 62"/>
                  <a:gd name="T65" fmla="*/ 5 h 35"/>
                  <a:gd name="T66" fmla="*/ 12 w 62"/>
                  <a:gd name="T67" fmla="*/ 9 h 35"/>
                  <a:gd name="T68" fmla="*/ 7 w 62"/>
                  <a:gd name="T69" fmla="*/ 0 h 35"/>
                  <a:gd name="T70" fmla="*/ 16 w 62"/>
                  <a:gd name="T71" fmla="*/ 5 h 35"/>
                  <a:gd name="T72" fmla="*/ 20 w 62"/>
                  <a:gd name="T73" fmla="*/ 5 h 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35"/>
                  <a:gd name="T113" fmla="*/ 62 w 62"/>
                  <a:gd name="T114" fmla="*/ 35 h 3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35">
                    <a:moveTo>
                      <a:pt x="20" y="3"/>
                    </a:moveTo>
                    <a:cubicBezTo>
                      <a:pt x="28" y="3"/>
                      <a:pt x="27" y="5"/>
                      <a:pt x="32" y="6"/>
                    </a:cubicBezTo>
                    <a:cubicBezTo>
                      <a:pt x="32" y="5"/>
                      <a:pt x="32" y="5"/>
                      <a:pt x="34" y="5"/>
                    </a:cubicBezTo>
                    <a:cubicBezTo>
                      <a:pt x="34" y="5"/>
                      <a:pt x="34" y="5"/>
                      <a:pt x="35" y="5"/>
                    </a:cubicBezTo>
                    <a:cubicBezTo>
                      <a:pt x="35" y="6"/>
                      <a:pt x="35" y="6"/>
                      <a:pt x="35" y="7"/>
                    </a:cubicBezTo>
                    <a:cubicBezTo>
                      <a:pt x="39" y="6"/>
                      <a:pt x="44" y="7"/>
                      <a:pt x="45" y="10"/>
                    </a:cubicBezTo>
                    <a:cubicBezTo>
                      <a:pt x="46" y="11"/>
                      <a:pt x="46" y="11"/>
                      <a:pt x="46" y="11"/>
                    </a:cubicBezTo>
                    <a:cubicBezTo>
                      <a:pt x="45" y="12"/>
                      <a:pt x="44" y="12"/>
                      <a:pt x="44" y="13"/>
                    </a:cubicBezTo>
                    <a:cubicBezTo>
                      <a:pt x="46" y="13"/>
                      <a:pt x="48" y="14"/>
                      <a:pt x="49" y="16"/>
                    </a:cubicBezTo>
                    <a:cubicBezTo>
                      <a:pt x="49" y="16"/>
                      <a:pt x="49" y="16"/>
                      <a:pt x="50" y="16"/>
                    </a:cubicBezTo>
                    <a:cubicBezTo>
                      <a:pt x="50" y="16"/>
                      <a:pt x="50" y="16"/>
                      <a:pt x="50" y="16"/>
                    </a:cubicBezTo>
                    <a:cubicBezTo>
                      <a:pt x="51" y="15"/>
                      <a:pt x="50" y="14"/>
                      <a:pt x="53" y="14"/>
                    </a:cubicBezTo>
                    <a:cubicBezTo>
                      <a:pt x="53" y="16"/>
                      <a:pt x="54" y="17"/>
                      <a:pt x="56" y="17"/>
                    </a:cubicBezTo>
                    <a:cubicBezTo>
                      <a:pt x="57" y="16"/>
                      <a:pt x="58" y="17"/>
                      <a:pt x="60" y="17"/>
                    </a:cubicBezTo>
                    <a:cubicBezTo>
                      <a:pt x="60" y="18"/>
                      <a:pt x="60" y="19"/>
                      <a:pt x="60" y="20"/>
                    </a:cubicBezTo>
                    <a:cubicBezTo>
                      <a:pt x="60" y="21"/>
                      <a:pt x="60" y="22"/>
                      <a:pt x="60" y="23"/>
                    </a:cubicBezTo>
                    <a:cubicBezTo>
                      <a:pt x="59" y="24"/>
                      <a:pt x="59" y="24"/>
                      <a:pt x="58" y="24"/>
                    </a:cubicBezTo>
                    <a:cubicBezTo>
                      <a:pt x="57" y="22"/>
                      <a:pt x="56" y="21"/>
                      <a:pt x="55" y="20"/>
                    </a:cubicBezTo>
                    <a:cubicBezTo>
                      <a:pt x="54" y="22"/>
                      <a:pt x="52" y="21"/>
                      <a:pt x="51" y="20"/>
                    </a:cubicBezTo>
                    <a:cubicBezTo>
                      <a:pt x="51" y="20"/>
                      <a:pt x="51" y="21"/>
                      <a:pt x="51" y="21"/>
                    </a:cubicBezTo>
                    <a:cubicBezTo>
                      <a:pt x="52" y="22"/>
                      <a:pt x="53" y="24"/>
                      <a:pt x="54" y="24"/>
                    </a:cubicBezTo>
                    <a:cubicBezTo>
                      <a:pt x="55" y="24"/>
                      <a:pt x="56" y="24"/>
                      <a:pt x="57" y="25"/>
                    </a:cubicBezTo>
                    <a:cubicBezTo>
                      <a:pt x="57" y="25"/>
                      <a:pt x="57" y="26"/>
                      <a:pt x="57" y="27"/>
                    </a:cubicBezTo>
                    <a:cubicBezTo>
                      <a:pt x="58" y="27"/>
                      <a:pt x="59" y="27"/>
                      <a:pt x="60" y="27"/>
                    </a:cubicBezTo>
                    <a:cubicBezTo>
                      <a:pt x="62" y="27"/>
                      <a:pt x="62" y="29"/>
                      <a:pt x="62" y="32"/>
                    </a:cubicBezTo>
                    <a:cubicBezTo>
                      <a:pt x="59" y="31"/>
                      <a:pt x="57" y="29"/>
                      <a:pt x="53" y="29"/>
                    </a:cubicBezTo>
                    <a:cubicBezTo>
                      <a:pt x="53" y="29"/>
                      <a:pt x="53" y="30"/>
                      <a:pt x="53" y="30"/>
                    </a:cubicBezTo>
                    <a:cubicBezTo>
                      <a:pt x="54" y="30"/>
                      <a:pt x="54" y="31"/>
                      <a:pt x="55" y="31"/>
                    </a:cubicBezTo>
                    <a:cubicBezTo>
                      <a:pt x="57" y="33"/>
                      <a:pt x="61" y="32"/>
                      <a:pt x="62" y="35"/>
                    </a:cubicBezTo>
                    <a:cubicBezTo>
                      <a:pt x="62" y="35"/>
                      <a:pt x="62" y="35"/>
                      <a:pt x="62" y="35"/>
                    </a:cubicBezTo>
                    <a:cubicBezTo>
                      <a:pt x="62" y="35"/>
                      <a:pt x="62" y="35"/>
                      <a:pt x="62" y="35"/>
                    </a:cubicBezTo>
                    <a:cubicBezTo>
                      <a:pt x="58" y="34"/>
                      <a:pt x="54" y="34"/>
                      <a:pt x="51" y="32"/>
                    </a:cubicBezTo>
                    <a:cubicBezTo>
                      <a:pt x="48" y="31"/>
                      <a:pt x="47" y="29"/>
                      <a:pt x="42" y="28"/>
                    </a:cubicBezTo>
                    <a:cubicBezTo>
                      <a:pt x="42" y="29"/>
                      <a:pt x="42" y="29"/>
                      <a:pt x="42" y="30"/>
                    </a:cubicBezTo>
                    <a:cubicBezTo>
                      <a:pt x="40" y="29"/>
                      <a:pt x="38" y="29"/>
                      <a:pt x="36" y="29"/>
                    </a:cubicBezTo>
                    <a:cubicBezTo>
                      <a:pt x="36" y="28"/>
                      <a:pt x="35" y="28"/>
                      <a:pt x="35" y="25"/>
                    </a:cubicBezTo>
                    <a:cubicBezTo>
                      <a:pt x="35" y="25"/>
                      <a:pt x="35" y="25"/>
                      <a:pt x="36" y="25"/>
                    </a:cubicBezTo>
                    <a:cubicBezTo>
                      <a:pt x="36" y="25"/>
                      <a:pt x="36" y="25"/>
                      <a:pt x="36" y="25"/>
                    </a:cubicBezTo>
                    <a:cubicBezTo>
                      <a:pt x="37" y="25"/>
                      <a:pt x="39" y="25"/>
                      <a:pt x="41" y="25"/>
                    </a:cubicBezTo>
                    <a:cubicBezTo>
                      <a:pt x="41" y="24"/>
                      <a:pt x="41" y="24"/>
                      <a:pt x="41" y="24"/>
                    </a:cubicBezTo>
                    <a:cubicBezTo>
                      <a:pt x="41" y="23"/>
                      <a:pt x="41" y="22"/>
                      <a:pt x="41" y="21"/>
                    </a:cubicBezTo>
                    <a:cubicBezTo>
                      <a:pt x="42" y="21"/>
                      <a:pt x="43" y="21"/>
                      <a:pt x="44" y="21"/>
                    </a:cubicBezTo>
                    <a:cubicBezTo>
                      <a:pt x="44" y="22"/>
                      <a:pt x="45" y="22"/>
                      <a:pt x="45" y="23"/>
                    </a:cubicBezTo>
                    <a:cubicBezTo>
                      <a:pt x="45" y="23"/>
                      <a:pt x="45" y="23"/>
                      <a:pt x="45" y="23"/>
                    </a:cubicBezTo>
                    <a:cubicBezTo>
                      <a:pt x="45" y="23"/>
                      <a:pt x="45" y="23"/>
                      <a:pt x="45" y="23"/>
                    </a:cubicBezTo>
                    <a:cubicBezTo>
                      <a:pt x="46" y="22"/>
                      <a:pt x="47" y="22"/>
                      <a:pt x="47" y="20"/>
                    </a:cubicBezTo>
                    <a:cubicBezTo>
                      <a:pt x="47" y="20"/>
                      <a:pt x="46" y="20"/>
                      <a:pt x="46" y="20"/>
                    </a:cubicBezTo>
                    <a:cubicBezTo>
                      <a:pt x="44" y="19"/>
                      <a:pt x="43" y="19"/>
                      <a:pt x="41" y="20"/>
                    </a:cubicBezTo>
                    <a:cubicBezTo>
                      <a:pt x="39" y="17"/>
                      <a:pt x="36" y="13"/>
                      <a:pt x="33" y="13"/>
                    </a:cubicBezTo>
                    <a:cubicBezTo>
                      <a:pt x="32" y="14"/>
                      <a:pt x="32" y="14"/>
                      <a:pt x="31" y="15"/>
                    </a:cubicBezTo>
                    <a:cubicBezTo>
                      <a:pt x="31" y="15"/>
                      <a:pt x="31" y="14"/>
                      <a:pt x="31" y="13"/>
                    </a:cubicBezTo>
                    <a:cubicBezTo>
                      <a:pt x="31" y="13"/>
                      <a:pt x="31" y="13"/>
                      <a:pt x="31" y="12"/>
                    </a:cubicBezTo>
                    <a:cubicBezTo>
                      <a:pt x="27" y="12"/>
                      <a:pt x="26" y="9"/>
                      <a:pt x="20" y="9"/>
                    </a:cubicBezTo>
                    <a:cubicBezTo>
                      <a:pt x="20" y="10"/>
                      <a:pt x="20" y="10"/>
                      <a:pt x="20" y="10"/>
                    </a:cubicBezTo>
                    <a:cubicBezTo>
                      <a:pt x="22" y="10"/>
                      <a:pt x="24" y="10"/>
                      <a:pt x="25" y="11"/>
                    </a:cubicBezTo>
                    <a:cubicBezTo>
                      <a:pt x="25" y="11"/>
                      <a:pt x="25" y="11"/>
                      <a:pt x="25" y="11"/>
                    </a:cubicBezTo>
                    <a:cubicBezTo>
                      <a:pt x="23" y="12"/>
                      <a:pt x="22" y="12"/>
                      <a:pt x="21" y="13"/>
                    </a:cubicBezTo>
                    <a:cubicBezTo>
                      <a:pt x="18" y="13"/>
                      <a:pt x="13" y="13"/>
                      <a:pt x="12" y="12"/>
                    </a:cubicBezTo>
                    <a:cubicBezTo>
                      <a:pt x="10" y="12"/>
                      <a:pt x="9" y="13"/>
                      <a:pt x="7" y="13"/>
                    </a:cubicBezTo>
                    <a:cubicBezTo>
                      <a:pt x="7" y="12"/>
                      <a:pt x="6" y="12"/>
                      <a:pt x="5" y="12"/>
                    </a:cubicBezTo>
                    <a:cubicBezTo>
                      <a:pt x="5" y="11"/>
                      <a:pt x="5" y="11"/>
                      <a:pt x="5" y="11"/>
                    </a:cubicBezTo>
                    <a:cubicBezTo>
                      <a:pt x="6" y="10"/>
                      <a:pt x="7" y="10"/>
                      <a:pt x="7" y="10"/>
                    </a:cubicBezTo>
                    <a:cubicBezTo>
                      <a:pt x="5" y="10"/>
                      <a:pt x="3" y="9"/>
                      <a:pt x="2" y="7"/>
                    </a:cubicBezTo>
                    <a:cubicBezTo>
                      <a:pt x="1" y="6"/>
                      <a:pt x="0" y="4"/>
                      <a:pt x="0" y="2"/>
                    </a:cubicBezTo>
                    <a:cubicBezTo>
                      <a:pt x="2" y="1"/>
                      <a:pt x="3" y="1"/>
                      <a:pt x="5" y="0"/>
                    </a:cubicBezTo>
                    <a:cubicBezTo>
                      <a:pt x="5" y="3"/>
                      <a:pt x="5" y="2"/>
                      <a:pt x="5" y="5"/>
                    </a:cubicBezTo>
                    <a:cubicBezTo>
                      <a:pt x="7" y="7"/>
                      <a:pt x="9" y="9"/>
                      <a:pt x="12" y="10"/>
                    </a:cubicBezTo>
                    <a:cubicBezTo>
                      <a:pt x="12" y="9"/>
                      <a:pt x="12" y="9"/>
                      <a:pt x="12" y="9"/>
                    </a:cubicBezTo>
                    <a:cubicBezTo>
                      <a:pt x="9" y="7"/>
                      <a:pt x="7" y="6"/>
                      <a:pt x="7" y="1"/>
                    </a:cubicBezTo>
                    <a:cubicBezTo>
                      <a:pt x="7" y="1"/>
                      <a:pt x="7" y="1"/>
                      <a:pt x="7" y="0"/>
                    </a:cubicBezTo>
                    <a:cubicBezTo>
                      <a:pt x="9" y="0"/>
                      <a:pt x="10" y="0"/>
                      <a:pt x="11" y="0"/>
                    </a:cubicBezTo>
                    <a:cubicBezTo>
                      <a:pt x="12" y="1"/>
                      <a:pt x="14" y="5"/>
                      <a:pt x="16" y="5"/>
                    </a:cubicBezTo>
                    <a:cubicBezTo>
                      <a:pt x="17" y="4"/>
                      <a:pt x="18" y="5"/>
                      <a:pt x="19" y="5"/>
                    </a:cubicBezTo>
                    <a:cubicBezTo>
                      <a:pt x="20" y="5"/>
                      <a:pt x="20" y="5"/>
                      <a:pt x="20" y="5"/>
                    </a:cubicBezTo>
                    <a:cubicBezTo>
                      <a:pt x="20" y="4"/>
                      <a:pt x="20" y="3"/>
                      <a:pt x="20"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7" name="Freeform 47"/>
              <p:cNvSpPr/>
              <p:nvPr/>
            </p:nvSpPr>
            <p:spPr bwMode="auto">
              <a:xfrm>
                <a:off x="1153" y="1940"/>
                <a:ext cx="149" cy="50"/>
              </a:xfrm>
              <a:custGeom>
                <a:avLst/>
                <a:gdLst>
                  <a:gd name="T0" fmla="*/ 30 w 30"/>
                  <a:gd name="T1" fmla="*/ 0 h 10"/>
                  <a:gd name="T2" fmla="*/ 29 w 30"/>
                  <a:gd name="T3" fmla="*/ 3 h 10"/>
                  <a:gd name="T4" fmla="*/ 17 w 30"/>
                  <a:gd name="T5" fmla="*/ 5 h 10"/>
                  <a:gd name="T6" fmla="*/ 2 w 30"/>
                  <a:gd name="T7" fmla="*/ 10 h 10"/>
                  <a:gd name="T8" fmla="*/ 0 w 30"/>
                  <a:gd name="T9" fmla="*/ 8 h 10"/>
                  <a:gd name="T10" fmla="*/ 7 w 30"/>
                  <a:gd name="T11" fmla="*/ 4 h 10"/>
                  <a:gd name="T12" fmla="*/ 10 w 30"/>
                  <a:gd name="T13" fmla="*/ 4 h 10"/>
                  <a:gd name="T14" fmla="*/ 15 w 30"/>
                  <a:gd name="T15" fmla="*/ 1 h 10"/>
                  <a:gd name="T16" fmla="*/ 24 w 30"/>
                  <a:gd name="T17" fmla="*/ 2 h 10"/>
                  <a:gd name="T18" fmla="*/ 30 w 3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0"/>
                  <a:gd name="T32" fmla="*/ 30 w 3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0">
                    <a:moveTo>
                      <a:pt x="30" y="0"/>
                    </a:moveTo>
                    <a:cubicBezTo>
                      <a:pt x="30" y="1"/>
                      <a:pt x="29" y="2"/>
                      <a:pt x="29" y="3"/>
                    </a:cubicBezTo>
                    <a:cubicBezTo>
                      <a:pt x="25" y="4"/>
                      <a:pt x="21" y="4"/>
                      <a:pt x="17" y="5"/>
                    </a:cubicBezTo>
                    <a:cubicBezTo>
                      <a:pt x="12" y="6"/>
                      <a:pt x="7" y="9"/>
                      <a:pt x="2" y="10"/>
                    </a:cubicBezTo>
                    <a:cubicBezTo>
                      <a:pt x="1" y="9"/>
                      <a:pt x="1" y="9"/>
                      <a:pt x="0" y="8"/>
                    </a:cubicBezTo>
                    <a:cubicBezTo>
                      <a:pt x="3" y="7"/>
                      <a:pt x="5" y="4"/>
                      <a:pt x="7" y="4"/>
                    </a:cubicBezTo>
                    <a:cubicBezTo>
                      <a:pt x="8" y="4"/>
                      <a:pt x="9" y="4"/>
                      <a:pt x="10" y="4"/>
                    </a:cubicBezTo>
                    <a:cubicBezTo>
                      <a:pt x="12" y="3"/>
                      <a:pt x="14" y="2"/>
                      <a:pt x="15" y="1"/>
                    </a:cubicBezTo>
                    <a:cubicBezTo>
                      <a:pt x="18" y="1"/>
                      <a:pt x="21" y="2"/>
                      <a:pt x="24" y="2"/>
                    </a:cubicBezTo>
                    <a:cubicBezTo>
                      <a:pt x="25" y="1"/>
                      <a:pt x="27" y="0"/>
                      <a:pt x="3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8" name="Freeform 48"/>
              <p:cNvSpPr/>
              <p:nvPr/>
            </p:nvSpPr>
            <p:spPr bwMode="auto">
              <a:xfrm>
                <a:off x="2679" y="1940"/>
                <a:ext cx="5" cy="15"/>
              </a:xfrm>
              <a:custGeom>
                <a:avLst/>
                <a:gdLst>
                  <a:gd name="T0" fmla="*/ 0 w 1"/>
                  <a:gd name="T1" fmla="*/ 0 h 3"/>
                  <a:gd name="T2" fmla="*/ 1 w 1"/>
                  <a:gd name="T3" fmla="*/ 2 h 3"/>
                  <a:gd name="T4" fmla="*/ 0 w 1"/>
                  <a:gd name="T5" fmla="*/ 3 h 3"/>
                  <a:gd name="T6" fmla="*/ 0 w 1"/>
                  <a:gd name="T7" fmla="*/ 3 h 3"/>
                  <a:gd name="T8" fmla="*/ 0 w 1"/>
                  <a:gd name="T9" fmla="*/ 1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cubicBezTo>
                      <a:pt x="1" y="1"/>
                      <a:pt x="1" y="1"/>
                      <a:pt x="1" y="2"/>
                    </a:cubicBezTo>
                    <a:cubicBezTo>
                      <a:pt x="1" y="2"/>
                      <a:pt x="1" y="2"/>
                      <a:pt x="0" y="3"/>
                    </a:cubicBezTo>
                    <a:cubicBezTo>
                      <a:pt x="0" y="3"/>
                      <a:pt x="0" y="3"/>
                      <a:pt x="0" y="3"/>
                    </a:cubicBezTo>
                    <a:cubicBezTo>
                      <a:pt x="0" y="2"/>
                      <a:pt x="0"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19" name="Freeform 49"/>
              <p:cNvSpPr/>
              <p:nvPr/>
            </p:nvSpPr>
            <p:spPr bwMode="auto">
              <a:xfrm>
                <a:off x="2883" y="1945"/>
                <a:ext cx="45" cy="35"/>
              </a:xfrm>
              <a:custGeom>
                <a:avLst/>
                <a:gdLst>
                  <a:gd name="T0" fmla="*/ 6 w 9"/>
                  <a:gd name="T1" fmla="*/ 7 h 7"/>
                  <a:gd name="T2" fmla="*/ 4 w 9"/>
                  <a:gd name="T3" fmla="*/ 7 h 7"/>
                  <a:gd name="T4" fmla="*/ 0 w 9"/>
                  <a:gd name="T5" fmla="*/ 2 h 7"/>
                  <a:gd name="T6" fmla="*/ 3 w 9"/>
                  <a:gd name="T7" fmla="*/ 0 h 7"/>
                  <a:gd name="T8" fmla="*/ 8 w 9"/>
                  <a:gd name="T9" fmla="*/ 0 h 7"/>
                  <a:gd name="T10" fmla="*/ 9 w 9"/>
                  <a:gd name="T11" fmla="*/ 4 h 7"/>
                  <a:gd name="T12" fmla="*/ 6 w 9"/>
                  <a:gd name="T13" fmla="*/ 7 h 7"/>
                  <a:gd name="T14" fmla="*/ 0 60000 65536"/>
                  <a:gd name="T15" fmla="*/ 0 60000 65536"/>
                  <a:gd name="T16" fmla="*/ 0 60000 65536"/>
                  <a:gd name="T17" fmla="*/ 0 60000 65536"/>
                  <a:gd name="T18" fmla="*/ 0 60000 65536"/>
                  <a:gd name="T19" fmla="*/ 0 60000 65536"/>
                  <a:gd name="T20" fmla="*/ 0 60000 65536"/>
                  <a:gd name="T21" fmla="*/ 0 w 9"/>
                  <a:gd name="T22" fmla="*/ 0 h 7"/>
                  <a:gd name="T23" fmla="*/ 9 w 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7">
                    <a:moveTo>
                      <a:pt x="6" y="7"/>
                    </a:moveTo>
                    <a:cubicBezTo>
                      <a:pt x="5" y="7"/>
                      <a:pt x="5" y="7"/>
                      <a:pt x="4" y="7"/>
                    </a:cubicBezTo>
                    <a:cubicBezTo>
                      <a:pt x="3" y="5"/>
                      <a:pt x="0" y="4"/>
                      <a:pt x="0" y="2"/>
                    </a:cubicBezTo>
                    <a:cubicBezTo>
                      <a:pt x="1" y="1"/>
                      <a:pt x="1" y="0"/>
                      <a:pt x="3" y="0"/>
                    </a:cubicBezTo>
                    <a:cubicBezTo>
                      <a:pt x="5" y="1"/>
                      <a:pt x="6" y="0"/>
                      <a:pt x="8" y="0"/>
                    </a:cubicBezTo>
                    <a:cubicBezTo>
                      <a:pt x="8" y="1"/>
                      <a:pt x="9" y="2"/>
                      <a:pt x="9" y="4"/>
                    </a:cubicBezTo>
                    <a:cubicBezTo>
                      <a:pt x="7" y="4"/>
                      <a:pt x="6" y="4"/>
                      <a:pt x="6" y="7"/>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0" name="Freeform 50"/>
              <p:cNvSpPr/>
              <p:nvPr/>
            </p:nvSpPr>
            <p:spPr bwMode="auto">
              <a:xfrm>
                <a:off x="3247" y="1945"/>
                <a:ext cx="25" cy="20"/>
              </a:xfrm>
              <a:custGeom>
                <a:avLst/>
                <a:gdLst>
                  <a:gd name="T0" fmla="*/ 1 w 5"/>
                  <a:gd name="T1" fmla="*/ 0 h 4"/>
                  <a:gd name="T2" fmla="*/ 5 w 5"/>
                  <a:gd name="T3" fmla="*/ 4 h 4"/>
                  <a:gd name="T4" fmla="*/ 3 w 5"/>
                  <a:gd name="T5" fmla="*/ 4 h 4"/>
                  <a:gd name="T6" fmla="*/ 0 w 5"/>
                  <a:gd name="T7" fmla="*/ 3 h 4"/>
                  <a:gd name="T8" fmla="*/ 0 w 5"/>
                  <a:gd name="T9" fmla="*/ 1 h 4"/>
                  <a:gd name="T10" fmla="*/ 1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1" y="0"/>
                    </a:moveTo>
                    <a:cubicBezTo>
                      <a:pt x="3" y="1"/>
                      <a:pt x="5" y="1"/>
                      <a:pt x="5" y="4"/>
                    </a:cubicBezTo>
                    <a:cubicBezTo>
                      <a:pt x="5" y="4"/>
                      <a:pt x="4" y="4"/>
                      <a:pt x="3" y="4"/>
                    </a:cubicBezTo>
                    <a:cubicBezTo>
                      <a:pt x="2" y="4"/>
                      <a:pt x="1" y="3"/>
                      <a:pt x="0" y="3"/>
                    </a:cubicBezTo>
                    <a:cubicBezTo>
                      <a:pt x="0" y="2"/>
                      <a:pt x="0" y="2"/>
                      <a:pt x="0" y="1"/>
                    </a:cubicBezTo>
                    <a:cubicBezTo>
                      <a:pt x="1" y="1"/>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1" name="Freeform 51"/>
              <p:cNvSpPr/>
              <p:nvPr/>
            </p:nvSpPr>
            <p:spPr bwMode="auto">
              <a:xfrm>
                <a:off x="2833" y="1955"/>
                <a:ext cx="55" cy="40"/>
              </a:xfrm>
              <a:custGeom>
                <a:avLst/>
                <a:gdLst>
                  <a:gd name="T0" fmla="*/ 11 w 11"/>
                  <a:gd name="T1" fmla="*/ 4 h 8"/>
                  <a:gd name="T2" fmla="*/ 11 w 11"/>
                  <a:gd name="T3" fmla="*/ 7 h 8"/>
                  <a:gd name="T4" fmla="*/ 8 w 11"/>
                  <a:gd name="T5" fmla="*/ 8 h 8"/>
                  <a:gd name="T6" fmla="*/ 0 w 11"/>
                  <a:gd name="T7" fmla="*/ 2 h 8"/>
                  <a:gd name="T8" fmla="*/ 1 w 11"/>
                  <a:gd name="T9" fmla="*/ 1 h 8"/>
                  <a:gd name="T10" fmla="*/ 6 w 11"/>
                  <a:gd name="T11" fmla="*/ 0 h 8"/>
                  <a:gd name="T12" fmla="*/ 7 w 11"/>
                  <a:gd name="T13" fmla="*/ 1 h 8"/>
                  <a:gd name="T14" fmla="*/ 6 w 11"/>
                  <a:gd name="T15" fmla="*/ 3 h 8"/>
                  <a:gd name="T16" fmla="*/ 11 w 11"/>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8"/>
                  <a:gd name="T29" fmla="*/ 11 w 11"/>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8">
                    <a:moveTo>
                      <a:pt x="11" y="4"/>
                    </a:moveTo>
                    <a:cubicBezTo>
                      <a:pt x="11" y="5"/>
                      <a:pt x="11" y="6"/>
                      <a:pt x="11" y="7"/>
                    </a:cubicBezTo>
                    <a:cubicBezTo>
                      <a:pt x="10" y="8"/>
                      <a:pt x="10" y="8"/>
                      <a:pt x="8" y="8"/>
                    </a:cubicBezTo>
                    <a:cubicBezTo>
                      <a:pt x="5" y="6"/>
                      <a:pt x="0" y="7"/>
                      <a:pt x="0" y="2"/>
                    </a:cubicBezTo>
                    <a:cubicBezTo>
                      <a:pt x="0" y="2"/>
                      <a:pt x="0" y="1"/>
                      <a:pt x="1" y="1"/>
                    </a:cubicBezTo>
                    <a:cubicBezTo>
                      <a:pt x="2" y="0"/>
                      <a:pt x="6" y="0"/>
                      <a:pt x="6" y="0"/>
                    </a:cubicBezTo>
                    <a:cubicBezTo>
                      <a:pt x="7" y="1"/>
                      <a:pt x="7" y="0"/>
                      <a:pt x="7" y="1"/>
                    </a:cubicBezTo>
                    <a:cubicBezTo>
                      <a:pt x="6" y="1"/>
                      <a:pt x="6" y="1"/>
                      <a:pt x="6" y="3"/>
                    </a:cubicBezTo>
                    <a:cubicBezTo>
                      <a:pt x="8" y="3"/>
                      <a:pt x="8" y="4"/>
                      <a:pt x="11" y="4"/>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2" name="Freeform 52"/>
              <p:cNvSpPr/>
              <p:nvPr/>
            </p:nvSpPr>
            <p:spPr bwMode="auto">
              <a:xfrm>
                <a:off x="295" y="1955"/>
                <a:ext cx="2005" cy="1556"/>
              </a:xfrm>
              <a:custGeom>
                <a:avLst/>
                <a:gdLst>
                  <a:gd name="T0" fmla="*/ 318 w 402"/>
                  <a:gd name="T1" fmla="*/ 24 h 312"/>
                  <a:gd name="T2" fmla="*/ 344 w 402"/>
                  <a:gd name="T3" fmla="*/ 24 h 312"/>
                  <a:gd name="T4" fmla="*/ 388 w 402"/>
                  <a:gd name="T5" fmla="*/ 31 h 312"/>
                  <a:gd name="T6" fmla="*/ 384 w 402"/>
                  <a:gd name="T7" fmla="*/ 37 h 312"/>
                  <a:gd name="T8" fmla="*/ 357 w 402"/>
                  <a:gd name="T9" fmla="*/ 55 h 312"/>
                  <a:gd name="T10" fmla="*/ 351 w 402"/>
                  <a:gd name="T11" fmla="*/ 72 h 312"/>
                  <a:gd name="T12" fmla="*/ 338 w 402"/>
                  <a:gd name="T13" fmla="*/ 68 h 312"/>
                  <a:gd name="T14" fmla="*/ 356 w 402"/>
                  <a:gd name="T15" fmla="*/ 49 h 312"/>
                  <a:gd name="T16" fmla="*/ 331 w 402"/>
                  <a:gd name="T17" fmla="*/ 58 h 312"/>
                  <a:gd name="T18" fmla="*/ 311 w 402"/>
                  <a:gd name="T19" fmla="*/ 71 h 312"/>
                  <a:gd name="T20" fmla="*/ 297 w 402"/>
                  <a:gd name="T21" fmla="*/ 104 h 312"/>
                  <a:gd name="T22" fmla="*/ 284 w 402"/>
                  <a:gd name="T23" fmla="*/ 112 h 312"/>
                  <a:gd name="T24" fmla="*/ 280 w 402"/>
                  <a:gd name="T25" fmla="*/ 117 h 312"/>
                  <a:gd name="T26" fmla="*/ 276 w 402"/>
                  <a:gd name="T27" fmla="*/ 136 h 312"/>
                  <a:gd name="T28" fmla="*/ 252 w 402"/>
                  <a:gd name="T29" fmla="*/ 162 h 312"/>
                  <a:gd name="T30" fmla="*/ 237 w 402"/>
                  <a:gd name="T31" fmla="*/ 181 h 312"/>
                  <a:gd name="T32" fmla="*/ 233 w 402"/>
                  <a:gd name="T33" fmla="*/ 198 h 312"/>
                  <a:gd name="T34" fmla="*/ 215 w 402"/>
                  <a:gd name="T35" fmla="*/ 157 h 312"/>
                  <a:gd name="T36" fmla="*/ 189 w 402"/>
                  <a:gd name="T37" fmla="*/ 189 h 312"/>
                  <a:gd name="T38" fmla="*/ 169 w 402"/>
                  <a:gd name="T39" fmla="*/ 156 h 312"/>
                  <a:gd name="T40" fmla="*/ 134 w 402"/>
                  <a:gd name="T41" fmla="*/ 148 h 312"/>
                  <a:gd name="T42" fmla="*/ 144 w 402"/>
                  <a:gd name="T43" fmla="*/ 150 h 312"/>
                  <a:gd name="T44" fmla="*/ 128 w 402"/>
                  <a:gd name="T45" fmla="*/ 177 h 312"/>
                  <a:gd name="T46" fmla="*/ 101 w 402"/>
                  <a:gd name="T47" fmla="*/ 136 h 312"/>
                  <a:gd name="T48" fmla="*/ 111 w 402"/>
                  <a:gd name="T49" fmla="*/ 173 h 312"/>
                  <a:gd name="T50" fmla="*/ 133 w 402"/>
                  <a:gd name="T51" fmla="*/ 184 h 312"/>
                  <a:gd name="T52" fmla="*/ 112 w 402"/>
                  <a:gd name="T53" fmla="*/ 247 h 312"/>
                  <a:gd name="T54" fmla="*/ 98 w 402"/>
                  <a:gd name="T55" fmla="*/ 297 h 312"/>
                  <a:gd name="T56" fmla="*/ 64 w 402"/>
                  <a:gd name="T57" fmla="*/ 281 h 312"/>
                  <a:gd name="T58" fmla="*/ 52 w 402"/>
                  <a:gd name="T59" fmla="*/ 206 h 312"/>
                  <a:gd name="T60" fmla="*/ 4 w 402"/>
                  <a:gd name="T61" fmla="*/ 185 h 312"/>
                  <a:gd name="T62" fmla="*/ 17 w 402"/>
                  <a:gd name="T63" fmla="*/ 123 h 312"/>
                  <a:gd name="T64" fmla="*/ 55 w 402"/>
                  <a:gd name="T65" fmla="*/ 109 h 312"/>
                  <a:gd name="T66" fmla="*/ 73 w 402"/>
                  <a:gd name="T67" fmla="*/ 130 h 312"/>
                  <a:gd name="T68" fmla="*/ 106 w 402"/>
                  <a:gd name="T69" fmla="*/ 114 h 312"/>
                  <a:gd name="T70" fmla="*/ 84 w 402"/>
                  <a:gd name="T71" fmla="*/ 109 h 312"/>
                  <a:gd name="T72" fmla="*/ 67 w 402"/>
                  <a:gd name="T73" fmla="*/ 88 h 312"/>
                  <a:gd name="T74" fmla="*/ 74 w 402"/>
                  <a:gd name="T75" fmla="*/ 103 h 312"/>
                  <a:gd name="T76" fmla="*/ 59 w 402"/>
                  <a:gd name="T77" fmla="*/ 88 h 312"/>
                  <a:gd name="T78" fmla="*/ 36 w 402"/>
                  <a:gd name="T79" fmla="*/ 106 h 312"/>
                  <a:gd name="T80" fmla="*/ 34 w 402"/>
                  <a:gd name="T81" fmla="*/ 74 h 312"/>
                  <a:gd name="T82" fmla="*/ 57 w 402"/>
                  <a:gd name="T83" fmla="*/ 62 h 312"/>
                  <a:gd name="T84" fmla="*/ 87 w 402"/>
                  <a:gd name="T85" fmla="*/ 57 h 312"/>
                  <a:gd name="T86" fmla="*/ 107 w 402"/>
                  <a:gd name="T87" fmla="*/ 41 h 312"/>
                  <a:gd name="T88" fmla="*/ 102 w 402"/>
                  <a:gd name="T89" fmla="*/ 24 h 312"/>
                  <a:gd name="T90" fmla="*/ 75 w 402"/>
                  <a:gd name="T91" fmla="*/ 55 h 312"/>
                  <a:gd name="T92" fmla="*/ 65 w 402"/>
                  <a:gd name="T93" fmla="*/ 42 h 312"/>
                  <a:gd name="T94" fmla="*/ 73 w 402"/>
                  <a:gd name="T95" fmla="*/ 31 h 312"/>
                  <a:gd name="T96" fmla="*/ 97 w 402"/>
                  <a:gd name="T97" fmla="*/ 14 h 312"/>
                  <a:gd name="T98" fmla="*/ 125 w 402"/>
                  <a:gd name="T99" fmla="*/ 12 h 312"/>
                  <a:gd name="T100" fmla="*/ 129 w 402"/>
                  <a:gd name="T101" fmla="*/ 32 h 312"/>
                  <a:gd name="T102" fmla="*/ 150 w 402"/>
                  <a:gd name="T103" fmla="*/ 19 h 312"/>
                  <a:gd name="T104" fmla="*/ 186 w 402"/>
                  <a:gd name="T105" fmla="*/ 22 h 312"/>
                  <a:gd name="T106" fmla="*/ 197 w 402"/>
                  <a:gd name="T107" fmla="*/ 21 h 312"/>
                  <a:gd name="T108" fmla="*/ 203 w 402"/>
                  <a:gd name="T109" fmla="*/ 28 h 312"/>
                  <a:gd name="T110" fmla="*/ 207 w 402"/>
                  <a:gd name="T111" fmla="*/ 18 h 312"/>
                  <a:gd name="T112" fmla="*/ 227 w 402"/>
                  <a:gd name="T113" fmla="*/ 10 h 312"/>
                  <a:gd name="T114" fmla="*/ 270 w 402"/>
                  <a:gd name="T115" fmla="*/ 11 h 3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2"/>
                  <a:gd name="T175" fmla="*/ 0 h 312"/>
                  <a:gd name="T176" fmla="*/ 402 w 402"/>
                  <a:gd name="T177" fmla="*/ 312 h 3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2" h="312">
                    <a:moveTo>
                      <a:pt x="265" y="15"/>
                    </a:moveTo>
                    <a:cubicBezTo>
                      <a:pt x="265" y="14"/>
                      <a:pt x="265" y="14"/>
                      <a:pt x="265" y="13"/>
                    </a:cubicBezTo>
                    <a:cubicBezTo>
                      <a:pt x="275" y="13"/>
                      <a:pt x="279" y="17"/>
                      <a:pt x="288" y="17"/>
                    </a:cubicBezTo>
                    <a:cubicBezTo>
                      <a:pt x="288" y="16"/>
                      <a:pt x="288" y="16"/>
                      <a:pt x="289" y="16"/>
                    </a:cubicBezTo>
                    <a:cubicBezTo>
                      <a:pt x="289" y="15"/>
                      <a:pt x="289" y="15"/>
                      <a:pt x="289" y="14"/>
                    </a:cubicBezTo>
                    <a:cubicBezTo>
                      <a:pt x="292" y="14"/>
                      <a:pt x="293" y="15"/>
                      <a:pt x="297" y="15"/>
                    </a:cubicBezTo>
                    <a:cubicBezTo>
                      <a:pt x="298" y="16"/>
                      <a:pt x="298" y="17"/>
                      <a:pt x="299" y="18"/>
                    </a:cubicBezTo>
                    <a:cubicBezTo>
                      <a:pt x="300" y="21"/>
                      <a:pt x="299" y="24"/>
                      <a:pt x="303" y="24"/>
                    </a:cubicBezTo>
                    <a:cubicBezTo>
                      <a:pt x="304" y="23"/>
                      <a:pt x="304" y="22"/>
                      <a:pt x="306" y="22"/>
                    </a:cubicBezTo>
                    <a:cubicBezTo>
                      <a:pt x="306" y="22"/>
                      <a:pt x="316" y="24"/>
                      <a:pt x="318" y="24"/>
                    </a:cubicBezTo>
                    <a:cubicBezTo>
                      <a:pt x="318" y="24"/>
                      <a:pt x="318" y="23"/>
                      <a:pt x="318" y="23"/>
                    </a:cubicBezTo>
                    <a:cubicBezTo>
                      <a:pt x="317" y="22"/>
                      <a:pt x="317" y="22"/>
                      <a:pt x="317" y="20"/>
                    </a:cubicBezTo>
                    <a:cubicBezTo>
                      <a:pt x="320" y="20"/>
                      <a:pt x="323" y="20"/>
                      <a:pt x="327" y="20"/>
                    </a:cubicBezTo>
                    <a:cubicBezTo>
                      <a:pt x="327" y="20"/>
                      <a:pt x="327" y="21"/>
                      <a:pt x="327" y="21"/>
                    </a:cubicBezTo>
                    <a:cubicBezTo>
                      <a:pt x="326" y="22"/>
                      <a:pt x="326" y="22"/>
                      <a:pt x="325" y="23"/>
                    </a:cubicBezTo>
                    <a:cubicBezTo>
                      <a:pt x="326" y="23"/>
                      <a:pt x="326" y="23"/>
                      <a:pt x="326" y="23"/>
                    </a:cubicBezTo>
                    <a:cubicBezTo>
                      <a:pt x="327" y="22"/>
                      <a:pt x="328" y="22"/>
                      <a:pt x="330" y="21"/>
                    </a:cubicBezTo>
                    <a:cubicBezTo>
                      <a:pt x="330" y="22"/>
                      <a:pt x="330" y="23"/>
                      <a:pt x="330" y="23"/>
                    </a:cubicBezTo>
                    <a:cubicBezTo>
                      <a:pt x="331" y="24"/>
                      <a:pt x="332" y="24"/>
                      <a:pt x="333" y="25"/>
                    </a:cubicBezTo>
                    <a:cubicBezTo>
                      <a:pt x="337" y="25"/>
                      <a:pt x="341" y="24"/>
                      <a:pt x="344" y="24"/>
                    </a:cubicBezTo>
                    <a:cubicBezTo>
                      <a:pt x="345" y="25"/>
                      <a:pt x="345" y="27"/>
                      <a:pt x="346" y="28"/>
                    </a:cubicBezTo>
                    <a:cubicBezTo>
                      <a:pt x="347" y="29"/>
                      <a:pt x="348" y="30"/>
                      <a:pt x="349" y="31"/>
                    </a:cubicBezTo>
                    <a:cubicBezTo>
                      <a:pt x="352" y="27"/>
                      <a:pt x="360" y="29"/>
                      <a:pt x="364" y="30"/>
                    </a:cubicBezTo>
                    <a:cubicBezTo>
                      <a:pt x="364" y="29"/>
                      <a:pt x="364" y="30"/>
                      <a:pt x="364" y="29"/>
                    </a:cubicBezTo>
                    <a:cubicBezTo>
                      <a:pt x="364" y="28"/>
                      <a:pt x="364" y="27"/>
                      <a:pt x="365" y="27"/>
                    </a:cubicBezTo>
                    <a:cubicBezTo>
                      <a:pt x="366" y="26"/>
                      <a:pt x="369" y="26"/>
                      <a:pt x="370" y="26"/>
                    </a:cubicBezTo>
                    <a:cubicBezTo>
                      <a:pt x="372" y="27"/>
                      <a:pt x="373" y="26"/>
                      <a:pt x="375" y="27"/>
                    </a:cubicBezTo>
                    <a:cubicBezTo>
                      <a:pt x="376" y="27"/>
                      <a:pt x="379" y="29"/>
                      <a:pt x="380" y="29"/>
                    </a:cubicBezTo>
                    <a:cubicBezTo>
                      <a:pt x="382" y="30"/>
                      <a:pt x="383" y="28"/>
                      <a:pt x="385" y="29"/>
                    </a:cubicBezTo>
                    <a:cubicBezTo>
                      <a:pt x="386" y="29"/>
                      <a:pt x="387" y="30"/>
                      <a:pt x="388" y="31"/>
                    </a:cubicBezTo>
                    <a:cubicBezTo>
                      <a:pt x="389" y="31"/>
                      <a:pt x="389" y="31"/>
                      <a:pt x="390" y="31"/>
                    </a:cubicBezTo>
                    <a:cubicBezTo>
                      <a:pt x="392" y="31"/>
                      <a:pt x="392" y="34"/>
                      <a:pt x="393" y="35"/>
                    </a:cubicBezTo>
                    <a:cubicBezTo>
                      <a:pt x="393" y="33"/>
                      <a:pt x="393" y="33"/>
                      <a:pt x="394" y="33"/>
                    </a:cubicBezTo>
                    <a:cubicBezTo>
                      <a:pt x="396" y="34"/>
                      <a:pt x="401" y="34"/>
                      <a:pt x="402" y="36"/>
                    </a:cubicBezTo>
                    <a:cubicBezTo>
                      <a:pt x="402" y="36"/>
                      <a:pt x="402" y="36"/>
                      <a:pt x="401" y="36"/>
                    </a:cubicBezTo>
                    <a:cubicBezTo>
                      <a:pt x="400" y="37"/>
                      <a:pt x="400" y="38"/>
                      <a:pt x="398" y="38"/>
                    </a:cubicBezTo>
                    <a:cubicBezTo>
                      <a:pt x="398" y="40"/>
                      <a:pt x="397" y="41"/>
                      <a:pt x="397" y="42"/>
                    </a:cubicBezTo>
                    <a:cubicBezTo>
                      <a:pt x="392" y="41"/>
                      <a:pt x="390" y="38"/>
                      <a:pt x="385" y="38"/>
                    </a:cubicBezTo>
                    <a:cubicBezTo>
                      <a:pt x="385" y="36"/>
                      <a:pt x="385" y="37"/>
                      <a:pt x="384" y="36"/>
                    </a:cubicBezTo>
                    <a:cubicBezTo>
                      <a:pt x="384" y="37"/>
                      <a:pt x="384" y="37"/>
                      <a:pt x="384" y="37"/>
                    </a:cubicBezTo>
                    <a:cubicBezTo>
                      <a:pt x="383" y="38"/>
                      <a:pt x="383" y="39"/>
                      <a:pt x="383" y="40"/>
                    </a:cubicBezTo>
                    <a:cubicBezTo>
                      <a:pt x="381" y="41"/>
                      <a:pt x="379" y="41"/>
                      <a:pt x="377" y="42"/>
                    </a:cubicBezTo>
                    <a:cubicBezTo>
                      <a:pt x="380" y="42"/>
                      <a:pt x="382" y="46"/>
                      <a:pt x="384" y="48"/>
                    </a:cubicBezTo>
                    <a:cubicBezTo>
                      <a:pt x="383" y="48"/>
                      <a:pt x="383" y="48"/>
                      <a:pt x="383" y="48"/>
                    </a:cubicBezTo>
                    <a:cubicBezTo>
                      <a:pt x="381" y="49"/>
                      <a:pt x="380" y="47"/>
                      <a:pt x="377" y="48"/>
                    </a:cubicBezTo>
                    <a:cubicBezTo>
                      <a:pt x="376" y="48"/>
                      <a:pt x="366" y="54"/>
                      <a:pt x="365" y="55"/>
                    </a:cubicBezTo>
                    <a:cubicBezTo>
                      <a:pt x="364" y="54"/>
                      <a:pt x="363" y="54"/>
                      <a:pt x="360" y="54"/>
                    </a:cubicBezTo>
                    <a:cubicBezTo>
                      <a:pt x="360" y="55"/>
                      <a:pt x="359" y="56"/>
                      <a:pt x="358" y="56"/>
                    </a:cubicBezTo>
                    <a:cubicBezTo>
                      <a:pt x="358" y="55"/>
                      <a:pt x="358" y="54"/>
                      <a:pt x="357" y="53"/>
                    </a:cubicBezTo>
                    <a:cubicBezTo>
                      <a:pt x="357" y="54"/>
                      <a:pt x="357" y="55"/>
                      <a:pt x="357" y="55"/>
                    </a:cubicBezTo>
                    <a:cubicBezTo>
                      <a:pt x="356" y="56"/>
                      <a:pt x="354" y="56"/>
                      <a:pt x="353" y="57"/>
                    </a:cubicBezTo>
                    <a:cubicBezTo>
                      <a:pt x="352" y="58"/>
                      <a:pt x="351" y="60"/>
                      <a:pt x="350" y="62"/>
                    </a:cubicBezTo>
                    <a:cubicBezTo>
                      <a:pt x="350" y="62"/>
                      <a:pt x="351" y="62"/>
                      <a:pt x="351" y="62"/>
                    </a:cubicBezTo>
                    <a:cubicBezTo>
                      <a:pt x="352" y="61"/>
                      <a:pt x="351" y="61"/>
                      <a:pt x="353" y="61"/>
                    </a:cubicBezTo>
                    <a:cubicBezTo>
                      <a:pt x="353" y="62"/>
                      <a:pt x="352" y="62"/>
                      <a:pt x="352" y="64"/>
                    </a:cubicBezTo>
                    <a:cubicBezTo>
                      <a:pt x="353" y="65"/>
                      <a:pt x="355" y="66"/>
                      <a:pt x="355" y="67"/>
                    </a:cubicBezTo>
                    <a:cubicBezTo>
                      <a:pt x="354" y="68"/>
                      <a:pt x="355" y="68"/>
                      <a:pt x="353" y="68"/>
                    </a:cubicBezTo>
                    <a:cubicBezTo>
                      <a:pt x="352" y="67"/>
                      <a:pt x="353" y="67"/>
                      <a:pt x="351" y="67"/>
                    </a:cubicBezTo>
                    <a:cubicBezTo>
                      <a:pt x="351" y="68"/>
                      <a:pt x="351" y="69"/>
                      <a:pt x="351" y="70"/>
                    </a:cubicBezTo>
                    <a:cubicBezTo>
                      <a:pt x="351" y="71"/>
                      <a:pt x="351" y="71"/>
                      <a:pt x="351" y="72"/>
                    </a:cubicBezTo>
                    <a:cubicBezTo>
                      <a:pt x="350" y="72"/>
                      <a:pt x="350" y="72"/>
                      <a:pt x="349" y="71"/>
                    </a:cubicBezTo>
                    <a:cubicBezTo>
                      <a:pt x="348" y="72"/>
                      <a:pt x="347" y="73"/>
                      <a:pt x="347" y="73"/>
                    </a:cubicBezTo>
                    <a:cubicBezTo>
                      <a:pt x="346" y="75"/>
                      <a:pt x="348" y="75"/>
                      <a:pt x="346" y="76"/>
                    </a:cubicBezTo>
                    <a:cubicBezTo>
                      <a:pt x="345" y="75"/>
                      <a:pt x="345" y="75"/>
                      <a:pt x="344" y="76"/>
                    </a:cubicBezTo>
                    <a:cubicBezTo>
                      <a:pt x="344" y="76"/>
                      <a:pt x="344" y="76"/>
                      <a:pt x="344" y="77"/>
                    </a:cubicBezTo>
                    <a:cubicBezTo>
                      <a:pt x="344" y="78"/>
                      <a:pt x="344" y="78"/>
                      <a:pt x="344" y="79"/>
                    </a:cubicBezTo>
                    <a:cubicBezTo>
                      <a:pt x="343" y="80"/>
                      <a:pt x="342" y="80"/>
                      <a:pt x="341" y="82"/>
                    </a:cubicBezTo>
                    <a:cubicBezTo>
                      <a:pt x="340" y="82"/>
                      <a:pt x="341" y="82"/>
                      <a:pt x="340" y="81"/>
                    </a:cubicBezTo>
                    <a:cubicBezTo>
                      <a:pt x="339" y="81"/>
                      <a:pt x="339" y="80"/>
                      <a:pt x="339" y="78"/>
                    </a:cubicBezTo>
                    <a:cubicBezTo>
                      <a:pt x="339" y="78"/>
                      <a:pt x="338" y="68"/>
                      <a:pt x="338" y="68"/>
                    </a:cubicBezTo>
                    <a:cubicBezTo>
                      <a:pt x="338" y="68"/>
                      <a:pt x="338" y="68"/>
                      <a:pt x="338" y="68"/>
                    </a:cubicBezTo>
                    <a:cubicBezTo>
                      <a:pt x="339" y="67"/>
                      <a:pt x="340" y="66"/>
                      <a:pt x="340" y="66"/>
                    </a:cubicBezTo>
                    <a:cubicBezTo>
                      <a:pt x="340" y="64"/>
                      <a:pt x="340" y="63"/>
                      <a:pt x="340" y="62"/>
                    </a:cubicBezTo>
                    <a:cubicBezTo>
                      <a:pt x="342" y="61"/>
                      <a:pt x="343" y="61"/>
                      <a:pt x="345" y="60"/>
                    </a:cubicBezTo>
                    <a:cubicBezTo>
                      <a:pt x="347" y="59"/>
                      <a:pt x="348" y="55"/>
                      <a:pt x="350" y="54"/>
                    </a:cubicBezTo>
                    <a:cubicBezTo>
                      <a:pt x="351" y="53"/>
                      <a:pt x="352" y="53"/>
                      <a:pt x="353" y="53"/>
                    </a:cubicBezTo>
                    <a:cubicBezTo>
                      <a:pt x="353" y="52"/>
                      <a:pt x="353" y="51"/>
                      <a:pt x="353" y="50"/>
                    </a:cubicBezTo>
                    <a:cubicBezTo>
                      <a:pt x="354" y="50"/>
                      <a:pt x="354" y="50"/>
                      <a:pt x="354" y="50"/>
                    </a:cubicBezTo>
                    <a:cubicBezTo>
                      <a:pt x="354" y="49"/>
                      <a:pt x="354" y="49"/>
                      <a:pt x="354" y="49"/>
                    </a:cubicBezTo>
                    <a:cubicBezTo>
                      <a:pt x="355" y="49"/>
                      <a:pt x="355" y="49"/>
                      <a:pt x="356" y="49"/>
                    </a:cubicBezTo>
                    <a:cubicBezTo>
                      <a:pt x="356" y="48"/>
                      <a:pt x="356" y="48"/>
                      <a:pt x="356" y="47"/>
                    </a:cubicBezTo>
                    <a:cubicBezTo>
                      <a:pt x="355" y="47"/>
                      <a:pt x="354" y="47"/>
                      <a:pt x="353" y="47"/>
                    </a:cubicBezTo>
                    <a:cubicBezTo>
                      <a:pt x="353" y="48"/>
                      <a:pt x="353" y="50"/>
                      <a:pt x="352" y="51"/>
                    </a:cubicBezTo>
                    <a:cubicBezTo>
                      <a:pt x="352" y="52"/>
                      <a:pt x="348" y="54"/>
                      <a:pt x="347" y="54"/>
                    </a:cubicBezTo>
                    <a:cubicBezTo>
                      <a:pt x="347" y="53"/>
                      <a:pt x="347" y="52"/>
                      <a:pt x="347" y="52"/>
                    </a:cubicBezTo>
                    <a:cubicBezTo>
                      <a:pt x="347" y="51"/>
                      <a:pt x="347" y="51"/>
                      <a:pt x="347" y="50"/>
                    </a:cubicBezTo>
                    <a:cubicBezTo>
                      <a:pt x="343" y="50"/>
                      <a:pt x="335" y="55"/>
                      <a:pt x="335" y="58"/>
                    </a:cubicBezTo>
                    <a:cubicBezTo>
                      <a:pt x="336" y="58"/>
                      <a:pt x="337" y="58"/>
                      <a:pt x="337" y="59"/>
                    </a:cubicBezTo>
                    <a:cubicBezTo>
                      <a:pt x="336" y="59"/>
                      <a:pt x="335" y="60"/>
                      <a:pt x="333" y="59"/>
                    </a:cubicBezTo>
                    <a:cubicBezTo>
                      <a:pt x="332" y="60"/>
                      <a:pt x="332" y="59"/>
                      <a:pt x="331" y="58"/>
                    </a:cubicBezTo>
                    <a:cubicBezTo>
                      <a:pt x="328" y="57"/>
                      <a:pt x="328" y="60"/>
                      <a:pt x="326" y="59"/>
                    </a:cubicBezTo>
                    <a:cubicBezTo>
                      <a:pt x="326" y="59"/>
                      <a:pt x="325" y="58"/>
                      <a:pt x="325" y="58"/>
                    </a:cubicBezTo>
                    <a:cubicBezTo>
                      <a:pt x="323" y="58"/>
                      <a:pt x="321" y="58"/>
                      <a:pt x="318" y="58"/>
                    </a:cubicBezTo>
                    <a:cubicBezTo>
                      <a:pt x="318" y="59"/>
                      <a:pt x="318" y="61"/>
                      <a:pt x="317" y="62"/>
                    </a:cubicBezTo>
                    <a:cubicBezTo>
                      <a:pt x="316" y="62"/>
                      <a:pt x="315" y="62"/>
                      <a:pt x="314" y="63"/>
                    </a:cubicBezTo>
                    <a:cubicBezTo>
                      <a:pt x="313" y="64"/>
                      <a:pt x="312" y="65"/>
                      <a:pt x="311" y="67"/>
                    </a:cubicBezTo>
                    <a:cubicBezTo>
                      <a:pt x="310" y="67"/>
                      <a:pt x="308" y="68"/>
                      <a:pt x="307" y="69"/>
                    </a:cubicBezTo>
                    <a:cubicBezTo>
                      <a:pt x="307" y="69"/>
                      <a:pt x="307" y="69"/>
                      <a:pt x="307" y="69"/>
                    </a:cubicBezTo>
                    <a:cubicBezTo>
                      <a:pt x="307" y="69"/>
                      <a:pt x="307" y="70"/>
                      <a:pt x="307" y="71"/>
                    </a:cubicBezTo>
                    <a:cubicBezTo>
                      <a:pt x="308" y="71"/>
                      <a:pt x="310" y="71"/>
                      <a:pt x="311" y="71"/>
                    </a:cubicBezTo>
                    <a:cubicBezTo>
                      <a:pt x="311" y="73"/>
                      <a:pt x="311" y="72"/>
                      <a:pt x="312" y="73"/>
                    </a:cubicBezTo>
                    <a:cubicBezTo>
                      <a:pt x="313" y="73"/>
                      <a:pt x="313" y="72"/>
                      <a:pt x="315" y="71"/>
                    </a:cubicBezTo>
                    <a:cubicBezTo>
                      <a:pt x="316" y="73"/>
                      <a:pt x="318" y="74"/>
                      <a:pt x="319" y="76"/>
                    </a:cubicBezTo>
                    <a:cubicBezTo>
                      <a:pt x="318" y="76"/>
                      <a:pt x="318" y="76"/>
                      <a:pt x="318" y="76"/>
                    </a:cubicBezTo>
                    <a:cubicBezTo>
                      <a:pt x="318" y="77"/>
                      <a:pt x="318" y="77"/>
                      <a:pt x="318" y="78"/>
                    </a:cubicBezTo>
                    <a:cubicBezTo>
                      <a:pt x="318" y="78"/>
                      <a:pt x="317" y="88"/>
                      <a:pt x="316" y="89"/>
                    </a:cubicBezTo>
                    <a:cubicBezTo>
                      <a:pt x="315" y="91"/>
                      <a:pt x="311" y="93"/>
                      <a:pt x="309" y="96"/>
                    </a:cubicBezTo>
                    <a:cubicBezTo>
                      <a:pt x="307" y="98"/>
                      <a:pt x="305" y="103"/>
                      <a:pt x="301" y="103"/>
                    </a:cubicBezTo>
                    <a:cubicBezTo>
                      <a:pt x="300" y="102"/>
                      <a:pt x="299" y="102"/>
                      <a:pt x="298" y="102"/>
                    </a:cubicBezTo>
                    <a:cubicBezTo>
                      <a:pt x="298" y="103"/>
                      <a:pt x="297" y="103"/>
                      <a:pt x="297" y="104"/>
                    </a:cubicBezTo>
                    <a:cubicBezTo>
                      <a:pt x="294" y="106"/>
                      <a:pt x="290" y="111"/>
                      <a:pt x="290" y="114"/>
                    </a:cubicBezTo>
                    <a:cubicBezTo>
                      <a:pt x="292" y="116"/>
                      <a:pt x="294" y="118"/>
                      <a:pt x="294" y="121"/>
                    </a:cubicBezTo>
                    <a:cubicBezTo>
                      <a:pt x="294" y="121"/>
                      <a:pt x="294" y="122"/>
                      <a:pt x="294" y="122"/>
                    </a:cubicBezTo>
                    <a:cubicBezTo>
                      <a:pt x="292" y="123"/>
                      <a:pt x="291" y="124"/>
                      <a:pt x="288" y="124"/>
                    </a:cubicBezTo>
                    <a:cubicBezTo>
                      <a:pt x="287" y="123"/>
                      <a:pt x="286" y="123"/>
                      <a:pt x="286" y="121"/>
                    </a:cubicBezTo>
                    <a:cubicBezTo>
                      <a:pt x="287" y="121"/>
                      <a:pt x="287" y="122"/>
                      <a:pt x="288" y="121"/>
                    </a:cubicBezTo>
                    <a:cubicBezTo>
                      <a:pt x="288" y="119"/>
                      <a:pt x="287" y="118"/>
                      <a:pt x="288" y="116"/>
                    </a:cubicBezTo>
                    <a:cubicBezTo>
                      <a:pt x="287" y="116"/>
                      <a:pt x="287" y="116"/>
                      <a:pt x="287" y="116"/>
                    </a:cubicBezTo>
                    <a:cubicBezTo>
                      <a:pt x="286" y="115"/>
                      <a:pt x="286" y="115"/>
                      <a:pt x="284" y="115"/>
                    </a:cubicBezTo>
                    <a:cubicBezTo>
                      <a:pt x="284" y="114"/>
                      <a:pt x="284" y="113"/>
                      <a:pt x="284" y="112"/>
                    </a:cubicBezTo>
                    <a:cubicBezTo>
                      <a:pt x="283" y="111"/>
                      <a:pt x="283" y="111"/>
                      <a:pt x="281" y="111"/>
                    </a:cubicBezTo>
                    <a:cubicBezTo>
                      <a:pt x="280" y="111"/>
                      <a:pt x="280" y="111"/>
                      <a:pt x="279" y="112"/>
                    </a:cubicBezTo>
                    <a:cubicBezTo>
                      <a:pt x="279" y="109"/>
                      <a:pt x="279" y="109"/>
                      <a:pt x="279" y="107"/>
                    </a:cubicBezTo>
                    <a:cubicBezTo>
                      <a:pt x="279" y="107"/>
                      <a:pt x="279" y="107"/>
                      <a:pt x="279" y="107"/>
                    </a:cubicBezTo>
                    <a:cubicBezTo>
                      <a:pt x="279" y="107"/>
                      <a:pt x="279" y="107"/>
                      <a:pt x="279" y="107"/>
                    </a:cubicBezTo>
                    <a:cubicBezTo>
                      <a:pt x="275" y="109"/>
                      <a:pt x="273" y="111"/>
                      <a:pt x="269" y="112"/>
                    </a:cubicBezTo>
                    <a:cubicBezTo>
                      <a:pt x="269" y="113"/>
                      <a:pt x="269" y="113"/>
                      <a:pt x="269" y="113"/>
                    </a:cubicBezTo>
                    <a:cubicBezTo>
                      <a:pt x="271" y="114"/>
                      <a:pt x="271" y="116"/>
                      <a:pt x="272" y="118"/>
                    </a:cubicBezTo>
                    <a:cubicBezTo>
                      <a:pt x="275" y="118"/>
                      <a:pt x="275" y="116"/>
                      <a:pt x="279" y="116"/>
                    </a:cubicBezTo>
                    <a:cubicBezTo>
                      <a:pt x="280" y="117"/>
                      <a:pt x="280" y="117"/>
                      <a:pt x="280" y="117"/>
                    </a:cubicBezTo>
                    <a:cubicBezTo>
                      <a:pt x="280" y="118"/>
                      <a:pt x="280" y="117"/>
                      <a:pt x="279" y="118"/>
                    </a:cubicBezTo>
                    <a:cubicBezTo>
                      <a:pt x="279" y="118"/>
                      <a:pt x="277" y="118"/>
                      <a:pt x="276" y="119"/>
                    </a:cubicBezTo>
                    <a:cubicBezTo>
                      <a:pt x="275" y="120"/>
                      <a:pt x="274" y="122"/>
                      <a:pt x="272" y="123"/>
                    </a:cubicBezTo>
                    <a:cubicBezTo>
                      <a:pt x="272" y="124"/>
                      <a:pt x="272" y="125"/>
                      <a:pt x="272" y="125"/>
                    </a:cubicBezTo>
                    <a:cubicBezTo>
                      <a:pt x="273" y="125"/>
                      <a:pt x="273" y="125"/>
                      <a:pt x="274" y="125"/>
                    </a:cubicBezTo>
                    <a:lnTo>
                      <a:pt x="279" y="133"/>
                    </a:lnTo>
                    <a:cubicBezTo>
                      <a:pt x="278" y="133"/>
                      <a:pt x="278" y="133"/>
                      <a:pt x="277" y="133"/>
                    </a:cubicBezTo>
                    <a:cubicBezTo>
                      <a:pt x="277" y="133"/>
                      <a:pt x="277" y="134"/>
                      <a:pt x="277" y="135"/>
                    </a:cubicBezTo>
                    <a:cubicBezTo>
                      <a:pt x="276" y="135"/>
                      <a:pt x="276" y="135"/>
                      <a:pt x="275" y="136"/>
                    </a:cubicBezTo>
                    <a:cubicBezTo>
                      <a:pt x="275" y="136"/>
                      <a:pt x="276" y="136"/>
                      <a:pt x="276" y="136"/>
                    </a:cubicBezTo>
                    <a:cubicBezTo>
                      <a:pt x="277" y="136"/>
                      <a:pt x="277" y="136"/>
                      <a:pt x="277" y="137"/>
                    </a:cubicBezTo>
                    <a:cubicBezTo>
                      <a:pt x="278" y="137"/>
                      <a:pt x="278" y="138"/>
                      <a:pt x="278" y="140"/>
                    </a:cubicBezTo>
                    <a:cubicBezTo>
                      <a:pt x="275" y="141"/>
                      <a:pt x="275" y="144"/>
                      <a:pt x="274" y="147"/>
                    </a:cubicBezTo>
                    <a:cubicBezTo>
                      <a:pt x="273" y="148"/>
                      <a:pt x="271" y="148"/>
                      <a:pt x="270" y="149"/>
                    </a:cubicBezTo>
                    <a:cubicBezTo>
                      <a:pt x="270" y="150"/>
                      <a:pt x="270" y="151"/>
                      <a:pt x="270" y="152"/>
                    </a:cubicBezTo>
                    <a:cubicBezTo>
                      <a:pt x="269" y="153"/>
                      <a:pt x="266" y="156"/>
                      <a:pt x="265" y="156"/>
                    </a:cubicBezTo>
                    <a:cubicBezTo>
                      <a:pt x="263" y="156"/>
                      <a:pt x="262" y="156"/>
                      <a:pt x="260" y="156"/>
                    </a:cubicBezTo>
                    <a:cubicBezTo>
                      <a:pt x="260" y="156"/>
                      <a:pt x="260" y="158"/>
                      <a:pt x="259" y="158"/>
                    </a:cubicBezTo>
                    <a:cubicBezTo>
                      <a:pt x="258" y="159"/>
                      <a:pt x="257" y="158"/>
                      <a:pt x="255" y="158"/>
                    </a:cubicBezTo>
                    <a:cubicBezTo>
                      <a:pt x="254" y="159"/>
                      <a:pt x="254" y="161"/>
                      <a:pt x="252" y="162"/>
                    </a:cubicBezTo>
                    <a:cubicBezTo>
                      <a:pt x="252" y="161"/>
                      <a:pt x="252" y="161"/>
                      <a:pt x="252" y="160"/>
                    </a:cubicBezTo>
                    <a:cubicBezTo>
                      <a:pt x="252" y="159"/>
                      <a:pt x="252" y="159"/>
                      <a:pt x="252" y="158"/>
                    </a:cubicBezTo>
                    <a:cubicBezTo>
                      <a:pt x="250" y="159"/>
                      <a:pt x="247" y="160"/>
                      <a:pt x="246" y="162"/>
                    </a:cubicBezTo>
                    <a:cubicBezTo>
                      <a:pt x="245" y="162"/>
                      <a:pt x="244" y="165"/>
                      <a:pt x="245" y="167"/>
                    </a:cubicBezTo>
                    <a:cubicBezTo>
                      <a:pt x="246" y="170"/>
                      <a:pt x="250" y="172"/>
                      <a:pt x="251" y="174"/>
                    </a:cubicBezTo>
                    <a:cubicBezTo>
                      <a:pt x="252" y="176"/>
                      <a:pt x="252" y="180"/>
                      <a:pt x="253" y="181"/>
                    </a:cubicBezTo>
                    <a:cubicBezTo>
                      <a:pt x="252" y="182"/>
                      <a:pt x="246" y="187"/>
                      <a:pt x="246" y="188"/>
                    </a:cubicBezTo>
                    <a:cubicBezTo>
                      <a:pt x="244" y="189"/>
                      <a:pt x="244" y="190"/>
                      <a:pt x="242" y="190"/>
                    </a:cubicBezTo>
                    <a:cubicBezTo>
                      <a:pt x="242" y="188"/>
                      <a:pt x="242" y="188"/>
                      <a:pt x="243" y="187"/>
                    </a:cubicBezTo>
                    <a:cubicBezTo>
                      <a:pt x="238" y="186"/>
                      <a:pt x="240" y="183"/>
                      <a:pt x="237" y="181"/>
                    </a:cubicBezTo>
                    <a:cubicBezTo>
                      <a:pt x="236" y="181"/>
                      <a:pt x="235" y="181"/>
                      <a:pt x="234" y="180"/>
                    </a:cubicBezTo>
                    <a:cubicBezTo>
                      <a:pt x="234" y="180"/>
                      <a:pt x="234" y="179"/>
                      <a:pt x="234" y="179"/>
                    </a:cubicBezTo>
                    <a:cubicBezTo>
                      <a:pt x="234" y="179"/>
                      <a:pt x="233" y="179"/>
                      <a:pt x="233" y="179"/>
                    </a:cubicBezTo>
                    <a:cubicBezTo>
                      <a:pt x="233" y="183"/>
                      <a:pt x="232" y="185"/>
                      <a:pt x="232" y="189"/>
                    </a:cubicBezTo>
                    <a:cubicBezTo>
                      <a:pt x="233" y="190"/>
                      <a:pt x="234" y="190"/>
                      <a:pt x="234" y="193"/>
                    </a:cubicBezTo>
                    <a:cubicBezTo>
                      <a:pt x="233" y="193"/>
                      <a:pt x="234" y="193"/>
                      <a:pt x="234" y="193"/>
                    </a:cubicBezTo>
                    <a:cubicBezTo>
                      <a:pt x="238" y="198"/>
                      <a:pt x="241" y="196"/>
                      <a:pt x="241" y="206"/>
                    </a:cubicBezTo>
                    <a:cubicBezTo>
                      <a:pt x="242" y="207"/>
                      <a:pt x="243" y="207"/>
                      <a:pt x="243" y="209"/>
                    </a:cubicBezTo>
                    <a:cubicBezTo>
                      <a:pt x="239" y="209"/>
                      <a:pt x="235" y="206"/>
                      <a:pt x="234" y="203"/>
                    </a:cubicBezTo>
                    <a:cubicBezTo>
                      <a:pt x="233" y="201"/>
                      <a:pt x="233" y="200"/>
                      <a:pt x="233" y="198"/>
                    </a:cubicBezTo>
                    <a:cubicBezTo>
                      <a:pt x="232" y="193"/>
                      <a:pt x="228" y="195"/>
                      <a:pt x="228" y="187"/>
                    </a:cubicBezTo>
                    <a:cubicBezTo>
                      <a:pt x="231" y="183"/>
                      <a:pt x="228" y="177"/>
                      <a:pt x="227" y="174"/>
                    </a:cubicBezTo>
                    <a:cubicBezTo>
                      <a:pt x="226" y="173"/>
                      <a:pt x="227" y="171"/>
                      <a:pt x="226" y="170"/>
                    </a:cubicBezTo>
                    <a:cubicBezTo>
                      <a:pt x="226" y="170"/>
                      <a:pt x="224" y="170"/>
                      <a:pt x="224" y="171"/>
                    </a:cubicBezTo>
                    <a:cubicBezTo>
                      <a:pt x="224" y="171"/>
                      <a:pt x="224" y="172"/>
                      <a:pt x="224" y="173"/>
                    </a:cubicBezTo>
                    <a:cubicBezTo>
                      <a:pt x="223" y="173"/>
                      <a:pt x="222" y="173"/>
                      <a:pt x="222" y="174"/>
                    </a:cubicBezTo>
                    <a:cubicBezTo>
                      <a:pt x="221" y="173"/>
                      <a:pt x="221" y="173"/>
                      <a:pt x="220" y="173"/>
                    </a:cubicBezTo>
                    <a:cubicBezTo>
                      <a:pt x="220" y="169"/>
                      <a:pt x="221" y="167"/>
                      <a:pt x="221" y="163"/>
                    </a:cubicBezTo>
                    <a:cubicBezTo>
                      <a:pt x="219" y="162"/>
                      <a:pt x="218" y="161"/>
                      <a:pt x="216" y="160"/>
                    </a:cubicBezTo>
                    <a:cubicBezTo>
                      <a:pt x="216" y="159"/>
                      <a:pt x="216" y="157"/>
                      <a:pt x="215" y="157"/>
                    </a:cubicBezTo>
                    <a:cubicBezTo>
                      <a:pt x="215" y="157"/>
                      <a:pt x="214" y="157"/>
                      <a:pt x="213" y="157"/>
                    </a:cubicBezTo>
                    <a:cubicBezTo>
                      <a:pt x="212" y="159"/>
                      <a:pt x="209" y="158"/>
                      <a:pt x="206" y="158"/>
                    </a:cubicBezTo>
                    <a:cubicBezTo>
                      <a:pt x="206" y="160"/>
                      <a:pt x="206" y="162"/>
                      <a:pt x="205" y="163"/>
                    </a:cubicBezTo>
                    <a:cubicBezTo>
                      <a:pt x="202" y="164"/>
                      <a:pt x="199" y="166"/>
                      <a:pt x="196" y="169"/>
                    </a:cubicBezTo>
                    <a:cubicBezTo>
                      <a:pt x="195" y="170"/>
                      <a:pt x="195" y="172"/>
                      <a:pt x="193" y="173"/>
                    </a:cubicBezTo>
                    <a:cubicBezTo>
                      <a:pt x="192" y="172"/>
                      <a:pt x="193" y="172"/>
                      <a:pt x="192" y="173"/>
                    </a:cubicBezTo>
                    <a:cubicBezTo>
                      <a:pt x="190" y="174"/>
                      <a:pt x="191" y="178"/>
                      <a:pt x="191" y="180"/>
                    </a:cubicBezTo>
                    <a:cubicBezTo>
                      <a:pt x="189" y="183"/>
                      <a:pt x="191" y="185"/>
                      <a:pt x="190" y="186"/>
                    </a:cubicBezTo>
                    <a:cubicBezTo>
                      <a:pt x="190" y="187"/>
                      <a:pt x="188" y="188"/>
                      <a:pt x="188" y="188"/>
                    </a:cubicBezTo>
                    <a:cubicBezTo>
                      <a:pt x="189" y="189"/>
                      <a:pt x="189" y="188"/>
                      <a:pt x="189" y="189"/>
                    </a:cubicBezTo>
                    <a:cubicBezTo>
                      <a:pt x="188" y="190"/>
                      <a:pt x="187" y="191"/>
                      <a:pt x="186" y="193"/>
                    </a:cubicBezTo>
                    <a:cubicBezTo>
                      <a:pt x="186" y="193"/>
                      <a:pt x="185" y="193"/>
                      <a:pt x="185" y="193"/>
                    </a:cubicBezTo>
                    <a:cubicBezTo>
                      <a:pt x="185" y="192"/>
                      <a:pt x="184" y="191"/>
                      <a:pt x="184" y="191"/>
                    </a:cubicBezTo>
                    <a:cubicBezTo>
                      <a:pt x="184" y="189"/>
                      <a:pt x="184" y="188"/>
                      <a:pt x="184" y="187"/>
                    </a:cubicBezTo>
                    <a:cubicBezTo>
                      <a:pt x="183" y="185"/>
                      <a:pt x="180" y="183"/>
                      <a:pt x="180" y="181"/>
                    </a:cubicBezTo>
                    <a:cubicBezTo>
                      <a:pt x="180" y="180"/>
                      <a:pt x="180" y="178"/>
                      <a:pt x="180" y="177"/>
                    </a:cubicBezTo>
                    <a:cubicBezTo>
                      <a:pt x="179" y="176"/>
                      <a:pt x="178" y="176"/>
                      <a:pt x="177" y="175"/>
                    </a:cubicBezTo>
                    <a:cubicBezTo>
                      <a:pt x="176" y="170"/>
                      <a:pt x="177" y="162"/>
                      <a:pt x="177" y="157"/>
                    </a:cubicBezTo>
                    <a:cubicBezTo>
                      <a:pt x="175" y="158"/>
                      <a:pt x="174" y="159"/>
                      <a:pt x="171" y="159"/>
                    </a:cubicBezTo>
                    <a:cubicBezTo>
                      <a:pt x="170" y="158"/>
                      <a:pt x="170" y="157"/>
                      <a:pt x="169" y="156"/>
                    </a:cubicBezTo>
                    <a:cubicBezTo>
                      <a:pt x="171" y="156"/>
                      <a:pt x="171" y="156"/>
                      <a:pt x="172" y="155"/>
                    </a:cubicBezTo>
                    <a:cubicBezTo>
                      <a:pt x="169" y="154"/>
                      <a:pt x="168" y="155"/>
                      <a:pt x="167" y="152"/>
                    </a:cubicBezTo>
                    <a:cubicBezTo>
                      <a:pt x="167" y="152"/>
                      <a:pt x="166" y="152"/>
                      <a:pt x="166" y="152"/>
                    </a:cubicBezTo>
                    <a:cubicBezTo>
                      <a:pt x="164" y="148"/>
                      <a:pt x="160" y="148"/>
                      <a:pt x="154" y="148"/>
                    </a:cubicBezTo>
                    <a:cubicBezTo>
                      <a:pt x="153" y="148"/>
                      <a:pt x="150" y="148"/>
                      <a:pt x="148" y="148"/>
                    </a:cubicBezTo>
                    <a:cubicBezTo>
                      <a:pt x="146" y="145"/>
                      <a:pt x="143" y="143"/>
                      <a:pt x="138" y="143"/>
                    </a:cubicBezTo>
                    <a:cubicBezTo>
                      <a:pt x="137" y="142"/>
                      <a:pt x="133" y="135"/>
                      <a:pt x="131" y="134"/>
                    </a:cubicBezTo>
                    <a:cubicBezTo>
                      <a:pt x="131" y="134"/>
                      <a:pt x="130" y="134"/>
                      <a:pt x="129" y="134"/>
                    </a:cubicBezTo>
                    <a:cubicBezTo>
                      <a:pt x="129" y="136"/>
                      <a:pt x="129" y="137"/>
                      <a:pt x="129" y="139"/>
                    </a:cubicBezTo>
                    <a:cubicBezTo>
                      <a:pt x="131" y="142"/>
                      <a:pt x="131" y="145"/>
                      <a:pt x="134" y="148"/>
                    </a:cubicBezTo>
                    <a:cubicBezTo>
                      <a:pt x="133" y="147"/>
                      <a:pt x="133" y="145"/>
                      <a:pt x="134" y="145"/>
                    </a:cubicBezTo>
                    <a:cubicBezTo>
                      <a:pt x="134" y="145"/>
                      <a:pt x="134" y="145"/>
                      <a:pt x="134" y="145"/>
                    </a:cubicBezTo>
                    <a:cubicBezTo>
                      <a:pt x="135" y="146"/>
                      <a:pt x="135" y="149"/>
                      <a:pt x="136" y="150"/>
                    </a:cubicBezTo>
                    <a:cubicBezTo>
                      <a:pt x="137" y="151"/>
                      <a:pt x="137" y="152"/>
                      <a:pt x="139" y="152"/>
                    </a:cubicBezTo>
                    <a:cubicBezTo>
                      <a:pt x="139" y="151"/>
                      <a:pt x="139" y="151"/>
                      <a:pt x="139" y="150"/>
                    </a:cubicBezTo>
                    <a:cubicBezTo>
                      <a:pt x="140" y="150"/>
                      <a:pt x="140" y="150"/>
                      <a:pt x="140" y="149"/>
                    </a:cubicBezTo>
                    <a:cubicBezTo>
                      <a:pt x="141" y="149"/>
                      <a:pt x="141" y="149"/>
                      <a:pt x="142" y="149"/>
                    </a:cubicBezTo>
                    <a:cubicBezTo>
                      <a:pt x="142" y="147"/>
                      <a:pt x="143" y="147"/>
                      <a:pt x="143" y="146"/>
                    </a:cubicBezTo>
                    <a:cubicBezTo>
                      <a:pt x="144" y="146"/>
                      <a:pt x="143" y="146"/>
                      <a:pt x="144" y="146"/>
                    </a:cubicBezTo>
                    <a:cubicBezTo>
                      <a:pt x="144" y="147"/>
                      <a:pt x="144" y="149"/>
                      <a:pt x="144" y="150"/>
                    </a:cubicBezTo>
                    <a:cubicBezTo>
                      <a:pt x="146" y="152"/>
                      <a:pt x="150" y="152"/>
                      <a:pt x="150" y="157"/>
                    </a:cubicBezTo>
                    <a:cubicBezTo>
                      <a:pt x="149" y="157"/>
                      <a:pt x="148" y="158"/>
                      <a:pt x="147" y="159"/>
                    </a:cubicBezTo>
                    <a:cubicBezTo>
                      <a:pt x="147" y="159"/>
                      <a:pt x="147" y="160"/>
                      <a:pt x="147" y="161"/>
                    </a:cubicBezTo>
                    <a:cubicBezTo>
                      <a:pt x="146" y="161"/>
                      <a:pt x="146" y="162"/>
                      <a:pt x="145" y="163"/>
                    </a:cubicBezTo>
                    <a:cubicBezTo>
                      <a:pt x="143" y="165"/>
                      <a:pt x="142" y="168"/>
                      <a:pt x="141" y="170"/>
                    </a:cubicBezTo>
                    <a:cubicBezTo>
                      <a:pt x="141" y="170"/>
                      <a:pt x="141" y="170"/>
                      <a:pt x="141" y="170"/>
                    </a:cubicBezTo>
                    <a:cubicBezTo>
                      <a:pt x="139" y="170"/>
                      <a:pt x="138" y="170"/>
                      <a:pt x="137" y="170"/>
                    </a:cubicBezTo>
                    <a:cubicBezTo>
                      <a:pt x="137" y="171"/>
                      <a:pt x="137" y="170"/>
                      <a:pt x="136" y="171"/>
                    </a:cubicBezTo>
                    <a:cubicBezTo>
                      <a:pt x="136" y="172"/>
                      <a:pt x="136" y="173"/>
                      <a:pt x="135" y="174"/>
                    </a:cubicBezTo>
                    <a:cubicBezTo>
                      <a:pt x="133" y="176"/>
                      <a:pt x="130" y="176"/>
                      <a:pt x="128" y="177"/>
                    </a:cubicBezTo>
                    <a:cubicBezTo>
                      <a:pt x="125" y="178"/>
                      <a:pt x="122" y="181"/>
                      <a:pt x="117" y="180"/>
                    </a:cubicBezTo>
                    <a:cubicBezTo>
                      <a:pt x="117" y="177"/>
                      <a:pt x="117" y="170"/>
                      <a:pt x="115" y="168"/>
                    </a:cubicBezTo>
                    <a:cubicBezTo>
                      <a:pt x="115" y="167"/>
                      <a:pt x="113" y="166"/>
                      <a:pt x="112" y="165"/>
                    </a:cubicBezTo>
                    <a:cubicBezTo>
                      <a:pt x="112" y="164"/>
                      <a:pt x="112" y="162"/>
                      <a:pt x="112" y="161"/>
                    </a:cubicBezTo>
                    <a:cubicBezTo>
                      <a:pt x="111" y="161"/>
                      <a:pt x="110" y="160"/>
                      <a:pt x="110" y="160"/>
                    </a:cubicBezTo>
                    <a:cubicBezTo>
                      <a:pt x="108" y="157"/>
                      <a:pt x="109" y="154"/>
                      <a:pt x="107" y="152"/>
                    </a:cubicBezTo>
                    <a:cubicBezTo>
                      <a:pt x="107" y="151"/>
                      <a:pt x="106" y="151"/>
                      <a:pt x="105" y="150"/>
                    </a:cubicBezTo>
                    <a:cubicBezTo>
                      <a:pt x="104" y="148"/>
                      <a:pt x="105" y="145"/>
                      <a:pt x="104" y="143"/>
                    </a:cubicBezTo>
                    <a:cubicBezTo>
                      <a:pt x="103" y="142"/>
                      <a:pt x="103" y="141"/>
                      <a:pt x="102" y="141"/>
                    </a:cubicBezTo>
                    <a:cubicBezTo>
                      <a:pt x="101" y="138"/>
                      <a:pt x="103" y="137"/>
                      <a:pt x="101" y="136"/>
                    </a:cubicBezTo>
                    <a:cubicBezTo>
                      <a:pt x="101" y="136"/>
                      <a:pt x="101" y="136"/>
                      <a:pt x="101" y="136"/>
                    </a:cubicBezTo>
                    <a:cubicBezTo>
                      <a:pt x="101" y="137"/>
                      <a:pt x="101" y="139"/>
                      <a:pt x="100" y="140"/>
                    </a:cubicBezTo>
                    <a:cubicBezTo>
                      <a:pt x="100" y="137"/>
                      <a:pt x="99" y="136"/>
                      <a:pt x="97" y="135"/>
                    </a:cubicBezTo>
                    <a:cubicBezTo>
                      <a:pt x="97" y="135"/>
                      <a:pt x="97" y="135"/>
                      <a:pt x="97" y="136"/>
                    </a:cubicBezTo>
                    <a:cubicBezTo>
                      <a:pt x="97" y="136"/>
                      <a:pt x="97" y="137"/>
                      <a:pt x="97" y="138"/>
                    </a:cubicBezTo>
                    <a:cubicBezTo>
                      <a:pt x="100" y="142"/>
                      <a:pt x="99" y="147"/>
                      <a:pt x="102" y="152"/>
                    </a:cubicBezTo>
                    <a:cubicBezTo>
                      <a:pt x="103" y="154"/>
                      <a:pt x="104" y="156"/>
                      <a:pt x="105" y="158"/>
                    </a:cubicBezTo>
                    <a:cubicBezTo>
                      <a:pt x="105" y="160"/>
                      <a:pt x="105" y="162"/>
                      <a:pt x="105" y="163"/>
                    </a:cubicBezTo>
                    <a:cubicBezTo>
                      <a:pt x="106" y="167"/>
                      <a:pt x="109" y="168"/>
                      <a:pt x="110" y="173"/>
                    </a:cubicBezTo>
                    <a:cubicBezTo>
                      <a:pt x="110" y="173"/>
                      <a:pt x="110" y="173"/>
                      <a:pt x="111" y="173"/>
                    </a:cubicBezTo>
                    <a:cubicBezTo>
                      <a:pt x="113" y="176"/>
                      <a:pt x="116" y="178"/>
                      <a:pt x="118" y="181"/>
                    </a:cubicBezTo>
                    <a:cubicBezTo>
                      <a:pt x="118" y="182"/>
                      <a:pt x="118" y="183"/>
                      <a:pt x="118" y="184"/>
                    </a:cubicBezTo>
                    <a:cubicBezTo>
                      <a:pt x="118" y="185"/>
                      <a:pt x="119" y="186"/>
                      <a:pt x="119" y="188"/>
                    </a:cubicBezTo>
                    <a:cubicBezTo>
                      <a:pt x="120" y="187"/>
                      <a:pt x="120" y="188"/>
                      <a:pt x="120" y="187"/>
                    </a:cubicBezTo>
                    <a:cubicBezTo>
                      <a:pt x="121" y="186"/>
                      <a:pt x="121" y="186"/>
                      <a:pt x="124" y="186"/>
                    </a:cubicBezTo>
                    <a:cubicBezTo>
                      <a:pt x="124" y="186"/>
                      <a:pt x="124" y="186"/>
                      <a:pt x="125" y="186"/>
                    </a:cubicBezTo>
                    <a:cubicBezTo>
                      <a:pt x="126" y="184"/>
                      <a:pt x="126" y="184"/>
                      <a:pt x="128" y="184"/>
                    </a:cubicBezTo>
                    <a:cubicBezTo>
                      <a:pt x="128" y="185"/>
                      <a:pt x="129" y="185"/>
                      <a:pt x="130" y="185"/>
                    </a:cubicBezTo>
                    <a:cubicBezTo>
                      <a:pt x="131" y="184"/>
                      <a:pt x="131" y="183"/>
                      <a:pt x="133" y="183"/>
                    </a:cubicBezTo>
                    <a:cubicBezTo>
                      <a:pt x="133" y="183"/>
                      <a:pt x="133" y="183"/>
                      <a:pt x="133" y="184"/>
                    </a:cubicBezTo>
                    <a:cubicBezTo>
                      <a:pt x="133" y="184"/>
                      <a:pt x="133" y="184"/>
                      <a:pt x="133" y="184"/>
                    </a:cubicBezTo>
                    <a:cubicBezTo>
                      <a:pt x="134" y="188"/>
                      <a:pt x="131" y="190"/>
                      <a:pt x="130" y="193"/>
                    </a:cubicBezTo>
                    <a:cubicBezTo>
                      <a:pt x="130" y="195"/>
                      <a:pt x="129" y="197"/>
                      <a:pt x="129" y="198"/>
                    </a:cubicBezTo>
                    <a:cubicBezTo>
                      <a:pt x="128" y="200"/>
                      <a:pt x="126" y="205"/>
                      <a:pt x="124" y="207"/>
                    </a:cubicBezTo>
                    <a:cubicBezTo>
                      <a:pt x="123" y="208"/>
                      <a:pt x="121" y="209"/>
                      <a:pt x="119" y="210"/>
                    </a:cubicBezTo>
                    <a:cubicBezTo>
                      <a:pt x="116" y="213"/>
                      <a:pt x="116" y="217"/>
                      <a:pt x="114" y="220"/>
                    </a:cubicBezTo>
                    <a:cubicBezTo>
                      <a:pt x="111" y="223"/>
                      <a:pt x="109" y="223"/>
                      <a:pt x="109" y="229"/>
                    </a:cubicBezTo>
                    <a:cubicBezTo>
                      <a:pt x="112" y="232"/>
                      <a:pt x="109" y="231"/>
                      <a:pt x="110" y="235"/>
                    </a:cubicBezTo>
                    <a:cubicBezTo>
                      <a:pt x="110" y="237"/>
                      <a:pt x="112" y="240"/>
                      <a:pt x="113" y="241"/>
                    </a:cubicBezTo>
                    <a:cubicBezTo>
                      <a:pt x="113" y="243"/>
                      <a:pt x="113" y="246"/>
                      <a:pt x="112" y="247"/>
                    </a:cubicBezTo>
                    <a:cubicBezTo>
                      <a:pt x="113" y="250"/>
                      <a:pt x="113" y="253"/>
                      <a:pt x="113" y="257"/>
                    </a:cubicBezTo>
                    <a:cubicBezTo>
                      <a:pt x="112" y="257"/>
                      <a:pt x="111" y="259"/>
                      <a:pt x="110" y="259"/>
                    </a:cubicBezTo>
                    <a:cubicBezTo>
                      <a:pt x="108" y="260"/>
                      <a:pt x="107" y="259"/>
                      <a:pt x="106" y="261"/>
                    </a:cubicBezTo>
                    <a:cubicBezTo>
                      <a:pt x="106" y="262"/>
                      <a:pt x="105" y="263"/>
                      <a:pt x="105" y="265"/>
                    </a:cubicBezTo>
                    <a:cubicBezTo>
                      <a:pt x="104" y="266"/>
                      <a:pt x="103" y="265"/>
                      <a:pt x="103" y="268"/>
                    </a:cubicBezTo>
                    <a:cubicBezTo>
                      <a:pt x="103" y="269"/>
                      <a:pt x="103" y="270"/>
                      <a:pt x="103" y="271"/>
                    </a:cubicBezTo>
                    <a:cubicBezTo>
                      <a:pt x="104" y="271"/>
                      <a:pt x="104" y="272"/>
                      <a:pt x="105" y="272"/>
                    </a:cubicBezTo>
                    <a:cubicBezTo>
                      <a:pt x="107" y="277"/>
                      <a:pt x="102" y="282"/>
                      <a:pt x="101" y="285"/>
                    </a:cubicBezTo>
                    <a:cubicBezTo>
                      <a:pt x="101" y="287"/>
                      <a:pt x="102" y="290"/>
                      <a:pt x="101" y="292"/>
                    </a:cubicBezTo>
                    <a:cubicBezTo>
                      <a:pt x="100" y="294"/>
                      <a:pt x="98" y="295"/>
                      <a:pt x="98" y="297"/>
                    </a:cubicBezTo>
                    <a:cubicBezTo>
                      <a:pt x="96" y="299"/>
                      <a:pt x="96" y="301"/>
                      <a:pt x="95" y="303"/>
                    </a:cubicBezTo>
                    <a:cubicBezTo>
                      <a:pt x="94" y="305"/>
                      <a:pt x="90" y="308"/>
                      <a:pt x="88" y="309"/>
                    </a:cubicBezTo>
                    <a:cubicBezTo>
                      <a:pt x="86" y="310"/>
                      <a:pt x="82" y="309"/>
                      <a:pt x="80" y="310"/>
                    </a:cubicBezTo>
                    <a:cubicBezTo>
                      <a:pt x="79" y="311"/>
                      <a:pt x="79" y="311"/>
                      <a:pt x="78" y="312"/>
                    </a:cubicBezTo>
                    <a:cubicBezTo>
                      <a:pt x="77" y="310"/>
                      <a:pt x="77" y="310"/>
                      <a:pt x="74" y="310"/>
                    </a:cubicBezTo>
                    <a:cubicBezTo>
                      <a:pt x="74" y="306"/>
                      <a:pt x="74" y="307"/>
                      <a:pt x="75" y="304"/>
                    </a:cubicBezTo>
                    <a:cubicBezTo>
                      <a:pt x="73" y="302"/>
                      <a:pt x="73" y="301"/>
                      <a:pt x="72" y="298"/>
                    </a:cubicBezTo>
                    <a:cubicBezTo>
                      <a:pt x="71" y="297"/>
                      <a:pt x="69" y="296"/>
                      <a:pt x="68" y="294"/>
                    </a:cubicBezTo>
                    <a:cubicBezTo>
                      <a:pt x="66" y="292"/>
                      <a:pt x="65" y="289"/>
                      <a:pt x="64" y="286"/>
                    </a:cubicBezTo>
                    <a:cubicBezTo>
                      <a:pt x="64" y="285"/>
                      <a:pt x="64" y="283"/>
                      <a:pt x="64" y="281"/>
                    </a:cubicBezTo>
                    <a:cubicBezTo>
                      <a:pt x="64" y="281"/>
                      <a:pt x="63" y="280"/>
                      <a:pt x="63" y="279"/>
                    </a:cubicBezTo>
                    <a:cubicBezTo>
                      <a:pt x="63" y="277"/>
                      <a:pt x="63" y="275"/>
                      <a:pt x="63" y="273"/>
                    </a:cubicBezTo>
                    <a:cubicBezTo>
                      <a:pt x="62" y="270"/>
                      <a:pt x="58" y="267"/>
                      <a:pt x="57" y="264"/>
                    </a:cubicBezTo>
                    <a:cubicBezTo>
                      <a:pt x="55" y="257"/>
                      <a:pt x="60" y="253"/>
                      <a:pt x="61" y="250"/>
                    </a:cubicBezTo>
                    <a:cubicBezTo>
                      <a:pt x="62" y="247"/>
                      <a:pt x="60" y="244"/>
                      <a:pt x="60" y="243"/>
                    </a:cubicBezTo>
                    <a:cubicBezTo>
                      <a:pt x="60" y="240"/>
                      <a:pt x="60" y="238"/>
                      <a:pt x="60" y="236"/>
                    </a:cubicBezTo>
                    <a:cubicBezTo>
                      <a:pt x="59" y="235"/>
                      <a:pt x="58" y="235"/>
                      <a:pt x="58" y="234"/>
                    </a:cubicBezTo>
                    <a:cubicBezTo>
                      <a:pt x="57" y="231"/>
                      <a:pt x="58" y="229"/>
                      <a:pt x="57" y="227"/>
                    </a:cubicBezTo>
                    <a:cubicBezTo>
                      <a:pt x="55" y="224"/>
                      <a:pt x="51" y="221"/>
                      <a:pt x="50" y="217"/>
                    </a:cubicBezTo>
                    <a:cubicBezTo>
                      <a:pt x="52" y="215"/>
                      <a:pt x="52" y="210"/>
                      <a:pt x="52" y="206"/>
                    </a:cubicBezTo>
                    <a:cubicBezTo>
                      <a:pt x="51" y="206"/>
                      <a:pt x="50" y="204"/>
                      <a:pt x="49" y="203"/>
                    </a:cubicBezTo>
                    <a:cubicBezTo>
                      <a:pt x="47" y="202"/>
                      <a:pt x="45" y="204"/>
                      <a:pt x="43" y="202"/>
                    </a:cubicBezTo>
                    <a:cubicBezTo>
                      <a:pt x="42" y="199"/>
                      <a:pt x="44" y="198"/>
                      <a:pt x="40" y="198"/>
                    </a:cubicBezTo>
                    <a:cubicBezTo>
                      <a:pt x="38" y="199"/>
                      <a:pt x="33" y="201"/>
                      <a:pt x="31" y="201"/>
                    </a:cubicBezTo>
                    <a:cubicBezTo>
                      <a:pt x="28" y="202"/>
                      <a:pt x="28" y="200"/>
                      <a:pt x="26" y="200"/>
                    </a:cubicBezTo>
                    <a:cubicBezTo>
                      <a:pt x="26" y="200"/>
                      <a:pt x="25" y="201"/>
                      <a:pt x="25" y="201"/>
                    </a:cubicBezTo>
                    <a:cubicBezTo>
                      <a:pt x="24" y="202"/>
                      <a:pt x="19" y="203"/>
                      <a:pt x="18" y="202"/>
                    </a:cubicBezTo>
                    <a:cubicBezTo>
                      <a:pt x="15" y="201"/>
                      <a:pt x="10" y="197"/>
                      <a:pt x="8" y="193"/>
                    </a:cubicBezTo>
                    <a:cubicBezTo>
                      <a:pt x="7" y="191"/>
                      <a:pt x="7" y="188"/>
                      <a:pt x="6" y="186"/>
                    </a:cubicBezTo>
                    <a:cubicBezTo>
                      <a:pt x="6" y="185"/>
                      <a:pt x="4" y="185"/>
                      <a:pt x="4" y="185"/>
                    </a:cubicBezTo>
                    <a:cubicBezTo>
                      <a:pt x="3" y="184"/>
                      <a:pt x="3" y="183"/>
                      <a:pt x="3" y="181"/>
                    </a:cubicBezTo>
                    <a:cubicBezTo>
                      <a:pt x="3" y="181"/>
                      <a:pt x="3" y="181"/>
                      <a:pt x="3" y="180"/>
                    </a:cubicBezTo>
                    <a:cubicBezTo>
                      <a:pt x="2" y="180"/>
                      <a:pt x="1" y="180"/>
                      <a:pt x="0" y="180"/>
                    </a:cubicBezTo>
                    <a:cubicBezTo>
                      <a:pt x="0" y="180"/>
                      <a:pt x="0" y="180"/>
                      <a:pt x="0" y="179"/>
                    </a:cubicBezTo>
                    <a:cubicBezTo>
                      <a:pt x="1" y="179"/>
                      <a:pt x="1" y="179"/>
                      <a:pt x="2" y="178"/>
                    </a:cubicBezTo>
                    <a:cubicBezTo>
                      <a:pt x="0" y="177"/>
                      <a:pt x="0" y="177"/>
                      <a:pt x="0" y="175"/>
                    </a:cubicBezTo>
                    <a:cubicBezTo>
                      <a:pt x="5" y="170"/>
                      <a:pt x="0" y="159"/>
                      <a:pt x="1" y="152"/>
                    </a:cubicBezTo>
                    <a:cubicBezTo>
                      <a:pt x="3" y="147"/>
                      <a:pt x="7" y="139"/>
                      <a:pt x="10" y="135"/>
                    </a:cubicBezTo>
                    <a:cubicBezTo>
                      <a:pt x="11" y="133"/>
                      <a:pt x="15" y="132"/>
                      <a:pt x="16" y="130"/>
                    </a:cubicBezTo>
                    <a:cubicBezTo>
                      <a:pt x="17" y="127"/>
                      <a:pt x="16" y="125"/>
                      <a:pt x="17" y="123"/>
                    </a:cubicBezTo>
                    <a:cubicBezTo>
                      <a:pt x="18" y="120"/>
                      <a:pt x="22" y="119"/>
                      <a:pt x="23" y="117"/>
                    </a:cubicBezTo>
                    <a:cubicBezTo>
                      <a:pt x="24" y="116"/>
                      <a:pt x="23" y="113"/>
                      <a:pt x="25" y="112"/>
                    </a:cubicBezTo>
                    <a:cubicBezTo>
                      <a:pt x="26" y="111"/>
                      <a:pt x="26" y="112"/>
                      <a:pt x="27" y="112"/>
                    </a:cubicBezTo>
                    <a:cubicBezTo>
                      <a:pt x="27" y="113"/>
                      <a:pt x="27" y="114"/>
                      <a:pt x="28" y="114"/>
                    </a:cubicBezTo>
                    <a:cubicBezTo>
                      <a:pt x="29" y="113"/>
                      <a:pt x="31" y="114"/>
                      <a:pt x="32" y="114"/>
                    </a:cubicBezTo>
                    <a:cubicBezTo>
                      <a:pt x="32" y="114"/>
                      <a:pt x="33" y="113"/>
                      <a:pt x="34" y="112"/>
                    </a:cubicBezTo>
                    <a:cubicBezTo>
                      <a:pt x="35" y="112"/>
                      <a:pt x="36" y="112"/>
                      <a:pt x="37" y="112"/>
                    </a:cubicBezTo>
                    <a:cubicBezTo>
                      <a:pt x="38" y="112"/>
                      <a:pt x="39" y="111"/>
                      <a:pt x="39" y="111"/>
                    </a:cubicBezTo>
                    <a:cubicBezTo>
                      <a:pt x="42" y="111"/>
                      <a:pt x="45" y="111"/>
                      <a:pt x="47" y="111"/>
                    </a:cubicBezTo>
                    <a:cubicBezTo>
                      <a:pt x="49" y="110"/>
                      <a:pt x="54" y="109"/>
                      <a:pt x="55" y="109"/>
                    </a:cubicBezTo>
                    <a:cubicBezTo>
                      <a:pt x="57" y="110"/>
                      <a:pt x="56" y="110"/>
                      <a:pt x="58" y="110"/>
                    </a:cubicBezTo>
                    <a:cubicBezTo>
                      <a:pt x="58" y="111"/>
                      <a:pt x="58" y="112"/>
                      <a:pt x="57" y="112"/>
                    </a:cubicBezTo>
                    <a:cubicBezTo>
                      <a:pt x="58" y="113"/>
                      <a:pt x="58" y="115"/>
                      <a:pt x="58" y="116"/>
                    </a:cubicBezTo>
                    <a:cubicBezTo>
                      <a:pt x="57" y="118"/>
                      <a:pt x="56" y="118"/>
                      <a:pt x="56" y="121"/>
                    </a:cubicBezTo>
                    <a:cubicBezTo>
                      <a:pt x="57" y="121"/>
                      <a:pt x="58" y="122"/>
                      <a:pt x="59" y="123"/>
                    </a:cubicBezTo>
                    <a:cubicBezTo>
                      <a:pt x="60" y="123"/>
                      <a:pt x="61" y="123"/>
                      <a:pt x="63" y="123"/>
                    </a:cubicBezTo>
                    <a:cubicBezTo>
                      <a:pt x="64" y="124"/>
                      <a:pt x="64" y="126"/>
                      <a:pt x="65" y="127"/>
                    </a:cubicBezTo>
                    <a:cubicBezTo>
                      <a:pt x="66" y="128"/>
                      <a:pt x="67" y="127"/>
                      <a:pt x="69" y="128"/>
                    </a:cubicBezTo>
                    <a:cubicBezTo>
                      <a:pt x="70" y="128"/>
                      <a:pt x="70" y="130"/>
                      <a:pt x="72" y="130"/>
                    </a:cubicBezTo>
                    <a:cubicBezTo>
                      <a:pt x="72" y="130"/>
                      <a:pt x="72" y="130"/>
                      <a:pt x="73" y="130"/>
                    </a:cubicBezTo>
                    <a:cubicBezTo>
                      <a:pt x="73" y="129"/>
                      <a:pt x="73" y="129"/>
                      <a:pt x="73" y="128"/>
                    </a:cubicBezTo>
                    <a:cubicBezTo>
                      <a:pt x="73" y="127"/>
                      <a:pt x="73" y="127"/>
                      <a:pt x="73" y="126"/>
                    </a:cubicBezTo>
                    <a:cubicBezTo>
                      <a:pt x="74" y="125"/>
                      <a:pt x="78" y="123"/>
                      <a:pt x="80" y="124"/>
                    </a:cubicBezTo>
                    <a:cubicBezTo>
                      <a:pt x="82" y="127"/>
                      <a:pt x="87" y="132"/>
                      <a:pt x="93" y="131"/>
                    </a:cubicBezTo>
                    <a:cubicBezTo>
                      <a:pt x="93" y="130"/>
                      <a:pt x="94" y="129"/>
                      <a:pt x="95" y="129"/>
                    </a:cubicBezTo>
                    <a:cubicBezTo>
                      <a:pt x="96" y="129"/>
                      <a:pt x="97" y="131"/>
                      <a:pt x="97" y="131"/>
                    </a:cubicBezTo>
                    <a:cubicBezTo>
                      <a:pt x="98" y="130"/>
                      <a:pt x="99" y="130"/>
                      <a:pt x="100" y="130"/>
                    </a:cubicBezTo>
                    <a:cubicBezTo>
                      <a:pt x="101" y="126"/>
                      <a:pt x="104" y="124"/>
                      <a:pt x="105" y="120"/>
                    </a:cubicBezTo>
                    <a:cubicBezTo>
                      <a:pt x="103" y="119"/>
                      <a:pt x="104" y="119"/>
                      <a:pt x="103" y="118"/>
                    </a:cubicBezTo>
                    <a:cubicBezTo>
                      <a:pt x="105" y="117"/>
                      <a:pt x="106" y="117"/>
                      <a:pt x="106" y="114"/>
                    </a:cubicBezTo>
                    <a:cubicBezTo>
                      <a:pt x="105" y="114"/>
                      <a:pt x="105" y="114"/>
                      <a:pt x="104" y="114"/>
                    </a:cubicBezTo>
                    <a:cubicBezTo>
                      <a:pt x="103" y="115"/>
                      <a:pt x="102" y="115"/>
                      <a:pt x="101" y="116"/>
                    </a:cubicBezTo>
                    <a:cubicBezTo>
                      <a:pt x="99" y="114"/>
                      <a:pt x="98" y="114"/>
                      <a:pt x="95" y="114"/>
                    </a:cubicBezTo>
                    <a:cubicBezTo>
                      <a:pt x="94" y="115"/>
                      <a:pt x="94" y="115"/>
                      <a:pt x="92" y="115"/>
                    </a:cubicBezTo>
                    <a:cubicBezTo>
                      <a:pt x="92" y="114"/>
                      <a:pt x="91" y="114"/>
                      <a:pt x="91" y="114"/>
                    </a:cubicBezTo>
                    <a:cubicBezTo>
                      <a:pt x="87" y="109"/>
                      <a:pt x="89" y="108"/>
                      <a:pt x="88" y="101"/>
                    </a:cubicBezTo>
                    <a:cubicBezTo>
                      <a:pt x="87" y="101"/>
                      <a:pt x="86" y="101"/>
                      <a:pt x="85" y="101"/>
                    </a:cubicBezTo>
                    <a:cubicBezTo>
                      <a:pt x="84" y="102"/>
                      <a:pt x="85" y="103"/>
                      <a:pt x="84" y="103"/>
                    </a:cubicBezTo>
                    <a:cubicBezTo>
                      <a:pt x="83" y="102"/>
                      <a:pt x="83" y="102"/>
                      <a:pt x="81" y="102"/>
                    </a:cubicBezTo>
                    <a:cubicBezTo>
                      <a:pt x="82" y="106"/>
                      <a:pt x="84" y="105"/>
                      <a:pt x="84" y="109"/>
                    </a:cubicBezTo>
                    <a:cubicBezTo>
                      <a:pt x="84" y="109"/>
                      <a:pt x="84" y="109"/>
                      <a:pt x="84" y="109"/>
                    </a:cubicBezTo>
                    <a:cubicBezTo>
                      <a:pt x="83" y="109"/>
                      <a:pt x="83" y="109"/>
                      <a:pt x="82" y="109"/>
                    </a:cubicBezTo>
                    <a:cubicBezTo>
                      <a:pt x="82" y="108"/>
                      <a:pt x="82" y="108"/>
                      <a:pt x="82" y="107"/>
                    </a:cubicBezTo>
                    <a:cubicBezTo>
                      <a:pt x="81" y="107"/>
                      <a:pt x="80" y="107"/>
                      <a:pt x="79" y="107"/>
                    </a:cubicBezTo>
                    <a:cubicBezTo>
                      <a:pt x="78" y="106"/>
                      <a:pt x="76" y="104"/>
                      <a:pt x="76" y="102"/>
                    </a:cubicBezTo>
                    <a:cubicBezTo>
                      <a:pt x="75" y="100"/>
                      <a:pt x="76" y="98"/>
                      <a:pt x="75" y="96"/>
                    </a:cubicBezTo>
                    <a:cubicBezTo>
                      <a:pt x="74" y="94"/>
                      <a:pt x="73" y="94"/>
                      <a:pt x="72" y="92"/>
                    </a:cubicBezTo>
                    <a:cubicBezTo>
                      <a:pt x="71" y="92"/>
                      <a:pt x="71" y="93"/>
                      <a:pt x="71" y="92"/>
                    </a:cubicBezTo>
                    <a:cubicBezTo>
                      <a:pt x="69" y="90"/>
                      <a:pt x="70" y="87"/>
                      <a:pt x="68" y="86"/>
                    </a:cubicBezTo>
                    <a:cubicBezTo>
                      <a:pt x="67" y="88"/>
                      <a:pt x="68" y="87"/>
                      <a:pt x="67" y="88"/>
                    </a:cubicBezTo>
                    <a:cubicBezTo>
                      <a:pt x="66" y="87"/>
                      <a:pt x="66" y="86"/>
                      <a:pt x="66" y="85"/>
                    </a:cubicBezTo>
                    <a:cubicBezTo>
                      <a:pt x="65" y="85"/>
                      <a:pt x="65" y="85"/>
                      <a:pt x="64" y="85"/>
                    </a:cubicBezTo>
                    <a:cubicBezTo>
                      <a:pt x="64" y="87"/>
                      <a:pt x="63" y="88"/>
                      <a:pt x="64" y="90"/>
                    </a:cubicBezTo>
                    <a:cubicBezTo>
                      <a:pt x="64" y="92"/>
                      <a:pt x="66" y="93"/>
                      <a:pt x="66" y="96"/>
                    </a:cubicBezTo>
                    <a:cubicBezTo>
                      <a:pt x="68" y="97"/>
                      <a:pt x="68" y="97"/>
                      <a:pt x="70" y="97"/>
                    </a:cubicBezTo>
                    <a:cubicBezTo>
                      <a:pt x="70" y="98"/>
                      <a:pt x="70" y="98"/>
                      <a:pt x="70" y="99"/>
                    </a:cubicBezTo>
                    <a:cubicBezTo>
                      <a:pt x="71" y="99"/>
                      <a:pt x="71" y="99"/>
                      <a:pt x="72" y="99"/>
                    </a:cubicBezTo>
                    <a:cubicBezTo>
                      <a:pt x="72" y="100"/>
                      <a:pt x="73" y="100"/>
                      <a:pt x="74" y="101"/>
                    </a:cubicBezTo>
                    <a:cubicBezTo>
                      <a:pt x="74" y="102"/>
                      <a:pt x="74" y="102"/>
                      <a:pt x="74" y="103"/>
                    </a:cubicBezTo>
                    <a:cubicBezTo>
                      <a:pt x="74" y="103"/>
                      <a:pt x="74" y="103"/>
                      <a:pt x="74" y="103"/>
                    </a:cubicBezTo>
                    <a:cubicBezTo>
                      <a:pt x="74" y="103"/>
                      <a:pt x="74" y="104"/>
                      <a:pt x="74" y="104"/>
                    </a:cubicBezTo>
                    <a:cubicBezTo>
                      <a:pt x="72" y="103"/>
                      <a:pt x="73" y="103"/>
                      <a:pt x="71" y="102"/>
                    </a:cubicBezTo>
                    <a:cubicBezTo>
                      <a:pt x="70" y="105"/>
                      <a:pt x="69" y="107"/>
                      <a:pt x="68" y="109"/>
                    </a:cubicBezTo>
                    <a:cubicBezTo>
                      <a:pt x="68" y="109"/>
                      <a:pt x="67" y="109"/>
                      <a:pt x="67" y="109"/>
                    </a:cubicBezTo>
                    <a:cubicBezTo>
                      <a:pt x="67" y="108"/>
                      <a:pt x="67" y="108"/>
                      <a:pt x="67" y="107"/>
                    </a:cubicBezTo>
                    <a:cubicBezTo>
                      <a:pt x="69" y="106"/>
                      <a:pt x="69" y="104"/>
                      <a:pt x="69" y="102"/>
                    </a:cubicBezTo>
                    <a:cubicBezTo>
                      <a:pt x="68" y="102"/>
                      <a:pt x="67" y="102"/>
                      <a:pt x="66" y="102"/>
                    </a:cubicBezTo>
                    <a:cubicBezTo>
                      <a:pt x="65" y="102"/>
                      <a:pt x="65" y="100"/>
                      <a:pt x="65" y="99"/>
                    </a:cubicBezTo>
                    <a:cubicBezTo>
                      <a:pt x="64" y="98"/>
                      <a:pt x="62" y="97"/>
                      <a:pt x="61" y="95"/>
                    </a:cubicBezTo>
                    <a:cubicBezTo>
                      <a:pt x="60" y="93"/>
                      <a:pt x="61" y="90"/>
                      <a:pt x="59" y="88"/>
                    </a:cubicBezTo>
                    <a:cubicBezTo>
                      <a:pt x="57" y="88"/>
                      <a:pt x="54" y="91"/>
                      <a:pt x="52" y="92"/>
                    </a:cubicBezTo>
                    <a:cubicBezTo>
                      <a:pt x="49" y="92"/>
                      <a:pt x="47" y="91"/>
                      <a:pt x="46" y="91"/>
                    </a:cubicBezTo>
                    <a:cubicBezTo>
                      <a:pt x="46" y="91"/>
                      <a:pt x="46" y="91"/>
                      <a:pt x="46" y="91"/>
                    </a:cubicBezTo>
                    <a:cubicBezTo>
                      <a:pt x="46" y="91"/>
                      <a:pt x="46" y="91"/>
                      <a:pt x="45" y="91"/>
                    </a:cubicBezTo>
                    <a:cubicBezTo>
                      <a:pt x="46" y="93"/>
                      <a:pt x="45" y="95"/>
                      <a:pt x="45" y="96"/>
                    </a:cubicBezTo>
                    <a:cubicBezTo>
                      <a:pt x="42" y="97"/>
                      <a:pt x="38" y="99"/>
                      <a:pt x="38" y="103"/>
                    </a:cubicBezTo>
                    <a:cubicBezTo>
                      <a:pt x="38" y="103"/>
                      <a:pt x="38" y="103"/>
                      <a:pt x="38" y="104"/>
                    </a:cubicBezTo>
                    <a:cubicBezTo>
                      <a:pt x="38" y="104"/>
                      <a:pt x="38" y="104"/>
                      <a:pt x="37" y="105"/>
                    </a:cubicBezTo>
                    <a:cubicBezTo>
                      <a:pt x="37" y="105"/>
                      <a:pt x="37" y="105"/>
                      <a:pt x="36" y="105"/>
                    </a:cubicBezTo>
                    <a:cubicBezTo>
                      <a:pt x="36" y="105"/>
                      <a:pt x="36" y="106"/>
                      <a:pt x="36" y="106"/>
                    </a:cubicBezTo>
                    <a:cubicBezTo>
                      <a:pt x="33" y="108"/>
                      <a:pt x="34" y="110"/>
                      <a:pt x="29" y="109"/>
                    </a:cubicBezTo>
                    <a:cubicBezTo>
                      <a:pt x="28" y="110"/>
                      <a:pt x="27" y="110"/>
                      <a:pt x="26" y="110"/>
                    </a:cubicBezTo>
                    <a:cubicBezTo>
                      <a:pt x="24" y="107"/>
                      <a:pt x="21" y="109"/>
                      <a:pt x="21" y="106"/>
                    </a:cubicBezTo>
                    <a:cubicBezTo>
                      <a:pt x="22" y="104"/>
                      <a:pt x="20" y="103"/>
                      <a:pt x="20" y="100"/>
                    </a:cubicBezTo>
                    <a:cubicBezTo>
                      <a:pt x="23" y="98"/>
                      <a:pt x="23" y="92"/>
                      <a:pt x="24" y="88"/>
                    </a:cubicBezTo>
                    <a:cubicBezTo>
                      <a:pt x="25" y="87"/>
                      <a:pt x="25" y="87"/>
                      <a:pt x="26" y="87"/>
                    </a:cubicBezTo>
                    <a:cubicBezTo>
                      <a:pt x="28" y="89"/>
                      <a:pt x="35" y="87"/>
                      <a:pt x="38" y="87"/>
                    </a:cubicBezTo>
                    <a:cubicBezTo>
                      <a:pt x="38" y="84"/>
                      <a:pt x="40" y="84"/>
                      <a:pt x="40" y="80"/>
                    </a:cubicBezTo>
                    <a:cubicBezTo>
                      <a:pt x="39" y="80"/>
                      <a:pt x="39" y="79"/>
                      <a:pt x="39" y="78"/>
                    </a:cubicBezTo>
                    <a:cubicBezTo>
                      <a:pt x="38" y="76"/>
                      <a:pt x="35" y="76"/>
                      <a:pt x="34" y="74"/>
                    </a:cubicBezTo>
                    <a:cubicBezTo>
                      <a:pt x="35" y="73"/>
                      <a:pt x="36" y="73"/>
                      <a:pt x="38" y="73"/>
                    </a:cubicBezTo>
                    <a:cubicBezTo>
                      <a:pt x="39" y="74"/>
                      <a:pt x="39" y="74"/>
                      <a:pt x="40" y="74"/>
                    </a:cubicBezTo>
                    <a:cubicBezTo>
                      <a:pt x="40" y="73"/>
                      <a:pt x="40" y="72"/>
                      <a:pt x="41" y="71"/>
                    </a:cubicBezTo>
                    <a:cubicBezTo>
                      <a:pt x="42" y="70"/>
                      <a:pt x="45" y="71"/>
                      <a:pt x="47" y="70"/>
                    </a:cubicBezTo>
                    <a:cubicBezTo>
                      <a:pt x="48" y="69"/>
                      <a:pt x="49" y="67"/>
                      <a:pt x="50" y="66"/>
                    </a:cubicBezTo>
                    <a:cubicBezTo>
                      <a:pt x="52" y="65"/>
                      <a:pt x="54" y="65"/>
                      <a:pt x="55" y="64"/>
                    </a:cubicBezTo>
                    <a:cubicBezTo>
                      <a:pt x="55" y="63"/>
                      <a:pt x="55" y="62"/>
                      <a:pt x="56" y="60"/>
                    </a:cubicBezTo>
                    <a:cubicBezTo>
                      <a:pt x="56" y="60"/>
                      <a:pt x="56" y="60"/>
                      <a:pt x="57" y="60"/>
                    </a:cubicBezTo>
                    <a:cubicBezTo>
                      <a:pt x="57" y="62"/>
                      <a:pt x="57" y="63"/>
                      <a:pt x="57" y="63"/>
                    </a:cubicBezTo>
                    <a:cubicBezTo>
                      <a:pt x="57" y="63"/>
                      <a:pt x="57" y="63"/>
                      <a:pt x="57" y="62"/>
                    </a:cubicBezTo>
                    <a:cubicBezTo>
                      <a:pt x="58" y="61"/>
                      <a:pt x="58" y="60"/>
                      <a:pt x="59" y="60"/>
                    </a:cubicBezTo>
                    <a:cubicBezTo>
                      <a:pt x="60" y="59"/>
                      <a:pt x="62" y="59"/>
                      <a:pt x="63" y="59"/>
                    </a:cubicBezTo>
                    <a:cubicBezTo>
                      <a:pt x="65" y="56"/>
                      <a:pt x="65" y="52"/>
                      <a:pt x="66" y="50"/>
                    </a:cubicBezTo>
                    <a:cubicBezTo>
                      <a:pt x="67" y="50"/>
                      <a:pt x="69" y="49"/>
                      <a:pt x="70" y="49"/>
                    </a:cubicBezTo>
                    <a:cubicBezTo>
                      <a:pt x="70" y="50"/>
                      <a:pt x="71" y="50"/>
                      <a:pt x="71" y="51"/>
                    </a:cubicBezTo>
                    <a:cubicBezTo>
                      <a:pt x="69" y="52"/>
                      <a:pt x="68" y="53"/>
                      <a:pt x="67" y="55"/>
                    </a:cubicBezTo>
                    <a:cubicBezTo>
                      <a:pt x="69" y="56"/>
                      <a:pt x="68" y="57"/>
                      <a:pt x="69" y="58"/>
                    </a:cubicBezTo>
                    <a:cubicBezTo>
                      <a:pt x="70" y="57"/>
                      <a:pt x="71" y="57"/>
                      <a:pt x="73" y="57"/>
                    </a:cubicBezTo>
                    <a:cubicBezTo>
                      <a:pt x="73" y="57"/>
                      <a:pt x="74" y="58"/>
                      <a:pt x="74" y="59"/>
                    </a:cubicBezTo>
                    <a:cubicBezTo>
                      <a:pt x="79" y="57"/>
                      <a:pt x="81" y="57"/>
                      <a:pt x="87" y="57"/>
                    </a:cubicBezTo>
                    <a:cubicBezTo>
                      <a:pt x="89" y="55"/>
                      <a:pt x="90" y="50"/>
                      <a:pt x="93" y="49"/>
                    </a:cubicBezTo>
                    <a:cubicBezTo>
                      <a:pt x="94" y="49"/>
                      <a:pt x="94" y="49"/>
                      <a:pt x="95" y="49"/>
                    </a:cubicBezTo>
                    <a:cubicBezTo>
                      <a:pt x="95" y="49"/>
                      <a:pt x="95" y="50"/>
                      <a:pt x="96" y="50"/>
                    </a:cubicBezTo>
                    <a:cubicBezTo>
                      <a:pt x="96" y="50"/>
                      <a:pt x="96" y="50"/>
                      <a:pt x="96" y="50"/>
                    </a:cubicBezTo>
                    <a:cubicBezTo>
                      <a:pt x="97" y="49"/>
                      <a:pt x="97" y="49"/>
                      <a:pt x="97" y="48"/>
                    </a:cubicBezTo>
                    <a:cubicBezTo>
                      <a:pt x="95" y="48"/>
                      <a:pt x="95" y="47"/>
                      <a:pt x="95" y="45"/>
                    </a:cubicBezTo>
                    <a:cubicBezTo>
                      <a:pt x="96" y="45"/>
                      <a:pt x="97" y="44"/>
                      <a:pt x="98" y="44"/>
                    </a:cubicBezTo>
                    <a:cubicBezTo>
                      <a:pt x="101" y="43"/>
                      <a:pt x="105" y="45"/>
                      <a:pt x="106" y="45"/>
                    </a:cubicBezTo>
                    <a:cubicBezTo>
                      <a:pt x="107" y="44"/>
                      <a:pt x="108" y="44"/>
                      <a:pt x="109" y="43"/>
                    </a:cubicBezTo>
                    <a:cubicBezTo>
                      <a:pt x="108" y="42"/>
                      <a:pt x="108" y="42"/>
                      <a:pt x="107" y="41"/>
                    </a:cubicBezTo>
                    <a:cubicBezTo>
                      <a:pt x="106" y="41"/>
                      <a:pt x="102" y="41"/>
                      <a:pt x="100" y="41"/>
                    </a:cubicBezTo>
                    <a:cubicBezTo>
                      <a:pt x="100" y="42"/>
                      <a:pt x="99" y="43"/>
                      <a:pt x="97" y="43"/>
                    </a:cubicBezTo>
                    <a:cubicBezTo>
                      <a:pt x="97" y="43"/>
                      <a:pt x="97" y="43"/>
                      <a:pt x="97" y="43"/>
                    </a:cubicBezTo>
                    <a:cubicBezTo>
                      <a:pt x="97" y="43"/>
                      <a:pt x="96" y="43"/>
                      <a:pt x="96" y="43"/>
                    </a:cubicBezTo>
                    <a:cubicBezTo>
                      <a:pt x="96" y="40"/>
                      <a:pt x="96" y="40"/>
                      <a:pt x="96" y="37"/>
                    </a:cubicBezTo>
                    <a:cubicBezTo>
                      <a:pt x="100" y="32"/>
                      <a:pt x="103" y="28"/>
                      <a:pt x="108" y="25"/>
                    </a:cubicBezTo>
                    <a:cubicBezTo>
                      <a:pt x="108" y="25"/>
                      <a:pt x="108" y="24"/>
                      <a:pt x="108" y="24"/>
                    </a:cubicBezTo>
                    <a:cubicBezTo>
                      <a:pt x="108" y="24"/>
                      <a:pt x="108" y="24"/>
                      <a:pt x="108" y="24"/>
                    </a:cubicBezTo>
                    <a:cubicBezTo>
                      <a:pt x="107" y="23"/>
                      <a:pt x="105" y="23"/>
                      <a:pt x="103" y="24"/>
                    </a:cubicBezTo>
                    <a:cubicBezTo>
                      <a:pt x="103" y="24"/>
                      <a:pt x="103" y="24"/>
                      <a:pt x="102" y="24"/>
                    </a:cubicBezTo>
                    <a:cubicBezTo>
                      <a:pt x="101" y="25"/>
                      <a:pt x="100" y="29"/>
                      <a:pt x="98" y="30"/>
                    </a:cubicBezTo>
                    <a:cubicBezTo>
                      <a:pt x="97" y="30"/>
                      <a:pt x="96" y="30"/>
                      <a:pt x="94" y="31"/>
                    </a:cubicBezTo>
                    <a:cubicBezTo>
                      <a:pt x="92" y="31"/>
                      <a:pt x="88" y="35"/>
                      <a:pt x="88" y="38"/>
                    </a:cubicBezTo>
                    <a:cubicBezTo>
                      <a:pt x="89" y="39"/>
                      <a:pt x="89" y="40"/>
                      <a:pt x="89" y="41"/>
                    </a:cubicBezTo>
                    <a:cubicBezTo>
                      <a:pt x="88" y="42"/>
                      <a:pt x="87" y="44"/>
                      <a:pt x="86" y="45"/>
                    </a:cubicBezTo>
                    <a:cubicBezTo>
                      <a:pt x="85" y="45"/>
                      <a:pt x="84" y="45"/>
                      <a:pt x="83" y="46"/>
                    </a:cubicBezTo>
                    <a:cubicBezTo>
                      <a:pt x="81" y="48"/>
                      <a:pt x="81" y="52"/>
                      <a:pt x="79" y="53"/>
                    </a:cubicBezTo>
                    <a:cubicBezTo>
                      <a:pt x="78" y="53"/>
                      <a:pt x="78" y="53"/>
                      <a:pt x="76" y="53"/>
                    </a:cubicBezTo>
                    <a:cubicBezTo>
                      <a:pt x="76" y="54"/>
                      <a:pt x="76" y="54"/>
                      <a:pt x="76" y="55"/>
                    </a:cubicBezTo>
                    <a:cubicBezTo>
                      <a:pt x="75" y="55"/>
                      <a:pt x="76" y="55"/>
                      <a:pt x="75" y="55"/>
                    </a:cubicBezTo>
                    <a:cubicBezTo>
                      <a:pt x="74" y="54"/>
                      <a:pt x="74" y="54"/>
                      <a:pt x="74" y="52"/>
                    </a:cubicBezTo>
                    <a:cubicBezTo>
                      <a:pt x="76" y="49"/>
                      <a:pt x="73" y="47"/>
                      <a:pt x="74" y="43"/>
                    </a:cubicBezTo>
                    <a:cubicBezTo>
                      <a:pt x="74" y="43"/>
                      <a:pt x="75" y="42"/>
                      <a:pt x="75" y="41"/>
                    </a:cubicBezTo>
                    <a:cubicBezTo>
                      <a:pt x="75" y="41"/>
                      <a:pt x="75" y="41"/>
                      <a:pt x="74" y="41"/>
                    </a:cubicBezTo>
                    <a:cubicBezTo>
                      <a:pt x="74" y="41"/>
                      <a:pt x="74" y="41"/>
                      <a:pt x="73" y="41"/>
                    </a:cubicBezTo>
                    <a:cubicBezTo>
                      <a:pt x="73" y="42"/>
                      <a:pt x="73" y="42"/>
                      <a:pt x="73" y="43"/>
                    </a:cubicBezTo>
                    <a:cubicBezTo>
                      <a:pt x="73" y="43"/>
                      <a:pt x="73" y="43"/>
                      <a:pt x="72" y="43"/>
                    </a:cubicBezTo>
                    <a:cubicBezTo>
                      <a:pt x="71" y="44"/>
                      <a:pt x="65" y="45"/>
                      <a:pt x="64" y="45"/>
                    </a:cubicBezTo>
                    <a:cubicBezTo>
                      <a:pt x="64" y="44"/>
                      <a:pt x="64" y="43"/>
                      <a:pt x="64" y="42"/>
                    </a:cubicBezTo>
                    <a:cubicBezTo>
                      <a:pt x="64" y="42"/>
                      <a:pt x="65" y="42"/>
                      <a:pt x="65" y="42"/>
                    </a:cubicBezTo>
                    <a:cubicBezTo>
                      <a:pt x="65" y="40"/>
                      <a:pt x="65" y="40"/>
                      <a:pt x="65" y="39"/>
                    </a:cubicBezTo>
                    <a:cubicBezTo>
                      <a:pt x="66" y="38"/>
                      <a:pt x="67" y="38"/>
                      <a:pt x="69" y="37"/>
                    </a:cubicBezTo>
                    <a:cubicBezTo>
                      <a:pt x="69" y="37"/>
                      <a:pt x="69" y="37"/>
                      <a:pt x="69" y="37"/>
                    </a:cubicBezTo>
                    <a:cubicBezTo>
                      <a:pt x="68" y="37"/>
                      <a:pt x="67" y="37"/>
                      <a:pt x="67" y="37"/>
                    </a:cubicBezTo>
                    <a:cubicBezTo>
                      <a:pt x="67" y="36"/>
                      <a:pt x="67" y="35"/>
                      <a:pt x="67" y="35"/>
                    </a:cubicBezTo>
                    <a:cubicBezTo>
                      <a:pt x="68" y="34"/>
                      <a:pt x="70" y="34"/>
                      <a:pt x="70" y="33"/>
                    </a:cubicBezTo>
                    <a:cubicBezTo>
                      <a:pt x="69" y="33"/>
                      <a:pt x="69" y="33"/>
                      <a:pt x="68" y="33"/>
                    </a:cubicBezTo>
                    <a:cubicBezTo>
                      <a:pt x="68" y="33"/>
                      <a:pt x="68" y="32"/>
                      <a:pt x="68" y="31"/>
                    </a:cubicBezTo>
                    <a:cubicBezTo>
                      <a:pt x="68" y="31"/>
                      <a:pt x="69" y="30"/>
                      <a:pt x="70" y="30"/>
                    </a:cubicBezTo>
                    <a:cubicBezTo>
                      <a:pt x="71" y="30"/>
                      <a:pt x="72" y="30"/>
                      <a:pt x="73" y="31"/>
                    </a:cubicBezTo>
                    <a:cubicBezTo>
                      <a:pt x="74" y="30"/>
                      <a:pt x="74" y="28"/>
                      <a:pt x="75" y="28"/>
                    </a:cubicBezTo>
                    <a:cubicBezTo>
                      <a:pt x="78" y="27"/>
                      <a:pt x="79" y="28"/>
                      <a:pt x="83" y="26"/>
                    </a:cubicBezTo>
                    <a:cubicBezTo>
                      <a:pt x="83" y="26"/>
                      <a:pt x="83" y="26"/>
                      <a:pt x="83" y="26"/>
                    </a:cubicBezTo>
                    <a:cubicBezTo>
                      <a:pt x="82" y="26"/>
                      <a:pt x="81" y="26"/>
                      <a:pt x="80" y="26"/>
                    </a:cubicBezTo>
                    <a:cubicBezTo>
                      <a:pt x="80" y="25"/>
                      <a:pt x="80" y="25"/>
                      <a:pt x="80" y="25"/>
                    </a:cubicBezTo>
                    <a:cubicBezTo>
                      <a:pt x="80" y="25"/>
                      <a:pt x="80" y="25"/>
                      <a:pt x="81" y="25"/>
                    </a:cubicBezTo>
                    <a:cubicBezTo>
                      <a:pt x="83" y="24"/>
                      <a:pt x="86" y="24"/>
                      <a:pt x="87" y="21"/>
                    </a:cubicBezTo>
                    <a:cubicBezTo>
                      <a:pt x="90" y="20"/>
                      <a:pt x="89" y="19"/>
                      <a:pt x="91" y="18"/>
                    </a:cubicBezTo>
                    <a:cubicBezTo>
                      <a:pt x="92" y="18"/>
                      <a:pt x="94" y="17"/>
                      <a:pt x="95" y="17"/>
                    </a:cubicBezTo>
                    <a:cubicBezTo>
                      <a:pt x="96" y="15"/>
                      <a:pt x="95" y="14"/>
                      <a:pt x="97" y="14"/>
                    </a:cubicBezTo>
                    <a:cubicBezTo>
                      <a:pt x="97" y="13"/>
                      <a:pt x="108" y="9"/>
                      <a:pt x="108" y="9"/>
                    </a:cubicBezTo>
                    <a:cubicBezTo>
                      <a:pt x="109" y="10"/>
                      <a:pt x="109" y="10"/>
                      <a:pt x="110" y="10"/>
                    </a:cubicBezTo>
                    <a:cubicBezTo>
                      <a:pt x="111" y="9"/>
                      <a:pt x="111" y="9"/>
                      <a:pt x="113" y="9"/>
                    </a:cubicBezTo>
                    <a:cubicBezTo>
                      <a:pt x="114" y="10"/>
                      <a:pt x="114" y="10"/>
                      <a:pt x="115" y="10"/>
                    </a:cubicBezTo>
                    <a:cubicBezTo>
                      <a:pt x="116" y="9"/>
                      <a:pt x="118" y="7"/>
                      <a:pt x="120" y="8"/>
                    </a:cubicBezTo>
                    <a:cubicBezTo>
                      <a:pt x="120" y="9"/>
                      <a:pt x="120" y="9"/>
                      <a:pt x="121" y="9"/>
                    </a:cubicBezTo>
                    <a:cubicBezTo>
                      <a:pt x="122" y="8"/>
                      <a:pt x="123" y="8"/>
                      <a:pt x="126" y="8"/>
                    </a:cubicBezTo>
                    <a:cubicBezTo>
                      <a:pt x="126" y="9"/>
                      <a:pt x="127" y="9"/>
                      <a:pt x="127" y="11"/>
                    </a:cubicBezTo>
                    <a:cubicBezTo>
                      <a:pt x="126" y="11"/>
                      <a:pt x="125" y="11"/>
                      <a:pt x="125" y="12"/>
                    </a:cubicBezTo>
                    <a:cubicBezTo>
                      <a:pt x="125" y="12"/>
                      <a:pt x="125" y="12"/>
                      <a:pt x="125" y="12"/>
                    </a:cubicBezTo>
                    <a:cubicBezTo>
                      <a:pt x="126" y="13"/>
                      <a:pt x="128" y="12"/>
                      <a:pt x="129" y="13"/>
                    </a:cubicBezTo>
                    <a:cubicBezTo>
                      <a:pt x="130" y="13"/>
                      <a:pt x="130" y="14"/>
                      <a:pt x="130" y="14"/>
                    </a:cubicBezTo>
                    <a:cubicBezTo>
                      <a:pt x="132" y="14"/>
                      <a:pt x="133" y="14"/>
                      <a:pt x="134" y="14"/>
                    </a:cubicBezTo>
                    <a:cubicBezTo>
                      <a:pt x="137" y="15"/>
                      <a:pt x="140" y="20"/>
                      <a:pt x="141" y="23"/>
                    </a:cubicBezTo>
                    <a:cubicBezTo>
                      <a:pt x="138" y="25"/>
                      <a:pt x="137" y="27"/>
                      <a:pt x="132" y="27"/>
                    </a:cubicBezTo>
                    <a:cubicBezTo>
                      <a:pt x="130" y="25"/>
                      <a:pt x="128" y="23"/>
                      <a:pt x="125" y="23"/>
                    </a:cubicBezTo>
                    <a:cubicBezTo>
                      <a:pt x="125" y="23"/>
                      <a:pt x="125" y="23"/>
                      <a:pt x="125" y="23"/>
                    </a:cubicBezTo>
                    <a:cubicBezTo>
                      <a:pt x="127" y="25"/>
                      <a:pt x="126" y="29"/>
                      <a:pt x="126" y="32"/>
                    </a:cubicBezTo>
                    <a:cubicBezTo>
                      <a:pt x="127" y="33"/>
                      <a:pt x="127" y="33"/>
                      <a:pt x="129" y="33"/>
                    </a:cubicBezTo>
                    <a:cubicBezTo>
                      <a:pt x="129" y="33"/>
                      <a:pt x="129" y="33"/>
                      <a:pt x="129" y="32"/>
                    </a:cubicBezTo>
                    <a:cubicBezTo>
                      <a:pt x="129" y="31"/>
                      <a:pt x="128" y="31"/>
                      <a:pt x="128" y="29"/>
                    </a:cubicBezTo>
                    <a:cubicBezTo>
                      <a:pt x="129" y="29"/>
                      <a:pt x="130" y="29"/>
                      <a:pt x="130" y="29"/>
                    </a:cubicBezTo>
                    <a:cubicBezTo>
                      <a:pt x="131" y="30"/>
                      <a:pt x="132" y="31"/>
                      <a:pt x="134" y="31"/>
                    </a:cubicBezTo>
                    <a:cubicBezTo>
                      <a:pt x="135" y="31"/>
                      <a:pt x="135" y="31"/>
                      <a:pt x="135" y="30"/>
                    </a:cubicBezTo>
                    <a:cubicBezTo>
                      <a:pt x="134" y="29"/>
                      <a:pt x="134" y="29"/>
                      <a:pt x="134" y="28"/>
                    </a:cubicBezTo>
                    <a:cubicBezTo>
                      <a:pt x="136" y="27"/>
                      <a:pt x="138" y="27"/>
                      <a:pt x="139" y="26"/>
                    </a:cubicBezTo>
                    <a:cubicBezTo>
                      <a:pt x="141" y="26"/>
                      <a:pt x="142" y="27"/>
                      <a:pt x="143" y="27"/>
                    </a:cubicBezTo>
                    <a:cubicBezTo>
                      <a:pt x="146" y="25"/>
                      <a:pt x="145" y="21"/>
                      <a:pt x="147" y="18"/>
                    </a:cubicBezTo>
                    <a:cubicBezTo>
                      <a:pt x="147" y="18"/>
                      <a:pt x="147" y="18"/>
                      <a:pt x="148" y="18"/>
                    </a:cubicBezTo>
                    <a:cubicBezTo>
                      <a:pt x="149" y="18"/>
                      <a:pt x="149" y="18"/>
                      <a:pt x="150" y="19"/>
                    </a:cubicBezTo>
                    <a:cubicBezTo>
                      <a:pt x="150" y="19"/>
                      <a:pt x="150" y="20"/>
                      <a:pt x="150" y="21"/>
                    </a:cubicBezTo>
                    <a:cubicBezTo>
                      <a:pt x="150" y="23"/>
                      <a:pt x="150" y="23"/>
                      <a:pt x="148" y="23"/>
                    </a:cubicBezTo>
                    <a:cubicBezTo>
                      <a:pt x="148" y="24"/>
                      <a:pt x="148" y="24"/>
                      <a:pt x="148" y="25"/>
                    </a:cubicBezTo>
                    <a:cubicBezTo>
                      <a:pt x="156" y="25"/>
                      <a:pt x="156" y="19"/>
                      <a:pt x="164" y="19"/>
                    </a:cubicBezTo>
                    <a:cubicBezTo>
                      <a:pt x="164" y="20"/>
                      <a:pt x="164" y="20"/>
                      <a:pt x="164" y="21"/>
                    </a:cubicBezTo>
                    <a:cubicBezTo>
                      <a:pt x="167" y="21"/>
                      <a:pt x="169" y="21"/>
                      <a:pt x="172" y="21"/>
                    </a:cubicBezTo>
                    <a:cubicBezTo>
                      <a:pt x="173" y="21"/>
                      <a:pt x="173" y="22"/>
                      <a:pt x="175" y="22"/>
                    </a:cubicBezTo>
                    <a:cubicBezTo>
                      <a:pt x="175" y="22"/>
                      <a:pt x="175" y="22"/>
                      <a:pt x="175" y="22"/>
                    </a:cubicBezTo>
                    <a:cubicBezTo>
                      <a:pt x="175" y="21"/>
                      <a:pt x="175" y="20"/>
                      <a:pt x="175" y="19"/>
                    </a:cubicBezTo>
                    <a:cubicBezTo>
                      <a:pt x="180" y="19"/>
                      <a:pt x="183" y="20"/>
                      <a:pt x="186" y="22"/>
                    </a:cubicBezTo>
                    <a:cubicBezTo>
                      <a:pt x="187" y="23"/>
                      <a:pt x="187" y="24"/>
                      <a:pt x="189" y="25"/>
                    </a:cubicBezTo>
                    <a:cubicBezTo>
                      <a:pt x="189" y="24"/>
                      <a:pt x="189" y="24"/>
                      <a:pt x="189" y="23"/>
                    </a:cubicBezTo>
                    <a:cubicBezTo>
                      <a:pt x="188" y="22"/>
                      <a:pt x="187" y="21"/>
                      <a:pt x="187" y="19"/>
                    </a:cubicBezTo>
                    <a:cubicBezTo>
                      <a:pt x="188" y="18"/>
                      <a:pt x="188" y="17"/>
                      <a:pt x="189" y="16"/>
                    </a:cubicBezTo>
                    <a:cubicBezTo>
                      <a:pt x="190" y="15"/>
                      <a:pt x="192" y="16"/>
                      <a:pt x="193" y="15"/>
                    </a:cubicBezTo>
                    <a:cubicBezTo>
                      <a:pt x="195" y="14"/>
                      <a:pt x="193" y="10"/>
                      <a:pt x="198" y="10"/>
                    </a:cubicBezTo>
                    <a:cubicBezTo>
                      <a:pt x="199" y="11"/>
                      <a:pt x="199" y="11"/>
                      <a:pt x="201" y="11"/>
                    </a:cubicBezTo>
                    <a:cubicBezTo>
                      <a:pt x="201" y="12"/>
                      <a:pt x="201" y="12"/>
                      <a:pt x="201" y="13"/>
                    </a:cubicBezTo>
                    <a:cubicBezTo>
                      <a:pt x="199" y="15"/>
                      <a:pt x="200" y="17"/>
                      <a:pt x="198" y="20"/>
                    </a:cubicBezTo>
                    <a:cubicBezTo>
                      <a:pt x="198" y="21"/>
                      <a:pt x="197" y="21"/>
                      <a:pt x="197" y="21"/>
                    </a:cubicBezTo>
                    <a:cubicBezTo>
                      <a:pt x="196" y="23"/>
                      <a:pt x="197" y="26"/>
                      <a:pt x="197" y="27"/>
                    </a:cubicBezTo>
                    <a:cubicBezTo>
                      <a:pt x="195" y="29"/>
                      <a:pt x="192" y="30"/>
                      <a:pt x="189" y="30"/>
                    </a:cubicBezTo>
                    <a:cubicBezTo>
                      <a:pt x="189" y="31"/>
                      <a:pt x="189" y="31"/>
                      <a:pt x="189" y="31"/>
                    </a:cubicBezTo>
                    <a:cubicBezTo>
                      <a:pt x="189" y="31"/>
                      <a:pt x="189" y="31"/>
                      <a:pt x="189" y="31"/>
                    </a:cubicBezTo>
                    <a:cubicBezTo>
                      <a:pt x="190" y="32"/>
                      <a:pt x="191" y="32"/>
                      <a:pt x="192" y="32"/>
                    </a:cubicBezTo>
                    <a:cubicBezTo>
                      <a:pt x="194" y="30"/>
                      <a:pt x="197" y="29"/>
                      <a:pt x="198" y="28"/>
                    </a:cubicBezTo>
                    <a:cubicBezTo>
                      <a:pt x="199" y="27"/>
                      <a:pt x="199" y="26"/>
                      <a:pt x="199" y="25"/>
                    </a:cubicBezTo>
                    <a:cubicBezTo>
                      <a:pt x="200" y="25"/>
                      <a:pt x="201" y="25"/>
                      <a:pt x="202" y="25"/>
                    </a:cubicBezTo>
                    <a:cubicBezTo>
                      <a:pt x="202" y="25"/>
                      <a:pt x="202" y="25"/>
                      <a:pt x="203" y="26"/>
                    </a:cubicBezTo>
                    <a:cubicBezTo>
                      <a:pt x="203" y="27"/>
                      <a:pt x="203" y="27"/>
                      <a:pt x="203" y="28"/>
                    </a:cubicBezTo>
                    <a:cubicBezTo>
                      <a:pt x="204" y="28"/>
                      <a:pt x="204" y="28"/>
                      <a:pt x="204" y="28"/>
                    </a:cubicBezTo>
                    <a:cubicBezTo>
                      <a:pt x="204" y="28"/>
                      <a:pt x="204" y="27"/>
                      <a:pt x="204" y="27"/>
                    </a:cubicBezTo>
                    <a:cubicBezTo>
                      <a:pt x="204" y="27"/>
                      <a:pt x="204" y="26"/>
                      <a:pt x="205" y="25"/>
                    </a:cubicBezTo>
                    <a:cubicBezTo>
                      <a:pt x="205" y="25"/>
                      <a:pt x="204" y="25"/>
                      <a:pt x="204" y="25"/>
                    </a:cubicBezTo>
                    <a:cubicBezTo>
                      <a:pt x="204" y="25"/>
                      <a:pt x="204" y="25"/>
                      <a:pt x="204" y="25"/>
                    </a:cubicBezTo>
                    <a:cubicBezTo>
                      <a:pt x="201" y="25"/>
                      <a:pt x="199" y="24"/>
                      <a:pt x="199" y="21"/>
                    </a:cubicBezTo>
                    <a:cubicBezTo>
                      <a:pt x="200" y="20"/>
                      <a:pt x="199" y="19"/>
                      <a:pt x="200" y="17"/>
                    </a:cubicBezTo>
                    <a:cubicBezTo>
                      <a:pt x="200" y="17"/>
                      <a:pt x="204" y="13"/>
                      <a:pt x="205" y="13"/>
                    </a:cubicBezTo>
                    <a:cubicBezTo>
                      <a:pt x="205" y="14"/>
                      <a:pt x="205" y="16"/>
                      <a:pt x="205" y="17"/>
                    </a:cubicBezTo>
                    <a:cubicBezTo>
                      <a:pt x="206" y="18"/>
                      <a:pt x="206" y="18"/>
                      <a:pt x="207" y="18"/>
                    </a:cubicBezTo>
                    <a:cubicBezTo>
                      <a:pt x="207" y="18"/>
                      <a:pt x="207" y="17"/>
                      <a:pt x="207" y="17"/>
                    </a:cubicBezTo>
                    <a:cubicBezTo>
                      <a:pt x="207" y="17"/>
                      <a:pt x="207" y="17"/>
                      <a:pt x="208" y="17"/>
                    </a:cubicBezTo>
                    <a:cubicBezTo>
                      <a:pt x="207" y="17"/>
                      <a:pt x="207" y="17"/>
                      <a:pt x="207" y="16"/>
                    </a:cubicBezTo>
                    <a:cubicBezTo>
                      <a:pt x="208" y="15"/>
                      <a:pt x="210" y="14"/>
                      <a:pt x="212" y="14"/>
                    </a:cubicBezTo>
                    <a:cubicBezTo>
                      <a:pt x="213" y="15"/>
                      <a:pt x="215" y="16"/>
                      <a:pt x="215" y="16"/>
                    </a:cubicBezTo>
                    <a:cubicBezTo>
                      <a:pt x="216" y="18"/>
                      <a:pt x="216" y="19"/>
                      <a:pt x="217" y="21"/>
                    </a:cubicBezTo>
                    <a:cubicBezTo>
                      <a:pt x="217" y="19"/>
                      <a:pt x="217" y="18"/>
                      <a:pt x="217" y="16"/>
                    </a:cubicBezTo>
                    <a:cubicBezTo>
                      <a:pt x="216" y="16"/>
                      <a:pt x="214" y="14"/>
                      <a:pt x="214" y="12"/>
                    </a:cubicBezTo>
                    <a:cubicBezTo>
                      <a:pt x="216" y="11"/>
                      <a:pt x="215" y="10"/>
                      <a:pt x="218" y="10"/>
                    </a:cubicBezTo>
                    <a:cubicBezTo>
                      <a:pt x="220" y="11"/>
                      <a:pt x="225" y="11"/>
                      <a:pt x="227" y="10"/>
                    </a:cubicBezTo>
                    <a:cubicBezTo>
                      <a:pt x="227" y="9"/>
                      <a:pt x="227" y="8"/>
                      <a:pt x="228" y="7"/>
                    </a:cubicBezTo>
                    <a:cubicBezTo>
                      <a:pt x="229" y="6"/>
                      <a:pt x="234" y="4"/>
                      <a:pt x="236" y="5"/>
                    </a:cubicBezTo>
                    <a:cubicBezTo>
                      <a:pt x="237" y="5"/>
                      <a:pt x="238" y="7"/>
                      <a:pt x="240" y="6"/>
                    </a:cubicBezTo>
                    <a:cubicBezTo>
                      <a:pt x="240" y="6"/>
                      <a:pt x="240" y="5"/>
                      <a:pt x="240" y="5"/>
                    </a:cubicBezTo>
                    <a:cubicBezTo>
                      <a:pt x="242" y="4"/>
                      <a:pt x="249" y="5"/>
                      <a:pt x="251" y="5"/>
                    </a:cubicBezTo>
                    <a:cubicBezTo>
                      <a:pt x="254" y="4"/>
                      <a:pt x="256" y="0"/>
                      <a:pt x="261" y="1"/>
                    </a:cubicBezTo>
                    <a:cubicBezTo>
                      <a:pt x="264" y="2"/>
                      <a:pt x="264" y="4"/>
                      <a:pt x="265" y="4"/>
                    </a:cubicBezTo>
                    <a:cubicBezTo>
                      <a:pt x="267" y="5"/>
                      <a:pt x="269" y="5"/>
                      <a:pt x="271" y="5"/>
                    </a:cubicBezTo>
                    <a:cubicBezTo>
                      <a:pt x="272" y="6"/>
                      <a:pt x="274" y="7"/>
                      <a:pt x="274" y="9"/>
                    </a:cubicBezTo>
                    <a:cubicBezTo>
                      <a:pt x="273" y="10"/>
                      <a:pt x="273" y="11"/>
                      <a:pt x="270" y="11"/>
                    </a:cubicBezTo>
                    <a:cubicBezTo>
                      <a:pt x="269" y="11"/>
                      <a:pt x="268" y="11"/>
                      <a:pt x="266" y="11"/>
                    </a:cubicBezTo>
                    <a:cubicBezTo>
                      <a:pt x="265" y="11"/>
                      <a:pt x="265" y="13"/>
                      <a:pt x="264" y="13"/>
                    </a:cubicBezTo>
                    <a:cubicBezTo>
                      <a:pt x="263" y="13"/>
                      <a:pt x="262" y="13"/>
                      <a:pt x="261" y="14"/>
                    </a:cubicBezTo>
                    <a:cubicBezTo>
                      <a:pt x="259" y="14"/>
                      <a:pt x="258" y="16"/>
                      <a:pt x="256" y="16"/>
                    </a:cubicBezTo>
                    <a:cubicBezTo>
                      <a:pt x="255" y="17"/>
                      <a:pt x="253" y="17"/>
                      <a:pt x="252" y="18"/>
                    </a:cubicBezTo>
                    <a:cubicBezTo>
                      <a:pt x="253" y="18"/>
                      <a:pt x="254" y="18"/>
                      <a:pt x="255" y="18"/>
                    </a:cubicBezTo>
                    <a:cubicBezTo>
                      <a:pt x="258" y="16"/>
                      <a:pt x="261" y="15"/>
                      <a:pt x="265" y="1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3" name="Freeform 53"/>
              <p:cNvSpPr/>
              <p:nvPr/>
            </p:nvSpPr>
            <p:spPr bwMode="auto">
              <a:xfrm>
                <a:off x="2714" y="1965"/>
                <a:ext cx="169" cy="89"/>
              </a:xfrm>
              <a:custGeom>
                <a:avLst/>
                <a:gdLst>
                  <a:gd name="T0" fmla="*/ 6 w 34"/>
                  <a:gd name="T1" fmla="*/ 13 h 18"/>
                  <a:gd name="T2" fmla="*/ 14 w 34"/>
                  <a:gd name="T3" fmla="*/ 13 h 18"/>
                  <a:gd name="T4" fmla="*/ 14 w 34"/>
                  <a:gd name="T5" fmla="*/ 12 h 18"/>
                  <a:gd name="T6" fmla="*/ 3 w 34"/>
                  <a:gd name="T7" fmla="*/ 12 h 18"/>
                  <a:gd name="T8" fmla="*/ 3 w 34"/>
                  <a:gd name="T9" fmla="*/ 11 h 18"/>
                  <a:gd name="T10" fmla="*/ 3 w 34"/>
                  <a:gd name="T11" fmla="*/ 11 h 18"/>
                  <a:gd name="T12" fmla="*/ 3 w 34"/>
                  <a:gd name="T13" fmla="*/ 10 h 18"/>
                  <a:gd name="T14" fmla="*/ 5 w 34"/>
                  <a:gd name="T15" fmla="*/ 10 h 18"/>
                  <a:gd name="T16" fmla="*/ 1 w 34"/>
                  <a:gd name="T17" fmla="*/ 10 h 18"/>
                  <a:gd name="T18" fmla="*/ 0 w 34"/>
                  <a:gd name="T19" fmla="*/ 7 h 18"/>
                  <a:gd name="T20" fmla="*/ 5 w 34"/>
                  <a:gd name="T21" fmla="*/ 4 h 18"/>
                  <a:gd name="T22" fmla="*/ 6 w 34"/>
                  <a:gd name="T23" fmla="*/ 6 h 18"/>
                  <a:gd name="T24" fmla="*/ 6 w 34"/>
                  <a:gd name="T25" fmla="*/ 6 h 18"/>
                  <a:gd name="T26" fmla="*/ 6 w 34"/>
                  <a:gd name="T27" fmla="*/ 6 h 18"/>
                  <a:gd name="T28" fmla="*/ 7 w 34"/>
                  <a:gd name="T29" fmla="*/ 6 h 18"/>
                  <a:gd name="T30" fmla="*/ 7 w 34"/>
                  <a:gd name="T31" fmla="*/ 5 h 18"/>
                  <a:gd name="T32" fmla="*/ 10 w 34"/>
                  <a:gd name="T33" fmla="*/ 4 h 18"/>
                  <a:gd name="T34" fmla="*/ 12 w 34"/>
                  <a:gd name="T35" fmla="*/ 7 h 18"/>
                  <a:gd name="T36" fmla="*/ 14 w 34"/>
                  <a:gd name="T37" fmla="*/ 7 h 18"/>
                  <a:gd name="T38" fmla="*/ 14 w 34"/>
                  <a:gd name="T39" fmla="*/ 6 h 18"/>
                  <a:gd name="T40" fmla="*/ 13 w 34"/>
                  <a:gd name="T41" fmla="*/ 4 h 18"/>
                  <a:gd name="T42" fmla="*/ 14 w 34"/>
                  <a:gd name="T43" fmla="*/ 4 h 18"/>
                  <a:gd name="T44" fmla="*/ 19 w 34"/>
                  <a:gd name="T45" fmla="*/ 7 h 18"/>
                  <a:gd name="T46" fmla="*/ 19 w 34"/>
                  <a:gd name="T47" fmla="*/ 7 h 18"/>
                  <a:gd name="T48" fmla="*/ 16 w 34"/>
                  <a:gd name="T49" fmla="*/ 2 h 18"/>
                  <a:gd name="T50" fmla="*/ 18 w 34"/>
                  <a:gd name="T51" fmla="*/ 2 h 18"/>
                  <a:gd name="T52" fmla="*/ 17 w 34"/>
                  <a:gd name="T53" fmla="*/ 1 h 18"/>
                  <a:gd name="T54" fmla="*/ 21 w 34"/>
                  <a:gd name="T55" fmla="*/ 0 h 18"/>
                  <a:gd name="T56" fmla="*/ 28 w 34"/>
                  <a:gd name="T57" fmla="*/ 10 h 18"/>
                  <a:gd name="T58" fmla="*/ 33 w 34"/>
                  <a:gd name="T59" fmla="*/ 10 h 18"/>
                  <a:gd name="T60" fmla="*/ 34 w 34"/>
                  <a:gd name="T61" fmla="*/ 12 h 18"/>
                  <a:gd name="T62" fmla="*/ 29 w 34"/>
                  <a:gd name="T63" fmla="*/ 16 h 18"/>
                  <a:gd name="T64" fmla="*/ 14 w 34"/>
                  <a:gd name="T65" fmla="*/ 18 h 18"/>
                  <a:gd name="T66" fmla="*/ 6 w 34"/>
                  <a:gd name="T67" fmla="*/ 13 h 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18"/>
                  <a:gd name="T104" fmla="*/ 34 w 34"/>
                  <a:gd name="T105" fmla="*/ 18 h 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18">
                    <a:moveTo>
                      <a:pt x="6" y="13"/>
                    </a:moveTo>
                    <a:cubicBezTo>
                      <a:pt x="8" y="13"/>
                      <a:pt x="12" y="13"/>
                      <a:pt x="14" y="13"/>
                    </a:cubicBezTo>
                    <a:cubicBezTo>
                      <a:pt x="14" y="13"/>
                      <a:pt x="14" y="12"/>
                      <a:pt x="14" y="12"/>
                    </a:cubicBezTo>
                    <a:cubicBezTo>
                      <a:pt x="11" y="11"/>
                      <a:pt x="6" y="12"/>
                      <a:pt x="3" y="12"/>
                    </a:cubicBezTo>
                    <a:cubicBezTo>
                      <a:pt x="3" y="11"/>
                      <a:pt x="3" y="11"/>
                      <a:pt x="3" y="11"/>
                    </a:cubicBezTo>
                    <a:cubicBezTo>
                      <a:pt x="3" y="11"/>
                      <a:pt x="3" y="11"/>
                      <a:pt x="3" y="11"/>
                    </a:cubicBezTo>
                    <a:cubicBezTo>
                      <a:pt x="3" y="11"/>
                      <a:pt x="3" y="10"/>
                      <a:pt x="3" y="10"/>
                    </a:cubicBezTo>
                    <a:cubicBezTo>
                      <a:pt x="4" y="10"/>
                      <a:pt x="4" y="10"/>
                      <a:pt x="5" y="10"/>
                    </a:cubicBezTo>
                    <a:cubicBezTo>
                      <a:pt x="4" y="10"/>
                      <a:pt x="2" y="10"/>
                      <a:pt x="1" y="10"/>
                    </a:cubicBezTo>
                    <a:cubicBezTo>
                      <a:pt x="0" y="9"/>
                      <a:pt x="0" y="9"/>
                      <a:pt x="0" y="7"/>
                    </a:cubicBezTo>
                    <a:cubicBezTo>
                      <a:pt x="2" y="6"/>
                      <a:pt x="1" y="4"/>
                      <a:pt x="5" y="4"/>
                    </a:cubicBezTo>
                    <a:cubicBezTo>
                      <a:pt x="5" y="4"/>
                      <a:pt x="6" y="5"/>
                      <a:pt x="6" y="6"/>
                    </a:cubicBezTo>
                    <a:cubicBezTo>
                      <a:pt x="6" y="6"/>
                      <a:pt x="6" y="6"/>
                      <a:pt x="6" y="6"/>
                    </a:cubicBezTo>
                    <a:cubicBezTo>
                      <a:pt x="6" y="6"/>
                      <a:pt x="6" y="6"/>
                      <a:pt x="6" y="6"/>
                    </a:cubicBezTo>
                    <a:cubicBezTo>
                      <a:pt x="7" y="6"/>
                      <a:pt x="7" y="6"/>
                      <a:pt x="7" y="6"/>
                    </a:cubicBezTo>
                    <a:cubicBezTo>
                      <a:pt x="7" y="6"/>
                      <a:pt x="7" y="5"/>
                      <a:pt x="7" y="5"/>
                    </a:cubicBezTo>
                    <a:cubicBezTo>
                      <a:pt x="8" y="4"/>
                      <a:pt x="9" y="4"/>
                      <a:pt x="10" y="4"/>
                    </a:cubicBezTo>
                    <a:cubicBezTo>
                      <a:pt x="11" y="5"/>
                      <a:pt x="12" y="5"/>
                      <a:pt x="12" y="7"/>
                    </a:cubicBezTo>
                    <a:cubicBezTo>
                      <a:pt x="13" y="7"/>
                      <a:pt x="13" y="7"/>
                      <a:pt x="14" y="7"/>
                    </a:cubicBezTo>
                    <a:cubicBezTo>
                      <a:pt x="14" y="7"/>
                      <a:pt x="14" y="6"/>
                      <a:pt x="14" y="6"/>
                    </a:cubicBezTo>
                    <a:cubicBezTo>
                      <a:pt x="13" y="6"/>
                      <a:pt x="13" y="6"/>
                      <a:pt x="13" y="4"/>
                    </a:cubicBezTo>
                    <a:cubicBezTo>
                      <a:pt x="13" y="4"/>
                      <a:pt x="13" y="4"/>
                      <a:pt x="14" y="4"/>
                    </a:cubicBezTo>
                    <a:cubicBezTo>
                      <a:pt x="14" y="5"/>
                      <a:pt x="18" y="7"/>
                      <a:pt x="19" y="7"/>
                    </a:cubicBezTo>
                    <a:cubicBezTo>
                      <a:pt x="19" y="7"/>
                      <a:pt x="19" y="7"/>
                      <a:pt x="19" y="7"/>
                    </a:cubicBezTo>
                    <a:cubicBezTo>
                      <a:pt x="17" y="6"/>
                      <a:pt x="16" y="5"/>
                      <a:pt x="16" y="2"/>
                    </a:cubicBezTo>
                    <a:cubicBezTo>
                      <a:pt x="17" y="2"/>
                      <a:pt x="18" y="2"/>
                      <a:pt x="18" y="2"/>
                    </a:cubicBezTo>
                    <a:cubicBezTo>
                      <a:pt x="17" y="1"/>
                      <a:pt x="17" y="1"/>
                      <a:pt x="17" y="1"/>
                    </a:cubicBezTo>
                    <a:cubicBezTo>
                      <a:pt x="18" y="0"/>
                      <a:pt x="19" y="0"/>
                      <a:pt x="21" y="0"/>
                    </a:cubicBezTo>
                    <a:cubicBezTo>
                      <a:pt x="23" y="4"/>
                      <a:pt x="24" y="7"/>
                      <a:pt x="28" y="10"/>
                    </a:cubicBezTo>
                    <a:cubicBezTo>
                      <a:pt x="30" y="10"/>
                      <a:pt x="32" y="10"/>
                      <a:pt x="33" y="10"/>
                    </a:cubicBezTo>
                    <a:cubicBezTo>
                      <a:pt x="34" y="11"/>
                      <a:pt x="34" y="11"/>
                      <a:pt x="34" y="12"/>
                    </a:cubicBezTo>
                    <a:cubicBezTo>
                      <a:pt x="32" y="14"/>
                      <a:pt x="33" y="16"/>
                      <a:pt x="29" y="16"/>
                    </a:cubicBezTo>
                    <a:cubicBezTo>
                      <a:pt x="25" y="13"/>
                      <a:pt x="18" y="18"/>
                      <a:pt x="14" y="18"/>
                    </a:cubicBezTo>
                    <a:cubicBezTo>
                      <a:pt x="12" y="16"/>
                      <a:pt x="7" y="17"/>
                      <a:pt x="6" y="1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4" name="Freeform 54"/>
              <p:cNvSpPr/>
              <p:nvPr/>
            </p:nvSpPr>
            <p:spPr bwMode="auto">
              <a:xfrm>
                <a:off x="2644" y="1970"/>
                <a:ext cx="80" cy="54"/>
              </a:xfrm>
              <a:custGeom>
                <a:avLst/>
                <a:gdLst>
                  <a:gd name="T0" fmla="*/ 16 w 16"/>
                  <a:gd name="T1" fmla="*/ 0 h 11"/>
                  <a:gd name="T2" fmla="*/ 16 w 16"/>
                  <a:gd name="T3" fmla="*/ 3 h 11"/>
                  <a:gd name="T4" fmla="*/ 12 w 16"/>
                  <a:gd name="T5" fmla="*/ 9 h 11"/>
                  <a:gd name="T6" fmla="*/ 12 w 16"/>
                  <a:gd name="T7" fmla="*/ 10 h 11"/>
                  <a:gd name="T8" fmla="*/ 10 w 16"/>
                  <a:gd name="T9" fmla="*/ 10 h 11"/>
                  <a:gd name="T10" fmla="*/ 2 w 16"/>
                  <a:gd name="T11" fmla="*/ 9 h 11"/>
                  <a:gd name="T12" fmla="*/ 0 w 16"/>
                  <a:gd name="T13" fmla="*/ 1 h 11"/>
                  <a:gd name="T14" fmla="*/ 1 w 16"/>
                  <a:gd name="T15" fmla="*/ 1 h 11"/>
                  <a:gd name="T16" fmla="*/ 1 w 16"/>
                  <a:gd name="T17" fmla="*/ 1 h 11"/>
                  <a:gd name="T18" fmla="*/ 16 w 16"/>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1"/>
                  <a:gd name="T32" fmla="*/ 16 w 1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1">
                    <a:moveTo>
                      <a:pt x="16" y="0"/>
                    </a:moveTo>
                    <a:cubicBezTo>
                      <a:pt x="16" y="1"/>
                      <a:pt x="16" y="2"/>
                      <a:pt x="16" y="3"/>
                    </a:cubicBezTo>
                    <a:cubicBezTo>
                      <a:pt x="13" y="3"/>
                      <a:pt x="12" y="5"/>
                      <a:pt x="12" y="9"/>
                    </a:cubicBezTo>
                    <a:cubicBezTo>
                      <a:pt x="12" y="9"/>
                      <a:pt x="12" y="9"/>
                      <a:pt x="12" y="10"/>
                    </a:cubicBezTo>
                    <a:cubicBezTo>
                      <a:pt x="11" y="10"/>
                      <a:pt x="11" y="10"/>
                      <a:pt x="10" y="10"/>
                    </a:cubicBezTo>
                    <a:cubicBezTo>
                      <a:pt x="8" y="11"/>
                      <a:pt x="4" y="9"/>
                      <a:pt x="2" y="9"/>
                    </a:cubicBezTo>
                    <a:cubicBezTo>
                      <a:pt x="2" y="6"/>
                      <a:pt x="1" y="3"/>
                      <a:pt x="0" y="1"/>
                    </a:cubicBezTo>
                    <a:cubicBezTo>
                      <a:pt x="0" y="1"/>
                      <a:pt x="1" y="1"/>
                      <a:pt x="1" y="1"/>
                    </a:cubicBezTo>
                    <a:cubicBezTo>
                      <a:pt x="1" y="1"/>
                      <a:pt x="1" y="1"/>
                      <a:pt x="1" y="1"/>
                    </a:cubicBezTo>
                    <a:cubicBezTo>
                      <a:pt x="6" y="1"/>
                      <a:pt x="11" y="0"/>
                      <a:pt x="16"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5" name="Freeform 55"/>
              <p:cNvSpPr/>
              <p:nvPr/>
            </p:nvSpPr>
            <p:spPr bwMode="auto">
              <a:xfrm>
                <a:off x="2320" y="1985"/>
                <a:ext cx="1376" cy="1800"/>
              </a:xfrm>
              <a:custGeom>
                <a:avLst/>
                <a:gdLst>
                  <a:gd name="T0" fmla="*/ 146 w 276"/>
                  <a:gd name="T1" fmla="*/ 15 h 361"/>
                  <a:gd name="T2" fmla="*/ 144 w 276"/>
                  <a:gd name="T3" fmla="*/ 23 h 361"/>
                  <a:gd name="T4" fmla="*/ 144 w 276"/>
                  <a:gd name="T5" fmla="*/ 41 h 361"/>
                  <a:gd name="T6" fmla="*/ 174 w 276"/>
                  <a:gd name="T7" fmla="*/ 61 h 361"/>
                  <a:gd name="T8" fmla="*/ 169 w 276"/>
                  <a:gd name="T9" fmla="*/ 34 h 361"/>
                  <a:gd name="T10" fmla="*/ 182 w 276"/>
                  <a:gd name="T11" fmla="*/ 31 h 361"/>
                  <a:gd name="T12" fmla="*/ 190 w 276"/>
                  <a:gd name="T13" fmla="*/ 30 h 361"/>
                  <a:gd name="T14" fmla="*/ 205 w 276"/>
                  <a:gd name="T15" fmla="*/ 44 h 361"/>
                  <a:gd name="T16" fmla="*/ 210 w 276"/>
                  <a:gd name="T17" fmla="*/ 49 h 361"/>
                  <a:gd name="T18" fmla="*/ 212 w 276"/>
                  <a:gd name="T19" fmla="*/ 61 h 361"/>
                  <a:gd name="T20" fmla="*/ 197 w 276"/>
                  <a:gd name="T21" fmla="*/ 68 h 361"/>
                  <a:gd name="T22" fmla="*/ 202 w 276"/>
                  <a:gd name="T23" fmla="*/ 68 h 361"/>
                  <a:gd name="T24" fmla="*/ 204 w 276"/>
                  <a:gd name="T25" fmla="*/ 82 h 361"/>
                  <a:gd name="T26" fmla="*/ 200 w 276"/>
                  <a:gd name="T27" fmla="*/ 86 h 361"/>
                  <a:gd name="T28" fmla="*/ 187 w 276"/>
                  <a:gd name="T29" fmla="*/ 101 h 361"/>
                  <a:gd name="T30" fmla="*/ 181 w 276"/>
                  <a:gd name="T31" fmla="*/ 122 h 361"/>
                  <a:gd name="T32" fmla="*/ 173 w 276"/>
                  <a:gd name="T33" fmla="*/ 125 h 361"/>
                  <a:gd name="T34" fmla="*/ 150 w 276"/>
                  <a:gd name="T35" fmla="*/ 133 h 361"/>
                  <a:gd name="T36" fmla="*/ 172 w 276"/>
                  <a:gd name="T37" fmla="*/ 150 h 361"/>
                  <a:gd name="T38" fmla="*/ 192 w 276"/>
                  <a:gd name="T39" fmla="*/ 185 h 361"/>
                  <a:gd name="T40" fmla="*/ 201 w 276"/>
                  <a:gd name="T41" fmla="*/ 182 h 361"/>
                  <a:gd name="T42" fmla="*/ 221 w 276"/>
                  <a:gd name="T43" fmla="*/ 176 h 361"/>
                  <a:gd name="T44" fmla="*/ 239 w 276"/>
                  <a:gd name="T45" fmla="*/ 190 h 361"/>
                  <a:gd name="T46" fmla="*/ 246 w 276"/>
                  <a:gd name="T47" fmla="*/ 208 h 361"/>
                  <a:gd name="T48" fmla="*/ 252 w 276"/>
                  <a:gd name="T49" fmla="*/ 210 h 361"/>
                  <a:gd name="T50" fmla="*/ 270 w 276"/>
                  <a:gd name="T51" fmla="*/ 220 h 361"/>
                  <a:gd name="T52" fmla="*/ 260 w 276"/>
                  <a:gd name="T53" fmla="*/ 268 h 361"/>
                  <a:gd name="T54" fmla="*/ 236 w 276"/>
                  <a:gd name="T55" fmla="*/ 299 h 361"/>
                  <a:gd name="T56" fmla="*/ 217 w 276"/>
                  <a:gd name="T57" fmla="*/ 319 h 361"/>
                  <a:gd name="T58" fmla="*/ 204 w 276"/>
                  <a:gd name="T59" fmla="*/ 335 h 361"/>
                  <a:gd name="T60" fmla="*/ 183 w 276"/>
                  <a:gd name="T61" fmla="*/ 355 h 361"/>
                  <a:gd name="T62" fmla="*/ 185 w 276"/>
                  <a:gd name="T63" fmla="*/ 340 h 361"/>
                  <a:gd name="T64" fmla="*/ 187 w 276"/>
                  <a:gd name="T65" fmla="*/ 339 h 361"/>
                  <a:gd name="T66" fmla="*/ 202 w 276"/>
                  <a:gd name="T67" fmla="*/ 269 h 361"/>
                  <a:gd name="T68" fmla="*/ 184 w 276"/>
                  <a:gd name="T69" fmla="*/ 217 h 361"/>
                  <a:gd name="T70" fmla="*/ 190 w 276"/>
                  <a:gd name="T71" fmla="*/ 199 h 361"/>
                  <a:gd name="T72" fmla="*/ 176 w 276"/>
                  <a:gd name="T73" fmla="*/ 180 h 361"/>
                  <a:gd name="T74" fmla="*/ 165 w 276"/>
                  <a:gd name="T75" fmla="*/ 172 h 361"/>
                  <a:gd name="T76" fmla="*/ 131 w 276"/>
                  <a:gd name="T77" fmla="*/ 143 h 361"/>
                  <a:gd name="T78" fmla="*/ 120 w 276"/>
                  <a:gd name="T79" fmla="*/ 133 h 361"/>
                  <a:gd name="T80" fmla="*/ 117 w 276"/>
                  <a:gd name="T81" fmla="*/ 131 h 361"/>
                  <a:gd name="T82" fmla="*/ 99 w 276"/>
                  <a:gd name="T83" fmla="*/ 106 h 361"/>
                  <a:gd name="T84" fmla="*/ 96 w 276"/>
                  <a:gd name="T85" fmla="*/ 77 h 361"/>
                  <a:gd name="T86" fmla="*/ 83 w 276"/>
                  <a:gd name="T87" fmla="*/ 66 h 361"/>
                  <a:gd name="T88" fmla="*/ 74 w 276"/>
                  <a:gd name="T89" fmla="*/ 55 h 361"/>
                  <a:gd name="T90" fmla="*/ 63 w 276"/>
                  <a:gd name="T91" fmla="*/ 50 h 361"/>
                  <a:gd name="T92" fmla="*/ 33 w 276"/>
                  <a:gd name="T93" fmla="*/ 44 h 361"/>
                  <a:gd name="T94" fmla="*/ 14 w 276"/>
                  <a:gd name="T95" fmla="*/ 62 h 361"/>
                  <a:gd name="T96" fmla="*/ 7 w 276"/>
                  <a:gd name="T97" fmla="*/ 47 h 361"/>
                  <a:gd name="T98" fmla="*/ 12 w 276"/>
                  <a:gd name="T99" fmla="*/ 37 h 361"/>
                  <a:gd name="T100" fmla="*/ 0 w 276"/>
                  <a:gd name="T101" fmla="*/ 31 h 361"/>
                  <a:gd name="T102" fmla="*/ 9 w 276"/>
                  <a:gd name="T103" fmla="*/ 28 h 361"/>
                  <a:gd name="T104" fmla="*/ 1 w 276"/>
                  <a:gd name="T105" fmla="*/ 24 h 361"/>
                  <a:gd name="T106" fmla="*/ 24 w 276"/>
                  <a:gd name="T107" fmla="*/ 13 h 361"/>
                  <a:gd name="T108" fmla="*/ 63 w 276"/>
                  <a:gd name="T109" fmla="*/ 12 h 361"/>
                  <a:gd name="T110" fmla="*/ 72 w 276"/>
                  <a:gd name="T111" fmla="*/ 15 h 361"/>
                  <a:gd name="T112" fmla="*/ 92 w 276"/>
                  <a:gd name="T113" fmla="*/ 17 h 361"/>
                  <a:gd name="T114" fmla="*/ 119 w 276"/>
                  <a:gd name="T115" fmla="*/ 15 h 361"/>
                  <a:gd name="T116" fmla="*/ 124 w 276"/>
                  <a:gd name="T117" fmla="*/ 14 h 361"/>
                  <a:gd name="T118" fmla="*/ 124 w 276"/>
                  <a:gd name="T119" fmla="*/ 2 h 361"/>
                  <a:gd name="T120" fmla="*/ 133 w 276"/>
                  <a:gd name="T121" fmla="*/ 6 h 3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6"/>
                  <a:gd name="T184" fmla="*/ 0 h 361"/>
                  <a:gd name="T185" fmla="*/ 276 w 276"/>
                  <a:gd name="T186" fmla="*/ 361 h 3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6" h="361">
                    <a:moveTo>
                      <a:pt x="137" y="4"/>
                    </a:moveTo>
                    <a:cubicBezTo>
                      <a:pt x="141" y="3"/>
                      <a:pt x="146" y="3"/>
                      <a:pt x="147" y="8"/>
                    </a:cubicBezTo>
                    <a:cubicBezTo>
                      <a:pt x="146" y="8"/>
                      <a:pt x="146" y="8"/>
                      <a:pt x="146" y="9"/>
                    </a:cubicBezTo>
                    <a:cubicBezTo>
                      <a:pt x="148" y="9"/>
                      <a:pt x="149" y="10"/>
                      <a:pt x="150" y="11"/>
                    </a:cubicBezTo>
                    <a:cubicBezTo>
                      <a:pt x="150" y="12"/>
                      <a:pt x="150" y="12"/>
                      <a:pt x="150" y="12"/>
                    </a:cubicBezTo>
                    <a:cubicBezTo>
                      <a:pt x="149" y="13"/>
                      <a:pt x="149" y="14"/>
                      <a:pt x="146" y="14"/>
                    </a:cubicBezTo>
                    <a:cubicBezTo>
                      <a:pt x="146" y="14"/>
                      <a:pt x="146" y="15"/>
                      <a:pt x="146" y="15"/>
                    </a:cubicBezTo>
                    <a:cubicBezTo>
                      <a:pt x="145" y="16"/>
                      <a:pt x="142" y="18"/>
                      <a:pt x="140" y="18"/>
                    </a:cubicBezTo>
                    <a:cubicBezTo>
                      <a:pt x="140" y="17"/>
                      <a:pt x="139" y="17"/>
                      <a:pt x="138" y="17"/>
                    </a:cubicBezTo>
                    <a:cubicBezTo>
                      <a:pt x="138" y="17"/>
                      <a:pt x="138" y="17"/>
                      <a:pt x="138" y="17"/>
                    </a:cubicBezTo>
                    <a:cubicBezTo>
                      <a:pt x="138" y="17"/>
                      <a:pt x="138" y="17"/>
                      <a:pt x="138" y="17"/>
                    </a:cubicBezTo>
                    <a:cubicBezTo>
                      <a:pt x="138" y="17"/>
                      <a:pt x="138" y="17"/>
                      <a:pt x="138" y="18"/>
                    </a:cubicBezTo>
                    <a:cubicBezTo>
                      <a:pt x="139" y="18"/>
                      <a:pt x="142" y="18"/>
                      <a:pt x="143" y="19"/>
                    </a:cubicBezTo>
                    <a:cubicBezTo>
                      <a:pt x="144" y="20"/>
                      <a:pt x="144" y="21"/>
                      <a:pt x="144" y="23"/>
                    </a:cubicBezTo>
                    <a:cubicBezTo>
                      <a:pt x="142" y="24"/>
                      <a:pt x="140" y="24"/>
                      <a:pt x="138" y="25"/>
                    </a:cubicBezTo>
                    <a:cubicBezTo>
                      <a:pt x="140" y="26"/>
                      <a:pt x="140" y="26"/>
                      <a:pt x="141" y="27"/>
                    </a:cubicBezTo>
                    <a:cubicBezTo>
                      <a:pt x="140" y="30"/>
                      <a:pt x="138" y="32"/>
                      <a:pt x="138" y="34"/>
                    </a:cubicBezTo>
                    <a:cubicBezTo>
                      <a:pt x="137" y="35"/>
                      <a:pt x="139" y="40"/>
                      <a:pt x="140" y="42"/>
                    </a:cubicBezTo>
                    <a:cubicBezTo>
                      <a:pt x="140" y="42"/>
                      <a:pt x="140" y="42"/>
                      <a:pt x="141" y="42"/>
                    </a:cubicBezTo>
                    <a:cubicBezTo>
                      <a:pt x="142" y="41"/>
                      <a:pt x="142" y="41"/>
                      <a:pt x="143" y="41"/>
                    </a:cubicBezTo>
                    <a:cubicBezTo>
                      <a:pt x="144" y="41"/>
                      <a:pt x="144" y="41"/>
                      <a:pt x="144" y="41"/>
                    </a:cubicBezTo>
                    <a:cubicBezTo>
                      <a:pt x="145" y="43"/>
                      <a:pt x="145" y="43"/>
                      <a:pt x="146" y="45"/>
                    </a:cubicBezTo>
                    <a:cubicBezTo>
                      <a:pt x="147" y="45"/>
                      <a:pt x="149" y="44"/>
                      <a:pt x="151" y="45"/>
                    </a:cubicBezTo>
                    <a:cubicBezTo>
                      <a:pt x="153" y="46"/>
                      <a:pt x="155" y="49"/>
                      <a:pt x="158" y="49"/>
                    </a:cubicBezTo>
                    <a:cubicBezTo>
                      <a:pt x="160" y="50"/>
                      <a:pt x="163" y="49"/>
                      <a:pt x="165" y="50"/>
                    </a:cubicBezTo>
                    <a:cubicBezTo>
                      <a:pt x="167" y="52"/>
                      <a:pt x="167" y="56"/>
                      <a:pt x="169" y="58"/>
                    </a:cubicBezTo>
                    <a:cubicBezTo>
                      <a:pt x="169" y="58"/>
                      <a:pt x="170" y="58"/>
                      <a:pt x="170" y="58"/>
                    </a:cubicBezTo>
                    <a:cubicBezTo>
                      <a:pt x="171" y="58"/>
                      <a:pt x="173" y="60"/>
                      <a:pt x="174" y="61"/>
                    </a:cubicBezTo>
                    <a:cubicBezTo>
                      <a:pt x="174" y="61"/>
                      <a:pt x="174" y="61"/>
                      <a:pt x="174" y="61"/>
                    </a:cubicBezTo>
                    <a:cubicBezTo>
                      <a:pt x="176" y="60"/>
                      <a:pt x="176" y="60"/>
                      <a:pt x="176" y="58"/>
                    </a:cubicBezTo>
                    <a:cubicBezTo>
                      <a:pt x="171" y="53"/>
                      <a:pt x="174" y="51"/>
                      <a:pt x="174" y="44"/>
                    </a:cubicBezTo>
                    <a:cubicBezTo>
                      <a:pt x="174" y="44"/>
                      <a:pt x="174" y="44"/>
                      <a:pt x="173" y="44"/>
                    </a:cubicBezTo>
                    <a:cubicBezTo>
                      <a:pt x="173" y="43"/>
                      <a:pt x="172" y="41"/>
                      <a:pt x="172" y="40"/>
                    </a:cubicBezTo>
                    <a:cubicBezTo>
                      <a:pt x="171" y="40"/>
                      <a:pt x="170" y="39"/>
                      <a:pt x="169" y="38"/>
                    </a:cubicBezTo>
                    <a:cubicBezTo>
                      <a:pt x="169" y="37"/>
                      <a:pt x="169" y="36"/>
                      <a:pt x="169" y="34"/>
                    </a:cubicBezTo>
                    <a:cubicBezTo>
                      <a:pt x="168" y="31"/>
                      <a:pt x="165" y="28"/>
                      <a:pt x="164" y="25"/>
                    </a:cubicBezTo>
                    <a:cubicBezTo>
                      <a:pt x="164" y="25"/>
                      <a:pt x="165" y="25"/>
                      <a:pt x="167" y="25"/>
                    </a:cubicBezTo>
                    <a:cubicBezTo>
                      <a:pt x="169" y="27"/>
                      <a:pt x="172" y="25"/>
                      <a:pt x="175" y="25"/>
                    </a:cubicBezTo>
                    <a:cubicBezTo>
                      <a:pt x="176" y="27"/>
                      <a:pt x="177" y="29"/>
                      <a:pt x="180" y="29"/>
                    </a:cubicBezTo>
                    <a:cubicBezTo>
                      <a:pt x="181" y="28"/>
                      <a:pt x="181" y="28"/>
                      <a:pt x="182" y="28"/>
                    </a:cubicBezTo>
                    <a:cubicBezTo>
                      <a:pt x="182" y="29"/>
                      <a:pt x="183" y="29"/>
                      <a:pt x="183" y="30"/>
                    </a:cubicBezTo>
                    <a:cubicBezTo>
                      <a:pt x="182" y="31"/>
                      <a:pt x="183" y="30"/>
                      <a:pt x="182" y="31"/>
                    </a:cubicBezTo>
                    <a:cubicBezTo>
                      <a:pt x="181" y="31"/>
                      <a:pt x="180" y="32"/>
                      <a:pt x="179" y="32"/>
                    </a:cubicBezTo>
                    <a:cubicBezTo>
                      <a:pt x="180" y="32"/>
                      <a:pt x="180" y="32"/>
                      <a:pt x="180" y="32"/>
                    </a:cubicBezTo>
                    <a:cubicBezTo>
                      <a:pt x="181" y="32"/>
                      <a:pt x="183" y="33"/>
                      <a:pt x="184" y="33"/>
                    </a:cubicBezTo>
                    <a:cubicBezTo>
                      <a:pt x="184" y="34"/>
                      <a:pt x="184" y="36"/>
                      <a:pt x="185" y="37"/>
                    </a:cubicBezTo>
                    <a:cubicBezTo>
                      <a:pt x="186" y="36"/>
                      <a:pt x="188" y="37"/>
                      <a:pt x="190" y="37"/>
                    </a:cubicBezTo>
                    <a:cubicBezTo>
                      <a:pt x="190" y="36"/>
                      <a:pt x="191" y="35"/>
                      <a:pt x="191" y="33"/>
                    </a:cubicBezTo>
                    <a:cubicBezTo>
                      <a:pt x="190" y="32"/>
                      <a:pt x="190" y="32"/>
                      <a:pt x="190" y="30"/>
                    </a:cubicBezTo>
                    <a:cubicBezTo>
                      <a:pt x="190" y="30"/>
                      <a:pt x="190" y="30"/>
                      <a:pt x="190" y="30"/>
                    </a:cubicBezTo>
                    <a:cubicBezTo>
                      <a:pt x="190" y="30"/>
                      <a:pt x="190" y="30"/>
                      <a:pt x="190" y="29"/>
                    </a:cubicBezTo>
                    <a:cubicBezTo>
                      <a:pt x="191" y="30"/>
                      <a:pt x="191" y="30"/>
                      <a:pt x="192" y="30"/>
                    </a:cubicBezTo>
                    <a:cubicBezTo>
                      <a:pt x="193" y="34"/>
                      <a:pt x="195" y="34"/>
                      <a:pt x="198" y="36"/>
                    </a:cubicBezTo>
                    <a:cubicBezTo>
                      <a:pt x="200" y="37"/>
                      <a:pt x="199" y="40"/>
                      <a:pt x="201" y="41"/>
                    </a:cubicBezTo>
                    <a:cubicBezTo>
                      <a:pt x="202" y="42"/>
                      <a:pt x="202" y="41"/>
                      <a:pt x="203" y="42"/>
                    </a:cubicBezTo>
                    <a:cubicBezTo>
                      <a:pt x="204" y="43"/>
                      <a:pt x="204" y="43"/>
                      <a:pt x="205" y="44"/>
                    </a:cubicBezTo>
                    <a:cubicBezTo>
                      <a:pt x="206" y="45"/>
                      <a:pt x="209" y="44"/>
                      <a:pt x="210" y="46"/>
                    </a:cubicBezTo>
                    <a:cubicBezTo>
                      <a:pt x="211" y="46"/>
                      <a:pt x="211" y="46"/>
                      <a:pt x="211" y="46"/>
                    </a:cubicBezTo>
                    <a:cubicBezTo>
                      <a:pt x="211" y="46"/>
                      <a:pt x="211" y="46"/>
                      <a:pt x="211" y="46"/>
                    </a:cubicBezTo>
                    <a:cubicBezTo>
                      <a:pt x="211" y="46"/>
                      <a:pt x="211" y="46"/>
                      <a:pt x="210" y="46"/>
                    </a:cubicBezTo>
                    <a:cubicBezTo>
                      <a:pt x="209" y="48"/>
                      <a:pt x="208" y="49"/>
                      <a:pt x="207" y="51"/>
                    </a:cubicBezTo>
                    <a:cubicBezTo>
                      <a:pt x="208" y="51"/>
                      <a:pt x="208" y="51"/>
                      <a:pt x="208" y="51"/>
                    </a:cubicBezTo>
                    <a:cubicBezTo>
                      <a:pt x="209" y="49"/>
                      <a:pt x="210" y="50"/>
                      <a:pt x="210" y="49"/>
                    </a:cubicBezTo>
                    <a:cubicBezTo>
                      <a:pt x="212" y="47"/>
                      <a:pt x="210" y="47"/>
                      <a:pt x="212" y="46"/>
                    </a:cubicBezTo>
                    <a:cubicBezTo>
                      <a:pt x="213" y="47"/>
                      <a:pt x="214" y="46"/>
                      <a:pt x="215" y="47"/>
                    </a:cubicBezTo>
                    <a:cubicBezTo>
                      <a:pt x="215" y="48"/>
                      <a:pt x="215" y="48"/>
                      <a:pt x="215" y="48"/>
                    </a:cubicBezTo>
                    <a:cubicBezTo>
                      <a:pt x="216" y="49"/>
                      <a:pt x="218" y="53"/>
                      <a:pt x="218" y="53"/>
                    </a:cubicBezTo>
                    <a:cubicBezTo>
                      <a:pt x="218" y="53"/>
                      <a:pt x="218" y="53"/>
                      <a:pt x="217" y="54"/>
                    </a:cubicBezTo>
                    <a:cubicBezTo>
                      <a:pt x="217" y="54"/>
                      <a:pt x="213" y="57"/>
                      <a:pt x="213" y="57"/>
                    </a:cubicBezTo>
                    <a:cubicBezTo>
                      <a:pt x="212" y="58"/>
                      <a:pt x="213" y="60"/>
                      <a:pt x="212" y="61"/>
                    </a:cubicBezTo>
                    <a:cubicBezTo>
                      <a:pt x="210" y="61"/>
                      <a:pt x="207" y="61"/>
                      <a:pt x="205" y="61"/>
                    </a:cubicBezTo>
                    <a:cubicBezTo>
                      <a:pt x="204" y="61"/>
                      <a:pt x="201" y="62"/>
                      <a:pt x="199" y="62"/>
                    </a:cubicBezTo>
                    <a:cubicBezTo>
                      <a:pt x="199" y="62"/>
                      <a:pt x="199" y="63"/>
                      <a:pt x="199" y="63"/>
                    </a:cubicBezTo>
                    <a:cubicBezTo>
                      <a:pt x="197" y="65"/>
                      <a:pt x="195" y="66"/>
                      <a:pt x="195" y="71"/>
                    </a:cubicBezTo>
                    <a:cubicBezTo>
                      <a:pt x="195" y="71"/>
                      <a:pt x="195" y="71"/>
                      <a:pt x="196" y="71"/>
                    </a:cubicBezTo>
                    <a:cubicBezTo>
                      <a:pt x="196" y="71"/>
                      <a:pt x="196" y="71"/>
                      <a:pt x="196" y="70"/>
                    </a:cubicBezTo>
                    <a:cubicBezTo>
                      <a:pt x="196" y="70"/>
                      <a:pt x="196" y="69"/>
                      <a:pt x="197" y="68"/>
                    </a:cubicBezTo>
                    <a:cubicBezTo>
                      <a:pt x="197" y="66"/>
                      <a:pt x="199" y="65"/>
                      <a:pt x="200" y="64"/>
                    </a:cubicBezTo>
                    <a:cubicBezTo>
                      <a:pt x="201" y="64"/>
                      <a:pt x="203" y="64"/>
                      <a:pt x="204" y="64"/>
                    </a:cubicBezTo>
                    <a:cubicBezTo>
                      <a:pt x="204" y="65"/>
                      <a:pt x="204" y="65"/>
                      <a:pt x="204" y="65"/>
                    </a:cubicBezTo>
                    <a:cubicBezTo>
                      <a:pt x="205" y="66"/>
                      <a:pt x="205" y="66"/>
                      <a:pt x="205" y="68"/>
                    </a:cubicBezTo>
                    <a:cubicBezTo>
                      <a:pt x="204" y="68"/>
                      <a:pt x="202" y="68"/>
                      <a:pt x="201" y="68"/>
                    </a:cubicBezTo>
                    <a:cubicBezTo>
                      <a:pt x="201" y="68"/>
                      <a:pt x="201" y="68"/>
                      <a:pt x="201" y="68"/>
                    </a:cubicBezTo>
                    <a:cubicBezTo>
                      <a:pt x="201" y="68"/>
                      <a:pt x="202" y="68"/>
                      <a:pt x="202" y="68"/>
                    </a:cubicBezTo>
                    <a:cubicBezTo>
                      <a:pt x="202" y="68"/>
                      <a:pt x="202" y="68"/>
                      <a:pt x="202" y="68"/>
                    </a:cubicBezTo>
                    <a:cubicBezTo>
                      <a:pt x="204" y="69"/>
                      <a:pt x="204" y="70"/>
                      <a:pt x="205" y="72"/>
                    </a:cubicBezTo>
                    <a:cubicBezTo>
                      <a:pt x="207" y="71"/>
                      <a:pt x="209" y="71"/>
                      <a:pt x="211" y="71"/>
                    </a:cubicBezTo>
                    <a:cubicBezTo>
                      <a:pt x="211" y="71"/>
                      <a:pt x="211" y="72"/>
                      <a:pt x="211" y="72"/>
                    </a:cubicBezTo>
                    <a:cubicBezTo>
                      <a:pt x="210" y="72"/>
                      <a:pt x="208" y="73"/>
                      <a:pt x="208" y="73"/>
                    </a:cubicBezTo>
                    <a:cubicBezTo>
                      <a:pt x="210" y="74"/>
                      <a:pt x="212" y="74"/>
                      <a:pt x="212" y="77"/>
                    </a:cubicBezTo>
                    <a:cubicBezTo>
                      <a:pt x="209" y="79"/>
                      <a:pt x="210" y="82"/>
                      <a:pt x="204" y="82"/>
                    </a:cubicBezTo>
                    <a:cubicBezTo>
                      <a:pt x="204" y="81"/>
                      <a:pt x="204" y="80"/>
                      <a:pt x="204" y="80"/>
                    </a:cubicBezTo>
                    <a:cubicBezTo>
                      <a:pt x="206" y="79"/>
                      <a:pt x="207" y="77"/>
                      <a:pt x="208" y="76"/>
                    </a:cubicBezTo>
                    <a:cubicBezTo>
                      <a:pt x="207" y="75"/>
                      <a:pt x="206" y="74"/>
                      <a:pt x="205" y="74"/>
                    </a:cubicBezTo>
                    <a:cubicBezTo>
                      <a:pt x="204" y="75"/>
                      <a:pt x="203" y="75"/>
                      <a:pt x="203" y="77"/>
                    </a:cubicBezTo>
                    <a:cubicBezTo>
                      <a:pt x="202" y="78"/>
                      <a:pt x="203" y="79"/>
                      <a:pt x="202" y="80"/>
                    </a:cubicBezTo>
                    <a:cubicBezTo>
                      <a:pt x="200" y="82"/>
                      <a:pt x="197" y="82"/>
                      <a:pt x="196" y="86"/>
                    </a:cubicBezTo>
                    <a:cubicBezTo>
                      <a:pt x="197" y="86"/>
                      <a:pt x="199" y="86"/>
                      <a:pt x="200" y="86"/>
                    </a:cubicBezTo>
                    <a:cubicBezTo>
                      <a:pt x="200" y="86"/>
                      <a:pt x="200" y="87"/>
                      <a:pt x="200" y="87"/>
                    </a:cubicBezTo>
                    <a:cubicBezTo>
                      <a:pt x="197" y="89"/>
                      <a:pt x="193" y="91"/>
                      <a:pt x="192" y="94"/>
                    </a:cubicBezTo>
                    <a:cubicBezTo>
                      <a:pt x="192" y="95"/>
                      <a:pt x="192" y="96"/>
                      <a:pt x="192" y="97"/>
                    </a:cubicBezTo>
                    <a:cubicBezTo>
                      <a:pt x="191" y="99"/>
                      <a:pt x="191" y="98"/>
                      <a:pt x="190" y="99"/>
                    </a:cubicBezTo>
                    <a:cubicBezTo>
                      <a:pt x="190" y="100"/>
                      <a:pt x="190" y="101"/>
                      <a:pt x="190" y="102"/>
                    </a:cubicBezTo>
                    <a:cubicBezTo>
                      <a:pt x="188" y="101"/>
                      <a:pt x="189" y="101"/>
                      <a:pt x="187" y="101"/>
                    </a:cubicBezTo>
                    <a:cubicBezTo>
                      <a:pt x="187" y="101"/>
                      <a:pt x="187" y="101"/>
                      <a:pt x="187" y="101"/>
                    </a:cubicBezTo>
                    <a:cubicBezTo>
                      <a:pt x="188" y="103"/>
                      <a:pt x="189" y="104"/>
                      <a:pt x="191" y="106"/>
                    </a:cubicBezTo>
                    <a:cubicBezTo>
                      <a:pt x="191" y="106"/>
                      <a:pt x="191" y="107"/>
                      <a:pt x="191" y="108"/>
                    </a:cubicBezTo>
                    <a:cubicBezTo>
                      <a:pt x="189" y="108"/>
                      <a:pt x="189" y="108"/>
                      <a:pt x="188" y="107"/>
                    </a:cubicBezTo>
                    <a:cubicBezTo>
                      <a:pt x="188" y="107"/>
                      <a:pt x="188" y="107"/>
                      <a:pt x="188" y="108"/>
                    </a:cubicBezTo>
                    <a:cubicBezTo>
                      <a:pt x="188" y="108"/>
                      <a:pt x="188" y="108"/>
                      <a:pt x="188" y="108"/>
                    </a:cubicBezTo>
                    <a:cubicBezTo>
                      <a:pt x="189" y="109"/>
                      <a:pt x="189" y="108"/>
                      <a:pt x="189" y="110"/>
                    </a:cubicBezTo>
                    <a:cubicBezTo>
                      <a:pt x="186" y="111"/>
                      <a:pt x="181" y="117"/>
                      <a:pt x="181" y="122"/>
                    </a:cubicBezTo>
                    <a:cubicBezTo>
                      <a:pt x="183" y="124"/>
                      <a:pt x="184" y="134"/>
                      <a:pt x="184" y="137"/>
                    </a:cubicBezTo>
                    <a:cubicBezTo>
                      <a:pt x="184" y="137"/>
                      <a:pt x="184" y="137"/>
                      <a:pt x="184" y="137"/>
                    </a:cubicBezTo>
                    <a:cubicBezTo>
                      <a:pt x="183" y="138"/>
                      <a:pt x="182" y="138"/>
                      <a:pt x="181" y="138"/>
                    </a:cubicBezTo>
                    <a:cubicBezTo>
                      <a:pt x="181" y="134"/>
                      <a:pt x="179" y="134"/>
                      <a:pt x="179" y="130"/>
                    </a:cubicBezTo>
                    <a:cubicBezTo>
                      <a:pt x="179" y="130"/>
                      <a:pt x="179" y="130"/>
                      <a:pt x="178" y="130"/>
                    </a:cubicBezTo>
                    <a:cubicBezTo>
                      <a:pt x="178" y="128"/>
                      <a:pt x="178" y="127"/>
                      <a:pt x="177" y="125"/>
                    </a:cubicBezTo>
                    <a:cubicBezTo>
                      <a:pt x="176" y="125"/>
                      <a:pt x="174" y="125"/>
                      <a:pt x="173" y="125"/>
                    </a:cubicBezTo>
                    <a:cubicBezTo>
                      <a:pt x="171" y="124"/>
                      <a:pt x="171" y="123"/>
                      <a:pt x="167" y="123"/>
                    </a:cubicBezTo>
                    <a:cubicBezTo>
                      <a:pt x="167" y="124"/>
                      <a:pt x="167" y="124"/>
                      <a:pt x="166" y="125"/>
                    </a:cubicBezTo>
                    <a:cubicBezTo>
                      <a:pt x="166" y="126"/>
                      <a:pt x="166" y="127"/>
                      <a:pt x="167" y="128"/>
                    </a:cubicBezTo>
                    <a:cubicBezTo>
                      <a:pt x="165" y="128"/>
                      <a:pt x="163" y="128"/>
                      <a:pt x="162" y="128"/>
                    </a:cubicBezTo>
                    <a:cubicBezTo>
                      <a:pt x="161" y="127"/>
                      <a:pt x="161" y="126"/>
                      <a:pt x="160" y="126"/>
                    </a:cubicBezTo>
                    <a:cubicBezTo>
                      <a:pt x="159" y="128"/>
                      <a:pt x="156" y="127"/>
                      <a:pt x="155" y="127"/>
                    </a:cubicBezTo>
                    <a:cubicBezTo>
                      <a:pt x="154" y="130"/>
                      <a:pt x="151" y="131"/>
                      <a:pt x="150" y="133"/>
                    </a:cubicBezTo>
                    <a:cubicBezTo>
                      <a:pt x="149" y="136"/>
                      <a:pt x="151" y="137"/>
                      <a:pt x="151" y="139"/>
                    </a:cubicBezTo>
                    <a:cubicBezTo>
                      <a:pt x="151" y="142"/>
                      <a:pt x="151" y="145"/>
                      <a:pt x="151" y="148"/>
                    </a:cubicBezTo>
                    <a:cubicBezTo>
                      <a:pt x="152" y="152"/>
                      <a:pt x="154" y="158"/>
                      <a:pt x="159" y="158"/>
                    </a:cubicBezTo>
                    <a:cubicBezTo>
                      <a:pt x="160" y="156"/>
                      <a:pt x="161" y="157"/>
                      <a:pt x="163" y="157"/>
                    </a:cubicBezTo>
                    <a:cubicBezTo>
                      <a:pt x="163" y="154"/>
                      <a:pt x="164" y="152"/>
                      <a:pt x="165" y="150"/>
                    </a:cubicBezTo>
                    <a:cubicBezTo>
                      <a:pt x="167" y="149"/>
                      <a:pt x="169" y="149"/>
                      <a:pt x="172" y="149"/>
                    </a:cubicBezTo>
                    <a:cubicBezTo>
                      <a:pt x="172" y="149"/>
                      <a:pt x="172" y="149"/>
                      <a:pt x="172" y="150"/>
                    </a:cubicBezTo>
                    <a:cubicBezTo>
                      <a:pt x="175" y="153"/>
                      <a:pt x="170" y="161"/>
                      <a:pt x="169" y="164"/>
                    </a:cubicBezTo>
                    <a:cubicBezTo>
                      <a:pt x="173" y="164"/>
                      <a:pt x="175" y="164"/>
                      <a:pt x="179" y="164"/>
                    </a:cubicBezTo>
                    <a:cubicBezTo>
                      <a:pt x="179" y="164"/>
                      <a:pt x="179" y="164"/>
                      <a:pt x="179" y="165"/>
                    </a:cubicBezTo>
                    <a:cubicBezTo>
                      <a:pt x="181" y="168"/>
                      <a:pt x="179" y="176"/>
                      <a:pt x="179" y="180"/>
                    </a:cubicBezTo>
                    <a:cubicBezTo>
                      <a:pt x="182" y="181"/>
                      <a:pt x="182" y="182"/>
                      <a:pt x="185" y="183"/>
                    </a:cubicBezTo>
                    <a:cubicBezTo>
                      <a:pt x="186" y="181"/>
                      <a:pt x="187" y="181"/>
                      <a:pt x="190" y="181"/>
                    </a:cubicBezTo>
                    <a:cubicBezTo>
                      <a:pt x="190" y="182"/>
                      <a:pt x="191" y="184"/>
                      <a:pt x="192" y="185"/>
                    </a:cubicBezTo>
                    <a:cubicBezTo>
                      <a:pt x="192" y="182"/>
                      <a:pt x="193" y="180"/>
                      <a:pt x="194" y="178"/>
                    </a:cubicBezTo>
                    <a:cubicBezTo>
                      <a:pt x="195" y="177"/>
                      <a:pt x="197" y="177"/>
                      <a:pt x="198" y="177"/>
                    </a:cubicBezTo>
                    <a:cubicBezTo>
                      <a:pt x="200" y="176"/>
                      <a:pt x="200" y="174"/>
                      <a:pt x="203" y="173"/>
                    </a:cubicBezTo>
                    <a:cubicBezTo>
                      <a:pt x="203" y="174"/>
                      <a:pt x="203" y="174"/>
                      <a:pt x="203" y="174"/>
                    </a:cubicBezTo>
                    <a:cubicBezTo>
                      <a:pt x="203" y="174"/>
                      <a:pt x="203" y="174"/>
                      <a:pt x="203" y="174"/>
                    </a:cubicBezTo>
                    <a:cubicBezTo>
                      <a:pt x="203" y="176"/>
                      <a:pt x="201" y="179"/>
                      <a:pt x="201" y="182"/>
                    </a:cubicBezTo>
                    <a:cubicBezTo>
                      <a:pt x="201" y="182"/>
                      <a:pt x="201" y="182"/>
                      <a:pt x="201" y="182"/>
                    </a:cubicBezTo>
                    <a:cubicBezTo>
                      <a:pt x="201" y="181"/>
                      <a:pt x="201" y="181"/>
                      <a:pt x="201" y="181"/>
                    </a:cubicBezTo>
                    <a:cubicBezTo>
                      <a:pt x="201" y="181"/>
                      <a:pt x="201" y="181"/>
                      <a:pt x="201" y="181"/>
                    </a:cubicBezTo>
                    <a:cubicBezTo>
                      <a:pt x="202" y="178"/>
                      <a:pt x="203" y="174"/>
                      <a:pt x="206" y="174"/>
                    </a:cubicBezTo>
                    <a:cubicBezTo>
                      <a:pt x="207" y="175"/>
                      <a:pt x="209" y="178"/>
                      <a:pt x="210" y="178"/>
                    </a:cubicBezTo>
                    <a:cubicBezTo>
                      <a:pt x="211" y="178"/>
                      <a:pt x="211" y="178"/>
                      <a:pt x="213" y="178"/>
                    </a:cubicBezTo>
                    <a:cubicBezTo>
                      <a:pt x="213" y="179"/>
                      <a:pt x="214" y="179"/>
                      <a:pt x="215" y="179"/>
                    </a:cubicBezTo>
                    <a:cubicBezTo>
                      <a:pt x="217" y="178"/>
                      <a:pt x="218" y="176"/>
                      <a:pt x="221" y="176"/>
                    </a:cubicBezTo>
                    <a:cubicBezTo>
                      <a:pt x="221" y="177"/>
                      <a:pt x="221" y="177"/>
                      <a:pt x="221" y="177"/>
                    </a:cubicBezTo>
                    <a:cubicBezTo>
                      <a:pt x="220" y="178"/>
                      <a:pt x="220" y="178"/>
                      <a:pt x="220" y="180"/>
                    </a:cubicBezTo>
                    <a:cubicBezTo>
                      <a:pt x="221" y="180"/>
                      <a:pt x="223" y="180"/>
                      <a:pt x="223" y="181"/>
                    </a:cubicBezTo>
                    <a:cubicBezTo>
                      <a:pt x="223" y="182"/>
                      <a:pt x="223" y="183"/>
                      <a:pt x="223" y="183"/>
                    </a:cubicBezTo>
                    <a:cubicBezTo>
                      <a:pt x="224" y="184"/>
                      <a:pt x="225" y="184"/>
                      <a:pt x="226" y="184"/>
                    </a:cubicBezTo>
                    <a:cubicBezTo>
                      <a:pt x="229" y="186"/>
                      <a:pt x="227" y="189"/>
                      <a:pt x="232" y="191"/>
                    </a:cubicBezTo>
                    <a:cubicBezTo>
                      <a:pt x="233" y="189"/>
                      <a:pt x="236" y="190"/>
                      <a:pt x="239" y="190"/>
                    </a:cubicBezTo>
                    <a:cubicBezTo>
                      <a:pt x="240" y="192"/>
                      <a:pt x="240" y="193"/>
                      <a:pt x="240" y="194"/>
                    </a:cubicBezTo>
                    <a:cubicBezTo>
                      <a:pt x="241" y="195"/>
                      <a:pt x="242" y="195"/>
                      <a:pt x="242" y="196"/>
                    </a:cubicBezTo>
                    <a:cubicBezTo>
                      <a:pt x="242" y="197"/>
                      <a:pt x="242" y="199"/>
                      <a:pt x="242" y="201"/>
                    </a:cubicBezTo>
                    <a:cubicBezTo>
                      <a:pt x="243" y="202"/>
                      <a:pt x="244" y="202"/>
                      <a:pt x="244" y="204"/>
                    </a:cubicBezTo>
                    <a:cubicBezTo>
                      <a:pt x="242" y="205"/>
                      <a:pt x="240" y="207"/>
                      <a:pt x="240" y="210"/>
                    </a:cubicBezTo>
                    <a:cubicBezTo>
                      <a:pt x="240" y="210"/>
                      <a:pt x="241" y="210"/>
                      <a:pt x="241" y="210"/>
                    </a:cubicBezTo>
                    <a:cubicBezTo>
                      <a:pt x="242" y="208"/>
                      <a:pt x="244" y="208"/>
                      <a:pt x="246" y="208"/>
                    </a:cubicBezTo>
                    <a:cubicBezTo>
                      <a:pt x="246" y="208"/>
                      <a:pt x="246" y="209"/>
                      <a:pt x="246" y="209"/>
                    </a:cubicBezTo>
                    <a:cubicBezTo>
                      <a:pt x="245" y="210"/>
                      <a:pt x="243" y="211"/>
                      <a:pt x="243" y="213"/>
                    </a:cubicBezTo>
                    <a:cubicBezTo>
                      <a:pt x="244" y="213"/>
                      <a:pt x="244" y="213"/>
                      <a:pt x="245" y="213"/>
                    </a:cubicBezTo>
                    <a:cubicBezTo>
                      <a:pt x="247" y="212"/>
                      <a:pt x="246" y="209"/>
                      <a:pt x="249" y="209"/>
                    </a:cubicBezTo>
                    <a:cubicBezTo>
                      <a:pt x="250" y="210"/>
                      <a:pt x="251" y="210"/>
                      <a:pt x="252" y="212"/>
                    </a:cubicBezTo>
                    <a:cubicBezTo>
                      <a:pt x="252" y="212"/>
                      <a:pt x="252" y="212"/>
                      <a:pt x="252" y="212"/>
                    </a:cubicBezTo>
                    <a:cubicBezTo>
                      <a:pt x="252" y="212"/>
                      <a:pt x="252" y="211"/>
                      <a:pt x="252" y="210"/>
                    </a:cubicBezTo>
                    <a:cubicBezTo>
                      <a:pt x="253" y="210"/>
                      <a:pt x="253" y="210"/>
                      <a:pt x="253" y="211"/>
                    </a:cubicBezTo>
                    <a:cubicBezTo>
                      <a:pt x="254" y="211"/>
                      <a:pt x="254" y="211"/>
                      <a:pt x="254" y="212"/>
                    </a:cubicBezTo>
                    <a:cubicBezTo>
                      <a:pt x="253" y="213"/>
                      <a:pt x="253" y="214"/>
                      <a:pt x="253" y="216"/>
                    </a:cubicBezTo>
                    <a:cubicBezTo>
                      <a:pt x="256" y="215"/>
                      <a:pt x="259" y="214"/>
                      <a:pt x="263" y="214"/>
                    </a:cubicBezTo>
                    <a:cubicBezTo>
                      <a:pt x="264" y="215"/>
                      <a:pt x="265" y="215"/>
                      <a:pt x="265" y="216"/>
                    </a:cubicBezTo>
                    <a:cubicBezTo>
                      <a:pt x="267" y="217"/>
                      <a:pt x="267" y="220"/>
                      <a:pt x="268" y="220"/>
                    </a:cubicBezTo>
                    <a:cubicBezTo>
                      <a:pt x="269" y="220"/>
                      <a:pt x="269" y="220"/>
                      <a:pt x="270" y="220"/>
                    </a:cubicBezTo>
                    <a:cubicBezTo>
                      <a:pt x="272" y="222"/>
                      <a:pt x="272" y="224"/>
                      <a:pt x="272" y="227"/>
                    </a:cubicBezTo>
                    <a:cubicBezTo>
                      <a:pt x="276" y="232"/>
                      <a:pt x="269" y="237"/>
                      <a:pt x="268" y="240"/>
                    </a:cubicBezTo>
                    <a:cubicBezTo>
                      <a:pt x="267" y="241"/>
                      <a:pt x="268" y="242"/>
                      <a:pt x="267" y="243"/>
                    </a:cubicBezTo>
                    <a:cubicBezTo>
                      <a:pt x="267" y="244"/>
                      <a:pt x="265" y="244"/>
                      <a:pt x="265" y="244"/>
                    </a:cubicBezTo>
                    <a:cubicBezTo>
                      <a:pt x="265" y="246"/>
                      <a:pt x="265" y="248"/>
                      <a:pt x="265" y="250"/>
                    </a:cubicBezTo>
                    <a:cubicBezTo>
                      <a:pt x="263" y="253"/>
                      <a:pt x="264" y="257"/>
                      <a:pt x="263" y="261"/>
                    </a:cubicBezTo>
                    <a:cubicBezTo>
                      <a:pt x="263" y="263"/>
                      <a:pt x="261" y="266"/>
                      <a:pt x="260" y="268"/>
                    </a:cubicBezTo>
                    <a:cubicBezTo>
                      <a:pt x="260" y="269"/>
                      <a:pt x="259" y="270"/>
                      <a:pt x="259" y="272"/>
                    </a:cubicBezTo>
                    <a:cubicBezTo>
                      <a:pt x="258" y="274"/>
                      <a:pt x="254" y="273"/>
                      <a:pt x="252" y="274"/>
                    </a:cubicBezTo>
                    <a:cubicBezTo>
                      <a:pt x="250" y="275"/>
                      <a:pt x="246" y="278"/>
                      <a:pt x="245" y="279"/>
                    </a:cubicBezTo>
                    <a:cubicBezTo>
                      <a:pt x="244" y="281"/>
                      <a:pt x="244" y="283"/>
                      <a:pt x="243" y="285"/>
                    </a:cubicBezTo>
                    <a:cubicBezTo>
                      <a:pt x="243" y="286"/>
                      <a:pt x="243" y="288"/>
                      <a:pt x="243" y="289"/>
                    </a:cubicBezTo>
                    <a:cubicBezTo>
                      <a:pt x="242" y="293"/>
                      <a:pt x="239" y="296"/>
                      <a:pt x="237" y="299"/>
                    </a:cubicBezTo>
                    <a:cubicBezTo>
                      <a:pt x="236" y="299"/>
                      <a:pt x="236" y="299"/>
                      <a:pt x="236" y="299"/>
                    </a:cubicBezTo>
                    <a:cubicBezTo>
                      <a:pt x="236" y="299"/>
                      <a:pt x="236" y="298"/>
                      <a:pt x="236" y="298"/>
                    </a:cubicBezTo>
                    <a:cubicBezTo>
                      <a:pt x="237" y="297"/>
                      <a:pt x="238" y="297"/>
                      <a:pt x="239" y="295"/>
                    </a:cubicBezTo>
                    <a:cubicBezTo>
                      <a:pt x="238" y="295"/>
                      <a:pt x="237" y="295"/>
                      <a:pt x="236" y="295"/>
                    </a:cubicBezTo>
                    <a:cubicBezTo>
                      <a:pt x="233" y="302"/>
                      <a:pt x="235" y="308"/>
                      <a:pt x="224" y="308"/>
                    </a:cubicBezTo>
                    <a:cubicBezTo>
                      <a:pt x="224" y="307"/>
                      <a:pt x="223" y="305"/>
                      <a:pt x="221" y="305"/>
                    </a:cubicBezTo>
                    <a:cubicBezTo>
                      <a:pt x="221" y="309"/>
                      <a:pt x="224" y="310"/>
                      <a:pt x="224" y="315"/>
                    </a:cubicBezTo>
                    <a:cubicBezTo>
                      <a:pt x="222" y="316"/>
                      <a:pt x="220" y="319"/>
                      <a:pt x="217" y="319"/>
                    </a:cubicBezTo>
                    <a:cubicBezTo>
                      <a:pt x="215" y="320"/>
                      <a:pt x="214" y="319"/>
                      <a:pt x="212" y="320"/>
                    </a:cubicBezTo>
                    <a:cubicBezTo>
                      <a:pt x="210" y="324"/>
                      <a:pt x="214" y="325"/>
                      <a:pt x="206" y="325"/>
                    </a:cubicBezTo>
                    <a:cubicBezTo>
                      <a:pt x="205" y="326"/>
                      <a:pt x="205" y="327"/>
                      <a:pt x="205" y="329"/>
                    </a:cubicBezTo>
                    <a:cubicBezTo>
                      <a:pt x="206" y="329"/>
                      <a:pt x="206" y="329"/>
                      <a:pt x="206" y="329"/>
                    </a:cubicBezTo>
                    <a:cubicBezTo>
                      <a:pt x="207" y="328"/>
                      <a:pt x="207" y="328"/>
                      <a:pt x="208" y="328"/>
                    </a:cubicBezTo>
                    <a:cubicBezTo>
                      <a:pt x="208" y="328"/>
                      <a:pt x="208" y="329"/>
                      <a:pt x="208" y="329"/>
                    </a:cubicBezTo>
                    <a:cubicBezTo>
                      <a:pt x="204" y="332"/>
                      <a:pt x="206" y="332"/>
                      <a:pt x="204" y="335"/>
                    </a:cubicBezTo>
                    <a:cubicBezTo>
                      <a:pt x="202" y="338"/>
                      <a:pt x="199" y="337"/>
                      <a:pt x="199" y="342"/>
                    </a:cubicBezTo>
                    <a:cubicBezTo>
                      <a:pt x="200" y="342"/>
                      <a:pt x="201" y="342"/>
                      <a:pt x="201" y="344"/>
                    </a:cubicBezTo>
                    <a:cubicBezTo>
                      <a:pt x="197" y="348"/>
                      <a:pt x="192" y="350"/>
                      <a:pt x="191" y="357"/>
                    </a:cubicBezTo>
                    <a:cubicBezTo>
                      <a:pt x="187" y="357"/>
                      <a:pt x="186" y="358"/>
                      <a:pt x="186" y="361"/>
                    </a:cubicBezTo>
                    <a:cubicBezTo>
                      <a:pt x="185" y="361"/>
                      <a:pt x="184" y="361"/>
                      <a:pt x="183" y="361"/>
                    </a:cubicBezTo>
                    <a:cubicBezTo>
                      <a:pt x="183" y="359"/>
                      <a:pt x="182" y="359"/>
                      <a:pt x="181" y="357"/>
                    </a:cubicBezTo>
                    <a:cubicBezTo>
                      <a:pt x="182" y="356"/>
                      <a:pt x="182" y="356"/>
                      <a:pt x="183" y="355"/>
                    </a:cubicBezTo>
                    <a:cubicBezTo>
                      <a:pt x="181" y="354"/>
                      <a:pt x="183" y="351"/>
                      <a:pt x="182" y="349"/>
                    </a:cubicBezTo>
                    <a:cubicBezTo>
                      <a:pt x="182" y="348"/>
                      <a:pt x="181" y="348"/>
                      <a:pt x="181" y="347"/>
                    </a:cubicBezTo>
                    <a:cubicBezTo>
                      <a:pt x="181" y="347"/>
                      <a:pt x="181" y="347"/>
                      <a:pt x="181" y="347"/>
                    </a:cubicBezTo>
                    <a:cubicBezTo>
                      <a:pt x="181" y="346"/>
                      <a:pt x="181" y="346"/>
                      <a:pt x="181" y="346"/>
                    </a:cubicBezTo>
                    <a:cubicBezTo>
                      <a:pt x="181" y="346"/>
                      <a:pt x="182" y="345"/>
                      <a:pt x="182" y="344"/>
                    </a:cubicBezTo>
                    <a:cubicBezTo>
                      <a:pt x="183" y="345"/>
                      <a:pt x="182" y="345"/>
                      <a:pt x="184" y="345"/>
                    </a:cubicBezTo>
                    <a:cubicBezTo>
                      <a:pt x="184" y="343"/>
                      <a:pt x="185" y="343"/>
                      <a:pt x="185" y="340"/>
                    </a:cubicBezTo>
                    <a:cubicBezTo>
                      <a:pt x="185" y="340"/>
                      <a:pt x="185" y="340"/>
                      <a:pt x="185" y="340"/>
                    </a:cubicBezTo>
                    <a:cubicBezTo>
                      <a:pt x="184" y="341"/>
                      <a:pt x="185" y="340"/>
                      <a:pt x="184" y="341"/>
                    </a:cubicBezTo>
                    <a:cubicBezTo>
                      <a:pt x="184" y="340"/>
                      <a:pt x="184" y="339"/>
                      <a:pt x="184" y="339"/>
                    </a:cubicBezTo>
                    <a:cubicBezTo>
                      <a:pt x="184" y="338"/>
                      <a:pt x="184" y="339"/>
                      <a:pt x="184" y="338"/>
                    </a:cubicBezTo>
                    <a:cubicBezTo>
                      <a:pt x="185" y="338"/>
                      <a:pt x="185" y="337"/>
                      <a:pt x="186" y="337"/>
                    </a:cubicBezTo>
                    <a:cubicBezTo>
                      <a:pt x="186" y="338"/>
                      <a:pt x="186" y="338"/>
                      <a:pt x="186" y="339"/>
                    </a:cubicBezTo>
                    <a:cubicBezTo>
                      <a:pt x="186" y="339"/>
                      <a:pt x="186" y="339"/>
                      <a:pt x="187" y="339"/>
                    </a:cubicBezTo>
                    <a:cubicBezTo>
                      <a:pt x="187" y="334"/>
                      <a:pt x="192" y="330"/>
                      <a:pt x="191" y="326"/>
                    </a:cubicBezTo>
                    <a:cubicBezTo>
                      <a:pt x="189" y="325"/>
                      <a:pt x="189" y="325"/>
                      <a:pt x="189" y="323"/>
                    </a:cubicBezTo>
                    <a:cubicBezTo>
                      <a:pt x="192" y="320"/>
                      <a:pt x="191" y="316"/>
                      <a:pt x="193" y="312"/>
                    </a:cubicBezTo>
                    <a:cubicBezTo>
                      <a:pt x="194" y="308"/>
                      <a:pt x="197" y="304"/>
                      <a:pt x="198" y="301"/>
                    </a:cubicBezTo>
                    <a:cubicBezTo>
                      <a:pt x="198" y="298"/>
                      <a:pt x="197" y="294"/>
                      <a:pt x="198" y="292"/>
                    </a:cubicBezTo>
                    <a:cubicBezTo>
                      <a:pt x="200" y="287"/>
                      <a:pt x="201" y="281"/>
                      <a:pt x="202" y="275"/>
                    </a:cubicBezTo>
                    <a:cubicBezTo>
                      <a:pt x="202" y="273"/>
                      <a:pt x="202" y="271"/>
                      <a:pt x="202" y="269"/>
                    </a:cubicBezTo>
                    <a:cubicBezTo>
                      <a:pt x="203" y="267"/>
                      <a:pt x="205" y="262"/>
                      <a:pt x="203" y="258"/>
                    </a:cubicBezTo>
                    <a:cubicBezTo>
                      <a:pt x="202" y="252"/>
                      <a:pt x="196" y="252"/>
                      <a:pt x="193" y="248"/>
                    </a:cubicBezTo>
                    <a:cubicBezTo>
                      <a:pt x="192" y="246"/>
                      <a:pt x="192" y="241"/>
                      <a:pt x="191" y="238"/>
                    </a:cubicBezTo>
                    <a:cubicBezTo>
                      <a:pt x="191" y="236"/>
                      <a:pt x="189" y="234"/>
                      <a:pt x="189" y="233"/>
                    </a:cubicBezTo>
                    <a:cubicBezTo>
                      <a:pt x="188" y="231"/>
                      <a:pt x="188" y="230"/>
                      <a:pt x="188" y="228"/>
                    </a:cubicBezTo>
                    <a:cubicBezTo>
                      <a:pt x="187" y="226"/>
                      <a:pt x="185" y="225"/>
                      <a:pt x="184" y="224"/>
                    </a:cubicBezTo>
                    <a:cubicBezTo>
                      <a:pt x="184" y="222"/>
                      <a:pt x="184" y="219"/>
                      <a:pt x="184" y="217"/>
                    </a:cubicBezTo>
                    <a:cubicBezTo>
                      <a:pt x="185" y="216"/>
                      <a:pt x="186" y="215"/>
                      <a:pt x="186" y="213"/>
                    </a:cubicBezTo>
                    <a:cubicBezTo>
                      <a:pt x="186" y="213"/>
                      <a:pt x="185" y="212"/>
                      <a:pt x="184" y="212"/>
                    </a:cubicBezTo>
                    <a:cubicBezTo>
                      <a:pt x="184" y="212"/>
                      <a:pt x="184" y="212"/>
                      <a:pt x="184" y="211"/>
                    </a:cubicBezTo>
                    <a:cubicBezTo>
                      <a:pt x="185" y="210"/>
                      <a:pt x="184" y="207"/>
                      <a:pt x="185" y="205"/>
                    </a:cubicBezTo>
                    <a:cubicBezTo>
                      <a:pt x="185" y="205"/>
                      <a:pt x="186" y="204"/>
                      <a:pt x="187" y="204"/>
                    </a:cubicBezTo>
                    <a:cubicBezTo>
                      <a:pt x="187" y="202"/>
                      <a:pt x="188" y="201"/>
                      <a:pt x="188" y="200"/>
                    </a:cubicBezTo>
                    <a:cubicBezTo>
                      <a:pt x="189" y="200"/>
                      <a:pt x="189" y="199"/>
                      <a:pt x="190" y="199"/>
                    </a:cubicBezTo>
                    <a:cubicBezTo>
                      <a:pt x="190" y="196"/>
                      <a:pt x="190" y="193"/>
                      <a:pt x="190" y="191"/>
                    </a:cubicBezTo>
                    <a:cubicBezTo>
                      <a:pt x="191" y="189"/>
                      <a:pt x="190" y="186"/>
                      <a:pt x="189" y="183"/>
                    </a:cubicBezTo>
                    <a:cubicBezTo>
                      <a:pt x="189" y="183"/>
                      <a:pt x="189" y="183"/>
                      <a:pt x="189" y="183"/>
                    </a:cubicBezTo>
                    <a:cubicBezTo>
                      <a:pt x="188" y="183"/>
                      <a:pt x="188" y="183"/>
                      <a:pt x="188" y="183"/>
                    </a:cubicBezTo>
                    <a:cubicBezTo>
                      <a:pt x="186" y="185"/>
                      <a:pt x="186" y="187"/>
                      <a:pt x="185" y="188"/>
                    </a:cubicBezTo>
                    <a:cubicBezTo>
                      <a:pt x="183" y="184"/>
                      <a:pt x="182" y="187"/>
                      <a:pt x="180" y="185"/>
                    </a:cubicBezTo>
                    <a:cubicBezTo>
                      <a:pt x="178" y="184"/>
                      <a:pt x="179" y="181"/>
                      <a:pt x="176" y="180"/>
                    </a:cubicBezTo>
                    <a:cubicBezTo>
                      <a:pt x="176" y="181"/>
                      <a:pt x="176" y="181"/>
                      <a:pt x="176" y="182"/>
                    </a:cubicBezTo>
                    <a:cubicBezTo>
                      <a:pt x="176" y="182"/>
                      <a:pt x="176" y="182"/>
                      <a:pt x="175" y="182"/>
                    </a:cubicBezTo>
                    <a:cubicBezTo>
                      <a:pt x="175" y="182"/>
                      <a:pt x="175" y="181"/>
                      <a:pt x="175" y="181"/>
                    </a:cubicBezTo>
                    <a:cubicBezTo>
                      <a:pt x="174" y="180"/>
                      <a:pt x="175" y="178"/>
                      <a:pt x="174" y="177"/>
                    </a:cubicBezTo>
                    <a:cubicBezTo>
                      <a:pt x="174" y="175"/>
                      <a:pt x="172" y="175"/>
                      <a:pt x="171" y="173"/>
                    </a:cubicBezTo>
                    <a:cubicBezTo>
                      <a:pt x="171" y="173"/>
                      <a:pt x="171" y="172"/>
                      <a:pt x="171" y="172"/>
                    </a:cubicBezTo>
                    <a:cubicBezTo>
                      <a:pt x="169" y="171"/>
                      <a:pt x="167" y="173"/>
                      <a:pt x="165" y="172"/>
                    </a:cubicBezTo>
                    <a:cubicBezTo>
                      <a:pt x="162" y="170"/>
                      <a:pt x="159" y="164"/>
                      <a:pt x="156" y="163"/>
                    </a:cubicBezTo>
                    <a:cubicBezTo>
                      <a:pt x="155" y="165"/>
                      <a:pt x="155" y="165"/>
                      <a:pt x="152" y="165"/>
                    </a:cubicBezTo>
                    <a:cubicBezTo>
                      <a:pt x="150" y="164"/>
                      <a:pt x="148" y="164"/>
                      <a:pt x="146" y="163"/>
                    </a:cubicBezTo>
                    <a:cubicBezTo>
                      <a:pt x="145" y="162"/>
                      <a:pt x="144" y="160"/>
                      <a:pt x="143" y="159"/>
                    </a:cubicBezTo>
                    <a:cubicBezTo>
                      <a:pt x="141" y="158"/>
                      <a:pt x="139" y="159"/>
                      <a:pt x="137" y="157"/>
                    </a:cubicBezTo>
                    <a:cubicBezTo>
                      <a:pt x="135" y="155"/>
                      <a:pt x="136" y="151"/>
                      <a:pt x="134" y="147"/>
                    </a:cubicBezTo>
                    <a:cubicBezTo>
                      <a:pt x="134" y="146"/>
                      <a:pt x="132" y="145"/>
                      <a:pt x="131" y="143"/>
                    </a:cubicBezTo>
                    <a:cubicBezTo>
                      <a:pt x="129" y="141"/>
                      <a:pt x="129" y="138"/>
                      <a:pt x="128" y="136"/>
                    </a:cubicBezTo>
                    <a:cubicBezTo>
                      <a:pt x="125" y="131"/>
                      <a:pt x="121" y="126"/>
                      <a:pt x="117" y="122"/>
                    </a:cubicBezTo>
                    <a:cubicBezTo>
                      <a:pt x="117" y="122"/>
                      <a:pt x="117" y="122"/>
                      <a:pt x="117" y="122"/>
                    </a:cubicBezTo>
                    <a:cubicBezTo>
                      <a:pt x="117" y="123"/>
                      <a:pt x="117" y="125"/>
                      <a:pt x="117" y="126"/>
                    </a:cubicBezTo>
                    <a:cubicBezTo>
                      <a:pt x="118" y="128"/>
                      <a:pt x="119" y="130"/>
                      <a:pt x="120" y="132"/>
                    </a:cubicBezTo>
                    <a:cubicBezTo>
                      <a:pt x="120" y="132"/>
                      <a:pt x="121" y="132"/>
                      <a:pt x="121" y="132"/>
                    </a:cubicBezTo>
                    <a:cubicBezTo>
                      <a:pt x="121" y="132"/>
                      <a:pt x="121" y="133"/>
                      <a:pt x="120" y="133"/>
                    </a:cubicBezTo>
                    <a:cubicBezTo>
                      <a:pt x="121" y="134"/>
                      <a:pt x="122" y="134"/>
                      <a:pt x="123" y="135"/>
                    </a:cubicBezTo>
                    <a:cubicBezTo>
                      <a:pt x="123" y="137"/>
                      <a:pt x="124" y="142"/>
                      <a:pt x="125" y="143"/>
                    </a:cubicBezTo>
                    <a:cubicBezTo>
                      <a:pt x="126" y="145"/>
                      <a:pt x="127" y="142"/>
                      <a:pt x="128" y="147"/>
                    </a:cubicBezTo>
                    <a:cubicBezTo>
                      <a:pt x="127" y="148"/>
                      <a:pt x="127" y="148"/>
                      <a:pt x="126" y="148"/>
                    </a:cubicBezTo>
                    <a:cubicBezTo>
                      <a:pt x="126" y="147"/>
                      <a:pt x="126" y="148"/>
                      <a:pt x="125" y="147"/>
                    </a:cubicBezTo>
                    <a:cubicBezTo>
                      <a:pt x="125" y="141"/>
                      <a:pt x="120" y="138"/>
                      <a:pt x="117" y="135"/>
                    </a:cubicBezTo>
                    <a:cubicBezTo>
                      <a:pt x="117" y="133"/>
                      <a:pt x="117" y="133"/>
                      <a:pt x="117" y="131"/>
                    </a:cubicBezTo>
                    <a:cubicBezTo>
                      <a:pt x="116" y="130"/>
                      <a:pt x="113" y="127"/>
                      <a:pt x="113" y="125"/>
                    </a:cubicBezTo>
                    <a:cubicBezTo>
                      <a:pt x="112" y="123"/>
                      <a:pt x="113" y="122"/>
                      <a:pt x="112" y="120"/>
                    </a:cubicBezTo>
                    <a:cubicBezTo>
                      <a:pt x="110" y="117"/>
                      <a:pt x="104" y="117"/>
                      <a:pt x="103" y="115"/>
                    </a:cubicBezTo>
                    <a:cubicBezTo>
                      <a:pt x="103" y="114"/>
                      <a:pt x="103" y="113"/>
                      <a:pt x="103" y="112"/>
                    </a:cubicBezTo>
                    <a:cubicBezTo>
                      <a:pt x="102" y="111"/>
                      <a:pt x="100" y="111"/>
                      <a:pt x="100" y="108"/>
                    </a:cubicBezTo>
                    <a:cubicBezTo>
                      <a:pt x="100" y="107"/>
                      <a:pt x="100" y="107"/>
                      <a:pt x="100" y="106"/>
                    </a:cubicBezTo>
                    <a:cubicBezTo>
                      <a:pt x="100" y="106"/>
                      <a:pt x="99" y="106"/>
                      <a:pt x="99" y="106"/>
                    </a:cubicBezTo>
                    <a:cubicBezTo>
                      <a:pt x="97" y="103"/>
                      <a:pt x="94" y="100"/>
                      <a:pt x="93" y="97"/>
                    </a:cubicBezTo>
                    <a:cubicBezTo>
                      <a:pt x="92" y="92"/>
                      <a:pt x="94" y="85"/>
                      <a:pt x="95" y="82"/>
                    </a:cubicBezTo>
                    <a:cubicBezTo>
                      <a:pt x="93" y="81"/>
                      <a:pt x="91" y="79"/>
                      <a:pt x="91" y="77"/>
                    </a:cubicBezTo>
                    <a:cubicBezTo>
                      <a:pt x="91" y="77"/>
                      <a:pt x="91" y="77"/>
                      <a:pt x="91" y="77"/>
                    </a:cubicBezTo>
                    <a:cubicBezTo>
                      <a:pt x="92" y="77"/>
                      <a:pt x="94" y="77"/>
                      <a:pt x="94" y="77"/>
                    </a:cubicBezTo>
                    <a:cubicBezTo>
                      <a:pt x="95" y="78"/>
                      <a:pt x="94" y="79"/>
                      <a:pt x="96" y="80"/>
                    </a:cubicBezTo>
                    <a:cubicBezTo>
                      <a:pt x="96" y="79"/>
                      <a:pt x="96" y="78"/>
                      <a:pt x="96" y="77"/>
                    </a:cubicBezTo>
                    <a:cubicBezTo>
                      <a:pt x="94" y="75"/>
                      <a:pt x="93" y="73"/>
                      <a:pt x="92" y="72"/>
                    </a:cubicBezTo>
                    <a:cubicBezTo>
                      <a:pt x="91" y="72"/>
                      <a:pt x="90" y="72"/>
                      <a:pt x="89" y="71"/>
                    </a:cubicBezTo>
                    <a:cubicBezTo>
                      <a:pt x="89" y="71"/>
                      <a:pt x="89" y="70"/>
                      <a:pt x="88" y="70"/>
                    </a:cubicBezTo>
                    <a:cubicBezTo>
                      <a:pt x="88" y="70"/>
                      <a:pt x="87" y="70"/>
                      <a:pt x="86" y="70"/>
                    </a:cubicBezTo>
                    <a:cubicBezTo>
                      <a:pt x="86" y="70"/>
                      <a:pt x="85" y="69"/>
                      <a:pt x="84" y="68"/>
                    </a:cubicBezTo>
                    <a:cubicBezTo>
                      <a:pt x="84" y="67"/>
                      <a:pt x="84" y="66"/>
                      <a:pt x="83" y="65"/>
                    </a:cubicBezTo>
                    <a:cubicBezTo>
                      <a:pt x="83" y="66"/>
                      <a:pt x="83" y="66"/>
                      <a:pt x="83" y="66"/>
                    </a:cubicBezTo>
                    <a:cubicBezTo>
                      <a:pt x="83" y="66"/>
                      <a:pt x="83" y="66"/>
                      <a:pt x="83" y="65"/>
                    </a:cubicBezTo>
                    <a:cubicBezTo>
                      <a:pt x="82" y="64"/>
                      <a:pt x="81" y="62"/>
                      <a:pt x="81" y="61"/>
                    </a:cubicBezTo>
                    <a:cubicBezTo>
                      <a:pt x="79" y="61"/>
                      <a:pt x="79" y="62"/>
                      <a:pt x="77" y="61"/>
                    </a:cubicBezTo>
                    <a:cubicBezTo>
                      <a:pt x="77" y="61"/>
                      <a:pt x="77" y="61"/>
                      <a:pt x="77" y="61"/>
                    </a:cubicBezTo>
                    <a:cubicBezTo>
                      <a:pt x="78" y="60"/>
                      <a:pt x="78" y="60"/>
                      <a:pt x="78" y="57"/>
                    </a:cubicBezTo>
                    <a:cubicBezTo>
                      <a:pt x="76" y="57"/>
                      <a:pt x="73" y="57"/>
                      <a:pt x="73" y="56"/>
                    </a:cubicBezTo>
                    <a:cubicBezTo>
                      <a:pt x="73" y="55"/>
                      <a:pt x="73" y="55"/>
                      <a:pt x="74" y="55"/>
                    </a:cubicBezTo>
                    <a:cubicBezTo>
                      <a:pt x="72" y="54"/>
                      <a:pt x="72" y="53"/>
                      <a:pt x="70" y="53"/>
                    </a:cubicBezTo>
                    <a:cubicBezTo>
                      <a:pt x="70" y="54"/>
                      <a:pt x="70" y="54"/>
                      <a:pt x="69" y="55"/>
                    </a:cubicBezTo>
                    <a:cubicBezTo>
                      <a:pt x="69" y="55"/>
                      <a:pt x="68" y="55"/>
                      <a:pt x="68" y="55"/>
                    </a:cubicBezTo>
                    <a:cubicBezTo>
                      <a:pt x="69" y="51"/>
                      <a:pt x="69" y="54"/>
                      <a:pt x="69" y="49"/>
                    </a:cubicBezTo>
                    <a:cubicBezTo>
                      <a:pt x="66" y="49"/>
                      <a:pt x="64" y="49"/>
                      <a:pt x="62" y="48"/>
                    </a:cubicBezTo>
                    <a:cubicBezTo>
                      <a:pt x="62" y="48"/>
                      <a:pt x="62" y="49"/>
                      <a:pt x="62" y="49"/>
                    </a:cubicBezTo>
                    <a:cubicBezTo>
                      <a:pt x="63" y="49"/>
                      <a:pt x="63" y="49"/>
                      <a:pt x="63" y="50"/>
                    </a:cubicBezTo>
                    <a:cubicBezTo>
                      <a:pt x="62" y="50"/>
                      <a:pt x="56" y="47"/>
                      <a:pt x="56" y="46"/>
                    </a:cubicBezTo>
                    <a:cubicBezTo>
                      <a:pt x="56" y="46"/>
                      <a:pt x="56" y="46"/>
                      <a:pt x="56" y="45"/>
                    </a:cubicBezTo>
                    <a:cubicBezTo>
                      <a:pt x="53" y="45"/>
                      <a:pt x="50" y="46"/>
                      <a:pt x="46" y="45"/>
                    </a:cubicBezTo>
                    <a:cubicBezTo>
                      <a:pt x="44" y="45"/>
                      <a:pt x="43" y="43"/>
                      <a:pt x="40" y="42"/>
                    </a:cubicBezTo>
                    <a:cubicBezTo>
                      <a:pt x="40" y="43"/>
                      <a:pt x="40" y="44"/>
                      <a:pt x="41" y="45"/>
                    </a:cubicBezTo>
                    <a:cubicBezTo>
                      <a:pt x="38" y="46"/>
                      <a:pt x="37" y="47"/>
                      <a:pt x="34" y="48"/>
                    </a:cubicBezTo>
                    <a:cubicBezTo>
                      <a:pt x="34" y="47"/>
                      <a:pt x="34" y="45"/>
                      <a:pt x="33" y="44"/>
                    </a:cubicBezTo>
                    <a:cubicBezTo>
                      <a:pt x="33" y="44"/>
                      <a:pt x="33" y="44"/>
                      <a:pt x="33" y="44"/>
                    </a:cubicBezTo>
                    <a:cubicBezTo>
                      <a:pt x="31" y="46"/>
                      <a:pt x="31" y="48"/>
                      <a:pt x="30" y="49"/>
                    </a:cubicBezTo>
                    <a:cubicBezTo>
                      <a:pt x="30" y="50"/>
                      <a:pt x="31" y="50"/>
                      <a:pt x="31" y="53"/>
                    </a:cubicBezTo>
                    <a:cubicBezTo>
                      <a:pt x="29" y="54"/>
                      <a:pt x="28" y="54"/>
                      <a:pt x="26" y="54"/>
                    </a:cubicBezTo>
                    <a:cubicBezTo>
                      <a:pt x="26" y="56"/>
                      <a:pt x="26" y="56"/>
                      <a:pt x="26" y="56"/>
                    </a:cubicBezTo>
                    <a:cubicBezTo>
                      <a:pt x="21" y="57"/>
                      <a:pt x="24" y="58"/>
                      <a:pt x="21" y="60"/>
                    </a:cubicBezTo>
                    <a:cubicBezTo>
                      <a:pt x="18" y="60"/>
                      <a:pt x="16" y="61"/>
                      <a:pt x="14" y="62"/>
                    </a:cubicBezTo>
                    <a:cubicBezTo>
                      <a:pt x="14" y="61"/>
                      <a:pt x="14" y="61"/>
                      <a:pt x="14" y="61"/>
                    </a:cubicBezTo>
                    <a:cubicBezTo>
                      <a:pt x="19" y="58"/>
                      <a:pt x="22" y="57"/>
                      <a:pt x="24" y="50"/>
                    </a:cubicBezTo>
                    <a:cubicBezTo>
                      <a:pt x="22" y="50"/>
                      <a:pt x="21" y="50"/>
                      <a:pt x="20" y="49"/>
                    </a:cubicBezTo>
                    <a:cubicBezTo>
                      <a:pt x="20" y="51"/>
                      <a:pt x="20" y="51"/>
                      <a:pt x="19" y="51"/>
                    </a:cubicBezTo>
                    <a:cubicBezTo>
                      <a:pt x="17" y="49"/>
                      <a:pt x="16" y="52"/>
                      <a:pt x="14" y="51"/>
                    </a:cubicBezTo>
                    <a:cubicBezTo>
                      <a:pt x="13" y="49"/>
                      <a:pt x="13" y="47"/>
                      <a:pt x="13" y="46"/>
                    </a:cubicBezTo>
                    <a:cubicBezTo>
                      <a:pt x="11" y="48"/>
                      <a:pt x="10" y="47"/>
                      <a:pt x="7" y="47"/>
                    </a:cubicBezTo>
                    <a:cubicBezTo>
                      <a:pt x="7" y="46"/>
                      <a:pt x="7" y="46"/>
                      <a:pt x="7" y="46"/>
                    </a:cubicBezTo>
                    <a:cubicBezTo>
                      <a:pt x="7" y="46"/>
                      <a:pt x="7" y="46"/>
                      <a:pt x="7" y="46"/>
                    </a:cubicBezTo>
                    <a:cubicBezTo>
                      <a:pt x="7" y="45"/>
                      <a:pt x="7" y="45"/>
                      <a:pt x="7" y="45"/>
                    </a:cubicBezTo>
                    <a:cubicBezTo>
                      <a:pt x="9" y="45"/>
                      <a:pt x="9" y="45"/>
                      <a:pt x="10" y="45"/>
                    </a:cubicBezTo>
                    <a:cubicBezTo>
                      <a:pt x="7" y="44"/>
                      <a:pt x="4" y="45"/>
                      <a:pt x="5" y="41"/>
                    </a:cubicBezTo>
                    <a:cubicBezTo>
                      <a:pt x="7" y="39"/>
                      <a:pt x="7" y="37"/>
                      <a:pt x="12" y="37"/>
                    </a:cubicBezTo>
                    <a:cubicBezTo>
                      <a:pt x="12" y="37"/>
                      <a:pt x="12" y="37"/>
                      <a:pt x="12" y="37"/>
                    </a:cubicBezTo>
                    <a:cubicBezTo>
                      <a:pt x="13" y="36"/>
                      <a:pt x="13" y="34"/>
                      <a:pt x="13" y="33"/>
                    </a:cubicBezTo>
                    <a:cubicBezTo>
                      <a:pt x="11" y="34"/>
                      <a:pt x="11" y="35"/>
                      <a:pt x="9" y="35"/>
                    </a:cubicBezTo>
                    <a:cubicBezTo>
                      <a:pt x="8" y="35"/>
                      <a:pt x="5" y="35"/>
                      <a:pt x="3" y="35"/>
                    </a:cubicBezTo>
                    <a:cubicBezTo>
                      <a:pt x="3" y="34"/>
                      <a:pt x="3" y="34"/>
                      <a:pt x="2" y="33"/>
                    </a:cubicBezTo>
                    <a:cubicBezTo>
                      <a:pt x="3" y="33"/>
                      <a:pt x="4" y="33"/>
                      <a:pt x="4" y="33"/>
                    </a:cubicBezTo>
                    <a:cubicBezTo>
                      <a:pt x="4" y="33"/>
                      <a:pt x="4" y="33"/>
                      <a:pt x="4" y="32"/>
                    </a:cubicBezTo>
                    <a:cubicBezTo>
                      <a:pt x="3" y="32"/>
                      <a:pt x="1" y="31"/>
                      <a:pt x="0" y="31"/>
                    </a:cubicBezTo>
                    <a:cubicBezTo>
                      <a:pt x="0" y="31"/>
                      <a:pt x="0" y="30"/>
                      <a:pt x="0" y="30"/>
                    </a:cubicBezTo>
                    <a:cubicBezTo>
                      <a:pt x="0" y="30"/>
                      <a:pt x="0" y="30"/>
                      <a:pt x="0" y="30"/>
                    </a:cubicBezTo>
                    <a:cubicBezTo>
                      <a:pt x="0" y="30"/>
                      <a:pt x="0" y="30"/>
                      <a:pt x="0" y="29"/>
                    </a:cubicBezTo>
                    <a:cubicBezTo>
                      <a:pt x="2" y="29"/>
                      <a:pt x="4" y="29"/>
                      <a:pt x="5" y="29"/>
                    </a:cubicBezTo>
                    <a:cubicBezTo>
                      <a:pt x="6" y="28"/>
                      <a:pt x="8" y="29"/>
                      <a:pt x="10" y="29"/>
                    </a:cubicBezTo>
                    <a:cubicBezTo>
                      <a:pt x="10" y="29"/>
                      <a:pt x="10" y="29"/>
                      <a:pt x="10" y="29"/>
                    </a:cubicBezTo>
                    <a:cubicBezTo>
                      <a:pt x="9" y="28"/>
                      <a:pt x="9" y="28"/>
                      <a:pt x="9" y="28"/>
                    </a:cubicBezTo>
                    <a:cubicBezTo>
                      <a:pt x="9" y="28"/>
                      <a:pt x="10" y="28"/>
                      <a:pt x="10" y="28"/>
                    </a:cubicBezTo>
                    <a:cubicBezTo>
                      <a:pt x="11" y="29"/>
                      <a:pt x="11" y="29"/>
                      <a:pt x="13" y="29"/>
                    </a:cubicBezTo>
                    <a:cubicBezTo>
                      <a:pt x="13" y="28"/>
                      <a:pt x="14" y="28"/>
                      <a:pt x="14" y="27"/>
                    </a:cubicBezTo>
                    <a:cubicBezTo>
                      <a:pt x="14" y="27"/>
                      <a:pt x="13" y="27"/>
                      <a:pt x="13" y="27"/>
                    </a:cubicBezTo>
                    <a:cubicBezTo>
                      <a:pt x="11" y="29"/>
                      <a:pt x="7" y="25"/>
                      <a:pt x="5" y="24"/>
                    </a:cubicBezTo>
                    <a:cubicBezTo>
                      <a:pt x="3" y="24"/>
                      <a:pt x="2" y="24"/>
                      <a:pt x="1" y="24"/>
                    </a:cubicBezTo>
                    <a:cubicBezTo>
                      <a:pt x="1" y="24"/>
                      <a:pt x="1" y="24"/>
                      <a:pt x="1" y="24"/>
                    </a:cubicBezTo>
                    <a:cubicBezTo>
                      <a:pt x="1" y="23"/>
                      <a:pt x="1" y="22"/>
                      <a:pt x="1" y="22"/>
                    </a:cubicBezTo>
                    <a:cubicBezTo>
                      <a:pt x="2" y="22"/>
                      <a:pt x="3" y="22"/>
                      <a:pt x="4" y="22"/>
                    </a:cubicBezTo>
                    <a:cubicBezTo>
                      <a:pt x="5" y="19"/>
                      <a:pt x="7" y="16"/>
                      <a:pt x="10" y="15"/>
                    </a:cubicBezTo>
                    <a:cubicBezTo>
                      <a:pt x="10" y="15"/>
                      <a:pt x="10" y="16"/>
                      <a:pt x="10" y="16"/>
                    </a:cubicBezTo>
                    <a:cubicBezTo>
                      <a:pt x="12" y="14"/>
                      <a:pt x="14" y="13"/>
                      <a:pt x="18" y="13"/>
                    </a:cubicBezTo>
                    <a:cubicBezTo>
                      <a:pt x="19" y="14"/>
                      <a:pt x="19" y="15"/>
                      <a:pt x="22" y="15"/>
                    </a:cubicBezTo>
                    <a:cubicBezTo>
                      <a:pt x="23" y="13"/>
                      <a:pt x="22" y="14"/>
                      <a:pt x="24" y="13"/>
                    </a:cubicBezTo>
                    <a:cubicBezTo>
                      <a:pt x="25" y="15"/>
                      <a:pt x="25" y="15"/>
                      <a:pt x="27" y="15"/>
                    </a:cubicBezTo>
                    <a:cubicBezTo>
                      <a:pt x="29" y="12"/>
                      <a:pt x="34" y="16"/>
                      <a:pt x="37" y="16"/>
                    </a:cubicBezTo>
                    <a:cubicBezTo>
                      <a:pt x="40" y="13"/>
                      <a:pt x="51" y="18"/>
                      <a:pt x="55" y="18"/>
                    </a:cubicBezTo>
                    <a:cubicBezTo>
                      <a:pt x="55" y="18"/>
                      <a:pt x="55" y="17"/>
                      <a:pt x="55" y="17"/>
                    </a:cubicBezTo>
                    <a:cubicBezTo>
                      <a:pt x="54" y="16"/>
                      <a:pt x="54" y="14"/>
                      <a:pt x="57" y="14"/>
                    </a:cubicBezTo>
                    <a:cubicBezTo>
                      <a:pt x="57" y="15"/>
                      <a:pt x="58" y="15"/>
                      <a:pt x="59" y="15"/>
                    </a:cubicBezTo>
                    <a:cubicBezTo>
                      <a:pt x="60" y="14"/>
                      <a:pt x="61" y="13"/>
                      <a:pt x="63" y="12"/>
                    </a:cubicBezTo>
                    <a:cubicBezTo>
                      <a:pt x="63" y="12"/>
                      <a:pt x="63" y="13"/>
                      <a:pt x="63" y="13"/>
                    </a:cubicBezTo>
                    <a:cubicBezTo>
                      <a:pt x="62" y="14"/>
                      <a:pt x="61" y="14"/>
                      <a:pt x="61" y="15"/>
                    </a:cubicBezTo>
                    <a:cubicBezTo>
                      <a:pt x="61" y="15"/>
                      <a:pt x="62" y="15"/>
                      <a:pt x="62" y="15"/>
                    </a:cubicBezTo>
                    <a:cubicBezTo>
                      <a:pt x="63" y="14"/>
                      <a:pt x="64" y="14"/>
                      <a:pt x="64" y="13"/>
                    </a:cubicBezTo>
                    <a:cubicBezTo>
                      <a:pt x="64" y="12"/>
                      <a:pt x="64" y="12"/>
                      <a:pt x="64" y="11"/>
                    </a:cubicBezTo>
                    <a:cubicBezTo>
                      <a:pt x="65" y="11"/>
                      <a:pt x="65" y="11"/>
                      <a:pt x="66" y="11"/>
                    </a:cubicBezTo>
                    <a:cubicBezTo>
                      <a:pt x="67" y="13"/>
                      <a:pt x="69" y="14"/>
                      <a:pt x="72" y="15"/>
                    </a:cubicBezTo>
                    <a:cubicBezTo>
                      <a:pt x="72" y="14"/>
                      <a:pt x="72" y="14"/>
                      <a:pt x="72" y="14"/>
                    </a:cubicBezTo>
                    <a:cubicBezTo>
                      <a:pt x="71" y="13"/>
                      <a:pt x="70" y="13"/>
                      <a:pt x="70" y="11"/>
                    </a:cubicBezTo>
                    <a:cubicBezTo>
                      <a:pt x="71" y="11"/>
                      <a:pt x="71" y="11"/>
                      <a:pt x="72" y="11"/>
                    </a:cubicBezTo>
                    <a:cubicBezTo>
                      <a:pt x="72" y="13"/>
                      <a:pt x="73" y="14"/>
                      <a:pt x="74" y="15"/>
                    </a:cubicBezTo>
                    <a:cubicBezTo>
                      <a:pt x="77" y="12"/>
                      <a:pt x="75" y="12"/>
                      <a:pt x="82" y="12"/>
                    </a:cubicBezTo>
                    <a:cubicBezTo>
                      <a:pt x="84" y="14"/>
                      <a:pt x="88" y="13"/>
                      <a:pt x="91" y="13"/>
                    </a:cubicBezTo>
                    <a:cubicBezTo>
                      <a:pt x="91" y="15"/>
                      <a:pt x="91" y="16"/>
                      <a:pt x="92" y="17"/>
                    </a:cubicBezTo>
                    <a:cubicBezTo>
                      <a:pt x="94" y="18"/>
                      <a:pt x="98" y="16"/>
                      <a:pt x="100" y="15"/>
                    </a:cubicBezTo>
                    <a:cubicBezTo>
                      <a:pt x="101" y="16"/>
                      <a:pt x="106" y="20"/>
                      <a:pt x="106" y="19"/>
                    </a:cubicBezTo>
                    <a:cubicBezTo>
                      <a:pt x="107" y="19"/>
                      <a:pt x="106" y="19"/>
                      <a:pt x="107" y="18"/>
                    </a:cubicBezTo>
                    <a:cubicBezTo>
                      <a:pt x="106" y="17"/>
                      <a:pt x="102" y="14"/>
                      <a:pt x="102" y="12"/>
                    </a:cubicBezTo>
                    <a:cubicBezTo>
                      <a:pt x="103" y="12"/>
                      <a:pt x="106" y="12"/>
                      <a:pt x="107" y="12"/>
                    </a:cubicBezTo>
                    <a:cubicBezTo>
                      <a:pt x="109" y="13"/>
                      <a:pt x="111" y="12"/>
                      <a:pt x="115" y="13"/>
                    </a:cubicBezTo>
                    <a:cubicBezTo>
                      <a:pt x="116" y="14"/>
                      <a:pt x="117" y="15"/>
                      <a:pt x="119" y="15"/>
                    </a:cubicBezTo>
                    <a:cubicBezTo>
                      <a:pt x="119" y="15"/>
                      <a:pt x="119" y="15"/>
                      <a:pt x="119" y="15"/>
                    </a:cubicBezTo>
                    <a:cubicBezTo>
                      <a:pt x="119" y="15"/>
                      <a:pt x="119" y="14"/>
                      <a:pt x="119" y="14"/>
                    </a:cubicBezTo>
                    <a:cubicBezTo>
                      <a:pt x="118" y="13"/>
                      <a:pt x="118" y="13"/>
                      <a:pt x="118" y="11"/>
                    </a:cubicBezTo>
                    <a:cubicBezTo>
                      <a:pt x="120" y="11"/>
                      <a:pt x="120" y="11"/>
                      <a:pt x="122" y="12"/>
                    </a:cubicBezTo>
                    <a:cubicBezTo>
                      <a:pt x="123" y="14"/>
                      <a:pt x="124" y="16"/>
                      <a:pt x="125" y="17"/>
                    </a:cubicBezTo>
                    <a:cubicBezTo>
                      <a:pt x="126" y="17"/>
                      <a:pt x="126" y="17"/>
                      <a:pt x="126" y="17"/>
                    </a:cubicBezTo>
                    <a:cubicBezTo>
                      <a:pt x="126" y="15"/>
                      <a:pt x="125" y="15"/>
                      <a:pt x="124" y="14"/>
                    </a:cubicBezTo>
                    <a:cubicBezTo>
                      <a:pt x="124" y="12"/>
                      <a:pt x="124" y="10"/>
                      <a:pt x="124" y="8"/>
                    </a:cubicBezTo>
                    <a:cubicBezTo>
                      <a:pt x="123" y="7"/>
                      <a:pt x="121" y="6"/>
                      <a:pt x="119" y="5"/>
                    </a:cubicBezTo>
                    <a:cubicBezTo>
                      <a:pt x="119" y="4"/>
                      <a:pt x="117" y="5"/>
                      <a:pt x="117" y="4"/>
                    </a:cubicBezTo>
                    <a:cubicBezTo>
                      <a:pt x="117" y="3"/>
                      <a:pt x="117" y="2"/>
                      <a:pt x="117" y="1"/>
                    </a:cubicBezTo>
                    <a:cubicBezTo>
                      <a:pt x="117" y="1"/>
                      <a:pt x="117" y="1"/>
                      <a:pt x="117" y="1"/>
                    </a:cubicBezTo>
                    <a:cubicBezTo>
                      <a:pt x="118" y="0"/>
                      <a:pt x="118" y="0"/>
                      <a:pt x="120" y="0"/>
                    </a:cubicBezTo>
                    <a:cubicBezTo>
                      <a:pt x="121" y="0"/>
                      <a:pt x="123" y="2"/>
                      <a:pt x="124" y="2"/>
                    </a:cubicBezTo>
                    <a:cubicBezTo>
                      <a:pt x="125" y="2"/>
                      <a:pt x="126" y="2"/>
                      <a:pt x="126" y="2"/>
                    </a:cubicBezTo>
                    <a:cubicBezTo>
                      <a:pt x="128" y="3"/>
                      <a:pt x="127" y="4"/>
                      <a:pt x="128" y="6"/>
                    </a:cubicBezTo>
                    <a:cubicBezTo>
                      <a:pt x="128" y="6"/>
                      <a:pt x="129" y="5"/>
                      <a:pt x="130" y="6"/>
                    </a:cubicBezTo>
                    <a:cubicBezTo>
                      <a:pt x="132" y="7"/>
                      <a:pt x="132" y="9"/>
                      <a:pt x="134" y="10"/>
                    </a:cubicBezTo>
                    <a:cubicBezTo>
                      <a:pt x="134" y="10"/>
                      <a:pt x="134" y="9"/>
                      <a:pt x="134" y="9"/>
                    </a:cubicBezTo>
                    <a:cubicBezTo>
                      <a:pt x="134" y="9"/>
                      <a:pt x="134" y="8"/>
                      <a:pt x="134" y="7"/>
                    </a:cubicBezTo>
                    <a:cubicBezTo>
                      <a:pt x="133" y="7"/>
                      <a:pt x="133" y="7"/>
                      <a:pt x="133" y="6"/>
                    </a:cubicBezTo>
                    <a:cubicBezTo>
                      <a:pt x="133" y="6"/>
                      <a:pt x="134" y="6"/>
                      <a:pt x="134" y="6"/>
                    </a:cubicBezTo>
                    <a:cubicBezTo>
                      <a:pt x="136" y="8"/>
                      <a:pt x="137" y="11"/>
                      <a:pt x="138" y="12"/>
                    </a:cubicBezTo>
                    <a:cubicBezTo>
                      <a:pt x="139" y="12"/>
                      <a:pt x="139" y="12"/>
                      <a:pt x="139" y="12"/>
                    </a:cubicBezTo>
                    <a:cubicBezTo>
                      <a:pt x="140" y="11"/>
                      <a:pt x="140" y="10"/>
                      <a:pt x="141" y="9"/>
                    </a:cubicBezTo>
                    <a:cubicBezTo>
                      <a:pt x="139" y="8"/>
                      <a:pt x="138" y="7"/>
                      <a:pt x="137" y="6"/>
                    </a:cubicBezTo>
                    <a:cubicBezTo>
                      <a:pt x="137" y="5"/>
                      <a:pt x="137" y="5"/>
                      <a:pt x="137" y="4"/>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6" name="Freeform 56"/>
              <p:cNvSpPr/>
              <p:nvPr/>
            </p:nvSpPr>
            <p:spPr bwMode="auto">
              <a:xfrm>
                <a:off x="1123" y="1985"/>
                <a:ext cx="40" cy="49"/>
              </a:xfrm>
              <a:custGeom>
                <a:avLst/>
                <a:gdLst>
                  <a:gd name="T0" fmla="*/ 3 w 8"/>
                  <a:gd name="T1" fmla="*/ 0 h 10"/>
                  <a:gd name="T2" fmla="*/ 8 w 8"/>
                  <a:gd name="T3" fmla="*/ 1 h 10"/>
                  <a:gd name="T4" fmla="*/ 8 w 8"/>
                  <a:gd name="T5" fmla="*/ 3 h 10"/>
                  <a:gd name="T6" fmla="*/ 6 w 8"/>
                  <a:gd name="T7" fmla="*/ 10 h 10"/>
                  <a:gd name="T8" fmla="*/ 6 w 8"/>
                  <a:gd name="T9" fmla="*/ 10 h 10"/>
                  <a:gd name="T10" fmla="*/ 0 w 8"/>
                  <a:gd name="T11" fmla="*/ 4 h 10"/>
                  <a:gd name="T12" fmla="*/ 3 w 8"/>
                  <a:gd name="T13" fmla="*/ 0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3" y="0"/>
                    </a:moveTo>
                    <a:cubicBezTo>
                      <a:pt x="5" y="0"/>
                      <a:pt x="7" y="1"/>
                      <a:pt x="8" y="1"/>
                    </a:cubicBezTo>
                    <a:cubicBezTo>
                      <a:pt x="8" y="2"/>
                      <a:pt x="8" y="2"/>
                      <a:pt x="8" y="3"/>
                    </a:cubicBezTo>
                    <a:cubicBezTo>
                      <a:pt x="6" y="4"/>
                      <a:pt x="6" y="6"/>
                      <a:pt x="6" y="10"/>
                    </a:cubicBezTo>
                    <a:cubicBezTo>
                      <a:pt x="6" y="10"/>
                      <a:pt x="6" y="10"/>
                      <a:pt x="6" y="10"/>
                    </a:cubicBezTo>
                    <a:cubicBezTo>
                      <a:pt x="2" y="7"/>
                      <a:pt x="1" y="9"/>
                      <a:pt x="0" y="4"/>
                    </a:cubicBezTo>
                    <a:cubicBezTo>
                      <a:pt x="2" y="3"/>
                      <a:pt x="2" y="2"/>
                      <a:pt x="3"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7" name="Freeform 57"/>
              <p:cNvSpPr/>
              <p:nvPr/>
            </p:nvSpPr>
            <p:spPr bwMode="auto">
              <a:xfrm>
                <a:off x="415" y="1995"/>
                <a:ext cx="94" cy="59"/>
              </a:xfrm>
              <a:custGeom>
                <a:avLst/>
                <a:gdLst>
                  <a:gd name="T0" fmla="*/ 6 w 19"/>
                  <a:gd name="T1" fmla="*/ 1 h 12"/>
                  <a:gd name="T2" fmla="*/ 6 w 19"/>
                  <a:gd name="T3" fmla="*/ 2 h 12"/>
                  <a:gd name="T4" fmla="*/ 11 w 19"/>
                  <a:gd name="T5" fmla="*/ 2 h 12"/>
                  <a:gd name="T6" fmla="*/ 12 w 19"/>
                  <a:gd name="T7" fmla="*/ 4 h 12"/>
                  <a:gd name="T8" fmla="*/ 19 w 19"/>
                  <a:gd name="T9" fmla="*/ 3 h 12"/>
                  <a:gd name="T10" fmla="*/ 19 w 19"/>
                  <a:gd name="T11" fmla="*/ 4 h 12"/>
                  <a:gd name="T12" fmla="*/ 16 w 19"/>
                  <a:gd name="T13" fmla="*/ 9 h 12"/>
                  <a:gd name="T14" fmla="*/ 14 w 19"/>
                  <a:gd name="T15" fmla="*/ 10 h 12"/>
                  <a:gd name="T16" fmla="*/ 11 w 19"/>
                  <a:gd name="T17" fmla="*/ 10 h 12"/>
                  <a:gd name="T18" fmla="*/ 7 w 19"/>
                  <a:gd name="T19" fmla="*/ 12 h 12"/>
                  <a:gd name="T20" fmla="*/ 0 w 19"/>
                  <a:gd name="T21" fmla="*/ 5 h 12"/>
                  <a:gd name="T22" fmla="*/ 3 w 19"/>
                  <a:gd name="T23" fmla="*/ 5 h 12"/>
                  <a:gd name="T24" fmla="*/ 3 w 19"/>
                  <a:gd name="T25" fmla="*/ 4 h 12"/>
                  <a:gd name="T26" fmla="*/ 1 w 19"/>
                  <a:gd name="T27" fmla="*/ 1 h 12"/>
                  <a:gd name="T28" fmla="*/ 2 w 19"/>
                  <a:gd name="T29" fmla="*/ 1 h 12"/>
                  <a:gd name="T30" fmla="*/ 6 w 19"/>
                  <a:gd name="T31" fmla="*/ 1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2"/>
                  <a:gd name="T50" fmla="*/ 19 w 19"/>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2">
                    <a:moveTo>
                      <a:pt x="6" y="1"/>
                    </a:moveTo>
                    <a:cubicBezTo>
                      <a:pt x="6" y="1"/>
                      <a:pt x="6" y="2"/>
                      <a:pt x="6" y="2"/>
                    </a:cubicBezTo>
                    <a:cubicBezTo>
                      <a:pt x="8" y="2"/>
                      <a:pt x="9" y="2"/>
                      <a:pt x="11" y="2"/>
                    </a:cubicBezTo>
                    <a:cubicBezTo>
                      <a:pt x="11" y="3"/>
                      <a:pt x="11" y="3"/>
                      <a:pt x="12" y="4"/>
                    </a:cubicBezTo>
                    <a:cubicBezTo>
                      <a:pt x="13" y="4"/>
                      <a:pt x="17" y="3"/>
                      <a:pt x="19" y="3"/>
                    </a:cubicBezTo>
                    <a:cubicBezTo>
                      <a:pt x="19" y="3"/>
                      <a:pt x="19" y="4"/>
                      <a:pt x="19" y="4"/>
                    </a:cubicBezTo>
                    <a:cubicBezTo>
                      <a:pt x="18" y="5"/>
                      <a:pt x="17" y="8"/>
                      <a:pt x="16" y="9"/>
                    </a:cubicBezTo>
                    <a:cubicBezTo>
                      <a:pt x="15" y="9"/>
                      <a:pt x="15" y="10"/>
                      <a:pt x="14" y="10"/>
                    </a:cubicBezTo>
                    <a:cubicBezTo>
                      <a:pt x="14" y="10"/>
                      <a:pt x="13" y="9"/>
                      <a:pt x="11" y="10"/>
                    </a:cubicBezTo>
                    <a:cubicBezTo>
                      <a:pt x="9" y="10"/>
                      <a:pt x="9" y="12"/>
                      <a:pt x="7" y="12"/>
                    </a:cubicBezTo>
                    <a:cubicBezTo>
                      <a:pt x="4" y="9"/>
                      <a:pt x="0" y="10"/>
                      <a:pt x="0" y="5"/>
                    </a:cubicBezTo>
                    <a:cubicBezTo>
                      <a:pt x="1" y="5"/>
                      <a:pt x="2" y="5"/>
                      <a:pt x="3" y="5"/>
                    </a:cubicBezTo>
                    <a:cubicBezTo>
                      <a:pt x="3" y="4"/>
                      <a:pt x="3" y="4"/>
                      <a:pt x="3" y="4"/>
                    </a:cubicBezTo>
                    <a:cubicBezTo>
                      <a:pt x="2" y="3"/>
                      <a:pt x="1" y="3"/>
                      <a:pt x="1" y="1"/>
                    </a:cubicBezTo>
                    <a:cubicBezTo>
                      <a:pt x="1" y="1"/>
                      <a:pt x="2" y="1"/>
                      <a:pt x="2" y="1"/>
                    </a:cubicBezTo>
                    <a:cubicBezTo>
                      <a:pt x="3" y="0"/>
                      <a:pt x="5" y="1"/>
                      <a:pt x="6" y="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8" name="Freeform 58"/>
              <p:cNvSpPr/>
              <p:nvPr/>
            </p:nvSpPr>
            <p:spPr bwMode="auto">
              <a:xfrm>
                <a:off x="1866" y="2000"/>
                <a:ext cx="50" cy="24"/>
              </a:xfrm>
              <a:custGeom>
                <a:avLst/>
                <a:gdLst>
                  <a:gd name="T0" fmla="*/ 7 w 10"/>
                  <a:gd name="T1" fmla="*/ 5 h 5"/>
                  <a:gd name="T2" fmla="*/ 0 w 10"/>
                  <a:gd name="T3" fmla="*/ 4 h 5"/>
                  <a:gd name="T4" fmla="*/ 0 w 10"/>
                  <a:gd name="T5" fmla="*/ 3 h 5"/>
                  <a:gd name="T6" fmla="*/ 0 w 10"/>
                  <a:gd name="T7" fmla="*/ 1 h 5"/>
                  <a:gd name="T8" fmla="*/ 4 w 10"/>
                  <a:gd name="T9" fmla="*/ 0 h 5"/>
                  <a:gd name="T10" fmla="*/ 5 w 10"/>
                  <a:gd name="T11" fmla="*/ 2 h 5"/>
                  <a:gd name="T12" fmla="*/ 8 w 10"/>
                  <a:gd name="T13" fmla="*/ 1 h 5"/>
                  <a:gd name="T14" fmla="*/ 10 w 10"/>
                  <a:gd name="T15" fmla="*/ 3 h 5"/>
                  <a:gd name="T16" fmla="*/ 10 w 10"/>
                  <a:gd name="T17" fmla="*/ 4 h 5"/>
                  <a:gd name="T18" fmla="*/ 10 w 10"/>
                  <a:gd name="T19" fmla="*/ 4 h 5"/>
                  <a:gd name="T20" fmla="*/ 9 w 10"/>
                  <a:gd name="T21" fmla="*/ 4 h 5"/>
                  <a:gd name="T22" fmla="*/ 7 w 10"/>
                  <a:gd name="T23" fmla="*/ 3 h 5"/>
                  <a:gd name="T24" fmla="*/ 7 w 10"/>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5"/>
                  <a:gd name="T41" fmla="*/ 10 w 10"/>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5">
                    <a:moveTo>
                      <a:pt x="7" y="5"/>
                    </a:moveTo>
                    <a:cubicBezTo>
                      <a:pt x="5" y="4"/>
                      <a:pt x="3" y="4"/>
                      <a:pt x="0" y="4"/>
                    </a:cubicBezTo>
                    <a:cubicBezTo>
                      <a:pt x="0" y="4"/>
                      <a:pt x="0" y="4"/>
                      <a:pt x="0" y="3"/>
                    </a:cubicBezTo>
                    <a:cubicBezTo>
                      <a:pt x="0" y="3"/>
                      <a:pt x="0" y="2"/>
                      <a:pt x="0" y="1"/>
                    </a:cubicBezTo>
                    <a:cubicBezTo>
                      <a:pt x="1" y="1"/>
                      <a:pt x="2" y="0"/>
                      <a:pt x="4" y="0"/>
                    </a:cubicBezTo>
                    <a:cubicBezTo>
                      <a:pt x="4" y="1"/>
                      <a:pt x="4" y="1"/>
                      <a:pt x="5" y="2"/>
                    </a:cubicBezTo>
                    <a:cubicBezTo>
                      <a:pt x="5" y="2"/>
                      <a:pt x="7" y="0"/>
                      <a:pt x="8" y="1"/>
                    </a:cubicBezTo>
                    <a:cubicBezTo>
                      <a:pt x="9" y="1"/>
                      <a:pt x="9" y="2"/>
                      <a:pt x="10" y="3"/>
                    </a:cubicBezTo>
                    <a:cubicBezTo>
                      <a:pt x="10" y="4"/>
                      <a:pt x="10" y="3"/>
                      <a:pt x="10" y="4"/>
                    </a:cubicBezTo>
                    <a:cubicBezTo>
                      <a:pt x="10" y="4"/>
                      <a:pt x="10" y="4"/>
                      <a:pt x="10" y="4"/>
                    </a:cubicBezTo>
                    <a:cubicBezTo>
                      <a:pt x="10" y="4"/>
                      <a:pt x="9" y="4"/>
                      <a:pt x="9" y="4"/>
                    </a:cubicBezTo>
                    <a:cubicBezTo>
                      <a:pt x="9" y="3"/>
                      <a:pt x="8" y="3"/>
                      <a:pt x="7" y="3"/>
                    </a:cubicBezTo>
                    <a:cubicBezTo>
                      <a:pt x="7" y="3"/>
                      <a:pt x="7" y="4"/>
                      <a:pt x="7"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29" name="Freeform 59"/>
              <p:cNvSpPr/>
              <p:nvPr/>
            </p:nvSpPr>
            <p:spPr bwMode="auto">
              <a:xfrm>
                <a:off x="1846" y="2004"/>
                <a:ext cx="5" cy="10"/>
              </a:xfrm>
              <a:custGeom>
                <a:avLst/>
                <a:gdLst>
                  <a:gd name="T0" fmla="*/ 0 w 1"/>
                  <a:gd name="T1" fmla="*/ 0 h 2"/>
                  <a:gd name="T2" fmla="*/ 1 w 1"/>
                  <a:gd name="T3" fmla="*/ 2 h 2"/>
                  <a:gd name="T4" fmla="*/ 0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cubicBezTo>
                      <a:pt x="1" y="1"/>
                      <a:pt x="1" y="1"/>
                      <a:pt x="1" y="2"/>
                    </a:cubicBezTo>
                    <a:cubicBezTo>
                      <a:pt x="0" y="2"/>
                      <a:pt x="1"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0" name="Freeform 60"/>
              <p:cNvSpPr/>
              <p:nvPr/>
            </p:nvSpPr>
            <p:spPr bwMode="auto">
              <a:xfrm>
                <a:off x="1118" y="2009"/>
                <a:ext cx="10" cy="15"/>
              </a:xfrm>
              <a:custGeom>
                <a:avLst/>
                <a:gdLst>
                  <a:gd name="T0" fmla="*/ 0 w 2"/>
                  <a:gd name="T1" fmla="*/ 3 h 3"/>
                  <a:gd name="T2" fmla="*/ 0 w 2"/>
                  <a:gd name="T3" fmla="*/ 1 h 3"/>
                  <a:gd name="T4" fmla="*/ 1 w 2"/>
                  <a:gd name="T5" fmla="*/ 1 h 3"/>
                  <a:gd name="T6" fmla="*/ 1 w 2"/>
                  <a:gd name="T7" fmla="*/ 1 h 3"/>
                  <a:gd name="T8" fmla="*/ 2 w 2"/>
                  <a:gd name="T9" fmla="*/ 1 h 3"/>
                  <a:gd name="T10" fmla="*/ 1 w 2"/>
                  <a:gd name="T11" fmla="*/ 2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cubicBezTo>
                      <a:pt x="0" y="2"/>
                      <a:pt x="0" y="2"/>
                      <a:pt x="0" y="1"/>
                    </a:cubicBezTo>
                    <a:cubicBezTo>
                      <a:pt x="0" y="1"/>
                      <a:pt x="1" y="1"/>
                      <a:pt x="1" y="1"/>
                    </a:cubicBezTo>
                    <a:cubicBezTo>
                      <a:pt x="1" y="0"/>
                      <a:pt x="1" y="1"/>
                      <a:pt x="1" y="1"/>
                    </a:cubicBezTo>
                    <a:cubicBezTo>
                      <a:pt x="1" y="1"/>
                      <a:pt x="1" y="1"/>
                      <a:pt x="2" y="1"/>
                    </a:cubicBezTo>
                    <a:cubicBezTo>
                      <a:pt x="1" y="2"/>
                      <a:pt x="2" y="2"/>
                      <a:pt x="1" y="2"/>
                    </a:cubicBezTo>
                    <a:cubicBezTo>
                      <a:pt x="1" y="3"/>
                      <a:pt x="1" y="3"/>
                      <a:pt x="0"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1" name="Freeform 61"/>
              <p:cNvSpPr/>
              <p:nvPr/>
            </p:nvSpPr>
            <p:spPr bwMode="auto">
              <a:xfrm>
                <a:off x="3088" y="2014"/>
                <a:ext cx="25" cy="20"/>
              </a:xfrm>
              <a:custGeom>
                <a:avLst/>
                <a:gdLst>
                  <a:gd name="T0" fmla="*/ 0 w 5"/>
                  <a:gd name="T1" fmla="*/ 3 h 4"/>
                  <a:gd name="T2" fmla="*/ 0 w 5"/>
                  <a:gd name="T3" fmla="*/ 1 h 4"/>
                  <a:gd name="T4" fmla="*/ 4 w 5"/>
                  <a:gd name="T5" fmla="*/ 0 h 4"/>
                  <a:gd name="T6" fmla="*/ 5 w 5"/>
                  <a:gd name="T7" fmla="*/ 1 h 4"/>
                  <a:gd name="T8" fmla="*/ 5 w 5"/>
                  <a:gd name="T9" fmla="*/ 3 h 4"/>
                  <a:gd name="T10" fmla="*/ 4 w 5"/>
                  <a:gd name="T11" fmla="*/ 3 h 4"/>
                  <a:gd name="T12" fmla="*/ 0 w 5"/>
                  <a:gd name="T13" fmla="*/ 3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3"/>
                    </a:moveTo>
                    <a:cubicBezTo>
                      <a:pt x="0" y="2"/>
                      <a:pt x="0" y="1"/>
                      <a:pt x="0" y="1"/>
                    </a:cubicBezTo>
                    <a:cubicBezTo>
                      <a:pt x="2" y="0"/>
                      <a:pt x="2" y="0"/>
                      <a:pt x="4" y="0"/>
                    </a:cubicBezTo>
                    <a:cubicBezTo>
                      <a:pt x="4" y="0"/>
                      <a:pt x="5" y="0"/>
                      <a:pt x="5" y="1"/>
                    </a:cubicBezTo>
                    <a:cubicBezTo>
                      <a:pt x="5" y="1"/>
                      <a:pt x="5" y="2"/>
                      <a:pt x="5" y="3"/>
                    </a:cubicBezTo>
                    <a:cubicBezTo>
                      <a:pt x="5" y="3"/>
                      <a:pt x="5" y="3"/>
                      <a:pt x="4" y="3"/>
                    </a:cubicBezTo>
                    <a:cubicBezTo>
                      <a:pt x="3" y="4"/>
                      <a:pt x="1" y="3"/>
                      <a:pt x="0"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2" name="Freeform 62"/>
              <p:cNvSpPr/>
              <p:nvPr/>
            </p:nvSpPr>
            <p:spPr bwMode="auto">
              <a:xfrm>
                <a:off x="1926" y="2014"/>
                <a:ext cx="25" cy="20"/>
              </a:xfrm>
              <a:custGeom>
                <a:avLst/>
                <a:gdLst>
                  <a:gd name="T0" fmla="*/ 0 w 5"/>
                  <a:gd name="T1" fmla="*/ 0 h 4"/>
                  <a:gd name="T2" fmla="*/ 5 w 5"/>
                  <a:gd name="T3" fmla="*/ 2 h 4"/>
                  <a:gd name="T4" fmla="*/ 4 w 5"/>
                  <a:gd name="T5" fmla="*/ 2 h 4"/>
                  <a:gd name="T6" fmla="*/ 4 w 5"/>
                  <a:gd name="T7" fmla="*/ 2 h 4"/>
                  <a:gd name="T8" fmla="*/ 2 w 5"/>
                  <a:gd name="T9" fmla="*/ 4 h 4"/>
                  <a:gd name="T10" fmla="*/ 2 w 5"/>
                  <a:gd name="T11" fmla="*/ 3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0"/>
                    </a:moveTo>
                    <a:cubicBezTo>
                      <a:pt x="1" y="1"/>
                      <a:pt x="4" y="1"/>
                      <a:pt x="5" y="2"/>
                    </a:cubicBezTo>
                    <a:cubicBezTo>
                      <a:pt x="4" y="2"/>
                      <a:pt x="4" y="2"/>
                      <a:pt x="4" y="2"/>
                    </a:cubicBezTo>
                    <a:cubicBezTo>
                      <a:pt x="4" y="2"/>
                      <a:pt x="4" y="2"/>
                      <a:pt x="4" y="2"/>
                    </a:cubicBezTo>
                    <a:cubicBezTo>
                      <a:pt x="3" y="3"/>
                      <a:pt x="3" y="3"/>
                      <a:pt x="2" y="4"/>
                    </a:cubicBezTo>
                    <a:cubicBezTo>
                      <a:pt x="2" y="4"/>
                      <a:pt x="2" y="3"/>
                      <a:pt x="2" y="3"/>
                    </a:cubicBezTo>
                    <a:cubicBezTo>
                      <a:pt x="1" y="2"/>
                      <a:pt x="0" y="2"/>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3" name="Freeform 63"/>
              <p:cNvSpPr/>
              <p:nvPr/>
            </p:nvSpPr>
            <p:spPr bwMode="auto">
              <a:xfrm>
                <a:off x="2893" y="2014"/>
                <a:ext cx="35" cy="30"/>
              </a:xfrm>
              <a:custGeom>
                <a:avLst/>
                <a:gdLst>
                  <a:gd name="T0" fmla="*/ 2 w 7"/>
                  <a:gd name="T1" fmla="*/ 0 h 6"/>
                  <a:gd name="T2" fmla="*/ 7 w 7"/>
                  <a:gd name="T3" fmla="*/ 4 h 6"/>
                  <a:gd name="T4" fmla="*/ 1 w 7"/>
                  <a:gd name="T5" fmla="*/ 6 h 6"/>
                  <a:gd name="T6" fmla="*/ 1 w 7"/>
                  <a:gd name="T7" fmla="*/ 5 h 6"/>
                  <a:gd name="T8" fmla="*/ 2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2" y="0"/>
                    </a:moveTo>
                    <a:cubicBezTo>
                      <a:pt x="4" y="2"/>
                      <a:pt x="7" y="2"/>
                      <a:pt x="7" y="4"/>
                    </a:cubicBezTo>
                    <a:cubicBezTo>
                      <a:pt x="4" y="4"/>
                      <a:pt x="3" y="5"/>
                      <a:pt x="1" y="6"/>
                    </a:cubicBezTo>
                    <a:cubicBezTo>
                      <a:pt x="1" y="5"/>
                      <a:pt x="1" y="5"/>
                      <a:pt x="1" y="5"/>
                    </a:cubicBezTo>
                    <a:cubicBezTo>
                      <a:pt x="0" y="3"/>
                      <a:pt x="1" y="1"/>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4" name="Freeform 64"/>
              <p:cNvSpPr/>
              <p:nvPr/>
            </p:nvSpPr>
            <p:spPr bwMode="auto">
              <a:xfrm>
                <a:off x="1841" y="2024"/>
                <a:ext cx="10" cy="10"/>
              </a:xfrm>
              <a:custGeom>
                <a:avLst/>
                <a:gdLst>
                  <a:gd name="T0" fmla="*/ 0 w 2"/>
                  <a:gd name="T1" fmla="*/ 0 h 2"/>
                  <a:gd name="T2" fmla="*/ 2 w 2"/>
                  <a:gd name="T3" fmla="*/ 0 h 2"/>
                  <a:gd name="T4" fmla="*/ 2 w 2"/>
                  <a:gd name="T5" fmla="*/ 2 h 2"/>
                  <a:gd name="T6" fmla="*/ 1 w 2"/>
                  <a:gd name="T7" fmla="*/ 2 h 2"/>
                  <a:gd name="T8" fmla="*/ 0 w 2"/>
                  <a:gd name="T9" fmla="*/ 1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cubicBezTo>
                      <a:pt x="0" y="0"/>
                      <a:pt x="1" y="0"/>
                      <a:pt x="2" y="0"/>
                    </a:cubicBezTo>
                    <a:cubicBezTo>
                      <a:pt x="2" y="1"/>
                      <a:pt x="2" y="2"/>
                      <a:pt x="2" y="2"/>
                    </a:cubicBezTo>
                    <a:cubicBezTo>
                      <a:pt x="2" y="2"/>
                      <a:pt x="2" y="2"/>
                      <a:pt x="1" y="2"/>
                    </a:cubicBezTo>
                    <a:cubicBezTo>
                      <a:pt x="1" y="2"/>
                      <a:pt x="0" y="2"/>
                      <a:pt x="0"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5" name="Freeform 65"/>
              <p:cNvSpPr/>
              <p:nvPr/>
            </p:nvSpPr>
            <p:spPr bwMode="auto">
              <a:xfrm>
                <a:off x="1876" y="2029"/>
                <a:ext cx="35" cy="20"/>
              </a:xfrm>
              <a:custGeom>
                <a:avLst/>
                <a:gdLst>
                  <a:gd name="T0" fmla="*/ 1 w 7"/>
                  <a:gd name="T1" fmla="*/ 0 h 4"/>
                  <a:gd name="T2" fmla="*/ 3 w 7"/>
                  <a:gd name="T3" fmla="*/ 0 h 4"/>
                  <a:gd name="T4" fmla="*/ 3 w 7"/>
                  <a:gd name="T5" fmla="*/ 1 h 4"/>
                  <a:gd name="T6" fmla="*/ 2 w 7"/>
                  <a:gd name="T7" fmla="*/ 2 h 4"/>
                  <a:gd name="T8" fmla="*/ 7 w 7"/>
                  <a:gd name="T9" fmla="*/ 2 h 4"/>
                  <a:gd name="T10" fmla="*/ 7 w 7"/>
                  <a:gd name="T11" fmla="*/ 4 h 4"/>
                  <a:gd name="T12" fmla="*/ 0 w 7"/>
                  <a:gd name="T13" fmla="*/ 2 h 4"/>
                  <a:gd name="T14" fmla="*/ 1 w 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1" y="0"/>
                    </a:moveTo>
                    <a:cubicBezTo>
                      <a:pt x="1" y="0"/>
                      <a:pt x="2" y="0"/>
                      <a:pt x="3" y="0"/>
                    </a:cubicBezTo>
                    <a:cubicBezTo>
                      <a:pt x="3" y="1"/>
                      <a:pt x="3" y="1"/>
                      <a:pt x="3" y="1"/>
                    </a:cubicBezTo>
                    <a:cubicBezTo>
                      <a:pt x="2" y="1"/>
                      <a:pt x="2" y="1"/>
                      <a:pt x="2" y="2"/>
                    </a:cubicBezTo>
                    <a:cubicBezTo>
                      <a:pt x="4" y="2"/>
                      <a:pt x="6" y="2"/>
                      <a:pt x="7" y="2"/>
                    </a:cubicBezTo>
                    <a:cubicBezTo>
                      <a:pt x="7" y="3"/>
                      <a:pt x="7" y="3"/>
                      <a:pt x="7" y="4"/>
                    </a:cubicBezTo>
                    <a:cubicBezTo>
                      <a:pt x="4" y="4"/>
                      <a:pt x="1" y="3"/>
                      <a:pt x="0" y="2"/>
                    </a:cubicBezTo>
                    <a:cubicBezTo>
                      <a:pt x="0" y="1"/>
                      <a:pt x="0"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6" name="Freeform 66"/>
              <p:cNvSpPr/>
              <p:nvPr/>
            </p:nvSpPr>
            <p:spPr bwMode="auto">
              <a:xfrm>
                <a:off x="1073" y="2034"/>
                <a:ext cx="10" cy="15"/>
              </a:xfrm>
              <a:custGeom>
                <a:avLst/>
                <a:gdLst>
                  <a:gd name="T0" fmla="*/ 2 w 2"/>
                  <a:gd name="T1" fmla="*/ 0 h 3"/>
                  <a:gd name="T2" fmla="*/ 2 w 2"/>
                  <a:gd name="T3" fmla="*/ 3 h 3"/>
                  <a:gd name="T4" fmla="*/ 0 w 2"/>
                  <a:gd name="T5" fmla="*/ 3 h 3"/>
                  <a:gd name="T6" fmla="*/ 0 w 2"/>
                  <a:gd name="T7" fmla="*/ 2 h 3"/>
                  <a:gd name="T8" fmla="*/ 0 w 2"/>
                  <a:gd name="T9" fmla="*/ 1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cubicBezTo>
                      <a:pt x="2" y="2"/>
                      <a:pt x="2" y="2"/>
                      <a:pt x="2" y="3"/>
                    </a:cubicBezTo>
                    <a:cubicBezTo>
                      <a:pt x="1" y="3"/>
                      <a:pt x="1" y="3"/>
                      <a:pt x="0" y="3"/>
                    </a:cubicBezTo>
                    <a:cubicBezTo>
                      <a:pt x="0" y="3"/>
                      <a:pt x="0" y="3"/>
                      <a:pt x="0" y="2"/>
                    </a:cubicBezTo>
                    <a:cubicBezTo>
                      <a:pt x="0" y="1"/>
                      <a:pt x="0" y="2"/>
                      <a:pt x="0" y="1"/>
                    </a:cubicBezTo>
                    <a:cubicBezTo>
                      <a:pt x="1" y="1"/>
                      <a:pt x="1" y="1"/>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7" name="Freeform 67"/>
              <p:cNvSpPr/>
              <p:nvPr/>
            </p:nvSpPr>
            <p:spPr bwMode="auto">
              <a:xfrm>
                <a:off x="2175" y="2059"/>
                <a:ext cx="35" cy="10"/>
              </a:xfrm>
              <a:custGeom>
                <a:avLst/>
                <a:gdLst>
                  <a:gd name="T0" fmla="*/ 0 w 7"/>
                  <a:gd name="T1" fmla="*/ 2 h 2"/>
                  <a:gd name="T2" fmla="*/ 0 w 7"/>
                  <a:gd name="T3" fmla="*/ 0 h 2"/>
                  <a:gd name="T4" fmla="*/ 5 w 7"/>
                  <a:gd name="T5" fmla="*/ 0 h 2"/>
                  <a:gd name="T6" fmla="*/ 7 w 7"/>
                  <a:gd name="T7" fmla="*/ 2 h 2"/>
                  <a:gd name="T8" fmla="*/ 6 w 7"/>
                  <a:gd name="T9" fmla="*/ 2 h 2"/>
                  <a:gd name="T10" fmla="*/ 0 w 7"/>
                  <a:gd name="T11" fmla="*/ 2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0" y="2"/>
                    </a:moveTo>
                    <a:cubicBezTo>
                      <a:pt x="0" y="1"/>
                      <a:pt x="0" y="1"/>
                      <a:pt x="0" y="0"/>
                    </a:cubicBezTo>
                    <a:cubicBezTo>
                      <a:pt x="2" y="0"/>
                      <a:pt x="4" y="0"/>
                      <a:pt x="5" y="0"/>
                    </a:cubicBezTo>
                    <a:cubicBezTo>
                      <a:pt x="6" y="0"/>
                      <a:pt x="6" y="1"/>
                      <a:pt x="7" y="2"/>
                    </a:cubicBezTo>
                    <a:cubicBezTo>
                      <a:pt x="7" y="2"/>
                      <a:pt x="6" y="2"/>
                      <a:pt x="6" y="2"/>
                    </a:cubicBezTo>
                    <a:cubicBezTo>
                      <a:pt x="5" y="2"/>
                      <a:pt x="2" y="2"/>
                      <a:pt x="0"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8" name="Freeform 68"/>
              <p:cNvSpPr/>
              <p:nvPr/>
            </p:nvSpPr>
            <p:spPr bwMode="auto">
              <a:xfrm>
                <a:off x="3043" y="2069"/>
                <a:ext cx="65" cy="40"/>
              </a:xfrm>
              <a:custGeom>
                <a:avLst/>
                <a:gdLst>
                  <a:gd name="T0" fmla="*/ 13 w 13"/>
                  <a:gd name="T1" fmla="*/ 4 h 8"/>
                  <a:gd name="T2" fmla="*/ 13 w 13"/>
                  <a:gd name="T3" fmla="*/ 6 h 8"/>
                  <a:gd name="T4" fmla="*/ 7 w 13"/>
                  <a:gd name="T5" fmla="*/ 5 h 8"/>
                  <a:gd name="T6" fmla="*/ 6 w 13"/>
                  <a:gd name="T7" fmla="*/ 7 h 8"/>
                  <a:gd name="T8" fmla="*/ 3 w 13"/>
                  <a:gd name="T9" fmla="*/ 8 h 8"/>
                  <a:gd name="T10" fmla="*/ 0 w 13"/>
                  <a:gd name="T11" fmla="*/ 0 h 8"/>
                  <a:gd name="T12" fmla="*/ 2 w 13"/>
                  <a:gd name="T13" fmla="*/ 0 h 8"/>
                  <a:gd name="T14" fmla="*/ 13 w 13"/>
                  <a:gd name="T15" fmla="*/ 4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13" y="4"/>
                    </a:moveTo>
                    <a:cubicBezTo>
                      <a:pt x="13" y="5"/>
                      <a:pt x="13" y="5"/>
                      <a:pt x="13" y="6"/>
                    </a:cubicBezTo>
                    <a:cubicBezTo>
                      <a:pt x="10" y="6"/>
                      <a:pt x="10" y="5"/>
                      <a:pt x="7" y="5"/>
                    </a:cubicBezTo>
                    <a:cubicBezTo>
                      <a:pt x="7" y="6"/>
                      <a:pt x="6" y="6"/>
                      <a:pt x="6" y="7"/>
                    </a:cubicBezTo>
                    <a:cubicBezTo>
                      <a:pt x="5" y="8"/>
                      <a:pt x="5" y="8"/>
                      <a:pt x="3" y="8"/>
                    </a:cubicBezTo>
                    <a:cubicBezTo>
                      <a:pt x="2" y="6"/>
                      <a:pt x="0" y="4"/>
                      <a:pt x="0" y="0"/>
                    </a:cubicBezTo>
                    <a:cubicBezTo>
                      <a:pt x="0" y="0"/>
                      <a:pt x="1" y="0"/>
                      <a:pt x="2" y="0"/>
                    </a:cubicBezTo>
                    <a:cubicBezTo>
                      <a:pt x="4" y="2"/>
                      <a:pt x="9" y="4"/>
                      <a:pt x="13" y="4"/>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39" name="Freeform 69"/>
              <p:cNvSpPr/>
              <p:nvPr/>
            </p:nvSpPr>
            <p:spPr bwMode="auto">
              <a:xfrm>
                <a:off x="2699" y="2084"/>
                <a:ext cx="65" cy="35"/>
              </a:xfrm>
              <a:custGeom>
                <a:avLst/>
                <a:gdLst>
                  <a:gd name="T0" fmla="*/ 10 w 13"/>
                  <a:gd name="T1" fmla="*/ 2 h 7"/>
                  <a:gd name="T2" fmla="*/ 10 w 13"/>
                  <a:gd name="T3" fmla="*/ 0 h 7"/>
                  <a:gd name="T4" fmla="*/ 8 w 13"/>
                  <a:gd name="T5" fmla="*/ 0 h 7"/>
                  <a:gd name="T6" fmla="*/ 0 w 13"/>
                  <a:gd name="T7" fmla="*/ 3 h 7"/>
                  <a:gd name="T8" fmla="*/ 1 w 13"/>
                  <a:gd name="T9" fmla="*/ 3 h 7"/>
                  <a:gd name="T10" fmla="*/ 5 w 13"/>
                  <a:gd name="T11" fmla="*/ 4 h 7"/>
                  <a:gd name="T12" fmla="*/ 6 w 13"/>
                  <a:gd name="T13" fmla="*/ 3 h 7"/>
                  <a:gd name="T14" fmla="*/ 7 w 13"/>
                  <a:gd name="T15" fmla="*/ 3 h 7"/>
                  <a:gd name="T16" fmla="*/ 6 w 13"/>
                  <a:gd name="T17" fmla="*/ 4 h 7"/>
                  <a:gd name="T18" fmla="*/ 5 w 13"/>
                  <a:gd name="T19" fmla="*/ 6 h 7"/>
                  <a:gd name="T20" fmla="*/ 10 w 13"/>
                  <a:gd name="T21" fmla="*/ 7 h 7"/>
                  <a:gd name="T22" fmla="*/ 13 w 13"/>
                  <a:gd name="T23" fmla="*/ 4 h 7"/>
                  <a:gd name="T24" fmla="*/ 13 w 13"/>
                  <a:gd name="T25" fmla="*/ 2 h 7"/>
                  <a:gd name="T26" fmla="*/ 12 w 13"/>
                  <a:gd name="T27" fmla="*/ 1 h 7"/>
                  <a:gd name="T28" fmla="*/ 10 w 13"/>
                  <a:gd name="T29" fmla="*/ 2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7"/>
                  <a:gd name="T47" fmla="*/ 13 w 13"/>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7">
                    <a:moveTo>
                      <a:pt x="10" y="2"/>
                    </a:moveTo>
                    <a:cubicBezTo>
                      <a:pt x="10" y="1"/>
                      <a:pt x="10" y="1"/>
                      <a:pt x="10" y="0"/>
                    </a:cubicBezTo>
                    <a:cubicBezTo>
                      <a:pt x="9" y="0"/>
                      <a:pt x="9" y="0"/>
                      <a:pt x="8" y="0"/>
                    </a:cubicBezTo>
                    <a:cubicBezTo>
                      <a:pt x="6" y="2"/>
                      <a:pt x="3" y="2"/>
                      <a:pt x="0" y="3"/>
                    </a:cubicBezTo>
                    <a:cubicBezTo>
                      <a:pt x="1" y="3"/>
                      <a:pt x="1" y="3"/>
                      <a:pt x="1" y="3"/>
                    </a:cubicBezTo>
                    <a:cubicBezTo>
                      <a:pt x="2" y="4"/>
                      <a:pt x="3" y="4"/>
                      <a:pt x="5" y="4"/>
                    </a:cubicBezTo>
                    <a:cubicBezTo>
                      <a:pt x="5" y="3"/>
                      <a:pt x="5" y="3"/>
                      <a:pt x="6" y="3"/>
                    </a:cubicBezTo>
                    <a:cubicBezTo>
                      <a:pt x="7" y="3"/>
                      <a:pt x="7" y="3"/>
                      <a:pt x="7" y="3"/>
                    </a:cubicBezTo>
                    <a:cubicBezTo>
                      <a:pt x="7" y="4"/>
                      <a:pt x="7" y="3"/>
                      <a:pt x="6" y="4"/>
                    </a:cubicBezTo>
                    <a:cubicBezTo>
                      <a:pt x="5" y="5"/>
                      <a:pt x="5" y="4"/>
                      <a:pt x="5" y="6"/>
                    </a:cubicBezTo>
                    <a:cubicBezTo>
                      <a:pt x="6" y="7"/>
                      <a:pt x="8" y="7"/>
                      <a:pt x="10" y="7"/>
                    </a:cubicBezTo>
                    <a:cubicBezTo>
                      <a:pt x="11" y="5"/>
                      <a:pt x="11" y="5"/>
                      <a:pt x="13" y="4"/>
                    </a:cubicBezTo>
                    <a:cubicBezTo>
                      <a:pt x="13" y="3"/>
                      <a:pt x="13" y="2"/>
                      <a:pt x="13" y="2"/>
                    </a:cubicBezTo>
                    <a:cubicBezTo>
                      <a:pt x="13" y="2"/>
                      <a:pt x="12" y="1"/>
                      <a:pt x="12" y="1"/>
                    </a:cubicBezTo>
                    <a:cubicBezTo>
                      <a:pt x="12" y="1"/>
                      <a:pt x="11" y="2"/>
                      <a:pt x="10"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0" name="Freeform 70"/>
              <p:cNvSpPr/>
              <p:nvPr/>
            </p:nvSpPr>
            <p:spPr bwMode="auto">
              <a:xfrm>
                <a:off x="2080" y="2084"/>
                <a:ext cx="15" cy="10"/>
              </a:xfrm>
              <a:custGeom>
                <a:avLst/>
                <a:gdLst>
                  <a:gd name="T0" fmla="*/ 1 w 3"/>
                  <a:gd name="T1" fmla="*/ 0 h 2"/>
                  <a:gd name="T2" fmla="*/ 3 w 3"/>
                  <a:gd name="T3" fmla="*/ 1 h 2"/>
                  <a:gd name="T4" fmla="*/ 3 w 3"/>
                  <a:gd name="T5" fmla="*/ 2 h 2"/>
                  <a:gd name="T6" fmla="*/ 2 w 3"/>
                  <a:gd name="T7" fmla="*/ 2 h 2"/>
                  <a:gd name="T8" fmla="*/ 1 w 3"/>
                  <a:gd name="T9" fmla="*/ 2 h 2"/>
                  <a:gd name="T10" fmla="*/ 0 w 3"/>
                  <a:gd name="T11" fmla="*/ 1 h 2"/>
                  <a:gd name="T12" fmla="*/ 1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1" y="0"/>
                    </a:moveTo>
                    <a:cubicBezTo>
                      <a:pt x="2" y="1"/>
                      <a:pt x="2" y="1"/>
                      <a:pt x="3" y="1"/>
                    </a:cubicBezTo>
                    <a:cubicBezTo>
                      <a:pt x="3" y="1"/>
                      <a:pt x="3" y="1"/>
                      <a:pt x="3" y="2"/>
                    </a:cubicBezTo>
                    <a:cubicBezTo>
                      <a:pt x="3" y="2"/>
                      <a:pt x="2" y="2"/>
                      <a:pt x="2" y="2"/>
                    </a:cubicBezTo>
                    <a:cubicBezTo>
                      <a:pt x="2" y="2"/>
                      <a:pt x="2" y="2"/>
                      <a:pt x="1" y="2"/>
                    </a:cubicBezTo>
                    <a:cubicBezTo>
                      <a:pt x="1" y="2"/>
                      <a:pt x="1" y="1"/>
                      <a:pt x="0" y="1"/>
                    </a:cubicBezTo>
                    <a:cubicBezTo>
                      <a:pt x="1" y="1"/>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1" name="Freeform 71"/>
              <p:cNvSpPr/>
              <p:nvPr/>
            </p:nvSpPr>
            <p:spPr bwMode="auto">
              <a:xfrm>
                <a:off x="1228" y="2104"/>
                <a:ext cx="5"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1" y="0"/>
                    </a:cubicBezTo>
                    <a:cubicBezTo>
                      <a:pt x="1" y="0"/>
                      <a:pt x="1"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2" name="Freeform 72"/>
              <p:cNvSpPr/>
              <p:nvPr/>
            </p:nvSpPr>
            <p:spPr bwMode="auto">
              <a:xfrm>
                <a:off x="829" y="2114"/>
                <a:ext cx="30" cy="35"/>
              </a:xfrm>
              <a:custGeom>
                <a:avLst/>
                <a:gdLst>
                  <a:gd name="T0" fmla="*/ 6 w 6"/>
                  <a:gd name="T1" fmla="*/ 3 h 7"/>
                  <a:gd name="T2" fmla="*/ 3 w 6"/>
                  <a:gd name="T3" fmla="*/ 3 h 7"/>
                  <a:gd name="T4" fmla="*/ 3 w 6"/>
                  <a:gd name="T5" fmla="*/ 2 h 7"/>
                  <a:gd name="T6" fmla="*/ 4 w 6"/>
                  <a:gd name="T7" fmla="*/ 0 h 7"/>
                  <a:gd name="T8" fmla="*/ 3 w 6"/>
                  <a:gd name="T9" fmla="*/ 0 h 7"/>
                  <a:gd name="T10" fmla="*/ 1 w 6"/>
                  <a:gd name="T11" fmla="*/ 4 h 7"/>
                  <a:gd name="T12" fmla="*/ 2 w 6"/>
                  <a:gd name="T13" fmla="*/ 4 h 7"/>
                  <a:gd name="T14" fmla="*/ 2 w 6"/>
                  <a:gd name="T15" fmla="*/ 5 h 7"/>
                  <a:gd name="T16" fmla="*/ 1 w 6"/>
                  <a:gd name="T17" fmla="*/ 5 h 7"/>
                  <a:gd name="T18" fmla="*/ 0 w 6"/>
                  <a:gd name="T19" fmla="*/ 7 h 7"/>
                  <a:gd name="T20" fmla="*/ 1 w 6"/>
                  <a:gd name="T21" fmla="*/ 7 h 7"/>
                  <a:gd name="T22" fmla="*/ 6 w 6"/>
                  <a:gd name="T23" fmla="*/ 4 h 7"/>
                  <a:gd name="T24" fmla="*/ 6 w 6"/>
                  <a:gd name="T25" fmla="*/ 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7"/>
                  <a:gd name="T41" fmla="*/ 6 w 6"/>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7">
                    <a:moveTo>
                      <a:pt x="6" y="3"/>
                    </a:moveTo>
                    <a:cubicBezTo>
                      <a:pt x="4" y="3"/>
                      <a:pt x="4" y="3"/>
                      <a:pt x="3" y="3"/>
                    </a:cubicBezTo>
                    <a:cubicBezTo>
                      <a:pt x="3" y="3"/>
                      <a:pt x="3" y="3"/>
                      <a:pt x="3" y="2"/>
                    </a:cubicBezTo>
                    <a:cubicBezTo>
                      <a:pt x="4" y="2"/>
                      <a:pt x="4" y="1"/>
                      <a:pt x="4" y="0"/>
                    </a:cubicBezTo>
                    <a:cubicBezTo>
                      <a:pt x="4" y="0"/>
                      <a:pt x="4" y="0"/>
                      <a:pt x="3" y="0"/>
                    </a:cubicBezTo>
                    <a:cubicBezTo>
                      <a:pt x="2" y="1"/>
                      <a:pt x="1" y="1"/>
                      <a:pt x="1" y="4"/>
                    </a:cubicBezTo>
                    <a:cubicBezTo>
                      <a:pt x="1" y="4"/>
                      <a:pt x="2" y="4"/>
                      <a:pt x="2" y="4"/>
                    </a:cubicBezTo>
                    <a:cubicBezTo>
                      <a:pt x="2" y="4"/>
                      <a:pt x="2" y="5"/>
                      <a:pt x="2" y="5"/>
                    </a:cubicBezTo>
                    <a:cubicBezTo>
                      <a:pt x="2" y="5"/>
                      <a:pt x="1" y="5"/>
                      <a:pt x="1" y="5"/>
                    </a:cubicBezTo>
                    <a:cubicBezTo>
                      <a:pt x="0" y="6"/>
                      <a:pt x="0" y="5"/>
                      <a:pt x="0" y="7"/>
                    </a:cubicBezTo>
                    <a:cubicBezTo>
                      <a:pt x="0" y="7"/>
                      <a:pt x="0" y="7"/>
                      <a:pt x="1" y="7"/>
                    </a:cubicBezTo>
                    <a:cubicBezTo>
                      <a:pt x="2" y="6"/>
                      <a:pt x="4" y="5"/>
                      <a:pt x="6" y="4"/>
                    </a:cubicBezTo>
                    <a:cubicBezTo>
                      <a:pt x="6" y="4"/>
                      <a:pt x="6" y="3"/>
                      <a:pt x="6"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3" name="Freeform 73"/>
              <p:cNvSpPr/>
              <p:nvPr/>
            </p:nvSpPr>
            <p:spPr bwMode="auto">
              <a:xfrm>
                <a:off x="559" y="2119"/>
                <a:ext cx="10" cy="15"/>
              </a:xfrm>
              <a:custGeom>
                <a:avLst/>
                <a:gdLst>
                  <a:gd name="T0" fmla="*/ 2 w 2"/>
                  <a:gd name="T1" fmla="*/ 3 h 3"/>
                  <a:gd name="T2" fmla="*/ 0 w 2"/>
                  <a:gd name="T3" fmla="*/ 3 h 3"/>
                  <a:gd name="T4" fmla="*/ 0 w 2"/>
                  <a:gd name="T5" fmla="*/ 2 h 3"/>
                  <a:gd name="T6" fmla="*/ 2 w 2"/>
                  <a:gd name="T7" fmla="*/ 0 h 3"/>
                  <a:gd name="T8" fmla="*/ 2 w 2"/>
                  <a:gd name="T9" fmla="*/ 0 h 3"/>
                  <a:gd name="T10" fmla="*/ 2 w 2"/>
                  <a:gd name="T11" fmla="*/ 0 h 3"/>
                  <a:gd name="T12" fmla="*/ 2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3"/>
                    </a:moveTo>
                    <a:cubicBezTo>
                      <a:pt x="1" y="3"/>
                      <a:pt x="1" y="3"/>
                      <a:pt x="0" y="3"/>
                    </a:cubicBezTo>
                    <a:cubicBezTo>
                      <a:pt x="0" y="3"/>
                      <a:pt x="0" y="3"/>
                      <a:pt x="0" y="2"/>
                    </a:cubicBezTo>
                    <a:cubicBezTo>
                      <a:pt x="1" y="2"/>
                      <a:pt x="1" y="1"/>
                      <a:pt x="2" y="0"/>
                    </a:cubicBezTo>
                    <a:cubicBezTo>
                      <a:pt x="2" y="0"/>
                      <a:pt x="2" y="0"/>
                      <a:pt x="2" y="0"/>
                    </a:cubicBezTo>
                    <a:cubicBezTo>
                      <a:pt x="2" y="0"/>
                      <a:pt x="2" y="0"/>
                      <a:pt x="2" y="0"/>
                    </a:cubicBezTo>
                    <a:cubicBezTo>
                      <a:pt x="2" y="1"/>
                      <a:pt x="2" y="2"/>
                      <a:pt x="2"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4" name="Freeform 74"/>
              <p:cNvSpPr/>
              <p:nvPr/>
            </p:nvSpPr>
            <p:spPr bwMode="auto">
              <a:xfrm>
                <a:off x="893" y="2124"/>
                <a:ext cx="20" cy="35"/>
              </a:xfrm>
              <a:custGeom>
                <a:avLst/>
                <a:gdLst>
                  <a:gd name="T0" fmla="*/ 1 w 4"/>
                  <a:gd name="T1" fmla="*/ 2 h 7"/>
                  <a:gd name="T2" fmla="*/ 0 w 4"/>
                  <a:gd name="T3" fmla="*/ 7 h 7"/>
                  <a:gd name="T4" fmla="*/ 2 w 4"/>
                  <a:gd name="T5" fmla="*/ 7 h 7"/>
                  <a:gd name="T6" fmla="*/ 4 w 4"/>
                  <a:gd name="T7" fmla="*/ 2 h 7"/>
                  <a:gd name="T8" fmla="*/ 3 w 4"/>
                  <a:gd name="T9" fmla="*/ 0 h 7"/>
                  <a:gd name="T10" fmla="*/ 3 w 4"/>
                  <a:gd name="T11" fmla="*/ 0 h 7"/>
                  <a:gd name="T12" fmla="*/ 2 w 4"/>
                  <a:gd name="T13" fmla="*/ 2 h 7"/>
                  <a:gd name="T14" fmla="*/ 1 w 4"/>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7"/>
                  <a:gd name="T26" fmla="*/ 4 w 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7">
                    <a:moveTo>
                      <a:pt x="1" y="2"/>
                    </a:moveTo>
                    <a:cubicBezTo>
                      <a:pt x="1" y="4"/>
                      <a:pt x="1" y="5"/>
                      <a:pt x="0" y="7"/>
                    </a:cubicBezTo>
                    <a:cubicBezTo>
                      <a:pt x="1" y="7"/>
                      <a:pt x="2" y="7"/>
                      <a:pt x="2" y="7"/>
                    </a:cubicBezTo>
                    <a:cubicBezTo>
                      <a:pt x="3" y="5"/>
                      <a:pt x="4" y="5"/>
                      <a:pt x="4" y="2"/>
                    </a:cubicBezTo>
                    <a:cubicBezTo>
                      <a:pt x="4" y="2"/>
                      <a:pt x="4" y="0"/>
                      <a:pt x="3" y="0"/>
                    </a:cubicBezTo>
                    <a:cubicBezTo>
                      <a:pt x="3" y="0"/>
                      <a:pt x="3" y="0"/>
                      <a:pt x="3" y="0"/>
                    </a:cubicBezTo>
                    <a:cubicBezTo>
                      <a:pt x="3" y="1"/>
                      <a:pt x="3" y="2"/>
                      <a:pt x="2" y="2"/>
                    </a:cubicBezTo>
                    <a:cubicBezTo>
                      <a:pt x="2" y="2"/>
                      <a:pt x="2" y="2"/>
                      <a:pt x="1"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5" name="Freeform 75"/>
              <p:cNvSpPr/>
              <p:nvPr/>
            </p:nvSpPr>
            <p:spPr bwMode="auto">
              <a:xfrm>
                <a:off x="2793" y="2129"/>
                <a:ext cx="65" cy="45"/>
              </a:xfrm>
              <a:custGeom>
                <a:avLst/>
                <a:gdLst>
                  <a:gd name="T0" fmla="*/ 1 w 13"/>
                  <a:gd name="T1" fmla="*/ 2 h 9"/>
                  <a:gd name="T2" fmla="*/ 1 w 13"/>
                  <a:gd name="T3" fmla="*/ 4 h 9"/>
                  <a:gd name="T4" fmla="*/ 4 w 13"/>
                  <a:gd name="T5" fmla="*/ 7 h 9"/>
                  <a:gd name="T6" fmla="*/ 0 w 13"/>
                  <a:gd name="T7" fmla="*/ 8 h 9"/>
                  <a:gd name="T8" fmla="*/ 0 w 13"/>
                  <a:gd name="T9" fmla="*/ 8 h 9"/>
                  <a:gd name="T10" fmla="*/ 5 w 13"/>
                  <a:gd name="T11" fmla="*/ 9 h 9"/>
                  <a:gd name="T12" fmla="*/ 10 w 13"/>
                  <a:gd name="T13" fmla="*/ 7 h 9"/>
                  <a:gd name="T14" fmla="*/ 13 w 13"/>
                  <a:gd name="T15" fmla="*/ 0 h 9"/>
                  <a:gd name="T16" fmla="*/ 12 w 13"/>
                  <a:gd name="T17" fmla="*/ 0 h 9"/>
                  <a:gd name="T18" fmla="*/ 9 w 13"/>
                  <a:gd name="T19" fmla="*/ 2 h 9"/>
                  <a:gd name="T20" fmla="*/ 5 w 13"/>
                  <a:gd name="T21" fmla="*/ 5 h 9"/>
                  <a:gd name="T22" fmla="*/ 1 w 13"/>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9"/>
                  <a:gd name="T38" fmla="*/ 13 w 13"/>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9">
                    <a:moveTo>
                      <a:pt x="1" y="2"/>
                    </a:moveTo>
                    <a:cubicBezTo>
                      <a:pt x="1" y="3"/>
                      <a:pt x="1" y="4"/>
                      <a:pt x="1" y="4"/>
                    </a:cubicBezTo>
                    <a:cubicBezTo>
                      <a:pt x="3" y="5"/>
                      <a:pt x="3" y="5"/>
                      <a:pt x="4" y="7"/>
                    </a:cubicBezTo>
                    <a:cubicBezTo>
                      <a:pt x="3" y="7"/>
                      <a:pt x="1" y="8"/>
                      <a:pt x="0" y="8"/>
                    </a:cubicBezTo>
                    <a:cubicBezTo>
                      <a:pt x="0" y="8"/>
                      <a:pt x="0" y="8"/>
                      <a:pt x="0" y="8"/>
                    </a:cubicBezTo>
                    <a:cubicBezTo>
                      <a:pt x="1" y="9"/>
                      <a:pt x="4" y="9"/>
                      <a:pt x="5" y="9"/>
                    </a:cubicBezTo>
                    <a:cubicBezTo>
                      <a:pt x="6" y="8"/>
                      <a:pt x="8" y="8"/>
                      <a:pt x="10" y="7"/>
                    </a:cubicBezTo>
                    <a:cubicBezTo>
                      <a:pt x="11" y="5"/>
                      <a:pt x="13" y="3"/>
                      <a:pt x="13" y="0"/>
                    </a:cubicBezTo>
                    <a:cubicBezTo>
                      <a:pt x="13" y="0"/>
                      <a:pt x="12" y="0"/>
                      <a:pt x="12" y="0"/>
                    </a:cubicBezTo>
                    <a:cubicBezTo>
                      <a:pt x="11" y="1"/>
                      <a:pt x="10" y="1"/>
                      <a:pt x="9" y="2"/>
                    </a:cubicBezTo>
                    <a:cubicBezTo>
                      <a:pt x="7" y="4"/>
                      <a:pt x="9" y="5"/>
                      <a:pt x="5" y="5"/>
                    </a:cubicBezTo>
                    <a:cubicBezTo>
                      <a:pt x="4" y="4"/>
                      <a:pt x="3" y="2"/>
                      <a:pt x="1"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6" name="Freeform 76"/>
              <p:cNvSpPr/>
              <p:nvPr/>
            </p:nvSpPr>
            <p:spPr bwMode="auto">
              <a:xfrm>
                <a:off x="849" y="2144"/>
                <a:ext cx="24" cy="25"/>
              </a:xfrm>
              <a:custGeom>
                <a:avLst/>
                <a:gdLst>
                  <a:gd name="T0" fmla="*/ 0 w 5"/>
                  <a:gd name="T1" fmla="*/ 5 h 5"/>
                  <a:gd name="T2" fmla="*/ 3 w 5"/>
                  <a:gd name="T3" fmla="*/ 5 h 5"/>
                  <a:gd name="T4" fmla="*/ 5 w 5"/>
                  <a:gd name="T5" fmla="*/ 0 h 5"/>
                  <a:gd name="T6" fmla="*/ 2 w 5"/>
                  <a:gd name="T7" fmla="*/ 0 h 5"/>
                  <a:gd name="T8" fmla="*/ 1 w 5"/>
                  <a:gd name="T9" fmla="*/ 0 h 5"/>
                  <a:gd name="T10" fmla="*/ 0 w 5"/>
                  <a:gd name="T11" fmla="*/ 5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5"/>
                    </a:moveTo>
                    <a:cubicBezTo>
                      <a:pt x="1" y="5"/>
                      <a:pt x="2" y="5"/>
                      <a:pt x="3" y="5"/>
                    </a:cubicBezTo>
                    <a:cubicBezTo>
                      <a:pt x="5" y="4"/>
                      <a:pt x="5" y="3"/>
                      <a:pt x="5" y="0"/>
                    </a:cubicBezTo>
                    <a:cubicBezTo>
                      <a:pt x="4" y="0"/>
                      <a:pt x="4" y="0"/>
                      <a:pt x="2" y="0"/>
                    </a:cubicBezTo>
                    <a:cubicBezTo>
                      <a:pt x="2" y="0"/>
                      <a:pt x="2" y="0"/>
                      <a:pt x="1" y="0"/>
                    </a:cubicBezTo>
                    <a:cubicBezTo>
                      <a:pt x="1" y="2"/>
                      <a:pt x="0" y="3"/>
                      <a:pt x="0"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7" name="Freeform 77"/>
              <p:cNvSpPr/>
              <p:nvPr/>
            </p:nvSpPr>
            <p:spPr bwMode="auto">
              <a:xfrm>
                <a:off x="465" y="2154"/>
                <a:ext cx="84" cy="145"/>
              </a:xfrm>
              <a:custGeom>
                <a:avLst/>
                <a:gdLst>
                  <a:gd name="T0" fmla="*/ 15 w 17"/>
                  <a:gd name="T1" fmla="*/ 0 h 29"/>
                  <a:gd name="T2" fmla="*/ 16 w 17"/>
                  <a:gd name="T3" fmla="*/ 4 h 29"/>
                  <a:gd name="T4" fmla="*/ 12 w 17"/>
                  <a:gd name="T5" fmla="*/ 9 h 29"/>
                  <a:gd name="T6" fmla="*/ 15 w 17"/>
                  <a:gd name="T7" fmla="*/ 18 h 29"/>
                  <a:gd name="T8" fmla="*/ 16 w 17"/>
                  <a:gd name="T9" fmla="*/ 21 h 29"/>
                  <a:gd name="T10" fmla="*/ 14 w 17"/>
                  <a:gd name="T11" fmla="*/ 23 h 29"/>
                  <a:gd name="T12" fmla="*/ 12 w 17"/>
                  <a:gd name="T13" fmla="*/ 27 h 29"/>
                  <a:gd name="T14" fmla="*/ 5 w 17"/>
                  <a:gd name="T15" fmla="*/ 27 h 29"/>
                  <a:gd name="T16" fmla="*/ 1 w 17"/>
                  <a:gd name="T17" fmla="*/ 29 h 29"/>
                  <a:gd name="T18" fmla="*/ 0 w 17"/>
                  <a:gd name="T19" fmla="*/ 27 h 29"/>
                  <a:gd name="T20" fmla="*/ 1 w 17"/>
                  <a:gd name="T21" fmla="*/ 26 h 29"/>
                  <a:gd name="T22" fmla="*/ 6 w 17"/>
                  <a:gd name="T23" fmla="*/ 24 h 29"/>
                  <a:gd name="T24" fmla="*/ 4 w 17"/>
                  <a:gd name="T25" fmla="*/ 24 h 29"/>
                  <a:gd name="T26" fmla="*/ 3 w 17"/>
                  <a:gd name="T27" fmla="*/ 23 h 29"/>
                  <a:gd name="T28" fmla="*/ 3 w 17"/>
                  <a:gd name="T29" fmla="*/ 22 h 29"/>
                  <a:gd name="T30" fmla="*/ 4 w 17"/>
                  <a:gd name="T31" fmla="*/ 22 h 29"/>
                  <a:gd name="T32" fmla="*/ 5 w 17"/>
                  <a:gd name="T33" fmla="*/ 21 h 29"/>
                  <a:gd name="T34" fmla="*/ 5 w 17"/>
                  <a:gd name="T35" fmla="*/ 20 h 29"/>
                  <a:gd name="T36" fmla="*/ 3 w 17"/>
                  <a:gd name="T37" fmla="*/ 19 h 29"/>
                  <a:gd name="T38" fmla="*/ 10 w 17"/>
                  <a:gd name="T39" fmla="*/ 13 h 29"/>
                  <a:gd name="T40" fmla="*/ 7 w 17"/>
                  <a:gd name="T41" fmla="*/ 13 h 29"/>
                  <a:gd name="T42" fmla="*/ 8 w 17"/>
                  <a:gd name="T43" fmla="*/ 10 h 29"/>
                  <a:gd name="T44" fmla="*/ 6 w 17"/>
                  <a:gd name="T45" fmla="*/ 9 h 29"/>
                  <a:gd name="T46" fmla="*/ 15 w 17"/>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29"/>
                  <a:gd name="T74" fmla="*/ 17 w 17"/>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29">
                    <a:moveTo>
                      <a:pt x="15" y="0"/>
                    </a:moveTo>
                    <a:cubicBezTo>
                      <a:pt x="15" y="2"/>
                      <a:pt x="16" y="3"/>
                      <a:pt x="16" y="4"/>
                    </a:cubicBezTo>
                    <a:cubicBezTo>
                      <a:pt x="15" y="7"/>
                      <a:pt x="13" y="6"/>
                      <a:pt x="12" y="9"/>
                    </a:cubicBezTo>
                    <a:cubicBezTo>
                      <a:pt x="15" y="11"/>
                      <a:pt x="13" y="14"/>
                      <a:pt x="15" y="18"/>
                    </a:cubicBezTo>
                    <a:cubicBezTo>
                      <a:pt x="15" y="19"/>
                      <a:pt x="17" y="19"/>
                      <a:pt x="16" y="21"/>
                    </a:cubicBezTo>
                    <a:cubicBezTo>
                      <a:pt x="15" y="21"/>
                      <a:pt x="15" y="22"/>
                      <a:pt x="14" y="23"/>
                    </a:cubicBezTo>
                    <a:cubicBezTo>
                      <a:pt x="13" y="24"/>
                      <a:pt x="14" y="27"/>
                      <a:pt x="12" y="27"/>
                    </a:cubicBezTo>
                    <a:cubicBezTo>
                      <a:pt x="10" y="27"/>
                      <a:pt x="7" y="27"/>
                      <a:pt x="5" y="27"/>
                    </a:cubicBezTo>
                    <a:cubicBezTo>
                      <a:pt x="4" y="28"/>
                      <a:pt x="3" y="29"/>
                      <a:pt x="1" y="29"/>
                    </a:cubicBezTo>
                    <a:cubicBezTo>
                      <a:pt x="1" y="28"/>
                      <a:pt x="0" y="28"/>
                      <a:pt x="0" y="27"/>
                    </a:cubicBezTo>
                    <a:cubicBezTo>
                      <a:pt x="1" y="26"/>
                      <a:pt x="0" y="27"/>
                      <a:pt x="1" y="26"/>
                    </a:cubicBezTo>
                    <a:cubicBezTo>
                      <a:pt x="2" y="26"/>
                      <a:pt x="5" y="25"/>
                      <a:pt x="6" y="24"/>
                    </a:cubicBezTo>
                    <a:cubicBezTo>
                      <a:pt x="5" y="24"/>
                      <a:pt x="5" y="24"/>
                      <a:pt x="4" y="24"/>
                    </a:cubicBezTo>
                    <a:cubicBezTo>
                      <a:pt x="4" y="23"/>
                      <a:pt x="4" y="23"/>
                      <a:pt x="3" y="23"/>
                    </a:cubicBezTo>
                    <a:cubicBezTo>
                      <a:pt x="3" y="23"/>
                      <a:pt x="3" y="22"/>
                      <a:pt x="3" y="22"/>
                    </a:cubicBezTo>
                    <a:cubicBezTo>
                      <a:pt x="3" y="22"/>
                      <a:pt x="4" y="22"/>
                      <a:pt x="4" y="22"/>
                    </a:cubicBezTo>
                    <a:cubicBezTo>
                      <a:pt x="5" y="21"/>
                      <a:pt x="5" y="21"/>
                      <a:pt x="5" y="21"/>
                    </a:cubicBezTo>
                    <a:cubicBezTo>
                      <a:pt x="5" y="21"/>
                      <a:pt x="5" y="20"/>
                      <a:pt x="5" y="20"/>
                    </a:cubicBezTo>
                    <a:cubicBezTo>
                      <a:pt x="4" y="20"/>
                      <a:pt x="4" y="20"/>
                      <a:pt x="3" y="19"/>
                    </a:cubicBezTo>
                    <a:cubicBezTo>
                      <a:pt x="7" y="18"/>
                      <a:pt x="9" y="17"/>
                      <a:pt x="10" y="13"/>
                    </a:cubicBezTo>
                    <a:cubicBezTo>
                      <a:pt x="9" y="13"/>
                      <a:pt x="8" y="13"/>
                      <a:pt x="7" y="13"/>
                    </a:cubicBezTo>
                    <a:cubicBezTo>
                      <a:pt x="7" y="11"/>
                      <a:pt x="7" y="11"/>
                      <a:pt x="8" y="10"/>
                    </a:cubicBezTo>
                    <a:cubicBezTo>
                      <a:pt x="6" y="9"/>
                      <a:pt x="7" y="10"/>
                      <a:pt x="6" y="9"/>
                    </a:cubicBezTo>
                    <a:cubicBezTo>
                      <a:pt x="10" y="6"/>
                      <a:pt x="8" y="0"/>
                      <a:pt x="15"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8" name="Freeform 78"/>
              <p:cNvSpPr/>
              <p:nvPr/>
            </p:nvSpPr>
            <p:spPr bwMode="auto">
              <a:xfrm>
                <a:off x="2280" y="2169"/>
                <a:ext cx="35" cy="15"/>
              </a:xfrm>
              <a:custGeom>
                <a:avLst/>
                <a:gdLst>
                  <a:gd name="T0" fmla="*/ 0 w 7"/>
                  <a:gd name="T1" fmla="*/ 0 h 3"/>
                  <a:gd name="T2" fmla="*/ 7 w 7"/>
                  <a:gd name="T3" fmla="*/ 1 h 3"/>
                  <a:gd name="T4" fmla="*/ 7 w 7"/>
                  <a:gd name="T5" fmla="*/ 2 h 3"/>
                  <a:gd name="T6" fmla="*/ 1 w 7"/>
                  <a:gd name="T7" fmla="*/ 2 h 3"/>
                  <a:gd name="T8" fmla="*/ 0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0"/>
                    </a:moveTo>
                    <a:cubicBezTo>
                      <a:pt x="3" y="0"/>
                      <a:pt x="5" y="0"/>
                      <a:pt x="7" y="1"/>
                    </a:cubicBezTo>
                    <a:cubicBezTo>
                      <a:pt x="7" y="2"/>
                      <a:pt x="7" y="2"/>
                      <a:pt x="7" y="2"/>
                    </a:cubicBezTo>
                    <a:cubicBezTo>
                      <a:pt x="6" y="3"/>
                      <a:pt x="3" y="2"/>
                      <a:pt x="1"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49" name="Freeform 79"/>
              <p:cNvSpPr/>
              <p:nvPr/>
            </p:nvSpPr>
            <p:spPr bwMode="auto">
              <a:xfrm>
                <a:off x="629" y="2184"/>
                <a:ext cx="25" cy="15"/>
              </a:xfrm>
              <a:custGeom>
                <a:avLst/>
                <a:gdLst>
                  <a:gd name="T0" fmla="*/ 2 w 5"/>
                  <a:gd name="T1" fmla="*/ 0 h 3"/>
                  <a:gd name="T2" fmla="*/ 5 w 5"/>
                  <a:gd name="T3" fmla="*/ 0 h 3"/>
                  <a:gd name="T4" fmla="*/ 5 w 5"/>
                  <a:gd name="T5" fmla="*/ 1 h 3"/>
                  <a:gd name="T6" fmla="*/ 4 w 5"/>
                  <a:gd name="T7" fmla="*/ 1 h 3"/>
                  <a:gd name="T8" fmla="*/ 0 w 5"/>
                  <a:gd name="T9" fmla="*/ 3 h 3"/>
                  <a:gd name="T10" fmla="*/ 0 w 5"/>
                  <a:gd name="T11" fmla="*/ 2 h 3"/>
                  <a:gd name="T12" fmla="*/ 2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2" y="0"/>
                    </a:moveTo>
                    <a:cubicBezTo>
                      <a:pt x="3" y="0"/>
                      <a:pt x="4" y="0"/>
                      <a:pt x="5" y="0"/>
                    </a:cubicBezTo>
                    <a:cubicBezTo>
                      <a:pt x="5" y="0"/>
                      <a:pt x="5" y="1"/>
                      <a:pt x="5" y="1"/>
                    </a:cubicBezTo>
                    <a:cubicBezTo>
                      <a:pt x="4" y="1"/>
                      <a:pt x="4" y="1"/>
                      <a:pt x="4" y="1"/>
                    </a:cubicBezTo>
                    <a:cubicBezTo>
                      <a:pt x="3" y="2"/>
                      <a:pt x="2" y="2"/>
                      <a:pt x="0" y="3"/>
                    </a:cubicBezTo>
                    <a:cubicBezTo>
                      <a:pt x="0" y="2"/>
                      <a:pt x="0" y="2"/>
                      <a:pt x="0" y="2"/>
                    </a:cubicBezTo>
                    <a:cubicBezTo>
                      <a:pt x="1" y="2"/>
                      <a:pt x="2" y="1"/>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0" name="Freeform 80"/>
              <p:cNvSpPr/>
              <p:nvPr/>
            </p:nvSpPr>
            <p:spPr bwMode="auto">
              <a:xfrm>
                <a:off x="719" y="2189"/>
                <a:ext cx="15" cy="20"/>
              </a:xfrm>
              <a:custGeom>
                <a:avLst/>
                <a:gdLst>
                  <a:gd name="T0" fmla="*/ 3 w 3"/>
                  <a:gd name="T1" fmla="*/ 0 h 4"/>
                  <a:gd name="T2" fmla="*/ 1 w 3"/>
                  <a:gd name="T3" fmla="*/ 4 h 4"/>
                  <a:gd name="T4" fmla="*/ 0 w 3"/>
                  <a:gd name="T5" fmla="*/ 4 h 4"/>
                  <a:gd name="T6" fmla="*/ 0 w 3"/>
                  <a:gd name="T7" fmla="*/ 3 h 4"/>
                  <a:gd name="T8" fmla="*/ 3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0"/>
                    </a:moveTo>
                    <a:cubicBezTo>
                      <a:pt x="3" y="1"/>
                      <a:pt x="1" y="3"/>
                      <a:pt x="1" y="4"/>
                    </a:cubicBezTo>
                    <a:cubicBezTo>
                      <a:pt x="0" y="4"/>
                      <a:pt x="0" y="4"/>
                      <a:pt x="0" y="4"/>
                    </a:cubicBezTo>
                    <a:cubicBezTo>
                      <a:pt x="0" y="4"/>
                      <a:pt x="0" y="3"/>
                      <a:pt x="0" y="3"/>
                    </a:cubicBezTo>
                    <a:cubicBezTo>
                      <a:pt x="1" y="2"/>
                      <a:pt x="2" y="1"/>
                      <a:pt x="3"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1" name="Freeform 81"/>
              <p:cNvSpPr/>
              <p:nvPr/>
            </p:nvSpPr>
            <p:spPr bwMode="auto">
              <a:xfrm>
                <a:off x="2868" y="2189"/>
                <a:ext cx="35" cy="15"/>
              </a:xfrm>
              <a:custGeom>
                <a:avLst/>
                <a:gdLst>
                  <a:gd name="T0" fmla="*/ 0 w 7"/>
                  <a:gd name="T1" fmla="*/ 3 h 3"/>
                  <a:gd name="T2" fmla="*/ 7 w 7"/>
                  <a:gd name="T3" fmla="*/ 1 h 3"/>
                  <a:gd name="T4" fmla="*/ 7 w 7"/>
                  <a:gd name="T5" fmla="*/ 1 h 3"/>
                  <a:gd name="T6" fmla="*/ 7 w 7"/>
                  <a:gd name="T7" fmla="*/ 0 h 3"/>
                  <a:gd name="T8" fmla="*/ 1 w 7"/>
                  <a:gd name="T9" fmla="*/ 0 h 3"/>
                  <a:gd name="T10" fmla="*/ 0 w 7"/>
                  <a:gd name="T11" fmla="*/ 1 h 3"/>
                  <a:gd name="T12" fmla="*/ 0 w 7"/>
                  <a:gd name="T13" fmla="*/ 3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0" y="3"/>
                    </a:moveTo>
                    <a:cubicBezTo>
                      <a:pt x="1" y="3"/>
                      <a:pt x="6" y="2"/>
                      <a:pt x="7" y="1"/>
                    </a:cubicBezTo>
                    <a:cubicBezTo>
                      <a:pt x="7" y="1"/>
                      <a:pt x="7" y="1"/>
                      <a:pt x="7" y="1"/>
                    </a:cubicBezTo>
                    <a:cubicBezTo>
                      <a:pt x="7" y="1"/>
                      <a:pt x="7" y="1"/>
                      <a:pt x="7" y="0"/>
                    </a:cubicBezTo>
                    <a:cubicBezTo>
                      <a:pt x="6" y="0"/>
                      <a:pt x="4" y="0"/>
                      <a:pt x="1" y="0"/>
                    </a:cubicBezTo>
                    <a:cubicBezTo>
                      <a:pt x="1" y="0"/>
                      <a:pt x="0" y="1"/>
                      <a:pt x="0" y="1"/>
                    </a:cubicBezTo>
                    <a:cubicBezTo>
                      <a:pt x="0" y="2"/>
                      <a:pt x="0" y="2"/>
                      <a:pt x="0"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2" name="Freeform 82"/>
              <p:cNvSpPr/>
              <p:nvPr/>
            </p:nvSpPr>
            <p:spPr bwMode="auto">
              <a:xfrm>
                <a:off x="699" y="2204"/>
                <a:ext cx="10" cy="15"/>
              </a:xfrm>
              <a:custGeom>
                <a:avLst/>
                <a:gdLst>
                  <a:gd name="T0" fmla="*/ 1 w 2"/>
                  <a:gd name="T1" fmla="*/ 2 h 3"/>
                  <a:gd name="T2" fmla="*/ 0 w 2"/>
                  <a:gd name="T3" fmla="*/ 2 h 3"/>
                  <a:gd name="T4" fmla="*/ 2 w 2"/>
                  <a:gd name="T5" fmla="*/ 0 h 3"/>
                  <a:gd name="T6" fmla="*/ 2 w 2"/>
                  <a:gd name="T7" fmla="*/ 0 h 3"/>
                  <a:gd name="T8" fmla="*/ 1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0" y="2"/>
                      <a:pt x="1" y="3"/>
                      <a:pt x="0" y="2"/>
                    </a:cubicBezTo>
                    <a:cubicBezTo>
                      <a:pt x="1" y="1"/>
                      <a:pt x="1" y="0"/>
                      <a:pt x="2" y="0"/>
                    </a:cubicBezTo>
                    <a:cubicBezTo>
                      <a:pt x="2" y="0"/>
                      <a:pt x="2" y="0"/>
                      <a:pt x="2" y="0"/>
                    </a:cubicBezTo>
                    <a:cubicBezTo>
                      <a:pt x="1" y="1"/>
                      <a:pt x="1" y="1"/>
                      <a:pt x="1"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3" name="Freeform 83"/>
              <p:cNvSpPr/>
              <p:nvPr/>
            </p:nvSpPr>
            <p:spPr bwMode="auto">
              <a:xfrm>
                <a:off x="430" y="2204"/>
                <a:ext cx="59" cy="65"/>
              </a:xfrm>
              <a:custGeom>
                <a:avLst/>
                <a:gdLst>
                  <a:gd name="T0" fmla="*/ 6 w 12"/>
                  <a:gd name="T1" fmla="*/ 0 h 13"/>
                  <a:gd name="T2" fmla="*/ 12 w 12"/>
                  <a:gd name="T3" fmla="*/ 1 h 13"/>
                  <a:gd name="T4" fmla="*/ 12 w 12"/>
                  <a:gd name="T5" fmla="*/ 3 h 13"/>
                  <a:gd name="T6" fmla="*/ 7 w 12"/>
                  <a:gd name="T7" fmla="*/ 9 h 13"/>
                  <a:gd name="T8" fmla="*/ 7 w 12"/>
                  <a:gd name="T9" fmla="*/ 10 h 13"/>
                  <a:gd name="T10" fmla="*/ 8 w 12"/>
                  <a:gd name="T11" fmla="*/ 11 h 13"/>
                  <a:gd name="T12" fmla="*/ 2 w 12"/>
                  <a:gd name="T13" fmla="*/ 13 h 13"/>
                  <a:gd name="T14" fmla="*/ 0 w 12"/>
                  <a:gd name="T15" fmla="*/ 10 h 13"/>
                  <a:gd name="T16" fmla="*/ 2 w 12"/>
                  <a:gd name="T17" fmla="*/ 9 h 13"/>
                  <a:gd name="T18" fmla="*/ 2 w 12"/>
                  <a:gd name="T19" fmla="*/ 8 h 13"/>
                  <a:gd name="T20" fmla="*/ 3 w 12"/>
                  <a:gd name="T21" fmla="*/ 3 h 13"/>
                  <a:gd name="T22" fmla="*/ 6 w 12"/>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3"/>
                  <a:gd name="T38" fmla="*/ 12 w 12"/>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3">
                    <a:moveTo>
                      <a:pt x="6" y="0"/>
                    </a:moveTo>
                    <a:cubicBezTo>
                      <a:pt x="9" y="0"/>
                      <a:pt x="10" y="1"/>
                      <a:pt x="12" y="1"/>
                    </a:cubicBezTo>
                    <a:cubicBezTo>
                      <a:pt x="12" y="2"/>
                      <a:pt x="12" y="3"/>
                      <a:pt x="12" y="3"/>
                    </a:cubicBezTo>
                    <a:cubicBezTo>
                      <a:pt x="10" y="5"/>
                      <a:pt x="10" y="8"/>
                      <a:pt x="7" y="9"/>
                    </a:cubicBezTo>
                    <a:cubicBezTo>
                      <a:pt x="7" y="9"/>
                      <a:pt x="7" y="10"/>
                      <a:pt x="7" y="10"/>
                    </a:cubicBezTo>
                    <a:cubicBezTo>
                      <a:pt x="8" y="10"/>
                      <a:pt x="8" y="10"/>
                      <a:pt x="8" y="11"/>
                    </a:cubicBezTo>
                    <a:cubicBezTo>
                      <a:pt x="6" y="12"/>
                      <a:pt x="5" y="13"/>
                      <a:pt x="2" y="13"/>
                    </a:cubicBezTo>
                    <a:cubicBezTo>
                      <a:pt x="1" y="12"/>
                      <a:pt x="1" y="12"/>
                      <a:pt x="0" y="10"/>
                    </a:cubicBezTo>
                    <a:cubicBezTo>
                      <a:pt x="1" y="10"/>
                      <a:pt x="2" y="9"/>
                      <a:pt x="2" y="9"/>
                    </a:cubicBezTo>
                    <a:cubicBezTo>
                      <a:pt x="2" y="8"/>
                      <a:pt x="2" y="8"/>
                      <a:pt x="2" y="8"/>
                    </a:cubicBezTo>
                    <a:cubicBezTo>
                      <a:pt x="3" y="7"/>
                      <a:pt x="2" y="5"/>
                      <a:pt x="3" y="3"/>
                    </a:cubicBezTo>
                    <a:cubicBezTo>
                      <a:pt x="6" y="2"/>
                      <a:pt x="5" y="3"/>
                      <a:pt x="6"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4" name="Freeform 84"/>
              <p:cNvSpPr/>
              <p:nvPr/>
            </p:nvSpPr>
            <p:spPr bwMode="auto">
              <a:xfrm>
                <a:off x="2948" y="2204"/>
                <a:ext cx="15" cy="35"/>
              </a:xfrm>
              <a:custGeom>
                <a:avLst/>
                <a:gdLst>
                  <a:gd name="T0" fmla="*/ 0 w 3"/>
                  <a:gd name="T1" fmla="*/ 0 h 7"/>
                  <a:gd name="T2" fmla="*/ 0 w 3"/>
                  <a:gd name="T3" fmla="*/ 2 h 7"/>
                  <a:gd name="T4" fmla="*/ 1 w 3"/>
                  <a:gd name="T5" fmla="*/ 7 h 7"/>
                  <a:gd name="T6" fmla="*/ 1 w 3"/>
                  <a:gd name="T7" fmla="*/ 7 h 7"/>
                  <a:gd name="T8" fmla="*/ 3 w 3"/>
                  <a:gd name="T9" fmla="*/ 2 h 7"/>
                  <a:gd name="T10" fmla="*/ 3 w 3"/>
                  <a:gd name="T11" fmla="*/ 1 h 7"/>
                  <a:gd name="T12" fmla="*/ 2 w 3"/>
                  <a:gd name="T13" fmla="*/ 1 h 7"/>
                  <a:gd name="T14" fmla="*/ 0 w 3"/>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0" y="0"/>
                    </a:moveTo>
                    <a:cubicBezTo>
                      <a:pt x="0" y="1"/>
                      <a:pt x="0" y="1"/>
                      <a:pt x="0" y="2"/>
                    </a:cubicBezTo>
                    <a:cubicBezTo>
                      <a:pt x="1" y="3"/>
                      <a:pt x="0" y="6"/>
                      <a:pt x="1" y="7"/>
                    </a:cubicBezTo>
                    <a:cubicBezTo>
                      <a:pt x="1" y="7"/>
                      <a:pt x="1" y="7"/>
                      <a:pt x="1" y="7"/>
                    </a:cubicBezTo>
                    <a:cubicBezTo>
                      <a:pt x="2" y="4"/>
                      <a:pt x="3" y="5"/>
                      <a:pt x="3" y="2"/>
                    </a:cubicBezTo>
                    <a:cubicBezTo>
                      <a:pt x="3" y="1"/>
                      <a:pt x="3" y="2"/>
                      <a:pt x="3" y="1"/>
                    </a:cubicBezTo>
                    <a:cubicBezTo>
                      <a:pt x="2" y="1"/>
                      <a:pt x="2" y="1"/>
                      <a:pt x="2" y="1"/>
                    </a:cubicBezTo>
                    <a:cubicBezTo>
                      <a:pt x="1" y="0"/>
                      <a:pt x="1"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5" name="Freeform 85"/>
              <p:cNvSpPr/>
              <p:nvPr/>
            </p:nvSpPr>
            <p:spPr bwMode="auto">
              <a:xfrm>
                <a:off x="644" y="2209"/>
                <a:ext cx="15" cy="20"/>
              </a:xfrm>
              <a:custGeom>
                <a:avLst/>
                <a:gdLst>
                  <a:gd name="T0" fmla="*/ 3 w 3"/>
                  <a:gd name="T1" fmla="*/ 0 h 4"/>
                  <a:gd name="T2" fmla="*/ 3 w 3"/>
                  <a:gd name="T3" fmla="*/ 3 h 4"/>
                  <a:gd name="T4" fmla="*/ 0 w 3"/>
                  <a:gd name="T5" fmla="*/ 4 h 4"/>
                  <a:gd name="T6" fmla="*/ 0 w 3"/>
                  <a:gd name="T7" fmla="*/ 3 h 4"/>
                  <a:gd name="T8" fmla="*/ 3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0"/>
                    </a:moveTo>
                    <a:cubicBezTo>
                      <a:pt x="3" y="1"/>
                      <a:pt x="3" y="1"/>
                      <a:pt x="3" y="3"/>
                    </a:cubicBezTo>
                    <a:cubicBezTo>
                      <a:pt x="2" y="3"/>
                      <a:pt x="2" y="3"/>
                      <a:pt x="0" y="4"/>
                    </a:cubicBezTo>
                    <a:cubicBezTo>
                      <a:pt x="0" y="3"/>
                      <a:pt x="0" y="3"/>
                      <a:pt x="0" y="3"/>
                    </a:cubicBezTo>
                    <a:cubicBezTo>
                      <a:pt x="1" y="2"/>
                      <a:pt x="2" y="1"/>
                      <a:pt x="3"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6" name="Freeform 86"/>
              <p:cNvSpPr/>
              <p:nvPr/>
            </p:nvSpPr>
            <p:spPr bwMode="auto">
              <a:xfrm>
                <a:off x="2524" y="2209"/>
                <a:ext cx="10" cy="10"/>
              </a:xfrm>
              <a:custGeom>
                <a:avLst/>
                <a:gdLst>
                  <a:gd name="T0" fmla="*/ 0 w 2"/>
                  <a:gd name="T1" fmla="*/ 0 h 2"/>
                  <a:gd name="T2" fmla="*/ 2 w 2"/>
                  <a:gd name="T3" fmla="*/ 0 h 2"/>
                  <a:gd name="T4" fmla="*/ 2 w 2"/>
                  <a:gd name="T5" fmla="*/ 1 h 2"/>
                  <a:gd name="T6" fmla="*/ 0 w 2"/>
                  <a:gd name="T7" fmla="*/ 2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cubicBezTo>
                      <a:pt x="0" y="0"/>
                      <a:pt x="1" y="0"/>
                      <a:pt x="2" y="0"/>
                    </a:cubicBezTo>
                    <a:cubicBezTo>
                      <a:pt x="2" y="0"/>
                      <a:pt x="2" y="1"/>
                      <a:pt x="2" y="1"/>
                    </a:cubicBezTo>
                    <a:cubicBezTo>
                      <a:pt x="1" y="1"/>
                      <a:pt x="1" y="2"/>
                      <a:pt x="0" y="2"/>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7" name="Freeform 87"/>
              <p:cNvSpPr/>
              <p:nvPr/>
            </p:nvSpPr>
            <p:spPr bwMode="auto">
              <a:xfrm>
                <a:off x="2649" y="2229"/>
                <a:ext cx="15" cy="20"/>
              </a:xfrm>
              <a:custGeom>
                <a:avLst/>
                <a:gdLst>
                  <a:gd name="T0" fmla="*/ 0 w 3"/>
                  <a:gd name="T1" fmla="*/ 1 h 4"/>
                  <a:gd name="T2" fmla="*/ 3 w 3"/>
                  <a:gd name="T3" fmla="*/ 2 h 4"/>
                  <a:gd name="T4" fmla="*/ 1 w 3"/>
                  <a:gd name="T5" fmla="*/ 4 h 4"/>
                  <a:gd name="T6" fmla="*/ 0 w 3"/>
                  <a:gd name="T7" fmla="*/ 1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2" y="1"/>
                      <a:pt x="2" y="0"/>
                      <a:pt x="3" y="2"/>
                    </a:cubicBezTo>
                    <a:cubicBezTo>
                      <a:pt x="2" y="3"/>
                      <a:pt x="2" y="3"/>
                      <a:pt x="1" y="4"/>
                    </a:cubicBezTo>
                    <a:cubicBezTo>
                      <a:pt x="1" y="3"/>
                      <a:pt x="0" y="3"/>
                      <a:pt x="0" y="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8" name="Freeform 88"/>
              <p:cNvSpPr/>
              <p:nvPr/>
            </p:nvSpPr>
            <p:spPr bwMode="auto">
              <a:xfrm>
                <a:off x="2479" y="2239"/>
                <a:ext cx="10" cy="5"/>
              </a:xfrm>
              <a:custGeom>
                <a:avLst/>
                <a:gdLst>
                  <a:gd name="T0" fmla="*/ 2 w 2"/>
                  <a:gd name="T1" fmla="*/ 0 h 1"/>
                  <a:gd name="T2" fmla="*/ 2 w 2"/>
                  <a:gd name="T3" fmla="*/ 1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2" y="1"/>
                      <a:pt x="2" y="1"/>
                      <a:pt x="2" y="1"/>
                    </a:cubicBezTo>
                    <a:cubicBezTo>
                      <a:pt x="1" y="1"/>
                      <a:pt x="0" y="1"/>
                      <a:pt x="0" y="0"/>
                    </a:cubicBezTo>
                    <a:cubicBezTo>
                      <a:pt x="1" y="0"/>
                      <a:pt x="1"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59" name="Freeform 89"/>
              <p:cNvSpPr/>
              <p:nvPr/>
            </p:nvSpPr>
            <p:spPr bwMode="auto">
              <a:xfrm>
                <a:off x="2639" y="2239"/>
                <a:ext cx="15" cy="15"/>
              </a:xfrm>
              <a:custGeom>
                <a:avLst/>
                <a:gdLst>
                  <a:gd name="T0" fmla="*/ 0 w 3"/>
                  <a:gd name="T1" fmla="*/ 0 h 3"/>
                  <a:gd name="T2" fmla="*/ 2 w 3"/>
                  <a:gd name="T3" fmla="*/ 0 h 3"/>
                  <a:gd name="T4" fmla="*/ 3 w 3"/>
                  <a:gd name="T5" fmla="*/ 3 h 3"/>
                  <a:gd name="T6" fmla="*/ 2 w 3"/>
                  <a:gd name="T7" fmla="*/ 3 h 3"/>
                  <a:gd name="T8" fmla="*/ 2 w 3"/>
                  <a:gd name="T9" fmla="*/ 3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cubicBezTo>
                      <a:pt x="0" y="0"/>
                      <a:pt x="1" y="0"/>
                      <a:pt x="2" y="0"/>
                    </a:cubicBezTo>
                    <a:cubicBezTo>
                      <a:pt x="2" y="1"/>
                      <a:pt x="3" y="2"/>
                      <a:pt x="3" y="3"/>
                    </a:cubicBezTo>
                    <a:cubicBezTo>
                      <a:pt x="3" y="3"/>
                      <a:pt x="3" y="3"/>
                      <a:pt x="2" y="3"/>
                    </a:cubicBezTo>
                    <a:cubicBezTo>
                      <a:pt x="2" y="3"/>
                      <a:pt x="2" y="3"/>
                      <a:pt x="2" y="3"/>
                    </a:cubicBezTo>
                    <a:cubicBezTo>
                      <a:pt x="1" y="2"/>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0" name="Freeform 90"/>
              <p:cNvSpPr/>
              <p:nvPr/>
            </p:nvSpPr>
            <p:spPr bwMode="auto">
              <a:xfrm>
                <a:off x="2055" y="2244"/>
                <a:ext cx="15" cy="15"/>
              </a:xfrm>
              <a:custGeom>
                <a:avLst/>
                <a:gdLst>
                  <a:gd name="T0" fmla="*/ 0 w 3"/>
                  <a:gd name="T1" fmla="*/ 0 h 3"/>
                  <a:gd name="T2" fmla="*/ 3 w 3"/>
                  <a:gd name="T3" fmla="*/ 0 h 3"/>
                  <a:gd name="T4" fmla="*/ 2 w 3"/>
                  <a:gd name="T5" fmla="*/ 1 h 3"/>
                  <a:gd name="T6" fmla="*/ 2 w 3"/>
                  <a:gd name="T7" fmla="*/ 3 h 3"/>
                  <a:gd name="T8" fmla="*/ 0 w 3"/>
                  <a:gd name="T9" fmla="*/ 3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cubicBezTo>
                      <a:pt x="1" y="0"/>
                      <a:pt x="2" y="0"/>
                      <a:pt x="3" y="0"/>
                    </a:cubicBezTo>
                    <a:cubicBezTo>
                      <a:pt x="2" y="1"/>
                      <a:pt x="3" y="1"/>
                      <a:pt x="2" y="1"/>
                    </a:cubicBezTo>
                    <a:cubicBezTo>
                      <a:pt x="2" y="2"/>
                      <a:pt x="2" y="2"/>
                      <a:pt x="2" y="3"/>
                    </a:cubicBezTo>
                    <a:cubicBezTo>
                      <a:pt x="1" y="3"/>
                      <a:pt x="1" y="3"/>
                      <a:pt x="0" y="3"/>
                    </a:cubicBezTo>
                    <a:cubicBezTo>
                      <a:pt x="0" y="2"/>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1" name="Freeform 91"/>
              <p:cNvSpPr/>
              <p:nvPr/>
            </p:nvSpPr>
            <p:spPr bwMode="auto">
              <a:xfrm>
                <a:off x="2469" y="2249"/>
                <a:ext cx="20" cy="15"/>
              </a:xfrm>
              <a:custGeom>
                <a:avLst/>
                <a:gdLst>
                  <a:gd name="T0" fmla="*/ 0 w 4"/>
                  <a:gd name="T1" fmla="*/ 3 h 3"/>
                  <a:gd name="T2" fmla="*/ 0 w 4"/>
                  <a:gd name="T3" fmla="*/ 1 h 3"/>
                  <a:gd name="T4" fmla="*/ 3 w 4"/>
                  <a:gd name="T5" fmla="*/ 0 h 3"/>
                  <a:gd name="T6" fmla="*/ 3 w 4"/>
                  <a:gd name="T7" fmla="*/ 0 h 3"/>
                  <a:gd name="T8" fmla="*/ 4 w 4"/>
                  <a:gd name="T9" fmla="*/ 0 h 3"/>
                  <a:gd name="T10" fmla="*/ 4 w 4"/>
                  <a:gd name="T11" fmla="*/ 1 h 3"/>
                  <a:gd name="T12" fmla="*/ 0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3"/>
                    </a:moveTo>
                    <a:cubicBezTo>
                      <a:pt x="0" y="2"/>
                      <a:pt x="0" y="2"/>
                      <a:pt x="0" y="1"/>
                    </a:cubicBezTo>
                    <a:cubicBezTo>
                      <a:pt x="1" y="0"/>
                      <a:pt x="1" y="0"/>
                      <a:pt x="3" y="0"/>
                    </a:cubicBezTo>
                    <a:cubicBezTo>
                      <a:pt x="3" y="0"/>
                      <a:pt x="3" y="0"/>
                      <a:pt x="3" y="0"/>
                    </a:cubicBezTo>
                    <a:cubicBezTo>
                      <a:pt x="4" y="0"/>
                      <a:pt x="4" y="0"/>
                      <a:pt x="4" y="0"/>
                    </a:cubicBezTo>
                    <a:cubicBezTo>
                      <a:pt x="4" y="1"/>
                      <a:pt x="4" y="1"/>
                      <a:pt x="4" y="1"/>
                    </a:cubicBezTo>
                    <a:cubicBezTo>
                      <a:pt x="2" y="2"/>
                      <a:pt x="2" y="3"/>
                      <a:pt x="0"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2" name="Freeform 92"/>
              <p:cNvSpPr/>
              <p:nvPr/>
            </p:nvSpPr>
            <p:spPr bwMode="auto">
              <a:xfrm>
                <a:off x="3392" y="2254"/>
                <a:ext cx="65" cy="85"/>
              </a:xfrm>
              <a:custGeom>
                <a:avLst/>
                <a:gdLst>
                  <a:gd name="T0" fmla="*/ 5 w 13"/>
                  <a:gd name="T1" fmla="*/ 0 h 17"/>
                  <a:gd name="T2" fmla="*/ 3 w 13"/>
                  <a:gd name="T3" fmla="*/ 7 h 17"/>
                  <a:gd name="T4" fmla="*/ 4 w 13"/>
                  <a:gd name="T5" fmla="*/ 7 h 17"/>
                  <a:gd name="T6" fmla="*/ 6 w 13"/>
                  <a:gd name="T7" fmla="*/ 6 h 17"/>
                  <a:gd name="T8" fmla="*/ 9 w 13"/>
                  <a:gd name="T9" fmla="*/ 8 h 17"/>
                  <a:gd name="T10" fmla="*/ 11 w 13"/>
                  <a:gd name="T11" fmla="*/ 13 h 17"/>
                  <a:gd name="T12" fmla="*/ 12 w 13"/>
                  <a:gd name="T13" fmla="*/ 12 h 17"/>
                  <a:gd name="T14" fmla="*/ 13 w 13"/>
                  <a:gd name="T15" fmla="*/ 16 h 17"/>
                  <a:gd name="T16" fmla="*/ 12 w 13"/>
                  <a:gd name="T17" fmla="*/ 17 h 17"/>
                  <a:gd name="T18" fmla="*/ 11 w 13"/>
                  <a:gd name="T19" fmla="*/ 17 h 17"/>
                  <a:gd name="T20" fmla="*/ 11 w 13"/>
                  <a:gd name="T21" fmla="*/ 16 h 17"/>
                  <a:gd name="T22" fmla="*/ 9 w 13"/>
                  <a:gd name="T23" fmla="*/ 15 h 17"/>
                  <a:gd name="T24" fmla="*/ 9 w 13"/>
                  <a:gd name="T25" fmla="*/ 17 h 17"/>
                  <a:gd name="T26" fmla="*/ 9 w 13"/>
                  <a:gd name="T27" fmla="*/ 17 h 17"/>
                  <a:gd name="T28" fmla="*/ 9 w 13"/>
                  <a:gd name="T29" fmla="*/ 17 h 17"/>
                  <a:gd name="T30" fmla="*/ 8 w 13"/>
                  <a:gd name="T31" fmla="*/ 17 h 17"/>
                  <a:gd name="T32" fmla="*/ 7 w 13"/>
                  <a:gd name="T33" fmla="*/ 14 h 17"/>
                  <a:gd name="T34" fmla="*/ 0 w 13"/>
                  <a:gd name="T35" fmla="*/ 15 h 17"/>
                  <a:gd name="T36" fmla="*/ 0 w 13"/>
                  <a:gd name="T37" fmla="*/ 13 h 17"/>
                  <a:gd name="T38" fmla="*/ 2 w 13"/>
                  <a:gd name="T39" fmla="*/ 1 h 17"/>
                  <a:gd name="T40" fmla="*/ 5 w 13"/>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7"/>
                  <a:gd name="T65" fmla="*/ 13 w 13"/>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7">
                    <a:moveTo>
                      <a:pt x="5" y="0"/>
                    </a:moveTo>
                    <a:cubicBezTo>
                      <a:pt x="4" y="3"/>
                      <a:pt x="4" y="3"/>
                      <a:pt x="3" y="7"/>
                    </a:cubicBezTo>
                    <a:cubicBezTo>
                      <a:pt x="3" y="7"/>
                      <a:pt x="4" y="7"/>
                      <a:pt x="4" y="7"/>
                    </a:cubicBezTo>
                    <a:cubicBezTo>
                      <a:pt x="4" y="6"/>
                      <a:pt x="5" y="6"/>
                      <a:pt x="6" y="6"/>
                    </a:cubicBezTo>
                    <a:cubicBezTo>
                      <a:pt x="6" y="7"/>
                      <a:pt x="8" y="7"/>
                      <a:pt x="9" y="8"/>
                    </a:cubicBezTo>
                    <a:cubicBezTo>
                      <a:pt x="10" y="10"/>
                      <a:pt x="9" y="12"/>
                      <a:pt x="11" y="13"/>
                    </a:cubicBezTo>
                    <a:cubicBezTo>
                      <a:pt x="11" y="12"/>
                      <a:pt x="11" y="12"/>
                      <a:pt x="12" y="12"/>
                    </a:cubicBezTo>
                    <a:cubicBezTo>
                      <a:pt x="13" y="13"/>
                      <a:pt x="13" y="14"/>
                      <a:pt x="13" y="16"/>
                    </a:cubicBezTo>
                    <a:cubicBezTo>
                      <a:pt x="12" y="16"/>
                      <a:pt x="13" y="16"/>
                      <a:pt x="12" y="17"/>
                    </a:cubicBezTo>
                    <a:cubicBezTo>
                      <a:pt x="12" y="17"/>
                      <a:pt x="12" y="17"/>
                      <a:pt x="11" y="17"/>
                    </a:cubicBezTo>
                    <a:cubicBezTo>
                      <a:pt x="11" y="16"/>
                      <a:pt x="11" y="16"/>
                      <a:pt x="11" y="16"/>
                    </a:cubicBezTo>
                    <a:cubicBezTo>
                      <a:pt x="10" y="15"/>
                      <a:pt x="10" y="15"/>
                      <a:pt x="9" y="15"/>
                    </a:cubicBezTo>
                    <a:cubicBezTo>
                      <a:pt x="9" y="15"/>
                      <a:pt x="9" y="16"/>
                      <a:pt x="9" y="17"/>
                    </a:cubicBezTo>
                    <a:cubicBezTo>
                      <a:pt x="9" y="17"/>
                      <a:pt x="9" y="17"/>
                      <a:pt x="9" y="17"/>
                    </a:cubicBezTo>
                    <a:cubicBezTo>
                      <a:pt x="9" y="17"/>
                      <a:pt x="9" y="17"/>
                      <a:pt x="9" y="17"/>
                    </a:cubicBezTo>
                    <a:cubicBezTo>
                      <a:pt x="8" y="17"/>
                      <a:pt x="8" y="17"/>
                      <a:pt x="8" y="17"/>
                    </a:cubicBezTo>
                    <a:cubicBezTo>
                      <a:pt x="8" y="16"/>
                      <a:pt x="7" y="15"/>
                      <a:pt x="7" y="14"/>
                    </a:cubicBezTo>
                    <a:cubicBezTo>
                      <a:pt x="4" y="16"/>
                      <a:pt x="3" y="16"/>
                      <a:pt x="0" y="15"/>
                    </a:cubicBezTo>
                    <a:cubicBezTo>
                      <a:pt x="0" y="14"/>
                      <a:pt x="0" y="14"/>
                      <a:pt x="0" y="13"/>
                    </a:cubicBezTo>
                    <a:cubicBezTo>
                      <a:pt x="2" y="10"/>
                      <a:pt x="0" y="4"/>
                      <a:pt x="2" y="1"/>
                    </a:cubicBezTo>
                    <a:cubicBezTo>
                      <a:pt x="3" y="0"/>
                      <a:pt x="3" y="0"/>
                      <a:pt x="5"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3" name="Freeform 93"/>
              <p:cNvSpPr/>
              <p:nvPr/>
            </p:nvSpPr>
            <p:spPr bwMode="auto">
              <a:xfrm>
                <a:off x="2669" y="2264"/>
                <a:ext cx="20" cy="10"/>
              </a:xfrm>
              <a:custGeom>
                <a:avLst/>
                <a:gdLst>
                  <a:gd name="T0" fmla="*/ 0 w 4"/>
                  <a:gd name="T1" fmla="*/ 0 h 2"/>
                  <a:gd name="T2" fmla="*/ 4 w 4"/>
                  <a:gd name="T3" fmla="*/ 2 h 2"/>
                  <a:gd name="T4" fmla="*/ 2 w 4"/>
                  <a:gd name="T5" fmla="*/ 2 h 2"/>
                  <a:gd name="T6" fmla="*/ 1 w 4"/>
                  <a:gd name="T7" fmla="*/ 2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cubicBezTo>
                      <a:pt x="2" y="0"/>
                      <a:pt x="3" y="1"/>
                      <a:pt x="4" y="2"/>
                    </a:cubicBezTo>
                    <a:cubicBezTo>
                      <a:pt x="3" y="2"/>
                      <a:pt x="2" y="2"/>
                      <a:pt x="2" y="2"/>
                    </a:cubicBezTo>
                    <a:cubicBezTo>
                      <a:pt x="1" y="2"/>
                      <a:pt x="1" y="2"/>
                      <a:pt x="1"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4" name="Freeform 94"/>
              <p:cNvSpPr/>
              <p:nvPr/>
            </p:nvSpPr>
            <p:spPr bwMode="auto">
              <a:xfrm>
                <a:off x="2679" y="2289"/>
                <a:ext cx="25" cy="30"/>
              </a:xfrm>
              <a:custGeom>
                <a:avLst/>
                <a:gdLst>
                  <a:gd name="T0" fmla="*/ 2 w 5"/>
                  <a:gd name="T1" fmla="*/ 2 h 6"/>
                  <a:gd name="T2" fmla="*/ 0 w 5"/>
                  <a:gd name="T3" fmla="*/ 2 h 6"/>
                  <a:gd name="T4" fmla="*/ 0 w 5"/>
                  <a:gd name="T5" fmla="*/ 0 h 6"/>
                  <a:gd name="T6" fmla="*/ 3 w 5"/>
                  <a:gd name="T7" fmla="*/ 0 h 6"/>
                  <a:gd name="T8" fmla="*/ 3 w 5"/>
                  <a:gd name="T9" fmla="*/ 2 h 6"/>
                  <a:gd name="T10" fmla="*/ 2 w 5"/>
                  <a:gd name="T11" fmla="*/ 3 h 6"/>
                  <a:gd name="T12" fmla="*/ 3 w 5"/>
                  <a:gd name="T13" fmla="*/ 3 h 6"/>
                  <a:gd name="T14" fmla="*/ 5 w 5"/>
                  <a:gd name="T15" fmla="*/ 6 h 6"/>
                  <a:gd name="T16" fmla="*/ 4 w 5"/>
                  <a:gd name="T17" fmla="*/ 6 h 6"/>
                  <a:gd name="T18" fmla="*/ 2 w 5"/>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6"/>
                  <a:gd name="T32" fmla="*/ 5 w 5"/>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6">
                    <a:moveTo>
                      <a:pt x="2" y="2"/>
                    </a:moveTo>
                    <a:cubicBezTo>
                      <a:pt x="1" y="2"/>
                      <a:pt x="1" y="2"/>
                      <a:pt x="0" y="2"/>
                    </a:cubicBezTo>
                    <a:cubicBezTo>
                      <a:pt x="0" y="2"/>
                      <a:pt x="0" y="1"/>
                      <a:pt x="0" y="0"/>
                    </a:cubicBezTo>
                    <a:cubicBezTo>
                      <a:pt x="1" y="0"/>
                      <a:pt x="1" y="0"/>
                      <a:pt x="3" y="0"/>
                    </a:cubicBezTo>
                    <a:cubicBezTo>
                      <a:pt x="3" y="0"/>
                      <a:pt x="3" y="1"/>
                      <a:pt x="3" y="2"/>
                    </a:cubicBezTo>
                    <a:cubicBezTo>
                      <a:pt x="3" y="2"/>
                      <a:pt x="2" y="3"/>
                      <a:pt x="2" y="3"/>
                    </a:cubicBezTo>
                    <a:cubicBezTo>
                      <a:pt x="3" y="3"/>
                      <a:pt x="3" y="3"/>
                      <a:pt x="3" y="3"/>
                    </a:cubicBezTo>
                    <a:cubicBezTo>
                      <a:pt x="4" y="4"/>
                      <a:pt x="5" y="5"/>
                      <a:pt x="5" y="6"/>
                    </a:cubicBezTo>
                    <a:cubicBezTo>
                      <a:pt x="5" y="6"/>
                      <a:pt x="4" y="6"/>
                      <a:pt x="4" y="6"/>
                    </a:cubicBezTo>
                    <a:cubicBezTo>
                      <a:pt x="3" y="4"/>
                      <a:pt x="2" y="4"/>
                      <a:pt x="2"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5" name="Freeform 95"/>
              <p:cNvSpPr/>
              <p:nvPr/>
            </p:nvSpPr>
            <p:spPr bwMode="auto">
              <a:xfrm>
                <a:off x="2080" y="2294"/>
                <a:ext cx="10" cy="15"/>
              </a:xfrm>
              <a:custGeom>
                <a:avLst/>
                <a:gdLst>
                  <a:gd name="T0" fmla="*/ 2 w 2"/>
                  <a:gd name="T1" fmla="*/ 3 h 3"/>
                  <a:gd name="T2" fmla="*/ 0 w 2"/>
                  <a:gd name="T3" fmla="*/ 2 h 3"/>
                  <a:gd name="T4" fmla="*/ 0 w 2"/>
                  <a:gd name="T5" fmla="*/ 0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1" y="2"/>
                      <a:pt x="1" y="3"/>
                      <a:pt x="0" y="2"/>
                    </a:cubicBezTo>
                    <a:cubicBezTo>
                      <a:pt x="0" y="2"/>
                      <a:pt x="0" y="1"/>
                      <a:pt x="0" y="0"/>
                    </a:cubicBezTo>
                    <a:cubicBezTo>
                      <a:pt x="0" y="0"/>
                      <a:pt x="1" y="0"/>
                      <a:pt x="1" y="0"/>
                    </a:cubicBezTo>
                    <a:cubicBezTo>
                      <a:pt x="1" y="1"/>
                      <a:pt x="2" y="1"/>
                      <a:pt x="2"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6" name="Freeform 96"/>
              <p:cNvSpPr/>
              <p:nvPr/>
            </p:nvSpPr>
            <p:spPr bwMode="auto">
              <a:xfrm>
                <a:off x="3342" y="2294"/>
                <a:ext cx="25" cy="15"/>
              </a:xfrm>
              <a:custGeom>
                <a:avLst/>
                <a:gdLst>
                  <a:gd name="T0" fmla="*/ 0 w 5"/>
                  <a:gd name="T1" fmla="*/ 0 h 3"/>
                  <a:gd name="T2" fmla="*/ 5 w 5"/>
                  <a:gd name="T3" fmla="*/ 1 h 3"/>
                  <a:gd name="T4" fmla="*/ 5 w 5"/>
                  <a:gd name="T5" fmla="*/ 1 h 3"/>
                  <a:gd name="T6" fmla="*/ 1 w 5"/>
                  <a:gd name="T7" fmla="*/ 3 h 3"/>
                  <a:gd name="T8" fmla="*/ 0 w 5"/>
                  <a:gd name="T9" fmla="*/ 2 h 3"/>
                  <a:gd name="T10" fmla="*/ 0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0"/>
                    </a:moveTo>
                    <a:cubicBezTo>
                      <a:pt x="1" y="0"/>
                      <a:pt x="3" y="0"/>
                      <a:pt x="5" y="1"/>
                    </a:cubicBezTo>
                    <a:cubicBezTo>
                      <a:pt x="5" y="1"/>
                      <a:pt x="5" y="1"/>
                      <a:pt x="5" y="1"/>
                    </a:cubicBezTo>
                    <a:cubicBezTo>
                      <a:pt x="3" y="2"/>
                      <a:pt x="3" y="3"/>
                      <a:pt x="1" y="3"/>
                    </a:cubicBezTo>
                    <a:cubicBezTo>
                      <a:pt x="0" y="2"/>
                      <a:pt x="1" y="2"/>
                      <a:pt x="0" y="2"/>
                    </a:cubicBezTo>
                    <a:cubicBezTo>
                      <a:pt x="0" y="2"/>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7" name="Freeform 97"/>
              <p:cNvSpPr/>
              <p:nvPr/>
            </p:nvSpPr>
            <p:spPr bwMode="auto">
              <a:xfrm>
                <a:off x="2375" y="2299"/>
                <a:ext cx="10" cy="5"/>
              </a:xfrm>
              <a:custGeom>
                <a:avLst/>
                <a:gdLst>
                  <a:gd name="T0" fmla="*/ 2 w 2"/>
                  <a:gd name="T1" fmla="*/ 0 h 1"/>
                  <a:gd name="T2" fmla="*/ 2 w 2"/>
                  <a:gd name="T3" fmla="*/ 1 h 1"/>
                  <a:gd name="T4" fmla="*/ 0 w 2"/>
                  <a:gd name="T5" fmla="*/ 1 h 1"/>
                  <a:gd name="T6" fmla="*/ 1 w 2"/>
                  <a:gd name="T7" fmla="*/ 0 h 1"/>
                  <a:gd name="T8" fmla="*/ 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cubicBezTo>
                      <a:pt x="2" y="0"/>
                      <a:pt x="2" y="0"/>
                      <a:pt x="2" y="1"/>
                    </a:cubicBezTo>
                    <a:cubicBezTo>
                      <a:pt x="1" y="1"/>
                      <a:pt x="1" y="1"/>
                      <a:pt x="0" y="1"/>
                    </a:cubicBezTo>
                    <a:cubicBezTo>
                      <a:pt x="0" y="0"/>
                      <a:pt x="0" y="0"/>
                      <a:pt x="1" y="0"/>
                    </a:cubicBezTo>
                    <a:cubicBezTo>
                      <a:pt x="1" y="0"/>
                      <a:pt x="1"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8" name="Freeform 98"/>
              <p:cNvSpPr/>
              <p:nvPr/>
            </p:nvSpPr>
            <p:spPr bwMode="auto">
              <a:xfrm>
                <a:off x="2719" y="2304"/>
                <a:ext cx="10" cy="10"/>
              </a:xfrm>
              <a:custGeom>
                <a:avLst/>
                <a:gdLst>
                  <a:gd name="T0" fmla="*/ 0 w 2"/>
                  <a:gd name="T1" fmla="*/ 0 h 2"/>
                  <a:gd name="T2" fmla="*/ 2 w 2"/>
                  <a:gd name="T3" fmla="*/ 1 h 2"/>
                  <a:gd name="T4" fmla="*/ 2 w 2"/>
                  <a:gd name="T5" fmla="*/ 1 h 2"/>
                  <a:gd name="T6" fmla="*/ 1 w 2"/>
                  <a:gd name="T7" fmla="*/ 1 h 2"/>
                  <a:gd name="T8" fmla="*/ 1 w 2"/>
                  <a:gd name="T9" fmla="*/ 1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cubicBezTo>
                      <a:pt x="0" y="0"/>
                      <a:pt x="1" y="0"/>
                      <a:pt x="2" y="1"/>
                    </a:cubicBezTo>
                    <a:cubicBezTo>
                      <a:pt x="2" y="1"/>
                      <a:pt x="2" y="1"/>
                      <a:pt x="2" y="1"/>
                    </a:cubicBezTo>
                    <a:cubicBezTo>
                      <a:pt x="2" y="1"/>
                      <a:pt x="2" y="1"/>
                      <a:pt x="1" y="1"/>
                    </a:cubicBezTo>
                    <a:cubicBezTo>
                      <a:pt x="1" y="2"/>
                      <a:pt x="1" y="1"/>
                      <a:pt x="1" y="1"/>
                    </a:cubicBezTo>
                    <a:cubicBezTo>
                      <a:pt x="0" y="0"/>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69" name="Freeform 99"/>
              <p:cNvSpPr/>
              <p:nvPr/>
            </p:nvSpPr>
            <p:spPr bwMode="auto">
              <a:xfrm>
                <a:off x="2335" y="2314"/>
                <a:ext cx="25" cy="15"/>
              </a:xfrm>
              <a:custGeom>
                <a:avLst/>
                <a:gdLst>
                  <a:gd name="T0" fmla="*/ 0 w 5"/>
                  <a:gd name="T1" fmla="*/ 3 h 3"/>
                  <a:gd name="T2" fmla="*/ 0 w 5"/>
                  <a:gd name="T3" fmla="*/ 2 h 3"/>
                  <a:gd name="T4" fmla="*/ 5 w 5"/>
                  <a:gd name="T5" fmla="*/ 0 h 3"/>
                  <a:gd name="T6" fmla="*/ 5 w 5"/>
                  <a:gd name="T7" fmla="*/ 0 h 3"/>
                  <a:gd name="T8" fmla="*/ 4 w 5"/>
                  <a:gd name="T9" fmla="*/ 0 h 3"/>
                  <a:gd name="T10" fmla="*/ 4 w 5"/>
                  <a:gd name="T11" fmla="*/ 1 h 3"/>
                  <a:gd name="T12" fmla="*/ 0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0" y="3"/>
                    </a:moveTo>
                    <a:cubicBezTo>
                      <a:pt x="0" y="2"/>
                      <a:pt x="0" y="2"/>
                      <a:pt x="0" y="2"/>
                    </a:cubicBezTo>
                    <a:cubicBezTo>
                      <a:pt x="2" y="1"/>
                      <a:pt x="2" y="0"/>
                      <a:pt x="5" y="0"/>
                    </a:cubicBezTo>
                    <a:cubicBezTo>
                      <a:pt x="5" y="0"/>
                      <a:pt x="5" y="0"/>
                      <a:pt x="5" y="0"/>
                    </a:cubicBezTo>
                    <a:cubicBezTo>
                      <a:pt x="5" y="0"/>
                      <a:pt x="5" y="0"/>
                      <a:pt x="4" y="0"/>
                    </a:cubicBezTo>
                    <a:cubicBezTo>
                      <a:pt x="4" y="0"/>
                      <a:pt x="4" y="1"/>
                      <a:pt x="4" y="1"/>
                    </a:cubicBezTo>
                    <a:cubicBezTo>
                      <a:pt x="3" y="2"/>
                      <a:pt x="2" y="2"/>
                      <a:pt x="0"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0" name="Freeform 100"/>
              <p:cNvSpPr/>
              <p:nvPr/>
            </p:nvSpPr>
            <p:spPr bwMode="auto">
              <a:xfrm>
                <a:off x="1886" y="2314"/>
                <a:ext cx="30" cy="109"/>
              </a:xfrm>
              <a:custGeom>
                <a:avLst/>
                <a:gdLst>
                  <a:gd name="T0" fmla="*/ 6 w 6"/>
                  <a:gd name="T1" fmla="*/ 17 h 22"/>
                  <a:gd name="T2" fmla="*/ 4 w 6"/>
                  <a:gd name="T3" fmla="*/ 17 h 22"/>
                  <a:gd name="T4" fmla="*/ 3 w 6"/>
                  <a:gd name="T5" fmla="*/ 15 h 22"/>
                  <a:gd name="T6" fmla="*/ 2 w 6"/>
                  <a:gd name="T7" fmla="*/ 15 h 22"/>
                  <a:gd name="T8" fmla="*/ 2 w 6"/>
                  <a:gd name="T9" fmla="*/ 16 h 22"/>
                  <a:gd name="T10" fmla="*/ 4 w 6"/>
                  <a:gd name="T11" fmla="*/ 22 h 22"/>
                  <a:gd name="T12" fmla="*/ 3 w 6"/>
                  <a:gd name="T13" fmla="*/ 22 h 22"/>
                  <a:gd name="T14" fmla="*/ 3 w 6"/>
                  <a:gd name="T15" fmla="*/ 22 h 22"/>
                  <a:gd name="T16" fmla="*/ 0 w 6"/>
                  <a:gd name="T17" fmla="*/ 21 h 22"/>
                  <a:gd name="T18" fmla="*/ 2 w 6"/>
                  <a:gd name="T19" fmla="*/ 0 h 22"/>
                  <a:gd name="T20" fmla="*/ 3 w 6"/>
                  <a:gd name="T21" fmla="*/ 0 h 22"/>
                  <a:gd name="T22" fmla="*/ 6 w 6"/>
                  <a:gd name="T23" fmla="*/ 1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22"/>
                  <a:gd name="T38" fmla="*/ 6 w 6"/>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22">
                    <a:moveTo>
                      <a:pt x="6" y="17"/>
                    </a:moveTo>
                    <a:cubicBezTo>
                      <a:pt x="5" y="17"/>
                      <a:pt x="5" y="17"/>
                      <a:pt x="4" y="17"/>
                    </a:cubicBezTo>
                    <a:cubicBezTo>
                      <a:pt x="4" y="16"/>
                      <a:pt x="4" y="16"/>
                      <a:pt x="3" y="15"/>
                    </a:cubicBezTo>
                    <a:cubicBezTo>
                      <a:pt x="3" y="15"/>
                      <a:pt x="3" y="15"/>
                      <a:pt x="2" y="15"/>
                    </a:cubicBezTo>
                    <a:cubicBezTo>
                      <a:pt x="2" y="15"/>
                      <a:pt x="2" y="15"/>
                      <a:pt x="2" y="16"/>
                    </a:cubicBezTo>
                    <a:cubicBezTo>
                      <a:pt x="1" y="18"/>
                      <a:pt x="3" y="20"/>
                      <a:pt x="4" y="22"/>
                    </a:cubicBezTo>
                    <a:cubicBezTo>
                      <a:pt x="4" y="22"/>
                      <a:pt x="4" y="22"/>
                      <a:pt x="3" y="22"/>
                    </a:cubicBezTo>
                    <a:cubicBezTo>
                      <a:pt x="3" y="22"/>
                      <a:pt x="3" y="22"/>
                      <a:pt x="3" y="22"/>
                    </a:cubicBezTo>
                    <a:cubicBezTo>
                      <a:pt x="2" y="22"/>
                      <a:pt x="2" y="21"/>
                      <a:pt x="0" y="21"/>
                    </a:cubicBezTo>
                    <a:cubicBezTo>
                      <a:pt x="0" y="14"/>
                      <a:pt x="0" y="6"/>
                      <a:pt x="2" y="0"/>
                    </a:cubicBezTo>
                    <a:cubicBezTo>
                      <a:pt x="2" y="0"/>
                      <a:pt x="2" y="0"/>
                      <a:pt x="3" y="0"/>
                    </a:cubicBezTo>
                    <a:cubicBezTo>
                      <a:pt x="3" y="6"/>
                      <a:pt x="5" y="12"/>
                      <a:pt x="6" y="17"/>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1" name="Freeform 101"/>
              <p:cNvSpPr/>
              <p:nvPr/>
            </p:nvSpPr>
            <p:spPr bwMode="auto">
              <a:xfrm>
                <a:off x="2145" y="2324"/>
                <a:ext cx="10" cy="5"/>
              </a:xfrm>
              <a:custGeom>
                <a:avLst/>
                <a:gdLst>
                  <a:gd name="T0" fmla="*/ 0 w 2"/>
                  <a:gd name="T1" fmla="*/ 0 h 1"/>
                  <a:gd name="T2" fmla="*/ 2 w 2"/>
                  <a:gd name="T3" fmla="*/ 0 h 1"/>
                  <a:gd name="T4" fmla="*/ 1 w 2"/>
                  <a:gd name="T5" fmla="*/ 1 h 1"/>
                  <a:gd name="T6" fmla="*/ 0 w 2"/>
                  <a:gd name="T7" fmla="*/ 1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cubicBezTo>
                      <a:pt x="1" y="0"/>
                      <a:pt x="1" y="0"/>
                      <a:pt x="2" y="0"/>
                    </a:cubicBezTo>
                    <a:cubicBezTo>
                      <a:pt x="2" y="0"/>
                      <a:pt x="2" y="1"/>
                      <a:pt x="1" y="1"/>
                    </a:cubicBezTo>
                    <a:cubicBezTo>
                      <a:pt x="1" y="1"/>
                      <a:pt x="1" y="1"/>
                      <a:pt x="0"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2" name="Freeform 102"/>
              <p:cNvSpPr/>
              <p:nvPr/>
            </p:nvSpPr>
            <p:spPr bwMode="auto">
              <a:xfrm>
                <a:off x="2165" y="2324"/>
                <a:ext cx="5" cy="5"/>
              </a:xfrm>
              <a:custGeom>
                <a:avLst/>
                <a:gdLst>
                  <a:gd name="T0" fmla="*/ 0 w 1"/>
                  <a:gd name="T1" fmla="*/ 0 h 1"/>
                  <a:gd name="T2" fmla="*/ 1 w 1"/>
                  <a:gd name="T3" fmla="*/ 0 h 1"/>
                  <a:gd name="T4" fmla="*/ 1 w 1"/>
                  <a:gd name="T5" fmla="*/ 1 h 1"/>
                  <a:gd name="T6" fmla="*/ 0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1" y="0"/>
                      <a:pt x="1" y="0"/>
                    </a:cubicBezTo>
                    <a:cubicBezTo>
                      <a:pt x="1" y="1"/>
                      <a:pt x="1" y="1"/>
                      <a:pt x="1" y="1"/>
                    </a:cubicBezTo>
                    <a:cubicBezTo>
                      <a:pt x="1" y="1"/>
                      <a:pt x="0"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3" name="Freeform 103"/>
              <p:cNvSpPr/>
              <p:nvPr/>
            </p:nvSpPr>
            <p:spPr bwMode="auto">
              <a:xfrm>
                <a:off x="2195" y="2334"/>
                <a:ext cx="10" cy="5"/>
              </a:xfrm>
              <a:custGeom>
                <a:avLst/>
                <a:gdLst>
                  <a:gd name="T0" fmla="*/ 0 w 2"/>
                  <a:gd name="T1" fmla="*/ 0 h 1"/>
                  <a:gd name="T2" fmla="*/ 2 w 2"/>
                  <a:gd name="T3" fmla="*/ 0 h 1"/>
                  <a:gd name="T4" fmla="*/ 2 w 2"/>
                  <a:gd name="T5" fmla="*/ 1 h 1"/>
                  <a:gd name="T6" fmla="*/ 1 w 2"/>
                  <a:gd name="T7" fmla="*/ 1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cubicBezTo>
                      <a:pt x="1" y="0"/>
                      <a:pt x="1" y="0"/>
                      <a:pt x="2" y="0"/>
                    </a:cubicBezTo>
                    <a:cubicBezTo>
                      <a:pt x="2" y="1"/>
                      <a:pt x="2" y="1"/>
                      <a:pt x="2" y="1"/>
                    </a:cubicBezTo>
                    <a:cubicBezTo>
                      <a:pt x="2" y="1"/>
                      <a:pt x="2" y="1"/>
                      <a:pt x="1" y="1"/>
                    </a:cubicBezTo>
                    <a:cubicBezTo>
                      <a:pt x="1" y="1"/>
                      <a:pt x="1"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4" name="Freeform 104"/>
              <p:cNvSpPr/>
              <p:nvPr/>
            </p:nvSpPr>
            <p:spPr bwMode="auto">
              <a:xfrm>
                <a:off x="2734" y="2334"/>
                <a:ext cx="49" cy="25"/>
              </a:xfrm>
              <a:custGeom>
                <a:avLst/>
                <a:gdLst>
                  <a:gd name="T0" fmla="*/ 0 w 10"/>
                  <a:gd name="T1" fmla="*/ 0 h 5"/>
                  <a:gd name="T2" fmla="*/ 9 w 10"/>
                  <a:gd name="T3" fmla="*/ 4 h 5"/>
                  <a:gd name="T4" fmla="*/ 9 w 10"/>
                  <a:gd name="T5" fmla="*/ 4 h 5"/>
                  <a:gd name="T6" fmla="*/ 9 w 10"/>
                  <a:gd name="T7" fmla="*/ 5 h 5"/>
                  <a:gd name="T8" fmla="*/ 6 w 10"/>
                  <a:gd name="T9" fmla="*/ 5 h 5"/>
                  <a:gd name="T10" fmla="*/ 0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0"/>
                    </a:moveTo>
                    <a:cubicBezTo>
                      <a:pt x="3" y="1"/>
                      <a:pt x="8" y="2"/>
                      <a:pt x="9" y="4"/>
                    </a:cubicBezTo>
                    <a:cubicBezTo>
                      <a:pt x="9" y="4"/>
                      <a:pt x="9" y="4"/>
                      <a:pt x="9" y="4"/>
                    </a:cubicBezTo>
                    <a:cubicBezTo>
                      <a:pt x="10" y="5"/>
                      <a:pt x="9" y="5"/>
                      <a:pt x="9" y="5"/>
                    </a:cubicBezTo>
                    <a:cubicBezTo>
                      <a:pt x="8" y="5"/>
                      <a:pt x="7" y="5"/>
                      <a:pt x="6" y="5"/>
                    </a:cubicBezTo>
                    <a:cubicBezTo>
                      <a:pt x="4" y="3"/>
                      <a:pt x="1" y="3"/>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5" name="Freeform 105"/>
              <p:cNvSpPr/>
              <p:nvPr/>
            </p:nvSpPr>
            <p:spPr bwMode="auto">
              <a:xfrm>
                <a:off x="3377" y="2339"/>
                <a:ext cx="5" cy="10"/>
              </a:xfrm>
              <a:custGeom>
                <a:avLst/>
                <a:gdLst>
                  <a:gd name="T0" fmla="*/ 0 w 1"/>
                  <a:gd name="T1" fmla="*/ 0 h 2"/>
                  <a:gd name="T2" fmla="*/ 1 w 1"/>
                  <a:gd name="T3" fmla="*/ 0 h 2"/>
                  <a:gd name="T4" fmla="*/ 1 w 1"/>
                  <a:gd name="T5" fmla="*/ 2 h 2"/>
                  <a:gd name="T6" fmla="*/ 0 w 1"/>
                  <a:gd name="T7" fmla="*/ 2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1" y="0"/>
                      <a:pt x="1" y="0"/>
                    </a:cubicBezTo>
                    <a:cubicBezTo>
                      <a:pt x="1" y="1"/>
                      <a:pt x="1" y="1"/>
                      <a:pt x="1" y="2"/>
                    </a:cubicBezTo>
                    <a:cubicBezTo>
                      <a:pt x="1" y="2"/>
                      <a:pt x="0"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6" name="Freeform 106"/>
              <p:cNvSpPr/>
              <p:nvPr/>
            </p:nvSpPr>
            <p:spPr bwMode="auto">
              <a:xfrm>
                <a:off x="1976" y="2364"/>
                <a:ext cx="10" cy="10"/>
              </a:xfrm>
              <a:custGeom>
                <a:avLst/>
                <a:gdLst>
                  <a:gd name="T0" fmla="*/ 2 w 2"/>
                  <a:gd name="T1" fmla="*/ 0 h 2"/>
                  <a:gd name="T2" fmla="*/ 2 w 2"/>
                  <a:gd name="T3" fmla="*/ 2 h 2"/>
                  <a:gd name="T4" fmla="*/ 1 w 2"/>
                  <a:gd name="T5" fmla="*/ 2 h 2"/>
                  <a:gd name="T6" fmla="*/ 0 w 2"/>
                  <a:gd name="T7" fmla="*/ 2 h 2"/>
                  <a:gd name="T8" fmla="*/ 0 w 2"/>
                  <a:gd name="T9" fmla="*/ 1 h 2"/>
                  <a:gd name="T10" fmla="*/ 2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0"/>
                    </a:moveTo>
                    <a:cubicBezTo>
                      <a:pt x="2" y="1"/>
                      <a:pt x="2" y="1"/>
                      <a:pt x="2" y="2"/>
                    </a:cubicBezTo>
                    <a:cubicBezTo>
                      <a:pt x="2" y="2"/>
                      <a:pt x="1" y="2"/>
                      <a:pt x="1" y="2"/>
                    </a:cubicBezTo>
                    <a:cubicBezTo>
                      <a:pt x="1" y="2"/>
                      <a:pt x="1" y="2"/>
                      <a:pt x="0" y="2"/>
                    </a:cubicBezTo>
                    <a:cubicBezTo>
                      <a:pt x="0" y="2"/>
                      <a:pt x="0" y="2"/>
                      <a:pt x="0" y="1"/>
                    </a:cubicBezTo>
                    <a:cubicBezTo>
                      <a:pt x="1" y="1"/>
                      <a:pt x="1" y="1"/>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7" name="Freeform 107"/>
              <p:cNvSpPr/>
              <p:nvPr/>
            </p:nvSpPr>
            <p:spPr bwMode="auto">
              <a:xfrm>
                <a:off x="749" y="2374"/>
                <a:ext cx="134" cy="94"/>
              </a:xfrm>
              <a:custGeom>
                <a:avLst/>
                <a:gdLst>
                  <a:gd name="T0" fmla="*/ 23 w 27"/>
                  <a:gd name="T1" fmla="*/ 0 h 19"/>
                  <a:gd name="T2" fmla="*/ 15 w 27"/>
                  <a:gd name="T3" fmla="*/ 3 h 19"/>
                  <a:gd name="T4" fmla="*/ 15 w 27"/>
                  <a:gd name="T5" fmla="*/ 4 h 19"/>
                  <a:gd name="T6" fmla="*/ 16 w 27"/>
                  <a:gd name="T7" fmla="*/ 4 h 19"/>
                  <a:gd name="T8" fmla="*/ 19 w 27"/>
                  <a:gd name="T9" fmla="*/ 4 h 19"/>
                  <a:gd name="T10" fmla="*/ 19 w 27"/>
                  <a:gd name="T11" fmla="*/ 4 h 19"/>
                  <a:gd name="T12" fmla="*/ 19 w 27"/>
                  <a:gd name="T13" fmla="*/ 4 h 19"/>
                  <a:gd name="T14" fmla="*/ 14 w 27"/>
                  <a:gd name="T15" fmla="*/ 8 h 19"/>
                  <a:gd name="T16" fmla="*/ 13 w 27"/>
                  <a:gd name="T17" fmla="*/ 7 h 19"/>
                  <a:gd name="T18" fmla="*/ 11 w 27"/>
                  <a:gd name="T19" fmla="*/ 4 h 19"/>
                  <a:gd name="T20" fmla="*/ 13 w 27"/>
                  <a:gd name="T21" fmla="*/ 2 h 19"/>
                  <a:gd name="T22" fmla="*/ 9 w 27"/>
                  <a:gd name="T23" fmla="*/ 1 h 19"/>
                  <a:gd name="T24" fmla="*/ 5 w 27"/>
                  <a:gd name="T25" fmla="*/ 6 h 19"/>
                  <a:gd name="T26" fmla="*/ 4 w 27"/>
                  <a:gd name="T27" fmla="*/ 6 h 19"/>
                  <a:gd name="T28" fmla="*/ 0 w 27"/>
                  <a:gd name="T29" fmla="*/ 14 h 19"/>
                  <a:gd name="T30" fmla="*/ 2 w 27"/>
                  <a:gd name="T31" fmla="*/ 16 h 19"/>
                  <a:gd name="T32" fmla="*/ 15 w 27"/>
                  <a:gd name="T33" fmla="*/ 13 h 19"/>
                  <a:gd name="T34" fmla="*/ 27 w 27"/>
                  <a:gd name="T35" fmla="*/ 17 h 19"/>
                  <a:gd name="T36" fmla="*/ 27 w 27"/>
                  <a:gd name="T37" fmla="*/ 16 h 19"/>
                  <a:gd name="T38" fmla="*/ 27 w 27"/>
                  <a:gd name="T39" fmla="*/ 15 h 19"/>
                  <a:gd name="T40" fmla="*/ 20 w 27"/>
                  <a:gd name="T41" fmla="*/ 4 h 19"/>
                  <a:gd name="T42" fmla="*/ 25 w 27"/>
                  <a:gd name="T43" fmla="*/ 1 h 19"/>
                  <a:gd name="T44" fmla="*/ 25 w 27"/>
                  <a:gd name="T45" fmla="*/ 0 h 19"/>
                  <a:gd name="T46" fmla="*/ 23 w 27"/>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19"/>
                  <a:gd name="T74" fmla="*/ 27 w 27"/>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19">
                    <a:moveTo>
                      <a:pt x="23" y="0"/>
                    </a:moveTo>
                    <a:cubicBezTo>
                      <a:pt x="21" y="2"/>
                      <a:pt x="18" y="1"/>
                      <a:pt x="15" y="3"/>
                    </a:cubicBezTo>
                    <a:cubicBezTo>
                      <a:pt x="15" y="3"/>
                      <a:pt x="15" y="3"/>
                      <a:pt x="15" y="4"/>
                    </a:cubicBezTo>
                    <a:cubicBezTo>
                      <a:pt x="15" y="4"/>
                      <a:pt x="15" y="4"/>
                      <a:pt x="16" y="4"/>
                    </a:cubicBezTo>
                    <a:cubicBezTo>
                      <a:pt x="17" y="5"/>
                      <a:pt x="17" y="4"/>
                      <a:pt x="19" y="4"/>
                    </a:cubicBezTo>
                    <a:cubicBezTo>
                      <a:pt x="19" y="4"/>
                      <a:pt x="19" y="4"/>
                      <a:pt x="19" y="4"/>
                    </a:cubicBezTo>
                    <a:cubicBezTo>
                      <a:pt x="19" y="4"/>
                      <a:pt x="19" y="4"/>
                      <a:pt x="19" y="4"/>
                    </a:cubicBezTo>
                    <a:cubicBezTo>
                      <a:pt x="17" y="6"/>
                      <a:pt x="15" y="6"/>
                      <a:pt x="14" y="8"/>
                    </a:cubicBezTo>
                    <a:cubicBezTo>
                      <a:pt x="13" y="7"/>
                      <a:pt x="14" y="8"/>
                      <a:pt x="13" y="7"/>
                    </a:cubicBezTo>
                    <a:cubicBezTo>
                      <a:pt x="12" y="7"/>
                      <a:pt x="12" y="5"/>
                      <a:pt x="11" y="4"/>
                    </a:cubicBezTo>
                    <a:cubicBezTo>
                      <a:pt x="12" y="4"/>
                      <a:pt x="13" y="4"/>
                      <a:pt x="13" y="2"/>
                    </a:cubicBezTo>
                    <a:cubicBezTo>
                      <a:pt x="11" y="2"/>
                      <a:pt x="11" y="1"/>
                      <a:pt x="9" y="1"/>
                    </a:cubicBezTo>
                    <a:cubicBezTo>
                      <a:pt x="8" y="3"/>
                      <a:pt x="7" y="6"/>
                      <a:pt x="5" y="6"/>
                    </a:cubicBezTo>
                    <a:cubicBezTo>
                      <a:pt x="4" y="6"/>
                      <a:pt x="4" y="6"/>
                      <a:pt x="4" y="6"/>
                    </a:cubicBezTo>
                    <a:cubicBezTo>
                      <a:pt x="3" y="7"/>
                      <a:pt x="0" y="12"/>
                      <a:pt x="0" y="14"/>
                    </a:cubicBezTo>
                    <a:cubicBezTo>
                      <a:pt x="1" y="14"/>
                      <a:pt x="2" y="15"/>
                      <a:pt x="2" y="16"/>
                    </a:cubicBezTo>
                    <a:cubicBezTo>
                      <a:pt x="5" y="18"/>
                      <a:pt x="12" y="14"/>
                      <a:pt x="15" y="13"/>
                    </a:cubicBezTo>
                    <a:cubicBezTo>
                      <a:pt x="15" y="19"/>
                      <a:pt x="22" y="17"/>
                      <a:pt x="27" y="17"/>
                    </a:cubicBezTo>
                    <a:cubicBezTo>
                      <a:pt x="27" y="17"/>
                      <a:pt x="27" y="17"/>
                      <a:pt x="27" y="16"/>
                    </a:cubicBezTo>
                    <a:cubicBezTo>
                      <a:pt x="27" y="16"/>
                      <a:pt x="27" y="16"/>
                      <a:pt x="27" y="15"/>
                    </a:cubicBezTo>
                    <a:cubicBezTo>
                      <a:pt x="25" y="12"/>
                      <a:pt x="20" y="9"/>
                      <a:pt x="20" y="4"/>
                    </a:cubicBezTo>
                    <a:cubicBezTo>
                      <a:pt x="22" y="3"/>
                      <a:pt x="22" y="1"/>
                      <a:pt x="25" y="1"/>
                    </a:cubicBezTo>
                    <a:cubicBezTo>
                      <a:pt x="25" y="1"/>
                      <a:pt x="25" y="0"/>
                      <a:pt x="25" y="0"/>
                    </a:cubicBezTo>
                    <a:cubicBezTo>
                      <a:pt x="24" y="0"/>
                      <a:pt x="24" y="0"/>
                      <a:pt x="23"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8" name="Freeform 108"/>
              <p:cNvSpPr/>
              <p:nvPr/>
            </p:nvSpPr>
            <p:spPr bwMode="auto">
              <a:xfrm>
                <a:off x="1966" y="2374"/>
                <a:ext cx="5" cy="9"/>
              </a:xfrm>
              <a:custGeom>
                <a:avLst/>
                <a:gdLst>
                  <a:gd name="T0" fmla="*/ 1 w 1"/>
                  <a:gd name="T1" fmla="*/ 2 h 2"/>
                  <a:gd name="T2" fmla="*/ 0 w 1"/>
                  <a:gd name="T3" fmla="*/ 1 h 2"/>
                  <a:gd name="T4" fmla="*/ 0 w 1"/>
                  <a:gd name="T5" fmla="*/ 0 h 2"/>
                  <a:gd name="T6" fmla="*/ 1 w 1"/>
                  <a:gd name="T7" fmla="*/ 0 h 2"/>
                  <a:gd name="T8" fmla="*/ 1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0" y="1"/>
                      <a:pt x="0" y="1"/>
                      <a:pt x="0" y="1"/>
                    </a:cubicBezTo>
                    <a:cubicBezTo>
                      <a:pt x="0" y="1"/>
                      <a:pt x="0" y="1"/>
                      <a:pt x="0" y="0"/>
                    </a:cubicBezTo>
                    <a:cubicBezTo>
                      <a:pt x="1" y="0"/>
                      <a:pt x="1" y="0"/>
                      <a:pt x="1" y="0"/>
                    </a:cubicBezTo>
                    <a:cubicBezTo>
                      <a:pt x="1" y="1"/>
                      <a:pt x="1" y="1"/>
                      <a:pt x="1"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79" name="Freeform 109"/>
              <p:cNvSpPr/>
              <p:nvPr/>
            </p:nvSpPr>
            <p:spPr bwMode="auto">
              <a:xfrm>
                <a:off x="943" y="2383"/>
                <a:ext cx="65" cy="160"/>
              </a:xfrm>
              <a:custGeom>
                <a:avLst/>
                <a:gdLst>
                  <a:gd name="T0" fmla="*/ 11 w 13"/>
                  <a:gd name="T1" fmla="*/ 30 h 32"/>
                  <a:gd name="T2" fmla="*/ 11 w 13"/>
                  <a:gd name="T3" fmla="*/ 22 h 32"/>
                  <a:gd name="T4" fmla="*/ 9 w 13"/>
                  <a:gd name="T5" fmla="*/ 20 h 32"/>
                  <a:gd name="T6" fmla="*/ 13 w 13"/>
                  <a:gd name="T7" fmla="*/ 15 h 32"/>
                  <a:gd name="T8" fmla="*/ 12 w 13"/>
                  <a:gd name="T9" fmla="*/ 14 h 32"/>
                  <a:gd name="T10" fmla="*/ 11 w 13"/>
                  <a:gd name="T11" fmla="*/ 14 h 32"/>
                  <a:gd name="T12" fmla="*/ 10 w 13"/>
                  <a:gd name="T13" fmla="*/ 17 h 32"/>
                  <a:gd name="T14" fmla="*/ 10 w 13"/>
                  <a:gd name="T15" fmla="*/ 16 h 32"/>
                  <a:gd name="T16" fmla="*/ 10 w 13"/>
                  <a:gd name="T17" fmla="*/ 12 h 32"/>
                  <a:gd name="T18" fmla="*/ 8 w 13"/>
                  <a:gd name="T19" fmla="*/ 5 h 32"/>
                  <a:gd name="T20" fmla="*/ 12 w 13"/>
                  <a:gd name="T21" fmla="*/ 6 h 32"/>
                  <a:gd name="T22" fmla="*/ 13 w 13"/>
                  <a:gd name="T23" fmla="*/ 2 h 32"/>
                  <a:gd name="T24" fmla="*/ 12 w 13"/>
                  <a:gd name="T25" fmla="*/ 1 h 32"/>
                  <a:gd name="T26" fmla="*/ 6 w 13"/>
                  <a:gd name="T27" fmla="*/ 0 h 32"/>
                  <a:gd name="T28" fmla="*/ 0 w 13"/>
                  <a:gd name="T29" fmla="*/ 9 h 32"/>
                  <a:gd name="T30" fmla="*/ 4 w 13"/>
                  <a:gd name="T31" fmla="*/ 20 h 32"/>
                  <a:gd name="T32" fmla="*/ 3 w 13"/>
                  <a:gd name="T33" fmla="*/ 21 h 32"/>
                  <a:gd name="T34" fmla="*/ 1 w 13"/>
                  <a:gd name="T35" fmla="*/ 29 h 32"/>
                  <a:gd name="T36" fmla="*/ 8 w 13"/>
                  <a:gd name="T37" fmla="*/ 31 h 32"/>
                  <a:gd name="T38" fmla="*/ 11 w 13"/>
                  <a:gd name="T39" fmla="*/ 3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32"/>
                  <a:gd name="T62" fmla="*/ 13 w 13"/>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32">
                    <a:moveTo>
                      <a:pt x="11" y="30"/>
                    </a:moveTo>
                    <a:cubicBezTo>
                      <a:pt x="11" y="26"/>
                      <a:pt x="11" y="26"/>
                      <a:pt x="11" y="22"/>
                    </a:cubicBezTo>
                    <a:cubicBezTo>
                      <a:pt x="10" y="22"/>
                      <a:pt x="10" y="21"/>
                      <a:pt x="9" y="20"/>
                    </a:cubicBezTo>
                    <a:cubicBezTo>
                      <a:pt x="11" y="19"/>
                      <a:pt x="13" y="18"/>
                      <a:pt x="13" y="15"/>
                    </a:cubicBezTo>
                    <a:cubicBezTo>
                      <a:pt x="12" y="15"/>
                      <a:pt x="12" y="15"/>
                      <a:pt x="12" y="14"/>
                    </a:cubicBezTo>
                    <a:cubicBezTo>
                      <a:pt x="12" y="14"/>
                      <a:pt x="11" y="14"/>
                      <a:pt x="11" y="14"/>
                    </a:cubicBezTo>
                    <a:cubicBezTo>
                      <a:pt x="11" y="15"/>
                      <a:pt x="10" y="16"/>
                      <a:pt x="10" y="17"/>
                    </a:cubicBezTo>
                    <a:cubicBezTo>
                      <a:pt x="10" y="17"/>
                      <a:pt x="10" y="17"/>
                      <a:pt x="10" y="16"/>
                    </a:cubicBezTo>
                    <a:cubicBezTo>
                      <a:pt x="9" y="15"/>
                      <a:pt x="10" y="14"/>
                      <a:pt x="10" y="12"/>
                    </a:cubicBezTo>
                    <a:cubicBezTo>
                      <a:pt x="6" y="12"/>
                      <a:pt x="7" y="8"/>
                      <a:pt x="8" y="5"/>
                    </a:cubicBezTo>
                    <a:cubicBezTo>
                      <a:pt x="10" y="5"/>
                      <a:pt x="10" y="5"/>
                      <a:pt x="12" y="6"/>
                    </a:cubicBezTo>
                    <a:cubicBezTo>
                      <a:pt x="12" y="3"/>
                      <a:pt x="13" y="3"/>
                      <a:pt x="13" y="2"/>
                    </a:cubicBezTo>
                    <a:cubicBezTo>
                      <a:pt x="13" y="1"/>
                      <a:pt x="12" y="1"/>
                      <a:pt x="12" y="1"/>
                    </a:cubicBezTo>
                    <a:cubicBezTo>
                      <a:pt x="11" y="0"/>
                      <a:pt x="8" y="0"/>
                      <a:pt x="6" y="0"/>
                    </a:cubicBezTo>
                    <a:cubicBezTo>
                      <a:pt x="4" y="3"/>
                      <a:pt x="0" y="3"/>
                      <a:pt x="0" y="9"/>
                    </a:cubicBezTo>
                    <a:cubicBezTo>
                      <a:pt x="1" y="9"/>
                      <a:pt x="5" y="18"/>
                      <a:pt x="4" y="20"/>
                    </a:cubicBezTo>
                    <a:cubicBezTo>
                      <a:pt x="4" y="20"/>
                      <a:pt x="3" y="21"/>
                      <a:pt x="3" y="21"/>
                    </a:cubicBezTo>
                    <a:cubicBezTo>
                      <a:pt x="2" y="23"/>
                      <a:pt x="2" y="26"/>
                      <a:pt x="1" y="29"/>
                    </a:cubicBezTo>
                    <a:cubicBezTo>
                      <a:pt x="3" y="29"/>
                      <a:pt x="6" y="32"/>
                      <a:pt x="8" y="31"/>
                    </a:cubicBezTo>
                    <a:cubicBezTo>
                      <a:pt x="9" y="31"/>
                      <a:pt x="9" y="30"/>
                      <a:pt x="11" y="3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0" name="Freeform 110"/>
              <p:cNvSpPr/>
              <p:nvPr/>
            </p:nvSpPr>
            <p:spPr bwMode="auto">
              <a:xfrm>
                <a:off x="1966" y="2383"/>
                <a:ext cx="5" cy="10"/>
              </a:xfrm>
              <a:custGeom>
                <a:avLst/>
                <a:gdLst>
                  <a:gd name="T0" fmla="*/ 1 w 1"/>
                  <a:gd name="T1" fmla="*/ 0 h 2"/>
                  <a:gd name="T2" fmla="*/ 1 w 1"/>
                  <a:gd name="T3" fmla="*/ 2 h 2"/>
                  <a:gd name="T4" fmla="*/ 0 w 1"/>
                  <a:gd name="T5" fmla="*/ 2 h 2"/>
                  <a:gd name="T6" fmla="*/ 1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1" y="1"/>
                      <a:pt x="1" y="1"/>
                      <a:pt x="1" y="2"/>
                    </a:cubicBezTo>
                    <a:cubicBezTo>
                      <a:pt x="1" y="2"/>
                      <a:pt x="1" y="2"/>
                      <a:pt x="0" y="2"/>
                    </a:cubicBezTo>
                    <a:cubicBezTo>
                      <a:pt x="0" y="1"/>
                      <a:pt x="0"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1" name="Freeform 111"/>
              <p:cNvSpPr/>
              <p:nvPr/>
            </p:nvSpPr>
            <p:spPr bwMode="auto">
              <a:xfrm>
                <a:off x="3123" y="2383"/>
                <a:ext cx="30" cy="55"/>
              </a:xfrm>
              <a:custGeom>
                <a:avLst/>
                <a:gdLst>
                  <a:gd name="T0" fmla="*/ 6 w 6"/>
                  <a:gd name="T1" fmla="*/ 11 h 11"/>
                  <a:gd name="T2" fmla="*/ 4 w 6"/>
                  <a:gd name="T3" fmla="*/ 1 h 11"/>
                  <a:gd name="T4" fmla="*/ 1 w 6"/>
                  <a:gd name="T5" fmla="*/ 0 h 11"/>
                  <a:gd name="T6" fmla="*/ 1 w 6"/>
                  <a:gd name="T7" fmla="*/ 1 h 11"/>
                  <a:gd name="T8" fmla="*/ 1 w 6"/>
                  <a:gd name="T9" fmla="*/ 3 h 11"/>
                  <a:gd name="T10" fmla="*/ 2 w 6"/>
                  <a:gd name="T11" fmla="*/ 4 h 11"/>
                  <a:gd name="T12" fmla="*/ 4 w 6"/>
                  <a:gd name="T13" fmla="*/ 10 h 11"/>
                  <a:gd name="T14" fmla="*/ 6 w 6"/>
                  <a:gd name="T15" fmla="*/ 11 h 1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1"/>
                  <a:gd name="T26" fmla="*/ 6 w 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1">
                    <a:moveTo>
                      <a:pt x="6" y="11"/>
                    </a:moveTo>
                    <a:cubicBezTo>
                      <a:pt x="6" y="7"/>
                      <a:pt x="4" y="6"/>
                      <a:pt x="4" y="1"/>
                    </a:cubicBezTo>
                    <a:cubicBezTo>
                      <a:pt x="3" y="1"/>
                      <a:pt x="2" y="1"/>
                      <a:pt x="1" y="0"/>
                    </a:cubicBezTo>
                    <a:cubicBezTo>
                      <a:pt x="1" y="1"/>
                      <a:pt x="1" y="1"/>
                      <a:pt x="1" y="1"/>
                    </a:cubicBezTo>
                    <a:cubicBezTo>
                      <a:pt x="1" y="1"/>
                      <a:pt x="0" y="2"/>
                      <a:pt x="1" y="3"/>
                    </a:cubicBezTo>
                    <a:cubicBezTo>
                      <a:pt x="1" y="3"/>
                      <a:pt x="2" y="3"/>
                      <a:pt x="2" y="4"/>
                    </a:cubicBezTo>
                    <a:cubicBezTo>
                      <a:pt x="3" y="5"/>
                      <a:pt x="3" y="8"/>
                      <a:pt x="4" y="10"/>
                    </a:cubicBezTo>
                    <a:cubicBezTo>
                      <a:pt x="4" y="10"/>
                      <a:pt x="5" y="10"/>
                      <a:pt x="6" y="1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2" name="Freeform 112"/>
              <p:cNvSpPr/>
              <p:nvPr/>
            </p:nvSpPr>
            <p:spPr bwMode="auto">
              <a:xfrm>
                <a:off x="3177" y="2393"/>
                <a:ext cx="20" cy="20"/>
              </a:xfrm>
              <a:custGeom>
                <a:avLst/>
                <a:gdLst>
                  <a:gd name="T0" fmla="*/ 0 w 4"/>
                  <a:gd name="T1" fmla="*/ 0 h 4"/>
                  <a:gd name="T2" fmla="*/ 0 w 4"/>
                  <a:gd name="T3" fmla="*/ 2 h 4"/>
                  <a:gd name="T4" fmla="*/ 2 w 4"/>
                  <a:gd name="T5" fmla="*/ 2 h 4"/>
                  <a:gd name="T6" fmla="*/ 2 w 4"/>
                  <a:gd name="T7" fmla="*/ 4 h 4"/>
                  <a:gd name="T8" fmla="*/ 3 w 4"/>
                  <a:gd name="T9" fmla="*/ 4 h 4"/>
                  <a:gd name="T10" fmla="*/ 3 w 4"/>
                  <a:gd name="T11" fmla="*/ 3 h 4"/>
                  <a:gd name="T12" fmla="*/ 4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0" y="0"/>
                    </a:moveTo>
                    <a:cubicBezTo>
                      <a:pt x="0" y="0"/>
                      <a:pt x="0" y="1"/>
                      <a:pt x="0" y="2"/>
                    </a:cubicBezTo>
                    <a:cubicBezTo>
                      <a:pt x="0" y="2"/>
                      <a:pt x="1" y="2"/>
                      <a:pt x="2" y="2"/>
                    </a:cubicBezTo>
                    <a:cubicBezTo>
                      <a:pt x="2" y="2"/>
                      <a:pt x="2" y="3"/>
                      <a:pt x="2" y="4"/>
                    </a:cubicBezTo>
                    <a:cubicBezTo>
                      <a:pt x="3" y="4"/>
                      <a:pt x="3" y="4"/>
                      <a:pt x="3" y="4"/>
                    </a:cubicBezTo>
                    <a:cubicBezTo>
                      <a:pt x="3" y="3"/>
                      <a:pt x="3" y="3"/>
                      <a:pt x="3" y="3"/>
                    </a:cubicBezTo>
                    <a:cubicBezTo>
                      <a:pt x="4" y="2"/>
                      <a:pt x="4" y="1"/>
                      <a:pt x="4" y="0"/>
                    </a:cubicBezTo>
                    <a:cubicBezTo>
                      <a:pt x="2" y="0"/>
                      <a:pt x="1"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3" name="Freeform 113"/>
              <p:cNvSpPr/>
              <p:nvPr/>
            </p:nvSpPr>
            <p:spPr bwMode="auto">
              <a:xfrm>
                <a:off x="1048" y="2393"/>
                <a:ext cx="40" cy="50"/>
              </a:xfrm>
              <a:custGeom>
                <a:avLst/>
                <a:gdLst>
                  <a:gd name="T0" fmla="*/ 0 w 8"/>
                  <a:gd name="T1" fmla="*/ 9 h 10"/>
                  <a:gd name="T2" fmla="*/ 5 w 8"/>
                  <a:gd name="T3" fmla="*/ 10 h 10"/>
                  <a:gd name="T4" fmla="*/ 8 w 8"/>
                  <a:gd name="T5" fmla="*/ 4 h 10"/>
                  <a:gd name="T6" fmla="*/ 7 w 8"/>
                  <a:gd name="T7" fmla="*/ 2 h 10"/>
                  <a:gd name="T8" fmla="*/ 8 w 8"/>
                  <a:gd name="T9" fmla="*/ 0 h 10"/>
                  <a:gd name="T10" fmla="*/ 4 w 8"/>
                  <a:gd name="T11" fmla="*/ 0 h 10"/>
                  <a:gd name="T12" fmla="*/ 1 w 8"/>
                  <a:gd name="T13" fmla="*/ 4 h 10"/>
                  <a:gd name="T14" fmla="*/ 0 w 8"/>
                  <a:gd name="T15" fmla="*/ 9 h 10"/>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0"/>
                  <a:gd name="T26" fmla="*/ 8 w 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0">
                    <a:moveTo>
                      <a:pt x="0" y="9"/>
                    </a:moveTo>
                    <a:cubicBezTo>
                      <a:pt x="2" y="9"/>
                      <a:pt x="3" y="9"/>
                      <a:pt x="5" y="10"/>
                    </a:cubicBezTo>
                    <a:cubicBezTo>
                      <a:pt x="6" y="8"/>
                      <a:pt x="7" y="5"/>
                      <a:pt x="8" y="4"/>
                    </a:cubicBezTo>
                    <a:cubicBezTo>
                      <a:pt x="7" y="3"/>
                      <a:pt x="7" y="3"/>
                      <a:pt x="7" y="2"/>
                    </a:cubicBezTo>
                    <a:cubicBezTo>
                      <a:pt x="8" y="2"/>
                      <a:pt x="8" y="2"/>
                      <a:pt x="8" y="0"/>
                    </a:cubicBezTo>
                    <a:cubicBezTo>
                      <a:pt x="7" y="0"/>
                      <a:pt x="5" y="0"/>
                      <a:pt x="4" y="0"/>
                    </a:cubicBezTo>
                    <a:cubicBezTo>
                      <a:pt x="3" y="1"/>
                      <a:pt x="1" y="1"/>
                      <a:pt x="1" y="4"/>
                    </a:cubicBezTo>
                    <a:cubicBezTo>
                      <a:pt x="0" y="5"/>
                      <a:pt x="0" y="7"/>
                      <a:pt x="0" y="9"/>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4" name="Freeform 114"/>
              <p:cNvSpPr/>
              <p:nvPr/>
            </p:nvSpPr>
            <p:spPr bwMode="auto">
              <a:xfrm>
                <a:off x="1951" y="2393"/>
                <a:ext cx="15" cy="25"/>
              </a:xfrm>
              <a:custGeom>
                <a:avLst/>
                <a:gdLst>
                  <a:gd name="T0" fmla="*/ 2 w 3"/>
                  <a:gd name="T1" fmla="*/ 5 h 5"/>
                  <a:gd name="T2" fmla="*/ 0 w 3"/>
                  <a:gd name="T3" fmla="*/ 5 h 5"/>
                  <a:gd name="T4" fmla="*/ 0 w 3"/>
                  <a:gd name="T5" fmla="*/ 4 h 5"/>
                  <a:gd name="T6" fmla="*/ 2 w 3"/>
                  <a:gd name="T7" fmla="*/ 0 h 5"/>
                  <a:gd name="T8" fmla="*/ 3 w 3"/>
                  <a:gd name="T9" fmla="*/ 2 h 5"/>
                  <a:gd name="T10" fmla="*/ 2 w 3"/>
                  <a:gd name="T11" fmla="*/ 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2" y="5"/>
                    </a:moveTo>
                    <a:cubicBezTo>
                      <a:pt x="2" y="5"/>
                      <a:pt x="1" y="5"/>
                      <a:pt x="0" y="5"/>
                    </a:cubicBezTo>
                    <a:cubicBezTo>
                      <a:pt x="0" y="4"/>
                      <a:pt x="0" y="4"/>
                      <a:pt x="0" y="4"/>
                    </a:cubicBezTo>
                    <a:cubicBezTo>
                      <a:pt x="2" y="2"/>
                      <a:pt x="0" y="1"/>
                      <a:pt x="2" y="0"/>
                    </a:cubicBezTo>
                    <a:cubicBezTo>
                      <a:pt x="2" y="2"/>
                      <a:pt x="3" y="0"/>
                      <a:pt x="3" y="2"/>
                    </a:cubicBezTo>
                    <a:cubicBezTo>
                      <a:pt x="3" y="3"/>
                      <a:pt x="3" y="3"/>
                      <a:pt x="2"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5" name="Freeform 115"/>
              <p:cNvSpPr/>
              <p:nvPr/>
            </p:nvSpPr>
            <p:spPr bwMode="auto">
              <a:xfrm>
                <a:off x="3187" y="2393"/>
                <a:ext cx="55" cy="45"/>
              </a:xfrm>
              <a:custGeom>
                <a:avLst/>
                <a:gdLst>
                  <a:gd name="T0" fmla="*/ 0 w 11"/>
                  <a:gd name="T1" fmla="*/ 9 h 9"/>
                  <a:gd name="T2" fmla="*/ 3 w 11"/>
                  <a:gd name="T3" fmla="*/ 9 h 9"/>
                  <a:gd name="T4" fmla="*/ 7 w 11"/>
                  <a:gd name="T5" fmla="*/ 5 h 9"/>
                  <a:gd name="T6" fmla="*/ 6 w 11"/>
                  <a:gd name="T7" fmla="*/ 2 h 9"/>
                  <a:gd name="T8" fmla="*/ 11 w 11"/>
                  <a:gd name="T9" fmla="*/ 2 h 9"/>
                  <a:gd name="T10" fmla="*/ 11 w 11"/>
                  <a:gd name="T11" fmla="*/ 0 h 9"/>
                  <a:gd name="T12" fmla="*/ 6 w 11"/>
                  <a:gd name="T13" fmla="*/ 0 h 9"/>
                  <a:gd name="T14" fmla="*/ 5 w 11"/>
                  <a:gd name="T15" fmla="*/ 4 h 9"/>
                  <a:gd name="T16" fmla="*/ 0 w 11"/>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0" y="9"/>
                    </a:moveTo>
                    <a:cubicBezTo>
                      <a:pt x="1" y="9"/>
                      <a:pt x="2" y="9"/>
                      <a:pt x="3" y="9"/>
                    </a:cubicBezTo>
                    <a:cubicBezTo>
                      <a:pt x="4" y="7"/>
                      <a:pt x="6" y="6"/>
                      <a:pt x="7" y="5"/>
                    </a:cubicBezTo>
                    <a:cubicBezTo>
                      <a:pt x="7" y="4"/>
                      <a:pt x="6" y="3"/>
                      <a:pt x="6" y="2"/>
                    </a:cubicBezTo>
                    <a:cubicBezTo>
                      <a:pt x="8" y="2"/>
                      <a:pt x="9" y="2"/>
                      <a:pt x="11" y="2"/>
                    </a:cubicBezTo>
                    <a:cubicBezTo>
                      <a:pt x="11" y="1"/>
                      <a:pt x="11" y="1"/>
                      <a:pt x="11" y="0"/>
                    </a:cubicBezTo>
                    <a:cubicBezTo>
                      <a:pt x="9" y="0"/>
                      <a:pt x="6" y="0"/>
                      <a:pt x="6" y="0"/>
                    </a:cubicBezTo>
                    <a:cubicBezTo>
                      <a:pt x="5" y="1"/>
                      <a:pt x="6" y="4"/>
                      <a:pt x="5" y="4"/>
                    </a:cubicBezTo>
                    <a:cubicBezTo>
                      <a:pt x="3" y="6"/>
                      <a:pt x="0" y="4"/>
                      <a:pt x="0" y="9"/>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6" name="Freeform 116"/>
              <p:cNvSpPr/>
              <p:nvPr/>
            </p:nvSpPr>
            <p:spPr bwMode="auto">
              <a:xfrm>
                <a:off x="1193" y="2398"/>
                <a:ext cx="64" cy="25"/>
              </a:xfrm>
              <a:custGeom>
                <a:avLst/>
                <a:gdLst>
                  <a:gd name="T0" fmla="*/ 2 w 13"/>
                  <a:gd name="T1" fmla="*/ 0 h 5"/>
                  <a:gd name="T2" fmla="*/ 1 w 13"/>
                  <a:gd name="T3" fmla="*/ 2 h 5"/>
                  <a:gd name="T4" fmla="*/ 0 w 13"/>
                  <a:gd name="T5" fmla="*/ 4 h 5"/>
                  <a:gd name="T6" fmla="*/ 1 w 13"/>
                  <a:gd name="T7" fmla="*/ 5 h 5"/>
                  <a:gd name="T8" fmla="*/ 5 w 13"/>
                  <a:gd name="T9" fmla="*/ 2 h 5"/>
                  <a:gd name="T10" fmla="*/ 13 w 13"/>
                  <a:gd name="T11" fmla="*/ 1 h 5"/>
                  <a:gd name="T12" fmla="*/ 13 w 13"/>
                  <a:gd name="T13" fmla="*/ 1 h 5"/>
                  <a:gd name="T14" fmla="*/ 7 w 13"/>
                  <a:gd name="T15" fmla="*/ 1 h 5"/>
                  <a:gd name="T16" fmla="*/ 2 w 13"/>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5"/>
                  <a:gd name="T29" fmla="*/ 13 w 1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5">
                    <a:moveTo>
                      <a:pt x="2" y="0"/>
                    </a:moveTo>
                    <a:cubicBezTo>
                      <a:pt x="1" y="1"/>
                      <a:pt x="1" y="1"/>
                      <a:pt x="1" y="2"/>
                    </a:cubicBezTo>
                    <a:cubicBezTo>
                      <a:pt x="0" y="2"/>
                      <a:pt x="0" y="3"/>
                      <a:pt x="0" y="4"/>
                    </a:cubicBezTo>
                    <a:cubicBezTo>
                      <a:pt x="1" y="5"/>
                      <a:pt x="0" y="4"/>
                      <a:pt x="1" y="5"/>
                    </a:cubicBezTo>
                    <a:cubicBezTo>
                      <a:pt x="2" y="4"/>
                      <a:pt x="4" y="2"/>
                      <a:pt x="5" y="2"/>
                    </a:cubicBezTo>
                    <a:cubicBezTo>
                      <a:pt x="8" y="1"/>
                      <a:pt x="9" y="4"/>
                      <a:pt x="13" y="1"/>
                    </a:cubicBezTo>
                    <a:cubicBezTo>
                      <a:pt x="13" y="1"/>
                      <a:pt x="13" y="1"/>
                      <a:pt x="13" y="1"/>
                    </a:cubicBezTo>
                    <a:cubicBezTo>
                      <a:pt x="11" y="1"/>
                      <a:pt x="9" y="1"/>
                      <a:pt x="7" y="1"/>
                    </a:cubicBezTo>
                    <a:cubicBezTo>
                      <a:pt x="6" y="0"/>
                      <a:pt x="4"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7" name="Freeform 117"/>
              <p:cNvSpPr/>
              <p:nvPr/>
            </p:nvSpPr>
            <p:spPr bwMode="auto">
              <a:xfrm>
                <a:off x="569" y="2413"/>
                <a:ext cx="15" cy="15"/>
              </a:xfrm>
              <a:custGeom>
                <a:avLst/>
                <a:gdLst>
                  <a:gd name="T0" fmla="*/ 3 w 3"/>
                  <a:gd name="T1" fmla="*/ 0 h 3"/>
                  <a:gd name="T2" fmla="*/ 2 w 3"/>
                  <a:gd name="T3" fmla="*/ 3 h 3"/>
                  <a:gd name="T4" fmla="*/ 0 w 3"/>
                  <a:gd name="T5" fmla="*/ 3 h 3"/>
                  <a:gd name="T6" fmla="*/ 0 w 3"/>
                  <a:gd name="T7" fmla="*/ 2 h 3"/>
                  <a:gd name="T8" fmla="*/ 2 w 3"/>
                  <a:gd name="T9" fmla="*/ 1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cubicBezTo>
                      <a:pt x="3" y="1"/>
                      <a:pt x="3" y="2"/>
                      <a:pt x="2" y="3"/>
                    </a:cubicBezTo>
                    <a:cubicBezTo>
                      <a:pt x="2" y="3"/>
                      <a:pt x="1" y="3"/>
                      <a:pt x="0" y="3"/>
                    </a:cubicBezTo>
                    <a:cubicBezTo>
                      <a:pt x="0" y="3"/>
                      <a:pt x="0" y="3"/>
                      <a:pt x="0" y="2"/>
                    </a:cubicBezTo>
                    <a:cubicBezTo>
                      <a:pt x="1" y="2"/>
                      <a:pt x="1" y="1"/>
                      <a:pt x="2" y="1"/>
                    </a:cubicBezTo>
                    <a:cubicBezTo>
                      <a:pt x="2" y="0"/>
                      <a:pt x="2" y="0"/>
                      <a:pt x="3"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8" name="Freeform 118"/>
              <p:cNvSpPr/>
              <p:nvPr/>
            </p:nvSpPr>
            <p:spPr bwMode="auto">
              <a:xfrm>
                <a:off x="1871" y="2433"/>
                <a:ext cx="50" cy="50"/>
              </a:xfrm>
              <a:custGeom>
                <a:avLst/>
                <a:gdLst>
                  <a:gd name="T0" fmla="*/ 1 w 10"/>
                  <a:gd name="T1" fmla="*/ 8 h 10"/>
                  <a:gd name="T2" fmla="*/ 1 w 10"/>
                  <a:gd name="T3" fmla="*/ 9 h 10"/>
                  <a:gd name="T4" fmla="*/ 1 w 10"/>
                  <a:gd name="T5" fmla="*/ 9 h 10"/>
                  <a:gd name="T6" fmla="*/ 1 w 10"/>
                  <a:gd name="T7" fmla="*/ 10 h 10"/>
                  <a:gd name="T8" fmla="*/ 0 w 10"/>
                  <a:gd name="T9" fmla="*/ 10 h 10"/>
                  <a:gd name="T10" fmla="*/ 0 w 10"/>
                  <a:gd name="T11" fmla="*/ 6 h 10"/>
                  <a:gd name="T12" fmla="*/ 3 w 10"/>
                  <a:gd name="T13" fmla="*/ 1 h 10"/>
                  <a:gd name="T14" fmla="*/ 3 w 10"/>
                  <a:gd name="T15" fmla="*/ 0 h 10"/>
                  <a:gd name="T16" fmla="*/ 4 w 10"/>
                  <a:gd name="T17" fmla="*/ 0 h 10"/>
                  <a:gd name="T18" fmla="*/ 10 w 10"/>
                  <a:gd name="T19" fmla="*/ 8 h 10"/>
                  <a:gd name="T20" fmla="*/ 6 w 10"/>
                  <a:gd name="T21" fmla="*/ 10 h 10"/>
                  <a:gd name="T22" fmla="*/ 1 w 10"/>
                  <a:gd name="T23" fmla="*/ 8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0"/>
                  <a:gd name="T38" fmla="*/ 10 w 10"/>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0">
                    <a:moveTo>
                      <a:pt x="1" y="8"/>
                    </a:moveTo>
                    <a:cubicBezTo>
                      <a:pt x="1" y="8"/>
                      <a:pt x="1" y="9"/>
                      <a:pt x="1" y="9"/>
                    </a:cubicBezTo>
                    <a:cubicBezTo>
                      <a:pt x="1" y="9"/>
                      <a:pt x="1" y="9"/>
                      <a:pt x="1" y="9"/>
                    </a:cubicBezTo>
                    <a:cubicBezTo>
                      <a:pt x="1" y="10"/>
                      <a:pt x="1" y="10"/>
                      <a:pt x="1" y="10"/>
                    </a:cubicBezTo>
                    <a:cubicBezTo>
                      <a:pt x="0" y="10"/>
                      <a:pt x="0" y="10"/>
                      <a:pt x="0" y="10"/>
                    </a:cubicBezTo>
                    <a:cubicBezTo>
                      <a:pt x="0" y="8"/>
                      <a:pt x="0" y="7"/>
                      <a:pt x="0" y="6"/>
                    </a:cubicBezTo>
                    <a:cubicBezTo>
                      <a:pt x="2" y="5"/>
                      <a:pt x="3" y="4"/>
                      <a:pt x="3" y="1"/>
                    </a:cubicBezTo>
                    <a:cubicBezTo>
                      <a:pt x="3" y="0"/>
                      <a:pt x="3" y="1"/>
                      <a:pt x="3" y="0"/>
                    </a:cubicBezTo>
                    <a:cubicBezTo>
                      <a:pt x="4" y="0"/>
                      <a:pt x="4" y="0"/>
                      <a:pt x="4" y="0"/>
                    </a:cubicBezTo>
                    <a:cubicBezTo>
                      <a:pt x="6" y="2"/>
                      <a:pt x="9" y="5"/>
                      <a:pt x="10" y="8"/>
                    </a:cubicBezTo>
                    <a:cubicBezTo>
                      <a:pt x="8" y="9"/>
                      <a:pt x="8" y="9"/>
                      <a:pt x="6" y="10"/>
                    </a:cubicBezTo>
                    <a:cubicBezTo>
                      <a:pt x="5" y="8"/>
                      <a:pt x="4" y="8"/>
                      <a:pt x="1" y="8"/>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89" name="Freeform 119"/>
              <p:cNvSpPr/>
              <p:nvPr/>
            </p:nvSpPr>
            <p:spPr bwMode="auto">
              <a:xfrm>
                <a:off x="559" y="2443"/>
                <a:ext cx="20" cy="35"/>
              </a:xfrm>
              <a:custGeom>
                <a:avLst/>
                <a:gdLst>
                  <a:gd name="T0" fmla="*/ 2 w 4"/>
                  <a:gd name="T1" fmla="*/ 0 h 7"/>
                  <a:gd name="T2" fmla="*/ 4 w 4"/>
                  <a:gd name="T3" fmla="*/ 0 h 7"/>
                  <a:gd name="T4" fmla="*/ 4 w 4"/>
                  <a:gd name="T5" fmla="*/ 1 h 7"/>
                  <a:gd name="T6" fmla="*/ 4 w 4"/>
                  <a:gd name="T7" fmla="*/ 6 h 7"/>
                  <a:gd name="T8" fmla="*/ 0 w 4"/>
                  <a:gd name="T9" fmla="*/ 7 h 7"/>
                  <a:gd name="T10" fmla="*/ 0 w 4"/>
                  <a:gd name="T11" fmla="*/ 7 h 7"/>
                  <a:gd name="T12" fmla="*/ 0 w 4"/>
                  <a:gd name="T13" fmla="*/ 5 h 7"/>
                  <a:gd name="T14" fmla="*/ 2 w 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7"/>
                  <a:gd name="T26" fmla="*/ 4 w 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7">
                    <a:moveTo>
                      <a:pt x="2" y="0"/>
                    </a:moveTo>
                    <a:cubicBezTo>
                      <a:pt x="3" y="0"/>
                      <a:pt x="4" y="0"/>
                      <a:pt x="4" y="0"/>
                    </a:cubicBezTo>
                    <a:cubicBezTo>
                      <a:pt x="4" y="1"/>
                      <a:pt x="4" y="1"/>
                      <a:pt x="4" y="1"/>
                    </a:cubicBezTo>
                    <a:cubicBezTo>
                      <a:pt x="3" y="2"/>
                      <a:pt x="4" y="4"/>
                      <a:pt x="4" y="6"/>
                    </a:cubicBezTo>
                    <a:cubicBezTo>
                      <a:pt x="3" y="6"/>
                      <a:pt x="2" y="7"/>
                      <a:pt x="0" y="7"/>
                    </a:cubicBezTo>
                    <a:cubicBezTo>
                      <a:pt x="0" y="7"/>
                      <a:pt x="0" y="7"/>
                      <a:pt x="0" y="7"/>
                    </a:cubicBezTo>
                    <a:cubicBezTo>
                      <a:pt x="0" y="6"/>
                      <a:pt x="0" y="6"/>
                      <a:pt x="0" y="5"/>
                    </a:cubicBezTo>
                    <a:cubicBezTo>
                      <a:pt x="1" y="4"/>
                      <a:pt x="2" y="3"/>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0" name="Freeform 120"/>
              <p:cNvSpPr/>
              <p:nvPr/>
            </p:nvSpPr>
            <p:spPr bwMode="auto">
              <a:xfrm>
                <a:off x="1761" y="2488"/>
                <a:ext cx="130" cy="135"/>
              </a:xfrm>
              <a:custGeom>
                <a:avLst/>
                <a:gdLst>
                  <a:gd name="T0" fmla="*/ 25 w 26"/>
                  <a:gd name="T1" fmla="*/ 0 h 27"/>
                  <a:gd name="T2" fmla="*/ 25 w 26"/>
                  <a:gd name="T3" fmla="*/ 9 h 27"/>
                  <a:gd name="T4" fmla="*/ 24 w 26"/>
                  <a:gd name="T5" fmla="*/ 10 h 27"/>
                  <a:gd name="T6" fmla="*/ 23 w 26"/>
                  <a:gd name="T7" fmla="*/ 15 h 27"/>
                  <a:gd name="T8" fmla="*/ 15 w 26"/>
                  <a:gd name="T9" fmla="*/ 17 h 27"/>
                  <a:gd name="T10" fmla="*/ 15 w 26"/>
                  <a:gd name="T11" fmla="*/ 17 h 27"/>
                  <a:gd name="T12" fmla="*/ 14 w 26"/>
                  <a:gd name="T13" fmla="*/ 21 h 27"/>
                  <a:gd name="T14" fmla="*/ 8 w 26"/>
                  <a:gd name="T15" fmla="*/ 18 h 27"/>
                  <a:gd name="T16" fmla="*/ 7 w 26"/>
                  <a:gd name="T17" fmla="*/ 19 h 27"/>
                  <a:gd name="T18" fmla="*/ 8 w 26"/>
                  <a:gd name="T19" fmla="*/ 19 h 27"/>
                  <a:gd name="T20" fmla="*/ 10 w 26"/>
                  <a:gd name="T21" fmla="*/ 19 h 27"/>
                  <a:gd name="T22" fmla="*/ 11 w 26"/>
                  <a:gd name="T23" fmla="*/ 21 h 27"/>
                  <a:gd name="T24" fmla="*/ 8 w 26"/>
                  <a:gd name="T25" fmla="*/ 22 h 27"/>
                  <a:gd name="T26" fmla="*/ 6 w 26"/>
                  <a:gd name="T27" fmla="*/ 22 h 27"/>
                  <a:gd name="T28" fmla="*/ 6 w 26"/>
                  <a:gd name="T29" fmla="*/ 20 h 27"/>
                  <a:gd name="T30" fmla="*/ 4 w 26"/>
                  <a:gd name="T31" fmla="*/ 20 h 27"/>
                  <a:gd name="T32" fmla="*/ 3 w 26"/>
                  <a:gd name="T33" fmla="*/ 27 h 27"/>
                  <a:gd name="T34" fmla="*/ 2 w 26"/>
                  <a:gd name="T35" fmla="*/ 27 h 27"/>
                  <a:gd name="T36" fmla="*/ 1 w 26"/>
                  <a:gd name="T37" fmla="*/ 25 h 27"/>
                  <a:gd name="T38" fmla="*/ 2 w 26"/>
                  <a:gd name="T39" fmla="*/ 23 h 27"/>
                  <a:gd name="T40" fmla="*/ 1 w 26"/>
                  <a:gd name="T41" fmla="*/ 23 h 27"/>
                  <a:gd name="T42" fmla="*/ 0 w 26"/>
                  <a:gd name="T43" fmla="*/ 23 h 27"/>
                  <a:gd name="T44" fmla="*/ 0 w 26"/>
                  <a:gd name="T45" fmla="*/ 22 h 27"/>
                  <a:gd name="T46" fmla="*/ 2 w 26"/>
                  <a:gd name="T47" fmla="*/ 20 h 27"/>
                  <a:gd name="T48" fmla="*/ 3 w 26"/>
                  <a:gd name="T49" fmla="*/ 19 h 27"/>
                  <a:gd name="T50" fmla="*/ 3 w 26"/>
                  <a:gd name="T51" fmla="*/ 17 h 27"/>
                  <a:gd name="T52" fmla="*/ 13 w 26"/>
                  <a:gd name="T53" fmla="*/ 15 h 27"/>
                  <a:gd name="T54" fmla="*/ 16 w 26"/>
                  <a:gd name="T55" fmla="*/ 11 h 27"/>
                  <a:gd name="T56" fmla="*/ 16 w 26"/>
                  <a:gd name="T57" fmla="*/ 10 h 27"/>
                  <a:gd name="T58" fmla="*/ 16 w 26"/>
                  <a:gd name="T59" fmla="*/ 11 h 27"/>
                  <a:gd name="T60" fmla="*/ 16 w 26"/>
                  <a:gd name="T61" fmla="*/ 12 h 27"/>
                  <a:gd name="T62" fmla="*/ 17 w 26"/>
                  <a:gd name="T63" fmla="*/ 12 h 27"/>
                  <a:gd name="T64" fmla="*/ 19 w 26"/>
                  <a:gd name="T65" fmla="*/ 11 h 27"/>
                  <a:gd name="T66" fmla="*/ 21 w 26"/>
                  <a:gd name="T67" fmla="*/ 8 h 27"/>
                  <a:gd name="T68" fmla="*/ 25 w 26"/>
                  <a:gd name="T69" fmla="*/ 0 h 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27"/>
                  <a:gd name="T107" fmla="*/ 26 w 26"/>
                  <a:gd name="T108" fmla="*/ 27 h 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27">
                    <a:moveTo>
                      <a:pt x="25" y="0"/>
                    </a:moveTo>
                    <a:cubicBezTo>
                      <a:pt x="25" y="2"/>
                      <a:pt x="26" y="7"/>
                      <a:pt x="25" y="9"/>
                    </a:cubicBezTo>
                    <a:cubicBezTo>
                      <a:pt x="25" y="9"/>
                      <a:pt x="24" y="9"/>
                      <a:pt x="24" y="10"/>
                    </a:cubicBezTo>
                    <a:cubicBezTo>
                      <a:pt x="23" y="11"/>
                      <a:pt x="23" y="14"/>
                      <a:pt x="23" y="15"/>
                    </a:cubicBezTo>
                    <a:cubicBezTo>
                      <a:pt x="20" y="16"/>
                      <a:pt x="19" y="17"/>
                      <a:pt x="15" y="17"/>
                    </a:cubicBezTo>
                    <a:cubicBezTo>
                      <a:pt x="15" y="17"/>
                      <a:pt x="15" y="17"/>
                      <a:pt x="15" y="17"/>
                    </a:cubicBezTo>
                    <a:cubicBezTo>
                      <a:pt x="15" y="18"/>
                      <a:pt x="15" y="20"/>
                      <a:pt x="14" y="21"/>
                    </a:cubicBezTo>
                    <a:cubicBezTo>
                      <a:pt x="12" y="19"/>
                      <a:pt x="12" y="18"/>
                      <a:pt x="8" y="18"/>
                    </a:cubicBezTo>
                    <a:cubicBezTo>
                      <a:pt x="8" y="18"/>
                      <a:pt x="7" y="19"/>
                      <a:pt x="7" y="19"/>
                    </a:cubicBezTo>
                    <a:cubicBezTo>
                      <a:pt x="7" y="19"/>
                      <a:pt x="8" y="19"/>
                      <a:pt x="8" y="19"/>
                    </a:cubicBezTo>
                    <a:cubicBezTo>
                      <a:pt x="9" y="18"/>
                      <a:pt x="9" y="18"/>
                      <a:pt x="10" y="19"/>
                    </a:cubicBezTo>
                    <a:cubicBezTo>
                      <a:pt x="11" y="19"/>
                      <a:pt x="11" y="20"/>
                      <a:pt x="11" y="21"/>
                    </a:cubicBezTo>
                    <a:cubicBezTo>
                      <a:pt x="10" y="21"/>
                      <a:pt x="9" y="21"/>
                      <a:pt x="8" y="22"/>
                    </a:cubicBezTo>
                    <a:cubicBezTo>
                      <a:pt x="8" y="22"/>
                      <a:pt x="7" y="22"/>
                      <a:pt x="6" y="22"/>
                    </a:cubicBezTo>
                    <a:cubicBezTo>
                      <a:pt x="6" y="21"/>
                      <a:pt x="6" y="21"/>
                      <a:pt x="6" y="20"/>
                    </a:cubicBezTo>
                    <a:cubicBezTo>
                      <a:pt x="5" y="20"/>
                      <a:pt x="5" y="20"/>
                      <a:pt x="4" y="20"/>
                    </a:cubicBezTo>
                    <a:cubicBezTo>
                      <a:pt x="7" y="22"/>
                      <a:pt x="4" y="25"/>
                      <a:pt x="3" y="27"/>
                    </a:cubicBezTo>
                    <a:cubicBezTo>
                      <a:pt x="3" y="27"/>
                      <a:pt x="2" y="27"/>
                      <a:pt x="2" y="27"/>
                    </a:cubicBezTo>
                    <a:cubicBezTo>
                      <a:pt x="2" y="26"/>
                      <a:pt x="1" y="27"/>
                      <a:pt x="1" y="25"/>
                    </a:cubicBezTo>
                    <a:cubicBezTo>
                      <a:pt x="2" y="25"/>
                      <a:pt x="2" y="24"/>
                      <a:pt x="2" y="23"/>
                    </a:cubicBezTo>
                    <a:cubicBezTo>
                      <a:pt x="1" y="23"/>
                      <a:pt x="1" y="23"/>
                      <a:pt x="1" y="23"/>
                    </a:cubicBezTo>
                    <a:cubicBezTo>
                      <a:pt x="0" y="23"/>
                      <a:pt x="1" y="24"/>
                      <a:pt x="0" y="23"/>
                    </a:cubicBezTo>
                    <a:cubicBezTo>
                      <a:pt x="0" y="23"/>
                      <a:pt x="0" y="22"/>
                      <a:pt x="0" y="22"/>
                    </a:cubicBezTo>
                    <a:cubicBezTo>
                      <a:pt x="0" y="21"/>
                      <a:pt x="0" y="20"/>
                      <a:pt x="2" y="20"/>
                    </a:cubicBezTo>
                    <a:cubicBezTo>
                      <a:pt x="2" y="20"/>
                      <a:pt x="2" y="20"/>
                      <a:pt x="3" y="19"/>
                    </a:cubicBezTo>
                    <a:cubicBezTo>
                      <a:pt x="3" y="19"/>
                      <a:pt x="3" y="18"/>
                      <a:pt x="3" y="17"/>
                    </a:cubicBezTo>
                    <a:cubicBezTo>
                      <a:pt x="6" y="15"/>
                      <a:pt x="9" y="16"/>
                      <a:pt x="13" y="15"/>
                    </a:cubicBezTo>
                    <a:cubicBezTo>
                      <a:pt x="14" y="14"/>
                      <a:pt x="15" y="11"/>
                      <a:pt x="16" y="11"/>
                    </a:cubicBezTo>
                    <a:cubicBezTo>
                      <a:pt x="16" y="10"/>
                      <a:pt x="16" y="11"/>
                      <a:pt x="16" y="10"/>
                    </a:cubicBezTo>
                    <a:cubicBezTo>
                      <a:pt x="16" y="10"/>
                      <a:pt x="16" y="11"/>
                      <a:pt x="16" y="11"/>
                    </a:cubicBezTo>
                    <a:cubicBezTo>
                      <a:pt x="16" y="11"/>
                      <a:pt x="16" y="11"/>
                      <a:pt x="16" y="12"/>
                    </a:cubicBezTo>
                    <a:cubicBezTo>
                      <a:pt x="16" y="12"/>
                      <a:pt x="16" y="12"/>
                      <a:pt x="17" y="12"/>
                    </a:cubicBezTo>
                    <a:cubicBezTo>
                      <a:pt x="17" y="12"/>
                      <a:pt x="18" y="11"/>
                      <a:pt x="19" y="11"/>
                    </a:cubicBezTo>
                    <a:cubicBezTo>
                      <a:pt x="19" y="10"/>
                      <a:pt x="20" y="9"/>
                      <a:pt x="21" y="8"/>
                    </a:cubicBezTo>
                    <a:cubicBezTo>
                      <a:pt x="22" y="5"/>
                      <a:pt x="21" y="0"/>
                      <a:pt x="25"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1" name="Freeform 121"/>
              <p:cNvSpPr/>
              <p:nvPr/>
            </p:nvSpPr>
            <p:spPr bwMode="auto">
              <a:xfrm>
                <a:off x="604" y="2493"/>
                <a:ext cx="25" cy="20"/>
              </a:xfrm>
              <a:custGeom>
                <a:avLst/>
                <a:gdLst>
                  <a:gd name="T0" fmla="*/ 0 w 5"/>
                  <a:gd name="T1" fmla="*/ 0 h 4"/>
                  <a:gd name="T2" fmla="*/ 5 w 5"/>
                  <a:gd name="T3" fmla="*/ 1 h 4"/>
                  <a:gd name="T4" fmla="*/ 5 w 5"/>
                  <a:gd name="T5" fmla="*/ 2 h 4"/>
                  <a:gd name="T6" fmla="*/ 3 w 5"/>
                  <a:gd name="T7" fmla="*/ 4 h 4"/>
                  <a:gd name="T8" fmla="*/ 2 w 5"/>
                  <a:gd name="T9" fmla="*/ 4 h 4"/>
                  <a:gd name="T10" fmla="*/ 0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0"/>
                    </a:moveTo>
                    <a:cubicBezTo>
                      <a:pt x="2" y="0"/>
                      <a:pt x="3" y="0"/>
                      <a:pt x="5" y="1"/>
                    </a:cubicBezTo>
                    <a:cubicBezTo>
                      <a:pt x="5" y="1"/>
                      <a:pt x="5" y="1"/>
                      <a:pt x="5" y="2"/>
                    </a:cubicBezTo>
                    <a:cubicBezTo>
                      <a:pt x="4" y="2"/>
                      <a:pt x="4" y="3"/>
                      <a:pt x="3" y="4"/>
                    </a:cubicBezTo>
                    <a:cubicBezTo>
                      <a:pt x="3" y="4"/>
                      <a:pt x="3" y="4"/>
                      <a:pt x="2" y="4"/>
                    </a:cubicBezTo>
                    <a:cubicBezTo>
                      <a:pt x="1" y="3"/>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2" name="Freeform 122"/>
              <p:cNvSpPr/>
              <p:nvPr/>
            </p:nvSpPr>
            <p:spPr bwMode="auto">
              <a:xfrm>
                <a:off x="684" y="2493"/>
                <a:ext cx="20" cy="30"/>
              </a:xfrm>
              <a:custGeom>
                <a:avLst/>
                <a:gdLst>
                  <a:gd name="T0" fmla="*/ 1 w 4"/>
                  <a:gd name="T1" fmla="*/ 0 h 6"/>
                  <a:gd name="T2" fmla="*/ 3 w 4"/>
                  <a:gd name="T3" fmla="*/ 1 h 6"/>
                  <a:gd name="T4" fmla="*/ 4 w 4"/>
                  <a:gd name="T5" fmla="*/ 4 h 6"/>
                  <a:gd name="T6" fmla="*/ 1 w 4"/>
                  <a:gd name="T7" fmla="*/ 6 h 6"/>
                  <a:gd name="T8" fmla="*/ 1 w 4"/>
                  <a:gd name="T9" fmla="*/ 6 h 6"/>
                  <a:gd name="T10" fmla="*/ 0 w 4"/>
                  <a:gd name="T11" fmla="*/ 1 h 6"/>
                  <a:gd name="T12" fmla="*/ 1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1" y="0"/>
                    </a:moveTo>
                    <a:cubicBezTo>
                      <a:pt x="3" y="0"/>
                      <a:pt x="3" y="0"/>
                      <a:pt x="3" y="1"/>
                    </a:cubicBezTo>
                    <a:cubicBezTo>
                      <a:pt x="4" y="2"/>
                      <a:pt x="4" y="3"/>
                      <a:pt x="4" y="4"/>
                    </a:cubicBezTo>
                    <a:cubicBezTo>
                      <a:pt x="3" y="5"/>
                      <a:pt x="3" y="6"/>
                      <a:pt x="1" y="6"/>
                    </a:cubicBezTo>
                    <a:cubicBezTo>
                      <a:pt x="1" y="6"/>
                      <a:pt x="1" y="6"/>
                      <a:pt x="1" y="6"/>
                    </a:cubicBezTo>
                    <a:cubicBezTo>
                      <a:pt x="1" y="4"/>
                      <a:pt x="0" y="3"/>
                      <a:pt x="0" y="1"/>
                    </a:cubicBezTo>
                    <a:cubicBezTo>
                      <a:pt x="0" y="1"/>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3" name="Freeform 123"/>
              <p:cNvSpPr/>
              <p:nvPr/>
            </p:nvSpPr>
            <p:spPr bwMode="auto">
              <a:xfrm>
                <a:off x="699" y="2533"/>
                <a:ext cx="30" cy="15"/>
              </a:xfrm>
              <a:custGeom>
                <a:avLst/>
                <a:gdLst>
                  <a:gd name="T0" fmla="*/ 2 w 6"/>
                  <a:gd name="T1" fmla="*/ 0 h 3"/>
                  <a:gd name="T2" fmla="*/ 6 w 6"/>
                  <a:gd name="T3" fmla="*/ 3 h 3"/>
                  <a:gd name="T4" fmla="*/ 5 w 6"/>
                  <a:gd name="T5" fmla="*/ 3 h 3"/>
                  <a:gd name="T6" fmla="*/ 3 w 6"/>
                  <a:gd name="T7" fmla="*/ 3 h 3"/>
                  <a:gd name="T8" fmla="*/ 0 w 6"/>
                  <a:gd name="T9" fmla="*/ 1 h 3"/>
                  <a:gd name="T10" fmla="*/ 2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0"/>
                    </a:moveTo>
                    <a:cubicBezTo>
                      <a:pt x="3" y="0"/>
                      <a:pt x="5" y="1"/>
                      <a:pt x="6" y="3"/>
                    </a:cubicBezTo>
                    <a:cubicBezTo>
                      <a:pt x="6" y="3"/>
                      <a:pt x="6" y="3"/>
                      <a:pt x="5" y="3"/>
                    </a:cubicBezTo>
                    <a:cubicBezTo>
                      <a:pt x="5" y="3"/>
                      <a:pt x="4" y="3"/>
                      <a:pt x="3" y="3"/>
                    </a:cubicBezTo>
                    <a:cubicBezTo>
                      <a:pt x="2" y="2"/>
                      <a:pt x="1" y="2"/>
                      <a:pt x="0" y="1"/>
                    </a:cubicBezTo>
                    <a:cubicBezTo>
                      <a:pt x="1" y="0"/>
                      <a:pt x="1"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4" name="Freeform 124"/>
              <p:cNvSpPr/>
              <p:nvPr/>
            </p:nvSpPr>
            <p:spPr bwMode="auto">
              <a:xfrm>
                <a:off x="784" y="2538"/>
                <a:ext cx="25" cy="15"/>
              </a:xfrm>
              <a:custGeom>
                <a:avLst/>
                <a:gdLst>
                  <a:gd name="T0" fmla="*/ 0 w 5"/>
                  <a:gd name="T1" fmla="*/ 2 h 3"/>
                  <a:gd name="T2" fmla="*/ 0 w 5"/>
                  <a:gd name="T3" fmla="*/ 1 h 3"/>
                  <a:gd name="T4" fmla="*/ 5 w 5"/>
                  <a:gd name="T5" fmla="*/ 0 h 3"/>
                  <a:gd name="T6" fmla="*/ 5 w 5"/>
                  <a:gd name="T7" fmla="*/ 2 h 3"/>
                  <a:gd name="T8" fmla="*/ 3 w 5"/>
                  <a:gd name="T9" fmla="*/ 3 h 3"/>
                  <a:gd name="T10" fmla="*/ 0 w 5"/>
                  <a:gd name="T11" fmla="*/ 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cubicBezTo>
                      <a:pt x="0" y="2"/>
                      <a:pt x="0" y="2"/>
                      <a:pt x="0" y="1"/>
                    </a:cubicBezTo>
                    <a:cubicBezTo>
                      <a:pt x="3" y="1"/>
                      <a:pt x="3" y="0"/>
                      <a:pt x="5" y="0"/>
                    </a:cubicBezTo>
                    <a:cubicBezTo>
                      <a:pt x="5" y="1"/>
                      <a:pt x="5" y="1"/>
                      <a:pt x="5" y="2"/>
                    </a:cubicBezTo>
                    <a:cubicBezTo>
                      <a:pt x="4" y="2"/>
                      <a:pt x="3" y="2"/>
                      <a:pt x="3" y="3"/>
                    </a:cubicBezTo>
                    <a:cubicBezTo>
                      <a:pt x="2" y="3"/>
                      <a:pt x="1" y="2"/>
                      <a:pt x="0"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5" name="Freeform 125"/>
              <p:cNvSpPr/>
              <p:nvPr/>
            </p:nvSpPr>
            <p:spPr bwMode="auto">
              <a:xfrm>
                <a:off x="3247" y="2643"/>
                <a:ext cx="15" cy="10"/>
              </a:xfrm>
              <a:custGeom>
                <a:avLst/>
                <a:gdLst>
                  <a:gd name="T0" fmla="*/ 0 w 3"/>
                  <a:gd name="T1" fmla="*/ 0 h 2"/>
                  <a:gd name="T2" fmla="*/ 3 w 3"/>
                  <a:gd name="T3" fmla="*/ 1 h 2"/>
                  <a:gd name="T4" fmla="*/ 3 w 3"/>
                  <a:gd name="T5" fmla="*/ 1 h 2"/>
                  <a:gd name="T6" fmla="*/ 3 w 3"/>
                  <a:gd name="T7" fmla="*/ 1 h 2"/>
                  <a:gd name="T8" fmla="*/ 0 w 3"/>
                  <a:gd name="T9" fmla="*/ 2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cubicBezTo>
                      <a:pt x="2" y="0"/>
                      <a:pt x="2" y="1"/>
                      <a:pt x="3" y="1"/>
                    </a:cubicBezTo>
                    <a:cubicBezTo>
                      <a:pt x="3" y="1"/>
                      <a:pt x="3" y="1"/>
                      <a:pt x="3" y="1"/>
                    </a:cubicBezTo>
                    <a:cubicBezTo>
                      <a:pt x="3" y="1"/>
                      <a:pt x="3" y="1"/>
                      <a:pt x="3" y="1"/>
                    </a:cubicBezTo>
                    <a:cubicBezTo>
                      <a:pt x="2" y="2"/>
                      <a:pt x="1"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6" name="Freeform 126"/>
              <p:cNvSpPr/>
              <p:nvPr/>
            </p:nvSpPr>
            <p:spPr bwMode="auto">
              <a:xfrm>
                <a:off x="3262" y="2648"/>
                <a:ext cx="10" cy="15"/>
              </a:xfrm>
              <a:custGeom>
                <a:avLst/>
                <a:gdLst>
                  <a:gd name="T0" fmla="*/ 1 w 2"/>
                  <a:gd name="T1" fmla="*/ 0 h 3"/>
                  <a:gd name="T2" fmla="*/ 2 w 2"/>
                  <a:gd name="T3" fmla="*/ 2 h 3"/>
                  <a:gd name="T4" fmla="*/ 2 w 2"/>
                  <a:gd name="T5" fmla="*/ 2 h 3"/>
                  <a:gd name="T6" fmla="*/ 2 w 2"/>
                  <a:gd name="T7" fmla="*/ 3 h 3"/>
                  <a:gd name="T8" fmla="*/ 0 w 2"/>
                  <a:gd name="T9" fmla="*/ 2 h 3"/>
                  <a:gd name="T10" fmla="*/ 1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1" y="0"/>
                    </a:moveTo>
                    <a:cubicBezTo>
                      <a:pt x="2" y="1"/>
                      <a:pt x="2" y="1"/>
                      <a:pt x="2" y="2"/>
                    </a:cubicBezTo>
                    <a:cubicBezTo>
                      <a:pt x="2" y="2"/>
                      <a:pt x="2" y="2"/>
                      <a:pt x="2" y="2"/>
                    </a:cubicBezTo>
                    <a:cubicBezTo>
                      <a:pt x="2" y="2"/>
                      <a:pt x="2" y="2"/>
                      <a:pt x="2" y="3"/>
                    </a:cubicBezTo>
                    <a:cubicBezTo>
                      <a:pt x="1" y="3"/>
                      <a:pt x="1" y="2"/>
                      <a:pt x="0" y="2"/>
                    </a:cubicBezTo>
                    <a:cubicBezTo>
                      <a:pt x="0" y="1"/>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7" name="Freeform 127"/>
              <p:cNvSpPr/>
              <p:nvPr/>
            </p:nvSpPr>
            <p:spPr bwMode="auto">
              <a:xfrm>
                <a:off x="3272" y="2668"/>
                <a:ext cx="5" cy="10"/>
              </a:xfrm>
              <a:custGeom>
                <a:avLst/>
                <a:gdLst>
                  <a:gd name="T0" fmla="*/ 1 w 1"/>
                  <a:gd name="T1" fmla="*/ 2 h 2"/>
                  <a:gd name="T2" fmla="*/ 0 w 1"/>
                  <a:gd name="T3" fmla="*/ 2 h 2"/>
                  <a:gd name="T4" fmla="*/ 0 w 1"/>
                  <a:gd name="T5" fmla="*/ 0 h 2"/>
                  <a:gd name="T6" fmla="*/ 0 w 1"/>
                  <a:gd name="T7" fmla="*/ 0 h 2"/>
                  <a:gd name="T8" fmla="*/ 0 w 1"/>
                  <a:gd name="T9" fmla="*/ 0 h 2"/>
                  <a:gd name="T10" fmla="*/ 1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2"/>
                    </a:moveTo>
                    <a:cubicBezTo>
                      <a:pt x="0" y="2"/>
                      <a:pt x="0" y="2"/>
                      <a:pt x="0" y="2"/>
                    </a:cubicBezTo>
                    <a:cubicBezTo>
                      <a:pt x="0" y="1"/>
                      <a:pt x="0" y="1"/>
                      <a:pt x="0" y="0"/>
                    </a:cubicBezTo>
                    <a:cubicBezTo>
                      <a:pt x="0" y="0"/>
                      <a:pt x="0" y="0"/>
                      <a:pt x="0" y="0"/>
                    </a:cubicBezTo>
                    <a:cubicBezTo>
                      <a:pt x="0" y="0"/>
                      <a:pt x="0" y="0"/>
                      <a:pt x="0" y="0"/>
                    </a:cubicBezTo>
                    <a:cubicBezTo>
                      <a:pt x="1" y="1"/>
                      <a:pt x="1" y="1"/>
                      <a:pt x="1"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8" name="Freeform 128"/>
              <p:cNvSpPr/>
              <p:nvPr/>
            </p:nvSpPr>
            <p:spPr bwMode="auto">
              <a:xfrm>
                <a:off x="3257" y="2668"/>
                <a:ext cx="10" cy="25"/>
              </a:xfrm>
              <a:custGeom>
                <a:avLst/>
                <a:gdLst>
                  <a:gd name="T0" fmla="*/ 0 w 2"/>
                  <a:gd name="T1" fmla="*/ 0 h 5"/>
                  <a:gd name="T2" fmla="*/ 1 w 2"/>
                  <a:gd name="T3" fmla="*/ 2 h 5"/>
                  <a:gd name="T4" fmla="*/ 2 w 2"/>
                  <a:gd name="T5" fmla="*/ 5 h 5"/>
                  <a:gd name="T6" fmla="*/ 1 w 2"/>
                  <a:gd name="T7" fmla="*/ 5 h 5"/>
                  <a:gd name="T8" fmla="*/ 1 w 2"/>
                  <a:gd name="T9" fmla="*/ 5 h 5"/>
                  <a:gd name="T10" fmla="*/ 0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0"/>
                    </a:moveTo>
                    <a:cubicBezTo>
                      <a:pt x="1" y="1"/>
                      <a:pt x="1" y="0"/>
                      <a:pt x="1" y="2"/>
                    </a:cubicBezTo>
                    <a:cubicBezTo>
                      <a:pt x="2" y="2"/>
                      <a:pt x="2" y="3"/>
                      <a:pt x="2" y="5"/>
                    </a:cubicBezTo>
                    <a:cubicBezTo>
                      <a:pt x="2" y="5"/>
                      <a:pt x="2" y="5"/>
                      <a:pt x="1" y="5"/>
                    </a:cubicBezTo>
                    <a:cubicBezTo>
                      <a:pt x="1" y="5"/>
                      <a:pt x="1" y="5"/>
                      <a:pt x="1" y="5"/>
                    </a:cubicBezTo>
                    <a:cubicBezTo>
                      <a:pt x="0" y="3"/>
                      <a:pt x="0" y="3"/>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699" name="Freeform 129"/>
              <p:cNvSpPr/>
              <p:nvPr/>
            </p:nvSpPr>
            <p:spPr bwMode="auto">
              <a:xfrm>
                <a:off x="1656" y="2698"/>
                <a:ext cx="30" cy="45"/>
              </a:xfrm>
              <a:custGeom>
                <a:avLst/>
                <a:gdLst>
                  <a:gd name="T0" fmla="*/ 3 w 6"/>
                  <a:gd name="T1" fmla="*/ 0 h 9"/>
                  <a:gd name="T2" fmla="*/ 5 w 6"/>
                  <a:gd name="T3" fmla="*/ 0 h 9"/>
                  <a:gd name="T4" fmla="*/ 6 w 6"/>
                  <a:gd name="T5" fmla="*/ 2 h 9"/>
                  <a:gd name="T6" fmla="*/ 2 w 6"/>
                  <a:gd name="T7" fmla="*/ 8 h 9"/>
                  <a:gd name="T8" fmla="*/ 2 w 6"/>
                  <a:gd name="T9" fmla="*/ 9 h 9"/>
                  <a:gd name="T10" fmla="*/ 2 w 6"/>
                  <a:gd name="T11" fmla="*/ 7 h 9"/>
                  <a:gd name="T12" fmla="*/ 2 w 6"/>
                  <a:gd name="T13" fmla="*/ 0 h 9"/>
                  <a:gd name="T14" fmla="*/ 3 w 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9"/>
                  <a:gd name="T26" fmla="*/ 6 w 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9">
                    <a:moveTo>
                      <a:pt x="3" y="0"/>
                    </a:moveTo>
                    <a:cubicBezTo>
                      <a:pt x="4" y="0"/>
                      <a:pt x="4" y="0"/>
                      <a:pt x="5" y="0"/>
                    </a:cubicBezTo>
                    <a:cubicBezTo>
                      <a:pt x="5" y="1"/>
                      <a:pt x="5" y="1"/>
                      <a:pt x="6" y="2"/>
                    </a:cubicBezTo>
                    <a:cubicBezTo>
                      <a:pt x="4" y="4"/>
                      <a:pt x="4" y="7"/>
                      <a:pt x="2" y="8"/>
                    </a:cubicBezTo>
                    <a:cubicBezTo>
                      <a:pt x="2" y="9"/>
                      <a:pt x="2" y="8"/>
                      <a:pt x="2" y="9"/>
                    </a:cubicBezTo>
                    <a:cubicBezTo>
                      <a:pt x="2" y="8"/>
                      <a:pt x="2" y="8"/>
                      <a:pt x="2" y="7"/>
                    </a:cubicBezTo>
                    <a:cubicBezTo>
                      <a:pt x="0" y="5"/>
                      <a:pt x="2" y="2"/>
                      <a:pt x="2" y="0"/>
                    </a:cubicBezTo>
                    <a:cubicBezTo>
                      <a:pt x="3" y="0"/>
                      <a:pt x="3" y="0"/>
                      <a:pt x="3"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0" name="Freeform 130"/>
              <p:cNvSpPr/>
              <p:nvPr/>
            </p:nvSpPr>
            <p:spPr bwMode="auto">
              <a:xfrm>
                <a:off x="3197" y="2698"/>
                <a:ext cx="100" cy="55"/>
              </a:xfrm>
              <a:custGeom>
                <a:avLst/>
                <a:gdLst>
                  <a:gd name="T0" fmla="*/ 0 w 20"/>
                  <a:gd name="T1" fmla="*/ 5 h 11"/>
                  <a:gd name="T2" fmla="*/ 0 w 20"/>
                  <a:gd name="T3" fmla="*/ 3 h 11"/>
                  <a:gd name="T4" fmla="*/ 5 w 20"/>
                  <a:gd name="T5" fmla="*/ 1 h 11"/>
                  <a:gd name="T6" fmla="*/ 9 w 20"/>
                  <a:gd name="T7" fmla="*/ 1 h 11"/>
                  <a:gd name="T8" fmla="*/ 12 w 20"/>
                  <a:gd name="T9" fmla="*/ 4 h 11"/>
                  <a:gd name="T10" fmla="*/ 20 w 20"/>
                  <a:gd name="T11" fmla="*/ 9 h 11"/>
                  <a:gd name="T12" fmla="*/ 15 w 20"/>
                  <a:gd name="T13" fmla="*/ 11 h 11"/>
                  <a:gd name="T14" fmla="*/ 14 w 20"/>
                  <a:gd name="T15" fmla="*/ 10 h 11"/>
                  <a:gd name="T16" fmla="*/ 11 w 20"/>
                  <a:gd name="T17" fmla="*/ 5 h 11"/>
                  <a:gd name="T18" fmla="*/ 6 w 20"/>
                  <a:gd name="T19" fmla="*/ 5 h 11"/>
                  <a:gd name="T20" fmla="*/ 5 w 20"/>
                  <a:gd name="T21" fmla="*/ 3 h 11"/>
                  <a:gd name="T22" fmla="*/ 4 w 20"/>
                  <a:gd name="T23" fmla="*/ 3 h 11"/>
                  <a:gd name="T24" fmla="*/ 0 w 20"/>
                  <a:gd name="T25" fmla="*/ 5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1"/>
                  <a:gd name="T41" fmla="*/ 20 w 20"/>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1">
                    <a:moveTo>
                      <a:pt x="0" y="5"/>
                    </a:moveTo>
                    <a:cubicBezTo>
                      <a:pt x="0" y="4"/>
                      <a:pt x="0" y="4"/>
                      <a:pt x="0" y="3"/>
                    </a:cubicBezTo>
                    <a:cubicBezTo>
                      <a:pt x="2" y="2"/>
                      <a:pt x="2" y="1"/>
                      <a:pt x="5" y="1"/>
                    </a:cubicBezTo>
                    <a:cubicBezTo>
                      <a:pt x="6" y="0"/>
                      <a:pt x="8" y="0"/>
                      <a:pt x="9" y="1"/>
                    </a:cubicBezTo>
                    <a:cubicBezTo>
                      <a:pt x="10" y="2"/>
                      <a:pt x="11" y="3"/>
                      <a:pt x="12" y="4"/>
                    </a:cubicBezTo>
                    <a:cubicBezTo>
                      <a:pt x="15" y="6"/>
                      <a:pt x="19" y="5"/>
                      <a:pt x="20" y="9"/>
                    </a:cubicBezTo>
                    <a:cubicBezTo>
                      <a:pt x="18" y="9"/>
                      <a:pt x="18" y="10"/>
                      <a:pt x="15" y="11"/>
                    </a:cubicBezTo>
                    <a:cubicBezTo>
                      <a:pt x="15" y="10"/>
                      <a:pt x="15" y="10"/>
                      <a:pt x="14" y="10"/>
                    </a:cubicBezTo>
                    <a:cubicBezTo>
                      <a:pt x="13" y="8"/>
                      <a:pt x="14" y="6"/>
                      <a:pt x="11" y="5"/>
                    </a:cubicBezTo>
                    <a:cubicBezTo>
                      <a:pt x="10" y="4"/>
                      <a:pt x="8" y="5"/>
                      <a:pt x="6" y="5"/>
                    </a:cubicBezTo>
                    <a:cubicBezTo>
                      <a:pt x="6" y="5"/>
                      <a:pt x="5" y="4"/>
                      <a:pt x="5" y="3"/>
                    </a:cubicBezTo>
                    <a:cubicBezTo>
                      <a:pt x="5" y="3"/>
                      <a:pt x="4" y="3"/>
                      <a:pt x="4" y="3"/>
                    </a:cubicBezTo>
                    <a:cubicBezTo>
                      <a:pt x="3" y="4"/>
                      <a:pt x="3" y="5"/>
                      <a:pt x="0"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1" name="Freeform 131"/>
              <p:cNvSpPr/>
              <p:nvPr/>
            </p:nvSpPr>
            <p:spPr bwMode="auto">
              <a:xfrm>
                <a:off x="3302" y="2718"/>
                <a:ext cx="15" cy="15"/>
              </a:xfrm>
              <a:custGeom>
                <a:avLst/>
                <a:gdLst>
                  <a:gd name="T0" fmla="*/ 1 w 3"/>
                  <a:gd name="T1" fmla="*/ 0 h 3"/>
                  <a:gd name="T2" fmla="*/ 3 w 3"/>
                  <a:gd name="T3" fmla="*/ 1 h 3"/>
                  <a:gd name="T4" fmla="*/ 2 w 3"/>
                  <a:gd name="T5" fmla="*/ 2 h 3"/>
                  <a:gd name="T6" fmla="*/ 0 w 3"/>
                  <a:gd name="T7" fmla="*/ 3 h 3"/>
                  <a:gd name="T8" fmla="*/ 0 w 3"/>
                  <a:gd name="T9" fmla="*/ 2 h 3"/>
                  <a:gd name="T10" fmla="*/ 1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0"/>
                    </a:moveTo>
                    <a:cubicBezTo>
                      <a:pt x="2" y="0"/>
                      <a:pt x="2" y="1"/>
                      <a:pt x="3" y="1"/>
                    </a:cubicBezTo>
                    <a:cubicBezTo>
                      <a:pt x="2" y="1"/>
                      <a:pt x="3" y="1"/>
                      <a:pt x="2" y="2"/>
                    </a:cubicBezTo>
                    <a:cubicBezTo>
                      <a:pt x="2" y="3"/>
                      <a:pt x="2" y="3"/>
                      <a:pt x="0" y="3"/>
                    </a:cubicBezTo>
                    <a:cubicBezTo>
                      <a:pt x="0" y="2"/>
                      <a:pt x="0" y="2"/>
                      <a:pt x="0" y="2"/>
                    </a:cubicBezTo>
                    <a:cubicBezTo>
                      <a:pt x="1" y="1"/>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2" name="Freeform 132"/>
              <p:cNvSpPr/>
              <p:nvPr/>
            </p:nvSpPr>
            <p:spPr bwMode="auto">
              <a:xfrm>
                <a:off x="3297" y="2743"/>
                <a:ext cx="60" cy="34"/>
              </a:xfrm>
              <a:custGeom>
                <a:avLst/>
                <a:gdLst>
                  <a:gd name="T0" fmla="*/ 0 w 12"/>
                  <a:gd name="T1" fmla="*/ 2 h 7"/>
                  <a:gd name="T2" fmla="*/ 0 w 12"/>
                  <a:gd name="T3" fmla="*/ 1 h 7"/>
                  <a:gd name="T4" fmla="*/ 1 w 12"/>
                  <a:gd name="T5" fmla="*/ 1 h 7"/>
                  <a:gd name="T6" fmla="*/ 4 w 12"/>
                  <a:gd name="T7" fmla="*/ 1 h 7"/>
                  <a:gd name="T8" fmla="*/ 12 w 12"/>
                  <a:gd name="T9" fmla="*/ 4 h 7"/>
                  <a:gd name="T10" fmla="*/ 7 w 12"/>
                  <a:gd name="T11" fmla="*/ 6 h 7"/>
                  <a:gd name="T12" fmla="*/ 0 w 12"/>
                  <a:gd name="T13" fmla="*/ 6 h 7"/>
                  <a:gd name="T14" fmla="*/ 0 w 12"/>
                  <a:gd name="T15" fmla="*/ 4 h 7"/>
                  <a:gd name="T16" fmla="*/ 3 w 12"/>
                  <a:gd name="T17" fmla="*/ 4 h 7"/>
                  <a:gd name="T18" fmla="*/ 4 w 12"/>
                  <a:gd name="T19" fmla="*/ 3 h 7"/>
                  <a:gd name="T20" fmla="*/ 4 w 12"/>
                  <a:gd name="T21" fmla="*/ 2 h 7"/>
                  <a:gd name="T22" fmla="*/ 0 w 12"/>
                  <a:gd name="T23" fmla="*/ 2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7"/>
                  <a:gd name="T38" fmla="*/ 12 w 12"/>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7">
                    <a:moveTo>
                      <a:pt x="0" y="2"/>
                    </a:moveTo>
                    <a:cubicBezTo>
                      <a:pt x="0" y="2"/>
                      <a:pt x="0" y="1"/>
                      <a:pt x="0" y="1"/>
                    </a:cubicBezTo>
                    <a:cubicBezTo>
                      <a:pt x="1" y="1"/>
                      <a:pt x="1" y="1"/>
                      <a:pt x="1" y="1"/>
                    </a:cubicBezTo>
                    <a:cubicBezTo>
                      <a:pt x="2" y="0"/>
                      <a:pt x="3" y="1"/>
                      <a:pt x="4" y="1"/>
                    </a:cubicBezTo>
                    <a:cubicBezTo>
                      <a:pt x="7" y="1"/>
                      <a:pt x="11" y="0"/>
                      <a:pt x="12" y="4"/>
                    </a:cubicBezTo>
                    <a:cubicBezTo>
                      <a:pt x="10" y="5"/>
                      <a:pt x="7" y="6"/>
                      <a:pt x="7" y="6"/>
                    </a:cubicBezTo>
                    <a:cubicBezTo>
                      <a:pt x="5" y="7"/>
                      <a:pt x="3" y="6"/>
                      <a:pt x="0" y="6"/>
                    </a:cubicBezTo>
                    <a:cubicBezTo>
                      <a:pt x="0" y="5"/>
                      <a:pt x="0" y="5"/>
                      <a:pt x="0" y="4"/>
                    </a:cubicBezTo>
                    <a:cubicBezTo>
                      <a:pt x="1" y="4"/>
                      <a:pt x="2" y="4"/>
                      <a:pt x="3" y="4"/>
                    </a:cubicBezTo>
                    <a:cubicBezTo>
                      <a:pt x="4" y="3"/>
                      <a:pt x="3" y="4"/>
                      <a:pt x="4" y="3"/>
                    </a:cubicBezTo>
                    <a:cubicBezTo>
                      <a:pt x="4" y="3"/>
                      <a:pt x="4" y="3"/>
                      <a:pt x="4" y="2"/>
                    </a:cubicBezTo>
                    <a:cubicBezTo>
                      <a:pt x="3" y="2"/>
                      <a:pt x="2" y="2"/>
                      <a:pt x="0"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3" name="Freeform 133"/>
              <p:cNvSpPr/>
              <p:nvPr/>
            </p:nvSpPr>
            <p:spPr bwMode="auto">
              <a:xfrm>
                <a:off x="3262" y="2753"/>
                <a:ext cx="15" cy="19"/>
              </a:xfrm>
              <a:custGeom>
                <a:avLst/>
                <a:gdLst>
                  <a:gd name="T0" fmla="*/ 0 w 3"/>
                  <a:gd name="T1" fmla="*/ 0 h 4"/>
                  <a:gd name="T2" fmla="*/ 3 w 3"/>
                  <a:gd name="T3" fmla="*/ 3 h 4"/>
                  <a:gd name="T4" fmla="*/ 3 w 3"/>
                  <a:gd name="T5" fmla="*/ 4 h 4"/>
                  <a:gd name="T6" fmla="*/ 3 w 3"/>
                  <a:gd name="T7" fmla="*/ 4 h 4"/>
                  <a:gd name="T8" fmla="*/ 0 w 3"/>
                  <a:gd name="T9" fmla="*/ 4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cubicBezTo>
                      <a:pt x="1" y="1"/>
                      <a:pt x="2" y="2"/>
                      <a:pt x="3" y="3"/>
                    </a:cubicBezTo>
                    <a:cubicBezTo>
                      <a:pt x="3" y="3"/>
                      <a:pt x="3" y="4"/>
                      <a:pt x="3" y="4"/>
                    </a:cubicBezTo>
                    <a:cubicBezTo>
                      <a:pt x="3" y="4"/>
                      <a:pt x="3" y="4"/>
                      <a:pt x="3" y="4"/>
                    </a:cubicBezTo>
                    <a:cubicBezTo>
                      <a:pt x="2" y="4"/>
                      <a:pt x="1" y="4"/>
                      <a:pt x="0" y="4"/>
                    </a:cubicBezTo>
                    <a:cubicBezTo>
                      <a:pt x="0" y="3"/>
                      <a:pt x="0" y="2"/>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4" name="Freeform 134"/>
              <p:cNvSpPr/>
              <p:nvPr/>
            </p:nvSpPr>
            <p:spPr bwMode="auto">
              <a:xfrm>
                <a:off x="3367" y="2762"/>
                <a:ext cx="10" cy="5"/>
              </a:xfrm>
              <a:custGeom>
                <a:avLst/>
                <a:gdLst>
                  <a:gd name="T0" fmla="*/ 0 w 2"/>
                  <a:gd name="T1" fmla="*/ 0 h 1"/>
                  <a:gd name="T2" fmla="*/ 2 w 2"/>
                  <a:gd name="T3" fmla="*/ 0 h 1"/>
                  <a:gd name="T4" fmla="*/ 2 w 2"/>
                  <a:gd name="T5" fmla="*/ 0 h 1"/>
                  <a:gd name="T6" fmla="*/ 2 w 2"/>
                  <a:gd name="T7" fmla="*/ 0 h 1"/>
                  <a:gd name="T8" fmla="*/ 2 w 2"/>
                  <a:gd name="T9" fmla="*/ 1 h 1"/>
                  <a:gd name="T10" fmla="*/ 0 w 2"/>
                  <a:gd name="T11" fmla="*/ 1 h 1"/>
                  <a:gd name="T12" fmla="*/ 0 w 2"/>
                  <a:gd name="T13" fmla="*/ 0 h 1"/>
                  <a:gd name="T14" fmla="*/ 0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0"/>
                    </a:moveTo>
                    <a:cubicBezTo>
                      <a:pt x="1" y="0"/>
                      <a:pt x="2" y="0"/>
                      <a:pt x="2" y="0"/>
                    </a:cubicBezTo>
                    <a:cubicBezTo>
                      <a:pt x="2" y="0"/>
                      <a:pt x="2" y="0"/>
                      <a:pt x="2" y="0"/>
                    </a:cubicBezTo>
                    <a:cubicBezTo>
                      <a:pt x="2" y="0"/>
                      <a:pt x="2" y="0"/>
                      <a:pt x="2" y="0"/>
                    </a:cubicBezTo>
                    <a:cubicBezTo>
                      <a:pt x="2" y="0"/>
                      <a:pt x="2" y="1"/>
                      <a:pt x="2" y="1"/>
                    </a:cubicBezTo>
                    <a:cubicBezTo>
                      <a:pt x="2" y="1"/>
                      <a:pt x="1" y="1"/>
                      <a:pt x="0" y="1"/>
                    </a:cubicBezTo>
                    <a:cubicBezTo>
                      <a:pt x="0" y="1"/>
                      <a:pt x="0" y="0"/>
                      <a:pt x="0" y="0"/>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5" name="Freeform 135"/>
              <p:cNvSpPr/>
              <p:nvPr/>
            </p:nvSpPr>
            <p:spPr bwMode="auto">
              <a:xfrm>
                <a:off x="1542" y="2762"/>
                <a:ext cx="25" cy="25"/>
              </a:xfrm>
              <a:custGeom>
                <a:avLst/>
                <a:gdLst>
                  <a:gd name="T0" fmla="*/ 5 w 5"/>
                  <a:gd name="T1" fmla="*/ 0 h 5"/>
                  <a:gd name="T2" fmla="*/ 5 w 5"/>
                  <a:gd name="T3" fmla="*/ 2 h 5"/>
                  <a:gd name="T4" fmla="*/ 1 w 5"/>
                  <a:gd name="T5" fmla="*/ 5 h 5"/>
                  <a:gd name="T6" fmla="*/ 0 w 5"/>
                  <a:gd name="T7" fmla="*/ 2 h 5"/>
                  <a:gd name="T8" fmla="*/ 1 w 5"/>
                  <a:gd name="T9" fmla="*/ 2 h 5"/>
                  <a:gd name="T10" fmla="*/ 5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0"/>
                    </a:moveTo>
                    <a:cubicBezTo>
                      <a:pt x="5" y="1"/>
                      <a:pt x="5" y="1"/>
                      <a:pt x="5" y="2"/>
                    </a:cubicBezTo>
                    <a:cubicBezTo>
                      <a:pt x="3" y="3"/>
                      <a:pt x="3" y="4"/>
                      <a:pt x="1" y="5"/>
                    </a:cubicBezTo>
                    <a:cubicBezTo>
                      <a:pt x="0" y="4"/>
                      <a:pt x="0" y="4"/>
                      <a:pt x="0" y="2"/>
                    </a:cubicBezTo>
                    <a:cubicBezTo>
                      <a:pt x="0" y="2"/>
                      <a:pt x="0" y="2"/>
                      <a:pt x="1" y="2"/>
                    </a:cubicBezTo>
                    <a:cubicBezTo>
                      <a:pt x="2" y="1"/>
                      <a:pt x="3" y="0"/>
                      <a:pt x="5"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6" name="Freeform 136"/>
              <p:cNvSpPr/>
              <p:nvPr/>
            </p:nvSpPr>
            <p:spPr bwMode="auto">
              <a:xfrm>
                <a:off x="1661" y="2782"/>
                <a:ext cx="30" cy="65"/>
              </a:xfrm>
              <a:custGeom>
                <a:avLst/>
                <a:gdLst>
                  <a:gd name="T0" fmla="*/ 4 w 6"/>
                  <a:gd name="T1" fmla="*/ 12 h 13"/>
                  <a:gd name="T2" fmla="*/ 4 w 6"/>
                  <a:gd name="T3" fmla="*/ 13 h 13"/>
                  <a:gd name="T4" fmla="*/ 2 w 6"/>
                  <a:gd name="T5" fmla="*/ 13 h 13"/>
                  <a:gd name="T6" fmla="*/ 2 w 6"/>
                  <a:gd name="T7" fmla="*/ 11 h 13"/>
                  <a:gd name="T8" fmla="*/ 0 w 6"/>
                  <a:gd name="T9" fmla="*/ 6 h 13"/>
                  <a:gd name="T10" fmla="*/ 1 w 6"/>
                  <a:gd name="T11" fmla="*/ 0 h 13"/>
                  <a:gd name="T12" fmla="*/ 3 w 6"/>
                  <a:gd name="T13" fmla="*/ 0 h 13"/>
                  <a:gd name="T14" fmla="*/ 6 w 6"/>
                  <a:gd name="T15" fmla="*/ 5 h 13"/>
                  <a:gd name="T16" fmla="*/ 4 w 6"/>
                  <a:gd name="T17" fmla="*/ 9 h 13"/>
                  <a:gd name="T18" fmla="*/ 5 w 6"/>
                  <a:gd name="T19" fmla="*/ 11 h 13"/>
                  <a:gd name="T20" fmla="*/ 5 w 6"/>
                  <a:gd name="T21" fmla="*/ 11 h 13"/>
                  <a:gd name="T22" fmla="*/ 5 w 6"/>
                  <a:gd name="T23" fmla="*/ 12 h 13"/>
                  <a:gd name="T24" fmla="*/ 4 w 6"/>
                  <a:gd name="T25" fmla="*/ 12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3"/>
                  <a:gd name="T41" fmla="*/ 6 w 6"/>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3">
                    <a:moveTo>
                      <a:pt x="4" y="12"/>
                    </a:moveTo>
                    <a:cubicBezTo>
                      <a:pt x="4" y="12"/>
                      <a:pt x="4" y="13"/>
                      <a:pt x="4" y="13"/>
                    </a:cubicBezTo>
                    <a:cubicBezTo>
                      <a:pt x="3" y="13"/>
                      <a:pt x="3" y="13"/>
                      <a:pt x="2" y="13"/>
                    </a:cubicBezTo>
                    <a:cubicBezTo>
                      <a:pt x="2" y="12"/>
                      <a:pt x="2" y="12"/>
                      <a:pt x="2" y="11"/>
                    </a:cubicBezTo>
                    <a:cubicBezTo>
                      <a:pt x="1" y="9"/>
                      <a:pt x="0" y="10"/>
                      <a:pt x="0" y="6"/>
                    </a:cubicBezTo>
                    <a:cubicBezTo>
                      <a:pt x="1" y="5"/>
                      <a:pt x="1" y="2"/>
                      <a:pt x="1" y="0"/>
                    </a:cubicBezTo>
                    <a:cubicBezTo>
                      <a:pt x="2" y="0"/>
                      <a:pt x="2" y="0"/>
                      <a:pt x="3" y="0"/>
                    </a:cubicBezTo>
                    <a:cubicBezTo>
                      <a:pt x="5" y="2"/>
                      <a:pt x="6" y="1"/>
                      <a:pt x="6" y="5"/>
                    </a:cubicBezTo>
                    <a:cubicBezTo>
                      <a:pt x="4" y="6"/>
                      <a:pt x="4" y="7"/>
                      <a:pt x="4" y="9"/>
                    </a:cubicBezTo>
                    <a:cubicBezTo>
                      <a:pt x="5" y="10"/>
                      <a:pt x="5" y="10"/>
                      <a:pt x="5" y="11"/>
                    </a:cubicBezTo>
                    <a:cubicBezTo>
                      <a:pt x="5" y="11"/>
                      <a:pt x="5" y="11"/>
                      <a:pt x="5" y="11"/>
                    </a:cubicBezTo>
                    <a:cubicBezTo>
                      <a:pt x="5" y="11"/>
                      <a:pt x="5" y="12"/>
                      <a:pt x="5" y="12"/>
                    </a:cubicBezTo>
                    <a:cubicBezTo>
                      <a:pt x="5" y="12"/>
                      <a:pt x="4" y="12"/>
                      <a:pt x="4" y="1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7" name="Freeform 137"/>
              <p:cNvSpPr/>
              <p:nvPr/>
            </p:nvSpPr>
            <p:spPr bwMode="auto">
              <a:xfrm>
                <a:off x="1567" y="2797"/>
                <a:ext cx="5" cy="5"/>
              </a:xfrm>
              <a:custGeom>
                <a:avLst/>
                <a:gdLst>
                  <a:gd name="T0" fmla="*/ 0 w 1"/>
                  <a:gd name="T1" fmla="*/ 1 h 1"/>
                  <a:gd name="T2" fmla="*/ 1 w 1"/>
                  <a:gd name="T3" fmla="*/ 0 h 1"/>
                  <a:gd name="T4" fmla="*/ 1 w 1"/>
                  <a:gd name="T5" fmla="*/ 1 h 1"/>
                  <a:gd name="T6" fmla="*/ 0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0"/>
                      <a:pt x="0" y="0"/>
                      <a:pt x="1" y="0"/>
                    </a:cubicBezTo>
                    <a:cubicBezTo>
                      <a:pt x="1" y="0"/>
                      <a:pt x="1" y="0"/>
                      <a:pt x="1" y="1"/>
                    </a:cubicBezTo>
                    <a:cubicBezTo>
                      <a:pt x="1" y="1"/>
                      <a:pt x="0" y="1"/>
                      <a:pt x="0" y="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8" name="Freeform 138"/>
              <p:cNvSpPr/>
              <p:nvPr/>
            </p:nvSpPr>
            <p:spPr bwMode="auto">
              <a:xfrm>
                <a:off x="1577" y="2802"/>
                <a:ext cx="5" cy="5"/>
              </a:xfrm>
              <a:custGeom>
                <a:avLst/>
                <a:gdLst>
                  <a:gd name="T0" fmla="*/ 0 w 1"/>
                  <a:gd name="T1" fmla="*/ 0 h 1"/>
                  <a:gd name="T2" fmla="*/ 1 w 1"/>
                  <a:gd name="T3" fmla="*/ 0 h 1"/>
                  <a:gd name="T4" fmla="*/ 1 w 1"/>
                  <a:gd name="T5" fmla="*/ 1 h 1"/>
                  <a:gd name="T6" fmla="*/ 0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1" y="0"/>
                      <a:pt x="1" y="0"/>
                    </a:cubicBezTo>
                    <a:cubicBezTo>
                      <a:pt x="1" y="0"/>
                      <a:pt x="1" y="0"/>
                      <a:pt x="1" y="1"/>
                    </a:cubicBezTo>
                    <a:cubicBezTo>
                      <a:pt x="1" y="1"/>
                      <a:pt x="0" y="1"/>
                      <a:pt x="0"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09" name="Freeform 139"/>
              <p:cNvSpPr/>
              <p:nvPr/>
            </p:nvSpPr>
            <p:spPr bwMode="auto">
              <a:xfrm>
                <a:off x="1597" y="2812"/>
                <a:ext cx="5" cy="10"/>
              </a:xfrm>
              <a:custGeom>
                <a:avLst/>
                <a:gdLst>
                  <a:gd name="T0" fmla="*/ 0 w 1"/>
                  <a:gd name="T1" fmla="*/ 0 h 2"/>
                  <a:gd name="T2" fmla="*/ 1 w 1"/>
                  <a:gd name="T3" fmla="*/ 0 h 2"/>
                  <a:gd name="T4" fmla="*/ 1 w 1"/>
                  <a:gd name="T5" fmla="*/ 2 h 2"/>
                  <a:gd name="T6" fmla="*/ 0 w 1"/>
                  <a:gd name="T7" fmla="*/ 2 h 2"/>
                  <a:gd name="T8" fmla="*/ 0 w 1"/>
                  <a:gd name="T9" fmla="*/ 1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cubicBezTo>
                      <a:pt x="0" y="0"/>
                      <a:pt x="1" y="0"/>
                      <a:pt x="1" y="0"/>
                    </a:cubicBezTo>
                    <a:cubicBezTo>
                      <a:pt x="1" y="0"/>
                      <a:pt x="1" y="1"/>
                      <a:pt x="1" y="2"/>
                    </a:cubicBezTo>
                    <a:cubicBezTo>
                      <a:pt x="1" y="2"/>
                      <a:pt x="1" y="2"/>
                      <a:pt x="0" y="2"/>
                    </a:cubicBezTo>
                    <a:cubicBezTo>
                      <a:pt x="0" y="1"/>
                      <a:pt x="0"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0" name="Freeform 140"/>
              <p:cNvSpPr/>
              <p:nvPr/>
            </p:nvSpPr>
            <p:spPr bwMode="auto">
              <a:xfrm>
                <a:off x="1607" y="2817"/>
                <a:ext cx="1" cy="5"/>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1" name="Freeform 141"/>
              <p:cNvSpPr/>
              <p:nvPr/>
            </p:nvSpPr>
            <p:spPr bwMode="auto">
              <a:xfrm>
                <a:off x="1627" y="2822"/>
                <a:ext cx="4" cy="5"/>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1" y="0"/>
                      <a:pt x="1" y="0"/>
                    </a:cubicBezTo>
                    <a:cubicBezTo>
                      <a:pt x="1" y="0"/>
                      <a:pt x="1" y="1"/>
                      <a:pt x="1" y="1"/>
                    </a:cubicBezTo>
                    <a:cubicBezTo>
                      <a:pt x="1" y="1"/>
                      <a:pt x="1" y="1"/>
                      <a:pt x="0" y="1"/>
                    </a:cubicBezTo>
                    <a:cubicBezTo>
                      <a:pt x="0" y="1"/>
                      <a:pt x="0" y="1"/>
                      <a:pt x="0" y="0"/>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2" name="Freeform 142"/>
              <p:cNvSpPr/>
              <p:nvPr/>
            </p:nvSpPr>
            <p:spPr bwMode="auto">
              <a:xfrm>
                <a:off x="1686" y="2837"/>
                <a:ext cx="20" cy="15"/>
              </a:xfrm>
              <a:custGeom>
                <a:avLst/>
                <a:gdLst>
                  <a:gd name="T0" fmla="*/ 4 w 4"/>
                  <a:gd name="T1" fmla="*/ 3 h 3"/>
                  <a:gd name="T2" fmla="*/ 1 w 4"/>
                  <a:gd name="T3" fmla="*/ 3 h 3"/>
                  <a:gd name="T4" fmla="*/ 0 w 4"/>
                  <a:gd name="T5" fmla="*/ 1 h 3"/>
                  <a:gd name="T6" fmla="*/ 1 w 4"/>
                  <a:gd name="T7" fmla="*/ 0 h 3"/>
                  <a:gd name="T8" fmla="*/ 2 w 4"/>
                  <a:gd name="T9" fmla="*/ 0 h 3"/>
                  <a:gd name="T10" fmla="*/ 4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3"/>
                    </a:moveTo>
                    <a:cubicBezTo>
                      <a:pt x="3" y="3"/>
                      <a:pt x="2" y="3"/>
                      <a:pt x="1" y="3"/>
                    </a:cubicBezTo>
                    <a:cubicBezTo>
                      <a:pt x="1" y="2"/>
                      <a:pt x="0" y="1"/>
                      <a:pt x="0" y="1"/>
                    </a:cubicBezTo>
                    <a:cubicBezTo>
                      <a:pt x="1" y="0"/>
                      <a:pt x="1" y="0"/>
                      <a:pt x="1" y="0"/>
                    </a:cubicBezTo>
                    <a:cubicBezTo>
                      <a:pt x="2" y="0"/>
                      <a:pt x="1" y="0"/>
                      <a:pt x="2" y="0"/>
                    </a:cubicBezTo>
                    <a:cubicBezTo>
                      <a:pt x="3" y="1"/>
                      <a:pt x="4" y="1"/>
                      <a:pt x="4"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3" name="Freeform 143"/>
              <p:cNvSpPr/>
              <p:nvPr/>
            </p:nvSpPr>
            <p:spPr bwMode="auto">
              <a:xfrm>
                <a:off x="1372" y="2837"/>
                <a:ext cx="10" cy="15"/>
              </a:xfrm>
              <a:custGeom>
                <a:avLst/>
                <a:gdLst>
                  <a:gd name="T0" fmla="*/ 0 w 2"/>
                  <a:gd name="T1" fmla="*/ 2 h 3"/>
                  <a:gd name="T2" fmla="*/ 1 w 2"/>
                  <a:gd name="T3" fmla="*/ 0 h 3"/>
                  <a:gd name="T4" fmla="*/ 1 w 2"/>
                  <a:gd name="T5" fmla="*/ 0 h 3"/>
                  <a:gd name="T6" fmla="*/ 2 w 2"/>
                  <a:gd name="T7" fmla="*/ 1 h 3"/>
                  <a:gd name="T8" fmla="*/ 2 w 2"/>
                  <a:gd name="T9" fmla="*/ 2 h 3"/>
                  <a:gd name="T10" fmla="*/ 1 w 2"/>
                  <a:gd name="T11" fmla="*/ 2 h 3"/>
                  <a:gd name="T12" fmla="*/ 0 w 2"/>
                  <a:gd name="T13" fmla="*/ 2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2"/>
                    </a:moveTo>
                    <a:cubicBezTo>
                      <a:pt x="0" y="2"/>
                      <a:pt x="0" y="1"/>
                      <a:pt x="1" y="0"/>
                    </a:cubicBezTo>
                    <a:cubicBezTo>
                      <a:pt x="1" y="0"/>
                      <a:pt x="1" y="0"/>
                      <a:pt x="1" y="0"/>
                    </a:cubicBezTo>
                    <a:cubicBezTo>
                      <a:pt x="1" y="1"/>
                      <a:pt x="1" y="0"/>
                      <a:pt x="2" y="1"/>
                    </a:cubicBezTo>
                    <a:cubicBezTo>
                      <a:pt x="2" y="1"/>
                      <a:pt x="2" y="1"/>
                      <a:pt x="2" y="2"/>
                    </a:cubicBezTo>
                    <a:cubicBezTo>
                      <a:pt x="2" y="2"/>
                      <a:pt x="2" y="2"/>
                      <a:pt x="1" y="2"/>
                    </a:cubicBezTo>
                    <a:cubicBezTo>
                      <a:pt x="1" y="3"/>
                      <a:pt x="2" y="2"/>
                      <a:pt x="0"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4" name="Freeform 144"/>
              <p:cNvSpPr/>
              <p:nvPr/>
            </p:nvSpPr>
            <p:spPr bwMode="auto">
              <a:xfrm>
                <a:off x="1372" y="2852"/>
                <a:ext cx="5" cy="5"/>
              </a:xfrm>
              <a:custGeom>
                <a:avLst/>
                <a:gdLst>
                  <a:gd name="T0" fmla="*/ 1 w 1"/>
                  <a:gd name="T1" fmla="*/ 0 h 1"/>
                  <a:gd name="T2" fmla="*/ 1 w 1"/>
                  <a:gd name="T3" fmla="*/ 1 h 1"/>
                  <a:gd name="T4" fmla="*/ 0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1"/>
                      <a:pt x="1" y="1"/>
                      <a:pt x="1" y="1"/>
                    </a:cubicBezTo>
                    <a:cubicBezTo>
                      <a:pt x="1" y="1"/>
                      <a:pt x="0" y="1"/>
                      <a:pt x="0" y="1"/>
                    </a:cubicBezTo>
                    <a:cubicBezTo>
                      <a:pt x="0" y="1"/>
                      <a:pt x="0"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5" name="Freeform 145"/>
              <p:cNvSpPr/>
              <p:nvPr/>
            </p:nvSpPr>
            <p:spPr bwMode="auto">
              <a:xfrm>
                <a:off x="1711" y="2857"/>
                <a:ext cx="10" cy="15"/>
              </a:xfrm>
              <a:custGeom>
                <a:avLst/>
                <a:gdLst>
                  <a:gd name="T0" fmla="*/ 0 w 2"/>
                  <a:gd name="T1" fmla="*/ 0 h 3"/>
                  <a:gd name="T2" fmla="*/ 2 w 2"/>
                  <a:gd name="T3" fmla="*/ 1 h 3"/>
                  <a:gd name="T4" fmla="*/ 2 w 2"/>
                  <a:gd name="T5" fmla="*/ 3 h 3"/>
                  <a:gd name="T6" fmla="*/ 1 w 2"/>
                  <a:gd name="T7" fmla="*/ 3 h 3"/>
                  <a:gd name="T8" fmla="*/ 1 w 2"/>
                  <a:gd name="T9" fmla="*/ 3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cubicBezTo>
                      <a:pt x="1" y="0"/>
                      <a:pt x="1" y="0"/>
                      <a:pt x="2" y="1"/>
                    </a:cubicBezTo>
                    <a:cubicBezTo>
                      <a:pt x="2" y="2"/>
                      <a:pt x="2" y="3"/>
                      <a:pt x="2" y="3"/>
                    </a:cubicBezTo>
                    <a:cubicBezTo>
                      <a:pt x="2" y="3"/>
                      <a:pt x="2" y="3"/>
                      <a:pt x="1" y="3"/>
                    </a:cubicBezTo>
                    <a:cubicBezTo>
                      <a:pt x="1" y="3"/>
                      <a:pt x="1" y="3"/>
                      <a:pt x="1" y="3"/>
                    </a:cubicBezTo>
                    <a:cubicBezTo>
                      <a:pt x="1" y="2"/>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6" name="Freeform 146"/>
              <p:cNvSpPr/>
              <p:nvPr/>
            </p:nvSpPr>
            <p:spPr bwMode="auto">
              <a:xfrm>
                <a:off x="1372" y="2862"/>
                <a:ext cx="10" cy="10"/>
              </a:xfrm>
              <a:custGeom>
                <a:avLst/>
                <a:gdLst>
                  <a:gd name="T0" fmla="*/ 0 w 2"/>
                  <a:gd name="T1" fmla="*/ 0 h 2"/>
                  <a:gd name="T2" fmla="*/ 1 w 2"/>
                  <a:gd name="T3" fmla="*/ 0 h 2"/>
                  <a:gd name="T4" fmla="*/ 2 w 2"/>
                  <a:gd name="T5" fmla="*/ 1 h 2"/>
                  <a:gd name="T6" fmla="*/ 1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cubicBezTo>
                      <a:pt x="0" y="0"/>
                      <a:pt x="1" y="0"/>
                      <a:pt x="1" y="0"/>
                    </a:cubicBezTo>
                    <a:cubicBezTo>
                      <a:pt x="2" y="1"/>
                      <a:pt x="1" y="0"/>
                      <a:pt x="2" y="1"/>
                    </a:cubicBezTo>
                    <a:cubicBezTo>
                      <a:pt x="2" y="1"/>
                      <a:pt x="2" y="1"/>
                      <a:pt x="1" y="2"/>
                    </a:cubicBezTo>
                    <a:cubicBezTo>
                      <a:pt x="1" y="2"/>
                      <a:pt x="1"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7" name="Freeform 147"/>
              <p:cNvSpPr/>
              <p:nvPr/>
            </p:nvSpPr>
            <p:spPr bwMode="auto">
              <a:xfrm>
                <a:off x="1607" y="2862"/>
                <a:ext cx="5" cy="10"/>
              </a:xfrm>
              <a:custGeom>
                <a:avLst/>
                <a:gdLst>
                  <a:gd name="T0" fmla="*/ 1 w 1"/>
                  <a:gd name="T1" fmla="*/ 2 h 2"/>
                  <a:gd name="T2" fmla="*/ 0 w 1"/>
                  <a:gd name="T3" fmla="*/ 1 h 2"/>
                  <a:gd name="T4" fmla="*/ 0 w 1"/>
                  <a:gd name="T5" fmla="*/ 1 h 2"/>
                  <a:gd name="T6" fmla="*/ 0 w 1"/>
                  <a:gd name="T7" fmla="*/ 0 h 2"/>
                  <a:gd name="T8" fmla="*/ 1 w 1"/>
                  <a:gd name="T9" fmla="*/ 0 h 2"/>
                  <a:gd name="T10" fmla="*/ 1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2"/>
                    </a:moveTo>
                    <a:cubicBezTo>
                      <a:pt x="0" y="1"/>
                      <a:pt x="1" y="2"/>
                      <a:pt x="0" y="1"/>
                    </a:cubicBezTo>
                    <a:cubicBezTo>
                      <a:pt x="0" y="1"/>
                      <a:pt x="0" y="1"/>
                      <a:pt x="0" y="1"/>
                    </a:cubicBezTo>
                    <a:cubicBezTo>
                      <a:pt x="0" y="1"/>
                      <a:pt x="0" y="0"/>
                      <a:pt x="0" y="0"/>
                    </a:cubicBezTo>
                    <a:cubicBezTo>
                      <a:pt x="1" y="0"/>
                      <a:pt x="1" y="0"/>
                      <a:pt x="1" y="0"/>
                    </a:cubicBezTo>
                    <a:cubicBezTo>
                      <a:pt x="1" y="1"/>
                      <a:pt x="1" y="1"/>
                      <a:pt x="1"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8" name="Freeform 148"/>
              <p:cNvSpPr/>
              <p:nvPr/>
            </p:nvSpPr>
            <p:spPr bwMode="auto">
              <a:xfrm>
                <a:off x="1696" y="2867"/>
                <a:ext cx="10" cy="10"/>
              </a:xfrm>
              <a:custGeom>
                <a:avLst/>
                <a:gdLst>
                  <a:gd name="T0" fmla="*/ 1 w 2"/>
                  <a:gd name="T1" fmla="*/ 0 h 2"/>
                  <a:gd name="T2" fmla="*/ 0 w 2"/>
                  <a:gd name="T3" fmla="*/ 2 h 2"/>
                  <a:gd name="T4" fmla="*/ 1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2" y="1"/>
                      <a:pt x="2" y="2"/>
                      <a:pt x="0" y="2"/>
                    </a:cubicBezTo>
                    <a:cubicBezTo>
                      <a:pt x="0" y="1"/>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19" name="Freeform 149"/>
              <p:cNvSpPr/>
              <p:nvPr/>
            </p:nvSpPr>
            <p:spPr bwMode="auto">
              <a:xfrm>
                <a:off x="1592" y="2872"/>
                <a:ext cx="5" cy="5"/>
              </a:xfrm>
              <a:custGeom>
                <a:avLst/>
                <a:gdLst>
                  <a:gd name="T0" fmla="*/ 0 w 1"/>
                  <a:gd name="T1" fmla="*/ 0 h 1"/>
                  <a:gd name="T2" fmla="*/ 0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0" name="Freeform 150"/>
              <p:cNvSpPr/>
              <p:nvPr/>
            </p:nvSpPr>
            <p:spPr bwMode="auto">
              <a:xfrm>
                <a:off x="1617" y="2872"/>
                <a:ext cx="5" cy="5"/>
              </a:xfrm>
              <a:custGeom>
                <a:avLst/>
                <a:gdLst>
                  <a:gd name="T0" fmla="*/ 0 w 1"/>
                  <a:gd name="T1" fmla="*/ 0 h 1"/>
                  <a:gd name="T2" fmla="*/ 1 w 1"/>
                  <a:gd name="T3" fmla="*/ 0 h 1"/>
                  <a:gd name="T4" fmla="*/ 1 w 1"/>
                  <a:gd name="T5" fmla="*/ 1 h 1"/>
                  <a:gd name="T6" fmla="*/ 1 w 1"/>
                  <a:gd name="T7" fmla="*/ 1 h 1"/>
                  <a:gd name="T8" fmla="*/ 0 w 1"/>
                  <a:gd name="T9" fmla="*/ 1 h 1"/>
                  <a:gd name="T10" fmla="*/ 0 w 1"/>
                  <a:gd name="T11" fmla="*/ 1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1" y="0"/>
                      <a:pt x="1" y="0"/>
                    </a:cubicBezTo>
                    <a:cubicBezTo>
                      <a:pt x="1" y="1"/>
                      <a:pt x="1" y="0"/>
                      <a:pt x="1" y="1"/>
                    </a:cubicBezTo>
                    <a:cubicBezTo>
                      <a:pt x="1" y="1"/>
                      <a:pt x="1" y="1"/>
                      <a:pt x="1" y="1"/>
                    </a:cubicBezTo>
                    <a:cubicBezTo>
                      <a:pt x="0" y="1"/>
                      <a:pt x="0" y="1"/>
                      <a:pt x="0" y="1"/>
                    </a:cubicBezTo>
                    <a:cubicBezTo>
                      <a:pt x="0" y="1"/>
                      <a:pt x="0" y="1"/>
                      <a:pt x="0"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1" name="Freeform 151"/>
              <p:cNvSpPr/>
              <p:nvPr/>
            </p:nvSpPr>
            <p:spPr bwMode="auto">
              <a:xfrm>
                <a:off x="1627" y="2872"/>
                <a:ext cx="34" cy="35"/>
              </a:xfrm>
              <a:custGeom>
                <a:avLst/>
                <a:gdLst>
                  <a:gd name="T0" fmla="*/ 6 w 7"/>
                  <a:gd name="T1" fmla="*/ 0 h 7"/>
                  <a:gd name="T2" fmla="*/ 7 w 7"/>
                  <a:gd name="T3" fmla="*/ 0 h 7"/>
                  <a:gd name="T4" fmla="*/ 7 w 7"/>
                  <a:gd name="T5" fmla="*/ 2 h 7"/>
                  <a:gd name="T6" fmla="*/ 0 w 7"/>
                  <a:gd name="T7" fmla="*/ 7 h 7"/>
                  <a:gd name="T8" fmla="*/ 0 w 7"/>
                  <a:gd name="T9" fmla="*/ 6 h 7"/>
                  <a:gd name="T10" fmla="*/ 6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6" y="0"/>
                    </a:moveTo>
                    <a:cubicBezTo>
                      <a:pt x="7" y="0"/>
                      <a:pt x="7" y="0"/>
                      <a:pt x="7" y="0"/>
                    </a:cubicBezTo>
                    <a:cubicBezTo>
                      <a:pt x="7" y="0"/>
                      <a:pt x="7" y="1"/>
                      <a:pt x="7" y="2"/>
                    </a:cubicBezTo>
                    <a:cubicBezTo>
                      <a:pt x="5" y="4"/>
                      <a:pt x="5" y="6"/>
                      <a:pt x="0" y="7"/>
                    </a:cubicBezTo>
                    <a:cubicBezTo>
                      <a:pt x="0" y="6"/>
                      <a:pt x="0" y="6"/>
                      <a:pt x="0" y="6"/>
                    </a:cubicBezTo>
                    <a:cubicBezTo>
                      <a:pt x="3" y="4"/>
                      <a:pt x="5" y="3"/>
                      <a:pt x="6"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2" name="Freeform 152"/>
              <p:cNvSpPr/>
              <p:nvPr/>
            </p:nvSpPr>
            <p:spPr bwMode="auto">
              <a:xfrm>
                <a:off x="1711" y="2872"/>
                <a:ext cx="5" cy="10"/>
              </a:xfrm>
              <a:custGeom>
                <a:avLst/>
                <a:gdLst>
                  <a:gd name="T0" fmla="*/ 0 w 1"/>
                  <a:gd name="T1" fmla="*/ 0 h 2"/>
                  <a:gd name="T2" fmla="*/ 1 w 1"/>
                  <a:gd name="T3" fmla="*/ 2 h 2"/>
                  <a:gd name="T4" fmla="*/ 0 w 1"/>
                  <a:gd name="T5" fmla="*/ 2 h 2"/>
                  <a:gd name="T6" fmla="*/ 0 w 1"/>
                  <a:gd name="T7" fmla="*/ 2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1" y="0"/>
                      <a:pt x="1" y="0"/>
                      <a:pt x="1" y="2"/>
                    </a:cubicBezTo>
                    <a:cubicBezTo>
                      <a:pt x="1" y="2"/>
                      <a:pt x="0" y="2"/>
                      <a:pt x="0" y="2"/>
                    </a:cubicBezTo>
                    <a:cubicBezTo>
                      <a:pt x="0" y="2"/>
                      <a:pt x="0"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3" name="Freeform 153"/>
              <p:cNvSpPr/>
              <p:nvPr/>
            </p:nvSpPr>
            <p:spPr bwMode="auto">
              <a:xfrm>
                <a:off x="1681" y="2872"/>
                <a:ext cx="10" cy="5"/>
              </a:xfrm>
              <a:custGeom>
                <a:avLst/>
                <a:gdLst>
                  <a:gd name="T0" fmla="*/ 1 w 2"/>
                  <a:gd name="T1" fmla="*/ 0 h 1"/>
                  <a:gd name="T2" fmla="*/ 2 w 2"/>
                  <a:gd name="T3" fmla="*/ 1 h 1"/>
                  <a:gd name="T4" fmla="*/ 0 w 2"/>
                  <a:gd name="T5" fmla="*/ 1 h 1"/>
                  <a:gd name="T6" fmla="*/ 0 w 2"/>
                  <a:gd name="T7" fmla="*/ 0 h 1"/>
                  <a:gd name="T8" fmla="*/ 1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2" y="0"/>
                      <a:pt x="2" y="0"/>
                      <a:pt x="2" y="1"/>
                    </a:cubicBezTo>
                    <a:cubicBezTo>
                      <a:pt x="2" y="1"/>
                      <a:pt x="1" y="1"/>
                      <a:pt x="0" y="1"/>
                    </a:cubicBezTo>
                    <a:cubicBezTo>
                      <a:pt x="0" y="1"/>
                      <a:pt x="0" y="0"/>
                      <a:pt x="0" y="0"/>
                    </a:cubicBezTo>
                    <a:cubicBezTo>
                      <a:pt x="1" y="0"/>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4" name="Freeform 154"/>
              <p:cNvSpPr/>
              <p:nvPr/>
            </p:nvSpPr>
            <p:spPr bwMode="auto">
              <a:xfrm>
                <a:off x="1567" y="2877"/>
                <a:ext cx="10" cy="10"/>
              </a:xfrm>
              <a:custGeom>
                <a:avLst/>
                <a:gdLst>
                  <a:gd name="T0" fmla="*/ 0 w 2"/>
                  <a:gd name="T1" fmla="*/ 0 h 2"/>
                  <a:gd name="T2" fmla="*/ 1 w 2"/>
                  <a:gd name="T3" fmla="*/ 1 h 2"/>
                  <a:gd name="T4" fmla="*/ 2 w 2"/>
                  <a:gd name="T5" fmla="*/ 2 h 2"/>
                  <a:gd name="T6" fmla="*/ 0 w 2"/>
                  <a:gd name="T7" fmla="*/ 2 h 2"/>
                  <a:gd name="T8" fmla="*/ 0 w 2"/>
                  <a:gd name="T9" fmla="*/ 1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cubicBezTo>
                      <a:pt x="1" y="0"/>
                      <a:pt x="1" y="0"/>
                      <a:pt x="1" y="1"/>
                    </a:cubicBezTo>
                    <a:cubicBezTo>
                      <a:pt x="2" y="2"/>
                      <a:pt x="1" y="1"/>
                      <a:pt x="2" y="2"/>
                    </a:cubicBezTo>
                    <a:cubicBezTo>
                      <a:pt x="1" y="2"/>
                      <a:pt x="1" y="2"/>
                      <a:pt x="0" y="2"/>
                    </a:cubicBezTo>
                    <a:cubicBezTo>
                      <a:pt x="0" y="1"/>
                      <a:pt x="0" y="2"/>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5" name="Freeform 155"/>
              <p:cNvSpPr/>
              <p:nvPr/>
            </p:nvSpPr>
            <p:spPr bwMode="auto">
              <a:xfrm>
                <a:off x="1582" y="2877"/>
                <a:ext cx="5" cy="5"/>
              </a:xfrm>
              <a:custGeom>
                <a:avLst/>
                <a:gdLst>
                  <a:gd name="T0" fmla="*/ 0 w 1"/>
                  <a:gd name="T1" fmla="*/ 0 h 1"/>
                  <a:gd name="T2" fmla="*/ 1 w 1"/>
                  <a:gd name="T3" fmla="*/ 1 h 1"/>
                  <a:gd name="T4" fmla="*/ 1 w 1"/>
                  <a:gd name="T5" fmla="*/ 1 h 1"/>
                  <a:gd name="T6" fmla="*/ 1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1" y="1"/>
                      <a:pt x="1" y="0"/>
                      <a:pt x="1" y="1"/>
                    </a:cubicBezTo>
                    <a:cubicBezTo>
                      <a:pt x="1" y="1"/>
                      <a:pt x="1" y="1"/>
                      <a:pt x="1" y="1"/>
                    </a:cubicBezTo>
                    <a:cubicBezTo>
                      <a:pt x="1" y="1"/>
                      <a:pt x="1" y="1"/>
                      <a:pt x="1" y="1"/>
                    </a:cubicBezTo>
                    <a:cubicBezTo>
                      <a:pt x="0" y="1"/>
                      <a:pt x="1"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6" name="Freeform 156"/>
              <p:cNvSpPr/>
              <p:nvPr/>
            </p:nvSpPr>
            <p:spPr bwMode="auto">
              <a:xfrm>
                <a:off x="1602" y="2877"/>
                <a:ext cx="10" cy="5"/>
              </a:xfrm>
              <a:custGeom>
                <a:avLst/>
                <a:gdLst>
                  <a:gd name="T0" fmla="*/ 0 w 2"/>
                  <a:gd name="T1" fmla="*/ 0 h 1"/>
                  <a:gd name="T2" fmla="*/ 2 w 2"/>
                  <a:gd name="T3" fmla="*/ 1 h 1"/>
                  <a:gd name="T4" fmla="*/ 2 w 2"/>
                  <a:gd name="T5" fmla="*/ 1 h 1"/>
                  <a:gd name="T6" fmla="*/ 0 w 2"/>
                  <a:gd name="T7" fmla="*/ 1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cubicBezTo>
                      <a:pt x="0" y="0"/>
                      <a:pt x="1" y="0"/>
                      <a:pt x="2" y="1"/>
                    </a:cubicBezTo>
                    <a:cubicBezTo>
                      <a:pt x="2" y="1"/>
                      <a:pt x="2" y="1"/>
                      <a:pt x="2" y="1"/>
                    </a:cubicBezTo>
                    <a:cubicBezTo>
                      <a:pt x="1" y="1"/>
                      <a:pt x="1"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7" name="Freeform 157"/>
              <p:cNvSpPr/>
              <p:nvPr/>
            </p:nvSpPr>
            <p:spPr bwMode="auto">
              <a:xfrm>
                <a:off x="1686" y="2882"/>
                <a:ext cx="15" cy="15"/>
              </a:xfrm>
              <a:custGeom>
                <a:avLst/>
                <a:gdLst>
                  <a:gd name="T0" fmla="*/ 3 w 3"/>
                  <a:gd name="T1" fmla="*/ 3 h 3"/>
                  <a:gd name="T2" fmla="*/ 1 w 3"/>
                  <a:gd name="T3" fmla="*/ 3 h 3"/>
                  <a:gd name="T4" fmla="*/ 0 w 3"/>
                  <a:gd name="T5" fmla="*/ 1 h 3"/>
                  <a:gd name="T6" fmla="*/ 2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3"/>
                    </a:moveTo>
                    <a:cubicBezTo>
                      <a:pt x="2" y="3"/>
                      <a:pt x="1" y="3"/>
                      <a:pt x="1" y="3"/>
                    </a:cubicBezTo>
                    <a:cubicBezTo>
                      <a:pt x="0" y="2"/>
                      <a:pt x="0" y="2"/>
                      <a:pt x="0" y="1"/>
                    </a:cubicBezTo>
                    <a:cubicBezTo>
                      <a:pt x="1" y="1"/>
                      <a:pt x="1" y="1"/>
                      <a:pt x="2" y="0"/>
                    </a:cubicBezTo>
                    <a:cubicBezTo>
                      <a:pt x="2" y="1"/>
                      <a:pt x="2" y="2"/>
                      <a:pt x="3"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8" name="Freeform 158"/>
              <p:cNvSpPr/>
              <p:nvPr/>
            </p:nvSpPr>
            <p:spPr bwMode="auto">
              <a:xfrm>
                <a:off x="1582" y="2892"/>
                <a:ext cx="5" cy="10"/>
              </a:xfrm>
              <a:custGeom>
                <a:avLst/>
                <a:gdLst>
                  <a:gd name="T0" fmla="*/ 0 w 1"/>
                  <a:gd name="T1" fmla="*/ 0 h 2"/>
                  <a:gd name="T2" fmla="*/ 1 w 1"/>
                  <a:gd name="T3" fmla="*/ 0 h 2"/>
                  <a:gd name="T4" fmla="*/ 0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cubicBezTo>
                      <a:pt x="0" y="0"/>
                      <a:pt x="1" y="0"/>
                      <a:pt x="1" y="0"/>
                    </a:cubicBezTo>
                    <a:cubicBezTo>
                      <a:pt x="1" y="1"/>
                      <a:pt x="1"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29" name="Freeform 159"/>
              <p:cNvSpPr/>
              <p:nvPr/>
            </p:nvSpPr>
            <p:spPr bwMode="auto">
              <a:xfrm>
                <a:off x="1602" y="2892"/>
                <a:ext cx="5" cy="5"/>
              </a:xfrm>
              <a:custGeom>
                <a:avLst/>
                <a:gdLst>
                  <a:gd name="T0" fmla="*/ 0 w 1"/>
                  <a:gd name="T1" fmla="*/ 0 h 1"/>
                  <a:gd name="T2" fmla="*/ 0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1"/>
                      <a:pt x="1" y="0"/>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0" name="Freeform 160"/>
              <p:cNvSpPr/>
              <p:nvPr/>
            </p:nvSpPr>
            <p:spPr bwMode="auto">
              <a:xfrm>
                <a:off x="1238" y="2892"/>
                <a:ext cx="44" cy="45"/>
              </a:xfrm>
              <a:custGeom>
                <a:avLst/>
                <a:gdLst>
                  <a:gd name="T0" fmla="*/ 2 w 9"/>
                  <a:gd name="T1" fmla="*/ 0 h 9"/>
                  <a:gd name="T2" fmla="*/ 4 w 9"/>
                  <a:gd name="T3" fmla="*/ 1 h 9"/>
                  <a:gd name="T4" fmla="*/ 1 w 9"/>
                  <a:gd name="T5" fmla="*/ 9 h 9"/>
                  <a:gd name="T6" fmla="*/ 0 w 9"/>
                  <a:gd name="T7" fmla="*/ 9 h 9"/>
                  <a:gd name="T8" fmla="*/ 0 w 9"/>
                  <a:gd name="T9" fmla="*/ 3 h 9"/>
                  <a:gd name="T10" fmla="*/ 2 w 9"/>
                  <a:gd name="T11" fmla="*/ 0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2" y="0"/>
                    </a:moveTo>
                    <a:cubicBezTo>
                      <a:pt x="3" y="1"/>
                      <a:pt x="3" y="1"/>
                      <a:pt x="4" y="1"/>
                    </a:cubicBezTo>
                    <a:cubicBezTo>
                      <a:pt x="4" y="4"/>
                      <a:pt x="9" y="9"/>
                      <a:pt x="1" y="9"/>
                    </a:cubicBezTo>
                    <a:cubicBezTo>
                      <a:pt x="1" y="9"/>
                      <a:pt x="1" y="9"/>
                      <a:pt x="0" y="9"/>
                    </a:cubicBezTo>
                    <a:cubicBezTo>
                      <a:pt x="0" y="7"/>
                      <a:pt x="0" y="5"/>
                      <a:pt x="0" y="3"/>
                    </a:cubicBezTo>
                    <a:cubicBezTo>
                      <a:pt x="1" y="2"/>
                      <a:pt x="2" y="1"/>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1" name="Freeform 161"/>
              <p:cNvSpPr/>
              <p:nvPr/>
            </p:nvSpPr>
            <p:spPr bwMode="auto">
              <a:xfrm>
                <a:off x="1676" y="2892"/>
                <a:ext cx="60" cy="45"/>
              </a:xfrm>
              <a:custGeom>
                <a:avLst/>
                <a:gdLst>
                  <a:gd name="T0" fmla="*/ 8 w 12"/>
                  <a:gd name="T1" fmla="*/ 0 h 9"/>
                  <a:gd name="T2" fmla="*/ 10 w 12"/>
                  <a:gd name="T3" fmla="*/ 0 h 9"/>
                  <a:gd name="T4" fmla="*/ 12 w 12"/>
                  <a:gd name="T5" fmla="*/ 6 h 9"/>
                  <a:gd name="T6" fmla="*/ 8 w 12"/>
                  <a:gd name="T7" fmla="*/ 9 h 9"/>
                  <a:gd name="T8" fmla="*/ 7 w 12"/>
                  <a:gd name="T9" fmla="*/ 8 h 9"/>
                  <a:gd name="T10" fmla="*/ 6 w 12"/>
                  <a:gd name="T11" fmla="*/ 5 h 9"/>
                  <a:gd name="T12" fmla="*/ 5 w 12"/>
                  <a:gd name="T13" fmla="*/ 5 h 9"/>
                  <a:gd name="T14" fmla="*/ 0 w 12"/>
                  <a:gd name="T15" fmla="*/ 7 h 9"/>
                  <a:gd name="T16" fmla="*/ 0 w 12"/>
                  <a:gd name="T17" fmla="*/ 4 h 9"/>
                  <a:gd name="T18" fmla="*/ 2 w 12"/>
                  <a:gd name="T19" fmla="*/ 2 h 9"/>
                  <a:gd name="T20" fmla="*/ 6 w 12"/>
                  <a:gd name="T21" fmla="*/ 3 h 9"/>
                  <a:gd name="T22" fmla="*/ 8 w 12"/>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9"/>
                  <a:gd name="T38" fmla="*/ 12 w 1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9">
                    <a:moveTo>
                      <a:pt x="8" y="0"/>
                    </a:moveTo>
                    <a:cubicBezTo>
                      <a:pt x="9" y="0"/>
                      <a:pt x="9" y="0"/>
                      <a:pt x="10" y="0"/>
                    </a:cubicBezTo>
                    <a:cubicBezTo>
                      <a:pt x="11" y="2"/>
                      <a:pt x="12" y="3"/>
                      <a:pt x="12" y="6"/>
                    </a:cubicBezTo>
                    <a:cubicBezTo>
                      <a:pt x="10" y="7"/>
                      <a:pt x="11" y="9"/>
                      <a:pt x="8" y="9"/>
                    </a:cubicBezTo>
                    <a:cubicBezTo>
                      <a:pt x="8" y="9"/>
                      <a:pt x="7" y="9"/>
                      <a:pt x="7" y="8"/>
                    </a:cubicBezTo>
                    <a:cubicBezTo>
                      <a:pt x="6" y="8"/>
                      <a:pt x="6" y="6"/>
                      <a:pt x="6" y="5"/>
                    </a:cubicBezTo>
                    <a:cubicBezTo>
                      <a:pt x="5" y="5"/>
                      <a:pt x="5" y="5"/>
                      <a:pt x="5" y="5"/>
                    </a:cubicBezTo>
                    <a:cubicBezTo>
                      <a:pt x="3" y="6"/>
                      <a:pt x="2" y="6"/>
                      <a:pt x="0" y="7"/>
                    </a:cubicBezTo>
                    <a:cubicBezTo>
                      <a:pt x="0" y="6"/>
                      <a:pt x="0" y="5"/>
                      <a:pt x="0" y="4"/>
                    </a:cubicBezTo>
                    <a:cubicBezTo>
                      <a:pt x="1" y="3"/>
                      <a:pt x="1" y="3"/>
                      <a:pt x="2" y="2"/>
                    </a:cubicBezTo>
                    <a:cubicBezTo>
                      <a:pt x="4" y="1"/>
                      <a:pt x="5" y="2"/>
                      <a:pt x="6" y="3"/>
                    </a:cubicBezTo>
                    <a:cubicBezTo>
                      <a:pt x="7" y="1"/>
                      <a:pt x="7" y="1"/>
                      <a:pt x="8"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2" name="Freeform 162"/>
              <p:cNvSpPr/>
              <p:nvPr/>
            </p:nvSpPr>
            <p:spPr bwMode="auto">
              <a:xfrm>
                <a:off x="1567" y="2897"/>
                <a:ext cx="5" cy="5"/>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1" y="1"/>
                      <a:pt x="1"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3" name="Freeform 163"/>
              <p:cNvSpPr/>
              <p:nvPr/>
            </p:nvSpPr>
            <p:spPr bwMode="auto">
              <a:xfrm>
                <a:off x="1592" y="2902"/>
                <a:ext cx="5" cy="1"/>
              </a:xfrm>
              <a:custGeom>
                <a:avLst/>
                <a:gdLst>
                  <a:gd name="T0" fmla="*/ 0 w 1"/>
                  <a:gd name="T1" fmla="*/ 0 h 1"/>
                  <a:gd name="T2" fmla="*/ 1 w 1"/>
                  <a:gd name="T3" fmla="*/ 0 h 1"/>
                  <a:gd name="T4" fmla="*/ 1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0"/>
                      <a:pt x="1" y="0"/>
                      <a:pt x="1" y="0"/>
                    </a:cubicBezTo>
                    <a:cubicBezTo>
                      <a:pt x="1" y="0"/>
                      <a:pt x="1"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4" name="Freeform 164"/>
              <p:cNvSpPr/>
              <p:nvPr/>
            </p:nvSpPr>
            <p:spPr bwMode="auto">
              <a:xfrm>
                <a:off x="1617" y="2902"/>
                <a:ext cx="5" cy="5"/>
              </a:xfrm>
              <a:custGeom>
                <a:avLst/>
                <a:gdLst>
                  <a:gd name="T0" fmla="*/ 0 w 1"/>
                  <a:gd name="T1" fmla="*/ 0 h 1"/>
                  <a:gd name="T2" fmla="*/ 1 w 1"/>
                  <a:gd name="T3" fmla="*/ 0 h 1"/>
                  <a:gd name="T4" fmla="*/ 1 w 1"/>
                  <a:gd name="T5" fmla="*/ 1 h 1"/>
                  <a:gd name="T6" fmla="*/ 0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1" y="0"/>
                    </a:cubicBezTo>
                    <a:cubicBezTo>
                      <a:pt x="1" y="0"/>
                      <a:pt x="1" y="1"/>
                      <a:pt x="1" y="1"/>
                    </a:cubicBezTo>
                    <a:cubicBezTo>
                      <a:pt x="0" y="1"/>
                      <a:pt x="0"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5" name="Freeform 165"/>
              <p:cNvSpPr/>
              <p:nvPr/>
            </p:nvSpPr>
            <p:spPr bwMode="auto">
              <a:xfrm>
                <a:off x="1567" y="2902"/>
                <a:ext cx="5" cy="5"/>
              </a:xfrm>
              <a:custGeom>
                <a:avLst/>
                <a:gdLst>
                  <a:gd name="T0" fmla="*/ 0 w 1"/>
                  <a:gd name="T1" fmla="*/ 0 h 1"/>
                  <a:gd name="T2" fmla="*/ 1 w 1"/>
                  <a:gd name="T3" fmla="*/ 0 h 1"/>
                  <a:gd name="T4" fmla="*/ 1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1" y="0"/>
                      <a:pt x="1" y="1"/>
                    </a:cubicBezTo>
                    <a:cubicBezTo>
                      <a:pt x="0" y="0"/>
                      <a:pt x="1"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6" name="Freeform 166"/>
              <p:cNvSpPr/>
              <p:nvPr/>
            </p:nvSpPr>
            <p:spPr bwMode="auto">
              <a:xfrm>
                <a:off x="1567" y="2907"/>
                <a:ext cx="10" cy="5"/>
              </a:xfrm>
              <a:custGeom>
                <a:avLst/>
                <a:gdLst>
                  <a:gd name="T0" fmla="*/ 1 w 2"/>
                  <a:gd name="T1" fmla="*/ 0 h 1"/>
                  <a:gd name="T2" fmla="*/ 2 w 2"/>
                  <a:gd name="T3" fmla="*/ 1 h 1"/>
                  <a:gd name="T4" fmla="*/ 0 w 2"/>
                  <a:gd name="T5" fmla="*/ 1 h 1"/>
                  <a:gd name="T6" fmla="*/ 0 w 2"/>
                  <a:gd name="T7" fmla="*/ 1 h 1"/>
                  <a:gd name="T8" fmla="*/ 1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2" y="1"/>
                      <a:pt x="1" y="0"/>
                      <a:pt x="2" y="1"/>
                    </a:cubicBezTo>
                    <a:cubicBezTo>
                      <a:pt x="1" y="1"/>
                      <a:pt x="1" y="1"/>
                      <a:pt x="0" y="1"/>
                    </a:cubicBezTo>
                    <a:cubicBezTo>
                      <a:pt x="0" y="1"/>
                      <a:pt x="0" y="1"/>
                      <a:pt x="0" y="1"/>
                    </a:cubicBezTo>
                    <a:cubicBezTo>
                      <a:pt x="1" y="0"/>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7" name="Freeform 167"/>
              <p:cNvSpPr/>
              <p:nvPr/>
            </p:nvSpPr>
            <p:spPr bwMode="auto">
              <a:xfrm>
                <a:off x="1597" y="2907"/>
                <a:ext cx="10" cy="5"/>
              </a:xfrm>
              <a:custGeom>
                <a:avLst/>
                <a:gdLst>
                  <a:gd name="T0" fmla="*/ 0 w 2"/>
                  <a:gd name="T1" fmla="*/ 0 h 1"/>
                  <a:gd name="T2" fmla="*/ 2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2" y="0"/>
                      <a:pt x="2" y="0"/>
                      <a:pt x="2" y="0"/>
                    </a:cubicBezTo>
                    <a:cubicBezTo>
                      <a:pt x="0" y="0"/>
                      <a:pt x="1"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8" name="Freeform 168"/>
              <p:cNvSpPr/>
              <p:nvPr/>
            </p:nvSpPr>
            <p:spPr bwMode="auto">
              <a:xfrm>
                <a:off x="1377" y="2907"/>
                <a:ext cx="5" cy="5"/>
              </a:xfrm>
              <a:custGeom>
                <a:avLst/>
                <a:gdLst>
                  <a:gd name="T0" fmla="*/ 0 w 1"/>
                  <a:gd name="T1" fmla="*/ 0 h 1"/>
                  <a:gd name="T2" fmla="*/ 0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1"/>
                      <a:pt x="1"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39" name="Freeform 169"/>
              <p:cNvSpPr/>
              <p:nvPr/>
            </p:nvSpPr>
            <p:spPr bwMode="auto">
              <a:xfrm>
                <a:off x="1607" y="2912"/>
                <a:ext cx="10" cy="1"/>
              </a:xfrm>
              <a:custGeom>
                <a:avLst/>
                <a:gdLst>
                  <a:gd name="T0" fmla="*/ 1 w 2"/>
                  <a:gd name="T1" fmla="*/ 0 h 1"/>
                  <a:gd name="T2" fmla="*/ 2 w 2"/>
                  <a:gd name="T3" fmla="*/ 0 h 1"/>
                  <a:gd name="T4" fmla="*/ 1 w 2"/>
                  <a:gd name="T5" fmla="*/ 0 h 1"/>
                  <a:gd name="T6" fmla="*/ 1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2" y="0"/>
                    </a:cubicBezTo>
                    <a:cubicBezTo>
                      <a:pt x="1" y="0"/>
                      <a:pt x="2" y="0"/>
                      <a:pt x="1" y="0"/>
                    </a:cubicBezTo>
                    <a:cubicBezTo>
                      <a:pt x="1" y="0"/>
                      <a:pt x="0"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0" name="Freeform 170"/>
              <p:cNvSpPr/>
              <p:nvPr/>
            </p:nvSpPr>
            <p:spPr bwMode="auto">
              <a:xfrm>
                <a:off x="1377" y="2912"/>
                <a:ext cx="15" cy="5"/>
              </a:xfrm>
              <a:custGeom>
                <a:avLst/>
                <a:gdLst>
                  <a:gd name="T0" fmla="*/ 1 w 3"/>
                  <a:gd name="T1" fmla="*/ 0 h 1"/>
                  <a:gd name="T2" fmla="*/ 2 w 3"/>
                  <a:gd name="T3" fmla="*/ 1 h 1"/>
                  <a:gd name="T4" fmla="*/ 0 w 3"/>
                  <a:gd name="T5" fmla="*/ 1 h 1"/>
                  <a:gd name="T6" fmla="*/ 0 w 3"/>
                  <a:gd name="T7" fmla="*/ 1 h 1"/>
                  <a:gd name="T8" fmla="*/ 1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1" y="0"/>
                    </a:moveTo>
                    <a:cubicBezTo>
                      <a:pt x="2" y="0"/>
                      <a:pt x="2" y="0"/>
                      <a:pt x="2" y="1"/>
                    </a:cubicBezTo>
                    <a:cubicBezTo>
                      <a:pt x="3" y="1"/>
                      <a:pt x="1" y="1"/>
                      <a:pt x="0" y="1"/>
                    </a:cubicBezTo>
                    <a:cubicBezTo>
                      <a:pt x="0" y="1"/>
                      <a:pt x="0" y="1"/>
                      <a:pt x="0" y="1"/>
                    </a:cubicBezTo>
                    <a:cubicBezTo>
                      <a:pt x="1" y="0"/>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1" name="Freeform 171"/>
              <p:cNvSpPr/>
              <p:nvPr/>
            </p:nvSpPr>
            <p:spPr bwMode="auto">
              <a:xfrm>
                <a:off x="1552" y="2917"/>
                <a:ext cx="10" cy="1"/>
              </a:xfrm>
              <a:custGeom>
                <a:avLst/>
                <a:gdLst>
                  <a:gd name="T0" fmla="*/ 1 w 2"/>
                  <a:gd name="T1" fmla="*/ 0 h 1"/>
                  <a:gd name="T2" fmla="*/ 1 w 2"/>
                  <a:gd name="T3" fmla="*/ 0 h 1"/>
                  <a:gd name="T4" fmla="*/ 1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1" y="0"/>
                      <a:pt x="2" y="0"/>
                      <a:pt x="1" y="0"/>
                    </a:cubicBezTo>
                    <a:cubicBezTo>
                      <a:pt x="1" y="0"/>
                      <a:pt x="0"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2" name="Freeform 172"/>
              <p:cNvSpPr/>
              <p:nvPr/>
            </p:nvSpPr>
            <p:spPr bwMode="auto">
              <a:xfrm>
                <a:off x="1607" y="291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3" name="Freeform 173"/>
              <p:cNvSpPr/>
              <p:nvPr/>
            </p:nvSpPr>
            <p:spPr bwMode="auto">
              <a:xfrm>
                <a:off x="1567" y="2917"/>
                <a:ext cx="10" cy="5"/>
              </a:xfrm>
              <a:custGeom>
                <a:avLst/>
                <a:gdLst>
                  <a:gd name="T0" fmla="*/ 1 w 2"/>
                  <a:gd name="T1" fmla="*/ 0 h 1"/>
                  <a:gd name="T2" fmla="*/ 0 w 2"/>
                  <a:gd name="T3" fmla="*/ 1 h 1"/>
                  <a:gd name="T4" fmla="*/ 0 w 2"/>
                  <a:gd name="T5" fmla="*/ 1 h 1"/>
                  <a:gd name="T6" fmla="*/ 0 w 2"/>
                  <a:gd name="T7" fmla="*/ 0 h 1"/>
                  <a:gd name="T8" fmla="*/ 1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1"/>
                      <a:pt x="2" y="1"/>
                      <a:pt x="0" y="1"/>
                    </a:cubicBezTo>
                    <a:cubicBezTo>
                      <a:pt x="0" y="1"/>
                      <a:pt x="0" y="1"/>
                      <a:pt x="0" y="1"/>
                    </a:cubicBezTo>
                    <a:cubicBezTo>
                      <a:pt x="0" y="0"/>
                      <a:pt x="0" y="1"/>
                      <a:pt x="0" y="0"/>
                    </a:cubicBezTo>
                    <a:cubicBezTo>
                      <a:pt x="0" y="0"/>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4" name="Freeform 174"/>
              <p:cNvSpPr/>
              <p:nvPr/>
            </p:nvSpPr>
            <p:spPr bwMode="auto">
              <a:xfrm>
                <a:off x="1382" y="2922"/>
                <a:ext cx="10" cy="10"/>
              </a:xfrm>
              <a:custGeom>
                <a:avLst/>
                <a:gdLst>
                  <a:gd name="T0" fmla="*/ 2 w 2"/>
                  <a:gd name="T1" fmla="*/ 0 h 2"/>
                  <a:gd name="T2" fmla="*/ 2 w 2"/>
                  <a:gd name="T3" fmla="*/ 2 h 2"/>
                  <a:gd name="T4" fmla="*/ 1 w 2"/>
                  <a:gd name="T5" fmla="*/ 2 h 2"/>
                  <a:gd name="T6" fmla="*/ 0 w 2"/>
                  <a:gd name="T7" fmla="*/ 0 h 2"/>
                  <a:gd name="T8" fmla="*/ 2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0"/>
                    </a:moveTo>
                    <a:cubicBezTo>
                      <a:pt x="2" y="0"/>
                      <a:pt x="2" y="1"/>
                      <a:pt x="2" y="2"/>
                    </a:cubicBezTo>
                    <a:cubicBezTo>
                      <a:pt x="2" y="2"/>
                      <a:pt x="1" y="2"/>
                      <a:pt x="1" y="2"/>
                    </a:cubicBezTo>
                    <a:cubicBezTo>
                      <a:pt x="1" y="1"/>
                      <a:pt x="1" y="1"/>
                      <a:pt x="0" y="0"/>
                    </a:cubicBezTo>
                    <a:cubicBezTo>
                      <a:pt x="1" y="0"/>
                      <a:pt x="1"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5" name="Freeform 175"/>
              <p:cNvSpPr/>
              <p:nvPr/>
            </p:nvSpPr>
            <p:spPr bwMode="auto">
              <a:xfrm>
                <a:off x="1547" y="2927"/>
                <a:ext cx="109" cy="130"/>
              </a:xfrm>
              <a:custGeom>
                <a:avLst/>
                <a:gdLst>
                  <a:gd name="T0" fmla="*/ 21 w 22"/>
                  <a:gd name="T1" fmla="*/ 11 h 26"/>
                  <a:gd name="T2" fmla="*/ 21 w 22"/>
                  <a:gd name="T3" fmla="*/ 13 h 26"/>
                  <a:gd name="T4" fmla="*/ 18 w 22"/>
                  <a:gd name="T5" fmla="*/ 18 h 26"/>
                  <a:gd name="T6" fmla="*/ 16 w 22"/>
                  <a:gd name="T7" fmla="*/ 19 h 26"/>
                  <a:gd name="T8" fmla="*/ 13 w 22"/>
                  <a:gd name="T9" fmla="*/ 26 h 26"/>
                  <a:gd name="T10" fmla="*/ 6 w 22"/>
                  <a:gd name="T11" fmla="*/ 24 h 26"/>
                  <a:gd name="T12" fmla="*/ 0 w 22"/>
                  <a:gd name="T13" fmla="*/ 16 h 26"/>
                  <a:gd name="T14" fmla="*/ 0 w 22"/>
                  <a:gd name="T15" fmla="*/ 12 h 26"/>
                  <a:gd name="T16" fmla="*/ 1 w 22"/>
                  <a:gd name="T17" fmla="*/ 11 h 26"/>
                  <a:gd name="T18" fmla="*/ 5 w 22"/>
                  <a:gd name="T19" fmla="*/ 10 h 26"/>
                  <a:gd name="T20" fmla="*/ 18 w 22"/>
                  <a:gd name="T21" fmla="*/ 0 h 26"/>
                  <a:gd name="T22" fmla="*/ 22 w 22"/>
                  <a:gd name="T23" fmla="*/ 5 h 26"/>
                  <a:gd name="T24" fmla="*/ 18 w 22"/>
                  <a:gd name="T25" fmla="*/ 9 h 26"/>
                  <a:gd name="T26" fmla="*/ 19 w 22"/>
                  <a:gd name="T27" fmla="*/ 11 h 26"/>
                  <a:gd name="T28" fmla="*/ 21 w 22"/>
                  <a:gd name="T29" fmla="*/ 11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26"/>
                  <a:gd name="T47" fmla="*/ 22 w 22"/>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26">
                    <a:moveTo>
                      <a:pt x="21" y="11"/>
                    </a:moveTo>
                    <a:cubicBezTo>
                      <a:pt x="21" y="12"/>
                      <a:pt x="21" y="13"/>
                      <a:pt x="21" y="13"/>
                    </a:cubicBezTo>
                    <a:cubicBezTo>
                      <a:pt x="16" y="15"/>
                      <a:pt x="20" y="14"/>
                      <a:pt x="18" y="18"/>
                    </a:cubicBezTo>
                    <a:cubicBezTo>
                      <a:pt x="18" y="18"/>
                      <a:pt x="17" y="18"/>
                      <a:pt x="16" y="19"/>
                    </a:cubicBezTo>
                    <a:cubicBezTo>
                      <a:pt x="15" y="21"/>
                      <a:pt x="18" y="25"/>
                      <a:pt x="13" y="26"/>
                    </a:cubicBezTo>
                    <a:cubicBezTo>
                      <a:pt x="12" y="24"/>
                      <a:pt x="8" y="25"/>
                      <a:pt x="6" y="24"/>
                    </a:cubicBezTo>
                    <a:cubicBezTo>
                      <a:pt x="5" y="23"/>
                      <a:pt x="0" y="17"/>
                      <a:pt x="0" y="16"/>
                    </a:cubicBezTo>
                    <a:cubicBezTo>
                      <a:pt x="0" y="15"/>
                      <a:pt x="0" y="14"/>
                      <a:pt x="0" y="12"/>
                    </a:cubicBezTo>
                    <a:cubicBezTo>
                      <a:pt x="0" y="12"/>
                      <a:pt x="1" y="11"/>
                      <a:pt x="1" y="11"/>
                    </a:cubicBezTo>
                    <a:cubicBezTo>
                      <a:pt x="2" y="9"/>
                      <a:pt x="3" y="9"/>
                      <a:pt x="5" y="10"/>
                    </a:cubicBezTo>
                    <a:cubicBezTo>
                      <a:pt x="7" y="8"/>
                      <a:pt x="15" y="0"/>
                      <a:pt x="18" y="0"/>
                    </a:cubicBezTo>
                    <a:cubicBezTo>
                      <a:pt x="20" y="4"/>
                      <a:pt x="22" y="1"/>
                      <a:pt x="22" y="5"/>
                    </a:cubicBezTo>
                    <a:cubicBezTo>
                      <a:pt x="20" y="6"/>
                      <a:pt x="18" y="6"/>
                      <a:pt x="18" y="9"/>
                    </a:cubicBezTo>
                    <a:cubicBezTo>
                      <a:pt x="19" y="9"/>
                      <a:pt x="18" y="10"/>
                      <a:pt x="19" y="11"/>
                    </a:cubicBezTo>
                    <a:cubicBezTo>
                      <a:pt x="19" y="11"/>
                      <a:pt x="20" y="11"/>
                      <a:pt x="21" y="1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6" name="Freeform 176"/>
              <p:cNvSpPr/>
              <p:nvPr/>
            </p:nvSpPr>
            <p:spPr bwMode="auto">
              <a:xfrm>
                <a:off x="1676" y="2927"/>
                <a:ext cx="10" cy="15"/>
              </a:xfrm>
              <a:custGeom>
                <a:avLst/>
                <a:gdLst>
                  <a:gd name="T0" fmla="*/ 1 w 2"/>
                  <a:gd name="T1" fmla="*/ 0 h 3"/>
                  <a:gd name="T2" fmla="*/ 2 w 2"/>
                  <a:gd name="T3" fmla="*/ 2 h 3"/>
                  <a:gd name="T4" fmla="*/ 0 w 2"/>
                  <a:gd name="T5" fmla="*/ 2 h 3"/>
                  <a:gd name="T6" fmla="*/ 1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1" y="0"/>
                    </a:moveTo>
                    <a:cubicBezTo>
                      <a:pt x="2" y="1"/>
                      <a:pt x="1" y="0"/>
                      <a:pt x="2" y="2"/>
                    </a:cubicBezTo>
                    <a:cubicBezTo>
                      <a:pt x="1" y="2"/>
                      <a:pt x="1" y="3"/>
                      <a:pt x="0" y="2"/>
                    </a:cubicBezTo>
                    <a:cubicBezTo>
                      <a:pt x="0" y="2"/>
                      <a:pt x="0"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7" name="Freeform 177"/>
              <p:cNvSpPr/>
              <p:nvPr/>
            </p:nvSpPr>
            <p:spPr bwMode="auto">
              <a:xfrm>
                <a:off x="1736" y="2937"/>
                <a:ext cx="5" cy="5"/>
              </a:xfrm>
              <a:custGeom>
                <a:avLst/>
                <a:gdLst>
                  <a:gd name="T0" fmla="*/ 0 w 1"/>
                  <a:gd name="T1" fmla="*/ 0 h 1"/>
                  <a:gd name="T2" fmla="*/ 1 w 1"/>
                  <a:gd name="T3" fmla="*/ 0 h 1"/>
                  <a:gd name="T4" fmla="*/ 1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1" y="0"/>
                      <a:pt x="1" y="0"/>
                      <a:pt x="1"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8" name="Freeform 178"/>
              <p:cNvSpPr/>
              <p:nvPr/>
            </p:nvSpPr>
            <p:spPr bwMode="auto">
              <a:xfrm>
                <a:off x="1671" y="2937"/>
                <a:ext cx="5" cy="5"/>
              </a:xfrm>
              <a:custGeom>
                <a:avLst/>
                <a:gdLst>
                  <a:gd name="T0" fmla="*/ 0 w 1"/>
                  <a:gd name="T1" fmla="*/ 0 h 1"/>
                  <a:gd name="T2" fmla="*/ 1 w 1"/>
                  <a:gd name="T3" fmla="*/ 1 h 1"/>
                  <a:gd name="T4" fmla="*/ 1 w 1"/>
                  <a:gd name="T5" fmla="*/ 1 h 1"/>
                  <a:gd name="T6" fmla="*/ 0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1" y="1"/>
                      <a:pt x="0" y="0"/>
                      <a:pt x="1" y="1"/>
                    </a:cubicBezTo>
                    <a:cubicBezTo>
                      <a:pt x="1" y="1"/>
                      <a:pt x="1" y="1"/>
                      <a:pt x="1" y="1"/>
                    </a:cubicBezTo>
                    <a:cubicBezTo>
                      <a:pt x="0" y="1"/>
                      <a:pt x="0"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49" name="Freeform 179"/>
              <p:cNvSpPr/>
              <p:nvPr/>
            </p:nvSpPr>
            <p:spPr bwMode="auto">
              <a:xfrm>
                <a:off x="1407" y="2942"/>
                <a:ext cx="115" cy="135"/>
              </a:xfrm>
              <a:custGeom>
                <a:avLst/>
                <a:gdLst>
                  <a:gd name="T0" fmla="*/ 0 w 23"/>
                  <a:gd name="T1" fmla="*/ 0 h 27"/>
                  <a:gd name="T2" fmla="*/ 3 w 23"/>
                  <a:gd name="T3" fmla="*/ 0 h 27"/>
                  <a:gd name="T4" fmla="*/ 9 w 23"/>
                  <a:gd name="T5" fmla="*/ 7 h 27"/>
                  <a:gd name="T6" fmla="*/ 15 w 23"/>
                  <a:gd name="T7" fmla="*/ 12 h 27"/>
                  <a:gd name="T8" fmla="*/ 16 w 23"/>
                  <a:gd name="T9" fmla="*/ 16 h 27"/>
                  <a:gd name="T10" fmla="*/ 23 w 23"/>
                  <a:gd name="T11" fmla="*/ 21 h 27"/>
                  <a:gd name="T12" fmla="*/ 23 w 23"/>
                  <a:gd name="T13" fmla="*/ 27 h 27"/>
                  <a:gd name="T14" fmla="*/ 19 w 23"/>
                  <a:gd name="T15" fmla="*/ 27 h 27"/>
                  <a:gd name="T16" fmla="*/ 12 w 23"/>
                  <a:gd name="T17" fmla="*/ 21 h 27"/>
                  <a:gd name="T18" fmla="*/ 11 w 23"/>
                  <a:gd name="T19" fmla="*/ 16 h 27"/>
                  <a:gd name="T20" fmla="*/ 7 w 23"/>
                  <a:gd name="T21" fmla="*/ 12 h 27"/>
                  <a:gd name="T22" fmla="*/ 7 w 23"/>
                  <a:gd name="T23" fmla="*/ 8 h 27"/>
                  <a:gd name="T24" fmla="*/ 5 w 23"/>
                  <a:gd name="T25" fmla="*/ 7 h 27"/>
                  <a:gd name="T26" fmla="*/ 4 w 23"/>
                  <a:gd name="T27" fmla="*/ 5 h 27"/>
                  <a:gd name="T28" fmla="*/ 0 w 23"/>
                  <a:gd name="T29" fmla="*/ 0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27"/>
                  <a:gd name="T47" fmla="*/ 23 w 23"/>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27">
                    <a:moveTo>
                      <a:pt x="0" y="0"/>
                    </a:moveTo>
                    <a:cubicBezTo>
                      <a:pt x="1" y="0"/>
                      <a:pt x="3" y="0"/>
                      <a:pt x="3" y="0"/>
                    </a:cubicBezTo>
                    <a:cubicBezTo>
                      <a:pt x="7" y="2"/>
                      <a:pt x="7" y="5"/>
                      <a:pt x="9" y="7"/>
                    </a:cubicBezTo>
                    <a:cubicBezTo>
                      <a:pt x="11" y="9"/>
                      <a:pt x="13" y="10"/>
                      <a:pt x="15" y="12"/>
                    </a:cubicBezTo>
                    <a:cubicBezTo>
                      <a:pt x="16" y="13"/>
                      <a:pt x="15" y="14"/>
                      <a:pt x="16" y="16"/>
                    </a:cubicBezTo>
                    <a:cubicBezTo>
                      <a:pt x="18" y="18"/>
                      <a:pt x="21" y="19"/>
                      <a:pt x="23" y="21"/>
                    </a:cubicBezTo>
                    <a:cubicBezTo>
                      <a:pt x="23" y="23"/>
                      <a:pt x="23" y="25"/>
                      <a:pt x="23" y="27"/>
                    </a:cubicBezTo>
                    <a:cubicBezTo>
                      <a:pt x="22" y="27"/>
                      <a:pt x="21" y="27"/>
                      <a:pt x="19" y="27"/>
                    </a:cubicBezTo>
                    <a:cubicBezTo>
                      <a:pt x="18" y="25"/>
                      <a:pt x="14" y="24"/>
                      <a:pt x="12" y="21"/>
                    </a:cubicBezTo>
                    <a:cubicBezTo>
                      <a:pt x="11" y="20"/>
                      <a:pt x="12" y="18"/>
                      <a:pt x="11" y="16"/>
                    </a:cubicBezTo>
                    <a:cubicBezTo>
                      <a:pt x="10" y="14"/>
                      <a:pt x="8" y="13"/>
                      <a:pt x="7" y="12"/>
                    </a:cubicBezTo>
                    <a:cubicBezTo>
                      <a:pt x="7" y="10"/>
                      <a:pt x="7" y="9"/>
                      <a:pt x="7" y="8"/>
                    </a:cubicBezTo>
                    <a:cubicBezTo>
                      <a:pt x="7" y="7"/>
                      <a:pt x="6" y="8"/>
                      <a:pt x="5" y="7"/>
                    </a:cubicBezTo>
                    <a:cubicBezTo>
                      <a:pt x="4" y="7"/>
                      <a:pt x="5" y="5"/>
                      <a:pt x="4" y="5"/>
                    </a:cubicBezTo>
                    <a:cubicBezTo>
                      <a:pt x="2" y="3"/>
                      <a:pt x="0" y="4"/>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0" name="Freeform 180"/>
              <p:cNvSpPr/>
              <p:nvPr/>
            </p:nvSpPr>
            <p:spPr bwMode="auto">
              <a:xfrm>
                <a:off x="1661" y="2942"/>
                <a:ext cx="15" cy="10"/>
              </a:xfrm>
              <a:custGeom>
                <a:avLst/>
                <a:gdLst>
                  <a:gd name="T0" fmla="*/ 1 w 3"/>
                  <a:gd name="T1" fmla="*/ 0 h 2"/>
                  <a:gd name="T2" fmla="*/ 3 w 3"/>
                  <a:gd name="T3" fmla="*/ 2 h 2"/>
                  <a:gd name="T4" fmla="*/ 2 w 3"/>
                  <a:gd name="T5" fmla="*/ 2 h 2"/>
                  <a:gd name="T6" fmla="*/ 0 w 3"/>
                  <a:gd name="T7" fmla="*/ 0 h 2"/>
                  <a:gd name="T8" fmla="*/ 1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cubicBezTo>
                      <a:pt x="2" y="1"/>
                      <a:pt x="2" y="1"/>
                      <a:pt x="3" y="2"/>
                    </a:cubicBezTo>
                    <a:cubicBezTo>
                      <a:pt x="2" y="2"/>
                      <a:pt x="2" y="2"/>
                      <a:pt x="2" y="2"/>
                    </a:cubicBezTo>
                    <a:cubicBezTo>
                      <a:pt x="1" y="1"/>
                      <a:pt x="1" y="1"/>
                      <a:pt x="0" y="0"/>
                    </a:cubicBezTo>
                    <a:cubicBezTo>
                      <a:pt x="1" y="0"/>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1" name="Freeform 181"/>
              <p:cNvSpPr/>
              <p:nvPr/>
            </p:nvSpPr>
            <p:spPr bwMode="auto">
              <a:xfrm>
                <a:off x="1731" y="2952"/>
                <a:ext cx="10" cy="10"/>
              </a:xfrm>
              <a:custGeom>
                <a:avLst/>
                <a:gdLst>
                  <a:gd name="T0" fmla="*/ 1 w 2"/>
                  <a:gd name="T1" fmla="*/ 0 h 2"/>
                  <a:gd name="T2" fmla="*/ 2 w 2"/>
                  <a:gd name="T3" fmla="*/ 2 h 2"/>
                  <a:gd name="T4" fmla="*/ 1 w 2"/>
                  <a:gd name="T5" fmla="*/ 2 h 2"/>
                  <a:gd name="T6" fmla="*/ 0 w 2"/>
                  <a:gd name="T7" fmla="*/ 1 h 2"/>
                  <a:gd name="T8" fmla="*/ 1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2" y="1"/>
                      <a:pt x="2" y="1"/>
                      <a:pt x="2" y="2"/>
                    </a:cubicBezTo>
                    <a:cubicBezTo>
                      <a:pt x="2" y="2"/>
                      <a:pt x="1" y="2"/>
                      <a:pt x="1" y="2"/>
                    </a:cubicBezTo>
                    <a:cubicBezTo>
                      <a:pt x="0" y="1"/>
                      <a:pt x="1" y="2"/>
                      <a:pt x="0" y="1"/>
                    </a:cubicBezTo>
                    <a:cubicBezTo>
                      <a:pt x="1" y="1"/>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2" name="Freeform 182"/>
              <p:cNvSpPr/>
              <p:nvPr/>
            </p:nvSpPr>
            <p:spPr bwMode="auto">
              <a:xfrm>
                <a:off x="1726" y="2952"/>
                <a:ext cx="5" cy="10"/>
              </a:xfrm>
              <a:custGeom>
                <a:avLst/>
                <a:gdLst>
                  <a:gd name="T0" fmla="*/ 0 w 1"/>
                  <a:gd name="T1" fmla="*/ 0 h 2"/>
                  <a:gd name="T2" fmla="*/ 0 w 1"/>
                  <a:gd name="T3" fmla="*/ 1 h 2"/>
                  <a:gd name="T4" fmla="*/ 0 w 1"/>
                  <a:gd name="T5" fmla="*/ 2 h 2"/>
                  <a:gd name="T6" fmla="*/ 0 w 1"/>
                  <a:gd name="T7" fmla="*/ 2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1" y="1"/>
                      <a:pt x="0" y="0"/>
                      <a:pt x="0" y="1"/>
                    </a:cubicBezTo>
                    <a:cubicBezTo>
                      <a:pt x="0" y="2"/>
                      <a:pt x="0" y="1"/>
                      <a:pt x="0" y="2"/>
                    </a:cubicBezTo>
                    <a:cubicBezTo>
                      <a:pt x="0" y="2"/>
                      <a:pt x="0"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3" name="Freeform 183"/>
              <p:cNvSpPr/>
              <p:nvPr/>
            </p:nvSpPr>
            <p:spPr bwMode="auto">
              <a:xfrm>
                <a:off x="1721" y="2962"/>
                <a:ext cx="5" cy="5"/>
              </a:xfrm>
              <a:custGeom>
                <a:avLst/>
                <a:gdLst>
                  <a:gd name="T0" fmla="*/ 0 w 1"/>
                  <a:gd name="T1" fmla="*/ 0 h 1"/>
                  <a:gd name="T2" fmla="*/ 1 w 1"/>
                  <a:gd name="T3" fmla="*/ 1 h 1"/>
                  <a:gd name="T4" fmla="*/ 1 w 1"/>
                  <a:gd name="T5" fmla="*/ 1 h 1"/>
                  <a:gd name="T6" fmla="*/ 0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1" y="0"/>
                      <a:pt x="0" y="0"/>
                      <a:pt x="1" y="1"/>
                    </a:cubicBezTo>
                    <a:cubicBezTo>
                      <a:pt x="1" y="1"/>
                      <a:pt x="1" y="1"/>
                      <a:pt x="1" y="1"/>
                    </a:cubicBezTo>
                    <a:cubicBezTo>
                      <a:pt x="0" y="1"/>
                      <a:pt x="0"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4" name="Freeform 184"/>
              <p:cNvSpPr/>
              <p:nvPr/>
            </p:nvSpPr>
            <p:spPr bwMode="auto">
              <a:xfrm>
                <a:off x="1756" y="2972"/>
                <a:ext cx="5" cy="10"/>
              </a:xfrm>
              <a:custGeom>
                <a:avLst/>
                <a:gdLst>
                  <a:gd name="T0" fmla="*/ 0 w 1"/>
                  <a:gd name="T1" fmla="*/ 1 h 2"/>
                  <a:gd name="T2" fmla="*/ 1 w 1"/>
                  <a:gd name="T3" fmla="*/ 2 h 2"/>
                  <a:gd name="T4" fmla="*/ 0 w 1"/>
                  <a:gd name="T5" fmla="*/ 2 h 2"/>
                  <a:gd name="T6" fmla="*/ 0 w 1"/>
                  <a:gd name="T7" fmla="*/ 1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1"/>
                      <a:pt x="1" y="0"/>
                      <a:pt x="1" y="2"/>
                    </a:cubicBezTo>
                    <a:cubicBezTo>
                      <a:pt x="1" y="2"/>
                      <a:pt x="0" y="2"/>
                      <a:pt x="0" y="2"/>
                    </a:cubicBezTo>
                    <a:cubicBezTo>
                      <a:pt x="0" y="1"/>
                      <a:pt x="0" y="1"/>
                      <a:pt x="0" y="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5" name="Freeform 185"/>
              <p:cNvSpPr/>
              <p:nvPr/>
            </p:nvSpPr>
            <p:spPr bwMode="auto">
              <a:xfrm>
                <a:off x="1746" y="2977"/>
                <a:ext cx="15" cy="30"/>
              </a:xfrm>
              <a:custGeom>
                <a:avLst/>
                <a:gdLst>
                  <a:gd name="T0" fmla="*/ 1 w 3"/>
                  <a:gd name="T1" fmla="*/ 0 h 6"/>
                  <a:gd name="T2" fmla="*/ 3 w 3"/>
                  <a:gd name="T3" fmla="*/ 2 h 6"/>
                  <a:gd name="T4" fmla="*/ 3 w 3"/>
                  <a:gd name="T5" fmla="*/ 6 h 6"/>
                  <a:gd name="T6" fmla="*/ 2 w 3"/>
                  <a:gd name="T7" fmla="*/ 6 h 6"/>
                  <a:gd name="T8" fmla="*/ 1 w 3"/>
                  <a:gd name="T9" fmla="*/ 6 h 6"/>
                  <a:gd name="T10" fmla="*/ 1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1" y="0"/>
                    </a:moveTo>
                    <a:cubicBezTo>
                      <a:pt x="2" y="1"/>
                      <a:pt x="2" y="1"/>
                      <a:pt x="3" y="2"/>
                    </a:cubicBezTo>
                    <a:cubicBezTo>
                      <a:pt x="3" y="3"/>
                      <a:pt x="3" y="5"/>
                      <a:pt x="3" y="6"/>
                    </a:cubicBezTo>
                    <a:cubicBezTo>
                      <a:pt x="2" y="6"/>
                      <a:pt x="2" y="6"/>
                      <a:pt x="2" y="6"/>
                    </a:cubicBezTo>
                    <a:cubicBezTo>
                      <a:pt x="2" y="6"/>
                      <a:pt x="2" y="6"/>
                      <a:pt x="1" y="6"/>
                    </a:cubicBezTo>
                    <a:cubicBezTo>
                      <a:pt x="1" y="4"/>
                      <a:pt x="0" y="3"/>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6" name="Freeform 186"/>
              <p:cNvSpPr/>
              <p:nvPr/>
            </p:nvSpPr>
            <p:spPr bwMode="auto">
              <a:xfrm>
                <a:off x="1651" y="2982"/>
                <a:ext cx="65" cy="90"/>
              </a:xfrm>
              <a:custGeom>
                <a:avLst/>
                <a:gdLst>
                  <a:gd name="T0" fmla="*/ 12 w 13"/>
                  <a:gd name="T1" fmla="*/ 1 h 18"/>
                  <a:gd name="T2" fmla="*/ 13 w 13"/>
                  <a:gd name="T3" fmla="*/ 2 h 18"/>
                  <a:gd name="T4" fmla="*/ 10 w 13"/>
                  <a:gd name="T5" fmla="*/ 4 h 18"/>
                  <a:gd name="T6" fmla="*/ 4 w 13"/>
                  <a:gd name="T7" fmla="*/ 4 h 18"/>
                  <a:gd name="T8" fmla="*/ 4 w 13"/>
                  <a:gd name="T9" fmla="*/ 7 h 18"/>
                  <a:gd name="T10" fmla="*/ 5 w 13"/>
                  <a:gd name="T11" fmla="*/ 8 h 18"/>
                  <a:gd name="T12" fmla="*/ 5 w 13"/>
                  <a:gd name="T13" fmla="*/ 9 h 18"/>
                  <a:gd name="T14" fmla="*/ 5 w 13"/>
                  <a:gd name="T15" fmla="*/ 9 h 18"/>
                  <a:gd name="T16" fmla="*/ 5 w 13"/>
                  <a:gd name="T17" fmla="*/ 8 h 18"/>
                  <a:gd name="T18" fmla="*/ 10 w 13"/>
                  <a:gd name="T19" fmla="*/ 6 h 18"/>
                  <a:gd name="T20" fmla="*/ 10 w 13"/>
                  <a:gd name="T21" fmla="*/ 7 h 18"/>
                  <a:gd name="T22" fmla="*/ 10 w 13"/>
                  <a:gd name="T23" fmla="*/ 9 h 18"/>
                  <a:gd name="T24" fmla="*/ 10 w 13"/>
                  <a:gd name="T25" fmla="*/ 9 h 18"/>
                  <a:gd name="T26" fmla="*/ 9 w 13"/>
                  <a:gd name="T27" fmla="*/ 9 h 18"/>
                  <a:gd name="T28" fmla="*/ 9 w 13"/>
                  <a:gd name="T29" fmla="*/ 9 h 18"/>
                  <a:gd name="T30" fmla="*/ 10 w 13"/>
                  <a:gd name="T31" fmla="*/ 7 h 18"/>
                  <a:gd name="T32" fmla="*/ 9 w 13"/>
                  <a:gd name="T33" fmla="*/ 7 h 18"/>
                  <a:gd name="T34" fmla="*/ 9 w 13"/>
                  <a:gd name="T35" fmla="*/ 8 h 18"/>
                  <a:gd name="T36" fmla="*/ 7 w 13"/>
                  <a:gd name="T37" fmla="*/ 10 h 18"/>
                  <a:gd name="T38" fmla="*/ 9 w 13"/>
                  <a:gd name="T39" fmla="*/ 15 h 18"/>
                  <a:gd name="T40" fmla="*/ 7 w 13"/>
                  <a:gd name="T41" fmla="*/ 16 h 18"/>
                  <a:gd name="T42" fmla="*/ 5 w 13"/>
                  <a:gd name="T43" fmla="*/ 11 h 18"/>
                  <a:gd name="T44" fmla="*/ 4 w 13"/>
                  <a:gd name="T45" fmla="*/ 11 h 18"/>
                  <a:gd name="T46" fmla="*/ 4 w 13"/>
                  <a:gd name="T47" fmla="*/ 14 h 18"/>
                  <a:gd name="T48" fmla="*/ 5 w 13"/>
                  <a:gd name="T49" fmla="*/ 18 h 18"/>
                  <a:gd name="T50" fmla="*/ 2 w 13"/>
                  <a:gd name="T51" fmla="*/ 18 h 18"/>
                  <a:gd name="T52" fmla="*/ 1 w 13"/>
                  <a:gd name="T53" fmla="*/ 18 h 18"/>
                  <a:gd name="T54" fmla="*/ 0 w 13"/>
                  <a:gd name="T55" fmla="*/ 11 h 18"/>
                  <a:gd name="T56" fmla="*/ 2 w 13"/>
                  <a:gd name="T57" fmla="*/ 3 h 18"/>
                  <a:gd name="T58" fmla="*/ 4 w 13"/>
                  <a:gd name="T59" fmla="*/ 2 h 18"/>
                  <a:gd name="T60" fmla="*/ 12 w 13"/>
                  <a:gd name="T61" fmla="*/ 1 h 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
                  <a:gd name="T94" fmla="*/ 0 h 18"/>
                  <a:gd name="T95" fmla="*/ 13 w 13"/>
                  <a:gd name="T96" fmla="*/ 18 h 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 h="18">
                    <a:moveTo>
                      <a:pt x="12" y="1"/>
                    </a:moveTo>
                    <a:cubicBezTo>
                      <a:pt x="13" y="1"/>
                      <a:pt x="13" y="1"/>
                      <a:pt x="13" y="2"/>
                    </a:cubicBezTo>
                    <a:cubicBezTo>
                      <a:pt x="12" y="3"/>
                      <a:pt x="12" y="4"/>
                      <a:pt x="10" y="4"/>
                    </a:cubicBezTo>
                    <a:cubicBezTo>
                      <a:pt x="9" y="4"/>
                      <a:pt x="6" y="4"/>
                      <a:pt x="4" y="4"/>
                    </a:cubicBezTo>
                    <a:cubicBezTo>
                      <a:pt x="4" y="4"/>
                      <a:pt x="4" y="6"/>
                      <a:pt x="4" y="7"/>
                    </a:cubicBezTo>
                    <a:cubicBezTo>
                      <a:pt x="4" y="8"/>
                      <a:pt x="4" y="8"/>
                      <a:pt x="5" y="8"/>
                    </a:cubicBezTo>
                    <a:cubicBezTo>
                      <a:pt x="5" y="8"/>
                      <a:pt x="5" y="8"/>
                      <a:pt x="5" y="9"/>
                    </a:cubicBezTo>
                    <a:cubicBezTo>
                      <a:pt x="5" y="9"/>
                      <a:pt x="5" y="9"/>
                      <a:pt x="5" y="9"/>
                    </a:cubicBezTo>
                    <a:cubicBezTo>
                      <a:pt x="5" y="8"/>
                      <a:pt x="5" y="8"/>
                      <a:pt x="5" y="8"/>
                    </a:cubicBezTo>
                    <a:cubicBezTo>
                      <a:pt x="7" y="7"/>
                      <a:pt x="8" y="6"/>
                      <a:pt x="10" y="6"/>
                    </a:cubicBezTo>
                    <a:cubicBezTo>
                      <a:pt x="10" y="6"/>
                      <a:pt x="10" y="7"/>
                      <a:pt x="10" y="7"/>
                    </a:cubicBezTo>
                    <a:cubicBezTo>
                      <a:pt x="10" y="7"/>
                      <a:pt x="10" y="8"/>
                      <a:pt x="10" y="9"/>
                    </a:cubicBezTo>
                    <a:cubicBezTo>
                      <a:pt x="10" y="9"/>
                      <a:pt x="10" y="9"/>
                      <a:pt x="10" y="9"/>
                    </a:cubicBezTo>
                    <a:cubicBezTo>
                      <a:pt x="9" y="9"/>
                      <a:pt x="9" y="9"/>
                      <a:pt x="9" y="9"/>
                    </a:cubicBezTo>
                    <a:cubicBezTo>
                      <a:pt x="9" y="9"/>
                      <a:pt x="9" y="9"/>
                      <a:pt x="9" y="9"/>
                    </a:cubicBezTo>
                    <a:cubicBezTo>
                      <a:pt x="9" y="8"/>
                      <a:pt x="9" y="8"/>
                      <a:pt x="10" y="7"/>
                    </a:cubicBezTo>
                    <a:cubicBezTo>
                      <a:pt x="9" y="7"/>
                      <a:pt x="9" y="7"/>
                      <a:pt x="9" y="7"/>
                    </a:cubicBezTo>
                    <a:cubicBezTo>
                      <a:pt x="9" y="7"/>
                      <a:pt x="9" y="8"/>
                      <a:pt x="9" y="8"/>
                    </a:cubicBezTo>
                    <a:cubicBezTo>
                      <a:pt x="7" y="8"/>
                      <a:pt x="7" y="9"/>
                      <a:pt x="7" y="10"/>
                    </a:cubicBezTo>
                    <a:cubicBezTo>
                      <a:pt x="8" y="11"/>
                      <a:pt x="9" y="14"/>
                      <a:pt x="9" y="15"/>
                    </a:cubicBezTo>
                    <a:cubicBezTo>
                      <a:pt x="9" y="15"/>
                      <a:pt x="8" y="15"/>
                      <a:pt x="7" y="16"/>
                    </a:cubicBezTo>
                    <a:cubicBezTo>
                      <a:pt x="6" y="14"/>
                      <a:pt x="5" y="13"/>
                      <a:pt x="5" y="11"/>
                    </a:cubicBezTo>
                    <a:cubicBezTo>
                      <a:pt x="4" y="11"/>
                      <a:pt x="4" y="11"/>
                      <a:pt x="4" y="11"/>
                    </a:cubicBezTo>
                    <a:cubicBezTo>
                      <a:pt x="4" y="12"/>
                      <a:pt x="4" y="13"/>
                      <a:pt x="4" y="14"/>
                    </a:cubicBezTo>
                    <a:cubicBezTo>
                      <a:pt x="5" y="15"/>
                      <a:pt x="5" y="16"/>
                      <a:pt x="5" y="18"/>
                    </a:cubicBezTo>
                    <a:cubicBezTo>
                      <a:pt x="4" y="18"/>
                      <a:pt x="3" y="18"/>
                      <a:pt x="2" y="18"/>
                    </a:cubicBezTo>
                    <a:cubicBezTo>
                      <a:pt x="1" y="18"/>
                      <a:pt x="2" y="18"/>
                      <a:pt x="1" y="18"/>
                    </a:cubicBezTo>
                    <a:cubicBezTo>
                      <a:pt x="1" y="14"/>
                      <a:pt x="0" y="14"/>
                      <a:pt x="0" y="11"/>
                    </a:cubicBezTo>
                    <a:cubicBezTo>
                      <a:pt x="2" y="9"/>
                      <a:pt x="2" y="8"/>
                      <a:pt x="2" y="3"/>
                    </a:cubicBezTo>
                    <a:cubicBezTo>
                      <a:pt x="3" y="3"/>
                      <a:pt x="3" y="2"/>
                      <a:pt x="4" y="2"/>
                    </a:cubicBezTo>
                    <a:cubicBezTo>
                      <a:pt x="6" y="0"/>
                      <a:pt x="9" y="3"/>
                      <a:pt x="12" y="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7" name="Freeform 187"/>
              <p:cNvSpPr/>
              <p:nvPr/>
            </p:nvSpPr>
            <p:spPr bwMode="auto">
              <a:xfrm>
                <a:off x="1756" y="2997"/>
                <a:ext cx="1" cy="5"/>
              </a:xfrm>
              <a:custGeom>
                <a:avLst/>
                <a:gdLst>
                  <a:gd name="T0" fmla="*/ 0 w 1"/>
                  <a:gd name="T1" fmla="*/ 0 h 1"/>
                  <a:gd name="T2" fmla="*/ 0 w 1"/>
                  <a:gd name="T3" fmla="*/ 1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0"/>
                      <a:pt x="0" y="0"/>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8" name="Freeform 188"/>
              <p:cNvSpPr/>
              <p:nvPr/>
            </p:nvSpPr>
            <p:spPr bwMode="auto">
              <a:xfrm>
                <a:off x="1776" y="3002"/>
                <a:ext cx="10" cy="5"/>
              </a:xfrm>
              <a:custGeom>
                <a:avLst/>
                <a:gdLst>
                  <a:gd name="T0" fmla="*/ 1 w 2"/>
                  <a:gd name="T1" fmla="*/ 0 h 1"/>
                  <a:gd name="T2" fmla="*/ 2 w 2"/>
                  <a:gd name="T3" fmla="*/ 1 h 1"/>
                  <a:gd name="T4" fmla="*/ 2 w 2"/>
                  <a:gd name="T5" fmla="*/ 1 h 1"/>
                  <a:gd name="T6" fmla="*/ 1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1"/>
                      <a:pt x="1" y="1"/>
                      <a:pt x="2" y="1"/>
                    </a:cubicBezTo>
                    <a:cubicBezTo>
                      <a:pt x="2" y="1"/>
                      <a:pt x="2" y="1"/>
                      <a:pt x="2" y="1"/>
                    </a:cubicBezTo>
                    <a:cubicBezTo>
                      <a:pt x="0" y="1"/>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59" name="Freeform 189"/>
              <p:cNvSpPr/>
              <p:nvPr/>
            </p:nvSpPr>
            <p:spPr bwMode="auto">
              <a:xfrm>
                <a:off x="1831" y="3007"/>
                <a:ext cx="10" cy="5"/>
              </a:xfrm>
              <a:custGeom>
                <a:avLst/>
                <a:gdLst>
                  <a:gd name="T0" fmla="*/ 0 w 2"/>
                  <a:gd name="T1" fmla="*/ 0 h 1"/>
                  <a:gd name="T2" fmla="*/ 1 w 2"/>
                  <a:gd name="T3" fmla="*/ 0 h 1"/>
                  <a:gd name="T4" fmla="*/ 2 w 2"/>
                  <a:gd name="T5" fmla="*/ 1 h 1"/>
                  <a:gd name="T6" fmla="*/ 0 w 2"/>
                  <a:gd name="T7" fmla="*/ 1 h 1"/>
                  <a:gd name="T8" fmla="*/ 0 w 2"/>
                  <a:gd name="T9" fmla="*/ 1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cubicBezTo>
                      <a:pt x="0" y="0"/>
                      <a:pt x="0" y="0"/>
                      <a:pt x="1" y="0"/>
                    </a:cubicBezTo>
                    <a:cubicBezTo>
                      <a:pt x="1" y="1"/>
                      <a:pt x="1" y="1"/>
                      <a:pt x="2" y="1"/>
                    </a:cubicBezTo>
                    <a:cubicBezTo>
                      <a:pt x="1" y="1"/>
                      <a:pt x="1" y="1"/>
                      <a:pt x="0" y="1"/>
                    </a:cubicBezTo>
                    <a:cubicBezTo>
                      <a:pt x="0" y="1"/>
                      <a:pt x="0"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0" name="Freeform 190"/>
              <p:cNvSpPr/>
              <p:nvPr/>
            </p:nvSpPr>
            <p:spPr bwMode="auto">
              <a:xfrm>
                <a:off x="1781" y="3007"/>
                <a:ext cx="170" cy="105"/>
              </a:xfrm>
              <a:custGeom>
                <a:avLst/>
                <a:gdLst>
                  <a:gd name="T0" fmla="*/ 29 w 34"/>
                  <a:gd name="T1" fmla="*/ 10 h 21"/>
                  <a:gd name="T2" fmla="*/ 32 w 34"/>
                  <a:gd name="T3" fmla="*/ 10 h 21"/>
                  <a:gd name="T4" fmla="*/ 32 w 34"/>
                  <a:gd name="T5" fmla="*/ 8 h 21"/>
                  <a:gd name="T6" fmla="*/ 34 w 34"/>
                  <a:gd name="T7" fmla="*/ 8 h 21"/>
                  <a:gd name="T8" fmla="*/ 34 w 34"/>
                  <a:gd name="T9" fmla="*/ 11 h 21"/>
                  <a:gd name="T10" fmla="*/ 30 w 34"/>
                  <a:gd name="T11" fmla="*/ 13 h 21"/>
                  <a:gd name="T12" fmla="*/ 30 w 34"/>
                  <a:gd name="T13" fmla="*/ 19 h 21"/>
                  <a:gd name="T14" fmla="*/ 29 w 34"/>
                  <a:gd name="T15" fmla="*/ 19 h 21"/>
                  <a:gd name="T16" fmla="*/ 27 w 34"/>
                  <a:gd name="T17" fmla="*/ 16 h 21"/>
                  <a:gd name="T18" fmla="*/ 27 w 34"/>
                  <a:gd name="T19" fmla="*/ 17 h 21"/>
                  <a:gd name="T20" fmla="*/ 25 w 34"/>
                  <a:gd name="T21" fmla="*/ 19 h 21"/>
                  <a:gd name="T22" fmla="*/ 26 w 34"/>
                  <a:gd name="T23" fmla="*/ 20 h 21"/>
                  <a:gd name="T24" fmla="*/ 23 w 34"/>
                  <a:gd name="T25" fmla="*/ 21 h 21"/>
                  <a:gd name="T26" fmla="*/ 17 w 34"/>
                  <a:gd name="T27" fmla="*/ 13 h 21"/>
                  <a:gd name="T28" fmla="*/ 13 w 34"/>
                  <a:gd name="T29" fmla="*/ 10 h 21"/>
                  <a:gd name="T30" fmla="*/ 8 w 34"/>
                  <a:gd name="T31" fmla="*/ 9 h 21"/>
                  <a:gd name="T32" fmla="*/ 6 w 34"/>
                  <a:gd name="T33" fmla="*/ 8 h 21"/>
                  <a:gd name="T34" fmla="*/ 4 w 34"/>
                  <a:gd name="T35" fmla="*/ 9 h 21"/>
                  <a:gd name="T36" fmla="*/ 3 w 34"/>
                  <a:gd name="T37" fmla="*/ 6 h 21"/>
                  <a:gd name="T38" fmla="*/ 3 w 34"/>
                  <a:gd name="T39" fmla="*/ 5 h 21"/>
                  <a:gd name="T40" fmla="*/ 6 w 34"/>
                  <a:gd name="T41" fmla="*/ 5 h 21"/>
                  <a:gd name="T42" fmla="*/ 0 w 34"/>
                  <a:gd name="T43" fmla="*/ 2 h 21"/>
                  <a:gd name="T44" fmla="*/ 0 w 34"/>
                  <a:gd name="T45" fmla="*/ 2 h 21"/>
                  <a:gd name="T46" fmla="*/ 6 w 34"/>
                  <a:gd name="T47" fmla="*/ 0 h 21"/>
                  <a:gd name="T48" fmla="*/ 9 w 34"/>
                  <a:gd name="T49" fmla="*/ 4 h 21"/>
                  <a:gd name="T50" fmla="*/ 10 w 34"/>
                  <a:gd name="T51" fmla="*/ 4 h 21"/>
                  <a:gd name="T52" fmla="*/ 10 w 34"/>
                  <a:gd name="T53" fmla="*/ 4 h 21"/>
                  <a:gd name="T54" fmla="*/ 9 w 34"/>
                  <a:gd name="T55" fmla="*/ 6 h 21"/>
                  <a:gd name="T56" fmla="*/ 9 w 34"/>
                  <a:gd name="T57" fmla="*/ 7 h 21"/>
                  <a:gd name="T58" fmla="*/ 10 w 34"/>
                  <a:gd name="T59" fmla="*/ 7 h 21"/>
                  <a:gd name="T60" fmla="*/ 16 w 34"/>
                  <a:gd name="T61" fmla="*/ 2 h 21"/>
                  <a:gd name="T62" fmla="*/ 27 w 34"/>
                  <a:gd name="T63" fmla="*/ 6 h 21"/>
                  <a:gd name="T64" fmla="*/ 29 w 34"/>
                  <a:gd name="T65" fmla="*/ 10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
                  <a:gd name="T100" fmla="*/ 0 h 21"/>
                  <a:gd name="T101" fmla="*/ 34 w 34"/>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 h="21">
                    <a:moveTo>
                      <a:pt x="29" y="10"/>
                    </a:moveTo>
                    <a:cubicBezTo>
                      <a:pt x="30" y="10"/>
                      <a:pt x="30" y="10"/>
                      <a:pt x="32" y="10"/>
                    </a:cubicBezTo>
                    <a:cubicBezTo>
                      <a:pt x="32" y="10"/>
                      <a:pt x="32" y="9"/>
                      <a:pt x="32" y="8"/>
                    </a:cubicBezTo>
                    <a:cubicBezTo>
                      <a:pt x="33" y="8"/>
                      <a:pt x="33" y="8"/>
                      <a:pt x="34" y="8"/>
                    </a:cubicBezTo>
                    <a:cubicBezTo>
                      <a:pt x="34" y="9"/>
                      <a:pt x="34" y="10"/>
                      <a:pt x="34" y="11"/>
                    </a:cubicBezTo>
                    <a:cubicBezTo>
                      <a:pt x="33" y="12"/>
                      <a:pt x="31" y="12"/>
                      <a:pt x="30" y="13"/>
                    </a:cubicBezTo>
                    <a:cubicBezTo>
                      <a:pt x="29" y="15"/>
                      <a:pt x="29" y="17"/>
                      <a:pt x="30" y="19"/>
                    </a:cubicBezTo>
                    <a:cubicBezTo>
                      <a:pt x="30" y="19"/>
                      <a:pt x="29" y="19"/>
                      <a:pt x="29" y="19"/>
                    </a:cubicBezTo>
                    <a:cubicBezTo>
                      <a:pt x="29" y="18"/>
                      <a:pt x="28" y="17"/>
                      <a:pt x="27" y="16"/>
                    </a:cubicBezTo>
                    <a:cubicBezTo>
                      <a:pt x="27" y="16"/>
                      <a:pt x="27" y="17"/>
                      <a:pt x="27" y="17"/>
                    </a:cubicBezTo>
                    <a:cubicBezTo>
                      <a:pt x="27" y="17"/>
                      <a:pt x="26" y="18"/>
                      <a:pt x="25" y="19"/>
                    </a:cubicBezTo>
                    <a:cubicBezTo>
                      <a:pt x="26" y="20"/>
                      <a:pt x="26" y="19"/>
                      <a:pt x="26" y="20"/>
                    </a:cubicBezTo>
                    <a:cubicBezTo>
                      <a:pt x="25" y="21"/>
                      <a:pt x="24" y="21"/>
                      <a:pt x="23" y="21"/>
                    </a:cubicBezTo>
                    <a:cubicBezTo>
                      <a:pt x="20" y="17"/>
                      <a:pt x="17" y="21"/>
                      <a:pt x="17" y="13"/>
                    </a:cubicBezTo>
                    <a:cubicBezTo>
                      <a:pt x="16" y="12"/>
                      <a:pt x="14" y="11"/>
                      <a:pt x="13" y="10"/>
                    </a:cubicBezTo>
                    <a:cubicBezTo>
                      <a:pt x="12" y="9"/>
                      <a:pt x="9" y="10"/>
                      <a:pt x="8" y="9"/>
                    </a:cubicBezTo>
                    <a:cubicBezTo>
                      <a:pt x="7" y="8"/>
                      <a:pt x="7" y="8"/>
                      <a:pt x="6" y="8"/>
                    </a:cubicBezTo>
                    <a:cubicBezTo>
                      <a:pt x="6" y="9"/>
                      <a:pt x="6" y="9"/>
                      <a:pt x="4" y="9"/>
                    </a:cubicBezTo>
                    <a:cubicBezTo>
                      <a:pt x="4" y="8"/>
                      <a:pt x="3" y="7"/>
                      <a:pt x="3" y="6"/>
                    </a:cubicBezTo>
                    <a:cubicBezTo>
                      <a:pt x="3" y="5"/>
                      <a:pt x="3" y="6"/>
                      <a:pt x="3" y="5"/>
                    </a:cubicBezTo>
                    <a:cubicBezTo>
                      <a:pt x="5" y="5"/>
                      <a:pt x="5" y="5"/>
                      <a:pt x="6" y="5"/>
                    </a:cubicBezTo>
                    <a:cubicBezTo>
                      <a:pt x="4" y="4"/>
                      <a:pt x="1" y="3"/>
                      <a:pt x="0" y="2"/>
                    </a:cubicBezTo>
                    <a:cubicBezTo>
                      <a:pt x="0" y="2"/>
                      <a:pt x="0" y="2"/>
                      <a:pt x="0" y="2"/>
                    </a:cubicBezTo>
                    <a:cubicBezTo>
                      <a:pt x="2" y="0"/>
                      <a:pt x="3" y="0"/>
                      <a:pt x="6" y="0"/>
                    </a:cubicBezTo>
                    <a:cubicBezTo>
                      <a:pt x="7" y="1"/>
                      <a:pt x="8" y="4"/>
                      <a:pt x="9" y="4"/>
                    </a:cubicBezTo>
                    <a:cubicBezTo>
                      <a:pt x="9" y="4"/>
                      <a:pt x="9" y="4"/>
                      <a:pt x="10" y="4"/>
                    </a:cubicBezTo>
                    <a:cubicBezTo>
                      <a:pt x="10" y="4"/>
                      <a:pt x="10" y="4"/>
                      <a:pt x="10" y="4"/>
                    </a:cubicBezTo>
                    <a:cubicBezTo>
                      <a:pt x="9" y="5"/>
                      <a:pt x="9" y="5"/>
                      <a:pt x="9" y="6"/>
                    </a:cubicBezTo>
                    <a:cubicBezTo>
                      <a:pt x="9" y="7"/>
                      <a:pt x="9" y="6"/>
                      <a:pt x="9" y="7"/>
                    </a:cubicBezTo>
                    <a:cubicBezTo>
                      <a:pt x="9" y="7"/>
                      <a:pt x="10" y="7"/>
                      <a:pt x="10" y="7"/>
                    </a:cubicBezTo>
                    <a:cubicBezTo>
                      <a:pt x="11" y="4"/>
                      <a:pt x="13" y="2"/>
                      <a:pt x="16" y="2"/>
                    </a:cubicBezTo>
                    <a:cubicBezTo>
                      <a:pt x="18" y="5"/>
                      <a:pt x="24" y="4"/>
                      <a:pt x="27" y="6"/>
                    </a:cubicBezTo>
                    <a:cubicBezTo>
                      <a:pt x="28" y="7"/>
                      <a:pt x="28" y="8"/>
                      <a:pt x="29" y="1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1" name="Freeform 191"/>
              <p:cNvSpPr/>
              <p:nvPr/>
            </p:nvSpPr>
            <p:spPr bwMode="auto">
              <a:xfrm>
                <a:off x="769" y="3012"/>
                <a:ext cx="25" cy="35"/>
              </a:xfrm>
              <a:custGeom>
                <a:avLst/>
                <a:gdLst>
                  <a:gd name="T0" fmla="*/ 3 w 5"/>
                  <a:gd name="T1" fmla="*/ 0 h 7"/>
                  <a:gd name="T2" fmla="*/ 2 w 5"/>
                  <a:gd name="T3" fmla="*/ 2 h 7"/>
                  <a:gd name="T4" fmla="*/ 1 w 5"/>
                  <a:gd name="T5" fmla="*/ 2 h 7"/>
                  <a:gd name="T6" fmla="*/ 1 w 5"/>
                  <a:gd name="T7" fmla="*/ 0 h 7"/>
                  <a:gd name="T8" fmla="*/ 0 w 5"/>
                  <a:gd name="T9" fmla="*/ 0 h 7"/>
                  <a:gd name="T10" fmla="*/ 0 w 5"/>
                  <a:gd name="T11" fmla="*/ 3 h 7"/>
                  <a:gd name="T12" fmla="*/ 3 w 5"/>
                  <a:gd name="T13" fmla="*/ 5 h 7"/>
                  <a:gd name="T14" fmla="*/ 4 w 5"/>
                  <a:gd name="T15" fmla="*/ 7 h 7"/>
                  <a:gd name="T16" fmla="*/ 5 w 5"/>
                  <a:gd name="T17" fmla="*/ 2 h 7"/>
                  <a:gd name="T18" fmla="*/ 3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3" y="0"/>
                    </a:moveTo>
                    <a:cubicBezTo>
                      <a:pt x="3" y="1"/>
                      <a:pt x="3" y="1"/>
                      <a:pt x="2" y="2"/>
                    </a:cubicBezTo>
                    <a:cubicBezTo>
                      <a:pt x="2" y="2"/>
                      <a:pt x="2" y="2"/>
                      <a:pt x="1" y="2"/>
                    </a:cubicBezTo>
                    <a:cubicBezTo>
                      <a:pt x="1" y="1"/>
                      <a:pt x="1" y="1"/>
                      <a:pt x="1" y="0"/>
                    </a:cubicBezTo>
                    <a:cubicBezTo>
                      <a:pt x="1" y="0"/>
                      <a:pt x="0" y="0"/>
                      <a:pt x="0" y="0"/>
                    </a:cubicBezTo>
                    <a:cubicBezTo>
                      <a:pt x="0" y="1"/>
                      <a:pt x="0" y="2"/>
                      <a:pt x="0" y="3"/>
                    </a:cubicBezTo>
                    <a:cubicBezTo>
                      <a:pt x="2" y="4"/>
                      <a:pt x="2" y="5"/>
                      <a:pt x="3" y="5"/>
                    </a:cubicBezTo>
                    <a:cubicBezTo>
                      <a:pt x="3" y="6"/>
                      <a:pt x="3" y="6"/>
                      <a:pt x="4" y="7"/>
                    </a:cubicBezTo>
                    <a:cubicBezTo>
                      <a:pt x="4" y="5"/>
                      <a:pt x="5" y="4"/>
                      <a:pt x="5" y="2"/>
                    </a:cubicBezTo>
                    <a:cubicBezTo>
                      <a:pt x="4" y="1"/>
                      <a:pt x="4" y="0"/>
                      <a:pt x="3"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2" name="Freeform 192"/>
              <p:cNvSpPr/>
              <p:nvPr/>
            </p:nvSpPr>
            <p:spPr bwMode="auto">
              <a:xfrm>
                <a:off x="1831" y="3017"/>
                <a:ext cx="10" cy="5"/>
              </a:xfrm>
              <a:custGeom>
                <a:avLst/>
                <a:gdLst>
                  <a:gd name="T0" fmla="*/ 0 w 2"/>
                  <a:gd name="T1" fmla="*/ 0 h 1"/>
                  <a:gd name="T2" fmla="*/ 2 w 2"/>
                  <a:gd name="T3" fmla="*/ 0 h 1"/>
                  <a:gd name="T4" fmla="*/ 2 w 2"/>
                  <a:gd name="T5" fmla="*/ 1 h 1"/>
                  <a:gd name="T6" fmla="*/ 2 w 2"/>
                  <a:gd name="T7" fmla="*/ 1 h 1"/>
                  <a:gd name="T8" fmla="*/ 0 w 2"/>
                  <a:gd name="T9" fmla="*/ 1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cubicBezTo>
                      <a:pt x="1" y="0"/>
                      <a:pt x="1" y="0"/>
                      <a:pt x="2" y="0"/>
                    </a:cubicBezTo>
                    <a:cubicBezTo>
                      <a:pt x="2" y="0"/>
                      <a:pt x="2" y="0"/>
                      <a:pt x="2" y="1"/>
                    </a:cubicBezTo>
                    <a:cubicBezTo>
                      <a:pt x="2" y="1"/>
                      <a:pt x="2" y="1"/>
                      <a:pt x="2" y="1"/>
                    </a:cubicBezTo>
                    <a:cubicBezTo>
                      <a:pt x="1" y="1"/>
                      <a:pt x="1"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3" name="Freeform 193"/>
              <p:cNvSpPr/>
              <p:nvPr/>
            </p:nvSpPr>
            <p:spPr bwMode="auto">
              <a:xfrm>
                <a:off x="1771" y="3017"/>
                <a:ext cx="10" cy="10"/>
              </a:xfrm>
              <a:custGeom>
                <a:avLst/>
                <a:gdLst>
                  <a:gd name="T0" fmla="*/ 1 w 2"/>
                  <a:gd name="T1" fmla="*/ 2 h 2"/>
                  <a:gd name="T2" fmla="*/ 0 w 2"/>
                  <a:gd name="T3" fmla="*/ 2 h 2"/>
                  <a:gd name="T4" fmla="*/ 0 w 2"/>
                  <a:gd name="T5" fmla="*/ 1 h 2"/>
                  <a:gd name="T6" fmla="*/ 2 w 2"/>
                  <a:gd name="T7" fmla="*/ 0 h 2"/>
                  <a:gd name="T8" fmla="*/ 2 w 2"/>
                  <a:gd name="T9" fmla="*/ 1 h 2"/>
                  <a:gd name="T10" fmla="*/ 1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1" y="2"/>
                    </a:moveTo>
                    <a:cubicBezTo>
                      <a:pt x="1" y="2"/>
                      <a:pt x="0" y="2"/>
                      <a:pt x="0" y="2"/>
                    </a:cubicBezTo>
                    <a:cubicBezTo>
                      <a:pt x="0" y="2"/>
                      <a:pt x="0" y="1"/>
                      <a:pt x="0" y="1"/>
                    </a:cubicBezTo>
                    <a:cubicBezTo>
                      <a:pt x="1" y="0"/>
                      <a:pt x="1" y="0"/>
                      <a:pt x="2" y="0"/>
                    </a:cubicBezTo>
                    <a:cubicBezTo>
                      <a:pt x="2" y="1"/>
                      <a:pt x="2" y="1"/>
                      <a:pt x="2" y="1"/>
                    </a:cubicBezTo>
                    <a:cubicBezTo>
                      <a:pt x="1" y="2"/>
                      <a:pt x="1" y="1"/>
                      <a:pt x="1"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4" name="Freeform 194"/>
              <p:cNvSpPr/>
              <p:nvPr/>
            </p:nvSpPr>
            <p:spPr bwMode="auto">
              <a:xfrm>
                <a:off x="1711" y="3027"/>
                <a:ext cx="15" cy="5"/>
              </a:xfrm>
              <a:custGeom>
                <a:avLst/>
                <a:gdLst>
                  <a:gd name="T0" fmla="*/ 0 w 3"/>
                  <a:gd name="T1" fmla="*/ 0 h 1"/>
                  <a:gd name="T2" fmla="*/ 3 w 3"/>
                  <a:gd name="T3" fmla="*/ 0 h 1"/>
                  <a:gd name="T4" fmla="*/ 2 w 3"/>
                  <a:gd name="T5" fmla="*/ 1 h 1"/>
                  <a:gd name="T6" fmla="*/ 1 w 3"/>
                  <a:gd name="T7" fmla="*/ 0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0" y="0"/>
                    </a:moveTo>
                    <a:cubicBezTo>
                      <a:pt x="1" y="0"/>
                      <a:pt x="2" y="0"/>
                      <a:pt x="3" y="0"/>
                    </a:cubicBezTo>
                    <a:cubicBezTo>
                      <a:pt x="2" y="0"/>
                      <a:pt x="2" y="0"/>
                      <a:pt x="2" y="1"/>
                    </a:cubicBezTo>
                    <a:cubicBezTo>
                      <a:pt x="1" y="0"/>
                      <a:pt x="1" y="1"/>
                      <a:pt x="1" y="0"/>
                    </a:cubicBezTo>
                    <a:cubicBezTo>
                      <a:pt x="1" y="0"/>
                      <a:pt x="1"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5" name="Freeform 195"/>
              <p:cNvSpPr/>
              <p:nvPr/>
            </p:nvSpPr>
            <p:spPr bwMode="auto">
              <a:xfrm>
                <a:off x="1512" y="3027"/>
                <a:ext cx="15" cy="15"/>
              </a:xfrm>
              <a:custGeom>
                <a:avLst/>
                <a:gdLst>
                  <a:gd name="T0" fmla="*/ 2 w 3"/>
                  <a:gd name="T1" fmla="*/ 0 h 3"/>
                  <a:gd name="T2" fmla="*/ 3 w 3"/>
                  <a:gd name="T3" fmla="*/ 3 h 3"/>
                  <a:gd name="T4" fmla="*/ 1 w 3"/>
                  <a:gd name="T5" fmla="*/ 3 h 3"/>
                  <a:gd name="T6" fmla="*/ 0 w 3"/>
                  <a:gd name="T7" fmla="*/ 0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cubicBezTo>
                      <a:pt x="2" y="1"/>
                      <a:pt x="2" y="1"/>
                      <a:pt x="3" y="3"/>
                    </a:cubicBezTo>
                    <a:cubicBezTo>
                      <a:pt x="2" y="3"/>
                      <a:pt x="2" y="3"/>
                      <a:pt x="1" y="3"/>
                    </a:cubicBezTo>
                    <a:cubicBezTo>
                      <a:pt x="1" y="2"/>
                      <a:pt x="0" y="1"/>
                      <a:pt x="0" y="0"/>
                    </a:cubicBezTo>
                    <a:cubicBezTo>
                      <a:pt x="0" y="0"/>
                      <a:pt x="1"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6" name="Freeform 196"/>
              <p:cNvSpPr/>
              <p:nvPr/>
            </p:nvSpPr>
            <p:spPr bwMode="auto">
              <a:xfrm>
                <a:off x="1746" y="3037"/>
                <a:ext cx="35" cy="10"/>
              </a:xfrm>
              <a:custGeom>
                <a:avLst/>
                <a:gdLst>
                  <a:gd name="T0" fmla="*/ 0 w 7"/>
                  <a:gd name="T1" fmla="*/ 0 h 2"/>
                  <a:gd name="T2" fmla="*/ 7 w 7"/>
                  <a:gd name="T3" fmla="*/ 0 h 2"/>
                  <a:gd name="T4" fmla="*/ 7 w 7"/>
                  <a:gd name="T5" fmla="*/ 1 h 2"/>
                  <a:gd name="T6" fmla="*/ 7 w 7"/>
                  <a:gd name="T7" fmla="*/ 2 h 2"/>
                  <a:gd name="T8" fmla="*/ 0 w 7"/>
                  <a:gd name="T9" fmla="*/ 2 h 2"/>
                  <a:gd name="T10" fmla="*/ 0 w 7"/>
                  <a:gd name="T11" fmla="*/ 0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0" y="0"/>
                    </a:moveTo>
                    <a:cubicBezTo>
                      <a:pt x="3" y="0"/>
                      <a:pt x="5" y="0"/>
                      <a:pt x="7" y="0"/>
                    </a:cubicBezTo>
                    <a:cubicBezTo>
                      <a:pt x="7" y="1"/>
                      <a:pt x="7" y="1"/>
                      <a:pt x="7" y="1"/>
                    </a:cubicBezTo>
                    <a:cubicBezTo>
                      <a:pt x="7" y="2"/>
                      <a:pt x="7" y="2"/>
                      <a:pt x="7" y="2"/>
                    </a:cubicBezTo>
                    <a:cubicBezTo>
                      <a:pt x="6" y="1"/>
                      <a:pt x="2"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7" name="Freeform 197"/>
              <p:cNvSpPr/>
              <p:nvPr/>
            </p:nvSpPr>
            <p:spPr bwMode="auto">
              <a:xfrm>
                <a:off x="1731" y="3042"/>
                <a:ext cx="10" cy="10"/>
              </a:xfrm>
              <a:custGeom>
                <a:avLst/>
                <a:gdLst>
                  <a:gd name="T0" fmla="*/ 0 w 2"/>
                  <a:gd name="T1" fmla="*/ 0 h 2"/>
                  <a:gd name="T2" fmla="*/ 1 w 2"/>
                  <a:gd name="T3" fmla="*/ 2 h 2"/>
                  <a:gd name="T4" fmla="*/ 0 w 2"/>
                  <a:gd name="T5" fmla="*/ 2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1" y="0"/>
                      <a:pt x="2" y="1"/>
                      <a:pt x="1" y="2"/>
                    </a:cubicBezTo>
                    <a:cubicBezTo>
                      <a:pt x="1" y="2"/>
                      <a:pt x="1" y="2"/>
                      <a:pt x="0" y="2"/>
                    </a:cubicBezTo>
                    <a:cubicBezTo>
                      <a:pt x="0" y="2"/>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8" name="Freeform 198"/>
              <p:cNvSpPr/>
              <p:nvPr/>
            </p:nvSpPr>
            <p:spPr bwMode="auto">
              <a:xfrm>
                <a:off x="1537" y="3047"/>
                <a:ext cx="10" cy="5"/>
              </a:xfrm>
              <a:custGeom>
                <a:avLst/>
                <a:gdLst>
                  <a:gd name="T0" fmla="*/ 2 w 2"/>
                  <a:gd name="T1" fmla="*/ 0 h 1"/>
                  <a:gd name="T2" fmla="*/ 1 w 2"/>
                  <a:gd name="T3" fmla="*/ 1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1" y="1"/>
                      <a:pt x="2" y="0"/>
                      <a:pt x="1" y="1"/>
                    </a:cubicBezTo>
                    <a:cubicBezTo>
                      <a:pt x="0" y="0"/>
                      <a:pt x="0" y="1"/>
                      <a:pt x="0" y="0"/>
                    </a:cubicBezTo>
                    <a:cubicBezTo>
                      <a:pt x="0" y="0"/>
                      <a:pt x="1"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69" name="Freeform 199"/>
              <p:cNvSpPr/>
              <p:nvPr/>
            </p:nvSpPr>
            <p:spPr bwMode="auto">
              <a:xfrm>
                <a:off x="2320" y="3052"/>
                <a:ext cx="10" cy="10"/>
              </a:xfrm>
              <a:custGeom>
                <a:avLst/>
                <a:gdLst>
                  <a:gd name="T0" fmla="*/ 0 w 2"/>
                  <a:gd name="T1" fmla="*/ 0 h 2"/>
                  <a:gd name="T2" fmla="*/ 2 w 2"/>
                  <a:gd name="T3" fmla="*/ 2 h 2"/>
                  <a:gd name="T4" fmla="*/ 1 w 2"/>
                  <a:gd name="T5" fmla="*/ 2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1" y="1"/>
                      <a:pt x="1" y="1"/>
                      <a:pt x="2" y="2"/>
                    </a:cubicBezTo>
                    <a:cubicBezTo>
                      <a:pt x="2" y="2"/>
                      <a:pt x="1" y="2"/>
                      <a:pt x="1"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0" name="Freeform 200"/>
              <p:cNvSpPr/>
              <p:nvPr/>
            </p:nvSpPr>
            <p:spPr bwMode="auto">
              <a:xfrm>
                <a:off x="2494" y="3057"/>
                <a:ext cx="5" cy="5"/>
              </a:xfrm>
              <a:custGeom>
                <a:avLst/>
                <a:gdLst>
                  <a:gd name="T0" fmla="*/ 0 w 1"/>
                  <a:gd name="T1" fmla="*/ 0 h 1"/>
                  <a:gd name="T2" fmla="*/ 1 w 1"/>
                  <a:gd name="T3" fmla="*/ 1 h 1"/>
                  <a:gd name="T4" fmla="*/ 1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1"/>
                    </a:cubicBezTo>
                    <a:cubicBezTo>
                      <a:pt x="1" y="1"/>
                      <a:pt x="1" y="1"/>
                      <a:pt x="1" y="1"/>
                    </a:cubicBezTo>
                    <a:cubicBezTo>
                      <a:pt x="0" y="0"/>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1" name="Freeform 201"/>
              <p:cNvSpPr/>
              <p:nvPr/>
            </p:nvSpPr>
            <p:spPr bwMode="auto">
              <a:xfrm>
                <a:off x="2315" y="3062"/>
                <a:ext cx="5" cy="1"/>
              </a:xfrm>
              <a:custGeom>
                <a:avLst/>
                <a:gdLst>
                  <a:gd name="T0" fmla="*/ 0 w 1"/>
                  <a:gd name="T1" fmla="*/ 0 h 1"/>
                  <a:gd name="T2" fmla="*/ 1 w 1"/>
                  <a:gd name="T3" fmla="*/ 0 h 1"/>
                  <a:gd name="T4" fmla="*/ 1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1" y="0"/>
                    </a:cubicBezTo>
                    <a:cubicBezTo>
                      <a:pt x="1" y="0"/>
                      <a:pt x="1" y="0"/>
                      <a:pt x="1" y="0"/>
                    </a:cubicBezTo>
                    <a:cubicBezTo>
                      <a:pt x="0" y="0"/>
                      <a:pt x="0" y="0"/>
                      <a:pt x="0" y="0"/>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2" name="Freeform 202"/>
              <p:cNvSpPr/>
              <p:nvPr/>
            </p:nvSpPr>
            <p:spPr bwMode="auto">
              <a:xfrm>
                <a:off x="1966" y="3062"/>
                <a:ext cx="15" cy="15"/>
              </a:xfrm>
              <a:custGeom>
                <a:avLst/>
                <a:gdLst>
                  <a:gd name="T0" fmla="*/ 3 w 3"/>
                  <a:gd name="T1" fmla="*/ 3 h 3"/>
                  <a:gd name="T2" fmla="*/ 1 w 3"/>
                  <a:gd name="T3" fmla="*/ 2 h 3"/>
                  <a:gd name="T4" fmla="*/ 0 w 3"/>
                  <a:gd name="T5" fmla="*/ 0 h 3"/>
                  <a:gd name="T6" fmla="*/ 2 w 3"/>
                  <a:gd name="T7" fmla="*/ 0 h 3"/>
                  <a:gd name="T8" fmla="*/ 3 w 3"/>
                  <a:gd name="T9" fmla="*/ 0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cubicBezTo>
                      <a:pt x="2" y="3"/>
                      <a:pt x="2" y="3"/>
                      <a:pt x="1" y="2"/>
                    </a:cubicBezTo>
                    <a:cubicBezTo>
                      <a:pt x="1" y="2"/>
                      <a:pt x="1" y="1"/>
                      <a:pt x="0" y="0"/>
                    </a:cubicBezTo>
                    <a:cubicBezTo>
                      <a:pt x="1" y="0"/>
                      <a:pt x="2" y="0"/>
                      <a:pt x="2" y="0"/>
                    </a:cubicBezTo>
                    <a:cubicBezTo>
                      <a:pt x="3" y="0"/>
                      <a:pt x="2" y="0"/>
                      <a:pt x="3" y="0"/>
                    </a:cubicBezTo>
                    <a:cubicBezTo>
                      <a:pt x="3" y="1"/>
                      <a:pt x="3" y="2"/>
                      <a:pt x="3"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3" name="Freeform 203"/>
              <p:cNvSpPr/>
              <p:nvPr/>
            </p:nvSpPr>
            <p:spPr bwMode="auto">
              <a:xfrm>
                <a:off x="2479" y="3072"/>
                <a:ext cx="5" cy="10"/>
              </a:xfrm>
              <a:custGeom>
                <a:avLst/>
                <a:gdLst>
                  <a:gd name="T0" fmla="*/ 1 w 1"/>
                  <a:gd name="T1" fmla="*/ 0 h 2"/>
                  <a:gd name="T2" fmla="*/ 1 w 1"/>
                  <a:gd name="T3" fmla="*/ 2 h 2"/>
                  <a:gd name="T4" fmla="*/ 1 w 1"/>
                  <a:gd name="T5" fmla="*/ 2 h 2"/>
                  <a:gd name="T6" fmla="*/ 0 w 1"/>
                  <a:gd name="T7" fmla="*/ 1 h 2"/>
                  <a:gd name="T8" fmla="*/ 0 w 1"/>
                  <a:gd name="T9" fmla="*/ 0 h 2"/>
                  <a:gd name="T10" fmla="*/ 1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cubicBezTo>
                      <a:pt x="1" y="1"/>
                      <a:pt x="1" y="1"/>
                      <a:pt x="1" y="2"/>
                    </a:cubicBezTo>
                    <a:cubicBezTo>
                      <a:pt x="1" y="2"/>
                      <a:pt x="1" y="2"/>
                      <a:pt x="1" y="2"/>
                    </a:cubicBezTo>
                    <a:cubicBezTo>
                      <a:pt x="1" y="1"/>
                      <a:pt x="1" y="2"/>
                      <a:pt x="0" y="1"/>
                    </a:cubicBezTo>
                    <a:cubicBezTo>
                      <a:pt x="0" y="1"/>
                      <a:pt x="0" y="1"/>
                      <a:pt x="0" y="0"/>
                    </a:cubicBezTo>
                    <a:cubicBezTo>
                      <a:pt x="1" y="0"/>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4" name="Freeform 204"/>
              <p:cNvSpPr/>
              <p:nvPr/>
            </p:nvSpPr>
            <p:spPr bwMode="auto">
              <a:xfrm>
                <a:off x="1981" y="3072"/>
                <a:ext cx="20" cy="30"/>
              </a:xfrm>
              <a:custGeom>
                <a:avLst/>
                <a:gdLst>
                  <a:gd name="T0" fmla="*/ 3 w 4"/>
                  <a:gd name="T1" fmla="*/ 3 h 6"/>
                  <a:gd name="T2" fmla="*/ 2 w 4"/>
                  <a:gd name="T3" fmla="*/ 4 h 6"/>
                  <a:gd name="T4" fmla="*/ 3 w 4"/>
                  <a:gd name="T5" fmla="*/ 4 h 6"/>
                  <a:gd name="T6" fmla="*/ 4 w 4"/>
                  <a:gd name="T7" fmla="*/ 5 h 6"/>
                  <a:gd name="T8" fmla="*/ 4 w 4"/>
                  <a:gd name="T9" fmla="*/ 6 h 6"/>
                  <a:gd name="T10" fmla="*/ 4 w 4"/>
                  <a:gd name="T11" fmla="*/ 6 h 6"/>
                  <a:gd name="T12" fmla="*/ 1 w 4"/>
                  <a:gd name="T13" fmla="*/ 3 h 6"/>
                  <a:gd name="T14" fmla="*/ 2 w 4"/>
                  <a:gd name="T15" fmla="*/ 3 h 6"/>
                  <a:gd name="T16" fmla="*/ 1 w 4"/>
                  <a:gd name="T17" fmla="*/ 0 h 6"/>
                  <a:gd name="T18" fmla="*/ 1 w 4"/>
                  <a:gd name="T19" fmla="*/ 0 h 6"/>
                  <a:gd name="T20" fmla="*/ 3 w 4"/>
                  <a:gd name="T21" fmla="*/ 2 h 6"/>
                  <a:gd name="T22" fmla="*/ 3 w 4"/>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6"/>
                  <a:gd name="T38" fmla="*/ 4 w 4"/>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6">
                    <a:moveTo>
                      <a:pt x="3" y="3"/>
                    </a:moveTo>
                    <a:cubicBezTo>
                      <a:pt x="3" y="3"/>
                      <a:pt x="3" y="3"/>
                      <a:pt x="2" y="4"/>
                    </a:cubicBezTo>
                    <a:cubicBezTo>
                      <a:pt x="2" y="4"/>
                      <a:pt x="3" y="4"/>
                      <a:pt x="3" y="4"/>
                    </a:cubicBezTo>
                    <a:cubicBezTo>
                      <a:pt x="3" y="4"/>
                      <a:pt x="3" y="4"/>
                      <a:pt x="4" y="5"/>
                    </a:cubicBezTo>
                    <a:cubicBezTo>
                      <a:pt x="4" y="5"/>
                      <a:pt x="4" y="5"/>
                      <a:pt x="4" y="6"/>
                    </a:cubicBezTo>
                    <a:cubicBezTo>
                      <a:pt x="4" y="6"/>
                      <a:pt x="4" y="6"/>
                      <a:pt x="4" y="6"/>
                    </a:cubicBezTo>
                    <a:cubicBezTo>
                      <a:pt x="3" y="5"/>
                      <a:pt x="2" y="4"/>
                      <a:pt x="1" y="3"/>
                    </a:cubicBezTo>
                    <a:cubicBezTo>
                      <a:pt x="2" y="3"/>
                      <a:pt x="1" y="3"/>
                      <a:pt x="2" y="3"/>
                    </a:cubicBezTo>
                    <a:cubicBezTo>
                      <a:pt x="0" y="2"/>
                      <a:pt x="1" y="2"/>
                      <a:pt x="1" y="0"/>
                    </a:cubicBezTo>
                    <a:cubicBezTo>
                      <a:pt x="1" y="0"/>
                      <a:pt x="1" y="0"/>
                      <a:pt x="1" y="0"/>
                    </a:cubicBezTo>
                    <a:cubicBezTo>
                      <a:pt x="2" y="1"/>
                      <a:pt x="2" y="1"/>
                      <a:pt x="3" y="2"/>
                    </a:cubicBezTo>
                    <a:cubicBezTo>
                      <a:pt x="3" y="2"/>
                      <a:pt x="3" y="2"/>
                      <a:pt x="3"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5" name="Freeform 205"/>
              <p:cNvSpPr/>
              <p:nvPr/>
            </p:nvSpPr>
            <p:spPr bwMode="auto">
              <a:xfrm>
                <a:off x="1512" y="3077"/>
                <a:ext cx="105" cy="40"/>
              </a:xfrm>
              <a:custGeom>
                <a:avLst/>
                <a:gdLst>
                  <a:gd name="T0" fmla="*/ 5 w 21"/>
                  <a:gd name="T1" fmla="*/ 0 h 8"/>
                  <a:gd name="T2" fmla="*/ 8 w 21"/>
                  <a:gd name="T3" fmla="*/ 2 h 8"/>
                  <a:gd name="T4" fmla="*/ 14 w 21"/>
                  <a:gd name="T5" fmla="*/ 1 h 8"/>
                  <a:gd name="T6" fmla="*/ 21 w 21"/>
                  <a:gd name="T7" fmla="*/ 7 h 8"/>
                  <a:gd name="T8" fmla="*/ 17 w 21"/>
                  <a:gd name="T9" fmla="*/ 7 h 8"/>
                  <a:gd name="T10" fmla="*/ 0 w 21"/>
                  <a:gd name="T11" fmla="*/ 2 h 8"/>
                  <a:gd name="T12" fmla="*/ 2 w 21"/>
                  <a:gd name="T13" fmla="*/ 1 h 8"/>
                  <a:gd name="T14" fmla="*/ 5 w 21"/>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8"/>
                  <a:gd name="T26" fmla="*/ 21 w 2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8">
                    <a:moveTo>
                      <a:pt x="5" y="0"/>
                    </a:moveTo>
                    <a:cubicBezTo>
                      <a:pt x="6" y="0"/>
                      <a:pt x="7" y="2"/>
                      <a:pt x="8" y="2"/>
                    </a:cubicBezTo>
                    <a:cubicBezTo>
                      <a:pt x="10" y="3"/>
                      <a:pt x="12" y="0"/>
                      <a:pt x="14" y="1"/>
                    </a:cubicBezTo>
                    <a:cubicBezTo>
                      <a:pt x="16" y="2"/>
                      <a:pt x="20" y="5"/>
                      <a:pt x="21" y="7"/>
                    </a:cubicBezTo>
                    <a:cubicBezTo>
                      <a:pt x="19" y="7"/>
                      <a:pt x="18" y="7"/>
                      <a:pt x="17" y="7"/>
                    </a:cubicBezTo>
                    <a:cubicBezTo>
                      <a:pt x="14" y="4"/>
                      <a:pt x="1" y="8"/>
                      <a:pt x="0" y="2"/>
                    </a:cubicBezTo>
                    <a:cubicBezTo>
                      <a:pt x="2" y="1"/>
                      <a:pt x="1" y="1"/>
                      <a:pt x="2" y="1"/>
                    </a:cubicBezTo>
                    <a:cubicBezTo>
                      <a:pt x="3" y="0"/>
                      <a:pt x="4" y="0"/>
                      <a:pt x="5"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6" name="Freeform 206"/>
              <p:cNvSpPr/>
              <p:nvPr/>
            </p:nvSpPr>
            <p:spPr bwMode="auto">
              <a:xfrm>
                <a:off x="1592" y="3082"/>
                <a:ext cx="20" cy="10"/>
              </a:xfrm>
              <a:custGeom>
                <a:avLst/>
                <a:gdLst>
                  <a:gd name="T0" fmla="*/ 0 w 4"/>
                  <a:gd name="T1" fmla="*/ 2 h 2"/>
                  <a:gd name="T2" fmla="*/ 1 w 4"/>
                  <a:gd name="T3" fmla="*/ 0 h 2"/>
                  <a:gd name="T4" fmla="*/ 3 w 4"/>
                  <a:gd name="T5" fmla="*/ 0 h 2"/>
                  <a:gd name="T6" fmla="*/ 4 w 4"/>
                  <a:gd name="T7" fmla="*/ 2 h 2"/>
                  <a:gd name="T8" fmla="*/ 3 w 4"/>
                  <a:gd name="T9" fmla="*/ 2 h 2"/>
                  <a:gd name="T10" fmla="*/ 2 w 4"/>
                  <a:gd name="T11" fmla="*/ 2 h 2"/>
                  <a:gd name="T12" fmla="*/ 0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cubicBezTo>
                      <a:pt x="1" y="1"/>
                      <a:pt x="1" y="1"/>
                      <a:pt x="1" y="0"/>
                    </a:cubicBezTo>
                    <a:cubicBezTo>
                      <a:pt x="1" y="0"/>
                      <a:pt x="2" y="0"/>
                      <a:pt x="3" y="0"/>
                    </a:cubicBezTo>
                    <a:cubicBezTo>
                      <a:pt x="3" y="1"/>
                      <a:pt x="3" y="1"/>
                      <a:pt x="4" y="2"/>
                    </a:cubicBezTo>
                    <a:cubicBezTo>
                      <a:pt x="4" y="2"/>
                      <a:pt x="3" y="2"/>
                      <a:pt x="3" y="2"/>
                    </a:cubicBezTo>
                    <a:cubicBezTo>
                      <a:pt x="3" y="2"/>
                      <a:pt x="3" y="2"/>
                      <a:pt x="2" y="2"/>
                    </a:cubicBezTo>
                    <a:cubicBezTo>
                      <a:pt x="2" y="2"/>
                      <a:pt x="1" y="2"/>
                      <a:pt x="0"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7" name="Freeform 207"/>
              <p:cNvSpPr/>
              <p:nvPr/>
            </p:nvSpPr>
            <p:spPr bwMode="auto">
              <a:xfrm>
                <a:off x="2315" y="3082"/>
                <a:ext cx="5" cy="10"/>
              </a:xfrm>
              <a:custGeom>
                <a:avLst/>
                <a:gdLst>
                  <a:gd name="T0" fmla="*/ 1 w 1"/>
                  <a:gd name="T1" fmla="*/ 0 h 2"/>
                  <a:gd name="T2" fmla="*/ 1 w 1"/>
                  <a:gd name="T3" fmla="*/ 2 h 2"/>
                  <a:gd name="T4" fmla="*/ 0 w 1"/>
                  <a:gd name="T5" fmla="*/ 0 h 2"/>
                  <a:gd name="T6" fmla="*/ 1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1" y="1"/>
                      <a:pt x="1" y="2"/>
                      <a:pt x="1" y="2"/>
                    </a:cubicBezTo>
                    <a:cubicBezTo>
                      <a:pt x="0" y="0"/>
                      <a:pt x="0" y="2"/>
                      <a:pt x="0" y="0"/>
                    </a:cubicBezTo>
                    <a:cubicBezTo>
                      <a:pt x="0" y="0"/>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8" name="Freeform 208"/>
              <p:cNvSpPr/>
              <p:nvPr/>
            </p:nvSpPr>
            <p:spPr bwMode="auto">
              <a:xfrm>
                <a:off x="2006" y="3087"/>
                <a:ext cx="34" cy="35"/>
              </a:xfrm>
              <a:custGeom>
                <a:avLst/>
                <a:gdLst>
                  <a:gd name="T0" fmla="*/ 3 w 7"/>
                  <a:gd name="T1" fmla="*/ 5 h 7"/>
                  <a:gd name="T2" fmla="*/ 4 w 7"/>
                  <a:gd name="T3" fmla="*/ 4 h 7"/>
                  <a:gd name="T4" fmla="*/ 4 w 7"/>
                  <a:gd name="T5" fmla="*/ 3 h 7"/>
                  <a:gd name="T6" fmla="*/ 0 w 7"/>
                  <a:gd name="T7" fmla="*/ 0 h 7"/>
                  <a:gd name="T8" fmla="*/ 1 w 7"/>
                  <a:gd name="T9" fmla="*/ 0 h 7"/>
                  <a:gd name="T10" fmla="*/ 4 w 7"/>
                  <a:gd name="T11" fmla="*/ 3 h 7"/>
                  <a:gd name="T12" fmla="*/ 5 w 7"/>
                  <a:gd name="T13" fmla="*/ 2 h 7"/>
                  <a:gd name="T14" fmla="*/ 7 w 7"/>
                  <a:gd name="T15" fmla="*/ 3 h 7"/>
                  <a:gd name="T16" fmla="*/ 5 w 7"/>
                  <a:gd name="T17" fmla="*/ 5 h 7"/>
                  <a:gd name="T18" fmla="*/ 6 w 7"/>
                  <a:gd name="T19" fmla="*/ 7 h 7"/>
                  <a:gd name="T20" fmla="*/ 3 w 7"/>
                  <a:gd name="T21" fmla="*/ 7 h 7"/>
                  <a:gd name="T22" fmla="*/ 3 w 7"/>
                  <a:gd name="T23" fmla="*/ 6 h 7"/>
                  <a:gd name="T24" fmla="*/ 3 w 7"/>
                  <a:gd name="T25" fmla="*/ 5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7"/>
                  <a:gd name="T41" fmla="*/ 7 w 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7">
                    <a:moveTo>
                      <a:pt x="3" y="5"/>
                    </a:moveTo>
                    <a:cubicBezTo>
                      <a:pt x="4" y="5"/>
                      <a:pt x="4" y="5"/>
                      <a:pt x="4" y="4"/>
                    </a:cubicBezTo>
                    <a:cubicBezTo>
                      <a:pt x="4" y="4"/>
                      <a:pt x="4" y="4"/>
                      <a:pt x="4" y="3"/>
                    </a:cubicBezTo>
                    <a:cubicBezTo>
                      <a:pt x="2" y="4"/>
                      <a:pt x="1" y="2"/>
                      <a:pt x="0" y="0"/>
                    </a:cubicBezTo>
                    <a:cubicBezTo>
                      <a:pt x="0" y="0"/>
                      <a:pt x="0" y="0"/>
                      <a:pt x="1" y="0"/>
                    </a:cubicBezTo>
                    <a:cubicBezTo>
                      <a:pt x="2" y="1"/>
                      <a:pt x="3" y="2"/>
                      <a:pt x="4" y="3"/>
                    </a:cubicBezTo>
                    <a:cubicBezTo>
                      <a:pt x="4" y="2"/>
                      <a:pt x="4" y="2"/>
                      <a:pt x="5" y="2"/>
                    </a:cubicBezTo>
                    <a:cubicBezTo>
                      <a:pt x="5" y="2"/>
                      <a:pt x="6" y="3"/>
                      <a:pt x="7" y="3"/>
                    </a:cubicBezTo>
                    <a:cubicBezTo>
                      <a:pt x="6" y="4"/>
                      <a:pt x="5" y="4"/>
                      <a:pt x="5" y="5"/>
                    </a:cubicBezTo>
                    <a:cubicBezTo>
                      <a:pt x="5" y="5"/>
                      <a:pt x="5" y="6"/>
                      <a:pt x="6" y="7"/>
                    </a:cubicBezTo>
                    <a:cubicBezTo>
                      <a:pt x="5" y="7"/>
                      <a:pt x="4" y="7"/>
                      <a:pt x="3" y="7"/>
                    </a:cubicBezTo>
                    <a:cubicBezTo>
                      <a:pt x="3" y="6"/>
                      <a:pt x="3" y="6"/>
                      <a:pt x="3" y="6"/>
                    </a:cubicBezTo>
                    <a:cubicBezTo>
                      <a:pt x="3" y="6"/>
                      <a:pt x="3" y="5"/>
                      <a:pt x="3"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79" name="Freeform 209"/>
              <p:cNvSpPr/>
              <p:nvPr/>
            </p:nvSpPr>
            <p:spPr bwMode="auto">
              <a:xfrm>
                <a:off x="1851" y="3087"/>
                <a:ext cx="15" cy="15"/>
              </a:xfrm>
              <a:custGeom>
                <a:avLst/>
                <a:gdLst>
                  <a:gd name="T0" fmla="*/ 1 w 3"/>
                  <a:gd name="T1" fmla="*/ 0 h 3"/>
                  <a:gd name="T2" fmla="*/ 3 w 3"/>
                  <a:gd name="T3" fmla="*/ 0 h 3"/>
                  <a:gd name="T4" fmla="*/ 3 w 3"/>
                  <a:gd name="T5" fmla="*/ 2 h 3"/>
                  <a:gd name="T6" fmla="*/ 0 w 3"/>
                  <a:gd name="T7" fmla="*/ 3 h 3"/>
                  <a:gd name="T8" fmla="*/ 0 w 3"/>
                  <a:gd name="T9" fmla="*/ 2 h 3"/>
                  <a:gd name="T10" fmla="*/ 1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0"/>
                    </a:moveTo>
                    <a:cubicBezTo>
                      <a:pt x="1" y="0"/>
                      <a:pt x="2" y="0"/>
                      <a:pt x="3" y="0"/>
                    </a:cubicBezTo>
                    <a:cubicBezTo>
                      <a:pt x="3" y="1"/>
                      <a:pt x="3" y="1"/>
                      <a:pt x="3" y="2"/>
                    </a:cubicBezTo>
                    <a:cubicBezTo>
                      <a:pt x="2" y="2"/>
                      <a:pt x="2" y="3"/>
                      <a:pt x="0" y="3"/>
                    </a:cubicBezTo>
                    <a:cubicBezTo>
                      <a:pt x="0" y="3"/>
                      <a:pt x="0" y="2"/>
                      <a:pt x="0" y="2"/>
                    </a:cubicBezTo>
                    <a:cubicBezTo>
                      <a:pt x="0" y="1"/>
                      <a:pt x="0"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80" name="Freeform 210"/>
              <p:cNvSpPr/>
              <p:nvPr/>
            </p:nvSpPr>
            <p:spPr bwMode="auto">
              <a:xfrm>
                <a:off x="1666" y="3097"/>
                <a:ext cx="45" cy="15"/>
              </a:xfrm>
              <a:custGeom>
                <a:avLst/>
                <a:gdLst>
                  <a:gd name="T0" fmla="*/ 4 w 9"/>
                  <a:gd name="T1" fmla="*/ 0 h 3"/>
                  <a:gd name="T2" fmla="*/ 8 w 9"/>
                  <a:gd name="T3" fmla="*/ 1 h 3"/>
                  <a:gd name="T4" fmla="*/ 9 w 9"/>
                  <a:gd name="T5" fmla="*/ 2 h 3"/>
                  <a:gd name="T6" fmla="*/ 8 w 9"/>
                  <a:gd name="T7" fmla="*/ 2 h 3"/>
                  <a:gd name="T8" fmla="*/ 2 w 9"/>
                  <a:gd name="T9" fmla="*/ 3 h 3"/>
                  <a:gd name="T10" fmla="*/ 0 w 9"/>
                  <a:gd name="T11" fmla="*/ 2 h 3"/>
                  <a:gd name="T12" fmla="*/ 4 w 9"/>
                  <a:gd name="T13" fmla="*/ 0 h 3"/>
                  <a:gd name="T14" fmla="*/ 0 60000 65536"/>
                  <a:gd name="T15" fmla="*/ 0 60000 65536"/>
                  <a:gd name="T16" fmla="*/ 0 60000 65536"/>
                  <a:gd name="T17" fmla="*/ 0 60000 65536"/>
                  <a:gd name="T18" fmla="*/ 0 60000 65536"/>
                  <a:gd name="T19" fmla="*/ 0 60000 65536"/>
                  <a:gd name="T20" fmla="*/ 0 60000 65536"/>
                  <a:gd name="T21" fmla="*/ 0 w 9"/>
                  <a:gd name="T22" fmla="*/ 0 h 3"/>
                  <a:gd name="T23" fmla="*/ 9 w 9"/>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
                    <a:moveTo>
                      <a:pt x="4" y="0"/>
                    </a:moveTo>
                    <a:cubicBezTo>
                      <a:pt x="6" y="0"/>
                      <a:pt x="8" y="1"/>
                      <a:pt x="8" y="1"/>
                    </a:cubicBezTo>
                    <a:cubicBezTo>
                      <a:pt x="8" y="1"/>
                      <a:pt x="9" y="1"/>
                      <a:pt x="9" y="2"/>
                    </a:cubicBezTo>
                    <a:cubicBezTo>
                      <a:pt x="8" y="2"/>
                      <a:pt x="8" y="2"/>
                      <a:pt x="8" y="2"/>
                    </a:cubicBezTo>
                    <a:cubicBezTo>
                      <a:pt x="7" y="2"/>
                      <a:pt x="4" y="3"/>
                      <a:pt x="2" y="3"/>
                    </a:cubicBezTo>
                    <a:cubicBezTo>
                      <a:pt x="1" y="3"/>
                      <a:pt x="0" y="2"/>
                      <a:pt x="0" y="2"/>
                    </a:cubicBezTo>
                    <a:cubicBezTo>
                      <a:pt x="2" y="2"/>
                      <a:pt x="4" y="2"/>
                      <a:pt x="4"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81" name="Freeform 211"/>
              <p:cNvSpPr/>
              <p:nvPr/>
            </p:nvSpPr>
            <p:spPr bwMode="auto">
              <a:xfrm>
                <a:off x="1612" y="3102"/>
                <a:ext cx="10" cy="5"/>
              </a:xfrm>
              <a:custGeom>
                <a:avLst/>
                <a:gdLst>
                  <a:gd name="T0" fmla="*/ 0 w 2"/>
                  <a:gd name="T1" fmla="*/ 0 h 1"/>
                  <a:gd name="T2" fmla="*/ 2 w 2"/>
                  <a:gd name="T3" fmla="*/ 0 h 1"/>
                  <a:gd name="T4" fmla="*/ 2 w 2"/>
                  <a:gd name="T5" fmla="*/ 1 h 1"/>
                  <a:gd name="T6" fmla="*/ 0 w 2"/>
                  <a:gd name="T7" fmla="*/ 1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cubicBezTo>
                      <a:pt x="1" y="0"/>
                      <a:pt x="1" y="0"/>
                      <a:pt x="2" y="0"/>
                    </a:cubicBezTo>
                    <a:cubicBezTo>
                      <a:pt x="2" y="0"/>
                      <a:pt x="2" y="1"/>
                      <a:pt x="2" y="1"/>
                    </a:cubicBezTo>
                    <a:cubicBezTo>
                      <a:pt x="1" y="1"/>
                      <a:pt x="1"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82" name="Freeform 212"/>
              <p:cNvSpPr/>
              <p:nvPr/>
            </p:nvSpPr>
            <p:spPr bwMode="auto">
              <a:xfrm>
                <a:off x="1716" y="3102"/>
                <a:ext cx="10" cy="5"/>
              </a:xfrm>
              <a:custGeom>
                <a:avLst/>
                <a:gdLst>
                  <a:gd name="T0" fmla="*/ 0 w 2"/>
                  <a:gd name="T1" fmla="*/ 0 h 1"/>
                  <a:gd name="T2" fmla="*/ 2 w 2"/>
                  <a:gd name="T3" fmla="*/ 0 h 1"/>
                  <a:gd name="T4" fmla="*/ 2 w 2"/>
                  <a:gd name="T5" fmla="*/ 1 h 1"/>
                  <a:gd name="T6" fmla="*/ 0 w 2"/>
                  <a:gd name="T7" fmla="*/ 1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cubicBezTo>
                      <a:pt x="1" y="0"/>
                      <a:pt x="1" y="0"/>
                      <a:pt x="2" y="0"/>
                    </a:cubicBezTo>
                    <a:cubicBezTo>
                      <a:pt x="2" y="0"/>
                      <a:pt x="2" y="1"/>
                      <a:pt x="2" y="1"/>
                    </a:cubicBezTo>
                    <a:cubicBezTo>
                      <a:pt x="1" y="1"/>
                      <a:pt x="1"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83" name="Freeform 213"/>
              <p:cNvSpPr/>
              <p:nvPr/>
            </p:nvSpPr>
            <p:spPr bwMode="auto">
              <a:xfrm>
                <a:off x="1931" y="3102"/>
                <a:ext cx="5" cy="10"/>
              </a:xfrm>
              <a:custGeom>
                <a:avLst/>
                <a:gdLst>
                  <a:gd name="T0" fmla="*/ 0 w 1"/>
                  <a:gd name="T1" fmla="*/ 0 h 2"/>
                  <a:gd name="T2" fmla="*/ 1 w 1"/>
                  <a:gd name="T3" fmla="*/ 1 h 2"/>
                  <a:gd name="T4" fmla="*/ 1 w 1"/>
                  <a:gd name="T5" fmla="*/ 2 h 2"/>
                  <a:gd name="T6" fmla="*/ 0 w 1"/>
                  <a:gd name="T7" fmla="*/ 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1" y="1"/>
                      <a:pt x="1" y="1"/>
                    </a:cubicBezTo>
                    <a:cubicBezTo>
                      <a:pt x="1" y="1"/>
                      <a:pt x="1" y="2"/>
                      <a:pt x="1" y="2"/>
                    </a:cubicBezTo>
                    <a:cubicBezTo>
                      <a:pt x="0" y="2"/>
                      <a:pt x="1" y="2"/>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784" name="Freeform 214"/>
              <p:cNvSpPr/>
              <p:nvPr/>
            </p:nvSpPr>
            <p:spPr bwMode="auto">
              <a:xfrm>
                <a:off x="1627" y="3102"/>
                <a:ext cx="29" cy="15"/>
              </a:xfrm>
              <a:custGeom>
                <a:avLst/>
                <a:gdLst>
                  <a:gd name="T0" fmla="*/ 2 w 6"/>
                  <a:gd name="T1" fmla="*/ 0 h 3"/>
                  <a:gd name="T2" fmla="*/ 6 w 6"/>
                  <a:gd name="T3" fmla="*/ 1 h 3"/>
                  <a:gd name="T4" fmla="*/ 6 w 6"/>
                  <a:gd name="T5" fmla="*/ 1 h 3"/>
                  <a:gd name="T6" fmla="*/ 3 w 6"/>
                  <a:gd name="T7" fmla="*/ 3 h 3"/>
                  <a:gd name="T8" fmla="*/ 1 w 6"/>
                  <a:gd name="T9" fmla="*/ 2 h 3"/>
                  <a:gd name="T10" fmla="*/ 0 w 6"/>
                  <a:gd name="T11" fmla="*/ 3 h 3"/>
                  <a:gd name="T12" fmla="*/ 0 w 6"/>
                  <a:gd name="T13" fmla="*/ 1 h 3"/>
                  <a:gd name="T14" fmla="*/ 2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2" y="0"/>
                    </a:moveTo>
                    <a:cubicBezTo>
                      <a:pt x="4" y="0"/>
                      <a:pt x="5" y="0"/>
                      <a:pt x="6" y="1"/>
                    </a:cubicBezTo>
                    <a:cubicBezTo>
                      <a:pt x="6" y="1"/>
                      <a:pt x="6" y="1"/>
                      <a:pt x="6" y="1"/>
                    </a:cubicBezTo>
                    <a:cubicBezTo>
                      <a:pt x="5" y="2"/>
                      <a:pt x="5" y="3"/>
                      <a:pt x="3" y="3"/>
                    </a:cubicBezTo>
                    <a:cubicBezTo>
                      <a:pt x="2" y="3"/>
                      <a:pt x="2" y="3"/>
                      <a:pt x="1" y="2"/>
                    </a:cubicBezTo>
                    <a:cubicBezTo>
                      <a:pt x="1" y="2"/>
                      <a:pt x="0" y="2"/>
                      <a:pt x="0" y="3"/>
                    </a:cubicBezTo>
                    <a:cubicBezTo>
                      <a:pt x="0" y="2"/>
                      <a:pt x="0" y="2"/>
                      <a:pt x="0" y="1"/>
                    </a:cubicBezTo>
                    <a:cubicBezTo>
                      <a:pt x="1" y="1"/>
                      <a:pt x="2" y="1"/>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grpSp>
        <p:sp>
          <p:nvSpPr>
            <p:cNvPr id="531" name="Freeform 215"/>
            <p:cNvSpPr/>
            <p:nvPr/>
          </p:nvSpPr>
          <p:spPr bwMode="auto">
            <a:xfrm>
              <a:off x="4327" y="2748"/>
              <a:ext cx="25" cy="18"/>
            </a:xfrm>
            <a:custGeom>
              <a:avLst/>
              <a:gdLst>
                <a:gd name="T0" fmla="*/ 0 w 7"/>
                <a:gd name="T1" fmla="*/ 5 h 5"/>
                <a:gd name="T2" fmla="*/ 0 w 7"/>
                <a:gd name="T3" fmla="*/ 3 h 5"/>
                <a:gd name="T4" fmla="*/ 6 w 7"/>
                <a:gd name="T5" fmla="*/ 0 h 5"/>
                <a:gd name="T6" fmla="*/ 7 w 7"/>
                <a:gd name="T7" fmla="*/ 1 h 5"/>
                <a:gd name="T8" fmla="*/ 6 w 7"/>
                <a:gd name="T9" fmla="*/ 1 h 5"/>
                <a:gd name="T10" fmla="*/ 0 w 7"/>
                <a:gd name="T11" fmla="*/ 5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5"/>
                  </a:moveTo>
                  <a:cubicBezTo>
                    <a:pt x="0" y="4"/>
                    <a:pt x="0" y="4"/>
                    <a:pt x="0" y="3"/>
                  </a:cubicBezTo>
                  <a:cubicBezTo>
                    <a:pt x="2" y="2"/>
                    <a:pt x="4" y="1"/>
                    <a:pt x="6" y="0"/>
                  </a:cubicBezTo>
                  <a:cubicBezTo>
                    <a:pt x="7" y="1"/>
                    <a:pt x="6" y="0"/>
                    <a:pt x="7" y="1"/>
                  </a:cubicBezTo>
                  <a:cubicBezTo>
                    <a:pt x="7" y="1"/>
                    <a:pt x="7" y="1"/>
                    <a:pt x="6" y="1"/>
                  </a:cubicBezTo>
                  <a:cubicBezTo>
                    <a:pt x="5" y="3"/>
                    <a:pt x="2" y="5"/>
                    <a:pt x="0"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32" name="Freeform 216"/>
            <p:cNvSpPr/>
            <p:nvPr/>
          </p:nvSpPr>
          <p:spPr bwMode="auto">
            <a:xfrm>
              <a:off x="4999" y="2748"/>
              <a:ext cx="3" cy="3"/>
            </a:xfrm>
            <a:custGeom>
              <a:avLst/>
              <a:gdLst>
                <a:gd name="T0" fmla="*/ 0 w 1"/>
                <a:gd name="T1" fmla="*/ 0 h 1"/>
                <a:gd name="T2" fmla="*/ 1 w 1"/>
                <a:gd name="T3" fmla="*/ 1 h 1"/>
                <a:gd name="T4" fmla="*/ 1 w 1"/>
                <a:gd name="T5" fmla="*/ 1 h 1"/>
                <a:gd name="T6" fmla="*/ 1 w 1"/>
                <a:gd name="T7" fmla="*/ 1 h 1"/>
                <a:gd name="T8" fmla="*/ 1 w 1"/>
                <a:gd name="T9" fmla="*/ 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1" y="0"/>
                    <a:pt x="1" y="0"/>
                    <a:pt x="1" y="1"/>
                  </a:cubicBezTo>
                  <a:cubicBezTo>
                    <a:pt x="1" y="1"/>
                    <a:pt x="1" y="1"/>
                    <a:pt x="1" y="1"/>
                  </a:cubicBezTo>
                  <a:cubicBezTo>
                    <a:pt x="1" y="1"/>
                    <a:pt x="1" y="1"/>
                    <a:pt x="1" y="1"/>
                  </a:cubicBezTo>
                  <a:cubicBezTo>
                    <a:pt x="1" y="1"/>
                    <a:pt x="1" y="1"/>
                    <a:pt x="1"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33" name="Freeform 217"/>
            <p:cNvSpPr/>
            <p:nvPr/>
          </p:nvSpPr>
          <p:spPr bwMode="auto">
            <a:xfrm>
              <a:off x="5002" y="2755"/>
              <a:ext cx="8" cy="7"/>
            </a:xfrm>
            <a:custGeom>
              <a:avLst/>
              <a:gdLst>
                <a:gd name="T0" fmla="*/ 0 w 2"/>
                <a:gd name="T1" fmla="*/ 0 h 2"/>
                <a:gd name="T2" fmla="*/ 2 w 2"/>
                <a:gd name="T3" fmla="*/ 1 h 2"/>
                <a:gd name="T4" fmla="*/ 2 w 2"/>
                <a:gd name="T5" fmla="*/ 1 h 2"/>
                <a:gd name="T6" fmla="*/ 1 w 2"/>
                <a:gd name="T7" fmla="*/ 1 h 2"/>
                <a:gd name="T8" fmla="*/ 1 w 2"/>
                <a:gd name="T9" fmla="*/ 2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cubicBezTo>
                    <a:pt x="0" y="0"/>
                    <a:pt x="1" y="1"/>
                    <a:pt x="2" y="1"/>
                  </a:cubicBezTo>
                  <a:cubicBezTo>
                    <a:pt x="2" y="1"/>
                    <a:pt x="2" y="1"/>
                    <a:pt x="2" y="1"/>
                  </a:cubicBezTo>
                  <a:cubicBezTo>
                    <a:pt x="1" y="1"/>
                    <a:pt x="1" y="1"/>
                    <a:pt x="1" y="1"/>
                  </a:cubicBezTo>
                  <a:cubicBezTo>
                    <a:pt x="1" y="1"/>
                    <a:pt x="1" y="1"/>
                    <a:pt x="1"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34" name="Freeform 218"/>
            <p:cNvSpPr/>
            <p:nvPr/>
          </p:nvSpPr>
          <p:spPr bwMode="auto">
            <a:xfrm>
              <a:off x="4287" y="2759"/>
              <a:ext cx="18" cy="11"/>
            </a:xfrm>
            <a:custGeom>
              <a:avLst/>
              <a:gdLst>
                <a:gd name="T0" fmla="*/ 0 w 5"/>
                <a:gd name="T1" fmla="*/ 0 h 3"/>
                <a:gd name="T2" fmla="*/ 5 w 5"/>
                <a:gd name="T3" fmla="*/ 1 h 3"/>
                <a:gd name="T4" fmla="*/ 5 w 5"/>
                <a:gd name="T5" fmla="*/ 1 h 3"/>
                <a:gd name="T6" fmla="*/ 5 w 5"/>
                <a:gd name="T7" fmla="*/ 2 h 3"/>
                <a:gd name="T8" fmla="*/ 3 w 5"/>
                <a:gd name="T9" fmla="*/ 3 h 3"/>
                <a:gd name="T10" fmla="*/ 0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0"/>
                  </a:moveTo>
                  <a:cubicBezTo>
                    <a:pt x="1" y="0"/>
                    <a:pt x="4" y="0"/>
                    <a:pt x="5" y="1"/>
                  </a:cubicBezTo>
                  <a:cubicBezTo>
                    <a:pt x="5" y="1"/>
                    <a:pt x="5" y="1"/>
                    <a:pt x="5" y="1"/>
                  </a:cubicBezTo>
                  <a:cubicBezTo>
                    <a:pt x="5" y="2"/>
                    <a:pt x="5" y="2"/>
                    <a:pt x="5" y="2"/>
                  </a:cubicBezTo>
                  <a:cubicBezTo>
                    <a:pt x="5" y="3"/>
                    <a:pt x="4" y="3"/>
                    <a:pt x="3" y="3"/>
                  </a:cubicBezTo>
                  <a:cubicBezTo>
                    <a:pt x="3" y="1"/>
                    <a:pt x="1"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35" name="Freeform 219"/>
            <p:cNvSpPr/>
            <p:nvPr/>
          </p:nvSpPr>
          <p:spPr bwMode="auto">
            <a:xfrm>
              <a:off x="4560" y="2762"/>
              <a:ext cx="11" cy="11"/>
            </a:xfrm>
            <a:custGeom>
              <a:avLst/>
              <a:gdLst>
                <a:gd name="T0" fmla="*/ 1 w 3"/>
                <a:gd name="T1" fmla="*/ 0 h 3"/>
                <a:gd name="T2" fmla="*/ 2 w 3"/>
                <a:gd name="T3" fmla="*/ 0 h 3"/>
                <a:gd name="T4" fmla="*/ 3 w 3"/>
                <a:gd name="T5" fmla="*/ 2 h 3"/>
                <a:gd name="T6" fmla="*/ 3 w 3"/>
                <a:gd name="T7" fmla="*/ 2 h 3"/>
                <a:gd name="T8" fmla="*/ 3 w 3"/>
                <a:gd name="T9" fmla="*/ 3 h 3"/>
                <a:gd name="T10" fmla="*/ 0 w 3"/>
                <a:gd name="T11" fmla="*/ 2 h 3"/>
                <a:gd name="T12" fmla="*/ 0 w 3"/>
                <a:gd name="T13" fmla="*/ 1 h 3"/>
                <a:gd name="T14" fmla="*/ 0 w 3"/>
                <a:gd name="T15" fmla="*/ 1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0"/>
                  </a:moveTo>
                  <a:cubicBezTo>
                    <a:pt x="1" y="0"/>
                    <a:pt x="1" y="0"/>
                    <a:pt x="2" y="0"/>
                  </a:cubicBezTo>
                  <a:cubicBezTo>
                    <a:pt x="2" y="1"/>
                    <a:pt x="3" y="1"/>
                    <a:pt x="3" y="2"/>
                  </a:cubicBezTo>
                  <a:cubicBezTo>
                    <a:pt x="3" y="2"/>
                    <a:pt x="3" y="2"/>
                    <a:pt x="3" y="2"/>
                  </a:cubicBezTo>
                  <a:cubicBezTo>
                    <a:pt x="3" y="3"/>
                    <a:pt x="3" y="3"/>
                    <a:pt x="3" y="3"/>
                  </a:cubicBezTo>
                  <a:cubicBezTo>
                    <a:pt x="2" y="3"/>
                    <a:pt x="1" y="3"/>
                    <a:pt x="0" y="2"/>
                  </a:cubicBezTo>
                  <a:cubicBezTo>
                    <a:pt x="0" y="2"/>
                    <a:pt x="0" y="2"/>
                    <a:pt x="0" y="1"/>
                  </a:cubicBezTo>
                  <a:cubicBezTo>
                    <a:pt x="0" y="1"/>
                    <a:pt x="0" y="1"/>
                    <a:pt x="0" y="1"/>
                  </a:cubicBezTo>
                  <a:cubicBezTo>
                    <a:pt x="0" y="1"/>
                    <a:pt x="0"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36" name="Freeform 220"/>
            <p:cNvSpPr/>
            <p:nvPr/>
          </p:nvSpPr>
          <p:spPr bwMode="auto">
            <a:xfrm>
              <a:off x="5013" y="2766"/>
              <a:ext cx="4" cy="4"/>
            </a:xfrm>
            <a:custGeom>
              <a:avLst/>
              <a:gdLst>
                <a:gd name="T0" fmla="*/ 1 w 1"/>
                <a:gd name="T1" fmla="*/ 0 h 1"/>
                <a:gd name="T2" fmla="*/ 1 w 1"/>
                <a:gd name="T3" fmla="*/ 1 h 1"/>
                <a:gd name="T4" fmla="*/ 1 w 1"/>
                <a:gd name="T5" fmla="*/ 1 h 1"/>
                <a:gd name="T6" fmla="*/ 0 w 1"/>
                <a:gd name="T7" fmla="*/ 1 h 1"/>
                <a:gd name="T8" fmla="*/ 0 w 1"/>
                <a:gd name="T9" fmla="*/ 0 h 1"/>
                <a:gd name="T10" fmla="*/ 1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1"/>
                    <a:pt x="1" y="0"/>
                    <a:pt x="1" y="1"/>
                  </a:cubicBezTo>
                  <a:cubicBezTo>
                    <a:pt x="1" y="1"/>
                    <a:pt x="1" y="1"/>
                    <a:pt x="1" y="1"/>
                  </a:cubicBezTo>
                  <a:cubicBezTo>
                    <a:pt x="0" y="1"/>
                    <a:pt x="0" y="1"/>
                    <a:pt x="0" y="1"/>
                  </a:cubicBezTo>
                  <a:cubicBezTo>
                    <a:pt x="0" y="1"/>
                    <a:pt x="0" y="1"/>
                    <a:pt x="0" y="0"/>
                  </a:cubicBezTo>
                  <a:cubicBezTo>
                    <a:pt x="1" y="0"/>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37" name="Freeform 221"/>
            <p:cNvSpPr/>
            <p:nvPr/>
          </p:nvSpPr>
          <p:spPr bwMode="auto">
            <a:xfrm>
              <a:off x="4930" y="2770"/>
              <a:ext cx="4" cy="3"/>
            </a:xfrm>
            <a:custGeom>
              <a:avLst/>
              <a:gdLst>
                <a:gd name="T0" fmla="*/ 0 w 1"/>
                <a:gd name="T1" fmla="*/ 0 h 1"/>
                <a:gd name="T2" fmla="*/ 1 w 1"/>
                <a:gd name="T3" fmla="*/ 0 h 1"/>
                <a:gd name="T4" fmla="*/ 1 w 1"/>
                <a:gd name="T5" fmla="*/ 0 h 1"/>
                <a:gd name="T6" fmla="*/ 1 w 1"/>
                <a:gd name="T7" fmla="*/ 0 h 1"/>
                <a:gd name="T8" fmla="*/ 0 w 1"/>
                <a:gd name="T9" fmla="*/ 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1" y="0"/>
                    <a:pt x="1" y="0"/>
                  </a:cubicBezTo>
                  <a:cubicBezTo>
                    <a:pt x="1" y="0"/>
                    <a:pt x="1" y="0"/>
                    <a:pt x="1" y="0"/>
                  </a:cubicBezTo>
                  <a:cubicBezTo>
                    <a:pt x="1" y="0"/>
                    <a:pt x="1" y="0"/>
                    <a:pt x="1" y="0"/>
                  </a:cubicBezTo>
                  <a:cubicBezTo>
                    <a:pt x="0" y="1"/>
                    <a:pt x="1" y="1"/>
                    <a:pt x="0"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38" name="Freeform 222"/>
            <p:cNvSpPr/>
            <p:nvPr/>
          </p:nvSpPr>
          <p:spPr bwMode="auto">
            <a:xfrm>
              <a:off x="4249" y="2770"/>
              <a:ext cx="262" cy="249"/>
            </a:xfrm>
            <a:custGeom>
              <a:avLst/>
              <a:gdLst>
                <a:gd name="T0" fmla="*/ 48 w 73"/>
                <a:gd name="T1" fmla="*/ 60 h 69"/>
                <a:gd name="T2" fmla="*/ 38 w 73"/>
                <a:gd name="T3" fmla="*/ 52 h 69"/>
                <a:gd name="T4" fmla="*/ 24 w 73"/>
                <a:gd name="T5" fmla="*/ 59 h 69"/>
                <a:gd name="T6" fmla="*/ 10 w 73"/>
                <a:gd name="T7" fmla="*/ 64 h 69"/>
                <a:gd name="T8" fmla="*/ 7 w 73"/>
                <a:gd name="T9" fmla="*/ 58 h 69"/>
                <a:gd name="T10" fmla="*/ 0 w 73"/>
                <a:gd name="T11" fmla="*/ 38 h 69"/>
                <a:gd name="T12" fmla="*/ 2 w 73"/>
                <a:gd name="T13" fmla="*/ 38 h 69"/>
                <a:gd name="T14" fmla="*/ 2 w 73"/>
                <a:gd name="T15" fmla="*/ 29 h 69"/>
                <a:gd name="T16" fmla="*/ 7 w 73"/>
                <a:gd name="T17" fmla="*/ 26 h 69"/>
                <a:gd name="T18" fmla="*/ 19 w 73"/>
                <a:gd name="T19" fmla="*/ 19 h 69"/>
                <a:gd name="T20" fmla="*/ 21 w 73"/>
                <a:gd name="T21" fmla="*/ 15 h 69"/>
                <a:gd name="T22" fmla="*/ 22 w 73"/>
                <a:gd name="T23" fmla="*/ 17 h 69"/>
                <a:gd name="T24" fmla="*/ 24 w 73"/>
                <a:gd name="T25" fmla="*/ 14 h 69"/>
                <a:gd name="T26" fmla="*/ 27 w 73"/>
                <a:gd name="T27" fmla="*/ 9 h 69"/>
                <a:gd name="T28" fmla="*/ 32 w 73"/>
                <a:gd name="T29" fmla="*/ 11 h 69"/>
                <a:gd name="T30" fmla="*/ 42 w 73"/>
                <a:gd name="T31" fmla="*/ 4 h 69"/>
                <a:gd name="T32" fmla="*/ 40 w 73"/>
                <a:gd name="T33" fmla="*/ 1 h 69"/>
                <a:gd name="T34" fmla="*/ 47 w 73"/>
                <a:gd name="T35" fmla="*/ 4 h 69"/>
                <a:gd name="T36" fmla="*/ 48 w 73"/>
                <a:gd name="T37" fmla="*/ 10 h 69"/>
                <a:gd name="T38" fmla="*/ 56 w 73"/>
                <a:gd name="T39" fmla="*/ 14 h 69"/>
                <a:gd name="T40" fmla="*/ 59 w 73"/>
                <a:gd name="T41" fmla="*/ 12 h 69"/>
                <a:gd name="T42" fmla="*/ 61 w 73"/>
                <a:gd name="T43" fmla="*/ 0 h 69"/>
                <a:gd name="T44" fmla="*/ 65 w 73"/>
                <a:gd name="T45" fmla="*/ 7 h 69"/>
                <a:gd name="T46" fmla="*/ 66 w 73"/>
                <a:gd name="T47" fmla="*/ 17 h 69"/>
                <a:gd name="T48" fmla="*/ 67 w 73"/>
                <a:gd name="T49" fmla="*/ 20 h 69"/>
                <a:gd name="T50" fmla="*/ 69 w 73"/>
                <a:gd name="T51" fmla="*/ 30 h 69"/>
                <a:gd name="T52" fmla="*/ 72 w 73"/>
                <a:gd name="T53" fmla="*/ 41 h 69"/>
                <a:gd name="T54" fmla="*/ 71 w 73"/>
                <a:gd name="T55" fmla="*/ 49 h 69"/>
                <a:gd name="T56" fmla="*/ 69 w 73"/>
                <a:gd name="T57" fmla="*/ 55 h 69"/>
                <a:gd name="T58" fmla="*/ 66 w 73"/>
                <a:gd name="T59" fmla="*/ 60 h 69"/>
                <a:gd name="T60" fmla="*/ 59 w 73"/>
                <a:gd name="T61" fmla="*/ 67 h 69"/>
                <a:gd name="T62" fmla="*/ 52 w 73"/>
                <a:gd name="T63" fmla="*/ 62 h 69"/>
                <a:gd name="T64" fmla="*/ 54 w 73"/>
                <a:gd name="T65" fmla="*/ 55 h 69"/>
                <a:gd name="T66" fmla="*/ 54 w 73"/>
                <a:gd name="T67" fmla="*/ 55 h 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3"/>
                <a:gd name="T103" fmla="*/ 0 h 69"/>
                <a:gd name="T104" fmla="*/ 73 w 73"/>
                <a:gd name="T105" fmla="*/ 69 h 6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3" h="69">
                  <a:moveTo>
                    <a:pt x="51" y="61"/>
                  </a:moveTo>
                  <a:cubicBezTo>
                    <a:pt x="50" y="61"/>
                    <a:pt x="49" y="61"/>
                    <a:pt x="48" y="60"/>
                  </a:cubicBezTo>
                  <a:cubicBezTo>
                    <a:pt x="48" y="60"/>
                    <a:pt x="48" y="59"/>
                    <a:pt x="48" y="58"/>
                  </a:cubicBezTo>
                  <a:cubicBezTo>
                    <a:pt x="45" y="56"/>
                    <a:pt x="44" y="52"/>
                    <a:pt x="38" y="52"/>
                  </a:cubicBezTo>
                  <a:cubicBezTo>
                    <a:pt x="36" y="54"/>
                    <a:pt x="29" y="55"/>
                    <a:pt x="26" y="56"/>
                  </a:cubicBezTo>
                  <a:cubicBezTo>
                    <a:pt x="25" y="57"/>
                    <a:pt x="25" y="58"/>
                    <a:pt x="24" y="59"/>
                  </a:cubicBezTo>
                  <a:cubicBezTo>
                    <a:pt x="22" y="59"/>
                    <a:pt x="19" y="60"/>
                    <a:pt x="16" y="60"/>
                  </a:cubicBezTo>
                  <a:cubicBezTo>
                    <a:pt x="13" y="61"/>
                    <a:pt x="15" y="64"/>
                    <a:pt x="10" y="64"/>
                  </a:cubicBezTo>
                  <a:cubicBezTo>
                    <a:pt x="9" y="62"/>
                    <a:pt x="6" y="61"/>
                    <a:pt x="5" y="58"/>
                  </a:cubicBezTo>
                  <a:cubicBezTo>
                    <a:pt x="6" y="58"/>
                    <a:pt x="6" y="58"/>
                    <a:pt x="7" y="58"/>
                  </a:cubicBezTo>
                  <a:cubicBezTo>
                    <a:pt x="7" y="58"/>
                    <a:pt x="7" y="57"/>
                    <a:pt x="7" y="55"/>
                  </a:cubicBezTo>
                  <a:cubicBezTo>
                    <a:pt x="6" y="54"/>
                    <a:pt x="0" y="41"/>
                    <a:pt x="0" y="38"/>
                  </a:cubicBezTo>
                  <a:cubicBezTo>
                    <a:pt x="0" y="38"/>
                    <a:pt x="1" y="38"/>
                    <a:pt x="1" y="38"/>
                  </a:cubicBezTo>
                  <a:cubicBezTo>
                    <a:pt x="1" y="38"/>
                    <a:pt x="1" y="38"/>
                    <a:pt x="2" y="38"/>
                  </a:cubicBezTo>
                  <a:cubicBezTo>
                    <a:pt x="2" y="38"/>
                    <a:pt x="2" y="38"/>
                    <a:pt x="2" y="38"/>
                  </a:cubicBezTo>
                  <a:cubicBezTo>
                    <a:pt x="1" y="37"/>
                    <a:pt x="0" y="31"/>
                    <a:pt x="2" y="29"/>
                  </a:cubicBezTo>
                  <a:cubicBezTo>
                    <a:pt x="3" y="29"/>
                    <a:pt x="4" y="29"/>
                    <a:pt x="5" y="29"/>
                  </a:cubicBezTo>
                  <a:cubicBezTo>
                    <a:pt x="6" y="28"/>
                    <a:pt x="7" y="27"/>
                    <a:pt x="7" y="26"/>
                  </a:cubicBezTo>
                  <a:cubicBezTo>
                    <a:pt x="10" y="24"/>
                    <a:pt x="14" y="23"/>
                    <a:pt x="17" y="22"/>
                  </a:cubicBezTo>
                  <a:cubicBezTo>
                    <a:pt x="18" y="21"/>
                    <a:pt x="19" y="20"/>
                    <a:pt x="19" y="19"/>
                  </a:cubicBezTo>
                  <a:cubicBezTo>
                    <a:pt x="19" y="17"/>
                    <a:pt x="19" y="16"/>
                    <a:pt x="19" y="15"/>
                  </a:cubicBezTo>
                  <a:cubicBezTo>
                    <a:pt x="20" y="15"/>
                    <a:pt x="21" y="15"/>
                    <a:pt x="21" y="15"/>
                  </a:cubicBezTo>
                  <a:cubicBezTo>
                    <a:pt x="21" y="15"/>
                    <a:pt x="21" y="16"/>
                    <a:pt x="21" y="17"/>
                  </a:cubicBezTo>
                  <a:cubicBezTo>
                    <a:pt x="22" y="17"/>
                    <a:pt x="22" y="17"/>
                    <a:pt x="22" y="17"/>
                  </a:cubicBezTo>
                  <a:cubicBezTo>
                    <a:pt x="22" y="15"/>
                    <a:pt x="22" y="14"/>
                    <a:pt x="23" y="14"/>
                  </a:cubicBezTo>
                  <a:cubicBezTo>
                    <a:pt x="23" y="14"/>
                    <a:pt x="23" y="14"/>
                    <a:pt x="24" y="14"/>
                  </a:cubicBezTo>
                  <a:cubicBezTo>
                    <a:pt x="24" y="14"/>
                    <a:pt x="24" y="14"/>
                    <a:pt x="24" y="14"/>
                  </a:cubicBezTo>
                  <a:cubicBezTo>
                    <a:pt x="25" y="11"/>
                    <a:pt x="24" y="10"/>
                    <a:pt x="27" y="9"/>
                  </a:cubicBezTo>
                  <a:cubicBezTo>
                    <a:pt x="27" y="8"/>
                    <a:pt x="29" y="8"/>
                    <a:pt x="30" y="8"/>
                  </a:cubicBezTo>
                  <a:cubicBezTo>
                    <a:pt x="31" y="9"/>
                    <a:pt x="32" y="10"/>
                    <a:pt x="32" y="11"/>
                  </a:cubicBezTo>
                  <a:cubicBezTo>
                    <a:pt x="33" y="10"/>
                    <a:pt x="34" y="10"/>
                    <a:pt x="35" y="10"/>
                  </a:cubicBezTo>
                  <a:cubicBezTo>
                    <a:pt x="35" y="5"/>
                    <a:pt x="37" y="3"/>
                    <a:pt x="42" y="4"/>
                  </a:cubicBezTo>
                  <a:cubicBezTo>
                    <a:pt x="42" y="3"/>
                    <a:pt x="42" y="3"/>
                    <a:pt x="42" y="3"/>
                  </a:cubicBezTo>
                  <a:cubicBezTo>
                    <a:pt x="41" y="2"/>
                    <a:pt x="41" y="2"/>
                    <a:pt x="40" y="1"/>
                  </a:cubicBezTo>
                  <a:cubicBezTo>
                    <a:pt x="41" y="1"/>
                    <a:pt x="41" y="1"/>
                    <a:pt x="42" y="1"/>
                  </a:cubicBezTo>
                  <a:cubicBezTo>
                    <a:pt x="43" y="3"/>
                    <a:pt x="44" y="4"/>
                    <a:pt x="47" y="4"/>
                  </a:cubicBezTo>
                  <a:cubicBezTo>
                    <a:pt x="48" y="3"/>
                    <a:pt x="48" y="3"/>
                    <a:pt x="50" y="3"/>
                  </a:cubicBezTo>
                  <a:cubicBezTo>
                    <a:pt x="50" y="6"/>
                    <a:pt x="48" y="7"/>
                    <a:pt x="48" y="10"/>
                  </a:cubicBezTo>
                  <a:cubicBezTo>
                    <a:pt x="49" y="11"/>
                    <a:pt x="50" y="13"/>
                    <a:pt x="51" y="13"/>
                  </a:cubicBezTo>
                  <a:cubicBezTo>
                    <a:pt x="53" y="14"/>
                    <a:pt x="54" y="13"/>
                    <a:pt x="56" y="14"/>
                  </a:cubicBezTo>
                  <a:cubicBezTo>
                    <a:pt x="57" y="15"/>
                    <a:pt x="56" y="16"/>
                    <a:pt x="59" y="17"/>
                  </a:cubicBezTo>
                  <a:cubicBezTo>
                    <a:pt x="59" y="15"/>
                    <a:pt x="59" y="14"/>
                    <a:pt x="59" y="12"/>
                  </a:cubicBezTo>
                  <a:cubicBezTo>
                    <a:pt x="57" y="10"/>
                    <a:pt x="60" y="2"/>
                    <a:pt x="61" y="0"/>
                  </a:cubicBezTo>
                  <a:cubicBezTo>
                    <a:pt x="62" y="0"/>
                    <a:pt x="61" y="0"/>
                    <a:pt x="61" y="0"/>
                  </a:cubicBezTo>
                  <a:cubicBezTo>
                    <a:pt x="64" y="2"/>
                    <a:pt x="62" y="7"/>
                    <a:pt x="64" y="8"/>
                  </a:cubicBezTo>
                  <a:cubicBezTo>
                    <a:pt x="64" y="8"/>
                    <a:pt x="64" y="8"/>
                    <a:pt x="65" y="7"/>
                  </a:cubicBezTo>
                  <a:cubicBezTo>
                    <a:pt x="65" y="8"/>
                    <a:pt x="65" y="8"/>
                    <a:pt x="65" y="8"/>
                  </a:cubicBezTo>
                  <a:cubicBezTo>
                    <a:pt x="67" y="10"/>
                    <a:pt x="67" y="14"/>
                    <a:pt x="66" y="17"/>
                  </a:cubicBezTo>
                  <a:cubicBezTo>
                    <a:pt x="66" y="18"/>
                    <a:pt x="66" y="18"/>
                    <a:pt x="66" y="19"/>
                  </a:cubicBezTo>
                  <a:cubicBezTo>
                    <a:pt x="66" y="19"/>
                    <a:pt x="67" y="20"/>
                    <a:pt x="67" y="20"/>
                  </a:cubicBezTo>
                  <a:cubicBezTo>
                    <a:pt x="67" y="22"/>
                    <a:pt x="67" y="23"/>
                    <a:pt x="67" y="25"/>
                  </a:cubicBezTo>
                  <a:cubicBezTo>
                    <a:pt x="67" y="26"/>
                    <a:pt x="68" y="29"/>
                    <a:pt x="69" y="30"/>
                  </a:cubicBezTo>
                  <a:cubicBezTo>
                    <a:pt x="69" y="31"/>
                    <a:pt x="72" y="32"/>
                    <a:pt x="72" y="33"/>
                  </a:cubicBezTo>
                  <a:cubicBezTo>
                    <a:pt x="72" y="36"/>
                    <a:pt x="72" y="38"/>
                    <a:pt x="72" y="41"/>
                  </a:cubicBezTo>
                  <a:cubicBezTo>
                    <a:pt x="72" y="43"/>
                    <a:pt x="73" y="45"/>
                    <a:pt x="72" y="48"/>
                  </a:cubicBezTo>
                  <a:cubicBezTo>
                    <a:pt x="72" y="48"/>
                    <a:pt x="71" y="49"/>
                    <a:pt x="71" y="49"/>
                  </a:cubicBezTo>
                  <a:cubicBezTo>
                    <a:pt x="71" y="50"/>
                    <a:pt x="71" y="52"/>
                    <a:pt x="71" y="53"/>
                  </a:cubicBezTo>
                  <a:cubicBezTo>
                    <a:pt x="70" y="54"/>
                    <a:pt x="69" y="55"/>
                    <a:pt x="69" y="55"/>
                  </a:cubicBezTo>
                  <a:cubicBezTo>
                    <a:pt x="69" y="56"/>
                    <a:pt x="69" y="57"/>
                    <a:pt x="69" y="58"/>
                  </a:cubicBezTo>
                  <a:cubicBezTo>
                    <a:pt x="68" y="59"/>
                    <a:pt x="67" y="60"/>
                    <a:pt x="66" y="60"/>
                  </a:cubicBezTo>
                  <a:cubicBezTo>
                    <a:pt x="65" y="64"/>
                    <a:pt x="67" y="67"/>
                    <a:pt x="64" y="69"/>
                  </a:cubicBezTo>
                  <a:cubicBezTo>
                    <a:pt x="63" y="69"/>
                    <a:pt x="59" y="68"/>
                    <a:pt x="59" y="67"/>
                  </a:cubicBezTo>
                  <a:cubicBezTo>
                    <a:pt x="57" y="65"/>
                    <a:pt x="56" y="62"/>
                    <a:pt x="55" y="60"/>
                  </a:cubicBezTo>
                  <a:cubicBezTo>
                    <a:pt x="54" y="61"/>
                    <a:pt x="54" y="61"/>
                    <a:pt x="52" y="62"/>
                  </a:cubicBezTo>
                  <a:cubicBezTo>
                    <a:pt x="52" y="61"/>
                    <a:pt x="52" y="61"/>
                    <a:pt x="52" y="61"/>
                  </a:cubicBezTo>
                  <a:cubicBezTo>
                    <a:pt x="53" y="60"/>
                    <a:pt x="54" y="57"/>
                    <a:pt x="54" y="55"/>
                  </a:cubicBezTo>
                  <a:cubicBezTo>
                    <a:pt x="54" y="55"/>
                    <a:pt x="54" y="55"/>
                    <a:pt x="54" y="55"/>
                  </a:cubicBezTo>
                  <a:cubicBezTo>
                    <a:pt x="54" y="55"/>
                    <a:pt x="54" y="55"/>
                    <a:pt x="54" y="55"/>
                  </a:cubicBezTo>
                  <a:cubicBezTo>
                    <a:pt x="52" y="57"/>
                    <a:pt x="51" y="58"/>
                    <a:pt x="51" y="6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39" name="Freeform 223"/>
            <p:cNvSpPr/>
            <p:nvPr/>
          </p:nvSpPr>
          <p:spPr bwMode="auto">
            <a:xfrm>
              <a:off x="5010" y="2770"/>
              <a:ext cx="3" cy="3"/>
            </a:xfrm>
            <a:custGeom>
              <a:avLst/>
              <a:gdLst>
                <a:gd name="T0" fmla="*/ 0 w 1"/>
                <a:gd name="T1" fmla="*/ 0 h 1"/>
                <a:gd name="T2" fmla="*/ 1 w 1"/>
                <a:gd name="T3" fmla="*/ 0 h 1"/>
                <a:gd name="T4" fmla="*/ 1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1"/>
                    <a:pt x="1" y="1"/>
                    <a:pt x="1" y="1"/>
                  </a:cubicBezTo>
                  <a:cubicBezTo>
                    <a:pt x="0" y="1"/>
                    <a:pt x="1"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0" name="Freeform 224"/>
            <p:cNvSpPr/>
            <p:nvPr/>
          </p:nvSpPr>
          <p:spPr bwMode="auto">
            <a:xfrm>
              <a:off x="3667" y="2780"/>
              <a:ext cx="14" cy="43"/>
            </a:xfrm>
            <a:custGeom>
              <a:avLst/>
              <a:gdLst>
                <a:gd name="T0" fmla="*/ 1 w 4"/>
                <a:gd name="T1" fmla="*/ 0 h 12"/>
                <a:gd name="T2" fmla="*/ 2 w 4"/>
                <a:gd name="T3" fmla="*/ 12 h 12"/>
                <a:gd name="T4" fmla="*/ 3 w 4"/>
                <a:gd name="T5" fmla="*/ 11 h 12"/>
                <a:gd name="T6" fmla="*/ 2 w 4"/>
                <a:gd name="T7" fmla="*/ 0 h 12"/>
                <a:gd name="T8" fmla="*/ 1 w 4"/>
                <a:gd name="T9" fmla="*/ 0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1" y="0"/>
                  </a:moveTo>
                  <a:cubicBezTo>
                    <a:pt x="0" y="3"/>
                    <a:pt x="1" y="9"/>
                    <a:pt x="2" y="12"/>
                  </a:cubicBezTo>
                  <a:cubicBezTo>
                    <a:pt x="3" y="12"/>
                    <a:pt x="2" y="12"/>
                    <a:pt x="3" y="11"/>
                  </a:cubicBezTo>
                  <a:cubicBezTo>
                    <a:pt x="4" y="9"/>
                    <a:pt x="3" y="3"/>
                    <a:pt x="2" y="0"/>
                  </a:cubicBezTo>
                  <a:cubicBezTo>
                    <a:pt x="2" y="0"/>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1" name="Freeform 225"/>
            <p:cNvSpPr/>
            <p:nvPr/>
          </p:nvSpPr>
          <p:spPr bwMode="auto">
            <a:xfrm>
              <a:off x="3738" y="2801"/>
              <a:ext cx="50" cy="131"/>
            </a:xfrm>
            <a:custGeom>
              <a:avLst/>
              <a:gdLst>
                <a:gd name="T0" fmla="*/ 10 w 14"/>
                <a:gd name="T1" fmla="*/ 0 h 36"/>
                <a:gd name="T2" fmla="*/ 12 w 14"/>
                <a:gd name="T3" fmla="*/ 0 h 36"/>
                <a:gd name="T4" fmla="*/ 14 w 14"/>
                <a:gd name="T5" fmla="*/ 9 h 36"/>
                <a:gd name="T6" fmla="*/ 14 w 14"/>
                <a:gd name="T7" fmla="*/ 9 h 36"/>
                <a:gd name="T8" fmla="*/ 12 w 14"/>
                <a:gd name="T9" fmla="*/ 8 h 36"/>
                <a:gd name="T10" fmla="*/ 13 w 14"/>
                <a:gd name="T11" fmla="*/ 12 h 36"/>
                <a:gd name="T12" fmla="*/ 10 w 14"/>
                <a:gd name="T13" fmla="*/ 24 h 36"/>
                <a:gd name="T14" fmla="*/ 10 w 14"/>
                <a:gd name="T15" fmla="*/ 29 h 36"/>
                <a:gd name="T16" fmla="*/ 9 w 14"/>
                <a:gd name="T17" fmla="*/ 34 h 36"/>
                <a:gd name="T18" fmla="*/ 4 w 14"/>
                <a:gd name="T19" fmla="*/ 36 h 36"/>
                <a:gd name="T20" fmla="*/ 1 w 14"/>
                <a:gd name="T21" fmla="*/ 23 h 36"/>
                <a:gd name="T22" fmla="*/ 3 w 14"/>
                <a:gd name="T23" fmla="*/ 21 h 36"/>
                <a:gd name="T24" fmla="*/ 2 w 14"/>
                <a:gd name="T25" fmla="*/ 17 h 36"/>
                <a:gd name="T26" fmla="*/ 3 w 14"/>
                <a:gd name="T27" fmla="*/ 11 h 36"/>
                <a:gd name="T28" fmla="*/ 5 w 14"/>
                <a:gd name="T29" fmla="*/ 10 h 36"/>
                <a:gd name="T30" fmla="*/ 10 w 14"/>
                <a:gd name="T31" fmla="*/ 4 h 36"/>
                <a:gd name="T32" fmla="*/ 10 w 1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36"/>
                <a:gd name="T53" fmla="*/ 14 w 1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36">
                  <a:moveTo>
                    <a:pt x="10" y="0"/>
                  </a:moveTo>
                  <a:cubicBezTo>
                    <a:pt x="11" y="0"/>
                    <a:pt x="11" y="0"/>
                    <a:pt x="12" y="0"/>
                  </a:cubicBezTo>
                  <a:cubicBezTo>
                    <a:pt x="13" y="3"/>
                    <a:pt x="14" y="5"/>
                    <a:pt x="14" y="9"/>
                  </a:cubicBezTo>
                  <a:cubicBezTo>
                    <a:pt x="14" y="9"/>
                    <a:pt x="14" y="9"/>
                    <a:pt x="14" y="9"/>
                  </a:cubicBezTo>
                  <a:cubicBezTo>
                    <a:pt x="13" y="8"/>
                    <a:pt x="13" y="8"/>
                    <a:pt x="12" y="8"/>
                  </a:cubicBezTo>
                  <a:cubicBezTo>
                    <a:pt x="12" y="10"/>
                    <a:pt x="13" y="10"/>
                    <a:pt x="13" y="12"/>
                  </a:cubicBezTo>
                  <a:cubicBezTo>
                    <a:pt x="14" y="15"/>
                    <a:pt x="10" y="22"/>
                    <a:pt x="10" y="24"/>
                  </a:cubicBezTo>
                  <a:cubicBezTo>
                    <a:pt x="9" y="25"/>
                    <a:pt x="10" y="28"/>
                    <a:pt x="10" y="29"/>
                  </a:cubicBezTo>
                  <a:cubicBezTo>
                    <a:pt x="10" y="31"/>
                    <a:pt x="10" y="32"/>
                    <a:pt x="9" y="34"/>
                  </a:cubicBezTo>
                  <a:cubicBezTo>
                    <a:pt x="7" y="35"/>
                    <a:pt x="7" y="36"/>
                    <a:pt x="4" y="36"/>
                  </a:cubicBezTo>
                  <a:cubicBezTo>
                    <a:pt x="3" y="34"/>
                    <a:pt x="0" y="28"/>
                    <a:pt x="1" y="23"/>
                  </a:cubicBezTo>
                  <a:cubicBezTo>
                    <a:pt x="2" y="22"/>
                    <a:pt x="3" y="21"/>
                    <a:pt x="3" y="21"/>
                  </a:cubicBezTo>
                  <a:cubicBezTo>
                    <a:pt x="4" y="19"/>
                    <a:pt x="2" y="18"/>
                    <a:pt x="2" y="17"/>
                  </a:cubicBezTo>
                  <a:cubicBezTo>
                    <a:pt x="1" y="14"/>
                    <a:pt x="3" y="13"/>
                    <a:pt x="3" y="11"/>
                  </a:cubicBezTo>
                  <a:cubicBezTo>
                    <a:pt x="4" y="11"/>
                    <a:pt x="5" y="11"/>
                    <a:pt x="5" y="10"/>
                  </a:cubicBezTo>
                  <a:cubicBezTo>
                    <a:pt x="6" y="8"/>
                    <a:pt x="8" y="5"/>
                    <a:pt x="10" y="4"/>
                  </a:cubicBezTo>
                  <a:cubicBezTo>
                    <a:pt x="10" y="3"/>
                    <a:pt x="10" y="1"/>
                    <a:pt x="1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2" name="Freeform 226"/>
            <p:cNvSpPr/>
            <p:nvPr/>
          </p:nvSpPr>
          <p:spPr bwMode="auto">
            <a:xfrm>
              <a:off x="4952" y="2812"/>
              <a:ext cx="11" cy="11"/>
            </a:xfrm>
            <a:custGeom>
              <a:avLst/>
              <a:gdLst>
                <a:gd name="T0" fmla="*/ 2 w 3"/>
                <a:gd name="T1" fmla="*/ 2 h 3"/>
                <a:gd name="T2" fmla="*/ 0 w 3"/>
                <a:gd name="T3" fmla="*/ 2 h 3"/>
                <a:gd name="T4" fmla="*/ 0 w 3"/>
                <a:gd name="T5" fmla="*/ 2 h 3"/>
                <a:gd name="T6" fmla="*/ 3 w 3"/>
                <a:gd name="T7" fmla="*/ 0 h 3"/>
                <a:gd name="T8" fmla="*/ 3 w 3"/>
                <a:gd name="T9" fmla="*/ 0 h 3"/>
                <a:gd name="T10" fmla="*/ 3 w 3"/>
                <a:gd name="T11" fmla="*/ 1 h 3"/>
                <a:gd name="T12" fmla="*/ 2 w 3"/>
                <a:gd name="T13" fmla="*/ 2 h 3"/>
                <a:gd name="T14" fmla="*/ 2 w 3"/>
                <a:gd name="T15" fmla="*/ 3 h 3"/>
                <a:gd name="T16" fmla="*/ 2 w 3"/>
                <a:gd name="T17" fmla="*/ 3 h 3"/>
                <a:gd name="T18" fmla="*/ 2 w 3"/>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2" y="2"/>
                  </a:moveTo>
                  <a:cubicBezTo>
                    <a:pt x="1" y="2"/>
                    <a:pt x="1" y="2"/>
                    <a:pt x="0" y="2"/>
                  </a:cubicBezTo>
                  <a:cubicBezTo>
                    <a:pt x="0" y="2"/>
                    <a:pt x="0" y="2"/>
                    <a:pt x="0" y="2"/>
                  </a:cubicBezTo>
                  <a:lnTo>
                    <a:pt x="3" y="0"/>
                  </a:lnTo>
                  <a:cubicBezTo>
                    <a:pt x="3" y="0"/>
                    <a:pt x="3" y="0"/>
                    <a:pt x="3" y="0"/>
                  </a:cubicBezTo>
                  <a:cubicBezTo>
                    <a:pt x="3" y="1"/>
                    <a:pt x="3" y="1"/>
                    <a:pt x="3" y="1"/>
                  </a:cubicBezTo>
                  <a:cubicBezTo>
                    <a:pt x="2" y="1"/>
                    <a:pt x="3" y="1"/>
                    <a:pt x="2" y="2"/>
                  </a:cubicBezTo>
                  <a:cubicBezTo>
                    <a:pt x="3" y="3"/>
                    <a:pt x="2" y="2"/>
                    <a:pt x="2" y="3"/>
                  </a:cubicBezTo>
                  <a:cubicBezTo>
                    <a:pt x="2" y="3"/>
                    <a:pt x="2" y="3"/>
                    <a:pt x="2" y="3"/>
                  </a:cubicBezTo>
                  <a:cubicBezTo>
                    <a:pt x="2" y="3"/>
                    <a:pt x="2" y="2"/>
                    <a:pt x="2"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3" name="Freeform 227"/>
            <p:cNvSpPr/>
            <p:nvPr/>
          </p:nvSpPr>
          <p:spPr bwMode="auto">
            <a:xfrm>
              <a:off x="4697" y="2816"/>
              <a:ext cx="7" cy="7"/>
            </a:xfrm>
            <a:custGeom>
              <a:avLst/>
              <a:gdLst>
                <a:gd name="T0" fmla="*/ 0 w 2"/>
                <a:gd name="T1" fmla="*/ 2 h 2"/>
                <a:gd name="T2" fmla="*/ 0 w 2"/>
                <a:gd name="T3" fmla="*/ 0 h 2"/>
                <a:gd name="T4" fmla="*/ 2 w 2"/>
                <a:gd name="T5" fmla="*/ 0 h 2"/>
                <a:gd name="T6" fmla="*/ 2 w 2"/>
                <a:gd name="T7" fmla="*/ 2 h 2"/>
                <a:gd name="T8" fmla="*/ 0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2"/>
                  </a:moveTo>
                  <a:cubicBezTo>
                    <a:pt x="0" y="2"/>
                    <a:pt x="0" y="1"/>
                    <a:pt x="0" y="0"/>
                  </a:cubicBezTo>
                  <a:cubicBezTo>
                    <a:pt x="1" y="0"/>
                    <a:pt x="1" y="0"/>
                    <a:pt x="2" y="0"/>
                  </a:cubicBezTo>
                  <a:cubicBezTo>
                    <a:pt x="2" y="1"/>
                    <a:pt x="2" y="1"/>
                    <a:pt x="2" y="2"/>
                  </a:cubicBezTo>
                  <a:cubicBezTo>
                    <a:pt x="1" y="2"/>
                    <a:pt x="1" y="2"/>
                    <a:pt x="0"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4" name="Freeform 228"/>
            <p:cNvSpPr/>
            <p:nvPr/>
          </p:nvSpPr>
          <p:spPr bwMode="auto">
            <a:xfrm>
              <a:off x="4898" y="2820"/>
              <a:ext cx="4" cy="3"/>
            </a:xfrm>
            <a:custGeom>
              <a:avLst/>
              <a:gdLst>
                <a:gd name="T0" fmla="*/ 0 w 1"/>
                <a:gd name="T1" fmla="*/ 0 h 1"/>
                <a:gd name="T2" fmla="*/ 0 w 1"/>
                <a:gd name="T3" fmla="*/ 1 h 1"/>
                <a:gd name="T4" fmla="*/ 0 w 1"/>
                <a:gd name="T5" fmla="*/ 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1" y="0"/>
                    <a:pt x="0" y="0"/>
                    <a:pt x="0" y="1"/>
                  </a:cubicBezTo>
                  <a:cubicBezTo>
                    <a:pt x="0" y="1"/>
                    <a:pt x="0" y="1"/>
                    <a:pt x="0" y="1"/>
                  </a:cubicBezTo>
                  <a:cubicBezTo>
                    <a:pt x="0" y="1"/>
                    <a:pt x="0" y="1"/>
                    <a:pt x="0" y="0"/>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5" name="Freeform 229"/>
            <p:cNvSpPr/>
            <p:nvPr/>
          </p:nvSpPr>
          <p:spPr bwMode="auto">
            <a:xfrm>
              <a:off x="4916" y="2816"/>
              <a:ext cx="4" cy="4"/>
            </a:xfrm>
            <a:custGeom>
              <a:avLst/>
              <a:gdLst>
                <a:gd name="T0" fmla="*/ 0 w 1"/>
                <a:gd name="T1" fmla="*/ 1 h 1"/>
                <a:gd name="T2" fmla="*/ 1 w 1"/>
                <a:gd name="T3" fmla="*/ 1 h 1"/>
                <a:gd name="T4" fmla="*/ 0 w 1"/>
                <a:gd name="T5" fmla="*/ 1 h 1"/>
                <a:gd name="T6" fmla="*/ 0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1" y="1"/>
                    <a:pt x="0" y="0"/>
                    <a:pt x="1" y="1"/>
                  </a:cubicBezTo>
                  <a:cubicBezTo>
                    <a:pt x="0" y="1"/>
                    <a:pt x="0" y="1"/>
                    <a:pt x="0" y="1"/>
                  </a:cubicBezTo>
                  <a:cubicBezTo>
                    <a:pt x="0" y="1"/>
                    <a:pt x="0" y="1"/>
                    <a:pt x="0" y="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6" name="Freeform 230"/>
            <p:cNvSpPr/>
            <p:nvPr/>
          </p:nvSpPr>
          <p:spPr bwMode="auto">
            <a:xfrm>
              <a:off x="4963" y="2820"/>
              <a:ext cx="7" cy="7"/>
            </a:xfrm>
            <a:custGeom>
              <a:avLst/>
              <a:gdLst>
                <a:gd name="T0" fmla="*/ 1 w 2"/>
                <a:gd name="T1" fmla="*/ 0 h 2"/>
                <a:gd name="T2" fmla="*/ 1 w 2"/>
                <a:gd name="T3" fmla="*/ 2 h 2"/>
                <a:gd name="T4" fmla="*/ 1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2" y="1"/>
                    <a:pt x="1" y="1"/>
                    <a:pt x="1" y="2"/>
                  </a:cubicBezTo>
                  <a:cubicBezTo>
                    <a:pt x="0" y="2"/>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7" name="Freeform 231"/>
            <p:cNvSpPr/>
            <p:nvPr/>
          </p:nvSpPr>
          <p:spPr bwMode="auto">
            <a:xfrm>
              <a:off x="4970" y="2827"/>
              <a:ext cx="4" cy="3"/>
            </a:xfrm>
            <a:custGeom>
              <a:avLst/>
              <a:gdLst>
                <a:gd name="T0" fmla="*/ 0 w 1"/>
                <a:gd name="T1" fmla="*/ 0 h 1"/>
                <a:gd name="T2" fmla="*/ 1 w 1"/>
                <a:gd name="T3" fmla="*/ 1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1"/>
                  </a:cubicBezTo>
                  <a:cubicBezTo>
                    <a:pt x="1" y="1"/>
                    <a:pt x="0"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8" name="Freeform 232"/>
            <p:cNvSpPr/>
            <p:nvPr/>
          </p:nvSpPr>
          <p:spPr bwMode="auto">
            <a:xfrm>
              <a:off x="4977" y="2827"/>
              <a:ext cx="4" cy="3"/>
            </a:xfrm>
            <a:custGeom>
              <a:avLst/>
              <a:gdLst>
                <a:gd name="T0" fmla="*/ 0 w 1"/>
                <a:gd name="T1" fmla="*/ 0 h 1"/>
                <a:gd name="T2" fmla="*/ 1 w 1"/>
                <a:gd name="T3" fmla="*/ 0 h 1"/>
                <a:gd name="T4" fmla="*/ 1 w 1"/>
                <a:gd name="T5" fmla="*/ 1 h 1"/>
                <a:gd name="T6" fmla="*/ 0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1" y="0"/>
                    <a:pt x="1" y="0"/>
                    <a:pt x="1" y="0"/>
                  </a:cubicBezTo>
                  <a:cubicBezTo>
                    <a:pt x="1" y="0"/>
                    <a:pt x="1" y="0"/>
                    <a:pt x="1" y="1"/>
                  </a:cubicBezTo>
                  <a:cubicBezTo>
                    <a:pt x="1" y="1"/>
                    <a:pt x="1" y="1"/>
                    <a:pt x="0"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49" name="Freeform 233"/>
            <p:cNvSpPr/>
            <p:nvPr/>
          </p:nvSpPr>
          <p:spPr bwMode="auto">
            <a:xfrm>
              <a:off x="4902" y="2827"/>
              <a:ext cx="7" cy="3"/>
            </a:xfrm>
            <a:custGeom>
              <a:avLst/>
              <a:gdLst>
                <a:gd name="T0" fmla="*/ 0 w 2"/>
                <a:gd name="T1" fmla="*/ 0 h 1"/>
                <a:gd name="T2" fmla="*/ 1 w 2"/>
                <a:gd name="T3" fmla="*/ 1 h 1"/>
                <a:gd name="T4" fmla="*/ 0 w 2"/>
                <a:gd name="T5" fmla="*/ 1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2" y="0"/>
                    <a:pt x="1" y="0"/>
                    <a:pt x="1" y="1"/>
                  </a:cubicBezTo>
                  <a:cubicBezTo>
                    <a:pt x="1" y="1"/>
                    <a:pt x="1"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0" name="Freeform 234"/>
            <p:cNvSpPr/>
            <p:nvPr/>
          </p:nvSpPr>
          <p:spPr bwMode="auto">
            <a:xfrm>
              <a:off x="4683" y="2830"/>
              <a:ext cx="14" cy="11"/>
            </a:xfrm>
            <a:custGeom>
              <a:avLst/>
              <a:gdLst>
                <a:gd name="T0" fmla="*/ 0 w 4"/>
                <a:gd name="T1" fmla="*/ 0 h 3"/>
                <a:gd name="T2" fmla="*/ 3 w 4"/>
                <a:gd name="T3" fmla="*/ 0 h 3"/>
                <a:gd name="T4" fmla="*/ 3 w 4"/>
                <a:gd name="T5" fmla="*/ 2 h 3"/>
                <a:gd name="T6" fmla="*/ 1 w 4"/>
                <a:gd name="T7" fmla="*/ 3 h 3"/>
                <a:gd name="T8" fmla="*/ 0 w 4"/>
                <a:gd name="T9" fmla="*/ 1 h 3"/>
                <a:gd name="T10" fmla="*/ 0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0"/>
                  </a:moveTo>
                  <a:cubicBezTo>
                    <a:pt x="1" y="0"/>
                    <a:pt x="2" y="0"/>
                    <a:pt x="3" y="0"/>
                  </a:cubicBezTo>
                  <a:cubicBezTo>
                    <a:pt x="3" y="0"/>
                    <a:pt x="4" y="1"/>
                    <a:pt x="3" y="2"/>
                  </a:cubicBezTo>
                  <a:cubicBezTo>
                    <a:pt x="3" y="3"/>
                    <a:pt x="3" y="3"/>
                    <a:pt x="1" y="3"/>
                  </a:cubicBezTo>
                  <a:cubicBezTo>
                    <a:pt x="1" y="2"/>
                    <a:pt x="1" y="2"/>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1" name="Freeform 235"/>
            <p:cNvSpPr/>
            <p:nvPr/>
          </p:nvSpPr>
          <p:spPr bwMode="auto">
            <a:xfrm>
              <a:off x="4984" y="2834"/>
              <a:ext cx="8" cy="7"/>
            </a:xfrm>
            <a:custGeom>
              <a:avLst/>
              <a:gdLst>
                <a:gd name="T0" fmla="*/ 1 w 2"/>
                <a:gd name="T1" fmla="*/ 0 h 2"/>
                <a:gd name="T2" fmla="*/ 2 w 2"/>
                <a:gd name="T3" fmla="*/ 1 h 2"/>
                <a:gd name="T4" fmla="*/ 1 w 2"/>
                <a:gd name="T5" fmla="*/ 1 h 2"/>
                <a:gd name="T6" fmla="*/ 1 w 2"/>
                <a:gd name="T7" fmla="*/ 2 h 2"/>
                <a:gd name="T8" fmla="*/ 0 w 2"/>
                <a:gd name="T9" fmla="*/ 2 h 2"/>
                <a:gd name="T10" fmla="*/ 0 w 2"/>
                <a:gd name="T11" fmla="*/ 1 h 2"/>
                <a:gd name="T12" fmla="*/ 1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1" y="0"/>
                  </a:moveTo>
                  <a:cubicBezTo>
                    <a:pt x="1" y="1"/>
                    <a:pt x="1" y="0"/>
                    <a:pt x="2" y="1"/>
                  </a:cubicBezTo>
                  <a:cubicBezTo>
                    <a:pt x="1" y="1"/>
                    <a:pt x="1" y="1"/>
                    <a:pt x="1" y="1"/>
                  </a:cubicBezTo>
                  <a:cubicBezTo>
                    <a:pt x="1" y="2"/>
                    <a:pt x="1" y="2"/>
                    <a:pt x="1" y="2"/>
                  </a:cubicBezTo>
                  <a:cubicBezTo>
                    <a:pt x="1" y="2"/>
                    <a:pt x="0" y="2"/>
                    <a:pt x="0" y="2"/>
                  </a:cubicBezTo>
                  <a:cubicBezTo>
                    <a:pt x="0" y="2"/>
                    <a:pt x="0" y="1"/>
                    <a:pt x="0" y="1"/>
                  </a:cubicBezTo>
                  <a:cubicBezTo>
                    <a:pt x="1" y="1"/>
                    <a:pt x="0"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2" name="Freeform 236"/>
            <p:cNvSpPr/>
            <p:nvPr/>
          </p:nvSpPr>
          <p:spPr bwMode="auto">
            <a:xfrm>
              <a:off x="4995" y="2838"/>
              <a:ext cx="7" cy="11"/>
            </a:xfrm>
            <a:custGeom>
              <a:avLst/>
              <a:gdLst>
                <a:gd name="T0" fmla="*/ 1 w 2"/>
                <a:gd name="T1" fmla="*/ 0 h 3"/>
                <a:gd name="T2" fmla="*/ 1 w 2"/>
                <a:gd name="T3" fmla="*/ 2 h 3"/>
                <a:gd name="T4" fmla="*/ 0 w 2"/>
                <a:gd name="T5" fmla="*/ 3 h 3"/>
                <a:gd name="T6" fmla="*/ 0 w 2"/>
                <a:gd name="T7" fmla="*/ 3 h 3"/>
                <a:gd name="T8" fmla="*/ 1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0"/>
                  </a:moveTo>
                  <a:cubicBezTo>
                    <a:pt x="1" y="1"/>
                    <a:pt x="1" y="1"/>
                    <a:pt x="1" y="2"/>
                  </a:cubicBezTo>
                  <a:cubicBezTo>
                    <a:pt x="0" y="2"/>
                    <a:pt x="2" y="2"/>
                    <a:pt x="0" y="3"/>
                  </a:cubicBezTo>
                  <a:cubicBezTo>
                    <a:pt x="0" y="3"/>
                    <a:pt x="0" y="3"/>
                    <a:pt x="0" y="3"/>
                  </a:cubicBezTo>
                  <a:cubicBezTo>
                    <a:pt x="0" y="2"/>
                    <a:pt x="0"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3" name="Freeform 237"/>
            <p:cNvSpPr/>
            <p:nvPr/>
          </p:nvSpPr>
          <p:spPr bwMode="auto">
            <a:xfrm>
              <a:off x="4988" y="2841"/>
              <a:ext cx="4" cy="8"/>
            </a:xfrm>
            <a:custGeom>
              <a:avLst/>
              <a:gdLst>
                <a:gd name="T0" fmla="*/ 0 w 1"/>
                <a:gd name="T1" fmla="*/ 0 h 2"/>
                <a:gd name="T2" fmla="*/ 1 w 1"/>
                <a:gd name="T3" fmla="*/ 0 h 2"/>
                <a:gd name="T4" fmla="*/ 0 w 1"/>
                <a:gd name="T5" fmla="*/ 2 h 2"/>
                <a:gd name="T6" fmla="*/ 0 w 1"/>
                <a:gd name="T7" fmla="*/ 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1" y="0"/>
                    <a:pt x="1" y="0"/>
                  </a:cubicBezTo>
                  <a:cubicBezTo>
                    <a:pt x="1" y="1"/>
                    <a:pt x="1" y="1"/>
                    <a:pt x="0" y="2"/>
                  </a:cubicBezTo>
                  <a:cubicBezTo>
                    <a:pt x="0" y="2"/>
                    <a:pt x="0"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4" name="Freeform 238"/>
            <p:cNvSpPr/>
            <p:nvPr/>
          </p:nvSpPr>
          <p:spPr bwMode="auto">
            <a:xfrm>
              <a:off x="4869" y="2845"/>
              <a:ext cx="4" cy="4"/>
            </a:xfrm>
            <a:custGeom>
              <a:avLst/>
              <a:gdLst>
                <a:gd name="T0" fmla="*/ 0 w 1"/>
                <a:gd name="T1" fmla="*/ 0 h 1"/>
                <a:gd name="T2" fmla="*/ 1 w 1"/>
                <a:gd name="T3" fmla="*/ 1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0"/>
                    <a:pt x="1" y="1"/>
                  </a:cubicBezTo>
                  <a:cubicBezTo>
                    <a:pt x="0" y="1"/>
                    <a:pt x="0"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5" name="Freeform 239"/>
            <p:cNvSpPr/>
            <p:nvPr/>
          </p:nvSpPr>
          <p:spPr bwMode="auto">
            <a:xfrm>
              <a:off x="4866" y="2845"/>
              <a:ext cx="3" cy="7"/>
            </a:xfrm>
            <a:custGeom>
              <a:avLst/>
              <a:gdLst>
                <a:gd name="T0" fmla="*/ 0 w 1"/>
                <a:gd name="T1" fmla="*/ 1 h 2"/>
                <a:gd name="T2" fmla="*/ 1 w 1"/>
                <a:gd name="T3" fmla="*/ 2 h 2"/>
                <a:gd name="T4" fmla="*/ 0 w 1"/>
                <a:gd name="T5" fmla="*/ 2 h 2"/>
                <a:gd name="T6" fmla="*/ 0 w 1"/>
                <a:gd name="T7" fmla="*/ 1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1"/>
                    <a:pt x="0" y="0"/>
                    <a:pt x="1" y="2"/>
                  </a:cubicBezTo>
                  <a:cubicBezTo>
                    <a:pt x="1" y="2"/>
                    <a:pt x="0" y="2"/>
                    <a:pt x="0" y="2"/>
                  </a:cubicBezTo>
                  <a:cubicBezTo>
                    <a:pt x="0" y="1"/>
                    <a:pt x="0" y="1"/>
                    <a:pt x="0" y="1"/>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6" name="Freeform 240"/>
            <p:cNvSpPr/>
            <p:nvPr/>
          </p:nvSpPr>
          <p:spPr bwMode="auto">
            <a:xfrm>
              <a:off x="4873" y="2849"/>
              <a:ext cx="3" cy="3"/>
            </a:xfrm>
            <a:custGeom>
              <a:avLst/>
              <a:gdLst>
                <a:gd name="T0" fmla="*/ 0 w 1"/>
                <a:gd name="T1" fmla="*/ 0 h 1"/>
                <a:gd name="T2" fmla="*/ 1 w 1"/>
                <a:gd name="T3" fmla="*/ 1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1"/>
                    <a:pt x="0" y="0"/>
                    <a:pt x="1" y="1"/>
                  </a:cubicBezTo>
                  <a:cubicBezTo>
                    <a:pt x="1" y="1"/>
                    <a:pt x="0"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7" name="Freeform 241"/>
            <p:cNvSpPr/>
            <p:nvPr/>
          </p:nvSpPr>
          <p:spPr bwMode="auto">
            <a:xfrm>
              <a:off x="4999" y="2849"/>
              <a:ext cx="3" cy="7"/>
            </a:xfrm>
            <a:custGeom>
              <a:avLst/>
              <a:gdLst>
                <a:gd name="T0" fmla="*/ 0 w 1"/>
                <a:gd name="T1" fmla="*/ 0 h 2"/>
                <a:gd name="T2" fmla="*/ 1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8" name="Freeform 242"/>
            <p:cNvSpPr/>
            <p:nvPr/>
          </p:nvSpPr>
          <p:spPr bwMode="auto">
            <a:xfrm>
              <a:off x="4589" y="2852"/>
              <a:ext cx="18" cy="22"/>
            </a:xfrm>
            <a:custGeom>
              <a:avLst/>
              <a:gdLst>
                <a:gd name="T0" fmla="*/ 0 w 5"/>
                <a:gd name="T1" fmla="*/ 0 h 6"/>
                <a:gd name="T2" fmla="*/ 1 w 5"/>
                <a:gd name="T3" fmla="*/ 0 h 6"/>
                <a:gd name="T4" fmla="*/ 5 w 5"/>
                <a:gd name="T5" fmla="*/ 6 h 6"/>
                <a:gd name="T6" fmla="*/ 3 w 5"/>
                <a:gd name="T7" fmla="*/ 6 h 6"/>
                <a:gd name="T8" fmla="*/ 0 w 5"/>
                <a:gd name="T9" fmla="*/ 1 h 6"/>
                <a:gd name="T10" fmla="*/ 0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0"/>
                  </a:moveTo>
                  <a:cubicBezTo>
                    <a:pt x="0" y="0"/>
                    <a:pt x="0" y="0"/>
                    <a:pt x="1" y="0"/>
                  </a:cubicBezTo>
                  <a:cubicBezTo>
                    <a:pt x="2" y="2"/>
                    <a:pt x="5" y="2"/>
                    <a:pt x="5" y="6"/>
                  </a:cubicBezTo>
                  <a:cubicBezTo>
                    <a:pt x="5" y="6"/>
                    <a:pt x="4" y="6"/>
                    <a:pt x="3" y="6"/>
                  </a:cubicBezTo>
                  <a:cubicBezTo>
                    <a:pt x="2" y="4"/>
                    <a:pt x="1" y="2"/>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59" name="Freeform 243"/>
            <p:cNvSpPr/>
            <p:nvPr/>
          </p:nvSpPr>
          <p:spPr bwMode="auto">
            <a:xfrm>
              <a:off x="4869" y="2852"/>
              <a:ext cx="4" cy="4"/>
            </a:xfrm>
            <a:custGeom>
              <a:avLst/>
              <a:gdLst>
                <a:gd name="T0" fmla="*/ 0 w 1"/>
                <a:gd name="T1" fmla="*/ 0 h 1"/>
                <a:gd name="T2" fmla="*/ 1 w 1"/>
                <a:gd name="T3" fmla="*/ 1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1"/>
                    <a:pt x="1" y="0"/>
                    <a:pt x="1" y="1"/>
                  </a:cubicBezTo>
                  <a:cubicBezTo>
                    <a:pt x="0" y="1"/>
                    <a:pt x="0"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0" name="Freeform 244"/>
            <p:cNvSpPr/>
            <p:nvPr/>
          </p:nvSpPr>
          <p:spPr bwMode="auto">
            <a:xfrm>
              <a:off x="5010" y="2852"/>
              <a:ext cx="7" cy="8"/>
            </a:xfrm>
            <a:custGeom>
              <a:avLst/>
              <a:gdLst>
                <a:gd name="T0" fmla="*/ 2 w 2"/>
                <a:gd name="T1" fmla="*/ 0 h 2"/>
                <a:gd name="T2" fmla="*/ 1 w 2"/>
                <a:gd name="T3" fmla="*/ 1 h 2"/>
                <a:gd name="T4" fmla="*/ 1 w 2"/>
                <a:gd name="T5" fmla="*/ 1 h 2"/>
                <a:gd name="T6" fmla="*/ 0 w 2"/>
                <a:gd name="T7" fmla="*/ 0 h 2"/>
                <a:gd name="T8" fmla="*/ 2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0"/>
                  </a:moveTo>
                  <a:cubicBezTo>
                    <a:pt x="1" y="2"/>
                    <a:pt x="2" y="1"/>
                    <a:pt x="1" y="1"/>
                  </a:cubicBezTo>
                  <a:cubicBezTo>
                    <a:pt x="1" y="1"/>
                    <a:pt x="1" y="1"/>
                    <a:pt x="1" y="1"/>
                  </a:cubicBezTo>
                  <a:cubicBezTo>
                    <a:pt x="0" y="1"/>
                    <a:pt x="1" y="1"/>
                    <a:pt x="0" y="0"/>
                  </a:cubicBezTo>
                  <a:cubicBezTo>
                    <a:pt x="1" y="0"/>
                    <a:pt x="1"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1" name="Freeform 245"/>
            <p:cNvSpPr/>
            <p:nvPr/>
          </p:nvSpPr>
          <p:spPr bwMode="auto">
            <a:xfrm>
              <a:off x="4974" y="2863"/>
              <a:ext cx="10" cy="11"/>
            </a:xfrm>
            <a:custGeom>
              <a:avLst/>
              <a:gdLst>
                <a:gd name="T0" fmla="*/ 0 w 3"/>
                <a:gd name="T1" fmla="*/ 0 h 3"/>
                <a:gd name="T2" fmla="*/ 2 w 3"/>
                <a:gd name="T3" fmla="*/ 0 h 3"/>
                <a:gd name="T4" fmla="*/ 3 w 3"/>
                <a:gd name="T5" fmla="*/ 3 h 3"/>
                <a:gd name="T6" fmla="*/ 2 w 3"/>
                <a:gd name="T7" fmla="*/ 3 h 3"/>
                <a:gd name="T8" fmla="*/ 0 w 3"/>
                <a:gd name="T9" fmla="*/ 2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cubicBezTo>
                    <a:pt x="1" y="0"/>
                    <a:pt x="1" y="0"/>
                    <a:pt x="2" y="0"/>
                  </a:cubicBezTo>
                  <a:cubicBezTo>
                    <a:pt x="2" y="2"/>
                    <a:pt x="2" y="1"/>
                    <a:pt x="3" y="3"/>
                  </a:cubicBezTo>
                  <a:cubicBezTo>
                    <a:pt x="2" y="3"/>
                    <a:pt x="2" y="3"/>
                    <a:pt x="2" y="3"/>
                  </a:cubicBezTo>
                  <a:cubicBezTo>
                    <a:pt x="1" y="2"/>
                    <a:pt x="2"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2" name="Freeform 246"/>
            <p:cNvSpPr/>
            <p:nvPr/>
          </p:nvSpPr>
          <p:spPr bwMode="auto">
            <a:xfrm>
              <a:off x="5010" y="2867"/>
              <a:ext cx="3" cy="3"/>
            </a:xfrm>
            <a:custGeom>
              <a:avLst/>
              <a:gdLst>
                <a:gd name="T0" fmla="*/ 0 w 1"/>
                <a:gd name="T1" fmla="*/ 0 h 1"/>
                <a:gd name="T2" fmla="*/ 0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1"/>
                    <a:pt x="1"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3" name="Freeform 247"/>
            <p:cNvSpPr/>
            <p:nvPr/>
          </p:nvSpPr>
          <p:spPr bwMode="auto">
            <a:xfrm>
              <a:off x="5017" y="2867"/>
              <a:ext cx="3" cy="3"/>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0" y="1"/>
                    <a:pt x="1"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4" name="Freeform 248"/>
            <p:cNvSpPr/>
            <p:nvPr/>
          </p:nvSpPr>
          <p:spPr bwMode="auto">
            <a:xfrm>
              <a:off x="5035" y="2874"/>
              <a:ext cx="3" cy="4"/>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1"/>
                    <a:pt x="0" y="0"/>
                  </a:cubicBezTo>
                  <a:cubicBezTo>
                    <a:pt x="0" y="0"/>
                    <a:pt x="0" y="0"/>
                    <a:pt x="0" y="0"/>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5" name="Freeform 249"/>
            <p:cNvSpPr/>
            <p:nvPr/>
          </p:nvSpPr>
          <p:spPr bwMode="auto">
            <a:xfrm>
              <a:off x="5010" y="2878"/>
              <a:ext cx="7" cy="3"/>
            </a:xfrm>
            <a:custGeom>
              <a:avLst/>
              <a:gdLst>
                <a:gd name="T0" fmla="*/ 0 w 2"/>
                <a:gd name="T1" fmla="*/ 0 h 1"/>
                <a:gd name="T2" fmla="*/ 2 w 2"/>
                <a:gd name="T3" fmla="*/ 1 h 1"/>
                <a:gd name="T4" fmla="*/ 1 w 2"/>
                <a:gd name="T5" fmla="*/ 1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1"/>
                    <a:pt x="1" y="1"/>
                    <a:pt x="1" y="1"/>
                  </a:cubicBezTo>
                  <a:cubicBezTo>
                    <a:pt x="0" y="0"/>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6" name="Freeform 250"/>
            <p:cNvSpPr/>
            <p:nvPr/>
          </p:nvSpPr>
          <p:spPr bwMode="auto">
            <a:xfrm>
              <a:off x="5078" y="2907"/>
              <a:ext cx="4" cy="7"/>
            </a:xfrm>
            <a:custGeom>
              <a:avLst/>
              <a:gdLst>
                <a:gd name="T0" fmla="*/ 0 w 1"/>
                <a:gd name="T1" fmla="*/ 0 h 2"/>
                <a:gd name="T2" fmla="*/ 1 w 1"/>
                <a:gd name="T3" fmla="*/ 2 h 2"/>
                <a:gd name="T4" fmla="*/ 0 w 1"/>
                <a:gd name="T5" fmla="*/ 2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cubicBezTo>
                    <a:pt x="1" y="1"/>
                    <a:pt x="1" y="1"/>
                    <a:pt x="1" y="2"/>
                  </a:cubicBezTo>
                  <a:cubicBezTo>
                    <a:pt x="1" y="2"/>
                    <a:pt x="0" y="2"/>
                    <a:pt x="0" y="2"/>
                  </a:cubicBezTo>
                  <a:cubicBezTo>
                    <a:pt x="0" y="2"/>
                    <a:pt x="0" y="2"/>
                    <a:pt x="0" y="2"/>
                  </a:cubicBezTo>
                  <a:cubicBezTo>
                    <a:pt x="0" y="2"/>
                    <a:pt x="0"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7" name="Freeform 251"/>
            <p:cNvSpPr/>
            <p:nvPr/>
          </p:nvSpPr>
          <p:spPr bwMode="auto">
            <a:xfrm>
              <a:off x="5064" y="2914"/>
              <a:ext cx="7" cy="7"/>
            </a:xfrm>
            <a:custGeom>
              <a:avLst/>
              <a:gdLst>
                <a:gd name="T0" fmla="*/ 1 w 2"/>
                <a:gd name="T1" fmla="*/ 0 h 2"/>
                <a:gd name="T2" fmla="*/ 2 w 2"/>
                <a:gd name="T3" fmla="*/ 1 h 2"/>
                <a:gd name="T4" fmla="*/ 1 w 2"/>
                <a:gd name="T5" fmla="*/ 1 h 2"/>
                <a:gd name="T6" fmla="*/ 0 w 2"/>
                <a:gd name="T7" fmla="*/ 1 h 2"/>
                <a:gd name="T8" fmla="*/ 1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2" y="0"/>
                    <a:pt x="1" y="0"/>
                    <a:pt x="2" y="1"/>
                  </a:cubicBezTo>
                  <a:cubicBezTo>
                    <a:pt x="2" y="1"/>
                    <a:pt x="2" y="1"/>
                    <a:pt x="1" y="1"/>
                  </a:cubicBezTo>
                  <a:cubicBezTo>
                    <a:pt x="1" y="1"/>
                    <a:pt x="1" y="2"/>
                    <a:pt x="0" y="1"/>
                  </a:cubicBezTo>
                  <a:cubicBezTo>
                    <a:pt x="0" y="1"/>
                    <a:pt x="1" y="0"/>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8" name="Freeform 252"/>
            <p:cNvSpPr/>
            <p:nvPr/>
          </p:nvSpPr>
          <p:spPr bwMode="auto">
            <a:xfrm>
              <a:off x="4647" y="2987"/>
              <a:ext cx="43" cy="64"/>
            </a:xfrm>
            <a:custGeom>
              <a:avLst/>
              <a:gdLst>
                <a:gd name="T0" fmla="*/ 1 w 12"/>
                <a:gd name="T1" fmla="*/ 14 h 18"/>
                <a:gd name="T2" fmla="*/ 3 w 12"/>
                <a:gd name="T3" fmla="*/ 6 h 18"/>
                <a:gd name="T4" fmla="*/ 3 w 12"/>
                <a:gd name="T5" fmla="*/ 6 h 18"/>
                <a:gd name="T6" fmla="*/ 1 w 12"/>
                <a:gd name="T7" fmla="*/ 6 h 18"/>
                <a:gd name="T8" fmla="*/ 0 w 12"/>
                <a:gd name="T9" fmla="*/ 0 h 18"/>
                <a:gd name="T10" fmla="*/ 2 w 12"/>
                <a:gd name="T11" fmla="*/ 0 h 18"/>
                <a:gd name="T12" fmla="*/ 3 w 12"/>
                <a:gd name="T13" fmla="*/ 0 h 18"/>
                <a:gd name="T14" fmla="*/ 8 w 12"/>
                <a:gd name="T15" fmla="*/ 10 h 18"/>
                <a:gd name="T16" fmla="*/ 9 w 12"/>
                <a:gd name="T17" fmla="*/ 10 h 18"/>
                <a:gd name="T18" fmla="*/ 12 w 12"/>
                <a:gd name="T19" fmla="*/ 8 h 18"/>
                <a:gd name="T20" fmla="*/ 12 w 12"/>
                <a:gd name="T21" fmla="*/ 10 h 18"/>
                <a:gd name="T22" fmla="*/ 11 w 12"/>
                <a:gd name="T23" fmla="*/ 12 h 18"/>
                <a:gd name="T24" fmla="*/ 9 w 12"/>
                <a:gd name="T25" fmla="*/ 13 h 18"/>
                <a:gd name="T26" fmla="*/ 4 w 12"/>
                <a:gd name="T27" fmla="*/ 18 h 18"/>
                <a:gd name="T28" fmla="*/ 4 w 12"/>
                <a:gd name="T29" fmla="*/ 18 h 18"/>
                <a:gd name="T30" fmla="*/ 3 w 12"/>
                <a:gd name="T31" fmla="*/ 15 h 18"/>
                <a:gd name="T32" fmla="*/ 1 w 12"/>
                <a:gd name="T33" fmla="*/ 14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8"/>
                <a:gd name="T53" fmla="*/ 12 w 1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8">
                  <a:moveTo>
                    <a:pt x="1" y="14"/>
                  </a:moveTo>
                  <a:cubicBezTo>
                    <a:pt x="2" y="11"/>
                    <a:pt x="5" y="9"/>
                    <a:pt x="3" y="6"/>
                  </a:cubicBezTo>
                  <a:cubicBezTo>
                    <a:pt x="3" y="6"/>
                    <a:pt x="3" y="6"/>
                    <a:pt x="3" y="6"/>
                  </a:cubicBezTo>
                  <a:cubicBezTo>
                    <a:pt x="2" y="6"/>
                    <a:pt x="2" y="6"/>
                    <a:pt x="1" y="6"/>
                  </a:cubicBezTo>
                  <a:cubicBezTo>
                    <a:pt x="1" y="3"/>
                    <a:pt x="0" y="3"/>
                    <a:pt x="0" y="0"/>
                  </a:cubicBezTo>
                  <a:cubicBezTo>
                    <a:pt x="0" y="0"/>
                    <a:pt x="1" y="0"/>
                    <a:pt x="2" y="0"/>
                  </a:cubicBezTo>
                  <a:cubicBezTo>
                    <a:pt x="3" y="0"/>
                    <a:pt x="2" y="0"/>
                    <a:pt x="3" y="0"/>
                  </a:cubicBezTo>
                  <a:cubicBezTo>
                    <a:pt x="4" y="4"/>
                    <a:pt x="6" y="7"/>
                    <a:pt x="8" y="10"/>
                  </a:cubicBezTo>
                  <a:cubicBezTo>
                    <a:pt x="9" y="10"/>
                    <a:pt x="9" y="10"/>
                    <a:pt x="9" y="10"/>
                  </a:cubicBezTo>
                  <a:cubicBezTo>
                    <a:pt x="10" y="9"/>
                    <a:pt x="10" y="9"/>
                    <a:pt x="12" y="8"/>
                  </a:cubicBezTo>
                  <a:cubicBezTo>
                    <a:pt x="12" y="9"/>
                    <a:pt x="12" y="9"/>
                    <a:pt x="12" y="10"/>
                  </a:cubicBezTo>
                  <a:cubicBezTo>
                    <a:pt x="12" y="11"/>
                    <a:pt x="12" y="12"/>
                    <a:pt x="11" y="12"/>
                  </a:cubicBezTo>
                  <a:cubicBezTo>
                    <a:pt x="10" y="13"/>
                    <a:pt x="9" y="13"/>
                    <a:pt x="9" y="13"/>
                  </a:cubicBezTo>
                  <a:cubicBezTo>
                    <a:pt x="7" y="16"/>
                    <a:pt x="8" y="18"/>
                    <a:pt x="4" y="18"/>
                  </a:cubicBezTo>
                  <a:cubicBezTo>
                    <a:pt x="4" y="18"/>
                    <a:pt x="4" y="18"/>
                    <a:pt x="4" y="18"/>
                  </a:cubicBezTo>
                  <a:cubicBezTo>
                    <a:pt x="4" y="17"/>
                    <a:pt x="4" y="15"/>
                    <a:pt x="3" y="15"/>
                  </a:cubicBezTo>
                  <a:cubicBezTo>
                    <a:pt x="3" y="14"/>
                    <a:pt x="2" y="14"/>
                    <a:pt x="1" y="14"/>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69" name="Freeform 253"/>
            <p:cNvSpPr/>
            <p:nvPr/>
          </p:nvSpPr>
          <p:spPr bwMode="auto">
            <a:xfrm>
              <a:off x="4431" y="2994"/>
              <a:ext cx="11" cy="7"/>
            </a:xfrm>
            <a:custGeom>
              <a:avLst/>
              <a:gdLst>
                <a:gd name="T0" fmla="*/ 3 w 3"/>
                <a:gd name="T1" fmla="*/ 0 h 2"/>
                <a:gd name="T2" fmla="*/ 3 w 3"/>
                <a:gd name="T3" fmla="*/ 2 h 2"/>
                <a:gd name="T4" fmla="*/ 1 w 3"/>
                <a:gd name="T5" fmla="*/ 2 h 2"/>
                <a:gd name="T6" fmla="*/ 0 w 3"/>
                <a:gd name="T7" fmla="*/ 1 h 2"/>
                <a:gd name="T8" fmla="*/ 1 w 3"/>
                <a:gd name="T9" fmla="*/ 0 h 2"/>
                <a:gd name="T10" fmla="*/ 3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0"/>
                  </a:moveTo>
                  <a:cubicBezTo>
                    <a:pt x="3" y="1"/>
                    <a:pt x="3" y="1"/>
                    <a:pt x="3" y="2"/>
                  </a:cubicBezTo>
                  <a:cubicBezTo>
                    <a:pt x="3" y="2"/>
                    <a:pt x="2" y="2"/>
                    <a:pt x="1" y="2"/>
                  </a:cubicBezTo>
                  <a:cubicBezTo>
                    <a:pt x="0" y="2"/>
                    <a:pt x="0" y="1"/>
                    <a:pt x="0" y="1"/>
                  </a:cubicBezTo>
                  <a:cubicBezTo>
                    <a:pt x="1" y="0"/>
                    <a:pt x="0" y="1"/>
                    <a:pt x="1" y="0"/>
                  </a:cubicBezTo>
                  <a:cubicBezTo>
                    <a:pt x="2" y="1"/>
                    <a:pt x="2" y="1"/>
                    <a:pt x="3"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0" name="Freeform 254"/>
            <p:cNvSpPr/>
            <p:nvPr/>
          </p:nvSpPr>
          <p:spPr bwMode="auto">
            <a:xfrm>
              <a:off x="4596" y="3045"/>
              <a:ext cx="62" cy="64"/>
            </a:xfrm>
            <a:custGeom>
              <a:avLst/>
              <a:gdLst>
                <a:gd name="T0" fmla="*/ 17 w 17"/>
                <a:gd name="T1" fmla="*/ 2 h 18"/>
                <a:gd name="T2" fmla="*/ 13 w 17"/>
                <a:gd name="T3" fmla="*/ 9 h 18"/>
                <a:gd name="T4" fmla="*/ 9 w 17"/>
                <a:gd name="T5" fmla="*/ 11 h 18"/>
                <a:gd name="T6" fmla="*/ 6 w 17"/>
                <a:gd name="T7" fmla="*/ 15 h 18"/>
                <a:gd name="T8" fmla="*/ 4 w 17"/>
                <a:gd name="T9" fmla="*/ 15 h 18"/>
                <a:gd name="T10" fmla="*/ 4 w 17"/>
                <a:gd name="T11" fmla="*/ 18 h 18"/>
                <a:gd name="T12" fmla="*/ 2 w 17"/>
                <a:gd name="T13" fmla="*/ 18 h 18"/>
                <a:gd name="T14" fmla="*/ 3 w 17"/>
                <a:gd name="T15" fmla="*/ 15 h 18"/>
                <a:gd name="T16" fmla="*/ 0 w 17"/>
                <a:gd name="T17" fmla="*/ 15 h 18"/>
                <a:gd name="T18" fmla="*/ 0 w 17"/>
                <a:gd name="T19" fmla="*/ 13 h 18"/>
                <a:gd name="T20" fmla="*/ 5 w 17"/>
                <a:gd name="T21" fmla="*/ 8 h 18"/>
                <a:gd name="T22" fmla="*/ 8 w 17"/>
                <a:gd name="T23" fmla="*/ 7 h 18"/>
                <a:gd name="T24" fmla="*/ 14 w 17"/>
                <a:gd name="T25" fmla="*/ 0 h 18"/>
                <a:gd name="T26" fmla="*/ 14 w 17"/>
                <a:gd name="T27" fmla="*/ 3 h 18"/>
                <a:gd name="T28" fmla="*/ 17 w 17"/>
                <a:gd name="T29" fmla="*/ 2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8"/>
                <a:gd name="T47" fmla="*/ 17 w 17"/>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8">
                  <a:moveTo>
                    <a:pt x="17" y="2"/>
                  </a:moveTo>
                  <a:cubicBezTo>
                    <a:pt x="16" y="3"/>
                    <a:pt x="13" y="9"/>
                    <a:pt x="13" y="9"/>
                  </a:cubicBezTo>
                  <a:cubicBezTo>
                    <a:pt x="11" y="10"/>
                    <a:pt x="10" y="10"/>
                    <a:pt x="9" y="11"/>
                  </a:cubicBezTo>
                  <a:cubicBezTo>
                    <a:pt x="8" y="13"/>
                    <a:pt x="8" y="15"/>
                    <a:pt x="6" y="15"/>
                  </a:cubicBezTo>
                  <a:cubicBezTo>
                    <a:pt x="5" y="16"/>
                    <a:pt x="5" y="16"/>
                    <a:pt x="4" y="15"/>
                  </a:cubicBezTo>
                  <a:cubicBezTo>
                    <a:pt x="4" y="16"/>
                    <a:pt x="4" y="17"/>
                    <a:pt x="4" y="18"/>
                  </a:cubicBezTo>
                  <a:cubicBezTo>
                    <a:pt x="3" y="18"/>
                    <a:pt x="2" y="18"/>
                    <a:pt x="2" y="18"/>
                  </a:cubicBezTo>
                  <a:cubicBezTo>
                    <a:pt x="2" y="16"/>
                    <a:pt x="3" y="16"/>
                    <a:pt x="3" y="15"/>
                  </a:cubicBezTo>
                  <a:cubicBezTo>
                    <a:pt x="2" y="15"/>
                    <a:pt x="1" y="15"/>
                    <a:pt x="0" y="15"/>
                  </a:cubicBezTo>
                  <a:cubicBezTo>
                    <a:pt x="0" y="14"/>
                    <a:pt x="0" y="14"/>
                    <a:pt x="0" y="13"/>
                  </a:cubicBezTo>
                  <a:cubicBezTo>
                    <a:pt x="2" y="12"/>
                    <a:pt x="3" y="9"/>
                    <a:pt x="5" y="8"/>
                  </a:cubicBezTo>
                  <a:cubicBezTo>
                    <a:pt x="6" y="7"/>
                    <a:pt x="7" y="8"/>
                    <a:pt x="8" y="7"/>
                  </a:cubicBezTo>
                  <a:cubicBezTo>
                    <a:pt x="10" y="4"/>
                    <a:pt x="10" y="2"/>
                    <a:pt x="14" y="0"/>
                  </a:cubicBezTo>
                  <a:cubicBezTo>
                    <a:pt x="14" y="1"/>
                    <a:pt x="14" y="2"/>
                    <a:pt x="14" y="3"/>
                  </a:cubicBezTo>
                  <a:cubicBezTo>
                    <a:pt x="15" y="2"/>
                    <a:pt x="16" y="2"/>
                    <a:pt x="17" y="2"/>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1" name="Freeform 255"/>
            <p:cNvSpPr/>
            <p:nvPr/>
          </p:nvSpPr>
          <p:spPr bwMode="auto">
            <a:xfrm>
              <a:off x="4719" y="3073"/>
              <a:ext cx="7" cy="11"/>
            </a:xfrm>
            <a:custGeom>
              <a:avLst/>
              <a:gdLst>
                <a:gd name="T0" fmla="*/ 0 w 2"/>
                <a:gd name="T1" fmla="*/ 3 h 3"/>
                <a:gd name="T2" fmla="*/ 1 w 2"/>
                <a:gd name="T3" fmla="*/ 1 h 3"/>
                <a:gd name="T4" fmla="*/ 2 w 2"/>
                <a:gd name="T5" fmla="*/ 0 h 3"/>
                <a:gd name="T6" fmla="*/ 2 w 2"/>
                <a:gd name="T7" fmla="*/ 3 h 3"/>
                <a:gd name="T8" fmla="*/ 0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cubicBezTo>
                    <a:pt x="0" y="2"/>
                    <a:pt x="1" y="2"/>
                    <a:pt x="1" y="1"/>
                  </a:cubicBezTo>
                  <a:cubicBezTo>
                    <a:pt x="1" y="0"/>
                    <a:pt x="1" y="0"/>
                    <a:pt x="2" y="0"/>
                  </a:cubicBezTo>
                  <a:cubicBezTo>
                    <a:pt x="2" y="1"/>
                    <a:pt x="2" y="2"/>
                    <a:pt x="2" y="3"/>
                  </a:cubicBezTo>
                  <a:cubicBezTo>
                    <a:pt x="2" y="3"/>
                    <a:pt x="1" y="3"/>
                    <a:pt x="0" y="3"/>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2" name="Freeform 256"/>
            <p:cNvSpPr/>
            <p:nvPr/>
          </p:nvSpPr>
          <p:spPr bwMode="auto">
            <a:xfrm>
              <a:off x="5437" y="3113"/>
              <a:ext cx="10" cy="18"/>
            </a:xfrm>
            <a:custGeom>
              <a:avLst/>
              <a:gdLst>
                <a:gd name="T0" fmla="*/ 0 w 3"/>
                <a:gd name="T1" fmla="*/ 5 h 5"/>
                <a:gd name="T2" fmla="*/ 2 w 3"/>
                <a:gd name="T3" fmla="*/ 0 h 5"/>
                <a:gd name="T4" fmla="*/ 3 w 3"/>
                <a:gd name="T5" fmla="*/ 0 h 5"/>
                <a:gd name="T6" fmla="*/ 3 w 3"/>
                <a:gd name="T7" fmla="*/ 2 h 5"/>
                <a:gd name="T8" fmla="*/ 2 w 3"/>
                <a:gd name="T9" fmla="*/ 5 h 5"/>
                <a:gd name="T10" fmla="*/ 0 w 3"/>
                <a:gd name="T11" fmla="*/ 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5"/>
                  </a:moveTo>
                  <a:cubicBezTo>
                    <a:pt x="1" y="2"/>
                    <a:pt x="1" y="2"/>
                    <a:pt x="2" y="0"/>
                  </a:cubicBezTo>
                  <a:cubicBezTo>
                    <a:pt x="2" y="0"/>
                    <a:pt x="3" y="0"/>
                    <a:pt x="3" y="0"/>
                  </a:cubicBezTo>
                  <a:cubicBezTo>
                    <a:pt x="3" y="1"/>
                    <a:pt x="3" y="1"/>
                    <a:pt x="3" y="2"/>
                  </a:cubicBezTo>
                  <a:cubicBezTo>
                    <a:pt x="2" y="2"/>
                    <a:pt x="2" y="4"/>
                    <a:pt x="2" y="5"/>
                  </a:cubicBezTo>
                  <a:cubicBezTo>
                    <a:pt x="1" y="5"/>
                    <a:pt x="1" y="5"/>
                    <a:pt x="0"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3" name="Freeform 257"/>
            <p:cNvSpPr/>
            <p:nvPr/>
          </p:nvSpPr>
          <p:spPr bwMode="auto">
            <a:xfrm>
              <a:off x="4589" y="3135"/>
              <a:ext cx="7" cy="7"/>
            </a:xfrm>
            <a:custGeom>
              <a:avLst/>
              <a:gdLst>
                <a:gd name="T0" fmla="*/ 0 w 2"/>
                <a:gd name="T1" fmla="*/ 0 h 2"/>
                <a:gd name="T2" fmla="*/ 1 w 2"/>
                <a:gd name="T3" fmla="*/ 0 h 2"/>
                <a:gd name="T4" fmla="*/ 2 w 2"/>
                <a:gd name="T5" fmla="*/ 2 h 2"/>
                <a:gd name="T6" fmla="*/ 0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cubicBezTo>
                    <a:pt x="1" y="0"/>
                    <a:pt x="1" y="0"/>
                    <a:pt x="1" y="0"/>
                  </a:cubicBezTo>
                  <a:cubicBezTo>
                    <a:pt x="2" y="1"/>
                    <a:pt x="1" y="1"/>
                    <a:pt x="2" y="2"/>
                  </a:cubicBezTo>
                  <a:cubicBezTo>
                    <a:pt x="1" y="2"/>
                    <a:pt x="1" y="2"/>
                    <a:pt x="0" y="2"/>
                  </a:cubicBezTo>
                  <a:cubicBezTo>
                    <a:pt x="0" y="2"/>
                    <a:pt x="0" y="2"/>
                    <a:pt x="0" y="2"/>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4" name="Freeform 258"/>
            <p:cNvSpPr/>
            <p:nvPr/>
          </p:nvSpPr>
          <p:spPr bwMode="auto">
            <a:xfrm>
              <a:off x="5411" y="3200"/>
              <a:ext cx="8" cy="18"/>
            </a:xfrm>
            <a:custGeom>
              <a:avLst/>
              <a:gdLst>
                <a:gd name="T0" fmla="*/ 2 w 2"/>
                <a:gd name="T1" fmla="*/ 0 h 5"/>
                <a:gd name="T2" fmla="*/ 1 w 2"/>
                <a:gd name="T3" fmla="*/ 3 h 5"/>
                <a:gd name="T4" fmla="*/ 2 w 2"/>
                <a:gd name="T5" fmla="*/ 4 h 5"/>
                <a:gd name="T6" fmla="*/ 1 w 2"/>
                <a:gd name="T7" fmla="*/ 5 h 5"/>
                <a:gd name="T8" fmla="*/ 0 w 2"/>
                <a:gd name="T9" fmla="*/ 1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cubicBezTo>
                    <a:pt x="2" y="2"/>
                    <a:pt x="2" y="2"/>
                    <a:pt x="1" y="3"/>
                  </a:cubicBezTo>
                  <a:cubicBezTo>
                    <a:pt x="1" y="3"/>
                    <a:pt x="2" y="3"/>
                    <a:pt x="2" y="4"/>
                  </a:cubicBezTo>
                  <a:cubicBezTo>
                    <a:pt x="1" y="5"/>
                    <a:pt x="2" y="4"/>
                    <a:pt x="1" y="5"/>
                  </a:cubicBezTo>
                  <a:cubicBezTo>
                    <a:pt x="1" y="3"/>
                    <a:pt x="0" y="3"/>
                    <a:pt x="0" y="1"/>
                  </a:cubicBezTo>
                  <a:cubicBezTo>
                    <a:pt x="1" y="1"/>
                    <a:pt x="1" y="0"/>
                    <a:pt x="2"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5" name="Freeform 259"/>
            <p:cNvSpPr/>
            <p:nvPr/>
          </p:nvSpPr>
          <p:spPr bwMode="auto">
            <a:xfrm>
              <a:off x="5415" y="3222"/>
              <a:ext cx="4" cy="3"/>
            </a:xfrm>
            <a:custGeom>
              <a:avLst/>
              <a:gdLst>
                <a:gd name="T0" fmla="*/ 0 w 1"/>
                <a:gd name="T1" fmla="*/ 0 h 1"/>
                <a:gd name="T2" fmla="*/ 1 w 1"/>
                <a:gd name="T3" fmla="*/ 1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0" y="0"/>
                    <a:pt x="1" y="1"/>
                  </a:cubicBezTo>
                  <a:cubicBezTo>
                    <a:pt x="1" y="1"/>
                    <a:pt x="0" y="1"/>
                    <a:pt x="0"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6" name="Freeform 260"/>
            <p:cNvSpPr/>
            <p:nvPr/>
          </p:nvSpPr>
          <p:spPr bwMode="auto">
            <a:xfrm>
              <a:off x="5265" y="3229"/>
              <a:ext cx="7" cy="7"/>
            </a:xfrm>
            <a:custGeom>
              <a:avLst/>
              <a:gdLst>
                <a:gd name="T0" fmla="*/ 0 w 2"/>
                <a:gd name="T1" fmla="*/ 0 h 2"/>
                <a:gd name="T2" fmla="*/ 2 w 2"/>
                <a:gd name="T3" fmla="*/ 1 h 2"/>
                <a:gd name="T4" fmla="*/ 1 w 2"/>
                <a:gd name="T5" fmla="*/ 2 h 2"/>
                <a:gd name="T6" fmla="*/ 0 w 2"/>
                <a:gd name="T7" fmla="*/ 2 h 2"/>
                <a:gd name="T8" fmla="*/ 0 w 2"/>
                <a:gd name="T9" fmla="*/ 1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cubicBezTo>
                    <a:pt x="1" y="0"/>
                    <a:pt x="1" y="1"/>
                    <a:pt x="2" y="1"/>
                  </a:cubicBezTo>
                  <a:cubicBezTo>
                    <a:pt x="2" y="1"/>
                    <a:pt x="1" y="2"/>
                    <a:pt x="1" y="2"/>
                  </a:cubicBezTo>
                  <a:cubicBezTo>
                    <a:pt x="1" y="2"/>
                    <a:pt x="1" y="2"/>
                    <a:pt x="0" y="2"/>
                  </a:cubicBezTo>
                  <a:cubicBezTo>
                    <a:pt x="0" y="2"/>
                    <a:pt x="0" y="1"/>
                    <a:pt x="0" y="1"/>
                  </a:cubicBezTo>
                  <a:cubicBezTo>
                    <a:pt x="0" y="1"/>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7" name="Freeform 261"/>
            <p:cNvSpPr/>
            <p:nvPr/>
          </p:nvSpPr>
          <p:spPr bwMode="auto">
            <a:xfrm>
              <a:off x="5404" y="3233"/>
              <a:ext cx="11" cy="7"/>
            </a:xfrm>
            <a:custGeom>
              <a:avLst/>
              <a:gdLst>
                <a:gd name="T0" fmla="*/ 0 w 3"/>
                <a:gd name="T1" fmla="*/ 0 h 2"/>
                <a:gd name="T2" fmla="*/ 2 w 3"/>
                <a:gd name="T3" fmla="*/ 0 h 2"/>
                <a:gd name="T4" fmla="*/ 3 w 3"/>
                <a:gd name="T5" fmla="*/ 2 h 2"/>
                <a:gd name="T6" fmla="*/ 3 w 3"/>
                <a:gd name="T7" fmla="*/ 2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cubicBezTo>
                    <a:pt x="1" y="0"/>
                    <a:pt x="1" y="0"/>
                    <a:pt x="2" y="0"/>
                  </a:cubicBezTo>
                  <a:cubicBezTo>
                    <a:pt x="3" y="1"/>
                    <a:pt x="3" y="1"/>
                    <a:pt x="3" y="2"/>
                  </a:cubicBezTo>
                  <a:cubicBezTo>
                    <a:pt x="3" y="2"/>
                    <a:pt x="3" y="2"/>
                    <a:pt x="3" y="2"/>
                  </a:cubicBezTo>
                  <a:cubicBezTo>
                    <a:pt x="1" y="1"/>
                    <a:pt x="1" y="2"/>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8" name="Freeform 262"/>
            <p:cNvSpPr/>
            <p:nvPr/>
          </p:nvSpPr>
          <p:spPr bwMode="auto">
            <a:xfrm>
              <a:off x="5415" y="3236"/>
              <a:ext cx="58" cy="37"/>
            </a:xfrm>
            <a:custGeom>
              <a:avLst/>
              <a:gdLst>
                <a:gd name="T0" fmla="*/ 2 w 16"/>
                <a:gd name="T1" fmla="*/ 5 h 10"/>
                <a:gd name="T2" fmla="*/ 1 w 16"/>
                <a:gd name="T3" fmla="*/ 5 h 10"/>
                <a:gd name="T4" fmla="*/ 0 w 16"/>
                <a:gd name="T5" fmla="*/ 3 h 10"/>
                <a:gd name="T6" fmla="*/ 1 w 16"/>
                <a:gd name="T7" fmla="*/ 1 h 10"/>
                <a:gd name="T8" fmla="*/ 1 w 16"/>
                <a:gd name="T9" fmla="*/ 3 h 10"/>
                <a:gd name="T10" fmla="*/ 3 w 16"/>
                <a:gd name="T11" fmla="*/ 3 h 10"/>
                <a:gd name="T12" fmla="*/ 5 w 16"/>
                <a:gd name="T13" fmla="*/ 5 h 10"/>
                <a:gd name="T14" fmla="*/ 7 w 16"/>
                <a:gd name="T15" fmla="*/ 5 h 10"/>
                <a:gd name="T16" fmla="*/ 7 w 16"/>
                <a:gd name="T17" fmla="*/ 1 h 10"/>
                <a:gd name="T18" fmla="*/ 10 w 16"/>
                <a:gd name="T19" fmla="*/ 0 h 10"/>
                <a:gd name="T20" fmla="*/ 11 w 16"/>
                <a:gd name="T21" fmla="*/ 5 h 10"/>
                <a:gd name="T22" fmla="*/ 16 w 16"/>
                <a:gd name="T23" fmla="*/ 8 h 10"/>
                <a:gd name="T24" fmla="*/ 15 w 16"/>
                <a:gd name="T25" fmla="*/ 8 h 10"/>
                <a:gd name="T26" fmla="*/ 9 w 16"/>
                <a:gd name="T27" fmla="*/ 7 h 10"/>
                <a:gd name="T28" fmla="*/ 3 w 16"/>
                <a:gd name="T29" fmla="*/ 7 h 10"/>
                <a:gd name="T30" fmla="*/ 3 w 16"/>
                <a:gd name="T31" fmla="*/ 7 h 10"/>
                <a:gd name="T32" fmla="*/ 3 w 16"/>
                <a:gd name="T33" fmla="*/ 6 h 10"/>
                <a:gd name="T34" fmla="*/ 2 w 16"/>
                <a:gd name="T35" fmla="*/ 5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0"/>
                <a:gd name="T56" fmla="*/ 16 w 16"/>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0">
                  <a:moveTo>
                    <a:pt x="2" y="5"/>
                  </a:moveTo>
                  <a:cubicBezTo>
                    <a:pt x="1" y="5"/>
                    <a:pt x="1" y="5"/>
                    <a:pt x="1" y="5"/>
                  </a:cubicBezTo>
                  <a:cubicBezTo>
                    <a:pt x="0" y="4"/>
                    <a:pt x="0" y="4"/>
                    <a:pt x="0" y="3"/>
                  </a:cubicBezTo>
                  <a:cubicBezTo>
                    <a:pt x="0" y="2"/>
                    <a:pt x="0" y="1"/>
                    <a:pt x="1" y="1"/>
                  </a:cubicBezTo>
                  <a:cubicBezTo>
                    <a:pt x="1" y="2"/>
                    <a:pt x="1" y="2"/>
                    <a:pt x="1" y="3"/>
                  </a:cubicBezTo>
                  <a:cubicBezTo>
                    <a:pt x="1" y="3"/>
                    <a:pt x="2" y="3"/>
                    <a:pt x="3" y="3"/>
                  </a:cubicBezTo>
                  <a:cubicBezTo>
                    <a:pt x="3" y="5"/>
                    <a:pt x="3" y="5"/>
                    <a:pt x="5" y="5"/>
                  </a:cubicBezTo>
                  <a:cubicBezTo>
                    <a:pt x="5" y="5"/>
                    <a:pt x="6" y="5"/>
                    <a:pt x="7" y="5"/>
                  </a:cubicBezTo>
                  <a:cubicBezTo>
                    <a:pt x="7" y="2"/>
                    <a:pt x="7" y="3"/>
                    <a:pt x="7" y="1"/>
                  </a:cubicBezTo>
                  <a:cubicBezTo>
                    <a:pt x="8" y="1"/>
                    <a:pt x="8" y="0"/>
                    <a:pt x="10" y="0"/>
                  </a:cubicBezTo>
                  <a:cubicBezTo>
                    <a:pt x="11" y="2"/>
                    <a:pt x="10" y="3"/>
                    <a:pt x="11" y="5"/>
                  </a:cubicBezTo>
                  <a:cubicBezTo>
                    <a:pt x="12" y="6"/>
                    <a:pt x="15" y="6"/>
                    <a:pt x="16" y="8"/>
                  </a:cubicBezTo>
                  <a:cubicBezTo>
                    <a:pt x="15" y="8"/>
                    <a:pt x="15" y="8"/>
                    <a:pt x="15" y="8"/>
                  </a:cubicBezTo>
                  <a:cubicBezTo>
                    <a:pt x="12" y="10"/>
                    <a:pt x="10" y="7"/>
                    <a:pt x="9" y="7"/>
                  </a:cubicBezTo>
                  <a:cubicBezTo>
                    <a:pt x="7" y="7"/>
                    <a:pt x="5" y="7"/>
                    <a:pt x="3" y="7"/>
                  </a:cubicBezTo>
                  <a:cubicBezTo>
                    <a:pt x="3" y="7"/>
                    <a:pt x="3" y="7"/>
                    <a:pt x="3" y="7"/>
                  </a:cubicBezTo>
                  <a:cubicBezTo>
                    <a:pt x="3" y="6"/>
                    <a:pt x="3" y="6"/>
                    <a:pt x="3" y="6"/>
                  </a:cubicBezTo>
                  <a:cubicBezTo>
                    <a:pt x="2" y="6"/>
                    <a:pt x="2" y="6"/>
                    <a:pt x="2" y="5"/>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79" name="Freeform 263"/>
            <p:cNvSpPr/>
            <p:nvPr/>
          </p:nvSpPr>
          <p:spPr bwMode="auto">
            <a:xfrm>
              <a:off x="5426" y="3265"/>
              <a:ext cx="3" cy="8"/>
            </a:xfrm>
            <a:custGeom>
              <a:avLst/>
              <a:gdLst>
                <a:gd name="T0" fmla="*/ 1 w 1"/>
                <a:gd name="T1" fmla="*/ 0 h 2"/>
                <a:gd name="T2" fmla="*/ 1 w 1"/>
                <a:gd name="T3" fmla="*/ 2 h 2"/>
                <a:gd name="T4" fmla="*/ 0 w 1"/>
                <a:gd name="T5" fmla="*/ 2 h 2"/>
                <a:gd name="T6" fmla="*/ 0 w 1"/>
                <a:gd name="T7" fmla="*/ 2 h 2"/>
                <a:gd name="T8" fmla="*/ 1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0"/>
                  </a:moveTo>
                  <a:cubicBezTo>
                    <a:pt x="1" y="1"/>
                    <a:pt x="1" y="1"/>
                    <a:pt x="1" y="2"/>
                  </a:cubicBezTo>
                  <a:cubicBezTo>
                    <a:pt x="0" y="2"/>
                    <a:pt x="0" y="2"/>
                    <a:pt x="0" y="2"/>
                  </a:cubicBezTo>
                  <a:cubicBezTo>
                    <a:pt x="0" y="2"/>
                    <a:pt x="0" y="2"/>
                    <a:pt x="0" y="2"/>
                  </a:cubicBezTo>
                  <a:cubicBezTo>
                    <a:pt x="1" y="1"/>
                    <a:pt x="1" y="1"/>
                    <a:pt x="1"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0" name="Freeform 264"/>
            <p:cNvSpPr/>
            <p:nvPr/>
          </p:nvSpPr>
          <p:spPr bwMode="auto">
            <a:xfrm>
              <a:off x="5447" y="3273"/>
              <a:ext cx="4" cy="3"/>
            </a:xfrm>
            <a:custGeom>
              <a:avLst/>
              <a:gdLst>
                <a:gd name="T0" fmla="*/ 0 w 1"/>
                <a:gd name="T1" fmla="*/ 0 h 1"/>
                <a:gd name="T2" fmla="*/ 1 w 1"/>
                <a:gd name="T3" fmla="*/ 0 h 1"/>
                <a:gd name="T4" fmla="*/ 1 w 1"/>
                <a:gd name="T5" fmla="*/ 1 h 1"/>
                <a:gd name="T6" fmla="*/ 0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1" y="0"/>
                    <a:pt x="1" y="0"/>
                    <a:pt x="1" y="0"/>
                  </a:cubicBezTo>
                  <a:cubicBezTo>
                    <a:pt x="1" y="0"/>
                    <a:pt x="1" y="0"/>
                    <a:pt x="1" y="1"/>
                  </a:cubicBezTo>
                  <a:cubicBezTo>
                    <a:pt x="0" y="1"/>
                    <a:pt x="0" y="1"/>
                    <a:pt x="0" y="1"/>
                  </a:cubicBezTo>
                  <a:cubicBezTo>
                    <a:pt x="0" y="0"/>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1" name="Freeform 265"/>
            <p:cNvSpPr/>
            <p:nvPr/>
          </p:nvSpPr>
          <p:spPr bwMode="auto">
            <a:xfrm>
              <a:off x="5523" y="3276"/>
              <a:ext cx="4" cy="4"/>
            </a:xfrm>
            <a:custGeom>
              <a:avLst/>
              <a:gdLst>
                <a:gd name="T0" fmla="*/ 0 w 1"/>
                <a:gd name="T1" fmla="*/ 0 h 1"/>
                <a:gd name="T2" fmla="*/ 1 w 1"/>
                <a:gd name="T3" fmla="*/ 0 h 1"/>
                <a:gd name="T4" fmla="*/ 1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1"/>
                    <a:pt x="1" y="0"/>
                    <a:pt x="1"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2" name="Freeform 266"/>
            <p:cNvSpPr/>
            <p:nvPr/>
          </p:nvSpPr>
          <p:spPr bwMode="auto">
            <a:xfrm>
              <a:off x="5545" y="3276"/>
              <a:ext cx="3" cy="4"/>
            </a:xfrm>
            <a:custGeom>
              <a:avLst/>
              <a:gdLst>
                <a:gd name="T0" fmla="*/ 0 w 1"/>
                <a:gd name="T1" fmla="*/ 0 h 1"/>
                <a:gd name="T2" fmla="*/ 1 w 1"/>
                <a:gd name="T3" fmla="*/ 1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0" y="0"/>
                    <a:pt x="1" y="1"/>
                  </a:cubicBezTo>
                  <a:cubicBezTo>
                    <a:pt x="0" y="1"/>
                    <a:pt x="0" y="1"/>
                    <a:pt x="0" y="1"/>
                  </a:cubicBezTo>
                  <a:cubicBezTo>
                    <a:pt x="0" y="1"/>
                    <a:pt x="0" y="0"/>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3" name="Freeform 267"/>
            <p:cNvSpPr/>
            <p:nvPr/>
          </p:nvSpPr>
          <p:spPr bwMode="auto">
            <a:xfrm>
              <a:off x="5548" y="3280"/>
              <a:ext cx="4" cy="3"/>
            </a:xfrm>
            <a:custGeom>
              <a:avLst/>
              <a:gdLst>
                <a:gd name="T0" fmla="*/ 0 w 1"/>
                <a:gd name="T1" fmla="*/ 0 h 1"/>
                <a:gd name="T2" fmla="*/ 1 w 1"/>
                <a:gd name="T3" fmla="*/ 1 h 1"/>
                <a:gd name="T4" fmla="*/ 0 w 1"/>
                <a:gd name="T5" fmla="*/ 1 h 1"/>
                <a:gd name="T6" fmla="*/ 0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1" y="0"/>
                    <a:pt x="1" y="0"/>
                    <a:pt x="1" y="1"/>
                  </a:cubicBezTo>
                  <a:cubicBezTo>
                    <a:pt x="1" y="1"/>
                    <a:pt x="0" y="1"/>
                    <a:pt x="0" y="1"/>
                  </a:cubicBezTo>
                  <a:cubicBezTo>
                    <a:pt x="0" y="1"/>
                    <a:pt x="0" y="1"/>
                    <a:pt x="0" y="1"/>
                  </a:cubicBezTo>
                  <a:cubicBezTo>
                    <a:pt x="0" y="0"/>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sp>
          <p:nvSpPr>
            <p:cNvPr id="584" name="Freeform 268"/>
            <p:cNvSpPr/>
            <p:nvPr/>
          </p:nvSpPr>
          <p:spPr bwMode="auto">
            <a:xfrm>
              <a:off x="5501" y="3298"/>
              <a:ext cx="4" cy="4"/>
            </a:xfrm>
            <a:custGeom>
              <a:avLst/>
              <a:gdLst>
                <a:gd name="T0" fmla="*/ 0 w 1"/>
                <a:gd name="T1" fmla="*/ 0 h 1"/>
                <a:gd name="T2" fmla="*/ 1 w 1"/>
                <a:gd name="T3" fmla="*/ 0 h 1"/>
                <a:gd name="T4" fmla="*/ 1 w 1"/>
                <a:gd name="T5" fmla="*/ 0 h 1"/>
                <a:gd name="T6" fmla="*/ 1 w 1"/>
                <a:gd name="T7" fmla="*/ 0 h 1"/>
                <a:gd name="T8" fmla="*/ 1 w 1"/>
                <a:gd name="T9" fmla="*/ 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1" y="0"/>
                    <a:pt x="1" y="0"/>
                  </a:cubicBezTo>
                  <a:cubicBezTo>
                    <a:pt x="1" y="0"/>
                    <a:pt x="1" y="0"/>
                    <a:pt x="1" y="0"/>
                  </a:cubicBezTo>
                  <a:cubicBezTo>
                    <a:pt x="1" y="0"/>
                    <a:pt x="1" y="0"/>
                    <a:pt x="1" y="0"/>
                  </a:cubicBezTo>
                  <a:cubicBezTo>
                    <a:pt x="1" y="0"/>
                    <a:pt x="1" y="1"/>
                    <a:pt x="1" y="1"/>
                  </a:cubicBezTo>
                  <a:cubicBezTo>
                    <a:pt x="0" y="0"/>
                    <a:pt x="0" y="1"/>
                    <a:pt x="0" y="0"/>
                  </a:cubicBezTo>
                  <a:close/>
                </a:path>
              </a:pathLst>
            </a:custGeom>
            <a:grpFill/>
            <a:ln>
              <a:noFill/>
            </a:ln>
          </p:spPr>
          <p:txBody>
            <a:bodyPr/>
            <a:lstStyle/>
            <a:p>
              <a:pPr fontAlgn="auto">
                <a:spcBef>
                  <a:spcPts val="0"/>
                </a:spcBef>
                <a:spcAft>
                  <a:spcPts val="0"/>
                </a:spcAft>
                <a:defRPr/>
              </a:pPr>
              <a:endParaRPr lang="zh-CN" altLang="en-US" kern="0">
                <a:solidFill>
                  <a:sysClr val="windowText" lastClr="000000"/>
                </a:solidFill>
              </a:endParaRPr>
            </a:p>
          </p:txBody>
        </p:sp>
      </p:grpSp>
      <p:grpSp>
        <p:nvGrpSpPr>
          <p:cNvPr id="4" name="Group 8"/>
          <p:cNvGrpSpPr/>
          <p:nvPr/>
        </p:nvGrpSpPr>
        <p:grpSpPr bwMode="auto">
          <a:xfrm>
            <a:off x="5575301" y="2099734"/>
            <a:ext cx="3044825" cy="2755900"/>
            <a:chOff x="748" y="714"/>
            <a:chExt cx="3855" cy="3084"/>
          </a:xfrm>
          <a:solidFill>
            <a:srgbClr val="FF9900">
              <a:alpha val="50000"/>
            </a:srgbClr>
          </a:solidFill>
        </p:grpSpPr>
        <p:sp>
          <p:nvSpPr>
            <p:cNvPr id="457" name="Freeform 9"/>
            <p:cNvSpPr/>
            <p:nvPr/>
          </p:nvSpPr>
          <p:spPr bwMode="invGray">
            <a:xfrm>
              <a:off x="2995" y="3620"/>
              <a:ext cx="211" cy="178"/>
            </a:xfrm>
            <a:custGeom>
              <a:avLst/>
              <a:gdLst>
                <a:gd name="T0" fmla="*/ 8777 w 177"/>
                <a:gd name="T1" fmla="*/ 303 h 161"/>
                <a:gd name="T2" fmla="*/ 11977 w 177"/>
                <a:gd name="T3" fmla="*/ 303 h 161"/>
                <a:gd name="T4" fmla="*/ 14989 w 177"/>
                <a:gd name="T5" fmla="*/ 139 h 161"/>
                <a:gd name="T6" fmla="*/ 17953 w 177"/>
                <a:gd name="T7" fmla="*/ 303 h 161"/>
                <a:gd name="T8" fmla="*/ 22526 w 177"/>
                <a:gd name="T9" fmla="*/ 0 h 161"/>
                <a:gd name="T10" fmla="*/ 28474 w 177"/>
                <a:gd name="T11" fmla="*/ 139 h 161"/>
                <a:gd name="T12" fmla="*/ 31442 w 177"/>
                <a:gd name="T13" fmla="*/ 0 h 161"/>
                <a:gd name="T14" fmla="*/ 33036 w 177"/>
                <a:gd name="T15" fmla="*/ 590 h 161"/>
                <a:gd name="T16" fmla="*/ 28474 w 177"/>
                <a:gd name="T17" fmla="*/ 881 h 161"/>
                <a:gd name="T18" fmla="*/ 26980 w 177"/>
                <a:gd name="T19" fmla="*/ 1894 h 161"/>
                <a:gd name="T20" fmla="*/ 23847 w 177"/>
                <a:gd name="T21" fmla="*/ 2203 h 161"/>
                <a:gd name="T22" fmla="*/ 23847 w 177"/>
                <a:gd name="T23" fmla="*/ 2660 h 161"/>
                <a:gd name="T24" fmla="*/ 19648 w 177"/>
                <a:gd name="T25" fmla="*/ 2491 h 161"/>
                <a:gd name="T26" fmla="*/ 17953 w 177"/>
                <a:gd name="T27" fmla="*/ 2660 h 161"/>
                <a:gd name="T28" fmla="*/ 17953 w 177"/>
                <a:gd name="T29" fmla="*/ 2942 h 161"/>
                <a:gd name="T30" fmla="*/ 14989 w 177"/>
                <a:gd name="T31" fmla="*/ 2942 h 161"/>
                <a:gd name="T32" fmla="*/ 8777 w 177"/>
                <a:gd name="T33" fmla="*/ 2660 h 161"/>
                <a:gd name="T34" fmla="*/ 1538 w 177"/>
                <a:gd name="T35" fmla="*/ 2491 h 161"/>
                <a:gd name="T36" fmla="*/ 0 w 177"/>
                <a:gd name="T37" fmla="*/ 1610 h 161"/>
                <a:gd name="T38" fmla="*/ 0 w 177"/>
                <a:gd name="T39" fmla="*/ 1164 h 161"/>
                <a:gd name="T40" fmla="*/ 7328 w 177"/>
                <a:gd name="T41" fmla="*/ 590 h 161"/>
                <a:gd name="T42" fmla="*/ 8777 w 177"/>
                <a:gd name="T43" fmla="*/ 303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254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58" name="Rectangle 10"/>
            <p:cNvSpPr>
              <a:spLocks noChangeArrowheads="1"/>
            </p:cNvSpPr>
            <p:nvPr/>
          </p:nvSpPr>
          <p:spPr bwMode="invGray">
            <a:xfrm>
              <a:off x="3015" y="3675"/>
              <a:ext cx="454" cy="104"/>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海南</a:t>
              </a:r>
              <a:endParaRPr lang="zh-CN" altLang="en-US" sz="900" kern="0">
                <a:solidFill>
                  <a:sysClr val="window" lastClr="FFFFFF"/>
                </a:solidFill>
                <a:latin typeface="宋体" panose="02010600030101010101" pitchFamily="2" charset="-122"/>
              </a:endParaRPr>
            </a:p>
          </p:txBody>
        </p:sp>
        <p:sp>
          <p:nvSpPr>
            <p:cNvPr id="459" name="Freeform 11"/>
            <p:cNvSpPr/>
            <p:nvPr/>
          </p:nvSpPr>
          <p:spPr bwMode="invGray">
            <a:xfrm>
              <a:off x="3757" y="714"/>
              <a:ext cx="846" cy="772"/>
            </a:xfrm>
            <a:custGeom>
              <a:avLst/>
              <a:gdLst>
                <a:gd name="T0" fmla="*/ 3224 w 705"/>
                <a:gd name="T1" fmla="*/ 1246 h 697"/>
                <a:gd name="T2" fmla="*/ 6292 w 705"/>
                <a:gd name="T3" fmla="*/ 2009 h 697"/>
                <a:gd name="T4" fmla="*/ 14237 w 705"/>
                <a:gd name="T5" fmla="*/ 2009 h 697"/>
                <a:gd name="T6" fmla="*/ 20633 w 705"/>
                <a:gd name="T7" fmla="*/ 3428 h 697"/>
                <a:gd name="T8" fmla="*/ 31512 w 705"/>
                <a:gd name="T9" fmla="*/ 3099 h 697"/>
                <a:gd name="T10" fmla="*/ 45829 w 705"/>
                <a:gd name="T11" fmla="*/ 3257 h 697"/>
                <a:gd name="T12" fmla="*/ 42785 w 705"/>
                <a:gd name="T13" fmla="*/ 6041 h 697"/>
                <a:gd name="T14" fmla="*/ 37814 w 705"/>
                <a:gd name="T15" fmla="*/ 7582 h 697"/>
                <a:gd name="T16" fmla="*/ 20633 w 705"/>
                <a:gd name="T17" fmla="*/ 8984 h 697"/>
                <a:gd name="T18" fmla="*/ 29909 w 705"/>
                <a:gd name="T19" fmla="*/ 9449 h 697"/>
                <a:gd name="T20" fmla="*/ 26873 w 705"/>
                <a:gd name="T21" fmla="*/ 10068 h 697"/>
                <a:gd name="T22" fmla="*/ 34834 w 705"/>
                <a:gd name="T23" fmla="*/ 10552 h 697"/>
                <a:gd name="T24" fmla="*/ 37814 w 705"/>
                <a:gd name="T25" fmla="*/ 11151 h 697"/>
                <a:gd name="T26" fmla="*/ 57095 w 705"/>
                <a:gd name="T27" fmla="*/ 11323 h 697"/>
                <a:gd name="T28" fmla="*/ 63254 w 705"/>
                <a:gd name="T29" fmla="*/ 11474 h 697"/>
                <a:gd name="T30" fmla="*/ 75905 w 705"/>
                <a:gd name="T31" fmla="*/ 12395 h 697"/>
                <a:gd name="T32" fmla="*/ 83896 w 705"/>
                <a:gd name="T33" fmla="*/ 12854 h 697"/>
                <a:gd name="T34" fmla="*/ 85336 w 705"/>
                <a:gd name="T35" fmla="*/ 12070 h 697"/>
                <a:gd name="T36" fmla="*/ 94942 w 705"/>
                <a:gd name="T37" fmla="*/ 13487 h 697"/>
                <a:gd name="T38" fmla="*/ 98078 w 705"/>
                <a:gd name="T39" fmla="*/ 13171 h 697"/>
                <a:gd name="T40" fmla="*/ 109254 w 705"/>
                <a:gd name="T41" fmla="*/ 13171 h 697"/>
                <a:gd name="T42" fmla="*/ 116927 w 705"/>
                <a:gd name="T43" fmla="*/ 12219 h 697"/>
                <a:gd name="T44" fmla="*/ 118697 w 705"/>
                <a:gd name="T45" fmla="*/ 10242 h 697"/>
                <a:gd name="T46" fmla="*/ 131164 w 705"/>
                <a:gd name="T47" fmla="*/ 10393 h 697"/>
                <a:gd name="T48" fmla="*/ 134491 w 705"/>
                <a:gd name="T49" fmla="*/ 6668 h 697"/>
                <a:gd name="T50" fmla="*/ 137525 w 705"/>
                <a:gd name="T51" fmla="*/ 5725 h 697"/>
                <a:gd name="T52" fmla="*/ 139192 w 705"/>
                <a:gd name="T53" fmla="*/ 4985 h 697"/>
                <a:gd name="T54" fmla="*/ 120324 w 705"/>
                <a:gd name="T55" fmla="*/ 6180 h 697"/>
                <a:gd name="T56" fmla="*/ 110634 w 705"/>
                <a:gd name="T57" fmla="*/ 6980 h 697"/>
                <a:gd name="T58" fmla="*/ 96622 w 705"/>
                <a:gd name="T59" fmla="*/ 5882 h 697"/>
                <a:gd name="T60" fmla="*/ 87180 w 705"/>
                <a:gd name="T61" fmla="*/ 5428 h 697"/>
                <a:gd name="T62" fmla="*/ 74310 w 705"/>
                <a:gd name="T63" fmla="*/ 4985 h 697"/>
                <a:gd name="T64" fmla="*/ 71113 w 705"/>
                <a:gd name="T65" fmla="*/ 4663 h 697"/>
                <a:gd name="T66" fmla="*/ 66462 w 705"/>
                <a:gd name="T67" fmla="*/ 4811 h 697"/>
                <a:gd name="T68" fmla="*/ 52141 w 705"/>
                <a:gd name="T69" fmla="*/ 2489 h 697"/>
                <a:gd name="T70" fmla="*/ 49229 w 705"/>
                <a:gd name="T71" fmla="*/ 1692 h 697"/>
                <a:gd name="T72" fmla="*/ 28578 w 705"/>
                <a:gd name="T73" fmla="*/ 467 h 697"/>
                <a:gd name="T74" fmla="*/ 3224 w 705"/>
                <a:gd name="T75" fmla="*/ 311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0" name="Freeform 12"/>
            <p:cNvSpPr/>
            <p:nvPr/>
          </p:nvSpPr>
          <p:spPr bwMode="invGray">
            <a:xfrm>
              <a:off x="3841" y="1309"/>
              <a:ext cx="635" cy="445"/>
            </a:xfrm>
            <a:custGeom>
              <a:avLst/>
              <a:gdLst>
                <a:gd name="T0" fmla="*/ 105439 w 529"/>
                <a:gd name="T1" fmla="*/ 2979 h 401"/>
                <a:gd name="T2" fmla="*/ 95631 w 529"/>
                <a:gd name="T3" fmla="*/ 2979 h 401"/>
                <a:gd name="T4" fmla="*/ 91081 w 529"/>
                <a:gd name="T5" fmla="*/ 2457 h 401"/>
                <a:gd name="T6" fmla="*/ 84589 w 529"/>
                <a:gd name="T7" fmla="*/ 3139 h 401"/>
                <a:gd name="T8" fmla="*/ 82976 w 529"/>
                <a:gd name="T9" fmla="*/ 2787 h 401"/>
                <a:gd name="T10" fmla="*/ 81494 w 529"/>
                <a:gd name="T11" fmla="*/ 3306 h 401"/>
                <a:gd name="T12" fmla="*/ 71901 w 529"/>
                <a:gd name="T13" fmla="*/ 2613 h 401"/>
                <a:gd name="T14" fmla="*/ 71901 w 529"/>
                <a:gd name="T15" fmla="*/ 1800 h 401"/>
                <a:gd name="T16" fmla="*/ 68622 w 529"/>
                <a:gd name="T17" fmla="*/ 1971 h 401"/>
                <a:gd name="T18" fmla="*/ 70426 w 529"/>
                <a:gd name="T19" fmla="*/ 2613 h 401"/>
                <a:gd name="T20" fmla="*/ 65587 w 529"/>
                <a:gd name="T21" fmla="*/ 2613 h 401"/>
                <a:gd name="T22" fmla="*/ 62362 w 529"/>
                <a:gd name="T23" fmla="*/ 2122 h 401"/>
                <a:gd name="T24" fmla="*/ 58894 w 529"/>
                <a:gd name="T25" fmla="*/ 2122 h 401"/>
                <a:gd name="T26" fmla="*/ 49609 w 529"/>
                <a:gd name="T27" fmla="*/ 1136 h 401"/>
                <a:gd name="T28" fmla="*/ 43054 w 529"/>
                <a:gd name="T29" fmla="*/ 1481 h 401"/>
                <a:gd name="T30" fmla="*/ 43054 w 529"/>
                <a:gd name="T31" fmla="*/ 1136 h 401"/>
                <a:gd name="T32" fmla="*/ 31901 w 529"/>
                <a:gd name="T33" fmla="*/ 1317 h 401"/>
                <a:gd name="T34" fmla="*/ 24034 w 529"/>
                <a:gd name="T35" fmla="*/ 812 h 401"/>
                <a:gd name="T36" fmla="*/ 24034 w 529"/>
                <a:gd name="T37" fmla="*/ 0 h 401"/>
                <a:gd name="T38" fmla="*/ 20737 w 529"/>
                <a:gd name="T39" fmla="*/ 154 h 401"/>
                <a:gd name="T40" fmla="*/ 12689 w 529"/>
                <a:gd name="T41" fmla="*/ 154 h 401"/>
                <a:gd name="T42" fmla="*/ 14375 w 529"/>
                <a:gd name="T43" fmla="*/ 1136 h 401"/>
                <a:gd name="T44" fmla="*/ 9656 w 529"/>
                <a:gd name="T45" fmla="*/ 1136 h 401"/>
                <a:gd name="T46" fmla="*/ 1606 w 529"/>
                <a:gd name="T47" fmla="*/ 660 h 401"/>
                <a:gd name="T48" fmla="*/ 0 w 529"/>
                <a:gd name="T49" fmla="*/ 1136 h 401"/>
                <a:gd name="T50" fmla="*/ 6320 w 529"/>
                <a:gd name="T51" fmla="*/ 1800 h 401"/>
                <a:gd name="T52" fmla="*/ 4805 w 529"/>
                <a:gd name="T53" fmla="*/ 2457 h 401"/>
                <a:gd name="T54" fmla="*/ 9656 w 529"/>
                <a:gd name="T55" fmla="*/ 3306 h 401"/>
                <a:gd name="T56" fmla="*/ 17488 w 529"/>
                <a:gd name="T57" fmla="*/ 2787 h 401"/>
                <a:gd name="T58" fmla="*/ 22278 w 529"/>
                <a:gd name="T59" fmla="*/ 3779 h 401"/>
                <a:gd name="T60" fmla="*/ 22278 w 529"/>
                <a:gd name="T61" fmla="*/ 4589 h 401"/>
                <a:gd name="T62" fmla="*/ 30247 w 529"/>
                <a:gd name="T63" fmla="*/ 4589 h 401"/>
                <a:gd name="T64" fmla="*/ 33517 w 529"/>
                <a:gd name="T65" fmla="*/ 5412 h 401"/>
                <a:gd name="T66" fmla="*/ 35062 w 529"/>
                <a:gd name="T67" fmla="*/ 4760 h 401"/>
                <a:gd name="T68" fmla="*/ 41570 w 529"/>
                <a:gd name="T69" fmla="*/ 5748 h 401"/>
                <a:gd name="T70" fmla="*/ 46254 w 529"/>
                <a:gd name="T71" fmla="*/ 6561 h 401"/>
                <a:gd name="T72" fmla="*/ 46254 w 529"/>
                <a:gd name="T73" fmla="*/ 7059 h 401"/>
                <a:gd name="T74" fmla="*/ 52759 w 529"/>
                <a:gd name="T75" fmla="*/ 8193 h 401"/>
                <a:gd name="T76" fmla="*/ 57550 w 529"/>
                <a:gd name="T77" fmla="*/ 7698 h 401"/>
                <a:gd name="T78" fmla="*/ 60646 w 529"/>
                <a:gd name="T79" fmla="*/ 6727 h 401"/>
                <a:gd name="T80" fmla="*/ 63867 w 529"/>
                <a:gd name="T81" fmla="*/ 6561 h 401"/>
                <a:gd name="T82" fmla="*/ 67050 w 529"/>
                <a:gd name="T83" fmla="*/ 6727 h 401"/>
                <a:gd name="T84" fmla="*/ 65587 w 529"/>
                <a:gd name="T85" fmla="*/ 7059 h 401"/>
                <a:gd name="T86" fmla="*/ 74892 w 529"/>
                <a:gd name="T87" fmla="*/ 7059 h 401"/>
                <a:gd name="T88" fmla="*/ 78280 w 529"/>
                <a:gd name="T89" fmla="*/ 6727 h 401"/>
                <a:gd name="T90" fmla="*/ 78280 w 529"/>
                <a:gd name="T91" fmla="*/ 6390 h 401"/>
                <a:gd name="T92" fmla="*/ 76665 w 529"/>
                <a:gd name="T93" fmla="*/ 6062 h 401"/>
                <a:gd name="T94" fmla="*/ 86308 w 529"/>
                <a:gd name="T95" fmla="*/ 5576 h 401"/>
                <a:gd name="T96" fmla="*/ 87838 w 529"/>
                <a:gd name="T97" fmla="*/ 5412 h 401"/>
                <a:gd name="T98" fmla="*/ 87838 w 529"/>
                <a:gd name="T99" fmla="*/ 5065 h 401"/>
                <a:gd name="T100" fmla="*/ 91081 w 529"/>
                <a:gd name="T101" fmla="*/ 4886 h 401"/>
                <a:gd name="T102" fmla="*/ 91081 w 529"/>
                <a:gd name="T103" fmla="*/ 3922 h 401"/>
                <a:gd name="T104" fmla="*/ 94328 w 529"/>
                <a:gd name="T105" fmla="*/ 3922 h 401"/>
                <a:gd name="T106" fmla="*/ 95631 w 529"/>
                <a:gd name="T107" fmla="*/ 4403 h 401"/>
                <a:gd name="T108" fmla="*/ 100613 w 529"/>
                <a:gd name="T109" fmla="*/ 4760 h 401"/>
                <a:gd name="T110" fmla="*/ 102313 w 529"/>
                <a:gd name="T111" fmla="*/ 4589 h 401"/>
                <a:gd name="T112" fmla="*/ 100613 w 529"/>
                <a:gd name="T113" fmla="*/ 4258 h 401"/>
                <a:gd name="T114" fmla="*/ 100613 w 529"/>
                <a:gd name="T115" fmla="*/ 3922 h 401"/>
                <a:gd name="T116" fmla="*/ 105439 w 529"/>
                <a:gd name="T117" fmla="*/ 3779 h 401"/>
                <a:gd name="T118" fmla="*/ 105439 w 529"/>
                <a:gd name="T119" fmla="*/ 2979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1" name="Freeform 13"/>
            <p:cNvSpPr/>
            <p:nvPr/>
          </p:nvSpPr>
          <p:spPr bwMode="gray">
            <a:xfrm>
              <a:off x="3709" y="1555"/>
              <a:ext cx="452" cy="438"/>
            </a:xfrm>
            <a:custGeom>
              <a:avLst/>
              <a:gdLst>
                <a:gd name="T0" fmla="*/ 77255 w 377"/>
                <a:gd name="T1" fmla="*/ 3810 h 393"/>
                <a:gd name="T2" fmla="*/ 69117 w 377"/>
                <a:gd name="T3" fmla="*/ 2592 h 393"/>
                <a:gd name="T4" fmla="*/ 70554 w 377"/>
                <a:gd name="T5" fmla="*/ 2076 h 393"/>
                <a:gd name="T6" fmla="*/ 64239 w 377"/>
                <a:gd name="T7" fmla="*/ 850 h 393"/>
                <a:gd name="T8" fmla="*/ 59297 w 377"/>
                <a:gd name="T9" fmla="*/ 165 h 393"/>
                <a:gd name="T10" fmla="*/ 57521 w 377"/>
                <a:gd name="T11" fmla="*/ 850 h 393"/>
                <a:gd name="T12" fmla="*/ 54240 w 377"/>
                <a:gd name="T13" fmla="*/ 0 h 393"/>
                <a:gd name="T14" fmla="*/ 47714 w 377"/>
                <a:gd name="T15" fmla="*/ 0 h 393"/>
                <a:gd name="T16" fmla="*/ 49349 w 377"/>
                <a:gd name="T17" fmla="*/ 528 h 393"/>
                <a:gd name="T18" fmla="*/ 41070 w 377"/>
                <a:gd name="T19" fmla="*/ 1221 h 393"/>
                <a:gd name="T20" fmla="*/ 36131 w 377"/>
                <a:gd name="T21" fmla="*/ 1221 h 393"/>
                <a:gd name="T22" fmla="*/ 9899 w 377"/>
                <a:gd name="T23" fmla="*/ 3128 h 393"/>
                <a:gd name="T24" fmla="*/ 4930 w 377"/>
                <a:gd name="T25" fmla="*/ 2433 h 393"/>
                <a:gd name="T26" fmla="*/ 1638 w 377"/>
                <a:gd name="T27" fmla="*/ 2433 h 393"/>
                <a:gd name="T28" fmla="*/ 3363 w 377"/>
                <a:gd name="T29" fmla="*/ 2964 h 393"/>
                <a:gd name="T30" fmla="*/ 3363 w 377"/>
                <a:gd name="T31" fmla="*/ 3478 h 393"/>
                <a:gd name="T32" fmla="*/ 4930 w 377"/>
                <a:gd name="T33" fmla="*/ 4000 h 393"/>
                <a:gd name="T34" fmla="*/ 1638 w 377"/>
                <a:gd name="T35" fmla="*/ 4000 h 393"/>
                <a:gd name="T36" fmla="*/ 1638 w 377"/>
                <a:gd name="T37" fmla="*/ 4695 h 393"/>
                <a:gd name="T38" fmla="*/ 0 w 377"/>
                <a:gd name="T39" fmla="*/ 5045 h 393"/>
                <a:gd name="T40" fmla="*/ 6481 w 377"/>
                <a:gd name="T41" fmla="*/ 5221 h 393"/>
                <a:gd name="T42" fmla="*/ 13298 w 377"/>
                <a:gd name="T43" fmla="*/ 6436 h 393"/>
                <a:gd name="T44" fmla="*/ 21343 w 377"/>
                <a:gd name="T45" fmla="*/ 5221 h 393"/>
                <a:gd name="T46" fmla="*/ 24615 w 377"/>
                <a:gd name="T47" fmla="*/ 4531 h 393"/>
                <a:gd name="T48" fmla="*/ 32954 w 377"/>
                <a:gd name="T49" fmla="*/ 4339 h 393"/>
                <a:gd name="T50" fmla="*/ 38024 w 377"/>
                <a:gd name="T51" fmla="*/ 4695 h 393"/>
                <a:gd name="T52" fmla="*/ 38024 w 377"/>
                <a:gd name="T53" fmla="*/ 4849 h 393"/>
                <a:gd name="T54" fmla="*/ 39597 w 377"/>
                <a:gd name="T55" fmla="*/ 4849 h 393"/>
                <a:gd name="T56" fmla="*/ 34638 w 377"/>
                <a:gd name="T57" fmla="*/ 6065 h 393"/>
                <a:gd name="T58" fmla="*/ 31264 w 377"/>
                <a:gd name="T59" fmla="*/ 6065 h 393"/>
                <a:gd name="T60" fmla="*/ 32954 w 377"/>
                <a:gd name="T61" fmla="*/ 6771 h 393"/>
                <a:gd name="T62" fmla="*/ 31264 w 377"/>
                <a:gd name="T63" fmla="*/ 6946 h 393"/>
                <a:gd name="T64" fmla="*/ 34638 w 377"/>
                <a:gd name="T65" fmla="*/ 6946 h 393"/>
                <a:gd name="T66" fmla="*/ 27981 w 377"/>
                <a:gd name="T67" fmla="*/ 8184 h 393"/>
                <a:gd name="T68" fmla="*/ 29577 w 377"/>
                <a:gd name="T69" fmla="*/ 8515 h 393"/>
                <a:gd name="T70" fmla="*/ 32954 w 377"/>
                <a:gd name="T71" fmla="*/ 8184 h 393"/>
                <a:gd name="T72" fmla="*/ 34638 w 377"/>
                <a:gd name="T73" fmla="*/ 7638 h 393"/>
                <a:gd name="T74" fmla="*/ 38024 w 377"/>
                <a:gd name="T75" fmla="*/ 7638 h 393"/>
                <a:gd name="T76" fmla="*/ 41070 w 377"/>
                <a:gd name="T77" fmla="*/ 7309 h 393"/>
                <a:gd name="T78" fmla="*/ 41070 w 377"/>
                <a:gd name="T79" fmla="*/ 6771 h 393"/>
                <a:gd name="T80" fmla="*/ 52765 w 377"/>
                <a:gd name="T81" fmla="*/ 6065 h 393"/>
                <a:gd name="T82" fmla="*/ 62403 w 377"/>
                <a:gd name="T83" fmla="*/ 5745 h 393"/>
                <a:gd name="T84" fmla="*/ 64239 w 377"/>
                <a:gd name="T85" fmla="*/ 4849 h 393"/>
                <a:gd name="T86" fmla="*/ 70554 w 377"/>
                <a:gd name="T87" fmla="*/ 4339 h 393"/>
                <a:gd name="T88" fmla="*/ 75604 w 377"/>
                <a:gd name="T89" fmla="*/ 4179 h 393"/>
                <a:gd name="T90" fmla="*/ 77255 w 377"/>
                <a:gd name="T91" fmla="*/ 3810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2" name="Freeform 14"/>
            <p:cNvSpPr/>
            <p:nvPr/>
          </p:nvSpPr>
          <p:spPr bwMode="gray">
            <a:xfrm>
              <a:off x="3363" y="1654"/>
              <a:ext cx="424" cy="595"/>
            </a:xfrm>
            <a:custGeom>
              <a:avLst/>
              <a:gdLst>
                <a:gd name="T0" fmla="*/ 60721 w 353"/>
                <a:gd name="T1" fmla="*/ 3116 h 537"/>
                <a:gd name="T2" fmla="*/ 56150 w 353"/>
                <a:gd name="T3" fmla="*/ 1866 h 537"/>
                <a:gd name="T4" fmla="*/ 47213 w 353"/>
                <a:gd name="T5" fmla="*/ 1748 h 537"/>
                <a:gd name="T6" fmla="*/ 42361 w 353"/>
                <a:gd name="T7" fmla="*/ 0 h 537"/>
                <a:gd name="T8" fmla="*/ 33388 w 353"/>
                <a:gd name="T9" fmla="*/ 1285 h 537"/>
                <a:gd name="T10" fmla="*/ 25892 w 353"/>
                <a:gd name="T11" fmla="*/ 1581 h 537"/>
                <a:gd name="T12" fmla="*/ 15200 w 353"/>
                <a:gd name="T13" fmla="*/ 2027 h 537"/>
                <a:gd name="T14" fmla="*/ 6134 w 353"/>
                <a:gd name="T15" fmla="*/ 1427 h 537"/>
                <a:gd name="T16" fmla="*/ 1542 w 353"/>
                <a:gd name="T17" fmla="*/ 2368 h 537"/>
                <a:gd name="T18" fmla="*/ 10586 w 353"/>
                <a:gd name="T19" fmla="*/ 3921 h 537"/>
                <a:gd name="T20" fmla="*/ 4564 w 353"/>
                <a:gd name="T21" fmla="*/ 4542 h 537"/>
                <a:gd name="T22" fmla="*/ 12096 w 353"/>
                <a:gd name="T23" fmla="*/ 5322 h 537"/>
                <a:gd name="T24" fmla="*/ 6134 w 353"/>
                <a:gd name="T25" fmla="*/ 5634 h 537"/>
                <a:gd name="T26" fmla="*/ 3174 w 353"/>
                <a:gd name="T27" fmla="*/ 6392 h 537"/>
                <a:gd name="T28" fmla="*/ 6134 w 353"/>
                <a:gd name="T29" fmla="*/ 7839 h 537"/>
                <a:gd name="T30" fmla="*/ 4564 w 353"/>
                <a:gd name="T31" fmla="*/ 10006 h 537"/>
                <a:gd name="T32" fmla="*/ 16706 w 353"/>
                <a:gd name="T33" fmla="*/ 10341 h 537"/>
                <a:gd name="T34" fmla="*/ 21308 w 353"/>
                <a:gd name="T35" fmla="*/ 10006 h 537"/>
                <a:gd name="T36" fmla="*/ 28816 w 353"/>
                <a:gd name="T37" fmla="*/ 8295 h 537"/>
                <a:gd name="T38" fmla="*/ 44042 w 353"/>
                <a:gd name="T39" fmla="*/ 7356 h 537"/>
                <a:gd name="T40" fmla="*/ 45570 w 353"/>
                <a:gd name="T41" fmla="*/ 6739 h 537"/>
                <a:gd name="T42" fmla="*/ 36510 w 353"/>
                <a:gd name="T43" fmla="*/ 6265 h 537"/>
                <a:gd name="T44" fmla="*/ 34889 w 353"/>
                <a:gd name="T45" fmla="*/ 5634 h 537"/>
                <a:gd name="T46" fmla="*/ 30468 w 353"/>
                <a:gd name="T47" fmla="*/ 5190 h 537"/>
                <a:gd name="T48" fmla="*/ 19877 w 353"/>
                <a:gd name="T49" fmla="*/ 5028 h 537"/>
                <a:gd name="T50" fmla="*/ 25892 w 353"/>
                <a:gd name="T51" fmla="*/ 3266 h 537"/>
                <a:gd name="T52" fmla="*/ 30468 w 353"/>
                <a:gd name="T53" fmla="*/ 2659 h 537"/>
                <a:gd name="T54" fmla="*/ 36510 w 353"/>
                <a:gd name="T55" fmla="*/ 2948 h 537"/>
                <a:gd name="T56" fmla="*/ 39411 w 353"/>
                <a:gd name="T57" fmla="*/ 3591 h 537"/>
                <a:gd name="T58" fmla="*/ 42361 w 353"/>
                <a:gd name="T59" fmla="*/ 3921 h 537"/>
                <a:gd name="T60" fmla="*/ 48670 w 353"/>
                <a:gd name="T61" fmla="*/ 5028 h 537"/>
                <a:gd name="T62" fmla="*/ 51731 w 353"/>
                <a:gd name="T63" fmla="*/ 5634 h 537"/>
                <a:gd name="T64" fmla="*/ 62331 w 353"/>
                <a:gd name="T65" fmla="*/ 423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3" name="Freeform 15"/>
            <p:cNvSpPr/>
            <p:nvPr/>
          </p:nvSpPr>
          <p:spPr bwMode="gray">
            <a:xfrm>
              <a:off x="3485" y="1806"/>
              <a:ext cx="137" cy="142"/>
            </a:xfrm>
            <a:custGeom>
              <a:avLst/>
              <a:gdLst>
                <a:gd name="T0" fmla="*/ 24102 w 113"/>
                <a:gd name="T1" fmla="*/ 1025 h 129"/>
                <a:gd name="T2" fmla="*/ 20648 w 113"/>
                <a:gd name="T3" fmla="*/ 635 h 129"/>
                <a:gd name="T4" fmla="*/ 24102 w 113"/>
                <a:gd name="T5" fmla="*/ 263 h 129"/>
                <a:gd name="T6" fmla="*/ 17156 w 113"/>
                <a:gd name="T7" fmla="*/ 263 h 129"/>
                <a:gd name="T8" fmla="*/ 15599 w 113"/>
                <a:gd name="T9" fmla="*/ 0 h 129"/>
                <a:gd name="T10" fmla="*/ 12082 w 113"/>
                <a:gd name="T11" fmla="*/ 0 h 129"/>
                <a:gd name="T12" fmla="*/ 10440 w 113"/>
                <a:gd name="T13" fmla="*/ 515 h 129"/>
                <a:gd name="T14" fmla="*/ 7026 w 113"/>
                <a:gd name="T15" fmla="*/ 515 h 129"/>
                <a:gd name="T16" fmla="*/ 0 w 113"/>
                <a:gd name="T17" fmla="*/ 1418 h 129"/>
                <a:gd name="T18" fmla="*/ 0 w 113"/>
                <a:gd name="T19" fmla="*/ 1947 h 129"/>
                <a:gd name="T20" fmla="*/ 7026 w 113"/>
                <a:gd name="T21" fmla="*/ 1947 h 129"/>
                <a:gd name="T22" fmla="*/ 10440 w 113"/>
                <a:gd name="T23" fmla="*/ 2079 h 129"/>
                <a:gd name="T24" fmla="*/ 17156 w 113"/>
                <a:gd name="T25" fmla="*/ 1803 h 129"/>
                <a:gd name="T26" fmla="*/ 17156 w 113"/>
                <a:gd name="T27" fmla="*/ 1560 h 129"/>
                <a:gd name="T28" fmla="*/ 15599 w 113"/>
                <a:gd name="T29" fmla="*/ 1288 h 129"/>
                <a:gd name="T30" fmla="*/ 20648 w 113"/>
                <a:gd name="T31" fmla="*/ 1288 h 129"/>
                <a:gd name="T32" fmla="*/ 24102 w 113"/>
                <a:gd name="T33" fmla="*/ 1025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4" name="Freeform 16"/>
            <p:cNvSpPr/>
            <p:nvPr/>
          </p:nvSpPr>
          <p:spPr bwMode="gray">
            <a:xfrm>
              <a:off x="3574" y="1875"/>
              <a:ext cx="107" cy="135"/>
            </a:xfrm>
            <a:custGeom>
              <a:avLst/>
              <a:gdLst>
                <a:gd name="T0" fmla="*/ 18468 w 89"/>
                <a:gd name="T1" fmla="*/ 1578 h 121"/>
                <a:gd name="T2" fmla="*/ 16581 w 89"/>
                <a:gd name="T3" fmla="*/ 1080 h 121"/>
                <a:gd name="T4" fmla="*/ 11756 w 89"/>
                <a:gd name="T5" fmla="*/ 773 h 121"/>
                <a:gd name="T6" fmla="*/ 9975 w 89"/>
                <a:gd name="T7" fmla="*/ 153 h 121"/>
                <a:gd name="T8" fmla="*/ 6568 w 89"/>
                <a:gd name="T9" fmla="*/ 0 h 121"/>
                <a:gd name="T10" fmla="*/ 5003 w 89"/>
                <a:gd name="T11" fmla="*/ 153 h 121"/>
                <a:gd name="T12" fmla="*/ 6568 w 89"/>
                <a:gd name="T13" fmla="*/ 947 h 121"/>
                <a:gd name="T14" fmla="*/ 1657 w 89"/>
                <a:gd name="T15" fmla="*/ 947 h 121"/>
                <a:gd name="T16" fmla="*/ 0 w 89"/>
                <a:gd name="T17" fmla="*/ 2146 h 121"/>
                <a:gd name="T18" fmla="*/ 3378 w 89"/>
                <a:gd name="T19" fmla="*/ 2316 h 121"/>
                <a:gd name="T20" fmla="*/ 11756 w 89"/>
                <a:gd name="T21" fmla="*/ 2146 h 121"/>
                <a:gd name="T22" fmla="*/ 11756 w 89"/>
                <a:gd name="T23" fmla="*/ 1578 h 121"/>
                <a:gd name="T24" fmla="*/ 18468 w 89"/>
                <a:gd name="T25" fmla="*/ 1578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5" name="Freeform 17"/>
            <p:cNvSpPr/>
            <p:nvPr/>
          </p:nvSpPr>
          <p:spPr bwMode="gray">
            <a:xfrm>
              <a:off x="3574" y="1884"/>
              <a:ext cx="40" cy="45"/>
            </a:xfrm>
            <a:custGeom>
              <a:avLst/>
              <a:gdLst>
                <a:gd name="T0" fmla="*/ 17650 w 33"/>
                <a:gd name="T1" fmla="*/ 595 h 41"/>
                <a:gd name="T2" fmla="*/ 4367 w 33"/>
                <a:gd name="T3" fmla="*/ 595 h 41"/>
                <a:gd name="T4" fmla="*/ 4367 w 33"/>
                <a:gd name="T5" fmla="*/ 347 h 41"/>
                <a:gd name="T6" fmla="*/ 0 w 33"/>
                <a:gd name="T7" fmla="*/ 0 h 41"/>
                <a:gd name="T8" fmla="*/ 12927 w 33"/>
                <a:gd name="T9" fmla="*/ 114 h 41"/>
                <a:gd name="T10" fmla="*/ 17650 w 33"/>
                <a:gd name="T11" fmla="*/ 595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6" name="Freeform 18"/>
            <p:cNvSpPr/>
            <p:nvPr/>
          </p:nvSpPr>
          <p:spPr bwMode="gray">
            <a:xfrm>
              <a:off x="3477" y="2043"/>
              <a:ext cx="521" cy="322"/>
            </a:xfrm>
            <a:custGeom>
              <a:avLst/>
              <a:gdLst>
                <a:gd name="T0" fmla="*/ 32584 w 433"/>
                <a:gd name="T1" fmla="*/ 164 h 289"/>
                <a:gd name="T2" fmla="*/ 29135 w 433"/>
                <a:gd name="T3" fmla="*/ 521 h 289"/>
                <a:gd name="T4" fmla="*/ 20533 w 433"/>
                <a:gd name="T5" fmla="*/ 666 h 289"/>
                <a:gd name="T6" fmla="*/ 12003 w 433"/>
                <a:gd name="T7" fmla="*/ 1527 h 289"/>
                <a:gd name="T8" fmla="*/ 3434 w 433"/>
                <a:gd name="T9" fmla="*/ 2675 h 289"/>
                <a:gd name="T10" fmla="*/ 3434 w 433"/>
                <a:gd name="T11" fmla="*/ 3372 h 289"/>
                <a:gd name="T12" fmla="*/ 7002 w 433"/>
                <a:gd name="T13" fmla="*/ 3852 h 289"/>
                <a:gd name="T14" fmla="*/ 10362 w 433"/>
                <a:gd name="T15" fmla="*/ 3710 h 289"/>
                <a:gd name="T16" fmla="*/ 13783 w 433"/>
                <a:gd name="T17" fmla="*/ 3710 h 289"/>
                <a:gd name="T18" fmla="*/ 1703 w 433"/>
                <a:gd name="T19" fmla="*/ 4727 h 289"/>
                <a:gd name="T20" fmla="*/ 0 w 433"/>
                <a:gd name="T21" fmla="*/ 5188 h 289"/>
                <a:gd name="T22" fmla="*/ 3434 w 433"/>
                <a:gd name="T23" fmla="*/ 5375 h 289"/>
                <a:gd name="T24" fmla="*/ 10362 w 433"/>
                <a:gd name="T25" fmla="*/ 6048 h 289"/>
                <a:gd name="T26" fmla="*/ 17065 w 433"/>
                <a:gd name="T27" fmla="*/ 6048 h 289"/>
                <a:gd name="T28" fmla="*/ 20533 w 433"/>
                <a:gd name="T29" fmla="*/ 5705 h 289"/>
                <a:gd name="T30" fmla="*/ 20533 w 433"/>
                <a:gd name="T31" fmla="*/ 5375 h 289"/>
                <a:gd name="T32" fmla="*/ 24009 w 433"/>
                <a:gd name="T33" fmla="*/ 5540 h 289"/>
                <a:gd name="T34" fmla="*/ 25566 w 433"/>
                <a:gd name="T35" fmla="*/ 5705 h 289"/>
                <a:gd name="T36" fmla="*/ 32584 w 433"/>
                <a:gd name="T37" fmla="*/ 6048 h 289"/>
                <a:gd name="T38" fmla="*/ 35769 w 433"/>
                <a:gd name="T39" fmla="*/ 5705 h 289"/>
                <a:gd name="T40" fmla="*/ 40999 w 433"/>
                <a:gd name="T41" fmla="*/ 5705 h 289"/>
                <a:gd name="T42" fmla="*/ 40999 w 433"/>
                <a:gd name="T43" fmla="*/ 6048 h 289"/>
                <a:gd name="T44" fmla="*/ 44536 w 433"/>
                <a:gd name="T45" fmla="*/ 5864 h 289"/>
                <a:gd name="T46" fmla="*/ 51300 w 433"/>
                <a:gd name="T47" fmla="*/ 4898 h 289"/>
                <a:gd name="T48" fmla="*/ 54778 w 433"/>
                <a:gd name="T49" fmla="*/ 4898 h 289"/>
                <a:gd name="T50" fmla="*/ 63314 w 433"/>
                <a:gd name="T51" fmla="*/ 3539 h 289"/>
                <a:gd name="T52" fmla="*/ 63314 w 433"/>
                <a:gd name="T53" fmla="*/ 3036 h 289"/>
                <a:gd name="T54" fmla="*/ 64892 w 433"/>
                <a:gd name="T55" fmla="*/ 2868 h 289"/>
                <a:gd name="T56" fmla="*/ 66642 w 433"/>
                <a:gd name="T57" fmla="*/ 3218 h 289"/>
                <a:gd name="T58" fmla="*/ 73512 w 433"/>
                <a:gd name="T59" fmla="*/ 2017 h 289"/>
                <a:gd name="T60" fmla="*/ 80434 w 433"/>
                <a:gd name="T61" fmla="*/ 1696 h 289"/>
                <a:gd name="T62" fmla="*/ 80434 w 433"/>
                <a:gd name="T63" fmla="*/ 1842 h 289"/>
                <a:gd name="T64" fmla="*/ 85598 w 433"/>
                <a:gd name="T65" fmla="*/ 1344 h 289"/>
                <a:gd name="T66" fmla="*/ 89245 w 433"/>
                <a:gd name="T67" fmla="*/ 1527 h 289"/>
                <a:gd name="T68" fmla="*/ 92495 w 433"/>
                <a:gd name="T69" fmla="*/ 521 h 289"/>
                <a:gd name="T70" fmla="*/ 90767 w 433"/>
                <a:gd name="T71" fmla="*/ 342 h 289"/>
                <a:gd name="T72" fmla="*/ 85598 w 433"/>
                <a:gd name="T73" fmla="*/ 342 h 289"/>
                <a:gd name="T74" fmla="*/ 82177 w 433"/>
                <a:gd name="T75" fmla="*/ 521 h 289"/>
                <a:gd name="T76" fmla="*/ 73512 w 433"/>
                <a:gd name="T77" fmla="*/ 521 h 289"/>
                <a:gd name="T78" fmla="*/ 70150 w 433"/>
                <a:gd name="T79" fmla="*/ 0 h 289"/>
                <a:gd name="T80" fmla="*/ 58014 w 433"/>
                <a:gd name="T81" fmla="*/ 822 h 289"/>
                <a:gd name="T82" fmla="*/ 56683 w 433"/>
                <a:gd name="T83" fmla="*/ 1344 h 289"/>
                <a:gd name="T84" fmla="*/ 53097 w 433"/>
                <a:gd name="T85" fmla="*/ 1344 h 289"/>
                <a:gd name="T86" fmla="*/ 42860 w 433"/>
                <a:gd name="T87" fmla="*/ 1344 h 289"/>
                <a:gd name="T88" fmla="*/ 42860 w 433"/>
                <a:gd name="T89" fmla="*/ 1013 h 289"/>
                <a:gd name="T90" fmla="*/ 46321 w 433"/>
                <a:gd name="T91" fmla="*/ 666 h 289"/>
                <a:gd name="T92" fmla="*/ 42860 w 433"/>
                <a:gd name="T93" fmla="*/ 0 h 289"/>
                <a:gd name="T94" fmla="*/ 37672 w 433"/>
                <a:gd name="T95" fmla="*/ 0 h 289"/>
                <a:gd name="T96" fmla="*/ 35769 w 433"/>
                <a:gd name="T97" fmla="*/ 0 h 289"/>
                <a:gd name="T98" fmla="*/ 34262 w 433"/>
                <a:gd name="T99" fmla="*/ 342 h 289"/>
                <a:gd name="T100" fmla="*/ 32584 w 433"/>
                <a:gd name="T101" fmla="*/ 164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7" name="Freeform 19"/>
            <p:cNvSpPr/>
            <p:nvPr/>
          </p:nvSpPr>
          <p:spPr bwMode="gray">
            <a:xfrm>
              <a:off x="3584" y="2301"/>
              <a:ext cx="432" cy="355"/>
            </a:xfrm>
            <a:custGeom>
              <a:avLst/>
              <a:gdLst>
                <a:gd name="T0" fmla="*/ 30659 w 361"/>
                <a:gd name="T1" fmla="*/ 0 h 321"/>
                <a:gd name="T2" fmla="*/ 27717 w 361"/>
                <a:gd name="T3" fmla="*/ 0 h 321"/>
                <a:gd name="T4" fmla="*/ 22025 w 361"/>
                <a:gd name="T5" fmla="*/ 885 h 321"/>
                <a:gd name="T6" fmla="*/ 17460 w 361"/>
                <a:gd name="T7" fmla="*/ 1036 h 321"/>
                <a:gd name="T8" fmla="*/ 17460 w 361"/>
                <a:gd name="T9" fmla="*/ 752 h 321"/>
                <a:gd name="T10" fmla="*/ 14590 w 361"/>
                <a:gd name="T11" fmla="*/ 752 h 321"/>
                <a:gd name="T12" fmla="*/ 11720 w 361"/>
                <a:gd name="T13" fmla="*/ 1036 h 321"/>
                <a:gd name="T14" fmla="*/ 5754 w 361"/>
                <a:gd name="T15" fmla="*/ 752 h 321"/>
                <a:gd name="T16" fmla="*/ 4464 w 361"/>
                <a:gd name="T17" fmla="*/ 591 h 321"/>
                <a:gd name="T18" fmla="*/ 1520 w 361"/>
                <a:gd name="T19" fmla="*/ 455 h 321"/>
                <a:gd name="T20" fmla="*/ 1520 w 361"/>
                <a:gd name="T21" fmla="*/ 752 h 321"/>
                <a:gd name="T22" fmla="*/ 0 w 361"/>
                <a:gd name="T23" fmla="*/ 885 h 321"/>
                <a:gd name="T24" fmla="*/ 5754 w 361"/>
                <a:gd name="T25" fmla="*/ 1036 h 321"/>
                <a:gd name="T26" fmla="*/ 7208 w 361"/>
                <a:gd name="T27" fmla="*/ 1465 h 321"/>
                <a:gd name="T28" fmla="*/ 10188 w 361"/>
                <a:gd name="T29" fmla="*/ 1465 h 321"/>
                <a:gd name="T30" fmla="*/ 14590 w 361"/>
                <a:gd name="T31" fmla="*/ 2092 h 321"/>
                <a:gd name="T32" fmla="*/ 18945 w 361"/>
                <a:gd name="T33" fmla="*/ 1910 h 321"/>
                <a:gd name="T34" fmla="*/ 18945 w 361"/>
                <a:gd name="T35" fmla="*/ 2681 h 321"/>
                <a:gd name="T36" fmla="*/ 24871 w 361"/>
                <a:gd name="T37" fmla="*/ 3405 h 321"/>
                <a:gd name="T38" fmla="*/ 27717 w 361"/>
                <a:gd name="T39" fmla="*/ 3405 h 321"/>
                <a:gd name="T40" fmla="*/ 29189 w 361"/>
                <a:gd name="T41" fmla="*/ 3130 h 321"/>
                <a:gd name="T42" fmla="*/ 33573 w 361"/>
                <a:gd name="T43" fmla="*/ 3536 h 321"/>
                <a:gd name="T44" fmla="*/ 30659 w 361"/>
                <a:gd name="T45" fmla="*/ 3832 h 321"/>
                <a:gd name="T46" fmla="*/ 29189 w 361"/>
                <a:gd name="T47" fmla="*/ 3704 h 321"/>
                <a:gd name="T48" fmla="*/ 26357 w 361"/>
                <a:gd name="T49" fmla="*/ 3536 h 321"/>
                <a:gd name="T50" fmla="*/ 26357 w 361"/>
                <a:gd name="T51" fmla="*/ 4143 h 321"/>
                <a:gd name="T52" fmla="*/ 24871 w 361"/>
                <a:gd name="T53" fmla="*/ 4436 h 321"/>
                <a:gd name="T54" fmla="*/ 29189 w 361"/>
                <a:gd name="T55" fmla="*/ 5043 h 321"/>
                <a:gd name="T56" fmla="*/ 29189 w 361"/>
                <a:gd name="T57" fmla="*/ 5480 h 321"/>
                <a:gd name="T58" fmla="*/ 36357 w 361"/>
                <a:gd name="T59" fmla="*/ 5480 h 321"/>
                <a:gd name="T60" fmla="*/ 39421 w 361"/>
                <a:gd name="T61" fmla="*/ 5782 h 321"/>
                <a:gd name="T62" fmla="*/ 43755 w 361"/>
                <a:gd name="T63" fmla="*/ 5634 h 321"/>
                <a:gd name="T64" fmla="*/ 49623 w 361"/>
                <a:gd name="T65" fmla="*/ 5940 h 321"/>
                <a:gd name="T66" fmla="*/ 54050 w 361"/>
                <a:gd name="T67" fmla="*/ 5480 h 321"/>
                <a:gd name="T68" fmla="*/ 58412 w 361"/>
                <a:gd name="T69" fmla="*/ 4750 h 321"/>
                <a:gd name="T70" fmla="*/ 52540 w 361"/>
                <a:gd name="T71" fmla="*/ 4436 h 321"/>
                <a:gd name="T72" fmla="*/ 58412 w 361"/>
                <a:gd name="T73" fmla="*/ 4303 h 321"/>
                <a:gd name="T74" fmla="*/ 59859 w 361"/>
                <a:gd name="T75" fmla="*/ 4436 h 321"/>
                <a:gd name="T76" fmla="*/ 65686 w 361"/>
                <a:gd name="T77" fmla="*/ 4303 h 321"/>
                <a:gd name="T78" fmla="*/ 65686 w 361"/>
                <a:gd name="T79" fmla="*/ 4143 h 321"/>
                <a:gd name="T80" fmla="*/ 58412 w 361"/>
                <a:gd name="T81" fmla="*/ 3704 h 321"/>
                <a:gd name="T82" fmla="*/ 58412 w 361"/>
                <a:gd name="T83" fmla="*/ 3405 h 321"/>
                <a:gd name="T84" fmla="*/ 55636 w 361"/>
                <a:gd name="T85" fmla="*/ 3279 h 321"/>
                <a:gd name="T86" fmla="*/ 52540 w 361"/>
                <a:gd name="T87" fmla="*/ 3130 h 321"/>
                <a:gd name="T88" fmla="*/ 49623 w 361"/>
                <a:gd name="T89" fmla="*/ 2364 h 321"/>
                <a:gd name="T90" fmla="*/ 42375 w 361"/>
                <a:gd name="T91" fmla="*/ 1190 h 321"/>
                <a:gd name="T92" fmla="*/ 42375 w 361"/>
                <a:gd name="T93" fmla="*/ 752 h 321"/>
                <a:gd name="T94" fmla="*/ 35079 w 361"/>
                <a:gd name="T95" fmla="*/ 591 h 321"/>
                <a:gd name="T96" fmla="*/ 32176 w 361"/>
                <a:gd name="T97" fmla="*/ 455 h 321"/>
                <a:gd name="T98" fmla="*/ 30659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8" name="Freeform 20"/>
            <p:cNvSpPr/>
            <p:nvPr/>
          </p:nvSpPr>
          <p:spPr bwMode="invGray">
            <a:xfrm>
              <a:off x="3940" y="2585"/>
              <a:ext cx="76" cy="62"/>
            </a:xfrm>
            <a:custGeom>
              <a:avLst/>
              <a:gdLst>
                <a:gd name="T0" fmla="*/ 3177 w 65"/>
                <a:gd name="T1" fmla="*/ 0 h 57"/>
                <a:gd name="T2" fmla="*/ 0 w 65"/>
                <a:gd name="T3" fmla="*/ 281 h 57"/>
                <a:gd name="T4" fmla="*/ 3177 w 65"/>
                <a:gd name="T5" fmla="*/ 395 h 57"/>
                <a:gd name="T6" fmla="*/ 8780 w 65"/>
                <a:gd name="T7" fmla="*/ 281 h 57"/>
                <a:gd name="T8" fmla="*/ 8780 w 65"/>
                <a:gd name="T9" fmla="*/ 174 h 57"/>
                <a:gd name="T10" fmla="*/ 3177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69" name="Freeform 21"/>
            <p:cNvSpPr/>
            <p:nvPr/>
          </p:nvSpPr>
          <p:spPr bwMode="gray">
            <a:xfrm>
              <a:off x="3747" y="2628"/>
              <a:ext cx="287" cy="329"/>
            </a:xfrm>
            <a:custGeom>
              <a:avLst/>
              <a:gdLst>
                <a:gd name="T0" fmla="*/ 32218 w 241"/>
                <a:gd name="T1" fmla="*/ 311 h 297"/>
                <a:gd name="T2" fmla="*/ 27891 w 241"/>
                <a:gd name="T3" fmla="*/ 0 h 297"/>
                <a:gd name="T4" fmla="*/ 23845 w 241"/>
                <a:gd name="T5" fmla="*/ 469 h 297"/>
                <a:gd name="T6" fmla="*/ 18148 w 241"/>
                <a:gd name="T7" fmla="*/ 153 h 297"/>
                <a:gd name="T8" fmla="*/ 14096 w 241"/>
                <a:gd name="T9" fmla="*/ 311 h 297"/>
                <a:gd name="T10" fmla="*/ 12689 w 241"/>
                <a:gd name="T11" fmla="*/ 629 h 297"/>
                <a:gd name="T12" fmla="*/ 11110 w 241"/>
                <a:gd name="T13" fmla="*/ 947 h 297"/>
                <a:gd name="T14" fmla="*/ 12689 w 241"/>
                <a:gd name="T15" fmla="*/ 1426 h 297"/>
                <a:gd name="T16" fmla="*/ 9871 w 241"/>
                <a:gd name="T17" fmla="*/ 1426 h 297"/>
                <a:gd name="T18" fmla="*/ 8364 w 241"/>
                <a:gd name="T19" fmla="*/ 1250 h 297"/>
                <a:gd name="T20" fmla="*/ 6999 w 241"/>
                <a:gd name="T21" fmla="*/ 1250 h 297"/>
                <a:gd name="T22" fmla="*/ 6999 w 241"/>
                <a:gd name="T23" fmla="*/ 1580 h 297"/>
                <a:gd name="T24" fmla="*/ 6999 w 241"/>
                <a:gd name="T25" fmla="*/ 1859 h 297"/>
                <a:gd name="T26" fmla="*/ 6999 w 241"/>
                <a:gd name="T27" fmla="*/ 1859 h 297"/>
                <a:gd name="T28" fmla="*/ 6999 w 241"/>
                <a:gd name="T29" fmla="*/ 2166 h 297"/>
                <a:gd name="T30" fmla="*/ 1495 w 241"/>
                <a:gd name="T31" fmla="*/ 2638 h 297"/>
                <a:gd name="T32" fmla="*/ 0 w 241"/>
                <a:gd name="T33" fmla="*/ 2799 h 297"/>
                <a:gd name="T34" fmla="*/ 0 w 241"/>
                <a:gd name="T35" fmla="*/ 3433 h 297"/>
                <a:gd name="T36" fmla="*/ 4357 w 241"/>
                <a:gd name="T37" fmla="*/ 3721 h 297"/>
                <a:gd name="T38" fmla="*/ 4357 w 241"/>
                <a:gd name="T39" fmla="*/ 4524 h 297"/>
                <a:gd name="T40" fmla="*/ 8364 w 241"/>
                <a:gd name="T41" fmla="*/ 4524 h 297"/>
                <a:gd name="T42" fmla="*/ 8364 w 241"/>
                <a:gd name="T43" fmla="*/ 4821 h 297"/>
                <a:gd name="T44" fmla="*/ 9871 w 241"/>
                <a:gd name="T45" fmla="*/ 5118 h 297"/>
                <a:gd name="T46" fmla="*/ 11110 w 241"/>
                <a:gd name="T47" fmla="*/ 5587 h 297"/>
                <a:gd name="T48" fmla="*/ 15349 w 241"/>
                <a:gd name="T49" fmla="*/ 5587 h 297"/>
                <a:gd name="T50" fmla="*/ 18148 w 241"/>
                <a:gd name="T51" fmla="*/ 5118 h 297"/>
                <a:gd name="T52" fmla="*/ 19530 w 241"/>
                <a:gd name="T53" fmla="*/ 5118 h 297"/>
                <a:gd name="T54" fmla="*/ 19530 w 241"/>
                <a:gd name="T55" fmla="*/ 5437 h 297"/>
                <a:gd name="T56" fmla="*/ 21004 w 241"/>
                <a:gd name="T57" fmla="*/ 5587 h 297"/>
                <a:gd name="T58" fmla="*/ 23845 w 241"/>
                <a:gd name="T59" fmla="*/ 5587 h 297"/>
                <a:gd name="T60" fmla="*/ 23845 w 241"/>
                <a:gd name="T61" fmla="*/ 5437 h 297"/>
                <a:gd name="T62" fmla="*/ 26602 w 241"/>
                <a:gd name="T63" fmla="*/ 5437 h 297"/>
                <a:gd name="T64" fmla="*/ 26602 w 241"/>
                <a:gd name="T65" fmla="*/ 5587 h 297"/>
                <a:gd name="T66" fmla="*/ 27891 w 241"/>
                <a:gd name="T67" fmla="*/ 5743 h 297"/>
                <a:gd name="T68" fmla="*/ 30925 w 241"/>
                <a:gd name="T69" fmla="*/ 5587 h 297"/>
                <a:gd name="T70" fmla="*/ 32218 w 241"/>
                <a:gd name="T71" fmla="*/ 5007 h 297"/>
                <a:gd name="T72" fmla="*/ 32218 w 241"/>
                <a:gd name="T73" fmla="*/ 4352 h 297"/>
                <a:gd name="T74" fmla="*/ 35169 w 241"/>
                <a:gd name="T75" fmla="*/ 4352 h 297"/>
                <a:gd name="T76" fmla="*/ 35169 w 241"/>
                <a:gd name="T77" fmla="*/ 4213 h 297"/>
                <a:gd name="T78" fmla="*/ 35169 w 241"/>
                <a:gd name="T79" fmla="*/ 3898 h 297"/>
                <a:gd name="T80" fmla="*/ 37875 w 241"/>
                <a:gd name="T81" fmla="*/ 4213 h 297"/>
                <a:gd name="T82" fmla="*/ 40662 w 241"/>
                <a:gd name="T83" fmla="*/ 3721 h 297"/>
                <a:gd name="T84" fmla="*/ 37875 w 241"/>
                <a:gd name="T85" fmla="*/ 3433 h 297"/>
                <a:gd name="T86" fmla="*/ 37875 w 241"/>
                <a:gd name="T87" fmla="*/ 3260 h 297"/>
                <a:gd name="T88" fmla="*/ 40662 w 241"/>
                <a:gd name="T89" fmla="*/ 3101 h 297"/>
                <a:gd name="T90" fmla="*/ 39197 w 241"/>
                <a:gd name="T91" fmla="*/ 2638 h 297"/>
                <a:gd name="T92" fmla="*/ 37875 w 241"/>
                <a:gd name="T93" fmla="*/ 2494 h 297"/>
                <a:gd name="T94" fmla="*/ 42154 w 241"/>
                <a:gd name="T95" fmla="*/ 2638 h 297"/>
                <a:gd name="T96" fmla="*/ 42154 w 241"/>
                <a:gd name="T97" fmla="*/ 2014 h 297"/>
                <a:gd name="T98" fmla="*/ 37875 w 241"/>
                <a:gd name="T99" fmla="*/ 2350 h 297"/>
                <a:gd name="T100" fmla="*/ 42154 w 241"/>
                <a:gd name="T101" fmla="*/ 1580 h 297"/>
                <a:gd name="T102" fmla="*/ 35169 w 241"/>
                <a:gd name="T103" fmla="*/ 1087 h 297"/>
                <a:gd name="T104" fmla="*/ 30925 w 241"/>
                <a:gd name="T105" fmla="*/ 1087 h 297"/>
                <a:gd name="T106" fmla="*/ 27891 w 241"/>
                <a:gd name="T107" fmla="*/ 1426 h 297"/>
                <a:gd name="T108" fmla="*/ 26602 w 241"/>
                <a:gd name="T109" fmla="*/ 947 h 297"/>
                <a:gd name="T110" fmla="*/ 27891 w 241"/>
                <a:gd name="T111" fmla="*/ 773 h 297"/>
                <a:gd name="T112" fmla="*/ 32218 w 241"/>
                <a:gd name="T113" fmla="*/ 311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0" name="Freeform 22"/>
            <p:cNvSpPr/>
            <p:nvPr/>
          </p:nvSpPr>
          <p:spPr bwMode="gray">
            <a:xfrm>
              <a:off x="3602" y="2886"/>
              <a:ext cx="328" cy="410"/>
            </a:xfrm>
            <a:custGeom>
              <a:avLst/>
              <a:gdLst>
                <a:gd name="T0" fmla="*/ 55749 w 273"/>
                <a:gd name="T1" fmla="*/ 1096 h 369"/>
                <a:gd name="T2" fmla="*/ 55749 w 273"/>
                <a:gd name="T3" fmla="*/ 952 h 369"/>
                <a:gd name="T4" fmla="*/ 52701 w 273"/>
                <a:gd name="T5" fmla="*/ 952 h 369"/>
                <a:gd name="T6" fmla="*/ 52701 w 273"/>
                <a:gd name="T7" fmla="*/ 1096 h 369"/>
                <a:gd name="T8" fmla="*/ 49156 w 273"/>
                <a:gd name="T9" fmla="*/ 1096 h 369"/>
                <a:gd name="T10" fmla="*/ 47522 w 273"/>
                <a:gd name="T11" fmla="*/ 1096 h 369"/>
                <a:gd name="T12" fmla="*/ 47522 w 273"/>
                <a:gd name="T13" fmla="*/ 631 h 369"/>
                <a:gd name="T14" fmla="*/ 45884 w 273"/>
                <a:gd name="T15" fmla="*/ 631 h 369"/>
                <a:gd name="T16" fmla="*/ 42581 w 273"/>
                <a:gd name="T17" fmla="*/ 1096 h 369"/>
                <a:gd name="T18" fmla="*/ 37780 w 273"/>
                <a:gd name="T19" fmla="*/ 1096 h 369"/>
                <a:gd name="T20" fmla="*/ 36060 w 273"/>
                <a:gd name="T21" fmla="*/ 631 h 369"/>
                <a:gd name="T22" fmla="*/ 34535 w 273"/>
                <a:gd name="T23" fmla="*/ 318 h 369"/>
                <a:gd name="T24" fmla="*/ 32818 w 273"/>
                <a:gd name="T25" fmla="*/ 0 h 369"/>
                <a:gd name="T26" fmla="*/ 29498 w 273"/>
                <a:gd name="T27" fmla="*/ 0 h 369"/>
                <a:gd name="T28" fmla="*/ 29498 w 273"/>
                <a:gd name="T29" fmla="*/ 154 h 369"/>
                <a:gd name="T30" fmla="*/ 23026 w 273"/>
                <a:gd name="T31" fmla="*/ 318 h 369"/>
                <a:gd name="T32" fmla="*/ 23026 w 273"/>
                <a:gd name="T33" fmla="*/ 631 h 369"/>
                <a:gd name="T34" fmla="*/ 16336 w 273"/>
                <a:gd name="T35" fmla="*/ 631 h 369"/>
                <a:gd name="T36" fmla="*/ 13276 w 273"/>
                <a:gd name="T37" fmla="*/ 952 h 369"/>
                <a:gd name="T38" fmla="*/ 13276 w 273"/>
                <a:gd name="T39" fmla="*/ 1436 h 369"/>
                <a:gd name="T40" fmla="*/ 14804 w 273"/>
                <a:gd name="T41" fmla="*/ 1763 h 369"/>
                <a:gd name="T42" fmla="*/ 9889 w 273"/>
                <a:gd name="T43" fmla="*/ 2190 h 369"/>
                <a:gd name="T44" fmla="*/ 8231 w 273"/>
                <a:gd name="T45" fmla="*/ 2190 h 369"/>
                <a:gd name="T46" fmla="*/ 6475 w 273"/>
                <a:gd name="T47" fmla="*/ 2852 h 369"/>
                <a:gd name="T48" fmla="*/ 6475 w 273"/>
                <a:gd name="T49" fmla="*/ 3161 h 369"/>
                <a:gd name="T50" fmla="*/ 6475 w 273"/>
                <a:gd name="T51" fmla="*/ 3467 h 369"/>
                <a:gd name="T52" fmla="*/ 3359 w 273"/>
                <a:gd name="T53" fmla="*/ 3977 h 369"/>
                <a:gd name="T54" fmla="*/ 1636 w 273"/>
                <a:gd name="T55" fmla="*/ 4260 h 369"/>
                <a:gd name="T56" fmla="*/ 0 w 273"/>
                <a:gd name="T57" fmla="*/ 5078 h 369"/>
                <a:gd name="T58" fmla="*/ 1636 w 273"/>
                <a:gd name="T59" fmla="*/ 5361 h 369"/>
                <a:gd name="T60" fmla="*/ 11317 w 273"/>
                <a:gd name="T61" fmla="*/ 5361 h 369"/>
                <a:gd name="T62" fmla="*/ 16336 w 273"/>
                <a:gd name="T63" fmla="*/ 6497 h 369"/>
                <a:gd name="T64" fmla="*/ 18130 w 273"/>
                <a:gd name="T65" fmla="*/ 7286 h 369"/>
                <a:gd name="T66" fmla="*/ 23026 w 273"/>
                <a:gd name="T67" fmla="*/ 6497 h 369"/>
                <a:gd name="T68" fmla="*/ 24552 w 273"/>
                <a:gd name="T69" fmla="*/ 6654 h 369"/>
                <a:gd name="T70" fmla="*/ 31177 w 273"/>
                <a:gd name="T71" fmla="*/ 6015 h 369"/>
                <a:gd name="T72" fmla="*/ 31177 w 273"/>
                <a:gd name="T73" fmla="*/ 5529 h 369"/>
                <a:gd name="T74" fmla="*/ 37780 w 273"/>
                <a:gd name="T75" fmla="*/ 5361 h 369"/>
                <a:gd name="T76" fmla="*/ 40913 w 273"/>
                <a:gd name="T77" fmla="*/ 4597 h 369"/>
                <a:gd name="T78" fmla="*/ 44329 w 273"/>
                <a:gd name="T79" fmla="*/ 4418 h 369"/>
                <a:gd name="T80" fmla="*/ 44329 w 273"/>
                <a:gd name="T81" fmla="*/ 3977 h 369"/>
                <a:gd name="T82" fmla="*/ 49156 w 273"/>
                <a:gd name="T83" fmla="*/ 3977 h 369"/>
                <a:gd name="T84" fmla="*/ 50835 w 273"/>
                <a:gd name="T85" fmla="*/ 3161 h 369"/>
                <a:gd name="T86" fmla="*/ 49156 w 273"/>
                <a:gd name="T87" fmla="*/ 2537 h 369"/>
                <a:gd name="T88" fmla="*/ 50835 w 273"/>
                <a:gd name="T89" fmla="*/ 2382 h 369"/>
                <a:gd name="T90" fmla="*/ 47522 w 273"/>
                <a:gd name="T91" fmla="*/ 2051 h 369"/>
                <a:gd name="T92" fmla="*/ 50835 w 273"/>
                <a:gd name="T93" fmla="*/ 1889 h 369"/>
                <a:gd name="T94" fmla="*/ 52701 w 273"/>
                <a:gd name="T95" fmla="*/ 2051 h 369"/>
                <a:gd name="T96" fmla="*/ 55749 w 273"/>
                <a:gd name="T97" fmla="*/ 1592 h 369"/>
                <a:gd name="T98" fmla="*/ 55749 w 273"/>
                <a:gd name="T99" fmla="*/ 109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1" name="Freeform 23"/>
            <p:cNvSpPr/>
            <p:nvPr/>
          </p:nvSpPr>
          <p:spPr bwMode="gray">
            <a:xfrm>
              <a:off x="3102" y="3142"/>
              <a:ext cx="607" cy="426"/>
            </a:xfrm>
            <a:custGeom>
              <a:avLst/>
              <a:gdLst>
                <a:gd name="T0" fmla="*/ 102829 w 505"/>
                <a:gd name="T1" fmla="*/ 1796 h 385"/>
                <a:gd name="T2" fmla="*/ 88120 w 505"/>
                <a:gd name="T3" fmla="*/ 761 h 385"/>
                <a:gd name="T4" fmla="*/ 84605 w 505"/>
                <a:gd name="T5" fmla="*/ 1050 h 385"/>
                <a:gd name="T6" fmla="*/ 78073 w 505"/>
                <a:gd name="T7" fmla="*/ 761 h 385"/>
                <a:gd name="T8" fmla="*/ 64663 w 505"/>
                <a:gd name="T9" fmla="*/ 1050 h 385"/>
                <a:gd name="T10" fmla="*/ 64663 w 505"/>
                <a:gd name="T11" fmla="*/ 0 h 385"/>
                <a:gd name="T12" fmla="*/ 58173 w 505"/>
                <a:gd name="T13" fmla="*/ 0 h 385"/>
                <a:gd name="T14" fmla="*/ 44958 w 505"/>
                <a:gd name="T15" fmla="*/ 139 h 385"/>
                <a:gd name="T16" fmla="*/ 43144 w 505"/>
                <a:gd name="T17" fmla="*/ 761 h 385"/>
                <a:gd name="T18" fmla="*/ 34880 w 505"/>
                <a:gd name="T19" fmla="*/ 463 h 385"/>
                <a:gd name="T20" fmla="*/ 29862 w 505"/>
                <a:gd name="T21" fmla="*/ 908 h 385"/>
                <a:gd name="T22" fmla="*/ 31530 w 505"/>
                <a:gd name="T23" fmla="*/ 1638 h 385"/>
                <a:gd name="T24" fmla="*/ 29862 w 505"/>
                <a:gd name="T25" fmla="*/ 2115 h 385"/>
                <a:gd name="T26" fmla="*/ 23276 w 505"/>
                <a:gd name="T27" fmla="*/ 3170 h 385"/>
                <a:gd name="T28" fmla="*/ 15034 w 505"/>
                <a:gd name="T29" fmla="*/ 4210 h 385"/>
                <a:gd name="T30" fmla="*/ 6511 w 505"/>
                <a:gd name="T31" fmla="*/ 5112 h 385"/>
                <a:gd name="T32" fmla="*/ 0 w 505"/>
                <a:gd name="T33" fmla="*/ 5573 h 385"/>
                <a:gd name="T34" fmla="*/ 1653 w 505"/>
                <a:gd name="T35" fmla="*/ 5884 h 385"/>
                <a:gd name="T36" fmla="*/ 3370 w 505"/>
                <a:gd name="T37" fmla="*/ 6753 h 385"/>
                <a:gd name="T38" fmla="*/ 11587 w 505"/>
                <a:gd name="T39" fmla="*/ 7212 h 385"/>
                <a:gd name="T40" fmla="*/ 8277 w 505"/>
                <a:gd name="T41" fmla="*/ 6495 h 385"/>
                <a:gd name="T42" fmla="*/ 16473 w 505"/>
                <a:gd name="T43" fmla="*/ 5737 h 385"/>
                <a:gd name="T44" fmla="*/ 31530 w 505"/>
                <a:gd name="T45" fmla="*/ 5278 h 385"/>
                <a:gd name="T46" fmla="*/ 39852 w 505"/>
                <a:gd name="T47" fmla="*/ 5573 h 385"/>
                <a:gd name="T48" fmla="*/ 49677 w 505"/>
                <a:gd name="T49" fmla="*/ 4658 h 385"/>
                <a:gd name="T50" fmla="*/ 54754 w 505"/>
                <a:gd name="T51" fmla="*/ 4505 h 385"/>
                <a:gd name="T52" fmla="*/ 54754 w 505"/>
                <a:gd name="T53" fmla="*/ 4056 h 385"/>
                <a:gd name="T54" fmla="*/ 58173 w 505"/>
                <a:gd name="T55" fmla="*/ 3916 h 385"/>
                <a:gd name="T56" fmla="*/ 69801 w 505"/>
                <a:gd name="T57" fmla="*/ 4349 h 385"/>
                <a:gd name="T58" fmla="*/ 69801 w 505"/>
                <a:gd name="T59" fmla="*/ 3763 h 385"/>
                <a:gd name="T60" fmla="*/ 78073 w 505"/>
                <a:gd name="T61" fmla="*/ 3613 h 385"/>
                <a:gd name="T62" fmla="*/ 81136 w 505"/>
                <a:gd name="T63" fmla="*/ 3763 h 385"/>
                <a:gd name="T64" fmla="*/ 83054 w 505"/>
                <a:gd name="T65" fmla="*/ 3475 h 385"/>
                <a:gd name="T66" fmla="*/ 92974 w 505"/>
                <a:gd name="T67" fmla="*/ 3313 h 385"/>
                <a:gd name="T68" fmla="*/ 99529 w 505"/>
                <a:gd name="T69" fmla="*/ 256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2" name="Freeform 24"/>
            <p:cNvSpPr/>
            <p:nvPr/>
          </p:nvSpPr>
          <p:spPr bwMode="gray">
            <a:xfrm>
              <a:off x="2698" y="3064"/>
              <a:ext cx="599" cy="426"/>
            </a:xfrm>
            <a:custGeom>
              <a:avLst/>
              <a:gdLst>
                <a:gd name="T0" fmla="*/ 73503 w 497"/>
                <a:gd name="T1" fmla="*/ 6495 h 385"/>
                <a:gd name="T2" fmla="*/ 89204 w 497"/>
                <a:gd name="T3" fmla="*/ 5573 h 385"/>
                <a:gd name="T4" fmla="*/ 95952 w 497"/>
                <a:gd name="T5" fmla="*/ 4505 h 385"/>
                <a:gd name="T6" fmla="*/ 102579 w 497"/>
                <a:gd name="T7" fmla="*/ 3475 h 385"/>
                <a:gd name="T8" fmla="*/ 106053 w 497"/>
                <a:gd name="T9" fmla="*/ 3005 h 385"/>
                <a:gd name="T10" fmla="*/ 102579 w 497"/>
                <a:gd name="T11" fmla="*/ 2429 h 385"/>
                <a:gd name="T12" fmla="*/ 97561 w 497"/>
                <a:gd name="T13" fmla="*/ 1796 h 385"/>
                <a:gd name="T14" fmla="*/ 93939 w 497"/>
                <a:gd name="T15" fmla="*/ 2115 h 385"/>
                <a:gd name="T16" fmla="*/ 90712 w 497"/>
                <a:gd name="T17" fmla="*/ 1945 h 385"/>
                <a:gd name="T18" fmla="*/ 93939 w 497"/>
                <a:gd name="T19" fmla="*/ 1050 h 385"/>
                <a:gd name="T20" fmla="*/ 93939 w 497"/>
                <a:gd name="T21" fmla="*/ 309 h 385"/>
                <a:gd name="T22" fmla="*/ 87211 w 497"/>
                <a:gd name="T23" fmla="*/ 139 h 385"/>
                <a:gd name="T24" fmla="*/ 80418 w 497"/>
                <a:gd name="T25" fmla="*/ 463 h 385"/>
                <a:gd name="T26" fmla="*/ 76888 w 497"/>
                <a:gd name="T27" fmla="*/ 463 h 385"/>
                <a:gd name="T28" fmla="*/ 68310 w 497"/>
                <a:gd name="T29" fmla="*/ 606 h 385"/>
                <a:gd name="T30" fmla="*/ 61716 w 497"/>
                <a:gd name="T31" fmla="*/ 1198 h 385"/>
                <a:gd name="T32" fmla="*/ 56678 w 497"/>
                <a:gd name="T33" fmla="*/ 1361 h 385"/>
                <a:gd name="T34" fmla="*/ 47966 w 497"/>
                <a:gd name="T35" fmla="*/ 1796 h 385"/>
                <a:gd name="T36" fmla="*/ 39215 w 497"/>
                <a:gd name="T37" fmla="*/ 1638 h 385"/>
                <a:gd name="T38" fmla="*/ 34259 w 497"/>
                <a:gd name="T39" fmla="*/ 1361 h 385"/>
                <a:gd name="T40" fmla="*/ 30759 w 497"/>
                <a:gd name="T41" fmla="*/ 1638 h 385"/>
                <a:gd name="T42" fmla="*/ 20531 w 497"/>
                <a:gd name="T43" fmla="*/ 2429 h 385"/>
                <a:gd name="T44" fmla="*/ 7002 w 497"/>
                <a:gd name="T45" fmla="*/ 2115 h 385"/>
                <a:gd name="T46" fmla="*/ 0 w 497"/>
                <a:gd name="T47" fmla="*/ 2429 h 385"/>
                <a:gd name="T48" fmla="*/ 7002 w 497"/>
                <a:gd name="T49" fmla="*/ 2706 h 385"/>
                <a:gd name="T50" fmla="*/ 18864 w 497"/>
                <a:gd name="T51" fmla="*/ 3170 h 385"/>
                <a:gd name="T52" fmla="*/ 22130 w 497"/>
                <a:gd name="T53" fmla="*/ 3916 h 385"/>
                <a:gd name="T54" fmla="*/ 11999 w 497"/>
                <a:gd name="T55" fmla="*/ 4210 h 385"/>
                <a:gd name="T56" fmla="*/ 18864 w 497"/>
                <a:gd name="T57" fmla="*/ 4658 h 385"/>
                <a:gd name="T58" fmla="*/ 29125 w 497"/>
                <a:gd name="T59" fmla="*/ 5278 h 385"/>
                <a:gd name="T60" fmla="*/ 29125 w 497"/>
                <a:gd name="T61" fmla="*/ 5737 h 385"/>
                <a:gd name="T62" fmla="*/ 44531 w 497"/>
                <a:gd name="T63" fmla="*/ 6753 h 385"/>
                <a:gd name="T64" fmla="*/ 53091 w 497"/>
                <a:gd name="T65" fmla="*/ 6753 h 385"/>
                <a:gd name="T66" fmla="*/ 54767 w 497"/>
                <a:gd name="T67" fmla="*/ 6495 h 385"/>
                <a:gd name="T68" fmla="*/ 63226 w 497"/>
                <a:gd name="T69" fmla="*/ 7061 h 385"/>
                <a:gd name="T70" fmla="*/ 71805 w 497"/>
                <a:gd name="T71" fmla="*/ 6924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3" name="Freeform 25"/>
            <p:cNvSpPr/>
            <p:nvPr/>
          </p:nvSpPr>
          <p:spPr bwMode="invGray">
            <a:xfrm>
              <a:off x="2641" y="2824"/>
              <a:ext cx="444" cy="391"/>
            </a:xfrm>
            <a:custGeom>
              <a:avLst/>
              <a:gdLst>
                <a:gd name="T0" fmla="*/ 10362 w 369"/>
                <a:gd name="T1" fmla="*/ 6680 h 353"/>
                <a:gd name="T2" fmla="*/ 7002 w 369"/>
                <a:gd name="T3" fmla="*/ 5504 h 353"/>
                <a:gd name="T4" fmla="*/ 12005 w 369"/>
                <a:gd name="T5" fmla="*/ 4003 h 353"/>
                <a:gd name="T6" fmla="*/ 1703 w 369"/>
                <a:gd name="T7" fmla="*/ 3349 h 353"/>
                <a:gd name="T8" fmla="*/ 3434 w 369"/>
                <a:gd name="T9" fmla="*/ 2862 h 353"/>
                <a:gd name="T10" fmla="*/ 10362 w 369"/>
                <a:gd name="T11" fmla="*/ 2862 h 353"/>
                <a:gd name="T12" fmla="*/ 22133 w 369"/>
                <a:gd name="T13" fmla="*/ 2511 h 353"/>
                <a:gd name="T14" fmla="*/ 35774 w 369"/>
                <a:gd name="T15" fmla="*/ 2343 h 353"/>
                <a:gd name="T16" fmla="*/ 29136 w 369"/>
                <a:gd name="T17" fmla="*/ 1661 h 353"/>
                <a:gd name="T18" fmla="*/ 30764 w 369"/>
                <a:gd name="T19" fmla="*/ 822 h 353"/>
                <a:gd name="T20" fmla="*/ 39240 w 369"/>
                <a:gd name="T21" fmla="*/ 822 h 353"/>
                <a:gd name="T22" fmla="*/ 44541 w 369"/>
                <a:gd name="T23" fmla="*/ 1006 h 353"/>
                <a:gd name="T24" fmla="*/ 49608 w 369"/>
                <a:gd name="T25" fmla="*/ 822 h 353"/>
                <a:gd name="T26" fmla="*/ 53113 w 369"/>
                <a:gd name="T27" fmla="*/ 0 h 353"/>
                <a:gd name="T28" fmla="*/ 61728 w 369"/>
                <a:gd name="T29" fmla="*/ 342 h 353"/>
                <a:gd name="T30" fmla="*/ 68360 w 369"/>
                <a:gd name="T31" fmla="*/ 1496 h 353"/>
                <a:gd name="T32" fmla="*/ 73592 w 369"/>
                <a:gd name="T33" fmla="*/ 1835 h 353"/>
                <a:gd name="T34" fmla="*/ 76914 w 369"/>
                <a:gd name="T35" fmla="*/ 1340 h 353"/>
                <a:gd name="T36" fmla="*/ 76914 w 369"/>
                <a:gd name="T37" fmla="*/ 2012 h 353"/>
                <a:gd name="T38" fmla="*/ 76914 w 369"/>
                <a:gd name="T39" fmla="*/ 2652 h 353"/>
                <a:gd name="T40" fmla="*/ 71823 w 369"/>
                <a:gd name="T41" fmla="*/ 3529 h 353"/>
                <a:gd name="T42" fmla="*/ 78776 w 369"/>
                <a:gd name="T43" fmla="*/ 3831 h 353"/>
                <a:gd name="T44" fmla="*/ 76914 w 369"/>
                <a:gd name="T45" fmla="*/ 4352 h 353"/>
                <a:gd name="T46" fmla="*/ 78776 w 369"/>
                <a:gd name="T47" fmla="*/ 4843 h 353"/>
                <a:gd name="T48" fmla="*/ 73592 w 369"/>
                <a:gd name="T49" fmla="*/ 5351 h 353"/>
                <a:gd name="T50" fmla="*/ 73592 w 369"/>
                <a:gd name="T51" fmla="*/ 5826 h 353"/>
                <a:gd name="T52" fmla="*/ 66672 w 369"/>
                <a:gd name="T53" fmla="*/ 6015 h 353"/>
                <a:gd name="T54" fmla="*/ 58035 w 369"/>
                <a:gd name="T55" fmla="*/ 6485 h 353"/>
                <a:gd name="T56" fmla="*/ 49608 w 369"/>
                <a:gd name="T57" fmla="*/ 6351 h 353"/>
                <a:gd name="T58" fmla="*/ 44541 w 369"/>
                <a:gd name="T59" fmla="*/ 6015 h 353"/>
                <a:gd name="T60" fmla="*/ 41225 w 369"/>
                <a:gd name="T61" fmla="*/ 6351 h 353"/>
                <a:gd name="T62" fmla="*/ 30764 w 369"/>
                <a:gd name="T63" fmla="*/ 7352 h 353"/>
                <a:gd name="T64" fmla="*/ 17066 w 369"/>
                <a:gd name="T65" fmla="*/ 6843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4" name="Freeform 26"/>
            <p:cNvSpPr/>
            <p:nvPr/>
          </p:nvSpPr>
          <p:spPr bwMode="invGray">
            <a:xfrm>
              <a:off x="2141" y="2796"/>
              <a:ext cx="683" cy="685"/>
            </a:xfrm>
            <a:custGeom>
              <a:avLst/>
              <a:gdLst>
                <a:gd name="T0" fmla="*/ 109846 w 569"/>
                <a:gd name="T1" fmla="*/ 8546 h 617"/>
                <a:gd name="T2" fmla="*/ 116636 w 569"/>
                <a:gd name="T3" fmla="*/ 7908 h 617"/>
                <a:gd name="T4" fmla="*/ 109846 w 569"/>
                <a:gd name="T5" fmla="*/ 7752 h 617"/>
                <a:gd name="T6" fmla="*/ 103131 w 569"/>
                <a:gd name="T7" fmla="*/ 7328 h 617"/>
                <a:gd name="T8" fmla="*/ 96688 w 569"/>
                <a:gd name="T9" fmla="*/ 6870 h 617"/>
                <a:gd name="T10" fmla="*/ 99987 w 569"/>
                <a:gd name="T11" fmla="*/ 6091 h 617"/>
                <a:gd name="T12" fmla="*/ 98247 w 569"/>
                <a:gd name="T13" fmla="*/ 4725 h 617"/>
                <a:gd name="T14" fmla="*/ 88273 w 569"/>
                <a:gd name="T15" fmla="*/ 4268 h 617"/>
                <a:gd name="T16" fmla="*/ 86476 w 569"/>
                <a:gd name="T17" fmla="*/ 3356 h 617"/>
                <a:gd name="T18" fmla="*/ 93275 w 569"/>
                <a:gd name="T19" fmla="*/ 3205 h 617"/>
                <a:gd name="T20" fmla="*/ 106434 w 569"/>
                <a:gd name="T21" fmla="*/ 3047 h 617"/>
                <a:gd name="T22" fmla="*/ 106434 w 569"/>
                <a:gd name="T23" fmla="*/ 2134 h 617"/>
                <a:gd name="T24" fmla="*/ 96688 w 569"/>
                <a:gd name="T25" fmla="*/ 2134 h 617"/>
                <a:gd name="T26" fmla="*/ 89913 w 569"/>
                <a:gd name="T27" fmla="*/ 1215 h 617"/>
                <a:gd name="T28" fmla="*/ 84841 w 569"/>
                <a:gd name="T29" fmla="*/ 1824 h 617"/>
                <a:gd name="T30" fmla="*/ 79959 w 569"/>
                <a:gd name="T31" fmla="*/ 2739 h 617"/>
                <a:gd name="T32" fmla="*/ 76439 w 569"/>
                <a:gd name="T33" fmla="*/ 4575 h 617"/>
                <a:gd name="T34" fmla="*/ 69983 w 569"/>
                <a:gd name="T35" fmla="*/ 4268 h 617"/>
                <a:gd name="T36" fmla="*/ 59842 w 569"/>
                <a:gd name="T37" fmla="*/ 4575 h 617"/>
                <a:gd name="T38" fmla="*/ 56557 w 569"/>
                <a:gd name="T39" fmla="*/ 4268 h 617"/>
                <a:gd name="T40" fmla="*/ 48263 w 569"/>
                <a:gd name="T41" fmla="*/ 1991 h 617"/>
                <a:gd name="T42" fmla="*/ 45050 w 569"/>
                <a:gd name="T43" fmla="*/ 2134 h 617"/>
                <a:gd name="T44" fmla="*/ 43419 w 569"/>
                <a:gd name="T45" fmla="*/ 1405 h 617"/>
                <a:gd name="T46" fmla="*/ 33328 w 569"/>
                <a:gd name="T47" fmla="*/ 768 h 617"/>
                <a:gd name="T48" fmla="*/ 28306 w 569"/>
                <a:gd name="T49" fmla="*/ 1555 h 617"/>
                <a:gd name="T50" fmla="*/ 28306 w 569"/>
                <a:gd name="T51" fmla="*/ 0 h 617"/>
                <a:gd name="T52" fmla="*/ 23326 w 569"/>
                <a:gd name="T53" fmla="*/ 0 h 617"/>
                <a:gd name="T54" fmla="*/ 19871 w 569"/>
                <a:gd name="T55" fmla="*/ 622 h 617"/>
                <a:gd name="T56" fmla="*/ 18416 w 569"/>
                <a:gd name="T57" fmla="*/ 1215 h 617"/>
                <a:gd name="T58" fmla="*/ 16530 w 569"/>
                <a:gd name="T59" fmla="*/ 1824 h 617"/>
                <a:gd name="T60" fmla="*/ 21574 w 569"/>
                <a:gd name="T61" fmla="*/ 2134 h 617"/>
                <a:gd name="T62" fmla="*/ 18416 w 569"/>
                <a:gd name="T63" fmla="*/ 4575 h 617"/>
                <a:gd name="T64" fmla="*/ 5001 w 569"/>
                <a:gd name="T65" fmla="*/ 5350 h 617"/>
                <a:gd name="T66" fmla="*/ 1657 w 569"/>
                <a:gd name="T67" fmla="*/ 5930 h 617"/>
                <a:gd name="T68" fmla="*/ 0 w 569"/>
                <a:gd name="T69" fmla="*/ 7144 h 617"/>
                <a:gd name="T70" fmla="*/ 9962 w 569"/>
                <a:gd name="T71" fmla="*/ 6999 h 617"/>
                <a:gd name="T72" fmla="*/ 16530 w 569"/>
                <a:gd name="T73" fmla="*/ 7464 h 617"/>
                <a:gd name="T74" fmla="*/ 18416 w 569"/>
                <a:gd name="T75" fmla="*/ 7752 h 617"/>
                <a:gd name="T76" fmla="*/ 19871 w 569"/>
                <a:gd name="T77" fmla="*/ 8546 h 617"/>
                <a:gd name="T78" fmla="*/ 24994 w 569"/>
                <a:gd name="T79" fmla="*/ 8840 h 617"/>
                <a:gd name="T80" fmla="*/ 23326 w 569"/>
                <a:gd name="T81" fmla="*/ 9613 h 617"/>
                <a:gd name="T82" fmla="*/ 21574 w 569"/>
                <a:gd name="T83" fmla="*/ 10048 h 617"/>
                <a:gd name="T84" fmla="*/ 30046 w 569"/>
                <a:gd name="T85" fmla="*/ 10651 h 617"/>
                <a:gd name="T86" fmla="*/ 41496 w 569"/>
                <a:gd name="T87" fmla="*/ 11004 h 617"/>
                <a:gd name="T88" fmla="*/ 46463 w 569"/>
                <a:gd name="T89" fmla="*/ 10826 h 617"/>
                <a:gd name="T90" fmla="*/ 48263 w 569"/>
                <a:gd name="T91" fmla="*/ 11425 h 617"/>
                <a:gd name="T92" fmla="*/ 54871 w 569"/>
                <a:gd name="T93" fmla="*/ 11276 h 617"/>
                <a:gd name="T94" fmla="*/ 56557 w 569"/>
                <a:gd name="T95" fmla="*/ 9760 h 617"/>
                <a:gd name="T96" fmla="*/ 68204 w 569"/>
                <a:gd name="T97" fmla="*/ 9613 h 617"/>
                <a:gd name="T98" fmla="*/ 73071 w 569"/>
                <a:gd name="T99" fmla="*/ 9760 h 617"/>
                <a:gd name="T100" fmla="*/ 79959 w 569"/>
                <a:gd name="T101" fmla="*/ 9760 h 617"/>
                <a:gd name="T102" fmla="*/ 86476 w 569"/>
                <a:gd name="T103" fmla="*/ 9941 h 617"/>
                <a:gd name="T104" fmla="*/ 91735 w 569"/>
                <a:gd name="T105" fmla="*/ 9613 h 617"/>
                <a:gd name="T106" fmla="*/ 101713 w 569"/>
                <a:gd name="T107" fmla="*/ 8985 h 617"/>
                <a:gd name="T108" fmla="*/ 108216 w 569"/>
                <a:gd name="T109" fmla="*/ 8840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5" name="Freeform 27"/>
            <p:cNvSpPr/>
            <p:nvPr/>
          </p:nvSpPr>
          <p:spPr bwMode="invGray">
            <a:xfrm>
              <a:off x="863" y="2007"/>
              <a:ext cx="1455" cy="869"/>
            </a:xfrm>
            <a:custGeom>
              <a:avLst/>
              <a:gdLst>
                <a:gd name="T0" fmla="*/ 249691 w 1209"/>
                <a:gd name="T1" fmla="*/ 14346 h 785"/>
                <a:gd name="T2" fmla="*/ 244692 w 1209"/>
                <a:gd name="T3" fmla="*/ 14346 h 785"/>
                <a:gd name="T4" fmla="*/ 244692 w 1209"/>
                <a:gd name="T5" fmla="*/ 15452 h 785"/>
                <a:gd name="T6" fmla="*/ 234462 w 1209"/>
                <a:gd name="T7" fmla="*/ 14973 h 785"/>
                <a:gd name="T8" fmla="*/ 229322 w 1209"/>
                <a:gd name="T9" fmla="*/ 14813 h 785"/>
                <a:gd name="T10" fmla="*/ 215957 w 1209"/>
                <a:gd name="T11" fmla="*/ 14193 h 785"/>
                <a:gd name="T12" fmla="*/ 219429 w 1209"/>
                <a:gd name="T13" fmla="*/ 13681 h 785"/>
                <a:gd name="T14" fmla="*/ 217496 w 1209"/>
                <a:gd name="T15" fmla="*/ 13417 h 785"/>
                <a:gd name="T16" fmla="*/ 210927 w 1209"/>
                <a:gd name="T17" fmla="*/ 13091 h 785"/>
                <a:gd name="T18" fmla="*/ 205869 w 1209"/>
                <a:gd name="T19" fmla="*/ 13417 h 785"/>
                <a:gd name="T20" fmla="*/ 195650 w 1209"/>
                <a:gd name="T21" fmla="*/ 12774 h 785"/>
                <a:gd name="T22" fmla="*/ 175502 w 1209"/>
                <a:gd name="T23" fmla="*/ 13681 h 785"/>
                <a:gd name="T24" fmla="*/ 170475 w 1209"/>
                <a:gd name="T25" fmla="*/ 14193 h 785"/>
                <a:gd name="T26" fmla="*/ 153769 w 1209"/>
                <a:gd name="T27" fmla="*/ 14508 h 785"/>
                <a:gd name="T28" fmla="*/ 138320 w 1209"/>
                <a:gd name="T29" fmla="*/ 14022 h 785"/>
                <a:gd name="T30" fmla="*/ 133227 w 1209"/>
                <a:gd name="T31" fmla="*/ 13417 h 785"/>
                <a:gd name="T32" fmla="*/ 122984 w 1209"/>
                <a:gd name="T33" fmla="*/ 13862 h 785"/>
                <a:gd name="T34" fmla="*/ 113054 w 1209"/>
                <a:gd name="T35" fmla="*/ 14346 h 785"/>
                <a:gd name="T36" fmla="*/ 96053 w 1209"/>
                <a:gd name="T37" fmla="*/ 13264 h 785"/>
                <a:gd name="T38" fmla="*/ 86024 w 1209"/>
                <a:gd name="T39" fmla="*/ 12618 h 785"/>
                <a:gd name="T40" fmla="*/ 76063 w 1209"/>
                <a:gd name="T41" fmla="*/ 12309 h 785"/>
                <a:gd name="T42" fmla="*/ 67502 w 1209"/>
                <a:gd name="T43" fmla="*/ 11674 h 785"/>
                <a:gd name="T44" fmla="*/ 57375 w 1209"/>
                <a:gd name="T45" fmla="*/ 10242 h 785"/>
                <a:gd name="T46" fmla="*/ 52257 w 1209"/>
                <a:gd name="T47" fmla="*/ 10050 h 785"/>
                <a:gd name="T48" fmla="*/ 43767 w 1209"/>
                <a:gd name="T49" fmla="*/ 8985 h 785"/>
                <a:gd name="T50" fmla="*/ 33654 w 1209"/>
                <a:gd name="T51" fmla="*/ 7592 h 785"/>
                <a:gd name="T52" fmla="*/ 25161 w 1209"/>
                <a:gd name="T53" fmla="*/ 8057 h 785"/>
                <a:gd name="T54" fmla="*/ 13633 w 1209"/>
                <a:gd name="T55" fmla="*/ 6470 h 785"/>
                <a:gd name="T56" fmla="*/ 6589 w 1209"/>
                <a:gd name="T57" fmla="*/ 5346 h 785"/>
                <a:gd name="T58" fmla="*/ 0 w 1209"/>
                <a:gd name="T59" fmla="*/ 5053 h 785"/>
                <a:gd name="T60" fmla="*/ 3406 w 1209"/>
                <a:gd name="T61" fmla="*/ 3457 h 785"/>
                <a:gd name="T62" fmla="*/ 10215 w 1209"/>
                <a:gd name="T63" fmla="*/ 3798 h 785"/>
                <a:gd name="T64" fmla="*/ 16807 w 1209"/>
                <a:gd name="T65" fmla="*/ 3622 h 785"/>
                <a:gd name="T66" fmla="*/ 16807 w 1209"/>
                <a:gd name="T67" fmla="*/ 2530 h 785"/>
                <a:gd name="T68" fmla="*/ 11836 w 1209"/>
                <a:gd name="T69" fmla="*/ 1870 h 785"/>
                <a:gd name="T70" fmla="*/ 16807 w 1209"/>
                <a:gd name="T71" fmla="*/ 952 h 785"/>
                <a:gd name="T72" fmla="*/ 32238 w 1209"/>
                <a:gd name="T73" fmla="*/ 778 h 785"/>
                <a:gd name="T74" fmla="*/ 43767 w 1209"/>
                <a:gd name="T75" fmla="*/ 154 h 785"/>
                <a:gd name="T76" fmla="*/ 60660 w 1209"/>
                <a:gd name="T77" fmla="*/ 318 h 785"/>
                <a:gd name="T78" fmla="*/ 72544 w 1209"/>
                <a:gd name="T79" fmla="*/ 1096 h 785"/>
                <a:gd name="T80" fmla="*/ 91132 w 1209"/>
                <a:gd name="T81" fmla="*/ 1096 h 785"/>
                <a:gd name="T82" fmla="*/ 111325 w 1209"/>
                <a:gd name="T83" fmla="*/ 778 h 785"/>
                <a:gd name="T84" fmla="*/ 140147 w 1209"/>
                <a:gd name="T85" fmla="*/ 1096 h 785"/>
                <a:gd name="T86" fmla="*/ 150112 w 1209"/>
                <a:gd name="T87" fmla="*/ 1436 h 785"/>
                <a:gd name="T88" fmla="*/ 148449 w 1209"/>
                <a:gd name="T89" fmla="*/ 1870 h 785"/>
                <a:gd name="T90" fmla="*/ 153769 w 1209"/>
                <a:gd name="T91" fmla="*/ 2670 h 785"/>
                <a:gd name="T92" fmla="*/ 150112 w 1209"/>
                <a:gd name="T93" fmla="*/ 3622 h 785"/>
                <a:gd name="T94" fmla="*/ 146766 w 1209"/>
                <a:gd name="T95" fmla="*/ 4892 h 785"/>
                <a:gd name="T96" fmla="*/ 155056 w 1209"/>
                <a:gd name="T97" fmla="*/ 6303 h 785"/>
                <a:gd name="T98" fmla="*/ 175502 w 1209"/>
                <a:gd name="T99" fmla="*/ 7270 h 785"/>
                <a:gd name="T100" fmla="*/ 197339 w 1209"/>
                <a:gd name="T101" fmla="*/ 8180 h 785"/>
                <a:gd name="T102" fmla="*/ 209303 w 1209"/>
                <a:gd name="T103" fmla="*/ 8340 h 785"/>
                <a:gd name="T104" fmla="*/ 212547 w 1209"/>
                <a:gd name="T105" fmla="*/ 9467 h 785"/>
                <a:gd name="T106" fmla="*/ 219429 w 1209"/>
                <a:gd name="T107" fmla="*/ 9792 h 785"/>
                <a:gd name="T108" fmla="*/ 222544 w 1209"/>
                <a:gd name="T109" fmla="*/ 9325 h 785"/>
                <a:gd name="T110" fmla="*/ 227797 w 1209"/>
                <a:gd name="T111" fmla="*/ 9467 h 785"/>
                <a:gd name="T112" fmla="*/ 230972 w 1209"/>
                <a:gd name="T113" fmla="*/ 9143 h 785"/>
                <a:gd name="T114" fmla="*/ 239392 w 1209"/>
                <a:gd name="T115" fmla="*/ 8690 h 785"/>
                <a:gd name="T116" fmla="*/ 248092 w 1209"/>
                <a:gd name="T117" fmla="*/ 8985 h 785"/>
                <a:gd name="T118" fmla="*/ 254697 w 1209"/>
                <a:gd name="T119" fmla="*/ 10552 h 785"/>
                <a:gd name="T120" fmla="*/ 254697 w 1209"/>
                <a:gd name="T121" fmla="*/ 11351 h 785"/>
                <a:gd name="T122" fmla="*/ 253031 w 1209"/>
                <a:gd name="T123" fmla="*/ 14022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6" name="Freeform 28"/>
            <p:cNvSpPr/>
            <p:nvPr/>
          </p:nvSpPr>
          <p:spPr bwMode="gray">
            <a:xfrm>
              <a:off x="2229" y="2363"/>
              <a:ext cx="912" cy="701"/>
            </a:xfrm>
            <a:custGeom>
              <a:avLst/>
              <a:gdLst>
                <a:gd name="T0" fmla="*/ 136867 w 761"/>
                <a:gd name="T1" fmla="*/ 9395 h 633"/>
                <a:gd name="T2" fmla="*/ 132073 w 761"/>
                <a:gd name="T3" fmla="*/ 9701 h 633"/>
                <a:gd name="T4" fmla="*/ 128944 w 761"/>
                <a:gd name="T5" fmla="*/ 9395 h 633"/>
                <a:gd name="T6" fmla="*/ 119615 w 761"/>
                <a:gd name="T7" fmla="*/ 8332 h 633"/>
                <a:gd name="T8" fmla="*/ 114857 w 761"/>
                <a:gd name="T9" fmla="*/ 8177 h 633"/>
                <a:gd name="T10" fmla="*/ 108442 w 761"/>
                <a:gd name="T11" fmla="*/ 8474 h 633"/>
                <a:gd name="T12" fmla="*/ 105315 w 761"/>
                <a:gd name="T13" fmla="*/ 9090 h 633"/>
                <a:gd name="T14" fmla="*/ 100672 w 761"/>
                <a:gd name="T15" fmla="*/ 8950 h 633"/>
                <a:gd name="T16" fmla="*/ 92710 w 761"/>
                <a:gd name="T17" fmla="*/ 9090 h 633"/>
                <a:gd name="T18" fmla="*/ 99080 w 761"/>
                <a:gd name="T19" fmla="*/ 9557 h 633"/>
                <a:gd name="T20" fmla="*/ 89584 w 761"/>
                <a:gd name="T21" fmla="*/ 10185 h 633"/>
                <a:gd name="T22" fmla="*/ 81880 w 761"/>
                <a:gd name="T23" fmla="*/ 10028 h 633"/>
                <a:gd name="T24" fmla="*/ 77027 w 761"/>
                <a:gd name="T25" fmla="*/ 8803 h 633"/>
                <a:gd name="T26" fmla="*/ 70681 w 761"/>
                <a:gd name="T27" fmla="*/ 9395 h 633"/>
                <a:gd name="T28" fmla="*/ 65972 w 761"/>
                <a:gd name="T29" fmla="*/ 9701 h 633"/>
                <a:gd name="T30" fmla="*/ 58110 w 761"/>
                <a:gd name="T31" fmla="*/ 10337 h 633"/>
                <a:gd name="T32" fmla="*/ 53376 w 761"/>
                <a:gd name="T33" fmla="*/ 12186 h 633"/>
                <a:gd name="T34" fmla="*/ 48959 w 761"/>
                <a:gd name="T35" fmla="*/ 12186 h 633"/>
                <a:gd name="T36" fmla="*/ 42431 w 761"/>
                <a:gd name="T37" fmla="*/ 12037 h 633"/>
                <a:gd name="T38" fmla="*/ 39366 w 761"/>
                <a:gd name="T39" fmla="*/ 11105 h 633"/>
                <a:gd name="T40" fmla="*/ 28437 w 761"/>
                <a:gd name="T41" fmla="*/ 9557 h 633"/>
                <a:gd name="T42" fmla="*/ 25208 w 761"/>
                <a:gd name="T43" fmla="*/ 9250 h 633"/>
                <a:gd name="T44" fmla="*/ 20480 w 761"/>
                <a:gd name="T45" fmla="*/ 8177 h 633"/>
                <a:gd name="T46" fmla="*/ 15762 w 761"/>
                <a:gd name="T47" fmla="*/ 8950 h 633"/>
                <a:gd name="T48" fmla="*/ 14202 w 761"/>
                <a:gd name="T49" fmla="*/ 4779 h 633"/>
                <a:gd name="T50" fmla="*/ 14202 w 761"/>
                <a:gd name="T51" fmla="*/ 4154 h 633"/>
                <a:gd name="T52" fmla="*/ 7972 w 761"/>
                <a:gd name="T53" fmla="*/ 2630 h 633"/>
                <a:gd name="T54" fmla="*/ 0 w 761"/>
                <a:gd name="T55" fmla="*/ 2006 h 633"/>
                <a:gd name="T56" fmla="*/ 1597 w 761"/>
                <a:gd name="T57" fmla="*/ 1221 h 633"/>
                <a:gd name="T58" fmla="*/ 3222 w 761"/>
                <a:gd name="T59" fmla="*/ 628 h 633"/>
                <a:gd name="T60" fmla="*/ 6269 w 761"/>
                <a:gd name="T61" fmla="*/ 0 h 633"/>
                <a:gd name="T62" fmla="*/ 12572 w 761"/>
                <a:gd name="T63" fmla="*/ 311 h 633"/>
                <a:gd name="T64" fmla="*/ 17243 w 761"/>
                <a:gd name="T65" fmla="*/ 1575 h 633"/>
                <a:gd name="T66" fmla="*/ 25208 w 761"/>
                <a:gd name="T67" fmla="*/ 2316 h 633"/>
                <a:gd name="T68" fmla="*/ 29776 w 761"/>
                <a:gd name="T69" fmla="*/ 2006 h 633"/>
                <a:gd name="T70" fmla="*/ 34606 w 761"/>
                <a:gd name="T71" fmla="*/ 2465 h 633"/>
                <a:gd name="T72" fmla="*/ 44082 w 761"/>
                <a:gd name="T73" fmla="*/ 1836 h 633"/>
                <a:gd name="T74" fmla="*/ 56662 w 761"/>
                <a:gd name="T75" fmla="*/ 1836 h 633"/>
                <a:gd name="T76" fmla="*/ 58110 w 761"/>
                <a:gd name="T77" fmla="*/ 773 h 633"/>
                <a:gd name="T78" fmla="*/ 62906 w 761"/>
                <a:gd name="T79" fmla="*/ 628 h 633"/>
                <a:gd name="T80" fmla="*/ 67652 w 761"/>
                <a:gd name="T81" fmla="*/ 945 h 633"/>
                <a:gd name="T82" fmla="*/ 78684 w 761"/>
                <a:gd name="T83" fmla="*/ 1422 h 633"/>
                <a:gd name="T84" fmla="*/ 81880 w 761"/>
                <a:gd name="T85" fmla="*/ 2630 h 633"/>
                <a:gd name="T86" fmla="*/ 92710 w 761"/>
                <a:gd name="T87" fmla="*/ 3095 h 633"/>
                <a:gd name="T88" fmla="*/ 100672 w 761"/>
                <a:gd name="T89" fmla="*/ 2630 h 633"/>
                <a:gd name="T90" fmla="*/ 108442 w 761"/>
                <a:gd name="T91" fmla="*/ 2761 h 633"/>
                <a:gd name="T92" fmla="*/ 122853 w 761"/>
                <a:gd name="T93" fmla="*/ 3561 h 633"/>
                <a:gd name="T94" fmla="*/ 138564 w 761"/>
                <a:gd name="T95" fmla="*/ 4315 h 633"/>
                <a:gd name="T96" fmla="*/ 149460 w 761"/>
                <a:gd name="T97" fmla="*/ 4944 h 633"/>
                <a:gd name="T98" fmla="*/ 146309 w 761"/>
                <a:gd name="T99" fmla="*/ 5711 h 633"/>
                <a:gd name="T100" fmla="*/ 130619 w 761"/>
                <a:gd name="T101" fmla="*/ 6021 h 633"/>
                <a:gd name="T102" fmla="*/ 127190 w 761"/>
                <a:gd name="T103" fmla="*/ 6482 h 633"/>
                <a:gd name="T104" fmla="*/ 128944 w 761"/>
                <a:gd name="T105" fmla="*/ 6941 h 633"/>
                <a:gd name="T106" fmla="*/ 128944 w 761"/>
                <a:gd name="T107" fmla="*/ 7260 h 633"/>
                <a:gd name="T108" fmla="*/ 138564 w 761"/>
                <a:gd name="T109" fmla="*/ 8803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7" name="Freeform 29"/>
            <p:cNvSpPr/>
            <p:nvPr/>
          </p:nvSpPr>
          <p:spPr bwMode="invGray">
            <a:xfrm>
              <a:off x="1701" y="1875"/>
              <a:ext cx="943" cy="685"/>
            </a:xfrm>
            <a:custGeom>
              <a:avLst/>
              <a:gdLst>
                <a:gd name="T0" fmla="*/ 136960 w 785"/>
                <a:gd name="T1" fmla="*/ 10668 h 617"/>
                <a:gd name="T2" fmla="*/ 125677 w 785"/>
                <a:gd name="T3" fmla="*/ 11297 h 617"/>
                <a:gd name="T4" fmla="*/ 120789 w 785"/>
                <a:gd name="T5" fmla="*/ 10820 h 617"/>
                <a:gd name="T6" fmla="*/ 115784 w 785"/>
                <a:gd name="T7" fmla="*/ 11141 h 617"/>
                <a:gd name="T8" fmla="*/ 107643 w 785"/>
                <a:gd name="T9" fmla="*/ 10324 h 617"/>
                <a:gd name="T10" fmla="*/ 102792 w 785"/>
                <a:gd name="T11" fmla="*/ 9078 h 617"/>
                <a:gd name="T12" fmla="*/ 96347 w 785"/>
                <a:gd name="T13" fmla="*/ 8758 h 617"/>
                <a:gd name="T14" fmla="*/ 92964 w 785"/>
                <a:gd name="T15" fmla="*/ 9078 h 617"/>
                <a:gd name="T16" fmla="*/ 94574 w 785"/>
                <a:gd name="T17" fmla="*/ 9544 h 617"/>
                <a:gd name="T18" fmla="*/ 89823 w 785"/>
                <a:gd name="T19" fmla="*/ 10668 h 617"/>
                <a:gd name="T20" fmla="*/ 92964 w 785"/>
                <a:gd name="T21" fmla="*/ 10974 h 617"/>
                <a:gd name="T22" fmla="*/ 86426 w 785"/>
                <a:gd name="T23" fmla="*/ 11597 h 617"/>
                <a:gd name="T24" fmla="*/ 81727 w 785"/>
                <a:gd name="T25" fmla="*/ 11932 h 617"/>
                <a:gd name="T26" fmla="*/ 76677 w 785"/>
                <a:gd name="T27" fmla="*/ 11770 h 617"/>
                <a:gd name="T28" fmla="*/ 74968 w 785"/>
                <a:gd name="T29" fmla="*/ 12091 h 617"/>
                <a:gd name="T30" fmla="*/ 68505 w 785"/>
                <a:gd name="T31" fmla="*/ 11932 h 617"/>
                <a:gd name="T32" fmla="*/ 65216 w 785"/>
                <a:gd name="T33" fmla="*/ 11297 h 617"/>
                <a:gd name="T34" fmla="*/ 47281 w 785"/>
                <a:gd name="T35" fmla="*/ 10668 h 617"/>
                <a:gd name="T36" fmla="*/ 27602 w 785"/>
                <a:gd name="T37" fmla="*/ 9856 h 617"/>
                <a:gd name="T38" fmla="*/ 8202 w 785"/>
                <a:gd name="T39" fmla="*/ 8758 h 617"/>
                <a:gd name="T40" fmla="*/ 0 w 785"/>
                <a:gd name="T41" fmla="*/ 7299 h 617"/>
                <a:gd name="T42" fmla="*/ 3356 w 785"/>
                <a:gd name="T43" fmla="*/ 6048 h 617"/>
                <a:gd name="T44" fmla="*/ 6465 w 785"/>
                <a:gd name="T45" fmla="*/ 4928 h 617"/>
                <a:gd name="T46" fmla="*/ 1613 w 785"/>
                <a:gd name="T47" fmla="*/ 4278 h 617"/>
                <a:gd name="T48" fmla="*/ 9853 w 785"/>
                <a:gd name="T49" fmla="*/ 4151 h 617"/>
                <a:gd name="T50" fmla="*/ 21092 w 785"/>
                <a:gd name="T51" fmla="*/ 4445 h 617"/>
                <a:gd name="T52" fmla="*/ 19438 w 785"/>
                <a:gd name="T53" fmla="*/ 3642 h 617"/>
                <a:gd name="T54" fmla="*/ 26199 w 785"/>
                <a:gd name="T55" fmla="*/ 2695 h 617"/>
                <a:gd name="T56" fmla="*/ 17951 w 785"/>
                <a:gd name="T57" fmla="*/ 1441 h 617"/>
                <a:gd name="T58" fmla="*/ 31101 w 785"/>
                <a:gd name="T59" fmla="*/ 318 h 617"/>
                <a:gd name="T60" fmla="*/ 58925 w 785"/>
                <a:gd name="T61" fmla="*/ 0 h 617"/>
                <a:gd name="T62" fmla="*/ 78342 w 785"/>
                <a:gd name="T63" fmla="*/ 792 h 617"/>
                <a:gd name="T64" fmla="*/ 92964 w 785"/>
                <a:gd name="T65" fmla="*/ 2062 h 617"/>
                <a:gd name="T66" fmla="*/ 96347 w 785"/>
                <a:gd name="T67" fmla="*/ 954 h 617"/>
                <a:gd name="T68" fmla="*/ 107643 w 785"/>
                <a:gd name="T69" fmla="*/ 1441 h 617"/>
                <a:gd name="T70" fmla="*/ 120789 w 785"/>
                <a:gd name="T71" fmla="*/ 1902 h 617"/>
                <a:gd name="T72" fmla="*/ 133883 w 785"/>
                <a:gd name="T73" fmla="*/ 2392 h 617"/>
                <a:gd name="T74" fmla="*/ 148635 w 785"/>
                <a:gd name="T75" fmla="*/ 3481 h 617"/>
                <a:gd name="T76" fmla="*/ 156787 w 785"/>
                <a:gd name="T77" fmla="*/ 4608 h 617"/>
                <a:gd name="T78" fmla="*/ 160067 w 785"/>
                <a:gd name="T79" fmla="*/ 6666 h 617"/>
                <a:gd name="T80" fmla="*/ 153291 w 785"/>
                <a:gd name="T81" fmla="*/ 7134 h 617"/>
                <a:gd name="T82" fmla="*/ 145104 w 785"/>
                <a:gd name="T83" fmla="*/ 8092 h 617"/>
                <a:gd name="T84" fmla="*/ 150208 w 785"/>
                <a:gd name="T85" fmla="*/ 8602 h 617"/>
                <a:gd name="T86" fmla="*/ 143571 w 785"/>
                <a:gd name="T87" fmla="*/ 9078 h 617"/>
                <a:gd name="T88" fmla="*/ 133883 w 785"/>
                <a:gd name="T89" fmla="*/ 8906 h 617"/>
                <a:gd name="T90" fmla="*/ 135587 w 785"/>
                <a:gd name="T91" fmla="*/ 9709 h 617"/>
                <a:gd name="T92" fmla="*/ 145104 w 785"/>
                <a:gd name="T93" fmla="*/ 10037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8" name="Freeform 30"/>
            <p:cNvSpPr/>
            <p:nvPr/>
          </p:nvSpPr>
          <p:spPr bwMode="gray">
            <a:xfrm>
              <a:off x="3409" y="2744"/>
              <a:ext cx="368" cy="471"/>
            </a:xfrm>
            <a:custGeom>
              <a:avLst/>
              <a:gdLst>
                <a:gd name="T0" fmla="*/ 58176 w 305"/>
                <a:gd name="T1" fmla="*/ 913 h 425"/>
                <a:gd name="T2" fmla="*/ 60101 w 305"/>
                <a:gd name="T3" fmla="*/ 1578 h 425"/>
                <a:gd name="T4" fmla="*/ 64972 w 305"/>
                <a:gd name="T5" fmla="*/ 1953 h 425"/>
                <a:gd name="T6" fmla="*/ 64972 w 305"/>
                <a:gd name="T7" fmla="*/ 2998 h 425"/>
                <a:gd name="T8" fmla="*/ 58176 w 305"/>
                <a:gd name="T9" fmla="*/ 3382 h 425"/>
                <a:gd name="T10" fmla="*/ 58176 w 305"/>
                <a:gd name="T11" fmla="*/ 3560 h 425"/>
                <a:gd name="T12" fmla="*/ 51363 w 305"/>
                <a:gd name="T13" fmla="*/ 3560 h 425"/>
                <a:gd name="T14" fmla="*/ 47988 w 305"/>
                <a:gd name="T15" fmla="*/ 3918 h 425"/>
                <a:gd name="T16" fmla="*/ 47988 w 305"/>
                <a:gd name="T17" fmla="*/ 4457 h 425"/>
                <a:gd name="T18" fmla="*/ 49635 w 305"/>
                <a:gd name="T19" fmla="*/ 4600 h 425"/>
                <a:gd name="T20" fmla="*/ 44555 w 305"/>
                <a:gd name="T21" fmla="*/ 5341 h 425"/>
                <a:gd name="T22" fmla="*/ 41232 w 305"/>
                <a:gd name="T23" fmla="*/ 5341 h 425"/>
                <a:gd name="T24" fmla="*/ 41232 w 305"/>
                <a:gd name="T25" fmla="*/ 6037 h 425"/>
                <a:gd name="T26" fmla="*/ 41232 w 305"/>
                <a:gd name="T27" fmla="*/ 6247 h 425"/>
                <a:gd name="T28" fmla="*/ 41232 w 305"/>
                <a:gd name="T29" fmla="*/ 6764 h 425"/>
                <a:gd name="T30" fmla="*/ 37716 w 305"/>
                <a:gd name="T31" fmla="*/ 7121 h 425"/>
                <a:gd name="T32" fmla="*/ 35787 w 305"/>
                <a:gd name="T33" fmla="*/ 8004 h 425"/>
                <a:gd name="T34" fmla="*/ 34281 w 305"/>
                <a:gd name="T35" fmla="*/ 8553 h 425"/>
                <a:gd name="T36" fmla="*/ 34281 w 305"/>
                <a:gd name="T37" fmla="*/ 8729 h 425"/>
                <a:gd name="T38" fmla="*/ 32608 w 305"/>
                <a:gd name="T39" fmla="*/ 9249 h 425"/>
                <a:gd name="T40" fmla="*/ 29141 w 305"/>
                <a:gd name="T41" fmla="*/ 9249 h 425"/>
                <a:gd name="T42" fmla="*/ 27335 w 305"/>
                <a:gd name="T43" fmla="*/ 9079 h 425"/>
                <a:gd name="T44" fmla="*/ 13796 w 305"/>
                <a:gd name="T45" fmla="*/ 9424 h 425"/>
                <a:gd name="T46" fmla="*/ 12015 w 305"/>
                <a:gd name="T47" fmla="*/ 9249 h 425"/>
                <a:gd name="T48" fmla="*/ 17071 w 305"/>
                <a:gd name="T49" fmla="*/ 8193 h 425"/>
                <a:gd name="T50" fmla="*/ 12015 w 305"/>
                <a:gd name="T51" fmla="*/ 8004 h 425"/>
                <a:gd name="T52" fmla="*/ 8612 w 305"/>
                <a:gd name="T53" fmla="*/ 8193 h 425"/>
                <a:gd name="T54" fmla="*/ 5169 w 305"/>
                <a:gd name="T55" fmla="*/ 8004 h 425"/>
                <a:gd name="T56" fmla="*/ 5169 w 305"/>
                <a:gd name="T57" fmla="*/ 7121 h 425"/>
                <a:gd name="T58" fmla="*/ 8612 w 305"/>
                <a:gd name="T59" fmla="*/ 6953 h 425"/>
                <a:gd name="T60" fmla="*/ 10363 w 305"/>
                <a:gd name="T61" fmla="*/ 6953 h 425"/>
                <a:gd name="T62" fmla="*/ 10363 w 305"/>
                <a:gd name="T63" fmla="*/ 6427 h 425"/>
                <a:gd name="T64" fmla="*/ 7002 w 305"/>
                <a:gd name="T65" fmla="*/ 6427 h 425"/>
                <a:gd name="T66" fmla="*/ 7002 w 305"/>
                <a:gd name="T67" fmla="*/ 6037 h 425"/>
                <a:gd name="T68" fmla="*/ 3435 w 305"/>
                <a:gd name="T69" fmla="*/ 5883 h 425"/>
                <a:gd name="T70" fmla="*/ 3435 w 305"/>
                <a:gd name="T71" fmla="*/ 4799 h 425"/>
                <a:gd name="T72" fmla="*/ 0 w 305"/>
                <a:gd name="T73" fmla="*/ 4457 h 425"/>
                <a:gd name="T74" fmla="*/ 1703 w 305"/>
                <a:gd name="T75" fmla="*/ 3918 h 425"/>
                <a:gd name="T76" fmla="*/ 7002 w 305"/>
                <a:gd name="T77" fmla="*/ 3382 h 425"/>
                <a:gd name="T78" fmla="*/ 7002 w 305"/>
                <a:gd name="T79" fmla="*/ 2842 h 425"/>
                <a:gd name="T80" fmla="*/ 5169 w 305"/>
                <a:gd name="T81" fmla="*/ 2690 h 425"/>
                <a:gd name="T82" fmla="*/ 7002 w 305"/>
                <a:gd name="T83" fmla="*/ 2320 h 425"/>
                <a:gd name="T84" fmla="*/ 3435 w 305"/>
                <a:gd name="T85" fmla="*/ 1756 h 425"/>
                <a:gd name="T86" fmla="*/ 7002 w 305"/>
                <a:gd name="T87" fmla="*/ 1417 h 425"/>
                <a:gd name="T88" fmla="*/ 12015 w 305"/>
                <a:gd name="T89" fmla="*/ 1259 h 425"/>
                <a:gd name="T90" fmla="*/ 24034 w 305"/>
                <a:gd name="T91" fmla="*/ 540 h 425"/>
                <a:gd name="T92" fmla="*/ 30773 w 305"/>
                <a:gd name="T93" fmla="*/ 166 h 425"/>
                <a:gd name="T94" fmla="*/ 35787 w 305"/>
                <a:gd name="T95" fmla="*/ 166 h 425"/>
                <a:gd name="T96" fmla="*/ 39246 w 305"/>
                <a:gd name="T97" fmla="*/ 0 h 425"/>
                <a:gd name="T98" fmla="*/ 41232 w 305"/>
                <a:gd name="T99" fmla="*/ 166 h 425"/>
                <a:gd name="T100" fmla="*/ 39246 w 305"/>
                <a:gd name="T101" fmla="*/ 352 h 425"/>
                <a:gd name="T102" fmla="*/ 39246 w 305"/>
                <a:gd name="T103" fmla="*/ 737 h 425"/>
                <a:gd name="T104" fmla="*/ 44555 w 305"/>
                <a:gd name="T105" fmla="*/ 737 h 425"/>
                <a:gd name="T106" fmla="*/ 44555 w 305"/>
                <a:gd name="T107" fmla="*/ 352 h 425"/>
                <a:gd name="T108" fmla="*/ 46390 w 305"/>
                <a:gd name="T109" fmla="*/ 0 h 425"/>
                <a:gd name="T110" fmla="*/ 49635 w 305"/>
                <a:gd name="T111" fmla="*/ 352 h 425"/>
                <a:gd name="T112" fmla="*/ 51363 w 305"/>
                <a:gd name="T113" fmla="*/ 737 h 425"/>
                <a:gd name="T114" fmla="*/ 58176 w 305"/>
                <a:gd name="T115" fmla="*/ 737 h 425"/>
                <a:gd name="T116" fmla="*/ 58176 w 305"/>
                <a:gd name="T117" fmla="*/ 913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79" name="Freeform 31"/>
            <p:cNvSpPr/>
            <p:nvPr/>
          </p:nvSpPr>
          <p:spPr bwMode="gray">
            <a:xfrm>
              <a:off x="3043" y="2744"/>
              <a:ext cx="424" cy="462"/>
            </a:xfrm>
            <a:custGeom>
              <a:avLst/>
              <a:gdLst>
                <a:gd name="T0" fmla="*/ 68377 w 353"/>
                <a:gd name="T1" fmla="*/ 2302 h 417"/>
                <a:gd name="T2" fmla="*/ 69988 w 353"/>
                <a:gd name="T3" fmla="*/ 2834 h 417"/>
                <a:gd name="T4" fmla="*/ 63540 w 353"/>
                <a:gd name="T5" fmla="*/ 3903 h 417"/>
                <a:gd name="T6" fmla="*/ 65014 w 353"/>
                <a:gd name="T7" fmla="*/ 4752 h 417"/>
                <a:gd name="T8" fmla="*/ 65014 w 353"/>
                <a:gd name="T9" fmla="*/ 5863 h 417"/>
                <a:gd name="T10" fmla="*/ 66652 w 353"/>
                <a:gd name="T11" fmla="*/ 6372 h 417"/>
                <a:gd name="T12" fmla="*/ 71538 w 353"/>
                <a:gd name="T13" fmla="*/ 6910 h 417"/>
                <a:gd name="T14" fmla="*/ 66652 w 353"/>
                <a:gd name="T15" fmla="*/ 7090 h 417"/>
                <a:gd name="T16" fmla="*/ 65014 w 353"/>
                <a:gd name="T17" fmla="*/ 8126 h 417"/>
                <a:gd name="T18" fmla="*/ 55449 w 353"/>
                <a:gd name="T19" fmla="*/ 8855 h 417"/>
                <a:gd name="T20" fmla="*/ 45603 w 353"/>
                <a:gd name="T21" fmla="*/ 8291 h 417"/>
                <a:gd name="T22" fmla="*/ 43792 w 353"/>
                <a:gd name="T23" fmla="*/ 9020 h 417"/>
                <a:gd name="T24" fmla="*/ 39008 w 353"/>
                <a:gd name="T25" fmla="*/ 9213 h 417"/>
                <a:gd name="T26" fmla="*/ 34328 w 353"/>
                <a:gd name="T27" fmla="*/ 8500 h 417"/>
                <a:gd name="T28" fmla="*/ 31023 w 353"/>
                <a:gd name="T29" fmla="*/ 8855 h 417"/>
                <a:gd name="T30" fmla="*/ 29227 w 353"/>
                <a:gd name="T31" fmla="*/ 7798 h 417"/>
                <a:gd name="T32" fmla="*/ 31023 w 353"/>
                <a:gd name="T33" fmla="*/ 6910 h 417"/>
                <a:gd name="T34" fmla="*/ 29227 w 353"/>
                <a:gd name="T35" fmla="*/ 6372 h 417"/>
                <a:gd name="T36" fmla="*/ 19406 w 353"/>
                <a:gd name="T37" fmla="*/ 6910 h 417"/>
                <a:gd name="T38" fmla="*/ 12990 w 353"/>
                <a:gd name="T39" fmla="*/ 6696 h 417"/>
                <a:gd name="T40" fmla="*/ 6461 w 353"/>
                <a:gd name="T41" fmla="*/ 6910 h 417"/>
                <a:gd name="T42" fmla="*/ 4843 w 353"/>
                <a:gd name="T43" fmla="*/ 6696 h 417"/>
                <a:gd name="T44" fmla="*/ 3355 w 353"/>
                <a:gd name="T45" fmla="*/ 5863 h 417"/>
                <a:gd name="T46" fmla="*/ 4843 w 353"/>
                <a:gd name="T47" fmla="*/ 5288 h 417"/>
                <a:gd name="T48" fmla="*/ 0 w 353"/>
                <a:gd name="T49" fmla="*/ 4949 h 417"/>
                <a:gd name="T50" fmla="*/ 4843 w 353"/>
                <a:gd name="T51" fmla="*/ 3709 h 417"/>
                <a:gd name="T52" fmla="*/ 4843 w 353"/>
                <a:gd name="T53" fmla="*/ 2995 h 417"/>
                <a:gd name="T54" fmla="*/ 4843 w 353"/>
                <a:gd name="T55" fmla="*/ 2681 h 417"/>
                <a:gd name="T56" fmla="*/ 9786 w 353"/>
                <a:gd name="T57" fmla="*/ 729 h 417"/>
                <a:gd name="T58" fmla="*/ 21039 w 353"/>
                <a:gd name="T59" fmla="*/ 902 h 417"/>
                <a:gd name="T60" fmla="*/ 22898 w 353"/>
                <a:gd name="T61" fmla="*/ 0 h 417"/>
                <a:gd name="T62" fmla="*/ 37314 w 353"/>
                <a:gd name="T63" fmla="*/ 352 h 417"/>
                <a:gd name="T64" fmla="*/ 50452 w 353"/>
                <a:gd name="T65" fmla="*/ 902 h 417"/>
                <a:gd name="T66" fmla="*/ 58655 w 353"/>
                <a:gd name="T67" fmla="*/ 729 h 417"/>
                <a:gd name="T68" fmla="*/ 61707 w 353"/>
                <a:gd name="T69" fmla="*/ 175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0" name="Freeform 32"/>
            <p:cNvSpPr/>
            <p:nvPr/>
          </p:nvSpPr>
          <p:spPr bwMode="gray">
            <a:xfrm>
              <a:off x="3007" y="2479"/>
              <a:ext cx="587" cy="355"/>
            </a:xfrm>
            <a:custGeom>
              <a:avLst/>
              <a:gdLst>
                <a:gd name="T0" fmla="*/ 97507 w 489"/>
                <a:gd name="T1" fmla="*/ 4248 h 321"/>
                <a:gd name="T2" fmla="*/ 89496 w 489"/>
                <a:gd name="T3" fmla="*/ 4504 h 321"/>
                <a:gd name="T4" fmla="*/ 78304 w 489"/>
                <a:gd name="T5" fmla="*/ 5063 h 321"/>
                <a:gd name="T6" fmla="*/ 73575 w 489"/>
                <a:gd name="T7" fmla="*/ 5177 h 321"/>
                <a:gd name="T8" fmla="*/ 70457 w 489"/>
                <a:gd name="T9" fmla="*/ 5453 h 321"/>
                <a:gd name="T10" fmla="*/ 65604 w 489"/>
                <a:gd name="T11" fmla="*/ 5453 h 321"/>
                <a:gd name="T12" fmla="*/ 67064 w 489"/>
                <a:gd name="T13" fmla="*/ 4656 h 321"/>
                <a:gd name="T14" fmla="*/ 63899 w 489"/>
                <a:gd name="T15" fmla="*/ 4656 h 321"/>
                <a:gd name="T16" fmla="*/ 57572 w 489"/>
                <a:gd name="T17" fmla="*/ 4934 h 321"/>
                <a:gd name="T18" fmla="*/ 55868 w 489"/>
                <a:gd name="T19" fmla="*/ 4792 h 321"/>
                <a:gd name="T20" fmla="*/ 47960 w 489"/>
                <a:gd name="T21" fmla="*/ 4792 h 321"/>
                <a:gd name="T22" fmla="*/ 44763 w 489"/>
                <a:gd name="T23" fmla="*/ 4363 h 321"/>
                <a:gd name="T24" fmla="*/ 36754 w 489"/>
                <a:gd name="T25" fmla="*/ 4363 h 321"/>
                <a:gd name="T26" fmla="*/ 28870 w 489"/>
                <a:gd name="T27" fmla="*/ 4089 h 321"/>
                <a:gd name="T28" fmla="*/ 25610 w 489"/>
                <a:gd name="T29" fmla="*/ 4248 h 321"/>
                <a:gd name="T30" fmla="*/ 27212 w 489"/>
                <a:gd name="T31" fmla="*/ 4792 h 321"/>
                <a:gd name="T32" fmla="*/ 22280 w 489"/>
                <a:gd name="T33" fmla="*/ 4656 h 321"/>
                <a:gd name="T34" fmla="*/ 16019 w 489"/>
                <a:gd name="T35" fmla="*/ 4656 h 321"/>
                <a:gd name="T36" fmla="*/ 9662 w 489"/>
                <a:gd name="T37" fmla="*/ 5453 h 321"/>
                <a:gd name="T38" fmla="*/ 1606 w 489"/>
                <a:gd name="T39" fmla="*/ 4656 h 321"/>
                <a:gd name="T40" fmla="*/ 0 w 489"/>
                <a:gd name="T41" fmla="*/ 4656 h 321"/>
                <a:gd name="T42" fmla="*/ 1606 w 489"/>
                <a:gd name="T43" fmla="*/ 4363 h 321"/>
                <a:gd name="T44" fmla="*/ 3262 w 489"/>
                <a:gd name="T45" fmla="*/ 4248 h 321"/>
                <a:gd name="T46" fmla="*/ 0 w 489"/>
                <a:gd name="T47" fmla="*/ 3956 h 321"/>
                <a:gd name="T48" fmla="*/ 0 w 489"/>
                <a:gd name="T49" fmla="*/ 3828 h 321"/>
                <a:gd name="T50" fmla="*/ 3262 w 489"/>
                <a:gd name="T51" fmla="*/ 3570 h 321"/>
                <a:gd name="T52" fmla="*/ 14378 w 489"/>
                <a:gd name="T53" fmla="*/ 3570 h 321"/>
                <a:gd name="T54" fmla="*/ 19229 w 489"/>
                <a:gd name="T55" fmla="*/ 3291 h 321"/>
                <a:gd name="T56" fmla="*/ 22280 w 489"/>
                <a:gd name="T57" fmla="*/ 3147 h 321"/>
                <a:gd name="T58" fmla="*/ 22280 w 489"/>
                <a:gd name="T59" fmla="*/ 2737 h 321"/>
                <a:gd name="T60" fmla="*/ 16019 w 489"/>
                <a:gd name="T61" fmla="*/ 2048 h 321"/>
                <a:gd name="T62" fmla="*/ 14378 w 489"/>
                <a:gd name="T63" fmla="*/ 1364 h 321"/>
                <a:gd name="T64" fmla="*/ 17514 w 489"/>
                <a:gd name="T65" fmla="*/ 963 h 321"/>
                <a:gd name="T66" fmla="*/ 17514 w 489"/>
                <a:gd name="T67" fmla="*/ 688 h 321"/>
                <a:gd name="T68" fmla="*/ 14378 w 489"/>
                <a:gd name="T69" fmla="*/ 132 h 321"/>
                <a:gd name="T70" fmla="*/ 25610 w 489"/>
                <a:gd name="T71" fmla="*/ 132 h 321"/>
                <a:gd name="T72" fmla="*/ 28870 w 489"/>
                <a:gd name="T73" fmla="*/ 275 h 321"/>
                <a:gd name="T74" fmla="*/ 33539 w 489"/>
                <a:gd name="T75" fmla="*/ 0 h 321"/>
                <a:gd name="T76" fmla="*/ 41601 w 489"/>
                <a:gd name="T77" fmla="*/ 1226 h 321"/>
                <a:gd name="T78" fmla="*/ 55868 w 489"/>
                <a:gd name="T79" fmla="*/ 1226 h 321"/>
                <a:gd name="T80" fmla="*/ 59018 w 489"/>
                <a:gd name="T81" fmla="*/ 1364 h 321"/>
                <a:gd name="T82" fmla="*/ 62374 w 489"/>
                <a:gd name="T83" fmla="*/ 1226 h 321"/>
                <a:gd name="T84" fmla="*/ 67064 w 489"/>
                <a:gd name="T85" fmla="*/ 1504 h 321"/>
                <a:gd name="T86" fmla="*/ 67064 w 489"/>
                <a:gd name="T87" fmla="*/ 1930 h 321"/>
                <a:gd name="T88" fmla="*/ 70457 w 489"/>
                <a:gd name="T89" fmla="*/ 2188 h 321"/>
                <a:gd name="T90" fmla="*/ 71960 w 489"/>
                <a:gd name="T91" fmla="*/ 1930 h 321"/>
                <a:gd name="T92" fmla="*/ 74934 w 489"/>
                <a:gd name="T93" fmla="*/ 2188 h 321"/>
                <a:gd name="T94" fmla="*/ 81534 w 489"/>
                <a:gd name="T95" fmla="*/ 2188 h 321"/>
                <a:gd name="T96" fmla="*/ 83020 w 489"/>
                <a:gd name="T97" fmla="*/ 2048 h 321"/>
                <a:gd name="T98" fmla="*/ 92732 w 489"/>
                <a:gd name="T99" fmla="*/ 2604 h 321"/>
                <a:gd name="T100" fmla="*/ 94374 w 489"/>
                <a:gd name="T101" fmla="*/ 3291 h 321"/>
                <a:gd name="T102" fmla="*/ 94374 w 489"/>
                <a:gd name="T103" fmla="*/ 3683 h 321"/>
                <a:gd name="T104" fmla="*/ 97507 w 489"/>
                <a:gd name="T105" fmla="*/ 4248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1" name="Freeform 33"/>
            <p:cNvSpPr/>
            <p:nvPr/>
          </p:nvSpPr>
          <p:spPr bwMode="gray">
            <a:xfrm>
              <a:off x="3477" y="2353"/>
              <a:ext cx="366" cy="429"/>
            </a:xfrm>
            <a:custGeom>
              <a:avLst/>
              <a:gdLst>
                <a:gd name="T0" fmla="*/ 17308 w 305"/>
                <a:gd name="T1" fmla="*/ 0 h 385"/>
                <a:gd name="T2" fmla="*/ 25409 w 305"/>
                <a:gd name="T3" fmla="*/ 636 h 385"/>
                <a:gd name="T4" fmla="*/ 34834 w 305"/>
                <a:gd name="T5" fmla="*/ 1308 h 385"/>
                <a:gd name="T6" fmla="*/ 39649 w 305"/>
                <a:gd name="T7" fmla="*/ 1950 h 385"/>
                <a:gd name="T8" fmla="*/ 47579 w 305"/>
                <a:gd name="T9" fmla="*/ 2721 h 385"/>
                <a:gd name="T10" fmla="*/ 53718 w 305"/>
                <a:gd name="T11" fmla="*/ 2889 h 385"/>
                <a:gd name="T12" fmla="*/ 49229 w 305"/>
                <a:gd name="T13" fmla="*/ 2889 h 385"/>
                <a:gd name="T14" fmla="*/ 45829 w 305"/>
                <a:gd name="T15" fmla="*/ 3552 h 385"/>
                <a:gd name="T16" fmla="*/ 49229 w 305"/>
                <a:gd name="T17" fmla="*/ 4498 h 385"/>
                <a:gd name="T18" fmla="*/ 57095 w 305"/>
                <a:gd name="T19" fmla="*/ 4989 h 385"/>
                <a:gd name="T20" fmla="*/ 57095 w 305"/>
                <a:gd name="T21" fmla="*/ 5965 h 385"/>
                <a:gd name="T22" fmla="*/ 55385 w 305"/>
                <a:gd name="T23" fmla="*/ 6450 h 385"/>
                <a:gd name="T24" fmla="*/ 52141 w 305"/>
                <a:gd name="T25" fmla="*/ 6279 h 385"/>
                <a:gd name="T26" fmla="*/ 53718 w 305"/>
                <a:gd name="T27" fmla="*/ 6930 h 385"/>
                <a:gd name="T28" fmla="*/ 52141 w 305"/>
                <a:gd name="T29" fmla="*/ 7252 h 385"/>
                <a:gd name="T30" fmla="*/ 44446 w 305"/>
                <a:gd name="T31" fmla="*/ 7724 h 385"/>
                <a:gd name="T32" fmla="*/ 36419 w 305"/>
                <a:gd name="T33" fmla="*/ 7724 h 385"/>
                <a:gd name="T34" fmla="*/ 29909 w 305"/>
                <a:gd name="T35" fmla="*/ 7409 h 385"/>
                <a:gd name="T36" fmla="*/ 25409 w 305"/>
                <a:gd name="T37" fmla="*/ 7724 h 385"/>
                <a:gd name="T38" fmla="*/ 26873 w 305"/>
                <a:gd name="T39" fmla="*/ 7252 h 385"/>
                <a:gd name="T40" fmla="*/ 23815 w 305"/>
                <a:gd name="T41" fmla="*/ 7409 h 385"/>
                <a:gd name="T42" fmla="*/ 15840 w 305"/>
                <a:gd name="T43" fmla="*/ 6279 h 385"/>
                <a:gd name="T44" fmla="*/ 14237 w 305"/>
                <a:gd name="T45" fmla="*/ 5316 h 385"/>
                <a:gd name="T46" fmla="*/ 14237 w 305"/>
                <a:gd name="T47" fmla="*/ 4369 h 385"/>
                <a:gd name="T48" fmla="*/ 14237 w 305"/>
                <a:gd name="T49" fmla="*/ 3204 h 385"/>
                <a:gd name="T50" fmla="*/ 4768 w 305"/>
                <a:gd name="T51" fmla="*/ 3064 h 385"/>
                <a:gd name="T52" fmla="*/ 0 w 305"/>
                <a:gd name="T53" fmla="*/ 2721 h 385"/>
                <a:gd name="T54" fmla="*/ 6292 w 305"/>
                <a:gd name="T55" fmla="*/ 2417 h 385"/>
                <a:gd name="T56" fmla="*/ 8021 w 305"/>
                <a:gd name="T57" fmla="*/ 804 h 385"/>
                <a:gd name="T58" fmla="*/ 14237 w 305"/>
                <a:gd name="T59" fmla="*/ 1120 h 385"/>
                <a:gd name="T60" fmla="*/ 20633 w 305"/>
                <a:gd name="T61" fmla="*/ 962 h 385"/>
                <a:gd name="T62" fmla="*/ 15840 w 305"/>
                <a:gd name="T63" fmla="*/ 319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2" name="Freeform 34"/>
            <p:cNvSpPr/>
            <p:nvPr/>
          </p:nvSpPr>
          <p:spPr bwMode="gray">
            <a:xfrm>
              <a:off x="3152" y="2220"/>
              <a:ext cx="452" cy="400"/>
            </a:xfrm>
            <a:custGeom>
              <a:avLst/>
              <a:gdLst>
                <a:gd name="T0" fmla="*/ 41070 w 377"/>
                <a:gd name="T1" fmla="*/ 139 h 361"/>
                <a:gd name="T2" fmla="*/ 50957 w 377"/>
                <a:gd name="T3" fmla="*/ 0 h 361"/>
                <a:gd name="T4" fmla="*/ 54240 w 377"/>
                <a:gd name="T5" fmla="*/ 295 h 361"/>
                <a:gd name="T6" fmla="*/ 62403 w 377"/>
                <a:gd name="T7" fmla="*/ 440 h 361"/>
                <a:gd name="T8" fmla="*/ 65967 w 377"/>
                <a:gd name="T9" fmla="*/ 295 h 361"/>
                <a:gd name="T10" fmla="*/ 69117 w 377"/>
                <a:gd name="T11" fmla="*/ 295 h 361"/>
                <a:gd name="T12" fmla="*/ 57521 w 377"/>
                <a:gd name="T13" fmla="*/ 1146 h 361"/>
                <a:gd name="T14" fmla="*/ 55850 w 377"/>
                <a:gd name="T15" fmla="*/ 1606 h 361"/>
                <a:gd name="T16" fmla="*/ 57521 w 377"/>
                <a:gd name="T17" fmla="*/ 1737 h 361"/>
                <a:gd name="T18" fmla="*/ 59297 w 377"/>
                <a:gd name="T19" fmla="*/ 1737 h 361"/>
                <a:gd name="T20" fmla="*/ 65967 w 377"/>
                <a:gd name="T21" fmla="*/ 2309 h 361"/>
                <a:gd name="T22" fmla="*/ 72264 w 377"/>
                <a:gd name="T23" fmla="*/ 2309 h 361"/>
                <a:gd name="T24" fmla="*/ 72264 w 377"/>
                <a:gd name="T25" fmla="*/ 2649 h 361"/>
                <a:gd name="T26" fmla="*/ 77255 w 377"/>
                <a:gd name="T27" fmla="*/ 2781 h 361"/>
                <a:gd name="T28" fmla="*/ 77255 w 377"/>
                <a:gd name="T29" fmla="*/ 3074 h 361"/>
                <a:gd name="T30" fmla="*/ 72264 w 377"/>
                <a:gd name="T31" fmla="*/ 3496 h 361"/>
                <a:gd name="T32" fmla="*/ 72264 w 377"/>
                <a:gd name="T33" fmla="*/ 3236 h 361"/>
                <a:gd name="T34" fmla="*/ 67391 w 377"/>
                <a:gd name="T35" fmla="*/ 2932 h 361"/>
                <a:gd name="T36" fmla="*/ 64239 w 377"/>
                <a:gd name="T37" fmla="*/ 2932 h 361"/>
                <a:gd name="T38" fmla="*/ 64239 w 377"/>
                <a:gd name="T39" fmla="*/ 3804 h 361"/>
                <a:gd name="T40" fmla="*/ 62403 w 377"/>
                <a:gd name="T41" fmla="*/ 4376 h 361"/>
                <a:gd name="T42" fmla="*/ 57521 w 377"/>
                <a:gd name="T43" fmla="*/ 4376 h 361"/>
                <a:gd name="T44" fmla="*/ 55850 w 377"/>
                <a:gd name="T45" fmla="*/ 4523 h 361"/>
                <a:gd name="T46" fmla="*/ 59297 w 377"/>
                <a:gd name="T47" fmla="*/ 4653 h 361"/>
                <a:gd name="T48" fmla="*/ 60976 w 377"/>
                <a:gd name="T49" fmla="*/ 4964 h 361"/>
                <a:gd name="T50" fmla="*/ 65967 w 377"/>
                <a:gd name="T51" fmla="*/ 5231 h 361"/>
                <a:gd name="T52" fmla="*/ 70554 w 377"/>
                <a:gd name="T53" fmla="*/ 5106 h 361"/>
                <a:gd name="T54" fmla="*/ 72264 w 377"/>
                <a:gd name="T55" fmla="*/ 6108 h 361"/>
                <a:gd name="T56" fmla="*/ 62403 w 377"/>
                <a:gd name="T57" fmla="*/ 6562 h 361"/>
                <a:gd name="T58" fmla="*/ 60976 w 377"/>
                <a:gd name="T59" fmla="*/ 6405 h 361"/>
                <a:gd name="T60" fmla="*/ 59297 w 377"/>
                <a:gd name="T61" fmla="*/ 6562 h 361"/>
                <a:gd name="T62" fmla="*/ 52765 w 377"/>
                <a:gd name="T63" fmla="*/ 6562 h 361"/>
                <a:gd name="T64" fmla="*/ 49349 w 377"/>
                <a:gd name="T65" fmla="*/ 6275 h 361"/>
                <a:gd name="T66" fmla="*/ 47714 w 377"/>
                <a:gd name="T67" fmla="*/ 6562 h 361"/>
                <a:gd name="T68" fmla="*/ 44493 w 377"/>
                <a:gd name="T69" fmla="*/ 6275 h 361"/>
                <a:gd name="T70" fmla="*/ 44493 w 377"/>
                <a:gd name="T71" fmla="*/ 5816 h 361"/>
                <a:gd name="T72" fmla="*/ 39597 w 377"/>
                <a:gd name="T73" fmla="*/ 5526 h 361"/>
                <a:gd name="T74" fmla="*/ 36131 w 377"/>
                <a:gd name="T75" fmla="*/ 5683 h 361"/>
                <a:gd name="T76" fmla="*/ 32954 w 377"/>
                <a:gd name="T77" fmla="*/ 5526 h 361"/>
                <a:gd name="T78" fmla="*/ 18241 w 377"/>
                <a:gd name="T79" fmla="*/ 5386 h 361"/>
                <a:gd name="T80" fmla="*/ 9899 w 377"/>
                <a:gd name="T81" fmla="*/ 4210 h 361"/>
                <a:gd name="T82" fmla="*/ 3363 w 377"/>
                <a:gd name="T83" fmla="*/ 3349 h 361"/>
                <a:gd name="T84" fmla="*/ 0 w 377"/>
                <a:gd name="T85" fmla="*/ 2309 h 361"/>
                <a:gd name="T86" fmla="*/ 6481 w 377"/>
                <a:gd name="T87" fmla="*/ 2309 h 361"/>
                <a:gd name="T88" fmla="*/ 23071 w 377"/>
                <a:gd name="T89" fmla="*/ 1453 h 361"/>
                <a:gd name="T90" fmla="*/ 27981 w 377"/>
                <a:gd name="T91" fmla="*/ 1453 h 361"/>
                <a:gd name="T92" fmla="*/ 34638 w 377"/>
                <a:gd name="T93" fmla="*/ 1453 h 361"/>
                <a:gd name="T94" fmla="*/ 39597 w 377"/>
                <a:gd name="T95" fmla="*/ 881 h 361"/>
                <a:gd name="T96" fmla="*/ 41070 w 377"/>
                <a:gd name="T97" fmla="*/ 139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3" name="Freeform 35"/>
            <p:cNvSpPr/>
            <p:nvPr/>
          </p:nvSpPr>
          <p:spPr bwMode="invGray">
            <a:xfrm>
              <a:off x="3142" y="1858"/>
              <a:ext cx="299" cy="507"/>
            </a:xfrm>
            <a:custGeom>
              <a:avLst/>
              <a:gdLst>
                <a:gd name="T0" fmla="*/ 41876 w 249"/>
                <a:gd name="T1" fmla="*/ 6835 h 457"/>
                <a:gd name="T2" fmla="*/ 40225 w 249"/>
                <a:gd name="T3" fmla="*/ 7637 h 457"/>
                <a:gd name="T4" fmla="*/ 35420 w 249"/>
                <a:gd name="T5" fmla="*/ 8286 h 457"/>
                <a:gd name="T6" fmla="*/ 27380 w 249"/>
                <a:gd name="T7" fmla="*/ 8145 h 457"/>
                <a:gd name="T8" fmla="*/ 16084 w 249"/>
                <a:gd name="T9" fmla="*/ 8748 h 457"/>
                <a:gd name="T10" fmla="*/ 8086 w 249"/>
                <a:gd name="T11" fmla="*/ 9245 h 457"/>
                <a:gd name="T12" fmla="*/ 1611 w 249"/>
                <a:gd name="T13" fmla="*/ 9245 h 457"/>
                <a:gd name="T14" fmla="*/ 0 w 249"/>
                <a:gd name="T15" fmla="*/ 9081 h 457"/>
                <a:gd name="T16" fmla="*/ 3273 w 249"/>
                <a:gd name="T17" fmla="*/ 7805 h 457"/>
                <a:gd name="T18" fmla="*/ 4827 w 249"/>
                <a:gd name="T19" fmla="*/ 7469 h 457"/>
                <a:gd name="T20" fmla="*/ 1611 w 249"/>
                <a:gd name="T21" fmla="*/ 6650 h 457"/>
                <a:gd name="T22" fmla="*/ 3273 w 249"/>
                <a:gd name="T23" fmla="*/ 5377 h 457"/>
                <a:gd name="T24" fmla="*/ 4827 w 249"/>
                <a:gd name="T25" fmla="*/ 4544 h 457"/>
                <a:gd name="T26" fmla="*/ 6406 w 249"/>
                <a:gd name="T27" fmla="*/ 4215 h 457"/>
                <a:gd name="T28" fmla="*/ 3273 w 249"/>
                <a:gd name="T29" fmla="*/ 3900 h 457"/>
                <a:gd name="T30" fmla="*/ 6406 w 249"/>
                <a:gd name="T31" fmla="*/ 3266 h 457"/>
                <a:gd name="T32" fmla="*/ 11154 w 249"/>
                <a:gd name="T33" fmla="*/ 2285 h 457"/>
                <a:gd name="T34" fmla="*/ 11154 w 249"/>
                <a:gd name="T35" fmla="*/ 1622 h 457"/>
                <a:gd name="T36" fmla="*/ 14471 w 249"/>
                <a:gd name="T37" fmla="*/ 1622 h 457"/>
                <a:gd name="T38" fmla="*/ 24185 w 249"/>
                <a:gd name="T39" fmla="*/ 485 h 457"/>
                <a:gd name="T40" fmla="*/ 29041 w 249"/>
                <a:gd name="T41" fmla="*/ 320 h 457"/>
                <a:gd name="T42" fmla="*/ 34075 w 249"/>
                <a:gd name="T43" fmla="*/ 0 h 457"/>
                <a:gd name="T44" fmla="*/ 35420 w 249"/>
                <a:gd name="T45" fmla="*/ 154 h 457"/>
                <a:gd name="T46" fmla="*/ 43479 w 249"/>
                <a:gd name="T47" fmla="*/ 0 h 457"/>
                <a:gd name="T48" fmla="*/ 48302 w 249"/>
                <a:gd name="T49" fmla="*/ 485 h 457"/>
                <a:gd name="T50" fmla="*/ 43479 w 249"/>
                <a:gd name="T51" fmla="*/ 657 h 457"/>
                <a:gd name="T52" fmla="*/ 41876 w 249"/>
                <a:gd name="T53" fmla="*/ 965 h 457"/>
                <a:gd name="T54" fmla="*/ 48302 w 249"/>
                <a:gd name="T55" fmla="*/ 965 h 457"/>
                <a:gd name="T56" fmla="*/ 49970 w 249"/>
                <a:gd name="T57" fmla="*/ 1792 h 457"/>
                <a:gd name="T58" fmla="*/ 46835 w 249"/>
                <a:gd name="T59" fmla="*/ 2437 h 457"/>
                <a:gd name="T60" fmla="*/ 43479 w 249"/>
                <a:gd name="T61" fmla="*/ 2118 h 457"/>
                <a:gd name="T62" fmla="*/ 38774 w 249"/>
                <a:gd name="T63" fmla="*/ 2437 h 457"/>
                <a:gd name="T64" fmla="*/ 40225 w 249"/>
                <a:gd name="T65" fmla="*/ 2772 h 457"/>
                <a:gd name="T66" fmla="*/ 37118 w 249"/>
                <a:gd name="T67" fmla="*/ 3266 h 457"/>
                <a:gd name="T68" fmla="*/ 45249 w 249"/>
                <a:gd name="T69" fmla="*/ 4383 h 457"/>
                <a:gd name="T70" fmla="*/ 38774 w 249"/>
                <a:gd name="T71" fmla="*/ 6168 h 457"/>
                <a:gd name="T72" fmla="*/ 41876 w 249"/>
                <a:gd name="T73" fmla="*/ 683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4" name="Freeform 36"/>
            <p:cNvSpPr/>
            <p:nvPr/>
          </p:nvSpPr>
          <p:spPr bwMode="gray">
            <a:xfrm>
              <a:off x="2824" y="1946"/>
              <a:ext cx="386" cy="675"/>
            </a:xfrm>
            <a:custGeom>
              <a:avLst/>
              <a:gdLst>
                <a:gd name="T0" fmla="*/ 67312 w 321"/>
                <a:gd name="T1" fmla="*/ 9084 h 609"/>
                <a:gd name="T2" fmla="*/ 62198 w 321"/>
                <a:gd name="T3" fmla="*/ 9406 h 609"/>
                <a:gd name="T4" fmla="*/ 58941 w 321"/>
                <a:gd name="T5" fmla="*/ 9251 h 609"/>
                <a:gd name="T6" fmla="*/ 46993 w 321"/>
                <a:gd name="T7" fmla="*/ 9251 h 609"/>
                <a:gd name="T8" fmla="*/ 50525 w 321"/>
                <a:gd name="T9" fmla="*/ 9834 h 609"/>
                <a:gd name="T10" fmla="*/ 46993 w 321"/>
                <a:gd name="T11" fmla="*/ 10616 h 609"/>
                <a:gd name="T12" fmla="*/ 48708 w 321"/>
                <a:gd name="T13" fmla="*/ 11521 h 609"/>
                <a:gd name="T14" fmla="*/ 42017 w 321"/>
                <a:gd name="T15" fmla="*/ 11350 h 609"/>
                <a:gd name="T16" fmla="*/ 32122 w 321"/>
                <a:gd name="T17" fmla="*/ 10750 h 609"/>
                <a:gd name="T18" fmla="*/ 20096 w 321"/>
                <a:gd name="T19" fmla="*/ 10455 h 609"/>
                <a:gd name="T20" fmla="*/ 11792 w 321"/>
                <a:gd name="T21" fmla="*/ 9834 h 609"/>
                <a:gd name="T22" fmla="*/ 3404 w 321"/>
                <a:gd name="T23" fmla="*/ 9834 h 609"/>
                <a:gd name="T24" fmla="*/ 3404 w 321"/>
                <a:gd name="T25" fmla="*/ 9704 h 609"/>
                <a:gd name="T26" fmla="*/ 0 w 321"/>
                <a:gd name="T27" fmla="*/ 9550 h 609"/>
                <a:gd name="T28" fmla="*/ 1685 w 321"/>
                <a:gd name="T29" fmla="*/ 9406 h 609"/>
                <a:gd name="T30" fmla="*/ 1685 w 321"/>
                <a:gd name="T31" fmla="*/ 8956 h 609"/>
                <a:gd name="T32" fmla="*/ 0 w 321"/>
                <a:gd name="T33" fmla="*/ 8790 h 609"/>
                <a:gd name="T34" fmla="*/ 3404 w 321"/>
                <a:gd name="T35" fmla="*/ 8646 h 609"/>
                <a:gd name="T36" fmla="*/ 10203 w 321"/>
                <a:gd name="T37" fmla="*/ 8646 h 609"/>
                <a:gd name="T38" fmla="*/ 10203 w 321"/>
                <a:gd name="T39" fmla="*/ 6537 h 609"/>
                <a:gd name="T40" fmla="*/ 18515 w 321"/>
                <a:gd name="T41" fmla="*/ 6537 h 609"/>
                <a:gd name="T42" fmla="*/ 18515 w 321"/>
                <a:gd name="T43" fmla="*/ 6816 h 609"/>
                <a:gd name="T44" fmla="*/ 23471 w 321"/>
                <a:gd name="T45" fmla="*/ 6816 h 609"/>
                <a:gd name="T46" fmla="*/ 23471 w 321"/>
                <a:gd name="T47" fmla="*/ 6205 h 609"/>
                <a:gd name="T48" fmla="*/ 33598 w 321"/>
                <a:gd name="T49" fmla="*/ 6205 h 609"/>
                <a:gd name="T50" fmla="*/ 35300 w 321"/>
                <a:gd name="T51" fmla="*/ 5317 h 609"/>
                <a:gd name="T52" fmla="*/ 35300 w 321"/>
                <a:gd name="T53" fmla="*/ 4696 h 609"/>
                <a:gd name="T54" fmla="*/ 30209 w 321"/>
                <a:gd name="T55" fmla="*/ 4377 h 609"/>
                <a:gd name="T56" fmla="*/ 23471 w 321"/>
                <a:gd name="T57" fmla="*/ 3938 h 609"/>
                <a:gd name="T58" fmla="*/ 20096 w 321"/>
                <a:gd name="T59" fmla="*/ 3491 h 609"/>
                <a:gd name="T60" fmla="*/ 21724 w 321"/>
                <a:gd name="T61" fmla="*/ 2723 h 609"/>
                <a:gd name="T62" fmla="*/ 25122 w 321"/>
                <a:gd name="T63" fmla="*/ 2434 h 609"/>
                <a:gd name="T64" fmla="*/ 30209 w 321"/>
                <a:gd name="T65" fmla="*/ 2723 h 609"/>
                <a:gd name="T66" fmla="*/ 37092 w 321"/>
                <a:gd name="T67" fmla="*/ 2723 h 609"/>
                <a:gd name="T68" fmla="*/ 38712 w 321"/>
                <a:gd name="T69" fmla="*/ 2265 h 609"/>
                <a:gd name="T70" fmla="*/ 42017 w 321"/>
                <a:gd name="T71" fmla="*/ 2265 h 609"/>
                <a:gd name="T72" fmla="*/ 40401 w 321"/>
                <a:gd name="T73" fmla="*/ 1648 h 609"/>
                <a:gd name="T74" fmla="*/ 51906 w 321"/>
                <a:gd name="T75" fmla="*/ 606 h 609"/>
                <a:gd name="T76" fmla="*/ 51906 w 321"/>
                <a:gd name="T77" fmla="*/ 310 h 609"/>
                <a:gd name="T78" fmla="*/ 58941 w 321"/>
                <a:gd name="T79" fmla="*/ 310 h 609"/>
                <a:gd name="T80" fmla="*/ 60412 w 321"/>
                <a:gd name="T81" fmla="*/ 466 h 609"/>
                <a:gd name="T82" fmla="*/ 62198 w 321"/>
                <a:gd name="T83" fmla="*/ 139 h 609"/>
                <a:gd name="T84" fmla="*/ 63894 w 321"/>
                <a:gd name="T85" fmla="*/ 0 h 609"/>
                <a:gd name="T86" fmla="*/ 67312 w 321"/>
                <a:gd name="T87" fmla="*/ 466 h 609"/>
                <a:gd name="T88" fmla="*/ 67312 w 321"/>
                <a:gd name="T89" fmla="*/ 606 h 609"/>
                <a:gd name="T90" fmla="*/ 58941 w 321"/>
                <a:gd name="T91" fmla="*/ 2125 h 609"/>
                <a:gd name="T92" fmla="*/ 62198 w 321"/>
                <a:gd name="T93" fmla="*/ 2434 h 609"/>
                <a:gd name="T94" fmla="*/ 58941 w 321"/>
                <a:gd name="T95" fmla="*/ 3491 h 609"/>
                <a:gd name="T96" fmla="*/ 57197 w 321"/>
                <a:gd name="T97" fmla="*/ 4696 h 609"/>
                <a:gd name="T98" fmla="*/ 60412 w 321"/>
                <a:gd name="T99" fmla="*/ 5464 h 609"/>
                <a:gd name="T100" fmla="*/ 55307 w 321"/>
                <a:gd name="T101" fmla="*/ 6816 h 609"/>
                <a:gd name="T102" fmla="*/ 57197 w 321"/>
                <a:gd name="T103" fmla="*/ 7100 h 609"/>
                <a:gd name="T104" fmla="*/ 60412 w 321"/>
                <a:gd name="T105" fmla="*/ 8181 h 609"/>
                <a:gd name="T106" fmla="*/ 67312 w 321"/>
                <a:gd name="T107" fmla="*/ 9084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5" name="Freeform 37"/>
            <p:cNvSpPr/>
            <p:nvPr/>
          </p:nvSpPr>
          <p:spPr bwMode="invGray">
            <a:xfrm>
              <a:off x="2752" y="1955"/>
              <a:ext cx="211" cy="346"/>
            </a:xfrm>
            <a:custGeom>
              <a:avLst/>
              <a:gdLst>
                <a:gd name="T0" fmla="*/ 28689 w 177"/>
                <a:gd name="T1" fmla="*/ 2392 h 313"/>
                <a:gd name="T2" fmla="*/ 26120 w 177"/>
                <a:gd name="T3" fmla="*/ 2064 h 313"/>
                <a:gd name="T4" fmla="*/ 19541 w 177"/>
                <a:gd name="T5" fmla="*/ 1765 h 313"/>
                <a:gd name="T6" fmla="*/ 22170 w 177"/>
                <a:gd name="T7" fmla="*/ 634 h 313"/>
                <a:gd name="T8" fmla="*/ 20938 w 177"/>
                <a:gd name="T9" fmla="*/ 0 h 313"/>
                <a:gd name="T10" fmla="*/ 11891 w 177"/>
                <a:gd name="T11" fmla="*/ 1106 h 313"/>
                <a:gd name="T12" fmla="*/ 10461 w 177"/>
                <a:gd name="T13" fmla="*/ 2221 h 313"/>
                <a:gd name="T14" fmla="*/ 6608 w 177"/>
                <a:gd name="T15" fmla="*/ 2392 h 313"/>
                <a:gd name="T16" fmla="*/ 1444 w 177"/>
                <a:gd name="T17" fmla="*/ 2869 h 313"/>
                <a:gd name="T18" fmla="*/ 0 w 177"/>
                <a:gd name="T19" fmla="*/ 3314 h 313"/>
                <a:gd name="T20" fmla="*/ 6608 w 177"/>
                <a:gd name="T21" fmla="*/ 3834 h 313"/>
                <a:gd name="T22" fmla="*/ 6608 w 177"/>
                <a:gd name="T23" fmla="*/ 4462 h 313"/>
                <a:gd name="T24" fmla="*/ 7877 w 177"/>
                <a:gd name="T25" fmla="*/ 4783 h 313"/>
                <a:gd name="T26" fmla="*/ 6608 w 177"/>
                <a:gd name="T27" fmla="*/ 5238 h 313"/>
                <a:gd name="T28" fmla="*/ 7877 w 177"/>
                <a:gd name="T29" fmla="*/ 5549 h 313"/>
                <a:gd name="T30" fmla="*/ 15601 w 177"/>
                <a:gd name="T31" fmla="*/ 6216 h 313"/>
                <a:gd name="T32" fmla="*/ 18380 w 177"/>
                <a:gd name="T33" fmla="*/ 6216 h 313"/>
                <a:gd name="T34" fmla="*/ 18380 w 177"/>
                <a:gd name="T35" fmla="*/ 5907 h 313"/>
                <a:gd name="T36" fmla="*/ 20938 w 177"/>
                <a:gd name="T37" fmla="*/ 5421 h 313"/>
                <a:gd name="T38" fmla="*/ 19541 w 177"/>
                <a:gd name="T39" fmla="*/ 4783 h 313"/>
                <a:gd name="T40" fmla="*/ 18380 w 177"/>
                <a:gd name="T41" fmla="*/ 4783 h 313"/>
                <a:gd name="T42" fmla="*/ 16935 w 177"/>
                <a:gd name="T43" fmla="*/ 4152 h 313"/>
                <a:gd name="T44" fmla="*/ 19541 w 177"/>
                <a:gd name="T45" fmla="*/ 4152 h 313"/>
                <a:gd name="T46" fmla="*/ 19541 w 177"/>
                <a:gd name="T47" fmla="*/ 3487 h 313"/>
                <a:gd name="T48" fmla="*/ 22170 w 177"/>
                <a:gd name="T49" fmla="*/ 3487 h 313"/>
                <a:gd name="T50" fmla="*/ 24790 w 177"/>
                <a:gd name="T51" fmla="*/ 3658 h 313"/>
                <a:gd name="T52" fmla="*/ 26120 w 177"/>
                <a:gd name="T53" fmla="*/ 2695 h 313"/>
                <a:gd name="T54" fmla="*/ 28689 w 177"/>
                <a:gd name="T55" fmla="*/ 2392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6" name="Freeform 38"/>
            <p:cNvSpPr/>
            <p:nvPr/>
          </p:nvSpPr>
          <p:spPr bwMode="invGray">
            <a:xfrm>
              <a:off x="1996" y="1609"/>
              <a:ext cx="1031" cy="931"/>
            </a:xfrm>
            <a:custGeom>
              <a:avLst/>
              <a:gdLst>
                <a:gd name="T0" fmla="*/ 130713 w 857"/>
                <a:gd name="T1" fmla="*/ 9151 h 841"/>
                <a:gd name="T2" fmla="*/ 139125 w 857"/>
                <a:gd name="T3" fmla="*/ 10203 h 841"/>
                <a:gd name="T4" fmla="*/ 139125 w 857"/>
                <a:gd name="T5" fmla="*/ 10830 h 841"/>
                <a:gd name="T6" fmla="*/ 152420 w 857"/>
                <a:gd name="T7" fmla="*/ 11914 h 841"/>
                <a:gd name="T8" fmla="*/ 153815 w 857"/>
                <a:gd name="T9" fmla="*/ 11437 h 841"/>
                <a:gd name="T10" fmla="*/ 155566 w 857"/>
                <a:gd name="T11" fmla="*/ 10514 h 841"/>
                <a:gd name="T12" fmla="*/ 152420 w 857"/>
                <a:gd name="T13" fmla="*/ 9943 h 841"/>
                <a:gd name="T14" fmla="*/ 155566 w 857"/>
                <a:gd name="T15" fmla="*/ 9308 h 841"/>
                <a:gd name="T16" fmla="*/ 165460 w 857"/>
                <a:gd name="T17" fmla="*/ 9782 h 841"/>
                <a:gd name="T18" fmla="*/ 177259 w 857"/>
                <a:gd name="T19" fmla="*/ 10514 h 841"/>
                <a:gd name="T20" fmla="*/ 165460 w 857"/>
                <a:gd name="T21" fmla="*/ 12069 h 841"/>
                <a:gd name="T22" fmla="*/ 160563 w 857"/>
                <a:gd name="T23" fmla="*/ 12661 h 841"/>
                <a:gd name="T24" fmla="*/ 152420 w 857"/>
                <a:gd name="T25" fmla="*/ 12358 h 841"/>
                <a:gd name="T26" fmla="*/ 145707 w 857"/>
                <a:gd name="T27" fmla="*/ 14337 h 841"/>
                <a:gd name="T28" fmla="*/ 143963 w 857"/>
                <a:gd name="T29" fmla="*/ 14803 h 841"/>
                <a:gd name="T30" fmla="*/ 142425 w 857"/>
                <a:gd name="T31" fmla="*/ 15413 h 841"/>
                <a:gd name="T32" fmla="*/ 130713 w 857"/>
                <a:gd name="T33" fmla="*/ 16035 h 841"/>
                <a:gd name="T34" fmla="*/ 122714 w 857"/>
                <a:gd name="T35" fmla="*/ 14495 h 841"/>
                <a:gd name="T36" fmla="*/ 119260 w 857"/>
                <a:gd name="T37" fmla="*/ 14337 h 841"/>
                <a:gd name="T38" fmla="*/ 109218 w 857"/>
                <a:gd name="T39" fmla="*/ 13272 h 841"/>
                <a:gd name="T40" fmla="*/ 102689 w 857"/>
                <a:gd name="T41" fmla="*/ 13559 h 841"/>
                <a:gd name="T42" fmla="*/ 101023 w 857"/>
                <a:gd name="T43" fmla="*/ 13876 h 841"/>
                <a:gd name="T44" fmla="*/ 99307 w 857"/>
                <a:gd name="T45" fmla="*/ 14803 h 841"/>
                <a:gd name="T46" fmla="*/ 96160 w 857"/>
                <a:gd name="T47" fmla="*/ 14203 h 841"/>
                <a:gd name="T48" fmla="*/ 86087 w 857"/>
                <a:gd name="T49" fmla="*/ 13876 h 841"/>
                <a:gd name="T50" fmla="*/ 84429 w 857"/>
                <a:gd name="T51" fmla="*/ 13145 h 841"/>
                <a:gd name="T52" fmla="*/ 94438 w 857"/>
                <a:gd name="T53" fmla="*/ 13272 h 841"/>
                <a:gd name="T54" fmla="*/ 101023 w 857"/>
                <a:gd name="T55" fmla="*/ 12830 h 841"/>
                <a:gd name="T56" fmla="*/ 96160 w 857"/>
                <a:gd name="T57" fmla="*/ 12216 h 841"/>
                <a:gd name="T58" fmla="*/ 104339 w 857"/>
                <a:gd name="T59" fmla="*/ 11437 h 841"/>
                <a:gd name="T60" fmla="*/ 110911 w 857"/>
                <a:gd name="T61" fmla="*/ 10830 h 841"/>
                <a:gd name="T62" fmla="*/ 99307 w 857"/>
                <a:gd name="T63" fmla="*/ 7789 h 841"/>
                <a:gd name="T64" fmla="*/ 84429 w 857"/>
                <a:gd name="T65" fmla="*/ 6875 h 841"/>
                <a:gd name="T66" fmla="*/ 71090 w 857"/>
                <a:gd name="T67" fmla="*/ 6411 h 841"/>
                <a:gd name="T68" fmla="*/ 58035 w 857"/>
                <a:gd name="T69" fmla="*/ 5935 h 841"/>
                <a:gd name="T70" fmla="*/ 43094 w 857"/>
                <a:gd name="T71" fmla="*/ 6411 h 841"/>
                <a:gd name="T72" fmla="*/ 9937 w 857"/>
                <a:gd name="T73" fmla="*/ 4578 h 841"/>
                <a:gd name="T74" fmla="*/ 1653 w 857"/>
                <a:gd name="T75" fmla="*/ 3048 h 841"/>
                <a:gd name="T76" fmla="*/ 9937 w 857"/>
                <a:gd name="T77" fmla="*/ 2904 h 841"/>
                <a:gd name="T78" fmla="*/ 23204 w 857"/>
                <a:gd name="T79" fmla="*/ 1825 h 841"/>
                <a:gd name="T80" fmla="*/ 28196 w 857"/>
                <a:gd name="T81" fmla="*/ 1216 h 841"/>
                <a:gd name="T82" fmla="*/ 44677 w 857"/>
                <a:gd name="T83" fmla="*/ 622 h 841"/>
                <a:gd name="T84" fmla="*/ 48034 w 857"/>
                <a:gd name="T85" fmla="*/ 0 h 841"/>
                <a:gd name="T86" fmla="*/ 59597 w 857"/>
                <a:gd name="T87" fmla="*/ 1405 h 841"/>
                <a:gd name="T88" fmla="*/ 61298 w 857"/>
                <a:gd name="T89" fmla="*/ 2452 h 841"/>
                <a:gd name="T90" fmla="*/ 64535 w 857"/>
                <a:gd name="T91" fmla="*/ 3358 h 841"/>
                <a:gd name="T92" fmla="*/ 69604 w 857"/>
                <a:gd name="T93" fmla="*/ 3665 h 841"/>
                <a:gd name="T94" fmla="*/ 84429 w 857"/>
                <a:gd name="T95" fmla="*/ 3358 h 841"/>
                <a:gd name="T96" fmla="*/ 84429 w 857"/>
                <a:gd name="T97" fmla="*/ 4115 h 841"/>
                <a:gd name="T98" fmla="*/ 79559 w 857"/>
                <a:gd name="T99" fmla="*/ 4854 h 841"/>
                <a:gd name="T100" fmla="*/ 89379 w 857"/>
                <a:gd name="T101" fmla="*/ 6272 h 841"/>
                <a:gd name="T102" fmla="*/ 102689 w 857"/>
                <a:gd name="T103" fmla="*/ 6563 h 841"/>
                <a:gd name="T104" fmla="*/ 109218 w 857"/>
                <a:gd name="T105" fmla="*/ 6093 h 841"/>
                <a:gd name="T106" fmla="*/ 120838 w 857"/>
                <a:gd name="T107" fmla="*/ 6093 h 841"/>
                <a:gd name="T108" fmla="*/ 129107 w 857"/>
                <a:gd name="T109" fmla="*/ 6411 h 841"/>
                <a:gd name="T110" fmla="*/ 119260 w 857"/>
                <a:gd name="T111" fmla="*/ 7467 h 841"/>
                <a:gd name="T112" fmla="*/ 124208 w 857"/>
                <a:gd name="T113" fmla="*/ 8697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7" name="Freeform 39"/>
            <p:cNvSpPr/>
            <p:nvPr/>
          </p:nvSpPr>
          <p:spPr bwMode="invGray">
            <a:xfrm>
              <a:off x="2324" y="750"/>
              <a:ext cx="1710" cy="1376"/>
            </a:xfrm>
            <a:custGeom>
              <a:avLst/>
              <a:gdLst>
                <a:gd name="T0" fmla="*/ 3268 w 1425"/>
                <a:gd name="T1" fmla="*/ 17538 h 1241"/>
                <a:gd name="T2" fmla="*/ 12748 w 1425"/>
                <a:gd name="T3" fmla="*/ 18931 h 1241"/>
                <a:gd name="T4" fmla="*/ 27340 w 1425"/>
                <a:gd name="T5" fmla="*/ 19092 h 1241"/>
                <a:gd name="T6" fmla="*/ 22511 w 1425"/>
                <a:gd name="T7" fmla="*/ 20166 h 1241"/>
                <a:gd name="T8" fmla="*/ 43420 w 1425"/>
                <a:gd name="T9" fmla="*/ 22092 h 1241"/>
                <a:gd name="T10" fmla="*/ 51507 w 1425"/>
                <a:gd name="T11" fmla="*/ 21432 h 1241"/>
                <a:gd name="T12" fmla="*/ 70810 w 1425"/>
                <a:gd name="T13" fmla="*/ 21589 h 1241"/>
                <a:gd name="T14" fmla="*/ 65975 w 1425"/>
                <a:gd name="T15" fmla="*/ 24258 h 1241"/>
                <a:gd name="T16" fmla="*/ 85263 w 1425"/>
                <a:gd name="T17" fmla="*/ 23467 h 1241"/>
                <a:gd name="T18" fmla="*/ 99982 w 1425"/>
                <a:gd name="T19" fmla="*/ 21743 h 1241"/>
                <a:gd name="T20" fmla="*/ 112524 w 1425"/>
                <a:gd name="T21" fmla="*/ 23932 h 1241"/>
                <a:gd name="T22" fmla="*/ 120801 w 1425"/>
                <a:gd name="T23" fmla="*/ 23467 h 1241"/>
                <a:gd name="T24" fmla="*/ 133559 w 1425"/>
                <a:gd name="T25" fmla="*/ 21743 h 1241"/>
                <a:gd name="T26" fmla="*/ 141787 w 1425"/>
                <a:gd name="T27" fmla="*/ 21432 h 1241"/>
                <a:gd name="T28" fmla="*/ 148133 w 1425"/>
                <a:gd name="T29" fmla="*/ 21432 h 1241"/>
                <a:gd name="T30" fmla="*/ 161027 w 1425"/>
                <a:gd name="T31" fmla="*/ 20059 h 1241"/>
                <a:gd name="T32" fmla="*/ 173769 w 1425"/>
                <a:gd name="T33" fmla="*/ 19729 h 1241"/>
                <a:gd name="T34" fmla="*/ 180289 w 1425"/>
                <a:gd name="T35" fmla="*/ 18005 h 1241"/>
                <a:gd name="T36" fmla="*/ 189946 w 1425"/>
                <a:gd name="T37" fmla="*/ 17834 h 1241"/>
                <a:gd name="T38" fmla="*/ 202795 w 1425"/>
                <a:gd name="T39" fmla="*/ 17054 h 1241"/>
                <a:gd name="T40" fmla="*/ 218902 w 1425"/>
                <a:gd name="T41" fmla="*/ 16129 h 1241"/>
                <a:gd name="T42" fmla="*/ 226895 w 1425"/>
                <a:gd name="T43" fmla="*/ 18005 h 1241"/>
                <a:gd name="T44" fmla="*/ 236490 w 1425"/>
                <a:gd name="T45" fmla="*/ 17358 h 1241"/>
                <a:gd name="T46" fmla="*/ 236490 w 1425"/>
                <a:gd name="T47" fmla="*/ 16427 h 1241"/>
                <a:gd name="T48" fmla="*/ 271979 w 1425"/>
                <a:gd name="T49" fmla="*/ 15340 h 1241"/>
                <a:gd name="T50" fmla="*/ 276800 w 1425"/>
                <a:gd name="T51" fmla="*/ 14255 h 1241"/>
                <a:gd name="T52" fmla="*/ 263948 w 1425"/>
                <a:gd name="T53" fmla="*/ 13143 h 1241"/>
                <a:gd name="T54" fmla="*/ 254330 w 1425"/>
                <a:gd name="T55" fmla="*/ 10947 h 1241"/>
                <a:gd name="T56" fmla="*/ 268784 w 1425"/>
                <a:gd name="T57" fmla="*/ 10947 h 1241"/>
                <a:gd name="T58" fmla="*/ 271979 w 1425"/>
                <a:gd name="T59" fmla="*/ 9222 h 1241"/>
                <a:gd name="T60" fmla="*/ 260621 w 1425"/>
                <a:gd name="T61" fmla="*/ 8449 h 1241"/>
                <a:gd name="T62" fmla="*/ 279903 w 1425"/>
                <a:gd name="T63" fmla="*/ 5767 h 1241"/>
                <a:gd name="T64" fmla="*/ 286484 w 1425"/>
                <a:gd name="T65" fmla="*/ 2502 h 1241"/>
                <a:gd name="T66" fmla="*/ 270415 w 1425"/>
                <a:gd name="T67" fmla="*/ 2502 h 1241"/>
                <a:gd name="T68" fmla="*/ 254330 w 1425"/>
                <a:gd name="T69" fmla="*/ 1426 h 1241"/>
                <a:gd name="T70" fmla="*/ 239805 w 1425"/>
                <a:gd name="T71" fmla="*/ 1282 h 1241"/>
                <a:gd name="T72" fmla="*/ 234876 w 1425"/>
                <a:gd name="T73" fmla="*/ 0 h 1241"/>
                <a:gd name="T74" fmla="*/ 233456 w 1425"/>
                <a:gd name="T75" fmla="*/ 1282 h 1241"/>
                <a:gd name="T76" fmla="*/ 226895 w 1425"/>
                <a:gd name="T77" fmla="*/ 3266 h 1241"/>
                <a:gd name="T78" fmla="*/ 225339 w 1425"/>
                <a:gd name="T79" fmla="*/ 4695 h 1241"/>
                <a:gd name="T80" fmla="*/ 199624 w 1425"/>
                <a:gd name="T81" fmla="*/ 5455 h 1241"/>
                <a:gd name="T82" fmla="*/ 199624 w 1425"/>
                <a:gd name="T83" fmla="*/ 8449 h 1241"/>
                <a:gd name="T84" fmla="*/ 212363 w 1425"/>
                <a:gd name="T85" fmla="*/ 8139 h 1241"/>
                <a:gd name="T86" fmla="*/ 228575 w 1425"/>
                <a:gd name="T87" fmla="*/ 8779 h 1241"/>
                <a:gd name="T88" fmla="*/ 228575 w 1425"/>
                <a:gd name="T89" fmla="*/ 9862 h 1241"/>
                <a:gd name="T90" fmla="*/ 209293 w 1425"/>
                <a:gd name="T91" fmla="*/ 10497 h 1241"/>
                <a:gd name="T92" fmla="*/ 199624 w 1425"/>
                <a:gd name="T93" fmla="*/ 11566 h 1241"/>
                <a:gd name="T94" fmla="*/ 173769 w 1425"/>
                <a:gd name="T95" fmla="*/ 13002 h 1241"/>
                <a:gd name="T96" fmla="*/ 152945 w 1425"/>
                <a:gd name="T97" fmla="*/ 12675 h 1241"/>
                <a:gd name="T98" fmla="*/ 154542 w 1425"/>
                <a:gd name="T99" fmla="*/ 14704 h 1241"/>
                <a:gd name="T100" fmla="*/ 128710 w 1425"/>
                <a:gd name="T101" fmla="*/ 16579 h 1241"/>
                <a:gd name="T102" fmla="*/ 91857 w 1425"/>
                <a:gd name="T103" fmla="*/ 17215 h 1241"/>
                <a:gd name="T104" fmla="*/ 70810 w 1425"/>
                <a:gd name="T105" fmla="*/ 17358 h 1241"/>
                <a:gd name="T106" fmla="*/ 49907 w 1425"/>
                <a:gd name="T107" fmla="*/ 16891 h 1241"/>
                <a:gd name="T108" fmla="*/ 19301 w 1425"/>
                <a:gd name="T109" fmla="*/ 15965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8" name="Freeform 40"/>
            <p:cNvSpPr/>
            <p:nvPr/>
          </p:nvSpPr>
          <p:spPr bwMode="invGray">
            <a:xfrm>
              <a:off x="748" y="982"/>
              <a:ext cx="1530" cy="1144"/>
            </a:xfrm>
            <a:custGeom>
              <a:avLst/>
              <a:gdLst>
                <a:gd name="T0" fmla="*/ 255141 w 1273"/>
                <a:gd name="T1" fmla="*/ 11114 h 1033"/>
                <a:gd name="T2" fmla="*/ 251814 w 1273"/>
                <a:gd name="T3" fmla="*/ 12190 h 1033"/>
                <a:gd name="T4" fmla="*/ 238828 w 1273"/>
                <a:gd name="T5" fmla="*/ 12190 h 1033"/>
                <a:gd name="T6" fmla="*/ 233945 w 1273"/>
                <a:gd name="T7" fmla="*/ 12808 h 1033"/>
                <a:gd name="T8" fmla="*/ 219371 w 1273"/>
                <a:gd name="T9" fmla="*/ 13895 h 1033"/>
                <a:gd name="T10" fmla="*/ 212912 w 1273"/>
                <a:gd name="T11" fmla="*/ 14040 h 1033"/>
                <a:gd name="T12" fmla="*/ 190063 w 1273"/>
                <a:gd name="T13" fmla="*/ 15901 h 1033"/>
                <a:gd name="T14" fmla="*/ 178696 w 1273"/>
                <a:gd name="T15" fmla="*/ 16997 h 1033"/>
                <a:gd name="T16" fmla="*/ 186969 w 1273"/>
                <a:gd name="T17" fmla="*/ 18193 h 1033"/>
                <a:gd name="T18" fmla="*/ 180600 w 1273"/>
                <a:gd name="T19" fmla="*/ 19153 h 1033"/>
                <a:gd name="T20" fmla="*/ 181968 w 1273"/>
                <a:gd name="T21" fmla="*/ 19929 h 1033"/>
                <a:gd name="T22" fmla="*/ 170795 w 1273"/>
                <a:gd name="T23" fmla="*/ 19584 h 1033"/>
                <a:gd name="T24" fmla="*/ 163939 w 1273"/>
                <a:gd name="T25" fmla="*/ 19298 h 1033"/>
                <a:gd name="T26" fmla="*/ 149664 w 1273"/>
                <a:gd name="T27" fmla="*/ 18514 h 1033"/>
                <a:gd name="T28" fmla="*/ 121922 w 1273"/>
                <a:gd name="T29" fmla="*/ 18986 h 1033"/>
                <a:gd name="T30" fmla="*/ 104227 w 1273"/>
                <a:gd name="T31" fmla="*/ 19153 h 1033"/>
                <a:gd name="T32" fmla="*/ 87713 w 1273"/>
                <a:gd name="T33" fmla="*/ 18357 h 1033"/>
                <a:gd name="T34" fmla="*/ 74796 w 1273"/>
                <a:gd name="T35" fmla="*/ 18514 h 1033"/>
                <a:gd name="T36" fmla="*/ 55305 w 1273"/>
                <a:gd name="T37" fmla="*/ 17903 h 1033"/>
                <a:gd name="T38" fmla="*/ 43769 w 1273"/>
                <a:gd name="T39" fmla="*/ 18986 h 1033"/>
                <a:gd name="T40" fmla="*/ 31010 w 1273"/>
                <a:gd name="T41" fmla="*/ 18193 h 1033"/>
                <a:gd name="T42" fmla="*/ 21031 w 1273"/>
                <a:gd name="T43" fmla="*/ 16683 h 1033"/>
                <a:gd name="T44" fmla="*/ 11198 w 1273"/>
                <a:gd name="T45" fmla="*/ 15414 h 1033"/>
                <a:gd name="T46" fmla="*/ 12989 w 1273"/>
                <a:gd name="T47" fmla="*/ 14953 h 1033"/>
                <a:gd name="T48" fmla="*/ 8145 w 1273"/>
                <a:gd name="T49" fmla="*/ 13738 h 1033"/>
                <a:gd name="T50" fmla="*/ 0 w 1273"/>
                <a:gd name="T51" fmla="*/ 13266 h 1033"/>
                <a:gd name="T52" fmla="*/ 6461 w 1273"/>
                <a:gd name="T53" fmla="*/ 13266 h 1033"/>
                <a:gd name="T54" fmla="*/ 6461 w 1273"/>
                <a:gd name="T55" fmla="*/ 11880 h 1033"/>
                <a:gd name="T56" fmla="*/ 4843 w 1273"/>
                <a:gd name="T57" fmla="*/ 10973 h 1033"/>
                <a:gd name="T58" fmla="*/ 0 w 1273"/>
                <a:gd name="T59" fmla="*/ 10036 h 1033"/>
                <a:gd name="T60" fmla="*/ 17922 w 1273"/>
                <a:gd name="T61" fmla="*/ 8950 h 1033"/>
                <a:gd name="T62" fmla="*/ 27548 w 1273"/>
                <a:gd name="T63" fmla="*/ 8808 h 1033"/>
                <a:gd name="T64" fmla="*/ 31010 w 1273"/>
                <a:gd name="T65" fmla="*/ 9254 h 1033"/>
                <a:gd name="T66" fmla="*/ 40640 w 1273"/>
                <a:gd name="T67" fmla="*/ 9254 h 1033"/>
                <a:gd name="T68" fmla="*/ 61650 w 1273"/>
                <a:gd name="T69" fmla="*/ 8808 h 1033"/>
                <a:gd name="T70" fmla="*/ 84580 w 1273"/>
                <a:gd name="T71" fmla="*/ 8189 h 1033"/>
                <a:gd name="T72" fmla="*/ 86035 w 1273"/>
                <a:gd name="T73" fmla="*/ 7260 h 1033"/>
                <a:gd name="T74" fmla="*/ 95826 w 1273"/>
                <a:gd name="T75" fmla="*/ 4498 h 1033"/>
                <a:gd name="T76" fmla="*/ 92623 w 1273"/>
                <a:gd name="T77" fmla="*/ 3858 h 1033"/>
                <a:gd name="T78" fmla="*/ 120333 w 1273"/>
                <a:gd name="T79" fmla="*/ 4315 h 1033"/>
                <a:gd name="T80" fmla="*/ 134966 w 1273"/>
                <a:gd name="T81" fmla="*/ 1837 h 1033"/>
                <a:gd name="T82" fmla="*/ 159217 w 1273"/>
                <a:gd name="T83" fmla="*/ 2467 h 1033"/>
                <a:gd name="T84" fmla="*/ 159217 w 1273"/>
                <a:gd name="T85" fmla="*/ 1578 h 1033"/>
                <a:gd name="T86" fmla="*/ 170795 w 1273"/>
                <a:gd name="T87" fmla="*/ 773 h 1033"/>
                <a:gd name="T88" fmla="*/ 178696 w 1273"/>
                <a:gd name="T89" fmla="*/ 0 h 1033"/>
                <a:gd name="T90" fmla="*/ 188448 w 1273"/>
                <a:gd name="T91" fmla="*/ 311 h 1033"/>
                <a:gd name="T92" fmla="*/ 188448 w 1273"/>
                <a:gd name="T93" fmla="*/ 947 h 1033"/>
                <a:gd name="T94" fmla="*/ 195164 w 1273"/>
                <a:gd name="T95" fmla="*/ 2147 h 1033"/>
                <a:gd name="T96" fmla="*/ 208038 w 1273"/>
                <a:gd name="T97" fmla="*/ 2763 h 1033"/>
                <a:gd name="T98" fmla="*/ 211260 w 1273"/>
                <a:gd name="T99" fmla="*/ 4779 h 1033"/>
                <a:gd name="T100" fmla="*/ 206380 w 1273"/>
                <a:gd name="T101" fmla="*/ 6484 h 1033"/>
                <a:gd name="T102" fmla="*/ 226024 w 1273"/>
                <a:gd name="T103" fmla="*/ 7118 h 1033"/>
                <a:gd name="T104" fmla="*/ 245586 w 1273"/>
                <a:gd name="T105" fmla="*/ 8480 h 1033"/>
                <a:gd name="T106" fmla="*/ 250438 w 1273"/>
                <a:gd name="T107" fmla="*/ 9254 h 1033"/>
                <a:gd name="T108" fmla="*/ 258317 w 1273"/>
                <a:gd name="T109" fmla="*/ 10973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127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89" name="Freeform 41"/>
            <p:cNvSpPr/>
            <p:nvPr/>
          </p:nvSpPr>
          <p:spPr bwMode="invGray">
            <a:xfrm>
              <a:off x="3930" y="3080"/>
              <a:ext cx="153" cy="287"/>
            </a:xfrm>
            <a:custGeom>
              <a:avLst/>
              <a:gdLst>
                <a:gd name="T0" fmla="*/ 3276 w 129"/>
                <a:gd name="T1" fmla="*/ 5146 h 257"/>
                <a:gd name="T2" fmla="*/ 4528 w 129"/>
                <a:gd name="T3" fmla="*/ 5520 h 257"/>
                <a:gd name="T4" fmla="*/ 7795 w 129"/>
                <a:gd name="T5" fmla="*/ 5689 h 257"/>
                <a:gd name="T6" fmla="*/ 9033 w 129"/>
                <a:gd name="T7" fmla="*/ 4961 h 257"/>
                <a:gd name="T8" fmla="*/ 14611 w 129"/>
                <a:gd name="T9" fmla="*/ 4109 h 257"/>
                <a:gd name="T10" fmla="*/ 14611 w 129"/>
                <a:gd name="T11" fmla="*/ 2841 h 257"/>
                <a:gd name="T12" fmla="*/ 16813 w 129"/>
                <a:gd name="T13" fmla="*/ 2149 h 257"/>
                <a:gd name="T14" fmla="*/ 18042 w 129"/>
                <a:gd name="T15" fmla="*/ 1578 h 257"/>
                <a:gd name="T16" fmla="*/ 15811 w 129"/>
                <a:gd name="T17" fmla="*/ 1259 h 257"/>
                <a:gd name="T18" fmla="*/ 14611 w 129"/>
                <a:gd name="T19" fmla="*/ 0 h 257"/>
                <a:gd name="T20" fmla="*/ 9033 w 129"/>
                <a:gd name="T21" fmla="*/ 540 h 257"/>
                <a:gd name="T22" fmla="*/ 6836 w 129"/>
                <a:gd name="T23" fmla="*/ 540 h 257"/>
                <a:gd name="T24" fmla="*/ 7795 w 129"/>
                <a:gd name="T25" fmla="*/ 913 h 257"/>
                <a:gd name="T26" fmla="*/ 3276 w 129"/>
                <a:gd name="T27" fmla="*/ 1578 h 257"/>
                <a:gd name="T28" fmla="*/ 3276 w 129"/>
                <a:gd name="T29" fmla="*/ 2496 h 257"/>
                <a:gd name="T30" fmla="*/ 0 w 129"/>
                <a:gd name="T31" fmla="*/ 2996 h 257"/>
                <a:gd name="T32" fmla="*/ 1095 w 129"/>
                <a:gd name="T33" fmla="*/ 3710 h 257"/>
                <a:gd name="T34" fmla="*/ 2288 w 129"/>
                <a:gd name="T35" fmla="*/ 4961 h 257"/>
                <a:gd name="T36" fmla="*/ 3276 w 129"/>
                <a:gd name="T37" fmla="*/ 51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25400" cap="rnd">
              <a:solidFill>
                <a:sysClr val="window" lastClr="FFFFFF"/>
              </a:solidFill>
              <a:round/>
            </a:ln>
          </p:spPr>
          <p:txBody>
            <a:bodyPr/>
            <a:lstStyle/>
            <a:p>
              <a:pPr fontAlgn="auto">
                <a:spcBef>
                  <a:spcPts val="0"/>
                </a:spcBef>
                <a:spcAft>
                  <a:spcPts val="0"/>
                </a:spcAft>
                <a:defRPr/>
              </a:pPr>
              <a:endParaRPr lang="zh-CN" altLang="en-US" kern="0">
                <a:solidFill>
                  <a:sysClr val="windowText" lastClr="000000"/>
                </a:solidFill>
              </a:endParaRPr>
            </a:p>
          </p:txBody>
        </p:sp>
        <p:sp>
          <p:nvSpPr>
            <p:cNvPr id="490" name="Rectangle 42"/>
            <p:cNvSpPr>
              <a:spLocks noChangeArrowheads="1"/>
            </p:cNvSpPr>
            <p:nvPr/>
          </p:nvSpPr>
          <p:spPr bwMode="white">
            <a:xfrm>
              <a:off x="4111" y="1147"/>
              <a:ext cx="452"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黑龙江</a:t>
              </a:r>
              <a:endParaRPr lang="zh-CN" altLang="en-US" sz="900" kern="0">
                <a:solidFill>
                  <a:sysClr val="window" lastClr="FFFFFF"/>
                </a:solidFill>
                <a:latin typeface="宋体" panose="02010600030101010101" pitchFamily="2" charset="-122"/>
              </a:endParaRPr>
            </a:p>
          </p:txBody>
        </p:sp>
        <p:sp>
          <p:nvSpPr>
            <p:cNvPr id="491" name="Rectangle 43"/>
            <p:cNvSpPr>
              <a:spLocks noChangeArrowheads="1"/>
            </p:cNvSpPr>
            <p:nvPr/>
          </p:nvSpPr>
          <p:spPr bwMode="white">
            <a:xfrm>
              <a:off x="4024" y="1458"/>
              <a:ext cx="263"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吉林</a:t>
              </a:r>
              <a:endParaRPr lang="zh-CN" altLang="en-US" sz="900" kern="0">
                <a:solidFill>
                  <a:sysClr val="window" lastClr="FFFFFF"/>
                </a:solidFill>
                <a:latin typeface="宋体" panose="02010600030101010101" pitchFamily="2" charset="-122"/>
              </a:endParaRPr>
            </a:p>
          </p:txBody>
        </p:sp>
        <p:sp>
          <p:nvSpPr>
            <p:cNvPr id="492" name="Rectangle 44"/>
            <p:cNvSpPr>
              <a:spLocks noChangeArrowheads="1"/>
            </p:cNvSpPr>
            <p:nvPr/>
          </p:nvSpPr>
          <p:spPr bwMode="white">
            <a:xfrm>
              <a:off x="3711" y="1659"/>
              <a:ext cx="513" cy="194"/>
            </a:xfrm>
            <a:prstGeom prst="rect">
              <a:avLst/>
            </a:prstGeom>
            <a:grpFill/>
            <a:ln w="9525">
              <a:noFill/>
              <a:miter lim="800000"/>
            </a:ln>
          </p:spPr>
          <p:txBody>
            <a:bodyPr lIns="0" tIns="0" rIns="0" bIns="0"/>
            <a:lstStyle/>
            <a:p>
              <a:pPr algn="ct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辽宁</a:t>
              </a:r>
              <a:endParaRPr lang="zh-CN" altLang="zh-CN" sz="900" kern="0">
                <a:solidFill>
                  <a:sysClr val="window" lastClr="FFFFFF"/>
                </a:solidFill>
                <a:latin typeface="宋体" panose="02010600030101010101" pitchFamily="2" charset="-122"/>
              </a:endParaRPr>
            </a:p>
          </p:txBody>
        </p:sp>
        <p:sp>
          <p:nvSpPr>
            <p:cNvPr id="493" name="Rectangle 45"/>
            <p:cNvSpPr>
              <a:spLocks noChangeArrowheads="1"/>
            </p:cNvSpPr>
            <p:nvPr/>
          </p:nvSpPr>
          <p:spPr bwMode="invGray">
            <a:xfrm>
              <a:off x="3419" y="2014"/>
              <a:ext cx="33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河北</a:t>
              </a:r>
              <a:endParaRPr lang="zh-CN" altLang="en-US" sz="900" kern="0">
                <a:solidFill>
                  <a:sysClr val="window" lastClr="FFFFFF"/>
                </a:solidFill>
                <a:latin typeface="宋体" panose="02010600030101010101" pitchFamily="2" charset="-122"/>
              </a:endParaRPr>
            </a:p>
          </p:txBody>
        </p:sp>
        <p:sp>
          <p:nvSpPr>
            <p:cNvPr id="494" name="Rectangle 46"/>
            <p:cNvSpPr>
              <a:spLocks noChangeArrowheads="1"/>
            </p:cNvSpPr>
            <p:nvPr/>
          </p:nvSpPr>
          <p:spPr bwMode="invGray">
            <a:xfrm>
              <a:off x="3602" y="2168"/>
              <a:ext cx="627"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山东</a:t>
              </a:r>
              <a:endParaRPr lang="zh-CN" altLang="en-US" sz="900" kern="0">
                <a:solidFill>
                  <a:sysClr val="window" lastClr="FFFFFF"/>
                </a:solidFill>
                <a:latin typeface="宋体" panose="02010600030101010101" pitchFamily="2" charset="-122"/>
              </a:endParaRPr>
            </a:p>
          </p:txBody>
        </p:sp>
        <p:sp>
          <p:nvSpPr>
            <p:cNvPr id="495" name="Rectangle 47"/>
            <p:cNvSpPr>
              <a:spLocks noChangeArrowheads="1"/>
            </p:cNvSpPr>
            <p:nvPr/>
          </p:nvSpPr>
          <p:spPr bwMode="white">
            <a:xfrm>
              <a:off x="3614" y="3009"/>
              <a:ext cx="326" cy="123"/>
            </a:xfrm>
            <a:prstGeom prst="rect">
              <a:avLst/>
            </a:prstGeom>
            <a:grpFill/>
            <a:ln w="9525">
              <a:noFill/>
              <a:miter lim="800000"/>
            </a:ln>
          </p:spPr>
          <p:txBody>
            <a:bodyPr lIns="0" tIns="0" rIns="0" bIns="0"/>
            <a:lstStyle/>
            <a:p>
              <a:pPr algn="ct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福建</a:t>
              </a:r>
              <a:endParaRPr lang="zh-CN" altLang="en-US" sz="900" kern="0">
                <a:solidFill>
                  <a:sysClr val="window" lastClr="FFFFFF"/>
                </a:solidFill>
                <a:latin typeface="宋体" panose="02010600030101010101" pitchFamily="2" charset="-122"/>
              </a:endParaRPr>
            </a:p>
          </p:txBody>
        </p:sp>
        <p:sp>
          <p:nvSpPr>
            <p:cNvPr id="496" name="Rectangle 48"/>
            <p:cNvSpPr>
              <a:spLocks noChangeArrowheads="1"/>
            </p:cNvSpPr>
            <p:nvPr/>
          </p:nvSpPr>
          <p:spPr bwMode="invGray">
            <a:xfrm>
              <a:off x="3483" y="2839"/>
              <a:ext cx="414" cy="104"/>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dirty="0">
                  <a:solidFill>
                    <a:srgbClr val="FFFFFF"/>
                  </a:solidFill>
                  <a:latin typeface="宋体" panose="02010600030101010101" pitchFamily="2" charset="-122"/>
                </a:rPr>
                <a:t>江西</a:t>
              </a:r>
              <a:endParaRPr lang="zh-CN" altLang="en-US" sz="900" kern="0" dirty="0">
                <a:solidFill>
                  <a:srgbClr val="FFFFFF"/>
                </a:solidFill>
                <a:latin typeface="宋体" panose="02010600030101010101" pitchFamily="2" charset="-122"/>
              </a:endParaRPr>
            </a:p>
          </p:txBody>
        </p:sp>
        <p:sp>
          <p:nvSpPr>
            <p:cNvPr id="497" name="Rectangle 49"/>
            <p:cNvSpPr>
              <a:spLocks noChangeArrowheads="1"/>
            </p:cNvSpPr>
            <p:nvPr/>
          </p:nvSpPr>
          <p:spPr bwMode="white">
            <a:xfrm>
              <a:off x="3586" y="2569"/>
              <a:ext cx="35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安徽</a:t>
              </a:r>
              <a:endParaRPr lang="zh-CN" altLang="en-US" sz="900" kern="0">
                <a:solidFill>
                  <a:sysClr val="window" lastClr="FFFFFF"/>
                </a:solidFill>
                <a:latin typeface="宋体" panose="02010600030101010101" pitchFamily="2" charset="-122"/>
              </a:endParaRPr>
            </a:p>
          </p:txBody>
        </p:sp>
        <p:sp>
          <p:nvSpPr>
            <p:cNvPr id="498" name="Rectangle 50"/>
            <p:cNvSpPr>
              <a:spLocks noChangeArrowheads="1"/>
            </p:cNvSpPr>
            <p:nvPr/>
          </p:nvSpPr>
          <p:spPr bwMode="invGray">
            <a:xfrm>
              <a:off x="3170" y="2637"/>
              <a:ext cx="34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湖北</a:t>
              </a:r>
              <a:endParaRPr lang="zh-CN" altLang="en-US" sz="900" kern="0">
                <a:solidFill>
                  <a:srgbClr val="FFFFFF"/>
                </a:solidFill>
                <a:latin typeface="宋体" panose="02010600030101010101" pitchFamily="2" charset="-122"/>
              </a:endParaRPr>
            </a:p>
          </p:txBody>
        </p:sp>
        <p:sp>
          <p:nvSpPr>
            <p:cNvPr id="499" name="Rectangle 51"/>
            <p:cNvSpPr>
              <a:spLocks noChangeArrowheads="1"/>
            </p:cNvSpPr>
            <p:nvPr/>
          </p:nvSpPr>
          <p:spPr bwMode="invGray">
            <a:xfrm>
              <a:off x="3132" y="2931"/>
              <a:ext cx="37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dirty="0">
                  <a:solidFill>
                    <a:srgbClr val="FFFFFF"/>
                  </a:solidFill>
                  <a:latin typeface="宋体" panose="02010600030101010101" pitchFamily="2" charset="-122"/>
                </a:rPr>
                <a:t>湖南</a:t>
              </a:r>
              <a:endParaRPr lang="zh-CN" altLang="en-US" sz="900" kern="0" dirty="0">
                <a:solidFill>
                  <a:srgbClr val="FFFFFF"/>
                </a:solidFill>
                <a:latin typeface="宋体" panose="02010600030101010101" pitchFamily="2" charset="-122"/>
              </a:endParaRPr>
            </a:p>
          </p:txBody>
        </p:sp>
        <p:sp>
          <p:nvSpPr>
            <p:cNvPr id="500" name="Rectangle 52"/>
            <p:cNvSpPr>
              <a:spLocks noChangeArrowheads="1"/>
            </p:cNvSpPr>
            <p:nvPr/>
          </p:nvSpPr>
          <p:spPr bwMode="invGray">
            <a:xfrm>
              <a:off x="3335" y="3213"/>
              <a:ext cx="237" cy="73"/>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广东</a:t>
              </a:r>
              <a:endParaRPr lang="zh-CN" altLang="en-US" sz="900" kern="0">
                <a:solidFill>
                  <a:sysClr val="window" lastClr="FFFFFF"/>
                </a:solidFill>
                <a:latin typeface="宋体" panose="02010600030101010101" pitchFamily="2" charset="-122"/>
              </a:endParaRPr>
            </a:p>
          </p:txBody>
        </p:sp>
        <p:sp>
          <p:nvSpPr>
            <p:cNvPr id="501" name="Rectangle 53"/>
            <p:cNvSpPr>
              <a:spLocks noChangeArrowheads="1"/>
            </p:cNvSpPr>
            <p:nvPr/>
          </p:nvSpPr>
          <p:spPr bwMode="white">
            <a:xfrm>
              <a:off x="2977" y="3213"/>
              <a:ext cx="47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广西</a:t>
              </a:r>
              <a:endParaRPr lang="zh-CN" altLang="en-US" sz="900" kern="0">
                <a:solidFill>
                  <a:sysClr val="window" lastClr="FFFFFF"/>
                </a:solidFill>
                <a:latin typeface="宋体" panose="02010600030101010101" pitchFamily="2" charset="-122"/>
              </a:endParaRPr>
            </a:p>
          </p:txBody>
        </p:sp>
        <p:sp>
          <p:nvSpPr>
            <p:cNvPr id="502" name="Rectangle 54"/>
            <p:cNvSpPr>
              <a:spLocks noChangeArrowheads="1"/>
            </p:cNvSpPr>
            <p:nvPr/>
          </p:nvSpPr>
          <p:spPr bwMode="invGray">
            <a:xfrm>
              <a:off x="4044" y="2566"/>
              <a:ext cx="535" cy="189"/>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dirty="0">
                  <a:solidFill>
                    <a:schemeClr val="bg1"/>
                  </a:solidFill>
                  <a:latin typeface="宋体" panose="02010600030101010101" pitchFamily="2" charset="-122"/>
                </a:rPr>
                <a:t>上海</a:t>
              </a:r>
              <a:endParaRPr lang="zh-CN" altLang="en-US" sz="900" kern="0" dirty="0">
                <a:solidFill>
                  <a:schemeClr val="bg1"/>
                </a:solidFill>
                <a:latin typeface="宋体" panose="02010600030101010101" pitchFamily="2" charset="-122"/>
              </a:endParaRPr>
            </a:p>
          </p:txBody>
        </p:sp>
        <p:sp>
          <p:nvSpPr>
            <p:cNvPr id="503" name="Rectangle 55"/>
            <p:cNvSpPr>
              <a:spLocks noChangeArrowheads="1"/>
            </p:cNvSpPr>
            <p:nvPr/>
          </p:nvSpPr>
          <p:spPr bwMode="white">
            <a:xfrm>
              <a:off x="3276" y="2386"/>
              <a:ext cx="372"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河南</a:t>
              </a:r>
              <a:endParaRPr lang="zh-CN" altLang="en-US" sz="900" kern="0">
                <a:solidFill>
                  <a:sysClr val="window" lastClr="FFFFFF"/>
                </a:solidFill>
                <a:latin typeface="宋体" panose="02010600030101010101" pitchFamily="2" charset="-122"/>
              </a:endParaRPr>
            </a:p>
          </p:txBody>
        </p:sp>
        <p:sp>
          <p:nvSpPr>
            <p:cNvPr id="504" name="Rectangle 56"/>
            <p:cNvSpPr>
              <a:spLocks noChangeArrowheads="1"/>
            </p:cNvSpPr>
            <p:nvPr/>
          </p:nvSpPr>
          <p:spPr bwMode="invGray">
            <a:xfrm>
              <a:off x="3186" y="2154"/>
              <a:ext cx="386"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山西</a:t>
              </a:r>
              <a:endParaRPr lang="zh-CN" altLang="en-US" sz="900" kern="0">
                <a:solidFill>
                  <a:srgbClr val="FFFFFF"/>
                </a:solidFill>
                <a:latin typeface="宋体" panose="02010600030101010101" pitchFamily="2" charset="-122"/>
              </a:endParaRPr>
            </a:p>
          </p:txBody>
        </p:sp>
        <p:sp>
          <p:nvSpPr>
            <p:cNvPr id="505" name="Rectangle 57"/>
            <p:cNvSpPr>
              <a:spLocks noChangeArrowheads="1"/>
            </p:cNvSpPr>
            <p:nvPr/>
          </p:nvSpPr>
          <p:spPr bwMode="invGray">
            <a:xfrm>
              <a:off x="2708" y="1806"/>
              <a:ext cx="515" cy="223"/>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内蒙古</a:t>
              </a:r>
              <a:endParaRPr lang="zh-CN" altLang="en-US" sz="900" kern="0">
                <a:solidFill>
                  <a:srgbClr val="FFFFFF"/>
                </a:solidFill>
                <a:latin typeface="宋体" panose="02010600030101010101" pitchFamily="2" charset="-122"/>
              </a:endParaRPr>
            </a:p>
          </p:txBody>
        </p:sp>
        <p:sp>
          <p:nvSpPr>
            <p:cNvPr id="506" name="Rectangle 58"/>
            <p:cNvSpPr>
              <a:spLocks noChangeArrowheads="1"/>
            </p:cNvSpPr>
            <p:nvPr/>
          </p:nvSpPr>
          <p:spPr bwMode="invGray">
            <a:xfrm>
              <a:off x="2925" y="2367"/>
              <a:ext cx="462"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陕西</a:t>
              </a:r>
              <a:endParaRPr lang="zh-CN" altLang="en-US" sz="900" kern="0">
                <a:solidFill>
                  <a:srgbClr val="FFFFFF"/>
                </a:solidFill>
                <a:latin typeface="宋体" panose="02010600030101010101" pitchFamily="2" charset="-122"/>
              </a:endParaRPr>
            </a:p>
          </p:txBody>
        </p:sp>
        <p:sp>
          <p:nvSpPr>
            <p:cNvPr id="507" name="Rectangle 59"/>
            <p:cNvSpPr>
              <a:spLocks noChangeArrowheads="1"/>
            </p:cNvSpPr>
            <p:nvPr/>
          </p:nvSpPr>
          <p:spPr bwMode="invGray">
            <a:xfrm>
              <a:off x="2790" y="2074"/>
              <a:ext cx="432"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宁夏</a:t>
              </a:r>
              <a:endParaRPr lang="zh-CN" altLang="en-US" sz="900" kern="0">
                <a:solidFill>
                  <a:srgbClr val="FFFFFF"/>
                </a:solidFill>
                <a:latin typeface="宋体" panose="02010600030101010101" pitchFamily="2" charset="-122"/>
              </a:endParaRPr>
            </a:p>
          </p:txBody>
        </p:sp>
        <p:sp>
          <p:nvSpPr>
            <p:cNvPr id="508" name="Rectangle 60"/>
            <p:cNvSpPr>
              <a:spLocks noChangeArrowheads="1"/>
            </p:cNvSpPr>
            <p:nvPr/>
          </p:nvSpPr>
          <p:spPr bwMode="invGray">
            <a:xfrm>
              <a:off x="2034" y="1778"/>
              <a:ext cx="36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甘肃</a:t>
              </a:r>
              <a:endParaRPr lang="zh-CN" altLang="en-US" sz="900" kern="0">
                <a:solidFill>
                  <a:srgbClr val="FFFFFF"/>
                </a:solidFill>
                <a:latin typeface="宋体" panose="02010600030101010101" pitchFamily="2" charset="-122"/>
              </a:endParaRPr>
            </a:p>
          </p:txBody>
        </p:sp>
        <p:sp>
          <p:nvSpPr>
            <p:cNvPr id="509" name="Rectangle 61"/>
            <p:cNvSpPr>
              <a:spLocks noChangeArrowheads="1"/>
            </p:cNvSpPr>
            <p:nvPr/>
          </p:nvSpPr>
          <p:spPr bwMode="invGray">
            <a:xfrm>
              <a:off x="1988" y="2149"/>
              <a:ext cx="44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青海</a:t>
              </a:r>
              <a:endParaRPr lang="zh-CN" altLang="en-US" sz="900" kern="0">
                <a:solidFill>
                  <a:srgbClr val="FFFFFF"/>
                </a:solidFill>
                <a:latin typeface="宋体" panose="02010600030101010101" pitchFamily="2" charset="-122"/>
              </a:endParaRPr>
            </a:p>
          </p:txBody>
        </p:sp>
        <p:sp>
          <p:nvSpPr>
            <p:cNvPr id="510" name="Rectangle 62"/>
            <p:cNvSpPr>
              <a:spLocks noChangeArrowheads="1"/>
            </p:cNvSpPr>
            <p:nvPr/>
          </p:nvSpPr>
          <p:spPr bwMode="invGray">
            <a:xfrm>
              <a:off x="2438" y="2647"/>
              <a:ext cx="464" cy="194"/>
            </a:xfrm>
            <a:prstGeom prst="rect">
              <a:avLst/>
            </a:prstGeom>
            <a:grpFill/>
            <a:ln w="9525">
              <a:noFill/>
              <a:miter lim="800000"/>
            </a:ln>
          </p:spPr>
          <p:txBody>
            <a:bodyPr lIns="0" tIns="0" rIns="0" bIns="0"/>
            <a:lstStyle/>
            <a:p>
              <a:pPr algn="ct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四川</a:t>
              </a:r>
              <a:endParaRPr lang="zh-CN" altLang="en-US" sz="900" kern="0">
                <a:solidFill>
                  <a:sysClr val="window" lastClr="FFFFFF"/>
                </a:solidFill>
                <a:latin typeface="宋体" panose="02010600030101010101" pitchFamily="2" charset="-122"/>
              </a:endParaRPr>
            </a:p>
            <a:p>
              <a:pPr algn="ctr" defTabSz="804545" eaLnBrk="0" fontAlgn="auto" hangingPunct="0">
                <a:lnSpc>
                  <a:spcPts val="1140"/>
                </a:lnSpc>
                <a:spcBef>
                  <a:spcPts val="0"/>
                </a:spcBef>
                <a:spcAft>
                  <a:spcPts val="0"/>
                </a:spcAft>
                <a:defRPr/>
              </a:pPr>
              <a:endParaRPr lang="zh-CN" altLang="zh-CN" sz="900" kern="0">
                <a:solidFill>
                  <a:sysClr val="window" lastClr="FFFFFF"/>
                </a:solidFill>
                <a:latin typeface="宋体" panose="02010600030101010101" pitchFamily="2" charset="-122"/>
              </a:endParaRPr>
            </a:p>
          </p:txBody>
        </p:sp>
        <p:sp>
          <p:nvSpPr>
            <p:cNvPr id="511" name="Rectangle 63"/>
            <p:cNvSpPr>
              <a:spLocks noChangeArrowheads="1"/>
            </p:cNvSpPr>
            <p:nvPr/>
          </p:nvSpPr>
          <p:spPr bwMode="invGray">
            <a:xfrm>
              <a:off x="2772" y="3004"/>
              <a:ext cx="462" cy="9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贵州</a:t>
              </a:r>
              <a:endParaRPr lang="zh-CN" altLang="en-US" sz="900" kern="0">
                <a:solidFill>
                  <a:srgbClr val="FFFFFF"/>
                </a:solidFill>
                <a:latin typeface="宋体" panose="02010600030101010101" pitchFamily="2" charset="-122"/>
              </a:endParaRPr>
            </a:p>
          </p:txBody>
        </p:sp>
        <p:sp>
          <p:nvSpPr>
            <p:cNvPr id="512" name="Rectangle 64"/>
            <p:cNvSpPr>
              <a:spLocks noChangeArrowheads="1"/>
            </p:cNvSpPr>
            <p:nvPr/>
          </p:nvSpPr>
          <p:spPr bwMode="invGray">
            <a:xfrm>
              <a:off x="2320" y="3125"/>
              <a:ext cx="43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云南</a:t>
              </a:r>
              <a:endParaRPr lang="zh-CN" altLang="en-US" sz="900" kern="0">
                <a:solidFill>
                  <a:srgbClr val="FFFFFF"/>
                </a:solidFill>
                <a:latin typeface="宋体" panose="02010600030101010101" pitchFamily="2" charset="-122"/>
              </a:endParaRPr>
            </a:p>
          </p:txBody>
        </p:sp>
        <p:sp>
          <p:nvSpPr>
            <p:cNvPr id="513" name="Rectangle 65"/>
            <p:cNvSpPr>
              <a:spLocks noChangeArrowheads="1"/>
            </p:cNvSpPr>
            <p:nvPr/>
          </p:nvSpPr>
          <p:spPr bwMode="invGray">
            <a:xfrm>
              <a:off x="1421" y="2450"/>
              <a:ext cx="32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西藏</a:t>
              </a:r>
              <a:endParaRPr lang="zh-CN" altLang="en-US" sz="900" kern="0">
                <a:solidFill>
                  <a:srgbClr val="FFFFFF"/>
                </a:solidFill>
                <a:latin typeface="宋体" panose="02010600030101010101" pitchFamily="2" charset="-122"/>
              </a:endParaRPr>
            </a:p>
          </p:txBody>
        </p:sp>
        <p:sp>
          <p:nvSpPr>
            <p:cNvPr id="514" name="Rectangle 66"/>
            <p:cNvSpPr>
              <a:spLocks noChangeArrowheads="1"/>
            </p:cNvSpPr>
            <p:nvPr/>
          </p:nvSpPr>
          <p:spPr bwMode="invGray">
            <a:xfrm>
              <a:off x="1381" y="1600"/>
              <a:ext cx="464" cy="107"/>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rgbClr val="FFFFFF"/>
                  </a:solidFill>
                  <a:latin typeface="宋体" panose="02010600030101010101" pitchFamily="2" charset="-122"/>
                </a:rPr>
                <a:t>新疆</a:t>
              </a:r>
              <a:endParaRPr lang="zh-CN" altLang="en-US" sz="900" kern="0">
                <a:solidFill>
                  <a:srgbClr val="FFFFFF"/>
                </a:solidFill>
                <a:latin typeface="宋体" panose="02010600030101010101" pitchFamily="2" charset="-122"/>
              </a:endParaRPr>
            </a:p>
          </p:txBody>
        </p:sp>
        <p:sp>
          <p:nvSpPr>
            <p:cNvPr id="515" name="Rectangle 67"/>
            <p:cNvSpPr>
              <a:spLocks noChangeArrowheads="1"/>
            </p:cNvSpPr>
            <p:nvPr/>
          </p:nvSpPr>
          <p:spPr bwMode="invGray">
            <a:xfrm>
              <a:off x="3719" y="2400"/>
              <a:ext cx="697" cy="99"/>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江苏</a:t>
              </a:r>
              <a:endParaRPr lang="zh-CN" altLang="en-US" sz="900" kern="0">
                <a:solidFill>
                  <a:sysClr val="window" lastClr="FFFFFF"/>
                </a:solidFill>
                <a:latin typeface="宋体" panose="02010600030101010101" pitchFamily="2" charset="-122"/>
              </a:endParaRPr>
            </a:p>
          </p:txBody>
        </p:sp>
        <p:sp>
          <p:nvSpPr>
            <p:cNvPr id="516" name="Rectangle 68"/>
            <p:cNvSpPr>
              <a:spLocks noChangeArrowheads="1"/>
            </p:cNvSpPr>
            <p:nvPr/>
          </p:nvSpPr>
          <p:spPr bwMode="invGray">
            <a:xfrm>
              <a:off x="3789" y="2768"/>
              <a:ext cx="410" cy="66"/>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浙江</a:t>
              </a:r>
              <a:endParaRPr lang="zh-CN" altLang="en-US" sz="900" kern="0">
                <a:solidFill>
                  <a:sysClr val="window" lastClr="FFFFFF"/>
                </a:solidFill>
                <a:latin typeface="宋体" panose="02010600030101010101" pitchFamily="2" charset="-122"/>
              </a:endParaRPr>
            </a:p>
          </p:txBody>
        </p:sp>
        <p:sp>
          <p:nvSpPr>
            <p:cNvPr id="517" name="Rectangle 69"/>
            <p:cNvSpPr>
              <a:spLocks noChangeArrowheads="1"/>
            </p:cNvSpPr>
            <p:nvPr/>
          </p:nvSpPr>
          <p:spPr bwMode="invGray">
            <a:xfrm>
              <a:off x="3684" y="1929"/>
              <a:ext cx="414" cy="182"/>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dirty="0">
                  <a:solidFill>
                    <a:schemeClr val="bg1"/>
                  </a:solidFill>
                  <a:latin typeface="宋体" panose="02010600030101010101" pitchFamily="2" charset="-122"/>
                </a:rPr>
                <a:t>北京</a:t>
              </a:r>
              <a:endParaRPr lang="zh-CN" altLang="en-US" sz="900" kern="0" dirty="0">
                <a:solidFill>
                  <a:schemeClr val="bg1"/>
                </a:solidFill>
                <a:latin typeface="宋体" panose="02010600030101010101" pitchFamily="2" charset="-122"/>
              </a:endParaRPr>
            </a:p>
          </p:txBody>
        </p:sp>
        <p:sp>
          <p:nvSpPr>
            <p:cNvPr id="518" name="Rectangle 70"/>
            <p:cNvSpPr>
              <a:spLocks noChangeArrowheads="1"/>
            </p:cNvSpPr>
            <p:nvPr/>
          </p:nvSpPr>
          <p:spPr bwMode="invGray">
            <a:xfrm rot="-3078897">
              <a:off x="3890" y="3040"/>
              <a:ext cx="422" cy="105"/>
            </a:xfrm>
            <a:prstGeom prst="rect">
              <a:avLst/>
            </a:prstGeom>
            <a:grpFill/>
            <a:ln w="9525">
              <a:noFill/>
              <a:miter lim="800000"/>
            </a:ln>
          </p:spPr>
          <p:txBody>
            <a:bodyPr lIns="0" tIns="0" rIns="0" bIns="0"/>
            <a:lstStyle/>
            <a:p>
              <a:pPr defTabSz="804545" eaLnBrk="0" fontAlgn="auto" hangingPunct="0">
                <a:lnSpc>
                  <a:spcPts val="1140"/>
                </a:lnSpc>
                <a:spcBef>
                  <a:spcPts val="0"/>
                </a:spcBef>
                <a:spcAft>
                  <a:spcPts val="0"/>
                </a:spcAft>
                <a:defRPr/>
              </a:pPr>
              <a:r>
                <a:rPr lang="zh-CN" altLang="en-US" sz="900" kern="0">
                  <a:solidFill>
                    <a:sysClr val="window" lastClr="FFFFFF"/>
                  </a:solidFill>
                  <a:latin typeface="宋体" panose="02010600030101010101" pitchFamily="2" charset="-122"/>
                </a:rPr>
                <a:t>台湾</a:t>
              </a:r>
              <a:endParaRPr lang="zh-CN" altLang="en-US" sz="900" kern="0">
                <a:solidFill>
                  <a:sysClr val="window" lastClr="FFFFFF"/>
                </a:solidFill>
                <a:latin typeface="宋体" panose="02010600030101010101" pitchFamily="2" charset="-122"/>
              </a:endParaRPr>
            </a:p>
          </p:txBody>
        </p:sp>
      </p:grpSp>
      <p:cxnSp>
        <p:nvCxnSpPr>
          <p:cNvPr id="29701" name="直接连接符 433"/>
          <p:cNvCxnSpPr>
            <a:cxnSpLocks noChangeShapeType="1"/>
          </p:cNvCxnSpPr>
          <p:nvPr/>
        </p:nvCxnSpPr>
        <p:spPr bwMode="auto">
          <a:xfrm>
            <a:off x="4805363" y="1056217"/>
            <a:ext cx="0" cy="5018616"/>
          </a:xfrm>
          <a:prstGeom prst="line">
            <a:avLst/>
          </a:prstGeom>
          <a:noFill/>
          <a:ln w="28575" algn="ctr">
            <a:solidFill>
              <a:srgbClr val="FF9900"/>
            </a:solidFill>
            <a:prstDash val="dash"/>
            <a:round/>
          </a:ln>
          <a:extLst>
            <a:ext uri="{909E8E84-426E-40DD-AFC4-6F175D3DCCD1}">
              <a14:hiddenFill xmlns:a14="http://schemas.microsoft.com/office/drawing/2010/main">
                <a:noFill/>
              </a14:hiddenFill>
            </a:ext>
          </a:extLst>
        </p:spPr>
      </p:cxnSp>
      <p:sp>
        <p:nvSpPr>
          <p:cNvPr id="435" name="TextBox 434"/>
          <p:cNvSpPr txBox="1"/>
          <p:nvPr/>
        </p:nvSpPr>
        <p:spPr>
          <a:xfrm>
            <a:off x="5148064" y="980728"/>
            <a:ext cx="928688" cy="461665"/>
          </a:xfrm>
          <a:prstGeom prst="rect">
            <a:avLst/>
          </a:prstGeom>
          <a:noFill/>
        </p:spPr>
        <p:txBody>
          <a:bodyPr>
            <a:spAutoFit/>
          </a:bodyPr>
          <a:lstStyle/>
          <a:p>
            <a:pPr fontAlgn="auto">
              <a:spcBef>
                <a:spcPts val="0"/>
              </a:spcBef>
              <a:spcAft>
                <a:spcPts val="0"/>
              </a:spcAft>
              <a:defRPr/>
            </a:pPr>
            <a:r>
              <a:rPr lang="zh-CN" altLang="en-US" sz="2400" b="1" kern="0" dirty="0">
                <a:solidFill>
                  <a:schemeClr val="tx2"/>
                </a:solidFill>
                <a:latin typeface="微软雅黑" panose="020B0503020204020204" pitchFamily="34" charset="-122"/>
                <a:ea typeface="微软雅黑" panose="020B0503020204020204" pitchFamily="34" charset="-122"/>
              </a:rPr>
              <a:t>国内</a:t>
            </a:r>
            <a:endParaRPr lang="zh-CN" altLang="en-US" sz="2400" b="1" kern="0" dirty="0">
              <a:solidFill>
                <a:schemeClr val="tx2"/>
              </a:solidFill>
              <a:latin typeface="微软雅黑" panose="020B0503020204020204" pitchFamily="34" charset="-122"/>
              <a:ea typeface="微软雅黑" panose="020B0503020204020204" pitchFamily="34" charset="-122"/>
            </a:endParaRPr>
          </a:p>
        </p:txBody>
      </p:sp>
      <p:sp>
        <p:nvSpPr>
          <p:cNvPr id="436" name="TextBox 13"/>
          <p:cNvSpPr txBox="1">
            <a:spLocks noChangeArrowheads="1"/>
          </p:cNvSpPr>
          <p:nvPr/>
        </p:nvSpPr>
        <p:spPr bwMode="auto">
          <a:xfrm>
            <a:off x="3707904" y="980728"/>
            <a:ext cx="854075" cy="461665"/>
          </a:xfrm>
          <a:prstGeom prst="rect">
            <a:avLst/>
          </a:prstGeom>
          <a:noFill/>
          <a:ln w="9525">
            <a:noFill/>
            <a:miter lim="800000"/>
          </a:ln>
        </p:spPr>
        <p:txBody>
          <a:bodyPr>
            <a:spAutoFit/>
          </a:bodyPr>
          <a:lstStyle/>
          <a:p>
            <a:pPr fontAlgn="auto">
              <a:spcBef>
                <a:spcPts val="0"/>
              </a:spcBef>
              <a:spcAft>
                <a:spcPts val="0"/>
              </a:spcAft>
              <a:defRPr/>
            </a:pPr>
            <a:r>
              <a:rPr lang="zh-CN" altLang="en-US" sz="2400" b="1" kern="0" dirty="0">
                <a:solidFill>
                  <a:schemeClr val="tx2"/>
                </a:solidFill>
                <a:latin typeface="微软雅黑" panose="020B0503020204020204" pitchFamily="34" charset="-122"/>
                <a:ea typeface="微软雅黑" panose="020B0503020204020204" pitchFamily="34" charset="-122"/>
              </a:rPr>
              <a:t>全球</a:t>
            </a:r>
            <a:endParaRPr lang="zh-CN" altLang="en-US" sz="2400" b="1" kern="0" dirty="0">
              <a:solidFill>
                <a:schemeClr val="tx2"/>
              </a:solidFill>
              <a:latin typeface="微软雅黑" panose="020B0503020204020204" pitchFamily="34" charset="-122"/>
              <a:ea typeface="微软雅黑" panose="020B0503020204020204" pitchFamily="34" charset="-122"/>
            </a:endParaRPr>
          </a:p>
        </p:txBody>
      </p:sp>
      <p:sp>
        <p:nvSpPr>
          <p:cNvPr id="437" name="矩形 2"/>
          <p:cNvSpPr>
            <a:spLocks noChangeArrowheads="1"/>
          </p:cNvSpPr>
          <p:nvPr/>
        </p:nvSpPr>
        <p:spPr bwMode="auto">
          <a:xfrm>
            <a:off x="5299075" y="1835151"/>
            <a:ext cx="3538538" cy="1023742"/>
          </a:xfrm>
          <a:prstGeom prst="rect">
            <a:avLst/>
          </a:prstGeom>
          <a:noFill/>
          <a:ln w="9525">
            <a:noFill/>
            <a:miter lim="800000"/>
          </a:ln>
        </p:spPr>
        <p:txBody>
          <a:bodyPr>
            <a:spAutoFit/>
          </a:bodyPr>
          <a:lstStyle/>
          <a:p>
            <a:pPr marL="285750" indent="-285750" fontAlgn="auto">
              <a:lnSpc>
                <a:spcPct val="150000"/>
              </a:lnSpc>
              <a:spcBef>
                <a:spcPts val="0"/>
              </a:spcBef>
              <a:spcAft>
                <a:spcPts val="0"/>
              </a:spcAft>
              <a:buFont typeface="Arial" panose="020B0604020202020204" pitchFamily="34" charset="0"/>
              <a:buChar char="•"/>
              <a:defRPr/>
            </a:pPr>
            <a:r>
              <a:rPr lang="zh-CN" altLang="en-US" sz="1400" kern="0" dirty="0">
                <a:solidFill>
                  <a:srgbClr val="000000"/>
                </a:solidFill>
                <a:latin typeface="微软雅黑" panose="020B0503020204020204" pitchFamily="34" charset="-122"/>
                <a:ea typeface="微软雅黑" panose="020B0503020204020204" pitchFamily="34" charset="-122"/>
              </a:rPr>
              <a:t>以环渤海，长、珠三角区域和“北上广深”等城市为代表，信息产业较发达，园区</a:t>
            </a:r>
            <a:r>
              <a:rPr lang="zh-CN" altLang="en-US" sz="1400" kern="0" dirty="0" smtClean="0">
                <a:solidFill>
                  <a:srgbClr val="000000"/>
                </a:solidFill>
                <a:latin typeface="微软雅黑" panose="020B0503020204020204" pitchFamily="34" charset="-122"/>
                <a:ea typeface="微软雅黑" panose="020B0503020204020204" pitchFamily="34" charset="-122"/>
              </a:rPr>
              <a:t>数字化、网络化</a:t>
            </a:r>
            <a:r>
              <a:rPr lang="zh-CN" altLang="en-US" sz="1400" kern="0" dirty="0">
                <a:solidFill>
                  <a:srgbClr val="000000"/>
                </a:solidFill>
                <a:latin typeface="微软雅黑" panose="020B0503020204020204" pitchFamily="34" charset="-122"/>
                <a:ea typeface="微软雅黑" panose="020B0503020204020204" pitchFamily="34" charset="-122"/>
              </a:rPr>
              <a:t>、智能化相对领先。</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438" name="圆角矩形 437"/>
          <p:cNvSpPr/>
          <p:nvPr/>
        </p:nvSpPr>
        <p:spPr>
          <a:xfrm>
            <a:off x="5164139" y="1640417"/>
            <a:ext cx="3671887" cy="1420283"/>
          </a:xfrm>
          <a:prstGeom prst="roundRect">
            <a:avLst/>
          </a:prstGeom>
          <a:noFill/>
          <a:ln w="25400" cap="flat" cmpd="sng" algn="ctr">
            <a:solidFill>
              <a:srgbClr val="FF9900"/>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Franklin Gothic Book"/>
              <a:ea typeface="黑体" panose="02010609060101010101" charset="-122"/>
            </a:endParaRPr>
          </a:p>
        </p:txBody>
      </p:sp>
      <p:grpSp>
        <p:nvGrpSpPr>
          <p:cNvPr id="5" name="组合 6"/>
          <p:cNvGrpSpPr/>
          <p:nvPr/>
        </p:nvGrpSpPr>
        <p:grpSpPr bwMode="auto">
          <a:xfrm>
            <a:off x="5164137" y="3412067"/>
            <a:ext cx="3671887" cy="1236133"/>
            <a:chOff x="4932040" y="3646100"/>
            <a:chExt cx="3753625" cy="1234296"/>
          </a:xfrm>
        </p:grpSpPr>
        <p:sp>
          <p:nvSpPr>
            <p:cNvPr id="455" name="矩形 3"/>
            <p:cNvSpPr>
              <a:spLocks noChangeArrowheads="1"/>
            </p:cNvSpPr>
            <p:nvPr/>
          </p:nvSpPr>
          <p:spPr bwMode="auto">
            <a:xfrm>
              <a:off x="5011410" y="3794046"/>
              <a:ext cx="3453548" cy="903903"/>
            </a:xfrm>
            <a:prstGeom prst="rect">
              <a:avLst/>
            </a:prstGeom>
            <a:noFill/>
            <a:ln w="9525">
              <a:noFill/>
              <a:miter lim="800000"/>
            </a:ln>
          </p:spPr>
          <p:txBody>
            <a:bodyPr wrap="square">
              <a:spAutoFit/>
            </a:bodyPr>
            <a:lstStyle/>
            <a:p>
              <a:pPr marL="285750" indent="-285750" fontAlgn="auto">
                <a:lnSpc>
                  <a:spcPct val="130000"/>
                </a:lnSpc>
                <a:spcBef>
                  <a:spcPts val="0"/>
                </a:spcBef>
                <a:spcAft>
                  <a:spcPts val="0"/>
                </a:spcAft>
                <a:buFont typeface="Arial" panose="020B0604020202020204" pitchFamily="34" charset="0"/>
                <a:buChar char="•"/>
                <a:defRPr/>
              </a:pPr>
              <a:r>
                <a:rPr lang="zh-CN" altLang="en-US" sz="1400" kern="0" dirty="0">
                  <a:solidFill>
                    <a:srgbClr val="000000"/>
                  </a:solidFill>
                  <a:latin typeface="微软雅黑" panose="020B0503020204020204" pitchFamily="34" charset="-122"/>
                  <a:ea typeface="微软雅黑" panose="020B0503020204020204" pitchFamily="34" charset="-122"/>
                </a:rPr>
                <a:t>信息服务有待进一步加强</a:t>
              </a:r>
              <a:endParaRPr lang="en-US" altLang="zh-CN" sz="1400" kern="0" dirty="0">
                <a:solidFill>
                  <a:srgbClr val="000000"/>
                </a:solidFill>
                <a:latin typeface="微软雅黑" panose="020B0503020204020204" pitchFamily="34" charset="-122"/>
                <a:ea typeface="微软雅黑" panose="020B0503020204020204" pitchFamily="34" charset="-122"/>
              </a:endParaRPr>
            </a:p>
            <a:p>
              <a:pPr marL="285750" indent="-285750" fontAlgn="auto">
                <a:lnSpc>
                  <a:spcPct val="130000"/>
                </a:lnSpc>
                <a:spcBef>
                  <a:spcPts val="0"/>
                </a:spcBef>
                <a:spcAft>
                  <a:spcPts val="0"/>
                </a:spcAft>
                <a:buFont typeface="Arial" panose="020B0604020202020204" pitchFamily="34" charset="0"/>
                <a:buChar char="•"/>
                <a:defRPr/>
              </a:pPr>
              <a:r>
                <a:rPr lang="zh-CN" altLang="en-US" sz="1400" kern="0" dirty="0">
                  <a:solidFill>
                    <a:srgbClr val="000000"/>
                  </a:solidFill>
                  <a:latin typeface="微软雅黑" panose="020B0503020204020204" pitchFamily="34" charset="-122"/>
                  <a:ea typeface="微软雅黑" panose="020B0503020204020204" pitchFamily="34" charset="-122"/>
                </a:rPr>
                <a:t>信息资源共享与开发利用不足</a:t>
              </a:r>
              <a:endParaRPr lang="en-US" altLang="zh-CN" sz="1400" kern="0" dirty="0">
                <a:solidFill>
                  <a:srgbClr val="000000"/>
                </a:solidFill>
                <a:latin typeface="微软雅黑" panose="020B0503020204020204" pitchFamily="34" charset="-122"/>
                <a:ea typeface="微软雅黑" panose="020B0503020204020204" pitchFamily="34" charset="-122"/>
              </a:endParaRPr>
            </a:p>
            <a:p>
              <a:pPr marL="285750" indent="-285750" fontAlgn="auto">
                <a:lnSpc>
                  <a:spcPct val="130000"/>
                </a:lnSpc>
                <a:spcBef>
                  <a:spcPts val="0"/>
                </a:spcBef>
                <a:spcAft>
                  <a:spcPts val="0"/>
                </a:spcAft>
                <a:buFont typeface="Arial" panose="020B0604020202020204" pitchFamily="34" charset="0"/>
                <a:buChar char="•"/>
                <a:defRPr/>
              </a:pPr>
              <a:r>
                <a:rPr lang="zh-CN" altLang="en-US" sz="1400" kern="0" dirty="0">
                  <a:solidFill>
                    <a:srgbClr val="000000"/>
                  </a:solidFill>
                  <a:latin typeface="微软雅黑" panose="020B0503020204020204" pitchFamily="34" charset="-122"/>
                  <a:ea typeface="微软雅黑" panose="020B0503020204020204" pitchFamily="34" charset="-122"/>
                </a:rPr>
                <a:t>信息化推进组织有待完善</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456" name="圆角矩形 455"/>
            <p:cNvSpPr/>
            <p:nvPr/>
          </p:nvSpPr>
          <p:spPr>
            <a:xfrm>
              <a:off x="4932040" y="3646100"/>
              <a:ext cx="3753625" cy="1234296"/>
            </a:xfrm>
            <a:prstGeom prst="roundRect">
              <a:avLst/>
            </a:prstGeom>
            <a:noFill/>
            <a:ln w="25400" cap="flat" cmpd="sng" algn="ctr">
              <a:solidFill>
                <a:srgbClr val="FF9900"/>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Franklin Gothic Book"/>
                <a:ea typeface="黑体" panose="02010609060101010101" charset="-122"/>
              </a:endParaRPr>
            </a:p>
          </p:txBody>
        </p:sp>
      </p:grpSp>
      <p:grpSp>
        <p:nvGrpSpPr>
          <p:cNvPr id="6" name="组合 8"/>
          <p:cNvGrpSpPr/>
          <p:nvPr/>
        </p:nvGrpSpPr>
        <p:grpSpPr bwMode="auto">
          <a:xfrm>
            <a:off x="5164139" y="4946651"/>
            <a:ext cx="3671886" cy="1227667"/>
            <a:chOff x="4932040" y="5373347"/>
            <a:chExt cx="3779590" cy="1224005"/>
          </a:xfrm>
        </p:grpSpPr>
        <p:sp>
          <p:nvSpPr>
            <p:cNvPr id="453" name="矩形 1"/>
            <p:cNvSpPr/>
            <p:nvPr/>
          </p:nvSpPr>
          <p:spPr>
            <a:xfrm>
              <a:off x="5003472" y="5497857"/>
              <a:ext cx="3625613" cy="1058662"/>
            </a:xfrm>
            <a:prstGeom prst="rect">
              <a:avLst/>
            </a:prstGeom>
            <a:ln>
              <a:noFill/>
            </a:ln>
          </p:spPr>
          <p:txBody>
            <a:bodyPr>
              <a:spAutoFit/>
            </a:bodyPr>
            <a:lstStyle/>
            <a:p>
              <a:pPr marL="285750" indent="-285750" fontAlgn="auto">
                <a:lnSpc>
                  <a:spcPct val="150000"/>
                </a:lnSpc>
                <a:spcBef>
                  <a:spcPts val="0"/>
                </a:spcBef>
                <a:spcAft>
                  <a:spcPts val="0"/>
                </a:spcAft>
                <a:buFont typeface="Arial" panose="020B0604020202020204" pitchFamily="34" charset="0"/>
                <a:buChar char="•"/>
                <a:defRPr/>
              </a:pPr>
              <a:r>
                <a:rPr lang="zh-CN" altLang="en-US" sz="1400" kern="0" dirty="0">
                  <a:solidFill>
                    <a:sysClr val="windowText" lastClr="000000"/>
                  </a:solidFill>
                  <a:latin typeface="微软雅黑" panose="020B0503020204020204" pitchFamily="34" charset="-122"/>
                  <a:ea typeface="微软雅黑" panose="020B0503020204020204" pitchFamily="34" charset="-122"/>
                </a:rPr>
                <a:t>从注重各部门专业应用系统建设转向多系统资源综合开发利用、跨部门信息整合的新阶段。</a:t>
              </a:r>
              <a:endParaRPr lang="zh-CN" altLang="en-US"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4" name="圆角矩形 453"/>
            <p:cNvSpPr/>
            <p:nvPr/>
          </p:nvSpPr>
          <p:spPr>
            <a:xfrm>
              <a:off x="4932040" y="5373347"/>
              <a:ext cx="3779590" cy="1224005"/>
            </a:xfrm>
            <a:prstGeom prst="roundRect">
              <a:avLst/>
            </a:prstGeom>
            <a:noFill/>
            <a:ln w="25400" cap="flat" cmpd="sng" algn="ctr">
              <a:solidFill>
                <a:srgbClr val="FF9900"/>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Franklin Gothic Book"/>
                <a:ea typeface="黑体" panose="02010609060101010101" charset="-122"/>
              </a:endParaRPr>
            </a:p>
          </p:txBody>
        </p:sp>
      </p:grpSp>
      <p:sp>
        <p:nvSpPr>
          <p:cNvPr id="441" name="TextBox 9"/>
          <p:cNvSpPr txBox="1"/>
          <p:nvPr/>
        </p:nvSpPr>
        <p:spPr>
          <a:xfrm>
            <a:off x="6100763" y="1462618"/>
            <a:ext cx="939800" cy="307777"/>
          </a:xfrm>
          <a:prstGeom prst="rect">
            <a:avLst/>
          </a:prstGeom>
          <a:solidFill>
            <a:srgbClr val="C00000"/>
          </a:solidFill>
        </p:spPr>
        <p:txBody>
          <a:bodyPr>
            <a:spAutoFit/>
          </a:bodyPr>
          <a:lstStyle/>
          <a:p>
            <a:pPr fontAlgn="auto">
              <a:spcBef>
                <a:spcPts val="0"/>
              </a:spcBef>
              <a:spcAft>
                <a:spcPts val="0"/>
              </a:spcAft>
              <a:defRPr/>
            </a:pPr>
            <a:r>
              <a:rPr lang="zh-CN" altLang="en-US" sz="1400" b="1" kern="0" dirty="0">
                <a:solidFill>
                  <a:schemeClr val="bg1"/>
                </a:solidFill>
                <a:latin typeface="微软雅黑" panose="020B0503020204020204" pitchFamily="34" charset="-122"/>
                <a:ea typeface="微软雅黑" panose="020B0503020204020204" pitchFamily="34" charset="-122"/>
              </a:rPr>
              <a:t>先进区域</a:t>
            </a:r>
            <a:endParaRPr lang="zh-CN" altLang="en-US" sz="1400" b="1" kern="0" dirty="0">
              <a:solidFill>
                <a:schemeClr val="bg1"/>
              </a:solidFill>
              <a:latin typeface="微软雅黑" panose="020B0503020204020204" pitchFamily="34" charset="-122"/>
              <a:ea typeface="微软雅黑" panose="020B0503020204020204" pitchFamily="34" charset="-122"/>
            </a:endParaRPr>
          </a:p>
        </p:txBody>
      </p:sp>
      <p:sp>
        <p:nvSpPr>
          <p:cNvPr id="442" name="TextBox 441"/>
          <p:cNvSpPr txBox="1"/>
          <p:nvPr/>
        </p:nvSpPr>
        <p:spPr>
          <a:xfrm>
            <a:off x="6027739" y="3266018"/>
            <a:ext cx="1100137" cy="307777"/>
          </a:xfrm>
          <a:prstGeom prst="rect">
            <a:avLst/>
          </a:prstGeom>
          <a:solidFill>
            <a:srgbClr val="C00000"/>
          </a:solidFill>
        </p:spPr>
        <p:txBody>
          <a:bodyPr>
            <a:spAutoFit/>
          </a:bodyPr>
          <a:lstStyle/>
          <a:p>
            <a:pPr algn="ctr" fontAlgn="auto">
              <a:spcBef>
                <a:spcPts val="0"/>
              </a:spcBef>
              <a:spcAft>
                <a:spcPts val="0"/>
              </a:spcAft>
              <a:defRPr/>
            </a:pPr>
            <a:r>
              <a:rPr lang="zh-CN" altLang="en-US" sz="1400" b="1" kern="0" dirty="0">
                <a:solidFill>
                  <a:schemeClr val="bg1"/>
                </a:solidFill>
                <a:latin typeface="微软雅黑" panose="020B0503020204020204" pitchFamily="34" charset="-122"/>
                <a:ea typeface="微软雅黑" panose="020B0503020204020204" pitchFamily="34" charset="-122"/>
              </a:rPr>
              <a:t>存在不足</a:t>
            </a:r>
            <a:endParaRPr lang="zh-CN" altLang="en-US" sz="1400" b="1" kern="0" dirty="0">
              <a:solidFill>
                <a:schemeClr val="bg1"/>
              </a:solidFill>
              <a:latin typeface="微软雅黑" panose="020B0503020204020204" pitchFamily="34" charset="-122"/>
              <a:ea typeface="微软雅黑" panose="020B0503020204020204" pitchFamily="34" charset="-122"/>
            </a:endParaRPr>
          </a:p>
        </p:txBody>
      </p:sp>
      <p:sp>
        <p:nvSpPr>
          <p:cNvPr id="443" name="TextBox 442"/>
          <p:cNvSpPr txBox="1"/>
          <p:nvPr/>
        </p:nvSpPr>
        <p:spPr>
          <a:xfrm>
            <a:off x="6118225" y="4783668"/>
            <a:ext cx="1042988" cy="307777"/>
          </a:xfrm>
          <a:prstGeom prst="rect">
            <a:avLst/>
          </a:prstGeom>
          <a:solidFill>
            <a:srgbClr val="C00000"/>
          </a:solidFill>
        </p:spPr>
        <p:txBody>
          <a:bodyPr>
            <a:spAutoFit/>
          </a:bodyPr>
          <a:lstStyle/>
          <a:p>
            <a:pPr algn="ctr" fontAlgn="auto">
              <a:spcBef>
                <a:spcPts val="0"/>
              </a:spcBef>
              <a:spcAft>
                <a:spcPts val="0"/>
              </a:spcAft>
              <a:defRPr/>
            </a:pPr>
            <a:r>
              <a:rPr lang="zh-CN" altLang="en-US" sz="1400" b="1" kern="0" dirty="0">
                <a:solidFill>
                  <a:schemeClr val="bg1"/>
                </a:solidFill>
                <a:latin typeface="微软雅黑" panose="020B0503020204020204" pitchFamily="34" charset="-122"/>
                <a:ea typeface="微软雅黑" panose="020B0503020204020204" pitchFamily="34" charset="-122"/>
              </a:rPr>
              <a:t>发展方向</a:t>
            </a:r>
            <a:endParaRPr lang="zh-CN" altLang="en-US" sz="1400" b="1" kern="0" dirty="0">
              <a:solidFill>
                <a:schemeClr val="bg1"/>
              </a:solidFill>
              <a:latin typeface="微软雅黑" panose="020B0503020204020204" pitchFamily="34" charset="-122"/>
              <a:ea typeface="微软雅黑" panose="020B0503020204020204" pitchFamily="34" charset="-122"/>
            </a:endParaRPr>
          </a:p>
        </p:txBody>
      </p:sp>
      <p:sp>
        <p:nvSpPr>
          <p:cNvPr id="444" name="圆角矩形 443"/>
          <p:cNvSpPr/>
          <p:nvPr/>
        </p:nvSpPr>
        <p:spPr>
          <a:xfrm>
            <a:off x="482600" y="4607985"/>
            <a:ext cx="3962400" cy="1845351"/>
          </a:xfrm>
          <a:prstGeom prst="roundRect">
            <a:avLst/>
          </a:prstGeom>
          <a:noFill/>
          <a:ln w="25400" cap="flat" cmpd="sng" algn="ctr">
            <a:solidFill>
              <a:srgbClr val="FF9900"/>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Franklin Gothic Book"/>
              <a:ea typeface="黑体" panose="02010609060101010101" charset="-122"/>
            </a:endParaRPr>
          </a:p>
        </p:txBody>
      </p:sp>
      <p:sp>
        <p:nvSpPr>
          <p:cNvPr id="445" name="矩形 10"/>
          <p:cNvSpPr/>
          <p:nvPr/>
        </p:nvSpPr>
        <p:spPr>
          <a:xfrm>
            <a:off x="555624" y="4440767"/>
            <a:ext cx="4016375" cy="2182136"/>
          </a:xfrm>
          <a:prstGeom prst="rect">
            <a:avLst/>
          </a:prstGeom>
        </p:spPr>
        <p:txBody>
          <a:bodyPr wrap="square">
            <a:spAutoFit/>
          </a:bodyPr>
          <a:lstStyle/>
          <a:p>
            <a:pPr marL="285750" indent="-285750" fontAlgn="auto">
              <a:lnSpc>
                <a:spcPct val="140000"/>
              </a:lnSpc>
              <a:spcBef>
                <a:spcPts val="0"/>
              </a:spcBef>
              <a:spcAft>
                <a:spcPts val="0"/>
              </a:spcAft>
              <a:buFont typeface="Arial" panose="020B0604020202020204" pitchFamily="34" charset="0"/>
              <a:buChar char="•"/>
              <a:defRPr/>
            </a:pPr>
            <a:endParaRPr lang="en-US" altLang="zh-CN" sz="1400" kern="0" dirty="0">
              <a:solidFill>
                <a:sysClr val="windowText" lastClr="000000"/>
              </a:solidFill>
              <a:latin typeface="微软雅黑" panose="020B0503020204020204" pitchFamily="34" charset="-122"/>
              <a:ea typeface="微软雅黑" panose="020B0503020204020204" pitchFamily="34" charset="-122"/>
            </a:endParaRPr>
          </a:p>
          <a:p>
            <a:pPr marL="285750" indent="-285750" fontAlgn="auto">
              <a:lnSpc>
                <a:spcPct val="140000"/>
              </a:lnSpc>
              <a:spcBef>
                <a:spcPts val="0"/>
              </a:spcBef>
              <a:spcAft>
                <a:spcPts val="0"/>
              </a:spcAft>
              <a:buFont typeface="Arial" panose="020B0604020202020204" pitchFamily="34" charset="0"/>
              <a:buChar char="•"/>
              <a:defRPr/>
            </a:pPr>
            <a:r>
              <a:rPr lang="zh-CN" altLang="en-US" kern="0" dirty="0">
                <a:solidFill>
                  <a:sysClr val="windowText" lastClr="000000"/>
                </a:solidFill>
                <a:latin typeface="微软雅黑" panose="020B0503020204020204" pitchFamily="34" charset="-122"/>
                <a:ea typeface="微软雅黑" panose="020B0503020204020204" pitchFamily="34" charset="-122"/>
              </a:rPr>
              <a:t>重视园区整体布局和总体性规划</a:t>
            </a:r>
            <a:endParaRPr lang="en-US" altLang="zh-CN" kern="0" dirty="0">
              <a:solidFill>
                <a:sysClr val="windowText" lastClr="000000"/>
              </a:solidFill>
              <a:latin typeface="微软雅黑" panose="020B0503020204020204" pitchFamily="34" charset="-122"/>
              <a:ea typeface="微软雅黑" panose="020B0503020204020204" pitchFamily="34" charset="-122"/>
            </a:endParaRPr>
          </a:p>
          <a:p>
            <a:pPr marL="285750" indent="-285750" fontAlgn="auto">
              <a:lnSpc>
                <a:spcPct val="140000"/>
              </a:lnSpc>
              <a:spcBef>
                <a:spcPts val="0"/>
              </a:spcBef>
              <a:spcAft>
                <a:spcPts val="0"/>
              </a:spcAft>
              <a:buFont typeface="Arial" panose="020B0604020202020204" pitchFamily="34" charset="0"/>
              <a:buChar char="•"/>
              <a:defRPr/>
            </a:pPr>
            <a:r>
              <a:rPr lang="zh-CN" altLang="en-US" kern="0" dirty="0">
                <a:solidFill>
                  <a:sysClr val="windowText" lastClr="000000"/>
                </a:solidFill>
                <a:latin typeface="微软雅黑" panose="020B0503020204020204" pitchFamily="34" charset="-122"/>
                <a:ea typeface="微软雅黑" panose="020B0503020204020204" pitchFamily="34" charset="-122"/>
              </a:rPr>
              <a:t>突出重视信息化基础设施建设</a:t>
            </a:r>
            <a:endParaRPr lang="en-US" altLang="zh-CN" kern="0" dirty="0">
              <a:solidFill>
                <a:sysClr val="windowText" lastClr="000000"/>
              </a:solidFill>
              <a:latin typeface="微软雅黑" panose="020B0503020204020204" pitchFamily="34" charset="-122"/>
              <a:ea typeface="微软雅黑" panose="020B0503020204020204" pitchFamily="34" charset="-122"/>
            </a:endParaRPr>
          </a:p>
          <a:p>
            <a:pPr marL="285750" indent="-285750" fontAlgn="auto">
              <a:lnSpc>
                <a:spcPct val="140000"/>
              </a:lnSpc>
              <a:spcBef>
                <a:spcPts val="0"/>
              </a:spcBef>
              <a:spcAft>
                <a:spcPts val="0"/>
              </a:spcAft>
              <a:buFont typeface="Arial" panose="020B0604020202020204" pitchFamily="34" charset="0"/>
              <a:buChar char="•"/>
              <a:defRPr/>
            </a:pPr>
            <a:r>
              <a:rPr lang="zh-CN" altLang="en-US" kern="0" dirty="0">
                <a:solidFill>
                  <a:sysClr val="windowText" lastClr="000000"/>
                </a:solidFill>
                <a:latin typeface="微软雅黑" panose="020B0503020204020204" pitchFamily="34" charset="-122"/>
                <a:ea typeface="微软雅黑" panose="020B0503020204020204" pitchFamily="34" charset="-122"/>
              </a:rPr>
              <a:t>智能化管理与运营</a:t>
            </a:r>
            <a:endParaRPr lang="en-US" altLang="zh-CN" kern="0" dirty="0">
              <a:solidFill>
                <a:sysClr val="windowText" lastClr="000000"/>
              </a:solidFill>
              <a:latin typeface="微软雅黑" panose="020B0503020204020204" pitchFamily="34" charset="-122"/>
              <a:ea typeface="微软雅黑" panose="020B0503020204020204" pitchFamily="34" charset="-122"/>
            </a:endParaRPr>
          </a:p>
          <a:p>
            <a:pPr marL="285750" indent="-285750" fontAlgn="auto">
              <a:lnSpc>
                <a:spcPct val="140000"/>
              </a:lnSpc>
              <a:spcBef>
                <a:spcPts val="0"/>
              </a:spcBef>
              <a:spcAft>
                <a:spcPts val="0"/>
              </a:spcAft>
              <a:buFont typeface="Arial" panose="020B0604020202020204" pitchFamily="34" charset="0"/>
              <a:buChar char="•"/>
              <a:defRPr/>
            </a:pPr>
            <a:r>
              <a:rPr lang="zh-CN" altLang="en-US" kern="0" dirty="0">
                <a:solidFill>
                  <a:sysClr val="windowText" lastClr="000000"/>
                </a:solidFill>
                <a:latin typeface="微软雅黑" panose="020B0503020204020204" pitchFamily="34" charset="-122"/>
                <a:ea typeface="微软雅黑" panose="020B0503020204020204" pitchFamily="34" charset="-122"/>
              </a:rPr>
              <a:t>政策引导，推进信息化项目的应用</a:t>
            </a:r>
            <a:endParaRPr lang="en-US" altLang="zh-CN" kern="0" dirty="0">
              <a:solidFill>
                <a:sysClr val="windowText" lastClr="000000"/>
              </a:solidFill>
              <a:latin typeface="微软雅黑" panose="020B0503020204020204" pitchFamily="34" charset="-122"/>
              <a:ea typeface="微软雅黑" panose="020B0503020204020204" pitchFamily="34" charset="-122"/>
            </a:endParaRPr>
          </a:p>
          <a:p>
            <a:pPr marL="285750" indent="-285750" fontAlgn="auto">
              <a:lnSpc>
                <a:spcPct val="140000"/>
              </a:lnSpc>
              <a:spcBef>
                <a:spcPts val="0"/>
              </a:spcBef>
              <a:spcAft>
                <a:spcPts val="0"/>
              </a:spcAft>
              <a:buFont typeface="Arial" panose="020B0604020202020204" pitchFamily="34" charset="0"/>
              <a:buChar char="•"/>
              <a:defRPr/>
            </a:pPr>
            <a:endParaRPr lang="en-US" altLang="zh-CN" sz="11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6" name="TextBox 445"/>
          <p:cNvSpPr txBox="1"/>
          <p:nvPr/>
        </p:nvSpPr>
        <p:spPr>
          <a:xfrm>
            <a:off x="1995488" y="4421718"/>
            <a:ext cx="900112" cy="307777"/>
          </a:xfrm>
          <a:prstGeom prst="rect">
            <a:avLst/>
          </a:prstGeom>
          <a:solidFill>
            <a:srgbClr val="C00000"/>
          </a:solidFill>
        </p:spPr>
        <p:txBody>
          <a:bodyPr>
            <a:spAutoFit/>
          </a:bodyPr>
          <a:lstStyle/>
          <a:p>
            <a:pPr fontAlgn="auto">
              <a:spcBef>
                <a:spcPts val="0"/>
              </a:spcBef>
              <a:spcAft>
                <a:spcPts val="0"/>
              </a:spcAft>
              <a:defRPr/>
            </a:pPr>
            <a:r>
              <a:rPr lang="zh-CN" altLang="en-US" sz="1400" b="1" kern="0">
                <a:solidFill>
                  <a:schemeClr val="bg1"/>
                </a:solidFill>
                <a:latin typeface="微软雅黑" panose="020B0503020204020204" pitchFamily="34" charset="-122"/>
                <a:ea typeface="微软雅黑" panose="020B0503020204020204" pitchFamily="34" charset="-122"/>
              </a:rPr>
              <a:t>主要做法</a:t>
            </a:r>
            <a:endParaRPr lang="zh-CN" altLang="en-US" sz="1400" b="1" kern="0">
              <a:solidFill>
                <a:schemeClr val="bg1"/>
              </a:solidFill>
              <a:latin typeface="微软雅黑" panose="020B0503020204020204" pitchFamily="34" charset="-122"/>
              <a:ea typeface="微软雅黑" panose="020B0503020204020204" pitchFamily="34" charset="-122"/>
            </a:endParaRPr>
          </a:p>
        </p:txBody>
      </p:sp>
      <p:sp>
        <p:nvSpPr>
          <p:cNvPr id="447" name="圆角矩形标注 5"/>
          <p:cNvSpPr>
            <a:spLocks noChangeArrowheads="1"/>
          </p:cNvSpPr>
          <p:nvPr/>
        </p:nvSpPr>
        <p:spPr bwMode="auto">
          <a:xfrm>
            <a:off x="3363914" y="2112434"/>
            <a:ext cx="935037" cy="359833"/>
          </a:xfrm>
          <a:prstGeom prst="wedgeRoundRectCallout">
            <a:avLst>
              <a:gd name="adj1" fmla="val -21412"/>
              <a:gd name="adj2" fmla="val -22727"/>
              <a:gd name="adj3" fmla="val 16667"/>
            </a:avLst>
          </a:prstGeom>
          <a:noFill/>
          <a:ln w="25400" algn="ctr">
            <a:solidFill>
              <a:srgbClr val="FF9900"/>
            </a:solidFill>
            <a:miter lim="800000"/>
          </a:ln>
        </p:spPr>
        <p:txBody>
          <a:bodyPr anchor="ctr"/>
          <a:lstStyle/>
          <a:p>
            <a:pPr algn="ctr" fontAlgn="auto">
              <a:spcBef>
                <a:spcPts val="0"/>
              </a:spcBef>
              <a:spcAft>
                <a:spcPts val="0"/>
              </a:spcAft>
              <a:defRPr/>
            </a:pPr>
            <a:r>
              <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美国硅谷</a:t>
            </a:r>
            <a:endPar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448" name="圆角矩形标注 447"/>
          <p:cNvSpPr>
            <a:spLocks noChangeArrowheads="1"/>
          </p:cNvSpPr>
          <p:nvPr/>
        </p:nvSpPr>
        <p:spPr bwMode="auto">
          <a:xfrm>
            <a:off x="2105026" y="2618317"/>
            <a:ext cx="1401763" cy="287867"/>
          </a:xfrm>
          <a:prstGeom prst="wedgeRoundRectCallout">
            <a:avLst>
              <a:gd name="adj1" fmla="val -11042"/>
              <a:gd name="adj2" fmla="val -22375"/>
              <a:gd name="adj3" fmla="val 16667"/>
            </a:avLst>
          </a:prstGeom>
          <a:noFill/>
          <a:ln w="25400" algn="ctr">
            <a:solidFill>
              <a:srgbClr val="FF9900"/>
            </a:solidFill>
            <a:miter lim="800000"/>
          </a:ln>
        </p:spPr>
        <p:txBody>
          <a:bodyPr anchor="ctr"/>
          <a:lstStyle/>
          <a:p>
            <a:pPr fontAlgn="auto">
              <a:spcBef>
                <a:spcPts val="0"/>
              </a:spcBef>
              <a:spcAft>
                <a:spcPts val="0"/>
              </a:spcAft>
              <a:defRPr/>
            </a:pPr>
            <a:r>
              <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日本筑波科学城</a:t>
            </a:r>
            <a:endPar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449" name="圆角矩形标注 448"/>
          <p:cNvSpPr>
            <a:spLocks noChangeArrowheads="1"/>
          </p:cNvSpPr>
          <p:nvPr/>
        </p:nvSpPr>
        <p:spPr bwMode="auto">
          <a:xfrm>
            <a:off x="195263" y="1833762"/>
            <a:ext cx="967940" cy="206705"/>
          </a:xfrm>
          <a:prstGeom prst="wedgeRoundRectCallout">
            <a:avLst>
              <a:gd name="adj1" fmla="val -801"/>
              <a:gd name="adj2" fmla="val -16667"/>
              <a:gd name="adj3" fmla="val 16667"/>
            </a:avLst>
          </a:prstGeom>
          <a:solidFill>
            <a:srgbClr val="FF9900">
              <a:alpha val="50000"/>
            </a:srgbClr>
          </a:solidFill>
          <a:ln w="25400" algn="ctr">
            <a:solidFill>
              <a:srgbClr val="FF9900"/>
            </a:solidFill>
            <a:miter lim="800000"/>
          </a:ln>
        </p:spPr>
        <p:txBody>
          <a:bodyPr anchor="ctr"/>
          <a:lstStyle/>
          <a:p>
            <a:pPr fontAlgn="auto">
              <a:spcBef>
                <a:spcPts val="0"/>
              </a:spcBef>
              <a:spcAft>
                <a:spcPts val="0"/>
              </a:spcAft>
              <a:defRPr/>
            </a:pPr>
            <a:r>
              <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芬兰软件园</a:t>
            </a:r>
            <a:endPar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450" name="圆角矩形标注 449"/>
          <p:cNvSpPr>
            <a:spLocks noChangeArrowheads="1"/>
          </p:cNvSpPr>
          <p:nvPr/>
        </p:nvSpPr>
        <p:spPr bwMode="auto">
          <a:xfrm>
            <a:off x="1082810" y="2760133"/>
            <a:ext cx="977290" cy="289984"/>
          </a:xfrm>
          <a:prstGeom prst="wedgeRoundRectCallout">
            <a:avLst>
              <a:gd name="adj1" fmla="val 51"/>
              <a:gd name="adj2" fmla="val -22065"/>
              <a:gd name="adj3" fmla="val 16667"/>
            </a:avLst>
          </a:prstGeom>
          <a:noFill/>
          <a:ln w="25400" algn="ctr">
            <a:solidFill>
              <a:srgbClr val="FF9900"/>
            </a:solidFill>
            <a:miter lim="800000"/>
          </a:ln>
        </p:spPr>
        <p:txBody>
          <a:bodyPr anchor="ctr"/>
          <a:lstStyle/>
          <a:p>
            <a:pPr fontAlgn="auto">
              <a:spcBef>
                <a:spcPts val="0"/>
              </a:spcBef>
              <a:spcAft>
                <a:spcPts val="0"/>
              </a:spcAft>
              <a:defRPr/>
            </a:pPr>
            <a:r>
              <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印度软件园</a:t>
            </a:r>
            <a:endPar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451" name="圆角矩形标注 450"/>
          <p:cNvSpPr>
            <a:spLocks noChangeArrowheads="1"/>
          </p:cNvSpPr>
          <p:nvPr/>
        </p:nvSpPr>
        <p:spPr bwMode="auto">
          <a:xfrm>
            <a:off x="1995488" y="2112433"/>
            <a:ext cx="1295400" cy="304800"/>
          </a:xfrm>
          <a:prstGeom prst="wedgeRoundRectCallout">
            <a:avLst>
              <a:gd name="adj1" fmla="val -15319"/>
              <a:gd name="adj2" fmla="val -22394"/>
              <a:gd name="adj3" fmla="val 16667"/>
            </a:avLst>
          </a:prstGeom>
          <a:noFill/>
          <a:ln w="25400" algn="ctr">
            <a:solidFill>
              <a:srgbClr val="FF9900"/>
            </a:solidFill>
            <a:miter lim="800000"/>
          </a:ln>
        </p:spPr>
        <p:txBody>
          <a:bodyPr anchor="ctr"/>
          <a:lstStyle/>
          <a:p>
            <a:pPr algn="ctr" fontAlgn="auto">
              <a:spcBef>
                <a:spcPts val="0"/>
              </a:spcBef>
              <a:spcAft>
                <a:spcPts val="0"/>
              </a:spcAft>
              <a:defRPr/>
            </a:pPr>
            <a:r>
              <a:rPr lang="zh-CN" altLang="en-US" sz="1200" b="1" kern="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韩国首尔</a:t>
            </a:r>
            <a:r>
              <a:rPr lang="en-US" altLang="zh-CN"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DMC</a:t>
            </a:r>
            <a:endParaRPr lang="zh-CN" altLang="en-US" sz="1200" b="1" kern="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452" name="圆角矩形标注 451"/>
          <p:cNvSpPr>
            <a:spLocks noChangeArrowheads="1"/>
          </p:cNvSpPr>
          <p:nvPr/>
        </p:nvSpPr>
        <p:spPr bwMode="auto">
          <a:xfrm>
            <a:off x="347663" y="2184401"/>
            <a:ext cx="1143000" cy="215900"/>
          </a:xfrm>
          <a:prstGeom prst="wedgeRoundRectCallout">
            <a:avLst>
              <a:gd name="adj1" fmla="val -801"/>
              <a:gd name="adj2" fmla="val -16667"/>
              <a:gd name="adj3" fmla="val 16667"/>
            </a:avLst>
          </a:prstGeom>
          <a:solidFill>
            <a:srgbClr val="FF9900">
              <a:alpha val="50000"/>
            </a:srgbClr>
          </a:solidFill>
          <a:ln w="25400" algn="ctr">
            <a:solidFill>
              <a:srgbClr val="FF9900"/>
            </a:solidFill>
            <a:miter lim="800000"/>
          </a:ln>
        </p:spPr>
        <p:txBody>
          <a:bodyPr anchor="ctr"/>
          <a:lstStyle/>
          <a:p>
            <a:pPr fontAlgn="auto">
              <a:spcBef>
                <a:spcPts val="0"/>
              </a:spcBef>
              <a:spcAft>
                <a:spcPts val="0"/>
              </a:spcAft>
              <a:defRPr/>
            </a:pPr>
            <a:r>
              <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以色列软件园</a:t>
            </a:r>
            <a:endParaRPr lang="zh-CN" altLang="en-US" sz="1200" b="1" kern="0" dirty="0">
              <a:solidFill>
                <a:sysClr val="windowText" lastClr="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7" name="组合 8"/>
          <p:cNvGrpSpPr/>
          <p:nvPr/>
        </p:nvGrpSpPr>
        <p:grpSpPr>
          <a:xfrm>
            <a:off x="27856" y="0"/>
            <a:ext cx="1280517" cy="1340768"/>
            <a:chOff x="411163" y="68262"/>
            <a:chExt cx="1800225" cy="1800225"/>
          </a:xfrm>
        </p:grpSpPr>
        <p:grpSp>
          <p:nvGrpSpPr>
            <p:cNvPr id="8" name="组合 6"/>
            <p:cNvGrpSpPr/>
            <p:nvPr/>
          </p:nvGrpSpPr>
          <p:grpSpPr bwMode="auto">
            <a:xfrm>
              <a:off x="411163" y="68262"/>
              <a:ext cx="1800225" cy="1800225"/>
              <a:chOff x="925401" y="3148270"/>
              <a:chExt cx="1800000" cy="1800000"/>
            </a:xfrm>
          </p:grpSpPr>
          <p:sp>
            <p:nvSpPr>
              <p:cNvPr id="359" name="椭圆 358"/>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0" name="椭圆 359"/>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58" name="矩形 357"/>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项目</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背景</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1428728" y="44450"/>
            <a:ext cx="7308850" cy="984250"/>
          </a:xfrm>
        </p:spPr>
        <p:txBody>
          <a:bodyPr>
            <a:normAutofit/>
          </a:bodyPr>
          <a:lstStyle/>
          <a:p>
            <a:r>
              <a:rPr lang="zh-CN" altLang="en-US" sz="2800" dirty="0" smtClean="0">
                <a:solidFill>
                  <a:schemeClr val="tx1"/>
                </a:solidFill>
                <a:latin typeface="+mj-ea"/>
              </a:rPr>
              <a:t>支撑服务</a:t>
            </a:r>
            <a:r>
              <a:rPr lang="en-US" altLang="zh-CN" sz="2800" dirty="0" smtClean="0">
                <a:solidFill>
                  <a:schemeClr val="tx1"/>
                </a:solidFill>
                <a:latin typeface="+mj-ea"/>
              </a:rPr>
              <a:t>-</a:t>
            </a:r>
            <a:r>
              <a:rPr lang="zh-CN" altLang="zh-CN" sz="2800" dirty="0" smtClean="0">
                <a:solidFill>
                  <a:schemeClr val="tx1"/>
                </a:solidFill>
                <a:latin typeface="+mj-ea"/>
              </a:rPr>
              <a:t>政</a:t>
            </a:r>
            <a:r>
              <a:rPr lang="zh-CN" altLang="en-US" sz="2800" dirty="0" smtClean="0">
                <a:solidFill>
                  <a:schemeClr val="tx1"/>
                </a:solidFill>
                <a:latin typeface="+mj-ea"/>
              </a:rPr>
              <a:t>务、金融协办</a:t>
            </a:r>
            <a:endParaRPr lang="zh-CN" altLang="en-US" sz="2800" dirty="0">
              <a:solidFill>
                <a:schemeClr val="tx1"/>
              </a:solidFill>
              <a:latin typeface="+mj-ea"/>
            </a:endParaRPr>
          </a:p>
        </p:txBody>
      </p:sp>
      <p:sp>
        <p:nvSpPr>
          <p:cNvPr id="79" name="内容占位符 78"/>
          <p:cNvSpPr>
            <a:spLocks noGrp="1"/>
          </p:cNvSpPr>
          <p:nvPr>
            <p:ph idx="4294967295"/>
          </p:nvPr>
        </p:nvSpPr>
        <p:spPr>
          <a:xfrm>
            <a:off x="0" y="1090613"/>
            <a:ext cx="8642350" cy="1338262"/>
          </a:xfrm>
          <a:prstGeom prst="rect">
            <a:avLst/>
          </a:prstGeom>
          <a:noFill/>
          <a:ln>
            <a:noFill/>
          </a:ln>
        </p:spPr>
        <p:txBody>
          <a:bodyPr wrap="square" anchor="ctr">
            <a:spAutoFit/>
          </a:bodyPr>
          <a:lstStyle/>
          <a:p>
            <a:pPr marL="0" indent="0">
              <a:lnSpc>
                <a:spcPct val="150000"/>
              </a:lnSpc>
              <a:spcBef>
                <a:spcPct val="0"/>
              </a:spcBef>
              <a:buNone/>
            </a:pPr>
            <a:r>
              <a:rPr kumimoji="1" lang="zh-CN" altLang="en-US" sz="1800" kern="1200" dirty="0">
                <a:solidFill>
                  <a:prstClr val="black"/>
                </a:solidFill>
                <a:latin typeface="微软雅黑" panose="020B0503020204020204" pitchFamily="34" charset="-122"/>
                <a:ea typeface="微软雅黑" panose="020B0503020204020204" pitchFamily="34" charset="-122"/>
                <a:cs typeface="宋体" panose="02010600030101010101" pitchFamily="2" charset="-122"/>
              </a:rPr>
              <a:t>园区企业按规定要求提供各类资料，上传提交申请后，由服务平台协助办理，减少了企业行政人员投入，也提升了政府单位的</a:t>
            </a:r>
            <a:r>
              <a:rPr kumimoji="1" lang="zh-CN" altLang="en-US" sz="1800" kern="12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rPr>
              <a:t>效率</a:t>
            </a:r>
            <a:r>
              <a:rPr kumimoji="1" lang="zh-CN" altLang="en-US" sz="1800" kern="1200" dirty="0">
                <a:solidFill>
                  <a:prstClr val="black"/>
                </a:solidFill>
                <a:latin typeface="微软雅黑" panose="020B0503020204020204" pitchFamily="34" charset="-122"/>
                <a:ea typeface="微软雅黑" panose="020B0503020204020204" pitchFamily="34" charset="-122"/>
                <a:cs typeface="宋体" panose="02010600030101010101" pitchFamily="2" charset="-122"/>
              </a:rPr>
              <a:t>，</a:t>
            </a:r>
            <a:r>
              <a:rPr kumimoji="1" lang="zh-CN" altLang="en-US" sz="1800" kern="12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rPr>
              <a:t>事务</a:t>
            </a:r>
            <a:r>
              <a:rPr kumimoji="1" lang="zh-CN" altLang="en-US" sz="1800" kern="1200" dirty="0">
                <a:solidFill>
                  <a:prstClr val="black"/>
                </a:solidFill>
                <a:latin typeface="微软雅黑" panose="020B0503020204020204" pitchFamily="34" charset="-122"/>
                <a:ea typeface="微软雅黑" panose="020B0503020204020204" pitchFamily="34" charset="-122"/>
                <a:cs typeface="宋体" panose="02010600030101010101" pitchFamily="2" charset="-122"/>
              </a:rPr>
              <a:t>协办包括工商注册</a:t>
            </a:r>
            <a:r>
              <a:rPr kumimoji="1" lang="zh-CN" altLang="en-US" sz="1800" kern="12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rPr>
              <a:t>、企业融资、税务</a:t>
            </a:r>
            <a:r>
              <a:rPr kumimoji="1" lang="zh-CN" altLang="en-US" sz="1800" kern="1200" dirty="0">
                <a:solidFill>
                  <a:prstClr val="black"/>
                </a:solidFill>
                <a:latin typeface="微软雅黑" panose="020B0503020204020204" pitchFamily="34" charset="-122"/>
                <a:ea typeface="微软雅黑" panose="020B0503020204020204" pitchFamily="34" charset="-122"/>
                <a:cs typeface="宋体" panose="02010600030101010101" pitchFamily="2" charset="-122"/>
              </a:rPr>
              <a:t>登记、社保办理、消防</a:t>
            </a:r>
            <a:r>
              <a:rPr kumimoji="1" lang="zh-CN" altLang="en-US" sz="1800" kern="12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rPr>
              <a:t>申请等</a:t>
            </a:r>
            <a:endParaRPr kumimoji="1" lang="zh-CN" altLang="en-US" sz="1800" kern="1200" dirty="0">
              <a:solidFill>
                <a:prstClr val="black"/>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5" name="Picture 2"/>
          <p:cNvPicPr>
            <a:picLocks noChangeAspect="1" noChangeArrowheads="1"/>
          </p:cNvPicPr>
          <p:nvPr/>
        </p:nvPicPr>
        <p:blipFill>
          <a:blip r:embed="rId1" cstate="email"/>
          <a:srcRect/>
          <a:stretch>
            <a:fillRect/>
          </a:stretch>
        </p:blipFill>
        <p:spPr bwMode="auto">
          <a:xfrm>
            <a:off x="1021464" y="2601310"/>
            <a:ext cx="7072362" cy="3878317"/>
          </a:xfrm>
          <a:prstGeom prst="rect">
            <a:avLst/>
          </a:prstGeom>
          <a:noFill/>
          <a:ln w="9525">
            <a:noFill/>
            <a:miter lim="800000"/>
            <a:headEnd/>
            <a:tailEnd/>
          </a:ln>
          <a:effectLst/>
        </p:spPr>
      </p:pic>
      <p:sp>
        <p:nvSpPr>
          <p:cNvPr id="6" name="标题 1"/>
          <p:cNvSpPr txBox="1"/>
          <p:nvPr/>
        </p:nvSpPr>
        <p:spPr>
          <a:xfrm>
            <a:off x="4484" y="10183"/>
            <a:ext cx="8455305" cy="1143000"/>
          </a:xfrm>
          <a:prstGeom prst="rect">
            <a:avLst/>
          </a:prstGeom>
        </p:spPr>
        <p:txBody>
          <a:bodyPr vert="horz" lIns="91440" tIns="45720" rIns="91440" bIns="45720" rtlCol="0" anchor="ctr">
            <a:normAutofit/>
          </a:bodyPr>
          <a:lstStyle/>
          <a:p>
            <a:pPr defTabSz="457200">
              <a:defRPr/>
            </a:pPr>
            <a:endParaRPr lang="zh-CN" altLang="en-US" sz="3200" dirty="0">
              <a:solidFill>
                <a:srgbClr val="1F497D"/>
              </a:solidFill>
            </a:endParaRPr>
          </a:p>
        </p:txBody>
      </p:sp>
      <p:grpSp>
        <p:nvGrpSpPr>
          <p:cNvPr id="2" name="组合 6"/>
          <p:cNvGrpSpPr/>
          <p:nvPr/>
        </p:nvGrpSpPr>
        <p:grpSpPr>
          <a:xfrm>
            <a:off x="1288712" y="5496469"/>
            <a:ext cx="841266" cy="461665"/>
            <a:chOff x="658072" y="5496469"/>
            <a:chExt cx="841266" cy="461665"/>
          </a:xfrm>
        </p:grpSpPr>
        <p:sp>
          <p:nvSpPr>
            <p:cNvPr id="9" name="圆角矩形 8"/>
            <p:cNvSpPr/>
            <p:nvPr/>
          </p:nvSpPr>
          <p:spPr>
            <a:xfrm rot="19404980">
              <a:off x="663624" y="5506078"/>
              <a:ext cx="835714" cy="448413"/>
            </a:xfrm>
            <a:prstGeom prst="roundRect">
              <a:avLst/>
            </a:prstGeom>
            <a:solidFill>
              <a:schemeClr val="accent3">
                <a:lumMod val="40000"/>
                <a:lumOff val="60000"/>
                <a:alpha val="0"/>
              </a:schemeClr>
            </a:solidFill>
            <a:ln w="31750">
              <a:solidFill>
                <a:srgbClr val="FF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zh-CN" altLang="en-US" sz="2000" dirty="0" smtClean="0">
                <a:solidFill>
                  <a:prstClr val="black"/>
                </a:solidFill>
                <a:latin typeface="华文楷体" pitchFamily="2" charset="-122"/>
                <a:ea typeface="华文楷体" pitchFamily="2" charset="-122"/>
              </a:endParaRPr>
            </a:p>
          </p:txBody>
        </p:sp>
        <p:sp>
          <p:nvSpPr>
            <p:cNvPr id="10" name="TextBox 9"/>
            <p:cNvSpPr txBox="1"/>
            <p:nvPr/>
          </p:nvSpPr>
          <p:spPr>
            <a:xfrm rot="19340466">
              <a:off x="658072" y="5496469"/>
              <a:ext cx="835607" cy="461665"/>
            </a:xfrm>
            <a:prstGeom prst="rect">
              <a:avLst/>
            </a:prstGeom>
            <a:noFill/>
          </p:spPr>
          <p:txBody>
            <a:bodyPr wrap="square" rtlCol="0">
              <a:spAutoFit/>
            </a:bodyPr>
            <a:lstStyle/>
            <a:p>
              <a:pPr defTabSz="457200"/>
              <a:r>
                <a:rPr lang="zh-CN" altLang="en-US" sz="2400" b="1" dirty="0" smtClean="0">
                  <a:solidFill>
                    <a:srgbClr val="FF0000"/>
                  </a:solidFill>
                  <a:latin typeface="Calibri" panose="020F0502020204030204"/>
                  <a:ea typeface="宋体" panose="02010600030101010101" pitchFamily="2" charset="-122"/>
                </a:rPr>
                <a:t>样板</a:t>
              </a:r>
              <a:endParaRPr lang="zh-CN" altLang="en-US" sz="2400" b="1" dirty="0">
                <a:solidFill>
                  <a:srgbClr val="FF0000"/>
                </a:solidFill>
                <a:latin typeface="Calibri" panose="020F0502020204030204"/>
                <a:ea typeface="宋体" panose="02010600030101010101" pitchFamily="2" charset="-122"/>
              </a:endParaRPr>
            </a:p>
          </p:txBody>
        </p:sp>
      </p:grpSp>
      <p:grpSp>
        <p:nvGrpSpPr>
          <p:cNvPr id="11" name="组合 8"/>
          <p:cNvGrpSpPr/>
          <p:nvPr/>
        </p:nvGrpSpPr>
        <p:grpSpPr>
          <a:xfrm>
            <a:off x="27857" y="1"/>
            <a:ext cx="1303784" cy="1492061"/>
            <a:chOff x="411163" y="68262"/>
            <a:chExt cx="1800225" cy="2244448"/>
          </a:xfrm>
        </p:grpSpPr>
        <p:grpSp>
          <p:nvGrpSpPr>
            <p:cNvPr id="12" name="组合 6"/>
            <p:cNvGrpSpPr/>
            <p:nvPr/>
          </p:nvGrpSpPr>
          <p:grpSpPr bwMode="auto">
            <a:xfrm>
              <a:off x="411163" y="68262"/>
              <a:ext cx="1800225" cy="1800225"/>
              <a:chOff x="925401" y="3148270"/>
              <a:chExt cx="1800000" cy="1800000"/>
            </a:xfrm>
          </p:grpSpPr>
          <p:sp>
            <p:nvSpPr>
              <p:cNvPr id="15" name="椭圆 14"/>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椭圆 15"/>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3" name="矩形 12"/>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7" name="矩形 85"/>
          <p:cNvSpPr>
            <a:spLocks noChangeArrowheads="1"/>
          </p:cNvSpPr>
          <p:nvPr/>
        </p:nvSpPr>
        <p:spPr bwMode="auto">
          <a:xfrm>
            <a:off x="1500188" y="301526"/>
            <a:ext cx="6024562" cy="642938"/>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defTabSz="457200" fontAlgn="base">
              <a:spcBef>
                <a:spcPct val="0"/>
              </a:spcBef>
              <a:spcAft>
                <a:spcPct val="0"/>
              </a:spcAft>
              <a:buFont typeface="Arial" panose="020B0604020202020204" pitchFamily="34" charset="0"/>
              <a:buNone/>
              <a:defRPr/>
            </a:pPr>
            <a:r>
              <a:rPr lang="zh-CN" altLang="en-US" sz="2800" b="1" dirty="0" smtClean="0">
                <a:latin typeface="+mj-ea"/>
                <a:ea typeface="+mj-ea"/>
              </a:rPr>
              <a:t>支撑服务</a:t>
            </a:r>
            <a:r>
              <a:rPr lang="en-US" altLang="zh-CN" sz="2800" b="1" dirty="0" smtClean="0">
                <a:latin typeface="+mj-ea"/>
                <a:ea typeface="+mj-ea"/>
              </a:rPr>
              <a:t>-</a:t>
            </a:r>
            <a:r>
              <a:rPr lang="zh-CN" altLang="en-US" sz="2800" b="1" dirty="0" smtClean="0">
                <a:solidFill>
                  <a:srgbClr val="000000"/>
                </a:solidFill>
                <a:latin typeface="+mj-ea"/>
                <a:ea typeface="+mj-ea"/>
                <a:sym typeface="Arial" panose="020B0604020202020204" pitchFamily="34" charset="0"/>
              </a:rPr>
              <a:t>企业大</a:t>
            </a:r>
            <a:r>
              <a:rPr lang="zh-CN" altLang="en-US" sz="2800" b="1" dirty="0">
                <a:solidFill>
                  <a:srgbClr val="000000"/>
                </a:solidFill>
                <a:latin typeface="+mj-ea"/>
                <a:ea typeface="+mj-ea"/>
                <a:sym typeface="Arial" panose="020B0604020202020204" pitchFamily="34" charset="0"/>
              </a:rPr>
              <a:t>数据分析</a:t>
            </a:r>
            <a:endParaRPr lang="zh-CN" altLang="en-US" sz="2800" b="1" dirty="0">
              <a:solidFill>
                <a:srgbClr val="000000"/>
              </a:solidFill>
              <a:latin typeface="+mj-ea"/>
              <a:ea typeface="+mj-ea"/>
              <a:sym typeface="Arial" panose="020B0604020202020204" pitchFamily="34" charset="0"/>
            </a:endParaRPr>
          </a:p>
        </p:txBody>
      </p:sp>
      <p:sp>
        <p:nvSpPr>
          <p:cNvPr id="82" name="TextBox 81"/>
          <p:cNvSpPr txBox="1">
            <a:spLocks noChangeArrowheads="1"/>
          </p:cNvSpPr>
          <p:nvPr/>
        </p:nvSpPr>
        <p:spPr bwMode="auto">
          <a:xfrm>
            <a:off x="120650" y="1268760"/>
            <a:ext cx="8783638" cy="708025"/>
          </a:xfrm>
          <a:prstGeom prst="rect">
            <a:avLst/>
          </a:prstGeom>
          <a:solidFill>
            <a:sysClr val="window" lastClr="FFFFFF"/>
          </a:solidFill>
          <a:ln w="25400" cap="flat" cmpd="sng" algn="ctr">
            <a:solidFill>
              <a:srgbClr val="FF0000"/>
            </a:solidFill>
            <a:prstDash val="solid"/>
          </a:ln>
          <a:effectLst/>
        </p:spPr>
        <p:txBody>
          <a:bodyPr>
            <a:spAutoFit/>
          </a:bodyPr>
          <a:lstStyle/>
          <a:p>
            <a:pPr eaLnBrk="0" hangingPunct="0">
              <a:defRPr/>
            </a:pPr>
            <a:r>
              <a:rPr lang="zh-CN" altLang="en-US" sz="2000" kern="0" dirty="0">
                <a:solidFill>
                  <a:prstClr val="black"/>
                </a:solidFill>
                <a:latin typeface="Calibri" panose="020F0502020204030204"/>
              </a:rPr>
              <a:t>广州联通基于联通自有精细化运营平台，可以</a:t>
            </a:r>
            <a:r>
              <a:rPr lang="zh-CN" altLang="en-US" sz="2000" kern="0" dirty="0" smtClean="0">
                <a:solidFill>
                  <a:prstClr val="black"/>
                </a:solidFill>
                <a:latin typeface="Calibri" panose="020F0502020204030204"/>
              </a:rPr>
              <a:t>为企业客户分析</a:t>
            </a:r>
            <a:r>
              <a:rPr lang="zh-CN" altLang="en-US" sz="2000" kern="0" dirty="0">
                <a:solidFill>
                  <a:prstClr val="black"/>
                </a:solidFill>
                <a:latin typeface="Calibri" panose="020F0502020204030204"/>
              </a:rPr>
              <a:t>细分市场用户购买商机，对用户上网进行行为分析，准确率大于</a:t>
            </a:r>
            <a:r>
              <a:rPr lang="en-US" altLang="zh-CN" sz="2000" kern="0" dirty="0">
                <a:solidFill>
                  <a:prstClr val="black"/>
                </a:solidFill>
                <a:latin typeface="Calibri" panose="020F0502020204030204"/>
              </a:rPr>
              <a:t>90%</a:t>
            </a:r>
            <a:r>
              <a:rPr lang="zh-CN" altLang="en-US" sz="2000" kern="0" dirty="0">
                <a:solidFill>
                  <a:prstClr val="black"/>
                </a:solidFill>
                <a:latin typeface="Calibri" panose="020F0502020204030204"/>
              </a:rPr>
              <a:t>。</a:t>
            </a:r>
            <a:endParaRPr lang="zh-CN" altLang="en-US" sz="2000" kern="0" dirty="0">
              <a:solidFill>
                <a:prstClr val="black"/>
              </a:solidFill>
              <a:latin typeface="Calibri" panose="020F0502020204030204"/>
            </a:endParaRPr>
          </a:p>
        </p:txBody>
      </p:sp>
      <p:pic>
        <p:nvPicPr>
          <p:cNvPr id="65843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3100" y="2622550"/>
            <a:ext cx="20574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84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100" y="4783138"/>
            <a:ext cx="20478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右箭头 84"/>
          <p:cNvSpPr/>
          <p:nvPr/>
        </p:nvSpPr>
        <p:spPr>
          <a:xfrm rot="20680350">
            <a:off x="3090863" y="3187700"/>
            <a:ext cx="2232025" cy="1079500"/>
          </a:xfrm>
          <a:prstGeom prst="rightArrow">
            <a:avLst/>
          </a:prstGeom>
          <a:solidFill>
            <a:srgbClr val="F79646"/>
          </a:solidFill>
          <a:ln w="25400" cap="flat" cmpd="sng" algn="ctr">
            <a:solidFill>
              <a:srgbClr val="F79646">
                <a:shade val="50000"/>
              </a:srgbClr>
            </a:solidFill>
            <a:prstDash val="solid"/>
          </a:ln>
          <a:effectLst/>
        </p:spPr>
        <p:txBody>
          <a:bodyPr anchor="ctr"/>
          <a:lstStyle/>
          <a:p>
            <a:pPr algn="ctr" eaLnBrk="0" hangingPunct="0">
              <a:defRPr/>
            </a:pPr>
            <a:endParaRPr lang="zh-CN" altLang="en-US" kern="0">
              <a:solidFill>
                <a:prstClr val="white"/>
              </a:solidFill>
              <a:latin typeface="Calibri" panose="020F0502020204030204"/>
            </a:endParaRPr>
          </a:p>
        </p:txBody>
      </p:sp>
      <p:sp>
        <p:nvSpPr>
          <p:cNvPr id="86" name="圆角矩形 85"/>
          <p:cNvSpPr/>
          <p:nvPr/>
        </p:nvSpPr>
        <p:spPr>
          <a:xfrm>
            <a:off x="5714298" y="2191172"/>
            <a:ext cx="2448272" cy="2232248"/>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eaLnBrk="0" hangingPunct="0">
              <a:defRPr/>
            </a:pPr>
            <a:r>
              <a:rPr lang="zh-CN" altLang="en-US" sz="3600" kern="0" dirty="0">
                <a:solidFill>
                  <a:prstClr val="white"/>
                </a:solidFill>
                <a:latin typeface="Calibri" panose="020F0502020204030204"/>
              </a:rPr>
              <a:t>联通自有精细化运营平台</a:t>
            </a:r>
            <a:endParaRPr lang="zh-CN" altLang="en-US" sz="3600" kern="0" dirty="0">
              <a:solidFill>
                <a:prstClr val="white"/>
              </a:solidFill>
              <a:latin typeface="Calibri" panose="020F0502020204030204"/>
            </a:endParaRPr>
          </a:p>
        </p:txBody>
      </p:sp>
      <p:sp>
        <p:nvSpPr>
          <p:cNvPr id="87" name="下箭头 86"/>
          <p:cNvSpPr/>
          <p:nvPr/>
        </p:nvSpPr>
        <p:spPr>
          <a:xfrm>
            <a:off x="6578600" y="4422775"/>
            <a:ext cx="647700" cy="865188"/>
          </a:xfrm>
          <a:prstGeom prst="downArrow">
            <a:avLst/>
          </a:prstGeom>
          <a:solidFill>
            <a:srgbClr val="F79646"/>
          </a:solidFill>
          <a:ln w="25400" cap="flat" cmpd="sng" algn="ctr">
            <a:solidFill>
              <a:srgbClr val="F79646">
                <a:shade val="50000"/>
              </a:srgbClr>
            </a:solidFill>
            <a:prstDash val="solid"/>
          </a:ln>
          <a:effectLst/>
        </p:spPr>
        <p:txBody>
          <a:bodyPr anchor="ctr"/>
          <a:lstStyle/>
          <a:p>
            <a:pPr algn="ctr" eaLnBrk="0" hangingPunct="0">
              <a:defRPr/>
            </a:pPr>
            <a:endParaRPr lang="zh-CN" altLang="en-US" kern="0">
              <a:solidFill>
                <a:prstClr val="white"/>
              </a:solidFill>
              <a:latin typeface="Calibri" panose="020F0502020204030204"/>
            </a:endParaRPr>
          </a:p>
        </p:txBody>
      </p:sp>
      <p:sp>
        <p:nvSpPr>
          <p:cNvPr id="88" name="圆角矩形 87"/>
          <p:cNvSpPr/>
          <p:nvPr/>
        </p:nvSpPr>
        <p:spPr>
          <a:xfrm>
            <a:off x="5786306" y="5303515"/>
            <a:ext cx="2232248" cy="1340768"/>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eaLnBrk="0" hangingPunct="0">
              <a:defRPr/>
            </a:pPr>
            <a:r>
              <a:rPr lang="zh-CN" altLang="en-US" sz="3200" kern="0" dirty="0">
                <a:solidFill>
                  <a:prstClr val="white"/>
                </a:solidFill>
                <a:latin typeface="Calibri" panose="020F0502020204030204"/>
              </a:rPr>
              <a:t>数据分析</a:t>
            </a:r>
            <a:endParaRPr lang="zh-CN" altLang="en-US" sz="3200" kern="0" dirty="0">
              <a:solidFill>
                <a:prstClr val="white"/>
              </a:solidFill>
              <a:latin typeface="Calibri" panose="020F0502020204030204"/>
            </a:endParaRPr>
          </a:p>
        </p:txBody>
      </p:sp>
      <p:sp>
        <p:nvSpPr>
          <p:cNvPr id="89" name="右箭头 88"/>
          <p:cNvSpPr/>
          <p:nvPr/>
        </p:nvSpPr>
        <p:spPr>
          <a:xfrm rot="1447751" flipH="1">
            <a:off x="3000375" y="5126038"/>
            <a:ext cx="2232025" cy="936625"/>
          </a:xfrm>
          <a:prstGeom prst="rightArrow">
            <a:avLst/>
          </a:prstGeom>
          <a:solidFill>
            <a:srgbClr val="F79646"/>
          </a:solidFill>
          <a:ln w="25400" cap="flat" cmpd="sng" algn="ctr">
            <a:solidFill>
              <a:srgbClr val="F79646">
                <a:shade val="50000"/>
              </a:srgbClr>
            </a:solidFill>
            <a:prstDash val="solid"/>
          </a:ln>
          <a:effectLst/>
        </p:spPr>
        <p:txBody>
          <a:bodyPr anchor="ctr"/>
          <a:lstStyle/>
          <a:p>
            <a:pPr algn="ctr" eaLnBrk="0" hangingPunct="0">
              <a:defRPr/>
            </a:pPr>
            <a:endParaRPr lang="zh-CN" altLang="en-US" kern="0">
              <a:solidFill>
                <a:prstClr val="white"/>
              </a:solidFill>
              <a:latin typeface="Calibri" panose="020F0502020204030204"/>
            </a:endParaRPr>
          </a:p>
        </p:txBody>
      </p:sp>
      <p:sp>
        <p:nvSpPr>
          <p:cNvPr id="658449" name="TextBox 89"/>
          <p:cNvSpPr txBox="1">
            <a:spLocks noChangeArrowheads="1"/>
          </p:cNvSpPr>
          <p:nvPr/>
        </p:nvSpPr>
        <p:spPr bwMode="auto">
          <a:xfrm rot="-1069830">
            <a:off x="3119438" y="2741613"/>
            <a:ext cx="1441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2000" b="1" smtClean="0">
                <a:solidFill>
                  <a:srgbClr val="C00000"/>
                </a:solidFill>
                <a:latin typeface="Calibri" panose="020F0502020204030204" pitchFamily="34" charset="0"/>
              </a:rPr>
              <a:t>用户上网行为分析</a:t>
            </a:r>
            <a:endParaRPr lang="zh-CN" altLang="en-US" sz="2000" b="1" smtClean="0">
              <a:solidFill>
                <a:srgbClr val="C00000"/>
              </a:solidFill>
              <a:latin typeface="Calibri" panose="020F0502020204030204" pitchFamily="34" charset="0"/>
            </a:endParaRPr>
          </a:p>
        </p:txBody>
      </p:sp>
      <p:sp>
        <p:nvSpPr>
          <p:cNvPr id="658450" name="TextBox 90"/>
          <p:cNvSpPr txBox="1">
            <a:spLocks noChangeArrowheads="1"/>
          </p:cNvSpPr>
          <p:nvPr/>
        </p:nvSpPr>
        <p:spPr bwMode="auto">
          <a:xfrm rot="1471749">
            <a:off x="3429000" y="5868988"/>
            <a:ext cx="1225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2000" b="1" smtClean="0">
                <a:solidFill>
                  <a:srgbClr val="C00000"/>
                </a:solidFill>
                <a:latin typeface="Calibri" panose="020F0502020204030204" pitchFamily="34" charset="0"/>
              </a:rPr>
              <a:t>推送感兴趣的产品</a:t>
            </a:r>
            <a:endParaRPr lang="zh-CN" altLang="en-US" sz="2000" b="1" smtClean="0">
              <a:solidFill>
                <a:srgbClr val="C00000"/>
              </a:solidFill>
              <a:latin typeface="Calibri" panose="020F0502020204030204" pitchFamily="34" charset="0"/>
            </a:endParaRPr>
          </a:p>
        </p:txBody>
      </p:sp>
      <p:grpSp>
        <p:nvGrpSpPr>
          <p:cNvPr id="14" name="组合 8"/>
          <p:cNvGrpSpPr/>
          <p:nvPr/>
        </p:nvGrpSpPr>
        <p:grpSpPr>
          <a:xfrm>
            <a:off x="27857" y="1"/>
            <a:ext cx="1303784" cy="1492061"/>
            <a:chOff x="411163" y="68262"/>
            <a:chExt cx="1800225" cy="2244448"/>
          </a:xfrm>
        </p:grpSpPr>
        <p:grpSp>
          <p:nvGrpSpPr>
            <p:cNvPr id="15" name="组合 6"/>
            <p:cNvGrpSpPr/>
            <p:nvPr/>
          </p:nvGrpSpPr>
          <p:grpSpPr bwMode="auto">
            <a:xfrm>
              <a:off x="411163" y="68262"/>
              <a:ext cx="1800225" cy="1800225"/>
              <a:chOff x="925401" y="3148270"/>
              <a:chExt cx="1800000" cy="1800000"/>
            </a:xfrm>
          </p:grpSpPr>
          <p:sp>
            <p:nvSpPr>
              <p:cNvPr id="17" name="椭圆 16"/>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椭圆 17"/>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6" name="矩形 15"/>
            <p:cNvSpPr/>
            <p:nvPr/>
          </p:nvSpPr>
          <p:spPr>
            <a:xfrm>
              <a:off x="723402" y="368210"/>
              <a:ext cx="1175746" cy="1944500"/>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企业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服务</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3" name="标题 64"/>
          <p:cNvSpPr>
            <a:spLocks noGrp="1" noChangeArrowheads="1"/>
          </p:cNvSpPr>
          <p:nvPr>
            <p:ph type="title" idx="4294967295"/>
          </p:nvPr>
        </p:nvSpPr>
        <p:spPr>
          <a:xfrm>
            <a:off x="0" y="214290"/>
            <a:ext cx="8229600" cy="642942"/>
          </a:xfrm>
        </p:spPr>
        <p:txBody>
          <a:bodyPr/>
          <a:lstStyle/>
          <a:p>
            <a:r>
              <a:rPr lang="zh-CN" altLang="en-US" sz="2800" dirty="0" smtClean="0">
                <a:solidFill>
                  <a:schemeClr val="tx1"/>
                </a:solidFill>
              </a:rPr>
              <a:t>员工生活便捷平台</a:t>
            </a:r>
            <a:endParaRPr lang="zh-CN" sz="2800" dirty="0">
              <a:solidFill>
                <a:schemeClr val="tx1"/>
              </a:solidFill>
            </a:endParaRPr>
          </a:p>
        </p:txBody>
      </p:sp>
      <p:grpSp>
        <p:nvGrpSpPr>
          <p:cNvPr id="90" name="组合 89"/>
          <p:cNvGrpSpPr/>
          <p:nvPr/>
        </p:nvGrpSpPr>
        <p:grpSpPr>
          <a:xfrm>
            <a:off x="1552458" y="4248292"/>
            <a:ext cx="6624736" cy="2466856"/>
            <a:chOff x="1552458" y="4248292"/>
            <a:chExt cx="6624736" cy="2466856"/>
          </a:xfrm>
        </p:grpSpPr>
        <p:sp>
          <p:nvSpPr>
            <p:cNvPr id="69" name="Oval 59"/>
            <p:cNvSpPr>
              <a:spLocks noChangeArrowheads="1"/>
            </p:cNvSpPr>
            <p:nvPr/>
          </p:nvSpPr>
          <p:spPr bwMode="auto">
            <a:xfrm>
              <a:off x="3297855" y="4562143"/>
              <a:ext cx="2867025" cy="1795815"/>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70" name="Text Box 62"/>
            <p:cNvSpPr>
              <a:spLocks noChangeArrowheads="1"/>
            </p:cNvSpPr>
            <p:nvPr/>
          </p:nvSpPr>
          <p:spPr bwMode="auto">
            <a:xfrm>
              <a:off x="3887040" y="5255823"/>
              <a:ext cx="1643063"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员工生活便捷平台</a:t>
              </a:r>
              <a:endParaRPr lang="en-US" b="1" dirty="0">
                <a:solidFill>
                  <a:srgbClr val="000000"/>
                </a:solidFill>
                <a:sym typeface="Arial" panose="020B0604020202020204" pitchFamily="34" charset="0"/>
              </a:endParaRPr>
            </a:p>
          </p:txBody>
        </p:sp>
        <p:sp>
          <p:nvSpPr>
            <p:cNvPr id="74" name="TextBox 50"/>
            <p:cNvSpPr>
              <a:spLocks noChangeArrowheads="1"/>
            </p:cNvSpPr>
            <p:nvPr/>
          </p:nvSpPr>
          <p:spPr bwMode="auto">
            <a:xfrm>
              <a:off x="1552458" y="5904476"/>
              <a:ext cx="1385357" cy="738664"/>
            </a:xfrm>
            <a:prstGeom prst="rect">
              <a:avLst/>
            </a:prstGeom>
            <a:noFill/>
            <a:ln w="9525" cap="flat" cmpd="sng">
              <a:solidFill>
                <a:srgbClr val="4A7DBA"/>
              </a:solidFill>
              <a:prstDash val="dash"/>
              <a:bevel/>
            </a:ln>
          </p:spPr>
          <p:txBody>
            <a:bodyPr>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一卡通</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园区顺风车</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园区团购</a:t>
              </a:r>
              <a:endParaRPr lang="en-US" altLang="zh-CN" sz="1400" b="1" dirty="0">
                <a:solidFill>
                  <a:srgbClr val="000000"/>
                </a:solidFill>
                <a:sym typeface="微软雅黑" panose="020B0503020204020204" pitchFamily="34" charset="-122"/>
              </a:endParaRPr>
            </a:p>
          </p:txBody>
        </p:sp>
        <p:sp>
          <p:nvSpPr>
            <p:cNvPr id="75" name="等腰三角形 59"/>
            <p:cNvSpPr>
              <a:spLocks noChangeArrowheads="1"/>
            </p:cNvSpPr>
            <p:nvPr/>
          </p:nvSpPr>
          <p:spPr bwMode="auto">
            <a:xfrm rot="5566615" flipH="1">
              <a:off x="2760593" y="6253068"/>
              <a:ext cx="541638" cy="17631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76" name="TextBox 51"/>
            <p:cNvSpPr>
              <a:spLocks noChangeArrowheads="1"/>
            </p:cNvSpPr>
            <p:nvPr/>
          </p:nvSpPr>
          <p:spPr bwMode="auto">
            <a:xfrm>
              <a:off x="6650316" y="5976484"/>
              <a:ext cx="15268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统一支付</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商旅服务</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endParaRPr lang="en-US" sz="1400" b="1" dirty="0">
                <a:solidFill>
                  <a:srgbClr val="000000"/>
                </a:solidFill>
                <a:sym typeface="微软雅黑" panose="020B0503020204020204" pitchFamily="34" charset="-122"/>
              </a:endParaRPr>
            </a:p>
          </p:txBody>
        </p:sp>
        <p:grpSp>
          <p:nvGrpSpPr>
            <p:cNvPr id="15" name="组合 15"/>
            <p:cNvGrpSpPr/>
            <p:nvPr/>
          </p:nvGrpSpPr>
          <p:grpSpPr>
            <a:xfrm>
              <a:off x="3153839" y="5868774"/>
              <a:ext cx="1080120" cy="755782"/>
              <a:chOff x="3131840" y="5193498"/>
              <a:chExt cx="1080120" cy="755782"/>
            </a:xfrm>
          </p:grpSpPr>
          <p:sp>
            <p:nvSpPr>
              <p:cNvPr id="71" name="Oval 71"/>
              <p:cNvSpPr>
                <a:spLocks noChangeArrowheads="1"/>
              </p:cNvSpPr>
              <p:nvPr/>
            </p:nvSpPr>
            <p:spPr bwMode="auto">
              <a:xfrm>
                <a:off x="3131840" y="5193498"/>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78" name="Text Box 80"/>
              <p:cNvSpPr>
                <a:spLocks noChangeArrowheads="1"/>
              </p:cNvSpPr>
              <p:nvPr/>
            </p:nvSpPr>
            <p:spPr bwMode="auto">
              <a:xfrm>
                <a:off x="3183717" y="5372635"/>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衣食住行</a:t>
                </a:r>
                <a:endParaRPr lang="en-US" sz="1600" b="1" dirty="0">
                  <a:solidFill>
                    <a:srgbClr val="F8F8F8"/>
                  </a:solidFill>
                  <a:sym typeface="Arial" panose="020B0604020202020204" pitchFamily="34" charset="0"/>
                </a:endParaRPr>
              </a:p>
            </p:txBody>
          </p:sp>
        </p:grpSp>
        <p:sp>
          <p:nvSpPr>
            <p:cNvPr id="73" name="Oval 71"/>
            <p:cNvSpPr>
              <a:spLocks noChangeArrowheads="1"/>
            </p:cNvSpPr>
            <p:nvPr/>
          </p:nvSpPr>
          <p:spPr bwMode="auto">
            <a:xfrm>
              <a:off x="5458095" y="5850430"/>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79" name="Text Box 80"/>
            <p:cNvSpPr>
              <a:spLocks noChangeArrowheads="1"/>
            </p:cNvSpPr>
            <p:nvPr/>
          </p:nvSpPr>
          <p:spPr bwMode="auto">
            <a:xfrm>
              <a:off x="5487541" y="6066454"/>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便捷消费</a:t>
              </a:r>
              <a:endParaRPr lang="en-US" sz="1600" b="1" dirty="0">
                <a:solidFill>
                  <a:srgbClr val="F8F8F8"/>
                </a:solidFill>
                <a:sym typeface="Arial" panose="020B0604020202020204" pitchFamily="34" charset="0"/>
              </a:endParaRPr>
            </a:p>
          </p:txBody>
        </p:sp>
        <p:grpSp>
          <p:nvGrpSpPr>
            <p:cNvPr id="16" name="组合 86"/>
            <p:cNvGrpSpPr/>
            <p:nvPr/>
          </p:nvGrpSpPr>
          <p:grpSpPr>
            <a:xfrm>
              <a:off x="4144746" y="4248292"/>
              <a:ext cx="1080120" cy="755782"/>
              <a:chOff x="3131840" y="5193498"/>
              <a:chExt cx="1080120" cy="755782"/>
            </a:xfrm>
          </p:grpSpPr>
          <p:sp>
            <p:nvSpPr>
              <p:cNvPr id="88" name="Oval 71"/>
              <p:cNvSpPr>
                <a:spLocks noChangeArrowheads="1"/>
              </p:cNvSpPr>
              <p:nvPr/>
            </p:nvSpPr>
            <p:spPr bwMode="auto">
              <a:xfrm>
                <a:off x="3131840" y="5193498"/>
                <a:ext cx="1037558" cy="755782"/>
              </a:xfrm>
              <a:prstGeom prst="ellipse">
                <a:avLst/>
              </a:prstGeom>
              <a:gradFill>
                <a:gsLst>
                  <a:gs pos="0">
                    <a:schemeClr val="accent1"/>
                  </a:gs>
                  <a:gs pos="47000">
                    <a:srgbClr val="FF0000"/>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9" name="Text Box 80"/>
              <p:cNvSpPr>
                <a:spLocks noChangeArrowheads="1"/>
              </p:cNvSpPr>
              <p:nvPr/>
            </p:nvSpPr>
            <p:spPr bwMode="auto">
              <a:xfrm>
                <a:off x="3183717" y="5372635"/>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娱乐健康</a:t>
                </a:r>
                <a:endParaRPr lang="en-US" sz="1600" b="1" dirty="0">
                  <a:solidFill>
                    <a:srgbClr val="F8F8F8"/>
                  </a:solidFill>
                  <a:sym typeface="Arial" panose="020B0604020202020204" pitchFamily="34" charset="0"/>
                </a:endParaRPr>
              </a:p>
            </p:txBody>
          </p:sp>
        </p:grpSp>
        <p:sp>
          <p:nvSpPr>
            <p:cNvPr id="92" name="等腰三角形 55"/>
            <p:cNvSpPr>
              <a:spLocks noChangeArrowheads="1"/>
            </p:cNvSpPr>
            <p:nvPr/>
          </p:nvSpPr>
          <p:spPr bwMode="auto">
            <a:xfrm rot="16200000">
              <a:off x="6323923" y="6173572"/>
              <a:ext cx="451475" cy="20131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grpSp>
      <p:grpSp>
        <p:nvGrpSpPr>
          <p:cNvPr id="87" name="组合 86"/>
          <p:cNvGrpSpPr/>
          <p:nvPr/>
        </p:nvGrpSpPr>
        <p:grpSpPr>
          <a:xfrm>
            <a:off x="70578" y="1037937"/>
            <a:ext cx="9019409" cy="4462765"/>
            <a:chOff x="70578" y="1037937"/>
            <a:chExt cx="9019409" cy="4462765"/>
          </a:xfrm>
        </p:grpSpPr>
        <p:sp>
          <p:nvSpPr>
            <p:cNvPr id="15363" name="Oval 58"/>
            <p:cNvSpPr>
              <a:spLocks noChangeArrowheads="1"/>
            </p:cNvSpPr>
            <p:nvPr/>
          </p:nvSpPr>
          <p:spPr bwMode="auto">
            <a:xfrm>
              <a:off x="5572132" y="2071678"/>
              <a:ext cx="2867025" cy="2190472"/>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grpSp>
          <p:nvGrpSpPr>
            <p:cNvPr id="2" name="Group 81"/>
            <p:cNvGrpSpPr/>
            <p:nvPr/>
          </p:nvGrpSpPr>
          <p:grpSpPr bwMode="auto">
            <a:xfrm>
              <a:off x="7093833" y="1844240"/>
              <a:ext cx="990600" cy="714539"/>
              <a:chOff x="0" y="0"/>
              <a:chExt cx="1042" cy="1019"/>
            </a:xfrm>
          </p:grpSpPr>
          <p:grpSp>
            <p:nvGrpSpPr>
              <p:cNvPr id="3" name="Group 82"/>
              <p:cNvGrpSpPr/>
              <p:nvPr/>
            </p:nvGrpSpPr>
            <p:grpSpPr bwMode="auto">
              <a:xfrm>
                <a:off x="0" y="0"/>
                <a:ext cx="1042" cy="1019"/>
                <a:chOff x="0" y="0"/>
                <a:chExt cx="1042" cy="1019"/>
              </a:xfrm>
            </p:grpSpPr>
            <p:pic>
              <p:nvPicPr>
                <p:cNvPr id="15388" name="Picture 83"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389" name="Oval 84"/>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90" name="Picture 85"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4" name="Group 87"/>
            <p:cNvGrpSpPr/>
            <p:nvPr/>
          </p:nvGrpSpPr>
          <p:grpSpPr bwMode="auto">
            <a:xfrm>
              <a:off x="7987596" y="2856309"/>
              <a:ext cx="990600" cy="714539"/>
              <a:chOff x="0" y="0"/>
              <a:chExt cx="1042" cy="1019"/>
            </a:xfrm>
          </p:grpSpPr>
          <p:grpSp>
            <p:nvGrpSpPr>
              <p:cNvPr id="5" name="Group 88"/>
              <p:cNvGrpSpPr/>
              <p:nvPr/>
            </p:nvGrpSpPr>
            <p:grpSpPr bwMode="auto">
              <a:xfrm>
                <a:off x="0" y="0"/>
                <a:ext cx="1042" cy="1019"/>
                <a:chOff x="0" y="0"/>
                <a:chExt cx="1042" cy="1019"/>
              </a:xfrm>
            </p:grpSpPr>
            <p:pic>
              <p:nvPicPr>
                <p:cNvPr id="15393" name="Picture 89"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394" name="Oval 90"/>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95" name="Picture 91"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396" name="Text Box 92"/>
            <p:cNvSpPr>
              <a:spLocks noChangeArrowheads="1"/>
            </p:cNvSpPr>
            <p:nvPr/>
          </p:nvSpPr>
          <p:spPr bwMode="auto">
            <a:xfrm>
              <a:off x="7941558" y="3043729"/>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8F8F8"/>
                  </a:solidFill>
                  <a:sym typeface="Arial" panose="020B0604020202020204" pitchFamily="34" charset="0"/>
                </a:rPr>
                <a:t>安全管理</a:t>
              </a:r>
              <a:endParaRPr lang="en-US" sz="1600" b="1" dirty="0">
                <a:solidFill>
                  <a:srgbClr val="F8F8F8"/>
                </a:solidFill>
                <a:sym typeface="Arial" panose="020B0604020202020204" pitchFamily="34" charset="0"/>
              </a:endParaRPr>
            </a:p>
          </p:txBody>
        </p:sp>
        <p:grpSp>
          <p:nvGrpSpPr>
            <p:cNvPr id="6" name="Group 93"/>
            <p:cNvGrpSpPr/>
            <p:nvPr/>
          </p:nvGrpSpPr>
          <p:grpSpPr bwMode="auto">
            <a:xfrm>
              <a:off x="7093833" y="3799266"/>
              <a:ext cx="990600" cy="714539"/>
              <a:chOff x="0" y="0"/>
              <a:chExt cx="1042" cy="1019"/>
            </a:xfrm>
          </p:grpSpPr>
          <p:grpSp>
            <p:nvGrpSpPr>
              <p:cNvPr id="7" name="Group 94"/>
              <p:cNvGrpSpPr/>
              <p:nvPr/>
            </p:nvGrpSpPr>
            <p:grpSpPr bwMode="auto">
              <a:xfrm>
                <a:off x="0" y="0"/>
                <a:ext cx="1042" cy="1019"/>
                <a:chOff x="0" y="0"/>
                <a:chExt cx="1042" cy="1019"/>
              </a:xfrm>
            </p:grpSpPr>
            <p:pic>
              <p:nvPicPr>
                <p:cNvPr id="15399" name="Picture 95" descr="circuler_1"/>
                <p:cNvPicPr>
                  <a:picLocks noChangeAspect="1" noChangeArrowheads="1"/>
                </p:cNvPicPr>
                <p:nvPr/>
              </p:nvPicPr>
              <p:blipFill>
                <a:blip r:embed="rId1" cstate="print"/>
                <a:srcRect/>
                <a:stretch>
                  <a:fillRect/>
                </a:stretch>
              </p:blipFill>
              <p:spPr bwMode="auto">
                <a:xfrm>
                  <a:off x="0" y="0"/>
                  <a:ext cx="1042" cy="1016"/>
                </a:xfrm>
                <a:prstGeom prst="rect">
                  <a:avLst/>
                </a:prstGeom>
                <a:noFill/>
                <a:ln w="9525" cmpd="sng">
                  <a:noFill/>
                  <a:miter lim="800000"/>
                  <a:headEnd/>
                  <a:tailEnd/>
                </a:ln>
              </p:spPr>
            </p:pic>
            <p:sp>
              <p:nvSpPr>
                <p:cNvPr id="15400" name="Oval 96"/>
                <p:cNvSpPr>
                  <a:spLocks noChangeArrowheads="1"/>
                </p:cNvSpPr>
                <p:nvPr/>
              </p:nvSpPr>
              <p:spPr bwMode="auto">
                <a:xfrm>
                  <a:off x="0" y="0"/>
                  <a:ext cx="1035" cy="101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401" name="Picture 9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402" name="Text Box 98"/>
            <p:cNvSpPr>
              <a:spLocks noChangeArrowheads="1"/>
            </p:cNvSpPr>
            <p:nvPr/>
          </p:nvSpPr>
          <p:spPr bwMode="auto">
            <a:xfrm>
              <a:off x="7065258" y="2024632"/>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8F8F8"/>
                  </a:solidFill>
                  <a:sym typeface="Arial" panose="020B0604020202020204" pitchFamily="34" charset="0"/>
                </a:rPr>
                <a:t>物业管理</a:t>
              </a:r>
              <a:endParaRPr lang="en-US" sz="1600" b="1" dirty="0">
                <a:solidFill>
                  <a:srgbClr val="F8F8F8"/>
                </a:solidFill>
                <a:sym typeface="Arial" panose="020B0604020202020204" pitchFamily="34" charset="0"/>
              </a:endParaRPr>
            </a:p>
          </p:txBody>
        </p:sp>
        <p:sp>
          <p:nvSpPr>
            <p:cNvPr id="15403" name="Text Box 99"/>
            <p:cNvSpPr>
              <a:spLocks noChangeArrowheads="1"/>
            </p:cNvSpPr>
            <p:nvPr/>
          </p:nvSpPr>
          <p:spPr bwMode="auto">
            <a:xfrm>
              <a:off x="6286523" y="2857496"/>
              <a:ext cx="1571625"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园区服务管理平台</a:t>
              </a:r>
              <a:endParaRPr lang="en-US" b="1" dirty="0">
                <a:solidFill>
                  <a:srgbClr val="000000"/>
                </a:solidFill>
                <a:sym typeface="Arial" panose="020B0604020202020204" pitchFamily="34" charset="0"/>
              </a:endParaRPr>
            </a:p>
          </p:txBody>
        </p:sp>
        <p:sp>
          <p:nvSpPr>
            <p:cNvPr id="15411" name="TextBox 51"/>
            <p:cNvSpPr>
              <a:spLocks noChangeArrowheads="1"/>
            </p:cNvSpPr>
            <p:nvPr/>
          </p:nvSpPr>
          <p:spPr bwMode="auto">
            <a:xfrm>
              <a:off x="7715272" y="4546595"/>
              <a:ext cx="1374715" cy="954107"/>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rPr>
                <a:t>招商项目管理</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园区辅助决策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t>苗圃与孵化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产业</a:t>
              </a:r>
              <a:r>
                <a:rPr lang="zh-CN" altLang="en-US" sz="1400" b="1" dirty="0" smtClean="0">
                  <a:solidFill>
                    <a:srgbClr val="000000"/>
                  </a:solidFill>
                  <a:sym typeface="微软雅黑" panose="020B0503020204020204" pitchFamily="34" charset="-122"/>
                </a:rPr>
                <a:t>链共享</a:t>
              </a:r>
              <a:endParaRPr lang="en-US" sz="1400" b="1" dirty="0">
                <a:solidFill>
                  <a:srgbClr val="000000"/>
                </a:solidFill>
                <a:sym typeface="微软雅黑" panose="020B0503020204020204" pitchFamily="34" charset="-122"/>
              </a:endParaRPr>
            </a:p>
          </p:txBody>
        </p:sp>
        <p:sp>
          <p:nvSpPr>
            <p:cNvPr id="15412" name="TextBox 52"/>
            <p:cNvSpPr>
              <a:spLocks noChangeArrowheads="1"/>
            </p:cNvSpPr>
            <p:nvPr/>
          </p:nvSpPr>
          <p:spPr bwMode="auto">
            <a:xfrm>
              <a:off x="8072462" y="1974041"/>
              <a:ext cx="985856"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安</a:t>
              </a:r>
              <a:r>
                <a:rPr lang="zh-CN" altLang="en-US" sz="1400" b="1" dirty="0">
                  <a:solidFill>
                    <a:srgbClr val="000000"/>
                  </a:solidFill>
                  <a:sym typeface="微软雅黑" panose="020B0503020204020204" pitchFamily="34" charset="-122"/>
                </a:rPr>
                <a:t>防</a:t>
              </a:r>
              <a:r>
                <a:rPr lang="zh-CN" altLang="en-US" sz="1400" b="1" dirty="0" smtClean="0">
                  <a:solidFill>
                    <a:srgbClr val="000000"/>
                  </a:solidFill>
                  <a:sym typeface="微软雅黑" panose="020B0503020204020204" pitchFamily="34" charset="-122"/>
                </a:rPr>
                <a:t>监控</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入侵报警</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访客管理</a:t>
              </a:r>
              <a:endParaRPr lang="en-US" altLang="zh-CN" sz="1400" b="1" dirty="0">
                <a:solidFill>
                  <a:srgbClr val="000000"/>
                </a:solidFill>
                <a:sym typeface="微软雅黑" panose="020B0503020204020204" pitchFamily="34" charset="-122"/>
              </a:endParaRPr>
            </a:p>
          </p:txBody>
        </p:sp>
        <p:sp>
          <p:nvSpPr>
            <p:cNvPr id="15413" name="TextBox 53"/>
            <p:cNvSpPr>
              <a:spLocks noChangeArrowheads="1"/>
            </p:cNvSpPr>
            <p:nvPr/>
          </p:nvSpPr>
          <p:spPr bwMode="auto">
            <a:xfrm>
              <a:off x="6769200" y="1037937"/>
              <a:ext cx="16335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物业管理</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公共设施管理</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园区公共服务</a:t>
              </a:r>
              <a:endParaRPr lang="en-US" altLang="zh-CN" sz="1400" b="1" dirty="0" smtClean="0">
                <a:solidFill>
                  <a:srgbClr val="000000"/>
                </a:solidFill>
                <a:sym typeface="微软雅黑" panose="020B0503020204020204" pitchFamily="34" charset="-122"/>
              </a:endParaRPr>
            </a:p>
          </p:txBody>
        </p:sp>
        <p:sp>
          <p:nvSpPr>
            <p:cNvPr id="15414" name="等腰三角形 54"/>
            <p:cNvSpPr>
              <a:spLocks noChangeArrowheads="1"/>
            </p:cNvSpPr>
            <p:nvPr/>
          </p:nvSpPr>
          <p:spPr bwMode="auto">
            <a:xfrm rot="10800000">
              <a:off x="7353420" y="1771127"/>
              <a:ext cx="414338" cy="112287"/>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5" name="等腰三角形 55"/>
            <p:cNvSpPr>
              <a:spLocks noChangeArrowheads="1"/>
            </p:cNvSpPr>
            <p:nvPr/>
          </p:nvSpPr>
          <p:spPr bwMode="auto">
            <a:xfrm rot="10800000">
              <a:off x="8402778" y="2699821"/>
              <a:ext cx="414338" cy="132365"/>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6" name="等腰三角形 56"/>
            <p:cNvSpPr>
              <a:spLocks noChangeArrowheads="1"/>
            </p:cNvSpPr>
            <p:nvPr/>
          </p:nvSpPr>
          <p:spPr bwMode="auto">
            <a:xfrm rot="18896710">
              <a:off x="7590270" y="4526011"/>
              <a:ext cx="306900" cy="17780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21" name="Text Box 86"/>
            <p:cNvSpPr>
              <a:spLocks noChangeArrowheads="1"/>
            </p:cNvSpPr>
            <p:nvPr/>
          </p:nvSpPr>
          <p:spPr bwMode="auto">
            <a:xfrm>
              <a:off x="7065258" y="3978486"/>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招商管理</a:t>
              </a:r>
              <a:endParaRPr lang="en-US" sz="1600" b="1" dirty="0">
                <a:solidFill>
                  <a:srgbClr val="FFFFFF"/>
                </a:solidFill>
                <a:sym typeface="Arial" panose="020B0604020202020204" pitchFamily="34" charset="0"/>
              </a:endParaRPr>
            </a:p>
          </p:txBody>
        </p:sp>
        <p:sp>
          <p:nvSpPr>
            <p:cNvPr id="72" name="Oval 90"/>
            <p:cNvSpPr>
              <a:spLocks noChangeArrowheads="1"/>
            </p:cNvSpPr>
            <p:nvPr/>
          </p:nvSpPr>
          <p:spPr bwMode="auto">
            <a:xfrm>
              <a:off x="5163565" y="2272333"/>
              <a:ext cx="983945" cy="71453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0" name="Oval 90"/>
            <p:cNvSpPr>
              <a:spLocks noChangeArrowheads="1"/>
            </p:cNvSpPr>
            <p:nvPr/>
          </p:nvSpPr>
          <p:spPr bwMode="auto">
            <a:xfrm>
              <a:off x="5583416" y="3635766"/>
              <a:ext cx="983945" cy="714539"/>
            </a:xfrm>
            <a:prstGeom prst="ellipse">
              <a:avLst/>
            </a:prstGeom>
            <a:gradFill rotWithShape="1">
              <a:gsLst>
                <a:gs pos="0">
                  <a:srgbClr val="6FB157"/>
                </a:gs>
                <a:gs pos="50000">
                  <a:srgbClr val="497439"/>
                </a:gs>
                <a:gs pos="100000">
                  <a:srgbClr val="6FB157"/>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81" name="Text Box 86"/>
            <p:cNvSpPr>
              <a:spLocks noChangeArrowheads="1"/>
            </p:cNvSpPr>
            <p:nvPr/>
          </p:nvSpPr>
          <p:spPr bwMode="auto">
            <a:xfrm>
              <a:off x="5511408" y="3867735"/>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交通管理</a:t>
              </a:r>
              <a:endParaRPr lang="en-US" sz="1600" b="1" dirty="0">
                <a:solidFill>
                  <a:srgbClr val="FFFFFF"/>
                </a:solidFill>
                <a:sym typeface="Arial" panose="020B0604020202020204" pitchFamily="34" charset="0"/>
              </a:endParaRPr>
            </a:p>
          </p:txBody>
        </p:sp>
        <p:sp>
          <p:nvSpPr>
            <p:cNvPr id="82" name="Text Box 86"/>
            <p:cNvSpPr>
              <a:spLocks noChangeArrowheads="1"/>
            </p:cNvSpPr>
            <p:nvPr/>
          </p:nvSpPr>
          <p:spPr bwMode="auto">
            <a:xfrm>
              <a:off x="5147378" y="2433845"/>
              <a:ext cx="1060450" cy="338554"/>
            </a:xfrm>
            <a:prstGeom prst="rect">
              <a:avLst/>
            </a:prstGeom>
            <a:noFill/>
            <a:ln w="9525" cmpd="sng">
              <a:noFill/>
              <a:miter lim="800000"/>
            </a:ln>
          </p:spPr>
          <p:txBody>
            <a:bodyPr>
              <a:spAutoFit/>
            </a:bodyPr>
            <a:lstStyle/>
            <a:p>
              <a:pPr algn="ctr">
                <a:spcBef>
                  <a:spcPct val="50000"/>
                </a:spcBef>
              </a:pPr>
              <a:r>
                <a:rPr lang="zh-CN" altLang="en-US" sz="1600" b="1" dirty="0" smtClean="0">
                  <a:solidFill>
                    <a:srgbClr val="FFFFFF"/>
                  </a:solidFill>
                  <a:sym typeface="Arial" panose="020B0604020202020204" pitchFamily="34" charset="0"/>
                </a:rPr>
                <a:t>智能指挥</a:t>
              </a:r>
              <a:endParaRPr lang="en-US" sz="1600" b="1" dirty="0">
                <a:solidFill>
                  <a:srgbClr val="FFFFFF"/>
                </a:solidFill>
                <a:sym typeface="Arial" panose="020B0604020202020204" pitchFamily="34" charset="0"/>
              </a:endParaRPr>
            </a:p>
          </p:txBody>
        </p:sp>
        <p:sp>
          <p:nvSpPr>
            <p:cNvPr id="83" name="TextBox 53"/>
            <p:cNvSpPr>
              <a:spLocks noChangeArrowheads="1"/>
            </p:cNvSpPr>
            <p:nvPr/>
          </p:nvSpPr>
          <p:spPr bwMode="auto">
            <a:xfrm>
              <a:off x="4719670" y="1451401"/>
              <a:ext cx="1633578" cy="738664"/>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调度中心建设</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公共广播</a:t>
              </a:r>
              <a:endParaRPr lang="en-US"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信息发布</a:t>
              </a:r>
              <a:endParaRPr lang="zh-CN" altLang="en-US" sz="1400" b="1" dirty="0">
                <a:solidFill>
                  <a:srgbClr val="000000"/>
                </a:solidFill>
                <a:sym typeface="微软雅黑" panose="020B0503020204020204" pitchFamily="34" charset="-122"/>
              </a:endParaRPr>
            </a:p>
          </p:txBody>
        </p:sp>
        <p:sp>
          <p:nvSpPr>
            <p:cNvPr id="84" name="等腰三角形 54"/>
            <p:cNvSpPr>
              <a:spLocks noChangeArrowheads="1"/>
            </p:cNvSpPr>
            <p:nvPr/>
          </p:nvSpPr>
          <p:spPr bwMode="auto">
            <a:xfrm rot="10643611">
              <a:off x="5297723" y="2212430"/>
              <a:ext cx="414338" cy="112287"/>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grpSp>
          <p:nvGrpSpPr>
            <p:cNvPr id="8" name="组合 13"/>
            <p:cNvGrpSpPr/>
            <p:nvPr/>
          </p:nvGrpSpPr>
          <p:grpSpPr>
            <a:xfrm>
              <a:off x="6015464" y="4247816"/>
              <a:ext cx="1414056" cy="632059"/>
              <a:chOff x="6094585" y="4184257"/>
              <a:chExt cx="1414056" cy="632059"/>
            </a:xfrm>
          </p:grpSpPr>
          <p:sp>
            <p:nvSpPr>
              <p:cNvPr id="85" name="TextBox 51"/>
              <p:cNvSpPr>
                <a:spLocks noChangeArrowheads="1"/>
              </p:cNvSpPr>
              <p:nvPr/>
            </p:nvSpPr>
            <p:spPr bwMode="auto">
              <a:xfrm>
                <a:off x="6156176" y="4293096"/>
                <a:ext cx="1352465" cy="523220"/>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a:solidFill>
                      <a:srgbClr val="000000"/>
                    </a:solidFill>
                  </a:rPr>
                  <a:t>车辆</a:t>
                </a:r>
                <a:r>
                  <a:rPr lang="zh-CN" altLang="en-US" sz="1400" b="1" dirty="0" smtClean="0">
                    <a:solidFill>
                      <a:srgbClr val="000000"/>
                    </a:solidFill>
                  </a:rPr>
                  <a:t>管理</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园区</a:t>
                </a:r>
                <a:r>
                  <a:rPr lang="en-US" altLang="zh-CN" sz="1400" b="1" dirty="0">
                    <a:solidFill>
                      <a:srgbClr val="000000"/>
                    </a:solidFill>
                    <a:sym typeface="微软雅黑" panose="020B0503020204020204" pitchFamily="34" charset="-122"/>
                  </a:rPr>
                  <a:t>GIS</a:t>
                </a:r>
                <a:r>
                  <a:rPr lang="zh-CN" altLang="en-US" sz="1400" b="1" dirty="0">
                    <a:solidFill>
                      <a:srgbClr val="000000"/>
                    </a:solidFill>
                    <a:sym typeface="微软雅黑" panose="020B0503020204020204" pitchFamily="34" charset="-122"/>
                  </a:rPr>
                  <a:t>服务</a:t>
                </a:r>
                <a:endParaRPr lang="zh-CN" altLang="en-US" sz="1400" b="1" dirty="0">
                  <a:solidFill>
                    <a:srgbClr val="000000"/>
                  </a:solidFill>
                  <a:sym typeface="微软雅黑" panose="020B0503020204020204" pitchFamily="34" charset="-122"/>
                </a:endParaRPr>
              </a:p>
            </p:txBody>
          </p:sp>
          <p:sp>
            <p:nvSpPr>
              <p:cNvPr id="86" name="等腰三角形 56"/>
              <p:cNvSpPr>
                <a:spLocks noChangeArrowheads="1"/>
              </p:cNvSpPr>
              <p:nvPr/>
            </p:nvSpPr>
            <p:spPr bwMode="auto">
              <a:xfrm rot="18896710">
                <a:off x="6030034" y="4248808"/>
                <a:ext cx="306901" cy="17780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grpSp>
        <p:sp>
          <p:nvSpPr>
            <p:cNvPr id="15407" name="圆角矩形 47"/>
            <p:cNvSpPr>
              <a:spLocks noChangeArrowheads="1"/>
            </p:cNvSpPr>
            <p:nvPr/>
          </p:nvSpPr>
          <p:spPr bwMode="auto">
            <a:xfrm>
              <a:off x="4033529" y="3664404"/>
              <a:ext cx="1493341" cy="431800"/>
            </a:xfrm>
            <a:prstGeom prst="roundRect">
              <a:avLst>
                <a:gd name="adj" fmla="val 16667"/>
              </a:avLst>
            </a:prstGeom>
            <a:solidFill>
              <a:schemeClr val="tx2"/>
            </a:solidFill>
            <a:ln w="9525" cmpd="sng">
              <a:noFill/>
              <a:bevel/>
            </a:ln>
          </p:spPr>
          <p:txBody>
            <a:bodyPr anchor="ctr"/>
            <a:lstStyle/>
            <a:p>
              <a:pPr algn="ctr"/>
              <a:r>
                <a:rPr lang="zh-CN" altLang="en-US" sz="1400" b="1" dirty="0">
                  <a:solidFill>
                    <a:srgbClr val="FFFFFF"/>
                  </a:solidFill>
                  <a:sym typeface="微软雅黑" panose="020B0503020204020204" pitchFamily="34" charset="-122"/>
                </a:rPr>
                <a:t>数据中心</a:t>
              </a:r>
              <a:endParaRPr lang="zh-CN" altLang="en-US" sz="1400" b="1" dirty="0">
                <a:solidFill>
                  <a:srgbClr val="FFFFFF"/>
                </a:solidFill>
                <a:sym typeface="微软雅黑" panose="020B0503020204020204" pitchFamily="34" charset="-122"/>
              </a:endParaRPr>
            </a:p>
          </p:txBody>
        </p:sp>
        <p:sp>
          <p:nvSpPr>
            <p:cNvPr id="15364" name="Oval 59"/>
            <p:cNvSpPr>
              <a:spLocks noChangeArrowheads="1"/>
            </p:cNvSpPr>
            <p:nvPr/>
          </p:nvSpPr>
          <p:spPr bwMode="auto">
            <a:xfrm>
              <a:off x="1257337" y="2106353"/>
              <a:ext cx="2779949" cy="2194585"/>
            </a:xfrm>
            <a:prstGeom prst="ellipse">
              <a:avLst/>
            </a:prstGeom>
            <a:noFill/>
            <a:ln w="57150" cmpd="sng">
              <a:solidFill>
                <a:srgbClr val="E8C972">
                  <a:alpha val="37999"/>
                </a:srgbClr>
              </a:solidFill>
              <a:bevel/>
            </a:ln>
          </p:spPr>
          <p:txBody>
            <a:bodyPr wrap="none" anchor="ctr"/>
            <a:lstStyle/>
            <a:p>
              <a:endParaRPr lang="zh-CN" altLang="zh-CN" sz="1400" b="1">
                <a:solidFill>
                  <a:srgbClr val="000000"/>
                </a:solidFill>
                <a:sym typeface="微软雅黑" panose="020B0503020204020204" pitchFamily="34" charset="-122"/>
              </a:endParaRPr>
            </a:p>
          </p:txBody>
        </p:sp>
        <p:sp>
          <p:nvSpPr>
            <p:cNvPr id="15367" name="Text Box 62"/>
            <p:cNvSpPr>
              <a:spLocks noChangeArrowheads="1"/>
            </p:cNvSpPr>
            <p:nvPr/>
          </p:nvSpPr>
          <p:spPr bwMode="auto">
            <a:xfrm>
              <a:off x="1978707" y="2906712"/>
              <a:ext cx="1593161" cy="646331"/>
            </a:xfrm>
            <a:prstGeom prst="rect">
              <a:avLst/>
            </a:prstGeom>
            <a:noFill/>
            <a:ln w="9525" cmpd="sng">
              <a:noFill/>
              <a:miter lim="800000"/>
            </a:ln>
          </p:spPr>
          <p:txBody>
            <a:bodyPr>
              <a:spAutoFit/>
            </a:bodyPr>
            <a:lstStyle/>
            <a:p>
              <a:pPr algn="ctr">
                <a:spcBef>
                  <a:spcPct val="50000"/>
                </a:spcBef>
              </a:pPr>
              <a:r>
                <a:rPr lang="zh-CN" altLang="en-US" b="1" dirty="0" smtClean="0">
                  <a:solidFill>
                    <a:srgbClr val="000000"/>
                  </a:solidFill>
                  <a:sym typeface="Arial" panose="020B0604020202020204" pitchFamily="34" charset="0"/>
                </a:rPr>
                <a:t>企业运营服务平台</a:t>
              </a:r>
              <a:endParaRPr lang="en-US" b="1" dirty="0">
                <a:solidFill>
                  <a:srgbClr val="000000"/>
                </a:solidFill>
                <a:sym typeface="Arial" panose="020B0604020202020204" pitchFamily="34" charset="0"/>
              </a:endParaRPr>
            </a:p>
          </p:txBody>
        </p:sp>
        <p:grpSp>
          <p:nvGrpSpPr>
            <p:cNvPr id="9" name="Group 63"/>
            <p:cNvGrpSpPr/>
            <p:nvPr/>
          </p:nvGrpSpPr>
          <p:grpSpPr bwMode="auto">
            <a:xfrm>
              <a:off x="2032015" y="1800069"/>
              <a:ext cx="1012850" cy="755782"/>
              <a:chOff x="0" y="0"/>
              <a:chExt cx="1042" cy="1019"/>
            </a:xfrm>
          </p:grpSpPr>
          <p:grpSp>
            <p:nvGrpSpPr>
              <p:cNvPr id="10" name="Group 64"/>
              <p:cNvGrpSpPr/>
              <p:nvPr/>
            </p:nvGrpSpPr>
            <p:grpSpPr bwMode="auto">
              <a:xfrm>
                <a:off x="0" y="0"/>
                <a:ext cx="1042" cy="1019"/>
                <a:chOff x="0" y="0"/>
                <a:chExt cx="1042" cy="1019"/>
              </a:xfrm>
            </p:grpSpPr>
            <p:pic>
              <p:nvPicPr>
                <p:cNvPr id="15370" name="Picture 65"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71" name="Oval 66"/>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72" name="Picture 6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11" name="Group 68"/>
            <p:cNvGrpSpPr/>
            <p:nvPr/>
          </p:nvGrpSpPr>
          <p:grpSpPr bwMode="auto">
            <a:xfrm>
              <a:off x="915944" y="2786058"/>
              <a:ext cx="1012850" cy="755782"/>
              <a:chOff x="0" y="0"/>
              <a:chExt cx="1042" cy="1019"/>
            </a:xfrm>
          </p:grpSpPr>
          <p:grpSp>
            <p:nvGrpSpPr>
              <p:cNvPr id="12" name="Group 69"/>
              <p:cNvGrpSpPr/>
              <p:nvPr/>
            </p:nvGrpSpPr>
            <p:grpSpPr bwMode="auto">
              <a:xfrm>
                <a:off x="0" y="0"/>
                <a:ext cx="1042" cy="1019"/>
                <a:chOff x="0" y="0"/>
                <a:chExt cx="1042" cy="1019"/>
              </a:xfrm>
            </p:grpSpPr>
            <p:pic>
              <p:nvPicPr>
                <p:cNvPr id="15375" name="Picture 70"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76" name="Oval 71"/>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77" name="Picture 72"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grpSp>
          <p:nvGrpSpPr>
            <p:cNvPr id="13" name="Group 73"/>
            <p:cNvGrpSpPr/>
            <p:nvPr/>
          </p:nvGrpSpPr>
          <p:grpSpPr bwMode="auto">
            <a:xfrm>
              <a:off x="1997901" y="3795128"/>
              <a:ext cx="1012850" cy="755782"/>
              <a:chOff x="0" y="0"/>
              <a:chExt cx="1042" cy="1019"/>
            </a:xfrm>
          </p:grpSpPr>
          <p:grpSp>
            <p:nvGrpSpPr>
              <p:cNvPr id="14" name="Group 74"/>
              <p:cNvGrpSpPr/>
              <p:nvPr/>
            </p:nvGrpSpPr>
            <p:grpSpPr bwMode="auto">
              <a:xfrm>
                <a:off x="0" y="0"/>
                <a:ext cx="1042" cy="1019"/>
                <a:chOff x="0" y="0"/>
                <a:chExt cx="1042" cy="1019"/>
              </a:xfrm>
            </p:grpSpPr>
            <p:pic>
              <p:nvPicPr>
                <p:cNvPr id="15380" name="Picture 75"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cmpd="sng">
                  <a:noFill/>
                  <a:miter lim="800000"/>
                  <a:headEnd/>
                  <a:tailEnd/>
                </a:ln>
              </p:spPr>
            </p:pic>
            <p:sp>
              <p:nvSpPr>
                <p:cNvPr id="15381" name="Oval 76"/>
                <p:cNvSpPr>
                  <a:spLocks noChangeArrowheads="1"/>
                </p:cNvSpPr>
                <p:nvPr/>
              </p:nvSpPr>
              <p:spPr bwMode="auto">
                <a:xfrm>
                  <a:off x="0" y="0"/>
                  <a:ext cx="1035" cy="1019"/>
                </a:xfrm>
                <a:prstGeom prst="ellipse">
                  <a:avLst/>
                </a:prstGeom>
                <a:gradFill rotWithShape="1">
                  <a:gsLst>
                    <a:gs pos="0">
                      <a:srgbClr val="D54F6F"/>
                    </a:gs>
                    <a:gs pos="50000">
                      <a:srgbClr val="612332"/>
                    </a:gs>
                    <a:gs pos="100000">
                      <a:srgbClr val="D54F6F"/>
                    </a:gs>
                  </a:gsLst>
                  <a:lin ang="5400000" scaled="1"/>
                </a:gradFill>
                <a:ln w="9525" cmpd="sng">
                  <a:noFill/>
                  <a:bevel/>
                </a:ln>
              </p:spPr>
              <p:txBody>
                <a:bodyPr wrap="none" anchor="ctr"/>
                <a:lstStyle/>
                <a:p>
                  <a:endParaRPr lang="zh-CN" altLang="zh-CN" sz="1400" b="1">
                    <a:solidFill>
                      <a:srgbClr val="000000"/>
                    </a:solidFill>
                    <a:sym typeface="微软雅黑" panose="020B0503020204020204" pitchFamily="34" charset="-122"/>
                  </a:endParaRPr>
                </a:p>
              </p:txBody>
            </p:sp>
          </p:grpSp>
          <p:pic>
            <p:nvPicPr>
              <p:cNvPr id="15382" name="Picture 77" descr="Picture2"/>
              <p:cNvPicPr>
                <a:picLocks noChangeAspect="1" noChangeArrowheads="1"/>
              </p:cNvPicPr>
              <p:nvPr/>
            </p:nvPicPr>
            <p:blipFill>
              <a:blip r:embed="rId2" cstate="print"/>
              <a:srcRect/>
              <a:stretch>
                <a:fillRect/>
              </a:stretch>
            </p:blipFill>
            <p:spPr bwMode="auto">
              <a:xfrm>
                <a:off x="104" y="10"/>
                <a:ext cx="823" cy="360"/>
              </a:xfrm>
              <a:prstGeom prst="rect">
                <a:avLst/>
              </a:prstGeom>
              <a:noFill/>
              <a:ln w="9525" cmpd="sng">
                <a:noFill/>
                <a:miter lim="800000"/>
                <a:headEnd/>
                <a:tailEnd/>
              </a:ln>
            </p:spPr>
          </p:pic>
        </p:grpSp>
        <p:sp>
          <p:nvSpPr>
            <p:cNvPr id="15383" name="Text Box 78"/>
            <p:cNvSpPr>
              <a:spLocks noChangeArrowheads="1"/>
            </p:cNvSpPr>
            <p:nvPr/>
          </p:nvSpPr>
          <p:spPr bwMode="auto">
            <a:xfrm>
              <a:off x="2035156" y="2052369"/>
              <a:ext cx="1028243" cy="338554"/>
            </a:xfrm>
            <a:prstGeom prst="rect">
              <a:avLst/>
            </a:prstGeom>
            <a:noFill/>
            <a:ln w="9525" cmpd="sng">
              <a:noFill/>
              <a:miter lim="800000"/>
            </a:ln>
          </p:spPr>
          <p:txBody>
            <a:bodyPr>
              <a:spAutoFit/>
            </a:bodyPr>
            <a:lstStyle/>
            <a:p>
              <a:pPr>
                <a:spcBef>
                  <a:spcPct val="50000"/>
                </a:spcBef>
              </a:pPr>
              <a:r>
                <a:rPr lang="zh-CN" altLang="en-US" sz="1600" b="1" dirty="0" smtClean="0">
                  <a:solidFill>
                    <a:srgbClr val="F8F8F8"/>
                  </a:solidFill>
                  <a:sym typeface="Arial" panose="020B0604020202020204" pitchFamily="34" charset="0"/>
                </a:rPr>
                <a:t>入驻服务</a:t>
              </a:r>
              <a:endParaRPr lang="en-US" sz="1600" b="1" dirty="0">
                <a:solidFill>
                  <a:srgbClr val="F8F8F8"/>
                </a:solidFill>
                <a:sym typeface="Arial" panose="020B0604020202020204" pitchFamily="34" charset="0"/>
              </a:endParaRPr>
            </a:p>
          </p:txBody>
        </p:sp>
        <p:sp>
          <p:nvSpPr>
            <p:cNvPr id="15384" name="Text Box 79"/>
            <p:cNvSpPr>
              <a:spLocks noChangeArrowheads="1"/>
            </p:cNvSpPr>
            <p:nvPr/>
          </p:nvSpPr>
          <p:spPr bwMode="auto">
            <a:xfrm>
              <a:off x="928662" y="3000372"/>
              <a:ext cx="1108285" cy="338554"/>
            </a:xfrm>
            <a:prstGeom prst="rect">
              <a:avLst/>
            </a:prstGeom>
            <a:noFill/>
            <a:ln w="9525" cmpd="sng">
              <a:noFill/>
              <a:miter lim="800000"/>
            </a:ln>
          </p:spPr>
          <p:txBody>
            <a:bodyPr>
              <a:spAutoFit/>
            </a:bodyPr>
            <a:lstStyle/>
            <a:p>
              <a:pPr>
                <a:spcBef>
                  <a:spcPct val="50000"/>
                </a:spcBef>
              </a:pPr>
              <a:r>
                <a:rPr lang="zh-CN" altLang="en-US" sz="1600" b="1" dirty="0">
                  <a:solidFill>
                    <a:srgbClr val="F8F8F8"/>
                  </a:solidFill>
                  <a:sym typeface="Arial" panose="020B0604020202020204" pitchFamily="34" charset="0"/>
                </a:rPr>
                <a:t>运营</a:t>
              </a:r>
              <a:r>
                <a:rPr lang="zh-CN" altLang="en-US" sz="1600" b="1" dirty="0" smtClean="0">
                  <a:solidFill>
                    <a:srgbClr val="F8F8F8"/>
                  </a:solidFill>
                  <a:sym typeface="Arial" panose="020B0604020202020204" pitchFamily="34" charset="0"/>
                </a:rPr>
                <a:t>服务</a:t>
              </a:r>
              <a:endParaRPr lang="en-US" sz="1600" b="1" dirty="0">
                <a:solidFill>
                  <a:srgbClr val="F8F8F8"/>
                </a:solidFill>
                <a:sym typeface="Arial" panose="020B0604020202020204" pitchFamily="34" charset="0"/>
              </a:endParaRPr>
            </a:p>
          </p:txBody>
        </p:sp>
        <p:sp>
          <p:nvSpPr>
            <p:cNvPr id="15385" name="Text Box 80"/>
            <p:cNvSpPr>
              <a:spLocks noChangeArrowheads="1"/>
            </p:cNvSpPr>
            <p:nvPr/>
          </p:nvSpPr>
          <p:spPr bwMode="auto">
            <a:xfrm>
              <a:off x="2036383" y="4032190"/>
              <a:ext cx="1028243" cy="338554"/>
            </a:xfrm>
            <a:prstGeom prst="rect">
              <a:avLst/>
            </a:prstGeom>
            <a:noFill/>
            <a:ln w="9525" cmpd="sng">
              <a:noFill/>
              <a:miter lim="800000"/>
            </a:ln>
          </p:spPr>
          <p:txBody>
            <a:bodyPr>
              <a:spAutoFit/>
            </a:bodyPr>
            <a:lstStyle/>
            <a:p>
              <a:pPr>
                <a:spcBef>
                  <a:spcPct val="50000"/>
                </a:spcBef>
              </a:pPr>
              <a:r>
                <a:rPr lang="zh-CN" altLang="en-US" sz="1600" b="1" dirty="0">
                  <a:solidFill>
                    <a:srgbClr val="F8F8F8"/>
                  </a:solidFill>
                  <a:sym typeface="Arial" panose="020B0604020202020204" pitchFamily="34" charset="0"/>
                </a:rPr>
                <a:t>支撑</a:t>
              </a:r>
              <a:r>
                <a:rPr lang="zh-CN" altLang="en-US" sz="1600" b="1" dirty="0" smtClean="0">
                  <a:solidFill>
                    <a:srgbClr val="F8F8F8"/>
                  </a:solidFill>
                  <a:sym typeface="Arial" panose="020B0604020202020204" pitchFamily="34" charset="0"/>
                </a:rPr>
                <a:t>服务</a:t>
              </a:r>
              <a:endParaRPr lang="en-US" sz="1600" b="1" dirty="0">
                <a:solidFill>
                  <a:srgbClr val="F8F8F8"/>
                </a:solidFill>
                <a:sym typeface="Arial" panose="020B0604020202020204" pitchFamily="34" charset="0"/>
              </a:endParaRPr>
            </a:p>
          </p:txBody>
        </p:sp>
        <p:sp>
          <p:nvSpPr>
            <p:cNvPr id="15406" name="圆角矩形 46"/>
            <p:cNvSpPr>
              <a:spLocks noChangeArrowheads="1"/>
            </p:cNvSpPr>
            <p:nvPr/>
          </p:nvSpPr>
          <p:spPr bwMode="auto">
            <a:xfrm>
              <a:off x="4000730" y="3232356"/>
              <a:ext cx="796351" cy="393495"/>
            </a:xfrm>
            <a:prstGeom prst="roundRect">
              <a:avLst>
                <a:gd name="adj" fmla="val 16667"/>
              </a:avLst>
            </a:prstGeom>
            <a:solidFill>
              <a:srgbClr val="538CD5"/>
            </a:solidFill>
            <a:ln w="9525" cmpd="sng">
              <a:noFill/>
              <a:bevel/>
            </a:ln>
          </p:spPr>
          <p:txBody>
            <a:bodyPr anchor="ctr"/>
            <a:lstStyle/>
            <a:p>
              <a:pPr algn="ctr"/>
              <a:r>
                <a:rPr lang="zh-CN" altLang="en-US" sz="1200" b="1" dirty="0">
                  <a:solidFill>
                    <a:srgbClr val="FFFFFF"/>
                  </a:solidFill>
                  <a:sym typeface="微软雅黑" panose="020B0503020204020204" pitchFamily="34" charset="-122"/>
                </a:rPr>
                <a:t>云</a:t>
              </a:r>
              <a:r>
                <a:rPr lang="zh-CN" altLang="en-US" sz="1200" b="1" dirty="0" smtClean="0">
                  <a:solidFill>
                    <a:srgbClr val="FFFFFF"/>
                  </a:solidFill>
                  <a:sym typeface="微软雅黑" panose="020B0503020204020204" pitchFamily="34" charset="-122"/>
                </a:rPr>
                <a:t>计算</a:t>
              </a:r>
              <a:endParaRPr lang="zh-CN" altLang="en-US" sz="1200" b="1" dirty="0">
                <a:solidFill>
                  <a:srgbClr val="FFFFFF"/>
                </a:solidFill>
                <a:sym typeface="微软雅黑" panose="020B0503020204020204" pitchFamily="34" charset="-122"/>
              </a:endParaRPr>
            </a:p>
          </p:txBody>
        </p:sp>
        <p:sp>
          <p:nvSpPr>
            <p:cNvPr id="15409" name="TextBox 49"/>
            <p:cNvSpPr>
              <a:spLocks noChangeArrowheads="1"/>
            </p:cNvSpPr>
            <p:nvPr/>
          </p:nvSpPr>
          <p:spPr bwMode="auto">
            <a:xfrm>
              <a:off x="70578" y="1625388"/>
              <a:ext cx="1140610" cy="1169551"/>
            </a:xfrm>
            <a:prstGeom prst="rect">
              <a:avLst/>
            </a:prstGeom>
            <a:noFill/>
            <a:ln w="9525" cap="flat" cmpd="sng">
              <a:solidFill>
                <a:srgbClr val="4A7DBA"/>
              </a:solidFill>
              <a:prstDash val="dash"/>
              <a:bevel/>
            </a:ln>
          </p:spPr>
          <p:txBody>
            <a:bodyPr>
              <a:spAutoFit/>
            </a:bodyPr>
            <a:lstStyle/>
            <a:p>
              <a:pPr>
                <a:buFont typeface="Arial" panose="020B0604020202020204" pitchFamily="34" charset="0"/>
                <a:buChar char="•"/>
              </a:pPr>
              <a:r>
                <a:rPr lang="zh-CN" altLang="en-US" sz="1400" b="1" dirty="0">
                  <a:solidFill>
                    <a:srgbClr val="000000"/>
                  </a:solidFill>
                  <a:sym typeface="微软雅黑" panose="020B0503020204020204" pitchFamily="34" charset="-122"/>
                </a:rPr>
                <a:t>融合通讯</a:t>
              </a:r>
              <a:endParaRPr lang="en-US" sz="1400" b="1" dirty="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呼叫中心</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办公信息化</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信息发布</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a:solidFill>
                    <a:srgbClr val="000000"/>
                  </a:solidFill>
                  <a:sym typeface="微软雅黑" panose="020B0503020204020204" pitchFamily="34" charset="-122"/>
                </a:rPr>
                <a:t>商务会议</a:t>
              </a:r>
              <a:endParaRPr lang="en-US" altLang="zh-CN" sz="1400" b="1" dirty="0">
                <a:solidFill>
                  <a:srgbClr val="000000"/>
                </a:solidFill>
                <a:sym typeface="微软雅黑" panose="020B0503020204020204" pitchFamily="34" charset="-122"/>
              </a:endParaRPr>
            </a:p>
          </p:txBody>
        </p:sp>
        <p:sp>
          <p:nvSpPr>
            <p:cNvPr id="15410" name="TextBox 50"/>
            <p:cNvSpPr>
              <a:spLocks noChangeArrowheads="1"/>
            </p:cNvSpPr>
            <p:nvPr/>
          </p:nvSpPr>
          <p:spPr bwMode="auto">
            <a:xfrm>
              <a:off x="696716" y="4510497"/>
              <a:ext cx="1575191" cy="954107"/>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人才培育</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en-US" altLang="zh-CN" sz="1400" b="1" dirty="0">
                  <a:solidFill>
                    <a:srgbClr val="000000"/>
                  </a:solidFill>
                  <a:sym typeface="微软雅黑" panose="020B0503020204020204" pitchFamily="34" charset="-122"/>
                </a:rPr>
                <a:t> </a:t>
              </a:r>
              <a:r>
                <a:rPr lang="zh-CN" altLang="en-US" sz="1400" b="1" dirty="0" smtClean="0">
                  <a:solidFill>
                    <a:srgbClr val="000000"/>
                  </a:solidFill>
                  <a:sym typeface="微软雅黑" panose="020B0503020204020204" pitchFamily="34" charset="-122"/>
                </a:rPr>
                <a:t>企业大数据分析</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企业金融服务</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企业政务协办</a:t>
              </a:r>
              <a:endParaRPr lang="en-US" altLang="zh-CN" sz="1400" b="1" dirty="0" smtClean="0">
                <a:solidFill>
                  <a:srgbClr val="000000"/>
                </a:solidFill>
                <a:sym typeface="微软雅黑" panose="020B0503020204020204" pitchFamily="34" charset="-122"/>
              </a:endParaRPr>
            </a:p>
          </p:txBody>
        </p:sp>
        <p:sp>
          <p:nvSpPr>
            <p:cNvPr id="15417" name="等腰三角形 57"/>
            <p:cNvSpPr>
              <a:spLocks noChangeArrowheads="1"/>
            </p:cNvSpPr>
            <p:nvPr/>
          </p:nvSpPr>
          <p:spPr bwMode="auto">
            <a:xfrm rot="10800000">
              <a:off x="2362216" y="1677195"/>
              <a:ext cx="403293" cy="131440"/>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8" name="等腰三角形 58"/>
            <p:cNvSpPr>
              <a:spLocks noChangeArrowheads="1"/>
            </p:cNvSpPr>
            <p:nvPr/>
          </p:nvSpPr>
          <p:spPr bwMode="auto">
            <a:xfrm rot="7817287">
              <a:off x="1037798" y="2668455"/>
              <a:ext cx="307477" cy="173939"/>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19" name="等腰三角形 59"/>
            <p:cNvSpPr>
              <a:spLocks noChangeArrowheads="1"/>
            </p:cNvSpPr>
            <p:nvPr/>
          </p:nvSpPr>
          <p:spPr bwMode="auto">
            <a:xfrm rot="2540523">
              <a:off x="1983600" y="4493905"/>
              <a:ext cx="401754" cy="132614"/>
            </a:xfrm>
            <a:prstGeom prst="triangle">
              <a:avLst>
                <a:gd name="adj" fmla="val 50000"/>
              </a:avLst>
            </a:prstGeom>
            <a:solidFill>
              <a:srgbClr val="E36C09"/>
            </a:solidFill>
            <a:ln w="25400" cap="flat" cmpd="sng">
              <a:noFill/>
              <a:bevel/>
            </a:ln>
          </p:spPr>
          <p:txBody>
            <a:bodyPr anchor="ctr"/>
            <a:lstStyle/>
            <a:p>
              <a:endParaRPr lang="zh-CN" altLang="zh-CN" sz="1400" b="1">
                <a:solidFill>
                  <a:srgbClr val="FFFFFF"/>
                </a:solidFill>
                <a:sym typeface="微软雅黑" panose="020B0503020204020204" pitchFamily="34" charset="-122"/>
              </a:endParaRPr>
            </a:p>
          </p:txBody>
        </p:sp>
        <p:sp>
          <p:nvSpPr>
            <p:cNvPr id="15420" name="圆角矩形 60"/>
            <p:cNvSpPr>
              <a:spLocks noChangeArrowheads="1"/>
            </p:cNvSpPr>
            <p:nvPr/>
          </p:nvSpPr>
          <p:spPr bwMode="auto">
            <a:xfrm>
              <a:off x="4845608" y="3232356"/>
              <a:ext cx="681262" cy="394790"/>
            </a:xfrm>
            <a:prstGeom prst="roundRect">
              <a:avLst>
                <a:gd name="adj" fmla="val 16667"/>
              </a:avLst>
            </a:prstGeom>
            <a:solidFill>
              <a:srgbClr val="009900"/>
            </a:solidFill>
            <a:ln w="9525" cmpd="sng">
              <a:noFill/>
              <a:bevel/>
            </a:ln>
          </p:spPr>
          <p:txBody>
            <a:bodyPr anchor="ctr"/>
            <a:lstStyle/>
            <a:p>
              <a:pPr algn="ctr"/>
              <a:r>
                <a:rPr lang="zh-CN" altLang="en-US" sz="1200" b="1" dirty="0">
                  <a:solidFill>
                    <a:srgbClr val="FFFFFF"/>
                  </a:solidFill>
                  <a:sym typeface="微软雅黑" panose="020B0503020204020204" pitchFamily="34" charset="-122"/>
                </a:rPr>
                <a:t>物</a:t>
              </a:r>
              <a:r>
                <a:rPr lang="zh-CN" altLang="en-US" sz="1200" b="1" dirty="0" smtClean="0">
                  <a:solidFill>
                    <a:srgbClr val="FFFFFF"/>
                  </a:solidFill>
                  <a:sym typeface="微软雅黑" panose="020B0503020204020204" pitchFamily="34" charset="-122"/>
                </a:rPr>
                <a:t>联网</a:t>
              </a:r>
              <a:endParaRPr lang="zh-CN" altLang="en-US" sz="1200" b="1" dirty="0">
                <a:solidFill>
                  <a:srgbClr val="000000"/>
                </a:solidFill>
              </a:endParaRPr>
            </a:p>
          </p:txBody>
        </p:sp>
        <p:sp>
          <p:nvSpPr>
            <p:cNvPr id="15408" name="TextBox 48"/>
            <p:cNvSpPr>
              <a:spLocks noChangeArrowheads="1"/>
            </p:cNvSpPr>
            <p:nvPr/>
          </p:nvSpPr>
          <p:spPr bwMode="auto">
            <a:xfrm>
              <a:off x="1857356" y="1159140"/>
              <a:ext cx="1686427" cy="523220"/>
            </a:xfrm>
            <a:prstGeom prst="rect">
              <a:avLst/>
            </a:prstGeom>
            <a:noFill/>
            <a:ln w="9525" cap="flat" cmpd="sng">
              <a:solidFill>
                <a:srgbClr val="4A7DBA"/>
              </a:solidFill>
              <a:prstDash val="dash"/>
              <a:bevel/>
            </a:ln>
          </p:spPr>
          <p:txBody>
            <a:bodyPr wrap="square">
              <a:spAutoFit/>
            </a:bodyPr>
            <a:lstStyle/>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非核心业务外包</a:t>
              </a:r>
              <a:endParaRPr lang="en-US" altLang="zh-CN" sz="1400" b="1" dirty="0" smtClean="0">
                <a:solidFill>
                  <a:srgbClr val="000000"/>
                </a:solidFill>
                <a:sym typeface="微软雅黑" panose="020B0503020204020204" pitchFamily="34" charset="-122"/>
              </a:endParaRPr>
            </a:p>
            <a:p>
              <a:pPr>
                <a:buFont typeface="Arial" panose="020B0604020202020204" pitchFamily="34" charset="0"/>
                <a:buChar char="•"/>
              </a:pPr>
              <a:r>
                <a:rPr lang="zh-CN" altLang="en-US" sz="1400" b="1" dirty="0" smtClean="0">
                  <a:solidFill>
                    <a:srgbClr val="000000"/>
                  </a:solidFill>
                  <a:sym typeface="微软雅黑" panose="020B0503020204020204" pitchFamily="34" charset="-122"/>
                </a:rPr>
                <a:t>混合云上线租赁</a:t>
              </a:r>
              <a:endParaRPr lang="en-US" altLang="zh-CN" sz="1400" b="1" dirty="0" smtClean="0">
                <a:solidFill>
                  <a:srgbClr val="000000"/>
                </a:solidFill>
                <a:sym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4.44444E-6 4.44444E-6 L -0.00052 -0.26783 " pathEditMode="relative" rAng="0" ptsTypes="AA">
                                      <p:cBhvr>
                                        <p:cTn id="9" dur="2000" fill="hold"/>
                                        <p:tgtEl>
                                          <p:spTgt spid="90"/>
                                        </p:tgtEl>
                                        <p:attrNameLst>
                                          <p:attrName>ppt_x</p:attrName>
                                          <p:attrName>ppt_y</p:attrName>
                                        </p:attrNameLst>
                                      </p:cBhvr>
                                      <p:rCtr x="0" y="-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7" name="矩形 4"/>
          <p:cNvSpPr>
            <a:spLocks noChangeArrowheads="1"/>
          </p:cNvSpPr>
          <p:nvPr/>
        </p:nvSpPr>
        <p:spPr bwMode="auto">
          <a:xfrm>
            <a:off x="1499765" y="265782"/>
            <a:ext cx="6024563" cy="642938"/>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latin typeface="+mj-ea"/>
                <a:ea typeface="+mj-ea"/>
                <a:sym typeface="Arial" panose="020B0604020202020204" pitchFamily="34" charset="0"/>
              </a:rPr>
              <a:t>衣食住行</a:t>
            </a:r>
            <a:r>
              <a:rPr lang="en-US" altLang="zh-CN" sz="2800" b="1" dirty="0" smtClean="0">
                <a:solidFill>
                  <a:srgbClr val="000000"/>
                </a:solidFill>
                <a:latin typeface="+mj-ea"/>
                <a:ea typeface="+mj-ea"/>
                <a:sym typeface="Arial" panose="020B0604020202020204" pitchFamily="34" charset="0"/>
              </a:rPr>
              <a:t>-</a:t>
            </a:r>
            <a:r>
              <a:rPr lang="zh-CN" altLang="en-US" sz="2800" b="1" dirty="0" smtClean="0">
                <a:solidFill>
                  <a:srgbClr val="000000"/>
                </a:solidFill>
                <a:latin typeface="+mj-ea"/>
                <a:ea typeface="+mj-ea"/>
                <a:sym typeface="Arial" panose="020B0604020202020204" pitchFamily="34" charset="0"/>
              </a:rPr>
              <a:t>一</a:t>
            </a:r>
            <a:r>
              <a:rPr lang="zh-CN" altLang="en-US" sz="2800" b="1" dirty="0">
                <a:solidFill>
                  <a:srgbClr val="000000"/>
                </a:solidFill>
                <a:latin typeface="+mj-ea"/>
                <a:ea typeface="+mj-ea"/>
                <a:sym typeface="Arial" panose="020B0604020202020204" pitchFamily="34" charset="0"/>
              </a:rPr>
              <a:t>卡通</a:t>
            </a:r>
            <a:endParaRPr lang="zh-CN" altLang="en-US" sz="2800" b="1" dirty="0">
              <a:solidFill>
                <a:srgbClr val="000000"/>
              </a:solidFill>
              <a:latin typeface="+mj-ea"/>
              <a:ea typeface="+mj-ea"/>
              <a:sym typeface="Arial" panose="020B0604020202020204" pitchFamily="34" charset="0"/>
            </a:endParaRPr>
          </a:p>
        </p:txBody>
      </p:sp>
      <p:sp>
        <p:nvSpPr>
          <p:cNvPr id="7" name="矩形 6"/>
          <p:cNvSpPr/>
          <p:nvPr/>
        </p:nvSpPr>
        <p:spPr>
          <a:xfrm>
            <a:off x="539750" y="1125538"/>
            <a:ext cx="2486025" cy="366712"/>
          </a:xfrm>
          <a:prstGeom prst="rect">
            <a:avLst/>
          </a:prstGeom>
        </p:spPr>
        <p:txBody>
          <a:bodyPr wrap="none">
            <a:spAutoFit/>
          </a:bodyPr>
          <a:lstStyle/>
          <a:p>
            <a:pPr>
              <a:defRPr/>
            </a:pPr>
            <a:r>
              <a:rPr lang="zh-CN" altLang="en-US" dirty="0">
                <a:solidFill>
                  <a:srgbClr val="000000">
                    <a:lumMod val="85000"/>
                    <a:lumOff val="15000"/>
                  </a:srgbClr>
                </a:solidFill>
                <a:effectLst>
                  <a:outerShdw blurRad="38100" dist="38100" dir="2700000" algn="tl">
                    <a:srgbClr val="000000">
                      <a:alpha val="43137"/>
                    </a:srgbClr>
                  </a:outerShdw>
                </a:effectLst>
                <a:latin typeface="黑体" panose="02010609060101010101" charset="-122"/>
                <a:ea typeface="黑体" panose="02010609060101010101" charset="-122"/>
              </a:rPr>
              <a:t>可管可控的一卡通应用</a:t>
            </a:r>
            <a:endParaRPr lang="en-US" altLang="zh-CN" dirty="0">
              <a:solidFill>
                <a:srgbClr val="000000">
                  <a:lumMod val="85000"/>
                  <a:lumOff val="15000"/>
                </a:srgbClr>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8" name="上下箭头 7"/>
          <p:cNvSpPr/>
          <p:nvPr/>
        </p:nvSpPr>
        <p:spPr>
          <a:xfrm rot="5400000">
            <a:off x="6026151" y="2965450"/>
            <a:ext cx="1333500" cy="574675"/>
          </a:xfrm>
          <a:prstGeom prst="upDownArrow">
            <a:avLst>
              <a:gd name="adj1" fmla="val 60495"/>
              <a:gd name="adj2" fmla="val 32538"/>
            </a:avLst>
          </a:prstGeom>
          <a:solidFill>
            <a:schemeClr val="accent1">
              <a:alpha val="30196"/>
            </a:scheme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endParaRPr lang="zh-CN" altLang="en-US" sz="1600" dirty="0">
              <a:solidFill>
                <a:srgbClr val="000000"/>
              </a:solidFill>
            </a:endParaRPr>
          </a:p>
        </p:txBody>
      </p:sp>
      <p:sp>
        <p:nvSpPr>
          <p:cNvPr id="9" name="圆角矩形 8"/>
          <p:cNvSpPr/>
          <p:nvPr/>
        </p:nvSpPr>
        <p:spPr bwMode="auto">
          <a:xfrm>
            <a:off x="649288" y="3792538"/>
            <a:ext cx="5472112" cy="1333500"/>
          </a:xfrm>
          <a:prstGeom prst="roundRect">
            <a:avLst>
              <a:gd name="adj" fmla="val 8751"/>
            </a:avLst>
          </a:prstGeom>
          <a:solidFill>
            <a:srgbClr val="DFDFF5">
              <a:alpha val="20000"/>
            </a:srgbClr>
          </a:solidFill>
          <a:ln w="28575" cap="flat" cmpd="sng" algn="ctr">
            <a:solidFill>
              <a:schemeClr val="accent2">
                <a:lumMod val="20000"/>
                <a:lumOff val="8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endParaRPr lang="zh-CN" altLang="en-US" sz="1600" dirty="0">
              <a:solidFill>
                <a:srgbClr val="000000"/>
              </a:solidFill>
            </a:endParaRPr>
          </a:p>
        </p:txBody>
      </p:sp>
      <p:pic>
        <p:nvPicPr>
          <p:cNvPr id="1032" name="Picture 11" descr="5p-03"/>
          <p:cNvPicPr>
            <a:picLocks noChangeAspect="1" noChangeArrowheads="1"/>
          </p:cNvPicPr>
          <p:nvPr/>
        </p:nvPicPr>
        <p:blipFill>
          <a:blip r:embed="rId1" cstate="print"/>
          <a:srcRect/>
          <a:stretch>
            <a:fillRect/>
          </a:stretch>
        </p:blipFill>
        <p:spPr bwMode="auto">
          <a:xfrm>
            <a:off x="1079500" y="4173538"/>
            <a:ext cx="4465638" cy="695325"/>
          </a:xfrm>
          <a:prstGeom prst="rect">
            <a:avLst/>
          </a:prstGeom>
          <a:noFill/>
          <a:ln w="9525">
            <a:noFill/>
            <a:miter lim="800000"/>
            <a:headEnd/>
            <a:tailEnd/>
          </a:ln>
        </p:spPr>
      </p:pic>
      <p:sp>
        <p:nvSpPr>
          <p:cNvPr id="1033" name="矩形 84"/>
          <p:cNvSpPr>
            <a:spLocks noChangeArrowheads="1"/>
          </p:cNvSpPr>
          <p:nvPr/>
        </p:nvSpPr>
        <p:spPr bwMode="auto">
          <a:xfrm>
            <a:off x="2447925" y="4319588"/>
            <a:ext cx="1211263" cy="338137"/>
          </a:xfrm>
          <a:prstGeom prst="rect">
            <a:avLst/>
          </a:prstGeom>
          <a:noFill/>
          <a:ln w="9525">
            <a:noFill/>
            <a:miter lim="800000"/>
          </a:ln>
        </p:spPr>
        <p:txBody>
          <a:bodyPr wrap="none">
            <a:spAutoFit/>
          </a:bodyPr>
          <a:lstStyle/>
          <a:p>
            <a:r>
              <a:rPr kumimoji="1" lang="zh-CN" altLang="en-US" sz="1600" b="1">
                <a:solidFill>
                  <a:srgbClr val="FF0000"/>
                </a:solidFill>
                <a:latin typeface="华文细黑" pitchFamily="2" charset="-122"/>
              </a:rPr>
              <a:t>一卡通平台</a:t>
            </a:r>
            <a:endParaRPr kumimoji="1" lang="zh-CN" altLang="en-US" sz="1600" b="1">
              <a:solidFill>
                <a:srgbClr val="FF0000"/>
              </a:solidFill>
              <a:latin typeface="华文细黑" pitchFamily="2" charset="-122"/>
            </a:endParaRPr>
          </a:p>
        </p:txBody>
      </p:sp>
      <p:sp>
        <p:nvSpPr>
          <p:cNvPr id="1034" name="矩形 89"/>
          <p:cNvSpPr>
            <a:spLocks noChangeArrowheads="1"/>
          </p:cNvSpPr>
          <p:nvPr/>
        </p:nvSpPr>
        <p:spPr bwMode="auto">
          <a:xfrm>
            <a:off x="827088" y="3179763"/>
            <a:ext cx="1008062" cy="307975"/>
          </a:xfrm>
          <a:prstGeom prst="rect">
            <a:avLst/>
          </a:prstGeom>
          <a:noFill/>
          <a:ln w="9525">
            <a:noFill/>
            <a:miter lim="800000"/>
          </a:ln>
        </p:spPr>
        <p:txBody>
          <a:bodyPr>
            <a:spAutoFit/>
          </a:bodyPr>
          <a:lstStyle/>
          <a:p>
            <a:pPr algn="ctr"/>
            <a:r>
              <a:rPr kumimoji="1" lang="zh-CN" altLang="en-US" sz="1400">
                <a:solidFill>
                  <a:srgbClr val="FF0000"/>
                </a:solidFill>
                <a:latin typeface="华文细黑" pitchFamily="2" charset="-122"/>
              </a:rPr>
              <a:t>身份认证</a:t>
            </a:r>
            <a:endParaRPr kumimoji="1" lang="zh-CN" altLang="en-US" sz="1400">
              <a:solidFill>
                <a:srgbClr val="FF0000"/>
              </a:solidFill>
              <a:latin typeface="华文细黑" pitchFamily="2" charset="-122"/>
            </a:endParaRPr>
          </a:p>
        </p:txBody>
      </p:sp>
      <p:sp>
        <p:nvSpPr>
          <p:cNvPr id="1035" name="矩形 95"/>
          <p:cNvSpPr>
            <a:spLocks noChangeArrowheads="1"/>
          </p:cNvSpPr>
          <p:nvPr/>
        </p:nvSpPr>
        <p:spPr bwMode="auto">
          <a:xfrm>
            <a:off x="5076825" y="3179763"/>
            <a:ext cx="901700" cy="307975"/>
          </a:xfrm>
          <a:prstGeom prst="rect">
            <a:avLst/>
          </a:prstGeom>
          <a:noFill/>
          <a:ln w="9525">
            <a:noFill/>
            <a:miter lim="800000"/>
          </a:ln>
        </p:spPr>
        <p:txBody>
          <a:bodyPr wrap="none">
            <a:spAutoFit/>
          </a:bodyPr>
          <a:lstStyle/>
          <a:p>
            <a:r>
              <a:rPr kumimoji="1" lang="zh-CN" altLang="en-US" sz="1400">
                <a:solidFill>
                  <a:srgbClr val="FF0000"/>
                </a:solidFill>
                <a:latin typeface="华文细黑" pitchFamily="2" charset="-122"/>
              </a:rPr>
              <a:t>电子票务</a:t>
            </a:r>
            <a:endParaRPr kumimoji="1" lang="zh-CN" altLang="en-US" sz="1400">
              <a:solidFill>
                <a:srgbClr val="FF0000"/>
              </a:solidFill>
              <a:latin typeface="华文细黑" pitchFamily="2" charset="-122"/>
            </a:endParaRPr>
          </a:p>
        </p:txBody>
      </p:sp>
      <p:pic>
        <p:nvPicPr>
          <p:cNvPr id="1036" name="Picture 7" descr="http://t2.baidu.com/it/u=3785754739,1745427391&amp;fm=0&amp;gp=26.jpg">
            <a:hlinkClick r:id="rId2"/>
          </p:cNvPr>
          <p:cNvPicPr>
            <a:picLocks noChangeAspect="1" noChangeArrowheads="1"/>
          </p:cNvPicPr>
          <p:nvPr/>
        </p:nvPicPr>
        <p:blipFill>
          <a:blip r:embed="rId3" cstate="print"/>
          <a:srcRect/>
          <a:stretch>
            <a:fillRect/>
          </a:stretch>
        </p:blipFill>
        <p:spPr bwMode="auto">
          <a:xfrm>
            <a:off x="5076825" y="2522538"/>
            <a:ext cx="874713" cy="614362"/>
          </a:xfrm>
          <a:prstGeom prst="rect">
            <a:avLst/>
          </a:prstGeom>
          <a:noFill/>
          <a:ln w="9525">
            <a:noFill/>
            <a:miter lim="800000"/>
            <a:headEnd/>
            <a:tailEnd/>
          </a:ln>
        </p:spPr>
      </p:pic>
      <p:pic>
        <p:nvPicPr>
          <p:cNvPr id="1037" name="Picture 9" descr="http://t3.baidu.com/it/u=4050434047,525280922&amp;fm=0&amp;gp=26.jpg">
            <a:hlinkClick r:id="rId4"/>
          </p:cNvPr>
          <p:cNvPicPr>
            <a:picLocks noChangeAspect="1" noChangeArrowheads="1"/>
          </p:cNvPicPr>
          <p:nvPr/>
        </p:nvPicPr>
        <p:blipFill>
          <a:blip r:embed="rId5" cstate="print"/>
          <a:srcRect/>
          <a:stretch>
            <a:fillRect/>
          </a:stretch>
        </p:blipFill>
        <p:spPr bwMode="auto">
          <a:xfrm>
            <a:off x="1397000" y="2533650"/>
            <a:ext cx="871538" cy="631825"/>
          </a:xfrm>
          <a:prstGeom prst="rect">
            <a:avLst/>
          </a:prstGeom>
          <a:noFill/>
          <a:ln w="9525">
            <a:noFill/>
            <a:miter lim="800000"/>
            <a:headEnd/>
            <a:tailEnd/>
          </a:ln>
        </p:spPr>
      </p:pic>
      <p:grpSp>
        <p:nvGrpSpPr>
          <p:cNvPr id="2" name="Group 479"/>
          <p:cNvGrpSpPr/>
          <p:nvPr/>
        </p:nvGrpSpPr>
        <p:grpSpPr bwMode="auto">
          <a:xfrm>
            <a:off x="1512888" y="3411538"/>
            <a:ext cx="287337" cy="508000"/>
            <a:chOff x="672" y="2658"/>
            <a:chExt cx="800" cy="935"/>
          </a:xfrm>
        </p:grpSpPr>
        <p:sp>
          <p:nvSpPr>
            <p:cNvPr id="1206" name="Freeform 480"/>
            <p:cNvSpPr/>
            <p:nvPr/>
          </p:nvSpPr>
          <p:spPr bwMode="auto">
            <a:xfrm>
              <a:off x="676" y="2705"/>
              <a:ext cx="682" cy="282"/>
            </a:xfrm>
            <a:custGeom>
              <a:avLst/>
              <a:gdLst>
                <a:gd name="T0" fmla="*/ 681 w 682"/>
                <a:gd name="T1" fmla="*/ 195 h 282"/>
                <a:gd name="T2" fmla="*/ 320 w 682"/>
                <a:gd name="T3" fmla="*/ 0 h 282"/>
                <a:gd name="T4" fmla="*/ 0 w 682"/>
                <a:gd name="T5" fmla="*/ 75 h 282"/>
                <a:gd name="T6" fmla="*/ 345 w 682"/>
                <a:gd name="T7" fmla="*/ 281 h 282"/>
                <a:gd name="T8" fmla="*/ 681 w 682"/>
                <a:gd name="T9" fmla="*/ 195 h 282"/>
                <a:gd name="T10" fmla="*/ 0 60000 65536"/>
                <a:gd name="T11" fmla="*/ 0 60000 65536"/>
                <a:gd name="T12" fmla="*/ 0 60000 65536"/>
                <a:gd name="T13" fmla="*/ 0 60000 65536"/>
                <a:gd name="T14" fmla="*/ 0 60000 65536"/>
                <a:gd name="T15" fmla="*/ 0 w 682"/>
                <a:gd name="T16" fmla="*/ 0 h 282"/>
                <a:gd name="T17" fmla="*/ 682 w 682"/>
                <a:gd name="T18" fmla="*/ 282 h 282"/>
              </a:gdLst>
              <a:ahLst/>
              <a:cxnLst>
                <a:cxn ang="T10">
                  <a:pos x="T0" y="T1"/>
                </a:cxn>
                <a:cxn ang="T11">
                  <a:pos x="T2" y="T3"/>
                </a:cxn>
                <a:cxn ang="T12">
                  <a:pos x="T4" y="T5"/>
                </a:cxn>
                <a:cxn ang="T13">
                  <a:pos x="T6" y="T7"/>
                </a:cxn>
                <a:cxn ang="T14">
                  <a:pos x="T8" y="T9"/>
                </a:cxn>
              </a:cxnLst>
              <a:rect l="T15" t="T16" r="T17" b="T18"/>
              <a:pathLst>
                <a:path w="682" h="282">
                  <a:moveTo>
                    <a:pt x="681" y="195"/>
                  </a:moveTo>
                  <a:lnTo>
                    <a:pt x="320" y="0"/>
                  </a:lnTo>
                  <a:lnTo>
                    <a:pt x="0" y="75"/>
                  </a:lnTo>
                  <a:lnTo>
                    <a:pt x="345" y="281"/>
                  </a:lnTo>
                  <a:lnTo>
                    <a:pt x="681" y="195"/>
                  </a:lnTo>
                </a:path>
              </a:pathLst>
            </a:custGeom>
            <a:solidFill>
              <a:srgbClr val="0099CC"/>
            </a:solidFill>
            <a:ln w="9525" cap="rnd">
              <a:noFill/>
              <a:round/>
            </a:ln>
          </p:spPr>
          <p:txBody>
            <a:bodyPr/>
            <a:lstStyle/>
            <a:p>
              <a:endParaRPr lang="zh-CN" altLang="en-US">
                <a:solidFill>
                  <a:srgbClr val="000000"/>
                </a:solidFill>
              </a:endParaRPr>
            </a:p>
          </p:txBody>
        </p:sp>
        <p:sp>
          <p:nvSpPr>
            <p:cNvPr id="1207" name="Freeform 481"/>
            <p:cNvSpPr/>
            <p:nvPr/>
          </p:nvSpPr>
          <p:spPr bwMode="auto">
            <a:xfrm>
              <a:off x="672" y="2863"/>
              <a:ext cx="621" cy="503"/>
            </a:xfrm>
            <a:custGeom>
              <a:avLst/>
              <a:gdLst>
                <a:gd name="T0" fmla="*/ 357 w 621"/>
                <a:gd name="T1" fmla="*/ 0 h 503"/>
                <a:gd name="T2" fmla="*/ 620 w 621"/>
                <a:gd name="T3" fmla="*/ 152 h 503"/>
                <a:gd name="T4" fmla="*/ 0 w 621"/>
                <a:gd name="T5" fmla="*/ 321 h 503"/>
                <a:gd name="T6" fmla="*/ 310 w 621"/>
                <a:gd name="T7" fmla="*/ 502 h 503"/>
                <a:gd name="T8" fmla="*/ 0 60000 65536"/>
                <a:gd name="T9" fmla="*/ 0 60000 65536"/>
                <a:gd name="T10" fmla="*/ 0 60000 65536"/>
                <a:gd name="T11" fmla="*/ 0 60000 65536"/>
                <a:gd name="T12" fmla="*/ 0 w 621"/>
                <a:gd name="T13" fmla="*/ 0 h 503"/>
                <a:gd name="T14" fmla="*/ 621 w 621"/>
                <a:gd name="T15" fmla="*/ 503 h 503"/>
              </a:gdLst>
              <a:ahLst/>
              <a:cxnLst>
                <a:cxn ang="T8">
                  <a:pos x="T0" y="T1"/>
                </a:cxn>
                <a:cxn ang="T9">
                  <a:pos x="T2" y="T3"/>
                </a:cxn>
                <a:cxn ang="T10">
                  <a:pos x="T4" y="T5"/>
                </a:cxn>
                <a:cxn ang="T11">
                  <a:pos x="T6" y="T7"/>
                </a:cxn>
              </a:cxnLst>
              <a:rect l="T12" t="T13" r="T14" b="T15"/>
              <a:pathLst>
                <a:path w="621" h="503">
                  <a:moveTo>
                    <a:pt x="357" y="0"/>
                  </a:moveTo>
                  <a:lnTo>
                    <a:pt x="620" y="152"/>
                  </a:lnTo>
                  <a:lnTo>
                    <a:pt x="0" y="321"/>
                  </a:lnTo>
                  <a:lnTo>
                    <a:pt x="310" y="50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208" name="Line 482"/>
            <p:cNvSpPr>
              <a:spLocks noChangeShapeType="1"/>
            </p:cNvSpPr>
            <p:nvPr/>
          </p:nvSpPr>
          <p:spPr bwMode="auto">
            <a:xfrm flipH="1">
              <a:off x="1028" y="2861"/>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209" name="Line 483"/>
            <p:cNvSpPr>
              <a:spLocks noChangeShapeType="1"/>
            </p:cNvSpPr>
            <p:nvPr/>
          </p:nvSpPr>
          <p:spPr bwMode="auto">
            <a:xfrm flipV="1">
              <a:off x="981" y="3363"/>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210" name="Freeform 484"/>
            <p:cNvSpPr/>
            <p:nvPr/>
          </p:nvSpPr>
          <p:spPr bwMode="auto">
            <a:xfrm>
              <a:off x="817" y="2863"/>
              <a:ext cx="618" cy="493"/>
            </a:xfrm>
            <a:custGeom>
              <a:avLst/>
              <a:gdLst>
                <a:gd name="T0" fmla="*/ 326 w 618"/>
                <a:gd name="T1" fmla="*/ 0 h 493"/>
                <a:gd name="T2" fmla="*/ 617 w 618"/>
                <a:gd name="T3" fmla="*/ 171 h 493"/>
                <a:gd name="T4" fmla="*/ 0 w 618"/>
                <a:gd name="T5" fmla="*/ 340 h 493"/>
                <a:gd name="T6" fmla="*/ 267 w 618"/>
                <a:gd name="T7" fmla="*/ 492 h 493"/>
                <a:gd name="T8" fmla="*/ 0 60000 65536"/>
                <a:gd name="T9" fmla="*/ 0 60000 65536"/>
                <a:gd name="T10" fmla="*/ 0 60000 65536"/>
                <a:gd name="T11" fmla="*/ 0 60000 65536"/>
                <a:gd name="T12" fmla="*/ 0 w 618"/>
                <a:gd name="T13" fmla="*/ 0 h 493"/>
                <a:gd name="T14" fmla="*/ 618 w 618"/>
                <a:gd name="T15" fmla="*/ 493 h 493"/>
              </a:gdLst>
              <a:ahLst/>
              <a:cxnLst>
                <a:cxn ang="T8">
                  <a:pos x="T0" y="T1"/>
                </a:cxn>
                <a:cxn ang="T9">
                  <a:pos x="T2" y="T3"/>
                </a:cxn>
                <a:cxn ang="T10">
                  <a:pos x="T4" y="T5"/>
                </a:cxn>
                <a:cxn ang="T11">
                  <a:pos x="T6" y="T7"/>
                </a:cxn>
              </a:cxnLst>
              <a:rect l="T12" t="T13" r="T14" b="T15"/>
              <a:pathLst>
                <a:path w="618" h="493">
                  <a:moveTo>
                    <a:pt x="326" y="0"/>
                  </a:moveTo>
                  <a:lnTo>
                    <a:pt x="617" y="171"/>
                  </a:lnTo>
                  <a:lnTo>
                    <a:pt x="0" y="340"/>
                  </a:lnTo>
                  <a:lnTo>
                    <a:pt x="267" y="49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211" name="Line 485"/>
            <p:cNvSpPr>
              <a:spLocks noChangeShapeType="1"/>
            </p:cNvSpPr>
            <p:nvPr/>
          </p:nvSpPr>
          <p:spPr bwMode="auto">
            <a:xfrm flipH="1">
              <a:off x="1142" y="2861"/>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212" name="Line 486"/>
            <p:cNvSpPr>
              <a:spLocks noChangeShapeType="1"/>
            </p:cNvSpPr>
            <p:nvPr/>
          </p:nvSpPr>
          <p:spPr bwMode="auto">
            <a:xfrm flipV="1">
              <a:off x="1083" y="3353"/>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213" name="Freeform 487"/>
            <p:cNvSpPr/>
            <p:nvPr/>
          </p:nvSpPr>
          <p:spPr bwMode="auto">
            <a:xfrm>
              <a:off x="791" y="3311"/>
              <a:ext cx="681" cy="282"/>
            </a:xfrm>
            <a:custGeom>
              <a:avLst/>
              <a:gdLst>
                <a:gd name="T0" fmla="*/ 680 w 681"/>
                <a:gd name="T1" fmla="*/ 195 h 282"/>
                <a:gd name="T2" fmla="*/ 320 w 681"/>
                <a:gd name="T3" fmla="*/ 0 h 282"/>
                <a:gd name="T4" fmla="*/ 0 w 681"/>
                <a:gd name="T5" fmla="*/ 75 h 282"/>
                <a:gd name="T6" fmla="*/ 344 w 681"/>
                <a:gd name="T7" fmla="*/ 281 h 282"/>
                <a:gd name="T8" fmla="*/ 680 w 681"/>
                <a:gd name="T9" fmla="*/ 195 h 282"/>
                <a:gd name="T10" fmla="*/ 0 60000 65536"/>
                <a:gd name="T11" fmla="*/ 0 60000 65536"/>
                <a:gd name="T12" fmla="*/ 0 60000 65536"/>
                <a:gd name="T13" fmla="*/ 0 60000 65536"/>
                <a:gd name="T14" fmla="*/ 0 60000 65536"/>
                <a:gd name="T15" fmla="*/ 0 w 681"/>
                <a:gd name="T16" fmla="*/ 0 h 282"/>
                <a:gd name="T17" fmla="*/ 681 w 681"/>
                <a:gd name="T18" fmla="*/ 282 h 282"/>
              </a:gdLst>
              <a:ahLst/>
              <a:cxnLst>
                <a:cxn ang="T10">
                  <a:pos x="T0" y="T1"/>
                </a:cxn>
                <a:cxn ang="T11">
                  <a:pos x="T2" y="T3"/>
                </a:cxn>
                <a:cxn ang="T12">
                  <a:pos x="T4" y="T5"/>
                </a:cxn>
                <a:cxn ang="T13">
                  <a:pos x="T6" y="T7"/>
                </a:cxn>
                <a:cxn ang="T14">
                  <a:pos x="T8" y="T9"/>
                </a:cxn>
              </a:cxnLst>
              <a:rect l="T15" t="T16" r="T17" b="T18"/>
              <a:pathLst>
                <a:path w="681" h="282">
                  <a:moveTo>
                    <a:pt x="680" y="195"/>
                  </a:moveTo>
                  <a:lnTo>
                    <a:pt x="320" y="0"/>
                  </a:lnTo>
                  <a:lnTo>
                    <a:pt x="0" y="75"/>
                  </a:lnTo>
                  <a:lnTo>
                    <a:pt x="344" y="281"/>
                  </a:lnTo>
                  <a:lnTo>
                    <a:pt x="680" y="195"/>
                  </a:lnTo>
                </a:path>
              </a:pathLst>
            </a:custGeom>
            <a:solidFill>
              <a:srgbClr val="0099CC"/>
            </a:solidFill>
            <a:ln w="9525" cap="rnd">
              <a:noFill/>
              <a:round/>
            </a:ln>
          </p:spPr>
          <p:txBody>
            <a:bodyPr/>
            <a:lstStyle/>
            <a:p>
              <a:endParaRPr lang="zh-CN" altLang="en-US">
                <a:solidFill>
                  <a:srgbClr val="000000"/>
                </a:solidFill>
              </a:endParaRPr>
            </a:p>
          </p:txBody>
        </p:sp>
        <p:sp>
          <p:nvSpPr>
            <p:cNvPr id="1214" name="Freeform 488"/>
            <p:cNvSpPr/>
            <p:nvPr/>
          </p:nvSpPr>
          <p:spPr bwMode="auto">
            <a:xfrm>
              <a:off x="791" y="3285"/>
              <a:ext cx="681" cy="281"/>
            </a:xfrm>
            <a:custGeom>
              <a:avLst/>
              <a:gdLst>
                <a:gd name="T0" fmla="*/ 680 w 681"/>
                <a:gd name="T1" fmla="*/ 195 h 281"/>
                <a:gd name="T2" fmla="*/ 320 w 681"/>
                <a:gd name="T3" fmla="*/ 0 h 281"/>
                <a:gd name="T4" fmla="*/ 0 w 681"/>
                <a:gd name="T5" fmla="*/ 75 h 281"/>
                <a:gd name="T6" fmla="*/ 344 w 681"/>
                <a:gd name="T7" fmla="*/ 280 h 281"/>
                <a:gd name="T8" fmla="*/ 680 w 681"/>
                <a:gd name="T9" fmla="*/ 195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5"/>
                  </a:moveTo>
                  <a:lnTo>
                    <a:pt x="320" y="0"/>
                  </a:lnTo>
                  <a:lnTo>
                    <a:pt x="0" y="75"/>
                  </a:lnTo>
                  <a:lnTo>
                    <a:pt x="344" y="280"/>
                  </a:lnTo>
                  <a:lnTo>
                    <a:pt x="680" y="195"/>
                  </a:lnTo>
                </a:path>
              </a:pathLst>
            </a:custGeom>
            <a:solidFill>
              <a:srgbClr val="99CCFF"/>
            </a:solidFill>
            <a:ln w="9525" cap="rnd">
              <a:noFill/>
              <a:round/>
            </a:ln>
          </p:spPr>
          <p:txBody>
            <a:bodyPr/>
            <a:lstStyle/>
            <a:p>
              <a:endParaRPr lang="zh-CN" altLang="en-US">
                <a:solidFill>
                  <a:srgbClr val="000000"/>
                </a:solidFill>
              </a:endParaRPr>
            </a:p>
          </p:txBody>
        </p:sp>
        <p:sp>
          <p:nvSpPr>
            <p:cNvPr id="1215" name="Freeform 489"/>
            <p:cNvSpPr/>
            <p:nvPr/>
          </p:nvSpPr>
          <p:spPr bwMode="auto">
            <a:xfrm>
              <a:off x="789" y="3264"/>
              <a:ext cx="681" cy="281"/>
            </a:xfrm>
            <a:custGeom>
              <a:avLst/>
              <a:gdLst>
                <a:gd name="T0" fmla="*/ 680 w 681"/>
                <a:gd name="T1" fmla="*/ 194 h 281"/>
                <a:gd name="T2" fmla="*/ 320 w 681"/>
                <a:gd name="T3" fmla="*/ 0 h 281"/>
                <a:gd name="T4" fmla="*/ 0 w 681"/>
                <a:gd name="T5" fmla="*/ 74 h 281"/>
                <a:gd name="T6" fmla="*/ 345 w 681"/>
                <a:gd name="T7" fmla="*/ 280 h 281"/>
                <a:gd name="T8" fmla="*/ 680 w 681"/>
                <a:gd name="T9" fmla="*/ 194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4"/>
                  </a:moveTo>
                  <a:lnTo>
                    <a:pt x="320" y="0"/>
                  </a:lnTo>
                  <a:lnTo>
                    <a:pt x="0" y="74"/>
                  </a:lnTo>
                  <a:lnTo>
                    <a:pt x="345" y="280"/>
                  </a:lnTo>
                  <a:lnTo>
                    <a:pt x="680" y="194"/>
                  </a:lnTo>
                </a:path>
              </a:pathLst>
            </a:custGeom>
            <a:solidFill>
              <a:srgbClr val="CCECFF"/>
            </a:solidFill>
            <a:ln w="9525" cap="rnd">
              <a:noFill/>
              <a:round/>
            </a:ln>
          </p:spPr>
          <p:txBody>
            <a:bodyPr/>
            <a:lstStyle/>
            <a:p>
              <a:endParaRPr lang="zh-CN" altLang="en-US">
                <a:solidFill>
                  <a:srgbClr val="000000"/>
                </a:solidFill>
              </a:endParaRPr>
            </a:p>
          </p:txBody>
        </p:sp>
        <p:sp>
          <p:nvSpPr>
            <p:cNvPr id="1216" name="Freeform 490"/>
            <p:cNvSpPr/>
            <p:nvPr/>
          </p:nvSpPr>
          <p:spPr bwMode="auto">
            <a:xfrm>
              <a:off x="1020" y="3356"/>
              <a:ext cx="177" cy="92"/>
            </a:xfrm>
            <a:custGeom>
              <a:avLst/>
              <a:gdLst>
                <a:gd name="T0" fmla="*/ 88 w 177"/>
                <a:gd name="T1" fmla="*/ 91 h 92"/>
                <a:gd name="T2" fmla="*/ 106 w 177"/>
                <a:gd name="T3" fmla="*/ 91 h 92"/>
                <a:gd name="T4" fmla="*/ 122 w 177"/>
                <a:gd name="T5" fmla="*/ 88 h 92"/>
                <a:gd name="T6" fmla="*/ 137 w 177"/>
                <a:gd name="T7" fmla="*/ 84 h 92"/>
                <a:gd name="T8" fmla="*/ 150 w 177"/>
                <a:gd name="T9" fmla="*/ 78 h 92"/>
                <a:gd name="T10" fmla="*/ 161 w 177"/>
                <a:gd name="T11" fmla="*/ 71 h 92"/>
                <a:gd name="T12" fmla="*/ 169 w 177"/>
                <a:gd name="T13" fmla="*/ 63 h 92"/>
                <a:gd name="T14" fmla="*/ 174 w 177"/>
                <a:gd name="T15" fmla="*/ 55 h 92"/>
                <a:gd name="T16" fmla="*/ 176 w 177"/>
                <a:gd name="T17" fmla="*/ 46 h 92"/>
                <a:gd name="T18" fmla="*/ 174 w 177"/>
                <a:gd name="T19" fmla="*/ 36 h 92"/>
                <a:gd name="T20" fmla="*/ 169 w 177"/>
                <a:gd name="T21" fmla="*/ 28 h 92"/>
                <a:gd name="T22" fmla="*/ 161 w 177"/>
                <a:gd name="T23" fmla="*/ 20 h 92"/>
                <a:gd name="T24" fmla="*/ 150 w 177"/>
                <a:gd name="T25" fmla="*/ 13 h 92"/>
                <a:gd name="T26" fmla="*/ 137 w 177"/>
                <a:gd name="T27" fmla="*/ 8 h 92"/>
                <a:gd name="T28" fmla="*/ 122 w 177"/>
                <a:gd name="T29" fmla="*/ 3 h 92"/>
                <a:gd name="T30" fmla="*/ 106 w 177"/>
                <a:gd name="T31" fmla="*/ 1 h 92"/>
                <a:gd name="T32" fmla="*/ 88 w 177"/>
                <a:gd name="T33" fmla="*/ 0 h 92"/>
                <a:gd name="T34" fmla="*/ 70 w 177"/>
                <a:gd name="T35" fmla="*/ 1 h 92"/>
                <a:gd name="T36" fmla="*/ 54 w 177"/>
                <a:gd name="T37" fmla="*/ 3 h 92"/>
                <a:gd name="T38" fmla="*/ 39 w 177"/>
                <a:gd name="T39" fmla="*/ 8 h 92"/>
                <a:gd name="T40" fmla="*/ 26 w 177"/>
                <a:gd name="T41" fmla="*/ 13 h 92"/>
                <a:gd name="T42" fmla="*/ 15 w 177"/>
                <a:gd name="T43" fmla="*/ 20 h 92"/>
                <a:gd name="T44" fmla="*/ 7 w 177"/>
                <a:gd name="T45" fmla="*/ 28 h 92"/>
                <a:gd name="T46" fmla="*/ 2 w 177"/>
                <a:gd name="T47" fmla="*/ 36 h 92"/>
                <a:gd name="T48" fmla="*/ 0 w 177"/>
                <a:gd name="T49" fmla="*/ 46 h 92"/>
                <a:gd name="T50" fmla="*/ 2 w 177"/>
                <a:gd name="T51" fmla="*/ 55 h 92"/>
                <a:gd name="T52" fmla="*/ 7 w 177"/>
                <a:gd name="T53" fmla="*/ 63 h 92"/>
                <a:gd name="T54" fmla="*/ 15 w 177"/>
                <a:gd name="T55" fmla="*/ 71 h 92"/>
                <a:gd name="T56" fmla="*/ 26 w 177"/>
                <a:gd name="T57" fmla="*/ 78 h 92"/>
                <a:gd name="T58" fmla="*/ 39 w 177"/>
                <a:gd name="T59" fmla="*/ 84 h 92"/>
                <a:gd name="T60" fmla="*/ 54 w 177"/>
                <a:gd name="T61" fmla="*/ 88 h 92"/>
                <a:gd name="T62" fmla="*/ 70 w 177"/>
                <a:gd name="T63" fmla="*/ 91 h 92"/>
                <a:gd name="T64" fmla="*/ 88 w 177"/>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92"/>
                <a:gd name="T101" fmla="*/ 177 w 17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92">
                  <a:moveTo>
                    <a:pt x="88" y="91"/>
                  </a:moveTo>
                  <a:lnTo>
                    <a:pt x="106" y="91"/>
                  </a:lnTo>
                  <a:lnTo>
                    <a:pt x="122" y="88"/>
                  </a:lnTo>
                  <a:lnTo>
                    <a:pt x="137" y="84"/>
                  </a:lnTo>
                  <a:lnTo>
                    <a:pt x="150" y="78"/>
                  </a:lnTo>
                  <a:lnTo>
                    <a:pt x="161" y="71"/>
                  </a:lnTo>
                  <a:lnTo>
                    <a:pt x="169" y="63"/>
                  </a:lnTo>
                  <a:lnTo>
                    <a:pt x="174" y="55"/>
                  </a:lnTo>
                  <a:lnTo>
                    <a:pt x="176" y="46"/>
                  </a:lnTo>
                  <a:lnTo>
                    <a:pt x="174" y="36"/>
                  </a:lnTo>
                  <a:lnTo>
                    <a:pt x="169" y="28"/>
                  </a:lnTo>
                  <a:lnTo>
                    <a:pt x="161" y="20"/>
                  </a:lnTo>
                  <a:lnTo>
                    <a:pt x="150" y="13"/>
                  </a:lnTo>
                  <a:lnTo>
                    <a:pt x="137" y="8"/>
                  </a:lnTo>
                  <a:lnTo>
                    <a:pt x="122" y="3"/>
                  </a:lnTo>
                  <a:lnTo>
                    <a:pt x="106" y="1"/>
                  </a:lnTo>
                  <a:lnTo>
                    <a:pt x="88" y="0"/>
                  </a:lnTo>
                  <a:lnTo>
                    <a:pt x="70" y="1"/>
                  </a:lnTo>
                  <a:lnTo>
                    <a:pt x="54" y="3"/>
                  </a:lnTo>
                  <a:lnTo>
                    <a:pt x="39" y="8"/>
                  </a:lnTo>
                  <a:lnTo>
                    <a:pt x="26" y="13"/>
                  </a:lnTo>
                  <a:lnTo>
                    <a:pt x="15" y="20"/>
                  </a:lnTo>
                  <a:lnTo>
                    <a:pt x="7" y="28"/>
                  </a:lnTo>
                  <a:lnTo>
                    <a:pt x="2" y="36"/>
                  </a:lnTo>
                  <a:lnTo>
                    <a:pt x="0" y="46"/>
                  </a:lnTo>
                  <a:lnTo>
                    <a:pt x="2" y="55"/>
                  </a:lnTo>
                  <a:lnTo>
                    <a:pt x="7" y="63"/>
                  </a:lnTo>
                  <a:lnTo>
                    <a:pt x="15" y="71"/>
                  </a:lnTo>
                  <a:lnTo>
                    <a:pt x="26" y="78"/>
                  </a:lnTo>
                  <a:lnTo>
                    <a:pt x="39" y="84"/>
                  </a:lnTo>
                  <a:lnTo>
                    <a:pt x="54" y="88"/>
                  </a:lnTo>
                  <a:lnTo>
                    <a:pt x="70" y="91"/>
                  </a:lnTo>
                  <a:lnTo>
                    <a:pt x="88" y="91"/>
                  </a:lnTo>
                </a:path>
              </a:pathLst>
            </a:custGeom>
            <a:solidFill>
              <a:schemeClr val="accent2"/>
            </a:solidFill>
            <a:ln w="9525" cap="rnd">
              <a:noFill/>
              <a:round/>
            </a:ln>
          </p:spPr>
          <p:txBody>
            <a:bodyPr/>
            <a:lstStyle/>
            <a:p>
              <a:endParaRPr lang="zh-CN" altLang="en-US">
                <a:solidFill>
                  <a:srgbClr val="000000"/>
                </a:solidFill>
              </a:endParaRPr>
            </a:p>
          </p:txBody>
        </p:sp>
        <p:sp>
          <p:nvSpPr>
            <p:cNvPr id="1217" name="Freeform 491"/>
            <p:cNvSpPr/>
            <p:nvPr/>
          </p:nvSpPr>
          <p:spPr bwMode="auto">
            <a:xfrm>
              <a:off x="676" y="2679"/>
              <a:ext cx="682" cy="281"/>
            </a:xfrm>
            <a:custGeom>
              <a:avLst/>
              <a:gdLst>
                <a:gd name="T0" fmla="*/ 681 w 682"/>
                <a:gd name="T1" fmla="*/ 195 h 281"/>
                <a:gd name="T2" fmla="*/ 320 w 682"/>
                <a:gd name="T3" fmla="*/ 0 h 281"/>
                <a:gd name="T4" fmla="*/ 0 w 682"/>
                <a:gd name="T5" fmla="*/ 75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5"/>
                  </a:lnTo>
                  <a:lnTo>
                    <a:pt x="345" y="280"/>
                  </a:lnTo>
                  <a:lnTo>
                    <a:pt x="681" y="195"/>
                  </a:lnTo>
                </a:path>
              </a:pathLst>
            </a:custGeom>
            <a:solidFill>
              <a:srgbClr val="99CCFF"/>
            </a:solidFill>
            <a:ln w="9525" cap="rnd">
              <a:noFill/>
              <a:round/>
            </a:ln>
          </p:spPr>
          <p:txBody>
            <a:bodyPr/>
            <a:lstStyle/>
            <a:p>
              <a:endParaRPr lang="zh-CN" altLang="en-US">
                <a:solidFill>
                  <a:srgbClr val="000000"/>
                </a:solidFill>
              </a:endParaRPr>
            </a:p>
          </p:txBody>
        </p:sp>
        <p:sp>
          <p:nvSpPr>
            <p:cNvPr id="1218" name="Freeform 492"/>
            <p:cNvSpPr/>
            <p:nvPr/>
          </p:nvSpPr>
          <p:spPr bwMode="auto">
            <a:xfrm>
              <a:off x="674" y="2658"/>
              <a:ext cx="682" cy="281"/>
            </a:xfrm>
            <a:custGeom>
              <a:avLst/>
              <a:gdLst>
                <a:gd name="T0" fmla="*/ 681 w 682"/>
                <a:gd name="T1" fmla="*/ 195 h 281"/>
                <a:gd name="T2" fmla="*/ 320 w 682"/>
                <a:gd name="T3" fmla="*/ 0 h 281"/>
                <a:gd name="T4" fmla="*/ 0 w 682"/>
                <a:gd name="T5" fmla="*/ 74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4"/>
                  </a:lnTo>
                  <a:lnTo>
                    <a:pt x="345" y="280"/>
                  </a:lnTo>
                  <a:lnTo>
                    <a:pt x="681" y="195"/>
                  </a:lnTo>
                </a:path>
              </a:pathLst>
            </a:custGeom>
            <a:solidFill>
              <a:srgbClr val="CCECFF"/>
            </a:solidFill>
            <a:ln w="9525" cap="rnd">
              <a:noFill/>
              <a:round/>
            </a:ln>
          </p:spPr>
          <p:txBody>
            <a:bodyPr/>
            <a:lstStyle/>
            <a:p>
              <a:endParaRPr lang="zh-CN" altLang="en-US">
                <a:solidFill>
                  <a:srgbClr val="000000"/>
                </a:solidFill>
              </a:endParaRPr>
            </a:p>
          </p:txBody>
        </p:sp>
        <p:sp>
          <p:nvSpPr>
            <p:cNvPr id="1219" name="Freeform 493"/>
            <p:cNvSpPr/>
            <p:nvPr/>
          </p:nvSpPr>
          <p:spPr bwMode="auto">
            <a:xfrm>
              <a:off x="906" y="2750"/>
              <a:ext cx="176" cy="92"/>
            </a:xfrm>
            <a:custGeom>
              <a:avLst/>
              <a:gdLst>
                <a:gd name="T0" fmla="*/ 87 w 176"/>
                <a:gd name="T1" fmla="*/ 91 h 92"/>
                <a:gd name="T2" fmla="*/ 105 w 176"/>
                <a:gd name="T3" fmla="*/ 91 h 92"/>
                <a:gd name="T4" fmla="*/ 122 w 176"/>
                <a:gd name="T5" fmla="*/ 88 h 92"/>
                <a:gd name="T6" fmla="*/ 137 w 176"/>
                <a:gd name="T7" fmla="*/ 84 h 92"/>
                <a:gd name="T8" fmla="*/ 150 w 176"/>
                <a:gd name="T9" fmla="*/ 78 h 92"/>
                <a:gd name="T10" fmla="*/ 160 w 176"/>
                <a:gd name="T11" fmla="*/ 71 h 92"/>
                <a:gd name="T12" fmla="*/ 168 w 176"/>
                <a:gd name="T13" fmla="*/ 64 h 92"/>
                <a:gd name="T14" fmla="*/ 173 w 176"/>
                <a:gd name="T15" fmla="*/ 55 h 92"/>
                <a:gd name="T16" fmla="*/ 175 w 176"/>
                <a:gd name="T17" fmla="*/ 46 h 92"/>
                <a:gd name="T18" fmla="*/ 173 w 176"/>
                <a:gd name="T19" fmla="*/ 36 h 92"/>
                <a:gd name="T20" fmla="*/ 168 w 176"/>
                <a:gd name="T21" fmla="*/ 28 h 92"/>
                <a:gd name="T22" fmla="*/ 160 w 176"/>
                <a:gd name="T23" fmla="*/ 20 h 92"/>
                <a:gd name="T24" fmla="*/ 150 w 176"/>
                <a:gd name="T25" fmla="*/ 13 h 92"/>
                <a:gd name="T26" fmla="*/ 137 w 176"/>
                <a:gd name="T27" fmla="*/ 8 h 92"/>
                <a:gd name="T28" fmla="*/ 122 w 176"/>
                <a:gd name="T29" fmla="*/ 3 h 92"/>
                <a:gd name="T30" fmla="*/ 105 w 176"/>
                <a:gd name="T31" fmla="*/ 1 h 92"/>
                <a:gd name="T32" fmla="*/ 87 w 176"/>
                <a:gd name="T33" fmla="*/ 0 h 92"/>
                <a:gd name="T34" fmla="*/ 70 w 176"/>
                <a:gd name="T35" fmla="*/ 1 h 92"/>
                <a:gd name="T36" fmla="*/ 53 w 176"/>
                <a:gd name="T37" fmla="*/ 3 h 92"/>
                <a:gd name="T38" fmla="*/ 38 w 176"/>
                <a:gd name="T39" fmla="*/ 8 h 92"/>
                <a:gd name="T40" fmla="*/ 25 w 176"/>
                <a:gd name="T41" fmla="*/ 13 h 92"/>
                <a:gd name="T42" fmla="*/ 15 w 176"/>
                <a:gd name="T43" fmla="*/ 20 h 92"/>
                <a:gd name="T44" fmla="*/ 6 w 176"/>
                <a:gd name="T45" fmla="*/ 28 h 92"/>
                <a:gd name="T46" fmla="*/ 1 w 176"/>
                <a:gd name="T47" fmla="*/ 36 h 92"/>
                <a:gd name="T48" fmla="*/ 0 w 176"/>
                <a:gd name="T49" fmla="*/ 46 h 92"/>
                <a:gd name="T50" fmla="*/ 1 w 176"/>
                <a:gd name="T51" fmla="*/ 55 h 92"/>
                <a:gd name="T52" fmla="*/ 6 w 176"/>
                <a:gd name="T53" fmla="*/ 64 h 92"/>
                <a:gd name="T54" fmla="*/ 15 w 176"/>
                <a:gd name="T55" fmla="*/ 71 h 92"/>
                <a:gd name="T56" fmla="*/ 25 w 176"/>
                <a:gd name="T57" fmla="*/ 78 h 92"/>
                <a:gd name="T58" fmla="*/ 38 w 176"/>
                <a:gd name="T59" fmla="*/ 84 h 92"/>
                <a:gd name="T60" fmla="*/ 53 w 176"/>
                <a:gd name="T61" fmla="*/ 88 h 92"/>
                <a:gd name="T62" fmla="*/ 70 w 176"/>
                <a:gd name="T63" fmla="*/ 91 h 92"/>
                <a:gd name="T64" fmla="*/ 87 w 176"/>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92"/>
                <a:gd name="T101" fmla="*/ 176 w 17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92">
                  <a:moveTo>
                    <a:pt x="87" y="91"/>
                  </a:moveTo>
                  <a:lnTo>
                    <a:pt x="105" y="91"/>
                  </a:lnTo>
                  <a:lnTo>
                    <a:pt x="122" y="88"/>
                  </a:lnTo>
                  <a:lnTo>
                    <a:pt x="137" y="84"/>
                  </a:lnTo>
                  <a:lnTo>
                    <a:pt x="150" y="78"/>
                  </a:lnTo>
                  <a:lnTo>
                    <a:pt x="160" y="71"/>
                  </a:lnTo>
                  <a:lnTo>
                    <a:pt x="168" y="64"/>
                  </a:lnTo>
                  <a:lnTo>
                    <a:pt x="173" y="55"/>
                  </a:lnTo>
                  <a:lnTo>
                    <a:pt x="175" y="46"/>
                  </a:lnTo>
                  <a:lnTo>
                    <a:pt x="173" y="36"/>
                  </a:lnTo>
                  <a:lnTo>
                    <a:pt x="168" y="28"/>
                  </a:lnTo>
                  <a:lnTo>
                    <a:pt x="160" y="20"/>
                  </a:lnTo>
                  <a:lnTo>
                    <a:pt x="150" y="13"/>
                  </a:lnTo>
                  <a:lnTo>
                    <a:pt x="137" y="8"/>
                  </a:lnTo>
                  <a:lnTo>
                    <a:pt x="122" y="3"/>
                  </a:lnTo>
                  <a:lnTo>
                    <a:pt x="105" y="1"/>
                  </a:lnTo>
                  <a:lnTo>
                    <a:pt x="87" y="0"/>
                  </a:lnTo>
                  <a:lnTo>
                    <a:pt x="70" y="1"/>
                  </a:lnTo>
                  <a:lnTo>
                    <a:pt x="53" y="3"/>
                  </a:lnTo>
                  <a:lnTo>
                    <a:pt x="38" y="8"/>
                  </a:lnTo>
                  <a:lnTo>
                    <a:pt x="25" y="13"/>
                  </a:lnTo>
                  <a:lnTo>
                    <a:pt x="15" y="20"/>
                  </a:lnTo>
                  <a:lnTo>
                    <a:pt x="6" y="28"/>
                  </a:lnTo>
                  <a:lnTo>
                    <a:pt x="1" y="36"/>
                  </a:lnTo>
                  <a:lnTo>
                    <a:pt x="0" y="46"/>
                  </a:lnTo>
                  <a:lnTo>
                    <a:pt x="1" y="55"/>
                  </a:lnTo>
                  <a:lnTo>
                    <a:pt x="6" y="64"/>
                  </a:lnTo>
                  <a:lnTo>
                    <a:pt x="15" y="71"/>
                  </a:lnTo>
                  <a:lnTo>
                    <a:pt x="25" y="78"/>
                  </a:lnTo>
                  <a:lnTo>
                    <a:pt x="38" y="84"/>
                  </a:lnTo>
                  <a:lnTo>
                    <a:pt x="53" y="88"/>
                  </a:lnTo>
                  <a:lnTo>
                    <a:pt x="70" y="91"/>
                  </a:lnTo>
                  <a:lnTo>
                    <a:pt x="87" y="91"/>
                  </a:lnTo>
                </a:path>
              </a:pathLst>
            </a:custGeom>
            <a:solidFill>
              <a:schemeClr val="accent2"/>
            </a:solidFill>
            <a:ln w="9525" cap="rnd">
              <a:noFill/>
              <a:round/>
            </a:ln>
          </p:spPr>
          <p:txBody>
            <a:bodyPr/>
            <a:lstStyle/>
            <a:p>
              <a:endParaRPr lang="zh-CN" altLang="en-US">
                <a:solidFill>
                  <a:srgbClr val="000000"/>
                </a:solidFill>
              </a:endParaRPr>
            </a:p>
          </p:txBody>
        </p:sp>
        <p:sp>
          <p:nvSpPr>
            <p:cNvPr id="1220" name="Freeform 494"/>
            <p:cNvSpPr/>
            <p:nvPr/>
          </p:nvSpPr>
          <p:spPr bwMode="auto">
            <a:xfrm>
              <a:off x="746" y="2816"/>
              <a:ext cx="622" cy="586"/>
            </a:xfrm>
            <a:custGeom>
              <a:avLst/>
              <a:gdLst>
                <a:gd name="T0" fmla="*/ 262 w 622"/>
                <a:gd name="T1" fmla="*/ 0 h 586"/>
                <a:gd name="T2" fmla="*/ 621 w 622"/>
                <a:gd name="T3" fmla="*/ 210 h 586"/>
                <a:gd name="T4" fmla="*/ 0 w 622"/>
                <a:gd name="T5" fmla="*/ 379 h 586"/>
                <a:gd name="T6" fmla="*/ 355 w 622"/>
                <a:gd name="T7" fmla="*/ 585 h 586"/>
                <a:gd name="T8" fmla="*/ 0 60000 65536"/>
                <a:gd name="T9" fmla="*/ 0 60000 65536"/>
                <a:gd name="T10" fmla="*/ 0 60000 65536"/>
                <a:gd name="T11" fmla="*/ 0 60000 65536"/>
                <a:gd name="T12" fmla="*/ 0 w 622"/>
                <a:gd name="T13" fmla="*/ 0 h 586"/>
                <a:gd name="T14" fmla="*/ 622 w 622"/>
                <a:gd name="T15" fmla="*/ 586 h 586"/>
              </a:gdLst>
              <a:ahLst/>
              <a:cxnLst>
                <a:cxn ang="T8">
                  <a:pos x="T0" y="T1"/>
                </a:cxn>
                <a:cxn ang="T9">
                  <a:pos x="T2" y="T3"/>
                </a:cxn>
                <a:cxn ang="T10">
                  <a:pos x="T4" y="T5"/>
                </a:cxn>
                <a:cxn ang="T11">
                  <a:pos x="T6" y="T7"/>
                </a:cxn>
              </a:cxnLst>
              <a:rect l="T12" t="T13" r="T14" b="T15"/>
              <a:pathLst>
                <a:path w="622" h="586">
                  <a:moveTo>
                    <a:pt x="262" y="0"/>
                  </a:moveTo>
                  <a:lnTo>
                    <a:pt x="621" y="210"/>
                  </a:lnTo>
                  <a:lnTo>
                    <a:pt x="0" y="379"/>
                  </a:lnTo>
                  <a:lnTo>
                    <a:pt x="355" y="585"/>
                  </a:lnTo>
                </a:path>
              </a:pathLst>
            </a:custGeom>
            <a:noFill/>
            <a:ln w="12700" cap="rnd">
              <a:solidFill>
                <a:srgbClr val="FFFF00"/>
              </a:solidFill>
              <a:round/>
              <a:headEnd type="none" w="sm" len="sm"/>
              <a:tailEnd type="none" w="sm" len="sm"/>
            </a:ln>
          </p:spPr>
          <p:txBody>
            <a:bodyPr/>
            <a:lstStyle/>
            <a:p>
              <a:endParaRPr lang="zh-CN" altLang="en-US">
                <a:solidFill>
                  <a:srgbClr val="000000"/>
                </a:solidFill>
              </a:endParaRPr>
            </a:p>
          </p:txBody>
        </p:sp>
        <p:sp>
          <p:nvSpPr>
            <p:cNvPr id="1221" name="Line 495"/>
            <p:cNvSpPr>
              <a:spLocks noChangeShapeType="1"/>
            </p:cNvSpPr>
            <p:nvPr/>
          </p:nvSpPr>
          <p:spPr bwMode="auto">
            <a:xfrm flipH="1">
              <a:off x="1006" y="2812"/>
              <a:ext cx="5" cy="7"/>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222" name="Line 496"/>
            <p:cNvSpPr>
              <a:spLocks noChangeShapeType="1"/>
            </p:cNvSpPr>
            <p:nvPr/>
          </p:nvSpPr>
          <p:spPr bwMode="auto">
            <a:xfrm flipV="1">
              <a:off x="1099" y="3397"/>
              <a:ext cx="5" cy="8"/>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223" name="Freeform 497"/>
            <p:cNvSpPr/>
            <p:nvPr/>
          </p:nvSpPr>
          <p:spPr bwMode="auto">
            <a:xfrm>
              <a:off x="1043" y="3368"/>
              <a:ext cx="126" cy="66"/>
            </a:xfrm>
            <a:custGeom>
              <a:avLst/>
              <a:gdLst>
                <a:gd name="T0" fmla="*/ 63 w 126"/>
                <a:gd name="T1" fmla="*/ 65 h 66"/>
                <a:gd name="T2" fmla="*/ 75 w 126"/>
                <a:gd name="T3" fmla="*/ 64 h 66"/>
                <a:gd name="T4" fmla="*/ 87 w 126"/>
                <a:gd name="T5" fmla="*/ 63 h 66"/>
                <a:gd name="T6" fmla="*/ 98 w 126"/>
                <a:gd name="T7" fmla="*/ 59 h 66"/>
                <a:gd name="T8" fmla="*/ 107 w 126"/>
                <a:gd name="T9" fmla="*/ 55 h 66"/>
                <a:gd name="T10" fmla="*/ 115 w 126"/>
                <a:gd name="T11" fmla="*/ 51 h 66"/>
                <a:gd name="T12" fmla="*/ 120 w 126"/>
                <a:gd name="T13" fmla="*/ 45 h 66"/>
                <a:gd name="T14" fmla="*/ 124 w 126"/>
                <a:gd name="T15" fmla="*/ 39 h 66"/>
                <a:gd name="T16" fmla="*/ 125 w 126"/>
                <a:gd name="T17" fmla="*/ 32 h 66"/>
                <a:gd name="T18" fmla="*/ 124 w 126"/>
                <a:gd name="T19" fmla="*/ 26 h 66"/>
                <a:gd name="T20" fmla="*/ 120 w 126"/>
                <a:gd name="T21" fmla="*/ 20 h 66"/>
                <a:gd name="T22" fmla="*/ 115 w 126"/>
                <a:gd name="T23" fmla="*/ 14 h 66"/>
                <a:gd name="T24" fmla="*/ 107 w 126"/>
                <a:gd name="T25" fmla="*/ 9 h 66"/>
                <a:gd name="T26" fmla="*/ 98 w 126"/>
                <a:gd name="T27" fmla="*/ 5 h 66"/>
                <a:gd name="T28" fmla="*/ 87 w 126"/>
                <a:gd name="T29" fmla="*/ 2 h 66"/>
                <a:gd name="T30" fmla="*/ 75 w 126"/>
                <a:gd name="T31" fmla="*/ 0 h 66"/>
                <a:gd name="T32" fmla="*/ 63 w 126"/>
                <a:gd name="T33" fmla="*/ 0 h 66"/>
                <a:gd name="T34" fmla="*/ 50 w 126"/>
                <a:gd name="T35" fmla="*/ 0 h 66"/>
                <a:gd name="T36" fmla="*/ 38 w 126"/>
                <a:gd name="T37" fmla="*/ 2 h 66"/>
                <a:gd name="T38" fmla="*/ 28 w 126"/>
                <a:gd name="T39" fmla="*/ 5 h 66"/>
                <a:gd name="T40" fmla="*/ 18 w 126"/>
                <a:gd name="T41" fmla="*/ 9 h 66"/>
                <a:gd name="T42" fmla="*/ 11 w 126"/>
                <a:gd name="T43" fmla="*/ 14 h 66"/>
                <a:gd name="T44" fmla="*/ 5 w 126"/>
                <a:gd name="T45" fmla="*/ 20 h 66"/>
                <a:gd name="T46" fmla="*/ 1 w 126"/>
                <a:gd name="T47" fmla="*/ 26 h 66"/>
                <a:gd name="T48" fmla="*/ 0 w 126"/>
                <a:gd name="T49" fmla="*/ 32 h 66"/>
                <a:gd name="T50" fmla="*/ 1 w 126"/>
                <a:gd name="T51" fmla="*/ 39 h 66"/>
                <a:gd name="T52" fmla="*/ 5 w 126"/>
                <a:gd name="T53" fmla="*/ 45 h 66"/>
                <a:gd name="T54" fmla="*/ 11 w 126"/>
                <a:gd name="T55" fmla="*/ 51 h 66"/>
                <a:gd name="T56" fmla="*/ 18 w 126"/>
                <a:gd name="T57" fmla="*/ 55 h 66"/>
                <a:gd name="T58" fmla="*/ 28 w 126"/>
                <a:gd name="T59" fmla="*/ 59 h 66"/>
                <a:gd name="T60" fmla="*/ 38 w 126"/>
                <a:gd name="T61" fmla="*/ 63 h 66"/>
                <a:gd name="T62" fmla="*/ 50 w 126"/>
                <a:gd name="T63" fmla="*/ 64 h 66"/>
                <a:gd name="T64" fmla="*/ 63 w 126"/>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66"/>
                <a:gd name="T101" fmla="*/ 126 w 12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66">
                  <a:moveTo>
                    <a:pt x="63" y="65"/>
                  </a:moveTo>
                  <a:lnTo>
                    <a:pt x="75" y="64"/>
                  </a:lnTo>
                  <a:lnTo>
                    <a:pt x="87" y="63"/>
                  </a:lnTo>
                  <a:lnTo>
                    <a:pt x="98" y="59"/>
                  </a:lnTo>
                  <a:lnTo>
                    <a:pt x="107" y="55"/>
                  </a:lnTo>
                  <a:lnTo>
                    <a:pt x="115" y="51"/>
                  </a:lnTo>
                  <a:lnTo>
                    <a:pt x="120" y="45"/>
                  </a:lnTo>
                  <a:lnTo>
                    <a:pt x="124" y="39"/>
                  </a:lnTo>
                  <a:lnTo>
                    <a:pt x="125" y="32"/>
                  </a:lnTo>
                  <a:lnTo>
                    <a:pt x="124" y="26"/>
                  </a:lnTo>
                  <a:lnTo>
                    <a:pt x="120" y="20"/>
                  </a:lnTo>
                  <a:lnTo>
                    <a:pt x="115" y="14"/>
                  </a:lnTo>
                  <a:lnTo>
                    <a:pt x="107" y="9"/>
                  </a:lnTo>
                  <a:lnTo>
                    <a:pt x="98" y="5"/>
                  </a:lnTo>
                  <a:lnTo>
                    <a:pt x="87" y="2"/>
                  </a:lnTo>
                  <a:lnTo>
                    <a:pt x="75" y="0"/>
                  </a:lnTo>
                  <a:lnTo>
                    <a:pt x="63" y="0"/>
                  </a:lnTo>
                  <a:lnTo>
                    <a:pt x="50" y="0"/>
                  </a:lnTo>
                  <a:lnTo>
                    <a:pt x="38" y="2"/>
                  </a:lnTo>
                  <a:lnTo>
                    <a:pt x="28" y="5"/>
                  </a:lnTo>
                  <a:lnTo>
                    <a:pt x="18" y="9"/>
                  </a:lnTo>
                  <a:lnTo>
                    <a:pt x="11" y="14"/>
                  </a:lnTo>
                  <a:lnTo>
                    <a:pt x="5" y="20"/>
                  </a:lnTo>
                  <a:lnTo>
                    <a:pt x="1" y="26"/>
                  </a:lnTo>
                  <a:lnTo>
                    <a:pt x="0" y="32"/>
                  </a:lnTo>
                  <a:lnTo>
                    <a:pt x="1" y="39"/>
                  </a:lnTo>
                  <a:lnTo>
                    <a:pt x="5" y="45"/>
                  </a:lnTo>
                  <a:lnTo>
                    <a:pt x="11" y="51"/>
                  </a:lnTo>
                  <a:lnTo>
                    <a:pt x="18" y="55"/>
                  </a:lnTo>
                  <a:lnTo>
                    <a:pt x="28" y="59"/>
                  </a:lnTo>
                  <a:lnTo>
                    <a:pt x="38" y="63"/>
                  </a:lnTo>
                  <a:lnTo>
                    <a:pt x="50" y="64"/>
                  </a:lnTo>
                  <a:lnTo>
                    <a:pt x="63" y="65"/>
                  </a:lnTo>
                </a:path>
              </a:pathLst>
            </a:custGeom>
            <a:solidFill>
              <a:srgbClr val="000000"/>
            </a:solidFill>
            <a:ln w="9525" cap="rnd">
              <a:noFill/>
              <a:round/>
            </a:ln>
          </p:spPr>
          <p:txBody>
            <a:bodyPr/>
            <a:lstStyle/>
            <a:p>
              <a:endParaRPr lang="zh-CN" altLang="en-US">
                <a:solidFill>
                  <a:srgbClr val="000000"/>
                </a:solidFill>
              </a:endParaRPr>
            </a:p>
          </p:txBody>
        </p:sp>
        <p:sp>
          <p:nvSpPr>
            <p:cNvPr id="1224" name="Freeform 498"/>
            <p:cNvSpPr/>
            <p:nvPr/>
          </p:nvSpPr>
          <p:spPr bwMode="auto">
            <a:xfrm>
              <a:off x="928" y="2762"/>
              <a:ext cx="127" cy="66"/>
            </a:xfrm>
            <a:custGeom>
              <a:avLst/>
              <a:gdLst>
                <a:gd name="T0" fmla="*/ 63 w 127"/>
                <a:gd name="T1" fmla="*/ 65 h 66"/>
                <a:gd name="T2" fmla="*/ 76 w 127"/>
                <a:gd name="T3" fmla="*/ 65 h 66"/>
                <a:gd name="T4" fmla="*/ 88 w 127"/>
                <a:gd name="T5" fmla="*/ 63 h 66"/>
                <a:gd name="T6" fmla="*/ 98 w 127"/>
                <a:gd name="T7" fmla="*/ 60 h 66"/>
                <a:gd name="T8" fmla="*/ 108 w 127"/>
                <a:gd name="T9" fmla="*/ 56 h 66"/>
                <a:gd name="T10" fmla="*/ 115 w 127"/>
                <a:gd name="T11" fmla="*/ 51 h 66"/>
                <a:gd name="T12" fmla="*/ 121 w 127"/>
                <a:gd name="T13" fmla="*/ 45 h 66"/>
                <a:gd name="T14" fmla="*/ 125 w 127"/>
                <a:gd name="T15" fmla="*/ 39 h 66"/>
                <a:gd name="T16" fmla="*/ 126 w 127"/>
                <a:gd name="T17" fmla="*/ 32 h 66"/>
                <a:gd name="T18" fmla="*/ 125 w 127"/>
                <a:gd name="T19" fmla="*/ 26 h 66"/>
                <a:gd name="T20" fmla="*/ 121 w 127"/>
                <a:gd name="T21" fmla="*/ 20 h 66"/>
                <a:gd name="T22" fmla="*/ 115 w 127"/>
                <a:gd name="T23" fmla="*/ 14 h 66"/>
                <a:gd name="T24" fmla="*/ 108 w 127"/>
                <a:gd name="T25" fmla="*/ 9 h 66"/>
                <a:gd name="T26" fmla="*/ 98 w 127"/>
                <a:gd name="T27" fmla="*/ 5 h 66"/>
                <a:gd name="T28" fmla="*/ 88 w 127"/>
                <a:gd name="T29" fmla="*/ 2 h 66"/>
                <a:gd name="T30" fmla="*/ 76 w 127"/>
                <a:gd name="T31" fmla="*/ 0 h 66"/>
                <a:gd name="T32" fmla="*/ 63 w 127"/>
                <a:gd name="T33" fmla="*/ 0 h 66"/>
                <a:gd name="T34" fmla="*/ 50 w 127"/>
                <a:gd name="T35" fmla="*/ 0 h 66"/>
                <a:gd name="T36" fmla="*/ 39 w 127"/>
                <a:gd name="T37" fmla="*/ 2 h 66"/>
                <a:gd name="T38" fmla="*/ 28 w 127"/>
                <a:gd name="T39" fmla="*/ 5 h 66"/>
                <a:gd name="T40" fmla="*/ 19 w 127"/>
                <a:gd name="T41" fmla="*/ 9 h 66"/>
                <a:gd name="T42" fmla="*/ 11 w 127"/>
                <a:gd name="T43" fmla="*/ 14 h 66"/>
                <a:gd name="T44" fmla="*/ 5 w 127"/>
                <a:gd name="T45" fmla="*/ 20 h 66"/>
                <a:gd name="T46" fmla="*/ 2 w 127"/>
                <a:gd name="T47" fmla="*/ 26 h 66"/>
                <a:gd name="T48" fmla="*/ 0 w 127"/>
                <a:gd name="T49" fmla="*/ 32 h 66"/>
                <a:gd name="T50" fmla="*/ 2 w 127"/>
                <a:gd name="T51" fmla="*/ 39 h 66"/>
                <a:gd name="T52" fmla="*/ 5 w 127"/>
                <a:gd name="T53" fmla="*/ 45 h 66"/>
                <a:gd name="T54" fmla="*/ 11 w 127"/>
                <a:gd name="T55" fmla="*/ 51 h 66"/>
                <a:gd name="T56" fmla="*/ 19 w 127"/>
                <a:gd name="T57" fmla="*/ 56 h 66"/>
                <a:gd name="T58" fmla="*/ 28 w 127"/>
                <a:gd name="T59" fmla="*/ 60 h 66"/>
                <a:gd name="T60" fmla="*/ 39 w 127"/>
                <a:gd name="T61" fmla="*/ 63 h 66"/>
                <a:gd name="T62" fmla="*/ 50 w 127"/>
                <a:gd name="T63" fmla="*/ 65 h 66"/>
                <a:gd name="T64" fmla="*/ 63 w 127"/>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6"/>
                <a:gd name="T101" fmla="*/ 127 w 12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6">
                  <a:moveTo>
                    <a:pt x="63" y="65"/>
                  </a:moveTo>
                  <a:lnTo>
                    <a:pt x="76" y="65"/>
                  </a:lnTo>
                  <a:lnTo>
                    <a:pt x="88" y="63"/>
                  </a:lnTo>
                  <a:lnTo>
                    <a:pt x="98" y="60"/>
                  </a:lnTo>
                  <a:lnTo>
                    <a:pt x="108" y="56"/>
                  </a:lnTo>
                  <a:lnTo>
                    <a:pt x="115" y="51"/>
                  </a:lnTo>
                  <a:lnTo>
                    <a:pt x="121" y="45"/>
                  </a:lnTo>
                  <a:lnTo>
                    <a:pt x="125" y="39"/>
                  </a:lnTo>
                  <a:lnTo>
                    <a:pt x="126" y="32"/>
                  </a:lnTo>
                  <a:lnTo>
                    <a:pt x="125" y="26"/>
                  </a:lnTo>
                  <a:lnTo>
                    <a:pt x="121" y="20"/>
                  </a:lnTo>
                  <a:lnTo>
                    <a:pt x="115" y="14"/>
                  </a:lnTo>
                  <a:lnTo>
                    <a:pt x="108" y="9"/>
                  </a:lnTo>
                  <a:lnTo>
                    <a:pt x="98" y="5"/>
                  </a:lnTo>
                  <a:lnTo>
                    <a:pt x="88" y="2"/>
                  </a:lnTo>
                  <a:lnTo>
                    <a:pt x="76" y="0"/>
                  </a:lnTo>
                  <a:lnTo>
                    <a:pt x="63" y="0"/>
                  </a:lnTo>
                  <a:lnTo>
                    <a:pt x="50" y="0"/>
                  </a:lnTo>
                  <a:lnTo>
                    <a:pt x="39" y="2"/>
                  </a:lnTo>
                  <a:lnTo>
                    <a:pt x="28" y="5"/>
                  </a:lnTo>
                  <a:lnTo>
                    <a:pt x="19" y="9"/>
                  </a:lnTo>
                  <a:lnTo>
                    <a:pt x="11" y="14"/>
                  </a:lnTo>
                  <a:lnTo>
                    <a:pt x="5" y="20"/>
                  </a:lnTo>
                  <a:lnTo>
                    <a:pt x="2" y="26"/>
                  </a:lnTo>
                  <a:lnTo>
                    <a:pt x="0" y="32"/>
                  </a:lnTo>
                  <a:lnTo>
                    <a:pt x="2" y="39"/>
                  </a:lnTo>
                  <a:lnTo>
                    <a:pt x="5" y="45"/>
                  </a:lnTo>
                  <a:lnTo>
                    <a:pt x="11" y="51"/>
                  </a:lnTo>
                  <a:lnTo>
                    <a:pt x="19" y="56"/>
                  </a:lnTo>
                  <a:lnTo>
                    <a:pt x="28" y="60"/>
                  </a:lnTo>
                  <a:lnTo>
                    <a:pt x="39" y="63"/>
                  </a:lnTo>
                  <a:lnTo>
                    <a:pt x="50" y="65"/>
                  </a:lnTo>
                  <a:lnTo>
                    <a:pt x="63" y="65"/>
                  </a:lnTo>
                </a:path>
              </a:pathLst>
            </a:custGeom>
            <a:solidFill>
              <a:srgbClr val="000000"/>
            </a:solidFill>
            <a:ln w="9525" cap="rnd">
              <a:noFill/>
              <a:round/>
            </a:ln>
          </p:spPr>
          <p:txBody>
            <a:bodyPr/>
            <a:lstStyle/>
            <a:p>
              <a:endParaRPr lang="zh-CN" altLang="en-US">
                <a:solidFill>
                  <a:srgbClr val="000000"/>
                </a:solidFill>
              </a:endParaRPr>
            </a:p>
          </p:txBody>
        </p:sp>
      </p:grpSp>
      <p:sp>
        <p:nvSpPr>
          <p:cNvPr id="36" name="上下箭头 35"/>
          <p:cNvSpPr/>
          <p:nvPr/>
        </p:nvSpPr>
        <p:spPr>
          <a:xfrm>
            <a:off x="1871663" y="3221038"/>
            <a:ext cx="3097212" cy="889000"/>
          </a:xfrm>
          <a:prstGeom prst="upDownArrow">
            <a:avLst>
              <a:gd name="adj1" fmla="val 60495"/>
              <a:gd name="adj2" fmla="val 32538"/>
            </a:avLst>
          </a:prstGeom>
          <a:solidFill>
            <a:srgbClr val="FFCC99">
              <a:alpha val="30196"/>
            </a:srgb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endParaRPr lang="zh-CN" altLang="en-US" sz="1600" dirty="0">
              <a:solidFill>
                <a:srgbClr val="000000"/>
              </a:solidFill>
            </a:endParaRPr>
          </a:p>
        </p:txBody>
      </p:sp>
      <p:pic>
        <p:nvPicPr>
          <p:cNvPr id="1040" name="Picture 4" descr="ampm_felica"/>
          <p:cNvPicPr>
            <a:picLocks noChangeAspect="1" noChangeArrowheads="1"/>
          </p:cNvPicPr>
          <p:nvPr/>
        </p:nvPicPr>
        <p:blipFill>
          <a:blip r:embed="rId6" cstate="print"/>
          <a:srcRect/>
          <a:stretch>
            <a:fillRect/>
          </a:stretch>
        </p:blipFill>
        <p:spPr bwMode="auto">
          <a:xfrm>
            <a:off x="3203575" y="2538413"/>
            <a:ext cx="882650" cy="608012"/>
          </a:xfrm>
          <a:prstGeom prst="rect">
            <a:avLst/>
          </a:prstGeom>
          <a:noFill/>
          <a:ln w="25400">
            <a:noFill/>
            <a:miter lim="800000"/>
            <a:headEnd/>
            <a:tailEnd/>
          </a:ln>
        </p:spPr>
      </p:pic>
      <p:pic>
        <p:nvPicPr>
          <p:cNvPr id="1041" name="Picture 4" descr="sp_mj"/>
          <p:cNvPicPr>
            <a:picLocks noChangeAspect="1" noChangeArrowheads="1"/>
          </p:cNvPicPr>
          <p:nvPr/>
        </p:nvPicPr>
        <p:blipFill>
          <a:blip r:embed="rId7" cstate="print"/>
          <a:srcRect/>
          <a:stretch>
            <a:fillRect/>
          </a:stretch>
        </p:blipFill>
        <p:spPr bwMode="auto">
          <a:xfrm>
            <a:off x="431800" y="2514600"/>
            <a:ext cx="936625" cy="654050"/>
          </a:xfrm>
          <a:prstGeom prst="rect">
            <a:avLst/>
          </a:prstGeom>
          <a:noFill/>
          <a:ln w="9525">
            <a:noFill/>
            <a:miter lim="800000"/>
            <a:headEnd/>
            <a:tailEnd/>
          </a:ln>
        </p:spPr>
      </p:pic>
      <p:sp>
        <p:nvSpPr>
          <p:cNvPr id="1042" name="矩形 134"/>
          <p:cNvSpPr>
            <a:spLocks noChangeArrowheads="1"/>
          </p:cNvSpPr>
          <p:nvPr/>
        </p:nvSpPr>
        <p:spPr bwMode="auto">
          <a:xfrm>
            <a:off x="3203575" y="3190875"/>
            <a:ext cx="903288" cy="307975"/>
          </a:xfrm>
          <a:prstGeom prst="rect">
            <a:avLst/>
          </a:prstGeom>
          <a:noFill/>
          <a:ln w="9525">
            <a:noFill/>
            <a:miter lim="800000"/>
          </a:ln>
        </p:spPr>
        <p:txBody>
          <a:bodyPr wrap="none">
            <a:spAutoFit/>
          </a:bodyPr>
          <a:lstStyle/>
          <a:p>
            <a:r>
              <a:rPr kumimoji="1" lang="zh-CN" altLang="en-US" sz="1400">
                <a:solidFill>
                  <a:srgbClr val="FF0000"/>
                </a:solidFill>
                <a:latin typeface="华文细黑" pitchFamily="2" charset="-122"/>
              </a:rPr>
              <a:t>消费应用</a:t>
            </a:r>
            <a:endParaRPr kumimoji="1" lang="zh-CN" altLang="en-US" sz="1400">
              <a:solidFill>
                <a:srgbClr val="FF0000"/>
              </a:solidFill>
              <a:latin typeface="华文细黑" pitchFamily="2" charset="-122"/>
            </a:endParaRPr>
          </a:p>
        </p:txBody>
      </p:sp>
      <p:grpSp>
        <p:nvGrpSpPr>
          <p:cNvPr id="3" name="Group 479"/>
          <p:cNvGrpSpPr/>
          <p:nvPr/>
        </p:nvGrpSpPr>
        <p:grpSpPr bwMode="auto">
          <a:xfrm>
            <a:off x="3419475" y="3411538"/>
            <a:ext cx="288925" cy="508000"/>
            <a:chOff x="672" y="2658"/>
            <a:chExt cx="800" cy="935"/>
          </a:xfrm>
        </p:grpSpPr>
        <p:sp>
          <p:nvSpPr>
            <p:cNvPr id="1187" name="Freeform 480"/>
            <p:cNvSpPr/>
            <p:nvPr/>
          </p:nvSpPr>
          <p:spPr bwMode="auto">
            <a:xfrm>
              <a:off x="676" y="2705"/>
              <a:ext cx="682" cy="282"/>
            </a:xfrm>
            <a:custGeom>
              <a:avLst/>
              <a:gdLst>
                <a:gd name="T0" fmla="*/ 681 w 682"/>
                <a:gd name="T1" fmla="*/ 195 h 282"/>
                <a:gd name="T2" fmla="*/ 320 w 682"/>
                <a:gd name="T3" fmla="*/ 0 h 282"/>
                <a:gd name="T4" fmla="*/ 0 w 682"/>
                <a:gd name="T5" fmla="*/ 75 h 282"/>
                <a:gd name="T6" fmla="*/ 345 w 682"/>
                <a:gd name="T7" fmla="*/ 281 h 282"/>
                <a:gd name="T8" fmla="*/ 681 w 682"/>
                <a:gd name="T9" fmla="*/ 195 h 282"/>
                <a:gd name="T10" fmla="*/ 0 60000 65536"/>
                <a:gd name="T11" fmla="*/ 0 60000 65536"/>
                <a:gd name="T12" fmla="*/ 0 60000 65536"/>
                <a:gd name="T13" fmla="*/ 0 60000 65536"/>
                <a:gd name="T14" fmla="*/ 0 60000 65536"/>
                <a:gd name="T15" fmla="*/ 0 w 682"/>
                <a:gd name="T16" fmla="*/ 0 h 282"/>
                <a:gd name="T17" fmla="*/ 682 w 682"/>
                <a:gd name="T18" fmla="*/ 282 h 282"/>
              </a:gdLst>
              <a:ahLst/>
              <a:cxnLst>
                <a:cxn ang="T10">
                  <a:pos x="T0" y="T1"/>
                </a:cxn>
                <a:cxn ang="T11">
                  <a:pos x="T2" y="T3"/>
                </a:cxn>
                <a:cxn ang="T12">
                  <a:pos x="T4" y="T5"/>
                </a:cxn>
                <a:cxn ang="T13">
                  <a:pos x="T6" y="T7"/>
                </a:cxn>
                <a:cxn ang="T14">
                  <a:pos x="T8" y="T9"/>
                </a:cxn>
              </a:cxnLst>
              <a:rect l="T15" t="T16" r="T17" b="T18"/>
              <a:pathLst>
                <a:path w="682" h="282">
                  <a:moveTo>
                    <a:pt x="681" y="195"/>
                  </a:moveTo>
                  <a:lnTo>
                    <a:pt x="320" y="0"/>
                  </a:lnTo>
                  <a:lnTo>
                    <a:pt x="0" y="75"/>
                  </a:lnTo>
                  <a:lnTo>
                    <a:pt x="345" y="281"/>
                  </a:lnTo>
                  <a:lnTo>
                    <a:pt x="681" y="195"/>
                  </a:lnTo>
                </a:path>
              </a:pathLst>
            </a:custGeom>
            <a:solidFill>
              <a:srgbClr val="0099CC"/>
            </a:solidFill>
            <a:ln w="9525" cap="rnd">
              <a:noFill/>
              <a:round/>
            </a:ln>
          </p:spPr>
          <p:txBody>
            <a:bodyPr/>
            <a:lstStyle/>
            <a:p>
              <a:endParaRPr lang="zh-CN" altLang="en-US">
                <a:solidFill>
                  <a:srgbClr val="000000"/>
                </a:solidFill>
              </a:endParaRPr>
            </a:p>
          </p:txBody>
        </p:sp>
        <p:sp>
          <p:nvSpPr>
            <p:cNvPr id="1188" name="Freeform 481"/>
            <p:cNvSpPr/>
            <p:nvPr/>
          </p:nvSpPr>
          <p:spPr bwMode="auto">
            <a:xfrm>
              <a:off x="672" y="2863"/>
              <a:ext cx="621" cy="503"/>
            </a:xfrm>
            <a:custGeom>
              <a:avLst/>
              <a:gdLst>
                <a:gd name="T0" fmla="*/ 357 w 621"/>
                <a:gd name="T1" fmla="*/ 0 h 503"/>
                <a:gd name="T2" fmla="*/ 620 w 621"/>
                <a:gd name="T3" fmla="*/ 152 h 503"/>
                <a:gd name="T4" fmla="*/ 0 w 621"/>
                <a:gd name="T5" fmla="*/ 321 h 503"/>
                <a:gd name="T6" fmla="*/ 310 w 621"/>
                <a:gd name="T7" fmla="*/ 502 h 503"/>
                <a:gd name="T8" fmla="*/ 0 60000 65536"/>
                <a:gd name="T9" fmla="*/ 0 60000 65536"/>
                <a:gd name="T10" fmla="*/ 0 60000 65536"/>
                <a:gd name="T11" fmla="*/ 0 60000 65536"/>
                <a:gd name="T12" fmla="*/ 0 w 621"/>
                <a:gd name="T13" fmla="*/ 0 h 503"/>
                <a:gd name="T14" fmla="*/ 621 w 621"/>
                <a:gd name="T15" fmla="*/ 503 h 503"/>
              </a:gdLst>
              <a:ahLst/>
              <a:cxnLst>
                <a:cxn ang="T8">
                  <a:pos x="T0" y="T1"/>
                </a:cxn>
                <a:cxn ang="T9">
                  <a:pos x="T2" y="T3"/>
                </a:cxn>
                <a:cxn ang="T10">
                  <a:pos x="T4" y="T5"/>
                </a:cxn>
                <a:cxn ang="T11">
                  <a:pos x="T6" y="T7"/>
                </a:cxn>
              </a:cxnLst>
              <a:rect l="T12" t="T13" r="T14" b="T15"/>
              <a:pathLst>
                <a:path w="621" h="503">
                  <a:moveTo>
                    <a:pt x="357" y="0"/>
                  </a:moveTo>
                  <a:lnTo>
                    <a:pt x="620" y="152"/>
                  </a:lnTo>
                  <a:lnTo>
                    <a:pt x="0" y="321"/>
                  </a:lnTo>
                  <a:lnTo>
                    <a:pt x="310" y="50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89" name="Line 482"/>
            <p:cNvSpPr>
              <a:spLocks noChangeShapeType="1"/>
            </p:cNvSpPr>
            <p:nvPr/>
          </p:nvSpPr>
          <p:spPr bwMode="auto">
            <a:xfrm flipH="1">
              <a:off x="1028" y="2861"/>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90" name="Line 483"/>
            <p:cNvSpPr>
              <a:spLocks noChangeShapeType="1"/>
            </p:cNvSpPr>
            <p:nvPr/>
          </p:nvSpPr>
          <p:spPr bwMode="auto">
            <a:xfrm flipV="1">
              <a:off x="981" y="3363"/>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91" name="Freeform 484"/>
            <p:cNvSpPr/>
            <p:nvPr/>
          </p:nvSpPr>
          <p:spPr bwMode="auto">
            <a:xfrm>
              <a:off x="817" y="2863"/>
              <a:ext cx="618" cy="493"/>
            </a:xfrm>
            <a:custGeom>
              <a:avLst/>
              <a:gdLst>
                <a:gd name="T0" fmla="*/ 326 w 618"/>
                <a:gd name="T1" fmla="*/ 0 h 493"/>
                <a:gd name="T2" fmla="*/ 617 w 618"/>
                <a:gd name="T3" fmla="*/ 171 h 493"/>
                <a:gd name="T4" fmla="*/ 0 w 618"/>
                <a:gd name="T5" fmla="*/ 340 h 493"/>
                <a:gd name="T6" fmla="*/ 267 w 618"/>
                <a:gd name="T7" fmla="*/ 492 h 493"/>
                <a:gd name="T8" fmla="*/ 0 60000 65536"/>
                <a:gd name="T9" fmla="*/ 0 60000 65536"/>
                <a:gd name="T10" fmla="*/ 0 60000 65536"/>
                <a:gd name="T11" fmla="*/ 0 60000 65536"/>
                <a:gd name="T12" fmla="*/ 0 w 618"/>
                <a:gd name="T13" fmla="*/ 0 h 493"/>
                <a:gd name="T14" fmla="*/ 618 w 618"/>
                <a:gd name="T15" fmla="*/ 493 h 493"/>
              </a:gdLst>
              <a:ahLst/>
              <a:cxnLst>
                <a:cxn ang="T8">
                  <a:pos x="T0" y="T1"/>
                </a:cxn>
                <a:cxn ang="T9">
                  <a:pos x="T2" y="T3"/>
                </a:cxn>
                <a:cxn ang="T10">
                  <a:pos x="T4" y="T5"/>
                </a:cxn>
                <a:cxn ang="T11">
                  <a:pos x="T6" y="T7"/>
                </a:cxn>
              </a:cxnLst>
              <a:rect l="T12" t="T13" r="T14" b="T15"/>
              <a:pathLst>
                <a:path w="618" h="493">
                  <a:moveTo>
                    <a:pt x="326" y="0"/>
                  </a:moveTo>
                  <a:lnTo>
                    <a:pt x="617" y="171"/>
                  </a:lnTo>
                  <a:lnTo>
                    <a:pt x="0" y="340"/>
                  </a:lnTo>
                  <a:lnTo>
                    <a:pt x="267" y="49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92" name="Line 485"/>
            <p:cNvSpPr>
              <a:spLocks noChangeShapeType="1"/>
            </p:cNvSpPr>
            <p:nvPr/>
          </p:nvSpPr>
          <p:spPr bwMode="auto">
            <a:xfrm flipH="1">
              <a:off x="1142" y="2861"/>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93" name="Line 486"/>
            <p:cNvSpPr>
              <a:spLocks noChangeShapeType="1"/>
            </p:cNvSpPr>
            <p:nvPr/>
          </p:nvSpPr>
          <p:spPr bwMode="auto">
            <a:xfrm flipV="1">
              <a:off x="1083" y="3353"/>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94" name="Freeform 487"/>
            <p:cNvSpPr/>
            <p:nvPr/>
          </p:nvSpPr>
          <p:spPr bwMode="auto">
            <a:xfrm>
              <a:off x="791" y="3311"/>
              <a:ext cx="681" cy="282"/>
            </a:xfrm>
            <a:custGeom>
              <a:avLst/>
              <a:gdLst>
                <a:gd name="T0" fmla="*/ 680 w 681"/>
                <a:gd name="T1" fmla="*/ 195 h 282"/>
                <a:gd name="T2" fmla="*/ 320 w 681"/>
                <a:gd name="T3" fmla="*/ 0 h 282"/>
                <a:gd name="T4" fmla="*/ 0 w 681"/>
                <a:gd name="T5" fmla="*/ 75 h 282"/>
                <a:gd name="T6" fmla="*/ 344 w 681"/>
                <a:gd name="T7" fmla="*/ 281 h 282"/>
                <a:gd name="T8" fmla="*/ 680 w 681"/>
                <a:gd name="T9" fmla="*/ 195 h 282"/>
                <a:gd name="T10" fmla="*/ 0 60000 65536"/>
                <a:gd name="T11" fmla="*/ 0 60000 65536"/>
                <a:gd name="T12" fmla="*/ 0 60000 65536"/>
                <a:gd name="T13" fmla="*/ 0 60000 65536"/>
                <a:gd name="T14" fmla="*/ 0 60000 65536"/>
                <a:gd name="T15" fmla="*/ 0 w 681"/>
                <a:gd name="T16" fmla="*/ 0 h 282"/>
                <a:gd name="T17" fmla="*/ 681 w 681"/>
                <a:gd name="T18" fmla="*/ 282 h 282"/>
              </a:gdLst>
              <a:ahLst/>
              <a:cxnLst>
                <a:cxn ang="T10">
                  <a:pos x="T0" y="T1"/>
                </a:cxn>
                <a:cxn ang="T11">
                  <a:pos x="T2" y="T3"/>
                </a:cxn>
                <a:cxn ang="T12">
                  <a:pos x="T4" y="T5"/>
                </a:cxn>
                <a:cxn ang="T13">
                  <a:pos x="T6" y="T7"/>
                </a:cxn>
                <a:cxn ang="T14">
                  <a:pos x="T8" y="T9"/>
                </a:cxn>
              </a:cxnLst>
              <a:rect l="T15" t="T16" r="T17" b="T18"/>
              <a:pathLst>
                <a:path w="681" h="282">
                  <a:moveTo>
                    <a:pt x="680" y="195"/>
                  </a:moveTo>
                  <a:lnTo>
                    <a:pt x="320" y="0"/>
                  </a:lnTo>
                  <a:lnTo>
                    <a:pt x="0" y="75"/>
                  </a:lnTo>
                  <a:lnTo>
                    <a:pt x="344" y="281"/>
                  </a:lnTo>
                  <a:lnTo>
                    <a:pt x="680" y="195"/>
                  </a:lnTo>
                </a:path>
              </a:pathLst>
            </a:custGeom>
            <a:solidFill>
              <a:srgbClr val="0099CC"/>
            </a:solidFill>
            <a:ln w="9525" cap="rnd">
              <a:noFill/>
              <a:round/>
            </a:ln>
          </p:spPr>
          <p:txBody>
            <a:bodyPr/>
            <a:lstStyle/>
            <a:p>
              <a:endParaRPr lang="zh-CN" altLang="en-US">
                <a:solidFill>
                  <a:srgbClr val="000000"/>
                </a:solidFill>
              </a:endParaRPr>
            </a:p>
          </p:txBody>
        </p:sp>
        <p:sp>
          <p:nvSpPr>
            <p:cNvPr id="1195" name="Freeform 488"/>
            <p:cNvSpPr/>
            <p:nvPr/>
          </p:nvSpPr>
          <p:spPr bwMode="auto">
            <a:xfrm>
              <a:off x="791" y="3285"/>
              <a:ext cx="681" cy="281"/>
            </a:xfrm>
            <a:custGeom>
              <a:avLst/>
              <a:gdLst>
                <a:gd name="T0" fmla="*/ 680 w 681"/>
                <a:gd name="T1" fmla="*/ 195 h 281"/>
                <a:gd name="T2" fmla="*/ 320 w 681"/>
                <a:gd name="T3" fmla="*/ 0 h 281"/>
                <a:gd name="T4" fmla="*/ 0 w 681"/>
                <a:gd name="T5" fmla="*/ 75 h 281"/>
                <a:gd name="T6" fmla="*/ 344 w 681"/>
                <a:gd name="T7" fmla="*/ 280 h 281"/>
                <a:gd name="T8" fmla="*/ 680 w 681"/>
                <a:gd name="T9" fmla="*/ 195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5"/>
                  </a:moveTo>
                  <a:lnTo>
                    <a:pt x="320" y="0"/>
                  </a:lnTo>
                  <a:lnTo>
                    <a:pt x="0" y="75"/>
                  </a:lnTo>
                  <a:lnTo>
                    <a:pt x="344" y="280"/>
                  </a:lnTo>
                  <a:lnTo>
                    <a:pt x="680" y="195"/>
                  </a:lnTo>
                </a:path>
              </a:pathLst>
            </a:custGeom>
            <a:solidFill>
              <a:srgbClr val="99CCFF"/>
            </a:solidFill>
            <a:ln w="9525" cap="rnd">
              <a:noFill/>
              <a:round/>
            </a:ln>
          </p:spPr>
          <p:txBody>
            <a:bodyPr/>
            <a:lstStyle/>
            <a:p>
              <a:endParaRPr lang="zh-CN" altLang="en-US">
                <a:solidFill>
                  <a:srgbClr val="000000"/>
                </a:solidFill>
              </a:endParaRPr>
            </a:p>
          </p:txBody>
        </p:sp>
        <p:sp>
          <p:nvSpPr>
            <p:cNvPr id="1196" name="Freeform 489"/>
            <p:cNvSpPr/>
            <p:nvPr/>
          </p:nvSpPr>
          <p:spPr bwMode="auto">
            <a:xfrm>
              <a:off x="789" y="3264"/>
              <a:ext cx="681" cy="281"/>
            </a:xfrm>
            <a:custGeom>
              <a:avLst/>
              <a:gdLst>
                <a:gd name="T0" fmla="*/ 680 w 681"/>
                <a:gd name="T1" fmla="*/ 194 h 281"/>
                <a:gd name="T2" fmla="*/ 320 w 681"/>
                <a:gd name="T3" fmla="*/ 0 h 281"/>
                <a:gd name="T4" fmla="*/ 0 w 681"/>
                <a:gd name="T5" fmla="*/ 74 h 281"/>
                <a:gd name="T6" fmla="*/ 345 w 681"/>
                <a:gd name="T7" fmla="*/ 280 h 281"/>
                <a:gd name="T8" fmla="*/ 680 w 681"/>
                <a:gd name="T9" fmla="*/ 194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4"/>
                  </a:moveTo>
                  <a:lnTo>
                    <a:pt x="320" y="0"/>
                  </a:lnTo>
                  <a:lnTo>
                    <a:pt x="0" y="74"/>
                  </a:lnTo>
                  <a:lnTo>
                    <a:pt x="345" y="280"/>
                  </a:lnTo>
                  <a:lnTo>
                    <a:pt x="680" y="194"/>
                  </a:lnTo>
                </a:path>
              </a:pathLst>
            </a:custGeom>
            <a:solidFill>
              <a:srgbClr val="CCECFF"/>
            </a:solidFill>
            <a:ln w="9525" cap="rnd">
              <a:noFill/>
              <a:round/>
            </a:ln>
          </p:spPr>
          <p:txBody>
            <a:bodyPr/>
            <a:lstStyle/>
            <a:p>
              <a:endParaRPr lang="zh-CN" altLang="en-US">
                <a:solidFill>
                  <a:srgbClr val="000000"/>
                </a:solidFill>
              </a:endParaRPr>
            </a:p>
          </p:txBody>
        </p:sp>
        <p:sp>
          <p:nvSpPr>
            <p:cNvPr id="1197" name="Freeform 490"/>
            <p:cNvSpPr/>
            <p:nvPr/>
          </p:nvSpPr>
          <p:spPr bwMode="auto">
            <a:xfrm>
              <a:off x="1020" y="3356"/>
              <a:ext cx="177" cy="92"/>
            </a:xfrm>
            <a:custGeom>
              <a:avLst/>
              <a:gdLst>
                <a:gd name="T0" fmla="*/ 88 w 177"/>
                <a:gd name="T1" fmla="*/ 91 h 92"/>
                <a:gd name="T2" fmla="*/ 106 w 177"/>
                <a:gd name="T3" fmla="*/ 91 h 92"/>
                <a:gd name="T4" fmla="*/ 122 w 177"/>
                <a:gd name="T5" fmla="*/ 88 h 92"/>
                <a:gd name="T6" fmla="*/ 137 w 177"/>
                <a:gd name="T7" fmla="*/ 84 h 92"/>
                <a:gd name="T8" fmla="*/ 150 w 177"/>
                <a:gd name="T9" fmla="*/ 78 h 92"/>
                <a:gd name="T10" fmla="*/ 161 w 177"/>
                <a:gd name="T11" fmla="*/ 71 h 92"/>
                <a:gd name="T12" fmla="*/ 169 w 177"/>
                <a:gd name="T13" fmla="*/ 63 h 92"/>
                <a:gd name="T14" fmla="*/ 174 w 177"/>
                <a:gd name="T15" fmla="*/ 55 h 92"/>
                <a:gd name="T16" fmla="*/ 176 w 177"/>
                <a:gd name="T17" fmla="*/ 46 h 92"/>
                <a:gd name="T18" fmla="*/ 174 w 177"/>
                <a:gd name="T19" fmla="*/ 36 h 92"/>
                <a:gd name="T20" fmla="*/ 169 w 177"/>
                <a:gd name="T21" fmla="*/ 28 h 92"/>
                <a:gd name="T22" fmla="*/ 161 w 177"/>
                <a:gd name="T23" fmla="*/ 20 h 92"/>
                <a:gd name="T24" fmla="*/ 150 w 177"/>
                <a:gd name="T25" fmla="*/ 13 h 92"/>
                <a:gd name="T26" fmla="*/ 137 w 177"/>
                <a:gd name="T27" fmla="*/ 8 h 92"/>
                <a:gd name="T28" fmla="*/ 122 w 177"/>
                <a:gd name="T29" fmla="*/ 3 h 92"/>
                <a:gd name="T30" fmla="*/ 106 w 177"/>
                <a:gd name="T31" fmla="*/ 1 h 92"/>
                <a:gd name="T32" fmla="*/ 88 w 177"/>
                <a:gd name="T33" fmla="*/ 0 h 92"/>
                <a:gd name="T34" fmla="*/ 70 w 177"/>
                <a:gd name="T35" fmla="*/ 1 h 92"/>
                <a:gd name="T36" fmla="*/ 54 w 177"/>
                <a:gd name="T37" fmla="*/ 3 h 92"/>
                <a:gd name="T38" fmla="*/ 39 w 177"/>
                <a:gd name="T39" fmla="*/ 8 h 92"/>
                <a:gd name="T40" fmla="*/ 26 w 177"/>
                <a:gd name="T41" fmla="*/ 13 h 92"/>
                <a:gd name="T42" fmla="*/ 15 w 177"/>
                <a:gd name="T43" fmla="*/ 20 h 92"/>
                <a:gd name="T44" fmla="*/ 7 w 177"/>
                <a:gd name="T45" fmla="*/ 28 h 92"/>
                <a:gd name="T46" fmla="*/ 2 w 177"/>
                <a:gd name="T47" fmla="*/ 36 h 92"/>
                <a:gd name="T48" fmla="*/ 0 w 177"/>
                <a:gd name="T49" fmla="*/ 46 h 92"/>
                <a:gd name="T50" fmla="*/ 2 w 177"/>
                <a:gd name="T51" fmla="*/ 55 h 92"/>
                <a:gd name="T52" fmla="*/ 7 w 177"/>
                <a:gd name="T53" fmla="*/ 63 h 92"/>
                <a:gd name="T54" fmla="*/ 15 w 177"/>
                <a:gd name="T55" fmla="*/ 71 h 92"/>
                <a:gd name="T56" fmla="*/ 26 w 177"/>
                <a:gd name="T57" fmla="*/ 78 h 92"/>
                <a:gd name="T58" fmla="*/ 39 w 177"/>
                <a:gd name="T59" fmla="*/ 84 h 92"/>
                <a:gd name="T60" fmla="*/ 54 w 177"/>
                <a:gd name="T61" fmla="*/ 88 h 92"/>
                <a:gd name="T62" fmla="*/ 70 w 177"/>
                <a:gd name="T63" fmla="*/ 91 h 92"/>
                <a:gd name="T64" fmla="*/ 88 w 177"/>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92"/>
                <a:gd name="T101" fmla="*/ 177 w 17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92">
                  <a:moveTo>
                    <a:pt x="88" y="91"/>
                  </a:moveTo>
                  <a:lnTo>
                    <a:pt x="106" y="91"/>
                  </a:lnTo>
                  <a:lnTo>
                    <a:pt x="122" y="88"/>
                  </a:lnTo>
                  <a:lnTo>
                    <a:pt x="137" y="84"/>
                  </a:lnTo>
                  <a:lnTo>
                    <a:pt x="150" y="78"/>
                  </a:lnTo>
                  <a:lnTo>
                    <a:pt x="161" y="71"/>
                  </a:lnTo>
                  <a:lnTo>
                    <a:pt x="169" y="63"/>
                  </a:lnTo>
                  <a:lnTo>
                    <a:pt x="174" y="55"/>
                  </a:lnTo>
                  <a:lnTo>
                    <a:pt x="176" y="46"/>
                  </a:lnTo>
                  <a:lnTo>
                    <a:pt x="174" y="36"/>
                  </a:lnTo>
                  <a:lnTo>
                    <a:pt x="169" y="28"/>
                  </a:lnTo>
                  <a:lnTo>
                    <a:pt x="161" y="20"/>
                  </a:lnTo>
                  <a:lnTo>
                    <a:pt x="150" y="13"/>
                  </a:lnTo>
                  <a:lnTo>
                    <a:pt x="137" y="8"/>
                  </a:lnTo>
                  <a:lnTo>
                    <a:pt x="122" y="3"/>
                  </a:lnTo>
                  <a:lnTo>
                    <a:pt x="106" y="1"/>
                  </a:lnTo>
                  <a:lnTo>
                    <a:pt x="88" y="0"/>
                  </a:lnTo>
                  <a:lnTo>
                    <a:pt x="70" y="1"/>
                  </a:lnTo>
                  <a:lnTo>
                    <a:pt x="54" y="3"/>
                  </a:lnTo>
                  <a:lnTo>
                    <a:pt x="39" y="8"/>
                  </a:lnTo>
                  <a:lnTo>
                    <a:pt x="26" y="13"/>
                  </a:lnTo>
                  <a:lnTo>
                    <a:pt x="15" y="20"/>
                  </a:lnTo>
                  <a:lnTo>
                    <a:pt x="7" y="28"/>
                  </a:lnTo>
                  <a:lnTo>
                    <a:pt x="2" y="36"/>
                  </a:lnTo>
                  <a:lnTo>
                    <a:pt x="0" y="46"/>
                  </a:lnTo>
                  <a:lnTo>
                    <a:pt x="2" y="55"/>
                  </a:lnTo>
                  <a:lnTo>
                    <a:pt x="7" y="63"/>
                  </a:lnTo>
                  <a:lnTo>
                    <a:pt x="15" y="71"/>
                  </a:lnTo>
                  <a:lnTo>
                    <a:pt x="26" y="78"/>
                  </a:lnTo>
                  <a:lnTo>
                    <a:pt x="39" y="84"/>
                  </a:lnTo>
                  <a:lnTo>
                    <a:pt x="54" y="88"/>
                  </a:lnTo>
                  <a:lnTo>
                    <a:pt x="70" y="91"/>
                  </a:lnTo>
                  <a:lnTo>
                    <a:pt x="88" y="91"/>
                  </a:lnTo>
                </a:path>
              </a:pathLst>
            </a:custGeom>
            <a:solidFill>
              <a:schemeClr val="accent2"/>
            </a:solidFill>
            <a:ln w="9525" cap="rnd">
              <a:noFill/>
              <a:round/>
            </a:ln>
          </p:spPr>
          <p:txBody>
            <a:bodyPr/>
            <a:lstStyle/>
            <a:p>
              <a:endParaRPr lang="zh-CN" altLang="en-US">
                <a:solidFill>
                  <a:srgbClr val="000000"/>
                </a:solidFill>
              </a:endParaRPr>
            </a:p>
          </p:txBody>
        </p:sp>
        <p:sp>
          <p:nvSpPr>
            <p:cNvPr id="1198" name="Freeform 491"/>
            <p:cNvSpPr/>
            <p:nvPr/>
          </p:nvSpPr>
          <p:spPr bwMode="auto">
            <a:xfrm>
              <a:off x="676" y="2679"/>
              <a:ext cx="682" cy="281"/>
            </a:xfrm>
            <a:custGeom>
              <a:avLst/>
              <a:gdLst>
                <a:gd name="T0" fmla="*/ 681 w 682"/>
                <a:gd name="T1" fmla="*/ 195 h 281"/>
                <a:gd name="T2" fmla="*/ 320 w 682"/>
                <a:gd name="T3" fmla="*/ 0 h 281"/>
                <a:gd name="T4" fmla="*/ 0 w 682"/>
                <a:gd name="T5" fmla="*/ 75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5"/>
                  </a:lnTo>
                  <a:lnTo>
                    <a:pt x="345" y="280"/>
                  </a:lnTo>
                  <a:lnTo>
                    <a:pt x="681" y="195"/>
                  </a:lnTo>
                </a:path>
              </a:pathLst>
            </a:custGeom>
            <a:solidFill>
              <a:srgbClr val="99CCFF"/>
            </a:solidFill>
            <a:ln w="9525" cap="rnd">
              <a:noFill/>
              <a:round/>
            </a:ln>
          </p:spPr>
          <p:txBody>
            <a:bodyPr/>
            <a:lstStyle/>
            <a:p>
              <a:endParaRPr lang="zh-CN" altLang="en-US">
                <a:solidFill>
                  <a:srgbClr val="000000"/>
                </a:solidFill>
              </a:endParaRPr>
            </a:p>
          </p:txBody>
        </p:sp>
        <p:sp>
          <p:nvSpPr>
            <p:cNvPr id="1199" name="Freeform 492"/>
            <p:cNvSpPr/>
            <p:nvPr/>
          </p:nvSpPr>
          <p:spPr bwMode="auto">
            <a:xfrm>
              <a:off x="674" y="2658"/>
              <a:ext cx="682" cy="281"/>
            </a:xfrm>
            <a:custGeom>
              <a:avLst/>
              <a:gdLst>
                <a:gd name="T0" fmla="*/ 681 w 682"/>
                <a:gd name="T1" fmla="*/ 195 h 281"/>
                <a:gd name="T2" fmla="*/ 320 w 682"/>
                <a:gd name="T3" fmla="*/ 0 h 281"/>
                <a:gd name="T4" fmla="*/ 0 w 682"/>
                <a:gd name="T5" fmla="*/ 74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4"/>
                  </a:lnTo>
                  <a:lnTo>
                    <a:pt x="345" y="280"/>
                  </a:lnTo>
                  <a:lnTo>
                    <a:pt x="681" y="195"/>
                  </a:lnTo>
                </a:path>
              </a:pathLst>
            </a:custGeom>
            <a:solidFill>
              <a:srgbClr val="CCECFF"/>
            </a:solidFill>
            <a:ln w="9525" cap="rnd">
              <a:noFill/>
              <a:round/>
            </a:ln>
          </p:spPr>
          <p:txBody>
            <a:bodyPr/>
            <a:lstStyle/>
            <a:p>
              <a:endParaRPr lang="zh-CN" altLang="en-US">
                <a:solidFill>
                  <a:srgbClr val="000000"/>
                </a:solidFill>
              </a:endParaRPr>
            </a:p>
          </p:txBody>
        </p:sp>
        <p:sp>
          <p:nvSpPr>
            <p:cNvPr id="1200" name="Freeform 493"/>
            <p:cNvSpPr/>
            <p:nvPr/>
          </p:nvSpPr>
          <p:spPr bwMode="auto">
            <a:xfrm>
              <a:off x="906" y="2750"/>
              <a:ext cx="176" cy="92"/>
            </a:xfrm>
            <a:custGeom>
              <a:avLst/>
              <a:gdLst>
                <a:gd name="T0" fmla="*/ 87 w 176"/>
                <a:gd name="T1" fmla="*/ 91 h 92"/>
                <a:gd name="T2" fmla="*/ 105 w 176"/>
                <a:gd name="T3" fmla="*/ 91 h 92"/>
                <a:gd name="T4" fmla="*/ 122 w 176"/>
                <a:gd name="T5" fmla="*/ 88 h 92"/>
                <a:gd name="T6" fmla="*/ 137 w 176"/>
                <a:gd name="T7" fmla="*/ 84 h 92"/>
                <a:gd name="T8" fmla="*/ 150 w 176"/>
                <a:gd name="T9" fmla="*/ 78 h 92"/>
                <a:gd name="T10" fmla="*/ 160 w 176"/>
                <a:gd name="T11" fmla="*/ 71 h 92"/>
                <a:gd name="T12" fmla="*/ 168 w 176"/>
                <a:gd name="T13" fmla="*/ 64 h 92"/>
                <a:gd name="T14" fmla="*/ 173 w 176"/>
                <a:gd name="T15" fmla="*/ 55 h 92"/>
                <a:gd name="T16" fmla="*/ 175 w 176"/>
                <a:gd name="T17" fmla="*/ 46 h 92"/>
                <a:gd name="T18" fmla="*/ 173 w 176"/>
                <a:gd name="T19" fmla="*/ 36 h 92"/>
                <a:gd name="T20" fmla="*/ 168 w 176"/>
                <a:gd name="T21" fmla="*/ 28 h 92"/>
                <a:gd name="T22" fmla="*/ 160 w 176"/>
                <a:gd name="T23" fmla="*/ 20 h 92"/>
                <a:gd name="T24" fmla="*/ 150 w 176"/>
                <a:gd name="T25" fmla="*/ 13 h 92"/>
                <a:gd name="T26" fmla="*/ 137 w 176"/>
                <a:gd name="T27" fmla="*/ 8 h 92"/>
                <a:gd name="T28" fmla="*/ 122 w 176"/>
                <a:gd name="T29" fmla="*/ 3 h 92"/>
                <a:gd name="T30" fmla="*/ 105 w 176"/>
                <a:gd name="T31" fmla="*/ 1 h 92"/>
                <a:gd name="T32" fmla="*/ 87 w 176"/>
                <a:gd name="T33" fmla="*/ 0 h 92"/>
                <a:gd name="T34" fmla="*/ 70 w 176"/>
                <a:gd name="T35" fmla="*/ 1 h 92"/>
                <a:gd name="T36" fmla="*/ 53 w 176"/>
                <a:gd name="T37" fmla="*/ 3 h 92"/>
                <a:gd name="T38" fmla="*/ 38 w 176"/>
                <a:gd name="T39" fmla="*/ 8 h 92"/>
                <a:gd name="T40" fmla="*/ 25 w 176"/>
                <a:gd name="T41" fmla="*/ 13 h 92"/>
                <a:gd name="T42" fmla="*/ 15 w 176"/>
                <a:gd name="T43" fmla="*/ 20 h 92"/>
                <a:gd name="T44" fmla="*/ 6 w 176"/>
                <a:gd name="T45" fmla="*/ 28 h 92"/>
                <a:gd name="T46" fmla="*/ 1 w 176"/>
                <a:gd name="T47" fmla="*/ 36 h 92"/>
                <a:gd name="T48" fmla="*/ 0 w 176"/>
                <a:gd name="T49" fmla="*/ 46 h 92"/>
                <a:gd name="T50" fmla="*/ 1 w 176"/>
                <a:gd name="T51" fmla="*/ 55 h 92"/>
                <a:gd name="T52" fmla="*/ 6 w 176"/>
                <a:gd name="T53" fmla="*/ 64 h 92"/>
                <a:gd name="T54" fmla="*/ 15 w 176"/>
                <a:gd name="T55" fmla="*/ 71 h 92"/>
                <a:gd name="T56" fmla="*/ 25 w 176"/>
                <a:gd name="T57" fmla="*/ 78 h 92"/>
                <a:gd name="T58" fmla="*/ 38 w 176"/>
                <a:gd name="T59" fmla="*/ 84 h 92"/>
                <a:gd name="T60" fmla="*/ 53 w 176"/>
                <a:gd name="T61" fmla="*/ 88 h 92"/>
                <a:gd name="T62" fmla="*/ 70 w 176"/>
                <a:gd name="T63" fmla="*/ 91 h 92"/>
                <a:gd name="T64" fmla="*/ 87 w 176"/>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92"/>
                <a:gd name="T101" fmla="*/ 176 w 17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92">
                  <a:moveTo>
                    <a:pt x="87" y="91"/>
                  </a:moveTo>
                  <a:lnTo>
                    <a:pt x="105" y="91"/>
                  </a:lnTo>
                  <a:lnTo>
                    <a:pt x="122" y="88"/>
                  </a:lnTo>
                  <a:lnTo>
                    <a:pt x="137" y="84"/>
                  </a:lnTo>
                  <a:lnTo>
                    <a:pt x="150" y="78"/>
                  </a:lnTo>
                  <a:lnTo>
                    <a:pt x="160" y="71"/>
                  </a:lnTo>
                  <a:lnTo>
                    <a:pt x="168" y="64"/>
                  </a:lnTo>
                  <a:lnTo>
                    <a:pt x="173" y="55"/>
                  </a:lnTo>
                  <a:lnTo>
                    <a:pt x="175" y="46"/>
                  </a:lnTo>
                  <a:lnTo>
                    <a:pt x="173" y="36"/>
                  </a:lnTo>
                  <a:lnTo>
                    <a:pt x="168" y="28"/>
                  </a:lnTo>
                  <a:lnTo>
                    <a:pt x="160" y="20"/>
                  </a:lnTo>
                  <a:lnTo>
                    <a:pt x="150" y="13"/>
                  </a:lnTo>
                  <a:lnTo>
                    <a:pt x="137" y="8"/>
                  </a:lnTo>
                  <a:lnTo>
                    <a:pt x="122" y="3"/>
                  </a:lnTo>
                  <a:lnTo>
                    <a:pt x="105" y="1"/>
                  </a:lnTo>
                  <a:lnTo>
                    <a:pt x="87" y="0"/>
                  </a:lnTo>
                  <a:lnTo>
                    <a:pt x="70" y="1"/>
                  </a:lnTo>
                  <a:lnTo>
                    <a:pt x="53" y="3"/>
                  </a:lnTo>
                  <a:lnTo>
                    <a:pt x="38" y="8"/>
                  </a:lnTo>
                  <a:lnTo>
                    <a:pt x="25" y="13"/>
                  </a:lnTo>
                  <a:lnTo>
                    <a:pt x="15" y="20"/>
                  </a:lnTo>
                  <a:lnTo>
                    <a:pt x="6" y="28"/>
                  </a:lnTo>
                  <a:lnTo>
                    <a:pt x="1" y="36"/>
                  </a:lnTo>
                  <a:lnTo>
                    <a:pt x="0" y="46"/>
                  </a:lnTo>
                  <a:lnTo>
                    <a:pt x="1" y="55"/>
                  </a:lnTo>
                  <a:lnTo>
                    <a:pt x="6" y="64"/>
                  </a:lnTo>
                  <a:lnTo>
                    <a:pt x="15" y="71"/>
                  </a:lnTo>
                  <a:lnTo>
                    <a:pt x="25" y="78"/>
                  </a:lnTo>
                  <a:lnTo>
                    <a:pt x="38" y="84"/>
                  </a:lnTo>
                  <a:lnTo>
                    <a:pt x="53" y="88"/>
                  </a:lnTo>
                  <a:lnTo>
                    <a:pt x="70" y="91"/>
                  </a:lnTo>
                  <a:lnTo>
                    <a:pt x="87" y="91"/>
                  </a:lnTo>
                </a:path>
              </a:pathLst>
            </a:custGeom>
            <a:solidFill>
              <a:schemeClr val="accent2"/>
            </a:solidFill>
            <a:ln w="9525" cap="rnd">
              <a:noFill/>
              <a:round/>
            </a:ln>
          </p:spPr>
          <p:txBody>
            <a:bodyPr/>
            <a:lstStyle/>
            <a:p>
              <a:endParaRPr lang="zh-CN" altLang="en-US">
                <a:solidFill>
                  <a:srgbClr val="000000"/>
                </a:solidFill>
              </a:endParaRPr>
            </a:p>
          </p:txBody>
        </p:sp>
        <p:sp>
          <p:nvSpPr>
            <p:cNvPr id="1201" name="Freeform 494"/>
            <p:cNvSpPr/>
            <p:nvPr/>
          </p:nvSpPr>
          <p:spPr bwMode="auto">
            <a:xfrm>
              <a:off x="746" y="2816"/>
              <a:ext cx="622" cy="586"/>
            </a:xfrm>
            <a:custGeom>
              <a:avLst/>
              <a:gdLst>
                <a:gd name="T0" fmla="*/ 262 w 622"/>
                <a:gd name="T1" fmla="*/ 0 h 586"/>
                <a:gd name="T2" fmla="*/ 621 w 622"/>
                <a:gd name="T3" fmla="*/ 210 h 586"/>
                <a:gd name="T4" fmla="*/ 0 w 622"/>
                <a:gd name="T5" fmla="*/ 379 h 586"/>
                <a:gd name="T6" fmla="*/ 355 w 622"/>
                <a:gd name="T7" fmla="*/ 585 h 586"/>
                <a:gd name="T8" fmla="*/ 0 60000 65536"/>
                <a:gd name="T9" fmla="*/ 0 60000 65536"/>
                <a:gd name="T10" fmla="*/ 0 60000 65536"/>
                <a:gd name="T11" fmla="*/ 0 60000 65536"/>
                <a:gd name="T12" fmla="*/ 0 w 622"/>
                <a:gd name="T13" fmla="*/ 0 h 586"/>
                <a:gd name="T14" fmla="*/ 622 w 622"/>
                <a:gd name="T15" fmla="*/ 586 h 586"/>
              </a:gdLst>
              <a:ahLst/>
              <a:cxnLst>
                <a:cxn ang="T8">
                  <a:pos x="T0" y="T1"/>
                </a:cxn>
                <a:cxn ang="T9">
                  <a:pos x="T2" y="T3"/>
                </a:cxn>
                <a:cxn ang="T10">
                  <a:pos x="T4" y="T5"/>
                </a:cxn>
                <a:cxn ang="T11">
                  <a:pos x="T6" y="T7"/>
                </a:cxn>
              </a:cxnLst>
              <a:rect l="T12" t="T13" r="T14" b="T15"/>
              <a:pathLst>
                <a:path w="622" h="586">
                  <a:moveTo>
                    <a:pt x="262" y="0"/>
                  </a:moveTo>
                  <a:lnTo>
                    <a:pt x="621" y="210"/>
                  </a:lnTo>
                  <a:lnTo>
                    <a:pt x="0" y="379"/>
                  </a:lnTo>
                  <a:lnTo>
                    <a:pt x="355" y="585"/>
                  </a:lnTo>
                </a:path>
              </a:pathLst>
            </a:custGeom>
            <a:noFill/>
            <a:ln w="12700" cap="rnd">
              <a:solidFill>
                <a:srgbClr val="FFFF00"/>
              </a:solidFill>
              <a:round/>
              <a:headEnd type="none" w="sm" len="sm"/>
              <a:tailEnd type="none" w="sm" len="sm"/>
            </a:ln>
          </p:spPr>
          <p:txBody>
            <a:bodyPr/>
            <a:lstStyle/>
            <a:p>
              <a:endParaRPr lang="zh-CN" altLang="en-US">
                <a:solidFill>
                  <a:srgbClr val="000000"/>
                </a:solidFill>
              </a:endParaRPr>
            </a:p>
          </p:txBody>
        </p:sp>
        <p:sp>
          <p:nvSpPr>
            <p:cNvPr id="1202" name="Line 495"/>
            <p:cNvSpPr>
              <a:spLocks noChangeShapeType="1"/>
            </p:cNvSpPr>
            <p:nvPr/>
          </p:nvSpPr>
          <p:spPr bwMode="auto">
            <a:xfrm flipH="1">
              <a:off x="1006" y="2812"/>
              <a:ext cx="5" cy="7"/>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203" name="Line 496"/>
            <p:cNvSpPr>
              <a:spLocks noChangeShapeType="1"/>
            </p:cNvSpPr>
            <p:nvPr/>
          </p:nvSpPr>
          <p:spPr bwMode="auto">
            <a:xfrm flipV="1">
              <a:off x="1099" y="3397"/>
              <a:ext cx="5" cy="8"/>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204" name="Freeform 497"/>
            <p:cNvSpPr/>
            <p:nvPr/>
          </p:nvSpPr>
          <p:spPr bwMode="auto">
            <a:xfrm>
              <a:off x="1043" y="3368"/>
              <a:ext cx="126" cy="66"/>
            </a:xfrm>
            <a:custGeom>
              <a:avLst/>
              <a:gdLst>
                <a:gd name="T0" fmla="*/ 63 w 126"/>
                <a:gd name="T1" fmla="*/ 65 h 66"/>
                <a:gd name="T2" fmla="*/ 75 w 126"/>
                <a:gd name="T3" fmla="*/ 64 h 66"/>
                <a:gd name="T4" fmla="*/ 87 w 126"/>
                <a:gd name="T5" fmla="*/ 63 h 66"/>
                <a:gd name="T6" fmla="*/ 98 w 126"/>
                <a:gd name="T7" fmla="*/ 59 h 66"/>
                <a:gd name="T8" fmla="*/ 107 w 126"/>
                <a:gd name="T9" fmla="*/ 55 h 66"/>
                <a:gd name="T10" fmla="*/ 115 w 126"/>
                <a:gd name="T11" fmla="*/ 51 h 66"/>
                <a:gd name="T12" fmla="*/ 120 w 126"/>
                <a:gd name="T13" fmla="*/ 45 h 66"/>
                <a:gd name="T14" fmla="*/ 124 w 126"/>
                <a:gd name="T15" fmla="*/ 39 h 66"/>
                <a:gd name="T16" fmla="*/ 125 w 126"/>
                <a:gd name="T17" fmla="*/ 32 h 66"/>
                <a:gd name="T18" fmla="*/ 124 w 126"/>
                <a:gd name="T19" fmla="*/ 26 h 66"/>
                <a:gd name="T20" fmla="*/ 120 w 126"/>
                <a:gd name="T21" fmla="*/ 20 h 66"/>
                <a:gd name="T22" fmla="*/ 115 w 126"/>
                <a:gd name="T23" fmla="*/ 14 h 66"/>
                <a:gd name="T24" fmla="*/ 107 w 126"/>
                <a:gd name="T25" fmla="*/ 9 h 66"/>
                <a:gd name="T26" fmla="*/ 98 w 126"/>
                <a:gd name="T27" fmla="*/ 5 h 66"/>
                <a:gd name="T28" fmla="*/ 87 w 126"/>
                <a:gd name="T29" fmla="*/ 2 h 66"/>
                <a:gd name="T30" fmla="*/ 75 w 126"/>
                <a:gd name="T31" fmla="*/ 0 h 66"/>
                <a:gd name="T32" fmla="*/ 63 w 126"/>
                <a:gd name="T33" fmla="*/ 0 h 66"/>
                <a:gd name="T34" fmla="*/ 50 w 126"/>
                <a:gd name="T35" fmla="*/ 0 h 66"/>
                <a:gd name="T36" fmla="*/ 38 w 126"/>
                <a:gd name="T37" fmla="*/ 2 h 66"/>
                <a:gd name="T38" fmla="*/ 28 w 126"/>
                <a:gd name="T39" fmla="*/ 5 h 66"/>
                <a:gd name="T40" fmla="*/ 18 w 126"/>
                <a:gd name="T41" fmla="*/ 9 h 66"/>
                <a:gd name="T42" fmla="*/ 11 w 126"/>
                <a:gd name="T43" fmla="*/ 14 h 66"/>
                <a:gd name="T44" fmla="*/ 5 w 126"/>
                <a:gd name="T45" fmla="*/ 20 h 66"/>
                <a:gd name="T46" fmla="*/ 1 w 126"/>
                <a:gd name="T47" fmla="*/ 26 h 66"/>
                <a:gd name="T48" fmla="*/ 0 w 126"/>
                <a:gd name="T49" fmla="*/ 32 h 66"/>
                <a:gd name="T50" fmla="*/ 1 w 126"/>
                <a:gd name="T51" fmla="*/ 39 h 66"/>
                <a:gd name="T52" fmla="*/ 5 w 126"/>
                <a:gd name="T53" fmla="*/ 45 h 66"/>
                <a:gd name="T54" fmla="*/ 11 w 126"/>
                <a:gd name="T55" fmla="*/ 51 h 66"/>
                <a:gd name="T56" fmla="*/ 18 w 126"/>
                <a:gd name="T57" fmla="*/ 55 h 66"/>
                <a:gd name="T58" fmla="*/ 28 w 126"/>
                <a:gd name="T59" fmla="*/ 59 h 66"/>
                <a:gd name="T60" fmla="*/ 38 w 126"/>
                <a:gd name="T61" fmla="*/ 63 h 66"/>
                <a:gd name="T62" fmla="*/ 50 w 126"/>
                <a:gd name="T63" fmla="*/ 64 h 66"/>
                <a:gd name="T64" fmla="*/ 63 w 126"/>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66"/>
                <a:gd name="T101" fmla="*/ 126 w 12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66">
                  <a:moveTo>
                    <a:pt x="63" y="65"/>
                  </a:moveTo>
                  <a:lnTo>
                    <a:pt x="75" y="64"/>
                  </a:lnTo>
                  <a:lnTo>
                    <a:pt x="87" y="63"/>
                  </a:lnTo>
                  <a:lnTo>
                    <a:pt x="98" y="59"/>
                  </a:lnTo>
                  <a:lnTo>
                    <a:pt x="107" y="55"/>
                  </a:lnTo>
                  <a:lnTo>
                    <a:pt x="115" y="51"/>
                  </a:lnTo>
                  <a:lnTo>
                    <a:pt x="120" y="45"/>
                  </a:lnTo>
                  <a:lnTo>
                    <a:pt x="124" y="39"/>
                  </a:lnTo>
                  <a:lnTo>
                    <a:pt x="125" y="32"/>
                  </a:lnTo>
                  <a:lnTo>
                    <a:pt x="124" y="26"/>
                  </a:lnTo>
                  <a:lnTo>
                    <a:pt x="120" y="20"/>
                  </a:lnTo>
                  <a:lnTo>
                    <a:pt x="115" y="14"/>
                  </a:lnTo>
                  <a:lnTo>
                    <a:pt x="107" y="9"/>
                  </a:lnTo>
                  <a:lnTo>
                    <a:pt x="98" y="5"/>
                  </a:lnTo>
                  <a:lnTo>
                    <a:pt x="87" y="2"/>
                  </a:lnTo>
                  <a:lnTo>
                    <a:pt x="75" y="0"/>
                  </a:lnTo>
                  <a:lnTo>
                    <a:pt x="63" y="0"/>
                  </a:lnTo>
                  <a:lnTo>
                    <a:pt x="50" y="0"/>
                  </a:lnTo>
                  <a:lnTo>
                    <a:pt x="38" y="2"/>
                  </a:lnTo>
                  <a:lnTo>
                    <a:pt x="28" y="5"/>
                  </a:lnTo>
                  <a:lnTo>
                    <a:pt x="18" y="9"/>
                  </a:lnTo>
                  <a:lnTo>
                    <a:pt x="11" y="14"/>
                  </a:lnTo>
                  <a:lnTo>
                    <a:pt x="5" y="20"/>
                  </a:lnTo>
                  <a:lnTo>
                    <a:pt x="1" y="26"/>
                  </a:lnTo>
                  <a:lnTo>
                    <a:pt x="0" y="32"/>
                  </a:lnTo>
                  <a:lnTo>
                    <a:pt x="1" y="39"/>
                  </a:lnTo>
                  <a:lnTo>
                    <a:pt x="5" y="45"/>
                  </a:lnTo>
                  <a:lnTo>
                    <a:pt x="11" y="51"/>
                  </a:lnTo>
                  <a:lnTo>
                    <a:pt x="18" y="55"/>
                  </a:lnTo>
                  <a:lnTo>
                    <a:pt x="28" y="59"/>
                  </a:lnTo>
                  <a:lnTo>
                    <a:pt x="38" y="63"/>
                  </a:lnTo>
                  <a:lnTo>
                    <a:pt x="50" y="64"/>
                  </a:lnTo>
                  <a:lnTo>
                    <a:pt x="63" y="65"/>
                  </a:lnTo>
                </a:path>
              </a:pathLst>
            </a:custGeom>
            <a:solidFill>
              <a:srgbClr val="000000"/>
            </a:solidFill>
            <a:ln w="9525" cap="rnd">
              <a:noFill/>
              <a:round/>
            </a:ln>
          </p:spPr>
          <p:txBody>
            <a:bodyPr/>
            <a:lstStyle/>
            <a:p>
              <a:endParaRPr lang="zh-CN" altLang="en-US">
                <a:solidFill>
                  <a:srgbClr val="000000"/>
                </a:solidFill>
              </a:endParaRPr>
            </a:p>
          </p:txBody>
        </p:sp>
        <p:sp>
          <p:nvSpPr>
            <p:cNvPr id="1205" name="Freeform 498"/>
            <p:cNvSpPr/>
            <p:nvPr/>
          </p:nvSpPr>
          <p:spPr bwMode="auto">
            <a:xfrm>
              <a:off x="928" y="2762"/>
              <a:ext cx="127" cy="66"/>
            </a:xfrm>
            <a:custGeom>
              <a:avLst/>
              <a:gdLst>
                <a:gd name="T0" fmla="*/ 63 w 127"/>
                <a:gd name="T1" fmla="*/ 65 h 66"/>
                <a:gd name="T2" fmla="*/ 76 w 127"/>
                <a:gd name="T3" fmla="*/ 65 h 66"/>
                <a:gd name="T4" fmla="*/ 88 w 127"/>
                <a:gd name="T5" fmla="*/ 63 h 66"/>
                <a:gd name="T6" fmla="*/ 98 w 127"/>
                <a:gd name="T7" fmla="*/ 60 h 66"/>
                <a:gd name="T8" fmla="*/ 108 w 127"/>
                <a:gd name="T9" fmla="*/ 56 h 66"/>
                <a:gd name="T10" fmla="*/ 115 w 127"/>
                <a:gd name="T11" fmla="*/ 51 h 66"/>
                <a:gd name="T12" fmla="*/ 121 w 127"/>
                <a:gd name="T13" fmla="*/ 45 h 66"/>
                <a:gd name="T14" fmla="*/ 125 w 127"/>
                <a:gd name="T15" fmla="*/ 39 h 66"/>
                <a:gd name="T16" fmla="*/ 126 w 127"/>
                <a:gd name="T17" fmla="*/ 32 h 66"/>
                <a:gd name="T18" fmla="*/ 125 w 127"/>
                <a:gd name="T19" fmla="*/ 26 h 66"/>
                <a:gd name="T20" fmla="*/ 121 w 127"/>
                <a:gd name="T21" fmla="*/ 20 h 66"/>
                <a:gd name="T22" fmla="*/ 115 w 127"/>
                <a:gd name="T23" fmla="*/ 14 h 66"/>
                <a:gd name="T24" fmla="*/ 108 w 127"/>
                <a:gd name="T25" fmla="*/ 9 h 66"/>
                <a:gd name="T26" fmla="*/ 98 w 127"/>
                <a:gd name="T27" fmla="*/ 5 h 66"/>
                <a:gd name="T28" fmla="*/ 88 w 127"/>
                <a:gd name="T29" fmla="*/ 2 h 66"/>
                <a:gd name="T30" fmla="*/ 76 w 127"/>
                <a:gd name="T31" fmla="*/ 0 h 66"/>
                <a:gd name="T32" fmla="*/ 63 w 127"/>
                <a:gd name="T33" fmla="*/ 0 h 66"/>
                <a:gd name="T34" fmla="*/ 50 w 127"/>
                <a:gd name="T35" fmla="*/ 0 h 66"/>
                <a:gd name="T36" fmla="*/ 39 w 127"/>
                <a:gd name="T37" fmla="*/ 2 h 66"/>
                <a:gd name="T38" fmla="*/ 28 w 127"/>
                <a:gd name="T39" fmla="*/ 5 h 66"/>
                <a:gd name="T40" fmla="*/ 19 w 127"/>
                <a:gd name="T41" fmla="*/ 9 h 66"/>
                <a:gd name="T42" fmla="*/ 11 w 127"/>
                <a:gd name="T43" fmla="*/ 14 h 66"/>
                <a:gd name="T44" fmla="*/ 5 w 127"/>
                <a:gd name="T45" fmla="*/ 20 h 66"/>
                <a:gd name="T46" fmla="*/ 2 w 127"/>
                <a:gd name="T47" fmla="*/ 26 h 66"/>
                <a:gd name="T48" fmla="*/ 0 w 127"/>
                <a:gd name="T49" fmla="*/ 32 h 66"/>
                <a:gd name="T50" fmla="*/ 2 w 127"/>
                <a:gd name="T51" fmla="*/ 39 h 66"/>
                <a:gd name="T52" fmla="*/ 5 w 127"/>
                <a:gd name="T53" fmla="*/ 45 h 66"/>
                <a:gd name="T54" fmla="*/ 11 w 127"/>
                <a:gd name="T55" fmla="*/ 51 h 66"/>
                <a:gd name="T56" fmla="*/ 19 w 127"/>
                <a:gd name="T57" fmla="*/ 56 h 66"/>
                <a:gd name="T58" fmla="*/ 28 w 127"/>
                <a:gd name="T59" fmla="*/ 60 h 66"/>
                <a:gd name="T60" fmla="*/ 39 w 127"/>
                <a:gd name="T61" fmla="*/ 63 h 66"/>
                <a:gd name="T62" fmla="*/ 50 w 127"/>
                <a:gd name="T63" fmla="*/ 65 h 66"/>
                <a:gd name="T64" fmla="*/ 63 w 127"/>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6"/>
                <a:gd name="T101" fmla="*/ 127 w 12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6">
                  <a:moveTo>
                    <a:pt x="63" y="65"/>
                  </a:moveTo>
                  <a:lnTo>
                    <a:pt x="76" y="65"/>
                  </a:lnTo>
                  <a:lnTo>
                    <a:pt x="88" y="63"/>
                  </a:lnTo>
                  <a:lnTo>
                    <a:pt x="98" y="60"/>
                  </a:lnTo>
                  <a:lnTo>
                    <a:pt x="108" y="56"/>
                  </a:lnTo>
                  <a:lnTo>
                    <a:pt x="115" y="51"/>
                  </a:lnTo>
                  <a:lnTo>
                    <a:pt x="121" y="45"/>
                  </a:lnTo>
                  <a:lnTo>
                    <a:pt x="125" y="39"/>
                  </a:lnTo>
                  <a:lnTo>
                    <a:pt x="126" y="32"/>
                  </a:lnTo>
                  <a:lnTo>
                    <a:pt x="125" y="26"/>
                  </a:lnTo>
                  <a:lnTo>
                    <a:pt x="121" y="20"/>
                  </a:lnTo>
                  <a:lnTo>
                    <a:pt x="115" y="14"/>
                  </a:lnTo>
                  <a:lnTo>
                    <a:pt x="108" y="9"/>
                  </a:lnTo>
                  <a:lnTo>
                    <a:pt x="98" y="5"/>
                  </a:lnTo>
                  <a:lnTo>
                    <a:pt x="88" y="2"/>
                  </a:lnTo>
                  <a:lnTo>
                    <a:pt x="76" y="0"/>
                  </a:lnTo>
                  <a:lnTo>
                    <a:pt x="63" y="0"/>
                  </a:lnTo>
                  <a:lnTo>
                    <a:pt x="50" y="0"/>
                  </a:lnTo>
                  <a:lnTo>
                    <a:pt x="39" y="2"/>
                  </a:lnTo>
                  <a:lnTo>
                    <a:pt x="28" y="5"/>
                  </a:lnTo>
                  <a:lnTo>
                    <a:pt x="19" y="9"/>
                  </a:lnTo>
                  <a:lnTo>
                    <a:pt x="11" y="14"/>
                  </a:lnTo>
                  <a:lnTo>
                    <a:pt x="5" y="20"/>
                  </a:lnTo>
                  <a:lnTo>
                    <a:pt x="2" y="26"/>
                  </a:lnTo>
                  <a:lnTo>
                    <a:pt x="0" y="32"/>
                  </a:lnTo>
                  <a:lnTo>
                    <a:pt x="2" y="39"/>
                  </a:lnTo>
                  <a:lnTo>
                    <a:pt x="5" y="45"/>
                  </a:lnTo>
                  <a:lnTo>
                    <a:pt x="11" y="51"/>
                  </a:lnTo>
                  <a:lnTo>
                    <a:pt x="19" y="56"/>
                  </a:lnTo>
                  <a:lnTo>
                    <a:pt x="28" y="60"/>
                  </a:lnTo>
                  <a:lnTo>
                    <a:pt x="39" y="63"/>
                  </a:lnTo>
                  <a:lnTo>
                    <a:pt x="50" y="65"/>
                  </a:lnTo>
                  <a:lnTo>
                    <a:pt x="63" y="65"/>
                  </a:lnTo>
                </a:path>
              </a:pathLst>
            </a:custGeom>
            <a:solidFill>
              <a:srgbClr val="000000"/>
            </a:solidFill>
            <a:ln w="9525" cap="rnd">
              <a:noFill/>
              <a:round/>
            </a:ln>
          </p:spPr>
          <p:txBody>
            <a:bodyPr/>
            <a:lstStyle/>
            <a:p>
              <a:endParaRPr lang="zh-CN" altLang="en-US">
                <a:solidFill>
                  <a:srgbClr val="000000"/>
                </a:solidFill>
              </a:endParaRPr>
            </a:p>
          </p:txBody>
        </p:sp>
      </p:grpSp>
      <p:grpSp>
        <p:nvGrpSpPr>
          <p:cNvPr id="4" name="Group 479"/>
          <p:cNvGrpSpPr/>
          <p:nvPr/>
        </p:nvGrpSpPr>
        <p:grpSpPr bwMode="auto">
          <a:xfrm>
            <a:off x="5472113" y="3411538"/>
            <a:ext cx="288925" cy="508000"/>
            <a:chOff x="672" y="2658"/>
            <a:chExt cx="800" cy="935"/>
          </a:xfrm>
        </p:grpSpPr>
        <p:sp>
          <p:nvSpPr>
            <p:cNvPr id="1168" name="Freeform 480"/>
            <p:cNvSpPr/>
            <p:nvPr/>
          </p:nvSpPr>
          <p:spPr bwMode="auto">
            <a:xfrm>
              <a:off x="676" y="2705"/>
              <a:ext cx="682" cy="282"/>
            </a:xfrm>
            <a:custGeom>
              <a:avLst/>
              <a:gdLst>
                <a:gd name="T0" fmla="*/ 681 w 682"/>
                <a:gd name="T1" fmla="*/ 195 h 282"/>
                <a:gd name="T2" fmla="*/ 320 w 682"/>
                <a:gd name="T3" fmla="*/ 0 h 282"/>
                <a:gd name="T4" fmla="*/ 0 w 682"/>
                <a:gd name="T5" fmla="*/ 75 h 282"/>
                <a:gd name="T6" fmla="*/ 345 w 682"/>
                <a:gd name="T7" fmla="*/ 281 h 282"/>
                <a:gd name="T8" fmla="*/ 681 w 682"/>
                <a:gd name="T9" fmla="*/ 195 h 282"/>
                <a:gd name="T10" fmla="*/ 0 60000 65536"/>
                <a:gd name="T11" fmla="*/ 0 60000 65536"/>
                <a:gd name="T12" fmla="*/ 0 60000 65536"/>
                <a:gd name="T13" fmla="*/ 0 60000 65536"/>
                <a:gd name="T14" fmla="*/ 0 60000 65536"/>
                <a:gd name="T15" fmla="*/ 0 w 682"/>
                <a:gd name="T16" fmla="*/ 0 h 282"/>
                <a:gd name="T17" fmla="*/ 682 w 682"/>
                <a:gd name="T18" fmla="*/ 282 h 282"/>
              </a:gdLst>
              <a:ahLst/>
              <a:cxnLst>
                <a:cxn ang="T10">
                  <a:pos x="T0" y="T1"/>
                </a:cxn>
                <a:cxn ang="T11">
                  <a:pos x="T2" y="T3"/>
                </a:cxn>
                <a:cxn ang="T12">
                  <a:pos x="T4" y="T5"/>
                </a:cxn>
                <a:cxn ang="T13">
                  <a:pos x="T6" y="T7"/>
                </a:cxn>
                <a:cxn ang="T14">
                  <a:pos x="T8" y="T9"/>
                </a:cxn>
              </a:cxnLst>
              <a:rect l="T15" t="T16" r="T17" b="T18"/>
              <a:pathLst>
                <a:path w="682" h="282">
                  <a:moveTo>
                    <a:pt x="681" y="195"/>
                  </a:moveTo>
                  <a:lnTo>
                    <a:pt x="320" y="0"/>
                  </a:lnTo>
                  <a:lnTo>
                    <a:pt x="0" y="75"/>
                  </a:lnTo>
                  <a:lnTo>
                    <a:pt x="345" y="281"/>
                  </a:lnTo>
                  <a:lnTo>
                    <a:pt x="681" y="195"/>
                  </a:lnTo>
                </a:path>
              </a:pathLst>
            </a:custGeom>
            <a:solidFill>
              <a:srgbClr val="0099CC"/>
            </a:solidFill>
            <a:ln w="9525" cap="rnd">
              <a:noFill/>
              <a:round/>
            </a:ln>
          </p:spPr>
          <p:txBody>
            <a:bodyPr/>
            <a:lstStyle/>
            <a:p>
              <a:endParaRPr lang="zh-CN" altLang="en-US">
                <a:solidFill>
                  <a:srgbClr val="000000"/>
                </a:solidFill>
              </a:endParaRPr>
            </a:p>
          </p:txBody>
        </p:sp>
        <p:sp>
          <p:nvSpPr>
            <p:cNvPr id="1169" name="Freeform 481"/>
            <p:cNvSpPr/>
            <p:nvPr/>
          </p:nvSpPr>
          <p:spPr bwMode="auto">
            <a:xfrm>
              <a:off x="672" y="2863"/>
              <a:ext cx="621" cy="503"/>
            </a:xfrm>
            <a:custGeom>
              <a:avLst/>
              <a:gdLst>
                <a:gd name="T0" fmla="*/ 357 w 621"/>
                <a:gd name="T1" fmla="*/ 0 h 503"/>
                <a:gd name="T2" fmla="*/ 620 w 621"/>
                <a:gd name="T3" fmla="*/ 152 h 503"/>
                <a:gd name="T4" fmla="*/ 0 w 621"/>
                <a:gd name="T5" fmla="*/ 321 h 503"/>
                <a:gd name="T6" fmla="*/ 310 w 621"/>
                <a:gd name="T7" fmla="*/ 502 h 503"/>
                <a:gd name="T8" fmla="*/ 0 60000 65536"/>
                <a:gd name="T9" fmla="*/ 0 60000 65536"/>
                <a:gd name="T10" fmla="*/ 0 60000 65536"/>
                <a:gd name="T11" fmla="*/ 0 60000 65536"/>
                <a:gd name="T12" fmla="*/ 0 w 621"/>
                <a:gd name="T13" fmla="*/ 0 h 503"/>
                <a:gd name="T14" fmla="*/ 621 w 621"/>
                <a:gd name="T15" fmla="*/ 503 h 503"/>
              </a:gdLst>
              <a:ahLst/>
              <a:cxnLst>
                <a:cxn ang="T8">
                  <a:pos x="T0" y="T1"/>
                </a:cxn>
                <a:cxn ang="T9">
                  <a:pos x="T2" y="T3"/>
                </a:cxn>
                <a:cxn ang="T10">
                  <a:pos x="T4" y="T5"/>
                </a:cxn>
                <a:cxn ang="T11">
                  <a:pos x="T6" y="T7"/>
                </a:cxn>
              </a:cxnLst>
              <a:rect l="T12" t="T13" r="T14" b="T15"/>
              <a:pathLst>
                <a:path w="621" h="503">
                  <a:moveTo>
                    <a:pt x="357" y="0"/>
                  </a:moveTo>
                  <a:lnTo>
                    <a:pt x="620" y="152"/>
                  </a:lnTo>
                  <a:lnTo>
                    <a:pt x="0" y="321"/>
                  </a:lnTo>
                  <a:lnTo>
                    <a:pt x="310" y="50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70" name="Line 482"/>
            <p:cNvSpPr>
              <a:spLocks noChangeShapeType="1"/>
            </p:cNvSpPr>
            <p:nvPr/>
          </p:nvSpPr>
          <p:spPr bwMode="auto">
            <a:xfrm flipH="1">
              <a:off x="1028" y="2861"/>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71" name="Line 483"/>
            <p:cNvSpPr>
              <a:spLocks noChangeShapeType="1"/>
            </p:cNvSpPr>
            <p:nvPr/>
          </p:nvSpPr>
          <p:spPr bwMode="auto">
            <a:xfrm flipV="1">
              <a:off x="981" y="3363"/>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72" name="Freeform 484"/>
            <p:cNvSpPr/>
            <p:nvPr/>
          </p:nvSpPr>
          <p:spPr bwMode="auto">
            <a:xfrm>
              <a:off x="817" y="2863"/>
              <a:ext cx="618" cy="493"/>
            </a:xfrm>
            <a:custGeom>
              <a:avLst/>
              <a:gdLst>
                <a:gd name="T0" fmla="*/ 326 w 618"/>
                <a:gd name="T1" fmla="*/ 0 h 493"/>
                <a:gd name="T2" fmla="*/ 617 w 618"/>
                <a:gd name="T3" fmla="*/ 171 h 493"/>
                <a:gd name="T4" fmla="*/ 0 w 618"/>
                <a:gd name="T5" fmla="*/ 340 h 493"/>
                <a:gd name="T6" fmla="*/ 267 w 618"/>
                <a:gd name="T7" fmla="*/ 492 h 493"/>
                <a:gd name="T8" fmla="*/ 0 60000 65536"/>
                <a:gd name="T9" fmla="*/ 0 60000 65536"/>
                <a:gd name="T10" fmla="*/ 0 60000 65536"/>
                <a:gd name="T11" fmla="*/ 0 60000 65536"/>
                <a:gd name="T12" fmla="*/ 0 w 618"/>
                <a:gd name="T13" fmla="*/ 0 h 493"/>
                <a:gd name="T14" fmla="*/ 618 w 618"/>
                <a:gd name="T15" fmla="*/ 493 h 493"/>
              </a:gdLst>
              <a:ahLst/>
              <a:cxnLst>
                <a:cxn ang="T8">
                  <a:pos x="T0" y="T1"/>
                </a:cxn>
                <a:cxn ang="T9">
                  <a:pos x="T2" y="T3"/>
                </a:cxn>
                <a:cxn ang="T10">
                  <a:pos x="T4" y="T5"/>
                </a:cxn>
                <a:cxn ang="T11">
                  <a:pos x="T6" y="T7"/>
                </a:cxn>
              </a:cxnLst>
              <a:rect l="T12" t="T13" r="T14" b="T15"/>
              <a:pathLst>
                <a:path w="618" h="493">
                  <a:moveTo>
                    <a:pt x="326" y="0"/>
                  </a:moveTo>
                  <a:lnTo>
                    <a:pt x="617" y="171"/>
                  </a:lnTo>
                  <a:lnTo>
                    <a:pt x="0" y="340"/>
                  </a:lnTo>
                  <a:lnTo>
                    <a:pt x="267" y="49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73" name="Line 485"/>
            <p:cNvSpPr>
              <a:spLocks noChangeShapeType="1"/>
            </p:cNvSpPr>
            <p:nvPr/>
          </p:nvSpPr>
          <p:spPr bwMode="auto">
            <a:xfrm flipH="1">
              <a:off x="1142" y="2861"/>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74" name="Line 486"/>
            <p:cNvSpPr>
              <a:spLocks noChangeShapeType="1"/>
            </p:cNvSpPr>
            <p:nvPr/>
          </p:nvSpPr>
          <p:spPr bwMode="auto">
            <a:xfrm flipV="1">
              <a:off x="1083" y="3353"/>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75" name="Freeform 487"/>
            <p:cNvSpPr/>
            <p:nvPr/>
          </p:nvSpPr>
          <p:spPr bwMode="auto">
            <a:xfrm>
              <a:off x="791" y="3311"/>
              <a:ext cx="681" cy="282"/>
            </a:xfrm>
            <a:custGeom>
              <a:avLst/>
              <a:gdLst>
                <a:gd name="T0" fmla="*/ 680 w 681"/>
                <a:gd name="T1" fmla="*/ 195 h 282"/>
                <a:gd name="T2" fmla="*/ 320 w 681"/>
                <a:gd name="T3" fmla="*/ 0 h 282"/>
                <a:gd name="T4" fmla="*/ 0 w 681"/>
                <a:gd name="T5" fmla="*/ 75 h 282"/>
                <a:gd name="T6" fmla="*/ 344 w 681"/>
                <a:gd name="T7" fmla="*/ 281 h 282"/>
                <a:gd name="T8" fmla="*/ 680 w 681"/>
                <a:gd name="T9" fmla="*/ 195 h 282"/>
                <a:gd name="T10" fmla="*/ 0 60000 65536"/>
                <a:gd name="T11" fmla="*/ 0 60000 65536"/>
                <a:gd name="T12" fmla="*/ 0 60000 65536"/>
                <a:gd name="T13" fmla="*/ 0 60000 65536"/>
                <a:gd name="T14" fmla="*/ 0 60000 65536"/>
                <a:gd name="T15" fmla="*/ 0 w 681"/>
                <a:gd name="T16" fmla="*/ 0 h 282"/>
                <a:gd name="T17" fmla="*/ 681 w 681"/>
                <a:gd name="T18" fmla="*/ 282 h 282"/>
              </a:gdLst>
              <a:ahLst/>
              <a:cxnLst>
                <a:cxn ang="T10">
                  <a:pos x="T0" y="T1"/>
                </a:cxn>
                <a:cxn ang="T11">
                  <a:pos x="T2" y="T3"/>
                </a:cxn>
                <a:cxn ang="T12">
                  <a:pos x="T4" y="T5"/>
                </a:cxn>
                <a:cxn ang="T13">
                  <a:pos x="T6" y="T7"/>
                </a:cxn>
                <a:cxn ang="T14">
                  <a:pos x="T8" y="T9"/>
                </a:cxn>
              </a:cxnLst>
              <a:rect l="T15" t="T16" r="T17" b="T18"/>
              <a:pathLst>
                <a:path w="681" h="282">
                  <a:moveTo>
                    <a:pt x="680" y="195"/>
                  </a:moveTo>
                  <a:lnTo>
                    <a:pt x="320" y="0"/>
                  </a:lnTo>
                  <a:lnTo>
                    <a:pt x="0" y="75"/>
                  </a:lnTo>
                  <a:lnTo>
                    <a:pt x="344" y="281"/>
                  </a:lnTo>
                  <a:lnTo>
                    <a:pt x="680" y="195"/>
                  </a:lnTo>
                </a:path>
              </a:pathLst>
            </a:custGeom>
            <a:solidFill>
              <a:srgbClr val="0099CC"/>
            </a:solidFill>
            <a:ln w="9525" cap="rnd">
              <a:noFill/>
              <a:round/>
            </a:ln>
          </p:spPr>
          <p:txBody>
            <a:bodyPr/>
            <a:lstStyle/>
            <a:p>
              <a:endParaRPr lang="zh-CN" altLang="en-US">
                <a:solidFill>
                  <a:srgbClr val="000000"/>
                </a:solidFill>
              </a:endParaRPr>
            </a:p>
          </p:txBody>
        </p:sp>
        <p:sp>
          <p:nvSpPr>
            <p:cNvPr id="1176" name="Freeform 488"/>
            <p:cNvSpPr/>
            <p:nvPr/>
          </p:nvSpPr>
          <p:spPr bwMode="auto">
            <a:xfrm>
              <a:off x="791" y="3285"/>
              <a:ext cx="681" cy="281"/>
            </a:xfrm>
            <a:custGeom>
              <a:avLst/>
              <a:gdLst>
                <a:gd name="T0" fmla="*/ 680 w 681"/>
                <a:gd name="T1" fmla="*/ 195 h 281"/>
                <a:gd name="T2" fmla="*/ 320 w 681"/>
                <a:gd name="T3" fmla="*/ 0 h 281"/>
                <a:gd name="T4" fmla="*/ 0 w 681"/>
                <a:gd name="T5" fmla="*/ 75 h 281"/>
                <a:gd name="T6" fmla="*/ 344 w 681"/>
                <a:gd name="T7" fmla="*/ 280 h 281"/>
                <a:gd name="T8" fmla="*/ 680 w 681"/>
                <a:gd name="T9" fmla="*/ 195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5"/>
                  </a:moveTo>
                  <a:lnTo>
                    <a:pt x="320" y="0"/>
                  </a:lnTo>
                  <a:lnTo>
                    <a:pt x="0" y="75"/>
                  </a:lnTo>
                  <a:lnTo>
                    <a:pt x="344" y="280"/>
                  </a:lnTo>
                  <a:lnTo>
                    <a:pt x="680" y="195"/>
                  </a:lnTo>
                </a:path>
              </a:pathLst>
            </a:custGeom>
            <a:solidFill>
              <a:srgbClr val="99CCFF"/>
            </a:solidFill>
            <a:ln w="9525" cap="rnd">
              <a:noFill/>
              <a:round/>
            </a:ln>
          </p:spPr>
          <p:txBody>
            <a:bodyPr/>
            <a:lstStyle/>
            <a:p>
              <a:endParaRPr lang="zh-CN" altLang="en-US">
                <a:solidFill>
                  <a:srgbClr val="000000"/>
                </a:solidFill>
              </a:endParaRPr>
            </a:p>
          </p:txBody>
        </p:sp>
        <p:sp>
          <p:nvSpPr>
            <p:cNvPr id="1177" name="Freeform 489"/>
            <p:cNvSpPr/>
            <p:nvPr/>
          </p:nvSpPr>
          <p:spPr bwMode="auto">
            <a:xfrm>
              <a:off x="789" y="3264"/>
              <a:ext cx="681" cy="281"/>
            </a:xfrm>
            <a:custGeom>
              <a:avLst/>
              <a:gdLst>
                <a:gd name="T0" fmla="*/ 680 w 681"/>
                <a:gd name="T1" fmla="*/ 194 h 281"/>
                <a:gd name="T2" fmla="*/ 320 w 681"/>
                <a:gd name="T3" fmla="*/ 0 h 281"/>
                <a:gd name="T4" fmla="*/ 0 w 681"/>
                <a:gd name="T5" fmla="*/ 74 h 281"/>
                <a:gd name="T6" fmla="*/ 345 w 681"/>
                <a:gd name="T7" fmla="*/ 280 h 281"/>
                <a:gd name="T8" fmla="*/ 680 w 681"/>
                <a:gd name="T9" fmla="*/ 194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4"/>
                  </a:moveTo>
                  <a:lnTo>
                    <a:pt x="320" y="0"/>
                  </a:lnTo>
                  <a:lnTo>
                    <a:pt x="0" y="74"/>
                  </a:lnTo>
                  <a:lnTo>
                    <a:pt x="345" y="280"/>
                  </a:lnTo>
                  <a:lnTo>
                    <a:pt x="680" y="194"/>
                  </a:lnTo>
                </a:path>
              </a:pathLst>
            </a:custGeom>
            <a:solidFill>
              <a:srgbClr val="CCECFF"/>
            </a:solidFill>
            <a:ln w="9525" cap="rnd">
              <a:noFill/>
              <a:round/>
            </a:ln>
          </p:spPr>
          <p:txBody>
            <a:bodyPr/>
            <a:lstStyle/>
            <a:p>
              <a:endParaRPr lang="zh-CN" altLang="en-US">
                <a:solidFill>
                  <a:srgbClr val="000000"/>
                </a:solidFill>
              </a:endParaRPr>
            </a:p>
          </p:txBody>
        </p:sp>
        <p:sp>
          <p:nvSpPr>
            <p:cNvPr id="1178" name="Freeform 490"/>
            <p:cNvSpPr/>
            <p:nvPr/>
          </p:nvSpPr>
          <p:spPr bwMode="auto">
            <a:xfrm>
              <a:off x="1020" y="3356"/>
              <a:ext cx="177" cy="92"/>
            </a:xfrm>
            <a:custGeom>
              <a:avLst/>
              <a:gdLst>
                <a:gd name="T0" fmla="*/ 88 w 177"/>
                <a:gd name="T1" fmla="*/ 91 h 92"/>
                <a:gd name="T2" fmla="*/ 106 w 177"/>
                <a:gd name="T3" fmla="*/ 91 h 92"/>
                <a:gd name="T4" fmla="*/ 122 w 177"/>
                <a:gd name="T5" fmla="*/ 88 h 92"/>
                <a:gd name="T6" fmla="*/ 137 w 177"/>
                <a:gd name="T7" fmla="*/ 84 h 92"/>
                <a:gd name="T8" fmla="*/ 150 w 177"/>
                <a:gd name="T9" fmla="*/ 78 h 92"/>
                <a:gd name="T10" fmla="*/ 161 w 177"/>
                <a:gd name="T11" fmla="*/ 71 h 92"/>
                <a:gd name="T12" fmla="*/ 169 w 177"/>
                <a:gd name="T13" fmla="*/ 63 h 92"/>
                <a:gd name="T14" fmla="*/ 174 w 177"/>
                <a:gd name="T15" fmla="*/ 55 h 92"/>
                <a:gd name="T16" fmla="*/ 176 w 177"/>
                <a:gd name="T17" fmla="*/ 46 h 92"/>
                <a:gd name="T18" fmla="*/ 174 w 177"/>
                <a:gd name="T19" fmla="*/ 36 h 92"/>
                <a:gd name="T20" fmla="*/ 169 w 177"/>
                <a:gd name="T21" fmla="*/ 28 h 92"/>
                <a:gd name="T22" fmla="*/ 161 w 177"/>
                <a:gd name="T23" fmla="*/ 20 h 92"/>
                <a:gd name="T24" fmla="*/ 150 w 177"/>
                <a:gd name="T25" fmla="*/ 13 h 92"/>
                <a:gd name="T26" fmla="*/ 137 w 177"/>
                <a:gd name="T27" fmla="*/ 8 h 92"/>
                <a:gd name="T28" fmla="*/ 122 w 177"/>
                <a:gd name="T29" fmla="*/ 3 h 92"/>
                <a:gd name="T30" fmla="*/ 106 w 177"/>
                <a:gd name="T31" fmla="*/ 1 h 92"/>
                <a:gd name="T32" fmla="*/ 88 w 177"/>
                <a:gd name="T33" fmla="*/ 0 h 92"/>
                <a:gd name="T34" fmla="*/ 70 w 177"/>
                <a:gd name="T35" fmla="*/ 1 h 92"/>
                <a:gd name="T36" fmla="*/ 54 w 177"/>
                <a:gd name="T37" fmla="*/ 3 h 92"/>
                <a:gd name="T38" fmla="*/ 39 w 177"/>
                <a:gd name="T39" fmla="*/ 8 h 92"/>
                <a:gd name="T40" fmla="*/ 26 w 177"/>
                <a:gd name="T41" fmla="*/ 13 h 92"/>
                <a:gd name="T42" fmla="*/ 15 w 177"/>
                <a:gd name="T43" fmla="*/ 20 h 92"/>
                <a:gd name="T44" fmla="*/ 7 w 177"/>
                <a:gd name="T45" fmla="*/ 28 h 92"/>
                <a:gd name="T46" fmla="*/ 2 w 177"/>
                <a:gd name="T47" fmla="*/ 36 h 92"/>
                <a:gd name="T48" fmla="*/ 0 w 177"/>
                <a:gd name="T49" fmla="*/ 46 h 92"/>
                <a:gd name="T50" fmla="*/ 2 w 177"/>
                <a:gd name="T51" fmla="*/ 55 h 92"/>
                <a:gd name="T52" fmla="*/ 7 w 177"/>
                <a:gd name="T53" fmla="*/ 63 h 92"/>
                <a:gd name="T54" fmla="*/ 15 w 177"/>
                <a:gd name="T55" fmla="*/ 71 h 92"/>
                <a:gd name="T56" fmla="*/ 26 w 177"/>
                <a:gd name="T57" fmla="*/ 78 h 92"/>
                <a:gd name="T58" fmla="*/ 39 w 177"/>
                <a:gd name="T59" fmla="*/ 84 h 92"/>
                <a:gd name="T60" fmla="*/ 54 w 177"/>
                <a:gd name="T61" fmla="*/ 88 h 92"/>
                <a:gd name="T62" fmla="*/ 70 w 177"/>
                <a:gd name="T63" fmla="*/ 91 h 92"/>
                <a:gd name="T64" fmla="*/ 88 w 177"/>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92"/>
                <a:gd name="T101" fmla="*/ 177 w 17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92">
                  <a:moveTo>
                    <a:pt x="88" y="91"/>
                  </a:moveTo>
                  <a:lnTo>
                    <a:pt x="106" y="91"/>
                  </a:lnTo>
                  <a:lnTo>
                    <a:pt x="122" y="88"/>
                  </a:lnTo>
                  <a:lnTo>
                    <a:pt x="137" y="84"/>
                  </a:lnTo>
                  <a:lnTo>
                    <a:pt x="150" y="78"/>
                  </a:lnTo>
                  <a:lnTo>
                    <a:pt x="161" y="71"/>
                  </a:lnTo>
                  <a:lnTo>
                    <a:pt x="169" y="63"/>
                  </a:lnTo>
                  <a:lnTo>
                    <a:pt x="174" y="55"/>
                  </a:lnTo>
                  <a:lnTo>
                    <a:pt x="176" y="46"/>
                  </a:lnTo>
                  <a:lnTo>
                    <a:pt x="174" y="36"/>
                  </a:lnTo>
                  <a:lnTo>
                    <a:pt x="169" y="28"/>
                  </a:lnTo>
                  <a:lnTo>
                    <a:pt x="161" y="20"/>
                  </a:lnTo>
                  <a:lnTo>
                    <a:pt x="150" y="13"/>
                  </a:lnTo>
                  <a:lnTo>
                    <a:pt x="137" y="8"/>
                  </a:lnTo>
                  <a:lnTo>
                    <a:pt x="122" y="3"/>
                  </a:lnTo>
                  <a:lnTo>
                    <a:pt x="106" y="1"/>
                  </a:lnTo>
                  <a:lnTo>
                    <a:pt x="88" y="0"/>
                  </a:lnTo>
                  <a:lnTo>
                    <a:pt x="70" y="1"/>
                  </a:lnTo>
                  <a:lnTo>
                    <a:pt x="54" y="3"/>
                  </a:lnTo>
                  <a:lnTo>
                    <a:pt x="39" y="8"/>
                  </a:lnTo>
                  <a:lnTo>
                    <a:pt x="26" y="13"/>
                  </a:lnTo>
                  <a:lnTo>
                    <a:pt x="15" y="20"/>
                  </a:lnTo>
                  <a:lnTo>
                    <a:pt x="7" y="28"/>
                  </a:lnTo>
                  <a:lnTo>
                    <a:pt x="2" y="36"/>
                  </a:lnTo>
                  <a:lnTo>
                    <a:pt x="0" y="46"/>
                  </a:lnTo>
                  <a:lnTo>
                    <a:pt x="2" y="55"/>
                  </a:lnTo>
                  <a:lnTo>
                    <a:pt x="7" y="63"/>
                  </a:lnTo>
                  <a:lnTo>
                    <a:pt x="15" y="71"/>
                  </a:lnTo>
                  <a:lnTo>
                    <a:pt x="26" y="78"/>
                  </a:lnTo>
                  <a:lnTo>
                    <a:pt x="39" y="84"/>
                  </a:lnTo>
                  <a:lnTo>
                    <a:pt x="54" y="88"/>
                  </a:lnTo>
                  <a:lnTo>
                    <a:pt x="70" y="91"/>
                  </a:lnTo>
                  <a:lnTo>
                    <a:pt x="88" y="91"/>
                  </a:lnTo>
                </a:path>
              </a:pathLst>
            </a:custGeom>
            <a:solidFill>
              <a:schemeClr val="accent2"/>
            </a:solidFill>
            <a:ln w="9525" cap="rnd">
              <a:noFill/>
              <a:round/>
            </a:ln>
          </p:spPr>
          <p:txBody>
            <a:bodyPr/>
            <a:lstStyle/>
            <a:p>
              <a:endParaRPr lang="zh-CN" altLang="en-US">
                <a:solidFill>
                  <a:srgbClr val="000000"/>
                </a:solidFill>
              </a:endParaRPr>
            </a:p>
          </p:txBody>
        </p:sp>
        <p:sp>
          <p:nvSpPr>
            <p:cNvPr id="1179" name="Freeform 491"/>
            <p:cNvSpPr/>
            <p:nvPr/>
          </p:nvSpPr>
          <p:spPr bwMode="auto">
            <a:xfrm>
              <a:off x="676" y="2679"/>
              <a:ext cx="682" cy="281"/>
            </a:xfrm>
            <a:custGeom>
              <a:avLst/>
              <a:gdLst>
                <a:gd name="T0" fmla="*/ 681 w 682"/>
                <a:gd name="T1" fmla="*/ 195 h 281"/>
                <a:gd name="T2" fmla="*/ 320 w 682"/>
                <a:gd name="T3" fmla="*/ 0 h 281"/>
                <a:gd name="T4" fmla="*/ 0 w 682"/>
                <a:gd name="T5" fmla="*/ 75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5"/>
                  </a:lnTo>
                  <a:lnTo>
                    <a:pt x="345" y="280"/>
                  </a:lnTo>
                  <a:lnTo>
                    <a:pt x="681" y="195"/>
                  </a:lnTo>
                </a:path>
              </a:pathLst>
            </a:custGeom>
            <a:solidFill>
              <a:srgbClr val="99CCFF"/>
            </a:solidFill>
            <a:ln w="9525" cap="rnd">
              <a:noFill/>
              <a:round/>
            </a:ln>
          </p:spPr>
          <p:txBody>
            <a:bodyPr/>
            <a:lstStyle/>
            <a:p>
              <a:endParaRPr lang="zh-CN" altLang="en-US">
                <a:solidFill>
                  <a:srgbClr val="000000"/>
                </a:solidFill>
              </a:endParaRPr>
            </a:p>
          </p:txBody>
        </p:sp>
        <p:sp>
          <p:nvSpPr>
            <p:cNvPr id="1180" name="Freeform 492"/>
            <p:cNvSpPr/>
            <p:nvPr/>
          </p:nvSpPr>
          <p:spPr bwMode="auto">
            <a:xfrm>
              <a:off x="674" y="2658"/>
              <a:ext cx="682" cy="281"/>
            </a:xfrm>
            <a:custGeom>
              <a:avLst/>
              <a:gdLst>
                <a:gd name="T0" fmla="*/ 681 w 682"/>
                <a:gd name="T1" fmla="*/ 195 h 281"/>
                <a:gd name="T2" fmla="*/ 320 w 682"/>
                <a:gd name="T3" fmla="*/ 0 h 281"/>
                <a:gd name="T4" fmla="*/ 0 w 682"/>
                <a:gd name="T5" fmla="*/ 74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4"/>
                  </a:lnTo>
                  <a:lnTo>
                    <a:pt x="345" y="280"/>
                  </a:lnTo>
                  <a:lnTo>
                    <a:pt x="681" y="195"/>
                  </a:lnTo>
                </a:path>
              </a:pathLst>
            </a:custGeom>
            <a:solidFill>
              <a:srgbClr val="CCECFF"/>
            </a:solidFill>
            <a:ln w="9525" cap="rnd">
              <a:noFill/>
              <a:round/>
            </a:ln>
          </p:spPr>
          <p:txBody>
            <a:bodyPr/>
            <a:lstStyle/>
            <a:p>
              <a:endParaRPr lang="zh-CN" altLang="en-US">
                <a:solidFill>
                  <a:srgbClr val="000000"/>
                </a:solidFill>
              </a:endParaRPr>
            </a:p>
          </p:txBody>
        </p:sp>
        <p:sp>
          <p:nvSpPr>
            <p:cNvPr id="1181" name="Freeform 493"/>
            <p:cNvSpPr/>
            <p:nvPr/>
          </p:nvSpPr>
          <p:spPr bwMode="auto">
            <a:xfrm>
              <a:off x="906" y="2750"/>
              <a:ext cx="176" cy="92"/>
            </a:xfrm>
            <a:custGeom>
              <a:avLst/>
              <a:gdLst>
                <a:gd name="T0" fmla="*/ 87 w 176"/>
                <a:gd name="T1" fmla="*/ 91 h 92"/>
                <a:gd name="T2" fmla="*/ 105 w 176"/>
                <a:gd name="T3" fmla="*/ 91 h 92"/>
                <a:gd name="T4" fmla="*/ 122 w 176"/>
                <a:gd name="T5" fmla="*/ 88 h 92"/>
                <a:gd name="T6" fmla="*/ 137 w 176"/>
                <a:gd name="T7" fmla="*/ 84 h 92"/>
                <a:gd name="T8" fmla="*/ 150 w 176"/>
                <a:gd name="T9" fmla="*/ 78 h 92"/>
                <a:gd name="T10" fmla="*/ 160 w 176"/>
                <a:gd name="T11" fmla="*/ 71 h 92"/>
                <a:gd name="T12" fmla="*/ 168 w 176"/>
                <a:gd name="T13" fmla="*/ 64 h 92"/>
                <a:gd name="T14" fmla="*/ 173 w 176"/>
                <a:gd name="T15" fmla="*/ 55 h 92"/>
                <a:gd name="T16" fmla="*/ 175 w 176"/>
                <a:gd name="T17" fmla="*/ 46 h 92"/>
                <a:gd name="T18" fmla="*/ 173 w 176"/>
                <a:gd name="T19" fmla="*/ 36 h 92"/>
                <a:gd name="T20" fmla="*/ 168 w 176"/>
                <a:gd name="T21" fmla="*/ 28 h 92"/>
                <a:gd name="T22" fmla="*/ 160 w 176"/>
                <a:gd name="T23" fmla="*/ 20 h 92"/>
                <a:gd name="T24" fmla="*/ 150 w 176"/>
                <a:gd name="T25" fmla="*/ 13 h 92"/>
                <a:gd name="T26" fmla="*/ 137 w 176"/>
                <a:gd name="T27" fmla="*/ 8 h 92"/>
                <a:gd name="T28" fmla="*/ 122 w 176"/>
                <a:gd name="T29" fmla="*/ 3 h 92"/>
                <a:gd name="T30" fmla="*/ 105 w 176"/>
                <a:gd name="T31" fmla="*/ 1 h 92"/>
                <a:gd name="T32" fmla="*/ 87 w 176"/>
                <a:gd name="T33" fmla="*/ 0 h 92"/>
                <a:gd name="T34" fmla="*/ 70 w 176"/>
                <a:gd name="T35" fmla="*/ 1 h 92"/>
                <a:gd name="T36" fmla="*/ 53 w 176"/>
                <a:gd name="T37" fmla="*/ 3 h 92"/>
                <a:gd name="T38" fmla="*/ 38 w 176"/>
                <a:gd name="T39" fmla="*/ 8 h 92"/>
                <a:gd name="T40" fmla="*/ 25 w 176"/>
                <a:gd name="T41" fmla="*/ 13 h 92"/>
                <a:gd name="T42" fmla="*/ 15 w 176"/>
                <a:gd name="T43" fmla="*/ 20 h 92"/>
                <a:gd name="T44" fmla="*/ 6 w 176"/>
                <a:gd name="T45" fmla="*/ 28 h 92"/>
                <a:gd name="T46" fmla="*/ 1 w 176"/>
                <a:gd name="T47" fmla="*/ 36 h 92"/>
                <a:gd name="T48" fmla="*/ 0 w 176"/>
                <a:gd name="T49" fmla="*/ 46 h 92"/>
                <a:gd name="T50" fmla="*/ 1 w 176"/>
                <a:gd name="T51" fmla="*/ 55 h 92"/>
                <a:gd name="T52" fmla="*/ 6 w 176"/>
                <a:gd name="T53" fmla="*/ 64 h 92"/>
                <a:gd name="T54" fmla="*/ 15 w 176"/>
                <a:gd name="T55" fmla="*/ 71 h 92"/>
                <a:gd name="T56" fmla="*/ 25 w 176"/>
                <a:gd name="T57" fmla="*/ 78 h 92"/>
                <a:gd name="T58" fmla="*/ 38 w 176"/>
                <a:gd name="T59" fmla="*/ 84 h 92"/>
                <a:gd name="T60" fmla="*/ 53 w 176"/>
                <a:gd name="T61" fmla="*/ 88 h 92"/>
                <a:gd name="T62" fmla="*/ 70 w 176"/>
                <a:gd name="T63" fmla="*/ 91 h 92"/>
                <a:gd name="T64" fmla="*/ 87 w 176"/>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92"/>
                <a:gd name="T101" fmla="*/ 176 w 17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92">
                  <a:moveTo>
                    <a:pt x="87" y="91"/>
                  </a:moveTo>
                  <a:lnTo>
                    <a:pt x="105" y="91"/>
                  </a:lnTo>
                  <a:lnTo>
                    <a:pt x="122" y="88"/>
                  </a:lnTo>
                  <a:lnTo>
                    <a:pt x="137" y="84"/>
                  </a:lnTo>
                  <a:lnTo>
                    <a:pt x="150" y="78"/>
                  </a:lnTo>
                  <a:lnTo>
                    <a:pt x="160" y="71"/>
                  </a:lnTo>
                  <a:lnTo>
                    <a:pt x="168" y="64"/>
                  </a:lnTo>
                  <a:lnTo>
                    <a:pt x="173" y="55"/>
                  </a:lnTo>
                  <a:lnTo>
                    <a:pt x="175" y="46"/>
                  </a:lnTo>
                  <a:lnTo>
                    <a:pt x="173" y="36"/>
                  </a:lnTo>
                  <a:lnTo>
                    <a:pt x="168" y="28"/>
                  </a:lnTo>
                  <a:lnTo>
                    <a:pt x="160" y="20"/>
                  </a:lnTo>
                  <a:lnTo>
                    <a:pt x="150" y="13"/>
                  </a:lnTo>
                  <a:lnTo>
                    <a:pt x="137" y="8"/>
                  </a:lnTo>
                  <a:lnTo>
                    <a:pt x="122" y="3"/>
                  </a:lnTo>
                  <a:lnTo>
                    <a:pt x="105" y="1"/>
                  </a:lnTo>
                  <a:lnTo>
                    <a:pt x="87" y="0"/>
                  </a:lnTo>
                  <a:lnTo>
                    <a:pt x="70" y="1"/>
                  </a:lnTo>
                  <a:lnTo>
                    <a:pt x="53" y="3"/>
                  </a:lnTo>
                  <a:lnTo>
                    <a:pt x="38" y="8"/>
                  </a:lnTo>
                  <a:lnTo>
                    <a:pt x="25" y="13"/>
                  </a:lnTo>
                  <a:lnTo>
                    <a:pt x="15" y="20"/>
                  </a:lnTo>
                  <a:lnTo>
                    <a:pt x="6" y="28"/>
                  </a:lnTo>
                  <a:lnTo>
                    <a:pt x="1" y="36"/>
                  </a:lnTo>
                  <a:lnTo>
                    <a:pt x="0" y="46"/>
                  </a:lnTo>
                  <a:lnTo>
                    <a:pt x="1" y="55"/>
                  </a:lnTo>
                  <a:lnTo>
                    <a:pt x="6" y="64"/>
                  </a:lnTo>
                  <a:lnTo>
                    <a:pt x="15" y="71"/>
                  </a:lnTo>
                  <a:lnTo>
                    <a:pt x="25" y="78"/>
                  </a:lnTo>
                  <a:lnTo>
                    <a:pt x="38" y="84"/>
                  </a:lnTo>
                  <a:lnTo>
                    <a:pt x="53" y="88"/>
                  </a:lnTo>
                  <a:lnTo>
                    <a:pt x="70" y="91"/>
                  </a:lnTo>
                  <a:lnTo>
                    <a:pt x="87" y="91"/>
                  </a:lnTo>
                </a:path>
              </a:pathLst>
            </a:custGeom>
            <a:solidFill>
              <a:schemeClr val="accent2"/>
            </a:solidFill>
            <a:ln w="9525" cap="rnd">
              <a:noFill/>
              <a:round/>
            </a:ln>
          </p:spPr>
          <p:txBody>
            <a:bodyPr/>
            <a:lstStyle/>
            <a:p>
              <a:endParaRPr lang="zh-CN" altLang="en-US">
                <a:solidFill>
                  <a:srgbClr val="000000"/>
                </a:solidFill>
              </a:endParaRPr>
            </a:p>
          </p:txBody>
        </p:sp>
        <p:sp>
          <p:nvSpPr>
            <p:cNvPr id="1182" name="Freeform 494"/>
            <p:cNvSpPr/>
            <p:nvPr/>
          </p:nvSpPr>
          <p:spPr bwMode="auto">
            <a:xfrm>
              <a:off x="746" y="2816"/>
              <a:ext cx="622" cy="586"/>
            </a:xfrm>
            <a:custGeom>
              <a:avLst/>
              <a:gdLst>
                <a:gd name="T0" fmla="*/ 262 w 622"/>
                <a:gd name="T1" fmla="*/ 0 h 586"/>
                <a:gd name="T2" fmla="*/ 621 w 622"/>
                <a:gd name="T3" fmla="*/ 210 h 586"/>
                <a:gd name="T4" fmla="*/ 0 w 622"/>
                <a:gd name="T5" fmla="*/ 379 h 586"/>
                <a:gd name="T6" fmla="*/ 355 w 622"/>
                <a:gd name="T7" fmla="*/ 585 h 586"/>
                <a:gd name="T8" fmla="*/ 0 60000 65536"/>
                <a:gd name="T9" fmla="*/ 0 60000 65536"/>
                <a:gd name="T10" fmla="*/ 0 60000 65536"/>
                <a:gd name="T11" fmla="*/ 0 60000 65536"/>
                <a:gd name="T12" fmla="*/ 0 w 622"/>
                <a:gd name="T13" fmla="*/ 0 h 586"/>
                <a:gd name="T14" fmla="*/ 622 w 622"/>
                <a:gd name="T15" fmla="*/ 586 h 586"/>
              </a:gdLst>
              <a:ahLst/>
              <a:cxnLst>
                <a:cxn ang="T8">
                  <a:pos x="T0" y="T1"/>
                </a:cxn>
                <a:cxn ang="T9">
                  <a:pos x="T2" y="T3"/>
                </a:cxn>
                <a:cxn ang="T10">
                  <a:pos x="T4" y="T5"/>
                </a:cxn>
                <a:cxn ang="T11">
                  <a:pos x="T6" y="T7"/>
                </a:cxn>
              </a:cxnLst>
              <a:rect l="T12" t="T13" r="T14" b="T15"/>
              <a:pathLst>
                <a:path w="622" h="586">
                  <a:moveTo>
                    <a:pt x="262" y="0"/>
                  </a:moveTo>
                  <a:lnTo>
                    <a:pt x="621" y="210"/>
                  </a:lnTo>
                  <a:lnTo>
                    <a:pt x="0" y="379"/>
                  </a:lnTo>
                  <a:lnTo>
                    <a:pt x="355" y="585"/>
                  </a:lnTo>
                </a:path>
              </a:pathLst>
            </a:custGeom>
            <a:noFill/>
            <a:ln w="12700" cap="rnd">
              <a:solidFill>
                <a:srgbClr val="FFFF00"/>
              </a:solidFill>
              <a:round/>
              <a:headEnd type="none" w="sm" len="sm"/>
              <a:tailEnd type="none" w="sm" len="sm"/>
            </a:ln>
          </p:spPr>
          <p:txBody>
            <a:bodyPr/>
            <a:lstStyle/>
            <a:p>
              <a:endParaRPr lang="zh-CN" altLang="en-US">
                <a:solidFill>
                  <a:srgbClr val="000000"/>
                </a:solidFill>
              </a:endParaRPr>
            </a:p>
          </p:txBody>
        </p:sp>
        <p:sp>
          <p:nvSpPr>
            <p:cNvPr id="1183" name="Line 495"/>
            <p:cNvSpPr>
              <a:spLocks noChangeShapeType="1"/>
            </p:cNvSpPr>
            <p:nvPr/>
          </p:nvSpPr>
          <p:spPr bwMode="auto">
            <a:xfrm flipH="1">
              <a:off x="1006" y="2812"/>
              <a:ext cx="5" cy="7"/>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84" name="Line 496"/>
            <p:cNvSpPr>
              <a:spLocks noChangeShapeType="1"/>
            </p:cNvSpPr>
            <p:nvPr/>
          </p:nvSpPr>
          <p:spPr bwMode="auto">
            <a:xfrm flipV="1">
              <a:off x="1099" y="3397"/>
              <a:ext cx="5" cy="8"/>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85" name="Freeform 497"/>
            <p:cNvSpPr/>
            <p:nvPr/>
          </p:nvSpPr>
          <p:spPr bwMode="auto">
            <a:xfrm>
              <a:off x="1043" y="3368"/>
              <a:ext cx="126" cy="66"/>
            </a:xfrm>
            <a:custGeom>
              <a:avLst/>
              <a:gdLst>
                <a:gd name="T0" fmla="*/ 63 w 126"/>
                <a:gd name="T1" fmla="*/ 65 h 66"/>
                <a:gd name="T2" fmla="*/ 75 w 126"/>
                <a:gd name="T3" fmla="*/ 64 h 66"/>
                <a:gd name="T4" fmla="*/ 87 w 126"/>
                <a:gd name="T5" fmla="*/ 63 h 66"/>
                <a:gd name="T6" fmla="*/ 98 w 126"/>
                <a:gd name="T7" fmla="*/ 59 h 66"/>
                <a:gd name="T8" fmla="*/ 107 w 126"/>
                <a:gd name="T9" fmla="*/ 55 h 66"/>
                <a:gd name="T10" fmla="*/ 115 w 126"/>
                <a:gd name="T11" fmla="*/ 51 h 66"/>
                <a:gd name="T12" fmla="*/ 120 w 126"/>
                <a:gd name="T13" fmla="*/ 45 h 66"/>
                <a:gd name="T14" fmla="*/ 124 w 126"/>
                <a:gd name="T15" fmla="*/ 39 h 66"/>
                <a:gd name="T16" fmla="*/ 125 w 126"/>
                <a:gd name="T17" fmla="*/ 32 h 66"/>
                <a:gd name="T18" fmla="*/ 124 w 126"/>
                <a:gd name="T19" fmla="*/ 26 h 66"/>
                <a:gd name="T20" fmla="*/ 120 w 126"/>
                <a:gd name="T21" fmla="*/ 20 h 66"/>
                <a:gd name="T22" fmla="*/ 115 w 126"/>
                <a:gd name="T23" fmla="*/ 14 h 66"/>
                <a:gd name="T24" fmla="*/ 107 w 126"/>
                <a:gd name="T25" fmla="*/ 9 h 66"/>
                <a:gd name="T26" fmla="*/ 98 w 126"/>
                <a:gd name="T27" fmla="*/ 5 h 66"/>
                <a:gd name="T28" fmla="*/ 87 w 126"/>
                <a:gd name="T29" fmla="*/ 2 h 66"/>
                <a:gd name="T30" fmla="*/ 75 w 126"/>
                <a:gd name="T31" fmla="*/ 0 h 66"/>
                <a:gd name="T32" fmla="*/ 63 w 126"/>
                <a:gd name="T33" fmla="*/ 0 h 66"/>
                <a:gd name="T34" fmla="*/ 50 w 126"/>
                <a:gd name="T35" fmla="*/ 0 h 66"/>
                <a:gd name="T36" fmla="*/ 38 w 126"/>
                <a:gd name="T37" fmla="*/ 2 h 66"/>
                <a:gd name="T38" fmla="*/ 28 w 126"/>
                <a:gd name="T39" fmla="*/ 5 h 66"/>
                <a:gd name="T40" fmla="*/ 18 w 126"/>
                <a:gd name="T41" fmla="*/ 9 h 66"/>
                <a:gd name="T42" fmla="*/ 11 w 126"/>
                <a:gd name="T43" fmla="*/ 14 h 66"/>
                <a:gd name="T44" fmla="*/ 5 w 126"/>
                <a:gd name="T45" fmla="*/ 20 h 66"/>
                <a:gd name="T46" fmla="*/ 1 w 126"/>
                <a:gd name="T47" fmla="*/ 26 h 66"/>
                <a:gd name="T48" fmla="*/ 0 w 126"/>
                <a:gd name="T49" fmla="*/ 32 h 66"/>
                <a:gd name="T50" fmla="*/ 1 w 126"/>
                <a:gd name="T51" fmla="*/ 39 h 66"/>
                <a:gd name="T52" fmla="*/ 5 w 126"/>
                <a:gd name="T53" fmla="*/ 45 h 66"/>
                <a:gd name="T54" fmla="*/ 11 w 126"/>
                <a:gd name="T55" fmla="*/ 51 h 66"/>
                <a:gd name="T56" fmla="*/ 18 w 126"/>
                <a:gd name="T57" fmla="*/ 55 h 66"/>
                <a:gd name="T58" fmla="*/ 28 w 126"/>
                <a:gd name="T59" fmla="*/ 59 h 66"/>
                <a:gd name="T60" fmla="*/ 38 w 126"/>
                <a:gd name="T61" fmla="*/ 63 h 66"/>
                <a:gd name="T62" fmla="*/ 50 w 126"/>
                <a:gd name="T63" fmla="*/ 64 h 66"/>
                <a:gd name="T64" fmla="*/ 63 w 126"/>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66"/>
                <a:gd name="T101" fmla="*/ 126 w 12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66">
                  <a:moveTo>
                    <a:pt x="63" y="65"/>
                  </a:moveTo>
                  <a:lnTo>
                    <a:pt x="75" y="64"/>
                  </a:lnTo>
                  <a:lnTo>
                    <a:pt x="87" y="63"/>
                  </a:lnTo>
                  <a:lnTo>
                    <a:pt x="98" y="59"/>
                  </a:lnTo>
                  <a:lnTo>
                    <a:pt x="107" y="55"/>
                  </a:lnTo>
                  <a:lnTo>
                    <a:pt x="115" y="51"/>
                  </a:lnTo>
                  <a:lnTo>
                    <a:pt x="120" y="45"/>
                  </a:lnTo>
                  <a:lnTo>
                    <a:pt x="124" y="39"/>
                  </a:lnTo>
                  <a:lnTo>
                    <a:pt x="125" y="32"/>
                  </a:lnTo>
                  <a:lnTo>
                    <a:pt x="124" y="26"/>
                  </a:lnTo>
                  <a:lnTo>
                    <a:pt x="120" y="20"/>
                  </a:lnTo>
                  <a:lnTo>
                    <a:pt x="115" y="14"/>
                  </a:lnTo>
                  <a:lnTo>
                    <a:pt x="107" y="9"/>
                  </a:lnTo>
                  <a:lnTo>
                    <a:pt x="98" y="5"/>
                  </a:lnTo>
                  <a:lnTo>
                    <a:pt x="87" y="2"/>
                  </a:lnTo>
                  <a:lnTo>
                    <a:pt x="75" y="0"/>
                  </a:lnTo>
                  <a:lnTo>
                    <a:pt x="63" y="0"/>
                  </a:lnTo>
                  <a:lnTo>
                    <a:pt x="50" y="0"/>
                  </a:lnTo>
                  <a:lnTo>
                    <a:pt x="38" y="2"/>
                  </a:lnTo>
                  <a:lnTo>
                    <a:pt x="28" y="5"/>
                  </a:lnTo>
                  <a:lnTo>
                    <a:pt x="18" y="9"/>
                  </a:lnTo>
                  <a:lnTo>
                    <a:pt x="11" y="14"/>
                  </a:lnTo>
                  <a:lnTo>
                    <a:pt x="5" y="20"/>
                  </a:lnTo>
                  <a:lnTo>
                    <a:pt x="1" y="26"/>
                  </a:lnTo>
                  <a:lnTo>
                    <a:pt x="0" y="32"/>
                  </a:lnTo>
                  <a:lnTo>
                    <a:pt x="1" y="39"/>
                  </a:lnTo>
                  <a:lnTo>
                    <a:pt x="5" y="45"/>
                  </a:lnTo>
                  <a:lnTo>
                    <a:pt x="11" y="51"/>
                  </a:lnTo>
                  <a:lnTo>
                    <a:pt x="18" y="55"/>
                  </a:lnTo>
                  <a:lnTo>
                    <a:pt x="28" y="59"/>
                  </a:lnTo>
                  <a:lnTo>
                    <a:pt x="38" y="63"/>
                  </a:lnTo>
                  <a:lnTo>
                    <a:pt x="50" y="64"/>
                  </a:lnTo>
                  <a:lnTo>
                    <a:pt x="63" y="65"/>
                  </a:lnTo>
                </a:path>
              </a:pathLst>
            </a:custGeom>
            <a:solidFill>
              <a:srgbClr val="000000"/>
            </a:solidFill>
            <a:ln w="9525" cap="rnd">
              <a:noFill/>
              <a:round/>
            </a:ln>
          </p:spPr>
          <p:txBody>
            <a:bodyPr/>
            <a:lstStyle/>
            <a:p>
              <a:endParaRPr lang="zh-CN" altLang="en-US">
                <a:solidFill>
                  <a:srgbClr val="000000"/>
                </a:solidFill>
              </a:endParaRPr>
            </a:p>
          </p:txBody>
        </p:sp>
        <p:sp>
          <p:nvSpPr>
            <p:cNvPr id="1186" name="Freeform 498"/>
            <p:cNvSpPr/>
            <p:nvPr/>
          </p:nvSpPr>
          <p:spPr bwMode="auto">
            <a:xfrm>
              <a:off x="928" y="2762"/>
              <a:ext cx="127" cy="66"/>
            </a:xfrm>
            <a:custGeom>
              <a:avLst/>
              <a:gdLst>
                <a:gd name="T0" fmla="*/ 63 w 127"/>
                <a:gd name="T1" fmla="*/ 65 h 66"/>
                <a:gd name="T2" fmla="*/ 76 w 127"/>
                <a:gd name="T3" fmla="*/ 65 h 66"/>
                <a:gd name="T4" fmla="*/ 88 w 127"/>
                <a:gd name="T5" fmla="*/ 63 h 66"/>
                <a:gd name="T6" fmla="*/ 98 w 127"/>
                <a:gd name="T7" fmla="*/ 60 h 66"/>
                <a:gd name="T8" fmla="*/ 108 w 127"/>
                <a:gd name="T9" fmla="*/ 56 h 66"/>
                <a:gd name="T10" fmla="*/ 115 w 127"/>
                <a:gd name="T11" fmla="*/ 51 h 66"/>
                <a:gd name="T12" fmla="*/ 121 w 127"/>
                <a:gd name="T13" fmla="*/ 45 h 66"/>
                <a:gd name="T14" fmla="*/ 125 w 127"/>
                <a:gd name="T15" fmla="*/ 39 h 66"/>
                <a:gd name="T16" fmla="*/ 126 w 127"/>
                <a:gd name="T17" fmla="*/ 32 h 66"/>
                <a:gd name="T18" fmla="*/ 125 w 127"/>
                <a:gd name="T19" fmla="*/ 26 h 66"/>
                <a:gd name="T20" fmla="*/ 121 w 127"/>
                <a:gd name="T21" fmla="*/ 20 h 66"/>
                <a:gd name="T22" fmla="*/ 115 w 127"/>
                <a:gd name="T23" fmla="*/ 14 h 66"/>
                <a:gd name="T24" fmla="*/ 108 w 127"/>
                <a:gd name="T25" fmla="*/ 9 h 66"/>
                <a:gd name="T26" fmla="*/ 98 w 127"/>
                <a:gd name="T27" fmla="*/ 5 h 66"/>
                <a:gd name="T28" fmla="*/ 88 w 127"/>
                <a:gd name="T29" fmla="*/ 2 h 66"/>
                <a:gd name="T30" fmla="*/ 76 w 127"/>
                <a:gd name="T31" fmla="*/ 0 h 66"/>
                <a:gd name="T32" fmla="*/ 63 w 127"/>
                <a:gd name="T33" fmla="*/ 0 h 66"/>
                <a:gd name="T34" fmla="*/ 50 w 127"/>
                <a:gd name="T35" fmla="*/ 0 h 66"/>
                <a:gd name="T36" fmla="*/ 39 w 127"/>
                <a:gd name="T37" fmla="*/ 2 h 66"/>
                <a:gd name="T38" fmla="*/ 28 w 127"/>
                <a:gd name="T39" fmla="*/ 5 h 66"/>
                <a:gd name="T40" fmla="*/ 19 w 127"/>
                <a:gd name="T41" fmla="*/ 9 h 66"/>
                <a:gd name="T42" fmla="*/ 11 w 127"/>
                <a:gd name="T43" fmla="*/ 14 h 66"/>
                <a:gd name="T44" fmla="*/ 5 w 127"/>
                <a:gd name="T45" fmla="*/ 20 h 66"/>
                <a:gd name="T46" fmla="*/ 2 w 127"/>
                <a:gd name="T47" fmla="*/ 26 h 66"/>
                <a:gd name="T48" fmla="*/ 0 w 127"/>
                <a:gd name="T49" fmla="*/ 32 h 66"/>
                <a:gd name="T50" fmla="*/ 2 w 127"/>
                <a:gd name="T51" fmla="*/ 39 h 66"/>
                <a:gd name="T52" fmla="*/ 5 w 127"/>
                <a:gd name="T53" fmla="*/ 45 h 66"/>
                <a:gd name="T54" fmla="*/ 11 w 127"/>
                <a:gd name="T55" fmla="*/ 51 h 66"/>
                <a:gd name="T56" fmla="*/ 19 w 127"/>
                <a:gd name="T57" fmla="*/ 56 h 66"/>
                <a:gd name="T58" fmla="*/ 28 w 127"/>
                <a:gd name="T59" fmla="*/ 60 h 66"/>
                <a:gd name="T60" fmla="*/ 39 w 127"/>
                <a:gd name="T61" fmla="*/ 63 h 66"/>
                <a:gd name="T62" fmla="*/ 50 w 127"/>
                <a:gd name="T63" fmla="*/ 65 h 66"/>
                <a:gd name="T64" fmla="*/ 63 w 127"/>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6"/>
                <a:gd name="T101" fmla="*/ 127 w 12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6">
                  <a:moveTo>
                    <a:pt x="63" y="65"/>
                  </a:moveTo>
                  <a:lnTo>
                    <a:pt x="76" y="65"/>
                  </a:lnTo>
                  <a:lnTo>
                    <a:pt x="88" y="63"/>
                  </a:lnTo>
                  <a:lnTo>
                    <a:pt x="98" y="60"/>
                  </a:lnTo>
                  <a:lnTo>
                    <a:pt x="108" y="56"/>
                  </a:lnTo>
                  <a:lnTo>
                    <a:pt x="115" y="51"/>
                  </a:lnTo>
                  <a:lnTo>
                    <a:pt x="121" y="45"/>
                  </a:lnTo>
                  <a:lnTo>
                    <a:pt x="125" y="39"/>
                  </a:lnTo>
                  <a:lnTo>
                    <a:pt x="126" y="32"/>
                  </a:lnTo>
                  <a:lnTo>
                    <a:pt x="125" y="26"/>
                  </a:lnTo>
                  <a:lnTo>
                    <a:pt x="121" y="20"/>
                  </a:lnTo>
                  <a:lnTo>
                    <a:pt x="115" y="14"/>
                  </a:lnTo>
                  <a:lnTo>
                    <a:pt x="108" y="9"/>
                  </a:lnTo>
                  <a:lnTo>
                    <a:pt x="98" y="5"/>
                  </a:lnTo>
                  <a:lnTo>
                    <a:pt x="88" y="2"/>
                  </a:lnTo>
                  <a:lnTo>
                    <a:pt x="76" y="0"/>
                  </a:lnTo>
                  <a:lnTo>
                    <a:pt x="63" y="0"/>
                  </a:lnTo>
                  <a:lnTo>
                    <a:pt x="50" y="0"/>
                  </a:lnTo>
                  <a:lnTo>
                    <a:pt x="39" y="2"/>
                  </a:lnTo>
                  <a:lnTo>
                    <a:pt x="28" y="5"/>
                  </a:lnTo>
                  <a:lnTo>
                    <a:pt x="19" y="9"/>
                  </a:lnTo>
                  <a:lnTo>
                    <a:pt x="11" y="14"/>
                  </a:lnTo>
                  <a:lnTo>
                    <a:pt x="5" y="20"/>
                  </a:lnTo>
                  <a:lnTo>
                    <a:pt x="2" y="26"/>
                  </a:lnTo>
                  <a:lnTo>
                    <a:pt x="0" y="32"/>
                  </a:lnTo>
                  <a:lnTo>
                    <a:pt x="2" y="39"/>
                  </a:lnTo>
                  <a:lnTo>
                    <a:pt x="5" y="45"/>
                  </a:lnTo>
                  <a:lnTo>
                    <a:pt x="11" y="51"/>
                  </a:lnTo>
                  <a:lnTo>
                    <a:pt x="19" y="56"/>
                  </a:lnTo>
                  <a:lnTo>
                    <a:pt x="28" y="60"/>
                  </a:lnTo>
                  <a:lnTo>
                    <a:pt x="39" y="63"/>
                  </a:lnTo>
                  <a:lnTo>
                    <a:pt x="50" y="65"/>
                  </a:lnTo>
                  <a:lnTo>
                    <a:pt x="63" y="65"/>
                  </a:lnTo>
                </a:path>
              </a:pathLst>
            </a:custGeom>
            <a:solidFill>
              <a:srgbClr val="000000"/>
            </a:solidFill>
            <a:ln w="9525" cap="rnd">
              <a:noFill/>
              <a:round/>
            </a:ln>
          </p:spPr>
          <p:txBody>
            <a:bodyPr/>
            <a:lstStyle/>
            <a:p>
              <a:endParaRPr lang="zh-CN" altLang="en-US">
                <a:solidFill>
                  <a:srgbClr val="000000"/>
                </a:solidFill>
              </a:endParaRPr>
            </a:p>
          </p:txBody>
        </p:sp>
      </p:grpSp>
      <p:sp>
        <p:nvSpPr>
          <p:cNvPr id="80" name="矩形 139"/>
          <p:cNvSpPr>
            <a:spLocks noChangeArrowheads="1"/>
          </p:cNvSpPr>
          <p:nvPr/>
        </p:nvSpPr>
        <p:spPr bwMode="auto">
          <a:xfrm>
            <a:off x="395288" y="1412875"/>
            <a:ext cx="8424862" cy="787400"/>
          </a:xfrm>
          <a:prstGeom prst="rect">
            <a:avLst/>
          </a:prstGeom>
          <a:noFill/>
          <a:ln>
            <a:noFill/>
          </a:ln>
        </p:spPr>
        <p:txBody>
          <a:bodyPr>
            <a:spAutoFit/>
          </a:bodyPr>
          <a:lstStyle/>
          <a:p>
            <a:pPr>
              <a:lnSpc>
                <a:spcPct val="150000"/>
              </a:lnSpc>
              <a:defRPr/>
            </a:pPr>
            <a:r>
              <a:rPr lang="zh-CN" altLang="en-US" sz="1600" dirty="0">
                <a:solidFill>
                  <a:srgbClr val="000000">
                    <a:lumMod val="85000"/>
                    <a:lumOff val="15000"/>
                  </a:srgbClr>
                </a:solidFill>
              </a:rPr>
              <a:t>      掌握对卡片一卡通应用的管理，建立一种可掌控、可管理、可维护，并便于服务提供的标准化流程和管理模式，提供企业一卡通标准化产品。</a:t>
            </a:r>
            <a:endParaRPr lang="zh-CN" altLang="en-US" sz="1600" dirty="0">
              <a:solidFill>
                <a:srgbClr val="000000">
                  <a:lumMod val="85000"/>
                  <a:lumOff val="15000"/>
                </a:srgbClr>
              </a:solidFill>
            </a:endParaRPr>
          </a:p>
        </p:txBody>
      </p:sp>
      <p:grpSp>
        <p:nvGrpSpPr>
          <p:cNvPr id="5" name="组合 151"/>
          <p:cNvGrpSpPr/>
          <p:nvPr/>
        </p:nvGrpSpPr>
        <p:grpSpPr bwMode="auto">
          <a:xfrm>
            <a:off x="3132138" y="5443538"/>
            <a:ext cx="904875" cy="839787"/>
            <a:chOff x="3761436" y="4941168"/>
            <a:chExt cx="1536669" cy="1560052"/>
          </a:xfrm>
        </p:grpSpPr>
        <p:sp>
          <p:nvSpPr>
            <p:cNvPr id="1166" name="TextBox 237"/>
            <p:cNvSpPr txBox="1">
              <a:spLocks noChangeArrowheads="1"/>
            </p:cNvSpPr>
            <p:nvPr/>
          </p:nvSpPr>
          <p:spPr bwMode="auto">
            <a:xfrm>
              <a:off x="3761436" y="5929534"/>
              <a:ext cx="1536669" cy="571686"/>
            </a:xfrm>
            <a:prstGeom prst="rect">
              <a:avLst/>
            </a:prstGeom>
            <a:noFill/>
            <a:ln w="9525">
              <a:noFill/>
              <a:miter lim="800000"/>
            </a:ln>
          </p:spPr>
          <p:txBody>
            <a:bodyPr wrap="none">
              <a:spAutoFit/>
            </a:bodyPr>
            <a:lstStyle/>
            <a:p>
              <a:pPr algn="ctr"/>
              <a:r>
                <a:rPr kumimoji="1" lang="en-US" altLang="zh-CN" sz="1400">
                  <a:solidFill>
                    <a:srgbClr val="000000"/>
                  </a:solidFill>
                </a:rPr>
                <a:t>POS</a:t>
              </a:r>
              <a:r>
                <a:rPr kumimoji="1" lang="zh-CN" altLang="en-US" sz="1400">
                  <a:solidFill>
                    <a:srgbClr val="000000"/>
                  </a:solidFill>
                </a:rPr>
                <a:t>终端</a:t>
              </a:r>
              <a:endParaRPr kumimoji="1" lang="zh-CN" altLang="en-US" sz="1400">
                <a:solidFill>
                  <a:srgbClr val="000000"/>
                </a:solidFill>
              </a:endParaRPr>
            </a:p>
          </p:txBody>
        </p:sp>
        <p:pic>
          <p:nvPicPr>
            <p:cNvPr id="1167" name="Picture 8"/>
            <p:cNvPicPr>
              <a:picLocks noChangeAspect="1" noChangeArrowheads="1"/>
            </p:cNvPicPr>
            <p:nvPr/>
          </p:nvPicPr>
          <p:blipFill>
            <a:blip r:embed="rId8" cstate="print"/>
            <a:srcRect/>
            <a:stretch>
              <a:fillRect/>
            </a:stretch>
          </p:blipFill>
          <p:spPr bwMode="auto">
            <a:xfrm>
              <a:off x="4067944" y="4941168"/>
              <a:ext cx="979165" cy="1054485"/>
            </a:xfrm>
            <a:prstGeom prst="rect">
              <a:avLst/>
            </a:prstGeom>
            <a:noFill/>
            <a:ln w="9525">
              <a:noFill/>
              <a:miter lim="800000"/>
              <a:headEnd/>
              <a:tailEnd/>
            </a:ln>
          </p:spPr>
        </p:pic>
      </p:grpSp>
      <p:grpSp>
        <p:nvGrpSpPr>
          <p:cNvPr id="6" name="组合 175"/>
          <p:cNvGrpSpPr/>
          <p:nvPr/>
        </p:nvGrpSpPr>
        <p:grpSpPr bwMode="auto">
          <a:xfrm>
            <a:off x="5127625" y="5507038"/>
            <a:ext cx="903288" cy="777875"/>
            <a:chOff x="3876512" y="3212976"/>
            <a:chExt cx="1351191" cy="1276771"/>
          </a:xfrm>
        </p:grpSpPr>
        <p:pic>
          <p:nvPicPr>
            <p:cNvPr id="1164" name="Picture 70" descr="Service-Server"/>
            <p:cNvPicPr>
              <a:picLocks noChangeAspect="1" noChangeArrowheads="1"/>
            </p:cNvPicPr>
            <p:nvPr/>
          </p:nvPicPr>
          <p:blipFill>
            <a:blip r:embed="rId9" cstate="print"/>
            <a:srcRect/>
            <a:stretch>
              <a:fillRect/>
            </a:stretch>
          </p:blipFill>
          <p:spPr bwMode="auto">
            <a:xfrm>
              <a:off x="3925103" y="3212976"/>
              <a:ext cx="1262552" cy="792088"/>
            </a:xfrm>
            <a:prstGeom prst="rect">
              <a:avLst/>
            </a:prstGeom>
            <a:noFill/>
            <a:ln w="9525">
              <a:noFill/>
              <a:miter lim="800000"/>
              <a:headEnd/>
              <a:tailEnd/>
            </a:ln>
          </p:spPr>
        </p:pic>
        <p:sp>
          <p:nvSpPr>
            <p:cNvPr id="1165" name="TextBox 236"/>
            <p:cNvSpPr txBox="1">
              <a:spLocks noChangeArrowheads="1"/>
            </p:cNvSpPr>
            <p:nvPr/>
          </p:nvSpPr>
          <p:spPr bwMode="auto">
            <a:xfrm>
              <a:off x="3876512" y="3985320"/>
              <a:ext cx="1351191" cy="504427"/>
            </a:xfrm>
            <a:prstGeom prst="rect">
              <a:avLst/>
            </a:prstGeom>
            <a:noFill/>
            <a:ln w="9525">
              <a:noFill/>
              <a:miter lim="800000"/>
            </a:ln>
          </p:spPr>
          <p:txBody>
            <a:bodyPr wrap="none">
              <a:spAutoFit/>
            </a:bodyPr>
            <a:lstStyle/>
            <a:p>
              <a:pPr algn="ctr"/>
              <a:r>
                <a:rPr kumimoji="1" lang="zh-CN" altLang="en-US" sz="1400">
                  <a:solidFill>
                    <a:srgbClr val="000000"/>
                  </a:solidFill>
                </a:rPr>
                <a:t>业务系统</a:t>
              </a:r>
              <a:endParaRPr kumimoji="1" lang="zh-CN" altLang="en-US" sz="1400">
                <a:solidFill>
                  <a:srgbClr val="000000"/>
                </a:solidFill>
              </a:endParaRPr>
            </a:p>
          </p:txBody>
        </p:sp>
      </p:grpSp>
      <p:grpSp>
        <p:nvGrpSpPr>
          <p:cNvPr id="10" name="Group 479"/>
          <p:cNvGrpSpPr/>
          <p:nvPr/>
        </p:nvGrpSpPr>
        <p:grpSpPr bwMode="auto">
          <a:xfrm>
            <a:off x="5256213" y="4935538"/>
            <a:ext cx="288925" cy="508000"/>
            <a:chOff x="672" y="2658"/>
            <a:chExt cx="800" cy="935"/>
          </a:xfrm>
        </p:grpSpPr>
        <p:sp>
          <p:nvSpPr>
            <p:cNvPr id="1145" name="Freeform 480"/>
            <p:cNvSpPr/>
            <p:nvPr/>
          </p:nvSpPr>
          <p:spPr bwMode="auto">
            <a:xfrm>
              <a:off x="676" y="2705"/>
              <a:ext cx="682" cy="282"/>
            </a:xfrm>
            <a:custGeom>
              <a:avLst/>
              <a:gdLst>
                <a:gd name="T0" fmla="*/ 681 w 682"/>
                <a:gd name="T1" fmla="*/ 195 h 282"/>
                <a:gd name="T2" fmla="*/ 320 w 682"/>
                <a:gd name="T3" fmla="*/ 0 h 282"/>
                <a:gd name="T4" fmla="*/ 0 w 682"/>
                <a:gd name="T5" fmla="*/ 75 h 282"/>
                <a:gd name="T6" fmla="*/ 345 w 682"/>
                <a:gd name="T7" fmla="*/ 281 h 282"/>
                <a:gd name="T8" fmla="*/ 681 w 682"/>
                <a:gd name="T9" fmla="*/ 195 h 282"/>
                <a:gd name="T10" fmla="*/ 0 60000 65536"/>
                <a:gd name="T11" fmla="*/ 0 60000 65536"/>
                <a:gd name="T12" fmla="*/ 0 60000 65536"/>
                <a:gd name="T13" fmla="*/ 0 60000 65536"/>
                <a:gd name="T14" fmla="*/ 0 60000 65536"/>
                <a:gd name="T15" fmla="*/ 0 w 682"/>
                <a:gd name="T16" fmla="*/ 0 h 282"/>
                <a:gd name="T17" fmla="*/ 682 w 682"/>
                <a:gd name="T18" fmla="*/ 282 h 282"/>
              </a:gdLst>
              <a:ahLst/>
              <a:cxnLst>
                <a:cxn ang="T10">
                  <a:pos x="T0" y="T1"/>
                </a:cxn>
                <a:cxn ang="T11">
                  <a:pos x="T2" y="T3"/>
                </a:cxn>
                <a:cxn ang="T12">
                  <a:pos x="T4" y="T5"/>
                </a:cxn>
                <a:cxn ang="T13">
                  <a:pos x="T6" y="T7"/>
                </a:cxn>
                <a:cxn ang="T14">
                  <a:pos x="T8" y="T9"/>
                </a:cxn>
              </a:cxnLst>
              <a:rect l="T15" t="T16" r="T17" b="T18"/>
              <a:pathLst>
                <a:path w="682" h="282">
                  <a:moveTo>
                    <a:pt x="681" y="195"/>
                  </a:moveTo>
                  <a:lnTo>
                    <a:pt x="320" y="0"/>
                  </a:lnTo>
                  <a:lnTo>
                    <a:pt x="0" y="75"/>
                  </a:lnTo>
                  <a:lnTo>
                    <a:pt x="345" y="281"/>
                  </a:lnTo>
                  <a:lnTo>
                    <a:pt x="681" y="195"/>
                  </a:lnTo>
                </a:path>
              </a:pathLst>
            </a:custGeom>
            <a:solidFill>
              <a:srgbClr val="0099CC"/>
            </a:solidFill>
            <a:ln w="9525" cap="rnd">
              <a:noFill/>
              <a:round/>
            </a:ln>
          </p:spPr>
          <p:txBody>
            <a:bodyPr/>
            <a:lstStyle/>
            <a:p>
              <a:endParaRPr lang="zh-CN" altLang="en-US">
                <a:solidFill>
                  <a:srgbClr val="000000"/>
                </a:solidFill>
              </a:endParaRPr>
            </a:p>
          </p:txBody>
        </p:sp>
        <p:sp>
          <p:nvSpPr>
            <p:cNvPr id="1146" name="Freeform 481"/>
            <p:cNvSpPr/>
            <p:nvPr/>
          </p:nvSpPr>
          <p:spPr bwMode="auto">
            <a:xfrm>
              <a:off x="672" y="2863"/>
              <a:ext cx="621" cy="503"/>
            </a:xfrm>
            <a:custGeom>
              <a:avLst/>
              <a:gdLst>
                <a:gd name="T0" fmla="*/ 357 w 621"/>
                <a:gd name="T1" fmla="*/ 0 h 503"/>
                <a:gd name="T2" fmla="*/ 620 w 621"/>
                <a:gd name="T3" fmla="*/ 152 h 503"/>
                <a:gd name="T4" fmla="*/ 0 w 621"/>
                <a:gd name="T5" fmla="*/ 321 h 503"/>
                <a:gd name="T6" fmla="*/ 310 w 621"/>
                <a:gd name="T7" fmla="*/ 502 h 503"/>
                <a:gd name="T8" fmla="*/ 0 60000 65536"/>
                <a:gd name="T9" fmla="*/ 0 60000 65536"/>
                <a:gd name="T10" fmla="*/ 0 60000 65536"/>
                <a:gd name="T11" fmla="*/ 0 60000 65536"/>
                <a:gd name="T12" fmla="*/ 0 w 621"/>
                <a:gd name="T13" fmla="*/ 0 h 503"/>
                <a:gd name="T14" fmla="*/ 621 w 621"/>
                <a:gd name="T15" fmla="*/ 503 h 503"/>
              </a:gdLst>
              <a:ahLst/>
              <a:cxnLst>
                <a:cxn ang="T8">
                  <a:pos x="T0" y="T1"/>
                </a:cxn>
                <a:cxn ang="T9">
                  <a:pos x="T2" y="T3"/>
                </a:cxn>
                <a:cxn ang="T10">
                  <a:pos x="T4" y="T5"/>
                </a:cxn>
                <a:cxn ang="T11">
                  <a:pos x="T6" y="T7"/>
                </a:cxn>
              </a:cxnLst>
              <a:rect l="T12" t="T13" r="T14" b="T15"/>
              <a:pathLst>
                <a:path w="621" h="503">
                  <a:moveTo>
                    <a:pt x="357" y="0"/>
                  </a:moveTo>
                  <a:lnTo>
                    <a:pt x="620" y="152"/>
                  </a:lnTo>
                  <a:lnTo>
                    <a:pt x="0" y="321"/>
                  </a:lnTo>
                  <a:lnTo>
                    <a:pt x="310" y="50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47" name="Line 482"/>
            <p:cNvSpPr>
              <a:spLocks noChangeShapeType="1"/>
            </p:cNvSpPr>
            <p:nvPr/>
          </p:nvSpPr>
          <p:spPr bwMode="auto">
            <a:xfrm flipH="1">
              <a:off x="1028" y="2861"/>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48" name="Line 483"/>
            <p:cNvSpPr>
              <a:spLocks noChangeShapeType="1"/>
            </p:cNvSpPr>
            <p:nvPr/>
          </p:nvSpPr>
          <p:spPr bwMode="auto">
            <a:xfrm flipV="1">
              <a:off x="981" y="3363"/>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49" name="Freeform 484"/>
            <p:cNvSpPr/>
            <p:nvPr/>
          </p:nvSpPr>
          <p:spPr bwMode="auto">
            <a:xfrm>
              <a:off x="817" y="2863"/>
              <a:ext cx="618" cy="493"/>
            </a:xfrm>
            <a:custGeom>
              <a:avLst/>
              <a:gdLst>
                <a:gd name="T0" fmla="*/ 326 w 618"/>
                <a:gd name="T1" fmla="*/ 0 h 493"/>
                <a:gd name="T2" fmla="*/ 617 w 618"/>
                <a:gd name="T3" fmla="*/ 171 h 493"/>
                <a:gd name="T4" fmla="*/ 0 w 618"/>
                <a:gd name="T5" fmla="*/ 340 h 493"/>
                <a:gd name="T6" fmla="*/ 267 w 618"/>
                <a:gd name="T7" fmla="*/ 492 h 493"/>
                <a:gd name="T8" fmla="*/ 0 60000 65536"/>
                <a:gd name="T9" fmla="*/ 0 60000 65536"/>
                <a:gd name="T10" fmla="*/ 0 60000 65536"/>
                <a:gd name="T11" fmla="*/ 0 60000 65536"/>
                <a:gd name="T12" fmla="*/ 0 w 618"/>
                <a:gd name="T13" fmla="*/ 0 h 493"/>
                <a:gd name="T14" fmla="*/ 618 w 618"/>
                <a:gd name="T15" fmla="*/ 493 h 493"/>
              </a:gdLst>
              <a:ahLst/>
              <a:cxnLst>
                <a:cxn ang="T8">
                  <a:pos x="T0" y="T1"/>
                </a:cxn>
                <a:cxn ang="T9">
                  <a:pos x="T2" y="T3"/>
                </a:cxn>
                <a:cxn ang="T10">
                  <a:pos x="T4" y="T5"/>
                </a:cxn>
                <a:cxn ang="T11">
                  <a:pos x="T6" y="T7"/>
                </a:cxn>
              </a:cxnLst>
              <a:rect l="T12" t="T13" r="T14" b="T15"/>
              <a:pathLst>
                <a:path w="618" h="493">
                  <a:moveTo>
                    <a:pt x="326" y="0"/>
                  </a:moveTo>
                  <a:lnTo>
                    <a:pt x="617" y="171"/>
                  </a:lnTo>
                  <a:lnTo>
                    <a:pt x="0" y="340"/>
                  </a:lnTo>
                  <a:lnTo>
                    <a:pt x="267" y="49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50" name="Line 485"/>
            <p:cNvSpPr>
              <a:spLocks noChangeShapeType="1"/>
            </p:cNvSpPr>
            <p:nvPr/>
          </p:nvSpPr>
          <p:spPr bwMode="auto">
            <a:xfrm flipH="1">
              <a:off x="1142" y="2861"/>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51" name="Line 486"/>
            <p:cNvSpPr>
              <a:spLocks noChangeShapeType="1"/>
            </p:cNvSpPr>
            <p:nvPr/>
          </p:nvSpPr>
          <p:spPr bwMode="auto">
            <a:xfrm flipV="1">
              <a:off x="1083" y="3353"/>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52" name="Freeform 487"/>
            <p:cNvSpPr/>
            <p:nvPr/>
          </p:nvSpPr>
          <p:spPr bwMode="auto">
            <a:xfrm>
              <a:off x="791" y="3311"/>
              <a:ext cx="681" cy="282"/>
            </a:xfrm>
            <a:custGeom>
              <a:avLst/>
              <a:gdLst>
                <a:gd name="T0" fmla="*/ 680 w 681"/>
                <a:gd name="T1" fmla="*/ 195 h 282"/>
                <a:gd name="T2" fmla="*/ 320 w 681"/>
                <a:gd name="T3" fmla="*/ 0 h 282"/>
                <a:gd name="T4" fmla="*/ 0 w 681"/>
                <a:gd name="T5" fmla="*/ 75 h 282"/>
                <a:gd name="T6" fmla="*/ 344 w 681"/>
                <a:gd name="T7" fmla="*/ 281 h 282"/>
                <a:gd name="T8" fmla="*/ 680 w 681"/>
                <a:gd name="T9" fmla="*/ 195 h 282"/>
                <a:gd name="T10" fmla="*/ 0 60000 65536"/>
                <a:gd name="T11" fmla="*/ 0 60000 65536"/>
                <a:gd name="T12" fmla="*/ 0 60000 65536"/>
                <a:gd name="T13" fmla="*/ 0 60000 65536"/>
                <a:gd name="T14" fmla="*/ 0 60000 65536"/>
                <a:gd name="T15" fmla="*/ 0 w 681"/>
                <a:gd name="T16" fmla="*/ 0 h 282"/>
                <a:gd name="T17" fmla="*/ 681 w 681"/>
                <a:gd name="T18" fmla="*/ 282 h 282"/>
              </a:gdLst>
              <a:ahLst/>
              <a:cxnLst>
                <a:cxn ang="T10">
                  <a:pos x="T0" y="T1"/>
                </a:cxn>
                <a:cxn ang="T11">
                  <a:pos x="T2" y="T3"/>
                </a:cxn>
                <a:cxn ang="T12">
                  <a:pos x="T4" y="T5"/>
                </a:cxn>
                <a:cxn ang="T13">
                  <a:pos x="T6" y="T7"/>
                </a:cxn>
                <a:cxn ang="T14">
                  <a:pos x="T8" y="T9"/>
                </a:cxn>
              </a:cxnLst>
              <a:rect l="T15" t="T16" r="T17" b="T18"/>
              <a:pathLst>
                <a:path w="681" h="282">
                  <a:moveTo>
                    <a:pt x="680" y="195"/>
                  </a:moveTo>
                  <a:lnTo>
                    <a:pt x="320" y="0"/>
                  </a:lnTo>
                  <a:lnTo>
                    <a:pt x="0" y="75"/>
                  </a:lnTo>
                  <a:lnTo>
                    <a:pt x="344" y="281"/>
                  </a:lnTo>
                  <a:lnTo>
                    <a:pt x="680" y="195"/>
                  </a:lnTo>
                </a:path>
              </a:pathLst>
            </a:custGeom>
            <a:solidFill>
              <a:srgbClr val="0099CC"/>
            </a:solidFill>
            <a:ln w="9525" cap="rnd">
              <a:noFill/>
              <a:round/>
            </a:ln>
          </p:spPr>
          <p:txBody>
            <a:bodyPr/>
            <a:lstStyle/>
            <a:p>
              <a:endParaRPr lang="zh-CN" altLang="en-US">
                <a:solidFill>
                  <a:srgbClr val="000000"/>
                </a:solidFill>
              </a:endParaRPr>
            </a:p>
          </p:txBody>
        </p:sp>
        <p:sp>
          <p:nvSpPr>
            <p:cNvPr id="1153" name="Freeform 488"/>
            <p:cNvSpPr/>
            <p:nvPr/>
          </p:nvSpPr>
          <p:spPr bwMode="auto">
            <a:xfrm>
              <a:off x="791" y="3285"/>
              <a:ext cx="681" cy="281"/>
            </a:xfrm>
            <a:custGeom>
              <a:avLst/>
              <a:gdLst>
                <a:gd name="T0" fmla="*/ 680 w 681"/>
                <a:gd name="T1" fmla="*/ 195 h 281"/>
                <a:gd name="T2" fmla="*/ 320 w 681"/>
                <a:gd name="T3" fmla="*/ 0 h 281"/>
                <a:gd name="T4" fmla="*/ 0 w 681"/>
                <a:gd name="T5" fmla="*/ 75 h 281"/>
                <a:gd name="T6" fmla="*/ 344 w 681"/>
                <a:gd name="T7" fmla="*/ 280 h 281"/>
                <a:gd name="T8" fmla="*/ 680 w 681"/>
                <a:gd name="T9" fmla="*/ 195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5"/>
                  </a:moveTo>
                  <a:lnTo>
                    <a:pt x="320" y="0"/>
                  </a:lnTo>
                  <a:lnTo>
                    <a:pt x="0" y="75"/>
                  </a:lnTo>
                  <a:lnTo>
                    <a:pt x="344" y="280"/>
                  </a:lnTo>
                  <a:lnTo>
                    <a:pt x="680" y="195"/>
                  </a:lnTo>
                </a:path>
              </a:pathLst>
            </a:custGeom>
            <a:solidFill>
              <a:srgbClr val="99CCFF"/>
            </a:solidFill>
            <a:ln w="9525" cap="rnd">
              <a:noFill/>
              <a:round/>
            </a:ln>
          </p:spPr>
          <p:txBody>
            <a:bodyPr/>
            <a:lstStyle/>
            <a:p>
              <a:endParaRPr lang="zh-CN" altLang="en-US">
                <a:solidFill>
                  <a:srgbClr val="000000"/>
                </a:solidFill>
              </a:endParaRPr>
            </a:p>
          </p:txBody>
        </p:sp>
        <p:sp>
          <p:nvSpPr>
            <p:cNvPr id="1154" name="Freeform 489"/>
            <p:cNvSpPr/>
            <p:nvPr/>
          </p:nvSpPr>
          <p:spPr bwMode="auto">
            <a:xfrm>
              <a:off x="789" y="3264"/>
              <a:ext cx="681" cy="281"/>
            </a:xfrm>
            <a:custGeom>
              <a:avLst/>
              <a:gdLst>
                <a:gd name="T0" fmla="*/ 680 w 681"/>
                <a:gd name="T1" fmla="*/ 194 h 281"/>
                <a:gd name="T2" fmla="*/ 320 w 681"/>
                <a:gd name="T3" fmla="*/ 0 h 281"/>
                <a:gd name="T4" fmla="*/ 0 w 681"/>
                <a:gd name="T5" fmla="*/ 74 h 281"/>
                <a:gd name="T6" fmla="*/ 345 w 681"/>
                <a:gd name="T7" fmla="*/ 280 h 281"/>
                <a:gd name="T8" fmla="*/ 680 w 681"/>
                <a:gd name="T9" fmla="*/ 194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4"/>
                  </a:moveTo>
                  <a:lnTo>
                    <a:pt x="320" y="0"/>
                  </a:lnTo>
                  <a:lnTo>
                    <a:pt x="0" y="74"/>
                  </a:lnTo>
                  <a:lnTo>
                    <a:pt x="345" y="280"/>
                  </a:lnTo>
                  <a:lnTo>
                    <a:pt x="680" y="194"/>
                  </a:lnTo>
                </a:path>
              </a:pathLst>
            </a:custGeom>
            <a:solidFill>
              <a:srgbClr val="CCECFF"/>
            </a:solidFill>
            <a:ln w="9525" cap="rnd">
              <a:noFill/>
              <a:round/>
            </a:ln>
          </p:spPr>
          <p:txBody>
            <a:bodyPr/>
            <a:lstStyle/>
            <a:p>
              <a:endParaRPr lang="zh-CN" altLang="en-US">
                <a:solidFill>
                  <a:srgbClr val="000000"/>
                </a:solidFill>
              </a:endParaRPr>
            </a:p>
          </p:txBody>
        </p:sp>
        <p:sp>
          <p:nvSpPr>
            <p:cNvPr id="1155" name="Freeform 490"/>
            <p:cNvSpPr/>
            <p:nvPr/>
          </p:nvSpPr>
          <p:spPr bwMode="auto">
            <a:xfrm>
              <a:off x="1020" y="3356"/>
              <a:ext cx="177" cy="92"/>
            </a:xfrm>
            <a:custGeom>
              <a:avLst/>
              <a:gdLst>
                <a:gd name="T0" fmla="*/ 88 w 177"/>
                <a:gd name="T1" fmla="*/ 91 h 92"/>
                <a:gd name="T2" fmla="*/ 106 w 177"/>
                <a:gd name="T3" fmla="*/ 91 h 92"/>
                <a:gd name="T4" fmla="*/ 122 w 177"/>
                <a:gd name="T5" fmla="*/ 88 h 92"/>
                <a:gd name="T6" fmla="*/ 137 w 177"/>
                <a:gd name="T7" fmla="*/ 84 h 92"/>
                <a:gd name="T8" fmla="*/ 150 w 177"/>
                <a:gd name="T9" fmla="*/ 78 h 92"/>
                <a:gd name="T10" fmla="*/ 161 w 177"/>
                <a:gd name="T11" fmla="*/ 71 h 92"/>
                <a:gd name="T12" fmla="*/ 169 w 177"/>
                <a:gd name="T13" fmla="*/ 63 h 92"/>
                <a:gd name="T14" fmla="*/ 174 w 177"/>
                <a:gd name="T15" fmla="*/ 55 h 92"/>
                <a:gd name="T16" fmla="*/ 176 w 177"/>
                <a:gd name="T17" fmla="*/ 46 h 92"/>
                <a:gd name="T18" fmla="*/ 174 w 177"/>
                <a:gd name="T19" fmla="*/ 36 h 92"/>
                <a:gd name="T20" fmla="*/ 169 w 177"/>
                <a:gd name="T21" fmla="*/ 28 h 92"/>
                <a:gd name="T22" fmla="*/ 161 w 177"/>
                <a:gd name="T23" fmla="*/ 20 h 92"/>
                <a:gd name="T24" fmla="*/ 150 w 177"/>
                <a:gd name="T25" fmla="*/ 13 h 92"/>
                <a:gd name="T26" fmla="*/ 137 w 177"/>
                <a:gd name="T27" fmla="*/ 8 h 92"/>
                <a:gd name="T28" fmla="*/ 122 w 177"/>
                <a:gd name="T29" fmla="*/ 3 h 92"/>
                <a:gd name="T30" fmla="*/ 106 w 177"/>
                <a:gd name="T31" fmla="*/ 1 h 92"/>
                <a:gd name="T32" fmla="*/ 88 w 177"/>
                <a:gd name="T33" fmla="*/ 0 h 92"/>
                <a:gd name="T34" fmla="*/ 70 w 177"/>
                <a:gd name="T35" fmla="*/ 1 h 92"/>
                <a:gd name="T36" fmla="*/ 54 w 177"/>
                <a:gd name="T37" fmla="*/ 3 h 92"/>
                <a:gd name="T38" fmla="*/ 39 w 177"/>
                <a:gd name="T39" fmla="*/ 8 h 92"/>
                <a:gd name="T40" fmla="*/ 26 w 177"/>
                <a:gd name="T41" fmla="*/ 13 h 92"/>
                <a:gd name="T42" fmla="*/ 15 w 177"/>
                <a:gd name="T43" fmla="*/ 20 h 92"/>
                <a:gd name="T44" fmla="*/ 7 w 177"/>
                <a:gd name="T45" fmla="*/ 28 h 92"/>
                <a:gd name="T46" fmla="*/ 2 w 177"/>
                <a:gd name="T47" fmla="*/ 36 h 92"/>
                <a:gd name="T48" fmla="*/ 0 w 177"/>
                <a:gd name="T49" fmla="*/ 46 h 92"/>
                <a:gd name="T50" fmla="*/ 2 w 177"/>
                <a:gd name="T51" fmla="*/ 55 h 92"/>
                <a:gd name="T52" fmla="*/ 7 w 177"/>
                <a:gd name="T53" fmla="*/ 63 h 92"/>
                <a:gd name="T54" fmla="*/ 15 w 177"/>
                <a:gd name="T55" fmla="*/ 71 h 92"/>
                <a:gd name="T56" fmla="*/ 26 w 177"/>
                <a:gd name="T57" fmla="*/ 78 h 92"/>
                <a:gd name="T58" fmla="*/ 39 w 177"/>
                <a:gd name="T59" fmla="*/ 84 h 92"/>
                <a:gd name="T60" fmla="*/ 54 w 177"/>
                <a:gd name="T61" fmla="*/ 88 h 92"/>
                <a:gd name="T62" fmla="*/ 70 w 177"/>
                <a:gd name="T63" fmla="*/ 91 h 92"/>
                <a:gd name="T64" fmla="*/ 88 w 177"/>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92"/>
                <a:gd name="T101" fmla="*/ 177 w 17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92">
                  <a:moveTo>
                    <a:pt x="88" y="91"/>
                  </a:moveTo>
                  <a:lnTo>
                    <a:pt x="106" y="91"/>
                  </a:lnTo>
                  <a:lnTo>
                    <a:pt x="122" y="88"/>
                  </a:lnTo>
                  <a:lnTo>
                    <a:pt x="137" y="84"/>
                  </a:lnTo>
                  <a:lnTo>
                    <a:pt x="150" y="78"/>
                  </a:lnTo>
                  <a:lnTo>
                    <a:pt x="161" y="71"/>
                  </a:lnTo>
                  <a:lnTo>
                    <a:pt x="169" y="63"/>
                  </a:lnTo>
                  <a:lnTo>
                    <a:pt x="174" y="55"/>
                  </a:lnTo>
                  <a:lnTo>
                    <a:pt x="176" y="46"/>
                  </a:lnTo>
                  <a:lnTo>
                    <a:pt x="174" y="36"/>
                  </a:lnTo>
                  <a:lnTo>
                    <a:pt x="169" y="28"/>
                  </a:lnTo>
                  <a:lnTo>
                    <a:pt x="161" y="20"/>
                  </a:lnTo>
                  <a:lnTo>
                    <a:pt x="150" y="13"/>
                  </a:lnTo>
                  <a:lnTo>
                    <a:pt x="137" y="8"/>
                  </a:lnTo>
                  <a:lnTo>
                    <a:pt x="122" y="3"/>
                  </a:lnTo>
                  <a:lnTo>
                    <a:pt x="106" y="1"/>
                  </a:lnTo>
                  <a:lnTo>
                    <a:pt x="88" y="0"/>
                  </a:lnTo>
                  <a:lnTo>
                    <a:pt x="70" y="1"/>
                  </a:lnTo>
                  <a:lnTo>
                    <a:pt x="54" y="3"/>
                  </a:lnTo>
                  <a:lnTo>
                    <a:pt x="39" y="8"/>
                  </a:lnTo>
                  <a:lnTo>
                    <a:pt x="26" y="13"/>
                  </a:lnTo>
                  <a:lnTo>
                    <a:pt x="15" y="20"/>
                  </a:lnTo>
                  <a:lnTo>
                    <a:pt x="7" y="28"/>
                  </a:lnTo>
                  <a:lnTo>
                    <a:pt x="2" y="36"/>
                  </a:lnTo>
                  <a:lnTo>
                    <a:pt x="0" y="46"/>
                  </a:lnTo>
                  <a:lnTo>
                    <a:pt x="2" y="55"/>
                  </a:lnTo>
                  <a:lnTo>
                    <a:pt x="7" y="63"/>
                  </a:lnTo>
                  <a:lnTo>
                    <a:pt x="15" y="71"/>
                  </a:lnTo>
                  <a:lnTo>
                    <a:pt x="26" y="78"/>
                  </a:lnTo>
                  <a:lnTo>
                    <a:pt x="39" y="84"/>
                  </a:lnTo>
                  <a:lnTo>
                    <a:pt x="54" y="88"/>
                  </a:lnTo>
                  <a:lnTo>
                    <a:pt x="70" y="91"/>
                  </a:lnTo>
                  <a:lnTo>
                    <a:pt x="88" y="91"/>
                  </a:lnTo>
                </a:path>
              </a:pathLst>
            </a:custGeom>
            <a:solidFill>
              <a:schemeClr val="accent2"/>
            </a:solidFill>
            <a:ln w="9525" cap="rnd">
              <a:noFill/>
              <a:round/>
            </a:ln>
          </p:spPr>
          <p:txBody>
            <a:bodyPr/>
            <a:lstStyle/>
            <a:p>
              <a:endParaRPr lang="zh-CN" altLang="en-US">
                <a:solidFill>
                  <a:srgbClr val="000000"/>
                </a:solidFill>
              </a:endParaRPr>
            </a:p>
          </p:txBody>
        </p:sp>
        <p:sp>
          <p:nvSpPr>
            <p:cNvPr id="1156" name="Freeform 491"/>
            <p:cNvSpPr/>
            <p:nvPr/>
          </p:nvSpPr>
          <p:spPr bwMode="auto">
            <a:xfrm>
              <a:off x="676" y="2679"/>
              <a:ext cx="682" cy="281"/>
            </a:xfrm>
            <a:custGeom>
              <a:avLst/>
              <a:gdLst>
                <a:gd name="T0" fmla="*/ 681 w 682"/>
                <a:gd name="T1" fmla="*/ 195 h 281"/>
                <a:gd name="T2" fmla="*/ 320 w 682"/>
                <a:gd name="T3" fmla="*/ 0 h 281"/>
                <a:gd name="T4" fmla="*/ 0 w 682"/>
                <a:gd name="T5" fmla="*/ 75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5"/>
                  </a:lnTo>
                  <a:lnTo>
                    <a:pt x="345" y="280"/>
                  </a:lnTo>
                  <a:lnTo>
                    <a:pt x="681" y="195"/>
                  </a:lnTo>
                </a:path>
              </a:pathLst>
            </a:custGeom>
            <a:solidFill>
              <a:srgbClr val="99CCFF"/>
            </a:solidFill>
            <a:ln w="9525" cap="rnd">
              <a:noFill/>
              <a:round/>
            </a:ln>
          </p:spPr>
          <p:txBody>
            <a:bodyPr/>
            <a:lstStyle/>
            <a:p>
              <a:endParaRPr lang="zh-CN" altLang="en-US">
                <a:solidFill>
                  <a:srgbClr val="000000"/>
                </a:solidFill>
              </a:endParaRPr>
            </a:p>
          </p:txBody>
        </p:sp>
        <p:sp>
          <p:nvSpPr>
            <p:cNvPr id="1157" name="Freeform 492"/>
            <p:cNvSpPr/>
            <p:nvPr/>
          </p:nvSpPr>
          <p:spPr bwMode="auto">
            <a:xfrm>
              <a:off x="674" y="2658"/>
              <a:ext cx="682" cy="281"/>
            </a:xfrm>
            <a:custGeom>
              <a:avLst/>
              <a:gdLst>
                <a:gd name="T0" fmla="*/ 681 w 682"/>
                <a:gd name="T1" fmla="*/ 195 h 281"/>
                <a:gd name="T2" fmla="*/ 320 w 682"/>
                <a:gd name="T3" fmla="*/ 0 h 281"/>
                <a:gd name="T4" fmla="*/ 0 w 682"/>
                <a:gd name="T5" fmla="*/ 74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4"/>
                  </a:lnTo>
                  <a:lnTo>
                    <a:pt x="345" y="280"/>
                  </a:lnTo>
                  <a:lnTo>
                    <a:pt x="681" y="195"/>
                  </a:lnTo>
                </a:path>
              </a:pathLst>
            </a:custGeom>
            <a:solidFill>
              <a:srgbClr val="CCECFF"/>
            </a:solidFill>
            <a:ln w="9525" cap="rnd">
              <a:noFill/>
              <a:round/>
            </a:ln>
          </p:spPr>
          <p:txBody>
            <a:bodyPr/>
            <a:lstStyle/>
            <a:p>
              <a:endParaRPr lang="zh-CN" altLang="en-US">
                <a:solidFill>
                  <a:srgbClr val="000000"/>
                </a:solidFill>
              </a:endParaRPr>
            </a:p>
          </p:txBody>
        </p:sp>
        <p:sp>
          <p:nvSpPr>
            <p:cNvPr id="1158" name="Freeform 493"/>
            <p:cNvSpPr/>
            <p:nvPr/>
          </p:nvSpPr>
          <p:spPr bwMode="auto">
            <a:xfrm>
              <a:off x="906" y="2750"/>
              <a:ext cx="176" cy="92"/>
            </a:xfrm>
            <a:custGeom>
              <a:avLst/>
              <a:gdLst>
                <a:gd name="T0" fmla="*/ 87 w 176"/>
                <a:gd name="T1" fmla="*/ 91 h 92"/>
                <a:gd name="T2" fmla="*/ 105 w 176"/>
                <a:gd name="T3" fmla="*/ 91 h 92"/>
                <a:gd name="T4" fmla="*/ 122 w 176"/>
                <a:gd name="T5" fmla="*/ 88 h 92"/>
                <a:gd name="T6" fmla="*/ 137 w 176"/>
                <a:gd name="T7" fmla="*/ 84 h 92"/>
                <a:gd name="T8" fmla="*/ 150 w 176"/>
                <a:gd name="T9" fmla="*/ 78 h 92"/>
                <a:gd name="T10" fmla="*/ 160 w 176"/>
                <a:gd name="T11" fmla="*/ 71 h 92"/>
                <a:gd name="T12" fmla="*/ 168 w 176"/>
                <a:gd name="T13" fmla="*/ 64 h 92"/>
                <a:gd name="T14" fmla="*/ 173 w 176"/>
                <a:gd name="T15" fmla="*/ 55 h 92"/>
                <a:gd name="T16" fmla="*/ 175 w 176"/>
                <a:gd name="T17" fmla="*/ 46 h 92"/>
                <a:gd name="T18" fmla="*/ 173 w 176"/>
                <a:gd name="T19" fmla="*/ 36 h 92"/>
                <a:gd name="T20" fmla="*/ 168 w 176"/>
                <a:gd name="T21" fmla="*/ 28 h 92"/>
                <a:gd name="T22" fmla="*/ 160 w 176"/>
                <a:gd name="T23" fmla="*/ 20 h 92"/>
                <a:gd name="T24" fmla="*/ 150 w 176"/>
                <a:gd name="T25" fmla="*/ 13 h 92"/>
                <a:gd name="T26" fmla="*/ 137 w 176"/>
                <a:gd name="T27" fmla="*/ 8 h 92"/>
                <a:gd name="T28" fmla="*/ 122 w 176"/>
                <a:gd name="T29" fmla="*/ 3 h 92"/>
                <a:gd name="T30" fmla="*/ 105 w 176"/>
                <a:gd name="T31" fmla="*/ 1 h 92"/>
                <a:gd name="T32" fmla="*/ 87 w 176"/>
                <a:gd name="T33" fmla="*/ 0 h 92"/>
                <a:gd name="T34" fmla="*/ 70 w 176"/>
                <a:gd name="T35" fmla="*/ 1 h 92"/>
                <a:gd name="T36" fmla="*/ 53 w 176"/>
                <a:gd name="T37" fmla="*/ 3 h 92"/>
                <a:gd name="T38" fmla="*/ 38 w 176"/>
                <a:gd name="T39" fmla="*/ 8 h 92"/>
                <a:gd name="T40" fmla="*/ 25 w 176"/>
                <a:gd name="T41" fmla="*/ 13 h 92"/>
                <a:gd name="T42" fmla="*/ 15 w 176"/>
                <a:gd name="T43" fmla="*/ 20 h 92"/>
                <a:gd name="T44" fmla="*/ 6 w 176"/>
                <a:gd name="T45" fmla="*/ 28 h 92"/>
                <a:gd name="T46" fmla="*/ 1 w 176"/>
                <a:gd name="T47" fmla="*/ 36 h 92"/>
                <a:gd name="T48" fmla="*/ 0 w 176"/>
                <a:gd name="T49" fmla="*/ 46 h 92"/>
                <a:gd name="T50" fmla="*/ 1 w 176"/>
                <a:gd name="T51" fmla="*/ 55 h 92"/>
                <a:gd name="T52" fmla="*/ 6 w 176"/>
                <a:gd name="T53" fmla="*/ 64 h 92"/>
                <a:gd name="T54" fmla="*/ 15 w 176"/>
                <a:gd name="T55" fmla="*/ 71 h 92"/>
                <a:gd name="T56" fmla="*/ 25 w 176"/>
                <a:gd name="T57" fmla="*/ 78 h 92"/>
                <a:gd name="T58" fmla="*/ 38 w 176"/>
                <a:gd name="T59" fmla="*/ 84 h 92"/>
                <a:gd name="T60" fmla="*/ 53 w 176"/>
                <a:gd name="T61" fmla="*/ 88 h 92"/>
                <a:gd name="T62" fmla="*/ 70 w 176"/>
                <a:gd name="T63" fmla="*/ 91 h 92"/>
                <a:gd name="T64" fmla="*/ 87 w 176"/>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92"/>
                <a:gd name="T101" fmla="*/ 176 w 17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92">
                  <a:moveTo>
                    <a:pt x="87" y="91"/>
                  </a:moveTo>
                  <a:lnTo>
                    <a:pt x="105" y="91"/>
                  </a:lnTo>
                  <a:lnTo>
                    <a:pt x="122" y="88"/>
                  </a:lnTo>
                  <a:lnTo>
                    <a:pt x="137" y="84"/>
                  </a:lnTo>
                  <a:lnTo>
                    <a:pt x="150" y="78"/>
                  </a:lnTo>
                  <a:lnTo>
                    <a:pt x="160" y="71"/>
                  </a:lnTo>
                  <a:lnTo>
                    <a:pt x="168" y="64"/>
                  </a:lnTo>
                  <a:lnTo>
                    <a:pt x="173" y="55"/>
                  </a:lnTo>
                  <a:lnTo>
                    <a:pt x="175" y="46"/>
                  </a:lnTo>
                  <a:lnTo>
                    <a:pt x="173" y="36"/>
                  </a:lnTo>
                  <a:lnTo>
                    <a:pt x="168" y="28"/>
                  </a:lnTo>
                  <a:lnTo>
                    <a:pt x="160" y="20"/>
                  </a:lnTo>
                  <a:lnTo>
                    <a:pt x="150" y="13"/>
                  </a:lnTo>
                  <a:lnTo>
                    <a:pt x="137" y="8"/>
                  </a:lnTo>
                  <a:lnTo>
                    <a:pt x="122" y="3"/>
                  </a:lnTo>
                  <a:lnTo>
                    <a:pt x="105" y="1"/>
                  </a:lnTo>
                  <a:lnTo>
                    <a:pt x="87" y="0"/>
                  </a:lnTo>
                  <a:lnTo>
                    <a:pt x="70" y="1"/>
                  </a:lnTo>
                  <a:lnTo>
                    <a:pt x="53" y="3"/>
                  </a:lnTo>
                  <a:lnTo>
                    <a:pt x="38" y="8"/>
                  </a:lnTo>
                  <a:lnTo>
                    <a:pt x="25" y="13"/>
                  </a:lnTo>
                  <a:lnTo>
                    <a:pt x="15" y="20"/>
                  </a:lnTo>
                  <a:lnTo>
                    <a:pt x="6" y="28"/>
                  </a:lnTo>
                  <a:lnTo>
                    <a:pt x="1" y="36"/>
                  </a:lnTo>
                  <a:lnTo>
                    <a:pt x="0" y="46"/>
                  </a:lnTo>
                  <a:lnTo>
                    <a:pt x="1" y="55"/>
                  </a:lnTo>
                  <a:lnTo>
                    <a:pt x="6" y="64"/>
                  </a:lnTo>
                  <a:lnTo>
                    <a:pt x="15" y="71"/>
                  </a:lnTo>
                  <a:lnTo>
                    <a:pt x="25" y="78"/>
                  </a:lnTo>
                  <a:lnTo>
                    <a:pt x="38" y="84"/>
                  </a:lnTo>
                  <a:lnTo>
                    <a:pt x="53" y="88"/>
                  </a:lnTo>
                  <a:lnTo>
                    <a:pt x="70" y="91"/>
                  </a:lnTo>
                  <a:lnTo>
                    <a:pt x="87" y="91"/>
                  </a:lnTo>
                </a:path>
              </a:pathLst>
            </a:custGeom>
            <a:solidFill>
              <a:schemeClr val="accent2"/>
            </a:solidFill>
            <a:ln w="9525" cap="rnd">
              <a:noFill/>
              <a:round/>
            </a:ln>
          </p:spPr>
          <p:txBody>
            <a:bodyPr/>
            <a:lstStyle/>
            <a:p>
              <a:endParaRPr lang="zh-CN" altLang="en-US">
                <a:solidFill>
                  <a:srgbClr val="000000"/>
                </a:solidFill>
              </a:endParaRPr>
            </a:p>
          </p:txBody>
        </p:sp>
        <p:sp>
          <p:nvSpPr>
            <p:cNvPr id="1159" name="Freeform 494"/>
            <p:cNvSpPr/>
            <p:nvPr/>
          </p:nvSpPr>
          <p:spPr bwMode="auto">
            <a:xfrm>
              <a:off x="746" y="2816"/>
              <a:ext cx="622" cy="586"/>
            </a:xfrm>
            <a:custGeom>
              <a:avLst/>
              <a:gdLst>
                <a:gd name="T0" fmla="*/ 262 w 622"/>
                <a:gd name="T1" fmla="*/ 0 h 586"/>
                <a:gd name="T2" fmla="*/ 621 w 622"/>
                <a:gd name="T3" fmla="*/ 210 h 586"/>
                <a:gd name="T4" fmla="*/ 0 w 622"/>
                <a:gd name="T5" fmla="*/ 379 h 586"/>
                <a:gd name="T6" fmla="*/ 355 w 622"/>
                <a:gd name="T7" fmla="*/ 585 h 586"/>
                <a:gd name="T8" fmla="*/ 0 60000 65536"/>
                <a:gd name="T9" fmla="*/ 0 60000 65536"/>
                <a:gd name="T10" fmla="*/ 0 60000 65536"/>
                <a:gd name="T11" fmla="*/ 0 60000 65536"/>
                <a:gd name="T12" fmla="*/ 0 w 622"/>
                <a:gd name="T13" fmla="*/ 0 h 586"/>
                <a:gd name="T14" fmla="*/ 622 w 622"/>
                <a:gd name="T15" fmla="*/ 586 h 586"/>
              </a:gdLst>
              <a:ahLst/>
              <a:cxnLst>
                <a:cxn ang="T8">
                  <a:pos x="T0" y="T1"/>
                </a:cxn>
                <a:cxn ang="T9">
                  <a:pos x="T2" y="T3"/>
                </a:cxn>
                <a:cxn ang="T10">
                  <a:pos x="T4" y="T5"/>
                </a:cxn>
                <a:cxn ang="T11">
                  <a:pos x="T6" y="T7"/>
                </a:cxn>
              </a:cxnLst>
              <a:rect l="T12" t="T13" r="T14" b="T15"/>
              <a:pathLst>
                <a:path w="622" h="586">
                  <a:moveTo>
                    <a:pt x="262" y="0"/>
                  </a:moveTo>
                  <a:lnTo>
                    <a:pt x="621" y="210"/>
                  </a:lnTo>
                  <a:lnTo>
                    <a:pt x="0" y="379"/>
                  </a:lnTo>
                  <a:lnTo>
                    <a:pt x="355" y="585"/>
                  </a:lnTo>
                </a:path>
              </a:pathLst>
            </a:custGeom>
            <a:noFill/>
            <a:ln w="12700" cap="rnd">
              <a:solidFill>
                <a:srgbClr val="FFFF00"/>
              </a:solidFill>
              <a:round/>
              <a:headEnd type="none" w="sm" len="sm"/>
              <a:tailEnd type="none" w="sm" len="sm"/>
            </a:ln>
          </p:spPr>
          <p:txBody>
            <a:bodyPr/>
            <a:lstStyle/>
            <a:p>
              <a:endParaRPr lang="zh-CN" altLang="en-US">
                <a:solidFill>
                  <a:srgbClr val="000000"/>
                </a:solidFill>
              </a:endParaRPr>
            </a:p>
          </p:txBody>
        </p:sp>
        <p:sp>
          <p:nvSpPr>
            <p:cNvPr id="1160" name="Line 495"/>
            <p:cNvSpPr>
              <a:spLocks noChangeShapeType="1"/>
            </p:cNvSpPr>
            <p:nvPr/>
          </p:nvSpPr>
          <p:spPr bwMode="auto">
            <a:xfrm flipH="1">
              <a:off x="1006" y="2812"/>
              <a:ext cx="5" cy="7"/>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61" name="Line 496"/>
            <p:cNvSpPr>
              <a:spLocks noChangeShapeType="1"/>
            </p:cNvSpPr>
            <p:nvPr/>
          </p:nvSpPr>
          <p:spPr bwMode="auto">
            <a:xfrm flipV="1">
              <a:off x="1099" y="3397"/>
              <a:ext cx="5" cy="8"/>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62" name="Freeform 497"/>
            <p:cNvSpPr/>
            <p:nvPr/>
          </p:nvSpPr>
          <p:spPr bwMode="auto">
            <a:xfrm>
              <a:off x="1043" y="3368"/>
              <a:ext cx="126" cy="66"/>
            </a:xfrm>
            <a:custGeom>
              <a:avLst/>
              <a:gdLst>
                <a:gd name="T0" fmla="*/ 63 w 126"/>
                <a:gd name="T1" fmla="*/ 65 h 66"/>
                <a:gd name="T2" fmla="*/ 75 w 126"/>
                <a:gd name="T3" fmla="*/ 64 h 66"/>
                <a:gd name="T4" fmla="*/ 87 w 126"/>
                <a:gd name="T5" fmla="*/ 63 h 66"/>
                <a:gd name="T6" fmla="*/ 98 w 126"/>
                <a:gd name="T7" fmla="*/ 59 h 66"/>
                <a:gd name="T8" fmla="*/ 107 w 126"/>
                <a:gd name="T9" fmla="*/ 55 h 66"/>
                <a:gd name="T10" fmla="*/ 115 w 126"/>
                <a:gd name="T11" fmla="*/ 51 h 66"/>
                <a:gd name="T12" fmla="*/ 120 w 126"/>
                <a:gd name="T13" fmla="*/ 45 h 66"/>
                <a:gd name="T14" fmla="*/ 124 w 126"/>
                <a:gd name="T15" fmla="*/ 39 h 66"/>
                <a:gd name="T16" fmla="*/ 125 w 126"/>
                <a:gd name="T17" fmla="*/ 32 h 66"/>
                <a:gd name="T18" fmla="*/ 124 w 126"/>
                <a:gd name="T19" fmla="*/ 26 h 66"/>
                <a:gd name="T20" fmla="*/ 120 w 126"/>
                <a:gd name="T21" fmla="*/ 20 h 66"/>
                <a:gd name="T22" fmla="*/ 115 w 126"/>
                <a:gd name="T23" fmla="*/ 14 h 66"/>
                <a:gd name="T24" fmla="*/ 107 w 126"/>
                <a:gd name="T25" fmla="*/ 9 h 66"/>
                <a:gd name="T26" fmla="*/ 98 w 126"/>
                <a:gd name="T27" fmla="*/ 5 h 66"/>
                <a:gd name="T28" fmla="*/ 87 w 126"/>
                <a:gd name="T29" fmla="*/ 2 h 66"/>
                <a:gd name="T30" fmla="*/ 75 w 126"/>
                <a:gd name="T31" fmla="*/ 0 h 66"/>
                <a:gd name="T32" fmla="*/ 63 w 126"/>
                <a:gd name="T33" fmla="*/ 0 h 66"/>
                <a:gd name="T34" fmla="*/ 50 w 126"/>
                <a:gd name="T35" fmla="*/ 0 h 66"/>
                <a:gd name="T36" fmla="*/ 38 w 126"/>
                <a:gd name="T37" fmla="*/ 2 h 66"/>
                <a:gd name="T38" fmla="*/ 28 w 126"/>
                <a:gd name="T39" fmla="*/ 5 h 66"/>
                <a:gd name="T40" fmla="*/ 18 w 126"/>
                <a:gd name="T41" fmla="*/ 9 h 66"/>
                <a:gd name="T42" fmla="*/ 11 w 126"/>
                <a:gd name="T43" fmla="*/ 14 h 66"/>
                <a:gd name="T44" fmla="*/ 5 w 126"/>
                <a:gd name="T45" fmla="*/ 20 h 66"/>
                <a:gd name="T46" fmla="*/ 1 w 126"/>
                <a:gd name="T47" fmla="*/ 26 h 66"/>
                <a:gd name="T48" fmla="*/ 0 w 126"/>
                <a:gd name="T49" fmla="*/ 32 h 66"/>
                <a:gd name="T50" fmla="*/ 1 w 126"/>
                <a:gd name="T51" fmla="*/ 39 h 66"/>
                <a:gd name="T52" fmla="*/ 5 w 126"/>
                <a:gd name="T53" fmla="*/ 45 h 66"/>
                <a:gd name="T54" fmla="*/ 11 w 126"/>
                <a:gd name="T55" fmla="*/ 51 h 66"/>
                <a:gd name="T56" fmla="*/ 18 w 126"/>
                <a:gd name="T57" fmla="*/ 55 h 66"/>
                <a:gd name="T58" fmla="*/ 28 w 126"/>
                <a:gd name="T59" fmla="*/ 59 h 66"/>
                <a:gd name="T60" fmla="*/ 38 w 126"/>
                <a:gd name="T61" fmla="*/ 63 h 66"/>
                <a:gd name="T62" fmla="*/ 50 w 126"/>
                <a:gd name="T63" fmla="*/ 64 h 66"/>
                <a:gd name="T64" fmla="*/ 63 w 126"/>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66"/>
                <a:gd name="T101" fmla="*/ 126 w 12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66">
                  <a:moveTo>
                    <a:pt x="63" y="65"/>
                  </a:moveTo>
                  <a:lnTo>
                    <a:pt x="75" y="64"/>
                  </a:lnTo>
                  <a:lnTo>
                    <a:pt x="87" y="63"/>
                  </a:lnTo>
                  <a:lnTo>
                    <a:pt x="98" y="59"/>
                  </a:lnTo>
                  <a:lnTo>
                    <a:pt x="107" y="55"/>
                  </a:lnTo>
                  <a:lnTo>
                    <a:pt x="115" y="51"/>
                  </a:lnTo>
                  <a:lnTo>
                    <a:pt x="120" y="45"/>
                  </a:lnTo>
                  <a:lnTo>
                    <a:pt x="124" y="39"/>
                  </a:lnTo>
                  <a:lnTo>
                    <a:pt x="125" y="32"/>
                  </a:lnTo>
                  <a:lnTo>
                    <a:pt x="124" y="26"/>
                  </a:lnTo>
                  <a:lnTo>
                    <a:pt x="120" y="20"/>
                  </a:lnTo>
                  <a:lnTo>
                    <a:pt x="115" y="14"/>
                  </a:lnTo>
                  <a:lnTo>
                    <a:pt x="107" y="9"/>
                  </a:lnTo>
                  <a:lnTo>
                    <a:pt x="98" y="5"/>
                  </a:lnTo>
                  <a:lnTo>
                    <a:pt x="87" y="2"/>
                  </a:lnTo>
                  <a:lnTo>
                    <a:pt x="75" y="0"/>
                  </a:lnTo>
                  <a:lnTo>
                    <a:pt x="63" y="0"/>
                  </a:lnTo>
                  <a:lnTo>
                    <a:pt x="50" y="0"/>
                  </a:lnTo>
                  <a:lnTo>
                    <a:pt x="38" y="2"/>
                  </a:lnTo>
                  <a:lnTo>
                    <a:pt x="28" y="5"/>
                  </a:lnTo>
                  <a:lnTo>
                    <a:pt x="18" y="9"/>
                  </a:lnTo>
                  <a:lnTo>
                    <a:pt x="11" y="14"/>
                  </a:lnTo>
                  <a:lnTo>
                    <a:pt x="5" y="20"/>
                  </a:lnTo>
                  <a:lnTo>
                    <a:pt x="1" y="26"/>
                  </a:lnTo>
                  <a:lnTo>
                    <a:pt x="0" y="32"/>
                  </a:lnTo>
                  <a:lnTo>
                    <a:pt x="1" y="39"/>
                  </a:lnTo>
                  <a:lnTo>
                    <a:pt x="5" y="45"/>
                  </a:lnTo>
                  <a:lnTo>
                    <a:pt x="11" y="51"/>
                  </a:lnTo>
                  <a:lnTo>
                    <a:pt x="18" y="55"/>
                  </a:lnTo>
                  <a:lnTo>
                    <a:pt x="28" y="59"/>
                  </a:lnTo>
                  <a:lnTo>
                    <a:pt x="38" y="63"/>
                  </a:lnTo>
                  <a:lnTo>
                    <a:pt x="50" y="64"/>
                  </a:lnTo>
                  <a:lnTo>
                    <a:pt x="63" y="65"/>
                  </a:lnTo>
                </a:path>
              </a:pathLst>
            </a:custGeom>
            <a:solidFill>
              <a:srgbClr val="000000"/>
            </a:solidFill>
            <a:ln w="9525" cap="rnd">
              <a:noFill/>
              <a:round/>
            </a:ln>
          </p:spPr>
          <p:txBody>
            <a:bodyPr/>
            <a:lstStyle/>
            <a:p>
              <a:endParaRPr lang="zh-CN" altLang="en-US">
                <a:solidFill>
                  <a:srgbClr val="000000"/>
                </a:solidFill>
              </a:endParaRPr>
            </a:p>
          </p:txBody>
        </p:sp>
        <p:sp>
          <p:nvSpPr>
            <p:cNvPr id="1163" name="Freeform 498"/>
            <p:cNvSpPr/>
            <p:nvPr/>
          </p:nvSpPr>
          <p:spPr bwMode="auto">
            <a:xfrm>
              <a:off x="928" y="2762"/>
              <a:ext cx="127" cy="66"/>
            </a:xfrm>
            <a:custGeom>
              <a:avLst/>
              <a:gdLst>
                <a:gd name="T0" fmla="*/ 63 w 127"/>
                <a:gd name="T1" fmla="*/ 65 h 66"/>
                <a:gd name="T2" fmla="*/ 76 w 127"/>
                <a:gd name="T3" fmla="*/ 65 h 66"/>
                <a:gd name="T4" fmla="*/ 88 w 127"/>
                <a:gd name="T5" fmla="*/ 63 h 66"/>
                <a:gd name="T6" fmla="*/ 98 w 127"/>
                <a:gd name="T7" fmla="*/ 60 h 66"/>
                <a:gd name="T8" fmla="*/ 108 w 127"/>
                <a:gd name="T9" fmla="*/ 56 h 66"/>
                <a:gd name="T10" fmla="*/ 115 w 127"/>
                <a:gd name="T11" fmla="*/ 51 h 66"/>
                <a:gd name="T12" fmla="*/ 121 w 127"/>
                <a:gd name="T13" fmla="*/ 45 h 66"/>
                <a:gd name="T14" fmla="*/ 125 w 127"/>
                <a:gd name="T15" fmla="*/ 39 h 66"/>
                <a:gd name="T16" fmla="*/ 126 w 127"/>
                <a:gd name="T17" fmla="*/ 32 h 66"/>
                <a:gd name="T18" fmla="*/ 125 w 127"/>
                <a:gd name="T19" fmla="*/ 26 h 66"/>
                <a:gd name="T20" fmla="*/ 121 w 127"/>
                <a:gd name="T21" fmla="*/ 20 h 66"/>
                <a:gd name="T22" fmla="*/ 115 w 127"/>
                <a:gd name="T23" fmla="*/ 14 h 66"/>
                <a:gd name="T24" fmla="*/ 108 w 127"/>
                <a:gd name="T25" fmla="*/ 9 h 66"/>
                <a:gd name="T26" fmla="*/ 98 w 127"/>
                <a:gd name="T27" fmla="*/ 5 h 66"/>
                <a:gd name="T28" fmla="*/ 88 w 127"/>
                <a:gd name="T29" fmla="*/ 2 h 66"/>
                <a:gd name="T30" fmla="*/ 76 w 127"/>
                <a:gd name="T31" fmla="*/ 0 h 66"/>
                <a:gd name="T32" fmla="*/ 63 w 127"/>
                <a:gd name="T33" fmla="*/ 0 h 66"/>
                <a:gd name="T34" fmla="*/ 50 w 127"/>
                <a:gd name="T35" fmla="*/ 0 h 66"/>
                <a:gd name="T36" fmla="*/ 39 w 127"/>
                <a:gd name="T37" fmla="*/ 2 h 66"/>
                <a:gd name="T38" fmla="*/ 28 w 127"/>
                <a:gd name="T39" fmla="*/ 5 h 66"/>
                <a:gd name="T40" fmla="*/ 19 w 127"/>
                <a:gd name="T41" fmla="*/ 9 h 66"/>
                <a:gd name="T42" fmla="*/ 11 w 127"/>
                <a:gd name="T43" fmla="*/ 14 h 66"/>
                <a:gd name="T44" fmla="*/ 5 w 127"/>
                <a:gd name="T45" fmla="*/ 20 h 66"/>
                <a:gd name="T46" fmla="*/ 2 w 127"/>
                <a:gd name="T47" fmla="*/ 26 h 66"/>
                <a:gd name="T48" fmla="*/ 0 w 127"/>
                <a:gd name="T49" fmla="*/ 32 h 66"/>
                <a:gd name="T50" fmla="*/ 2 w 127"/>
                <a:gd name="T51" fmla="*/ 39 h 66"/>
                <a:gd name="T52" fmla="*/ 5 w 127"/>
                <a:gd name="T53" fmla="*/ 45 h 66"/>
                <a:gd name="T54" fmla="*/ 11 w 127"/>
                <a:gd name="T55" fmla="*/ 51 h 66"/>
                <a:gd name="T56" fmla="*/ 19 w 127"/>
                <a:gd name="T57" fmla="*/ 56 h 66"/>
                <a:gd name="T58" fmla="*/ 28 w 127"/>
                <a:gd name="T59" fmla="*/ 60 h 66"/>
                <a:gd name="T60" fmla="*/ 39 w 127"/>
                <a:gd name="T61" fmla="*/ 63 h 66"/>
                <a:gd name="T62" fmla="*/ 50 w 127"/>
                <a:gd name="T63" fmla="*/ 65 h 66"/>
                <a:gd name="T64" fmla="*/ 63 w 127"/>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6"/>
                <a:gd name="T101" fmla="*/ 127 w 12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6">
                  <a:moveTo>
                    <a:pt x="63" y="65"/>
                  </a:moveTo>
                  <a:lnTo>
                    <a:pt x="76" y="65"/>
                  </a:lnTo>
                  <a:lnTo>
                    <a:pt x="88" y="63"/>
                  </a:lnTo>
                  <a:lnTo>
                    <a:pt x="98" y="60"/>
                  </a:lnTo>
                  <a:lnTo>
                    <a:pt x="108" y="56"/>
                  </a:lnTo>
                  <a:lnTo>
                    <a:pt x="115" y="51"/>
                  </a:lnTo>
                  <a:lnTo>
                    <a:pt x="121" y="45"/>
                  </a:lnTo>
                  <a:lnTo>
                    <a:pt x="125" y="39"/>
                  </a:lnTo>
                  <a:lnTo>
                    <a:pt x="126" y="32"/>
                  </a:lnTo>
                  <a:lnTo>
                    <a:pt x="125" y="26"/>
                  </a:lnTo>
                  <a:lnTo>
                    <a:pt x="121" y="20"/>
                  </a:lnTo>
                  <a:lnTo>
                    <a:pt x="115" y="14"/>
                  </a:lnTo>
                  <a:lnTo>
                    <a:pt x="108" y="9"/>
                  </a:lnTo>
                  <a:lnTo>
                    <a:pt x="98" y="5"/>
                  </a:lnTo>
                  <a:lnTo>
                    <a:pt x="88" y="2"/>
                  </a:lnTo>
                  <a:lnTo>
                    <a:pt x="76" y="0"/>
                  </a:lnTo>
                  <a:lnTo>
                    <a:pt x="63" y="0"/>
                  </a:lnTo>
                  <a:lnTo>
                    <a:pt x="50" y="0"/>
                  </a:lnTo>
                  <a:lnTo>
                    <a:pt x="39" y="2"/>
                  </a:lnTo>
                  <a:lnTo>
                    <a:pt x="28" y="5"/>
                  </a:lnTo>
                  <a:lnTo>
                    <a:pt x="19" y="9"/>
                  </a:lnTo>
                  <a:lnTo>
                    <a:pt x="11" y="14"/>
                  </a:lnTo>
                  <a:lnTo>
                    <a:pt x="5" y="20"/>
                  </a:lnTo>
                  <a:lnTo>
                    <a:pt x="2" y="26"/>
                  </a:lnTo>
                  <a:lnTo>
                    <a:pt x="0" y="32"/>
                  </a:lnTo>
                  <a:lnTo>
                    <a:pt x="2" y="39"/>
                  </a:lnTo>
                  <a:lnTo>
                    <a:pt x="5" y="45"/>
                  </a:lnTo>
                  <a:lnTo>
                    <a:pt x="11" y="51"/>
                  </a:lnTo>
                  <a:lnTo>
                    <a:pt x="19" y="56"/>
                  </a:lnTo>
                  <a:lnTo>
                    <a:pt x="28" y="60"/>
                  </a:lnTo>
                  <a:lnTo>
                    <a:pt x="39" y="63"/>
                  </a:lnTo>
                  <a:lnTo>
                    <a:pt x="50" y="65"/>
                  </a:lnTo>
                  <a:lnTo>
                    <a:pt x="63" y="65"/>
                  </a:lnTo>
                </a:path>
              </a:pathLst>
            </a:custGeom>
            <a:solidFill>
              <a:srgbClr val="000000"/>
            </a:solidFill>
            <a:ln w="9525" cap="rnd">
              <a:noFill/>
              <a:round/>
            </a:ln>
          </p:spPr>
          <p:txBody>
            <a:bodyPr/>
            <a:lstStyle/>
            <a:p>
              <a:endParaRPr lang="zh-CN" altLang="en-US">
                <a:solidFill>
                  <a:srgbClr val="000000"/>
                </a:solidFill>
              </a:endParaRPr>
            </a:p>
          </p:txBody>
        </p:sp>
      </p:grpSp>
      <p:grpSp>
        <p:nvGrpSpPr>
          <p:cNvPr id="11" name="Group 479"/>
          <p:cNvGrpSpPr/>
          <p:nvPr/>
        </p:nvGrpSpPr>
        <p:grpSpPr bwMode="auto">
          <a:xfrm>
            <a:off x="3419475" y="4935538"/>
            <a:ext cx="288925" cy="508000"/>
            <a:chOff x="672" y="2658"/>
            <a:chExt cx="800" cy="935"/>
          </a:xfrm>
        </p:grpSpPr>
        <p:sp>
          <p:nvSpPr>
            <p:cNvPr id="1126" name="Freeform 480"/>
            <p:cNvSpPr/>
            <p:nvPr/>
          </p:nvSpPr>
          <p:spPr bwMode="auto">
            <a:xfrm>
              <a:off x="676" y="2705"/>
              <a:ext cx="682" cy="282"/>
            </a:xfrm>
            <a:custGeom>
              <a:avLst/>
              <a:gdLst>
                <a:gd name="T0" fmla="*/ 681 w 682"/>
                <a:gd name="T1" fmla="*/ 195 h 282"/>
                <a:gd name="T2" fmla="*/ 320 w 682"/>
                <a:gd name="T3" fmla="*/ 0 h 282"/>
                <a:gd name="T4" fmla="*/ 0 w 682"/>
                <a:gd name="T5" fmla="*/ 75 h 282"/>
                <a:gd name="T6" fmla="*/ 345 w 682"/>
                <a:gd name="T7" fmla="*/ 281 h 282"/>
                <a:gd name="T8" fmla="*/ 681 w 682"/>
                <a:gd name="T9" fmla="*/ 195 h 282"/>
                <a:gd name="T10" fmla="*/ 0 60000 65536"/>
                <a:gd name="T11" fmla="*/ 0 60000 65536"/>
                <a:gd name="T12" fmla="*/ 0 60000 65536"/>
                <a:gd name="T13" fmla="*/ 0 60000 65536"/>
                <a:gd name="T14" fmla="*/ 0 60000 65536"/>
                <a:gd name="T15" fmla="*/ 0 w 682"/>
                <a:gd name="T16" fmla="*/ 0 h 282"/>
                <a:gd name="T17" fmla="*/ 682 w 682"/>
                <a:gd name="T18" fmla="*/ 282 h 282"/>
              </a:gdLst>
              <a:ahLst/>
              <a:cxnLst>
                <a:cxn ang="T10">
                  <a:pos x="T0" y="T1"/>
                </a:cxn>
                <a:cxn ang="T11">
                  <a:pos x="T2" y="T3"/>
                </a:cxn>
                <a:cxn ang="T12">
                  <a:pos x="T4" y="T5"/>
                </a:cxn>
                <a:cxn ang="T13">
                  <a:pos x="T6" y="T7"/>
                </a:cxn>
                <a:cxn ang="T14">
                  <a:pos x="T8" y="T9"/>
                </a:cxn>
              </a:cxnLst>
              <a:rect l="T15" t="T16" r="T17" b="T18"/>
              <a:pathLst>
                <a:path w="682" h="282">
                  <a:moveTo>
                    <a:pt x="681" y="195"/>
                  </a:moveTo>
                  <a:lnTo>
                    <a:pt x="320" y="0"/>
                  </a:lnTo>
                  <a:lnTo>
                    <a:pt x="0" y="75"/>
                  </a:lnTo>
                  <a:lnTo>
                    <a:pt x="345" y="281"/>
                  </a:lnTo>
                  <a:lnTo>
                    <a:pt x="681" y="195"/>
                  </a:lnTo>
                </a:path>
              </a:pathLst>
            </a:custGeom>
            <a:solidFill>
              <a:srgbClr val="0099CC"/>
            </a:solidFill>
            <a:ln w="9525" cap="rnd">
              <a:noFill/>
              <a:round/>
            </a:ln>
          </p:spPr>
          <p:txBody>
            <a:bodyPr/>
            <a:lstStyle/>
            <a:p>
              <a:endParaRPr lang="zh-CN" altLang="en-US">
                <a:solidFill>
                  <a:srgbClr val="000000"/>
                </a:solidFill>
              </a:endParaRPr>
            </a:p>
          </p:txBody>
        </p:sp>
        <p:sp>
          <p:nvSpPr>
            <p:cNvPr id="1127" name="Freeform 481"/>
            <p:cNvSpPr/>
            <p:nvPr/>
          </p:nvSpPr>
          <p:spPr bwMode="auto">
            <a:xfrm>
              <a:off x="672" y="2863"/>
              <a:ext cx="621" cy="503"/>
            </a:xfrm>
            <a:custGeom>
              <a:avLst/>
              <a:gdLst>
                <a:gd name="T0" fmla="*/ 357 w 621"/>
                <a:gd name="T1" fmla="*/ 0 h 503"/>
                <a:gd name="T2" fmla="*/ 620 w 621"/>
                <a:gd name="T3" fmla="*/ 152 h 503"/>
                <a:gd name="T4" fmla="*/ 0 w 621"/>
                <a:gd name="T5" fmla="*/ 321 h 503"/>
                <a:gd name="T6" fmla="*/ 310 w 621"/>
                <a:gd name="T7" fmla="*/ 502 h 503"/>
                <a:gd name="T8" fmla="*/ 0 60000 65536"/>
                <a:gd name="T9" fmla="*/ 0 60000 65536"/>
                <a:gd name="T10" fmla="*/ 0 60000 65536"/>
                <a:gd name="T11" fmla="*/ 0 60000 65536"/>
                <a:gd name="T12" fmla="*/ 0 w 621"/>
                <a:gd name="T13" fmla="*/ 0 h 503"/>
                <a:gd name="T14" fmla="*/ 621 w 621"/>
                <a:gd name="T15" fmla="*/ 503 h 503"/>
              </a:gdLst>
              <a:ahLst/>
              <a:cxnLst>
                <a:cxn ang="T8">
                  <a:pos x="T0" y="T1"/>
                </a:cxn>
                <a:cxn ang="T9">
                  <a:pos x="T2" y="T3"/>
                </a:cxn>
                <a:cxn ang="T10">
                  <a:pos x="T4" y="T5"/>
                </a:cxn>
                <a:cxn ang="T11">
                  <a:pos x="T6" y="T7"/>
                </a:cxn>
              </a:cxnLst>
              <a:rect l="T12" t="T13" r="T14" b="T15"/>
              <a:pathLst>
                <a:path w="621" h="503">
                  <a:moveTo>
                    <a:pt x="357" y="0"/>
                  </a:moveTo>
                  <a:lnTo>
                    <a:pt x="620" y="152"/>
                  </a:lnTo>
                  <a:lnTo>
                    <a:pt x="0" y="321"/>
                  </a:lnTo>
                  <a:lnTo>
                    <a:pt x="310" y="50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28" name="Line 482"/>
            <p:cNvSpPr>
              <a:spLocks noChangeShapeType="1"/>
            </p:cNvSpPr>
            <p:nvPr/>
          </p:nvSpPr>
          <p:spPr bwMode="auto">
            <a:xfrm flipH="1">
              <a:off x="1028" y="2861"/>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29" name="Line 483"/>
            <p:cNvSpPr>
              <a:spLocks noChangeShapeType="1"/>
            </p:cNvSpPr>
            <p:nvPr/>
          </p:nvSpPr>
          <p:spPr bwMode="auto">
            <a:xfrm flipV="1">
              <a:off x="981" y="3363"/>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30" name="Freeform 484"/>
            <p:cNvSpPr/>
            <p:nvPr/>
          </p:nvSpPr>
          <p:spPr bwMode="auto">
            <a:xfrm>
              <a:off x="817" y="2863"/>
              <a:ext cx="618" cy="493"/>
            </a:xfrm>
            <a:custGeom>
              <a:avLst/>
              <a:gdLst>
                <a:gd name="T0" fmla="*/ 326 w 618"/>
                <a:gd name="T1" fmla="*/ 0 h 493"/>
                <a:gd name="T2" fmla="*/ 617 w 618"/>
                <a:gd name="T3" fmla="*/ 171 h 493"/>
                <a:gd name="T4" fmla="*/ 0 w 618"/>
                <a:gd name="T5" fmla="*/ 340 h 493"/>
                <a:gd name="T6" fmla="*/ 267 w 618"/>
                <a:gd name="T7" fmla="*/ 492 h 493"/>
                <a:gd name="T8" fmla="*/ 0 60000 65536"/>
                <a:gd name="T9" fmla="*/ 0 60000 65536"/>
                <a:gd name="T10" fmla="*/ 0 60000 65536"/>
                <a:gd name="T11" fmla="*/ 0 60000 65536"/>
                <a:gd name="T12" fmla="*/ 0 w 618"/>
                <a:gd name="T13" fmla="*/ 0 h 493"/>
                <a:gd name="T14" fmla="*/ 618 w 618"/>
                <a:gd name="T15" fmla="*/ 493 h 493"/>
              </a:gdLst>
              <a:ahLst/>
              <a:cxnLst>
                <a:cxn ang="T8">
                  <a:pos x="T0" y="T1"/>
                </a:cxn>
                <a:cxn ang="T9">
                  <a:pos x="T2" y="T3"/>
                </a:cxn>
                <a:cxn ang="T10">
                  <a:pos x="T4" y="T5"/>
                </a:cxn>
                <a:cxn ang="T11">
                  <a:pos x="T6" y="T7"/>
                </a:cxn>
              </a:cxnLst>
              <a:rect l="T12" t="T13" r="T14" b="T15"/>
              <a:pathLst>
                <a:path w="618" h="493">
                  <a:moveTo>
                    <a:pt x="326" y="0"/>
                  </a:moveTo>
                  <a:lnTo>
                    <a:pt x="617" y="171"/>
                  </a:lnTo>
                  <a:lnTo>
                    <a:pt x="0" y="340"/>
                  </a:lnTo>
                  <a:lnTo>
                    <a:pt x="267" y="49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31" name="Line 485"/>
            <p:cNvSpPr>
              <a:spLocks noChangeShapeType="1"/>
            </p:cNvSpPr>
            <p:nvPr/>
          </p:nvSpPr>
          <p:spPr bwMode="auto">
            <a:xfrm flipH="1">
              <a:off x="1142" y="2861"/>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32" name="Line 486"/>
            <p:cNvSpPr>
              <a:spLocks noChangeShapeType="1"/>
            </p:cNvSpPr>
            <p:nvPr/>
          </p:nvSpPr>
          <p:spPr bwMode="auto">
            <a:xfrm flipV="1">
              <a:off x="1083" y="3353"/>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33" name="Freeform 487"/>
            <p:cNvSpPr/>
            <p:nvPr/>
          </p:nvSpPr>
          <p:spPr bwMode="auto">
            <a:xfrm>
              <a:off x="791" y="3311"/>
              <a:ext cx="681" cy="282"/>
            </a:xfrm>
            <a:custGeom>
              <a:avLst/>
              <a:gdLst>
                <a:gd name="T0" fmla="*/ 680 w 681"/>
                <a:gd name="T1" fmla="*/ 195 h 282"/>
                <a:gd name="T2" fmla="*/ 320 w 681"/>
                <a:gd name="T3" fmla="*/ 0 h 282"/>
                <a:gd name="T4" fmla="*/ 0 w 681"/>
                <a:gd name="T5" fmla="*/ 75 h 282"/>
                <a:gd name="T6" fmla="*/ 344 w 681"/>
                <a:gd name="T7" fmla="*/ 281 h 282"/>
                <a:gd name="T8" fmla="*/ 680 w 681"/>
                <a:gd name="T9" fmla="*/ 195 h 282"/>
                <a:gd name="T10" fmla="*/ 0 60000 65536"/>
                <a:gd name="T11" fmla="*/ 0 60000 65536"/>
                <a:gd name="T12" fmla="*/ 0 60000 65536"/>
                <a:gd name="T13" fmla="*/ 0 60000 65536"/>
                <a:gd name="T14" fmla="*/ 0 60000 65536"/>
                <a:gd name="T15" fmla="*/ 0 w 681"/>
                <a:gd name="T16" fmla="*/ 0 h 282"/>
                <a:gd name="T17" fmla="*/ 681 w 681"/>
                <a:gd name="T18" fmla="*/ 282 h 282"/>
              </a:gdLst>
              <a:ahLst/>
              <a:cxnLst>
                <a:cxn ang="T10">
                  <a:pos x="T0" y="T1"/>
                </a:cxn>
                <a:cxn ang="T11">
                  <a:pos x="T2" y="T3"/>
                </a:cxn>
                <a:cxn ang="T12">
                  <a:pos x="T4" y="T5"/>
                </a:cxn>
                <a:cxn ang="T13">
                  <a:pos x="T6" y="T7"/>
                </a:cxn>
                <a:cxn ang="T14">
                  <a:pos x="T8" y="T9"/>
                </a:cxn>
              </a:cxnLst>
              <a:rect l="T15" t="T16" r="T17" b="T18"/>
              <a:pathLst>
                <a:path w="681" h="282">
                  <a:moveTo>
                    <a:pt x="680" y="195"/>
                  </a:moveTo>
                  <a:lnTo>
                    <a:pt x="320" y="0"/>
                  </a:lnTo>
                  <a:lnTo>
                    <a:pt x="0" y="75"/>
                  </a:lnTo>
                  <a:lnTo>
                    <a:pt x="344" y="281"/>
                  </a:lnTo>
                  <a:lnTo>
                    <a:pt x="680" y="195"/>
                  </a:lnTo>
                </a:path>
              </a:pathLst>
            </a:custGeom>
            <a:solidFill>
              <a:srgbClr val="0099CC"/>
            </a:solidFill>
            <a:ln w="9525" cap="rnd">
              <a:noFill/>
              <a:round/>
            </a:ln>
          </p:spPr>
          <p:txBody>
            <a:bodyPr/>
            <a:lstStyle/>
            <a:p>
              <a:endParaRPr lang="zh-CN" altLang="en-US">
                <a:solidFill>
                  <a:srgbClr val="000000"/>
                </a:solidFill>
              </a:endParaRPr>
            </a:p>
          </p:txBody>
        </p:sp>
        <p:sp>
          <p:nvSpPr>
            <p:cNvPr id="1134" name="Freeform 488"/>
            <p:cNvSpPr/>
            <p:nvPr/>
          </p:nvSpPr>
          <p:spPr bwMode="auto">
            <a:xfrm>
              <a:off x="791" y="3285"/>
              <a:ext cx="681" cy="281"/>
            </a:xfrm>
            <a:custGeom>
              <a:avLst/>
              <a:gdLst>
                <a:gd name="T0" fmla="*/ 680 w 681"/>
                <a:gd name="T1" fmla="*/ 195 h 281"/>
                <a:gd name="T2" fmla="*/ 320 w 681"/>
                <a:gd name="T3" fmla="*/ 0 h 281"/>
                <a:gd name="T4" fmla="*/ 0 w 681"/>
                <a:gd name="T5" fmla="*/ 75 h 281"/>
                <a:gd name="T6" fmla="*/ 344 w 681"/>
                <a:gd name="T7" fmla="*/ 280 h 281"/>
                <a:gd name="T8" fmla="*/ 680 w 681"/>
                <a:gd name="T9" fmla="*/ 195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5"/>
                  </a:moveTo>
                  <a:lnTo>
                    <a:pt x="320" y="0"/>
                  </a:lnTo>
                  <a:lnTo>
                    <a:pt x="0" y="75"/>
                  </a:lnTo>
                  <a:lnTo>
                    <a:pt x="344" y="280"/>
                  </a:lnTo>
                  <a:lnTo>
                    <a:pt x="680" y="195"/>
                  </a:lnTo>
                </a:path>
              </a:pathLst>
            </a:custGeom>
            <a:solidFill>
              <a:srgbClr val="99CCFF"/>
            </a:solidFill>
            <a:ln w="9525" cap="rnd">
              <a:noFill/>
              <a:round/>
            </a:ln>
          </p:spPr>
          <p:txBody>
            <a:bodyPr/>
            <a:lstStyle/>
            <a:p>
              <a:endParaRPr lang="zh-CN" altLang="en-US">
                <a:solidFill>
                  <a:srgbClr val="000000"/>
                </a:solidFill>
              </a:endParaRPr>
            </a:p>
          </p:txBody>
        </p:sp>
        <p:sp>
          <p:nvSpPr>
            <p:cNvPr id="1135" name="Freeform 489"/>
            <p:cNvSpPr/>
            <p:nvPr/>
          </p:nvSpPr>
          <p:spPr bwMode="auto">
            <a:xfrm>
              <a:off x="789" y="3264"/>
              <a:ext cx="681" cy="281"/>
            </a:xfrm>
            <a:custGeom>
              <a:avLst/>
              <a:gdLst>
                <a:gd name="T0" fmla="*/ 680 w 681"/>
                <a:gd name="T1" fmla="*/ 194 h 281"/>
                <a:gd name="T2" fmla="*/ 320 w 681"/>
                <a:gd name="T3" fmla="*/ 0 h 281"/>
                <a:gd name="T4" fmla="*/ 0 w 681"/>
                <a:gd name="T5" fmla="*/ 74 h 281"/>
                <a:gd name="T6" fmla="*/ 345 w 681"/>
                <a:gd name="T7" fmla="*/ 280 h 281"/>
                <a:gd name="T8" fmla="*/ 680 w 681"/>
                <a:gd name="T9" fmla="*/ 194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4"/>
                  </a:moveTo>
                  <a:lnTo>
                    <a:pt x="320" y="0"/>
                  </a:lnTo>
                  <a:lnTo>
                    <a:pt x="0" y="74"/>
                  </a:lnTo>
                  <a:lnTo>
                    <a:pt x="345" y="280"/>
                  </a:lnTo>
                  <a:lnTo>
                    <a:pt x="680" y="194"/>
                  </a:lnTo>
                </a:path>
              </a:pathLst>
            </a:custGeom>
            <a:solidFill>
              <a:srgbClr val="CCECFF"/>
            </a:solidFill>
            <a:ln w="9525" cap="rnd">
              <a:noFill/>
              <a:round/>
            </a:ln>
          </p:spPr>
          <p:txBody>
            <a:bodyPr/>
            <a:lstStyle/>
            <a:p>
              <a:endParaRPr lang="zh-CN" altLang="en-US">
                <a:solidFill>
                  <a:srgbClr val="000000"/>
                </a:solidFill>
              </a:endParaRPr>
            </a:p>
          </p:txBody>
        </p:sp>
        <p:sp>
          <p:nvSpPr>
            <p:cNvPr id="1136" name="Freeform 490"/>
            <p:cNvSpPr/>
            <p:nvPr/>
          </p:nvSpPr>
          <p:spPr bwMode="auto">
            <a:xfrm>
              <a:off x="1020" y="3356"/>
              <a:ext cx="177" cy="92"/>
            </a:xfrm>
            <a:custGeom>
              <a:avLst/>
              <a:gdLst>
                <a:gd name="T0" fmla="*/ 88 w 177"/>
                <a:gd name="T1" fmla="*/ 91 h 92"/>
                <a:gd name="T2" fmla="*/ 106 w 177"/>
                <a:gd name="T3" fmla="*/ 91 h 92"/>
                <a:gd name="T4" fmla="*/ 122 w 177"/>
                <a:gd name="T5" fmla="*/ 88 h 92"/>
                <a:gd name="T6" fmla="*/ 137 w 177"/>
                <a:gd name="T7" fmla="*/ 84 h 92"/>
                <a:gd name="T8" fmla="*/ 150 w 177"/>
                <a:gd name="T9" fmla="*/ 78 h 92"/>
                <a:gd name="T10" fmla="*/ 161 w 177"/>
                <a:gd name="T11" fmla="*/ 71 h 92"/>
                <a:gd name="T12" fmla="*/ 169 w 177"/>
                <a:gd name="T13" fmla="*/ 63 h 92"/>
                <a:gd name="T14" fmla="*/ 174 w 177"/>
                <a:gd name="T15" fmla="*/ 55 h 92"/>
                <a:gd name="T16" fmla="*/ 176 w 177"/>
                <a:gd name="T17" fmla="*/ 46 h 92"/>
                <a:gd name="T18" fmla="*/ 174 w 177"/>
                <a:gd name="T19" fmla="*/ 36 h 92"/>
                <a:gd name="T20" fmla="*/ 169 w 177"/>
                <a:gd name="T21" fmla="*/ 28 h 92"/>
                <a:gd name="T22" fmla="*/ 161 w 177"/>
                <a:gd name="T23" fmla="*/ 20 h 92"/>
                <a:gd name="T24" fmla="*/ 150 w 177"/>
                <a:gd name="T25" fmla="*/ 13 h 92"/>
                <a:gd name="T26" fmla="*/ 137 w 177"/>
                <a:gd name="T27" fmla="*/ 8 h 92"/>
                <a:gd name="T28" fmla="*/ 122 w 177"/>
                <a:gd name="T29" fmla="*/ 3 h 92"/>
                <a:gd name="T30" fmla="*/ 106 w 177"/>
                <a:gd name="T31" fmla="*/ 1 h 92"/>
                <a:gd name="T32" fmla="*/ 88 w 177"/>
                <a:gd name="T33" fmla="*/ 0 h 92"/>
                <a:gd name="T34" fmla="*/ 70 w 177"/>
                <a:gd name="T35" fmla="*/ 1 h 92"/>
                <a:gd name="T36" fmla="*/ 54 w 177"/>
                <a:gd name="T37" fmla="*/ 3 h 92"/>
                <a:gd name="T38" fmla="*/ 39 w 177"/>
                <a:gd name="T39" fmla="*/ 8 h 92"/>
                <a:gd name="T40" fmla="*/ 26 w 177"/>
                <a:gd name="T41" fmla="*/ 13 h 92"/>
                <a:gd name="T42" fmla="*/ 15 w 177"/>
                <a:gd name="T43" fmla="*/ 20 h 92"/>
                <a:gd name="T44" fmla="*/ 7 w 177"/>
                <a:gd name="T45" fmla="*/ 28 h 92"/>
                <a:gd name="T46" fmla="*/ 2 w 177"/>
                <a:gd name="T47" fmla="*/ 36 h 92"/>
                <a:gd name="T48" fmla="*/ 0 w 177"/>
                <a:gd name="T49" fmla="*/ 46 h 92"/>
                <a:gd name="T50" fmla="*/ 2 w 177"/>
                <a:gd name="T51" fmla="*/ 55 h 92"/>
                <a:gd name="T52" fmla="*/ 7 w 177"/>
                <a:gd name="T53" fmla="*/ 63 h 92"/>
                <a:gd name="T54" fmla="*/ 15 w 177"/>
                <a:gd name="T55" fmla="*/ 71 h 92"/>
                <a:gd name="T56" fmla="*/ 26 w 177"/>
                <a:gd name="T57" fmla="*/ 78 h 92"/>
                <a:gd name="T58" fmla="*/ 39 w 177"/>
                <a:gd name="T59" fmla="*/ 84 h 92"/>
                <a:gd name="T60" fmla="*/ 54 w 177"/>
                <a:gd name="T61" fmla="*/ 88 h 92"/>
                <a:gd name="T62" fmla="*/ 70 w 177"/>
                <a:gd name="T63" fmla="*/ 91 h 92"/>
                <a:gd name="T64" fmla="*/ 88 w 177"/>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92"/>
                <a:gd name="T101" fmla="*/ 177 w 17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92">
                  <a:moveTo>
                    <a:pt x="88" y="91"/>
                  </a:moveTo>
                  <a:lnTo>
                    <a:pt x="106" y="91"/>
                  </a:lnTo>
                  <a:lnTo>
                    <a:pt x="122" y="88"/>
                  </a:lnTo>
                  <a:lnTo>
                    <a:pt x="137" y="84"/>
                  </a:lnTo>
                  <a:lnTo>
                    <a:pt x="150" y="78"/>
                  </a:lnTo>
                  <a:lnTo>
                    <a:pt x="161" y="71"/>
                  </a:lnTo>
                  <a:lnTo>
                    <a:pt x="169" y="63"/>
                  </a:lnTo>
                  <a:lnTo>
                    <a:pt x="174" y="55"/>
                  </a:lnTo>
                  <a:lnTo>
                    <a:pt x="176" y="46"/>
                  </a:lnTo>
                  <a:lnTo>
                    <a:pt x="174" y="36"/>
                  </a:lnTo>
                  <a:lnTo>
                    <a:pt x="169" y="28"/>
                  </a:lnTo>
                  <a:lnTo>
                    <a:pt x="161" y="20"/>
                  </a:lnTo>
                  <a:lnTo>
                    <a:pt x="150" y="13"/>
                  </a:lnTo>
                  <a:lnTo>
                    <a:pt x="137" y="8"/>
                  </a:lnTo>
                  <a:lnTo>
                    <a:pt x="122" y="3"/>
                  </a:lnTo>
                  <a:lnTo>
                    <a:pt x="106" y="1"/>
                  </a:lnTo>
                  <a:lnTo>
                    <a:pt x="88" y="0"/>
                  </a:lnTo>
                  <a:lnTo>
                    <a:pt x="70" y="1"/>
                  </a:lnTo>
                  <a:lnTo>
                    <a:pt x="54" y="3"/>
                  </a:lnTo>
                  <a:lnTo>
                    <a:pt x="39" y="8"/>
                  </a:lnTo>
                  <a:lnTo>
                    <a:pt x="26" y="13"/>
                  </a:lnTo>
                  <a:lnTo>
                    <a:pt x="15" y="20"/>
                  </a:lnTo>
                  <a:lnTo>
                    <a:pt x="7" y="28"/>
                  </a:lnTo>
                  <a:lnTo>
                    <a:pt x="2" y="36"/>
                  </a:lnTo>
                  <a:lnTo>
                    <a:pt x="0" y="46"/>
                  </a:lnTo>
                  <a:lnTo>
                    <a:pt x="2" y="55"/>
                  </a:lnTo>
                  <a:lnTo>
                    <a:pt x="7" y="63"/>
                  </a:lnTo>
                  <a:lnTo>
                    <a:pt x="15" y="71"/>
                  </a:lnTo>
                  <a:lnTo>
                    <a:pt x="26" y="78"/>
                  </a:lnTo>
                  <a:lnTo>
                    <a:pt x="39" y="84"/>
                  </a:lnTo>
                  <a:lnTo>
                    <a:pt x="54" y="88"/>
                  </a:lnTo>
                  <a:lnTo>
                    <a:pt x="70" y="91"/>
                  </a:lnTo>
                  <a:lnTo>
                    <a:pt x="88" y="91"/>
                  </a:lnTo>
                </a:path>
              </a:pathLst>
            </a:custGeom>
            <a:solidFill>
              <a:schemeClr val="accent2"/>
            </a:solidFill>
            <a:ln w="9525" cap="rnd">
              <a:noFill/>
              <a:round/>
            </a:ln>
          </p:spPr>
          <p:txBody>
            <a:bodyPr/>
            <a:lstStyle/>
            <a:p>
              <a:endParaRPr lang="zh-CN" altLang="en-US">
                <a:solidFill>
                  <a:srgbClr val="000000"/>
                </a:solidFill>
              </a:endParaRPr>
            </a:p>
          </p:txBody>
        </p:sp>
        <p:sp>
          <p:nvSpPr>
            <p:cNvPr id="1137" name="Freeform 491"/>
            <p:cNvSpPr/>
            <p:nvPr/>
          </p:nvSpPr>
          <p:spPr bwMode="auto">
            <a:xfrm>
              <a:off x="676" y="2679"/>
              <a:ext cx="682" cy="281"/>
            </a:xfrm>
            <a:custGeom>
              <a:avLst/>
              <a:gdLst>
                <a:gd name="T0" fmla="*/ 681 w 682"/>
                <a:gd name="T1" fmla="*/ 195 h 281"/>
                <a:gd name="T2" fmla="*/ 320 w 682"/>
                <a:gd name="T3" fmla="*/ 0 h 281"/>
                <a:gd name="T4" fmla="*/ 0 w 682"/>
                <a:gd name="T5" fmla="*/ 75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5"/>
                  </a:lnTo>
                  <a:lnTo>
                    <a:pt x="345" y="280"/>
                  </a:lnTo>
                  <a:lnTo>
                    <a:pt x="681" y="195"/>
                  </a:lnTo>
                </a:path>
              </a:pathLst>
            </a:custGeom>
            <a:solidFill>
              <a:srgbClr val="99CCFF"/>
            </a:solidFill>
            <a:ln w="9525" cap="rnd">
              <a:noFill/>
              <a:round/>
            </a:ln>
          </p:spPr>
          <p:txBody>
            <a:bodyPr/>
            <a:lstStyle/>
            <a:p>
              <a:endParaRPr lang="zh-CN" altLang="en-US">
                <a:solidFill>
                  <a:srgbClr val="000000"/>
                </a:solidFill>
              </a:endParaRPr>
            </a:p>
          </p:txBody>
        </p:sp>
        <p:sp>
          <p:nvSpPr>
            <p:cNvPr id="1138" name="Freeform 492"/>
            <p:cNvSpPr/>
            <p:nvPr/>
          </p:nvSpPr>
          <p:spPr bwMode="auto">
            <a:xfrm>
              <a:off x="689" y="2658"/>
              <a:ext cx="682" cy="281"/>
            </a:xfrm>
            <a:custGeom>
              <a:avLst/>
              <a:gdLst>
                <a:gd name="T0" fmla="*/ 681 w 682"/>
                <a:gd name="T1" fmla="*/ 195 h 281"/>
                <a:gd name="T2" fmla="*/ 320 w 682"/>
                <a:gd name="T3" fmla="*/ 0 h 281"/>
                <a:gd name="T4" fmla="*/ 0 w 682"/>
                <a:gd name="T5" fmla="*/ 74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4"/>
                  </a:lnTo>
                  <a:lnTo>
                    <a:pt x="345" y="280"/>
                  </a:lnTo>
                  <a:lnTo>
                    <a:pt x="681" y="195"/>
                  </a:lnTo>
                </a:path>
              </a:pathLst>
            </a:custGeom>
            <a:solidFill>
              <a:srgbClr val="CCECFF"/>
            </a:solidFill>
            <a:ln w="9525" cap="rnd">
              <a:noFill/>
              <a:round/>
            </a:ln>
          </p:spPr>
          <p:txBody>
            <a:bodyPr/>
            <a:lstStyle/>
            <a:p>
              <a:endParaRPr lang="zh-CN" altLang="en-US">
                <a:solidFill>
                  <a:srgbClr val="000000"/>
                </a:solidFill>
              </a:endParaRPr>
            </a:p>
          </p:txBody>
        </p:sp>
        <p:sp>
          <p:nvSpPr>
            <p:cNvPr id="1139" name="Freeform 493"/>
            <p:cNvSpPr/>
            <p:nvPr/>
          </p:nvSpPr>
          <p:spPr bwMode="auto">
            <a:xfrm>
              <a:off x="906" y="2750"/>
              <a:ext cx="176" cy="92"/>
            </a:xfrm>
            <a:custGeom>
              <a:avLst/>
              <a:gdLst>
                <a:gd name="T0" fmla="*/ 87 w 176"/>
                <a:gd name="T1" fmla="*/ 91 h 92"/>
                <a:gd name="T2" fmla="*/ 105 w 176"/>
                <a:gd name="T3" fmla="*/ 91 h 92"/>
                <a:gd name="T4" fmla="*/ 122 w 176"/>
                <a:gd name="T5" fmla="*/ 88 h 92"/>
                <a:gd name="T6" fmla="*/ 137 w 176"/>
                <a:gd name="T7" fmla="*/ 84 h 92"/>
                <a:gd name="T8" fmla="*/ 150 w 176"/>
                <a:gd name="T9" fmla="*/ 78 h 92"/>
                <a:gd name="T10" fmla="*/ 160 w 176"/>
                <a:gd name="T11" fmla="*/ 71 h 92"/>
                <a:gd name="T12" fmla="*/ 168 w 176"/>
                <a:gd name="T13" fmla="*/ 64 h 92"/>
                <a:gd name="T14" fmla="*/ 173 w 176"/>
                <a:gd name="T15" fmla="*/ 55 h 92"/>
                <a:gd name="T16" fmla="*/ 175 w 176"/>
                <a:gd name="T17" fmla="*/ 46 h 92"/>
                <a:gd name="T18" fmla="*/ 173 w 176"/>
                <a:gd name="T19" fmla="*/ 36 h 92"/>
                <a:gd name="T20" fmla="*/ 168 w 176"/>
                <a:gd name="T21" fmla="*/ 28 h 92"/>
                <a:gd name="T22" fmla="*/ 160 w 176"/>
                <a:gd name="T23" fmla="*/ 20 h 92"/>
                <a:gd name="T24" fmla="*/ 150 w 176"/>
                <a:gd name="T25" fmla="*/ 13 h 92"/>
                <a:gd name="T26" fmla="*/ 137 w 176"/>
                <a:gd name="T27" fmla="*/ 8 h 92"/>
                <a:gd name="T28" fmla="*/ 122 w 176"/>
                <a:gd name="T29" fmla="*/ 3 h 92"/>
                <a:gd name="T30" fmla="*/ 105 w 176"/>
                <a:gd name="T31" fmla="*/ 1 h 92"/>
                <a:gd name="T32" fmla="*/ 87 w 176"/>
                <a:gd name="T33" fmla="*/ 0 h 92"/>
                <a:gd name="T34" fmla="*/ 70 w 176"/>
                <a:gd name="T35" fmla="*/ 1 h 92"/>
                <a:gd name="T36" fmla="*/ 53 w 176"/>
                <a:gd name="T37" fmla="*/ 3 h 92"/>
                <a:gd name="T38" fmla="*/ 38 w 176"/>
                <a:gd name="T39" fmla="*/ 8 h 92"/>
                <a:gd name="T40" fmla="*/ 25 w 176"/>
                <a:gd name="T41" fmla="*/ 13 h 92"/>
                <a:gd name="T42" fmla="*/ 15 w 176"/>
                <a:gd name="T43" fmla="*/ 20 h 92"/>
                <a:gd name="T44" fmla="*/ 6 w 176"/>
                <a:gd name="T45" fmla="*/ 28 h 92"/>
                <a:gd name="T46" fmla="*/ 1 w 176"/>
                <a:gd name="T47" fmla="*/ 36 h 92"/>
                <a:gd name="T48" fmla="*/ 0 w 176"/>
                <a:gd name="T49" fmla="*/ 46 h 92"/>
                <a:gd name="T50" fmla="*/ 1 w 176"/>
                <a:gd name="T51" fmla="*/ 55 h 92"/>
                <a:gd name="T52" fmla="*/ 6 w 176"/>
                <a:gd name="T53" fmla="*/ 64 h 92"/>
                <a:gd name="T54" fmla="*/ 15 w 176"/>
                <a:gd name="T55" fmla="*/ 71 h 92"/>
                <a:gd name="T56" fmla="*/ 25 w 176"/>
                <a:gd name="T57" fmla="*/ 78 h 92"/>
                <a:gd name="T58" fmla="*/ 38 w 176"/>
                <a:gd name="T59" fmla="*/ 84 h 92"/>
                <a:gd name="T60" fmla="*/ 53 w 176"/>
                <a:gd name="T61" fmla="*/ 88 h 92"/>
                <a:gd name="T62" fmla="*/ 70 w 176"/>
                <a:gd name="T63" fmla="*/ 91 h 92"/>
                <a:gd name="T64" fmla="*/ 87 w 176"/>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92"/>
                <a:gd name="T101" fmla="*/ 176 w 17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92">
                  <a:moveTo>
                    <a:pt x="87" y="91"/>
                  </a:moveTo>
                  <a:lnTo>
                    <a:pt x="105" y="91"/>
                  </a:lnTo>
                  <a:lnTo>
                    <a:pt x="122" y="88"/>
                  </a:lnTo>
                  <a:lnTo>
                    <a:pt x="137" y="84"/>
                  </a:lnTo>
                  <a:lnTo>
                    <a:pt x="150" y="78"/>
                  </a:lnTo>
                  <a:lnTo>
                    <a:pt x="160" y="71"/>
                  </a:lnTo>
                  <a:lnTo>
                    <a:pt x="168" y="64"/>
                  </a:lnTo>
                  <a:lnTo>
                    <a:pt x="173" y="55"/>
                  </a:lnTo>
                  <a:lnTo>
                    <a:pt x="175" y="46"/>
                  </a:lnTo>
                  <a:lnTo>
                    <a:pt x="173" y="36"/>
                  </a:lnTo>
                  <a:lnTo>
                    <a:pt x="168" y="28"/>
                  </a:lnTo>
                  <a:lnTo>
                    <a:pt x="160" y="20"/>
                  </a:lnTo>
                  <a:lnTo>
                    <a:pt x="150" y="13"/>
                  </a:lnTo>
                  <a:lnTo>
                    <a:pt x="137" y="8"/>
                  </a:lnTo>
                  <a:lnTo>
                    <a:pt x="122" y="3"/>
                  </a:lnTo>
                  <a:lnTo>
                    <a:pt x="105" y="1"/>
                  </a:lnTo>
                  <a:lnTo>
                    <a:pt x="87" y="0"/>
                  </a:lnTo>
                  <a:lnTo>
                    <a:pt x="70" y="1"/>
                  </a:lnTo>
                  <a:lnTo>
                    <a:pt x="53" y="3"/>
                  </a:lnTo>
                  <a:lnTo>
                    <a:pt x="38" y="8"/>
                  </a:lnTo>
                  <a:lnTo>
                    <a:pt x="25" y="13"/>
                  </a:lnTo>
                  <a:lnTo>
                    <a:pt x="15" y="20"/>
                  </a:lnTo>
                  <a:lnTo>
                    <a:pt x="6" y="28"/>
                  </a:lnTo>
                  <a:lnTo>
                    <a:pt x="1" y="36"/>
                  </a:lnTo>
                  <a:lnTo>
                    <a:pt x="0" y="46"/>
                  </a:lnTo>
                  <a:lnTo>
                    <a:pt x="1" y="55"/>
                  </a:lnTo>
                  <a:lnTo>
                    <a:pt x="6" y="64"/>
                  </a:lnTo>
                  <a:lnTo>
                    <a:pt x="15" y="71"/>
                  </a:lnTo>
                  <a:lnTo>
                    <a:pt x="25" y="78"/>
                  </a:lnTo>
                  <a:lnTo>
                    <a:pt x="38" y="84"/>
                  </a:lnTo>
                  <a:lnTo>
                    <a:pt x="53" y="88"/>
                  </a:lnTo>
                  <a:lnTo>
                    <a:pt x="70" y="91"/>
                  </a:lnTo>
                  <a:lnTo>
                    <a:pt x="87" y="91"/>
                  </a:lnTo>
                </a:path>
              </a:pathLst>
            </a:custGeom>
            <a:solidFill>
              <a:schemeClr val="accent2"/>
            </a:solidFill>
            <a:ln w="9525" cap="rnd">
              <a:noFill/>
              <a:round/>
            </a:ln>
          </p:spPr>
          <p:txBody>
            <a:bodyPr/>
            <a:lstStyle/>
            <a:p>
              <a:endParaRPr lang="zh-CN" altLang="en-US">
                <a:solidFill>
                  <a:srgbClr val="000000"/>
                </a:solidFill>
              </a:endParaRPr>
            </a:p>
          </p:txBody>
        </p:sp>
        <p:sp>
          <p:nvSpPr>
            <p:cNvPr id="1140" name="Freeform 494"/>
            <p:cNvSpPr/>
            <p:nvPr/>
          </p:nvSpPr>
          <p:spPr bwMode="auto">
            <a:xfrm>
              <a:off x="746" y="2816"/>
              <a:ext cx="622" cy="586"/>
            </a:xfrm>
            <a:custGeom>
              <a:avLst/>
              <a:gdLst>
                <a:gd name="T0" fmla="*/ 262 w 622"/>
                <a:gd name="T1" fmla="*/ 0 h 586"/>
                <a:gd name="T2" fmla="*/ 621 w 622"/>
                <a:gd name="T3" fmla="*/ 210 h 586"/>
                <a:gd name="T4" fmla="*/ 0 w 622"/>
                <a:gd name="T5" fmla="*/ 379 h 586"/>
                <a:gd name="T6" fmla="*/ 355 w 622"/>
                <a:gd name="T7" fmla="*/ 585 h 586"/>
                <a:gd name="T8" fmla="*/ 0 60000 65536"/>
                <a:gd name="T9" fmla="*/ 0 60000 65536"/>
                <a:gd name="T10" fmla="*/ 0 60000 65536"/>
                <a:gd name="T11" fmla="*/ 0 60000 65536"/>
                <a:gd name="T12" fmla="*/ 0 w 622"/>
                <a:gd name="T13" fmla="*/ 0 h 586"/>
                <a:gd name="T14" fmla="*/ 622 w 622"/>
                <a:gd name="T15" fmla="*/ 586 h 586"/>
              </a:gdLst>
              <a:ahLst/>
              <a:cxnLst>
                <a:cxn ang="T8">
                  <a:pos x="T0" y="T1"/>
                </a:cxn>
                <a:cxn ang="T9">
                  <a:pos x="T2" y="T3"/>
                </a:cxn>
                <a:cxn ang="T10">
                  <a:pos x="T4" y="T5"/>
                </a:cxn>
                <a:cxn ang="T11">
                  <a:pos x="T6" y="T7"/>
                </a:cxn>
              </a:cxnLst>
              <a:rect l="T12" t="T13" r="T14" b="T15"/>
              <a:pathLst>
                <a:path w="622" h="586">
                  <a:moveTo>
                    <a:pt x="262" y="0"/>
                  </a:moveTo>
                  <a:lnTo>
                    <a:pt x="621" y="210"/>
                  </a:lnTo>
                  <a:lnTo>
                    <a:pt x="0" y="379"/>
                  </a:lnTo>
                  <a:lnTo>
                    <a:pt x="355" y="585"/>
                  </a:lnTo>
                </a:path>
              </a:pathLst>
            </a:custGeom>
            <a:noFill/>
            <a:ln w="12700" cap="rnd">
              <a:solidFill>
                <a:srgbClr val="FFFF00"/>
              </a:solidFill>
              <a:round/>
              <a:headEnd type="none" w="sm" len="sm"/>
              <a:tailEnd type="none" w="sm" len="sm"/>
            </a:ln>
          </p:spPr>
          <p:txBody>
            <a:bodyPr/>
            <a:lstStyle/>
            <a:p>
              <a:endParaRPr lang="zh-CN" altLang="en-US">
                <a:solidFill>
                  <a:srgbClr val="000000"/>
                </a:solidFill>
              </a:endParaRPr>
            </a:p>
          </p:txBody>
        </p:sp>
        <p:sp>
          <p:nvSpPr>
            <p:cNvPr id="1141" name="Line 495"/>
            <p:cNvSpPr>
              <a:spLocks noChangeShapeType="1"/>
            </p:cNvSpPr>
            <p:nvPr/>
          </p:nvSpPr>
          <p:spPr bwMode="auto">
            <a:xfrm flipH="1">
              <a:off x="1006" y="2812"/>
              <a:ext cx="5" cy="7"/>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42" name="Line 496"/>
            <p:cNvSpPr>
              <a:spLocks noChangeShapeType="1"/>
            </p:cNvSpPr>
            <p:nvPr/>
          </p:nvSpPr>
          <p:spPr bwMode="auto">
            <a:xfrm flipV="1">
              <a:off x="1099" y="3397"/>
              <a:ext cx="5" cy="8"/>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43" name="Freeform 497"/>
            <p:cNvSpPr/>
            <p:nvPr/>
          </p:nvSpPr>
          <p:spPr bwMode="auto">
            <a:xfrm>
              <a:off x="1043" y="3368"/>
              <a:ext cx="126" cy="66"/>
            </a:xfrm>
            <a:custGeom>
              <a:avLst/>
              <a:gdLst>
                <a:gd name="T0" fmla="*/ 63 w 126"/>
                <a:gd name="T1" fmla="*/ 65 h 66"/>
                <a:gd name="T2" fmla="*/ 75 w 126"/>
                <a:gd name="T3" fmla="*/ 64 h 66"/>
                <a:gd name="T4" fmla="*/ 87 w 126"/>
                <a:gd name="T5" fmla="*/ 63 h 66"/>
                <a:gd name="T6" fmla="*/ 98 w 126"/>
                <a:gd name="T7" fmla="*/ 59 h 66"/>
                <a:gd name="T8" fmla="*/ 107 w 126"/>
                <a:gd name="T9" fmla="*/ 55 h 66"/>
                <a:gd name="T10" fmla="*/ 115 w 126"/>
                <a:gd name="T11" fmla="*/ 51 h 66"/>
                <a:gd name="T12" fmla="*/ 120 w 126"/>
                <a:gd name="T13" fmla="*/ 45 h 66"/>
                <a:gd name="T14" fmla="*/ 124 w 126"/>
                <a:gd name="T15" fmla="*/ 39 h 66"/>
                <a:gd name="T16" fmla="*/ 125 w 126"/>
                <a:gd name="T17" fmla="*/ 32 h 66"/>
                <a:gd name="T18" fmla="*/ 124 w 126"/>
                <a:gd name="T19" fmla="*/ 26 h 66"/>
                <a:gd name="T20" fmla="*/ 120 w 126"/>
                <a:gd name="T21" fmla="*/ 20 h 66"/>
                <a:gd name="T22" fmla="*/ 115 w 126"/>
                <a:gd name="T23" fmla="*/ 14 h 66"/>
                <a:gd name="T24" fmla="*/ 107 w 126"/>
                <a:gd name="T25" fmla="*/ 9 h 66"/>
                <a:gd name="T26" fmla="*/ 98 w 126"/>
                <a:gd name="T27" fmla="*/ 5 h 66"/>
                <a:gd name="T28" fmla="*/ 87 w 126"/>
                <a:gd name="T29" fmla="*/ 2 h 66"/>
                <a:gd name="T30" fmla="*/ 75 w 126"/>
                <a:gd name="T31" fmla="*/ 0 h 66"/>
                <a:gd name="T32" fmla="*/ 63 w 126"/>
                <a:gd name="T33" fmla="*/ 0 h 66"/>
                <a:gd name="T34" fmla="*/ 50 w 126"/>
                <a:gd name="T35" fmla="*/ 0 h 66"/>
                <a:gd name="T36" fmla="*/ 38 w 126"/>
                <a:gd name="T37" fmla="*/ 2 h 66"/>
                <a:gd name="T38" fmla="*/ 28 w 126"/>
                <a:gd name="T39" fmla="*/ 5 h 66"/>
                <a:gd name="T40" fmla="*/ 18 w 126"/>
                <a:gd name="T41" fmla="*/ 9 h 66"/>
                <a:gd name="T42" fmla="*/ 11 w 126"/>
                <a:gd name="T43" fmla="*/ 14 h 66"/>
                <a:gd name="T44" fmla="*/ 5 w 126"/>
                <a:gd name="T45" fmla="*/ 20 h 66"/>
                <a:gd name="T46" fmla="*/ 1 w 126"/>
                <a:gd name="T47" fmla="*/ 26 h 66"/>
                <a:gd name="T48" fmla="*/ 0 w 126"/>
                <a:gd name="T49" fmla="*/ 32 h 66"/>
                <a:gd name="T50" fmla="*/ 1 w 126"/>
                <a:gd name="T51" fmla="*/ 39 h 66"/>
                <a:gd name="T52" fmla="*/ 5 w 126"/>
                <a:gd name="T53" fmla="*/ 45 h 66"/>
                <a:gd name="T54" fmla="*/ 11 w 126"/>
                <a:gd name="T55" fmla="*/ 51 h 66"/>
                <a:gd name="T56" fmla="*/ 18 w 126"/>
                <a:gd name="T57" fmla="*/ 55 h 66"/>
                <a:gd name="T58" fmla="*/ 28 w 126"/>
                <a:gd name="T59" fmla="*/ 59 h 66"/>
                <a:gd name="T60" fmla="*/ 38 w 126"/>
                <a:gd name="T61" fmla="*/ 63 h 66"/>
                <a:gd name="T62" fmla="*/ 50 w 126"/>
                <a:gd name="T63" fmla="*/ 64 h 66"/>
                <a:gd name="T64" fmla="*/ 63 w 126"/>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66"/>
                <a:gd name="T101" fmla="*/ 126 w 12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66">
                  <a:moveTo>
                    <a:pt x="63" y="65"/>
                  </a:moveTo>
                  <a:lnTo>
                    <a:pt x="75" y="64"/>
                  </a:lnTo>
                  <a:lnTo>
                    <a:pt x="87" y="63"/>
                  </a:lnTo>
                  <a:lnTo>
                    <a:pt x="98" y="59"/>
                  </a:lnTo>
                  <a:lnTo>
                    <a:pt x="107" y="55"/>
                  </a:lnTo>
                  <a:lnTo>
                    <a:pt x="115" y="51"/>
                  </a:lnTo>
                  <a:lnTo>
                    <a:pt x="120" y="45"/>
                  </a:lnTo>
                  <a:lnTo>
                    <a:pt x="124" y="39"/>
                  </a:lnTo>
                  <a:lnTo>
                    <a:pt x="125" y="32"/>
                  </a:lnTo>
                  <a:lnTo>
                    <a:pt x="124" y="26"/>
                  </a:lnTo>
                  <a:lnTo>
                    <a:pt x="120" y="20"/>
                  </a:lnTo>
                  <a:lnTo>
                    <a:pt x="115" y="14"/>
                  </a:lnTo>
                  <a:lnTo>
                    <a:pt x="107" y="9"/>
                  </a:lnTo>
                  <a:lnTo>
                    <a:pt x="98" y="5"/>
                  </a:lnTo>
                  <a:lnTo>
                    <a:pt x="87" y="2"/>
                  </a:lnTo>
                  <a:lnTo>
                    <a:pt x="75" y="0"/>
                  </a:lnTo>
                  <a:lnTo>
                    <a:pt x="63" y="0"/>
                  </a:lnTo>
                  <a:lnTo>
                    <a:pt x="50" y="0"/>
                  </a:lnTo>
                  <a:lnTo>
                    <a:pt x="38" y="2"/>
                  </a:lnTo>
                  <a:lnTo>
                    <a:pt x="28" y="5"/>
                  </a:lnTo>
                  <a:lnTo>
                    <a:pt x="18" y="9"/>
                  </a:lnTo>
                  <a:lnTo>
                    <a:pt x="11" y="14"/>
                  </a:lnTo>
                  <a:lnTo>
                    <a:pt x="5" y="20"/>
                  </a:lnTo>
                  <a:lnTo>
                    <a:pt x="1" y="26"/>
                  </a:lnTo>
                  <a:lnTo>
                    <a:pt x="0" y="32"/>
                  </a:lnTo>
                  <a:lnTo>
                    <a:pt x="1" y="39"/>
                  </a:lnTo>
                  <a:lnTo>
                    <a:pt x="5" y="45"/>
                  </a:lnTo>
                  <a:lnTo>
                    <a:pt x="11" y="51"/>
                  </a:lnTo>
                  <a:lnTo>
                    <a:pt x="18" y="55"/>
                  </a:lnTo>
                  <a:lnTo>
                    <a:pt x="28" y="59"/>
                  </a:lnTo>
                  <a:lnTo>
                    <a:pt x="38" y="63"/>
                  </a:lnTo>
                  <a:lnTo>
                    <a:pt x="50" y="64"/>
                  </a:lnTo>
                  <a:lnTo>
                    <a:pt x="63" y="65"/>
                  </a:lnTo>
                </a:path>
              </a:pathLst>
            </a:custGeom>
            <a:solidFill>
              <a:srgbClr val="000000"/>
            </a:solidFill>
            <a:ln w="9525" cap="rnd">
              <a:noFill/>
              <a:round/>
            </a:ln>
          </p:spPr>
          <p:txBody>
            <a:bodyPr/>
            <a:lstStyle/>
            <a:p>
              <a:endParaRPr lang="zh-CN" altLang="en-US">
                <a:solidFill>
                  <a:srgbClr val="000000"/>
                </a:solidFill>
              </a:endParaRPr>
            </a:p>
          </p:txBody>
        </p:sp>
        <p:sp>
          <p:nvSpPr>
            <p:cNvPr id="1144" name="Freeform 498"/>
            <p:cNvSpPr/>
            <p:nvPr/>
          </p:nvSpPr>
          <p:spPr bwMode="auto">
            <a:xfrm>
              <a:off x="928" y="2762"/>
              <a:ext cx="127" cy="66"/>
            </a:xfrm>
            <a:custGeom>
              <a:avLst/>
              <a:gdLst>
                <a:gd name="T0" fmla="*/ 63 w 127"/>
                <a:gd name="T1" fmla="*/ 65 h 66"/>
                <a:gd name="T2" fmla="*/ 76 w 127"/>
                <a:gd name="T3" fmla="*/ 65 h 66"/>
                <a:gd name="T4" fmla="*/ 88 w 127"/>
                <a:gd name="T5" fmla="*/ 63 h 66"/>
                <a:gd name="T6" fmla="*/ 98 w 127"/>
                <a:gd name="T7" fmla="*/ 60 h 66"/>
                <a:gd name="T8" fmla="*/ 108 w 127"/>
                <a:gd name="T9" fmla="*/ 56 h 66"/>
                <a:gd name="T10" fmla="*/ 115 w 127"/>
                <a:gd name="T11" fmla="*/ 51 h 66"/>
                <a:gd name="T12" fmla="*/ 121 w 127"/>
                <a:gd name="T13" fmla="*/ 45 h 66"/>
                <a:gd name="T14" fmla="*/ 125 w 127"/>
                <a:gd name="T15" fmla="*/ 39 h 66"/>
                <a:gd name="T16" fmla="*/ 126 w 127"/>
                <a:gd name="T17" fmla="*/ 32 h 66"/>
                <a:gd name="T18" fmla="*/ 125 w 127"/>
                <a:gd name="T19" fmla="*/ 26 h 66"/>
                <a:gd name="T20" fmla="*/ 121 w 127"/>
                <a:gd name="T21" fmla="*/ 20 h 66"/>
                <a:gd name="T22" fmla="*/ 115 w 127"/>
                <a:gd name="T23" fmla="*/ 14 h 66"/>
                <a:gd name="T24" fmla="*/ 108 w 127"/>
                <a:gd name="T25" fmla="*/ 9 h 66"/>
                <a:gd name="T26" fmla="*/ 98 w 127"/>
                <a:gd name="T27" fmla="*/ 5 h 66"/>
                <a:gd name="T28" fmla="*/ 88 w 127"/>
                <a:gd name="T29" fmla="*/ 2 h 66"/>
                <a:gd name="T30" fmla="*/ 76 w 127"/>
                <a:gd name="T31" fmla="*/ 0 h 66"/>
                <a:gd name="T32" fmla="*/ 63 w 127"/>
                <a:gd name="T33" fmla="*/ 0 h 66"/>
                <a:gd name="T34" fmla="*/ 50 w 127"/>
                <a:gd name="T35" fmla="*/ 0 h 66"/>
                <a:gd name="T36" fmla="*/ 39 w 127"/>
                <a:gd name="T37" fmla="*/ 2 h 66"/>
                <a:gd name="T38" fmla="*/ 28 w 127"/>
                <a:gd name="T39" fmla="*/ 5 h 66"/>
                <a:gd name="T40" fmla="*/ 19 w 127"/>
                <a:gd name="T41" fmla="*/ 9 h 66"/>
                <a:gd name="T42" fmla="*/ 11 w 127"/>
                <a:gd name="T43" fmla="*/ 14 h 66"/>
                <a:gd name="T44" fmla="*/ 5 w 127"/>
                <a:gd name="T45" fmla="*/ 20 h 66"/>
                <a:gd name="T46" fmla="*/ 2 w 127"/>
                <a:gd name="T47" fmla="*/ 26 h 66"/>
                <a:gd name="T48" fmla="*/ 0 w 127"/>
                <a:gd name="T49" fmla="*/ 32 h 66"/>
                <a:gd name="T50" fmla="*/ 2 w 127"/>
                <a:gd name="T51" fmla="*/ 39 h 66"/>
                <a:gd name="T52" fmla="*/ 5 w 127"/>
                <a:gd name="T53" fmla="*/ 45 h 66"/>
                <a:gd name="T54" fmla="*/ 11 w 127"/>
                <a:gd name="T55" fmla="*/ 51 h 66"/>
                <a:gd name="T56" fmla="*/ 19 w 127"/>
                <a:gd name="T57" fmla="*/ 56 h 66"/>
                <a:gd name="T58" fmla="*/ 28 w 127"/>
                <a:gd name="T59" fmla="*/ 60 h 66"/>
                <a:gd name="T60" fmla="*/ 39 w 127"/>
                <a:gd name="T61" fmla="*/ 63 h 66"/>
                <a:gd name="T62" fmla="*/ 50 w 127"/>
                <a:gd name="T63" fmla="*/ 65 h 66"/>
                <a:gd name="T64" fmla="*/ 63 w 127"/>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6"/>
                <a:gd name="T101" fmla="*/ 127 w 12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6">
                  <a:moveTo>
                    <a:pt x="63" y="65"/>
                  </a:moveTo>
                  <a:lnTo>
                    <a:pt x="76" y="65"/>
                  </a:lnTo>
                  <a:lnTo>
                    <a:pt x="88" y="63"/>
                  </a:lnTo>
                  <a:lnTo>
                    <a:pt x="98" y="60"/>
                  </a:lnTo>
                  <a:lnTo>
                    <a:pt x="108" y="56"/>
                  </a:lnTo>
                  <a:lnTo>
                    <a:pt x="115" y="51"/>
                  </a:lnTo>
                  <a:lnTo>
                    <a:pt x="121" y="45"/>
                  </a:lnTo>
                  <a:lnTo>
                    <a:pt x="125" y="39"/>
                  </a:lnTo>
                  <a:lnTo>
                    <a:pt x="126" y="32"/>
                  </a:lnTo>
                  <a:lnTo>
                    <a:pt x="125" y="26"/>
                  </a:lnTo>
                  <a:lnTo>
                    <a:pt x="121" y="20"/>
                  </a:lnTo>
                  <a:lnTo>
                    <a:pt x="115" y="14"/>
                  </a:lnTo>
                  <a:lnTo>
                    <a:pt x="108" y="9"/>
                  </a:lnTo>
                  <a:lnTo>
                    <a:pt x="98" y="5"/>
                  </a:lnTo>
                  <a:lnTo>
                    <a:pt x="88" y="2"/>
                  </a:lnTo>
                  <a:lnTo>
                    <a:pt x="76" y="0"/>
                  </a:lnTo>
                  <a:lnTo>
                    <a:pt x="63" y="0"/>
                  </a:lnTo>
                  <a:lnTo>
                    <a:pt x="50" y="0"/>
                  </a:lnTo>
                  <a:lnTo>
                    <a:pt x="39" y="2"/>
                  </a:lnTo>
                  <a:lnTo>
                    <a:pt x="28" y="5"/>
                  </a:lnTo>
                  <a:lnTo>
                    <a:pt x="19" y="9"/>
                  </a:lnTo>
                  <a:lnTo>
                    <a:pt x="11" y="14"/>
                  </a:lnTo>
                  <a:lnTo>
                    <a:pt x="5" y="20"/>
                  </a:lnTo>
                  <a:lnTo>
                    <a:pt x="2" y="26"/>
                  </a:lnTo>
                  <a:lnTo>
                    <a:pt x="0" y="32"/>
                  </a:lnTo>
                  <a:lnTo>
                    <a:pt x="2" y="39"/>
                  </a:lnTo>
                  <a:lnTo>
                    <a:pt x="5" y="45"/>
                  </a:lnTo>
                  <a:lnTo>
                    <a:pt x="11" y="51"/>
                  </a:lnTo>
                  <a:lnTo>
                    <a:pt x="19" y="56"/>
                  </a:lnTo>
                  <a:lnTo>
                    <a:pt x="28" y="60"/>
                  </a:lnTo>
                  <a:lnTo>
                    <a:pt x="39" y="63"/>
                  </a:lnTo>
                  <a:lnTo>
                    <a:pt x="50" y="65"/>
                  </a:lnTo>
                  <a:lnTo>
                    <a:pt x="63" y="65"/>
                  </a:lnTo>
                </a:path>
              </a:pathLst>
            </a:custGeom>
            <a:solidFill>
              <a:srgbClr val="000000"/>
            </a:solidFill>
            <a:ln w="9525" cap="rnd">
              <a:noFill/>
              <a:round/>
            </a:ln>
          </p:spPr>
          <p:txBody>
            <a:bodyPr/>
            <a:lstStyle/>
            <a:p>
              <a:endParaRPr lang="zh-CN" altLang="en-US">
                <a:solidFill>
                  <a:srgbClr val="000000"/>
                </a:solidFill>
              </a:endParaRPr>
            </a:p>
          </p:txBody>
        </p:sp>
      </p:grpSp>
      <p:sp>
        <p:nvSpPr>
          <p:cNvPr id="1050" name="TextBox 144"/>
          <p:cNvSpPr txBox="1">
            <a:spLocks noChangeArrowheads="1"/>
          </p:cNvSpPr>
          <p:nvPr/>
        </p:nvSpPr>
        <p:spPr bwMode="auto">
          <a:xfrm>
            <a:off x="603250" y="5357813"/>
            <a:ext cx="2525713" cy="979487"/>
          </a:xfrm>
          <a:prstGeom prst="rect">
            <a:avLst/>
          </a:prstGeom>
          <a:noFill/>
          <a:ln w="9525">
            <a:noFill/>
            <a:miter lim="800000"/>
          </a:ln>
        </p:spPr>
        <p:txBody>
          <a:bodyPr wrap="none">
            <a:spAutoFit/>
          </a:bodyPr>
          <a:lstStyle/>
          <a:p>
            <a:pPr marL="285750" indent="-285750">
              <a:lnSpc>
                <a:spcPct val="120000"/>
              </a:lnSpc>
              <a:buFont typeface="Wingdings" panose="05000000000000000000" pitchFamily="2" charset="2"/>
              <a:buChar char="Ø"/>
            </a:pPr>
            <a:r>
              <a:rPr kumimoji="1" lang="zh-CN" altLang="en-US" sz="1600">
                <a:solidFill>
                  <a:srgbClr val="000000"/>
                </a:solidFill>
              </a:rPr>
              <a:t>卡片、机具、应用规范</a:t>
            </a:r>
            <a:endParaRPr kumimoji="1" lang="en-US" altLang="zh-CN" sz="1600">
              <a:solidFill>
                <a:srgbClr val="000000"/>
              </a:solidFill>
            </a:endParaRPr>
          </a:p>
          <a:p>
            <a:pPr marL="285750" indent="-285750">
              <a:lnSpc>
                <a:spcPct val="120000"/>
              </a:lnSpc>
              <a:buFont typeface="Wingdings" panose="05000000000000000000" pitchFamily="2" charset="2"/>
              <a:buChar char="Ø"/>
            </a:pPr>
            <a:r>
              <a:rPr kumimoji="1" lang="zh-CN" altLang="en-US" sz="1600">
                <a:solidFill>
                  <a:srgbClr val="000000"/>
                </a:solidFill>
              </a:rPr>
              <a:t>接入封装及本地支持</a:t>
            </a:r>
            <a:endParaRPr kumimoji="1" lang="en-US" altLang="zh-CN" sz="1600">
              <a:solidFill>
                <a:srgbClr val="000000"/>
              </a:solidFill>
            </a:endParaRPr>
          </a:p>
          <a:p>
            <a:pPr marL="285750" indent="-285750">
              <a:lnSpc>
                <a:spcPct val="120000"/>
              </a:lnSpc>
              <a:buFont typeface="Wingdings" panose="05000000000000000000" pitchFamily="2" charset="2"/>
              <a:buChar char="Ø"/>
            </a:pPr>
            <a:r>
              <a:rPr kumimoji="1" lang="zh-CN" altLang="en-US" sz="1600">
                <a:solidFill>
                  <a:srgbClr val="000000"/>
                </a:solidFill>
              </a:rPr>
              <a:t>标准服务支持</a:t>
            </a:r>
            <a:endParaRPr kumimoji="1" lang="en-US" altLang="zh-CN" sz="1600">
              <a:solidFill>
                <a:srgbClr val="000000"/>
              </a:solidFill>
            </a:endParaRPr>
          </a:p>
        </p:txBody>
      </p:sp>
      <p:sp>
        <p:nvSpPr>
          <p:cNvPr id="128" name="圆角矩形 127"/>
          <p:cNvSpPr/>
          <p:nvPr/>
        </p:nvSpPr>
        <p:spPr bwMode="gray">
          <a:xfrm>
            <a:off x="360363" y="3602038"/>
            <a:ext cx="6119812" cy="2638425"/>
          </a:xfrm>
          <a:prstGeom prst="roundRect">
            <a:avLst>
              <a:gd name="adj" fmla="val 5038"/>
            </a:avLst>
          </a:prstGeom>
          <a:noFill/>
          <a:ln w="19050">
            <a:solidFill>
              <a:schemeClr val="accent2">
                <a:lumMod val="20000"/>
                <a:lumOff val="80000"/>
              </a:schemeClr>
            </a:solidFill>
            <a:prstDash val="sysDash"/>
            <a:round/>
          </a:ln>
        </p:spPr>
        <p:txBody>
          <a:bodyPr wrap="none" anchor="ctr"/>
          <a:lstStyle/>
          <a:p>
            <a:pPr algn="ctr">
              <a:defRPr/>
            </a:pPr>
            <a:endParaRPr lang="zh-CN" altLang="en-US" sz="1200" dirty="0">
              <a:solidFill>
                <a:srgbClr val="000000"/>
              </a:solidFill>
            </a:endParaRPr>
          </a:p>
        </p:txBody>
      </p:sp>
      <p:sp>
        <p:nvSpPr>
          <p:cNvPr id="129" name="上下箭头 128"/>
          <p:cNvSpPr/>
          <p:nvPr/>
        </p:nvSpPr>
        <p:spPr>
          <a:xfrm rot="5400000">
            <a:off x="6026151" y="4298950"/>
            <a:ext cx="1333500" cy="574675"/>
          </a:xfrm>
          <a:prstGeom prst="upDownArrow">
            <a:avLst>
              <a:gd name="adj1" fmla="val 60495"/>
              <a:gd name="adj2" fmla="val 32538"/>
            </a:avLst>
          </a:prstGeom>
          <a:solidFill>
            <a:schemeClr val="accent1">
              <a:alpha val="30196"/>
            </a:scheme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endParaRPr lang="zh-CN" altLang="en-US" sz="1600" dirty="0">
              <a:solidFill>
                <a:srgbClr val="000000"/>
              </a:solidFill>
            </a:endParaRPr>
          </a:p>
        </p:txBody>
      </p:sp>
      <p:sp>
        <p:nvSpPr>
          <p:cNvPr id="130" name="圆角矩形 129"/>
          <p:cNvSpPr/>
          <p:nvPr/>
        </p:nvSpPr>
        <p:spPr bwMode="gray">
          <a:xfrm>
            <a:off x="360363" y="2374900"/>
            <a:ext cx="6119812" cy="1176338"/>
          </a:xfrm>
          <a:prstGeom prst="roundRect">
            <a:avLst>
              <a:gd name="adj" fmla="val 5038"/>
            </a:avLst>
          </a:prstGeom>
          <a:noFill/>
          <a:ln w="19050">
            <a:solidFill>
              <a:schemeClr val="accent2">
                <a:lumMod val="20000"/>
                <a:lumOff val="80000"/>
              </a:schemeClr>
            </a:solidFill>
            <a:prstDash val="sysDash"/>
            <a:round/>
          </a:ln>
        </p:spPr>
        <p:txBody>
          <a:bodyPr wrap="none" anchor="ctr"/>
          <a:lstStyle/>
          <a:p>
            <a:pPr algn="ctr">
              <a:defRPr/>
            </a:pPr>
            <a:endParaRPr lang="zh-CN" altLang="en-US" sz="1200" dirty="0">
              <a:solidFill>
                <a:srgbClr val="000000"/>
              </a:solidFill>
            </a:endParaRPr>
          </a:p>
        </p:txBody>
      </p:sp>
      <p:sp>
        <p:nvSpPr>
          <p:cNvPr id="131" name="圆角矩形 130"/>
          <p:cNvSpPr/>
          <p:nvPr/>
        </p:nvSpPr>
        <p:spPr bwMode="gray">
          <a:xfrm>
            <a:off x="6911975" y="2374900"/>
            <a:ext cx="1657350" cy="3844925"/>
          </a:xfrm>
          <a:prstGeom prst="roundRect">
            <a:avLst>
              <a:gd name="adj" fmla="val 5038"/>
            </a:avLst>
          </a:prstGeom>
          <a:noFill/>
          <a:ln w="19050">
            <a:solidFill>
              <a:schemeClr val="accent2">
                <a:lumMod val="20000"/>
                <a:lumOff val="80000"/>
              </a:schemeClr>
            </a:solidFill>
            <a:prstDash val="sysDash"/>
            <a:round/>
          </a:ln>
        </p:spPr>
        <p:txBody>
          <a:bodyPr wrap="none" anchor="ctr"/>
          <a:lstStyle/>
          <a:p>
            <a:pPr algn="ctr">
              <a:defRPr/>
            </a:pPr>
            <a:endParaRPr lang="zh-CN" altLang="en-US" sz="1200" dirty="0">
              <a:solidFill>
                <a:srgbClr val="000000"/>
              </a:solidFill>
            </a:endParaRPr>
          </a:p>
        </p:txBody>
      </p:sp>
      <p:pic>
        <p:nvPicPr>
          <p:cNvPr id="1055" name="Picture 1" descr="C:\Program Files\Microsoft Office\MEDIA\CAGCAT10\j0233018.wmf"/>
          <p:cNvPicPr>
            <a:picLocks noChangeAspect="1" noChangeArrowheads="1"/>
          </p:cNvPicPr>
          <p:nvPr/>
        </p:nvPicPr>
        <p:blipFill>
          <a:blip r:embed="rId10" cstate="print"/>
          <a:srcRect/>
          <a:stretch>
            <a:fillRect/>
          </a:stretch>
        </p:blipFill>
        <p:spPr bwMode="auto">
          <a:xfrm>
            <a:off x="7229475" y="2776538"/>
            <a:ext cx="908050" cy="635000"/>
          </a:xfrm>
          <a:prstGeom prst="rect">
            <a:avLst/>
          </a:prstGeom>
          <a:noFill/>
          <a:ln w="9525">
            <a:noFill/>
            <a:miter lim="800000"/>
            <a:headEnd/>
            <a:tailEnd/>
          </a:ln>
        </p:spPr>
      </p:pic>
      <p:grpSp>
        <p:nvGrpSpPr>
          <p:cNvPr id="12" name="Group 479"/>
          <p:cNvGrpSpPr/>
          <p:nvPr/>
        </p:nvGrpSpPr>
        <p:grpSpPr bwMode="auto">
          <a:xfrm rot="5400000">
            <a:off x="6138069" y="3758407"/>
            <a:ext cx="254000" cy="576262"/>
            <a:chOff x="672" y="2658"/>
            <a:chExt cx="800" cy="935"/>
          </a:xfrm>
        </p:grpSpPr>
        <p:sp>
          <p:nvSpPr>
            <p:cNvPr id="1107" name="Freeform 480"/>
            <p:cNvSpPr/>
            <p:nvPr/>
          </p:nvSpPr>
          <p:spPr bwMode="auto">
            <a:xfrm>
              <a:off x="676" y="2705"/>
              <a:ext cx="682" cy="282"/>
            </a:xfrm>
            <a:custGeom>
              <a:avLst/>
              <a:gdLst>
                <a:gd name="T0" fmla="*/ 681 w 682"/>
                <a:gd name="T1" fmla="*/ 195 h 282"/>
                <a:gd name="T2" fmla="*/ 320 w 682"/>
                <a:gd name="T3" fmla="*/ 0 h 282"/>
                <a:gd name="T4" fmla="*/ 0 w 682"/>
                <a:gd name="T5" fmla="*/ 75 h 282"/>
                <a:gd name="T6" fmla="*/ 345 w 682"/>
                <a:gd name="T7" fmla="*/ 281 h 282"/>
                <a:gd name="T8" fmla="*/ 681 w 682"/>
                <a:gd name="T9" fmla="*/ 195 h 282"/>
                <a:gd name="T10" fmla="*/ 0 60000 65536"/>
                <a:gd name="T11" fmla="*/ 0 60000 65536"/>
                <a:gd name="T12" fmla="*/ 0 60000 65536"/>
                <a:gd name="T13" fmla="*/ 0 60000 65536"/>
                <a:gd name="T14" fmla="*/ 0 60000 65536"/>
                <a:gd name="T15" fmla="*/ 0 w 682"/>
                <a:gd name="T16" fmla="*/ 0 h 282"/>
                <a:gd name="T17" fmla="*/ 682 w 682"/>
                <a:gd name="T18" fmla="*/ 282 h 282"/>
              </a:gdLst>
              <a:ahLst/>
              <a:cxnLst>
                <a:cxn ang="T10">
                  <a:pos x="T0" y="T1"/>
                </a:cxn>
                <a:cxn ang="T11">
                  <a:pos x="T2" y="T3"/>
                </a:cxn>
                <a:cxn ang="T12">
                  <a:pos x="T4" y="T5"/>
                </a:cxn>
                <a:cxn ang="T13">
                  <a:pos x="T6" y="T7"/>
                </a:cxn>
                <a:cxn ang="T14">
                  <a:pos x="T8" y="T9"/>
                </a:cxn>
              </a:cxnLst>
              <a:rect l="T15" t="T16" r="T17" b="T18"/>
              <a:pathLst>
                <a:path w="682" h="282">
                  <a:moveTo>
                    <a:pt x="681" y="195"/>
                  </a:moveTo>
                  <a:lnTo>
                    <a:pt x="320" y="0"/>
                  </a:lnTo>
                  <a:lnTo>
                    <a:pt x="0" y="75"/>
                  </a:lnTo>
                  <a:lnTo>
                    <a:pt x="345" y="281"/>
                  </a:lnTo>
                  <a:lnTo>
                    <a:pt x="681" y="195"/>
                  </a:lnTo>
                </a:path>
              </a:pathLst>
            </a:custGeom>
            <a:solidFill>
              <a:srgbClr val="0099CC"/>
            </a:solidFill>
            <a:ln w="9525" cap="rnd">
              <a:noFill/>
              <a:round/>
            </a:ln>
          </p:spPr>
          <p:txBody>
            <a:bodyPr/>
            <a:lstStyle/>
            <a:p>
              <a:endParaRPr lang="zh-CN" altLang="en-US">
                <a:solidFill>
                  <a:srgbClr val="000000"/>
                </a:solidFill>
              </a:endParaRPr>
            </a:p>
          </p:txBody>
        </p:sp>
        <p:sp>
          <p:nvSpPr>
            <p:cNvPr id="1108" name="Freeform 481"/>
            <p:cNvSpPr/>
            <p:nvPr/>
          </p:nvSpPr>
          <p:spPr bwMode="auto">
            <a:xfrm>
              <a:off x="672" y="2863"/>
              <a:ext cx="621" cy="503"/>
            </a:xfrm>
            <a:custGeom>
              <a:avLst/>
              <a:gdLst>
                <a:gd name="T0" fmla="*/ 357 w 621"/>
                <a:gd name="T1" fmla="*/ 0 h 503"/>
                <a:gd name="T2" fmla="*/ 620 w 621"/>
                <a:gd name="T3" fmla="*/ 152 h 503"/>
                <a:gd name="T4" fmla="*/ 0 w 621"/>
                <a:gd name="T5" fmla="*/ 321 h 503"/>
                <a:gd name="T6" fmla="*/ 310 w 621"/>
                <a:gd name="T7" fmla="*/ 502 h 503"/>
                <a:gd name="T8" fmla="*/ 0 60000 65536"/>
                <a:gd name="T9" fmla="*/ 0 60000 65536"/>
                <a:gd name="T10" fmla="*/ 0 60000 65536"/>
                <a:gd name="T11" fmla="*/ 0 60000 65536"/>
                <a:gd name="T12" fmla="*/ 0 w 621"/>
                <a:gd name="T13" fmla="*/ 0 h 503"/>
                <a:gd name="T14" fmla="*/ 621 w 621"/>
                <a:gd name="T15" fmla="*/ 503 h 503"/>
              </a:gdLst>
              <a:ahLst/>
              <a:cxnLst>
                <a:cxn ang="T8">
                  <a:pos x="T0" y="T1"/>
                </a:cxn>
                <a:cxn ang="T9">
                  <a:pos x="T2" y="T3"/>
                </a:cxn>
                <a:cxn ang="T10">
                  <a:pos x="T4" y="T5"/>
                </a:cxn>
                <a:cxn ang="T11">
                  <a:pos x="T6" y="T7"/>
                </a:cxn>
              </a:cxnLst>
              <a:rect l="T12" t="T13" r="T14" b="T15"/>
              <a:pathLst>
                <a:path w="621" h="503">
                  <a:moveTo>
                    <a:pt x="357" y="0"/>
                  </a:moveTo>
                  <a:lnTo>
                    <a:pt x="620" y="152"/>
                  </a:lnTo>
                  <a:lnTo>
                    <a:pt x="0" y="321"/>
                  </a:lnTo>
                  <a:lnTo>
                    <a:pt x="310" y="50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09" name="Line 482"/>
            <p:cNvSpPr>
              <a:spLocks noChangeShapeType="1"/>
            </p:cNvSpPr>
            <p:nvPr/>
          </p:nvSpPr>
          <p:spPr bwMode="auto">
            <a:xfrm flipH="1">
              <a:off x="1028" y="2861"/>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10" name="Line 483"/>
            <p:cNvSpPr>
              <a:spLocks noChangeShapeType="1"/>
            </p:cNvSpPr>
            <p:nvPr/>
          </p:nvSpPr>
          <p:spPr bwMode="auto">
            <a:xfrm flipV="1">
              <a:off x="981" y="3363"/>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11" name="Freeform 484"/>
            <p:cNvSpPr/>
            <p:nvPr/>
          </p:nvSpPr>
          <p:spPr bwMode="auto">
            <a:xfrm>
              <a:off x="817" y="2863"/>
              <a:ext cx="618" cy="493"/>
            </a:xfrm>
            <a:custGeom>
              <a:avLst/>
              <a:gdLst>
                <a:gd name="T0" fmla="*/ 326 w 618"/>
                <a:gd name="T1" fmla="*/ 0 h 493"/>
                <a:gd name="T2" fmla="*/ 617 w 618"/>
                <a:gd name="T3" fmla="*/ 171 h 493"/>
                <a:gd name="T4" fmla="*/ 0 w 618"/>
                <a:gd name="T5" fmla="*/ 340 h 493"/>
                <a:gd name="T6" fmla="*/ 267 w 618"/>
                <a:gd name="T7" fmla="*/ 492 h 493"/>
                <a:gd name="T8" fmla="*/ 0 60000 65536"/>
                <a:gd name="T9" fmla="*/ 0 60000 65536"/>
                <a:gd name="T10" fmla="*/ 0 60000 65536"/>
                <a:gd name="T11" fmla="*/ 0 60000 65536"/>
                <a:gd name="T12" fmla="*/ 0 w 618"/>
                <a:gd name="T13" fmla="*/ 0 h 493"/>
                <a:gd name="T14" fmla="*/ 618 w 618"/>
                <a:gd name="T15" fmla="*/ 493 h 493"/>
              </a:gdLst>
              <a:ahLst/>
              <a:cxnLst>
                <a:cxn ang="T8">
                  <a:pos x="T0" y="T1"/>
                </a:cxn>
                <a:cxn ang="T9">
                  <a:pos x="T2" y="T3"/>
                </a:cxn>
                <a:cxn ang="T10">
                  <a:pos x="T4" y="T5"/>
                </a:cxn>
                <a:cxn ang="T11">
                  <a:pos x="T6" y="T7"/>
                </a:cxn>
              </a:cxnLst>
              <a:rect l="T12" t="T13" r="T14" b="T15"/>
              <a:pathLst>
                <a:path w="618" h="493">
                  <a:moveTo>
                    <a:pt x="326" y="0"/>
                  </a:moveTo>
                  <a:lnTo>
                    <a:pt x="617" y="171"/>
                  </a:lnTo>
                  <a:lnTo>
                    <a:pt x="0" y="340"/>
                  </a:lnTo>
                  <a:lnTo>
                    <a:pt x="267" y="49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112" name="Line 485"/>
            <p:cNvSpPr>
              <a:spLocks noChangeShapeType="1"/>
            </p:cNvSpPr>
            <p:nvPr/>
          </p:nvSpPr>
          <p:spPr bwMode="auto">
            <a:xfrm flipH="1">
              <a:off x="1142" y="2861"/>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13" name="Line 486"/>
            <p:cNvSpPr>
              <a:spLocks noChangeShapeType="1"/>
            </p:cNvSpPr>
            <p:nvPr/>
          </p:nvSpPr>
          <p:spPr bwMode="auto">
            <a:xfrm flipV="1">
              <a:off x="1083" y="3353"/>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14" name="Freeform 487"/>
            <p:cNvSpPr/>
            <p:nvPr/>
          </p:nvSpPr>
          <p:spPr bwMode="auto">
            <a:xfrm>
              <a:off x="791" y="3311"/>
              <a:ext cx="681" cy="282"/>
            </a:xfrm>
            <a:custGeom>
              <a:avLst/>
              <a:gdLst>
                <a:gd name="T0" fmla="*/ 680 w 681"/>
                <a:gd name="T1" fmla="*/ 195 h 282"/>
                <a:gd name="T2" fmla="*/ 320 w 681"/>
                <a:gd name="T3" fmla="*/ 0 h 282"/>
                <a:gd name="T4" fmla="*/ 0 w 681"/>
                <a:gd name="T5" fmla="*/ 75 h 282"/>
                <a:gd name="T6" fmla="*/ 344 w 681"/>
                <a:gd name="T7" fmla="*/ 281 h 282"/>
                <a:gd name="T8" fmla="*/ 680 w 681"/>
                <a:gd name="T9" fmla="*/ 195 h 282"/>
                <a:gd name="T10" fmla="*/ 0 60000 65536"/>
                <a:gd name="T11" fmla="*/ 0 60000 65536"/>
                <a:gd name="T12" fmla="*/ 0 60000 65536"/>
                <a:gd name="T13" fmla="*/ 0 60000 65536"/>
                <a:gd name="T14" fmla="*/ 0 60000 65536"/>
                <a:gd name="T15" fmla="*/ 0 w 681"/>
                <a:gd name="T16" fmla="*/ 0 h 282"/>
                <a:gd name="T17" fmla="*/ 681 w 681"/>
                <a:gd name="T18" fmla="*/ 282 h 282"/>
              </a:gdLst>
              <a:ahLst/>
              <a:cxnLst>
                <a:cxn ang="T10">
                  <a:pos x="T0" y="T1"/>
                </a:cxn>
                <a:cxn ang="T11">
                  <a:pos x="T2" y="T3"/>
                </a:cxn>
                <a:cxn ang="T12">
                  <a:pos x="T4" y="T5"/>
                </a:cxn>
                <a:cxn ang="T13">
                  <a:pos x="T6" y="T7"/>
                </a:cxn>
                <a:cxn ang="T14">
                  <a:pos x="T8" y="T9"/>
                </a:cxn>
              </a:cxnLst>
              <a:rect l="T15" t="T16" r="T17" b="T18"/>
              <a:pathLst>
                <a:path w="681" h="282">
                  <a:moveTo>
                    <a:pt x="680" y="195"/>
                  </a:moveTo>
                  <a:lnTo>
                    <a:pt x="320" y="0"/>
                  </a:lnTo>
                  <a:lnTo>
                    <a:pt x="0" y="75"/>
                  </a:lnTo>
                  <a:lnTo>
                    <a:pt x="344" y="281"/>
                  </a:lnTo>
                  <a:lnTo>
                    <a:pt x="680" y="195"/>
                  </a:lnTo>
                </a:path>
              </a:pathLst>
            </a:custGeom>
            <a:solidFill>
              <a:srgbClr val="0099CC"/>
            </a:solidFill>
            <a:ln w="9525" cap="rnd">
              <a:noFill/>
              <a:round/>
            </a:ln>
          </p:spPr>
          <p:txBody>
            <a:bodyPr/>
            <a:lstStyle/>
            <a:p>
              <a:endParaRPr lang="zh-CN" altLang="en-US">
                <a:solidFill>
                  <a:srgbClr val="000000"/>
                </a:solidFill>
              </a:endParaRPr>
            </a:p>
          </p:txBody>
        </p:sp>
        <p:sp>
          <p:nvSpPr>
            <p:cNvPr id="1115" name="Freeform 488"/>
            <p:cNvSpPr/>
            <p:nvPr/>
          </p:nvSpPr>
          <p:spPr bwMode="auto">
            <a:xfrm>
              <a:off x="791" y="3285"/>
              <a:ext cx="681" cy="281"/>
            </a:xfrm>
            <a:custGeom>
              <a:avLst/>
              <a:gdLst>
                <a:gd name="T0" fmla="*/ 680 w 681"/>
                <a:gd name="T1" fmla="*/ 195 h 281"/>
                <a:gd name="T2" fmla="*/ 320 w 681"/>
                <a:gd name="T3" fmla="*/ 0 h 281"/>
                <a:gd name="T4" fmla="*/ 0 w 681"/>
                <a:gd name="T5" fmla="*/ 75 h 281"/>
                <a:gd name="T6" fmla="*/ 344 w 681"/>
                <a:gd name="T7" fmla="*/ 280 h 281"/>
                <a:gd name="T8" fmla="*/ 680 w 681"/>
                <a:gd name="T9" fmla="*/ 195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5"/>
                  </a:moveTo>
                  <a:lnTo>
                    <a:pt x="320" y="0"/>
                  </a:lnTo>
                  <a:lnTo>
                    <a:pt x="0" y="75"/>
                  </a:lnTo>
                  <a:lnTo>
                    <a:pt x="344" y="280"/>
                  </a:lnTo>
                  <a:lnTo>
                    <a:pt x="680" y="195"/>
                  </a:lnTo>
                </a:path>
              </a:pathLst>
            </a:custGeom>
            <a:solidFill>
              <a:srgbClr val="99CCFF"/>
            </a:solidFill>
            <a:ln w="9525" cap="rnd">
              <a:noFill/>
              <a:round/>
            </a:ln>
          </p:spPr>
          <p:txBody>
            <a:bodyPr/>
            <a:lstStyle/>
            <a:p>
              <a:endParaRPr lang="zh-CN" altLang="en-US">
                <a:solidFill>
                  <a:srgbClr val="000000"/>
                </a:solidFill>
              </a:endParaRPr>
            </a:p>
          </p:txBody>
        </p:sp>
        <p:sp>
          <p:nvSpPr>
            <p:cNvPr id="1116" name="Freeform 489"/>
            <p:cNvSpPr/>
            <p:nvPr/>
          </p:nvSpPr>
          <p:spPr bwMode="auto">
            <a:xfrm>
              <a:off x="789" y="3264"/>
              <a:ext cx="681" cy="281"/>
            </a:xfrm>
            <a:custGeom>
              <a:avLst/>
              <a:gdLst>
                <a:gd name="T0" fmla="*/ 680 w 681"/>
                <a:gd name="T1" fmla="*/ 194 h 281"/>
                <a:gd name="T2" fmla="*/ 320 w 681"/>
                <a:gd name="T3" fmla="*/ 0 h 281"/>
                <a:gd name="T4" fmla="*/ 0 w 681"/>
                <a:gd name="T5" fmla="*/ 74 h 281"/>
                <a:gd name="T6" fmla="*/ 345 w 681"/>
                <a:gd name="T7" fmla="*/ 280 h 281"/>
                <a:gd name="T8" fmla="*/ 680 w 681"/>
                <a:gd name="T9" fmla="*/ 194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4"/>
                  </a:moveTo>
                  <a:lnTo>
                    <a:pt x="320" y="0"/>
                  </a:lnTo>
                  <a:lnTo>
                    <a:pt x="0" y="74"/>
                  </a:lnTo>
                  <a:lnTo>
                    <a:pt x="345" y="280"/>
                  </a:lnTo>
                  <a:lnTo>
                    <a:pt x="680" y="194"/>
                  </a:lnTo>
                </a:path>
              </a:pathLst>
            </a:custGeom>
            <a:solidFill>
              <a:srgbClr val="CCECFF"/>
            </a:solidFill>
            <a:ln w="9525" cap="rnd">
              <a:noFill/>
              <a:round/>
            </a:ln>
          </p:spPr>
          <p:txBody>
            <a:bodyPr/>
            <a:lstStyle/>
            <a:p>
              <a:endParaRPr lang="zh-CN" altLang="en-US">
                <a:solidFill>
                  <a:srgbClr val="000000"/>
                </a:solidFill>
              </a:endParaRPr>
            </a:p>
          </p:txBody>
        </p:sp>
        <p:sp>
          <p:nvSpPr>
            <p:cNvPr id="1117" name="Freeform 490"/>
            <p:cNvSpPr/>
            <p:nvPr/>
          </p:nvSpPr>
          <p:spPr bwMode="auto">
            <a:xfrm>
              <a:off x="1020" y="3356"/>
              <a:ext cx="177" cy="92"/>
            </a:xfrm>
            <a:custGeom>
              <a:avLst/>
              <a:gdLst>
                <a:gd name="T0" fmla="*/ 88 w 177"/>
                <a:gd name="T1" fmla="*/ 91 h 92"/>
                <a:gd name="T2" fmla="*/ 106 w 177"/>
                <a:gd name="T3" fmla="*/ 91 h 92"/>
                <a:gd name="T4" fmla="*/ 122 w 177"/>
                <a:gd name="T5" fmla="*/ 88 h 92"/>
                <a:gd name="T6" fmla="*/ 137 w 177"/>
                <a:gd name="T7" fmla="*/ 84 h 92"/>
                <a:gd name="T8" fmla="*/ 150 w 177"/>
                <a:gd name="T9" fmla="*/ 78 h 92"/>
                <a:gd name="T10" fmla="*/ 161 w 177"/>
                <a:gd name="T11" fmla="*/ 71 h 92"/>
                <a:gd name="T12" fmla="*/ 169 w 177"/>
                <a:gd name="T13" fmla="*/ 63 h 92"/>
                <a:gd name="T14" fmla="*/ 174 w 177"/>
                <a:gd name="T15" fmla="*/ 55 h 92"/>
                <a:gd name="T16" fmla="*/ 176 w 177"/>
                <a:gd name="T17" fmla="*/ 46 h 92"/>
                <a:gd name="T18" fmla="*/ 174 w 177"/>
                <a:gd name="T19" fmla="*/ 36 h 92"/>
                <a:gd name="T20" fmla="*/ 169 w 177"/>
                <a:gd name="T21" fmla="*/ 28 h 92"/>
                <a:gd name="T22" fmla="*/ 161 w 177"/>
                <a:gd name="T23" fmla="*/ 20 h 92"/>
                <a:gd name="T24" fmla="*/ 150 w 177"/>
                <a:gd name="T25" fmla="*/ 13 h 92"/>
                <a:gd name="T26" fmla="*/ 137 w 177"/>
                <a:gd name="T27" fmla="*/ 8 h 92"/>
                <a:gd name="T28" fmla="*/ 122 w 177"/>
                <a:gd name="T29" fmla="*/ 3 h 92"/>
                <a:gd name="T30" fmla="*/ 106 w 177"/>
                <a:gd name="T31" fmla="*/ 1 h 92"/>
                <a:gd name="T32" fmla="*/ 88 w 177"/>
                <a:gd name="T33" fmla="*/ 0 h 92"/>
                <a:gd name="T34" fmla="*/ 70 w 177"/>
                <a:gd name="T35" fmla="*/ 1 h 92"/>
                <a:gd name="T36" fmla="*/ 54 w 177"/>
                <a:gd name="T37" fmla="*/ 3 h 92"/>
                <a:gd name="T38" fmla="*/ 39 w 177"/>
                <a:gd name="T39" fmla="*/ 8 h 92"/>
                <a:gd name="T40" fmla="*/ 26 w 177"/>
                <a:gd name="T41" fmla="*/ 13 h 92"/>
                <a:gd name="T42" fmla="*/ 15 w 177"/>
                <a:gd name="T43" fmla="*/ 20 h 92"/>
                <a:gd name="T44" fmla="*/ 7 w 177"/>
                <a:gd name="T45" fmla="*/ 28 h 92"/>
                <a:gd name="T46" fmla="*/ 2 w 177"/>
                <a:gd name="T47" fmla="*/ 36 h 92"/>
                <a:gd name="T48" fmla="*/ 0 w 177"/>
                <a:gd name="T49" fmla="*/ 46 h 92"/>
                <a:gd name="T50" fmla="*/ 2 w 177"/>
                <a:gd name="T51" fmla="*/ 55 h 92"/>
                <a:gd name="T52" fmla="*/ 7 w 177"/>
                <a:gd name="T53" fmla="*/ 63 h 92"/>
                <a:gd name="T54" fmla="*/ 15 w 177"/>
                <a:gd name="T55" fmla="*/ 71 h 92"/>
                <a:gd name="T56" fmla="*/ 26 w 177"/>
                <a:gd name="T57" fmla="*/ 78 h 92"/>
                <a:gd name="T58" fmla="*/ 39 w 177"/>
                <a:gd name="T59" fmla="*/ 84 h 92"/>
                <a:gd name="T60" fmla="*/ 54 w 177"/>
                <a:gd name="T61" fmla="*/ 88 h 92"/>
                <a:gd name="T62" fmla="*/ 70 w 177"/>
                <a:gd name="T63" fmla="*/ 91 h 92"/>
                <a:gd name="T64" fmla="*/ 88 w 177"/>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92"/>
                <a:gd name="T101" fmla="*/ 177 w 17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92">
                  <a:moveTo>
                    <a:pt x="88" y="91"/>
                  </a:moveTo>
                  <a:lnTo>
                    <a:pt x="106" y="91"/>
                  </a:lnTo>
                  <a:lnTo>
                    <a:pt x="122" y="88"/>
                  </a:lnTo>
                  <a:lnTo>
                    <a:pt x="137" y="84"/>
                  </a:lnTo>
                  <a:lnTo>
                    <a:pt x="150" y="78"/>
                  </a:lnTo>
                  <a:lnTo>
                    <a:pt x="161" y="71"/>
                  </a:lnTo>
                  <a:lnTo>
                    <a:pt x="169" y="63"/>
                  </a:lnTo>
                  <a:lnTo>
                    <a:pt x="174" y="55"/>
                  </a:lnTo>
                  <a:lnTo>
                    <a:pt x="176" y="46"/>
                  </a:lnTo>
                  <a:lnTo>
                    <a:pt x="174" y="36"/>
                  </a:lnTo>
                  <a:lnTo>
                    <a:pt x="169" y="28"/>
                  </a:lnTo>
                  <a:lnTo>
                    <a:pt x="161" y="20"/>
                  </a:lnTo>
                  <a:lnTo>
                    <a:pt x="150" y="13"/>
                  </a:lnTo>
                  <a:lnTo>
                    <a:pt x="137" y="8"/>
                  </a:lnTo>
                  <a:lnTo>
                    <a:pt x="122" y="3"/>
                  </a:lnTo>
                  <a:lnTo>
                    <a:pt x="106" y="1"/>
                  </a:lnTo>
                  <a:lnTo>
                    <a:pt x="88" y="0"/>
                  </a:lnTo>
                  <a:lnTo>
                    <a:pt x="70" y="1"/>
                  </a:lnTo>
                  <a:lnTo>
                    <a:pt x="54" y="3"/>
                  </a:lnTo>
                  <a:lnTo>
                    <a:pt x="39" y="8"/>
                  </a:lnTo>
                  <a:lnTo>
                    <a:pt x="26" y="13"/>
                  </a:lnTo>
                  <a:lnTo>
                    <a:pt x="15" y="20"/>
                  </a:lnTo>
                  <a:lnTo>
                    <a:pt x="7" y="28"/>
                  </a:lnTo>
                  <a:lnTo>
                    <a:pt x="2" y="36"/>
                  </a:lnTo>
                  <a:lnTo>
                    <a:pt x="0" y="46"/>
                  </a:lnTo>
                  <a:lnTo>
                    <a:pt x="2" y="55"/>
                  </a:lnTo>
                  <a:lnTo>
                    <a:pt x="7" y="63"/>
                  </a:lnTo>
                  <a:lnTo>
                    <a:pt x="15" y="71"/>
                  </a:lnTo>
                  <a:lnTo>
                    <a:pt x="26" y="78"/>
                  </a:lnTo>
                  <a:lnTo>
                    <a:pt x="39" y="84"/>
                  </a:lnTo>
                  <a:lnTo>
                    <a:pt x="54" y="88"/>
                  </a:lnTo>
                  <a:lnTo>
                    <a:pt x="70" y="91"/>
                  </a:lnTo>
                  <a:lnTo>
                    <a:pt x="88" y="91"/>
                  </a:lnTo>
                </a:path>
              </a:pathLst>
            </a:custGeom>
            <a:solidFill>
              <a:schemeClr val="accent2"/>
            </a:solidFill>
            <a:ln w="9525" cap="rnd">
              <a:noFill/>
              <a:round/>
            </a:ln>
          </p:spPr>
          <p:txBody>
            <a:bodyPr/>
            <a:lstStyle/>
            <a:p>
              <a:endParaRPr lang="zh-CN" altLang="en-US">
                <a:solidFill>
                  <a:srgbClr val="000000"/>
                </a:solidFill>
              </a:endParaRPr>
            </a:p>
          </p:txBody>
        </p:sp>
        <p:sp>
          <p:nvSpPr>
            <p:cNvPr id="1118" name="Freeform 491"/>
            <p:cNvSpPr/>
            <p:nvPr/>
          </p:nvSpPr>
          <p:spPr bwMode="auto">
            <a:xfrm>
              <a:off x="676" y="2679"/>
              <a:ext cx="682" cy="281"/>
            </a:xfrm>
            <a:custGeom>
              <a:avLst/>
              <a:gdLst>
                <a:gd name="T0" fmla="*/ 681 w 682"/>
                <a:gd name="T1" fmla="*/ 195 h 281"/>
                <a:gd name="T2" fmla="*/ 320 w 682"/>
                <a:gd name="T3" fmla="*/ 0 h 281"/>
                <a:gd name="T4" fmla="*/ 0 w 682"/>
                <a:gd name="T5" fmla="*/ 75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5"/>
                  </a:lnTo>
                  <a:lnTo>
                    <a:pt x="345" y="280"/>
                  </a:lnTo>
                  <a:lnTo>
                    <a:pt x="681" y="195"/>
                  </a:lnTo>
                </a:path>
              </a:pathLst>
            </a:custGeom>
            <a:solidFill>
              <a:srgbClr val="99CCFF"/>
            </a:solidFill>
            <a:ln w="9525" cap="rnd">
              <a:noFill/>
              <a:round/>
            </a:ln>
          </p:spPr>
          <p:txBody>
            <a:bodyPr/>
            <a:lstStyle/>
            <a:p>
              <a:endParaRPr lang="zh-CN" altLang="en-US">
                <a:solidFill>
                  <a:srgbClr val="000000"/>
                </a:solidFill>
              </a:endParaRPr>
            </a:p>
          </p:txBody>
        </p:sp>
        <p:sp>
          <p:nvSpPr>
            <p:cNvPr id="1119" name="Freeform 492"/>
            <p:cNvSpPr/>
            <p:nvPr/>
          </p:nvSpPr>
          <p:spPr bwMode="auto">
            <a:xfrm>
              <a:off x="674" y="2658"/>
              <a:ext cx="682" cy="281"/>
            </a:xfrm>
            <a:custGeom>
              <a:avLst/>
              <a:gdLst>
                <a:gd name="T0" fmla="*/ 681 w 682"/>
                <a:gd name="T1" fmla="*/ 195 h 281"/>
                <a:gd name="T2" fmla="*/ 320 w 682"/>
                <a:gd name="T3" fmla="*/ 0 h 281"/>
                <a:gd name="T4" fmla="*/ 0 w 682"/>
                <a:gd name="T5" fmla="*/ 74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4"/>
                  </a:lnTo>
                  <a:lnTo>
                    <a:pt x="345" y="280"/>
                  </a:lnTo>
                  <a:lnTo>
                    <a:pt x="681" y="195"/>
                  </a:lnTo>
                </a:path>
              </a:pathLst>
            </a:custGeom>
            <a:solidFill>
              <a:srgbClr val="CCECFF"/>
            </a:solidFill>
            <a:ln w="9525" cap="rnd">
              <a:noFill/>
              <a:round/>
            </a:ln>
          </p:spPr>
          <p:txBody>
            <a:bodyPr/>
            <a:lstStyle/>
            <a:p>
              <a:endParaRPr lang="zh-CN" altLang="en-US">
                <a:solidFill>
                  <a:srgbClr val="000000"/>
                </a:solidFill>
              </a:endParaRPr>
            </a:p>
          </p:txBody>
        </p:sp>
        <p:sp>
          <p:nvSpPr>
            <p:cNvPr id="1120" name="Freeform 493"/>
            <p:cNvSpPr/>
            <p:nvPr/>
          </p:nvSpPr>
          <p:spPr bwMode="auto">
            <a:xfrm>
              <a:off x="906" y="2750"/>
              <a:ext cx="176" cy="92"/>
            </a:xfrm>
            <a:custGeom>
              <a:avLst/>
              <a:gdLst>
                <a:gd name="T0" fmla="*/ 87 w 176"/>
                <a:gd name="T1" fmla="*/ 91 h 92"/>
                <a:gd name="T2" fmla="*/ 105 w 176"/>
                <a:gd name="T3" fmla="*/ 91 h 92"/>
                <a:gd name="T4" fmla="*/ 122 w 176"/>
                <a:gd name="T5" fmla="*/ 88 h 92"/>
                <a:gd name="T6" fmla="*/ 137 w 176"/>
                <a:gd name="T7" fmla="*/ 84 h 92"/>
                <a:gd name="T8" fmla="*/ 150 w 176"/>
                <a:gd name="T9" fmla="*/ 78 h 92"/>
                <a:gd name="T10" fmla="*/ 160 w 176"/>
                <a:gd name="T11" fmla="*/ 71 h 92"/>
                <a:gd name="T12" fmla="*/ 168 w 176"/>
                <a:gd name="T13" fmla="*/ 64 h 92"/>
                <a:gd name="T14" fmla="*/ 173 w 176"/>
                <a:gd name="T15" fmla="*/ 55 h 92"/>
                <a:gd name="T16" fmla="*/ 175 w 176"/>
                <a:gd name="T17" fmla="*/ 46 h 92"/>
                <a:gd name="T18" fmla="*/ 173 w 176"/>
                <a:gd name="T19" fmla="*/ 36 h 92"/>
                <a:gd name="T20" fmla="*/ 168 w 176"/>
                <a:gd name="T21" fmla="*/ 28 h 92"/>
                <a:gd name="T22" fmla="*/ 160 w 176"/>
                <a:gd name="T23" fmla="*/ 20 h 92"/>
                <a:gd name="T24" fmla="*/ 150 w 176"/>
                <a:gd name="T25" fmla="*/ 13 h 92"/>
                <a:gd name="T26" fmla="*/ 137 w 176"/>
                <a:gd name="T27" fmla="*/ 8 h 92"/>
                <a:gd name="T28" fmla="*/ 122 w 176"/>
                <a:gd name="T29" fmla="*/ 3 h 92"/>
                <a:gd name="T30" fmla="*/ 105 w 176"/>
                <a:gd name="T31" fmla="*/ 1 h 92"/>
                <a:gd name="T32" fmla="*/ 87 w 176"/>
                <a:gd name="T33" fmla="*/ 0 h 92"/>
                <a:gd name="T34" fmla="*/ 70 w 176"/>
                <a:gd name="T35" fmla="*/ 1 h 92"/>
                <a:gd name="T36" fmla="*/ 53 w 176"/>
                <a:gd name="T37" fmla="*/ 3 h 92"/>
                <a:gd name="T38" fmla="*/ 38 w 176"/>
                <a:gd name="T39" fmla="*/ 8 h 92"/>
                <a:gd name="T40" fmla="*/ 25 w 176"/>
                <a:gd name="T41" fmla="*/ 13 h 92"/>
                <a:gd name="T42" fmla="*/ 15 w 176"/>
                <a:gd name="T43" fmla="*/ 20 h 92"/>
                <a:gd name="T44" fmla="*/ 6 w 176"/>
                <a:gd name="T45" fmla="*/ 28 h 92"/>
                <a:gd name="T46" fmla="*/ 1 w 176"/>
                <a:gd name="T47" fmla="*/ 36 h 92"/>
                <a:gd name="T48" fmla="*/ 0 w 176"/>
                <a:gd name="T49" fmla="*/ 46 h 92"/>
                <a:gd name="T50" fmla="*/ 1 w 176"/>
                <a:gd name="T51" fmla="*/ 55 h 92"/>
                <a:gd name="T52" fmla="*/ 6 w 176"/>
                <a:gd name="T53" fmla="*/ 64 h 92"/>
                <a:gd name="T54" fmla="*/ 15 w 176"/>
                <a:gd name="T55" fmla="*/ 71 h 92"/>
                <a:gd name="T56" fmla="*/ 25 w 176"/>
                <a:gd name="T57" fmla="*/ 78 h 92"/>
                <a:gd name="T58" fmla="*/ 38 w 176"/>
                <a:gd name="T59" fmla="*/ 84 h 92"/>
                <a:gd name="T60" fmla="*/ 53 w 176"/>
                <a:gd name="T61" fmla="*/ 88 h 92"/>
                <a:gd name="T62" fmla="*/ 70 w 176"/>
                <a:gd name="T63" fmla="*/ 91 h 92"/>
                <a:gd name="T64" fmla="*/ 87 w 176"/>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92"/>
                <a:gd name="T101" fmla="*/ 176 w 17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92">
                  <a:moveTo>
                    <a:pt x="87" y="91"/>
                  </a:moveTo>
                  <a:lnTo>
                    <a:pt x="105" y="91"/>
                  </a:lnTo>
                  <a:lnTo>
                    <a:pt x="122" y="88"/>
                  </a:lnTo>
                  <a:lnTo>
                    <a:pt x="137" y="84"/>
                  </a:lnTo>
                  <a:lnTo>
                    <a:pt x="150" y="78"/>
                  </a:lnTo>
                  <a:lnTo>
                    <a:pt x="160" y="71"/>
                  </a:lnTo>
                  <a:lnTo>
                    <a:pt x="168" y="64"/>
                  </a:lnTo>
                  <a:lnTo>
                    <a:pt x="173" y="55"/>
                  </a:lnTo>
                  <a:lnTo>
                    <a:pt x="175" y="46"/>
                  </a:lnTo>
                  <a:lnTo>
                    <a:pt x="173" y="36"/>
                  </a:lnTo>
                  <a:lnTo>
                    <a:pt x="168" y="28"/>
                  </a:lnTo>
                  <a:lnTo>
                    <a:pt x="160" y="20"/>
                  </a:lnTo>
                  <a:lnTo>
                    <a:pt x="150" y="13"/>
                  </a:lnTo>
                  <a:lnTo>
                    <a:pt x="137" y="8"/>
                  </a:lnTo>
                  <a:lnTo>
                    <a:pt x="122" y="3"/>
                  </a:lnTo>
                  <a:lnTo>
                    <a:pt x="105" y="1"/>
                  </a:lnTo>
                  <a:lnTo>
                    <a:pt x="87" y="0"/>
                  </a:lnTo>
                  <a:lnTo>
                    <a:pt x="70" y="1"/>
                  </a:lnTo>
                  <a:lnTo>
                    <a:pt x="53" y="3"/>
                  </a:lnTo>
                  <a:lnTo>
                    <a:pt x="38" y="8"/>
                  </a:lnTo>
                  <a:lnTo>
                    <a:pt x="25" y="13"/>
                  </a:lnTo>
                  <a:lnTo>
                    <a:pt x="15" y="20"/>
                  </a:lnTo>
                  <a:lnTo>
                    <a:pt x="6" y="28"/>
                  </a:lnTo>
                  <a:lnTo>
                    <a:pt x="1" y="36"/>
                  </a:lnTo>
                  <a:lnTo>
                    <a:pt x="0" y="46"/>
                  </a:lnTo>
                  <a:lnTo>
                    <a:pt x="1" y="55"/>
                  </a:lnTo>
                  <a:lnTo>
                    <a:pt x="6" y="64"/>
                  </a:lnTo>
                  <a:lnTo>
                    <a:pt x="15" y="71"/>
                  </a:lnTo>
                  <a:lnTo>
                    <a:pt x="25" y="78"/>
                  </a:lnTo>
                  <a:lnTo>
                    <a:pt x="38" y="84"/>
                  </a:lnTo>
                  <a:lnTo>
                    <a:pt x="53" y="88"/>
                  </a:lnTo>
                  <a:lnTo>
                    <a:pt x="70" y="91"/>
                  </a:lnTo>
                  <a:lnTo>
                    <a:pt x="87" y="91"/>
                  </a:lnTo>
                </a:path>
              </a:pathLst>
            </a:custGeom>
            <a:solidFill>
              <a:schemeClr val="accent2"/>
            </a:solidFill>
            <a:ln w="9525" cap="rnd">
              <a:noFill/>
              <a:round/>
            </a:ln>
          </p:spPr>
          <p:txBody>
            <a:bodyPr/>
            <a:lstStyle/>
            <a:p>
              <a:endParaRPr lang="zh-CN" altLang="en-US">
                <a:solidFill>
                  <a:srgbClr val="000000"/>
                </a:solidFill>
              </a:endParaRPr>
            </a:p>
          </p:txBody>
        </p:sp>
        <p:sp>
          <p:nvSpPr>
            <p:cNvPr id="1121" name="Freeform 494"/>
            <p:cNvSpPr/>
            <p:nvPr/>
          </p:nvSpPr>
          <p:spPr bwMode="auto">
            <a:xfrm>
              <a:off x="746" y="2816"/>
              <a:ext cx="622" cy="586"/>
            </a:xfrm>
            <a:custGeom>
              <a:avLst/>
              <a:gdLst>
                <a:gd name="T0" fmla="*/ 262 w 622"/>
                <a:gd name="T1" fmla="*/ 0 h 586"/>
                <a:gd name="T2" fmla="*/ 621 w 622"/>
                <a:gd name="T3" fmla="*/ 210 h 586"/>
                <a:gd name="T4" fmla="*/ 0 w 622"/>
                <a:gd name="T5" fmla="*/ 379 h 586"/>
                <a:gd name="T6" fmla="*/ 355 w 622"/>
                <a:gd name="T7" fmla="*/ 585 h 586"/>
                <a:gd name="T8" fmla="*/ 0 60000 65536"/>
                <a:gd name="T9" fmla="*/ 0 60000 65536"/>
                <a:gd name="T10" fmla="*/ 0 60000 65536"/>
                <a:gd name="T11" fmla="*/ 0 60000 65536"/>
                <a:gd name="T12" fmla="*/ 0 w 622"/>
                <a:gd name="T13" fmla="*/ 0 h 586"/>
                <a:gd name="T14" fmla="*/ 622 w 622"/>
                <a:gd name="T15" fmla="*/ 586 h 586"/>
              </a:gdLst>
              <a:ahLst/>
              <a:cxnLst>
                <a:cxn ang="T8">
                  <a:pos x="T0" y="T1"/>
                </a:cxn>
                <a:cxn ang="T9">
                  <a:pos x="T2" y="T3"/>
                </a:cxn>
                <a:cxn ang="T10">
                  <a:pos x="T4" y="T5"/>
                </a:cxn>
                <a:cxn ang="T11">
                  <a:pos x="T6" y="T7"/>
                </a:cxn>
              </a:cxnLst>
              <a:rect l="T12" t="T13" r="T14" b="T15"/>
              <a:pathLst>
                <a:path w="622" h="586">
                  <a:moveTo>
                    <a:pt x="262" y="0"/>
                  </a:moveTo>
                  <a:lnTo>
                    <a:pt x="621" y="210"/>
                  </a:lnTo>
                  <a:lnTo>
                    <a:pt x="0" y="379"/>
                  </a:lnTo>
                  <a:lnTo>
                    <a:pt x="355" y="585"/>
                  </a:lnTo>
                </a:path>
              </a:pathLst>
            </a:custGeom>
            <a:noFill/>
            <a:ln w="12700" cap="rnd">
              <a:solidFill>
                <a:srgbClr val="FFFF00"/>
              </a:solidFill>
              <a:round/>
              <a:headEnd type="none" w="sm" len="sm"/>
              <a:tailEnd type="none" w="sm" len="sm"/>
            </a:ln>
          </p:spPr>
          <p:txBody>
            <a:bodyPr/>
            <a:lstStyle/>
            <a:p>
              <a:endParaRPr lang="zh-CN" altLang="en-US">
                <a:solidFill>
                  <a:srgbClr val="000000"/>
                </a:solidFill>
              </a:endParaRPr>
            </a:p>
          </p:txBody>
        </p:sp>
        <p:sp>
          <p:nvSpPr>
            <p:cNvPr id="1122" name="Line 495"/>
            <p:cNvSpPr>
              <a:spLocks noChangeShapeType="1"/>
            </p:cNvSpPr>
            <p:nvPr/>
          </p:nvSpPr>
          <p:spPr bwMode="auto">
            <a:xfrm flipH="1">
              <a:off x="1006" y="2812"/>
              <a:ext cx="5" cy="7"/>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23" name="Line 496"/>
            <p:cNvSpPr>
              <a:spLocks noChangeShapeType="1"/>
            </p:cNvSpPr>
            <p:nvPr/>
          </p:nvSpPr>
          <p:spPr bwMode="auto">
            <a:xfrm flipV="1">
              <a:off x="1099" y="3397"/>
              <a:ext cx="5" cy="8"/>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24" name="Freeform 497"/>
            <p:cNvSpPr/>
            <p:nvPr/>
          </p:nvSpPr>
          <p:spPr bwMode="auto">
            <a:xfrm>
              <a:off x="1043" y="3368"/>
              <a:ext cx="126" cy="66"/>
            </a:xfrm>
            <a:custGeom>
              <a:avLst/>
              <a:gdLst>
                <a:gd name="T0" fmla="*/ 63 w 126"/>
                <a:gd name="T1" fmla="*/ 65 h 66"/>
                <a:gd name="T2" fmla="*/ 75 w 126"/>
                <a:gd name="T3" fmla="*/ 64 h 66"/>
                <a:gd name="T4" fmla="*/ 87 w 126"/>
                <a:gd name="T5" fmla="*/ 63 h 66"/>
                <a:gd name="T6" fmla="*/ 98 w 126"/>
                <a:gd name="T7" fmla="*/ 59 h 66"/>
                <a:gd name="T8" fmla="*/ 107 w 126"/>
                <a:gd name="T9" fmla="*/ 55 h 66"/>
                <a:gd name="T10" fmla="*/ 115 w 126"/>
                <a:gd name="T11" fmla="*/ 51 h 66"/>
                <a:gd name="T12" fmla="*/ 120 w 126"/>
                <a:gd name="T13" fmla="*/ 45 h 66"/>
                <a:gd name="T14" fmla="*/ 124 w 126"/>
                <a:gd name="T15" fmla="*/ 39 h 66"/>
                <a:gd name="T16" fmla="*/ 125 w 126"/>
                <a:gd name="T17" fmla="*/ 32 h 66"/>
                <a:gd name="T18" fmla="*/ 124 w 126"/>
                <a:gd name="T19" fmla="*/ 26 h 66"/>
                <a:gd name="T20" fmla="*/ 120 w 126"/>
                <a:gd name="T21" fmla="*/ 20 h 66"/>
                <a:gd name="T22" fmla="*/ 115 w 126"/>
                <a:gd name="T23" fmla="*/ 14 h 66"/>
                <a:gd name="T24" fmla="*/ 107 w 126"/>
                <a:gd name="T25" fmla="*/ 9 h 66"/>
                <a:gd name="T26" fmla="*/ 98 w 126"/>
                <a:gd name="T27" fmla="*/ 5 h 66"/>
                <a:gd name="T28" fmla="*/ 87 w 126"/>
                <a:gd name="T29" fmla="*/ 2 h 66"/>
                <a:gd name="T30" fmla="*/ 75 w 126"/>
                <a:gd name="T31" fmla="*/ 0 h 66"/>
                <a:gd name="T32" fmla="*/ 63 w 126"/>
                <a:gd name="T33" fmla="*/ 0 h 66"/>
                <a:gd name="T34" fmla="*/ 50 w 126"/>
                <a:gd name="T35" fmla="*/ 0 h 66"/>
                <a:gd name="T36" fmla="*/ 38 w 126"/>
                <a:gd name="T37" fmla="*/ 2 h 66"/>
                <a:gd name="T38" fmla="*/ 28 w 126"/>
                <a:gd name="T39" fmla="*/ 5 h 66"/>
                <a:gd name="T40" fmla="*/ 18 w 126"/>
                <a:gd name="T41" fmla="*/ 9 h 66"/>
                <a:gd name="T42" fmla="*/ 11 w 126"/>
                <a:gd name="T43" fmla="*/ 14 h 66"/>
                <a:gd name="T44" fmla="*/ 5 w 126"/>
                <a:gd name="T45" fmla="*/ 20 h 66"/>
                <a:gd name="T46" fmla="*/ 1 w 126"/>
                <a:gd name="T47" fmla="*/ 26 h 66"/>
                <a:gd name="T48" fmla="*/ 0 w 126"/>
                <a:gd name="T49" fmla="*/ 32 h 66"/>
                <a:gd name="T50" fmla="*/ 1 w 126"/>
                <a:gd name="T51" fmla="*/ 39 h 66"/>
                <a:gd name="T52" fmla="*/ 5 w 126"/>
                <a:gd name="T53" fmla="*/ 45 h 66"/>
                <a:gd name="T54" fmla="*/ 11 w 126"/>
                <a:gd name="T55" fmla="*/ 51 h 66"/>
                <a:gd name="T56" fmla="*/ 18 w 126"/>
                <a:gd name="T57" fmla="*/ 55 h 66"/>
                <a:gd name="T58" fmla="*/ 28 w 126"/>
                <a:gd name="T59" fmla="*/ 59 h 66"/>
                <a:gd name="T60" fmla="*/ 38 w 126"/>
                <a:gd name="T61" fmla="*/ 63 h 66"/>
                <a:gd name="T62" fmla="*/ 50 w 126"/>
                <a:gd name="T63" fmla="*/ 64 h 66"/>
                <a:gd name="T64" fmla="*/ 63 w 126"/>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66"/>
                <a:gd name="T101" fmla="*/ 126 w 12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66">
                  <a:moveTo>
                    <a:pt x="63" y="65"/>
                  </a:moveTo>
                  <a:lnTo>
                    <a:pt x="75" y="64"/>
                  </a:lnTo>
                  <a:lnTo>
                    <a:pt x="87" y="63"/>
                  </a:lnTo>
                  <a:lnTo>
                    <a:pt x="98" y="59"/>
                  </a:lnTo>
                  <a:lnTo>
                    <a:pt x="107" y="55"/>
                  </a:lnTo>
                  <a:lnTo>
                    <a:pt x="115" y="51"/>
                  </a:lnTo>
                  <a:lnTo>
                    <a:pt x="120" y="45"/>
                  </a:lnTo>
                  <a:lnTo>
                    <a:pt x="124" y="39"/>
                  </a:lnTo>
                  <a:lnTo>
                    <a:pt x="125" y="32"/>
                  </a:lnTo>
                  <a:lnTo>
                    <a:pt x="124" y="26"/>
                  </a:lnTo>
                  <a:lnTo>
                    <a:pt x="120" y="20"/>
                  </a:lnTo>
                  <a:lnTo>
                    <a:pt x="115" y="14"/>
                  </a:lnTo>
                  <a:lnTo>
                    <a:pt x="107" y="9"/>
                  </a:lnTo>
                  <a:lnTo>
                    <a:pt x="98" y="5"/>
                  </a:lnTo>
                  <a:lnTo>
                    <a:pt x="87" y="2"/>
                  </a:lnTo>
                  <a:lnTo>
                    <a:pt x="75" y="0"/>
                  </a:lnTo>
                  <a:lnTo>
                    <a:pt x="63" y="0"/>
                  </a:lnTo>
                  <a:lnTo>
                    <a:pt x="50" y="0"/>
                  </a:lnTo>
                  <a:lnTo>
                    <a:pt x="38" y="2"/>
                  </a:lnTo>
                  <a:lnTo>
                    <a:pt x="28" y="5"/>
                  </a:lnTo>
                  <a:lnTo>
                    <a:pt x="18" y="9"/>
                  </a:lnTo>
                  <a:lnTo>
                    <a:pt x="11" y="14"/>
                  </a:lnTo>
                  <a:lnTo>
                    <a:pt x="5" y="20"/>
                  </a:lnTo>
                  <a:lnTo>
                    <a:pt x="1" y="26"/>
                  </a:lnTo>
                  <a:lnTo>
                    <a:pt x="0" y="32"/>
                  </a:lnTo>
                  <a:lnTo>
                    <a:pt x="1" y="39"/>
                  </a:lnTo>
                  <a:lnTo>
                    <a:pt x="5" y="45"/>
                  </a:lnTo>
                  <a:lnTo>
                    <a:pt x="11" y="51"/>
                  </a:lnTo>
                  <a:lnTo>
                    <a:pt x="18" y="55"/>
                  </a:lnTo>
                  <a:lnTo>
                    <a:pt x="28" y="59"/>
                  </a:lnTo>
                  <a:lnTo>
                    <a:pt x="38" y="63"/>
                  </a:lnTo>
                  <a:lnTo>
                    <a:pt x="50" y="64"/>
                  </a:lnTo>
                  <a:lnTo>
                    <a:pt x="63" y="65"/>
                  </a:lnTo>
                </a:path>
              </a:pathLst>
            </a:custGeom>
            <a:solidFill>
              <a:srgbClr val="000000"/>
            </a:solidFill>
            <a:ln w="9525" cap="rnd">
              <a:noFill/>
              <a:round/>
            </a:ln>
          </p:spPr>
          <p:txBody>
            <a:bodyPr/>
            <a:lstStyle/>
            <a:p>
              <a:endParaRPr lang="zh-CN" altLang="en-US">
                <a:solidFill>
                  <a:srgbClr val="000000"/>
                </a:solidFill>
              </a:endParaRPr>
            </a:p>
          </p:txBody>
        </p:sp>
        <p:sp>
          <p:nvSpPr>
            <p:cNvPr id="1125" name="Freeform 498"/>
            <p:cNvSpPr/>
            <p:nvPr/>
          </p:nvSpPr>
          <p:spPr bwMode="auto">
            <a:xfrm>
              <a:off x="928" y="2762"/>
              <a:ext cx="127" cy="66"/>
            </a:xfrm>
            <a:custGeom>
              <a:avLst/>
              <a:gdLst>
                <a:gd name="T0" fmla="*/ 63 w 127"/>
                <a:gd name="T1" fmla="*/ 65 h 66"/>
                <a:gd name="T2" fmla="*/ 76 w 127"/>
                <a:gd name="T3" fmla="*/ 65 h 66"/>
                <a:gd name="T4" fmla="*/ 88 w 127"/>
                <a:gd name="T5" fmla="*/ 63 h 66"/>
                <a:gd name="T6" fmla="*/ 98 w 127"/>
                <a:gd name="T7" fmla="*/ 60 h 66"/>
                <a:gd name="T8" fmla="*/ 108 w 127"/>
                <a:gd name="T9" fmla="*/ 56 h 66"/>
                <a:gd name="T10" fmla="*/ 115 w 127"/>
                <a:gd name="T11" fmla="*/ 51 h 66"/>
                <a:gd name="T12" fmla="*/ 121 w 127"/>
                <a:gd name="T13" fmla="*/ 45 h 66"/>
                <a:gd name="T14" fmla="*/ 125 w 127"/>
                <a:gd name="T15" fmla="*/ 39 h 66"/>
                <a:gd name="T16" fmla="*/ 126 w 127"/>
                <a:gd name="T17" fmla="*/ 32 h 66"/>
                <a:gd name="T18" fmla="*/ 125 w 127"/>
                <a:gd name="T19" fmla="*/ 26 h 66"/>
                <a:gd name="T20" fmla="*/ 121 w 127"/>
                <a:gd name="T21" fmla="*/ 20 h 66"/>
                <a:gd name="T22" fmla="*/ 115 w 127"/>
                <a:gd name="T23" fmla="*/ 14 h 66"/>
                <a:gd name="T24" fmla="*/ 108 w 127"/>
                <a:gd name="T25" fmla="*/ 9 h 66"/>
                <a:gd name="T26" fmla="*/ 98 w 127"/>
                <a:gd name="T27" fmla="*/ 5 h 66"/>
                <a:gd name="T28" fmla="*/ 88 w 127"/>
                <a:gd name="T29" fmla="*/ 2 h 66"/>
                <a:gd name="T30" fmla="*/ 76 w 127"/>
                <a:gd name="T31" fmla="*/ 0 h 66"/>
                <a:gd name="T32" fmla="*/ 63 w 127"/>
                <a:gd name="T33" fmla="*/ 0 h 66"/>
                <a:gd name="T34" fmla="*/ 50 w 127"/>
                <a:gd name="T35" fmla="*/ 0 h 66"/>
                <a:gd name="T36" fmla="*/ 39 w 127"/>
                <a:gd name="T37" fmla="*/ 2 h 66"/>
                <a:gd name="T38" fmla="*/ 28 w 127"/>
                <a:gd name="T39" fmla="*/ 5 h 66"/>
                <a:gd name="T40" fmla="*/ 19 w 127"/>
                <a:gd name="T41" fmla="*/ 9 h 66"/>
                <a:gd name="T42" fmla="*/ 11 w 127"/>
                <a:gd name="T43" fmla="*/ 14 h 66"/>
                <a:gd name="T44" fmla="*/ 5 w 127"/>
                <a:gd name="T45" fmla="*/ 20 h 66"/>
                <a:gd name="T46" fmla="*/ 2 w 127"/>
                <a:gd name="T47" fmla="*/ 26 h 66"/>
                <a:gd name="T48" fmla="*/ 0 w 127"/>
                <a:gd name="T49" fmla="*/ 32 h 66"/>
                <a:gd name="T50" fmla="*/ 2 w 127"/>
                <a:gd name="T51" fmla="*/ 39 h 66"/>
                <a:gd name="T52" fmla="*/ 5 w 127"/>
                <a:gd name="T53" fmla="*/ 45 h 66"/>
                <a:gd name="T54" fmla="*/ 11 w 127"/>
                <a:gd name="T55" fmla="*/ 51 h 66"/>
                <a:gd name="T56" fmla="*/ 19 w 127"/>
                <a:gd name="T57" fmla="*/ 56 h 66"/>
                <a:gd name="T58" fmla="*/ 28 w 127"/>
                <a:gd name="T59" fmla="*/ 60 h 66"/>
                <a:gd name="T60" fmla="*/ 39 w 127"/>
                <a:gd name="T61" fmla="*/ 63 h 66"/>
                <a:gd name="T62" fmla="*/ 50 w 127"/>
                <a:gd name="T63" fmla="*/ 65 h 66"/>
                <a:gd name="T64" fmla="*/ 63 w 127"/>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6"/>
                <a:gd name="T101" fmla="*/ 127 w 12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6">
                  <a:moveTo>
                    <a:pt x="63" y="65"/>
                  </a:moveTo>
                  <a:lnTo>
                    <a:pt x="76" y="65"/>
                  </a:lnTo>
                  <a:lnTo>
                    <a:pt x="88" y="63"/>
                  </a:lnTo>
                  <a:lnTo>
                    <a:pt x="98" y="60"/>
                  </a:lnTo>
                  <a:lnTo>
                    <a:pt x="108" y="56"/>
                  </a:lnTo>
                  <a:lnTo>
                    <a:pt x="115" y="51"/>
                  </a:lnTo>
                  <a:lnTo>
                    <a:pt x="121" y="45"/>
                  </a:lnTo>
                  <a:lnTo>
                    <a:pt x="125" y="39"/>
                  </a:lnTo>
                  <a:lnTo>
                    <a:pt x="126" y="32"/>
                  </a:lnTo>
                  <a:lnTo>
                    <a:pt x="125" y="26"/>
                  </a:lnTo>
                  <a:lnTo>
                    <a:pt x="121" y="20"/>
                  </a:lnTo>
                  <a:lnTo>
                    <a:pt x="115" y="14"/>
                  </a:lnTo>
                  <a:lnTo>
                    <a:pt x="108" y="9"/>
                  </a:lnTo>
                  <a:lnTo>
                    <a:pt x="98" y="5"/>
                  </a:lnTo>
                  <a:lnTo>
                    <a:pt x="88" y="2"/>
                  </a:lnTo>
                  <a:lnTo>
                    <a:pt x="76" y="0"/>
                  </a:lnTo>
                  <a:lnTo>
                    <a:pt x="63" y="0"/>
                  </a:lnTo>
                  <a:lnTo>
                    <a:pt x="50" y="0"/>
                  </a:lnTo>
                  <a:lnTo>
                    <a:pt x="39" y="2"/>
                  </a:lnTo>
                  <a:lnTo>
                    <a:pt x="28" y="5"/>
                  </a:lnTo>
                  <a:lnTo>
                    <a:pt x="19" y="9"/>
                  </a:lnTo>
                  <a:lnTo>
                    <a:pt x="11" y="14"/>
                  </a:lnTo>
                  <a:lnTo>
                    <a:pt x="5" y="20"/>
                  </a:lnTo>
                  <a:lnTo>
                    <a:pt x="2" y="26"/>
                  </a:lnTo>
                  <a:lnTo>
                    <a:pt x="0" y="32"/>
                  </a:lnTo>
                  <a:lnTo>
                    <a:pt x="2" y="39"/>
                  </a:lnTo>
                  <a:lnTo>
                    <a:pt x="5" y="45"/>
                  </a:lnTo>
                  <a:lnTo>
                    <a:pt x="11" y="51"/>
                  </a:lnTo>
                  <a:lnTo>
                    <a:pt x="19" y="56"/>
                  </a:lnTo>
                  <a:lnTo>
                    <a:pt x="28" y="60"/>
                  </a:lnTo>
                  <a:lnTo>
                    <a:pt x="39" y="63"/>
                  </a:lnTo>
                  <a:lnTo>
                    <a:pt x="50" y="65"/>
                  </a:lnTo>
                  <a:lnTo>
                    <a:pt x="63" y="65"/>
                  </a:lnTo>
                </a:path>
              </a:pathLst>
            </a:custGeom>
            <a:solidFill>
              <a:srgbClr val="000000"/>
            </a:solidFill>
            <a:ln w="9525" cap="rnd">
              <a:noFill/>
              <a:round/>
            </a:ln>
          </p:spPr>
          <p:txBody>
            <a:bodyPr/>
            <a:lstStyle/>
            <a:p>
              <a:endParaRPr lang="zh-CN" altLang="en-US">
                <a:solidFill>
                  <a:srgbClr val="000000"/>
                </a:solidFill>
              </a:endParaRPr>
            </a:p>
          </p:txBody>
        </p:sp>
      </p:grpSp>
      <p:grpSp>
        <p:nvGrpSpPr>
          <p:cNvPr id="13" name="Group 479"/>
          <p:cNvGrpSpPr/>
          <p:nvPr/>
        </p:nvGrpSpPr>
        <p:grpSpPr bwMode="auto">
          <a:xfrm rot="5400000">
            <a:off x="6138069" y="4647407"/>
            <a:ext cx="254000" cy="576262"/>
            <a:chOff x="672" y="2658"/>
            <a:chExt cx="800" cy="935"/>
          </a:xfrm>
        </p:grpSpPr>
        <p:sp>
          <p:nvSpPr>
            <p:cNvPr id="1088" name="Freeform 480"/>
            <p:cNvSpPr/>
            <p:nvPr/>
          </p:nvSpPr>
          <p:spPr bwMode="auto">
            <a:xfrm>
              <a:off x="676" y="2705"/>
              <a:ext cx="682" cy="282"/>
            </a:xfrm>
            <a:custGeom>
              <a:avLst/>
              <a:gdLst>
                <a:gd name="T0" fmla="*/ 681 w 682"/>
                <a:gd name="T1" fmla="*/ 195 h 282"/>
                <a:gd name="T2" fmla="*/ 320 w 682"/>
                <a:gd name="T3" fmla="*/ 0 h 282"/>
                <a:gd name="T4" fmla="*/ 0 w 682"/>
                <a:gd name="T5" fmla="*/ 75 h 282"/>
                <a:gd name="T6" fmla="*/ 345 w 682"/>
                <a:gd name="T7" fmla="*/ 281 h 282"/>
                <a:gd name="T8" fmla="*/ 681 w 682"/>
                <a:gd name="T9" fmla="*/ 195 h 282"/>
                <a:gd name="T10" fmla="*/ 0 60000 65536"/>
                <a:gd name="T11" fmla="*/ 0 60000 65536"/>
                <a:gd name="T12" fmla="*/ 0 60000 65536"/>
                <a:gd name="T13" fmla="*/ 0 60000 65536"/>
                <a:gd name="T14" fmla="*/ 0 60000 65536"/>
                <a:gd name="T15" fmla="*/ 0 w 682"/>
                <a:gd name="T16" fmla="*/ 0 h 282"/>
                <a:gd name="T17" fmla="*/ 682 w 682"/>
                <a:gd name="T18" fmla="*/ 282 h 282"/>
              </a:gdLst>
              <a:ahLst/>
              <a:cxnLst>
                <a:cxn ang="T10">
                  <a:pos x="T0" y="T1"/>
                </a:cxn>
                <a:cxn ang="T11">
                  <a:pos x="T2" y="T3"/>
                </a:cxn>
                <a:cxn ang="T12">
                  <a:pos x="T4" y="T5"/>
                </a:cxn>
                <a:cxn ang="T13">
                  <a:pos x="T6" y="T7"/>
                </a:cxn>
                <a:cxn ang="T14">
                  <a:pos x="T8" y="T9"/>
                </a:cxn>
              </a:cxnLst>
              <a:rect l="T15" t="T16" r="T17" b="T18"/>
              <a:pathLst>
                <a:path w="682" h="282">
                  <a:moveTo>
                    <a:pt x="681" y="195"/>
                  </a:moveTo>
                  <a:lnTo>
                    <a:pt x="320" y="0"/>
                  </a:lnTo>
                  <a:lnTo>
                    <a:pt x="0" y="75"/>
                  </a:lnTo>
                  <a:lnTo>
                    <a:pt x="345" y="281"/>
                  </a:lnTo>
                  <a:lnTo>
                    <a:pt x="681" y="195"/>
                  </a:lnTo>
                </a:path>
              </a:pathLst>
            </a:custGeom>
            <a:solidFill>
              <a:srgbClr val="0099CC"/>
            </a:solidFill>
            <a:ln w="9525" cap="rnd">
              <a:noFill/>
              <a:round/>
            </a:ln>
          </p:spPr>
          <p:txBody>
            <a:bodyPr/>
            <a:lstStyle/>
            <a:p>
              <a:endParaRPr lang="zh-CN" altLang="en-US">
                <a:solidFill>
                  <a:srgbClr val="000000"/>
                </a:solidFill>
              </a:endParaRPr>
            </a:p>
          </p:txBody>
        </p:sp>
        <p:sp>
          <p:nvSpPr>
            <p:cNvPr id="1089" name="Freeform 481"/>
            <p:cNvSpPr/>
            <p:nvPr/>
          </p:nvSpPr>
          <p:spPr bwMode="auto">
            <a:xfrm>
              <a:off x="672" y="2863"/>
              <a:ext cx="621" cy="503"/>
            </a:xfrm>
            <a:custGeom>
              <a:avLst/>
              <a:gdLst>
                <a:gd name="T0" fmla="*/ 357 w 621"/>
                <a:gd name="T1" fmla="*/ 0 h 503"/>
                <a:gd name="T2" fmla="*/ 620 w 621"/>
                <a:gd name="T3" fmla="*/ 152 h 503"/>
                <a:gd name="T4" fmla="*/ 0 w 621"/>
                <a:gd name="T5" fmla="*/ 321 h 503"/>
                <a:gd name="T6" fmla="*/ 310 w 621"/>
                <a:gd name="T7" fmla="*/ 502 h 503"/>
                <a:gd name="T8" fmla="*/ 0 60000 65536"/>
                <a:gd name="T9" fmla="*/ 0 60000 65536"/>
                <a:gd name="T10" fmla="*/ 0 60000 65536"/>
                <a:gd name="T11" fmla="*/ 0 60000 65536"/>
                <a:gd name="T12" fmla="*/ 0 w 621"/>
                <a:gd name="T13" fmla="*/ 0 h 503"/>
                <a:gd name="T14" fmla="*/ 621 w 621"/>
                <a:gd name="T15" fmla="*/ 503 h 503"/>
              </a:gdLst>
              <a:ahLst/>
              <a:cxnLst>
                <a:cxn ang="T8">
                  <a:pos x="T0" y="T1"/>
                </a:cxn>
                <a:cxn ang="T9">
                  <a:pos x="T2" y="T3"/>
                </a:cxn>
                <a:cxn ang="T10">
                  <a:pos x="T4" y="T5"/>
                </a:cxn>
                <a:cxn ang="T11">
                  <a:pos x="T6" y="T7"/>
                </a:cxn>
              </a:cxnLst>
              <a:rect l="T12" t="T13" r="T14" b="T15"/>
              <a:pathLst>
                <a:path w="621" h="503">
                  <a:moveTo>
                    <a:pt x="357" y="0"/>
                  </a:moveTo>
                  <a:lnTo>
                    <a:pt x="620" y="152"/>
                  </a:lnTo>
                  <a:lnTo>
                    <a:pt x="0" y="321"/>
                  </a:lnTo>
                  <a:lnTo>
                    <a:pt x="310" y="50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090" name="Line 482"/>
            <p:cNvSpPr>
              <a:spLocks noChangeShapeType="1"/>
            </p:cNvSpPr>
            <p:nvPr/>
          </p:nvSpPr>
          <p:spPr bwMode="auto">
            <a:xfrm flipH="1">
              <a:off x="1028" y="2861"/>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91" name="Line 483"/>
            <p:cNvSpPr>
              <a:spLocks noChangeShapeType="1"/>
            </p:cNvSpPr>
            <p:nvPr/>
          </p:nvSpPr>
          <p:spPr bwMode="auto">
            <a:xfrm flipV="1">
              <a:off x="981" y="3363"/>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92" name="Freeform 484"/>
            <p:cNvSpPr/>
            <p:nvPr/>
          </p:nvSpPr>
          <p:spPr bwMode="auto">
            <a:xfrm>
              <a:off x="817" y="2863"/>
              <a:ext cx="618" cy="493"/>
            </a:xfrm>
            <a:custGeom>
              <a:avLst/>
              <a:gdLst>
                <a:gd name="T0" fmla="*/ 326 w 618"/>
                <a:gd name="T1" fmla="*/ 0 h 493"/>
                <a:gd name="T2" fmla="*/ 617 w 618"/>
                <a:gd name="T3" fmla="*/ 171 h 493"/>
                <a:gd name="T4" fmla="*/ 0 w 618"/>
                <a:gd name="T5" fmla="*/ 340 h 493"/>
                <a:gd name="T6" fmla="*/ 267 w 618"/>
                <a:gd name="T7" fmla="*/ 492 h 493"/>
                <a:gd name="T8" fmla="*/ 0 60000 65536"/>
                <a:gd name="T9" fmla="*/ 0 60000 65536"/>
                <a:gd name="T10" fmla="*/ 0 60000 65536"/>
                <a:gd name="T11" fmla="*/ 0 60000 65536"/>
                <a:gd name="T12" fmla="*/ 0 w 618"/>
                <a:gd name="T13" fmla="*/ 0 h 493"/>
                <a:gd name="T14" fmla="*/ 618 w 618"/>
                <a:gd name="T15" fmla="*/ 493 h 493"/>
              </a:gdLst>
              <a:ahLst/>
              <a:cxnLst>
                <a:cxn ang="T8">
                  <a:pos x="T0" y="T1"/>
                </a:cxn>
                <a:cxn ang="T9">
                  <a:pos x="T2" y="T3"/>
                </a:cxn>
                <a:cxn ang="T10">
                  <a:pos x="T4" y="T5"/>
                </a:cxn>
                <a:cxn ang="T11">
                  <a:pos x="T6" y="T7"/>
                </a:cxn>
              </a:cxnLst>
              <a:rect l="T12" t="T13" r="T14" b="T15"/>
              <a:pathLst>
                <a:path w="618" h="493">
                  <a:moveTo>
                    <a:pt x="326" y="0"/>
                  </a:moveTo>
                  <a:lnTo>
                    <a:pt x="617" y="171"/>
                  </a:lnTo>
                  <a:lnTo>
                    <a:pt x="0" y="340"/>
                  </a:lnTo>
                  <a:lnTo>
                    <a:pt x="267" y="49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093" name="Line 485"/>
            <p:cNvSpPr>
              <a:spLocks noChangeShapeType="1"/>
            </p:cNvSpPr>
            <p:nvPr/>
          </p:nvSpPr>
          <p:spPr bwMode="auto">
            <a:xfrm flipH="1">
              <a:off x="1142" y="2861"/>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94" name="Line 486"/>
            <p:cNvSpPr>
              <a:spLocks noChangeShapeType="1"/>
            </p:cNvSpPr>
            <p:nvPr/>
          </p:nvSpPr>
          <p:spPr bwMode="auto">
            <a:xfrm flipV="1">
              <a:off x="1083" y="3353"/>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95" name="Freeform 487"/>
            <p:cNvSpPr/>
            <p:nvPr/>
          </p:nvSpPr>
          <p:spPr bwMode="auto">
            <a:xfrm>
              <a:off x="791" y="3311"/>
              <a:ext cx="681" cy="282"/>
            </a:xfrm>
            <a:custGeom>
              <a:avLst/>
              <a:gdLst>
                <a:gd name="T0" fmla="*/ 680 w 681"/>
                <a:gd name="T1" fmla="*/ 195 h 282"/>
                <a:gd name="T2" fmla="*/ 320 w 681"/>
                <a:gd name="T3" fmla="*/ 0 h 282"/>
                <a:gd name="T4" fmla="*/ 0 w 681"/>
                <a:gd name="T5" fmla="*/ 75 h 282"/>
                <a:gd name="T6" fmla="*/ 344 w 681"/>
                <a:gd name="T7" fmla="*/ 281 h 282"/>
                <a:gd name="T8" fmla="*/ 680 w 681"/>
                <a:gd name="T9" fmla="*/ 195 h 282"/>
                <a:gd name="T10" fmla="*/ 0 60000 65536"/>
                <a:gd name="T11" fmla="*/ 0 60000 65536"/>
                <a:gd name="T12" fmla="*/ 0 60000 65536"/>
                <a:gd name="T13" fmla="*/ 0 60000 65536"/>
                <a:gd name="T14" fmla="*/ 0 60000 65536"/>
                <a:gd name="T15" fmla="*/ 0 w 681"/>
                <a:gd name="T16" fmla="*/ 0 h 282"/>
                <a:gd name="T17" fmla="*/ 681 w 681"/>
                <a:gd name="T18" fmla="*/ 282 h 282"/>
              </a:gdLst>
              <a:ahLst/>
              <a:cxnLst>
                <a:cxn ang="T10">
                  <a:pos x="T0" y="T1"/>
                </a:cxn>
                <a:cxn ang="T11">
                  <a:pos x="T2" y="T3"/>
                </a:cxn>
                <a:cxn ang="T12">
                  <a:pos x="T4" y="T5"/>
                </a:cxn>
                <a:cxn ang="T13">
                  <a:pos x="T6" y="T7"/>
                </a:cxn>
                <a:cxn ang="T14">
                  <a:pos x="T8" y="T9"/>
                </a:cxn>
              </a:cxnLst>
              <a:rect l="T15" t="T16" r="T17" b="T18"/>
              <a:pathLst>
                <a:path w="681" h="282">
                  <a:moveTo>
                    <a:pt x="680" y="195"/>
                  </a:moveTo>
                  <a:lnTo>
                    <a:pt x="320" y="0"/>
                  </a:lnTo>
                  <a:lnTo>
                    <a:pt x="0" y="75"/>
                  </a:lnTo>
                  <a:lnTo>
                    <a:pt x="344" y="281"/>
                  </a:lnTo>
                  <a:lnTo>
                    <a:pt x="680" y="195"/>
                  </a:lnTo>
                </a:path>
              </a:pathLst>
            </a:custGeom>
            <a:solidFill>
              <a:srgbClr val="0099CC"/>
            </a:solidFill>
            <a:ln w="9525" cap="rnd">
              <a:noFill/>
              <a:round/>
            </a:ln>
          </p:spPr>
          <p:txBody>
            <a:bodyPr/>
            <a:lstStyle/>
            <a:p>
              <a:endParaRPr lang="zh-CN" altLang="en-US">
                <a:solidFill>
                  <a:srgbClr val="000000"/>
                </a:solidFill>
              </a:endParaRPr>
            </a:p>
          </p:txBody>
        </p:sp>
        <p:sp>
          <p:nvSpPr>
            <p:cNvPr id="1096" name="Freeform 488"/>
            <p:cNvSpPr/>
            <p:nvPr/>
          </p:nvSpPr>
          <p:spPr bwMode="auto">
            <a:xfrm>
              <a:off x="791" y="3285"/>
              <a:ext cx="681" cy="281"/>
            </a:xfrm>
            <a:custGeom>
              <a:avLst/>
              <a:gdLst>
                <a:gd name="T0" fmla="*/ 680 w 681"/>
                <a:gd name="T1" fmla="*/ 195 h 281"/>
                <a:gd name="T2" fmla="*/ 320 w 681"/>
                <a:gd name="T3" fmla="*/ 0 h 281"/>
                <a:gd name="T4" fmla="*/ 0 w 681"/>
                <a:gd name="T5" fmla="*/ 75 h 281"/>
                <a:gd name="T6" fmla="*/ 344 w 681"/>
                <a:gd name="T7" fmla="*/ 280 h 281"/>
                <a:gd name="T8" fmla="*/ 680 w 681"/>
                <a:gd name="T9" fmla="*/ 195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5"/>
                  </a:moveTo>
                  <a:lnTo>
                    <a:pt x="320" y="0"/>
                  </a:lnTo>
                  <a:lnTo>
                    <a:pt x="0" y="75"/>
                  </a:lnTo>
                  <a:lnTo>
                    <a:pt x="344" y="280"/>
                  </a:lnTo>
                  <a:lnTo>
                    <a:pt x="680" y="195"/>
                  </a:lnTo>
                </a:path>
              </a:pathLst>
            </a:custGeom>
            <a:solidFill>
              <a:srgbClr val="99CCFF"/>
            </a:solidFill>
            <a:ln w="9525" cap="rnd">
              <a:noFill/>
              <a:round/>
            </a:ln>
          </p:spPr>
          <p:txBody>
            <a:bodyPr/>
            <a:lstStyle/>
            <a:p>
              <a:endParaRPr lang="zh-CN" altLang="en-US">
                <a:solidFill>
                  <a:srgbClr val="000000"/>
                </a:solidFill>
              </a:endParaRPr>
            </a:p>
          </p:txBody>
        </p:sp>
        <p:sp>
          <p:nvSpPr>
            <p:cNvPr id="1097" name="Freeform 489"/>
            <p:cNvSpPr/>
            <p:nvPr/>
          </p:nvSpPr>
          <p:spPr bwMode="auto">
            <a:xfrm>
              <a:off x="789" y="3264"/>
              <a:ext cx="681" cy="281"/>
            </a:xfrm>
            <a:custGeom>
              <a:avLst/>
              <a:gdLst>
                <a:gd name="T0" fmla="*/ 680 w 681"/>
                <a:gd name="T1" fmla="*/ 194 h 281"/>
                <a:gd name="T2" fmla="*/ 320 w 681"/>
                <a:gd name="T3" fmla="*/ 0 h 281"/>
                <a:gd name="T4" fmla="*/ 0 w 681"/>
                <a:gd name="T5" fmla="*/ 74 h 281"/>
                <a:gd name="T6" fmla="*/ 345 w 681"/>
                <a:gd name="T7" fmla="*/ 280 h 281"/>
                <a:gd name="T8" fmla="*/ 680 w 681"/>
                <a:gd name="T9" fmla="*/ 194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4"/>
                  </a:moveTo>
                  <a:lnTo>
                    <a:pt x="320" y="0"/>
                  </a:lnTo>
                  <a:lnTo>
                    <a:pt x="0" y="74"/>
                  </a:lnTo>
                  <a:lnTo>
                    <a:pt x="345" y="280"/>
                  </a:lnTo>
                  <a:lnTo>
                    <a:pt x="680" y="194"/>
                  </a:lnTo>
                </a:path>
              </a:pathLst>
            </a:custGeom>
            <a:solidFill>
              <a:srgbClr val="CCECFF"/>
            </a:solidFill>
            <a:ln w="9525" cap="rnd">
              <a:noFill/>
              <a:round/>
            </a:ln>
          </p:spPr>
          <p:txBody>
            <a:bodyPr/>
            <a:lstStyle/>
            <a:p>
              <a:endParaRPr lang="zh-CN" altLang="en-US">
                <a:solidFill>
                  <a:srgbClr val="000000"/>
                </a:solidFill>
              </a:endParaRPr>
            </a:p>
          </p:txBody>
        </p:sp>
        <p:sp>
          <p:nvSpPr>
            <p:cNvPr id="1098" name="Freeform 490"/>
            <p:cNvSpPr/>
            <p:nvPr/>
          </p:nvSpPr>
          <p:spPr bwMode="auto">
            <a:xfrm>
              <a:off x="1020" y="3356"/>
              <a:ext cx="177" cy="92"/>
            </a:xfrm>
            <a:custGeom>
              <a:avLst/>
              <a:gdLst>
                <a:gd name="T0" fmla="*/ 88 w 177"/>
                <a:gd name="T1" fmla="*/ 91 h 92"/>
                <a:gd name="T2" fmla="*/ 106 w 177"/>
                <a:gd name="T3" fmla="*/ 91 h 92"/>
                <a:gd name="T4" fmla="*/ 122 w 177"/>
                <a:gd name="T5" fmla="*/ 88 h 92"/>
                <a:gd name="T6" fmla="*/ 137 w 177"/>
                <a:gd name="T7" fmla="*/ 84 h 92"/>
                <a:gd name="T8" fmla="*/ 150 w 177"/>
                <a:gd name="T9" fmla="*/ 78 h 92"/>
                <a:gd name="T10" fmla="*/ 161 w 177"/>
                <a:gd name="T11" fmla="*/ 71 h 92"/>
                <a:gd name="T12" fmla="*/ 169 w 177"/>
                <a:gd name="T13" fmla="*/ 63 h 92"/>
                <a:gd name="T14" fmla="*/ 174 w 177"/>
                <a:gd name="T15" fmla="*/ 55 h 92"/>
                <a:gd name="T16" fmla="*/ 176 w 177"/>
                <a:gd name="T17" fmla="*/ 46 h 92"/>
                <a:gd name="T18" fmla="*/ 174 w 177"/>
                <a:gd name="T19" fmla="*/ 36 h 92"/>
                <a:gd name="T20" fmla="*/ 169 w 177"/>
                <a:gd name="T21" fmla="*/ 28 h 92"/>
                <a:gd name="T22" fmla="*/ 161 w 177"/>
                <a:gd name="T23" fmla="*/ 20 h 92"/>
                <a:gd name="T24" fmla="*/ 150 w 177"/>
                <a:gd name="T25" fmla="*/ 13 h 92"/>
                <a:gd name="T26" fmla="*/ 137 w 177"/>
                <a:gd name="T27" fmla="*/ 8 h 92"/>
                <a:gd name="T28" fmla="*/ 122 w 177"/>
                <a:gd name="T29" fmla="*/ 3 h 92"/>
                <a:gd name="T30" fmla="*/ 106 w 177"/>
                <a:gd name="T31" fmla="*/ 1 h 92"/>
                <a:gd name="T32" fmla="*/ 88 w 177"/>
                <a:gd name="T33" fmla="*/ 0 h 92"/>
                <a:gd name="T34" fmla="*/ 70 w 177"/>
                <a:gd name="T35" fmla="*/ 1 h 92"/>
                <a:gd name="T36" fmla="*/ 54 w 177"/>
                <a:gd name="T37" fmla="*/ 3 h 92"/>
                <a:gd name="T38" fmla="*/ 39 w 177"/>
                <a:gd name="T39" fmla="*/ 8 h 92"/>
                <a:gd name="T40" fmla="*/ 26 w 177"/>
                <a:gd name="T41" fmla="*/ 13 h 92"/>
                <a:gd name="T42" fmla="*/ 15 w 177"/>
                <a:gd name="T43" fmla="*/ 20 h 92"/>
                <a:gd name="T44" fmla="*/ 7 w 177"/>
                <a:gd name="T45" fmla="*/ 28 h 92"/>
                <a:gd name="T46" fmla="*/ 2 w 177"/>
                <a:gd name="T47" fmla="*/ 36 h 92"/>
                <a:gd name="T48" fmla="*/ 0 w 177"/>
                <a:gd name="T49" fmla="*/ 46 h 92"/>
                <a:gd name="T50" fmla="*/ 2 w 177"/>
                <a:gd name="T51" fmla="*/ 55 h 92"/>
                <a:gd name="T52" fmla="*/ 7 w 177"/>
                <a:gd name="T53" fmla="*/ 63 h 92"/>
                <a:gd name="T54" fmla="*/ 15 w 177"/>
                <a:gd name="T55" fmla="*/ 71 h 92"/>
                <a:gd name="T56" fmla="*/ 26 w 177"/>
                <a:gd name="T57" fmla="*/ 78 h 92"/>
                <a:gd name="T58" fmla="*/ 39 w 177"/>
                <a:gd name="T59" fmla="*/ 84 h 92"/>
                <a:gd name="T60" fmla="*/ 54 w 177"/>
                <a:gd name="T61" fmla="*/ 88 h 92"/>
                <a:gd name="T62" fmla="*/ 70 w 177"/>
                <a:gd name="T63" fmla="*/ 91 h 92"/>
                <a:gd name="T64" fmla="*/ 88 w 177"/>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92"/>
                <a:gd name="T101" fmla="*/ 177 w 17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92">
                  <a:moveTo>
                    <a:pt x="88" y="91"/>
                  </a:moveTo>
                  <a:lnTo>
                    <a:pt x="106" y="91"/>
                  </a:lnTo>
                  <a:lnTo>
                    <a:pt x="122" y="88"/>
                  </a:lnTo>
                  <a:lnTo>
                    <a:pt x="137" y="84"/>
                  </a:lnTo>
                  <a:lnTo>
                    <a:pt x="150" y="78"/>
                  </a:lnTo>
                  <a:lnTo>
                    <a:pt x="161" y="71"/>
                  </a:lnTo>
                  <a:lnTo>
                    <a:pt x="169" y="63"/>
                  </a:lnTo>
                  <a:lnTo>
                    <a:pt x="174" y="55"/>
                  </a:lnTo>
                  <a:lnTo>
                    <a:pt x="176" y="46"/>
                  </a:lnTo>
                  <a:lnTo>
                    <a:pt x="174" y="36"/>
                  </a:lnTo>
                  <a:lnTo>
                    <a:pt x="169" y="28"/>
                  </a:lnTo>
                  <a:lnTo>
                    <a:pt x="161" y="20"/>
                  </a:lnTo>
                  <a:lnTo>
                    <a:pt x="150" y="13"/>
                  </a:lnTo>
                  <a:lnTo>
                    <a:pt x="137" y="8"/>
                  </a:lnTo>
                  <a:lnTo>
                    <a:pt x="122" y="3"/>
                  </a:lnTo>
                  <a:lnTo>
                    <a:pt x="106" y="1"/>
                  </a:lnTo>
                  <a:lnTo>
                    <a:pt x="88" y="0"/>
                  </a:lnTo>
                  <a:lnTo>
                    <a:pt x="70" y="1"/>
                  </a:lnTo>
                  <a:lnTo>
                    <a:pt x="54" y="3"/>
                  </a:lnTo>
                  <a:lnTo>
                    <a:pt x="39" y="8"/>
                  </a:lnTo>
                  <a:lnTo>
                    <a:pt x="26" y="13"/>
                  </a:lnTo>
                  <a:lnTo>
                    <a:pt x="15" y="20"/>
                  </a:lnTo>
                  <a:lnTo>
                    <a:pt x="7" y="28"/>
                  </a:lnTo>
                  <a:lnTo>
                    <a:pt x="2" y="36"/>
                  </a:lnTo>
                  <a:lnTo>
                    <a:pt x="0" y="46"/>
                  </a:lnTo>
                  <a:lnTo>
                    <a:pt x="2" y="55"/>
                  </a:lnTo>
                  <a:lnTo>
                    <a:pt x="7" y="63"/>
                  </a:lnTo>
                  <a:lnTo>
                    <a:pt x="15" y="71"/>
                  </a:lnTo>
                  <a:lnTo>
                    <a:pt x="26" y="78"/>
                  </a:lnTo>
                  <a:lnTo>
                    <a:pt x="39" y="84"/>
                  </a:lnTo>
                  <a:lnTo>
                    <a:pt x="54" y="88"/>
                  </a:lnTo>
                  <a:lnTo>
                    <a:pt x="70" y="91"/>
                  </a:lnTo>
                  <a:lnTo>
                    <a:pt x="88" y="91"/>
                  </a:lnTo>
                </a:path>
              </a:pathLst>
            </a:custGeom>
            <a:solidFill>
              <a:schemeClr val="accent2"/>
            </a:solidFill>
            <a:ln w="9525" cap="rnd">
              <a:noFill/>
              <a:round/>
            </a:ln>
          </p:spPr>
          <p:txBody>
            <a:bodyPr/>
            <a:lstStyle/>
            <a:p>
              <a:endParaRPr lang="zh-CN" altLang="en-US">
                <a:solidFill>
                  <a:srgbClr val="000000"/>
                </a:solidFill>
              </a:endParaRPr>
            </a:p>
          </p:txBody>
        </p:sp>
        <p:sp>
          <p:nvSpPr>
            <p:cNvPr id="1099" name="Freeform 491"/>
            <p:cNvSpPr/>
            <p:nvPr/>
          </p:nvSpPr>
          <p:spPr bwMode="auto">
            <a:xfrm>
              <a:off x="676" y="2679"/>
              <a:ext cx="682" cy="281"/>
            </a:xfrm>
            <a:custGeom>
              <a:avLst/>
              <a:gdLst>
                <a:gd name="T0" fmla="*/ 681 w 682"/>
                <a:gd name="T1" fmla="*/ 195 h 281"/>
                <a:gd name="T2" fmla="*/ 320 w 682"/>
                <a:gd name="T3" fmla="*/ 0 h 281"/>
                <a:gd name="T4" fmla="*/ 0 w 682"/>
                <a:gd name="T5" fmla="*/ 75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5"/>
                  </a:lnTo>
                  <a:lnTo>
                    <a:pt x="345" y="280"/>
                  </a:lnTo>
                  <a:lnTo>
                    <a:pt x="681" y="195"/>
                  </a:lnTo>
                </a:path>
              </a:pathLst>
            </a:custGeom>
            <a:solidFill>
              <a:srgbClr val="99CCFF"/>
            </a:solidFill>
            <a:ln w="9525" cap="rnd">
              <a:noFill/>
              <a:round/>
            </a:ln>
          </p:spPr>
          <p:txBody>
            <a:bodyPr/>
            <a:lstStyle/>
            <a:p>
              <a:endParaRPr lang="zh-CN" altLang="en-US">
                <a:solidFill>
                  <a:srgbClr val="000000"/>
                </a:solidFill>
              </a:endParaRPr>
            </a:p>
          </p:txBody>
        </p:sp>
        <p:sp>
          <p:nvSpPr>
            <p:cNvPr id="1100" name="Freeform 492"/>
            <p:cNvSpPr/>
            <p:nvPr/>
          </p:nvSpPr>
          <p:spPr bwMode="auto">
            <a:xfrm>
              <a:off x="674" y="2658"/>
              <a:ext cx="682" cy="281"/>
            </a:xfrm>
            <a:custGeom>
              <a:avLst/>
              <a:gdLst>
                <a:gd name="T0" fmla="*/ 681 w 682"/>
                <a:gd name="T1" fmla="*/ 195 h 281"/>
                <a:gd name="T2" fmla="*/ 320 w 682"/>
                <a:gd name="T3" fmla="*/ 0 h 281"/>
                <a:gd name="T4" fmla="*/ 0 w 682"/>
                <a:gd name="T5" fmla="*/ 74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4"/>
                  </a:lnTo>
                  <a:lnTo>
                    <a:pt x="345" y="280"/>
                  </a:lnTo>
                  <a:lnTo>
                    <a:pt x="681" y="195"/>
                  </a:lnTo>
                </a:path>
              </a:pathLst>
            </a:custGeom>
            <a:solidFill>
              <a:srgbClr val="CCECFF"/>
            </a:solidFill>
            <a:ln w="9525" cap="rnd">
              <a:noFill/>
              <a:round/>
            </a:ln>
          </p:spPr>
          <p:txBody>
            <a:bodyPr/>
            <a:lstStyle/>
            <a:p>
              <a:endParaRPr lang="zh-CN" altLang="en-US">
                <a:solidFill>
                  <a:srgbClr val="000000"/>
                </a:solidFill>
              </a:endParaRPr>
            </a:p>
          </p:txBody>
        </p:sp>
        <p:sp>
          <p:nvSpPr>
            <p:cNvPr id="1101" name="Freeform 493"/>
            <p:cNvSpPr/>
            <p:nvPr/>
          </p:nvSpPr>
          <p:spPr bwMode="auto">
            <a:xfrm>
              <a:off x="906" y="2750"/>
              <a:ext cx="176" cy="92"/>
            </a:xfrm>
            <a:custGeom>
              <a:avLst/>
              <a:gdLst>
                <a:gd name="T0" fmla="*/ 87 w 176"/>
                <a:gd name="T1" fmla="*/ 91 h 92"/>
                <a:gd name="T2" fmla="*/ 105 w 176"/>
                <a:gd name="T3" fmla="*/ 91 h 92"/>
                <a:gd name="T4" fmla="*/ 122 w 176"/>
                <a:gd name="T5" fmla="*/ 88 h 92"/>
                <a:gd name="T6" fmla="*/ 137 w 176"/>
                <a:gd name="T7" fmla="*/ 84 h 92"/>
                <a:gd name="T8" fmla="*/ 150 w 176"/>
                <a:gd name="T9" fmla="*/ 78 h 92"/>
                <a:gd name="T10" fmla="*/ 160 w 176"/>
                <a:gd name="T11" fmla="*/ 71 h 92"/>
                <a:gd name="T12" fmla="*/ 168 w 176"/>
                <a:gd name="T13" fmla="*/ 64 h 92"/>
                <a:gd name="T14" fmla="*/ 173 w 176"/>
                <a:gd name="T15" fmla="*/ 55 h 92"/>
                <a:gd name="T16" fmla="*/ 175 w 176"/>
                <a:gd name="T17" fmla="*/ 46 h 92"/>
                <a:gd name="T18" fmla="*/ 173 w 176"/>
                <a:gd name="T19" fmla="*/ 36 h 92"/>
                <a:gd name="T20" fmla="*/ 168 w 176"/>
                <a:gd name="T21" fmla="*/ 28 h 92"/>
                <a:gd name="T22" fmla="*/ 160 w 176"/>
                <a:gd name="T23" fmla="*/ 20 h 92"/>
                <a:gd name="T24" fmla="*/ 150 w 176"/>
                <a:gd name="T25" fmla="*/ 13 h 92"/>
                <a:gd name="T26" fmla="*/ 137 w 176"/>
                <a:gd name="T27" fmla="*/ 8 h 92"/>
                <a:gd name="T28" fmla="*/ 122 w 176"/>
                <a:gd name="T29" fmla="*/ 3 h 92"/>
                <a:gd name="T30" fmla="*/ 105 w 176"/>
                <a:gd name="T31" fmla="*/ 1 h 92"/>
                <a:gd name="T32" fmla="*/ 87 w 176"/>
                <a:gd name="T33" fmla="*/ 0 h 92"/>
                <a:gd name="T34" fmla="*/ 70 w 176"/>
                <a:gd name="T35" fmla="*/ 1 h 92"/>
                <a:gd name="T36" fmla="*/ 53 w 176"/>
                <a:gd name="T37" fmla="*/ 3 h 92"/>
                <a:gd name="T38" fmla="*/ 38 w 176"/>
                <a:gd name="T39" fmla="*/ 8 h 92"/>
                <a:gd name="T40" fmla="*/ 25 w 176"/>
                <a:gd name="T41" fmla="*/ 13 h 92"/>
                <a:gd name="T42" fmla="*/ 15 w 176"/>
                <a:gd name="T43" fmla="*/ 20 h 92"/>
                <a:gd name="T44" fmla="*/ 6 w 176"/>
                <a:gd name="T45" fmla="*/ 28 h 92"/>
                <a:gd name="T46" fmla="*/ 1 w 176"/>
                <a:gd name="T47" fmla="*/ 36 h 92"/>
                <a:gd name="T48" fmla="*/ 0 w 176"/>
                <a:gd name="T49" fmla="*/ 46 h 92"/>
                <a:gd name="T50" fmla="*/ 1 w 176"/>
                <a:gd name="T51" fmla="*/ 55 h 92"/>
                <a:gd name="T52" fmla="*/ 6 w 176"/>
                <a:gd name="T53" fmla="*/ 64 h 92"/>
                <a:gd name="T54" fmla="*/ 15 w 176"/>
                <a:gd name="T55" fmla="*/ 71 h 92"/>
                <a:gd name="T56" fmla="*/ 25 w 176"/>
                <a:gd name="T57" fmla="*/ 78 h 92"/>
                <a:gd name="T58" fmla="*/ 38 w 176"/>
                <a:gd name="T59" fmla="*/ 84 h 92"/>
                <a:gd name="T60" fmla="*/ 53 w 176"/>
                <a:gd name="T61" fmla="*/ 88 h 92"/>
                <a:gd name="T62" fmla="*/ 70 w 176"/>
                <a:gd name="T63" fmla="*/ 91 h 92"/>
                <a:gd name="T64" fmla="*/ 87 w 176"/>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92"/>
                <a:gd name="T101" fmla="*/ 176 w 17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92">
                  <a:moveTo>
                    <a:pt x="87" y="91"/>
                  </a:moveTo>
                  <a:lnTo>
                    <a:pt x="105" y="91"/>
                  </a:lnTo>
                  <a:lnTo>
                    <a:pt x="122" y="88"/>
                  </a:lnTo>
                  <a:lnTo>
                    <a:pt x="137" y="84"/>
                  </a:lnTo>
                  <a:lnTo>
                    <a:pt x="150" y="78"/>
                  </a:lnTo>
                  <a:lnTo>
                    <a:pt x="160" y="71"/>
                  </a:lnTo>
                  <a:lnTo>
                    <a:pt x="168" y="64"/>
                  </a:lnTo>
                  <a:lnTo>
                    <a:pt x="173" y="55"/>
                  </a:lnTo>
                  <a:lnTo>
                    <a:pt x="175" y="46"/>
                  </a:lnTo>
                  <a:lnTo>
                    <a:pt x="173" y="36"/>
                  </a:lnTo>
                  <a:lnTo>
                    <a:pt x="168" y="28"/>
                  </a:lnTo>
                  <a:lnTo>
                    <a:pt x="160" y="20"/>
                  </a:lnTo>
                  <a:lnTo>
                    <a:pt x="150" y="13"/>
                  </a:lnTo>
                  <a:lnTo>
                    <a:pt x="137" y="8"/>
                  </a:lnTo>
                  <a:lnTo>
                    <a:pt x="122" y="3"/>
                  </a:lnTo>
                  <a:lnTo>
                    <a:pt x="105" y="1"/>
                  </a:lnTo>
                  <a:lnTo>
                    <a:pt x="87" y="0"/>
                  </a:lnTo>
                  <a:lnTo>
                    <a:pt x="70" y="1"/>
                  </a:lnTo>
                  <a:lnTo>
                    <a:pt x="53" y="3"/>
                  </a:lnTo>
                  <a:lnTo>
                    <a:pt x="38" y="8"/>
                  </a:lnTo>
                  <a:lnTo>
                    <a:pt x="25" y="13"/>
                  </a:lnTo>
                  <a:lnTo>
                    <a:pt x="15" y="20"/>
                  </a:lnTo>
                  <a:lnTo>
                    <a:pt x="6" y="28"/>
                  </a:lnTo>
                  <a:lnTo>
                    <a:pt x="1" y="36"/>
                  </a:lnTo>
                  <a:lnTo>
                    <a:pt x="0" y="46"/>
                  </a:lnTo>
                  <a:lnTo>
                    <a:pt x="1" y="55"/>
                  </a:lnTo>
                  <a:lnTo>
                    <a:pt x="6" y="64"/>
                  </a:lnTo>
                  <a:lnTo>
                    <a:pt x="15" y="71"/>
                  </a:lnTo>
                  <a:lnTo>
                    <a:pt x="25" y="78"/>
                  </a:lnTo>
                  <a:lnTo>
                    <a:pt x="38" y="84"/>
                  </a:lnTo>
                  <a:lnTo>
                    <a:pt x="53" y="88"/>
                  </a:lnTo>
                  <a:lnTo>
                    <a:pt x="70" y="91"/>
                  </a:lnTo>
                  <a:lnTo>
                    <a:pt x="87" y="91"/>
                  </a:lnTo>
                </a:path>
              </a:pathLst>
            </a:custGeom>
            <a:solidFill>
              <a:schemeClr val="accent2"/>
            </a:solidFill>
            <a:ln w="9525" cap="rnd">
              <a:noFill/>
              <a:round/>
            </a:ln>
          </p:spPr>
          <p:txBody>
            <a:bodyPr/>
            <a:lstStyle/>
            <a:p>
              <a:endParaRPr lang="zh-CN" altLang="en-US">
                <a:solidFill>
                  <a:srgbClr val="000000"/>
                </a:solidFill>
              </a:endParaRPr>
            </a:p>
          </p:txBody>
        </p:sp>
        <p:sp>
          <p:nvSpPr>
            <p:cNvPr id="1102" name="Freeform 494"/>
            <p:cNvSpPr/>
            <p:nvPr/>
          </p:nvSpPr>
          <p:spPr bwMode="auto">
            <a:xfrm>
              <a:off x="746" y="2816"/>
              <a:ext cx="622" cy="586"/>
            </a:xfrm>
            <a:custGeom>
              <a:avLst/>
              <a:gdLst>
                <a:gd name="T0" fmla="*/ 262 w 622"/>
                <a:gd name="T1" fmla="*/ 0 h 586"/>
                <a:gd name="T2" fmla="*/ 621 w 622"/>
                <a:gd name="T3" fmla="*/ 210 h 586"/>
                <a:gd name="T4" fmla="*/ 0 w 622"/>
                <a:gd name="T5" fmla="*/ 379 h 586"/>
                <a:gd name="T6" fmla="*/ 355 w 622"/>
                <a:gd name="T7" fmla="*/ 585 h 586"/>
                <a:gd name="T8" fmla="*/ 0 60000 65536"/>
                <a:gd name="T9" fmla="*/ 0 60000 65536"/>
                <a:gd name="T10" fmla="*/ 0 60000 65536"/>
                <a:gd name="T11" fmla="*/ 0 60000 65536"/>
                <a:gd name="T12" fmla="*/ 0 w 622"/>
                <a:gd name="T13" fmla="*/ 0 h 586"/>
                <a:gd name="T14" fmla="*/ 622 w 622"/>
                <a:gd name="T15" fmla="*/ 586 h 586"/>
              </a:gdLst>
              <a:ahLst/>
              <a:cxnLst>
                <a:cxn ang="T8">
                  <a:pos x="T0" y="T1"/>
                </a:cxn>
                <a:cxn ang="T9">
                  <a:pos x="T2" y="T3"/>
                </a:cxn>
                <a:cxn ang="T10">
                  <a:pos x="T4" y="T5"/>
                </a:cxn>
                <a:cxn ang="T11">
                  <a:pos x="T6" y="T7"/>
                </a:cxn>
              </a:cxnLst>
              <a:rect l="T12" t="T13" r="T14" b="T15"/>
              <a:pathLst>
                <a:path w="622" h="586">
                  <a:moveTo>
                    <a:pt x="262" y="0"/>
                  </a:moveTo>
                  <a:lnTo>
                    <a:pt x="621" y="210"/>
                  </a:lnTo>
                  <a:lnTo>
                    <a:pt x="0" y="379"/>
                  </a:lnTo>
                  <a:lnTo>
                    <a:pt x="355" y="585"/>
                  </a:lnTo>
                </a:path>
              </a:pathLst>
            </a:custGeom>
            <a:noFill/>
            <a:ln w="12700" cap="rnd">
              <a:solidFill>
                <a:srgbClr val="FFFF00"/>
              </a:solidFill>
              <a:round/>
              <a:headEnd type="none" w="sm" len="sm"/>
              <a:tailEnd type="none" w="sm" len="sm"/>
            </a:ln>
          </p:spPr>
          <p:txBody>
            <a:bodyPr/>
            <a:lstStyle/>
            <a:p>
              <a:endParaRPr lang="zh-CN" altLang="en-US">
                <a:solidFill>
                  <a:srgbClr val="000000"/>
                </a:solidFill>
              </a:endParaRPr>
            </a:p>
          </p:txBody>
        </p:sp>
        <p:sp>
          <p:nvSpPr>
            <p:cNvPr id="1103" name="Line 495"/>
            <p:cNvSpPr>
              <a:spLocks noChangeShapeType="1"/>
            </p:cNvSpPr>
            <p:nvPr/>
          </p:nvSpPr>
          <p:spPr bwMode="auto">
            <a:xfrm flipH="1">
              <a:off x="1006" y="2812"/>
              <a:ext cx="5" cy="7"/>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04" name="Line 496"/>
            <p:cNvSpPr>
              <a:spLocks noChangeShapeType="1"/>
            </p:cNvSpPr>
            <p:nvPr/>
          </p:nvSpPr>
          <p:spPr bwMode="auto">
            <a:xfrm flipV="1">
              <a:off x="1099" y="3397"/>
              <a:ext cx="5" cy="8"/>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105" name="Freeform 497"/>
            <p:cNvSpPr/>
            <p:nvPr/>
          </p:nvSpPr>
          <p:spPr bwMode="auto">
            <a:xfrm>
              <a:off x="1043" y="3368"/>
              <a:ext cx="126" cy="66"/>
            </a:xfrm>
            <a:custGeom>
              <a:avLst/>
              <a:gdLst>
                <a:gd name="T0" fmla="*/ 63 w 126"/>
                <a:gd name="T1" fmla="*/ 65 h 66"/>
                <a:gd name="T2" fmla="*/ 75 w 126"/>
                <a:gd name="T3" fmla="*/ 64 h 66"/>
                <a:gd name="T4" fmla="*/ 87 w 126"/>
                <a:gd name="T5" fmla="*/ 63 h 66"/>
                <a:gd name="T6" fmla="*/ 98 w 126"/>
                <a:gd name="T7" fmla="*/ 59 h 66"/>
                <a:gd name="T8" fmla="*/ 107 w 126"/>
                <a:gd name="T9" fmla="*/ 55 h 66"/>
                <a:gd name="T10" fmla="*/ 115 w 126"/>
                <a:gd name="T11" fmla="*/ 51 h 66"/>
                <a:gd name="T12" fmla="*/ 120 w 126"/>
                <a:gd name="T13" fmla="*/ 45 h 66"/>
                <a:gd name="T14" fmla="*/ 124 w 126"/>
                <a:gd name="T15" fmla="*/ 39 h 66"/>
                <a:gd name="T16" fmla="*/ 125 w 126"/>
                <a:gd name="T17" fmla="*/ 32 h 66"/>
                <a:gd name="T18" fmla="*/ 124 w 126"/>
                <a:gd name="T19" fmla="*/ 26 h 66"/>
                <a:gd name="T20" fmla="*/ 120 w 126"/>
                <a:gd name="T21" fmla="*/ 20 h 66"/>
                <a:gd name="T22" fmla="*/ 115 w 126"/>
                <a:gd name="T23" fmla="*/ 14 h 66"/>
                <a:gd name="T24" fmla="*/ 107 w 126"/>
                <a:gd name="T25" fmla="*/ 9 h 66"/>
                <a:gd name="T26" fmla="*/ 98 w 126"/>
                <a:gd name="T27" fmla="*/ 5 h 66"/>
                <a:gd name="T28" fmla="*/ 87 w 126"/>
                <a:gd name="T29" fmla="*/ 2 h 66"/>
                <a:gd name="T30" fmla="*/ 75 w 126"/>
                <a:gd name="T31" fmla="*/ 0 h 66"/>
                <a:gd name="T32" fmla="*/ 63 w 126"/>
                <a:gd name="T33" fmla="*/ 0 h 66"/>
                <a:gd name="T34" fmla="*/ 50 w 126"/>
                <a:gd name="T35" fmla="*/ 0 h 66"/>
                <a:gd name="T36" fmla="*/ 38 w 126"/>
                <a:gd name="T37" fmla="*/ 2 h 66"/>
                <a:gd name="T38" fmla="*/ 28 w 126"/>
                <a:gd name="T39" fmla="*/ 5 h 66"/>
                <a:gd name="T40" fmla="*/ 18 w 126"/>
                <a:gd name="T41" fmla="*/ 9 h 66"/>
                <a:gd name="T42" fmla="*/ 11 w 126"/>
                <a:gd name="T43" fmla="*/ 14 h 66"/>
                <a:gd name="T44" fmla="*/ 5 w 126"/>
                <a:gd name="T45" fmla="*/ 20 h 66"/>
                <a:gd name="T46" fmla="*/ 1 w 126"/>
                <a:gd name="T47" fmla="*/ 26 h 66"/>
                <a:gd name="T48" fmla="*/ 0 w 126"/>
                <a:gd name="T49" fmla="*/ 32 h 66"/>
                <a:gd name="T50" fmla="*/ 1 w 126"/>
                <a:gd name="T51" fmla="*/ 39 h 66"/>
                <a:gd name="T52" fmla="*/ 5 w 126"/>
                <a:gd name="T53" fmla="*/ 45 h 66"/>
                <a:gd name="T54" fmla="*/ 11 w 126"/>
                <a:gd name="T55" fmla="*/ 51 h 66"/>
                <a:gd name="T56" fmla="*/ 18 w 126"/>
                <a:gd name="T57" fmla="*/ 55 h 66"/>
                <a:gd name="T58" fmla="*/ 28 w 126"/>
                <a:gd name="T59" fmla="*/ 59 h 66"/>
                <a:gd name="T60" fmla="*/ 38 w 126"/>
                <a:gd name="T61" fmla="*/ 63 h 66"/>
                <a:gd name="T62" fmla="*/ 50 w 126"/>
                <a:gd name="T63" fmla="*/ 64 h 66"/>
                <a:gd name="T64" fmla="*/ 63 w 126"/>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66"/>
                <a:gd name="T101" fmla="*/ 126 w 12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66">
                  <a:moveTo>
                    <a:pt x="63" y="65"/>
                  </a:moveTo>
                  <a:lnTo>
                    <a:pt x="75" y="64"/>
                  </a:lnTo>
                  <a:lnTo>
                    <a:pt x="87" y="63"/>
                  </a:lnTo>
                  <a:lnTo>
                    <a:pt x="98" y="59"/>
                  </a:lnTo>
                  <a:lnTo>
                    <a:pt x="107" y="55"/>
                  </a:lnTo>
                  <a:lnTo>
                    <a:pt x="115" y="51"/>
                  </a:lnTo>
                  <a:lnTo>
                    <a:pt x="120" y="45"/>
                  </a:lnTo>
                  <a:lnTo>
                    <a:pt x="124" y="39"/>
                  </a:lnTo>
                  <a:lnTo>
                    <a:pt x="125" y="32"/>
                  </a:lnTo>
                  <a:lnTo>
                    <a:pt x="124" y="26"/>
                  </a:lnTo>
                  <a:lnTo>
                    <a:pt x="120" y="20"/>
                  </a:lnTo>
                  <a:lnTo>
                    <a:pt x="115" y="14"/>
                  </a:lnTo>
                  <a:lnTo>
                    <a:pt x="107" y="9"/>
                  </a:lnTo>
                  <a:lnTo>
                    <a:pt x="98" y="5"/>
                  </a:lnTo>
                  <a:lnTo>
                    <a:pt x="87" y="2"/>
                  </a:lnTo>
                  <a:lnTo>
                    <a:pt x="75" y="0"/>
                  </a:lnTo>
                  <a:lnTo>
                    <a:pt x="63" y="0"/>
                  </a:lnTo>
                  <a:lnTo>
                    <a:pt x="50" y="0"/>
                  </a:lnTo>
                  <a:lnTo>
                    <a:pt x="38" y="2"/>
                  </a:lnTo>
                  <a:lnTo>
                    <a:pt x="28" y="5"/>
                  </a:lnTo>
                  <a:lnTo>
                    <a:pt x="18" y="9"/>
                  </a:lnTo>
                  <a:lnTo>
                    <a:pt x="11" y="14"/>
                  </a:lnTo>
                  <a:lnTo>
                    <a:pt x="5" y="20"/>
                  </a:lnTo>
                  <a:lnTo>
                    <a:pt x="1" y="26"/>
                  </a:lnTo>
                  <a:lnTo>
                    <a:pt x="0" y="32"/>
                  </a:lnTo>
                  <a:lnTo>
                    <a:pt x="1" y="39"/>
                  </a:lnTo>
                  <a:lnTo>
                    <a:pt x="5" y="45"/>
                  </a:lnTo>
                  <a:lnTo>
                    <a:pt x="11" y="51"/>
                  </a:lnTo>
                  <a:lnTo>
                    <a:pt x="18" y="55"/>
                  </a:lnTo>
                  <a:lnTo>
                    <a:pt x="28" y="59"/>
                  </a:lnTo>
                  <a:lnTo>
                    <a:pt x="38" y="63"/>
                  </a:lnTo>
                  <a:lnTo>
                    <a:pt x="50" y="64"/>
                  </a:lnTo>
                  <a:lnTo>
                    <a:pt x="63" y="65"/>
                  </a:lnTo>
                </a:path>
              </a:pathLst>
            </a:custGeom>
            <a:solidFill>
              <a:srgbClr val="000000"/>
            </a:solidFill>
            <a:ln w="9525" cap="rnd">
              <a:noFill/>
              <a:round/>
            </a:ln>
          </p:spPr>
          <p:txBody>
            <a:bodyPr/>
            <a:lstStyle/>
            <a:p>
              <a:endParaRPr lang="zh-CN" altLang="en-US">
                <a:solidFill>
                  <a:srgbClr val="000000"/>
                </a:solidFill>
              </a:endParaRPr>
            </a:p>
          </p:txBody>
        </p:sp>
        <p:sp>
          <p:nvSpPr>
            <p:cNvPr id="1106" name="Freeform 498"/>
            <p:cNvSpPr/>
            <p:nvPr/>
          </p:nvSpPr>
          <p:spPr bwMode="auto">
            <a:xfrm>
              <a:off x="928" y="2762"/>
              <a:ext cx="127" cy="66"/>
            </a:xfrm>
            <a:custGeom>
              <a:avLst/>
              <a:gdLst>
                <a:gd name="T0" fmla="*/ 63 w 127"/>
                <a:gd name="T1" fmla="*/ 65 h 66"/>
                <a:gd name="T2" fmla="*/ 76 w 127"/>
                <a:gd name="T3" fmla="*/ 65 h 66"/>
                <a:gd name="T4" fmla="*/ 88 w 127"/>
                <a:gd name="T5" fmla="*/ 63 h 66"/>
                <a:gd name="T6" fmla="*/ 98 w 127"/>
                <a:gd name="T7" fmla="*/ 60 h 66"/>
                <a:gd name="T8" fmla="*/ 108 w 127"/>
                <a:gd name="T9" fmla="*/ 56 h 66"/>
                <a:gd name="T10" fmla="*/ 115 w 127"/>
                <a:gd name="T11" fmla="*/ 51 h 66"/>
                <a:gd name="T12" fmla="*/ 121 w 127"/>
                <a:gd name="T13" fmla="*/ 45 h 66"/>
                <a:gd name="T14" fmla="*/ 125 w 127"/>
                <a:gd name="T15" fmla="*/ 39 h 66"/>
                <a:gd name="T16" fmla="*/ 126 w 127"/>
                <a:gd name="T17" fmla="*/ 32 h 66"/>
                <a:gd name="T18" fmla="*/ 125 w 127"/>
                <a:gd name="T19" fmla="*/ 26 h 66"/>
                <a:gd name="T20" fmla="*/ 121 w 127"/>
                <a:gd name="T21" fmla="*/ 20 h 66"/>
                <a:gd name="T22" fmla="*/ 115 w 127"/>
                <a:gd name="T23" fmla="*/ 14 h 66"/>
                <a:gd name="T24" fmla="*/ 108 w 127"/>
                <a:gd name="T25" fmla="*/ 9 h 66"/>
                <a:gd name="T26" fmla="*/ 98 w 127"/>
                <a:gd name="T27" fmla="*/ 5 h 66"/>
                <a:gd name="T28" fmla="*/ 88 w 127"/>
                <a:gd name="T29" fmla="*/ 2 h 66"/>
                <a:gd name="T30" fmla="*/ 76 w 127"/>
                <a:gd name="T31" fmla="*/ 0 h 66"/>
                <a:gd name="T32" fmla="*/ 63 w 127"/>
                <a:gd name="T33" fmla="*/ 0 h 66"/>
                <a:gd name="T34" fmla="*/ 50 w 127"/>
                <a:gd name="T35" fmla="*/ 0 h 66"/>
                <a:gd name="T36" fmla="*/ 39 w 127"/>
                <a:gd name="T37" fmla="*/ 2 h 66"/>
                <a:gd name="T38" fmla="*/ 28 w 127"/>
                <a:gd name="T39" fmla="*/ 5 h 66"/>
                <a:gd name="T40" fmla="*/ 19 w 127"/>
                <a:gd name="T41" fmla="*/ 9 h 66"/>
                <a:gd name="T42" fmla="*/ 11 w 127"/>
                <a:gd name="T43" fmla="*/ 14 h 66"/>
                <a:gd name="T44" fmla="*/ 5 w 127"/>
                <a:gd name="T45" fmla="*/ 20 h 66"/>
                <a:gd name="T46" fmla="*/ 2 w 127"/>
                <a:gd name="T47" fmla="*/ 26 h 66"/>
                <a:gd name="T48" fmla="*/ 0 w 127"/>
                <a:gd name="T49" fmla="*/ 32 h 66"/>
                <a:gd name="T50" fmla="*/ 2 w 127"/>
                <a:gd name="T51" fmla="*/ 39 h 66"/>
                <a:gd name="T52" fmla="*/ 5 w 127"/>
                <a:gd name="T53" fmla="*/ 45 h 66"/>
                <a:gd name="T54" fmla="*/ 11 w 127"/>
                <a:gd name="T55" fmla="*/ 51 h 66"/>
                <a:gd name="T56" fmla="*/ 19 w 127"/>
                <a:gd name="T57" fmla="*/ 56 h 66"/>
                <a:gd name="T58" fmla="*/ 28 w 127"/>
                <a:gd name="T59" fmla="*/ 60 h 66"/>
                <a:gd name="T60" fmla="*/ 39 w 127"/>
                <a:gd name="T61" fmla="*/ 63 h 66"/>
                <a:gd name="T62" fmla="*/ 50 w 127"/>
                <a:gd name="T63" fmla="*/ 65 h 66"/>
                <a:gd name="T64" fmla="*/ 63 w 127"/>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6"/>
                <a:gd name="T101" fmla="*/ 127 w 12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6">
                  <a:moveTo>
                    <a:pt x="63" y="65"/>
                  </a:moveTo>
                  <a:lnTo>
                    <a:pt x="76" y="65"/>
                  </a:lnTo>
                  <a:lnTo>
                    <a:pt x="88" y="63"/>
                  </a:lnTo>
                  <a:lnTo>
                    <a:pt x="98" y="60"/>
                  </a:lnTo>
                  <a:lnTo>
                    <a:pt x="108" y="56"/>
                  </a:lnTo>
                  <a:lnTo>
                    <a:pt x="115" y="51"/>
                  </a:lnTo>
                  <a:lnTo>
                    <a:pt x="121" y="45"/>
                  </a:lnTo>
                  <a:lnTo>
                    <a:pt x="125" y="39"/>
                  </a:lnTo>
                  <a:lnTo>
                    <a:pt x="126" y="32"/>
                  </a:lnTo>
                  <a:lnTo>
                    <a:pt x="125" y="26"/>
                  </a:lnTo>
                  <a:lnTo>
                    <a:pt x="121" y="20"/>
                  </a:lnTo>
                  <a:lnTo>
                    <a:pt x="115" y="14"/>
                  </a:lnTo>
                  <a:lnTo>
                    <a:pt x="108" y="9"/>
                  </a:lnTo>
                  <a:lnTo>
                    <a:pt x="98" y="5"/>
                  </a:lnTo>
                  <a:lnTo>
                    <a:pt x="88" y="2"/>
                  </a:lnTo>
                  <a:lnTo>
                    <a:pt x="76" y="0"/>
                  </a:lnTo>
                  <a:lnTo>
                    <a:pt x="63" y="0"/>
                  </a:lnTo>
                  <a:lnTo>
                    <a:pt x="50" y="0"/>
                  </a:lnTo>
                  <a:lnTo>
                    <a:pt x="39" y="2"/>
                  </a:lnTo>
                  <a:lnTo>
                    <a:pt x="28" y="5"/>
                  </a:lnTo>
                  <a:lnTo>
                    <a:pt x="19" y="9"/>
                  </a:lnTo>
                  <a:lnTo>
                    <a:pt x="11" y="14"/>
                  </a:lnTo>
                  <a:lnTo>
                    <a:pt x="5" y="20"/>
                  </a:lnTo>
                  <a:lnTo>
                    <a:pt x="2" y="26"/>
                  </a:lnTo>
                  <a:lnTo>
                    <a:pt x="0" y="32"/>
                  </a:lnTo>
                  <a:lnTo>
                    <a:pt x="2" y="39"/>
                  </a:lnTo>
                  <a:lnTo>
                    <a:pt x="5" y="45"/>
                  </a:lnTo>
                  <a:lnTo>
                    <a:pt x="11" y="51"/>
                  </a:lnTo>
                  <a:lnTo>
                    <a:pt x="19" y="56"/>
                  </a:lnTo>
                  <a:lnTo>
                    <a:pt x="28" y="60"/>
                  </a:lnTo>
                  <a:lnTo>
                    <a:pt x="39" y="63"/>
                  </a:lnTo>
                  <a:lnTo>
                    <a:pt x="50" y="65"/>
                  </a:lnTo>
                  <a:lnTo>
                    <a:pt x="63" y="65"/>
                  </a:lnTo>
                </a:path>
              </a:pathLst>
            </a:custGeom>
            <a:solidFill>
              <a:srgbClr val="000000"/>
            </a:solidFill>
            <a:ln w="9525" cap="rnd">
              <a:noFill/>
              <a:round/>
            </a:ln>
          </p:spPr>
          <p:txBody>
            <a:bodyPr/>
            <a:lstStyle/>
            <a:p>
              <a:endParaRPr lang="zh-CN" altLang="en-US">
                <a:solidFill>
                  <a:srgbClr val="000000"/>
                </a:solidFill>
              </a:endParaRPr>
            </a:p>
          </p:txBody>
        </p:sp>
      </p:grpSp>
      <p:sp>
        <p:nvSpPr>
          <p:cNvPr id="1058" name="矩形 153"/>
          <p:cNvSpPr>
            <a:spLocks noChangeArrowheads="1"/>
          </p:cNvSpPr>
          <p:nvPr/>
        </p:nvSpPr>
        <p:spPr bwMode="auto">
          <a:xfrm>
            <a:off x="6480175" y="4225925"/>
            <a:ext cx="504825" cy="830263"/>
          </a:xfrm>
          <a:prstGeom prst="rect">
            <a:avLst/>
          </a:prstGeom>
          <a:noFill/>
          <a:ln w="9525">
            <a:noFill/>
            <a:miter lim="800000"/>
          </a:ln>
        </p:spPr>
        <p:txBody>
          <a:bodyPr>
            <a:spAutoFit/>
          </a:bodyPr>
          <a:lstStyle/>
          <a:p>
            <a:r>
              <a:rPr kumimoji="1" lang="zh-CN" altLang="en-US" sz="1200">
                <a:solidFill>
                  <a:srgbClr val="C0504D"/>
                </a:solidFill>
                <a:latin typeface="华文细黑" pitchFamily="2" charset="-122"/>
              </a:rPr>
              <a:t>基于应用扩展管理</a:t>
            </a:r>
            <a:endParaRPr kumimoji="1" lang="zh-CN" altLang="en-US" sz="1200">
              <a:solidFill>
                <a:srgbClr val="C0504D"/>
              </a:solidFill>
              <a:ea typeface="华文细黑" pitchFamily="2" charset="-122"/>
            </a:endParaRPr>
          </a:p>
        </p:txBody>
      </p:sp>
      <p:sp>
        <p:nvSpPr>
          <p:cNvPr id="1059" name="矩形 154"/>
          <p:cNvSpPr>
            <a:spLocks noChangeArrowheads="1"/>
          </p:cNvSpPr>
          <p:nvPr/>
        </p:nvSpPr>
        <p:spPr bwMode="auto">
          <a:xfrm>
            <a:off x="6450013" y="3094038"/>
            <a:ext cx="474662" cy="307975"/>
          </a:xfrm>
          <a:prstGeom prst="rect">
            <a:avLst/>
          </a:prstGeom>
          <a:noFill/>
          <a:ln w="9525">
            <a:noFill/>
            <a:miter lim="800000"/>
          </a:ln>
        </p:spPr>
        <p:txBody>
          <a:bodyPr wrap="none">
            <a:spAutoFit/>
          </a:bodyPr>
          <a:lstStyle/>
          <a:p>
            <a:r>
              <a:rPr kumimoji="1" lang="en-US" altLang="zh-CN" sz="1400">
                <a:solidFill>
                  <a:srgbClr val="C0504D"/>
                </a:solidFill>
                <a:latin typeface="华文细黑" pitchFamily="2" charset="-122"/>
              </a:rPr>
              <a:t>API</a:t>
            </a:r>
            <a:endParaRPr kumimoji="1" lang="zh-CN" altLang="en-US" sz="1400">
              <a:solidFill>
                <a:srgbClr val="C0504D"/>
              </a:solidFill>
              <a:ea typeface="华文细黑" pitchFamily="2" charset="-122"/>
            </a:endParaRPr>
          </a:p>
        </p:txBody>
      </p:sp>
      <p:sp>
        <p:nvSpPr>
          <p:cNvPr id="1060" name="矩形 155"/>
          <p:cNvSpPr>
            <a:spLocks noChangeArrowheads="1"/>
          </p:cNvSpPr>
          <p:nvPr/>
        </p:nvSpPr>
        <p:spPr bwMode="auto">
          <a:xfrm>
            <a:off x="6911975" y="3411538"/>
            <a:ext cx="1512888" cy="523875"/>
          </a:xfrm>
          <a:prstGeom prst="rect">
            <a:avLst/>
          </a:prstGeom>
          <a:noFill/>
          <a:ln w="9525">
            <a:noFill/>
            <a:miter lim="800000"/>
          </a:ln>
        </p:spPr>
        <p:txBody>
          <a:bodyPr>
            <a:spAutoFit/>
          </a:bodyPr>
          <a:lstStyle/>
          <a:p>
            <a:pPr algn="ctr"/>
            <a:r>
              <a:rPr kumimoji="1" lang="zh-CN" altLang="en-US" sz="1400">
                <a:solidFill>
                  <a:srgbClr val="FF0000"/>
                </a:solidFill>
                <a:latin typeface="华文细黑" pitchFamily="2" charset="-122"/>
              </a:rPr>
              <a:t>基于考勤和门禁的会议管理</a:t>
            </a:r>
            <a:endParaRPr kumimoji="1" lang="zh-CN" altLang="en-US" sz="1400">
              <a:solidFill>
                <a:srgbClr val="FF0000"/>
              </a:solidFill>
              <a:latin typeface="华文细黑" pitchFamily="2" charset="-122"/>
            </a:endParaRPr>
          </a:p>
        </p:txBody>
      </p:sp>
      <p:pic>
        <p:nvPicPr>
          <p:cNvPr id="1061" name="Picture 3" descr="C:\Users\唐胜\AppData\Local\Microsoft\Windows\Temporary Internet Files\Content.IE5\016DPSLO\MM900283803[1].gif"/>
          <p:cNvPicPr>
            <a:picLocks noChangeArrowheads="1" noCrop="1"/>
          </p:cNvPicPr>
          <p:nvPr/>
        </p:nvPicPr>
        <p:blipFill>
          <a:blip r:embed="rId11" cstate="print"/>
          <a:srcRect/>
          <a:stretch>
            <a:fillRect/>
          </a:stretch>
        </p:blipFill>
        <p:spPr bwMode="auto">
          <a:xfrm>
            <a:off x="7345363" y="4110038"/>
            <a:ext cx="719137" cy="571500"/>
          </a:xfrm>
          <a:prstGeom prst="rect">
            <a:avLst/>
          </a:prstGeom>
          <a:noFill/>
          <a:ln w="9525">
            <a:noFill/>
            <a:miter lim="800000"/>
            <a:headEnd/>
            <a:tailEnd/>
          </a:ln>
        </p:spPr>
      </p:pic>
      <p:sp>
        <p:nvSpPr>
          <p:cNvPr id="1062" name="矩形 157"/>
          <p:cNvSpPr>
            <a:spLocks noChangeArrowheads="1"/>
          </p:cNvSpPr>
          <p:nvPr/>
        </p:nvSpPr>
        <p:spPr bwMode="auto">
          <a:xfrm>
            <a:off x="6911975" y="4727575"/>
            <a:ext cx="1657350" cy="523875"/>
          </a:xfrm>
          <a:prstGeom prst="rect">
            <a:avLst/>
          </a:prstGeom>
          <a:noFill/>
          <a:ln w="9525">
            <a:noFill/>
            <a:miter lim="800000"/>
          </a:ln>
        </p:spPr>
        <p:txBody>
          <a:bodyPr>
            <a:spAutoFit/>
          </a:bodyPr>
          <a:lstStyle/>
          <a:p>
            <a:pPr algn="ctr"/>
            <a:r>
              <a:rPr kumimoji="1" lang="zh-CN" altLang="en-US" sz="1400">
                <a:solidFill>
                  <a:srgbClr val="FF0000"/>
                </a:solidFill>
                <a:latin typeface="华文细黑" pitchFamily="2" charset="-122"/>
              </a:rPr>
              <a:t>基于消费、门禁、车库等的行踪管理</a:t>
            </a:r>
            <a:endParaRPr kumimoji="1" lang="zh-CN" altLang="en-US" sz="1400">
              <a:solidFill>
                <a:srgbClr val="FF0000"/>
              </a:solidFill>
              <a:latin typeface="华文细黑" pitchFamily="2" charset="-122"/>
            </a:endParaRPr>
          </a:p>
        </p:txBody>
      </p:sp>
      <p:sp>
        <p:nvSpPr>
          <p:cNvPr id="1063" name="矩形 158"/>
          <p:cNvSpPr>
            <a:spLocks noChangeArrowheads="1"/>
          </p:cNvSpPr>
          <p:nvPr/>
        </p:nvSpPr>
        <p:spPr bwMode="auto">
          <a:xfrm>
            <a:off x="6911975" y="5553075"/>
            <a:ext cx="1657350" cy="307975"/>
          </a:xfrm>
          <a:prstGeom prst="rect">
            <a:avLst/>
          </a:prstGeom>
          <a:noFill/>
          <a:ln w="9525">
            <a:noFill/>
            <a:miter lim="800000"/>
          </a:ln>
        </p:spPr>
        <p:txBody>
          <a:bodyPr>
            <a:spAutoFit/>
          </a:bodyPr>
          <a:lstStyle/>
          <a:p>
            <a:pPr algn="ctr"/>
            <a:r>
              <a:rPr kumimoji="1" lang="en-US" altLang="zh-CN" sz="1400">
                <a:solidFill>
                  <a:srgbClr val="FF0000"/>
                </a:solidFill>
                <a:latin typeface="华文细黑" pitchFamily="2" charset="-122"/>
              </a:rPr>
              <a:t>……</a:t>
            </a:r>
            <a:endParaRPr kumimoji="1" lang="zh-CN" altLang="en-US" sz="1400">
              <a:solidFill>
                <a:srgbClr val="FF0000"/>
              </a:solidFill>
              <a:latin typeface="华文细黑" pitchFamily="2" charset="-122"/>
            </a:endParaRPr>
          </a:p>
        </p:txBody>
      </p:sp>
      <p:grpSp>
        <p:nvGrpSpPr>
          <p:cNvPr id="14" name="Group 479"/>
          <p:cNvGrpSpPr/>
          <p:nvPr/>
        </p:nvGrpSpPr>
        <p:grpSpPr bwMode="auto">
          <a:xfrm>
            <a:off x="4356100" y="4941888"/>
            <a:ext cx="287338" cy="506412"/>
            <a:chOff x="672" y="2658"/>
            <a:chExt cx="800" cy="935"/>
          </a:xfrm>
        </p:grpSpPr>
        <p:sp>
          <p:nvSpPr>
            <p:cNvPr id="1069" name="Freeform 480"/>
            <p:cNvSpPr/>
            <p:nvPr/>
          </p:nvSpPr>
          <p:spPr bwMode="auto">
            <a:xfrm>
              <a:off x="676" y="2705"/>
              <a:ext cx="682" cy="282"/>
            </a:xfrm>
            <a:custGeom>
              <a:avLst/>
              <a:gdLst>
                <a:gd name="T0" fmla="*/ 681 w 682"/>
                <a:gd name="T1" fmla="*/ 195 h 282"/>
                <a:gd name="T2" fmla="*/ 320 w 682"/>
                <a:gd name="T3" fmla="*/ 0 h 282"/>
                <a:gd name="T4" fmla="*/ 0 w 682"/>
                <a:gd name="T5" fmla="*/ 75 h 282"/>
                <a:gd name="T6" fmla="*/ 345 w 682"/>
                <a:gd name="T7" fmla="*/ 281 h 282"/>
                <a:gd name="T8" fmla="*/ 681 w 682"/>
                <a:gd name="T9" fmla="*/ 195 h 282"/>
                <a:gd name="T10" fmla="*/ 0 60000 65536"/>
                <a:gd name="T11" fmla="*/ 0 60000 65536"/>
                <a:gd name="T12" fmla="*/ 0 60000 65536"/>
                <a:gd name="T13" fmla="*/ 0 60000 65536"/>
                <a:gd name="T14" fmla="*/ 0 60000 65536"/>
                <a:gd name="T15" fmla="*/ 0 w 682"/>
                <a:gd name="T16" fmla="*/ 0 h 282"/>
                <a:gd name="T17" fmla="*/ 682 w 682"/>
                <a:gd name="T18" fmla="*/ 282 h 282"/>
              </a:gdLst>
              <a:ahLst/>
              <a:cxnLst>
                <a:cxn ang="T10">
                  <a:pos x="T0" y="T1"/>
                </a:cxn>
                <a:cxn ang="T11">
                  <a:pos x="T2" y="T3"/>
                </a:cxn>
                <a:cxn ang="T12">
                  <a:pos x="T4" y="T5"/>
                </a:cxn>
                <a:cxn ang="T13">
                  <a:pos x="T6" y="T7"/>
                </a:cxn>
                <a:cxn ang="T14">
                  <a:pos x="T8" y="T9"/>
                </a:cxn>
              </a:cxnLst>
              <a:rect l="T15" t="T16" r="T17" b="T18"/>
              <a:pathLst>
                <a:path w="682" h="282">
                  <a:moveTo>
                    <a:pt x="681" y="195"/>
                  </a:moveTo>
                  <a:lnTo>
                    <a:pt x="320" y="0"/>
                  </a:lnTo>
                  <a:lnTo>
                    <a:pt x="0" y="75"/>
                  </a:lnTo>
                  <a:lnTo>
                    <a:pt x="345" y="281"/>
                  </a:lnTo>
                  <a:lnTo>
                    <a:pt x="681" y="195"/>
                  </a:lnTo>
                </a:path>
              </a:pathLst>
            </a:custGeom>
            <a:solidFill>
              <a:srgbClr val="0099CC"/>
            </a:solidFill>
            <a:ln w="9525" cap="rnd">
              <a:noFill/>
              <a:round/>
            </a:ln>
          </p:spPr>
          <p:txBody>
            <a:bodyPr/>
            <a:lstStyle/>
            <a:p>
              <a:endParaRPr lang="zh-CN" altLang="en-US">
                <a:solidFill>
                  <a:srgbClr val="000000"/>
                </a:solidFill>
              </a:endParaRPr>
            </a:p>
          </p:txBody>
        </p:sp>
        <p:sp>
          <p:nvSpPr>
            <p:cNvPr id="1070" name="Freeform 481"/>
            <p:cNvSpPr/>
            <p:nvPr/>
          </p:nvSpPr>
          <p:spPr bwMode="auto">
            <a:xfrm>
              <a:off x="672" y="2863"/>
              <a:ext cx="621" cy="503"/>
            </a:xfrm>
            <a:custGeom>
              <a:avLst/>
              <a:gdLst>
                <a:gd name="T0" fmla="*/ 357 w 621"/>
                <a:gd name="T1" fmla="*/ 0 h 503"/>
                <a:gd name="T2" fmla="*/ 620 w 621"/>
                <a:gd name="T3" fmla="*/ 152 h 503"/>
                <a:gd name="T4" fmla="*/ 0 w 621"/>
                <a:gd name="T5" fmla="*/ 321 h 503"/>
                <a:gd name="T6" fmla="*/ 310 w 621"/>
                <a:gd name="T7" fmla="*/ 502 h 503"/>
                <a:gd name="T8" fmla="*/ 0 60000 65536"/>
                <a:gd name="T9" fmla="*/ 0 60000 65536"/>
                <a:gd name="T10" fmla="*/ 0 60000 65536"/>
                <a:gd name="T11" fmla="*/ 0 60000 65536"/>
                <a:gd name="T12" fmla="*/ 0 w 621"/>
                <a:gd name="T13" fmla="*/ 0 h 503"/>
                <a:gd name="T14" fmla="*/ 621 w 621"/>
                <a:gd name="T15" fmla="*/ 503 h 503"/>
              </a:gdLst>
              <a:ahLst/>
              <a:cxnLst>
                <a:cxn ang="T8">
                  <a:pos x="T0" y="T1"/>
                </a:cxn>
                <a:cxn ang="T9">
                  <a:pos x="T2" y="T3"/>
                </a:cxn>
                <a:cxn ang="T10">
                  <a:pos x="T4" y="T5"/>
                </a:cxn>
                <a:cxn ang="T11">
                  <a:pos x="T6" y="T7"/>
                </a:cxn>
              </a:cxnLst>
              <a:rect l="T12" t="T13" r="T14" b="T15"/>
              <a:pathLst>
                <a:path w="621" h="503">
                  <a:moveTo>
                    <a:pt x="357" y="0"/>
                  </a:moveTo>
                  <a:lnTo>
                    <a:pt x="620" y="152"/>
                  </a:lnTo>
                  <a:lnTo>
                    <a:pt x="0" y="321"/>
                  </a:lnTo>
                  <a:lnTo>
                    <a:pt x="310" y="50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071" name="Line 482"/>
            <p:cNvSpPr>
              <a:spLocks noChangeShapeType="1"/>
            </p:cNvSpPr>
            <p:nvPr/>
          </p:nvSpPr>
          <p:spPr bwMode="auto">
            <a:xfrm flipH="1">
              <a:off x="1028" y="2861"/>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72" name="Line 483"/>
            <p:cNvSpPr>
              <a:spLocks noChangeShapeType="1"/>
            </p:cNvSpPr>
            <p:nvPr/>
          </p:nvSpPr>
          <p:spPr bwMode="auto">
            <a:xfrm flipV="1">
              <a:off x="981" y="3363"/>
              <a:ext cx="2" cy="3"/>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73" name="Freeform 484"/>
            <p:cNvSpPr/>
            <p:nvPr/>
          </p:nvSpPr>
          <p:spPr bwMode="auto">
            <a:xfrm>
              <a:off x="817" y="2863"/>
              <a:ext cx="618" cy="493"/>
            </a:xfrm>
            <a:custGeom>
              <a:avLst/>
              <a:gdLst>
                <a:gd name="T0" fmla="*/ 326 w 618"/>
                <a:gd name="T1" fmla="*/ 0 h 493"/>
                <a:gd name="T2" fmla="*/ 617 w 618"/>
                <a:gd name="T3" fmla="*/ 171 h 493"/>
                <a:gd name="T4" fmla="*/ 0 w 618"/>
                <a:gd name="T5" fmla="*/ 340 h 493"/>
                <a:gd name="T6" fmla="*/ 267 w 618"/>
                <a:gd name="T7" fmla="*/ 492 h 493"/>
                <a:gd name="T8" fmla="*/ 0 60000 65536"/>
                <a:gd name="T9" fmla="*/ 0 60000 65536"/>
                <a:gd name="T10" fmla="*/ 0 60000 65536"/>
                <a:gd name="T11" fmla="*/ 0 60000 65536"/>
                <a:gd name="T12" fmla="*/ 0 w 618"/>
                <a:gd name="T13" fmla="*/ 0 h 493"/>
                <a:gd name="T14" fmla="*/ 618 w 618"/>
                <a:gd name="T15" fmla="*/ 493 h 493"/>
              </a:gdLst>
              <a:ahLst/>
              <a:cxnLst>
                <a:cxn ang="T8">
                  <a:pos x="T0" y="T1"/>
                </a:cxn>
                <a:cxn ang="T9">
                  <a:pos x="T2" y="T3"/>
                </a:cxn>
                <a:cxn ang="T10">
                  <a:pos x="T4" y="T5"/>
                </a:cxn>
                <a:cxn ang="T11">
                  <a:pos x="T6" y="T7"/>
                </a:cxn>
              </a:cxnLst>
              <a:rect l="T12" t="T13" r="T14" b="T15"/>
              <a:pathLst>
                <a:path w="618" h="493">
                  <a:moveTo>
                    <a:pt x="326" y="0"/>
                  </a:moveTo>
                  <a:lnTo>
                    <a:pt x="617" y="171"/>
                  </a:lnTo>
                  <a:lnTo>
                    <a:pt x="0" y="340"/>
                  </a:lnTo>
                  <a:lnTo>
                    <a:pt x="267" y="492"/>
                  </a:lnTo>
                </a:path>
              </a:pathLst>
            </a:custGeom>
            <a:noFill/>
            <a:ln w="25400" cap="rnd">
              <a:solidFill>
                <a:srgbClr val="FFCC66"/>
              </a:solidFill>
              <a:round/>
              <a:headEnd type="none" w="sm" len="sm"/>
              <a:tailEnd type="none" w="sm" len="sm"/>
            </a:ln>
          </p:spPr>
          <p:txBody>
            <a:bodyPr/>
            <a:lstStyle/>
            <a:p>
              <a:endParaRPr lang="zh-CN" altLang="en-US">
                <a:solidFill>
                  <a:srgbClr val="000000"/>
                </a:solidFill>
              </a:endParaRPr>
            </a:p>
          </p:txBody>
        </p:sp>
        <p:sp>
          <p:nvSpPr>
            <p:cNvPr id="1074" name="Line 485"/>
            <p:cNvSpPr>
              <a:spLocks noChangeShapeType="1"/>
            </p:cNvSpPr>
            <p:nvPr/>
          </p:nvSpPr>
          <p:spPr bwMode="auto">
            <a:xfrm flipH="1">
              <a:off x="1142" y="2861"/>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75" name="Line 486"/>
            <p:cNvSpPr>
              <a:spLocks noChangeShapeType="1"/>
            </p:cNvSpPr>
            <p:nvPr/>
          </p:nvSpPr>
          <p:spPr bwMode="auto">
            <a:xfrm flipV="1">
              <a:off x="1083" y="3353"/>
              <a:ext cx="2" cy="4"/>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76" name="Freeform 487"/>
            <p:cNvSpPr/>
            <p:nvPr/>
          </p:nvSpPr>
          <p:spPr bwMode="auto">
            <a:xfrm>
              <a:off x="791" y="3311"/>
              <a:ext cx="681" cy="282"/>
            </a:xfrm>
            <a:custGeom>
              <a:avLst/>
              <a:gdLst>
                <a:gd name="T0" fmla="*/ 680 w 681"/>
                <a:gd name="T1" fmla="*/ 195 h 282"/>
                <a:gd name="T2" fmla="*/ 320 w 681"/>
                <a:gd name="T3" fmla="*/ 0 h 282"/>
                <a:gd name="T4" fmla="*/ 0 w 681"/>
                <a:gd name="T5" fmla="*/ 75 h 282"/>
                <a:gd name="T6" fmla="*/ 344 w 681"/>
                <a:gd name="T7" fmla="*/ 281 h 282"/>
                <a:gd name="T8" fmla="*/ 680 w 681"/>
                <a:gd name="T9" fmla="*/ 195 h 282"/>
                <a:gd name="T10" fmla="*/ 0 60000 65536"/>
                <a:gd name="T11" fmla="*/ 0 60000 65536"/>
                <a:gd name="T12" fmla="*/ 0 60000 65536"/>
                <a:gd name="T13" fmla="*/ 0 60000 65536"/>
                <a:gd name="T14" fmla="*/ 0 60000 65536"/>
                <a:gd name="T15" fmla="*/ 0 w 681"/>
                <a:gd name="T16" fmla="*/ 0 h 282"/>
                <a:gd name="T17" fmla="*/ 681 w 681"/>
                <a:gd name="T18" fmla="*/ 282 h 282"/>
              </a:gdLst>
              <a:ahLst/>
              <a:cxnLst>
                <a:cxn ang="T10">
                  <a:pos x="T0" y="T1"/>
                </a:cxn>
                <a:cxn ang="T11">
                  <a:pos x="T2" y="T3"/>
                </a:cxn>
                <a:cxn ang="T12">
                  <a:pos x="T4" y="T5"/>
                </a:cxn>
                <a:cxn ang="T13">
                  <a:pos x="T6" y="T7"/>
                </a:cxn>
                <a:cxn ang="T14">
                  <a:pos x="T8" y="T9"/>
                </a:cxn>
              </a:cxnLst>
              <a:rect l="T15" t="T16" r="T17" b="T18"/>
              <a:pathLst>
                <a:path w="681" h="282">
                  <a:moveTo>
                    <a:pt x="680" y="195"/>
                  </a:moveTo>
                  <a:lnTo>
                    <a:pt x="320" y="0"/>
                  </a:lnTo>
                  <a:lnTo>
                    <a:pt x="0" y="75"/>
                  </a:lnTo>
                  <a:lnTo>
                    <a:pt x="344" y="281"/>
                  </a:lnTo>
                  <a:lnTo>
                    <a:pt x="680" y="195"/>
                  </a:lnTo>
                </a:path>
              </a:pathLst>
            </a:custGeom>
            <a:solidFill>
              <a:srgbClr val="0099CC"/>
            </a:solidFill>
            <a:ln w="9525" cap="rnd">
              <a:noFill/>
              <a:round/>
            </a:ln>
          </p:spPr>
          <p:txBody>
            <a:bodyPr/>
            <a:lstStyle/>
            <a:p>
              <a:endParaRPr lang="zh-CN" altLang="en-US">
                <a:solidFill>
                  <a:srgbClr val="000000"/>
                </a:solidFill>
              </a:endParaRPr>
            </a:p>
          </p:txBody>
        </p:sp>
        <p:sp>
          <p:nvSpPr>
            <p:cNvPr id="1077" name="Freeform 488"/>
            <p:cNvSpPr/>
            <p:nvPr/>
          </p:nvSpPr>
          <p:spPr bwMode="auto">
            <a:xfrm>
              <a:off x="791" y="3285"/>
              <a:ext cx="681" cy="281"/>
            </a:xfrm>
            <a:custGeom>
              <a:avLst/>
              <a:gdLst>
                <a:gd name="T0" fmla="*/ 680 w 681"/>
                <a:gd name="T1" fmla="*/ 195 h 281"/>
                <a:gd name="T2" fmla="*/ 320 w 681"/>
                <a:gd name="T3" fmla="*/ 0 h 281"/>
                <a:gd name="T4" fmla="*/ 0 w 681"/>
                <a:gd name="T5" fmla="*/ 75 h 281"/>
                <a:gd name="T6" fmla="*/ 344 w 681"/>
                <a:gd name="T7" fmla="*/ 280 h 281"/>
                <a:gd name="T8" fmla="*/ 680 w 681"/>
                <a:gd name="T9" fmla="*/ 195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5"/>
                  </a:moveTo>
                  <a:lnTo>
                    <a:pt x="320" y="0"/>
                  </a:lnTo>
                  <a:lnTo>
                    <a:pt x="0" y="75"/>
                  </a:lnTo>
                  <a:lnTo>
                    <a:pt x="344" y="280"/>
                  </a:lnTo>
                  <a:lnTo>
                    <a:pt x="680" y="195"/>
                  </a:lnTo>
                </a:path>
              </a:pathLst>
            </a:custGeom>
            <a:solidFill>
              <a:srgbClr val="99CCFF"/>
            </a:solidFill>
            <a:ln w="9525" cap="rnd">
              <a:noFill/>
              <a:round/>
            </a:ln>
          </p:spPr>
          <p:txBody>
            <a:bodyPr/>
            <a:lstStyle/>
            <a:p>
              <a:endParaRPr lang="zh-CN" altLang="en-US">
                <a:solidFill>
                  <a:srgbClr val="000000"/>
                </a:solidFill>
              </a:endParaRPr>
            </a:p>
          </p:txBody>
        </p:sp>
        <p:sp>
          <p:nvSpPr>
            <p:cNvPr id="1078" name="Freeform 489"/>
            <p:cNvSpPr/>
            <p:nvPr/>
          </p:nvSpPr>
          <p:spPr bwMode="auto">
            <a:xfrm>
              <a:off x="789" y="3264"/>
              <a:ext cx="681" cy="281"/>
            </a:xfrm>
            <a:custGeom>
              <a:avLst/>
              <a:gdLst>
                <a:gd name="T0" fmla="*/ 680 w 681"/>
                <a:gd name="T1" fmla="*/ 194 h 281"/>
                <a:gd name="T2" fmla="*/ 320 w 681"/>
                <a:gd name="T3" fmla="*/ 0 h 281"/>
                <a:gd name="T4" fmla="*/ 0 w 681"/>
                <a:gd name="T5" fmla="*/ 74 h 281"/>
                <a:gd name="T6" fmla="*/ 345 w 681"/>
                <a:gd name="T7" fmla="*/ 280 h 281"/>
                <a:gd name="T8" fmla="*/ 680 w 681"/>
                <a:gd name="T9" fmla="*/ 194 h 281"/>
                <a:gd name="T10" fmla="*/ 0 60000 65536"/>
                <a:gd name="T11" fmla="*/ 0 60000 65536"/>
                <a:gd name="T12" fmla="*/ 0 60000 65536"/>
                <a:gd name="T13" fmla="*/ 0 60000 65536"/>
                <a:gd name="T14" fmla="*/ 0 60000 65536"/>
                <a:gd name="T15" fmla="*/ 0 w 681"/>
                <a:gd name="T16" fmla="*/ 0 h 281"/>
                <a:gd name="T17" fmla="*/ 681 w 681"/>
                <a:gd name="T18" fmla="*/ 281 h 281"/>
              </a:gdLst>
              <a:ahLst/>
              <a:cxnLst>
                <a:cxn ang="T10">
                  <a:pos x="T0" y="T1"/>
                </a:cxn>
                <a:cxn ang="T11">
                  <a:pos x="T2" y="T3"/>
                </a:cxn>
                <a:cxn ang="T12">
                  <a:pos x="T4" y="T5"/>
                </a:cxn>
                <a:cxn ang="T13">
                  <a:pos x="T6" y="T7"/>
                </a:cxn>
                <a:cxn ang="T14">
                  <a:pos x="T8" y="T9"/>
                </a:cxn>
              </a:cxnLst>
              <a:rect l="T15" t="T16" r="T17" b="T18"/>
              <a:pathLst>
                <a:path w="681" h="281">
                  <a:moveTo>
                    <a:pt x="680" y="194"/>
                  </a:moveTo>
                  <a:lnTo>
                    <a:pt x="320" y="0"/>
                  </a:lnTo>
                  <a:lnTo>
                    <a:pt x="0" y="74"/>
                  </a:lnTo>
                  <a:lnTo>
                    <a:pt x="345" y="280"/>
                  </a:lnTo>
                  <a:lnTo>
                    <a:pt x="680" y="194"/>
                  </a:lnTo>
                </a:path>
              </a:pathLst>
            </a:custGeom>
            <a:solidFill>
              <a:srgbClr val="CCECFF"/>
            </a:solidFill>
            <a:ln w="9525" cap="rnd">
              <a:noFill/>
              <a:round/>
            </a:ln>
          </p:spPr>
          <p:txBody>
            <a:bodyPr/>
            <a:lstStyle/>
            <a:p>
              <a:endParaRPr lang="zh-CN" altLang="en-US">
                <a:solidFill>
                  <a:srgbClr val="000000"/>
                </a:solidFill>
              </a:endParaRPr>
            </a:p>
          </p:txBody>
        </p:sp>
        <p:sp>
          <p:nvSpPr>
            <p:cNvPr id="1079" name="Freeform 490"/>
            <p:cNvSpPr/>
            <p:nvPr/>
          </p:nvSpPr>
          <p:spPr bwMode="auto">
            <a:xfrm>
              <a:off x="1020" y="3356"/>
              <a:ext cx="177" cy="92"/>
            </a:xfrm>
            <a:custGeom>
              <a:avLst/>
              <a:gdLst>
                <a:gd name="T0" fmla="*/ 88 w 177"/>
                <a:gd name="T1" fmla="*/ 91 h 92"/>
                <a:gd name="T2" fmla="*/ 106 w 177"/>
                <a:gd name="T3" fmla="*/ 91 h 92"/>
                <a:gd name="T4" fmla="*/ 122 w 177"/>
                <a:gd name="T5" fmla="*/ 88 h 92"/>
                <a:gd name="T6" fmla="*/ 137 w 177"/>
                <a:gd name="T7" fmla="*/ 84 h 92"/>
                <a:gd name="T8" fmla="*/ 150 w 177"/>
                <a:gd name="T9" fmla="*/ 78 h 92"/>
                <a:gd name="T10" fmla="*/ 161 w 177"/>
                <a:gd name="T11" fmla="*/ 71 h 92"/>
                <a:gd name="T12" fmla="*/ 169 w 177"/>
                <a:gd name="T13" fmla="*/ 63 h 92"/>
                <a:gd name="T14" fmla="*/ 174 w 177"/>
                <a:gd name="T15" fmla="*/ 55 h 92"/>
                <a:gd name="T16" fmla="*/ 176 w 177"/>
                <a:gd name="T17" fmla="*/ 46 h 92"/>
                <a:gd name="T18" fmla="*/ 174 w 177"/>
                <a:gd name="T19" fmla="*/ 36 h 92"/>
                <a:gd name="T20" fmla="*/ 169 w 177"/>
                <a:gd name="T21" fmla="*/ 28 h 92"/>
                <a:gd name="T22" fmla="*/ 161 w 177"/>
                <a:gd name="T23" fmla="*/ 20 h 92"/>
                <a:gd name="T24" fmla="*/ 150 w 177"/>
                <a:gd name="T25" fmla="*/ 13 h 92"/>
                <a:gd name="T26" fmla="*/ 137 w 177"/>
                <a:gd name="T27" fmla="*/ 8 h 92"/>
                <a:gd name="T28" fmla="*/ 122 w 177"/>
                <a:gd name="T29" fmla="*/ 3 h 92"/>
                <a:gd name="T30" fmla="*/ 106 w 177"/>
                <a:gd name="T31" fmla="*/ 1 h 92"/>
                <a:gd name="T32" fmla="*/ 88 w 177"/>
                <a:gd name="T33" fmla="*/ 0 h 92"/>
                <a:gd name="T34" fmla="*/ 70 w 177"/>
                <a:gd name="T35" fmla="*/ 1 h 92"/>
                <a:gd name="T36" fmla="*/ 54 w 177"/>
                <a:gd name="T37" fmla="*/ 3 h 92"/>
                <a:gd name="T38" fmla="*/ 39 w 177"/>
                <a:gd name="T39" fmla="*/ 8 h 92"/>
                <a:gd name="T40" fmla="*/ 26 w 177"/>
                <a:gd name="T41" fmla="*/ 13 h 92"/>
                <a:gd name="T42" fmla="*/ 15 w 177"/>
                <a:gd name="T43" fmla="*/ 20 h 92"/>
                <a:gd name="T44" fmla="*/ 7 w 177"/>
                <a:gd name="T45" fmla="*/ 28 h 92"/>
                <a:gd name="T46" fmla="*/ 2 w 177"/>
                <a:gd name="T47" fmla="*/ 36 h 92"/>
                <a:gd name="T48" fmla="*/ 0 w 177"/>
                <a:gd name="T49" fmla="*/ 46 h 92"/>
                <a:gd name="T50" fmla="*/ 2 w 177"/>
                <a:gd name="T51" fmla="*/ 55 h 92"/>
                <a:gd name="T52" fmla="*/ 7 w 177"/>
                <a:gd name="T53" fmla="*/ 63 h 92"/>
                <a:gd name="T54" fmla="*/ 15 w 177"/>
                <a:gd name="T55" fmla="*/ 71 h 92"/>
                <a:gd name="T56" fmla="*/ 26 w 177"/>
                <a:gd name="T57" fmla="*/ 78 h 92"/>
                <a:gd name="T58" fmla="*/ 39 w 177"/>
                <a:gd name="T59" fmla="*/ 84 h 92"/>
                <a:gd name="T60" fmla="*/ 54 w 177"/>
                <a:gd name="T61" fmla="*/ 88 h 92"/>
                <a:gd name="T62" fmla="*/ 70 w 177"/>
                <a:gd name="T63" fmla="*/ 91 h 92"/>
                <a:gd name="T64" fmla="*/ 88 w 177"/>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92"/>
                <a:gd name="T101" fmla="*/ 177 w 17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92">
                  <a:moveTo>
                    <a:pt x="88" y="91"/>
                  </a:moveTo>
                  <a:lnTo>
                    <a:pt x="106" y="91"/>
                  </a:lnTo>
                  <a:lnTo>
                    <a:pt x="122" y="88"/>
                  </a:lnTo>
                  <a:lnTo>
                    <a:pt x="137" y="84"/>
                  </a:lnTo>
                  <a:lnTo>
                    <a:pt x="150" y="78"/>
                  </a:lnTo>
                  <a:lnTo>
                    <a:pt x="161" y="71"/>
                  </a:lnTo>
                  <a:lnTo>
                    <a:pt x="169" y="63"/>
                  </a:lnTo>
                  <a:lnTo>
                    <a:pt x="174" y="55"/>
                  </a:lnTo>
                  <a:lnTo>
                    <a:pt x="176" y="46"/>
                  </a:lnTo>
                  <a:lnTo>
                    <a:pt x="174" y="36"/>
                  </a:lnTo>
                  <a:lnTo>
                    <a:pt x="169" y="28"/>
                  </a:lnTo>
                  <a:lnTo>
                    <a:pt x="161" y="20"/>
                  </a:lnTo>
                  <a:lnTo>
                    <a:pt x="150" y="13"/>
                  </a:lnTo>
                  <a:lnTo>
                    <a:pt x="137" y="8"/>
                  </a:lnTo>
                  <a:lnTo>
                    <a:pt x="122" y="3"/>
                  </a:lnTo>
                  <a:lnTo>
                    <a:pt x="106" y="1"/>
                  </a:lnTo>
                  <a:lnTo>
                    <a:pt x="88" y="0"/>
                  </a:lnTo>
                  <a:lnTo>
                    <a:pt x="70" y="1"/>
                  </a:lnTo>
                  <a:lnTo>
                    <a:pt x="54" y="3"/>
                  </a:lnTo>
                  <a:lnTo>
                    <a:pt x="39" y="8"/>
                  </a:lnTo>
                  <a:lnTo>
                    <a:pt x="26" y="13"/>
                  </a:lnTo>
                  <a:lnTo>
                    <a:pt x="15" y="20"/>
                  </a:lnTo>
                  <a:lnTo>
                    <a:pt x="7" y="28"/>
                  </a:lnTo>
                  <a:lnTo>
                    <a:pt x="2" y="36"/>
                  </a:lnTo>
                  <a:lnTo>
                    <a:pt x="0" y="46"/>
                  </a:lnTo>
                  <a:lnTo>
                    <a:pt x="2" y="55"/>
                  </a:lnTo>
                  <a:lnTo>
                    <a:pt x="7" y="63"/>
                  </a:lnTo>
                  <a:lnTo>
                    <a:pt x="15" y="71"/>
                  </a:lnTo>
                  <a:lnTo>
                    <a:pt x="26" y="78"/>
                  </a:lnTo>
                  <a:lnTo>
                    <a:pt x="39" y="84"/>
                  </a:lnTo>
                  <a:lnTo>
                    <a:pt x="54" y="88"/>
                  </a:lnTo>
                  <a:lnTo>
                    <a:pt x="70" y="91"/>
                  </a:lnTo>
                  <a:lnTo>
                    <a:pt x="88" y="91"/>
                  </a:lnTo>
                </a:path>
              </a:pathLst>
            </a:custGeom>
            <a:solidFill>
              <a:schemeClr val="accent2"/>
            </a:solidFill>
            <a:ln w="9525" cap="rnd">
              <a:noFill/>
              <a:round/>
            </a:ln>
          </p:spPr>
          <p:txBody>
            <a:bodyPr/>
            <a:lstStyle/>
            <a:p>
              <a:endParaRPr lang="zh-CN" altLang="en-US">
                <a:solidFill>
                  <a:srgbClr val="000000"/>
                </a:solidFill>
              </a:endParaRPr>
            </a:p>
          </p:txBody>
        </p:sp>
        <p:sp>
          <p:nvSpPr>
            <p:cNvPr id="1080" name="Freeform 491"/>
            <p:cNvSpPr/>
            <p:nvPr/>
          </p:nvSpPr>
          <p:spPr bwMode="auto">
            <a:xfrm>
              <a:off x="676" y="2679"/>
              <a:ext cx="682" cy="281"/>
            </a:xfrm>
            <a:custGeom>
              <a:avLst/>
              <a:gdLst>
                <a:gd name="T0" fmla="*/ 681 w 682"/>
                <a:gd name="T1" fmla="*/ 195 h 281"/>
                <a:gd name="T2" fmla="*/ 320 w 682"/>
                <a:gd name="T3" fmla="*/ 0 h 281"/>
                <a:gd name="T4" fmla="*/ 0 w 682"/>
                <a:gd name="T5" fmla="*/ 75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5"/>
                  </a:lnTo>
                  <a:lnTo>
                    <a:pt x="345" y="280"/>
                  </a:lnTo>
                  <a:lnTo>
                    <a:pt x="681" y="195"/>
                  </a:lnTo>
                </a:path>
              </a:pathLst>
            </a:custGeom>
            <a:solidFill>
              <a:srgbClr val="99CCFF"/>
            </a:solidFill>
            <a:ln w="9525" cap="rnd">
              <a:noFill/>
              <a:round/>
            </a:ln>
          </p:spPr>
          <p:txBody>
            <a:bodyPr/>
            <a:lstStyle/>
            <a:p>
              <a:endParaRPr lang="zh-CN" altLang="en-US">
                <a:solidFill>
                  <a:srgbClr val="000000"/>
                </a:solidFill>
              </a:endParaRPr>
            </a:p>
          </p:txBody>
        </p:sp>
        <p:sp>
          <p:nvSpPr>
            <p:cNvPr id="1081" name="Freeform 492"/>
            <p:cNvSpPr/>
            <p:nvPr/>
          </p:nvSpPr>
          <p:spPr bwMode="auto">
            <a:xfrm>
              <a:off x="689" y="2658"/>
              <a:ext cx="682" cy="281"/>
            </a:xfrm>
            <a:custGeom>
              <a:avLst/>
              <a:gdLst>
                <a:gd name="T0" fmla="*/ 681 w 682"/>
                <a:gd name="T1" fmla="*/ 195 h 281"/>
                <a:gd name="T2" fmla="*/ 320 w 682"/>
                <a:gd name="T3" fmla="*/ 0 h 281"/>
                <a:gd name="T4" fmla="*/ 0 w 682"/>
                <a:gd name="T5" fmla="*/ 74 h 281"/>
                <a:gd name="T6" fmla="*/ 345 w 682"/>
                <a:gd name="T7" fmla="*/ 280 h 281"/>
                <a:gd name="T8" fmla="*/ 681 w 682"/>
                <a:gd name="T9" fmla="*/ 195 h 281"/>
                <a:gd name="T10" fmla="*/ 0 60000 65536"/>
                <a:gd name="T11" fmla="*/ 0 60000 65536"/>
                <a:gd name="T12" fmla="*/ 0 60000 65536"/>
                <a:gd name="T13" fmla="*/ 0 60000 65536"/>
                <a:gd name="T14" fmla="*/ 0 60000 65536"/>
                <a:gd name="T15" fmla="*/ 0 w 682"/>
                <a:gd name="T16" fmla="*/ 0 h 281"/>
                <a:gd name="T17" fmla="*/ 682 w 682"/>
                <a:gd name="T18" fmla="*/ 281 h 281"/>
              </a:gdLst>
              <a:ahLst/>
              <a:cxnLst>
                <a:cxn ang="T10">
                  <a:pos x="T0" y="T1"/>
                </a:cxn>
                <a:cxn ang="T11">
                  <a:pos x="T2" y="T3"/>
                </a:cxn>
                <a:cxn ang="T12">
                  <a:pos x="T4" y="T5"/>
                </a:cxn>
                <a:cxn ang="T13">
                  <a:pos x="T6" y="T7"/>
                </a:cxn>
                <a:cxn ang="T14">
                  <a:pos x="T8" y="T9"/>
                </a:cxn>
              </a:cxnLst>
              <a:rect l="T15" t="T16" r="T17" b="T18"/>
              <a:pathLst>
                <a:path w="682" h="281">
                  <a:moveTo>
                    <a:pt x="681" y="195"/>
                  </a:moveTo>
                  <a:lnTo>
                    <a:pt x="320" y="0"/>
                  </a:lnTo>
                  <a:lnTo>
                    <a:pt x="0" y="74"/>
                  </a:lnTo>
                  <a:lnTo>
                    <a:pt x="345" y="280"/>
                  </a:lnTo>
                  <a:lnTo>
                    <a:pt x="681" y="195"/>
                  </a:lnTo>
                </a:path>
              </a:pathLst>
            </a:custGeom>
            <a:solidFill>
              <a:srgbClr val="CCECFF"/>
            </a:solidFill>
            <a:ln w="9525" cap="rnd">
              <a:noFill/>
              <a:round/>
            </a:ln>
          </p:spPr>
          <p:txBody>
            <a:bodyPr/>
            <a:lstStyle/>
            <a:p>
              <a:endParaRPr lang="zh-CN" altLang="en-US">
                <a:solidFill>
                  <a:srgbClr val="000000"/>
                </a:solidFill>
              </a:endParaRPr>
            </a:p>
          </p:txBody>
        </p:sp>
        <p:sp>
          <p:nvSpPr>
            <p:cNvPr id="1082" name="Freeform 493"/>
            <p:cNvSpPr/>
            <p:nvPr/>
          </p:nvSpPr>
          <p:spPr bwMode="auto">
            <a:xfrm>
              <a:off x="906" y="2750"/>
              <a:ext cx="176" cy="92"/>
            </a:xfrm>
            <a:custGeom>
              <a:avLst/>
              <a:gdLst>
                <a:gd name="T0" fmla="*/ 87 w 176"/>
                <a:gd name="T1" fmla="*/ 91 h 92"/>
                <a:gd name="T2" fmla="*/ 105 w 176"/>
                <a:gd name="T3" fmla="*/ 91 h 92"/>
                <a:gd name="T4" fmla="*/ 122 w 176"/>
                <a:gd name="T5" fmla="*/ 88 h 92"/>
                <a:gd name="T6" fmla="*/ 137 w 176"/>
                <a:gd name="T7" fmla="*/ 84 h 92"/>
                <a:gd name="T8" fmla="*/ 150 w 176"/>
                <a:gd name="T9" fmla="*/ 78 h 92"/>
                <a:gd name="T10" fmla="*/ 160 w 176"/>
                <a:gd name="T11" fmla="*/ 71 h 92"/>
                <a:gd name="T12" fmla="*/ 168 w 176"/>
                <a:gd name="T13" fmla="*/ 64 h 92"/>
                <a:gd name="T14" fmla="*/ 173 w 176"/>
                <a:gd name="T15" fmla="*/ 55 h 92"/>
                <a:gd name="T16" fmla="*/ 175 w 176"/>
                <a:gd name="T17" fmla="*/ 46 h 92"/>
                <a:gd name="T18" fmla="*/ 173 w 176"/>
                <a:gd name="T19" fmla="*/ 36 h 92"/>
                <a:gd name="T20" fmla="*/ 168 w 176"/>
                <a:gd name="T21" fmla="*/ 28 h 92"/>
                <a:gd name="T22" fmla="*/ 160 w 176"/>
                <a:gd name="T23" fmla="*/ 20 h 92"/>
                <a:gd name="T24" fmla="*/ 150 w 176"/>
                <a:gd name="T25" fmla="*/ 13 h 92"/>
                <a:gd name="T26" fmla="*/ 137 w 176"/>
                <a:gd name="T27" fmla="*/ 8 h 92"/>
                <a:gd name="T28" fmla="*/ 122 w 176"/>
                <a:gd name="T29" fmla="*/ 3 h 92"/>
                <a:gd name="T30" fmla="*/ 105 w 176"/>
                <a:gd name="T31" fmla="*/ 1 h 92"/>
                <a:gd name="T32" fmla="*/ 87 w 176"/>
                <a:gd name="T33" fmla="*/ 0 h 92"/>
                <a:gd name="T34" fmla="*/ 70 w 176"/>
                <a:gd name="T35" fmla="*/ 1 h 92"/>
                <a:gd name="T36" fmla="*/ 53 w 176"/>
                <a:gd name="T37" fmla="*/ 3 h 92"/>
                <a:gd name="T38" fmla="*/ 38 w 176"/>
                <a:gd name="T39" fmla="*/ 8 h 92"/>
                <a:gd name="T40" fmla="*/ 25 w 176"/>
                <a:gd name="T41" fmla="*/ 13 h 92"/>
                <a:gd name="T42" fmla="*/ 15 w 176"/>
                <a:gd name="T43" fmla="*/ 20 h 92"/>
                <a:gd name="T44" fmla="*/ 6 w 176"/>
                <a:gd name="T45" fmla="*/ 28 h 92"/>
                <a:gd name="T46" fmla="*/ 1 w 176"/>
                <a:gd name="T47" fmla="*/ 36 h 92"/>
                <a:gd name="T48" fmla="*/ 0 w 176"/>
                <a:gd name="T49" fmla="*/ 46 h 92"/>
                <a:gd name="T50" fmla="*/ 1 w 176"/>
                <a:gd name="T51" fmla="*/ 55 h 92"/>
                <a:gd name="T52" fmla="*/ 6 w 176"/>
                <a:gd name="T53" fmla="*/ 64 h 92"/>
                <a:gd name="T54" fmla="*/ 15 w 176"/>
                <a:gd name="T55" fmla="*/ 71 h 92"/>
                <a:gd name="T56" fmla="*/ 25 w 176"/>
                <a:gd name="T57" fmla="*/ 78 h 92"/>
                <a:gd name="T58" fmla="*/ 38 w 176"/>
                <a:gd name="T59" fmla="*/ 84 h 92"/>
                <a:gd name="T60" fmla="*/ 53 w 176"/>
                <a:gd name="T61" fmla="*/ 88 h 92"/>
                <a:gd name="T62" fmla="*/ 70 w 176"/>
                <a:gd name="T63" fmla="*/ 91 h 92"/>
                <a:gd name="T64" fmla="*/ 87 w 176"/>
                <a:gd name="T65" fmla="*/ 9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92"/>
                <a:gd name="T101" fmla="*/ 176 w 17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92">
                  <a:moveTo>
                    <a:pt x="87" y="91"/>
                  </a:moveTo>
                  <a:lnTo>
                    <a:pt x="105" y="91"/>
                  </a:lnTo>
                  <a:lnTo>
                    <a:pt x="122" y="88"/>
                  </a:lnTo>
                  <a:lnTo>
                    <a:pt x="137" y="84"/>
                  </a:lnTo>
                  <a:lnTo>
                    <a:pt x="150" y="78"/>
                  </a:lnTo>
                  <a:lnTo>
                    <a:pt x="160" y="71"/>
                  </a:lnTo>
                  <a:lnTo>
                    <a:pt x="168" y="64"/>
                  </a:lnTo>
                  <a:lnTo>
                    <a:pt x="173" y="55"/>
                  </a:lnTo>
                  <a:lnTo>
                    <a:pt x="175" y="46"/>
                  </a:lnTo>
                  <a:lnTo>
                    <a:pt x="173" y="36"/>
                  </a:lnTo>
                  <a:lnTo>
                    <a:pt x="168" y="28"/>
                  </a:lnTo>
                  <a:lnTo>
                    <a:pt x="160" y="20"/>
                  </a:lnTo>
                  <a:lnTo>
                    <a:pt x="150" y="13"/>
                  </a:lnTo>
                  <a:lnTo>
                    <a:pt x="137" y="8"/>
                  </a:lnTo>
                  <a:lnTo>
                    <a:pt x="122" y="3"/>
                  </a:lnTo>
                  <a:lnTo>
                    <a:pt x="105" y="1"/>
                  </a:lnTo>
                  <a:lnTo>
                    <a:pt x="87" y="0"/>
                  </a:lnTo>
                  <a:lnTo>
                    <a:pt x="70" y="1"/>
                  </a:lnTo>
                  <a:lnTo>
                    <a:pt x="53" y="3"/>
                  </a:lnTo>
                  <a:lnTo>
                    <a:pt x="38" y="8"/>
                  </a:lnTo>
                  <a:lnTo>
                    <a:pt x="25" y="13"/>
                  </a:lnTo>
                  <a:lnTo>
                    <a:pt x="15" y="20"/>
                  </a:lnTo>
                  <a:lnTo>
                    <a:pt x="6" y="28"/>
                  </a:lnTo>
                  <a:lnTo>
                    <a:pt x="1" y="36"/>
                  </a:lnTo>
                  <a:lnTo>
                    <a:pt x="0" y="46"/>
                  </a:lnTo>
                  <a:lnTo>
                    <a:pt x="1" y="55"/>
                  </a:lnTo>
                  <a:lnTo>
                    <a:pt x="6" y="64"/>
                  </a:lnTo>
                  <a:lnTo>
                    <a:pt x="15" y="71"/>
                  </a:lnTo>
                  <a:lnTo>
                    <a:pt x="25" y="78"/>
                  </a:lnTo>
                  <a:lnTo>
                    <a:pt x="38" y="84"/>
                  </a:lnTo>
                  <a:lnTo>
                    <a:pt x="53" y="88"/>
                  </a:lnTo>
                  <a:lnTo>
                    <a:pt x="70" y="91"/>
                  </a:lnTo>
                  <a:lnTo>
                    <a:pt x="87" y="91"/>
                  </a:lnTo>
                </a:path>
              </a:pathLst>
            </a:custGeom>
            <a:solidFill>
              <a:schemeClr val="accent2"/>
            </a:solidFill>
            <a:ln w="9525" cap="rnd">
              <a:noFill/>
              <a:round/>
            </a:ln>
          </p:spPr>
          <p:txBody>
            <a:bodyPr/>
            <a:lstStyle/>
            <a:p>
              <a:endParaRPr lang="zh-CN" altLang="en-US">
                <a:solidFill>
                  <a:srgbClr val="000000"/>
                </a:solidFill>
              </a:endParaRPr>
            </a:p>
          </p:txBody>
        </p:sp>
        <p:sp>
          <p:nvSpPr>
            <p:cNvPr id="1083" name="Freeform 494"/>
            <p:cNvSpPr/>
            <p:nvPr/>
          </p:nvSpPr>
          <p:spPr bwMode="auto">
            <a:xfrm>
              <a:off x="746" y="2816"/>
              <a:ext cx="622" cy="586"/>
            </a:xfrm>
            <a:custGeom>
              <a:avLst/>
              <a:gdLst>
                <a:gd name="T0" fmla="*/ 262 w 622"/>
                <a:gd name="T1" fmla="*/ 0 h 586"/>
                <a:gd name="T2" fmla="*/ 621 w 622"/>
                <a:gd name="T3" fmla="*/ 210 h 586"/>
                <a:gd name="T4" fmla="*/ 0 w 622"/>
                <a:gd name="T5" fmla="*/ 379 h 586"/>
                <a:gd name="T6" fmla="*/ 355 w 622"/>
                <a:gd name="T7" fmla="*/ 585 h 586"/>
                <a:gd name="T8" fmla="*/ 0 60000 65536"/>
                <a:gd name="T9" fmla="*/ 0 60000 65536"/>
                <a:gd name="T10" fmla="*/ 0 60000 65536"/>
                <a:gd name="T11" fmla="*/ 0 60000 65536"/>
                <a:gd name="T12" fmla="*/ 0 w 622"/>
                <a:gd name="T13" fmla="*/ 0 h 586"/>
                <a:gd name="T14" fmla="*/ 622 w 622"/>
                <a:gd name="T15" fmla="*/ 586 h 586"/>
              </a:gdLst>
              <a:ahLst/>
              <a:cxnLst>
                <a:cxn ang="T8">
                  <a:pos x="T0" y="T1"/>
                </a:cxn>
                <a:cxn ang="T9">
                  <a:pos x="T2" y="T3"/>
                </a:cxn>
                <a:cxn ang="T10">
                  <a:pos x="T4" y="T5"/>
                </a:cxn>
                <a:cxn ang="T11">
                  <a:pos x="T6" y="T7"/>
                </a:cxn>
              </a:cxnLst>
              <a:rect l="T12" t="T13" r="T14" b="T15"/>
              <a:pathLst>
                <a:path w="622" h="586">
                  <a:moveTo>
                    <a:pt x="262" y="0"/>
                  </a:moveTo>
                  <a:lnTo>
                    <a:pt x="621" y="210"/>
                  </a:lnTo>
                  <a:lnTo>
                    <a:pt x="0" y="379"/>
                  </a:lnTo>
                  <a:lnTo>
                    <a:pt x="355" y="585"/>
                  </a:lnTo>
                </a:path>
              </a:pathLst>
            </a:custGeom>
            <a:noFill/>
            <a:ln w="12700" cap="rnd">
              <a:solidFill>
                <a:srgbClr val="FFFF00"/>
              </a:solidFill>
              <a:round/>
              <a:headEnd type="none" w="sm" len="sm"/>
              <a:tailEnd type="none" w="sm" len="sm"/>
            </a:ln>
          </p:spPr>
          <p:txBody>
            <a:bodyPr/>
            <a:lstStyle/>
            <a:p>
              <a:endParaRPr lang="zh-CN" altLang="en-US">
                <a:solidFill>
                  <a:srgbClr val="000000"/>
                </a:solidFill>
              </a:endParaRPr>
            </a:p>
          </p:txBody>
        </p:sp>
        <p:sp>
          <p:nvSpPr>
            <p:cNvPr id="1084" name="Line 495"/>
            <p:cNvSpPr>
              <a:spLocks noChangeShapeType="1"/>
            </p:cNvSpPr>
            <p:nvPr/>
          </p:nvSpPr>
          <p:spPr bwMode="auto">
            <a:xfrm flipH="1">
              <a:off x="1006" y="2812"/>
              <a:ext cx="5" cy="7"/>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85" name="Line 496"/>
            <p:cNvSpPr>
              <a:spLocks noChangeShapeType="1"/>
            </p:cNvSpPr>
            <p:nvPr/>
          </p:nvSpPr>
          <p:spPr bwMode="auto">
            <a:xfrm flipV="1">
              <a:off x="1099" y="3397"/>
              <a:ext cx="5" cy="8"/>
            </a:xfrm>
            <a:prstGeom prst="line">
              <a:avLst/>
            </a:prstGeom>
            <a:noFill/>
            <a:ln w="9525">
              <a:noFill/>
              <a:round/>
              <a:headEnd type="none" w="sm" len="sm"/>
              <a:tailEnd type="none" w="sm" len="sm"/>
            </a:ln>
          </p:spPr>
          <p:txBody>
            <a:bodyPr wrap="none" anchor="ctr"/>
            <a:lstStyle/>
            <a:p>
              <a:endParaRPr lang="zh-CN" altLang="en-US">
                <a:solidFill>
                  <a:srgbClr val="000000"/>
                </a:solidFill>
              </a:endParaRPr>
            </a:p>
          </p:txBody>
        </p:sp>
        <p:sp>
          <p:nvSpPr>
            <p:cNvPr id="1086" name="Freeform 497"/>
            <p:cNvSpPr/>
            <p:nvPr/>
          </p:nvSpPr>
          <p:spPr bwMode="auto">
            <a:xfrm>
              <a:off x="1043" y="3368"/>
              <a:ext cx="126" cy="66"/>
            </a:xfrm>
            <a:custGeom>
              <a:avLst/>
              <a:gdLst>
                <a:gd name="T0" fmla="*/ 63 w 126"/>
                <a:gd name="T1" fmla="*/ 65 h 66"/>
                <a:gd name="T2" fmla="*/ 75 w 126"/>
                <a:gd name="T3" fmla="*/ 64 h 66"/>
                <a:gd name="T4" fmla="*/ 87 w 126"/>
                <a:gd name="T5" fmla="*/ 63 h 66"/>
                <a:gd name="T6" fmla="*/ 98 w 126"/>
                <a:gd name="T7" fmla="*/ 59 h 66"/>
                <a:gd name="T8" fmla="*/ 107 w 126"/>
                <a:gd name="T9" fmla="*/ 55 h 66"/>
                <a:gd name="T10" fmla="*/ 115 w 126"/>
                <a:gd name="T11" fmla="*/ 51 h 66"/>
                <a:gd name="T12" fmla="*/ 120 w 126"/>
                <a:gd name="T13" fmla="*/ 45 h 66"/>
                <a:gd name="T14" fmla="*/ 124 w 126"/>
                <a:gd name="T15" fmla="*/ 39 h 66"/>
                <a:gd name="T16" fmla="*/ 125 w 126"/>
                <a:gd name="T17" fmla="*/ 32 h 66"/>
                <a:gd name="T18" fmla="*/ 124 w 126"/>
                <a:gd name="T19" fmla="*/ 26 h 66"/>
                <a:gd name="T20" fmla="*/ 120 w 126"/>
                <a:gd name="T21" fmla="*/ 20 h 66"/>
                <a:gd name="T22" fmla="*/ 115 w 126"/>
                <a:gd name="T23" fmla="*/ 14 h 66"/>
                <a:gd name="T24" fmla="*/ 107 w 126"/>
                <a:gd name="T25" fmla="*/ 9 h 66"/>
                <a:gd name="T26" fmla="*/ 98 w 126"/>
                <a:gd name="T27" fmla="*/ 5 h 66"/>
                <a:gd name="T28" fmla="*/ 87 w 126"/>
                <a:gd name="T29" fmla="*/ 2 h 66"/>
                <a:gd name="T30" fmla="*/ 75 w 126"/>
                <a:gd name="T31" fmla="*/ 0 h 66"/>
                <a:gd name="T32" fmla="*/ 63 w 126"/>
                <a:gd name="T33" fmla="*/ 0 h 66"/>
                <a:gd name="T34" fmla="*/ 50 w 126"/>
                <a:gd name="T35" fmla="*/ 0 h 66"/>
                <a:gd name="T36" fmla="*/ 38 w 126"/>
                <a:gd name="T37" fmla="*/ 2 h 66"/>
                <a:gd name="T38" fmla="*/ 28 w 126"/>
                <a:gd name="T39" fmla="*/ 5 h 66"/>
                <a:gd name="T40" fmla="*/ 18 w 126"/>
                <a:gd name="T41" fmla="*/ 9 h 66"/>
                <a:gd name="T42" fmla="*/ 11 w 126"/>
                <a:gd name="T43" fmla="*/ 14 h 66"/>
                <a:gd name="T44" fmla="*/ 5 w 126"/>
                <a:gd name="T45" fmla="*/ 20 h 66"/>
                <a:gd name="T46" fmla="*/ 1 w 126"/>
                <a:gd name="T47" fmla="*/ 26 h 66"/>
                <a:gd name="T48" fmla="*/ 0 w 126"/>
                <a:gd name="T49" fmla="*/ 32 h 66"/>
                <a:gd name="T50" fmla="*/ 1 w 126"/>
                <a:gd name="T51" fmla="*/ 39 h 66"/>
                <a:gd name="T52" fmla="*/ 5 w 126"/>
                <a:gd name="T53" fmla="*/ 45 h 66"/>
                <a:gd name="T54" fmla="*/ 11 w 126"/>
                <a:gd name="T55" fmla="*/ 51 h 66"/>
                <a:gd name="T56" fmla="*/ 18 w 126"/>
                <a:gd name="T57" fmla="*/ 55 h 66"/>
                <a:gd name="T58" fmla="*/ 28 w 126"/>
                <a:gd name="T59" fmla="*/ 59 h 66"/>
                <a:gd name="T60" fmla="*/ 38 w 126"/>
                <a:gd name="T61" fmla="*/ 63 h 66"/>
                <a:gd name="T62" fmla="*/ 50 w 126"/>
                <a:gd name="T63" fmla="*/ 64 h 66"/>
                <a:gd name="T64" fmla="*/ 63 w 126"/>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66"/>
                <a:gd name="T101" fmla="*/ 126 w 12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66">
                  <a:moveTo>
                    <a:pt x="63" y="65"/>
                  </a:moveTo>
                  <a:lnTo>
                    <a:pt x="75" y="64"/>
                  </a:lnTo>
                  <a:lnTo>
                    <a:pt x="87" y="63"/>
                  </a:lnTo>
                  <a:lnTo>
                    <a:pt x="98" y="59"/>
                  </a:lnTo>
                  <a:lnTo>
                    <a:pt x="107" y="55"/>
                  </a:lnTo>
                  <a:lnTo>
                    <a:pt x="115" y="51"/>
                  </a:lnTo>
                  <a:lnTo>
                    <a:pt x="120" y="45"/>
                  </a:lnTo>
                  <a:lnTo>
                    <a:pt x="124" y="39"/>
                  </a:lnTo>
                  <a:lnTo>
                    <a:pt x="125" y="32"/>
                  </a:lnTo>
                  <a:lnTo>
                    <a:pt x="124" y="26"/>
                  </a:lnTo>
                  <a:lnTo>
                    <a:pt x="120" y="20"/>
                  </a:lnTo>
                  <a:lnTo>
                    <a:pt x="115" y="14"/>
                  </a:lnTo>
                  <a:lnTo>
                    <a:pt x="107" y="9"/>
                  </a:lnTo>
                  <a:lnTo>
                    <a:pt x="98" y="5"/>
                  </a:lnTo>
                  <a:lnTo>
                    <a:pt x="87" y="2"/>
                  </a:lnTo>
                  <a:lnTo>
                    <a:pt x="75" y="0"/>
                  </a:lnTo>
                  <a:lnTo>
                    <a:pt x="63" y="0"/>
                  </a:lnTo>
                  <a:lnTo>
                    <a:pt x="50" y="0"/>
                  </a:lnTo>
                  <a:lnTo>
                    <a:pt x="38" y="2"/>
                  </a:lnTo>
                  <a:lnTo>
                    <a:pt x="28" y="5"/>
                  </a:lnTo>
                  <a:lnTo>
                    <a:pt x="18" y="9"/>
                  </a:lnTo>
                  <a:lnTo>
                    <a:pt x="11" y="14"/>
                  </a:lnTo>
                  <a:lnTo>
                    <a:pt x="5" y="20"/>
                  </a:lnTo>
                  <a:lnTo>
                    <a:pt x="1" y="26"/>
                  </a:lnTo>
                  <a:lnTo>
                    <a:pt x="0" y="32"/>
                  </a:lnTo>
                  <a:lnTo>
                    <a:pt x="1" y="39"/>
                  </a:lnTo>
                  <a:lnTo>
                    <a:pt x="5" y="45"/>
                  </a:lnTo>
                  <a:lnTo>
                    <a:pt x="11" y="51"/>
                  </a:lnTo>
                  <a:lnTo>
                    <a:pt x="18" y="55"/>
                  </a:lnTo>
                  <a:lnTo>
                    <a:pt x="28" y="59"/>
                  </a:lnTo>
                  <a:lnTo>
                    <a:pt x="38" y="63"/>
                  </a:lnTo>
                  <a:lnTo>
                    <a:pt x="50" y="64"/>
                  </a:lnTo>
                  <a:lnTo>
                    <a:pt x="63" y="65"/>
                  </a:lnTo>
                </a:path>
              </a:pathLst>
            </a:custGeom>
            <a:solidFill>
              <a:srgbClr val="000000"/>
            </a:solidFill>
            <a:ln w="9525" cap="rnd">
              <a:noFill/>
              <a:round/>
            </a:ln>
          </p:spPr>
          <p:txBody>
            <a:bodyPr/>
            <a:lstStyle/>
            <a:p>
              <a:endParaRPr lang="zh-CN" altLang="en-US">
                <a:solidFill>
                  <a:srgbClr val="000000"/>
                </a:solidFill>
              </a:endParaRPr>
            </a:p>
          </p:txBody>
        </p:sp>
        <p:sp>
          <p:nvSpPr>
            <p:cNvPr id="1087" name="Freeform 498"/>
            <p:cNvSpPr/>
            <p:nvPr/>
          </p:nvSpPr>
          <p:spPr bwMode="auto">
            <a:xfrm>
              <a:off x="928" y="2762"/>
              <a:ext cx="127" cy="66"/>
            </a:xfrm>
            <a:custGeom>
              <a:avLst/>
              <a:gdLst>
                <a:gd name="T0" fmla="*/ 63 w 127"/>
                <a:gd name="T1" fmla="*/ 65 h 66"/>
                <a:gd name="T2" fmla="*/ 76 w 127"/>
                <a:gd name="T3" fmla="*/ 65 h 66"/>
                <a:gd name="T4" fmla="*/ 88 w 127"/>
                <a:gd name="T5" fmla="*/ 63 h 66"/>
                <a:gd name="T6" fmla="*/ 98 w 127"/>
                <a:gd name="T7" fmla="*/ 60 h 66"/>
                <a:gd name="T8" fmla="*/ 108 w 127"/>
                <a:gd name="T9" fmla="*/ 56 h 66"/>
                <a:gd name="T10" fmla="*/ 115 w 127"/>
                <a:gd name="T11" fmla="*/ 51 h 66"/>
                <a:gd name="T12" fmla="*/ 121 w 127"/>
                <a:gd name="T13" fmla="*/ 45 h 66"/>
                <a:gd name="T14" fmla="*/ 125 w 127"/>
                <a:gd name="T15" fmla="*/ 39 h 66"/>
                <a:gd name="T16" fmla="*/ 126 w 127"/>
                <a:gd name="T17" fmla="*/ 32 h 66"/>
                <a:gd name="T18" fmla="*/ 125 w 127"/>
                <a:gd name="T19" fmla="*/ 26 h 66"/>
                <a:gd name="T20" fmla="*/ 121 w 127"/>
                <a:gd name="T21" fmla="*/ 20 h 66"/>
                <a:gd name="T22" fmla="*/ 115 w 127"/>
                <a:gd name="T23" fmla="*/ 14 h 66"/>
                <a:gd name="T24" fmla="*/ 108 w 127"/>
                <a:gd name="T25" fmla="*/ 9 h 66"/>
                <a:gd name="T26" fmla="*/ 98 w 127"/>
                <a:gd name="T27" fmla="*/ 5 h 66"/>
                <a:gd name="T28" fmla="*/ 88 w 127"/>
                <a:gd name="T29" fmla="*/ 2 h 66"/>
                <a:gd name="T30" fmla="*/ 76 w 127"/>
                <a:gd name="T31" fmla="*/ 0 h 66"/>
                <a:gd name="T32" fmla="*/ 63 w 127"/>
                <a:gd name="T33" fmla="*/ 0 h 66"/>
                <a:gd name="T34" fmla="*/ 50 w 127"/>
                <a:gd name="T35" fmla="*/ 0 h 66"/>
                <a:gd name="T36" fmla="*/ 39 w 127"/>
                <a:gd name="T37" fmla="*/ 2 h 66"/>
                <a:gd name="T38" fmla="*/ 28 w 127"/>
                <a:gd name="T39" fmla="*/ 5 h 66"/>
                <a:gd name="T40" fmla="*/ 19 w 127"/>
                <a:gd name="T41" fmla="*/ 9 h 66"/>
                <a:gd name="T42" fmla="*/ 11 w 127"/>
                <a:gd name="T43" fmla="*/ 14 h 66"/>
                <a:gd name="T44" fmla="*/ 5 w 127"/>
                <a:gd name="T45" fmla="*/ 20 h 66"/>
                <a:gd name="T46" fmla="*/ 2 w 127"/>
                <a:gd name="T47" fmla="*/ 26 h 66"/>
                <a:gd name="T48" fmla="*/ 0 w 127"/>
                <a:gd name="T49" fmla="*/ 32 h 66"/>
                <a:gd name="T50" fmla="*/ 2 w 127"/>
                <a:gd name="T51" fmla="*/ 39 h 66"/>
                <a:gd name="T52" fmla="*/ 5 w 127"/>
                <a:gd name="T53" fmla="*/ 45 h 66"/>
                <a:gd name="T54" fmla="*/ 11 w 127"/>
                <a:gd name="T55" fmla="*/ 51 h 66"/>
                <a:gd name="T56" fmla="*/ 19 w 127"/>
                <a:gd name="T57" fmla="*/ 56 h 66"/>
                <a:gd name="T58" fmla="*/ 28 w 127"/>
                <a:gd name="T59" fmla="*/ 60 h 66"/>
                <a:gd name="T60" fmla="*/ 39 w 127"/>
                <a:gd name="T61" fmla="*/ 63 h 66"/>
                <a:gd name="T62" fmla="*/ 50 w 127"/>
                <a:gd name="T63" fmla="*/ 65 h 66"/>
                <a:gd name="T64" fmla="*/ 63 w 127"/>
                <a:gd name="T65" fmla="*/ 65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6"/>
                <a:gd name="T101" fmla="*/ 127 w 12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6">
                  <a:moveTo>
                    <a:pt x="63" y="65"/>
                  </a:moveTo>
                  <a:lnTo>
                    <a:pt x="76" y="65"/>
                  </a:lnTo>
                  <a:lnTo>
                    <a:pt x="88" y="63"/>
                  </a:lnTo>
                  <a:lnTo>
                    <a:pt x="98" y="60"/>
                  </a:lnTo>
                  <a:lnTo>
                    <a:pt x="108" y="56"/>
                  </a:lnTo>
                  <a:lnTo>
                    <a:pt x="115" y="51"/>
                  </a:lnTo>
                  <a:lnTo>
                    <a:pt x="121" y="45"/>
                  </a:lnTo>
                  <a:lnTo>
                    <a:pt x="125" y="39"/>
                  </a:lnTo>
                  <a:lnTo>
                    <a:pt x="126" y="32"/>
                  </a:lnTo>
                  <a:lnTo>
                    <a:pt x="125" y="26"/>
                  </a:lnTo>
                  <a:lnTo>
                    <a:pt x="121" y="20"/>
                  </a:lnTo>
                  <a:lnTo>
                    <a:pt x="115" y="14"/>
                  </a:lnTo>
                  <a:lnTo>
                    <a:pt x="108" y="9"/>
                  </a:lnTo>
                  <a:lnTo>
                    <a:pt x="98" y="5"/>
                  </a:lnTo>
                  <a:lnTo>
                    <a:pt x="88" y="2"/>
                  </a:lnTo>
                  <a:lnTo>
                    <a:pt x="76" y="0"/>
                  </a:lnTo>
                  <a:lnTo>
                    <a:pt x="63" y="0"/>
                  </a:lnTo>
                  <a:lnTo>
                    <a:pt x="50" y="0"/>
                  </a:lnTo>
                  <a:lnTo>
                    <a:pt x="39" y="2"/>
                  </a:lnTo>
                  <a:lnTo>
                    <a:pt x="28" y="5"/>
                  </a:lnTo>
                  <a:lnTo>
                    <a:pt x="19" y="9"/>
                  </a:lnTo>
                  <a:lnTo>
                    <a:pt x="11" y="14"/>
                  </a:lnTo>
                  <a:lnTo>
                    <a:pt x="5" y="20"/>
                  </a:lnTo>
                  <a:lnTo>
                    <a:pt x="2" y="26"/>
                  </a:lnTo>
                  <a:lnTo>
                    <a:pt x="0" y="32"/>
                  </a:lnTo>
                  <a:lnTo>
                    <a:pt x="2" y="39"/>
                  </a:lnTo>
                  <a:lnTo>
                    <a:pt x="5" y="45"/>
                  </a:lnTo>
                  <a:lnTo>
                    <a:pt x="11" y="51"/>
                  </a:lnTo>
                  <a:lnTo>
                    <a:pt x="19" y="56"/>
                  </a:lnTo>
                  <a:lnTo>
                    <a:pt x="28" y="60"/>
                  </a:lnTo>
                  <a:lnTo>
                    <a:pt x="39" y="63"/>
                  </a:lnTo>
                  <a:lnTo>
                    <a:pt x="50" y="65"/>
                  </a:lnTo>
                  <a:lnTo>
                    <a:pt x="63" y="65"/>
                  </a:lnTo>
                </a:path>
              </a:pathLst>
            </a:custGeom>
            <a:solidFill>
              <a:srgbClr val="000000"/>
            </a:solidFill>
            <a:ln w="9525" cap="rnd">
              <a:noFill/>
              <a:round/>
            </a:ln>
          </p:spPr>
          <p:txBody>
            <a:bodyPr/>
            <a:lstStyle/>
            <a:p>
              <a:endParaRPr lang="zh-CN" altLang="en-US">
                <a:solidFill>
                  <a:srgbClr val="000000"/>
                </a:solidFill>
              </a:endParaRPr>
            </a:p>
          </p:txBody>
        </p:sp>
      </p:grpSp>
      <p:grpSp>
        <p:nvGrpSpPr>
          <p:cNvPr id="15" name="Group 52"/>
          <p:cNvGrpSpPr/>
          <p:nvPr/>
        </p:nvGrpSpPr>
        <p:grpSpPr bwMode="auto">
          <a:xfrm>
            <a:off x="4237038" y="5480050"/>
            <a:ext cx="646112" cy="482600"/>
            <a:chOff x="384" y="192"/>
            <a:chExt cx="240" cy="192"/>
          </a:xfrm>
        </p:grpSpPr>
        <p:graphicFrame>
          <p:nvGraphicFramePr>
            <p:cNvPr id="1026" name="Object 11"/>
            <p:cNvGraphicFramePr>
              <a:graphicFrameLocks noChangeAspect="1"/>
            </p:cNvGraphicFramePr>
            <p:nvPr/>
          </p:nvGraphicFramePr>
          <p:xfrm>
            <a:off x="480" y="192"/>
            <a:ext cx="144" cy="116"/>
          </p:xfrm>
          <a:graphic>
            <a:graphicData uri="http://schemas.openxmlformats.org/presentationml/2006/ole">
              <mc:AlternateContent xmlns:mc="http://schemas.openxmlformats.org/markup-compatibility/2006">
                <mc:Choice xmlns:v="urn:schemas-microsoft-com:vml" Requires="v">
                  <p:oleObj spid="_x0000_s4097" name="BMP 图象" r:id="rId12" imgW="12320270" imgH="9856470" progId="PBrush">
                    <p:embed/>
                  </p:oleObj>
                </mc:Choice>
                <mc:Fallback>
                  <p:oleObj name="BMP 图象" r:id="rId12" imgW="12320270" imgH="9856470" progId="PBrush">
                    <p:embed/>
                    <p:pic>
                      <p:nvPicPr>
                        <p:cNvPr id="0" name="图片 4096"/>
                        <p:cNvPicPr>
                          <a:picLocks noChangeAspect="1"/>
                        </p:cNvPicPr>
                        <p:nvPr/>
                      </p:nvPicPr>
                      <p:blipFill>
                        <a:blip r:embed="rId13"/>
                        <a:stretch>
                          <a:fillRect/>
                        </a:stretch>
                      </p:blipFill>
                      <p:spPr>
                        <a:xfrm>
                          <a:off x="480" y="192"/>
                          <a:ext cx="144" cy="116"/>
                        </a:xfrm>
                        <a:prstGeom prst="rect">
                          <a:avLst/>
                        </a:prstGeom>
                        <a:noFill/>
                        <a:ln w="9525">
                          <a:noFill/>
                        </a:ln>
                      </p:spPr>
                    </p:pic>
                  </p:oleObj>
                </mc:Fallback>
              </mc:AlternateContent>
            </a:graphicData>
          </a:graphic>
        </p:graphicFrame>
        <p:pic>
          <p:nvPicPr>
            <p:cNvPr id="1068" name="Picture 54" descr="整套电脑"/>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384" y="210"/>
              <a:ext cx="201" cy="174"/>
            </a:xfrm>
            <a:prstGeom prst="rect">
              <a:avLst/>
            </a:prstGeom>
            <a:noFill/>
            <a:ln w="9525">
              <a:noFill/>
              <a:miter lim="800000"/>
              <a:headEnd/>
              <a:tailEnd/>
            </a:ln>
          </p:spPr>
        </p:pic>
      </p:grpSp>
      <p:sp>
        <p:nvSpPr>
          <p:cNvPr id="1066" name="TextBox 545"/>
          <p:cNvSpPr txBox="1">
            <a:spLocks noChangeArrowheads="1"/>
          </p:cNvSpPr>
          <p:nvPr/>
        </p:nvSpPr>
        <p:spPr bwMode="auto">
          <a:xfrm>
            <a:off x="4132263" y="5989638"/>
            <a:ext cx="723900" cy="307975"/>
          </a:xfrm>
          <a:prstGeom prst="rect">
            <a:avLst/>
          </a:prstGeom>
          <a:noFill/>
          <a:ln w="9525">
            <a:noFill/>
            <a:miter lim="800000"/>
          </a:ln>
        </p:spPr>
        <p:txBody>
          <a:bodyPr wrap="none">
            <a:spAutoFit/>
          </a:bodyPr>
          <a:lstStyle/>
          <a:p>
            <a:pPr algn="ctr"/>
            <a:r>
              <a:rPr kumimoji="1" lang="zh-CN" altLang="en-US" sz="1400">
                <a:solidFill>
                  <a:srgbClr val="000000"/>
                </a:solidFill>
              </a:rPr>
              <a:t>前置机</a:t>
            </a:r>
            <a:endParaRPr kumimoji="1" lang="zh-CN" altLang="en-US" sz="1400">
              <a:solidFill>
                <a:srgbClr val="000000"/>
              </a:solidFill>
            </a:endParaRPr>
          </a:p>
        </p:txBody>
      </p:sp>
      <p:grpSp>
        <p:nvGrpSpPr>
          <p:cNvPr id="201" name="组合 8"/>
          <p:cNvGrpSpPr/>
          <p:nvPr/>
        </p:nvGrpSpPr>
        <p:grpSpPr>
          <a:xfrm>
            <a:off x="27857" y="1"/>
            <a:ext cx="1303784" cy="1196751"/>
            <a:chOff x="411163" y="68262"/>
            <a:chExt cx="1800225" cy="1800225"/>
          </a:xfrm>
        </p:grpSpPr>
        <p:grpSp>
          <p:nvGrpSpPr>
            <p:cNvPr id="202" name="组合 6"/>
            <p:cNvGrpSpPr/>
            <p:nvPr/>
          </p:nvGrpSpPr>
          <p:grpSpPr bwMode="auto">
            <a:xfrm>
              <a:off x="411163" y="68262"/>
              <a:ext cx="1800225" cy="1800225"/>
              <a:chOff x="925401" y="3148270"/>
              <a:chExt cx="1800000" cy="1800000"/>
            </a:xfrm>
          </p:grpSpPr>
          <p:sp>
            <p:nvSpPr>
              <p:cNvPr id="204" name="椭圆 203"/>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5" name="椭圆 204"/>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03" name="矩形 202"/>
            <p:cNvSpPr/>
            <p:nvPr/>
          </p:nvSpPr>
          <p:spPr>
            <a:xfrm>
              <a:off x="723402"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员工</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生活</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8450" y="2143117"/>
            <a:ext cx="8547100" cy="409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标题 2"/>
          <p:cNvSpPr>
            <a:spLocks noGrp="1"/>
          </p:cNvSpPr>
          <p:nvPr>
            <p:ph type="title" idx="4294967295"/>
          </p:nvPr>
        </p:nvSpPr>
        <p:spPr>
          <a:xfrm>
            <a:off x="1357290" y="0"/>
            <a:ext cx="7308850" cy="984250"/>
          </a:xfrm>
        </p:spPr>
        <p:txBody>
          <a:bodyPr>
            <a:normAutofit/>
          </a:bodyPr>
          <a:lstStyle/>
          <a:p>
            <a:r>
              <a:rPr lang="zh-CN" altLang="en-US" sz="2800" dirty="0" smtClean="0">
                <a:solidFill>
                  <a:srgbClr val="000000"/>
                </a:solidFill>
                <a:latin typeface="+mj-ea"/>
                <a:sym typeface="Arial" panose="020B0604020202020204" pitchFamily="34" charset="0"/>
              </a:rPr>
              <a:t>衣食住行</a:t>
            </a:r>
            <a:r>
              <a:rPr lang="en-US" altLang="zh-CN" sz="2800" dirty="0" smtClean="0">
                <a:solidFill>
                  <a:srgbClr val="000000"/>
                </a:solidFill>
                <a:latin typeface="+mj-ea"/>
                <a:sym typeface="Arial" panose="020B0604020202020204" pitchFamily="34" charset="0"/>
              </a:rPr>
              <a:t>-</a:t>
            </a:r>
            <a:r>
              <a:rPr lang="zh-CN" altLang="en-US" sz="2800" dirty="0" smtClean="0">
                <a:solidFill>
                  <a:schemeClr val="tx1"/>
                </a:solidFill>
              </a:rPr>
              <a:t>园区</a:t>
            </a:r>
            <a:r>
              <a:rPr lang="zh-CN" altLang="en-US" sz="2800" dirty="0">
                <a:solidFill>
                  <a:schemeClr val="tx1"/>
                </a:solidFill>
              </a:rPr>
              <a:t>团</a:t>
            </a:r>
            <a:r>
              <a:rPr lang="zh-CN" altLang="en-US" sz="2800" dirty="0" smtClean="0">
                <a:solidFill>
                  <a:schemeClr val="tx1"/>
                </a:solidFill>
              </a:rPr>
              <a:t>购</a:t>
            </a:r>
            <a:endParaRPr lang="zh-CN" altLang="en-US" sz="2800" dirty="0">
              <a:solidFill>
                <a:schemeClr val="tx1"/>
              </a:solidFill>
            </a:endParaRPr>
          </a:p>
        </p:txBody>
      </p:sp>
      <p:sp>
        <p:nvSpPr>
          <p:cNvPr id="79" name="内容占位符 78"/>
          <p:cNvSpPr>
            <a:spLocks noGrp="1"/>
          </p:cNvSpPr>
          <p:nvPr>
            <p:ph idx="4294967295"/>
          </p:nvPr>
        </p:nvSpPr>
        <p:spPr>
          <a:xfrm>
            <a:off x="0" y="1211263"/>
            <a:ext cx="8229600" cy="4525962"/>
          </a:xfrm>
          <a:prstGeom prst="rect">
            <a:avLst/>
          </a:prstGeom>
        </p:spPr>
        <p:txBody>
          <a:bodyPr>
            <a:normAutofit/>
          </a:bodyPr>
          <a:lstStyle/>
          <a:p>
            <a:pPr lvl="0">
              <a:defRPr/>
            </a:pPr>
            <a:r>
              <a:rPr lang="zh-CN" altLang="en-US" sz="2000" dirty="0" smtClean="0">
                <a:latin typeface="微软雅黑" panose="020B0503020204020204" pitchFamily="34" charset="-122"/>
                <a:ea typeface="微软雅黑" panose="020B0503020204020204" pitchFamily="34" charset="-122"/>
              </a:rPr>
              <a:t> 整合园区内外的服务型企业，实施团购服务，让利于用户，为园区内企业、员工提供统一的行政采购、礼品等服务</a:t>
            </a:r>
            <a:endParaRPr lang="zh-CN" altLang="en-US" sz="2000" dirty="0">
              <a:latin typeface="微软雅黑" panose="020B0503020204020204" pitchFamily="34" charset="-122"/>
              <a:ea typeface="微软雅黑" panose="020B0503020204020204" pitchFamily="34" charset="-122"/>
            </a:endParaRPr>
          </a:p>
        </p:txBody>
      </p:sp>
      <p:grpSp>
        <p:nvGrpSpPr>
          <p:cNvPr id="2" name="组合 6"/>
          <p:cNvGrpSpPr/>
          <p:nvPr/>
        </p:nvGrpSpPr>
        <p:grpSpPr>
          <a:xfrm>
            <a:off x="658072" y="5496469"/>
            <a:ext cx="841266" cy="461665"/>
            <a:chOff x="658072" y="5496469"/>
            <a:chExt cx="841266" cy="461665"/>
          </a:xfrm>
        </p:grpSpPr>
        <p:sp>
          <p:nvSpPr>
            <p:cNvPr id="5" name="圆角矩形 4"/>
            <p:cNvSpPr/>
            <p:nvPr/>
          </p:nvSpPr>
          <p:spPr>
            <a:xfrm rot="19404980">
              <a:off x="663624" y="5506078"/>
              <a:ext cx="835714" cy="448413"/>
            </a:xfrm>
            <a:prstGeom prst="roundRect">
              <a:avLst/>
            </a:prstGeom>
            <a:solidFill>
              <a:schemeClr val="accent3">
                <a:lumMod val="40000"/>
                <a:lumOff val="60000"/>
                <a:alpha val="0"/>
              </a:schemeClr>
            </a:solidFill>
            <a:ln w="31750">
              <a:solidFill>
                <a:srgbClr val="FF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zh-CN" altLang="en-US" sz="2000" dirty="0" smtClean="0">
                <a:solidFill>
                  <a:prstClr val="black"/>
                </a:solidFill>
                <a:latin typeface="华文楷体" pitchFamily="2" charset="-122"/>
                <a:ea typeface="华文楷体" pitchFamily="2" charset="-122"/>
              </a:endParaRPr>
            </a:p>
          </p:txBody>
        </p:sp>
        <p:sp>
          <p:nvSpPr>
            <p:cNvPr id="6" name="TextBox 5"/>
            <p:cNvSpPr txBox="1"/>
            <p:nvPr/>
          </p:nvSpPr>
          <p:spPr>
            <a:xfrm rot="19340466">
              <a:off x="658072" y="5496469"/>
              <a:ext cx="835607" cy="461665"/>
            </a:xfrm>
            <a:prstGeom prst="rect">
              <a:avLst/>
            </a:prstGeom>
            <a:noFill/>
          </p:spPr>
          <p:txBody>
            <a:bodyPr wrap="square" rtlCol="0">
              <a:spAutoFit/>
            </a:bodyPr>
            <a:lstStyle/>
            <a:p>
              <a:pPr defTabSz="457200"/>
              <a:r>
                <a:rPr lang="zh-CN" altLang="en-US" sz="2400" b="1" dirty="0" smtClean="0">
                  <a:solidFill>
                    <a:srgbClr val="FF0000"/>
                  </a:solidFill>
                  <a:latin typeface="Calibri" panose="020F0502020204030204"/>
                  <a:ea typeface="宋体" panose="02010600030101010101" pitchFamily="2" charset="-122"/>
                </a:rPr>
                <a:t>样板</a:t>
              </a:r>
              <a:endParaRPr lang="zh-CN" altLang="en-US" sz="2400" b="1" dirty="0">
                <a:solidFill>
                  <a:srgbClr val="FF0000"/>
                </a:solidFill>
                <a:latin typeface="Calibri" panose="020F0502020204030204"/>
                <a:ea typeface="宋体" panose="02010600030101010101" pitchFamily="2" charset="-122"/>
              </a:endParaRPr>
            </a:p>
          </p:txBody>
        </p:sp>
      </p:grpSp>
      <p:grpSp>
        <p:nvGrpSpPr>
          <p:cNvPr id="10" name="组合 8"/>
          <p:cNvGrpSpPr/>
          <p:nvPr/>
        </p:nvGrpSpPr>
        <p:grpSpPr>
          <a:xfrm>
            <a:off x="27857" y="1"/>
            <a:ext cx="1303784" cy="1196751"/>
            <a:chOff x="411163" y="68262"/>
            <a:chExt cx="1800225" cy="1800225"/>
          </a:xfrm>
        </p:grpSpPr>
        <p:grpSp>
          <p:nvGrpSpPr>
            <p:cNvPr id="11" name="组合 6"/>
            <p:cNvGrpSpPr/>
            <p:nvPr/>
          </p:nvGrpSpPr>
          <p:grpSpPr bwMode="auto">
            <a:xfrm>
              <a:off x="411163" y="68262"/>
              <a:ext cx="1800225" cy="1800225"/>
              <a:chOff x="925401" y="3148270"/>
              <a:chExt cx="1800000" cy="1800000"/>
            </a:xfrm>
          </p:grpSpPr>
          <p:sp>
            <p:nvSpPr>
              <p:cNvPr id="13" name="椭圆 12"/>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椭圆 13"/>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2" name="矩形 11"/>
            <p:cNvSpPr/>
            <p:nvPr/>
          </p:nvSpPr>
          <p:spPr>
            <a:xfrm>
              <a:off x="723402"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员工</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生活</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1" name="矩形 85"/>
          <p:cNvSpPr>
            <a:spLocks noChangeArrowheads="1"/>
          </p:cNvSpPr>
          <p:nvPr/>
        </p:nvSpPr>
        <p:spPr bwMode="auto">
          <a:xfrm>
            <a:off x="1481138" y="337790"/>
            <a:ext cx="6024562" cy="642938"/>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defTabSz="457200" fontAlgn="base">
              <a:spcBef>
                <a:spcPct val="0"/>
              </a:spcBef>
              <a:spcAft>
                <a:spcPct val="0"/>
              </a:spcAft>
              <a:buFont typeface="Arial" panose="020B0604020202020204" pitchFamily="34" charset="0"/>
              <a:buNone/>
              <a:defRPr/>
            </a:pPr>
            <a:r>
              <a:rPr lang="zh-CN" altLang="en-US" sz="2800" b="1" dirty="0" smtClean="0">
                <a:solidFill>
                  <a:srgbClr val="000000"/>
                </a:solidFill>
                <a:latin typeface="+mj-ea"/>
                <a:ea typeface="+mj-ea"/>
                <a:sym typeface="Arial" panose="020B0604020202020204" pitchFamily="34" charset="0"/>
              </a:rPr>
              <a:t>便捷消费</a:t>
            </a:r>
            <a:r>
              <a:rPr lang="en-US" altLang="zh-CN" sz="2800" b="1" dirty="0" smtClean="0">
                <a:solidFill>
                  <a:srgbClr val="000000"/>
                </a:solidFill>
                <a:latin typeface="+mj-ea"/>
                <a:ea typeface="+mj-ea"/>
                <a:sym typeface="Arial" panose="020B0604020202020204" pitchFamily="34" charset="0"/>
              </a:rPr>
              <a:t>-</a:t>
            </a:r>
            <a:r>
              <a:rPr lang="zh-CN" altLang="en-US" sz="2800" b="1" dirty="0" smtClean="0">
                <a:solidFill>
                  <a:srgbClr val="000000"/>
                </a:solidFill>
                <a:latin typeface="+mj-ea"/>
                <a:ea typeface="+mj-ea"/>
                <a:sym typeface="Arial" panose="020B0604020202020204" pitchFamily="34" charset="0"/>
              </a:rPr>
              <a:t>统一</a:t>
            </a:r>
            <a:r>
              <a:rPr lang="zh-CN" altLang="en-US" sz="2800" b="1" dirty="0">
                <a:solidFill>
                  <a:srgbClr val="000000"/>
                </a:solidFill>
                <a:latin typeface="+mj-ea"/>
                <a:ea typeface="+mj-ea"/>
                <a:sym typeface="Arial" panose="020B0604020202020204" pitchFamily="34" charset="0"/>
              </a:rPr>
              <a:t>支付</a:t>
            </a:r>
            <a:endParaRPr lang="zh-CN" altLang="en-US" sz="2800" b="1" dirty="0">
              <a:solidFill>
                <a:srgbClr val="000000"/>
              </a:solidFill>
              <a:latin typeface="+mj-ea"/>
              <a:ea typeface="+mj-ea"/>
              <a:sym typeface="Arial" panose="020B0604020202020204" pitchFamily="34" charset="0"/>
            </a:endParaRPr>
          </a:p>
        </p:txBody>
      </p:sp>
      <p:pic>
        <p:nvPicPr>
          <p:cNvPr id="65946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405063" y="5013325"/>
            <a:ext cx="5616575"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0663" y="1268413"/>
            <a:ext cx="8702675" cy="923925"/>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a:spAutoFit/>
          </a:bodyPr>
          <a:lstStyle/>
          <a:p>
            <a:pPr defTabSz="457200" fontAlgn="base">
              <a:spcBef>
                <a:spcPct val="0"/>
              </a:spcBef>
              <a:spcAft>
                <a:spcPct val="0"/>
              </a:spcAft>
              <a:buFont typeface="Arial" panose="020B0604020202020204" pitchFamily="34" charset="0"/>
              <a:buNone/>
              <a:defRPr/>
            </a:pPr>
            <a:r>
              <a:rPr lang="en-US" altLang="zh-CN" dirty="0">
                <a:solidFill>
                  <a:srgbClr val="000000"/>
                </a:solidFill>
              </a:rPr>
              <a:t>2012</a:t>
            </a:r>
            <a:r>
              <a:rPr lang="zh-CN" altLang="en-US" dirty="0">
                <a:solidFill>
                  <a:srgbClr val="000000"/>
                </a:solidFill>
              </a:rPr>
              <a:t>年</a:t>
            </a:r>
            <a:r>
              <a:rPr lang="en-US" altLang="zh-CN" dirty="0">
                <a:solidFill>
                  <a:srgbClr val="000000"/>
                </a:solidFill>
              </a:rPr>
              <a:t>2</a:t>
            </a:r>
            <a:r>
              <a:rPr lang="zh-CN" altLang="en-US" dirty="0">
                <a:solidFill>
                  <a:srgbClr val="000000"/>
                </a:solidFill>
              </a:rPr>
              <a:t>月</a:t>
            </a:r>
            <a:r>
              <a:rPr lang="en-US" altLang="zh-CN" dirty="0">
                <a:solidFill>
                  <a:srgbClr val="000000"/>
                </a:solidFill>
              </a:rPr>
              <a:t>8</a:t>
            </a:r>
            <a:r>
              <a:rPr lang="zh-CN" altLang="en-US" dirty="0">
                <a:solidFill>
                  <a:srgbClr val="000000"/>
                </a:solidFill>
              </a:rPr>
              <a:t>日，联通支付有限公司正式获取“支付业务许可证”，许可业务内容包括：移动电话支付、固定电话支付、银行卡收单，结合联通内部业务的技术、网络，着力发展支付业务、电子商务，形成发展与第三方支付差异化的优势</a:t>
            </a:r>
            <a:endParaRPr lang="zh-CN" altLang="en-US" dirty="0">
              <a:solidFill>
                <a:srgbClr val="000000"/>
              </a:solidFill>
            </a:endParaRPr>
          </a:p>
        </p:txBody>
      </p:sp>
      <p:pic>
        <p:nvPicPr>
          <p:cNvPr id="659463" name="Picture 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420938"/>
            <a:ext cx="47355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464"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1863" y="2708275"/>
            <a:ext cx="4402137"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65" name="TextBox 16"/>
          <p:cNvSpPr txBox="1">
            <a:spLocks noChangeArrowheads="1"/>
          </p:cNvSpPr>
          <p:nvPr/>
        </p:nvSpPr>
        <p:spPr bwMode="auto">
          <a:xfrm>
            <a:off x="779463" y="2349500"/>
            <a:ext cx="157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r>
              <a:rPr lang="zh-CN" altLang="en-US" smtClean="0">
                <a:solidFill>
                  <a:srgbClr val="000000"/>
                </a:solidFill>
                <a:latin typeface="微软雅黑" panose="020B0503020204020204" pitchFamily="34" charset="-122"/>
                <a:ea typeface="微软雅黑" panose="020B0503020204020204" pitchFamily="34" charset="-122"/>
              </a:rPr>
              <a:t>支付产品融合</a:t>
            </a: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659466" name="TextBox 17"/>
          <p:cNvSpPr txBox="1">
            <a:spLocks noChangeArrowheads="1"/>
          </p:cNvSpPr>
          <p:nvPr/>
        </p:nvSpPr>
        <p:spPr bwMode="auto">
          <a:xfrm>
            <a:off x="6197600" y="2276475"/>
            <a:ext cx="157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r>
              <a:rPr lang="zh-CN" altLang="en-US" smtClean="0">
                <a:solidFill>
                  <a:srgbClr val="000000"/>
                </a:solidFill>
                <a:latin typeface="微软雅黑" panose="020B0503020204020204" pitchFamily="34" charset="-122"/>
                <a:ea typeface="微软雅黑" panose="020B0503020204020204" pitchFamily="34" charset="-122"/>
              </a:rPr>
              <a:t>商业模式跨界</a:t>
            </a: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659467" name="TextBox 18"/>
          <p:cNvSpPr txBox="1">
            <a:spLocks noChangeArrowheads="1"/>
          </p:cNvSpPr>
          <p:nvPr/>
        </p:nvSpPr>
        <p:spPr bwMode="auto">
          <a:xfrm>
            <a:off x="711200" y="5661025"/>
            <a:ext cx="1339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200" eaLnBrk="1" fontAlgn="base" hangingPunct="1">
              <a:spcBef>
                <a:spcPct val="0"/>
              </a:spcBef>
              <a:spcAft>
                <a:spcPct val="0"/>
              </a:spcAft>
              <a:buFont typeface="Arial" panose="020B0604020202020204" pitchFamily="34" charset="0"/>
              <a:buNone/>
            </a:pPr>
            <a:r>
              <a:rPr lang="zh-CN" altLang="en-US" smtClean="0">
                <a:solidFill>
                  <a:srgbClr val="000000"/>
                </a:solidFill>
                <a:latin typeface="微软雅黑" panose="020B0503020204020204" pitchFamily="34" charset="-122"/>
                <a:ea typeface="微软雅黑" panose="020B0503020204020204" pitchFamily="34" charset="-122"/>
              </a:rPr>
              <a:t>支付流转图</a:t>
            </a:r>
            <a:endParaRPr lang="zh-CN" altLang="en-US" smtClean="0">
              <a:solidFill>
                <a:srgbClr val="000000"/>
              </a:solidFill>
              <a:latin typeface="微软雅黑" panose="020B0503020204020204" pitchFamily="34" charset="-122"/>
              <a:ea typeface="微软雅黑" panose="020B0503020204020204" pitchFamily="34" charset="-122"/>
            </a:endParaRPr>
          </a:p>
        </p:txBody>
      </p:sp>
      <p:grpSp>
        <p:nvGrpSpPr>
          <p:cNvPr id="11" name="组合 8"/>
          <p:cNvGrpSpPr/>
          <p:nvPr/>
        </p:nvGrpSpPr>
        <p:grpSpPr>
          <a:xfrm>
            <a:off x="27857" y="1"/>
            <a:ext cx="1303784" cy="1196751"/>
            <a:chOff x="411163" y="68262"/>
            <a:chExt cx="1800225" cy="1800225"/>
          </a:xfrm>
        </p:grpSpPr>
        <p:grpSp>
          <p:nvGrpSpPr>
            <p:cNvPr id="12" name="组合 6"/>
            <p:cNvGrpSpPr/>
            <p:nvPr/>
          </p:nvGrpSpPr>
          <p:grpSpPr bwMode="auto">
            <a:xfrm>
              <a:off x="411163" y="68262"/>
              <a:ext cx="1800225" cy="1800225"/>
              <a:chOff x="925401" y="3148270"/>
              <a:chExt cx="1800000" cy="1800000"/>
            </a:xfrm>
          </p:grpSpPr>
          <p:sp>
            <p:nvSpPr>
              <p:cNvPr id="15" name="椭圆 14"/>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椭圆 15"/>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4" name="矩形 13"/>
            <p:cNvSpPr/>
            <p:nvPr/>
          </p:nvSpPr>
          <p:spPr>
            <a:xfrm>
              <a:off x="723402"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员工</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生活</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9"/>
          <p:cNvGrpSpPr/>
          <p:nvPr/>
        </p:nvGrpSpPr>
        <p:grpSpPr>
          <a:xfrm>
            <a:off x="611560" y="1163366"/>
            <a:ext cx="7953200" cy="5433986"/>
            <a:chOff x="407957" y="841353"/>
            <a:chExt cx="8709025" cy="5545137"/>
          </a:xfrm>
        </p:grpSpPr>
        <p:sp>
          <p:nvSpPr>
            <p:cNvPr id="185" name="圆角矩形 184"/>
            <p:cNvSpPr/>
            <p:nvPr/>
          </p:nvSpPr>
          <p:spPr bwMode="auto">
            <a:xfrm>
              <a:off x="6024532" y="1777978"/>
              <a:ext cx="2089150" cy="4103687"/>
            </a:xfrm>
            <a:prstGeom prst="roundRect">
              <a:avLst>
                <a:gd name="adj" fmla="val 9784"/>
              </a:avLst>
            </a:prstGeom>
            <a:solidFill>
              <a:schemeClr val="bg2">
                <a:lumMod val="20000"/>
                <a:lumOff val="80000"/>
              </a:schemeClr>
            </a:solidFill>
            <a:ln w="635000" cap="flat" cmpd="sng" algn="ctr">
              <a:noFill/>
              <a:prstDash val="solid"/>
              <a:round/>
              <a:headEnd type="none" w="med" len="med"/>
              <a:tailEnd type="none" w="med" len="med"/>
            </a:ln>
            <a:effectLst/>
          </p:spPr>
          <p:txBody>
            <a:bodyPr wrap="none" lIns="0" tIns="0" rIns="0" bIns="0" anchor="ctr"/>
            <a:lstStyle/>
            <a:p>
              <a:pPr defTabSz="457200">
                <a:defRPr/>
              </a:pPr>
              <a:endParaRPr lang="zh-CN" altLang="en-US">
                <a:solidFill>
                  <a:srgbClr val="FFFFFF"/>
                </a:solidFill>
              </a:endParaRPr>
            </a:p>
          </p:txBody>
        </p:sp>
        <p:pic>
          <p:nvPicPr>
            <p:cNvPr id="54276" name="Picture 3" descr="6-00180-sl13-bluebar"/>
            <p:cNvPicPr>
              <a:picLocks noChangeAspect="1" noChangeArrowheads="1"/>
            </p:cNvPicPr>
            <p:nvPr/>
          </p:nvPicPr>
          <p:blipFill>
            <a:blip r:embed="rId1" cstate="email"/>
            <a:srcRect l="-121" b="-20"/>
            <a:stretch>
              <a:fillRect/>
            </a:stretch>
          </p:blipFill>
          <p:spPr bwMode="auto">
            <a:xfrm>
              <a:off x="1704945" y="2328840"/>
              <a:ext cx="3600450" cy="2833688"/>
            </a:xfrm>
            <a:prstGeom prst="rect">
              <a:avLst/>
            </a:prstGeom>
            <a:noFill/>
            <a:ln w="9525">
              <a:noFill/>
              <a:miter lim="800000"/>
              <a:headEnd/>
              <a:tailEnd/>
            </a:ln>
          </p:spPr>
        </p:pic>
        <p:sp>
          <p:nvSpPr>
            <p:cNvPr id="54277" name="Rectangle 27"/>
            <p:cNvSpPr>
              <a:spLocks noChangeArrowheads="1"/>
            </p:cNvSpPr>
            <p:nvPr/>
          </p:nvSpPr>
          <p:spPr bwMode="auto">
            <a:xfrm>
              <a:off x="3790920" y="3435328"/>
              <a:ext cx="1368425" cy="352425"/>
            </a:xfrm>
            <a:prstGeom prst="rect">
              <a:avLst/>
            </a:prstGeom>
            <a:solidFill>
              <a:srgbClr val="99CCFF"/>
            </a:solidFill>
            <a:ln w="9525" algn="ctr">
              <a:noFill/>
              <a:miter lim="800000"/>
            </a:ln>
            <a:effectLst>
              <a:prstShdw prst="shdw17" dist="17961" dir="2700000">
                <a:srgbClr val="5C7A99"/>
              </a:prstShdw>
            </a:effectLst>
          </p:spPr>
          <p:txBody>
            <a:bodyPr wrap="none" anchor="ctr"/>
            <a:lstStyle/>
            <a:p>
              <a:pPr defTabSz="457200"/>
              <a:r>
                <a:rPr lang="zh-CN" altLang="en-US" sz="1400">
                  <a:solidFill>
                    <a:srgbClr val="000000"/>
                  </a:solidFill>
                </a:rPr>
                <a:t>自助报销</a:t>
              </a:r>
              <a:endParaRPr lang="zh-CN" altLang="en-US" sz="1400">
                <a:solidFill>
                  <a:srgbClr val="000000"/>
                </a:solidFill>
              </a:endParaRPr>
            </a:p>
          </p:txBody>
        </p:sp>
        <p:sp>
          <p:nvSpPr>
            <p:cNvPr id="54278" name="Rectangle 28"/>
            <p:cNvSpPr>
              <a:spLocks noChangeArrowheads="1"/>
            </p:cNvSpPr>
            <p:nvPr/>
          </p:nvSpPr>
          <p:spPr bwMode="auto">
            <a:xfrm>
              <a:off x="3790920" y="3848078"/>
              <a:ext cx="1368425" cy="352425"/>
            </a:xfrm>
            <a:prstGeom prst="rect">
              <a:avLst/>
            </a:prstGeom>
            <a:solidFill>
              <a:srgbClr val="99CCFF"/>
            </a:solidFill>
            <a:ln w="9525" algn="ctr">
              <a:noFill/>
              <a:miter lim="800000"/>
            </a:ln>
            <a:effectLst>
              <a:prstShdw prst="shdw17" dist="17961" dir="2700000">
                <a:srgbClr val="5C7A99"/>
              </a:prstShdw>
            </a:effectLst>
          </p:spPr>
          <p:txBody>
            <a:bodyPr wrap="none" anchor="ctr"/>
            <a:lstStyle/>
            <a:p>
              <a:pPr defTabSz="457200"/>
              <a:r>
                <a:rPr lang="zh-CN" altLang="en-US" sz="1400" dirty="0">
                  <a:solidFill>
                    <a:prstClr val="black"/>
                  </a:solidFill>
                </a:rPr>
                <a:t>办公自动化</a:t>
              </a:r>
              <a:endParaRPr lang="en-US" altLang="zh-CN" sz="1400" dirty="0">
                <a:solidFill>
                  <a:prstClr val="black"/>
                </a:solidFill>
              </a:endParaRPr>
            </a:p>
          </p:txBody>
        </p:sp>
        <p:sp>
          <p:nvSpPr>
            <p:cNvPr id="54279" name="Rectangle 29"/>
            <p:cNvSpPr>
              <a:spLocks noChangeArrowheads="1"/>
            </p:cNvSpPr>
            <p:nvPr/>
          </p:nvSpPr>
          <p:spPr bwMode="auto">
            <a:xfrm>
              <a:off x="3790920" y="4260828"/>
              <a:ext cx="1368425" cy="352425"/>
            </a:xfrm>
            <a:prstGeom prst="rect">
              <a:avLst/>
            </a:prstGeom>
            <a:solidFill>
              <a:srgbClr val="99CCFF"/>
            </a:solidFill>
            <a:ln w="9525" algn="ctr">
              <a:noFill/>
              <a:miter lim="800000"/>
            </a:ln>
            <a:effectLst>
              <a:prstShdw prst="shdw17" dist="17961" dir="2700000">
                <a:srgbClr val="5C7A99"/>
              </a:prstShdw>
            </a:effectLst>
          </p:spPr>
          <p:txBody>
            <a:bodyPr wrap="none" anchor="ctr"/>
            <a:lstStyle/>
            <a:p>
              <a:pPr defTabSz="457200"/>
              <a:r>
                <a:rPr lang="en-US" altLang="zh-CN" sz="1400">
                  <a:solidFill>
                    <a:srgbClr val="000000"/>
                  </a:solidFill>
                </a:rPr>
                <a:t>ERP</a:t>
              </a:r>
              <a:r>
                <a:rPr lang="zh-CN" altLang="en-US" sz="1400">
                  <a:solidFill>
                    <a:srgbClr val="000000"/>
                  </a:solidFill>
                </a:rPr>
                <a:t>系统</a:t>
              </a:r>
              <a:endParaRPr lang="zh-CN" altLang="en-US" sz="1400">
                <a:solidFill>
                  <a:srgbClr val="000000"/>
                </a:solidFill>
              </a:endParaRPr>
            </a:p>
          </p:txBody>
        </p:sp>
        <p:sp>
          <p:nvSpPr>
            <p:cNvPr id="54280" name="Rectangle 30"/>
            <p:cNvSpPr>
              <a:spLocks noChangeArrowheads="1"/>
            </p:cNvSpPr>
            <p:nvPr/>
          </p:nvSpPr>
          <p:spPr bwMode="auto">
            <a:xfrm>
              <a:off x="3790920" y="4700565"/>
              <a:ext cx="1368425" cy="352425"/>
            </a:xfrm>
            <a:prstGeom prst="rect">
              <a:avLst/>
            </a:prstGeom>
            <a:solidFill>
              <a:srgbClr val="99CCFF"/>
            </a:solidFill>
            <a:ln w="9525" algn="ctr">
              <a:noFill/>
              <a:miter lim="800000"/>
            </a:ln>
            <a:effectLst>
              <a:prstShdw prst="shdw17" dist="17961" dir="2700000">
                <a:srgbClr val="5C7A99"/>
              </a:prstShdw>
            </a:effectLst>
          </p:spPr>
          <p:txBody>
            <a:bodyPr wrap="none" anchor="ctr"/>
            <a:lstStyle/>
            <a:p>
              <a:pPr defTabSz="457200"/>
              <a:r>
                <a:rPr lang="zh-CN" altLang="en-US" sz="1400">
                  <a:solidFill>
                    <a:srgbClr val="000000"/>
                  </a:solidFill>
                </a:rPr>
                <a:t>预算系统</a:t>
              </a:r>
              <a:endParaRPr lang="zh-CN" altLang="en-US" sz="1400">
                <a:solidFill>
                  <a:srgbClr val="000000"/>
                </a:solidFill>
              </a:endParaRPr>
            </a:p>
          </p:txBody>
        </p:sp>
        <p:pic>
          <p:nvPicPr>
            <p:cNvPr id="54281" name="Picture 38"/>
            <p:cNvPicPr>
              <a:picLocks noChangeAspect="1" noChangeArrowheads="1"/>
            </p:cNvPicPr>
            <p:nvPr/>
          </p:nvPicPr>
          <p:blipFill>
            <a:blip r:embed="rId2" cstate="print"/>
            <a:srcRect/>
            <a:stretch>
              <a:fillRect/>
            </a:stretch>
          </p:blipFill>
          <p:spPr bwMode="auto">
            <a:xfrm>
              <a:off x="3684557" y="5305403"/>
              <a:ext cx="828675" cy="766762"/>
            </a:xfrm>
            <a:prstGeom prst="rect">
              <a:avLst/>
            </a:prstGeom>
            <a:noFill/>
            <a:ln w="9525">
              <a:noFill/>
              <a:miter lim="800000"/>
              <a:headEnd/>
              <a:tailEnd/>
            </a:ln>
          </p:spPr>
        </p:pic>
        <p:sp>
          <p:nvSpPr>
            <p:cNvPr id="54282" name="Rectangle 39"/>
            <p:cNvSpPr>
              <a:spLocks noChangeArrowheads="1"/>
            </p:cNvSpPr>
            <p:nvPr/>
          </p:nvSpPr>
          <p:spPr bwMode="auto">
            <a:xfrm>
              <a:off x="3721070" y="6170590"/>
              <a:ext cx="900112" cy="144463"/>
            </a:xfrm>
            <a:prstGeom prst="rect">
              <a:avLst/>
            </a:prstGeom>
            <a:noFill/>
            <a:ln w="9525">
              <a:noFill/>
              <a:miter lim="800000"/>
            </a:ln>
          </p:spPr>
          <p:txBody>
            <a:bodyPr anchor="ctr"/>
            <a:lstStyle/>
            <a:p>
              <a:pPr defTabSz="457200"/>
              <a:r>
                <a:rPr lang="zh-CN" altLang="en-US" sz="1400">
                  <a:solidFill>
                    <a:srgbClr val="6699FF"/>
                  </a:solidFill>
                </a:rPr>
                <a:t>员工</a:t>
              </a:r>
              <a:endParaRPr lang="zh-CN" altLang="en-US" sz="1400">
                <a:solidFill>
                  <a:srgbClr val="6699FF"/>
                </a:solidFill>
              </a:endParaRPr>
            </a:p>
          </p:txBody>
        </p:sp>
        <p:grpSp>
          <p:nvGrpSpPr>
            <p:cNvPr id="3" name="Group 5"/>
            <p:cNvGrpSpPr/>
            <p:nvPr/>
          </p:nvGrpSpPr>
          <p:grpSpPr bwMode="auto">
            <a:xfrm>
              <a:off x="576547" y="985815"/>
              <a:ext cx="2341248" cy="703263"/>
              <a:chOff x="-42" y="816"/>
              <a:chExt cx="2011" cy="770"/>
            </a:xfrm>
          </p:grpSpPr>
          <p:pic>
            <p:nvPicPr>
              <p:cNvPr id="54326" name="Picture 6"/>
              <p:cNvPicPr>
                <a:picLocks noChangeArrowheads="1"/>
              </p:cNvPicPr>
              <p:nvPr/>
            </p:nvPicPr>
            <p:blipFill>
              <a:blip r:embed="rId3" cstate="email">
                <a:lum bright="12000"/>
              </a:blip>
              <a:srcRect/>
              <a:stretch>
                <a:fillRect/>
              </a:stretch>
            </p:blipFill>
            <p:spPr bwMode="auto">
              <a:xfrm>
                <a:off x="0" y="816"/>
                <a:ext cx="1969" cy="770"/>
              </a:xfrm>
              <a:prstGeom prst="rect">
                <a:avLst/>
              </a:prstGeom>
              <a:noFill/>
              <a:ln w="9525" algn="ctr">
                <a:noFill/>
                <a:miter lim="800000"/>
                <a:headEnd/>
                <a:tailEnd/>
              </a:ln>
            </p:spPr>
          </p:pic>
          <p:sp>
            <p:nvSpPr>
              <p:cNvPr id="195" name="Text Box 7"/>
              <p:cNvSpPr txBox="1">
                <a:spLocks noChangeArrowheads="1"/>
              </p:cNvSpPr>
              <p:nvPr/>
            </p:nvSpPr>
            <p:spPr bwMode="auto">
              <a:xfrm>
                <a:off x="-42" y="1030"/>
                <a:ext cx="1991" cy="359"/>
              </a:xfrm>
              <a:prstGeom prst="rect">
                <a:avLst/>
              </a:prstGeom>
              <a:noFill/>
              <a:ln w="12700" algn="ctr">
                <a:noFill/>
                <a:miter lim="800000"/>
              </a:ln>
              <a:effectLst>
                <a:outerShdw dist="17961" dir="2700000" algn="ctr" rotWithShape="0">
                  <a:srgbClr val="0099FF"/>
                </a:outerShdw>
              </a:effectLst>
            </p:spPr>
            <p:txBody>
              <a:bodyPr wrap="square" anchor="ctr">
                <a:spAutoFit/>
              </a:bodyPr>
              <a:lstStyle/>
              <a:p>
                <a:pPr defTabSz="457200">
                  <a:lnSpc>
                    <a:spcPct val="85000"/>
                  </a:lnSpc>
                  <a:defRPr/>
                </a:pPr>
                <a:r>
                  <a:rPr lang="zh-CN" altLang="en-US" dirty="0">
                    <a:solidFill>
                      <a:srgbClr val="FFFF00"/>
                    </a:solidFill>
                    <a:effectLst>
                      <a:outerShdw blurRad="38100" dist="38100" dir="2700000" algn="tl">
                        <a:srgbClr val="000000">
                          <a:alpha val="43137"/>
                        </a:srgbClr>
                      </a:outerShdw>
                    </a:effectLst>
                  </a:rPr>
                  <a:t>中小企业</a:t>
                </a:r>
                <a:r>
                  <a:rPr lang="en-US" altLang="zh-CN" dirty="0">
                    <a:solidFill>
                      <a:srgbClr val="FFFF00"/>
                    </a:solidFill>
                    <a:effectLst>
                      <a:outerShdw blurRad="38100" dist="38100" dir="2700000" algn="tl">
                        <a:srgbClr val="000000">
                          <a:alpha val="43137"/>
                        </a:srgbClr>
                      </a:outerShdw>
                    </a:effectLst>
                  </a:rPr>
                  <a:t>SaaS</a:t>
                </a:r>
                <a:r>
                  <a:rPr lang="zh-CN" altLang="en-US" dirty="0">
                    <a:solidFill>
                      <a:srgbClr val="FFFF00"/>
                    </a:solidFill>
                    <a:effectLst>
                      <a:outerShdw blurRad="38100" dist="38100" dir="2700000" algn="tl">
                        <a:srgbClr val="000000">
                          <a:alpha val="43137"/>
                        </a:srgbClr>
                      </a:outerShdw>
                    </a:effectLst>
                  </a:rPr>
                  <a:t>模式</a:t>
                </a:r>
                <a:endParaRPr lang="zh-CN" altLang="en-US" dirty="0">
                  <a:solidFill>
                    <a:srgbClr val="FFFF00"/>
                  </a:solidFill>
                  <a:effectLst>
                    <a:outerShdw blurRad="38100" dist="38100" dir="2700000" algn="tl">
                      <a:srgbClr val="000000">
                        <a:alpha val="43137"/>
                      </a:srgbClr>
                    </a:outerShdw>
                  </a:effectLst>
                </a:endParaRPr>
              </a:p>
            </p:txBody>
          </p:sp>
        </p:grpSp>
        <p:sp>
          <p:nvSpPr>
            <p:cNvPr id="54284" name="Rectangle 44"/>
            <p:cNvSpPr>
              <a:spLocks noChangeArrowheads="1"/>
            </p:cNvSpPr>
            <p:nvPr/>
          </p:nvSpPr>
          <p:spPr bwMode="auto">
            <a:xfrm>
              <a:off x="2820957" y="6169003"/>
              <a:ext cx="900113" cy="144462"/>
            </a:xfrm>
            <a:prstGeom prst="rect">
              <a:avLst/>
            </a:prstGeom>
            <a:noFill/>
            <a:ln w="9525">
              <a:noFill/>
              <a:miter lim="800000"/>
            </a:ln>
          </p:spPr>
          <p:txBody>
            <a:bodyPr anchor="ctr"/>
            <a:lstStyle/>
            <a:p>
              <a:pPr defTabSz="457200"/>
              <a:r>
                <a:rPr lang="zh-CN" altLang="en-US" sz="1400">
                  <a:solidFill>
                    <a:srgbClr val="6699FF"/>
                  </a:solidFill>
                </a:rPr>
                <a:t>管理者</a:t>
              </a:r>
              <a:endParaRPr lang="zh-CN" altLang="en-US" sz="1400">
                <a:solidFill>
                  <a:srgbClr val="6699FF"/>
                </a:solidFill>
              </a:endParaRPr>
            </a:p>
          </p:txBody>
        </p:sp>
        <p:pic>
          <p:nvPicPr>
            <p:cNvPr id="54285" name="Picture 4" descr="C:\Documents and Settings\Song\桌面\E40_Gerl.jpg"/>
            <p:cNvPicPr>
              <a:picLocks noChangeAspect="1" noChangeArrowheads="1"/>
            </p:cNvPicPr>
            <p:nvPr/>
          </p:nvPicPr>
          <p:blipFill>
            <a:blip r:embed="rId4" cstate="email"/>
            <a:srcRect/>
            <a:stretch>
              <a:fillRect/>
            </a:stretch>
          </p:blipFill>
          <p:spPr bwMode="auto">
            <a:xfrm>
              <a:off x="2890807" y="5233965"/>
              <a:ext cx="620713" cy="863600"/>
            </a:xfrm>
            <a:prstGeom prst="rect">
              <a:avLst/>
            </a:prstGeom>
            <a:noFill/>
            <a:ln w="9525">
              <a:noFill/>
              <a:miter lim="800000"/>
              <a:headEnd/>
              <a:tailEnd/>
            </a:ln>
          </p:spPr>
        </p:pic>
        <p:pic>
          <p:nvPicPr>
            <p:cNvPr id="54286" name="Picture 2"/>
            <p:cNvPicPr>
              <a:picLocks noChangeAspect="1" noChangeArrowheads="1"/>
            </p:cNvPicPr>
            <p:nvPr/>
          </p:nvPicPr>
          <p:blipFill>
            <a:blip r:embed="rId5" cstate="email">
              <a:lum bright="-6000"/>
            </a:blip>
            <a:srcRect/>
            <a:stretch>
              <a:fillRect/>
            </a:stretch>
          </p:blipFill>
          <p:spPr bwMode="auto">
            <a:xfrm>
              <a:off x="2003395" y="3049565"/>
              <a:ext cx="1571625" cy="2001838"/>
            </a:xfrm>
            <a:prstGeom prst="rect">
              <a:avLst/>
            </a:prstGeom>
            <a:noFill/>
            <a:ln w="9525" algn="ctr">
              <a:noFill/>
              <a:miter lim="800000"/>
              <a:headEnd/>
              <a:tailEnd/>
            </a:ln>
          </p:spPr>
        </p:pic>
        <p:grpSp>
          <p:nvGrpSpPr>
            <p:cNvPr id="4" name="组合 45"/>
            <p:cNvGrpSpPr/>
            <p:nvPr/>
          </p:nvGrpSpPr>
          <p:grpSpPr>
            <a:xfrm>
              <a:off x="2178379" y="3183609"/>
              <a:ext cx="1117600" cy="1480096"/>
              <a:chOff x="2474913" y="2565400"/>
              <a:chExt cx="1117600" cy="1487170"/>
            </a:xfrm>
            <a:solidFill>
              <a:schemeClr val="accent1"/>
            </a:solidFill>
          </p:grpSpPr>
          <p:sp>
            <p:nvSpPr>
              <p:cNvPr id="200" name="Rectangle 10"/>
              <p:cNvSpPr>
                <a:spLocks noChangeArrowheads="1"/>
              </p:cNvSpPr>
              <p:nvPr/>
            </p:nvSpPr>
            <p:spPr bwMode="auto">
              <a:xfrm>
                <a:off x="2474913" y="3758883"/>
                <a:ext cx="1108075" cy="293687"/>
              </a:xfrm>
              <a:prstGeom prst="rect">
                <a:avLst/>
              </a:prstGeom>
              <a:grpFill/>
              <a:ln w="9525" algn="ctr">
                <a:noFill/>
                <a:miter lim="800000"/>
              </a:ln>
              <a:effectLst>
                <a:prstShdw prst="shdw17" dist="17961" dir="2700000">
                  <a:srgbClr val="CCCCFF">
                    <a:gamma/>
                    <a:shade val="60000"/>
                    <a:invGamma/>
                  </a:srgbClr>
                </a:prstShdw>
              </a:effectLst>
            </p:spPr>
            <p:txBody>
              <a:bodyPr anchor="ctr"/>
              <a:lstStyle/>
              <a:p>
                <a:pPr defTabSz="457200">
                  <a:defRPr/>
                </a:pPr>
                <a:r>
                  <a:rPr lang="zh-CN" altLang="en-US" sz="1400">
                    <a:solidFill>
                      <a:srgbClr val="FFFFFF"/>
                    </a:solidFill>
                  </a:rPr>
                  <a:t>接口管理</a:t>
                </a:r>
                <a:endParaRPr lang="zh-CN" altLang="en-US" sz="1400">
                  <a:solidFill>
                    <a:srgbClr val="FFFFFF"/>
                  </a:solidFill>
                </a:endParaRPr>
              </a:p>
            </p:txBody>
          </p:sp>
          <p:sp>
            <p:nvSpPr>
              <p:cNvPr id="201" name="Rectangle 11"/>
              <p:cNvSpPr>
                <a:spLocks noChangeArrowheads="1"/>
              </p:cNvSpPr>
              <p:nvPr/>
            </p:nvSpPr>
            <p:spPr bwMode="auto">
              <a:xfrm>
                <a:off x="2474913" y="3357563"/>
                <a:ext cx="1108075" cy="293687"/>
              </a:xfrm>
              <a:prstGeom prst="rect">
                <a:avLst/>
              </a:prstGeom>
              <a:grpFill/>
              <a:ln w="9525" algn="ctr">
                <a:noFill/>
                <a:miter lim="800000"/>
              </a:ln>
              <a:effectLst>
                <a:prstShdw prst="shdw17" dist="17961" dir="2700000">
                  <a:srgbClr val="CCCCFF">
                    <a:gamma/>
                    <a:shade val="60000"/>
                    <a:invGamma/>
                  </a:srgbClr>
                </a:prstShdw>
              </a:effectLst>
            </p:spPr>
            <p:txBody>
              <a:bodyPr anchor="ctr"/>
              <a:lstStyle/>
              <a:p>
                <a:pPr defTabSz="457200">
                  <a:defRPr/>
                </a:pPr>
                <a:r>
                  <a:rPr lang="zh-CN" altLang="en-US" sz="1400">
                    <a:solidFill>
                      <a:srgbClr val="FFFFFF"/>
                    </a:solidFill>
                  </a:rPr>
                  <a:t>系统管理</a:t>
                </a:r>
                <a:endParaRPr lang="zh-CN" altLang="en-US" sz="1400">
                  <a:solidFill>
                    <a:srgbClr val="FFFFFF"/>
                  </a:solidFill>
                </a:endParaRPr>
              </a:p>
            </p:txBody>
          </p:sp>
          <p:sp>
            <p:nvSpPr>
              <p:cNvPr id="202" name="Rectangle 12"/>
              <p:cNvSpPr>
                <a:spLocks noChangeArrowheads="1"/>
              </p:cNvSpPr>
              <p:nvPr/>
            </p:nvSpPr>
            <p:spPr bwMode="auto">
              <a:xfrm>
                <a:off x="2484438" y="2956243"/>
                <a:ext cx="1108075" cy="293687"/>
              </a:xfrm>
              <a:prstGeom prst="rect">
                <a:avLst/>
              </a:prstGeom>
              <a:grpFill/>
              <a:ln w="9525" algn="ctr">
                <a:noFill/>
                <a:miter lim="800000"/>
              </a:ln>
              <a:effectLst>
                <a:prstShdw prst="shdw17" dist="17961" dir="2700000">
                  <a:srgbClr val="CCCCFF">
                    <a:gamma/>
                    <a:shade val="60000"/>
                    <a:invGamma/>
                  </a:srgbClr>
                </a:prstShdw>
              </a:effectLst>
            </p:spPr>
            <p:txBody>
              <a:bodyPr wrap="none" anchor="ctr"/>
              <a:lstStyle/>
              <a:p>
                <a:pPr defTabSz="457200">
                  <a:defRPr/>
                </a:pPr>
                <a:r>
                  <a:rPr lang="zh-CN" altLang="en-US" sz="1400">
                    <a:solidFill>
                      <a:srgbClr val="FFFFFF"/>
                    </a:solidFill>
                  </a:rPr>
                  <a:t>订票管理</a:t>
                </a:r>
                <a:endParaRPr lang="zh-CN" altLang="en-US" sz="1400">
                  <a:solidFill>
                    <a:srgbClr val="FFFFFF"/>
                  </a:solidFill>
                </a:endParaRPr>
              </a:p>
            </p:txBody>
          </p:sp>
          <p:sp>
            <p:nvSpPr>
              <p:cNvPr id="203" name="Rectangle 13"/>
              <p:cNvSpPr>
                <a:spLocks noChangeArrowheads="1"/>
              </p:cNvSpPr>
              <p:nvPr/>
            </p:nvSpPr>
            <p:spPr bwMode="auto">
              <a:xfrm>
                <a:off x="2484438" y="2565400"/>
                <a:ext cx="1108075" cy="295275"/>
              </a:xfrm>
              <a:prstGeom prst="rect">
                <a:avLst/>
              </a:prstGeom>
              <a:grpFill/>
              <a:ln w="9525" algn="ctr">
                <a:noFill/>
                <a:miter lim="800000"/>
              </a:ln>
              <a:effectLst>
                <a:prstShdw prst="shdw17" dist="17961" dir="2700000">
                  <a:srgbClr val="CCCCFF">
                    <a:gamma/>
                    <a:shade val="60000"/>
                    <a:invGamma/>
                  </a:srgbClr>
                </a:prstShdw>
              </a:effectLst>
            </p:spPr>
            <p:txBody>
              <a:bodyPr wrap="none" anchor="ctr"/>
              <a:lstStyle/>
              <a:p>
                <a:pPr defTabSz="457200">
                  <a:defRPr/>
                </a:pPr>
                <a:r>
                  <a:rPr lang="zh-CN" altLang="en-US" sz="1400">
                    <a:solidFill>
                      <a:srgbClr val="FFFFFF"/>
                    </a:solidFill>
                  </a:rPr>
                  <a:t>自助服务</a:t>
                </a:r>
                <a:endParaRPr lang="zh-CN" altLang="en-US" sz="1400">
                  <a:solidFill>
                    <a:srgbClr val="FFFFFF"/>
                  </a:solidFill>
                </a:endParaRPr>
              </a:p>
            </p:txBody>
          </p:sp>
        </p:grpSp>
        <p:pic>
          <p:nvPicPr>
            <p:cNvPr id="54288" name="Picture 15" descr="pic_14"/>
            <p:cNvPicPr>
              <a:picLocks noChangeAspect="1" noChangeArrowheads="1"/>
            </p:cNvPicPr>
            <p:nvPr/>
          </p:nvPicPr>
          <p:blipFill>
            <a:blip r:embed="rId6" cstate="print"/>
            <a:srcRect/>
            <a:stretch>
              <a:fillRect/>
            </a:stretch>
          </p:blipFill>
          <p:spPr bwMode="auto">
            <a:xfrm>
              <a:off x="3936970" y="2762228"/>
              <a:ext cx="1025525" cy="598487"/>
            </a:xfrm>
            <a:prstGeom prst="rect">
              <a:avLst/>
            </a:prstGeom>
            <a:noFill/>
            <a:ln w="9525">
              <a:noFill/>
              <a:miter lim="800000"/>
              <a:headEnd/>
              <a:tailEnd/>
            </a:ln>
          </p:spPr>
        </p:pic>
        <p:sp>
          <p:nvSpPr>
            <p:cNvPr id="54289" name="Text Box 16"/>
            <p:cNvSpPr txBox="1">
              <a:spLocks noChangeArrowheads="1"/>
            </p:cNvSpPr>
            <p:nvPr/>
          </p:nvSpPr>
          <p:spPr bwMode="auto">
            <a:xfrm>
              <a:off x="1911660" y="4692628"/>
              <a:ext cx="2155825" cy="369887"/>
            </a:xfrm>
            <a:prstGeom prst="rect">
              <a:avLst/>
            </a:prstGeom>
            <a:noFill/>
            <a:ln w="9525" algn="ctr">
              <a:noFill/>
              <a:miter lim="800000"/>
            </a:ln>
          </p:spPr>
          <p:txBody>
            <a:bodyPr wrap="square">
              <a:spAutoFit/>
            </a:bodyPr>
            <a:lstStyle/>
            <a:p>
              <a:pPr defTabSz="457200">
                <a:spcBef>
                  <a:spcPct val="50000"/>
                </a:spcBef>
              </a:pPr>
              <a:r>
                <a:rPr lang="zh-CN" altLang="en-US" dirty="0">
                  <a:solidFill>
                    <a:srgbClr val="FFFF00"/>
                  </a:solidFill>
                </a:rPr>
                <a:t>企业商旅系统</a:t>
              </a:r>
              <a:endParaRPr lang="zh-CN" altLang="en-US" dirty="0">
                <a:solidFill>
                  <a:srgbClr val="FFFF00"/>
                </a:solidFill>
              </a:endParaRPr>
            </a:p>
          </p:txBody>
        </p:sp>
        <p:pic>
          <p:nvPicPr>
            <p:cNvPr id="54290" name="Picture 4"/>
            <p:cNvPicPr>
              <a:picLocks noChangeAspect="1" noChangeArrowheads="1"/>
            </p:cNvPicPr>
            <p:nvPr/>
          </p:nvPicPr>
          <p:blipFill>
            <a:blip r:embed="rId7" cstate="email">
              <a:lum bright="-6000"/>
            </a:blip>
            <a:srcRect/>
            <a:stretch>
              <a:fillRect/>
            </a:stretch>
          </p:blipFill>
          <p:spPr bwMode="auto">
            <a:xfrm>
              <a:off x="5729257" y="1006453"/>
              <a:ext cx="2714625" cy="571500"/>
            </a:xfrm>
            <a:prstGeom prst="rect">
              <a:avLst/>
            </a:prstGeom>
            <a:noFill/>
            <a:ln w="9525" algn="ctr">
              <a:noFill/>
              <a:miter lim="800000"/>
              <a:headEnd/>
              <a:tailEnd/>
            </a:ln>
          </p:spPr>
        </p:pic>
        <p:pic>
          <p:nvPicPr>
            <p:cNvPr id="54291" name="Picture 4"/>
            <p:cNvPicPr>
              <a:picLocks noChangeAspect="1" noChangeArrowheads="1"/>
            </p:cNvPicPr>
            <p:nvPr/>
          </p:nvPicPr>
          <p:blipFill>
            <a:blip r:embed="rId8" cstate="email">
              <a:lum bright="-6000"/>
            </a:blip>
            <a:srcRect/>
            <a:stretch>
              <a:fillRect/>
            </a:stretch>
          </p:blipFill>
          <p:spPr bwMode="auto">
            <a:xfrm>
              <a:off x="8329582" y="2149453"/>
              <a:ext cx="720725" cy="2714625"/>
            </a:xfrm>
            <a:prstGeom prst="rect">
              <a:avLst/>
            </a:prstGeom>
            <a:noFill/>
            <a:ln w="9525" algn="ctr">
              <a:noFill/>
              <a:miter lim="800000"/>
              <a:headEnd/>
              <a:tailEnd/>
            </a:ln>
          </p:spPr>
        </p:pic>
        <p:sp>
          <p:nvSpPr>
            <p:cNvPr id="54292" name="Text Box 6"/>
            <p:cNvSpPr txBox="1">
              <a:spLocks noChangeArrowheads="1"/>
            </p:cNvSpPr>
            <p:nvPr/>
          </p:nvSpPr>
          <p:spPr bwMode="auto">
            <a:xfrm>
              <a:off x="8488332" y="3001940"/>
              <a:ext cx="368300" cy="830263"/>
            </a:xfrm>
            <a:prstGeom prst="rect">
              <a:avLst/>
            </a:prstGeom>
            <a:noFill/>
            <a:ln w="9525">
              <a:noFill/>
              <a:miter lim="800000"/>
            </a:ln>
          </p:spPr>
          <p:txBody>
            <a:bodyPr>
              <a:spAutoFit/>
            </a:bodyPr>
            <a:lstStyle/>
            <a:p>
              <a:pPr defTabSz="457200">
                <a:spcBef>
                  <a:spcPct val="50000"/>
                </a:spcBef>
              </a:pPr>
              <a:r>
                <a:rPr lang="zh-CN" altLang="en-US" sz="2400">
                  <a:solidFill>
                    <a:srgbClr val="FFFFFF"/>
                  </a:solidFill>
                </a:rPr>
                <a:t>银行</a:t>
              </a:r>
              <a:endParaRPr lang="zh-CN" altLang="en-US" sz="2400">
                <a:solidFill>
                  <a:srgbClr val="FFFFFF"/>
                </a:solidFill>
              </a:endParaRPr>
            </a:p>
          </p:txBody>
        </p:sp>
        <p:pic>
          <p:nvPicPr>
            <p:cNvPr id="54293" name="Picture 5" descr="C:\Documents and Settings\Song\Local Settings\Application Data\Mindjet\MindManager\8\Library\ENU\Images\Objects\objects-currency-coins.png"/>
            <p:cNvPicPr>
              <a:picLocks noChangeAspect="1" noChangeArrowheads="1"/>
            </p:cNvPicPr>
            <p:nvPr/>
          </p:nvPicPr>
          <p:blipFill>
            <a:blip r:embed="rId9" cstate="print"/>
            <a:srcRect/>
            <a:stretch>
              <a:fillRect/>
            </a:stretch>
          </p:blipFill>
          <p:spPr bwMode="auto">
            <a:xfrm>
              <a:off x="8474045" y="4441803"/>
              <a:ext cx="642937" cy="642937"/>
            </a:xfrm>
            <a:prstGeom prst="rect">
              <a:avLst/>
            </a:prstGeom>
            <a:noFill/>
            <a:ln w="9525">
              <a:noFill/>
              <a:miter lim="800000"/>
              <a:headEnd/>
              <a:tailEnd/>
            </a:ln>
          </p:spPr>
        </p:pic>
        <p:pic>
          <p:nvPicPr>
            <p:cNvPr id="54294" name="Picture 18"/>
            <p:cNvPicPr>
              <a:picLocks noChangeAspect="1" noChangeArrowheads="1"/>
            </p:cNvPicPr>
            <p:nvPr/>
          </p:nvPicPr>
          <p:blipFill>
            <a:blip r:embed="rId10" cstate="print"/>
            <a:srcRect/>
            <a:stretch>
              <a:fillRect/>
            </a:stretch>
          </p:blipFill>
          <p:spPr bwMode="auto">
            <a:xfrm>
              <a:off x="7678707" y="2498703"/>
              <a:ext cx="722313" cy="2303462"/>
            </a:xfrm>
            <a:prstGeom prst="rect">
              <a:avLst/>
            </a:prstGeom>
            <a:noFill/>
            <a:ln w="9525">
              <a:noFill/>
              <a:miter lim="800000"/>
              <a:headEnd/>
              <a:tailEnd/>
            </a:ln>
          </p:spPr>
        </p:pic>
        <p:sp>
          <p:nvSpPr>
            <p:cNvPr id="54295" name="TextBox 58"/>
            <p:cNvSpPr txBox="1">
              <a:spLocks noChangeArrowheads="1"/>
            </p:cNvSpPr>
            <p:nvPr/>
          </p:nvSpPr>
          <p:spPr bwMode="auto">
            <a:xfrm>
              <a:off x="7679584" y="3138465"/>
              <a:ext cx="505539" cy="1254152"/>
            </a:xfrm>
            <a:prstGeom prst="rect">
              <a:avLst/>
            </a:prstGeom>
            <a:noFill/>
            <a:ln w="9525">
              <a:noFill/>
              <a:miter lim="800000"/>
            </a:ln>
          </p:spPr>
          <p:txBody>
            <a:bodyPr vert="eaVert" wrap="square">
              <a:spAutoFit/>
            </a:bodyPr>
            <a:lstStyle/>
            <a:p>
              <a:pPr defTabSz="457200"/>
              <a:r>
                <a:rPr lang="zh-CN" altLang="en-US" dirty="0">
                  <a:solidFill>
                    <a:srgbClr val="F08C00"/>
                  </a:solidFill>
                </a:rPr>
                <a:t>协议</a:t>
              </a:r>
              <a:r>
                <a:rPr lang="zh-CN" altLang="en-US" dirty="0" smtClean="0">
                  <a:solidFill>
                    <a:srgbClr val="F08C00"/>
                  </a:solidFill>
                </a:rPr>
                <a:t>托收</a:t>
              </a:r>
              <a:endParaRPr lang="zh-CN" altLang="en-US" dirty="0">
                <a:solidFill>
                  <a:srgbClr val="F08C00"/>
                </a:solidFill>
              </a:endParaRPr>
            </a:p>
          </p:txBody>
        </p:sp>
        <p:grpSp>
          <p:nvGrpSpPr>
            <p:cNvPr id="5" name="组合 59"/>
            <p:cNvGrpSpPr/>
            <p:nvPr/>
          </p:nvGrpSpPr>
          <p:grpSpPr bwMode="auto">
            <a:xfrm>
              <a:off x="6384895" y="2209778"/>
              <a:ext cx="1162050" cy="2684462"/>
              <a:chOff x="6643702" y="2000240"/>
              <a:chExt cx="1142976" cy="2714644"/>
            </a:xfrm>
          </p:grpSpPr>
          <p:pic>
            <p:nvPicPr>
              <p:cNvPr id="54324" name="Picture 2"/>
              <p:cNvPicPr>
                <a:picLocks noChangeAspect="1" noChangeArrowheads="1"/>
              </p:cNvPicPr>
              <p:nvPr/>
            </p:nvPicPr>
            <p:blipFill>
              <a:blip r:embed="rId11" cstate="email">
                <a:lum bright="-6000"/>
              </a:blip>
              <a:srcRect/>
              <a:stretch>
                <a:fillRect/>
              </a:stretch>
            </p:blipFill>
            <p:spPr bwMode="auto">
              <a:xfrm>
                <a:off x="6643702" y="2000240"/>
                <a:ext cx="1142976" cy="2714644"/>
              </a:xfrm>
              <a:prstGeom prst="rect">
                <a:avLst/>
              </a:prstGeom>
              <a:noFill/>
              <a:ln w="9525" algn="ctr">
                <a:noFill/>
                <a:miter lim="800000"/>
                <a:headEnd/>
                <a:tailEnd/>
              </a:ln>
            </p:spPr>
          </p:pic>
          <p:sp>
            <p:nvSpPr>
              <p:cNvPr id="54325" name="TextBox 61"/>
              <p:cNvSpPr txBox="1">
                <a:spLocks noChangeArrowheads="1"/>
              </p:cNvSpPr>
              <p:nvPr/>
            </p:nvSpPr>
            <p:spPr bwMode="auto">
              <a:xfrm>
                <a:off x="7003720" y="2294076"/>
                <a:ext cx="497241" cy="1493938"/>
              </a:xfrm>
              <a:prstGeom prst="rect">
                <a:avLst/>
              </a:prstGeom>
              <a:noFill/>
              <a:ln w="9525">
                <a:noFill/>
                <a:miter lim="800000"/>
              </a:ln>
            </p:spPr>
            <p:txBody>
              <a:bodyPr vert="eaVert" wrap="none">
                <a:spAutoFit/>
              </a:bodyPr>
              <a:lstStyle/>
              <a:p>
                <a:pPr defTabSz="457200"/>
                <a:r>
                  <a:rPr lang="zh-CN" altLang="en-US" b="1" dirty="0" smtClean="0">
                    <a:solidFill>
                      <a:srgbClr val="FFFF00"/>
                    </a:solidFill>
                  </a:rPr>
                  <a:t>商旅</a:t>
                </a:r>
                <a:r>
                  <a:rPr lang="zh-CN" altLang="en-US" b="1" dirty="0">
                    <a:solidFill>
                      <a:srgbClr val="FFFF00"/>
                    </a:solidFill>
                  </a:rPr>
                  <a:t>服务平台</a:t>
                </a:r>
                <a:endParaRPr lang="zh-CN" altLang="en-US" b="1" dirty="0">
                  <a:solidFill>
                    <a:srgbClr val="FFFF00"/>
                  </a:solidFill>
                </a:endParaRPr>
              </a:p>
            </p:txBody>
          </p:sp>
        </p:grpSp>
        <p:grpSp>
          <p:nvGrpSpPr>
            <p:cNvPr id="6" name="组合 62"/>
            <p:cNvGrpSpPr/>
            <p:nvPr/>
          </p:nvGrpSpPr>
          <p:grpSpPr bwMode="auto">
            <a:xfrm>
              <a:off x="6443632" y="1490640"/>
              <a:ext cx="1143000" cy="722313"/>
              <a:chOff x="5909951" y="5305759"/>
              <a:chExt cx="1143009" cy="722313"/>
            </a:xfrm>
          </p:grpSpPr>
          <p:pic>
            <p:nvPicPr>
              <p:cNvPr id="54322" name="Picture 18"/>
              <p:cNvPicPr>
                <a:picLocks noChangeAspect="1" noChangeArrowheads="1"/>
              </p:cNvPicPr>
              <p:nvPr/>
            </p:nvPicPr>
            <p:blipFill>
              <a:blip r:embed="rId12" cstate="email"/>
              <a:srcRect/>
              <a:stretch>
                <a:fillRect/>
              </a:stretch>
            </p:blipFill>
            <p:spPr bwMode="auto">
              <a:xfrm>
                <a:off x="5909951" y="5305759"/>
                <a:ext cx="1143009" cy="722313"/>
              </a:xfrm>
              <a:prstGeom prst="rect">
                <a:avLst/>
              </a:prstGeom>
              <a:noFill/>
              <a:ln w="9525">
                <a:noFill/>
                <a:miter lim="800000"/>
                <a:headEnd/>
                <a:tailEnd/>
              </a:ln>
            </p:spPr>
          </p:pic>
          <p:sp>
            <p:nvSpPr>
              <p:cNvPr id="54323" name="TextBox 64"/>
              <p:cNvSpPr txBox="1">
                <a:spLocks noChangeArrowheads="1"/>
              </p:cNvSpPr>
              <p:nvPr/>
            </p:nvSpPr>
            <p:spPr bwMode="auto">
              <a:xfrm>
                <a:off x="6166192" y="5588334"/>
                <a:ext cx="646336" cy="369333"/>
              </a:xfrm>
              <a:prstGeom prst="rect">
                <a:avLst/>
              </a:prstGeom>
              <a:noFill/>
              <a:ln w="9525">
                <a:noFill/>
                <a:miter lim="800000"/>
              </a:ln>
            </p:spPr>
            <p:txBody>
              <a:bodyPr wrap="none">
                <a:spAutoFit/>
              </a:bodyPr>
              <a:lstStyle/>
              <a:p>
                <a:pPr defTabSz="457200"/>
                <a:r>
                  <a:rPr lang="zh-CN" altLang="en-US">
                    <a:solidFill>
                      <a:srgbClr val="F08C00"/>
                    </a:solidFill>
                  </a:rPr>
                  <a:t>订票</a:t>
                </a:r>
                <a:endParaRPr lang="zh-CN" altLang="en-US">
                  <a:solidFill>
                    <a:srgbClr val="F08C00"/>
                  </a:solidFill>
                </a:endParaRPr>
              </a:p>
            </p:txBody>
          </p:sp>
        </p:grpSp>
        <p:pic>
          <p:nvPicPr>
            <p:cNvPr id="54298" name="Picture 6" descr="C:\Documents and Settings\Song\Local Settings\Application Data\Mindjet\MindManager\8\Library\ENU\Images\Electronics\tech-computer-minitower.png"/>
            <p:cNvPicPr>
              <a:picLocks noChangeAspect="1" noChangeArrowheads="1"/>
            </p:cNvPicPr>
            <p:nvPr/>
          </p:nvPicPr>
          <p:blipFill>
            <a:blip r:embed="rId13" cstate="print"/>
            <a:srcRect/>
            <a:stretch>
              <a:fillRect/>
            </a:stretch>
          </p:blipFill>
          <p:spPr bwMode="auto">
            <a:xfrm>
              <a:off x="6170582" y="4271940"/>
              <a:ext cx="785813" cy="785813"/>
            </a:xfrm>
            <a:prstGeom prst="rect">
              <a:avLst/>
            </a:prstGeom>
            <a:noFill/>
            <a:ln w="9525">
              <a:noFill/>
              <a:miter lim="800000"/>
              <a:headEnd/>
              <a:tailEnd/>
            </a:ln>
          </p:spPr>
        </p:pic>
        <p:sp>
          <p:nvSpPr>
            <p:cNvPr id="54299" name="TextBox 68"/>
            <p:cNvSpPr txBox="1">
              <a:spLocks noChangeArrowheads="1"/>
            </p:cNvSpPr>
            <p:nvPr/>
          </p:nvSpPr>
          <p:spPr bwMode="auto">
            <a:xfrm>
              <a:off x="6086445" y="1136628"/>
              <a:ext cx="2032000" cy="369887"/>
            </a:xfrm>
            <a:prstGeom prst="rect">
              <a:avLst/>
            </a:prstGeom>
            <a:noFill/>
            <a:ln w="9525">
              <a:noFill/>
              <a:miter lim="800000"/>
            </a:ln>
          </p:spPr>
          <p:txBody>
            <a:bodyPr wrap="none">
              <a:spAutoFit/>
            </a:bodyPr>
            <a:lstStyle/>
            <a:p>
              <a:pPr defTabSz="457200"/>
              <a:r>
                <a:rPr lang="zh-CN" altLang="en-US">
                  <a:solidFill>
                    <a:srgbClr val="FFFFFF"/>
                  </a:solidFill>
                </a:rPr>
                <a:t>航空公司票务系统</a:t>
              </a:r>
              <a:endParaRPr lang="zh-CN" altLang="en-US">
                <a:solidFill>
                  <a:srgbClr val="FFFFFF"/>
                </a:solidFill>
              </a:endParaRPr>
            </a:p>
          </p:txBody>
        </p:sp>
        <p:pic>
          <p:nvPicPr>
            <p:cNvPr id="54300" name="Picture 8" descr="C:\Documents and Settings\Song\Local Settings\Application Data\Mindjet\MindManager\8\Library\ENU\Images\Vehicles\vehicle-air-airplane.png"/>
            <p:cNvPicPr>
              <a:picLocks noChangeAspect="1" noChangeArrowheads="1"/>
            </p:cNvPicPr>
            <p:nvPr/>
          </p:nvPicPr>
          <p:blipFill>
            <a:blip r:embed="rId14" cstate="print"/>
            <a:srcRect/>
            <a:stretch>
              <a:fillRect/>
            </a:stretch>
          </p:blipFill>
          <p:spPr bwMode="auto">
            <a:xfrm>
              <a:off x="8185120" y="985815"/>
              <a:ext cx="754062" cy="754063"/>
            </a:xfrm>
            <a:prstGeom prst="rect">
              <a:avLst/>
            </a:prstGeom>
            <a:noFill/>
            <a:ln w="9525">
              <a:noFill/>
              <a:miter lim="800000"/>
              <a:headEnd/>
              <a:tailEnd/>
            </a:ln>
          </p:spPr>
        </p:pic>
        <p:grpSp>
          <p:nvGrpSpPr>
            <p:cNvPr id="7" name="组合 70"/>
            <p:cNvGrpSpPr/>
            <p:nvPr/>
          </p:nvGrpSpPr>
          <p:grpSpPr bwMode="auto">
            <a:xfrm>
              <a:off x="5351432" y="3578203"/>
              <a:ext cx="890588" cy="1143000"/>
              <a:chOff x="4593171" y="4714884"/>
              <a:chExt cx="890607" cy="1143009"/>
            </a:xfrm>
          </p:grpSpPr>
          <p:pic>
            <p:nvPicPr>
              <p:cNvPr id="54320" name="Picture 18"/>
              <p:cNvPicPr>
                <a:picLocks noChangeAspect="1" noChangeArrowheads="1"/>
              </p:cNvPicPr>
              <p:nvPr/>
            </p:nvPicPr>
            <p:blipFill>
              <a:blip r:embed="rId15" cstate="email"/>
              <a:srcRect/>
              <a:stretch>
                <a:fillRect/>
              </a:stretch>
            </p:blipFill>
            <p:spPr bwMode="auto">
              <a:xfrm rot="5400000">
                <a:off x="4466970" y="4841085"/>
                <a:ext cx="1143009" cy="890607"/>
              </a:xfrm>
              <a:prstGeom prst="rect">
                <a:avLst/>
              </a:prstGeom>
              <a:noFill/>
              <a:ln w="9525">
                <a:noFill/>
                <a:miter lim="800000"/>
                <a:headEnd/>
                <a:tailEnd/>
              </a:ln>
            </p:spPr>
          </p:pic>
          <p:sp>
            <p:nvSpPr>
              <p:cNvPr id="54321" name="TextBox 72"/>
              <p:cNvSpPr txBox="1">
                <a:spLocks noChangeArrowheads="1"/>
              </p:cNvSpPr>
              <p:nvPr/>
            </p:nvSpPr>
            <p:spPr bwMode="auto">
              <a:xfrm>
                <a:off x="4618675" y="4970155"/>
                <a:ext cx="682946" cy="523224"/>
              </a:xfrm>
              <a:prstGeom prst="rect">
                <a:avLst/>
              </a:prstGeom>
              <a:noFill/>
              <a:ln w="9525">
                <a:noFill/>
                <a:miter lim="800000"/>
              </a:ln>
            </p:spPr>
            <p:txBody>
              <a:bodyPr>
                <a:spAutoFit/>
              </a:bodyPr>
              <a:lstStyle/>
              <a:p>
                <a:pPr defTabSz="457200"/>
                <a:r>
                  <a:rPr lang="zh-CN" altLang="en-US" sz="1400">
                    <a:solidFill>
                      <a:srgbClr val="F08C00"/>
                    </a:solidFill>
                  </a:rPr>
                  <a:t>定期结算</a:t>
                </a:r>
                <a:endParaRPr lang="zh-CN" altLang="en-US" sz="1400">
                  <a:solidFill>
                    <a:srgbClr val="F08C00"/>
                  </a:solidFill>
                </a:endParaRPr>
              </a:p>
            </p:txBody>
          </p:sp>
        </p:grpSp>
        <p:grpSp>
          <p:nvGrpSpPr>
            <p:cNvPr id="8" name="组合 73"/>
            <p:cNvGrpSpPr/>
            <p:nvPr/>
          </p:nvGrpSpPr>
          <p:grpSpPr bwMode="auto">
            <a:xfrm>
              <a:off x="5305395" y="2238353"/>
              <a:ext cx="936625" cy="1143000"/>
              <a:chOff x="4546722" y="4714884"/>
              <a:chExt cx="935377" cy="1143009"/>
            </a:xfrm>
          </p:grpSpPr>
          <p:pic>
            <p:nvPicPr>
              <p:cNvPr id="54318" name="Picture 18"/>
              <p:cNvPicPr>
                <a:picLocks noChangeAspect="1" noChangeArrowheads="1"/>
              </p:cNvPicPr>
              <p:nvPr/>
            </p:nvPicPr>
            <p:blipFill>
              <a:blip r:embed="rId16" cstate="email"/>
              <a:srcRect/>
              <a:stretch>
                <a:fillRect/>
              </a:stretch>
            </p:blipFill>
            <p:spPr bwMode="auto">
              <a:xfrm rot="5400000">
                <a:off x="4442906" y="4818700"/>
                <a:ext cx="1143009" cy="935377"/>
              </a:xfrm>
              <a:prstGeom prst="rect">
                <a:avLst/>
              </a:prstGeom>
              <a:noFill/>
              <a:ln w="9525">
                <a:noFill/>
                <a:miter lim="800000"/>
                <a:headEnd/>
                <a:tailEnd/>
              </a:ln>
            </p:spPr>
          </p:pic>
          <p:sp>
            <p:nvSpPr>
              <p:cNvPr id="54319" name="TextBox 75"/>
              <p:cNvSpPr txBox="1">
                <a:spLocks noChangeArrowheads="1"/>
              </p:cNvSpPr>
              <p:nvPr/>
            </p:nvSpPr>
            <p:spPr bwMode="auto">
              <a:xfrm>
                <a:off x="4618675" y="4970155"/>
                <a:ext cx="682946" cy="523224"/>
              </a:xfrm>
              <a:prstGeom prst="rect">
                <a:avLst/>
              </a:prstGeom>
              <a:noFill/>
              <a:ln w="9525">
                <a:noFill/>
                <a:miter lim="800000"/>
              </a:ln>
            </p:spPr>
            <p:txBody>
              <a:bodyPr>
                <a:spAutoFit/>
              </a:bodyPr>
              <a:lstStyle/>
              <a:p>
                <a:pPr defTabSz="457200"/>
                <a:r>
                  <a:rPr lang="zh-CN" altLang="en-US" sz="1400">
                    <a:solidFill>
                      <a:srgbClr val="F08C00"/>
                    </a:solidFill>
                  </a:rPr>
                  <a:t>订票流程</a:t>
                </a:r>
                <a:endParaRPr lang="zh-CN" altLang="en-US" sz="1400">
                  <a:solidFill>
                    <a:srgbClr val="F08C00"/>
                  </a:solidFill>
                </a:endParaRPr>
              </a:p>
            </p:txBody>
          </p:sp>
        </p:grpSp>
        <p:grpSp>
          <p:nvGrpSpPr>
            <p:cNvPr id="9" name="Group 5"/>
            <p:cNvGrpSpPr/>
            <p:nvPr/>
          </p:nvGrpSpPr>
          <p:grpSpPr bwMode="auto">
            <a:xfrm>
              <a:off x="407957" y="5738790"/>
              <a:ext cx="2219325" cy="576263"/>
              <a:chOff x="-2024" y="1013"/>
              <a:chExt cx="2548" cy="473"/>
            </a:xfrm>
          </p:grpSpPr>
          <p:pic>
            <p:nvPicPr>
              <p:cNvPr id="54316" name="Picture 6"/>
              <p:cNvPicPr>
                <a:picLocks noChangeArrowheads="1"/>
              </p:cNvPicPr>
              <p:nvPr/>
            </p:nvPicPr>
            <p:blipFill>
              <a:blip r:embed="rId17" cstate="email">
                <a:lum bright="12000"/>
              </a:blip>
              <a:srcRect/>
              <a:stretch>
                <a:fillRect/>
              </a:stretch>
            </p:blipFill>
            <p:spPr bwMode="auto">
              <a:xfrm>
                <a:off x="-2024" y="1013"/>
                <a:ext cx="2548" cy="473"/>
              </a:xfrm>
              <a:prstGeom prst="rect">
                <a:avLst/>
              </a:prstGeom>
              <a:noFill/>
              <a:ln w="9525" algn="ctr">
                <a:noFill/>
                <a:miter lim="800000"/>
                <a:headEnd/>
                <a:tailEnd/>
              </a:ln>
            </p:spPr>
          </p:pic>
          <p:sp>
            <p:nvSpPr>
              <p:cNvPr id="229" name="Text Box 7"/>
              <p:cNvSpPr txBox="1">
                <a:spLocks noChangeArrowheads="1"/>
              </p:cNvSpPr>
              <p:nvPr/>
            </p:nvSpPr>
            <p:spPr bwMode="auto">
              <a:xfrm>
                <a:off x="-1875" y="1132"/>
                <a:ext cx="2233" cy="267"/>
              </a:xfrm>
              <a:prstGeom prst="rect">
                <a:avLst/>
              </a:prstGeom>
              <a:noFill/>
              <a:ln w="12700" algn="ctr">
                <a:noFill/>
                <a:miter lim="800000"/>
              </a:ln>
              <a:effectLst>
                <a:outerShdw dist="17961" dir="2700000" algn="ctr" rotWithShape="0">
                  <a:srgbClr val="0099FF"/>
                </a:outerShdw>
              </a:effectLst>
            </p:spPr>
            <p:txBody>
              <a:bodyPr anchor="ctr">
                <a:spAutoFit/>
              </a:bodyPr>
              <a:lstStyle/>
              <a:p>
                <a:pPr defTabSz="457200">
                  <a:lnSpc>
                    <a:spcPct val="85000"/>
                  </a:lnSpc>
                  <a:defRPr/>
                </a:pPr>
                <a:r>
                  <a:rPr lang="zh-CN" altLang="en-US" dirty="0">
                    <a:solidFill>
                      <a:srgbClr val="FFFF00"/>
                    </a:solidFill>
                    <a:effectLst>
                      <a:outerShdw blurRad="38100" dist="38100" dir="2700000" algn="tl">
                        <a:srgbClr val="000000">
                          <a:alpha val="43137"/>
                        </a:srgbClr>
                      </a:outerShdw>
                    </a:effectLst>
                  </a:rPr>
                  <a:t>集团</a:t>
                </a:r>
                <a:r>
                  <a:rPr lang="en-US" altLang="zh-CN" dirty="0">
                    <a:solidFill>
                      <a:srgbClr val="FFFF00"/>
                    </a:solidFill>
                    <a:effectLst>
                      <a:outerShdw blurRad="38100" dist="38100" dir="2700000" algn="tl">
                        <a:srgbClr val="000000">
                          <a:alpha val="43137"/>
                        </a:srgbClr>
                      </a:outerShdw>
                    </a:effectLst>
                  </a:rPr>
                  <a:t>VIP</a:t>
                </a:r>
                <a:r>
                  <a:rPr lang="zh-CN" altLang="en-US" dirty="0">
                    <a:solidFill>
                      <a:srgbClr val="FFFF00"/>
                    </a:solidFill>
                    <a:effectLst>
                      <a:outerShdw blurRad="38100" dist="38100" dir="2700000" algn="tl">
                        <a:srgbClr val="000000">
                          <a:alpha val="43137"/>
                        </a:srgbClr>
                      </a:outerShdw>
                    </a:effectLst>
                  </a:rPr>
                  <a:t>模式</a:t>
                </a:r>
                <a:endParaRPr lang="zh-CN" altLang="en-US" dirty="0">
                  <a:solidFill>
                    <a:srgbClr val="FFFF00"/>
                  </a:solidFill>
                  <a:effectLst>
                    <a:outerShdw blurRad="38100" dist="38100" dir="2700000" algn="tl">
                      <a:srgbClr val="000000">
                        <a:alpha val="43137"/>
                      </a:srgbClr>
                    </a:outerShdw>
                  </a:effectLst>
                </a:endParaRPr>
              </a:p>
            </p:txBody>
          </p:sp>
        </p:grpSp>
        <p:sp>
          <p:nvSpPr>
            <p:cNvPr id="54304" name="Rectangle 3"/>
            <p:cNvSpPr>
              <a:spLocks noChangeArrowheads="1"/>
            </p:cNvSpPr>
            <p:nvPr/>
          </p:nvSpPr>
          <p:spPr bwMode="auto">
            <a:xfrm>
              <a:off x="561945" y="5281590"/>
              <a:ext cx="1641475" cy="384175"/>
            </a:xfrm>
            <a:prstGeom prst="rect">
              <a:avLst/>
            </a:prstGeom>
            <a:noFill/>
            <a:ln w="9525">
              <a:noFill/>
              <a:miter lim="800000"/>
            </a:ln>
          </p:spPr>
          <p:txBody>
            <a:bodyPr anchor="ctr"/>
            <a:lstStyle/>
            <a:p>
              <a:pPr defTabSz="457200"/>
              <a:r>
                <a:rPr lang="zh-CN" altLang="en-US" sz="1400">
                  <a:solidFill>
                    <a:srgbClr val="000000"/>
                  </a:solidFill>
                </a:rPr>
                <a:t>大企业</a:t>
              </a:r>
              <a:endParaRPr lang="zh-CN" altLang="en-US" sz="1400">
                <a:solidFill>
                  <a:srgbClr val="000000"/>
                </a:solidFill>
              </a:endParaRPr>
            </a:p>
          </p:txBody>
        </p:sp>
        <p:sp>
          <p:nvSpPr>
            <p:cNvPr id="54305" name="圆角矩形 67"/>
            <p:cNvSpPr>
              <a:spLocks noChangeArrowheads="1"/>
            </p:cNvSpPr>
            <p:nvPr/>
          </p:nvSpPr>
          <p:spPr bwMode="auto">
            <a:xfrm>
              <a:off x="480982" y="2354240"/>
              <a:ext cx="4968875" cy="4032250"/>
            </a:xfrm>
            <a:prstGeom prst="roundRect">
              <a:avLst>
                <a:gd name="adj" fmla="val 6241"/>
              </a:avLst>
            </a:prstGeom>
            <a:noFill/>
            <a:ln w="3175" algn="ctr">
              <a:solidFill>
                <a:schemeClr val="accent1"/>
              </a:solidFill>
              <a:prstDash val="dash"/>
              <a:round/>
            </a:ln>
          </p:spPr>
          <p:txBody>
            <a:bodyPr wrap="none" lIns="0" tIns="0" rIns="0" bIns="0" anchor="ctr"/>
            <a:lstStyle/>
            <a:p>
              <a:pPr defTabSz="457200"/>
              <a:endParaRPr lang="zh-CN" altLang="en-US">
                <a:solidFill>
                  <a:srgbClr val="FFFFFF"/>
                </a:solidFill>
                <a:ea typeface="宋体" panose="02010600030101010101" pitchFamily="2" charset="-122"/>
              </a:endParaRPr>
            </a:p>
          </p:txBody>
        </p:sp>
        <p:pic>
          <p:nvPicPr>
            <p:cNvPr id="54306" name="Picture 38"/>
            <p:cNvPicPr>
              <a:picLocks noChangeAspect="1" noChangeArrowheads="1"/>
            </p:cNvPicPr>
            <p:nvPr/>
          </p:nvPicPr>
          <p:blipFill>
            <a:blip r:embed="rId2" cstate="email"/>
            <a:srcRect/>
            <a:stretch>
              <a:fillRect/>
            </a:stretch>
          </p:blipFill>
          <p:spPr bwMode="auto">
            <a:xfrm>
              <a:off x="3792507" y="985815"/>
              <a:ext cx="744538" cy="688975"/>
            </a:xfrm>
            <a:prstGeom prst="rect">
              <a:avLst/>
            </a:prstGeom>
            <a:noFill/>
            <a:ln w="9525">
              <a:noFill/>
              <a:miter lim="800000"/>
              <a:headEnd/>
              <a:tailEnd/>
            </a:ln>
          </p:spPr>
        </p:pic>
        <p:pic>
          <p:nvPicPr>
            <p:cNvPr id="54307" name="Picture 4" descr="C:\Documents and Settings\Song\桌面\E40_Gerl.jpg"/>
            <p:cNvPicPr>
              <a:picLocks noChangeAspect="1" noChangeArrowheads="1"/>
            </p:cNvPicPr>
            <p:nvPr/>
          </p:nvPicPr>
          <p:blipFill>
            <a:blip r:embed="rId18" cstate="email"/>
            <a:srcRect/>
            <a:stretch>
              <a:fillRect/>
            </a:stretch>
          </p:blipFill>
          <p:spPr bwMode="auto">
            <a:xfrm>
              <a:off x="3000345" y="985815"/>
              <a:ext cx="517525" cy="720725"/>
            </a:xfrm>
            <a:prstGeom prst="rect">
              <a:avLst/>
            </a:prstGeom>
            <a:noFill/>
            <a:ln w="9525">
              <a:noFill/>
              <a:miter lim="800000"/>
              <a:headEnd/>
              <a:tailEnd/>
            </a:ln>
          </p:spPr>
        </p:pic>
        <p:sp>
          <p:nvSpPr>
            <p:cNvPr id="54308" name="Rectangle 39"/>
            <p:cNvSpPr>
              <a:spLocks noChangeArrowheads="1"/>
            </p:cNvSpPr>
            <p:nvPr/>
          </p:nvSpPr>
          <p:spPr bwMode="auto">
            <a:xfrm>
              <a:off x="3865532" y="1706540"/>
              <a:ext cx="900113" cy="144463"/>
            </a:xfrm>
            <a:prstGeom prst="rect">
              <a:avLst/>
            </a:prstGeom>
            <a:noFill/>
            <a:ln w="9525">
              <a:noFill/>
              <a:miter lim="800000"/>
            </a:ln>
          </p:spPr>
          <p:txBody>
            <a:bodyPr anchor="ctr"/>
            <a:lstStyle/>
            <a:p>
              <a:pPr defTabSz="457200"/>
              <a:r>
                <a:rPr lang="zh-CN" altLang="en-US" sz="1400">
                  <a:solidFill>
                    <a:srgbClr val="6699FF"/>
                  </a:solidFill>
                </a:rPr>
                <a:t>员工</a:t>
              </a:r>
              <a:endParaRPr lang="zh-CN" altLang="en-US" sz="1400">
                <a:solidFill>
                  <a:srgbClr val="6699FF"/>
                </a:solidFill>
              </a:endParaRPr>
            </a:p>
          </p:txBody>
        </p:sp>
        <p:sp>
          <p:nvSpPr>
            <p:cNvPr id="54309" name="Rectangle 44"/>
            <p:cNvSpPr>
              <a:spLocks noChangeArrowheads="1"/>
            </p:cNvSpPr>
            <p:nvPr/>
          </p:nvSpPr>
          <p:spPr bwMode="auto">
            <a:xfrm>
              <a:off x="2857470" y="1706540"/>
              <a:ext cx="900112" cy="144463"/>
            </a:xfrm>
            <a:prstGeom prst="rect">
              <a:avLst/>
            </a:prstGeom>
            <a:noFill/>
            <a:ln w="9525">
              <a:noFill/>
              <a:miter lim="800000"/>
            </a:ln>
          </p:spPr>
          <p:txBody>
            <a:bodyPr anchor="ctr"/>
            <a:lstStyle/>
            <a:p>
              <a:pPr defTabSz="457200"/>
              <a:r>
                <a:rPr lang="zh-CN" altLang="en-US" sz="1400">
                  <a:solidFill>
                    <a:srgbClr val="6699FF"/>
                  </a:solidFill>
                </a:rPr>
                <a:t>管理者</a:t>
              </a:r>
              <a:endParaRPr lang="zh-CN" altLang="en-US" sz="1400">
                <a:solidFill>
                  <a:srgbClr val="6699FF"/>
                </a:solidFill>
              </a:endParaRPr>
            </a:p>
          </p:txBody>
        </p:sp>
        <p:sp>
          <p:nvSpPr>
            <p:cNvPr id="54310" name="圆角矩形 67"/>
            <p:cNvSpPr>
              <a:spLocks noChangeArrowheads="1"/>
            </p:cNvSpPr>
            <p:nvPr/>
          </p:nvSpPr>
          <p:spPr bwMode="auto">
            <a:xfrm>
              <a:off x="625445" y="841353"/>
              <a:ext cx="4527550" cy="1360487"/>
            </a:xfrm>
            <a:prstGeom prst="roundRect">
              <a:avLst>
                <a:gd name="adj" fmla="val 16667"/>
              </a:avLst>
            </a:prstGeom>
            <a:noFill/>
            <a:ln w="3175" algn="ctr">
              <a:solidFill>
                <a:schemeClr val="accent1"/>
              </a:solidFill>
              <a:prstDash val="dash"/>
              <a:round/>
            </a:ln>
          </p:spPr>
          <p:txBody>
            <a:bodyPr wrap="none" lIns="0" tIns="0" rIns="0" bIns="0" anchor="ctr"/>
            <a:lstStyle/>
            <a:p>
              <a:pPr defTabSz="457200"/>
              <a:endParaRPr lang="zh-CN" altLang="en-US">
                <a:solidFill>
                  <a:srgbClr val="FFFFFF"/>
                </a:solidFill>
                <a:ea typeface="宋体" panose="02010600030101010101" pitchFamily="2" charset="-122"/>
              </a:endParaRPr>
            </a:p>
          </p:txBody>
        </p:sp>
        <p:pic>
          <p:nvPicPr>
            <p:cNvPr id="54311" name="Picture 15" descr="20080705111443354"/>
            <p:cNvPicPr>
              <a:picLocks noChangeAspect="1" noChangeArrowheads="1"/>
            </p:cNvPicPr>
            <p:nvPr/>
          </p:nvPicPr>
          <p:blipFill>
            <a:blip r:embed="rId19" cstate="email"/>
            <a:srcRect/>
            <a:stretch>
              <a:fillRect/>
            </a:stretch>
          </p:blipFill>
          <p:spPr bwMode="auto">
            <a:xfrm>
              <a:off x="6384895" y="5162528"/>
              <a:ext cx="576262" cy="576262"/>
            </a:xfrm>
            <a:prstGeom prst="rect">
              <a:avLst/>
            </a:prstGeom>
            <a:noFill/>
            <a:ln w="9525">
              <a:noFill/>
              <a:miter lim="800000"/>
              <a:headEnd/>
              <a:tailEnd/>
            </a:ln>
          </p:spPr>
        </p:pic>
        <p:pic>
          <p:nvPicPr>
            <p:cNvPr id="54312" name="Picture 15" descr="20080705111443354"/>
            <p:cNvPicPr>
              <a:picLocks noChangeAspect="1" noChangeArrowheads="1"/>
            </p:cNvPicPr>
            <p:nvPr/>
          </p:nvPicPr>
          <p:blipFill>
            <a:blip r:embed="rId19" cstate="email"/>
            <a:srcRect/>
            <a:stretch>
              <a:fillRect/>
            </a:stretch>
          </p:blipFill>
          <p:spPr bwMode="auto">
            <a:xfrm>
              <a:off x="6745257" y="5162528"/>
              <a:ext cx="576263" cy="576262"/>
            </a:xfrm>
            <a:prstGeom prst="rect">
              <a:avLst/>
            </a:prstGeom>
            <a:noFill/>
            <a:ln w="9525">
              <a:noFill/>
              <a:miter lim="800000"/>
              <a:headEnd/>
              <a:tailEnd/>
            </a:ln>
          </p:spPr>
        </p:pic>
        <p:pic>
          <p:nvPicPr>
            <p:cNvPr id="54313" name="Picture 15" descr="20080705111443354"/>
            <p:cNvPicPr>
              <a:picLocks noChangeAspect="1" noChangeArrowheads="1"/>
            </p:cNvPicPr>
            <p:nvPr/>
          </p:nvPicPr>
          <p:blipFill>
            <a:blip r:embed="rId19" cstate="email"/>
            <a:srcRect/>
            <a:stretch>
              <a:fillRect/>
            </a:stretch>
          </p:blipFill>
          <p:spPr bwMode="auto">
            <a:xfrm>
              <a:off x="7105620" y="5162528"/>
              <a:ext cx="576262" cy="576262"/>
            </a:xfrm>
            <a:prstGeom prst="rect">
              <a:avLst/>
            </a:prstGeom>
            <a:noFill/>
            <a:ln w="9525">
              <a:noFill/>
              <a:miter lim="800000"/>
              <a:headEnd/>
              <a:tailEnd/>
            </a:ln>
          </p:spPr>
        </p:pic>
        <p:sp>
          <p:nvSpPr>
            <p:cNvPr id="54314" name="Rectangle 3"/>
            <p:cNvSpPr>
              <a:spLocks noChangeArrowheads="1"/>
            </p:cNvSpPr>
            <p:nvPr/>
          </p:nvSpPr>
          <p:spPr bwMode="auto">
            <a:xfrm>
              <a:off x="696882" y="1706540"/>
              <a:ext cx="1579563" cy="384175"/>
            </a:xfrm>
            <a:prstGeom prst="rect">
              <a:avLst/>
            </a:prstGeom>
            <a:noFill/>
            <a:ln w="9525">
              <a:noFill/>
              <a:miter lim="800000"/>
            </a:ln>
          </p:spPr>
          <p:txBody>
            <a:bodyPr anchor="ctr"/>
            <a:lstStyle/>
            <a:p>
              <a:pPr defTabSz="457200"/>
              <a:r>
                <a:rPr lang="zh-CN" altLang="en-US" sz="1400">
                  <a:solidFill>
                    <a:srgbClr val="000000"/>
                  </a:solidFill>
                </a:rPr>
                <a:t>中小企业</a:t>
              </a:r>
              <a:endParaRPr lang="zh-CN" altLang="en-US" sz="1400">
                <a:solidFill>
                  <a:srgbClr val="000000"/>
                </a:solidFill>
              </a:endParaRPr>
            </a:p>
          </p:txBody>
        </p:sp>
        <p:pic>
          <p:nvPicPr>
            <p:cNvPr id="54315" name="Picture 18"/>
            <p:cNvPicPr>
              <a:picLocks noChangeAspect="1" noChangeArrowheads="1"/>
            </p:cNvPicPr>
            <p:nvPr/>
          </p:nvPicPr>
          <p:blipFill>
            <a:blip r:embed="rId20" cstate="print"/>
            <a:srcRect/>
            <a:stretch>
              <a:fillRect/>
            </a:stretch>
          </p:blipFill>
          <p:spPr bwMode="auto">
            <a:xfrm>
              <a:off x="3000345" y="1993878"/>
              <a:ext cx="1143000" cy="722312"/>
            </a:xfrm>
            <a:prstGeom prst="rect">
              <a:avLst/>
            </a:prstGeom>
            <a:noFill/>
            <a:ln w="9525">
              <a:noFill/>
              <a:miter lim="800000"/>
              <a:headEnd/>
              <a:tailEnd/>
            </a:ln>
          </p:spPr>
        </p:pic>
      </p:grpSp>
      <p:sp>
        <p:nvSpPr>
          <p:cNvPr id="72" name="标题 1"/>
          <p:cNvSpPr txBox="1"/>
          <p:nvPr/>
        </p:nvSpPr>
        <p:spPr>
          <a:xfrm>
            <a:off x="4484" y="10183"/>
            <a:ext cx="8455305" cy="1143000"/>
          </a:xfrm>
          <a:prstGeom prst="rect">
            <a:avLst/>
          </a:prstGeom>
        </p:spPr>
        <p:txBody>
          <a:bodyPr vert="horz" lIns="91440" tIns="45720" rIns="91440" bIns="45720" rtlCol="0" anchor="ctr">
            <a:normAutofit/>
          </a:bodyPr>
          <a:lstStyle/>
          <a:p>
            <a:pPr defTabSz="457200">
              <a:defRPr/>
            </a:pPr>
            <a:endParaRPr lang="zh-CN" altLang="en-US" sz="3200" dirty="0">
              <a:solidFill>
                <a:srgbClr val="005BAA"/>
              </a:solidFill>
            </a:endParaRPr>
          </a:p>
        </p:txBody>
      </p:sp>
      <p:sp>
        <p:nvSpPr>
          <p:cNvPr id="66" name="矩形 85"/>
          <p:cNvSpPr>
            <a:spLocks noChangeArrowheads="1"/>
          </p:cNvSpPr>
          <p:nvPr/>
        </p:nvSpPr>
        <p:spPr bwMode="auto">
          <a:xfrm>
            <a:off x="1391246" y="260648"/>
            <a:ext cx="6024562" cy="642938"/>
          </a:xfrm>
          <a:prstGeom prst="rect">
            <a:avLst/>
          </a:prstGeom>
          <a:solidFill>
            <a:schemeClr val="bg1"/>
          </a:solidFill>
          <a:ln w="9525">
            <a:noFill/>
            <a:miter lim="800000"/>
          </a:ln>
          <a:effectLst>
            <a:outerShdw dist="53882" dir="13500000" algn="ctr" rotWithShape="0">
              <a:schemeClr val="bg1">
                <a:alpha val="50000"/>
              </a:schemeClr>
            </a:outerShdw>
          </a:effectLst>
        </p:spPr>
        <p:txBody>
          <a:bodyPr/>
          <a:lstStyle/>
          <a:p>
            <a:pPr>
              <a:defRPr/>
            </a:pPr>
            <a:r>
              <a:rPr lang="zh-CN" altLang="en-US" sz="2800" b="1" dirty="0" smtClean="0">
                <a:solidFill>
                  <a:srgbClr val="000000"/>
                </a:solidFill>
                <a:latin typeface="+mj-ea"/>
                <a:sym typeface="Arial" panose="020B0604020202020204" pitchFamily="34" charset="0"/>
              </a:rPr>
              <a:t>便捷消费</a:t>
            </a:r>
            <a:r>
              <a:rPr lang="en-US" altLang="zh-CN" sz="2800" b="1" dirty="0" smtClean="0">
                <a:solidFill>
                  <a:srgbClr val="000000"/>
                </a:solidFill>
                <a:latin typeface="+mj-ea"/>
                <a:sym typeface="Arial" panose="020B0604020202020204" pitchFamily="34" charset="0"/>
              </a:rPr>
              <a:t>-</a:t>
            </a:r>
            <a:r>
              <a:rPr lang="zh-CN" altLang="en-US" sz="2800" b="1" dirty="0" smtClean="0">
                <a:solidFill>
                  <a:srgbClr val="000000"/>
                </a:solidFill>
                <a:sym typeface="Arial" panose="020B0604020202020204" pitchFamily="34" charset="0"/>
              </a:rPr>
              <a:t>商旅服务</a:t>
            </a:r>
            <a:endParaRPr lang="zh-CN" altLang="en-US" sz="2800" b="1" dirty="0">
              <a:solidFill>
                <a:srgbClr val="000000"/>
              </a:solidFill>
              <a:sym typeface="Arial" panose="020B0604020202020204" pitchFamily="34" charset="0"/>
            </a:endParaRPr>
          </a:p>
        </p:txBody>
      </p:sp>
      <p:grpSp>
        <p:nvGrpSpPr>
          <p:cNvPr id="63" name="组合 8"/>
          <p:cNvGrpSpPr/>
          <p:nvPr/>
        </p:nvGrpSpPr>
        <p:grpSpPr>
          <a:xfrm>
            <a:off x="27857" y="1"/>
            <a:ext cx="1303784" cy="1196751"/>
            <a:chOff x="411163" y="68262"/>
            <a:chExt cx="1800225" cy="1800225"/>
          </a:xfrm>
        </p:grpSpPr>
        <p:grpSp>
          <p:nvGrpSpPr>
            <p:cNvPr id="64" name="组合 6"/>
            <p:cNvGrpSpPr/>
            <p:nvPr/>
          </p:nvGrpSpPr>
          <p:grpSpPr bwMode="auto">
            <a:xfrm>
              <a:off x="411163" y="68262"/>
              <a:ext cx="1800225" cy="1800225"/>
              <a:chOff x="925401" y="3148270"/>
              <a:chExt cx="1800000" cy="1800000"/>
            </a:xfrm>
          </p:grpSpPr>
          <p:sp>
            <p:nvSpPr>
              <p:cNvPr id="68" name="椭圆 67"/>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9" name="椭圆 68"/>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7" name="矩形 66"/>
            <p:cNvSpPr/>
            <p:nvPr/>
          </p:nvSpPr>
          <p:spPr>
            <a:xfrm>
              <a:off x="723402" y="368210"/>
              <a:ext cx="1175746" cy="134263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员工</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生活</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6"/>
          <p:cNvSpPr>
            <a:spLocks noGrp="1"/>
          </p:cNvSpPr>
          <p:nvPr>
            <p:ph type="title"/>
          </p:nvPr>
        </p:nvSpPr>
        <p:spPr>
          <a:xfrm>
            <a:off x="49232" y="15858"/>
            <a:ext cx="7308850" cy="984250"/>
          </a:xfrm>
        </p:spPr>
        <p:txBody>
          <a:bodyPr/>
          <a:lstStyle/>
          <a:p>
            <a:r>
              <a:rPr lang="zh-CN" altLang="en-US" sz="2800" dirty="0" smtClean="0">
                <a:solidFill>
                  <a:schemeClr val="tx1"/>
                </a:solidFill>
              </a:rPr>
              <a:t>智慧园区全景图</a:t>
            </a:r>
            <a:endParaRPr lang="zh-CN" altLang="en-US" sz="2800" dirty="0" smtClean="0">
              <a:solidFill>
                <a:schemeClr val="tx1"/>
              </a:solidFill>
            </a:endParaRPr>
          </a:p>
        </p:txBody>
      </p:sp>
      <p:pic>
        <p:nvPicPr>
          <p:cNvPr id="3277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926" y="2413000"/>
            <a:ext cx="9047163" cy="389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标注 7"/>
          <p:cNvSpPr/>
          <p:nvPr/>
        </p:nvSpPr>
        <p:spPr>
          <a:xfrm>
            <a:off x="1863726" y="1392767"/>
            <a:ext cx="936625" cy="383117"/>
          </a:xfrm>
          <a:prstGeom prst="wedgeRectCallout">
            <a:avLst>
              <a:gd name="adj1" fmla="val 30844"/>
              <a:gd name="adj2" fmla="val 203842"/>
            </a:avLst>
          </a:prstGeom>
          <a:solidFill>
            <a:schemeClr val="accent4">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产业整合</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9" name="矩形标注 8"/>
          <p:cNvSpPr/>
          <p:nvPr/>
        </p:nvSpPr>
        <p:spPr>
          <a:xfrm>
            <a:off x="552450" y="1331385"/>
            <a:ext cx="935038" cy="383116"/>
          </a:xfrm>
          <a:prstGeom prst="wedgeRectCallout">
            <a:avLst>
              <a:gd name="adj1" fmla="val 62327"/>
              <a:gd name="adj2" fmla="val 229713"/>
            </a:avLst>
          </a:prstGeom>
          <a:solidFill>
            <a:schemeClr val="accent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政府扶持</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0" name="矩形标注 9"/>
          <p:cNvSpPr/>
          <p:nvPr/>
        </p:nvSpPr>
        <p:spPr>
          <a:xfrm>
            <a:off x="3179764" y="1363134"/>
            <a:ext cx="936625" cy="385233"/>
          </a:xfrm>
          <a:prstGeom prst="wedgeRectCallout">
            <a:avLst>
              <a:gd name="adj1" fmla="val 11388"/>
              <a:gd name="adj2" fmla="val 232478"/>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生态环境</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1" name="矩形标注 10"/>
          <p:cNvSpPr/>
          <p:nvPr/>
        </p:nvSpPr>
        <p:spPr>
          <a:xfrm>
            <a:off x="6456364" y="1720852"/>
            <a:ext cx="936625" cy="385233"/>
          </a:xfrm>
          <a:prstGeom prst="wedgeRectCallout">
            <a:avLst>
              <a:gd name="adj1" fmla="val -107624"/>
              <a:gd name="adj2" fmla="val 661848"/>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园区管理</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2" name="矩形标注 11"/>
          <p:cNvSpPr/>
          <p:nvPr/>
        </p:nvSpPr>
        <p:spPr>
          <a:xfrm>
            <a:off x="8145464" y="1576918"/>
            <a:ext cx="936625" cy="385233"/>
          </a:xfrm>
          <a:prstGeom prst="wedgeRectCallout">
            <a:avLst>
              <a:gd name="adj1" fmla="val -76952"/>
              <a:gd name="adj2" fmla="val 763921"/>
            </a:avLst>
          </a:prstGeom>
          <a:solidFill>
            <a:srgbClr val="0033C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人文服务</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3" name="矩形标注 12"/>
          <p:cNvSpPr/>
          <p:nvPr/>
        </p:nvSpPr>
        <p:spPr>
          <a:xfrm>
            <a:off x="4256089" y="1521885"/>
            <a:ext cx="935037" cy="385233"/>
          </a:xfrm>
          <a:prstGeom prst="wedgeRectCallout">
            <a:avLst>
              <a:gd name="adj1" fmla="val -18072"/>
              <a:gd name="adj2" fmla="val 484435"/>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配套服务</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4" name="矩形标注 13"/>
          <p:cNvSpPr/>
          <p:nvPr/>
        </p:nvSpPr>
        <p:spPr>
          <a:xfrm>
            <a:off x="7392989" y="1134534"/>
            <a:ext cx="936625" cy="383117"/>
          </a:xfrm>
          <a:prstGeom prst="wedgeRectCallout">
            <a:avLst>
              <a:gd name="adj1" fmla="val -86294"/>
              <a:gd name="adj2" fmla="val 852291"/>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运营服务</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5" name="矩形标注 14"/>
          <p:cNvSpPr/>
          <p:nvPr/>
        </p:nvSpPr>
        <p:spPr>
          <a:xfrm>
            <a:off x="5413375" y="1600200"/>
            <a:ext cx="935038" cy="383117"/>
          </a:xfrm>
          <a:prstGeom prst="wedgeRectCallout">
            <a:avLst>
              <a:gd name="adj1" fmla="val -69238"/>
              <a:gd name="adj2" fmla="val 549944"/>
            </a:avLst>
          </a:prstGeom>
          <a:solidFill>
            <a:srgbClr val="00CC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发展引导</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58"/>
          <p:cNvGrpSpPr/>
          <p:nvPr/>
        </p:nvGrpSpPr>
        <p:grpSpPr bwMode="auto">
          <a:xfrm>
            <a:off x="91896" y="4239780"/>
            <a:ext cx="8945423" cy="2357572"/>
            <a:chOff x="536" y="3224"/>
            <a:chExt cx="5069" cy="1232"/>
          </a:xfrm>
        </p:grpSpPr>
        <p:sp>
          <p:nvSpPr>
            <p:cNvPr id="2869" name="AutoShape 7459"/>
            <p:cNvSpPr>
              <a:spLocks noChangeArrowheads="1"/>
            </p:cNvSpPr>
            <p:nvPr/>
          </p:nvSpPr>
          <p:spPr bwMode="auto">
            <a:xfrm rot="16200000">
              <a:off x="308" y="3452"/>
              <a:ext cx="1232" cy="775"/>
            </a:xfrm>
            <a:prstGeom prst="parallelogram">
              <a:avLst>
                <a:gd name="adj" fmla="val 119718"/>
              </a:avLst>
            </a:prstGeom>
            <a:solidFill>
              <a:srgbClr val="3366CC">
                <a:alpha val="21961"/>
              </a:srgbClr>
            </a:solidFill>
            <a:ln w="9525" cap="flat" cmpd="sng" algn="ctr">
              <a:noFill/>
              <a:prstDash val="solid"/>
            </a:ln>
            <a:effectLst>
              <a:outerShdw blurRad="40000" dist="20000" dir="5400000" rotWithShape="0">
                <a:srgbClr val="000000">
                  <a:alpha val="38000"/>
                </a:srgbClr>
              </a:outerShdw>
            </a:effectLst>
          </p:spPr>
          <p:txBody>
            <a:bodyPr wrap="none" anchor="ctr"/>
            <a:lstStyle/>
            <a:p>
              <a:pPr algn="ctr" fontAlgn="auto">
                <a:spcBef>
                  <a:spcPts val="0"/>
                </a:spcBef>
                <a:spcAft>
                  <a:spcPts val="0"/>
                </a:spcAft>
              </a:pPr>
              <a:endParaRPr lang="zh-CN" altLang="en-US" sz="2000" kern="0">
                <a:solidFill>
                  <a:srgbClr val="99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71" name="Rectangle 7461"/>
            <p:cNvSpPr>
              <a:spLocks noChangeArrowheads="1"/>
            </p:cNvSpPr>
            <p:nvPr/>
          </p:nvSpPr>
          <p:spPr bwMode="auto">
            <a:xfrm>
              <a:off x="1305" y="4117"/>
              <a:ext cx="4300" cy="320"/>
            </a:xfrm>
            <a:prstGeom prst="rect">
              <a:avLst/>
            </a:prstGeom>
            <a:solidFill>
              <a:srgbClr val="3366CC">
                <a:alpha val="21961"/>
              </a:srgbClr>
            </a:solidFill>
            <a:ln w="9525" cap="flat" cmpd="sng" algn="ctr">
              <a:noFill/>
              <a:prstDash val="soli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rPr>
                <a:t>第四期（</a:t>
              </a:r>
              <a:r>
                <a:rPr kumimoji="0" lang="zh-CN" altLang="en-US" sz="2000" b="0" i="0" u="none" strike="noStrike" kern="0" cap="none" spc="0" normalizeH="0" baseline="0" noProof="0" dirty="0" smtClean="0">
                  <a:ln>
                    <a:noFill/>
                  </a:ln>
                  <a:solidFill>
                    <a:srgbClr val="990000"/>
                  </a:solidFill>
                  <a:effectLst/>
                  <a:uLnTx/>
                  <a:uFillTx/>
                  <a:latin typeface="微软雅黑" panose="020B0503020204020204" pitchFamily="34" charset="-122"/>
                  <a:ea typeface="微软雅黑" panose="020B0503020204020204" pitchFamily="34" charset="-122"/>
                  <a:cs typeface="Arial" panose="020B0604020202020204" pitchFamily="34" charset="0"/>
                </a:rPr>
                <a:t>混合云数据中心）</a:t>
              </a:r>
              <a:endParaRPr kumimoji="0" lang="de-DE" altLang="zh-CN" sz="2000" b="0" i="0" u="none" strike="noStrike" kern="0" cap="none" spc="0" normalizeH="0" baseline="0" noProof="0" dirty="0">
                <a:ln>
                  <a:noFill/>
                </a:ln>
                <a:solidFill>
                  <a:srgbClr val="99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873" name="Freeform 7472"/>
          <p:cNvSpPr/>
          <p:nvPr/>
        </p:nvSpPr>
        <p:spPr bwMode="auto">
          <a:xfrm>
            <a:off x="203375" y="2495452"/>
            <a:ext cx="8710157" cy="1572831"/>
          </a:xfrm>
          <a:custGeom>
            <a:avLst/>
            <a:gdLst>
              <a:gd name="T0" fmla="*/ 877 w 5038"/>
              <a:gd name="T1" fmla="*/ 1051 h 862"/>
              <a:gd name="T2" fmla="*/ 6135 w 5038"/>
              <a:gd name="T3" fmla="*/ 1051 h 862"/>
              <a:gd name="T4" fmla="*/ 4623 w 5038"/>
              <a:gd name="T5" fmla="*/ 1 h 862"/>
              <a:gd name="T6" fmla="*/ 0 w 5038"/>
              <a:gd name="T7" fmla="*/ 0 h 862"/>
              <a:gd name="T8" fmla="*/ 877 w 5038"/>
              <a:gd name="T9" fmla="*/ 1051 h 862"/>
              <a:gd name="T10" fmla="*/ 0 60000 65536"/>
              <a:gd name="T11" fmla="*/ 0 60000 65536"/>
              <a:gd name="T12" fmla="*/ 0 60000 65536"/>
              <a:gd name="T13" fmla="*/ 0 60000 65536"/>
              <a:gd name="T14" fmla="*/ 0 60000 65536"/>
              <a:gd name="T15" fmla="*/ 0 w 5038"/>
              <a:gd name="T16" fmla="*/ 0 h 862"/>
              <a:gd name="T17" fmla="*/ 5038 w 5038"/>
              <a:gd name="T18" fmla="*/ 862 h 862"/>
            </a:gdLst>
            <a:ahLst/>
            <a:cxnLst>
              <a:cxn ang="T10">
                <a:pos x="T0" y="T1"/>
              </a:cxn>
              <a:cxn ang="T11">
                <a:pos x="T2" y="T3"/>
              </a:cxn>
              <a:cxn ang="T12">
                <a:pos x="T4" y="T5"/>
              </a:cxn>
              <a:cxn ang="T13">
                <a:pos x="T6" y="T7"/>
              </a:cxn>
              <a:cxn ang="T14">
                <a:pos x="T8" y="T9"/>
              </a:cxn>
            </a:cxnLst>
            <a:rect l="T15" t="T16" r="T17" b="T18"/>
            <a:pathLst>
              <a:path w="5038" h="862">
                <a:moveTo>
                  <a:pt x="720" y="862"/>
                </a:moveTo>
                <a:lnTo>
                  <a:pt x="5038" y="862"/>
                </a:lnTo>
                <a:lnTo>
                  <a:pt x="3796" y="1"/>
                </a:lnTo>
                <a:lnTo>
                  <a:pt x="0" y="0"/>
                </a:lnTo>
                <a:lnTo>
                  <a:pt x="720" y="862"/>
                </a:lnTo>
                <a:close/>
              </a:path>
            </a:pathLst>
          </a:custGeom>
          <a:solidFill>
            <a:srgbClr val="99FF33"/>
          </a:solidFill>
          <a:ln w="3175">
            <a:solidFill>
              <a:srgbClr val="001D9A">
                <a:alpha val="50195"/>
              </a:srgbClr>
            </a:solidFill>
            <a:round/>
          </a:ln>
        </p:spPr>
        <p:txBody>
          <a:bodyPr/>
          <a:lstStyle/>
          <a:p>
            <a:endParaRPr lang="zh-CN" altLang="en-US">
              <a:solidFill>
                <a:srgbClr val="000000"/>
              </a:solidFill>
              <a:latin typeface="FrutigerNext LT Medium"/>
              <a:ea typeface="黑体" panose="02010609060101010101" charset="-122"/>
            </a:endParaRPr>
          </a:p>
        </p:txBody>
      </p:sp>
      <p:sp>
        <p:nvSpPr>
          <p:cNvPr id="2874" name="Rectangle 7473"/>
          <p:cNvSpPr>
            <a:spLocks noChangeArrowheads="1"/>
          </p:cNvSpPr>
          <p:nvPr/>
        </p:nvSpPr>
        <p:spPr bwMode="auto">
          <a:xfrm>
            <a:off x="1388386" y="4068281"/>
            <a:ext cx="7542298" cy="615459"/>
          </a:xfrm>
          <a:prstGeom prst="rect">
            <a:avLst/>
          </a:prstGeom>
          <a:solidFill>
            <a:srgbClr val="9900FF">
              <a:alpha val="16863"/>
            </a:srgbClr>
          </a:solidFill>
          <a:ln w="9525" cap="flat" cmpd="sng" algn="ctr">
            <a:noFill/>
            <a:prstDash val="soli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990000"/>
                </a:solidFill>
                <a:effectLst/>
                <a:uLnTx/>
                <a:uFillTx/>
                <a:latin typeface="微软雅黑" panose="020B0503020204020204" pitchFamily="34" charset="-122"/>
                <a:ea typeface="微软雅黑" panose="020B0503020204020204" pitchFamily="34" charset="-122"/>
                <a:cs typeface="Arial" panose="020B0604020202020204" pitchFamily="34" charset="0"/>
              </a:rPr>
              <a:t>第一期（弱电总包、户外广告、智能车场、调度中心、监控中心）</a:t>
            </a:r>
            <a:endParaRPr kumimoji="0" lang="en-US" altLang="zh-CN" sz="2000" b="0" i="0" u="none" strike="noStrike" kern="0" cap="none" spc="0" normalizeH="0" baseline="0" noProof="0" dirty="0">
              <a:ln>
                <a:noFill/>
              </a:ln>
              <a:solidFill>
                <a:srgbClr val="99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875" name="Text Box 7474"/>
          <p:cNvSpPr txBox="1">
            <a:spLocks noChangeArrowheads="1"/>
          </p:cNvSpPr>
          <p:nvPr/>
        </p:nvSpPr>
        <p:spPr bwMode="auto">
          <a:xfrm rot="3006625">
            <a:off x="-267077" y="3396587"/>
            <a:ext cx="2075213" cy="369130"/>
          </a:xfrm>
          <a:prstGeom prst="rect">
            <a:avLst/>
          </a:prstGeom>
          <a:noFill/>
          <a:ln w="9525">
            <a:noFill/>
            <a:miter lim="800000"/>
          </a:ln>
        </p:spPr>
        <p:txBody>
          <a:bodyPr anchor="ctr"/>
          <a:lstStyle/>
          <a:p>
            <a:pPr algn="ctr">
              <a:spcBef>
                <a:spcPct val="50000"/>
              </a:spcBef>
            </a:pPr>
            <a:endParaRPr lang="zh-CN" altLang="en-US" sz="1200" dirty="0">
              <a:solidFill>
                <a:srgbClr val="000000"/>
              </a:solidFill>
              <a:latin typeface="FrutigerNext LT Medium"/>
              <a:ea typeface="黑体" panose="02010609060101010101" charset="-122"/>
              <a:cs typeface="Arial" panose="020B0604020202020204" pitchFamily="34" charset="0"/>
            </a:endParaRPr>
          </a:p>
        </p:txBody>
      </p:sp>
      <p:sp>
        <p:nvSpPr>
          <p:cNvPr id="2877" name="Text Box 9938"/>
          <p:cNvSpPr txBox="1">
            <a:spLocks noChangeArrowheads="1"/>
          </p:cNvSpPr>
          <p:nvPr/>
        </p:nvSpPr>
        <p:spPr bwMode="auto">
          <a:xfrm rot="3006625">
            <a:off x="-231459" y="4101438"/>
            <a:ext cx="2075213" cy="369130"/>
          </a:xfrm>
          <a:prstGeom prst="rect">
            <a:avLst/>
          </a:prstGeom>
          <a:noFill/>
          <a:ln w="9525">
            <a:noFill/>
            <a:miter lim="800000"/>
          </a:ln>
        </p:spPr>
        <p:txBody>
          <a:bodyPr anchor="ctr"/>
          <a:lstStyle/>
          <a:p>
            <a:pPr algn="ctr">
              <a:spcBef>
                <a:spcPct val="50000"/>
              </a:spcBef>
            </a:pPr>
            <a:endParaRPr lang="zh-CN" altLang="en-US" sz="1200" dirty="0">
              <a:solidFill>
                <a:srgbClr val="FFFFFF"/>
              </a:solidFill>
              <a:latin typeface="FrutigerNext LT Medium"/>
              <a:ea typeface="黑体" panose="02010609060101010101" charset="-122"/>
              <a:cs typeface="Arial" panose="020B0604020202020204" pitchFamily="34" charset="0"/>
            </a:endParaRPr>
          </a:p>
        </p:txBody>
      </p:sp>
      <p:sp>
        <p:nvSpPr>
          <p:cNvPr id="2878" name="AutoShape 9223"/>
          <p:cNvSpPr>
            <a:spLocks noChangeArrowheads="1"/>
          </p:cNvSpPr>
          <p:nvPr/>
        </p:nvSpPr>
        <p:spPr bwMode="auto">
          <a:xfrm rot="16200000">
            <a:off x="-62569" y="2593967"/>
            <a:ext cx="1718171" cy="1220136"/>
          </a:xfrm>
          <a:prstGeom prst="parallelogram">
            <a:avLst>
              <a:gd name="adj" fmla="val 119549"/>
            </a:avLst>
          </a:prstGeom>
          <a:gradFill rotWithShape="1">
            <a:gsLst>
              <a:gs pos="0">
                <a:srgbClr val="FFCC66">
                  <a:tint val="50000"/>
                  <a:satMod val="300000"/>
                </a:srgbClr>
              </a:gs>
              <a:gs pos="35000">
                <a:srgbClr val="FFCC66">
                  <a:tint val="37000"/>
                  <a:satMod val="300000"/>
                </a:srgbClr>
              </a:gs>
              <a:gs pos="100000">
                <a:srgbClr val="FFCC66">
                  <a:tint val="15000"/>
                  <a:satMod val="350000"/>
                </a:srgbClr>
              </a:gs>
            </a:gsLst>
            <a:lin ang="16200000" scaled="1"/>
          </a:gradFill>
          <a:ln w="9525" cap="flat" cmpd="sng" algn="ctr">
            <a:solidFill>
              <a:srgbClr val="FFCC66">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FrutigerNext LT Medium"/>
              <a:ea typeface="黑体" panose="02010609060101010101" charset="-122"/>
            </a:endParaRPr>
          </a:p>
        </p:txBody>
      </p:sp>
      <p:sp>
        <p:nvSpPr>
          <p:cNvPr id="2902" name="Freeform 7480"/>
          <p:cNvSpPr/>
          <p:nvPr/>
        </p:nvSpPr>
        <p:spPr bwMode="auto">
          <a:xfrm>
            <a:off x="200137" y="2345142"/>
            <a:ext cx="8696953" cy="1648701"/>
          </a:xfrm>
          <a:custGeom>
            <a:avLst/>
            <a:gdLst>
              <a:gd name="T0" fmla="*/ 877 w 5038"/>
              <a:gd name="T1" fmla="*/ 1048 h 862"/>
              <a:gd name="T2" fmla="*/ 6135 w 5038"/>
              <a:gd name="T3" fmla="*/ 1048 h 862"/>
              <a:gd name="T4" fmla="*/ 4621 w 5038"/>
              <a:gd name="T5" fmla="*/ 0 h 862"/>
              <a:gd name="T6" fmla="*/ 0 w 5038"/>
              <a:gd name="T7" fmla="*/ 2 h 862"/>
              <a:gd name="T8" fmla="*/ 877 w 5038"/>
              <a:gd name="T9" fmla="*/ 1048 h 862"/>
              <a:gd name="T10" fmla="*/ 0 60000 65536"/>
              <a:gd name="T11" fmla="*/ 0 60000 65536"/>
              <a:gd name="T12" fmla="*/ 0 60000 65536"/>
              <a:gd name="T13" fmla="*/ 0 60000 65536"/>
              <a:gd name="T14" fmla="*/ 0 60000 65536"/>
              <a:gd name="T15" fmla="*/ 0 w 5038"/>
              <a:gd name="T16" fmla="*/ 0 h 862"/>
              <a:gd name="T17" fmla="*/ 5038 w 5038"/>
              <a:gd name="T18" fmla="*/ 862 h 862"/>
            </a:gdLst>
            <a:ahLst/>
            <a:cxnLst>
              <a:cxn ang="T10">
                <a:pos x="T0" y="T1"/>
              </a:cxn>
              <a:cxn ang="T11">
                <a:pos x="T2" y="T3"/>
              </a:cxn>
              <a:cxn ang="T12">
                <a:pos x="T4" y="T5"/>
              </a:cxn>
              <a:cxn ang="T13">
                <a:pos x="T6" y="T7"/>
              </a:cxn>
              <a:cxn ang="T14">
                <a:pos x="T8" y="T9"/>
              </a:cxn>
            </a:cxnLst>
            <a:rect l="T15" t="T16" r="T17" b="T18"/>
            <a:pathLst>
              <a:path w="5038" h="862">
                <a:moveTo>
                  <a:pt x="720" y="862"/>
                </a:moveTo>
                <a:lnTo>
                  <a:pt x="5038" y="862"/>
                </a:lnTo>
                <a:lnTo>
                  <a:pt x="3794" y="0"/>
                </a:lnTo>
                <a:lnTo>
                  <a:pt x="0" y="2"/>
                </a:lnTo>
                <a:lnTo>
                  <a:pt x="720" y="862"/>
                </a:lnTo>
                <a:close/>
              </a:path>
            </a:pathLst>
          </a:custGeom>
          <a:solidFill>
            <a:srgbClr val="808080"/>
          </a:solidFill>
          <a:ln w="12700">
            <a:noFill/>
            <a:round/>
          </a:ln>
        </p:spPr>
        <p:txBody>
          <a:bodyPr/>
          <a:lstStyle/>
          <a:p>
            <a:endParaRPr lang="zh-CN" altLang="en-US" dirty="0">
              <a:solidFill>
                <a:srgbClr val="000000"/>
              </a:solidFill>
              <a:latin typeface="FrutigerNext LT Medium"/>
              <a:ea typeface="黑体" panose="02010609060101010101" charset="-122"/>
            </a:endParaRPr>
          </a:p>
        </p:txBody>
      </p:sp>
      <p:grpSp>
        <p:nvGrpSpPr>
          <p:cNvPr id="3" name="Group 7481"/>
          <p:cNvGrpSpPr/>
          <p:nvPr/>
        </p:nvGrpSpPr>
        <p:grpSpPr bwMode="auto">
          <a:xfrm>
            <a:off x="417736" y="2365021"/>
            <a:ext cx="8038732" cy="1625740"/>
            <a:chOff x="630" y="2088"/>
            <a:chExt cx="4740" cy="864"/>
          </a:xfrm>
        </p:grpSpPr>
        <p:sp>
          <p:nvSpPr>
            <p:cNvPr id="2904" name="Line 7482"/>
            <p:cNvSpPr>
              <a:spLocks noChangeShapeType="1"/>
            </p:cNvSpPr>
            <p:nvPr/>
          </p:nvSpPr>
          <p:spPr bwMode="auto">
            <a:xfrm flipH="1" flipV="1">
              <a:off x="762" y="2088"/>
              <a:ext cx="723" cy="861"/>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05" name="Line 7483"/>
            <p:cNvSpPr>
              <a:spLocks noChangeShapeType="1"/>
            </p:cNvSpPr>
            <p:nvPr/>
          </p:nvSpPr>
          <p:spPr bwMode="auto">
            <a:xfrm flipH="1" flipV="1">
              <a:off x="984" y="2088"/>
              <a:ext cx="723" cy="861"/>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06" name="Line 7484"/>
            <p:cNvSpPr>
              <a:spLocks noChangeShapeType="1"/>
            </p:cNvSpPr>
            <p:nvPr/>
          </p:nvSpPr>
          <p:spPr bwMode="auto">
            <a:xfrm flipH="1" flipV="1">
              <a:off x="1212" y="2088"/>
              <a:ext cx="723" cy="861"/>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07" name="Line 7485"/>
            <p:cNvSpPr>
              <a:spLocks noChangeShapeType="1"/>
            </p:cNvSpPr>
            <p:nvPr/>
          </p:nvSpPr>
          <p:spPr bwMode="auto">
            <a:xfrm flipH="1" flipV="1">
              <a:off x="1434" y="2088"/>
              <a:ext cx="723" cy="861"/>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08" name="Line 7486"/>
            <p:cNvSpPr>
              <a:spLocks noChangeShapeType="1"/>
            </p:cNvSpPr>
            <p:nvPr/>
          </p:nvSpPr>
          <p:spPr bwMode="auto">
            <a:xfrm flipH="1" flipV="1">
              <a:off x="1662" y="2088"/>
              <a:ext cx="723" cy="861"/>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09" name="Line 7487"/>
            <p:cNvSpPr>
              <a:spLocks noChangeShapeType="1"/>
            </p:cNvSpPr>
            <p:nvPr/>
          </p:nvSpPr>
          <p:spPr bwMode="auto">
            <a:xfrm flipH="1" flipV="1">
              <a:off x="1884" y="2088"/>
              <a:ext cx="723" cy="861"/>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0" name="Line 7488"/>
            <p:cNvSpPr>
              <a:spLocks noChangeShapeType="1"/>
            </p:cNvSpPr>
            <p:nvPr/>
          </p:nvSpPr>
          <p:spPr bwMode="auto">
            <a:xfrm flipH="1" flipV="1">
              <a:off x="2112" y="2088"/>
              <a:ext cx="723" cy="861"/>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1" name="Line 7489"/>
            <p:cNvSpPr>
              <a:spLocks noChangeShapeType="1"/>
            </p:cNvSpPr>
            <p:nvPr/>
          </p:nvSpPr>
          <p:spPr bwMode="auto">
            <a:xfrm flipH="1" flipV="1">
              <a:off x="2334" y="2088"/>
              <a:ext cx="732" cy="858"/>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2" name="Line 7490"/>
            <p:cNvSpPr>
              <a:spLocks noChangeShapeType="1"/>
            </p:cNvSpPr>
            <p:nvPr/>
          </p:nvSpPr>
          <p:spPr bwMode="auto">
            <a:xfrm flipH="1" flipV="1">
              <a:off x="2562" y="2088"/>
              <a:ext cx="768" cy="858"/>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3" name="Line 7491"/>
            <p:cNvSpPr>
              <a:spLocks noChangeShapeType="1"/>
            </p:cNvSpPr>
            <p:nvPr/>
          </p:nvSpPr>
          <p:spPr bwMode="auto">
            <a:xfrm flipH="1" flipV="1">
              <a:off x="2784" y="2088"/>
              <a:ext cx="846" cy="861"/>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4" name="Line 7492"/>
            <p:cNvSpPr>
              <a:spLocks noChangeShapeType="1"/>
            </p:cNvSpPr>
            <p:nvPr/>
          </p:nvSpPr>
          <p:spPr bwMode="auto">
            <a:xfrm flipH="1" flipV="1">
              <a:off x="3012" y="2088"/>
              <a:ext cx="894" cy="861"/>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5" name="Line 7493"/>
            <p:cNvSpPr>
              <a:spLocks noChangeShapeType="1"/>
            </p:cNvSpPr>
            <p:nvPr/>
          </p:nvSpPr>
          <p:spPr bwMode="auto">
            <a:xfrm flipH="1" flipV="1">
              <a:off x="3234" y="2088"/>
              <a:ext cx="936" cy="861"/>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6" name="Line 7494"/>
            <p:cNvSpPr>
              <a:spLocks noChangeShapeType="1"/>
            </p:cNvSpPr>
            <p:nvPr/>
          </p:nvSpPr>
          <p:spPr bwMode="auto">
            <a:xfrm flipH="1" flipV="1">
              <a:off x="3462" y="2088"/>
              <a:ext cx="993" cy="861"/>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7" name="Line 7495"/>
            <p:cNvSpPr>
              <a:spLocks noChangeShapeType="1"/>
            </p:cNvSpPr>
            <p:nvPr/>
          </p:nvSpPr>
          <p:spPr bwMode="auto">
            <a:xfrm flipH="1" flipV="1">
              <a:off x="3684" y="2088"/>
              <a:ext cx="1032" cy="864"/>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8" name="Line 7496"/>
            <p:cNvSpPr>
              <a:spLocks noChangeShapeType="1"/>
            </p:cNvSpPr>
            <p:nvPr/>
          </p:nvSpPr>
          <p:spPr bwMode="auto">
            <a:xfrm flipH="1" flipV="1">
              <a:off x="3912" y="2088"/>
              <a:ext cx="1101" cy="860"/>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19" name="Line 7497"/>
            <p:cNvSpPr>
              <a:spLocks noChangeShapeType="1"/>
            </p:cNvSpPr>
            <p:nvPr/>
          </p:nvSpPr>
          <p:spPr bwMode="auto">
            <a:xfrm flipH="1" flipV="1">
              <a:off x="4134" y="2088"/>
              <a:ext cx="1182" cy="861"/>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20" name="Line 7498"/>
            <p:cNvSpPr>
              <a:spLocks noChangeShapeType="1"/>
            </p:cNvSpPr>
            <p:nvPr/>
          </p:nvSpPr>
          <p:spPr bwMode="auto">
            <a:xfrm>
              <a:off x="630" y="2181"/>
              <a:ext cx="3837" cy="0"/>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21" name="Line 7499"/>
            <p:cNvSpPr>
              <a:spLocks noChangeShapeType="1"/>
            </p:cNvSpPr>
            <p:nvPr/>
          </p:nvSpPr>
          <p:spPr bwMode="auto">
            <a:xfrm>
              <a:off x="726" y="2295"/>
              <a:ext cx="3909" cy="0"/>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22" name="Line 7500"/>
            <p:cNvSpPr>
              <a:spLocks noChangeShapeType="1"/>
            </p:cNvSpPr>
            <p:nvPr/>
          </p:nvSpPr>
          <p:spPr bwMode="auto">
            <a:xfrm>
              <a:off x="1158" y="2811"/>
              <a:ext cx="4212" cy="0"/>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23" name="Line 7501"/>
            <p:cNvSpPr>
              <a:spLocks noChangeShapeType="1"/>
            </p:cNvSpPr>
            <p:nvPr/>
          </p:nvSpPr>
          <p:spPr bwMode="auto">
            <a:xfrm>
              <a:off x="1038" y="2667"/>
              <a:ext cx="4128" cy="0"/>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24" name="Line 7502"/>
            <p:cNvSpPr>
              <a:spLocks noChangeShapeType="1"/>
            </p:cNvSpPr>
            <p:nvPr/>
          </p:nvSpPr>
          <p:spPr bwMode="auto">
            <a:xfrm>
              <a:off x="924" y="2535"/>
              <a:ext cx="4050" cy="0"/>
            </a:xfrm>
            <a:prstGeom prst="line">
              <a:avLst/>
            </a:prstGeom>
            <a:noFill/>
            <a:ln w="6350">
              <a:solidFill>
                <a:srgbClr val="FFFFFF">
                  <a:alpha val="50195"/>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sp>
          <p:nvSpPr>
            <p:cNvPr id="2925" name="Line 7503"/>
            <p:cNvSpPr>
              <a:spLocks noChangeShapeType="1"/>
            </p:cNvSpPr>
            <p:nvPr/>
          </p:nvSpPr>
          <p:spPr bwMode="auto">
            <a:xfrm>
              <a:off x="828" y="2415"/>
              <a:ext cx="3978" cy="0"/>
            </a:xfrm>
            <a:prstGeom prst="line">
              <a:avLst/>
            </a:prstGeom>
            <a:noFill/>
            <a:ln w="6350">
              <a:solidFill>
                <a:srgbClr val="FFFFFF">
                  <a:alpha val="25098"/>
                </a:srgbClr>
              </a:solidFill>
              <a:prstDash val="dash"/>
              <a:round/>
            </a:ln>
          </p:spPr>
          <p:txBody>
            <a:bodyPr/>
            <a:lstStyle/>
            <a:p>
              <a:endParaRPr lang="zh-CN" altLang="en-US">
                <a:solidFill>
                  <a:srgbClr val="000000"/>
                </a:solidFill>
                <a:latin typeface="FrutigerNext LT Medium"/>
                <a:ea typeface="黑体" panose="02010609060101010101" charset="-122"/>
              </a:endParaRPr>
            </a:p>
          </p:txBody>
        </p:sp>
      </p:grpSp>
      <p:sp>
        <p:nvSpPr>
          <p:cNvPr id="2926" name="Line 7504"/>
          <p:cNvSpPr>
            <a:spLocks noChangeShapeType="1"/>
          </p:cNvSpPr>
          <p:nvPr/>
        </p:nvSpPr>
        <p:spPr bwMode="auto">
          <a:xfrm>
            <a:off x="1445137" y="3990761"/>
            <a:ext cx="7468394" cy="0"/>
          </a:xfrm>
          <a:prstGeom prst="line">
            <a:avLst/>
          </a:prstGeom>
          <a:noFill/>
          <a:ln w="19050">
            <a:solidFill>
              <a:srgbClr val="B2B2B2"/>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FrutigerNext LT Medium"/>
              <a:ea typeface="黑体" panose="02010609060101010101" charset="-122"/>
            </a:endParaRPr>
          </a:p>
        </p:txBody>
      </p:sp>
      <p:grpSp>
        <p:nvGrpSpPr>
          <p:cNvPr id="4" name="Group 7507"/>
          <p:cNvGrpSpPr/>
          <p:nvPr/>
        </p:nvGrpSpPr>
        <p:grpSpPr bwMode="auto">
          <a:xfrm>
            <a:off x="6330679" y="1547999"/>
            <a:ext cx="717088" cy="1032763"/>
            <a:chOff x="98" y="949"/>
            <a:chExt cx="516" cy="859"/>
          </a:xfrm>
        </p:grpSpPr>
        <p:sp>
          <p:nvSpPr>
            <p:cNvPr id="2929" name="Freeform 7508"/>
            <p:cNvSpPr/>
            <p:nvPr/>
          </p:nvSpPr>
          <p:spPr bwMode="auto">
            <a:xfrm>
              <a:off x="101" y="967"/>
              <a:ext cx="513" cy="120"/>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0" name="Rectangle 7509"/>
            <p:cNvSpPr>
              <a:spLocks noChangeArrowheads="1"/>
            </p:cNvSpPr>
            <p:nvPr/>
          </p:nvSpPr>
          <p:spPr bwMode="auto">
            <a:xfrm>
              <a:off x="216" y="1088"/>
              <a:ext cx="397" cy="72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1" name="Freeform 7510"/>
            <p:cNvSpPr/>
            <p:nvPr/>
          </p:nvSpPr>
          <p:spPr bwMode="auto">
            <a:xfrm>
              <a:off x="98" y="966"/>
              <a:ext cx="117" cy="842"/>
            </a:xfrm>
            <a:custGeom>
              <a:avLst/>
              <a:gdLst>
                <a:gd name="T0" fmla="*/ 0 w 114"/>
                <a:gd name="T1" fmla="*/ 0 h 842"/>
                <a:gd name="T2" fmla="*/ 0 w 114"/>
                <a:gd name="T3" fmla="*/ 722 h 842"/>
                <a:gd name="T4" fmla="*/ 114 w 114"/>
                <a:gd name="T5" fmla="*/ 842 h 842"/>
                <a:gd name="T6" fmla="*/ 114 w 114"/>
                <a:gd name="T7" fmla="*/ 120 h 842"/>
                <a:gd name="T8" fmla="*/ 0 w 114"/>
                <a:gd name="T9" fmla="*/ 0 h 842"/>
                <a:gd name="T10" fmla="*/ 0 60000 65536"/>
                <a:gd name="T11" fmla="*/ 0 60000 65536"/>
                <a:gd name="T12" fmla="*/ 0 60000 65536"/>
                <a:gd name="T13" fmla="*/ 0 60000 65536"/>
                <a:gd name="T14" fmla="*/ 0 60000 65536"/>
                <a:gd name="T15" fmla="*/ 0 w 114"/>
                <a:gd name="T16" fmla="*/ 0 h 842"/>
                <a:gd name="T17" fmla="*/ 114 w 114"/>
                <a:gd name="T18" fmla="*/ 842 h 842"/>
              </a:gdLst>
              <a:ahLst/>
              <a:cxnLst>
                <a:cxn ang="T10">
                  <a:pos x="T0" y="T1"/>
                </a:cxn>
                <a:cxn ang="T11">
                  <a:pos x="T2" y="T3"/>
                </a:cxn>
                <a:cxn ang="T12">
                  <a:pos x="T4" y="T5"/>
                </a:cxn>
                <a:cxn ang="T13">
                  <a:pos x="T6" y="T7"/>
                </a:cxn>
                <a:cxn ang="T14">
                  <a:pos x="T8" y="T9"/>
                </a:cxn>
              </a:cxnLst>
              <a:rect l="T15" t="T16" r="T17" b="T18"/>
              <a:pathLst>
                <a:path w="114" h="842">
                  <a:moveTo>
                    <a:pt x="0" y="0"/>
                  </a:moveTo>
                  <a:lnTo>
                    <a:pt x="0" y="722"/>
                  </a:lnTo>
                  <a:lnTo>
                    <a:pt x="114" y="842"/>
                  </a:lnTo>
                  <a:lnTo>
                    <a:pt x="114" y="120"/>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2" name="Rectangle 7511"/>
            <p:cNvSpPr>
              <a:spLocks noChangeArrowheads="1"/>
            </p:cNvSpPr>
            <p:nvPr/>
          </p:nvSpPr>
          <p:spPr bwMode="auto">
            <a:xfrm>
              <a:off x="221" y="1061"/>
              <a:ext cx="364" cy="17"/>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3" name="Freeform 7512"/>
            <p:cNvSpPr/>
            <p:nvPr/>
          </p:nvSpPr>
          <p:spPr bwMode="auto">
            <a:xfrm>
              <a:off x="98" y="1062"/>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4" name="Freeform 7513"/>
            <p:cNvSpPr/>
            <p:nvPr/>
          </p:nvSpPr>
          <p:spPr bwMode="auto">
            <a:xfrm>
              <a:off x="98" y="1417"/>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5" name="Freeform 7514"/>
            <p:cNvSpPr/>
            <p:nvPr/>
          </p:nvSpPr>
          <p:spPr bwMode="auto">
            <a:xfrm>
              <a:off x="98" y="1535"/>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6" name="Freeform 7515"/>
            <p:cNvSpPr/>
            <p:nvPr/>
          </p:nvSpPr>
          <p:spPr bwMode="auto">
            <a:xfrm>
              <a:off x="98" y="1298"/>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7" name="Freeform 7516"/>
            <p:cNvSpPr/>
            <p:nvPr/>
          </p:nvSpPr>
          <p:spPr bwMode="auto">
            <a:xfrm>
              <a:off x="98" y="1179"/>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8" name="Rectangle 7517"/>
            <p:cNvSpPr>
              <a:spLocks noChangeArrowheads="1"/>
            </p:cNvSpPr>
            <p:nvPr/>
          </p:nvSpPr>
          <p:spPr bwMode="auto">
            <a:xfrm>
              <a:off x="219" y="1184"/>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39" name="Rectangle 7518"/>
            <p:cNvSpPr>
              <a:spLocks noChangeArrowheads="1"/>
            </p:cNvSpPr>
            <p:nvPr/>
          </p:nvSpPr>
          <p:spPr bwMode="auto">
            <a:xfrm>
              <a:off x="219" y="1302"/>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0" name="Rectangle 7519"/>
            <p:cNvSpPr>
              <a:spLocks noChangeArrowheads="1"/>
            </p:cNvSpPr>
            <p:nvPr/>
          </p:nvSpPr>
          <p:spPr bwMode="auto">
            <a:xfrm>
              <a:off x="219" y="1422"/>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1" name="Rectangle 7520"/>
            <p:cNvSpPr>
              <a:spLocks noChangeArrowheads="1"/>
            </p:cNvSpPr>
            <p:nvPr/>
          </p:nvSpPr>
          <p:spPr bwMode="auto">
            <a:xfrm>
              <a:off x="219" y="1541"/>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2" name="Rectangle 7521"/>
            <p:cNvSpPr>
              <a:spLocks noChangeArrowheads="1"/>
            </p:cNvSpPr>
            <p:nvPr/>
          </p:nvSpPr>
          <p:spPr bwMode="auto">
            <a:xfrm>
              <a:off x="219" y="1659"/>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3" name="Rectangle 7522"/>
            <p:cNvSpPr>
              <a:spLocks noChangeArrowheads="1"/>
            </p:cNvSpPr>
            <p:nvPr/>
          </p:nvSpPr>
          <p:spPr bwMode="auto">
            <a:xfrm>
              <a:off x="226"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4" name="Rectangle 7523"/>
            <p:cNvSpPr>
              <a:spLocks noChangeArrowheads="1"/>
            </p:cNvSpPr>
            <p:nvPr/>
          </p:nvSpPr>
          <p:spPr bwMode="auto">
            <a:xfrm>
              <a:off x="226"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5" name="Rectangle 7524"/>
            <p:cNvSpPr>
              <a:spLocks noChangeArrowheads="1"/>
            </p:cNvSpPr>
            <p:nvPr/>
          </p:nvSpPr>
          <p:spPr bwMode="auto">
            <a:xfrm>
              <a:off x="575"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6" name="Rectangle 7525"/>
            <p:cNvSpPr>
              <a:spLocks noChangeArrowheads="1"/>
            </p:cNvSpPr>
            <p:nvPr/>
          </p:nvSpPr>
          <p:spPr bwMode="auto">
            <a:xfrm>
              <a:off x="575"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7" name="Rectangle 7526"/>
            <p:cNvSpPr>
              <a:spLocks noChangeArrowheads="1"/>
            </p:cNvSpPr>
            <p:nvPr/>
          </p:nvSpPr>
          <p:spPr bwMode="auto">
            <a:xfrm>
              <a:off x="531"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8" name="Rectangle 7527"/>
            <p:cNvSpPr>
              <a:spLocks noChangeArrowheads="1"/>
            </p:cNvSpPr>
            <p:nvPr/>
          </p:nvSpPr>
          <p:spPr bwMode="auto">
            <a:xfrm>
              <a:off x="531"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49" name="Rectangle 7528"/>
            <p:cNvSpPr>
              <a:spLocks noChangeArrowheads="1"/>
            </p:cNvSpPr>
            <p:nvPr/>
          </p:nvSpPr>
          <p:spPr bwMode="auto">
            <a:xfrm>
              <a:off x="488"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0" name="Rectangle 7529"/>
            <p:cNvSpPr>
              <a:spLocks noChangeArrowheads="1"/>
            </p:cNvSpPr>
            <p:nvPr/>
          </p:nvSpPr>
          <p:spPr bwMode="auto">
            <a:xfrm>
              <a:off x="488"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1" name="Rectangle 7530"/>
            <p:cNvSpPr>
              <a:spLocks noChangeArrowheads="1"/>
            </p:cNvSpPr>
            <p:nvPr/>
          </p:nvSpPr>
          <p:spPr bwMode="auto">
            <a:xfrm>
              <a:off x="444"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2" name="Rectangle 7531"/>
            <p:cNvSpPr>
              <a:spLocks noChangeArrowheads="1"/>
            </p:cNvSpPr>
            <p:nvPr/>
          </p:nvSpPr>
          <p:spPr bwMode="auto">
            <a:xfrm>
              <a:off x="444"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3" name="Rectangle 7532"/>
            <p:cNvSpPr>
              <a:spLocks noChangeArrowheads="1"/>
            </p:cNvSpPr>
            <p:nvPr/>
          </p:nvSpPr>
          <p:spPr bwMode="auto">
            <a:xfrm>
              <a:off x="401"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4" name="Rectangle 7533"/>
            <p:cNvSpPr>
              <a:spLocks noChangeArrowheads="1"/>
            </p:cNvSpPr>
            <p:nvPr/>
          </p:nvSpPr>
          <p:spPr bwMode="auto">
            <a:xfrm>
              <a:off x="401"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5" name="Rectangle 7534"/>
            <p:cNvSpPr>
              <a:spLocks noChangeArrowheads="1"/>
            </p:cNvSpPr>
            <p:nvPr/>
          </p:nvSpPr>
          <p:spPr bwMode="auto">
            <a:xfrm>
              <a:off x="357"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6" name="Rectangle 7535"/>
            <p:cNvSpPr>
              <a:spLocks noChangeArrowheads="1"/>
            </p:cNvSpPr>
            <p:nvPr/>
          </p:nvSpPr>
          <p:spPr bwMode="auto">
            <a:xfrm>
              <a:off x="357"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7" name="Rectangle 7536"/>
            <p:cNvSpPr>
              <a:spLocks noChangeArrowheads="1"/>
            </p:cNvSpPr>
            <p:nvPr/>
          </p:nvSpPr>
          <p:spPr bwMode="auto">
            <a:xfrm>
              <a:off x="314"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8" name="Rectangle 7537"/>
            <p:cNvSpPr>
              <a:spLocks noChangeArrowheads="1"/>
            </p:cNvSpPr>
            <p:nvPr/>
          </p:nvSpPr>
          <p:spPr bwMode="auto">
            <a:xfrm>
              <a:off x="314"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59" name="Rectangle 7538"/>
            <p:cNvSpPr>
              <a:spLocks noChangeArrowheads="1"/>
            </p:cNvSpPr>
            <p:nvPr/>
          </p:nvSpPr>
          <p:spPr bwMode="auto">
            <a:xfrm>
              <a:off x="270"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0" name="Rectangle 7539"/>
            <p:cNvSpPr>
              <a:spLocks noChangeArrowheads="1"/>
            </p:cNvSpPr>
            <p:nvPr/>
          </p:nvSpPr>
          <p:spPr bwMode="auto">
            <a:xfrm>
              <a:off x="270"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1" name="Rectangle 7540"/>
            <p:cNvSpPr>
              <a:spLocks noChangeArrowheads="1"/>
            </p:cNvSpPr>
            <p:nvPr/>
          </p:nvSpPr>
          <p:spPr bwMode="auto">
            <a:xfrm>
              <a:off x="226"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2" name="Rectangle 7541"/>
            <p:cNvSpPr>
              <a:spLocks noChangeArrowheads="1"/>
            </p:cNvSpPr>
            <p:nvPr/>
          </p:nvSpPr>
          <p:spPr bwMode="auto">
            <a:xfrm>
              <a:off x="226"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3" name="Rectangle 7542"/>
            <p:cNvSpPr>
              <a:spLocks noChangeArrowheads="1"/>
            </p:cNvSpPr>
            <p:nvPr/>
          </p:nvSpPr>
          <p:spPr bwMode="auto">
            <a:xfrm>
              <a:off x="575"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4" name="Rectangle 7543"/>
            <p:cNvSpPr>
              <a:spLocks noChangeArrowheads="1"/>
            </p:cNvSpPr>
            <p:nvPr/>
          </p:nvSpPr>
          <p:spPr bwMode="auto">
            <a:xfrm>
              <a:off x="575"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5" name="Rectangle 7544"/>
            <p:cNvSpPr>
              <a:spLocks noChangeArrowheads="1"/>
            </p:cNvSpPr>
            <p:nvPr/>
          </p:nvSpPr>
          <p:spPr bwMode="auto">
            <a:xfrm>
              <a:off x="531"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6" name="Rectangle 7545"/>
            <p:cNvSpPr>
              <a:spLocks noChangeArrowheads="1"/>
            </p:cNvSpPr>
            <p:nvPr/>
          </p:nvSpPr>
          <p:spPr bwMode="auto">
            <a:xfrm>
              <a:off x="531"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7" name="Rectangle 7546"/>
            <p:cNvSpPr>
              <a:spLocks noChangeArrowheads="1"/>
            </p:cNvSpPr>
            <p:nvPr/>
          </p:nvSpPr>
          <p:spPr bwMode="auto">
            <a:xfrm>
              <a:off x="488"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8" name="Rectangle 7547"/>
            <p:cNvSpPr>
              <a:spLocks noChangeArrowheads="1"/>
            </p:cNvSpPr>
            <p:nvPr/>
          </p:nvSpPr>
          <p:spPr bwMode="auto">
            <a:xfrm>
              <a:off x="488"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69" name="Rectangle 7548"/>
            <p:cNvSpPr>
              <a:spLocks noChangeArrowheads="1"/>
            </p:cNvSpPr>
            <p:nvPr/>
          </p:nvSpPr>
          <p:spPr bwMode="auto">
            <a:xfrm>
              <a:off x="444"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0" name="Rectangle 7549"/>
            <p:cNvSpPr>
              <a:spLocks noChangeArrowheads="1"/>
            </p:cNvSpPr>
            <p:nvPr/>
          </p:nvSpPr>
          <p:spPr bwMode="auto">
            <a:xfrm>
              <a:off x="444"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1" name="Rectangle 7550"/>
            <p:cNvSpPr>
              <a:spLocks noChangeArrowheads="1"/>
            </p:cNvSpPr>
            <p:nvPr/>
          </p:nvSpPr>
          <p:spPr bwMode="auto">
            <a:xfrm>
              <a:off x="401"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2" name="Rectangle 7551"/>
            <p:cNvSpPr>
              <a:spLocks noChangeArrowheads="1"/>
            </p:cNvSpPr>
            <p:nvPr/>
          </p:nvSpPr>
          <p:spPr bwMode="auto">
            <a:xfrm>
              <a:off x="401"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3" name="Rectangle 7552"/>
            <p:cNvSpPr>
              <a:spLocks noChangeArrowheads="1"/>
            </p:cNvSpPr>
            <p:nvPr/>
          </p:nvSpPr>
          <p:spPr bwMode="auto">
            <a:xfrm>
              <a:off x="357"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4" name="Rectangle 7553"/>
            <p:cNvSpPr>
              <a:spLocks noChangeArrowheads="1"/>
            </p:cNvSpPr>
            <p:nvPr/>
          </p:nvSpPr>
          <p:spPr bwMode="auto">
            <a:xfrm>
              <a:off x="357"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5" name="Rectangle 7554"/>
            <p:cNvSpPr>
              <a:spLocks noChangeArrowheads="1"/>
            </p:cNvSpPr>
            <p:nvPr/>
          </p:nvSpPr>
          <p:spPr bwMode="auto">
            <a:xfrm>
              <a:off x="314"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6" name="Rectangle 7555"/>
            <p:cNvSpPr>
              <a:spLocks noChangeArrowheads="1"/>
            </p:cNvSpPr>
            <p:nvPr/>
          </p:nvSpPr>
          <p:spPr bwMode="auto">
            <a:xfrm>
              <a:off x="314"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7" name="Rectangle 7556"/>
            <p:cNvSpPr>
              <a:spLocks noChangeArrowheads="1"/>
            </p:cNvSpPr>
            <p:nvPr/>
          </p:nvSpPr>
          <p:spPr bwMode="auto">
            <a:xfrm>
              <a:off x="270"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8" name="Rectangle 7557"/>
            <p:cNvSpPr>
              <a:spLocks noChangeArrowheads="1"/>
            </p:cNvSpPr>
            <p:nvPr/>
          </p:nvSpPr>
          <p:spPr bwMode="auto">
            <a:xfrm>
              <a:off x="270"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79" name="Rectangle 7558"/>
            <p:cNvSpPr>
              <a:spLocks noChangeArrowheads="1"/>
            </p:cNvSpPr>
            <p:nvPr/>
          </p:nvSpPr>
          <p:spPr bwMode="auto">
            <a:xfrm>
              <a:off x="226"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0" name="Rectangle 7559"/>
            <p:cNvSpPr>
              <a:spLocks noChangeArrowheads="1"/>
            </p:cNvSpPr>
            <p:nvPr/>
          </p:nvSpPr>
          <p:spPr bwMode="auto">
            <a:xfrm>
              <a:off x="226"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1" name="Rectangle 7560"/>
            <p:cNvSpPr>
              <a:spLocks noChangeArrowheads="1"/>
            </p:cNvSpPr>
            <p:nvPr/>
          </p:nvSpPr>
          <p:spPr bwMode="auto">
            <a:xfrm>
              <a:off x="575"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2" name="Rectangle 7561"/>
            <p:cNvSpPr>
              <a:spLocks noChangeArrowheads="1"/>
            </p:cNvSpPr>
            <p:nvPr/>
          </p:nvSpPr>
          <p:spPr bwMode="auto">
            <a:xfrm>
              <a:off x="575"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3" name="Rectangle 7562"/>
            <p:cNvSpPr>
              <a:spLocks noChangeArrowheads="1"/>
            </p:cNvSpPr>
            <p:nvPr/>
          </p:nvSpPr>
          <p:spPr bwMode="auto">
            <a:xfrm>
              <a:off x="531"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4" name="Rectangle 7563"/>
            <p:cNvSpPr>
              <a:spLocks noChangeArrowheads="1"/>
            </p:cNvSpPr>
            <p:nvPr/>
          </p:nvSpPr>
          <p:spPr bwMode="auto">
            <a:xfrm>
              <a:off x="531"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5" name="Rectangle 7564"/>
            <p:cNvSpPr>
              <a:spLocks noChangeArrowheads="1"/>
            </p:cNvSpPr>
            <p:nvPr/>
          </p:nvSpPr>
          <p:spPr bwMode="auto">
            <a:xfrm>
              <a:off x="488"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6" name="Rectangle 7565"/>
            <p:cNvSpPr>
              <a:spLocks noChangeArrowheads="1"/>
            </p:cNvSpPr>
            <p:nvPr/>
          </p:nvSpPr>
          <p:spPr bwMode="auto">
            <a:xfrm>
              <a:off x="488"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7" name="Rectangle 7566"/>
            <p:cNvSpPr>
              <a:spLocks noChangeArrowheads="1"/>
            </p:cNvSpPr>
            <p:nvPr/>
          </p:nvSpPr>
          <p:spPr bwMode="auto">
            <a:xfrm>
              <a:off x="444"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8" name="Rectangle 7567"/>
            <p:cNvSpPr>
              <a:spLocks noChangeArrowheads="1"/>
            </p:cNvSpPr>
            <p:nvPr/>
          </p:nvSpPr>
          <p:spPr bwMode="auto">
            <a:xfrm>
              <a:off x="444"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89" name="Rectangle 7568"/>
            <p:cNvSpPr>
              <a:spLocks noChangeArrowheads="1"/>
            </p:cNvSpPr>
            <p:nvPr/>
          </p:nvSpPr>
          <p:spPr bwMode="auto">
            <a:xfrm>
              <a:off x="401"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0" name="Rectangle 7569"/>
            <p:cNvSpPr>
              <a:spLocks noChangeArrowheads="1"/>
            </p:cNvSpPr>
            <p:nvPr/>
          </p:nvSpPr>
          <p:spPr bwMode="auto">
            <a:xfrm>
              <a:off x="401"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1" name="Rectangle 7570"/>
            <p:cNvSpPr>
              <a:spLocks noChangeArrowheads="1"/>
            </p:cNvSpPr>
            <p:nvPr/>
          </p:nvSpPr>
          <p:spPr bwMode="auto">
            <a:xfrm>
              <a:off x="357"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2" name="Rectangle 7571"/>
            <p:cNvSpPr>
              <a:spLocks noChangeArrowheads="1"/>
            </p:cNvSpPr>
            <p:nvPr/>
          </p:nvSpPr>
          <p:spPr bwMode="auto">
            <a:xfrm>
              <a:off x="357"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3" name="Rectangle 7572"/>
            <p:cNvSpPr>
              <a:spLocks noChangeArrowheads="1"/>
            </p:cNvSpPr>
            <p:nvPr/>
          </p:nvSpPr>
          <p:spPr bwMode="auto">
            <a:xfrm>
              <a:off x="314"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4" name="Rectangle 7573"/>
            <p:cNvSpPr>
              <a:spLocks noChangeArrowheads="1"/>
            </p:cNvSpPr>
            <p:nvPr/>
          </p:nvSpPr>
          <p:spPr bwMode="auto">
            <a:xfrm>
              <a:off x="314"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5" name="Rectangle 7574"/>
            <p:cNvSpPr>
              <a:spLocks noChangeArrowheads="1"/>
            </p:cNvSpPr>
            <p:nvPr/>
          </p:nvSpPr>
          <p:spPr bwMode="auto">
            <a:xfrm>
              <a:off x="270"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6" name="Rectangle 7575"/>
            <p:cNvSpPr>
              <a:spLocks noChangeArrowheads="1"/>
            </p:cNvSpPr>
            <p:nvPr/>
          </p:nvSpPr>
          <p:spPr bwMode="auto">
            <a:xfrm>
              <a:off x="270"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7" name="Rectangle 7576"/>
            <p:cNvSpPr>
              <a:spLocks noChangeArrowheads="1"/>
            </p:cNvSpPr>
            <p:nvPr/>
          </p:nvSpPr>
          <p:spPr bwMode="auto">
            <a:xfrm>
              <a:off x="226"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8" name="Rectangle 7577"/>
            <p:cNvSpPr>
              <a:spLocks noChangeArrowheads="1"/>
            </p:cNvSpPr>
            <p:nvPr/>
          </p:nvSpPr>
          <p:spPr bwMode="auto">
            <a:xfrm>
              <a:off x="226"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2999" name="Rectangle 7578"/>
            <p:cNvSpPr>
              <a:spLocks noChangeArrowheads="1"/>
            </p:cNvSpPr>
            <p:nvPr/>
          </p:nvSpPr>
          <p:spPr bwMode="auto">
            <a:xfrm>
              <a:off x="575"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0" name="Rectangle 7579"/>
            <p:cNvSpPr>
              <a:spLocks noChangeArrowheads="1"/>
            </p:cNvSpPr>
            <p:nvPr/>
          </p:nvSpPr>
          <p:spPr bwMode="auto">
            <a:xfrm>
              <a:off x="575"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1" name="Rectangle 7580"/>
            <p:cNvSpPr>
              <a:spLocks noChangeArrowheads="1"/>
            </p:cNvSpPr>
            <p:nvPr/>
          </p:nvSpPr>
          <p:spPr bwMode="auto">
            <a:xfrm>
              <a:off x="531"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2" name="Rectangle 7581"/>
            <p:cNvSpPr>
              <a:spLocks noChangeArrowheads="1"/>
            </p:cNvSpPr>
            <p:nvPr/>
          </p:nvSpPr>
          <p:spPr bwMode="auto">
            <a:xfrm>
              <a:off x="531"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3" name="Rectangle 7582"/>
            <p:cNvSpPr>
              <a:spLocks noChangeArrowheads="1"/>
            </p:cNvSpPr>
            <p:nvPr/>
          </p:nvSpPr>
          <p:spPr bwMode="auto">
            <a:xfrm>
              <a:off x="488"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4" name="Rectangle 7583"/>
            <p:cNvSpPr>
              <a:spLocks noChangeArrowheads="1"/>
            </p:cNvSpPr>
            <p:nvPr/>
          </p:nvSpPr>
          <p:spPr bwMode="auto">
            <a:xfrm>
              <a:off x="488"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5" name="Rectangle 7584"/>
            <p:cNvSpPr>
              <a:spLocks noChangeArrowheads="1"/>
            </p:cNvSpPr>
            <p:nvPr/>
          </p:nvSpPr>
          <p:spPr bwMode="auto">
            <a:xfrm>
              <a:off x="444"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6" name="Rectangle 7585"/>
            <p:cNvSpPr>
              <a:spLocks noChangeArrowheads="1"/>
            </p:cNvSpPr>
            <p:nvPr/>
          </p:nvSpPr>
          <p:spPr bwMode="auto">
            <a:xfrm>
              <a:off x="444"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7" name="Rectangle 7586"/>
            <p:cNvSpPr>
              <a:spLocks noChangeArrowheads="1"/>
            </p:cNvSpPr>
            <p:nvPr/>
          </p:nvSpPr>
          <p:spPr bwMode="auto">
            <a:xfrm>
              <a:off x="401"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8" name="Rectangle 7587"/>
            <p:cNvSpPr>
              <a:spLocks noChangeArrowheads="1"/>
            </p:cNvSpPr>
            <p:nvPr/>
          </p:nvSpPr>
          <p:spPr bwMode="auto">
            <a:xfrm>
              <a:off x="401"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09" name="Rectangle 7588"/>
            <p:cNvSpPr>
              <a:spLocks noChangeArrowheads="1"/>
            </p:cNvSpPr>
            <p:nvPr/>
          </p:nvSpPr>
          <p:spPr bwMode="auto">
            <a:xfrm>
              <a:off x="357"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0" name="Rectangle 7589"/>
            <p:cNvSpPr>
              <a:spLocks noChangeArrowheads="1"/>
            </p:cNvSpPr>
            <p:nvPr/>
          </p:nvSpPr>
          <p:spPr bwMode="auto">
            <a:xfrm>
              <a:off x="357"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1" name="Rectangle 7590"/>
            <p:cNvSpPr>
              <a:spLocks noChangeArrowheads="1"/>
            </p:cNvSpPr>
            <p:nvPr/>
          </p:nvSpPr>
          <p:spPr bwMode="auto">
            <a:xfrm>
              <a:off x="314"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2" name="Rectangle 7591"/>
            <p:cNvSpPr>
              <a:spLocks noChangeArrowheads="1"/>
            </p:cNvSpPr>
            <p:nvPr/>
          </p:nvSpPr>
          <p:spPr bwMode="auto">
            <a:xfrm>
              <a:off x="314"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3" name="Rectangle 7592"/>
            <p:cNvSpPr>
              <a:spLocks noChangeArrowheads="1"/>
            </p:cNvSpPr>
            <p:nvPr/>
          </p:nvSpPr>
          <p:spPr bwMode="auto">
            <a:xfrm>
              <a:off x="270"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4" name="Rectangle 7593"/>
            <p:cNvSpPr>
              <a:spLocks noChangeArrowheads="1"/>
            </p:cNvSpPr>
            <p:nvPr/>
          </p:nvSpPr>
          <p:spPr bwMode="auto">
            <a:xfrm>
              <a:off x="270"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5" name="Rectangle 7594"/>
            <p:cNvSpPr>
              <a:spLocks noChangeArrowheads="1"/>
            </p:cNvSpPr>
            <p:nvPr/>
          </p:nvSpPr>
          <p:spPr bwMode="auto">
            <a:xfrm>
              <a:off x="226"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6" name="Rectangle 7595"/>
            <p:cNvSpPr>
              <a:spLocks noChangeArrowheads="1"/>
            </p:cNvSpPr>
            <p:nvPr/>
          </p:nvSpPr>
          <p:spPr bwMode="auto">
            <a:xfrm>
              <a:off x="575"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7" name="Rectangle 7596"/>
            <p:cNvSpPr>
              <a:spLocks noChangeArrowheads="1"/>
            </p:cNvSpPr>
            <p:nvPr/>
          </p:nvSpPr>
          <p:spPr bwMode="auto">
            <a:xfrm>
              <a:off x="531"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8" name="Rectangle 7597"/>
            <p:cNvSpPr>
              <a:spLocks noChangeArrowheads="1"/>
            </p:cNvSpPr>
            <p:nvPr/>
          </p:nvSpPr>
          <p:spPr bwMode="auto">
            <a:xfrm>
              <a:off x="488"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19" name="Rectangle 7598"/>
            <p:cNvSpPr>
              <a:spLocks noChangeArrowheads="1"/>
            </p:cNvSpPr>
            <p:nvPr/>
          </p:nvSpPr>
          <p:spPr bwMode="auto">
            <a:xfrm>
              <a:off x="444"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0" name="Rectangle 7599"/>
            <p:cNvSpPr>
              <a:spLocks noChangeArrowheads="1"/>
            </p:cNvSpPr>
            <p:nvPr/>
          </p:nvSpPr>
          <p:spPr bwMode="auto">
            <a:xfrm>
              <a:off x="401"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1" name="Rectangle 7600"/>
            <p:cNvSpPr>
              <a:spLocks noChangeArrowheads="1"/>
            </p:cNvSpPr>
            <p:nvPr/>
          </p:nvSpPr>
          <p:spPr bwMode="auto">
            <a:xfrm>
              <a:off x="357"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2" name="Rectangle 7601"/>
            <p:cNvSpPr>
              <a:spLocks noChangeArrowheads="1"/>
            </p:cNvSpPr>
            <p:nvPr/>
          </p:nvSpPr>
          <p:spPr bwMode="auto">
            <a:xfrm>
              <a:off x="314"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3" name="Rectangle 7602"/>
            <p:cNvSpPr>
              <a:spLocks noChangeArrowheads="1"/>
            </p:cNvSpPr>
            <p:nvPr/>
          </p:nvSpPr>
          <p:spPr bwMode="auto">
            <a:xfrm>
              <a:off x="270"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4" name="Freeform 7603"/>
            <p:cNvSpPr/>
            <p:nvPr/>
          </p:nvSpPr>
          <p:spPr bwMode="auto">
            <a:xfrm>
              <a:off x="194" y="159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5" name="Freeform 7604"/>
            <p:cNvSpPr/>
            <p:nvPr/>
          </p:nvSpPr>
          <p:spPr bwMode="auto">
            <a:xfrm>
              <a:off x="194" y="154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6" name="Freeform 7605"/>
            <p:cNvSpPr/>
            <p:nvPr/>
          </p:nvSpPr>
          <p:spPr bwMode="auto">
            <a:xfrm>
              <a:off x="171" y="156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7" name="Freeform 7606"/>
            <p:cNvSpPr/>
            <p:nvPr/>
          </p:nvSpPr>
          <p:spPr bwMode="auto">
            <a:xfrm>
              <a:off x="171" y="152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8" name="Freeform 7607"/>
            <p:cNvSpPr/>
            <p:nvPr/>
          </p:nvSpPr>
          <p:spPr bwMode="auto">
            <a:xfrm>
              <a:off x="148" y="154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29" name="Freeform 7608"/>
            <p:cNvSpPr/>
            <p:nvPr/>
          </p:nvSpPr>
          <p:spPr bwMode="auto">
            <a:xfrm>
              <a:off x="148" y="149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0" name="Freeform 7609"/>
            <p:cNvSpPr/>
            <p:nvPr/>
          </p:nvSpPr>
          <p:spPr bwMode="auto">
            <a:xfrm>
              <a:off x="103" y="149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1" name="Freeform 7610"/>
            <p:cNvSpPr/>
            <p:nvPr/>
          </p:nvSpPr>
          <p:spPr bwMode="auto">
            <a:xfrm>
              <a:off x="103" y="145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2" name="Freeform 7611"/>
            <p:cNvSpPr/>
            <p:nvPr/>
          </p:nvSpPr>
          <p:spPr bwMode="auto">
            <a:xfrm>
              <a:off x="125" y="1522"/>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3" name="Freeform 7612"/>
            <p:cNvSpPr/>
            <p:nvPr/>
          </p:nvSpPr>
          <p:spPr bwMode="auto">
            <a:xfrm>
              <a:off x="125" y="147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4" name="Freeform 7613"/>
            <p:cNvSpPr/>
            <p:nvPr/>
          </p:nvSpPr>
          <p:spPr bwMode="auto">
            <a:xfrm>
              <a:off x="194" y="147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5" name="Freeform 7614"/>
            <p:cNvSpPr/>
            <p:nvPr/>
          </p:nvSpPr>
          <p:spPr bwMode="auto">
            <a:xfrm>
              <a:off x="194" y="142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6" name="Freeform 7615"/>
            <p:cNvSpPr/>
            <p:nvPr/>
          </p:nvSpPr>
          <p:spPr bwMode="auto">
            <a:xfrm>
              <a:off x="171" y="145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7" name="Freeform 7616"/>
            <p:cNvSpPr/>
            <p:nvPr/>
          </p:nvSpPr>
          <p:spPr bwMode="auto">
            <a:xfrm>
              <a:off x="171" y="140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8" name="Freeform 7617"/>
            <p:cNvSpPr/>
            <p:nvPr/>
          </p:nvSpPr>
          <p:spPr bwMode="auto">
            <a:xfrm>
              <a:off x="148" y="142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39" name="Freeform 7618"/>
            <p:cNvSpPr/>
            <p:nvPr/>
          </p:nvSpPr>
          <p:spPr bwMode="auto">
            <a:xfrm>
              <a:off x="148" y="138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0" name="Freeform 7619"/>
            <p:cNvSpPr/>
            <p:nvPr/>
          </p:nvSpPr>
          <p:spPr bwMode="auto">
            <a:xfrm>
              <a:off x="103" y="138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1" name="Freeform 7620"/>
            <p:cNvSpPr/>
            <p:nvPr/>
          </p:nvSpPr>
          <p:spPr bwMode="auto">
            <a:xfrm>
              <a:off x="103" y="133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2" name="Freeform 7621"/>
            <p:cNvSpPr/>
            <p:nvPr/>
          </p:nvSpPr>
          <p:spPr bwMode="auto">
            <a:xfrm>
              <a:off x="125" y="140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3" name="Freeform 7622"/>
            <p:cNvSpPr/>
            <p:nvPr/>
          </p:nvSpPr>
          <p:spPr bwMode="auto">
            <a:xfrm>
              <a:off x="125" y="135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4" name="Freeform 7623"/>
            <p:cNvSpPr/>
            <p:nvPr/>
          </p:nvSpPr>
          <p:spPr bwMode="auto">
            <a:xfrm>
              <a:off x="194" y="135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5" name="Freeform 7624"/>
            <p:cNvSpPr/>
            <p:nvPr/>
          </p:nvSpPr>
          <p:spPr bwMode="auto">
            <a:xfrm>
              <a:off x="194" y="130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6" name="Freeform 7625"/>
            <p:cNvSpPr/>
            <p:nvPr/>
          </p:nvSpPr>
          <p:spPr bwMode="auto">
            <a:xfrm>
              <a:off x="171" y="133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7" name="Freeform 7626"/>
            <p:cNvSpPr/>
            <p:nvPr/>
          </p:nvSpPr>
          <p:spPr bwMode="auto">
            <a:xfrm>
              <a:off x="171" y="128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8" name="Freeform 7627"/>
            <p:cNvSpPr/>
            <p:nvPr/>
          </p:nvSpPr>
          <p:spPr bwMode="auto">
            <a:xfrm>
              <a:off x="148" y="130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49" name="Freeform 7628"/>
            <p:cNvSpPr/>
            <p:nvPr/>
          </p:nvSpPr>
          <p:spPr bwMode="auto">
            <a:xfrm>
              <a:off x="148" y="126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0" name="Freeform 7629"/>
            <p:cNvSpPr/>
            <p:nvPr/>
          </p:nvSpPr>
          <p:spPr bwMode="auto">
            <a:xfrm>
              <a:off x="103" y="126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1" name="Freeform 7630"/>
            <p:cNvSpPr/>
            <p:nvPr/>
          </p:nvSpPr>
          <p:spPr bwMode="auto">
            <a:xfrm>
              <a:off x="103" y="121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2" name="Freeform 7631"/>
            <p:cNvSpPr/>
            <p:nvPr/>
          </p:nvSpPr>
          <p:spPr bwMode="auto">
            <a:xfrm>
              <a:off x="125" y="128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3" name="Freeform 7632"/>
            <p:cNvSpPr/>
            <p:nvPr/>
          </p:nvSpPr>
          <p:spPr bwMode="auto">
            <a:xfrm>
              <a:off x="125" y="123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4" name="Freeform 7633"/>
            <p:cNvSpPr/>
            <p:nvPr/>
          </p:nvSpPr>
          <p:spPr bwMode="auto">
            <a:xfrm>
              <a:off x="194" y="123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5" name="Freeform 7634"/>
            <p:cNvSpPr/>
            <p:nvPr/>
          </p:nvSpPr>
          <p:spPr bwMode="auto">
            <a:xfrm>
              <a:off x="194" y="119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6" name="Freeform 7635"/>
            <p:cNvSpPr/>
            <p:nvPr/>
          </p:nvSpPr>
          <p:spPr bwMode="auto">
            <a:xfrm>
              <a:off x="171" y="121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7" name="Freeform 7636"/>
            <p:cNvSpPr/>
            <p:nvPr/>
          </p:nvSpPr>
          <p:spPr bwMode="auto">
            <a:xfrm>
              <a:off x="171" y="116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8" name="Freeform 7637"/>
            <p:cNvSpPr/>
            <p:nvPr/>
          </p:nvSpPr>
          <p:spPr bwMode="auto">
            <a:xfrm>
              <a:off x="148" y="119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59" name="Freeform 7638"/>
            <p:cNvSpPr/>
            <p:nvPr/>
          </p:nvSpPr>
          <p:spPr bwMode="auto">
            <a:xfrm>
              <a:off x="148" y="114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0" name="Freeform 7639"/>
            <p:cNvSpPr/>
            <p:nvPr/>
          </p:nvSpPr>
          <p:spPr bwMode="auto">
            <a:xfrm>
              <a:off x="103" y="114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1" name="Freeform 7640"/>
            <p:cNvSpPr/>
            <p:nvPr/>
          </p:nvSpPr>
          <p:spPr bwMode="auto">
            <a:xfrm>
              <a:off x="103" y="109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2" name="Freeform 7641"/>
            <p:cNvSpPr/>
            <p:nvPr/>
          </p:nvSpPr>
          <p:spPr bwMode="auto">
            <a:xfrm>
              <a:off x="125" y="1167"/>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3" name="Freeform 7642"/>
            <p:cNvSpPr/>
            <p:nvPr/>
          </p:nvSpPr>
          <p:spPr bwMode="auto">
            <a:xfrm>
              <a:off x="125" y="112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4" name="Freeform 7643"/>
            <p:cNvSpPr/>
            <p:nvPr/>
          </p:nvSpPr>
          <p:spPr bwMode="auto">
            <a:xfrm>
              <a:off x="194" y="112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5" name="Freeform 7644"/>
            <p:cNvSpPr/>
            <p:nvPr/>
          </p:nvSpPr>
          <p:spPr bwMode="auto">
            <a:xfrm>
              <a:off x="171" y="109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6" name="Freeform 7645"/>
            <p:cNvSpPr/>
            <p:nvPr/>
          </p:nvSpPr>
          <p:spPr bwMode="auto">
            <a:xfrm>
              <a:off x="148" y="1072"/>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7" name="Freeform 7646"/>
            <p:cNvSpPr/>
            <p:nvPr/>
          </p:nvSpPr>
          <p:spPr bwMode="auto">
            <a:xfrm>
              <a:off x="103" y="102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8" name="Freeform 7647"/>
            <p:cNvSpPr/>
            <p:nvPr/>
          </p:nvSpPr>
          <p:spPr bwMode="auto">
            <a:xfrm>
              <a:off x="125" y="104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69" name="Rectangle 7648"/>
            <p:cNvSpPr>
              <a:spLocks noChangeArrowheads="1"/>
            </p:cNvSpPr>
            <p:nvPr/>
          </p:nvSpPr>
          <p:spPr bwMode="auto">
            <a:xfrm>
              <a:off x="223" y="1681"/>
              <a:ext cx="381" cy="118"/>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0" name="Freeform 7649"/>
            <p:cNvSpPr/>
            <p:nvPr/>
          </p:nvSpPr>
          <p:spPr bwMode="auto">
            <a:xfrm>
              <a:off x="105" y="1572"/>
              <a:ext cx="102" cy="220"/>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1" name="Rectangle 7650"/>
            <p:cNvSpPr>
              <a:spLocks noChangeArrowheads="1"/>
            </p:cNvSpPr>
            <p:nvPr/>
          </p:nvSpPr>
          <p:spPr bwMode="auto">
            <a:xfrm>
              <a:off x="414" y="1730"/>
              <a:ext cx="42" cy="74"/>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2" name="Rectangle 7651"/>
            <p:cNvSpPr>
              <a:spLocks noChangeArrowheads="1"/>
            </p:cNvSpPr>
            <p:nvPr/>
          </p:nvSpPr>
          <p:spPr bwMode="auto">
            <a:xfrm>
              <a:off x="372" y="1730"/>
              <a:ext cx="42" cy="74"/>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3" name="Rectangle 7652"/>
            <p:cNvSpPr>
              <a:spLocks noChangeArrowheads="1"/>
            </p:cNvSpPr>
            <p:nvPr/>
          </p:nvSpPr>
          <p:spPr bwMode="auto">
            <a:xfrm>
              <a:off x="233"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4" name="Rectangle 7653"/>
            <p:cNvSpPr>
              <a:spLocks noChangeArrowheads="1"/>
            </p:cNvSpPr>
            <p:nvPr/>
          </p:nvSpPr>
          <p:spPr bwMode="auto">
            <a:xfrm>
              <a:off x="301"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5" name="Rectangle 7654"/>
            <p:cNvSpPr>
              <a:spLocks noChangeArrowheads="1"/>
            </p:cNvSpPr>
            <p:nvPr/>
          </p:nvSpPr>
          <p:spPr bwMode="auto">
            <a:xfrm>
              <a:off x="469"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6" name="Rectangle 7655"/>
            <p:cNvSpPr>
              <a:spLocks noChangeArrowheads="1"/>
            </p:cNvSpPr>
            <p:nvPr/>
          </p:nvSpPr>
          <p:spPr bwMode="auto">
            <a:xfrm>
              <a:off x="537"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7" name="Freeform 7656"/>
            <p:cNvSpPr/>
            <p:nvPr/>
          </p:nvSpPr>
          <p:spPr bwMode="auto">
            <a:xfrm>
              <a:off x="115" y="949"/>
              <a:ext cx="470" cy="112"/>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78" name="Freeform 7657"/>
            <p:cNvSpPr/>
            <p:nvPr/>
          </p:nvSpPr>
          <p:spPr bwMode="auto">
            <a:xfrm>
              <a:off x="116" y="952"/>
              <a:ext cx="105" cy="126"/>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3080" name="Rectangle 7658"/>
          <p:cNvSpPr>
            <a:spLocks noChangeArrowheads="1"/>
          </p:cNvSpPr>
          <p:nvPr/>
        </p:nvSpPr>
        <p:spPr bwMode="auto">
          <a:xfrm>
            <a:off x="6249209" y="2044998"/>
            <a:ext cx="1290719" cy="729784"/>
          </a:xfrm>
          <a:prstGeom prst="rect">
            <a:avLst/>
          </a:prstGeom>
          <a:gradFill rotWithShape="1">
            <a:gsLst>
              <a:gs pos="0">
                <a:srgbClr val="FF5500">
                  <a:alpha val="10001"/>
                </a:srgbClr>
              </a:gs>
              <a:gs pos="100000">
                <a:srgbClr val="CC3300">
                  <a:alpha val="79999"/>
                </a:srgbClr>
              </a:gs>
            </a:gsLst>
            <a:lin ang="5400000" scaled="1"/>
          </a:gradFill>
          <a:ln w="952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5" name="Group 7972"/>
          <p:cNvGrpSpPr/>
          <p:nvPr/>
        </p:nvGrpSpPr>
        <p:grpSpPr bwMode="auto">
          <a:xfrm>
            <a:off x="2986270" y="1994849"/>
            <a:ext cx="643638" cy="529179"/>
            <a:chOff x="2946" y="2176"/>
            <a:chExt cx="438" cy="357"/>
          </a:xfrm>
        </p:grpSpPr>
        <p:sp>
          <p:nvSpPr>
            <p:cNvPr id="3082" name="Rectangle 7973"/>
            <p:cNvSpPr>
              <a:spLocks noChangeArrowheads="1"/>
            </p:cNvSpPr>
            <p:nvPr/>
          </p:nvSpPr>
          <p:spPr bwMode="auto">
            <a:xfrm>
              <a:off x="3015" y="2258"/>
              <a:ext cx="369" cy="27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83" name="Freeform 7974"/>
            <p:cNvSpPr/>
            <p:nvPr/>
          </p:nvSpPr>
          <p:spPr bwMode="auto">
            <a:xfrm>
              <a:off x="2946" y="2186"/>
              <a:ext cx="70" cy="347"/>
            </a:xfrm>
            <a:custGeom>
              <a:avLst/>
              <a:gdLst>
                <a:gd name="T0" fmla="*/ 1 w 283"/>
                <a:gd name="T1" fmla="*/ 0 h 1392"/>
                <a:gd name="T2" fmla="*/ 0 w 283"/>
                <a:gd name="T3" fmla="*/ 1104 h 1392"/>
                <a:gd name="T4" fmla="*/ 282 w 283"/>
                <a:gd name="T5" fmla="*/ 1392 h 1392"/>
                <a:gd name="T6" fmla="*/ 283 w 283"/>
                <a:gd name="T7" fmla="*/ 286 h 1392"/>
                <a:gd name="T8" fmla="*/ 1 w 283"/>
                <a:gd name="T9" fmla="*/ 0 h 1392"/>
                <a:gd name="T10" fmla="*/ 0 60000 65536"/>
                <a:gd name="T11" fmla="*/ 0 60000 65536"/>
                <a:gd name="T12" fmla="*/ 0 60000 65536"/>
                <a:gd name="T13" fmla="*/ 0 60000 65536"/>
                <a:gd name="T14" fmla="*/ 0 60000 65536"/>
                <a:gd name="T15" fmla="*/ 0 w 283"/>
                <a:gd name="T16" fmla="*/ 0 h 1392"/>
                <a:gd name="T17" fmla="*/ 283 w 283"/>
                <a:gd name="T18" fmla="*/ 1392 h 1392"/>
              </a:gdLst>
              <a:ahLst/>
              <a:cxnLst>
                <a:cxn ang="T10">
                  <a:pos x="T0" y="T1"/>
                </a:cxn>
                <a:cxn ang="T11">
                  <a:pos x="T2" y="T3"/>
                </a:cxn>
                <a:cxn ang="T12">
                  <a:pos x="T4" y="T5"/>
                </a:cxn>
                <a:cxn ang="T13">
                  <a:pos x="T6" y="T7"/>
                </a:cxn>
                <a:cxn ang="T14">
                  <a:pos x="T8" y="T9"/>
                </a:cxn>
              </a:cxnLst>
              <a:rect l="T15" t="T16" r="T17" b="T18"/>
              <a:pathLst>
                <a:path w="283" h="1392">
                  <a:moveTo>
                    <a:pt x="1" y="0"/>
                  </a:moveTo>
                  <a:lnTo>
                    <a:pt x="0" y="1104"/>
                  </a:lnTo>
                  <a:lnTo>
                    <a:pt x="282" y="1392"/>
                  </a:lnTo>
                  <a:lnTo>
                    <a:pt x="283" y="286"/>
                  </a:lnTo>
                  <a:lnTo>
                    <a:pt x="1" y="0"/>
                  </a:lnTo>
                  <a:close/>
                </a:path>
              </a:pathLst>
            </a:custGeom>
            <a:solidFill>
              <a:srgbClr val="678B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84" name="Freeform 7975"/>
            <p:cNvSpPr/>
            <p:nvPr/>
          </p:nvSpPr>
          <p:spPr bwMode="auto">
            <a:xfrm>
              <a:off x="2946" y="2186"/>
              <a:ext cx="437" cy="72"/>
            </a:xfrm>
            <a:custGeom>
              <a:avLst/>
              <a:gdLst>
                <a:gd name="T0" fmla="*/ 0 w 1763"/>
                <a:gd name="T1" fmla="*/ 0 h 288"/>
                <a:gd name="T2" fmla="*/ 1415 w 1763"/>
                <a:gd name="T3" fmla="*/ 0 h 288"/>
                <a:gd name="T4" fmla="*/ 1763 w 1763"/>
                <a:gd name="T5" fmla="*/ 288 h 288"/>
                <a:gd name="T6" fmla="*/ 280 w 1763"/>
                <a:gd name="T7" fmla="*/ 288 h 288"/>
                <a:gd name="T8" fmla="*/ 0 w 1763"/>
                <a:gd name="T9" fmla="*/ 0 h 288"/>
                <a:gd name="T10" fmla="*/ 0 60000 65536"/>
                <a:gd name="T11" fmla="*/ 0 60000 65536"/>
                <a:gd name="T12" fmla="*/ 0 60000 65536"/>
                <a:gd name="T13" fmla="*/ 0 60000 65536"/>
                <a:gd name="T14" fmla="*/ 0 60000 65536"/>
                <a:gd name="T15" fmla="*/ 0 w 1763"/>
                <a:gd name="T16" fmla="*/ 0 h 288"/>
                <a:gd name="T17" fmla="*/ 1763 w 1763"/>
                <a:gd name="T18" fmla="*/ 288 h 288"/>
              </a:gdLst>
              <a:ahLst/>
              <a:cxnLst>
                <a:cxn ang="T10">
                  <a:pos x="T0" y="T1"/>
                </a:cxn>
                <a:cxn ang="T11">
                  <a:pos x="T2" y="T3"/>
                </a:cxn>
                <a:cxn ang="T12">
                  <a:pos x="T4" y="T5"/>
                </a:cxn>
                <a:cxn ang="T13">
                  <a:pos x="T6" y="T7"/>
                </a:cxn>
                <a:cxn ang="T14">
                  <a:pos x="T8" y="T9"/>
                </a:cxn>
              </a:cxnLst>
              <a:rect l="T15" t="T16" r="T17" b="T18"/>
              <a:pathLst>
                <a:path w="1763" h="288">
                  <a:moveTo>
                    <a:pt x="0" y="0"/>
                  </a:moveTo>
                  <a:lnTo>
                    <a:pt x="1415" y="0"/>
                  </a:lnTo>
                  <a:lnTo>
                    <a:pt x="1763" y="288"/>
                  </a:lnTo>
                  <a:lnTo>
                    <a:pt x="280" y="288"/>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85" name="Rectangle 7976"/>
            <p:cNvSpPr>
              <a:spLocks noChangeArrowheads="1"/>
            </p:cNvSpPr>
            <p:nvPr/>
          </p:nvSpPr>
          <p:spPr bwMode="auto">
            <a:xfrm>
              <a:off x="3018" y="2243"/>
              <a:ext cx="358" cy="1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86" name="Freeform 7977"/>
            <p:cNvSpPr/>
            <p:nvPr/>
          </p:nvSpPr>
          <p:spPr bwMode="auto">
            <a:xfrm>
              <a:off x="2946" y="2301"/>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87" name="Freeform 7978"/>
            <p:cNvSpPr/>
            <p:nvPr/>
          </p:nvSpPr>
          <p:spPr bwMode="auto">
            <a:xfrm>
              <a:off x="2946" y="2371"/>
              <a:ext cx="71" cy="8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88" name="Freeform 7979"/>
            <p:cNvSpPr/>
            <p:nvPr/>
          </p:nvSpPr>
          <p:spPr bwMode="auto">
            <a:xfrm>
              <a:off x="2946" y="2230"/>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89" name="Rectangle 7980"/>
            <p:cNvSpPr>
              <a:spLocks noChangeArrowheads="1"/>
            </p:cNvSpPr>
            <p:nvPr/>
          </p:nvSpPr>
          <p:spPr bwMode="auto">
            <a:xfrm>
              <a:off x="3017" y="2302"/>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0" name="Rectangle 7981"/>
            <p:cNvSpPr>
              <a:spLocks noChangeArrowheads="1"/>
            </p:cNvSpPr>
            <p:nvPr/>
          </p:nvSpPr>
          <p:spPr bwMode="auto">
            <a:xfrm>
              <a:off x="3017" y="2373"/>
              <a:ext cx="366" cy="11"/>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1" name="Rectangle 7982"/>
            <p:cNvSpPr>
              <a:spLocks noChangeArrowheads="1"/>
            </p:cNvSpPr>
            <p:nvPr/>
          </p:nvSpPr>
          <p:spPr bwMode="auto">
            <a:xfrm>
              <a:off x="3017" y="2444"/>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2" name="Rectangle 7983"/>
            <p:cNvSpPr>
              <a:spLocks noChangeArrowheads="1"/>
            </p:cNvSpPr>
            <p:nvPr/>
          </p:nvSpPr>
          <p:spPr bwMode="auto">
            <a:xfrm>
              <a:off x="302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3" name="Rectangle 7984"/>
            <p:cNvSpPr>
              <a:spLocks noChangeArrowheads="1"/>
            </p:cNvSpPr>
            <p:nvPr/>
          </p:nvSpPr>
          <p:spPr bwMode="auto">
            <a:xfrm>
              <a:off x="3233"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4" name="Rectangle 7985"/>
            <p:cNvSpPr>
              <a:spLocks noChangeArrowheads="1"/>
            </p:cNvSpPr>
            <p:nvPr/>
          </p:nvSpPr>
          <p:spPr bwMode="auto">
            <a:xfrm>
              <a:off x="3181"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5" name="Rectangle 7986"/>
            <p:cNvSpPr>
              <a:spLocks noChangeArrowheads="1"/>
            </p:cNvSpPr>
            <p:nvPr/>
          </p:nvSpPr>
          <p:spPr bwMode="auto">
            <a:xfrm>
              <a:off x="3129"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6" name="Rectangle 7987"/>
            <p:cNvSpPr>
              <a:spLocks noChangeArrowheads="1"/>
            </p:cNvSpPr>
            <p:nvPr/>
          </p:nvSpPr>
          <p:spPr bwMode="auto">
            <a:xfrm>
              <a:off x="3077" y="2321"/>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7" name="Freeform 7988"/>
            <p:cNvSpPr/>
            <p:nvPr/>
          </p:nvSpPr>
          <p:spPr bwMode="auto">
            <a:xfrm>
              <a:off x="3002" y="240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8" name="Freeform 7989"/>
            <p:cNvSpPr/>
            <p:nvPr/>
          </p:nvSpPr>
          <p:spPr bwMode="auto">
            <a:xfrm>
              <a:off x="3002" y="237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099" name="Freeform 7990"/>
            <p:cNvSpPr/>
            <p:nvPr/>
          </p:nvSpPr>
          <p:spPr bwMode="auto">
            <a:xfrm>
              <a:off x="2988" y="239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0" name="Freeform 7991"/>
            <p:cNvSpPr/>
            <p:nvPr/>
          </p:nvSpPr>
          <p:spPr bwMode="auto">
            <a:xfrm>
              <a:off x="2988" y="2361"/>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1" name="Freeform 7992"/>
            <p:cNvSpPr/>
            <p:nvPr/>
          </p:nvSpPr>
          <p:spPr bwMode="auto">
            <a:xfrm>
              <a:off x="2975" y="237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2" name="Freeform 7993"/>
            <p:cNvSpPr/>
            <p:nvPr/>
          </p:nvSpPr>
          <p:spPr bwMode="auto">
            <a:xfrm>
              <a:off x="2975"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3" name="Freeform 7994"/>
            <p:cNvSpPr/>
            <p:nvPr/>
          </p:nvSpPr>
          <p:spPr bwMode="auto">
            <a:xfrm>
              <a:off x="2948"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4" name="Freeform 7995"/>
            <p:cNvSpPr/>
            <p:nvPr/>
          </p:nvSpPr>
          <p:spPr bwMode="auto">
            <a:xfrm>
              <a:off x="2948" y="2320"/>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5" name="Freeform 7996"/>
            <p:cNvSpPr/>
            <p:nvPr/>
          </p:nvSpPr>
          <p:spPr bwMode="auto">
            <a:xfrm>
              <a:off x="2961" y="236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6" name="Freeform 7997"/>
            <p:cNvSpPr/>
            <p:nvPr/>
          </p:nvSpPr>
          <p:spPr bwMode="auto">
            <a:xfrm>
              <a:off x="2961" y="2334"/>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7" name="Freeform 7998"/>
            <p:cNvSpPr/>
            <p:nvPr/>
          </p:nvSpPr>
          <p:spPr bwMode="auto">
            <a:xfrm>
              <a:off x="3002" y="233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8" name="Freeform 7999"/>
            <p:cNvSpPr/>
            <p:nvPr/>
          </p:nvSpPr>
          <p:spPr bwMode="auto">
            <a:xfrm>
              <a:off x="3002" y="230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09" name="Freeform 8000"/>
            <p:cNvSpPr/>
            <p:nvPr/>
          </p:nvSpPr>
          <p:spPr bwMode="auto">
            <a:xfrm>
              <a:off x="2988" y="232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0" name="Freeform 8001"/>
            <p:cNvSpPr/>
            <p:nvPr/>
          </p:nvSpPr>
          <p:spPr bwMode="auto">
            <a:xfrm>
              <a:off x="2988" y="2292"/>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1" name="Freeform 8002"/>
            <p:cNvSpPr/>
            <p:nvPr/>
          </p:nvSpPr>
          <p:spPr bwMode="auto">
            <a:xfrm>
              <a:off x="2975" y="23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2" name="Freeform 8003"/>
            <p:cNvSpPr/>
            <p:nvPr/>
          </p:nvSpPr>
          <p:spPr bwMode="auto">
            <a:xfrm>
              <a:off x="2975"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3" name="Freeform 8004"/>
            <p:cNvSpPr/>
            <p:nvPr/>
          </p:nvSpPr>
          <p:spPr bwMode="auto">
            <a:xfrm>
              <a:off x="2948"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4" name="Freeform 8005"/>
            <p:cNvSpPr/>
            <p:nvPr/>
          </p:nvSpPr>
          <p:spPr bwMode="auto">
            <a:xfrm>
              <a:off x="2948" y="2249"/>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5" name="Freeform 8006"/>
            <p:cNvSpPr/>
            <p:nvPr/>
          </p:nvSpPr>
          <p:spPr bwMode="auto">
            <a:xfrm>
              <a:off x="2961" y="229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6" name="Freeform 8007"/>
            <p:cNvSpPr/>
            <p:nvPr/>
          </p:nvSpPr>
          <p:spPr bwMode="auto">
            <a:xfrm>
              <a:off x="2961" y="2264"/>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7" name="Freeform 8008"/>
            <p:cNvSpPr/>
            <p:nvPr/>
          </p:nvSpPr>
          <p:spPr bwMode="auto">
            <a:xfrm>
              <a:off x="3002" y="2263"/>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8" name="Freeform 8009"/>
            <p:cNvSpPr/>
            <p:nvPr/>
          </p:nvSpPr>
          <p:spPr bwMode="auto">
            <a:xfrm>
              <a:off x="2988" y="2248"/>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19" name="Freeform 8010"/>
            <p:cNvSpPr/>
            <p:nvPr/>
          </p:nvSpPr>
          <p:spPr bwMode="auto">
            <a:xfrm>
              <a:off x="2975" y="2234"/>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0" name="Freeform 8011"/>
            <p:cNvSpPr/>
            <p:nvPr/>
          </p:nvSpPr>
          <p:spPr bwMode="auto">
            <a:xfrm>
              <a:off x="2948" y="22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1" name="Freeform 8012"/>
            <p:cNvSpPr/>
            <p:nvPr/>
          </p:nvSpPr>
          <p:spPr bwMode="auto">
            <a:xfrm>
              <a:off x="2961" y="2220"/>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2" name="Rectangle 8013"/>
            <p:cNvSpPr>
              <a:spLocks noChangeArrowheads="1"/>
            </p:cNvSpPr>
            <p:nvPr/>
          </p:nvSpPr>
          <p:spPr bwMode="auto">
            <a:xfrm>
              <a:off x="3019" y="2457"/>
              <a:ext cx="362" cy="71"/>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3" name="Freeform 8014"/>
            <p:cNvSpPr/>
            <p:nvPr/>
          </p:nvSpPr>
          <p:spPr bwMode="auto">
            <a:xfrm>
              <a:off x="2949" y="2392"/>
              <a:ext cx="61" cy="132"/>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4" name="Rectangle 8015"/>
            <p:cNvSpPr>
              <a:spLocks noChangeArrowheads="1"/>
            </p:cNvSpPr>
            <p:nvPr/>
          </p:nvSpPr>
          <p:spPr bwMode="auto">
            <a:xfrm>
              <a:off x="3200"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5" name="Rectangle 8016"/>
            <p:cNvSpPr>
              <a:spLocks noChangeArrowheads="1"/>
            </p:cNvSpPr>
            <p:nvPr/>
          </p:nvSpPr>
          <p:spPr bwMode="auto">
            <a:xfrm>
              <a:off x="3175"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6" name="Rectangle 8017"/>
            <p:cNvSpPr>
              <a:spLocks noChangeArrowheads="1"/>
            </p:cNvSpPr>
            <p:nvPr/>
          </p:nvSpPr>
          <p:spPr bwMode="auto">
            <a:xfrm>
              <a:off x="3337"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7" name="Rectangle 8018"/>
            <p:cNvSpPr>
              <a:spLocks noChangeArrowheads="1"/>
            </p:cNvSpPr>
            <p:nvPr/>
          </p:nvSpPr>
          <p:spPr bwMode="auto">
            <a:xfrm>
              <a:off x="328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8" name="Freeform 8019"/>
            <p:cNvSpPr/>
            <p:nvPr/>
          </p:nvSpPr>
          <p:spPr bwMode="auto">
            <a:xfrm>
              <a:off x="2955" y="2176"/>
              <a:ext cx="421" cy="67"/>
            </a:xfrm>
            <a:custGeom>
              <a:avLst/>
              <a:gdLst>
                <a:gd name="T0" fmla="*/ 0 w 1699"/>
                <a:gd name="T1" fmla="*/ 0 h 269"/>
                <a:gd name="T2" fmla="*/ 1381 w 1699"/>
                <a:gd name="T3" fmla="*/ 1 h 269"/>
                <a:gd name="T4" fmla="*/ 1699 w 1699"/>
                <a:gd name="T5" fmla="*/ 268 h 269"/>
                <a:gd name="T6" fmla="*/ 256 w 1699"/>
                <a:gd name="T7" fmla="*/ 269 h 269"/>
                <a:gd name="T8" fmla="*/ 0 w 1699"/>
                <a:gd name="T9" fmla="*/ 0 h 269"/>
                <a:gd name="T10" fmla="*/ 0 60000 65536"/>
                <a:gd name="T11" fmla="*/ 0 60000 65536"/>
                <a:gd name="T12" fmla="*/ 0 60000 65536"/>
                <a:gd name="T13" fmla="*/ 0 60000 65536"/>
                <a:gd name="T14" fmla="*/ 0 60000 65536"/>
                <a:gd name="T15" fmla="*/ 0 w 1699"/>
                <a:gd name="T16" fmla="*/ 0 h 269"/>
                <a:gd name="T17" fmla="*/ 1699 w 1699"/>
                <a:gd name="T18" fmla="*/ 269 h 269"/>
              </a:gdLst>
              <a:ahLst/>
              <a:cxnLst>
                <a:cxn ang="T10">
                  <a:pos x="T0" y="T1"/>
                </a:cxn>
                <a:cxn ang="T11">
                  <a:pos x="T2" y="T3"/>
                </a:cxn>
                <a:cxn ang="T12">
                  <a:pos x="T4" y="T5"/>
                </a:cxn>
                <a:cxn ang="T13">
                  <a:pos x="T6" y="T7"/>
                </a:cxn>
                <a:cxn ang="T14">
                  <a:pos x="T8" y="T9"/>
                </a:cxn>
              </a:cxnLst>
              <a:rect l="T15" t="T16" r="T17" b="T18"/>
              <a:pathLst>
                <a:path w="1699" h="269">
                  <a:moveTo>
                    <a:pt x="0" y="0"/>
                  </a:moveTo>
                  <a:lnTo>
                    <a:pt x="1381" y="1"/>
                  </a:lnTo>
                  <a:lnTo>
                    <a:pt x="1699" y="268"/>
                  </a:lnTo>
                  <a:lnTo>
                    <a:pt x="256" y="269"/>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29" name="Freeform 8020"/>
            <p:cNvSpPr/>
            <p:nvPr/>
          </p:nvSpPr>
          <p:spPr bwMode="auto">
            <a:xfrm>
              <a:off x="2955" y="2177"/>
              <a:ext cx="63" cy="7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0" name="Rectangle 8021"/>
            <p:cNvSpPr>
              <a:spLocks noChangeArrowheads="1"/>
            </p:cNvSpPr>
            <p:nvPr/>
          </p:nvSpPr>
          <p:spPr bwMode="auto">
            <a:xfrm>
              <a:off x="302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1" name="Rectangle 8022"/>
            <p:cNvSpPr>
              <a:spLocks noChangeArrowheads="1"/>
            </p:cNvSpPr>
            <p:nvPr/>
          </p:nvSpPr>
          <p:spPr bwMode="auto">
            <a:xfrm>
              <a:off x="3233"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2" name="Rectangle 8023"/>
            <p:cNvSpPr>
              <a:spLocks noChangeArrowheads="1"/>
            </p:cNvSpPr>
            <p:nvPr/>
          </p:nvSpPr>
          <p:spPr bwMode="auto">
            <a:xfrm>
              <a:off x="3181"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3" name="Rectangle 8024"/>
            <p:cNvSpPr>
              <a:spLocks noChangeArrowheads="1"/>
            </p:cNvSpPr>
            <p:nvPr/>
          </p:nvSpPr>
          <p:spPr bwMode="auto">
            <a:xfrm>
              <a:off x="3129"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4" name="Rectangle 8025"/>
            <p:cNvSpPr>
              <a:spLocks noChangeArrowheads="1"/>
            </p:cNvSpPr>
            <p:nvPr/>
          </p:nvSpPr>
          <p:spPr bwMode="auto">
            <a:xfrm>
              <a:off x="3077" y="2392"/>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5" name="Rectangle 8026"/>
            <p:cNvSpPr>
              <a:spLocks noChangeArrowheads="1"/>
            </p:cNvSpPr>
            <p:nvPr/>
          </p:nvSpPr>
          <p:spPr bwMode="auto">
            <a:xfrm>
              <a:off x="3337"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6" name="Rectangle 8027"/>
            <p:cNvSpPr>
              <a:spLocks noChangeArrowheads="1"/>
            </p:cNvSpPr>
            <p:nvPr/>
          </p:nvSpPr>
          <p:spPr bwMode="auto">
            <a:xfrm>
              <a:off x="328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7" name="Rectangle 8028"/>
            <p:cNvSpPr>
              <a:spLocks noChangeArrowheads="1"/>
            </p:cNvSpPr>
            <p:nvPr/>
          </p:nvSpPr>
          <p:spPr bwMode="auto">
            <a:xfrm>
              <a:off x="30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8" name="Rectangle 8029"/>
            <p:cNvSpPr>
              <a:spLocks noChangeArrowheads="1"/>
            </p:cNvSpPr>
            <p:nvPr/>
          </p:nvSpPr>
          <p:spPr bwMode="auto">
            <a:xfrm>
              <a:off x="32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39" name="Rectangle 8030"/>
            <p:cNvSpPr>
              <a:spLocks noChangeArrowheads="1"/>
            </p:cNvSpPr>
            <p:nvPr/>
          </p:nvSpPr>
          <p:spPr bwMode="auto">
            <a:xfrm>
              <a:off x="31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0" name="Rectangle 8031"/>
            <p:cNvSpPr>
              <a:spLocks noChangeArrowheads="1"/>
            </p:cNvSpPr>
            <p:nvPr/>
          </p:nvSpPr>
          <p:spPr bwMode="auto">
            <a:xfrm>
              <a:off x="3075" y="2477"/>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1" name="Rectangle 8032"/>
            <p:cNvSpPr>
              <a:spLocks noChangeArrowheads="1"/>
            </p:cNvSpPr>
            <p:nvPr/>
          </p:nvSpPr>
          <p:spPr bwMode="auto">
            <a:xfrm>
              <a:off x="33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2" name="Rectangle 8033"/>
            <p:cNvSpPr>
              <a:spLocks noChangeArrowheads="1"/>
            </p:cNvSpPr>
            <p:nvPr/>
          </p:nvSpPr>
          <p:spPr bwMode="auto">
            <a:xfrm>
              <a:off x="328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3" name="Rectangle 8034"/>
            <p:cNvSpPr>
              <a:spLocks noChangeArrowheads="1"/>
            </p:cNvSpPr>
            <p:nvPr/>
          </p:nvSpPr>
          <p:spPr bwMode="auto">
            <a:xfrm>
              <a:off x="302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4" name="Rectangle 8035"/>
            <p:cNvSpPr>
              <a:spLocks noChangeArrowheads="1"/>
            </p:cNvSpPr>
            <p:nvPr/>
          </p:nvSpPr>
          <p:spPr bwMode="auto">
            <a:xfrm>
              <a:off x="3233"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5" name="Rectangle 8036"/>
            <p:cNvSpPr>
              <a:spLocks noChangeArrowheads="1"/>
            </p:cNvSpPr>
            <p:nvPr/>
          </p:nvSpPr>
          <p:spPr bwMode="auto">
            <a:xfrm>
              <a:off x="3181"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6" name="Rectangle 8037"/>
            <p:cNvSpPr>
              <a:spLocks noChangeArrowheads="1"/>
            </p:cNvSpPr>
            <p:nvPr/>
          </p:nvSpPr>
          <p:spPr bwMode="auto">
            <a:xfrm>
              <a:off x="3129"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7" name="Rectangle 8038"/>
            <p:cNvSpPr>
              <a:spLocks noChangeArrowheads="1"/>
            </p:cNvSpPr>
            <p:nvPr/>
          </p:nvSpPr>
          <p:spPr bwMode="auto">
            <a:xfrm>
              <a:off x="3077" y="2268"/>
              <a:ext cx="41"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8" name="Rectangle 8039"/>
            <p:cNvSpPr>
              <a:spLocks noChangeArrowheads="1"/>
            </p:cNvSpPr>
            <p:nvPr/>
          </p:nvSpPr>
          <p:spPr bwMode="auto">
            <a:xfrm>
              <a:off x="3337"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49" name="Rectangle 8040"/>
            <p:cNvSpPr>
              <a:spLocks noChangeArrowheads="1"/>
            </p:cNvSpPr>
            <p:nvPr/>
          </p:nvSpPr>
          <p:spPr bwMode="auto">
            <a:xfrm>
              <a:off x="328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6" name="Group 8071"/>
          <p:cNvGrpSpPr/>
          <p:nvPr/>
        </p:nvGrpSpPr>
        <p:grpSpPr bwMode="auto">
          <a:xfrm>
            <a:off x="3223762" y="2243874"/>
            <a:ext cx="643638" cy="529179"/>
            <a:chOff x="2946" y="2176"/>
            <a:chExt cx="438" cy="357"/>
          </a:xfrm>
        </p:grpSpPr>
        <p:sp>
          <p:nvSpPr>
            <p:cNvPr id="3151" name="Rectangle 8072"/>
            <p:cNvSpPr>
              <a:spLocks noChangeArrowheads="1"/>
            </p:cNvSpPr>
            <p:nvPr/>
          </p:nvSpPr>
          <p:spPr bwMode="auto">
            <a:xfrm>
              <a:off x="3015" y="2258"/>
              <a:ext cx="369" cy="27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52" name="Freeform 8073"/>
            <p:cNvSpPr/>
            <p:nvPr/>
          </p:nvSpPr>
          <p:spPr bwMode="auto">
            <a:xfrm>
              <a:off x="2946" y="2186"/>
              <a:ext cx="70" cy="347"/>
            </a:xfrm>
            <a:custGeom>
              <a:avLst/>
              <a:gdLst>
                <a:gd name="T0" fmla="*/ 1 w 283"/>
                <a:gd name="T1" fmla="*/ 0 h 1392"/>
                <a:gd name="T2" fmla="*/ 0 w 283"/>
                <a:gd name="T3" fmla="*/ 1104 h 1392"/>
                <a:gd name="T4" fmla="*/ 282 w 283"/>
                <a:gd name="T5" fmla="*/ 1392 h 1392"/>
                <a:gd name="T6" fmla="*/ 283 w 283"/>
                <a:gd name="T7" fmla="*/ 286 h 1392"/>
                <a:gd name="T8" fmla="*/ 1 w 283"/>
                <a:gd name="T9" fmla="*/ 0 h 1392"/>
                <a:gd name="T10" fmla="*/ 0 60000 65536"/>
                <a:gd name="T11" fmla="*/ 0 60000 65536"/>
                <a:gd name="T12" fmla="*/ 0 60000 65536"/>
                <a:gd name="T13" fmla="*/ 0 60000 65536"/>
                <a:gd name="T14" fmla="*/ 0 60000 65536"/>
                <a:gd name="T15" fmla="*/ 0 w 283"/>
                <a:gd name="T16" fmla="*/ 0 h 1392"/>
                <a:gd name="T17" fmla="*/ 283 w 283"/>
                <a:gd name="T18" fmla="*/ 1392 h 1392"/>
              </a:gdLst>
              <a:ahLst/>
              <a:cxnLst>
                <a:cxn ang="T10">
                  <a:pos x="T0" y="T1"/>
                </a:cxn>
                <a:cxn ang="T11">
                  <a:pos x="T2" y="T3"/>
                </a:cxn>
                <a:cxn ang="T12">
                  <a:pos x="T4" y="T5"/>
                </a:cxn>
                <a:cxn ang="T13">
                  <a:pos x="T6" y="T7"/>
                </a:cxn>
                <a:cxn ang="T14">
                  <a:pos x="T8" y="T9"/>
                </a:cxn>
              </a:cxnLst>
              <a:rect l="T15" t="T16" r="T17" b="T18"/>
              <a:pathLst>
                <a:path w="283" h="1392">
                  <a:moveTo>
                    <a:pt x="1" y="0"/>
                  </a:moveTo>
                  <a:lnTo>
                    <a:pt x="0" y="1104"/>
                  </a:lnTo>
                  <a:lnTo>
                    <a:pt x="282" y="1392"/>
                  </a:lnTo>
                  <a:lnTo>
                    <a:pt x="283" y="286"/>
                  </a:lnTo>
                  <a:lnTo>
                    <a:pt x="1" y="0"/>
                  </a:lnTo>
                  <a:close/>
                </a:path>
              </a:pathLst>
            </a:custGeom>
            <a:solidFill>
              <a:srgbClr val="678B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53" name="Freeform 8074"/>
            <p:cNvSpPr/>
            <p:nvPr/>
          </p:nvSpPr>
          <p:spPr bwMode="auto">
            <a:xfrm>
              <a:off x="2946" y="2186"/>
              <a:ext cx="437" cy="72"/>
            </a:xfrm>
            <a:custGeom>
              <a:avLst/>
              <a:gdLst>
                <a:gd name="T0" fmla="*/ 0 w 1763"/>
                <a:gd name="T1" fmla="*/ 0 h 288"/>
                <a:gd name="T2" fmla="*/ 1415 w 1763"/>
                <a:gd name="T3" fmla="*/ 0 h 288"/>
                <a:gd name="T4" fmla="*/ 1763 w 1763"/>
                <a:gd name="T5" fmla="*/ 288 h 288"/>
                <a:gd name="T6" fmla="*/ 280 w 1763"/>
                <a:gd name="T7" fmla="*/ 288 h 288"/>
                <a:gd name="T8" fmla="*/ 0 w 1763"/>
                <a:gd name="T9" fmla="*/ 0 h 288"/>
                <a:gd name="T10" fmla="*/ 0 60000 65536"/>
                <a:gd name="T11" fmla="*/ 0 60000 65536"/>
                <a:gd name="T12" fmla="*/ 0 60000 65536"/>
                <a:gd name="T13" fmla="*/ 0 60000 65536"/>
                <a:gd name="T14" fmla="*/ 0 60000 65536"/>
                <a:gd name="T15" fmla="*/ 0 w 1763"/>
                <a:gd name="T16" fmla="*/ 0 h 288"/>
                <a:gd name="T17" fmla="*/ 1763 w 1763"/>
                <a:gd name="T18" fmla="*/ 288 h 288"/>
              </a:gdLst>
              <a:ahLst/>
              <a:cxnLst>
                <a:cxn ang="T10">
                  <a:pos x="T0" y="T1"/>
                </a:cxn>
                <a:cxn ang="T11">
                  <a:pos x="T2" y="T3"/>
                </a:cxn>
                <a:cxn ang="T12">
                  <a:pos x="T4" y="T5"/>
                </a:cxn>
                <a:cxn ang="T13">
                  <a:pos x="T6" y="T7"/>
                </a:cxn>
                <a:cxn ang="T14">
                  <a:pos x="T8" y="T9"/>
                </a:cxn>
              </a:cxnLst>
              <a:rect l="T15" t="T16" r="T17" b="T18"/>
              <a:pathLst>
                <a:path w="1763" h="288">
                  <a:moveTo>
                    <a:pt x="0" y="0"/>
                  </a:moveTo>
                  <a:lnTo>
                    <a:pt x="1415" y="0"/>
                  </a:lnTo>
                  <a:lnTo>
                    <a:pt x="1763" y="288"/>
                  </a:lnTo>
                  <a:lnTo>
                    <a:pt x="280" y="288"/>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54" name="Rectangle 8075"/>
            <p:cNvSpPr>
              <a:spLocks noChangeArrowheads="1"/>
            </p:cNvSpPr>
            <p:nvPr/>
          </p:nvSpPr>
          <p:spPr bwMode="auto">
            <a:xfrm>
              <a:off x="3018" y="2243"/>
              <a:ext cx="358" cy="1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55" name="Freeform 8076"/>
            <p:cNvSpPr/>
            <p:nvPr/>
          </p:nvSpPr>
          <p:spPr bwMode="auto">
            <a:xfrm>
              <a:off x="2946" y="2301"/>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56" name="Freeform 8077"/>
            <p:cNvSpPr/>
            <p:nvPr/>
          </p:nvSpPr>
          <p:spPr bwMode="auto">
            <a:xfrm>
              <a:off x="2946" y="2371"/>
              <a:ext cx="71" cy="8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57" name="Freeform 8078"/>
            <p:cNvSpPr/>
            <p:nvPr/>
          </p:nvSpPr>
          <p:spPr bwMode="auto">
            <a:xfrm>
              <a:off x="2946" y="2230"/>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58" name="Rectangle 8079"/>
            <p:cNvSpPr>
              <a:spLocks noChangeArrowheads="1"/>
            </p:cNvSpPr>
            <p:nvPr/>
          </p:nvSpPr>
          <p:spPr bwMode="auto">
            <a:xfrm>
              <a:off x="3017" y="2302"/>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59" name="Rectangle 8080"/>
            <p:cNvSpPr>
              <a:spLocks noChangeArrowheads="1"/>
            </p:cNvSpPr>
            <p:nvPr/>
          </p:nvSpPr>
          <p:spPr bwMode="auto">
            <a:xfrm>
              <a:off x="3017" y="2373"/>
              <a:ext cx="366" cy="11"/>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0" name="Rectangle 8081"/>
            <p:cNvSpPr>
              <a:spLocks noChangeArrowheads="1"/>
            </p:cNvSpPr>
            <p:nvPr/>
          </p:nvSpPr>
          <p:spPr bwMode="auto">
            <a:xfrm>
              <a:off x="3017" y="2444"/>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1" name="Rectangle 8082"/>
            <p:cNvSpPr>
              <a:spLocks noChangeArrowheads="1"/>
            </p:cNvSpPr>
            <p:nvPr/>
          </p:nvSpPr>
          <p:spPr bwMode="auto">
            <a:xfrm>
              <a:off x="302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2" name="Rectangle 8083"/>
            <p:cNvSpPr>
              <a:spLocks noChangeArrowheads="1"/>
            </p:cNvSpPr>
            <p:nvPr/>
          </p:nvSpPr>
          <p:spPr bwMode="auto">
            <a:xfrm>
              <a:off x="3233"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3" name="Rectangle 8084"/>
            <p:cNvSpPr>
              <a:spLocks noChangeArrowheads="1"/>
            </p:cNvSpPr>
            <p:nvPr/>
          </p:nvSpPr>
          <p:spPr bwMode="auto">
            <a:xfrm>
              <a:off x="3181"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4" name="Rectangle 8085"/>
            <p:cNvSpPr>
              <a:spLocks noChangeArrowheads="1"/>
            </p:cNvSpPr>
            <p:nvPr/>
          </p:nvSpPr>
          <p:spPr bwMode="auto">
            <a:xfrm>
              <a:off x="3129"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5" name="Rectangle 8086"/>
            <p:cNvSpPr>
              <a:spLocks noChangeArrowheads="1"/>
            </p:cNvSpPr>
            <p:nvPr/>
          </p:nvSpPr>
          <p:spPr bwMode="auto">
            <a:xfrm>
              <a:off x="3077" y="2321"/>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6" name="Freeform 8087"/>
            <p:cNvSpPr/>
            <p:nvPr/>
          </p:nvSpPr>
          <p:spPr bwMode="auto">
            <a:xfrm>
              <a:off x="3002" y="240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7" name="Freeform 8088"/>
            <p:cNvSpPr/>
            <p:nvPr/>
          </p:nvSpPr>
          <p:spPr bwMode="auto">
            <a:xfrm>
              <a:off x="3002" y="237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8" name="Freeform 8089"/>
            <p:cNvSpPr/>
            <p:nvPr/>
          </p:nvSpPr>
          <p:spPr bwMode="auto">
            <a:xfrm>
              <a:off x="2988" y="239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69" name="Freeform 8090"/>
            <p:cNvSpPr/>
            <p:nvPr/>
          </p:nvSpPr>
          <p:spPr bwMode="auto">
            <a:xfrm>
              <a:off x="2988" y="2361"/>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0" name="Freeform 8091"/>
            <p:cNvSpPr/>
            <p:nvPr/>
          </p:nvSpPr>
          <p:spPr bwMode="auto">
            <a:xfrm>
              <a:off x="2975" y="237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1" name="Freeform 8092"/>
            <p:cNvSpPr/>
            <p:nvPr/>
          </p:nvSpPr>
          <p:spPr bwMode="auto">
            <a:xfrm>
              <a:off x="2975"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2" name="Freeform 8093"/>
            <p:cNvSpPr/>
            <p:nvPr/>
          </p:nvSpPr>
          <p:spPr bwMode="auto">
            <a:xfrm>
              <a:off x="2948"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3" name="Freeform 8094"/>
            <p:cNvSpPr/>
            <p:nvPr/>
          </p:nvSpPr>
          <p:spPr bwMode="auto">
            <a:xfrm>
              <a:off x="2948" y="2320"/>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4" name="Freeform 8095"/>
            <p:cNvSpPr/>
            <p:nvPr/>
          </p:nvSpPr>
          <p:spPr bwMode="auto">
            <a:xfrm>
              <a:off x="2961" y="236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5" name="Freeform 8096"/>
            <p:cNvSpPr/>
            <p:nvPr/>
          </p:nvSpPr>
          <p:spPr bwMode="auto">
            <a:xfrm>
              <a:off x="2961" y="2334"/>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6" name="Freeform 8097"/>
            <p:cNvSpPr/>
            <p:nvPr/>
          </p:nvSpPr>
          <p:spPr bwMode="auto">
            <a:xfrm>
              <a:off x="3002" y="233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7" name="Freeform 8098"/>
            <p:cNvSpPr/>
            <p:nvPr/>
          </p:nvSpPr>
          <p:spPr bwMode="auto">
            <a:xfrm>
              <a:off x="3002" y="230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8" name="Freeform 8099"/>
            <p:cNvSpPr/>
            <p:nvPr/>
          </p:nvSpPr>
          <p:spPr bwMode="auto">
            <a:xfrm>
              <a:off x="2988" y="232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79" name="Freeform 8100"/>
            <p:cNvSpPr/>
            <p:nvPr/>
          </p:nvSpPr>
          <p:spPr bwMode="auto">
            <a:xfrm>
              <a:off x="2988" y="2292"/>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0" name="Freeform 8101"/>
            <p:cNvSpPr/>
            <p:nvPr/>
          </p:nvSpPr>
          <p:spPr bwMode="auto">
            <a:xfrm>
              <a:off x="2975" y="23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1" name="Freeform 8102"/>
            <p:cNvSpPr/>
            <p:nvPr/>
          </p:nvSpPr>
          <p:spPr bwMode="auto">
            <a:xfrm>
              <a:off x="2975"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2" name="Freeform 8103"/>
            <p:cNvSpPr/>
            <p:nvPr/>
          </p:nvSpPr>
          <p:spPr bwMode="auto">
            <a:xfrm>
              <a:off x="2948"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3" name="Freeform 8104"/>
            <p:cNvSpPr/>
            <p:nvPr/>
          </p:nvSpPr>
          <p:spPr bwMode="auto">
            <a:xfrm>
              <a:off x="2948" y="2249"/>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4" name="Freeform 8105"/>
            <p:cNvSpPr/>
            <p:nvPr/>
          </p:nvSpPr>
          <p:spPr bwMode="auto">
            <a:xfrm>
              <a:off x="2961" y="229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5" name="Freeform 8106"/>
            <p:cNvSpPr/>
            <p:nvPr/>
          </p:nvSpPr>
          <p:spPr bwMode="auto">
            <a:xfrm>
              <a:off x="2961" y="2264"/>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6" name="Freeform 8107"/>
            <p:cNvSpPr/>
            <p:nvPr/>
          </p:nvSpPr>
          <p:spPr bwMode="auto">
            <a:xfrm>
              <a:off x="3002" y="2263"/>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7" name="Freeform 8108"/>
            <p:cNvSpPr/>
            <p:nvPr/>
          </p:nvSpPr>
          <p:spPr bwMode="auto">
            <a:xfrm>
              <a:off x="2988" y="2248"/>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8" name="Freeform 8109"/>
            <p:cNvSpPr/>
            <p:nvPr/>
          </p:nvSpPr>
          <p:spPr bwMode="auto">
            <a:xfrm>
              <a:off x="2975" y="2234"/>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89" name="Freeform 8110"/>
            <p:cNvSpPr/>
            <p:nvPr/>
          </p:nvSpPr>
          <p:spPr bwMode="auto">
            <a:xfrm>
              <a:off x="2948" y="22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0" name="Freeform 8111"/>
            <p:cNvSpPr/>
            <p:nvPr/>
          </p:nvSpPr>
          <p:spPr bwMode="auto">
            <a:xfrm>
              <a:off x="2961" y="2220"/>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1" name="Rectangle 8112"/>
            <p:cNvSpPr>
              <a:spLocks noChangeArrowheads="1"/>
            </p:cNvSpPr>
            <p:nvPr/>
          </p:nvSpPr>
          <p:spPr bwMode="auto">
            <a:xfrm>
              <a:off x="3019" y="2457"/>
              <a:ext cx="362" cy="71"/>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2" name="Freeform 8113"/>
            <p:cNvSpPr/>
            <p:nvPr/>
          </p:nvSpPr>
          <p:spPr bwMode="auto">
            <a:xfrm>
              <a:off x="2949" y="2392"/>
              <a:ext cx="61" cy="132"/>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3" name="Rectangle 8114"/>
            <p:cNvSpPr>
              <a:spLocks noChangeArrowheads="1"/>
            </p:cNvSpPr>
            <p:nvPr/>
          </p:nvSpPr>
          <p:spPr bwMode="auto">
            <a:xfrm>
              <a:off x="3200"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4" name="Rectangle 8115"/>
            <p:cNvSpPr>
              <a:spLocks noChangeArrowheads="1"/>
            </p:cNvSpPr>
            <p:nvPr/>
          </p:nvSpPr>
          <p:spPr bwMode="auto">
            <a:xfrm>
              <a:off x="3175"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5" name="Rectangle 8116"/>
            <p:cNvSpPr>
              <a:spLocks noChangeArrowheads="1"/>
            </p:cNvSpPr>
            <p:nvPr/>
          </p:nvSpPr>
          <p:spPr bwMode="auto">
            <a:xfrm>
              <a:off x="3337"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6" name="Rectangle 8117"/>
            <p:cNvSpPr>
              <a:spLocks noChangeArrowheads="1"/>
            </p:cNvSpPr>
            <p:nvPr/>
          </p:nvSpPr>
          <p:spPr bwMode="auto">
            <a:xfrm>
              <a:off x="328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7" name="Freeform 8118"/>
            <p:cNvSpPr/>
            <p:nvPr/>
          </p:nvSpPr>
          <p:spPr bwMode="auto">
            <a:xfrm>
              <a:off x="2955" y="2176"/>
              <a:ext cx="421" cy="67"/>
            </a:xfrm>
            <a:custGeom>
              <a:avLst/>
              <a:gdLst>
                <a:gd name="T0" fmla="*/ 0 w 1699"/>
                <a:gd name="T1" fmla="*/ 0 h 269"/>
                <a:gd name="T2" fmla="*/ 1381 w 1699"/>
                <a:gd name="T3" fmla="*/ 1 h 269"/>
                <a:gd name="T4" fmla="*/ 1699 w 1699"/>
                <a:gd name="T5" fmla="*/ 268 h 269"/>
                <a:gd name="T6" fmla="*/ 256 w 1699"/>
                <a:gd name="T7" fmla="*/ 269 h 269"/>
                <a:gd name="T8" fmla="*/ 0 w 1699"/>
                <a:gd name="T9" fmla="*/ 0 h 269"/>
                <a:gd name="T10" fmla="*/ 0 60000 65536"/>
                <a:gd name="T11" fmla="*/ 0 60000 65536"/>
                <a:gd name="T12" fmla="*/ 0 60000 65536"/>
                <a:gd name="T13" fmla="*/ 0 60000 65536"/>
                <a:gd name="T14" fmla="*/ 0 60000 65536"/>
                <a:gd name="T15" fmla="*/ 0 w 1699"/>
                <a:gd name="T16" fmla="*/ 0 h 269"/>
                <a:gd name="T17" fmla="*/ 1699 w 1699"/>
                <a:gd name="T18" fmla="*/ 269 h 269"/>
              </a:gdLst>
              <a:ahLst/>
              <a:cxnLst>
                <a:cxn ang="T10">
                  <a:pos x="T0" y="T1"/>
                </a:cxn>
                <a:cxn ang="T11">
                  <a:pos x="T2" y="T3"/>
                </a:cxn>
                <a:cxn ang="T12">
                  <a:pos x="T4" y="T5"/>
                </a:cxn>
                <a:cxn ang="T13">
                  <a:pos x="T6" y="T7"/>
                </a:cxn>
                <a:cxn ang="T14">
                  <a:pos x="T8" y="T9"/>
                </a:cxn>
              </a:cxnLst>
              <a:rect l="T15" t="T16" r="T17" b="T18"/>
              <a:pathLst>
                <a:path w="1699" h="269">
                  <a:moveTo>
                    <a:pt x="0" y="0"/>
                  </a:moveTo>
                  <a:lnTo>
                    <a:pt x="1381" y="1"/>
                  </a:lnTo>
                  <a:lnTo>
                    <a:pt x="1699" y="268"/>
                  </a:lnTo>
                  <a:lnTo>
                    <a:pt x="256" y="269"/>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8" name="Freeform 8119"/>
            <p:cNvSpPr/>
            <p:nvPr/>
          </p:nvSpPr>
          <p:spPr bwMode="auto">
            <a:xfrm>
              <a:off x="2955" y="2177"/>
              <a:ext cx="63" cy="7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199" name="Rectangle 8120"/>
            <p:cNvSpPr>
              <a:spLocks noChangeArrowheads="1"/>
            </p:cNvSpPr>
            <p:nvPr/>
          </p:nvSpPr>
          <p:spPr bwMode="auto">
            <a:xfrm>
              <a:off x="302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0" name="Rectangle 8121"/>
            <p:cNvSpPr>
              <a:spLocks noChangeArrowheads="1"/>
            </p:cNvSpPr>
            <p:nvPr/>
          </p:nvSpPr>
          <p:spPr bwMode="auto">
            <a:xfrm>
              <a:off x="3233"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1" name="Rectangle 8122"/>
            <p:cNvSpPr>
              <a:spLocks noChangeArrowheads="1"/>
            </p:cNvSpPr>
            <p:nvPr/>
          </p:nvSpPr>
          <p:spPr bwMode="auto">
            <a:xfrm>
              <a:off x="3181"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2" name="Rectangle 8123"/>
            <p:cNvSpPr>
              <a:spLocks noChangeArrowheads="1"/>
            </p:cNvSpPr>
            <p:nvPr/>
          </p:nvSpPr>
          <p:spPr bwMode="auto">
            <a:xfrm>
              <a:off x="3129"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3" name="Rectangle 8124"/>
            <p:cNvSpPr>
              <a:spLocks noChangeArrowheads="1"/>
            </p:cNvSpPr>
            <p:nvPr/>
          </p:nvSpPr>
          <p:spPr bwMode="auto">
            <a:xfrm>
              <a:off x="3077" y="2392"/>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4" name="Rectangle 8125"/>
            <p:cNvSpPr>
              <a:spLocks noChangeArrowheads="1"/>
            </p:cNvSpPr>
            <p:nvPr/>
          </p:nvSpPr>
          <p:spPr bwMode="auto">
            <a:xfrm>
              <a:off x="3337"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5" name="Rectangle 8126"/>
            <p:cNvSpPr>
              <a:spLocks noChangeArrowheads="1"/>
            </p:cNvSpPr>
            <p:nvPr/>
          </p:nvSpPr>
          <p:spPr bwMode="auto">
            <a:xfrm>
              <a:off x="328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6" name="Rectangle 8127"/>
            <p:cNvSpPr>
              <a:spLocks noChangeArrowheads="1"/>
            </p:cNvSpPr>
            <p:nvPr/>
          </p:nvSpPr>
          <p:spPr bwMode="auto">
            <a:xfrm>
              <a:off x="30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7" name="Rectangle 8128"/>
            <p:cNvSpPr>
              <a:spLocks noChangeArrowheads="1"/>
            </p:cNvSpPr>
            <p:nvPr/>
          </p:nvSpPr>
          <p:spPr bwMode="auto">
            <a:xfrm>
              <a:off x="32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8" name="Rectangle 8129"/>
            <p:cNvSpPr>
              <a:spLocks noChangeArrowheads="1"/>
            </p:cNvSpPr>
            <p:nvPr/>
          </p:nvSpPr>
          <p:spPr bwMode="auto">
            <a:xfrm>
              <a:off x="31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09" name="Rectangle 8130"/>
            <p:cNvSpPr>
              <a:spLocks noChangeArrowheads="1"/>
            </p:cNvSpPr>
            <p:nvPr/>
          </p:nvSpPr>
          <p:spPr bwMode="auto">
            <a:xfrm>
              <a:off x="3075" y="2477"/>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0" name="Rectangle 8131"/>
            <p:cNvSpPr>
              <a:spLocks noChangeArrowheads="1"/>
            </p:cNvSpPr>
            <p:nvPr/>
          </p:nvSpPr>
          <p:spPr bwMode="auto">
            <a:xfrm>
              <a:off x="33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1" name="Rectangle 8132"/>
            <p:cNvSpPr>
              <a:spLocks noChangeArrowheads="1"/>
            </p:cNvSpPr>
            <p:nvPr/>
          </p:nvSpPr>
          <p:spPr bwMode="auto">
            <a:xfrm>
              <a:off x="328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2" name="Rectangle 8133"/>
            <p:cNvSpPr>
              <a:spLocks noChangeArrowheads="1"/>
            </p:cNvSpPr>
            <p:nvPr/>
          </p:nvSpPr>
          <p:spPr bwMode="auto">
            <a:xfrm>
              <a:off x="302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3" name="Rectangle 8134"/>
            <p:cNvSpPr>
              <a:spLocks noChangeArrowheads="1"/>
            </p:cNvSpPr>
            <p:nvPr/>
          </p:nvSpPr>
          <p:spPr bwMode="auto">
            <a:xfrm>
              <a:off x="3233"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4" name="Rectangle 8135"/>
            <p:cNvSpPr>
              <a:spLocks noChangeArrowheads="1"/>
            </p:cNvSpPr>
            <p:nvPr/>
          </p:nvSpPr>
          <p:spPr bwMode="auto">
            <a:xfrm>
              <a:off x="3181"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5" name="Rectangle 8136"/>
            <p:cNvSpPr>
              <a:spLocks noChangeArrowheads="1"/>
            </p:cNvSpPr>
            <p:nvPr/>
          </p:nvSpPr>
          <p:spPr bwMode="auto">
            <a:xfrm>
              <a:off x="3129"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6" name="Rectangle 8137"/>
            <p:cNvSpPr>
              <a:spLocks noChangeArrowheads="1"/>
            </p:cNvSpPr>
            <p:nvPr/>
          </p:nvSpPr>
          <p:spPr bwMode="auto">
            <a:xfrm>
              <a:off x="3077" y="2268"/>
              <a:ext cx="41"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7" name="Rectangle 8138"/>
            <p:cNvSpPr>
              <a:spLocks noChangeArrowheads="1"/>
            </p:cNvSpPr>
            <p:nvPr/>
          </p:nvSpPr>
          <p:spPr bwMode="auto">
            <a:xfrm>
              <a:off x="3337"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18" name="Rectangle 8139"/>
            <p:cNvSpPr>
              <a:spLocks noChangeArrowheads="1"/>
            </p:cNvSpPr>
            <p:nvPr/>
          </p:nvSpPr>
          <p:spPr bwMode="auto">
            <a:xfrm>
              <a:off x="328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7" name="Group 9229"/>
          <p:cNvGrpSpPr/>
          <p:nvPr/>
        </p:nvGrpSpPr>
        <p:grpSpPr bwMode="auto">
          <a:xfrm>
            <a:off x="4283968" y="3645024"/>
            <a:ext cx="326983" cy="299177"/>
            <a:chOff x="0" y="888"/>
            <a:chExt cx="588" cy="514"/>
          </a:xfrm>
        </p:grpSpPr>
        <p:sp>
          <p:nvSpPr>
            <p:cNvPr id="3221" name="Freeform 9230"/>
            <p:cNvSpPr/>
            <p:nvPr/>
          </p:nvSpPr>
          <p:spPr bwMode="auto">
            <a:xfrm>
              <a:off x="0" y="888"/>
              <a:ext cx="588" cy="514"/>
            </a:xfrm>
            <a:custGeom>
              <a:avLst/>
              <a:gdLst/>
              <a:ahLst/>
              <a:cxnLst>
                <a:cxn ang="0">
                  <a:pos x="6" y="513"/>
                </a:cxn>
                <a:cxn ang="0">
                  <a:pos x="0" y="489"/>
                </a:cxn>
                <a:cxn ang="0">
                  <a:pos x="72" y="351"/>
                </a:cxn>
                <a:cxn ang="0">
                  <a:pos x="74" y="0"/>
                </a:cxn>
                <a:cxn ang="0">
                  <a:pos x="515" y="0"/>
                </a:cxn>
                <a:cxn ang="0">
                  <a:pos x="516" y="351"/>
                </a:cxn>
                <a:cxn ang="0">
                  <a:pos x="588" y="489"/>
                </a:cxn>
                <a:cxn ang="0">
                  <a:pos x="579" y="511"/>
                </a:cxn>
                <a:cxn ang="0">
                  <a:pos x="6" y="513"/>
                </a:cxn>
              </a:cxnLst>
              <a:rect l="0" t="0" r="r" b="b"/>
              <a:pathLst>
                <a:path w="588" h="513">
                  <a:moveTo>
                    <a:pt x="6" y="513"/>
                  </a:moveTo>
                  <a:lnTo>
                    <a:pt x="0" y="489"/>
                  </a:lnTo>
                  <a:lnTo>
                    <a:pt x="72" y="351"/>
                  </a:lnTo>
                  <a:lnTo>
                    <a:pt x="74" y="0"/>
                  </a:lnTo>
                  <a:lnTo>
                    <a:pt x="515" y="0"/>
                  </a:lnTo>
                  <a:lnTo>
                    <a:pt x="516" y="351"/>
                  </a:lnTo>
                  <a:lnTo>
                    <a:pt x="588" y="489"/>
                  </a:lnTo>
                  <a:lnTo>
                    <a:pt x="579" y="511"/>
                  </a:lnTo>
                  <a:lnTo>
                    <a:pt x="6" y="513"/>
                  </a:lnTo>
                  <a:close/>
                </a:path>
              </a:pathLst>
            </a:custGeom>
            <a:solidFill>
              <a:srgbClr val="CCCCCC"/>
            </a:solidFill>
            <a:ln w="3175">
              <a:solidFill>
                <a:srgbClr val="808080"/>
              </a:solidFill>
              <a:round/>
            </a:ln>
            <a:effectLst>
              <a:outerShdw dist="17961" dir="2700000" algn="ctr" rotWithShape="0">
                <a:srgbClr val="B2B2B2">
                  <a:alpha val="50000"/>
                </a:srgbClr>
              </a:outerShdw>
            </a:effectLst>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22" name="Freeform 9231"/>
            <p:cNvSpPr/>
            <p:nvPr/>
          </p:nvSpPr>
          <p:spPr bwMode="auto">
            <a:xfrm>
              <a:off x="0" y="1378"/>
              <a:ext cx="588" cy="24"/>
            </a:xfrm>
            <a:custGeom>
              <a:avLst/>
              <a:gdLst>
                <a:gd name="T0" fmla="*/ 6 w 588"/>
                <a:gd name="T1" fmla="*/ 24 h 24"/>
                <a:gd name="T2" fmla="*/ 0 w 588"/>
                <a:gd name="T3" fmla="*/ 0 h 24"/>
                <a:gd name="T4" fmla="*/ 588 w 588"/>
                <a:gd name="T5" fmla="*/ 0 h 24"/>
                <a:gd name="T6" fmla="*/ 579 w 588"/>
                <a:gd name="T7" fmla="*/ 22 h 24"/>
                <a:gd name="T8" fmla="*/ 6 w 588"/>
                <a:gd name="T9" fmla="*/ 24 h 24"/>
                <a:gd name="T10" fmla="*/ 0 60000 65536"/>
                <a:gd name="T11" fmla="*/ 0 60000 65536"/>
                <a:gd name="T12" fmla="*/ 0 60000 65536"/>
                <a:gd name="T13" fmla="*/ 0 60000 65536"/>
                <a:gd name="T14" fmla="*/ 0 60000 65536"/>
                <a:gd name="T15" fmla="*/ 0 w 588"/>
                <a:gd name="T16" fmla="*/ 0 h 24"/>
                <a:gd name="T17" fmla="*/ 588 w 588"/>
                <a:gd name="T18" fmla="*/ 24 h 24"/>
              </a:gdLst>
              <a:ahLst/>
              <a:cxnLst>
                <a:cxn ang="T10">
                  <a:pos x="T0" y="T1"/>
                </a:cxn>
                <a:cxn ang="T11">
                  <a:pos x="T2" y="T3"/>
                </a:cxn>
                <a:cxn ang="T12">
                  <a:pos x="T4" y="T5"/>
                </a:cxn>
                <a:cxn ang="T13">
                  <a:pos x="T6" y="T7"/>
                </a:cxn>
                <a:cxn ang="T14">
                  <a:pos x="T8" y="T9"/>
                </a:cxn>
              </a:cxnLst>
              <a:rect l="T15" t="T16" r="T17" b="T18"/>
              <a:pathLst>
                <a:path w="588" h="24">
                  <a:moveTo>
                    <a:pt x="6" y="24"/>
                  </a:moveTo>
                  <a:lnTo>
                    <a:pt x="0" y="0"/>
                  </a:lnTo>
                  <a:lnTo>
                    <a:pt x="588" y="0"/>
                  </a:lnTo>
                  <a:lnTo>
                    <a:pt x="579" y="22"/>
                  </a:lnTo>
                  <a:lnTo>
                    <a:pt x="6" y="24"/>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23" name="Freeform 9232"/>
            <p:cNvSpPr/>
            <p:nvPr/>
          </p:nvSpPr>
          <p:spPr bwMode="auto">
            <a:xfrm>
              <a:off x="85" y="902"/>
              <a:ext cx="417" cy="308"/>
            </a:xfrm>
            <a:custGeom>
              <a:avLst/>
              <a:gdLst>
                <a:gd name="T0" fmla="*/ 420 w 420"/>
                <a:gd name="T1" fmla="*/ 0 h 308"/>
                <a:gd name="T2" fmla="*/ 0 w 420"/>
                <a:gd name="T3" fmla="*/ 0 h 308"/>
                <a:gd name="T4" fmla="*/ 1 w 420"/>
                <a:gd name="T5" fmla="*/ 308 h 308"/>
                <a:gd name="T6" fmla="*/ 420 w 420"/>
                <a:gd name="T7" fmla="*/ 308 h 308"/>
                <a:gd name="T8" fmla="*/ 420 w 420"/>
                <a:gd name="T9" fmla="*/ 0 h 308"/>
                <a:gd name="T10" fmla="*/ 0 60000 65536"/>
                <a:gd name="T11" fmla="*/ 0 60000 65536"/>
                <a:gd name="T12" fmla="*/ 0 60000 65536"/>
                <a:gd name="T13" fmla="*/ 0 60000 65536"/>
                <a:gd name="T14" fmla="*/ 0 60000 65536"/>
                <a:gd name="T15" fmla="*/ 0 w 420"/>
                <a:gd name="T16" fmla="*/ 0 h 308"/>
                <a:gd name="T17" fmla="*/ 420 w 420"/>
                <a:gd name="T18" fmla="*/ 308 h 308"/>
              </a:gdLst>
              <a:ahLst/>
              <a:cxnLst>
                <a:cxn ang="T10">
                  <a:pos x="T0" y="T1"/>
                </a:cxn>
                <a:cxn ang="T11">
                  <a:pos x="T2" y="T3"/>
                </a:cxn>
                <a:cxn ang="T12">
                  <a:pos x="T4" y="T5"/>
                </a:cxn>
                <a:cxn ang="T13">
                  <a:pos x="T6" y="T7"/>
                </a:cxn>
                <a:cxn ang="T14">
                  <a:pos x="T8" y="T9"/>
                </a:cxn>
              </a:cxnLst>
              <a:rect l="T15" t="T16" r="T17" b="T18"/>
              <a:pathLst>
                <a:path w="420" h="308">
                  <a:moveTo>
                    <a:pt x="420" y="0"/>
                  </a:moveTo>
                  <a:lnTo>
                    <a:pt x="0" y="0"/>
                  </a:lnTo>
                  <a:lnTo>
                    <a:pt x="1" y="308"/>
                  </a:lnTo>
                  <a:lnTo>
                    <a:pt x="420" y="308"/>
                  </a:lnTo>
                  <a:lnTo>
                    <a:pt x="420" y="0"/>
                  </a:lnTo>
                  <a:close/>
                </a:path>
              </a:pathLst>
            </a:custGeom>
            <a:gradFill rotWithShape="1">
              <a:gsLst>
                <a:gs pos="0">
                  <a:srgbClr val="000000"/>
                </a:gs>
                <a:gs pos="100000">
                  <a:srgbClr val="333333"/>
                </a:gs>
              </a:gsLst>
              <a:lin ang="2700000" scaled="1"/>
            </a:gradFill>
            <a:ln w="6350">
              <a:solidFill>
                <a:srgbClr val="666666">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24" name="Freeform 9233"/>
            <p:cNvSpPr/>
            <p:nvPr/>
          </p:nvSpPr>
          <p:spPr bwMode="auto">
            <a:xfrm>
              <a:off x="70" y="1236"/>
              <a:ext cx="448" cy="7"/>
            </a:xfrm>
            <a:custGeom>
              <a:avLst/>
              <a:gdLst>
                <a:gd name="T0" fmla="*/ 0 w 448"/>
                <a:gd name="T1" fmla="*/ 6 h 7"/>
                <a:gd name="T2" fmla="*/ 3 w 448"/>
                <a:gd name="T3" fmla="*/ 0 h 7"/>
                <a:gd name="T4" fmla="*/ 445 w 448"/>
                <a:gd name="T5" fmla="*/ 0 h 7"/>
                <a:gd name="T6" fmla="*/ 448 w 448"/>
                <a:gd name="T7" fmla="*/ 7 h 7"/>
                <a:gd name="T8" fmla="*/ 0 w 448"/>
                <a:gd name="T9" fmla="*/ 6 h 7"/>
                <a:gd name="T10" fmla="*/ 0 60000 65536"/>
                <a:gd name="T11" fmla="*/ 0 60000 65536"/>
                <a:gd name="T12" fmla="*/ 0 60000 65536"/>
                <a:gd name="T13" fmla="*/ 0 60000 65536"/>
                <a:gd name="T14" fmla="*/ 0 60000 65536"/>
                <a:gd name="T15" fmla="*/ 0 w 448"/>
                <a:gd name="T16" fmla="*/ 0 h 7"/>
                <a:gd name="T17" fmla="*/ 448 w 448"/>
                <a:gd name="T18" fmla="*/ 7 h 7"/>
              </a:gdLst>
              <a:ahLst/>
              <a:cxnLst>
                <a:cxn ang="T10">
                  <a:pos x="T0" y="T1"/>
                </a:cxn>
                <a:cxn ang="T11">
                  <a:pos x="T2" y="T3"/>
                </a:cxn>
                <a:cxn ang="T12">
                  <a:pos x="T4" y="T5"/>
                </a:cxn>
                <a:cxn ang="T13">
                  <a:pos x="T6" y="T7"/>
                </a:cxn>
                <a:cxn ang="T14">
                  <a:pos x="T8" y="T9"/>
                </a:cxn>
              </a:cxnLst>
              <a:rect l="T15" t="T16" r="T17" b="T18"/>
              <a:pathLst>
                <a:path w="448" h="7">
                  <a:moveTo>
                    <a:pt x="0" y="6"/>
                  </a:moveTo>
                  <a:lnTo>
                    <a:pt x="3" y="0"/>
                  </a:lnTo>
                  <a:lnTo>
                    <a:pt x="445" y="0"/>
                  </a:lnTo>
                  <a:lnTo>
                    <a:pt x="448" y="7"/>
                  </a:lnTo>
                  <a:lnTo>
                    <a:pt x="0" y="6"/>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8" name="Group 9234"/>
            <p:cNvGrpSpPr/>
            <p:nvPr/>
          </p:nvGrpSpPr>
          <p:grpSpPr bwMode="auto">
            <a:xfrm>
              <a:off x="55" y="1252"/>
              <a:ext cx="485" cy="84"/>
              <a:chOff x="55" y="1252"/>
              <a:chExt cx="485" cy="84"/>
            </a:xfrm>
          </p:grpSpPr>
          <p:sp>
            <p:nvSpPr>
              <p:cNvPr id="3227" name="Rectangle 9235"/>
              <p:cNvSpPr>
                <a:spLocks noChangeArrowheads="1"/>
              </p:cNvSpPr>
              <p:nvPr/>
            </p:nvSpPr>
            <p:spPr bwMode="auto">
              <a:xfrm>
                <a:off x="80" y="1252"/>
                <a:ext cx="17"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28" name="Rectangle 9236"/>
              <p:cNvSpPr>
                <a:spLocks noChangeArrowheads="1"/>
              </p:cNvSpPr>
              <p:nvPr/>
            </p:nvSpPr>
            <p:spPr bwMode="auto">
              <a:xfrm>
                <a:off x="10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29" name="Rectangle 9237"/>
              <p:cNvSpPr>
                <a:spLocks noChangeArrowheads="1"/>
              </p:cNvSpPr>
              <p:nvPr/>
            </p:nvSpPr>
            <p:spPr bwMode="auto">
              <a:xfrm>
                <a:off x="12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0" name="Rectangle 9238"/>
              <p:cNvSpPr>
                <a:spLocks noChangeArrowheads="1"/>
              </p:cNvSpPr>
              <p:nvPr/>
            </p:nvSpPr>
            <p:spPr bwMode="auto">
              <a:xfrm>
                <a:off x="154"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1" name="Rectangle 9239"/>
              <p:cNvSpPr>
                <a:spLocks noChangeArrowheads="1"/>
              </p:cNvSpPr>
              <p:nvPr/>
            </p:nvSpPr>
            <p:spPr bwMode="auto">
              <a:xfrm>
                <a:off x="181"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2" name="Rectangle 9240"/>
              <p:cNvSpPr>
                <a:spLocks noChangeArrowheads="1"/>
              </p:cNvSpPr>
              <p:nvPr/>
            </p:nvSpPr>
            <p:spPr bwMode="auto">
              <a:xfrm>
                <a:off x="208"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3" name="Rectangle 9241"/>
              <p:cNvSpPr>
                <a:spLocks noChangeArrowheads="1"/>
              </p:cNvSpPr>
              <p:nvPr/>
            </p:nvSpPr>
            <p:spPr bwMode="auto">
              <a:xfrm>
                <a:off x="23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4" name="Rectangle 9242"/>
              <p:cNvSpPr>
                <a:spLocks noChangeArrowheads="1"/>
              </p:cNvSpPr>
              <p:nvPr/>
            </p:nvSpPr>
            <p:spPr bwMode="auto">
              <a:xfrm>
                <a:off x="26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5" name="Rectangle 9243"/>
              <p:cNvSpPr>
                <a:spLocks noChangeArrowheads="1"/>
              </p:cNvSpPr>
              <p:nvPr/>
            </p:nvSpPr>
            <p:spPr bwMode="auto">
              <a:xfrm>
                <a:off x="292"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6" name="Rectangle 9244"/>
              <p:cNvSpPr>
                <a:spLocks noChangeArrowheads="1"/>
              </p:cNvSpPr>
              <p:nvPr/>
            </p:nvSpPr>
            <p:spPr bwMode="auto">
              <a:xfrm>
                <a:off x="319"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7" name="Rectangle 9245"/>
              <p:cNvSpPr>
                <a:spLocks noChangeArrowheads="1"/>
              </p:cNvSpPr>
              <p:nvPr/>
            </p:nvSpPr>
            <p:spPr bwMode="auto">
              <a:xfrm>
                <a:off x="346"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8" name="Rectangle 9246"/>
              <p:cNvSpPr>
                <a:spLocks noChangeArrowheads="1"/>
              </p:cNvSpPr>
              <p:nvPr/>
            </p:nvSpPr>
            <p:spPr bwMode="auto">
              <a:xfrm>
                <a:off x="37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39" name="Rectangle 9247"/>
              <p:cNvSpPr>
                <a:spLocks noChangeArrowheads="1"/>
              </p:cNvSpPr>
              <p:nvPr/>
            </p:nvSpPr>
            <p:spPr bwMode="auto">
              <a:xfrm>
                <a:off x="403"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0" name="Rectangle 9248"/>
              <p:cNvSpPr>
                <a:spLocks noChangeArrowheads="1"/>
              </p:cNvSpPr>
              <p:nvPr/>
            </p:nvSpPr>
            <p:spPr bwMode="auto">
              <a:xfrm>
                <a:off x="43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1" name="Rectangle 9249"/>
              <p:cNvSpPr>
                <a:spLocks noChangeArrowheads="1"/>
              </p:cNvSpPr>
              <p:nvPr/>
            </p:nvSpPr>
            <p:spPr bwMode="auto">
              <a:xfrm>
                <a:off x="483" y="1252"/>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2" name="Rectangle 9250"/>
              <p:cNvSpPr>
                <a:spLocks noChangeArrowheads="1"/>
              </p:cNvSpPr>
              <p:nvPr/>
            </p:nvSpPr>
            <p:spPr bwMode="auto">
              <a:xfrm>
                <a:off x="45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3" name="Rectangle 9251"/>
              <p:cNvSpPr>
                <a:spLocks noChangeArrowheads="1"/>
              </p:cNvSpPr>
              <p:nvPr/>
            </p:nvSpPr>
            <p:spPr bwMode="auto">
              <a:xfrm>
                <a:off x="75" y="1266"/>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4" name="Rectangle 9252"/>
              <p:cNvSpPr>
                <a:spLocks noChangeArrowheads="1"/>
              </p:cNvSpPr>
              <p:nvPr/>
            </p:nvSpPr>
            <p:spPr bwMode="auto">
              <a:xfrm>
                <a:off x="11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5" name="Rectangle 9253"/>
              <p:cNvSpPr>
                <a:spLocks noChangeArrowheads="1"/>
              </p:cNvSpPr>
              <p:nvPr/>
            </p:nvSpPr>
            <p:spPr bwMode="auto">
              <a:xfrm>
                <a:off x="141"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6" name="Rectangle 9254"/>
              <p:cNvSpPr>
                <a:spLocks noChangeArrowheads="1"/>
              </p:cNvSpPr>
              <p:nvPr/>
            </p:nvSpPr>
            <p:spPr bwMode="auto">
              <a:xfrm>
                <a:off x="1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7" name="Rectangle 9255"/>
              <p:cNvSpPr>
                <a:spLocks noChangeArrowheads="1"/>
              </p:cNvSpPr>
              <p:nvPr/>
            </p:nvSpPr>
            <p:spPr bwMode="auto">
              <a:xfrm>
                <a:off x="19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8" name="Rectangle 9256"/>
              <p:cNvSpPr>
                <a:spLocks noChangeArrowheads="1"/>
              </p:cNvSpPr>
              <p:nvPr/>
            </p:nvSpPr>
            <p:spPr bwMode="auto">
              <a:xfrm>
                <a:off x="22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49" name="Rectangle 9257"/>
              <p:cNvSpPr>
                <a:spLocks noChangeArrowheads="1"/>
              </p:cNvSpPr>
              <p:nvPr/>
            </p:nvSpPr>
            <p:spPr bwMode="auto">
              <a:xfrm>
                <a:off x="24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0" name="Rectangle 9258"/>
              <p:cNvSpPr>
                <a:spLocks noChangeArrowheads="1"/>
              </p:cNvSpPr>
              <p:nvPr/>
            </p:nvSpPr>
            <p:spPr bwMode="auto">
              <a:xfrm>
                <a:off x="276"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1" name="Rectangle 9259"/>
              <p:cNvSpPr>
                <a:spLocks noChangeArrowheads="1"/>
              </p:cNvSpPr>
              <p:nvPr/>
            </p:nvSpPr>
            <p:spPr bwMode="auto">
              <a:xfrm>
                <a:off x="30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2" name="Rectangle 9260"/>
              <p:cNvSpPr>
                <a:spLocks noChangeArrowheads="1"/>
              </p:cNvSpPr>
              <p:nvPr/>
            </p:nvSpPr>
            <p:spPr bwMode="auto">
              <a:xfrm>
                <a:off x="33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3" name="Rectangle 9261"/>
              <p:cNvSpPr>
                <a:spLocks noChangeArrowheads="1"/>
              </p:cNvSpPr>
              <p:nvPr/>
            </p:nvSpPr>
            <p:spPr bwMode="auto">
              <a:xfrm>
                <a:off x="357"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4" name="Rectangle 9262"/>
              <p:cNvSpPr>
                <a:spLocks noChangeArrowheads="1"/>
              </p:cNvSpPr>
              <p:nvPr/>
            </p:nvSpPr>
            <p:spPr bwMode="auto">
              <a:xfrm>
                <a:off x="38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5" name="Rectangle 9263"/>
              <p:cNvSpPr>
                <a:spLocks noChangeArrowheads="1"/>
              </p:cNvSpPr>
              <p:nvPr/>
            </p:nvSpPr>
            <p:spPr bwMode="auto">
              <a:xfrm>
                <a:off x="412"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6" name="Rectangle 9264"/>
              <p:cNvSpPr>
                <a:spLocks noChangeArrowheads="1"/>
              </p:cNvSpPr>
              <p:nvPr/>
            </p:nvSpPr>
            <p:spPr bwMode="auto">
              <a:xfrm>
                <a:off x="43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7" name="Rectangle 9265"/>
              <p:cNvSpPr>
                <a:spLocks noChangeArrowheads="1"/>
              </p:cNvSpPr>
              <p:nvPr/>
            </p:nvSpPr>
            <p:spPr bwMode="auto">
              <a:xfrm>
                <a:off x="49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8" name="Rectangle 9266"/>
              <p:cNvSpPr>
                <a:spLocks noChangeArrowheads="1"/>
              </p:cNvSpPr>
              <p:nvPr/>
            </p:nvSpPr>
            <p:spPr bwMode="auto">
              <a:xfrm>
                <a:off x="4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59" name="Rectangle 9267"/>
              <p:cNvSpPr>
                <a:spLocks noChangeArrowheads="1"/>
              </p:cNvSpPr>
              <p:nvPr/>
            </p:nvSpPr>
            <p:spPr bwMode="auto">
              <a:xfrm>
                <a:off x="70"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0" name="Rectangle 9268"/>
              <p:cNvSpPr>
                <a:spLocks noChangeArrowheads="1"/>
              </p:cNvSpPr>
              <p:nvPr/>
            </p:nvSpPr>
            <p:spPr bwMode="auto">
              <a:xfrm>
                <a:off x="103"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1" name="Rectangle 9269"/>
              <p:cNvSpPr>
                <a:spLocks noChangeArrowheads="1"/>
              </p:cNvSpPr>
              <p:nvPr/>
            </p:nvSpPr>
            <p:spPr bwMode="auto">
              <a:xfrm>
                <a:off x="130"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2" name="Rectangle 9270"/>
              <p:cNvSpPr>
                <a:spLocks noChangeArrowheads="1"/>
              </p:cNvSpPr>
              <p:nvPr/>
            </p:nvSpPr>
            <p:spPr bwMode="auto">
              <a:xfrm>
                <a:off x="15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3" name="Rectangle 9271"/>
              <p:cNvSpPr>
                <a:spLocks noChangeArrowheads="1"/>
              </p:cNvSpPr>
              <p:nvPr/>
            </p:nvSpPr>
            <p:spPr bwMode="auto">
              <a:xfrm>
                <a:off x="18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4" name="Rectangle 9272"/>
              <p:cNvSpPr>
                <a:spLocks noChangeArrowheads="1"/>
              </p:cNvSpPr>
              <p:nvPr/>
            </p:nvSpPr>
            <p:spPr bwMode="auto">
              <a:xfrm>
                <a:off x="21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5" name="Rectangle 9273"/>
              <p:cNvSpPr>
                <a:spLocks noChangeArrowheads="1"/>
              </p:cNvSpPr>
              <p:nvPr/>
            </p:nvSpPr>
            <p:spPr bwMode="auto">
              <a:xfrm>
                <a:off x="23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6" name="Rectangle 9274"/>
              <p:cNvSpPr>
                <a:spLocks noChangeArrowheads="1"/>
              </p:cNvSpPr>
              <p:nvPr/>
            </p:nvSpPr>
            <p:spPr bwMode="auto">
              <a:xfrm>
                <a:off x="26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7" name="Rectangle 9275"/>
              <p:cNvSpPr>
                <a:spLocks noChangeArrowheads="1"/>
              </p:cNvSpPr>
              <p:nvPr/>
            </p:nvSpPr>
            <p:spPr bwMode="auto">
              <a:xfrm>
                <a:off x="29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8" name="Rectangle 9276"/>
              <p:cNvSpPr>
                <a:spLocks noChangeArrowheads="1"/>
              </p:cNvSpPr>
              <p:nvPr/>
            </p:nvSpPr>
            <p:spPr bwMode="auto">
              <a:xfrm>
                <a:off x="31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69" name="Rectangle 9277"/>
              <p:cNvSpPr>
                <a:spLocks noChangeArrowheads="1"/>
              </p:cNvSpPr>
              <p:nvPr/>
            </p:nvSpPr>
            <p:spPr bwMode="auto">
              <a:xfrm>
                <a:off x="34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0" name="Rectangle 9278"/>
              <p:cNvSpPr>
                <a:spLocks noChangeArrowheads="1"/>
              </p:cNvSpPr>
              <p:nvPr/>
            </p:nvSpPr>
            <p:spPr bwMode="auto">
              <a:xfrm>
                <a:off x="37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1" name="Rectangle 9279"/>
              <p:cNvSpPr>
                <a:spLocks noChangeArrowheads="1"/>
              </p:cNvSpPr>
              <p:nvPr/>
            </p:nvSpPr>
            <p:spPr bwMode="auto">
              <a:xfrm>
                <a:off x="39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2" name="Rectangle 9280"/>
              <p:cNvSpPr>
                <a:spLocks noChangeArrowheads="1"/>
              </p:cNvSpPr>
              <p:nvPr/>
            </p:nvSpPr>
            <p:spPr bwMode="auto">
              <a:xfrm>
                <a:off x="424"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3" name="Rectangle 9281"/>
              <p:cNvSpPr>
                <a:spLocks noChangeArrowheads="1"/>
              </p:cNvSpPr>
              <p:nvPr/>
            </p:nvSpPr>
            <p:spPr bwMode="auto">
              <a:xfrm>
                <a:off x="485" y="128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4" name="Rectangle 9282"/>
              <p:cNvSpPr>
                <a:spLocks noChangeArrowheads="1"/>
              </p:cNvSpPr>
              <p:nvPr/>
            </p:nvSpPr>
            <p:spPr bwMode="auto">
              <a:xfrm>
                <a:off x="451"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5" name="Rectangle 9283"/>
              <p:cNvSpPr>
                <a:spLocks noChangeArrowheads="1"/>
              </p:cNvSpPr>
              <p:nvPr/>
            </p:nvSpPr>
            <p:spPr bwMode="auto">
              <a:xfrm>
                <a:off x="119"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6" name="Rectangle 9284"/>
              <p:cNvSpPr>
                <a:spLocks noChangeArrowheads="1"/>
              </p:cNvSpPr>
              <p:nvPr/>
            </p:nvSpPr>
            <p:spPr bwMode="auto">
              <a:xfrm>
                <a:off x="146"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7" name="Rectangle 9285"/>
              <p:cNvSpPr>
                <a:spLocks noChangeArrowheads="1"/>
              </p:cNvSpPr>
              <p:nvPr/>
            </p:nvSpPr>
            <p:spPr bwMode="auto">
              <a:xfrm>
                <a:off x="173"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8" name="Rectangle 9286"/>
              <p:cNvSpPr>
                <a:spLocks noChangeArrowheads="1"/>
              </p:cNvSpPr>
              <p:nvPr/>
            </p:nvSpPr>
            <p:spPr bwMode="auto">
              <a:xfrm>
                <a:off x="20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79" name="Rectangle 9287"/>
              <p:cNvSpPr>
                <a:spLocks noChangeArrowheads="1"/>
              </p:cNvSpPr>
              <p:nvPr/>
            </p:nvSpPr>
            <p:spPr bwMode="auto">
              <a:xfrm>
                <a:off x="22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0" name="Rectangle 9288"/>
              <p:cNvSpPr>
                <a:spLocks noChangeArrowheads="1"/>
              </p:cNvSpPr>
              <p:nvPr/>
            </p:nvSpPr>
            <p:spPr bwMode="auto">
              <a:xfrm>
                <a:off x="25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1" name="Rectangle 9289"/>
              <p:cNvSpPr>
                <a:spLocks noChangeArrowheads="1"/>
              </p:cNvSpPr>
              <p:nvPr/>
            </p:nvSpPr>
            <p:spPr bwMode="auto">
              <a:xfrm>
                <a:off x="28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2" name="Rectangle 9290"/>
              <p:cNvSpPr>
                <a:spLocks noChangeArrowheads="1"/>
              </p:cNvSpPr>
              <p:nvPr/>
            </p:nvSpPr>
            <p:spPr bwMode="auto">
              <a:xfrm>
                <a:off x="30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3" name="Rectangle 9291"/>
              <p:cNvSpPr>
                <a:spLocks noChangeArrowheads="1"/>
              </p:cNvSpPr>
              <p:nvPr/>
            </p:nvSpPr>
            <p:spPr bwMode="auto">
              <a:xfrm>
                <a:off x="33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4" name="Rectangle 9292"/>
              <p:cNvSpPr>
                <a:spLocks noChangeArrowheads="1"/>
              </p:cNvSpPr>
              <p:nvPr/>
            </p:nvSpPr>
            <p:spPr bwMode="auto">
              <a:xfrm>
                <a:off x="36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5" name="Rectangle 9293"/>
              <p:cNvSpPr>
                <a:spLocks noChangeArrowheads="1"/>
              </p:cNvSpPr>
              <p:nvPr/>
            </p:nvSpPr>
            <p:spPr bwMode="auto">
              <a:xfrm>
                <a:off x="388"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6" name="Rectangle 9294"/>
              <p:cNvSpPr>
                <a:spLocks noChangeArrowheads="1"/>
              </p:cNvSpPr>
              <p:nvPr/>
            </p:nvSpPr>
            <p:spPr bwMode="auto">
              <a:xfrm>
                <a:off x="41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7" name="Rectangle 9295"/>
              <p:cNvSpPr>
                <a:spLocks noChangeArrowheads="1"/>
              </p:cNvSpPr>
              <p:nvPr/>
            </p:nvSpPr>
            <p:spPr bwMode="auto">
              <a:xfrm>
                <a:off x="44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8" name="Rectangle 9296"/>
              <p:cNvSpPr>
                <a:spLocks noChangeArrowheads="1"/>
              </p:cNvSpPr>
              <p:nvPr/>
            </p:nvSpPr>
            <p:spPr bwMode="auto">
              <a:xfrm>
                <a:off x="498" y="129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89" name="Rectangle 9297"/>
              <p:cNvSpPr>
                <a:spLocks noChangeArrowheads="1"/>
              </p:cNvSpPr>
              <p:nvPr/>
            </p:nvSpPr>
            <p:spPr bwMode="auto">
              <a:xfrm>
                <a:off x="47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0" name="Rectangle 9298"/>
              <p:cNvSpPr>
                <a:spLocks noChangeArrowheads="1"/>
              </p:cNvSpPr>
              <p:nvPr/>
            </p:nvSpPr>
            <p:spPr bwMode="auto">
              <a:xfrm>
                <a:off x="65"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1" name="Rectangle 9299"/>
              <p:cNvSpPr>
                <a:spLocks noChangeArrowheads="1"/>
              </p:cNvSpPr>
              <p:nvPr/>
            </p:nvSpPr>
            <p:spPr bwMode="auto">
              <a:xfrm>
                <a:off x="92"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2" name="Rectangle 9300"/>
              <p:cNvSpPr>
                <a:spLocks noChangeArrowheads="1"/>
              </p:cNvSpPr>
              <p:nvPr/>
            </p:nvSpPr>
            <p:spPr bwMode="auto">
              <a:xfrm>
                <a:off x="60"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3" name="Rectangle 9301"/>
              <p:cNvSpPr>
                <a:spLocks noChangeArrowheads="1"/>
              </p:cNvSpPr>
              <p:nvPr/>
            </p:nvSpPr>
            <p:spPr bwMode="auto">
              <a:xfrm>
                <a:off x="9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4" name="Rectangle 9302"/>
              <p:cNvSpPr>
                <a:spLocks noChangeArrowheads="1"/>
              </p:cNvSpPr>
              <p:nvPr/>
            </p:nvSpPr>
            <p:spPr bwMode="auto">
              <a:xfrm>
                <a:off x="12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5" name="Rectangle 9303"/>
              <p:cNvSpPr>
                <a:spLocks noChangeArrowheads="1"/>
              </p:cNvSpPr>
              <p:nvPr/>
            </p:nvSpPr>
            <p:spPr bwMode="auto">
              <a:xfrm>
                <a:off x="15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6" name="Rectangle 9304"/>
              <p:cNvSpPr>
                <a:spLocks noChangeArrowheads="1"/>
              </p:cNvSpPr>
              <p:nvPr/>
            </p:nvSpPr>
            <p:spPr bwMode="auto">
              <a:xfrm>
                <a:off x="176"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7" name="Rectangle 9305"/>
              <p:cNvSpPr>
                <a:spLocks noChangeArrowheads="1"/>
              </p:cNvSpPr>
              <p:nvPr/>
            </p:nvSpPr>
            <p:spPr bwMode="auto">
              <a:xfrm>
                <a:off x="20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8" name="Rectangle 9306"/>
              <p:cNvSpPr>
                <a:spLocks noChangeArrowheads="1"/>
              </p:cNvSpPr>
              <p:nvPr/>
            </p:nvSpPr>
            <p:spPr bwMode="auto">
              <a:xfrm>
                <a:off x="23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299" name="Rectangle 9307"/>
              <p:cNvSpPr>
                <a:spLocks noChangeArrowheads="1"/>
              </p:cNvSpPr>
              <p:nvPr/>
            </p:nvSpPr>
            <p:spPr bwMode="auto">
              <a:xfrm>
                <a:off x="25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0" name="Rectangle 9308"/>
              <p:cNvSpPr>
                <a:spLocks noChangeArrowheads="1"/>
              </p:cNvSpPr>
              <p:nvPr/>
            </p:nvSpPr>
            <p:spPr bwMode="auto">
              <a:xfrm>
                <a:off x="28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1" name="Rectangle 9309"/>
              <p:cNvSpPr>
                <a:spLocks noChangeArrowheads="1"/>
              </p:cNvSpPr>
              <p:nvPr/>
            </p:nvSpPr>
            <p:spPr bwMode="auto">
              <a:xfrm>
                <a:off x="31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2" name="Rectangle 9310"/>
              <p:cNvSpPr>
                <a:spLocks noChangeArrowheads="1"/>
              </p:cNvSpPr>
              <p:nvPr/>
            </p:nvSpPr>
            <p:spPr bwMode="auto">
              <a:xfrm>
                <a:off x="33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3" name="Rectangle 9311"/>
              <p:cNvSpPr>
                <a:spLocks noChangeArrowheads="1"/>
              </p:cNvSpPr>
              <p:nvPr/>
            </p:nvSpPr>
            <p:spPr bwMode="auto">
              <a:xfrm>
                <a:off x="36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4" name="Rectangle 9312"/>
              <p:cNvSpPr>
                <a:spLocks noChangeArrowheads="1"/>
              </p:cNvSpPr>
              <p:nvPr/>
            </p:nvSpPr>
            <p:spPr bwMode="auto">
              <a:xfrm>
                <a:off x="39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5" name="Rectangle 9313"/>
              <p:cNvSpPr>
                <a:spLocks noChangeArrowheads="1"/>
              </p:cNvSpPr>
              <p:nvPr/>
            </p:nvSpPr>
            <p:spPr bwMode="auto">
              <a:xfrm>
                <a:off x="41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6" name="Rectangle 9314"/>
              <p:cNvSpPr>
                <a:spLocks noChangeArrowheads="1"/>
              </p:cNvSpPr>
              <p:nvPr/>
            </p:nvSpPr>
            <p:spPr bwMode="auto">
              <a:xfrm>
                <a:off x="499"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7" name="Rectangle 9315"/>
              <p:cNvSpPr>
                <a:spLocks noChangeArrowheads="1"/>
              </p:cNvSpPr>
              <p:nvPr/>
            </p:nvSpPr>
            <p:spPr bwMode="auto">
              <a:xfrm>
                <a:off x="445"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8" name="Rectangle 9316"/>
              <p:cNvSpPr>
                <a:spLocks noChangeArrowheads="1"/>
              </p:cNvSpPr>
              <p:nvPr/>
            </p:nvSpPr>
            <p:spPr bwMode="auto">
              <a:xfrm>
                <a:off x="11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09" name="Rectangle 9317"/>
              <p:cNvSpPr>
                <a:spLocks noChangeArrowheads="1"/>
              </p:cNvSpPr>
              <p:nvPr/>
            </p:nvSpPr>
            <p:spPr bwMode="auto">
              <a:xfrm>
                <a:off x="14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0" name="Rectangle 9318"/>
              <p:cNvSpPr>
                <a:spLocks noChangeArrowheads="1"/>
              </p:cNvSpPr>
              <p:nvPr/>
            </p:nvSpPr>
            <p:spPr bwMode="auto">
              <a:xfrm>
                <a:off x="171"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1" name="Rectangle 9319"/>
              <p:cNvSpPr>
                <a:spLocks noChangeArrowheads="1"/>
              </p:cNvSpPr>
              <p:nvPr/>
            </p:nvSpPr>
            <p:spPr bwMode="auto">
              <a:xfrm>
                <a:off x="198"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2" name="Rectangle 9320"/>
              <p:cNvSpPr>
                <a:spLocks noChangeArrowheads="1"/>
              </p:cNvSpPr>
              <p:nvPr/>
            </p:nvSpPr>
            <p:spPr bwMode="auto">
              <a:xfrm>
                <a:off x="227" y="1324"/>
                <a:ext cx="11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3" name="Rectangle 9321"/>
              <p:cNvSpPr>
                <a:spLocks noChangeArrowheads="1"/>
              </p:cNvSpPr>
              <p:nvPr/>
            </p:nvSpPr>
            <p:spPr bwMode="auto">
              <a:xfrm>
                <a:off x="34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4" name="Rectangle 9322"/>
              <p:cNvSpPr>
                <a:spLocks noChangeArrowheads="1"/>
              </p:cNvSpPr>
              <p:nvPr/>
            </p:nvSpPr>
            <p:spPr bwMode="auto">
              <a:xfrm>
                <a:off x="37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5" name="Rectangle 9323"/>
              <p:cNvSpPr>
                <a:spLocks noChangeArrowheads="1"/>
              </p:cNvSpPr>
              <p:nvPr/>
            </p:nvSpPr>
            <p:spPr bwMode="auto">
              <a:xfrm>
                <a:off x="402"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6" name="Rectangle 9324"/>
              <p:cNvSpPr>
                <a:spLocks noChangeArrowheads="1"/>
              </p:cNvSpPr>
              <p:nvPr/>
            </p:nvSpPr>
            <p:spPr bwMode="auto">
              <a:xfrm>
                <a:off x="429"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7" name="Rectangle 9325"/>
              <p:cNvSpPr>
                <a:spLocks noChangeArrowheads="1"/>
              </p:cNvSpPr>
              <p:nvPr/>
            </p:nvSpPr>
            <p:spPr bwMode="auto">
              <a:xfrm>
                <a:off x="48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8" name="Rectangle 9326"/>
              <p:cNvSpPr>
                <a:spLocks noChangeArrowheads="1"/>
              </p:cNvSpPr>
              <p:nvPr/>
            </p:nvSpPr>
            <p:spPr bwMode="auto">
              <a:xfrm>
                <a:off x="456"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19" name="Rectangle 9327"/>
              <p:cNvSpPr>
                <a:spLocks noChangeArrowheads="1"/>
              </p:cNvSpPr>
              <p:nvPr/>
            </p:nvSpPr>
            <p:spPr bwMode="auto">
              <a:xfrm>
                <a:off x="5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20" name="Rectangle 9328"/>
              <p:cNvSpPr>
                <a:spLocks noChangeArrowheads="1"/>
              </p:cNvSpPr>
              <p:nvPr/>
            </p:nvSpPr>
            <p:spPr bwMode="auto">
              <a:xfrm>
                <a:off x="8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21" name="Rectangle 9329"/>
              <p:cNvSpPr>
                <a:spLocks noChangeArrowheads="1"/>
              </p:cNvSpPr>
              <p:nvPr/>
            </p:nvSpPr>
            <p:spPr bwMode="auto">
              <a:xfrm>
                <a:off x="511" y="132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22" name="Rectangle 9330"/>
              <p:cNvSpPr>
                <a:spLocks noChangeArrowheads="1"/>
              </p:cNvSpPr>
              <p:nvPr/>
            </p:nvSpPr>
            <p:spPr bwMode="auto">
              <a:xfrm>
                <a:off x="472"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3226" name="Rectangle 9331"/>
            <p:cNvSpPr>
              <a:spLocks noChangeArrowheads="1"/>
            </p:cNvSpPr>
            <p:nvPr/>
          </p:nvSpPr>
          <p:spPr bwMode="auto">
            <a:xfrm>
              <a:off x="262" y="1342"/>
              <a:ext cx="58" cy="23"/>
            </a:xfrm>
            <a:prstGeom prst="rect">
              <a:avLst/>
            </a:prstGeom>
            <a:solidFill>
              <a:srgbClr val="B3B3B3"/>
            </a:solidFill>
            <a:ln w="3175">
              <a:solidFill>
                <a:srgbClr val="969696"/>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9" name="Group 9332"/>
          <p:cNvGrpSpPr/>
          <p:nvPr/>
        </p:nvGrpSpPr>
        <p:grpSpPr bwMode="auto">
          <a:xfrm>
            <a:off x="4139952" y="3501008"/>
            <a:ext cx="187585" cy="428879"/>
            <a:chOff x="103" y="714"/>
            <a:chExt cx="530" cy="1173"/>
          </a:xfrm>
        </p:grpSpPr>
        <p:sp>
          <p:nvSpPr>
            <p:cNvPr id="3324" name="Oval 9333"/>
            <p:cNvSpPr>
              <a:spLocks noChangeArrowheads="1"/>
            </p:cNvSpPr>
            <p:nvPr/>
          </p:nvSpPr>
          <p:spPr bwMode="auto">
            <a:xfrm>
              <a:off x="249" y="714"/>
              <a:ext cx="246" cy="246"/>
            </a:xfrm>
            <a:prstGeom prst="ellipse">
              <a:avLst/>
            </a:prstGeom>
            <a:solidFill>
              <a:srgbClr val="000000"/>
            </a:solidFill>
            <a:ln w="3175">
              <a:solidFill>
                <a:srgbClr val="99B1FF"/>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25" name="Freeform 9334"/>
            <p:cNvSpPr/>
            <p:nvPr/>
          </p:nvSpPr>
          <p:spPr bwMode="auto">
            <a:xfrm>
              <a:off x="103" y="986"/>
              <a:ext cx="530" cy="901"/>
            </a:xfrm>
            <a:custGeom>
              <a:avLst/>
              <a:gdLst>
                <a:gd name="T0" fmla="*/ 0 w 530"/>
                <a:gd name="T1" fmla="*/ 435 h 901"/>
                <a:gd name="T2" fmla="*/ 0 w 530"/>
                <a:gd name="T3" fmla="*/ 86 h 901"/>
                <a:gd name="T4" fmla="*/ 266 w 530"/>
                <a:gd name="T5" fmla="*/ 2 h 901"/>
                <a:gd name="T6" fmla="*/ 530 w 530"/>
                <a:gd name="T7" fmla="*/ 86 h 901"/>
                <a:gd name="T8" fmla="*/ 530 w 530"/>
                <a:gd name="T9" fmla="*/ 441 h 901"/>
                <a:gd name="T10" fmla="*/ 420 w 530"/>
                <a:gd name="T11" fmla="*/ 441 h 901"/>
                <a:gd name="T12" fmla="*/ 420 w 530"/>
                <a:gd name="T13" fmla="*/ 180 h 901"/>
                <a:gd name="T14" fmla="*/ 421 w 530"/>
                <a:gd name="T15" fmla="*/ 484 h 901"/>
                <a:gd name="T16" fmla="*/ 469 w 530"/>
                <a:gd name="T17" fmla="*/ 901 h 901"/>
                <a:gd name="T18" fmla="*/ 358 w 530"/>
                <a:gd name="T19" fmla="*/ 901 h 901"/>
                <a:gd name="T20" fmla="*/ 269 w 530"/>
                <a:gd name="T21" fmla="*/ 547 h 901"/>
                <a:gd name="T22" fmla="*/ 256 w 530"/>
                <a:gd name="T23" fmla="*/ 547 h 901"/>
                <a:gd name="T24" fmla="*/ 158 w 530"/>
                <a:gd name="T25" fmla="*/ 901 h 901"/>
                <a:gd name="T26" fmla="*/ 62 w 530"/>
                <a:gd name="T27" fmla="*/ 901 h 901"/>
                <a:gd name="T28" fmla="*/ 109 w 530"/>
                <a:gd name="T29" fmla="*/ 478 h 901"/>
                <a:gd name="T30" fmla="*/ 108 w 530"/>
                <a:gd name="T31" fmla="*/ 176 h 901"/>
                <a:gd name="T32" fmla="*/ 110 w 530"/>
                <a:gd name="T33" fmla="*/ 439 h 901"/>
                <a:gd name="T34" fmla="*/ 0 w 530"/>
                <a:gd name="T35" fmla="*/ 435 h 9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0"/>
                <a:gd name="T55" fmla="*/ 0 h 901"/>
                <a:gd name="T56" fmla="*/ 530 w 530"/>
                <a:gd name="T57" fmla="*/ 901 h 9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0" h="901">
                  <a:moveTo>
                    <a:pt x="0" y="435"/>
                  </a:moveTo>
                  <a:cubicBezTo>
                    <a:pt x="0" y="260"/>
                    <a:pt x="0" y="86"/>
                    <a:pt x="0" y="86"/>
                  </a:cubicBezTo>
                  <a:cubicBezTo>
                    <a:pt x="80" y="14"/>
                    <a:pt x="178" y="2"/>
                    <a:pt x="266" y="2"/>
                  </a:cubicBezTo>
                  <a:cubicBezTo>
                    <a:pt x="266" y="2"/>
                    <a:pt x="452" y="0"/>
                    <a:pt x="530" y="86"/>
                  </a:cubicBezTo>
                  <a:cubicBezTo>
                    <a:pt x="530" y="86"/>
                    <a:pt x="530" y="263"/>
                    <a:pt x="530" y="441"/>
                  </a:cubicBezTo>
                  <a:cubicBezTo>
                    <a:pt x="516" y="475"/>
                    <a:pt x="458" y="513"/>
                    <a:pt x="420" y="441"/>
                  </a:cubicBezTo>
                  <a:cubicBezTo>
                    <a:pt x="420" y="331"/>
                    <a:pt x="420" y="166"/>
                    <a:pt x="420" y="180"/>
                  </a:cubicBezTo>
                  <a:lnTo>
                    <a:pt x="421" y="484"/>
                  </a:lnTo>
                  <a:lnTo>
                    <a:pt x="469" y="901"/>
                  </a:lnTo>
                  <a:lnTo>
                    <a:pt x="358" y="901"/>
                  </a:lnTo>
                  <a:lnTo>
                    <a:pt x="269" y="547"/>
                  </a:lnTo>
                  <a:lnTo>
                    <a:pt x="256" y="547"/>
                  </a:lnTo>
                  <a:lnTo>
                    <a:pt x="158" y="901"/>
                  </a:lnTo>
                  <a:lnTo>
                    <a:pt x="62" y="901"/>
                  </a:lnTo>
                  <a:lnTo>
                    <a:pt x="109" y="478"/>
                  </a:lnTo>
                  <a:lnTo>
                    <a:pt x="108" y="176"/>
                  </a:lnTo>
                  <a:cubicBezTo>
                    <a:pt x="108" y="170"/>
                    <a:pt x="108" y="399"/>
                    <a:pt x="110" y="439"/>
                  </a:cubicBezTo>
                  <a:cubicBezTo>
                    <a:pt x="74" y="499"/>
                    <a:pt x="8" y="477"/>
                    <a:pt x="0" y="435"/>
                  </a:cubicBezTo>
                  <a:close/>
                </a:path>
              </a:pathLst>
            </a:custGeom>
            <a:solidFill>
              <a:srgbClr val="000000"/>
            </a:solidFill>
            <a:ln w="3175">
              <a:solidFill>
                <a:srgbClr val="99B1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10" name="Group 9335"/>
          <p:cNvGrpSpPr/>
          <p:nvPr/>
        </p:nvGrpSpPr>
        <p:grpSpPr bwMode="auto">
          <a:xfrm>
            <a:off x="4572000" y="3645024"/>
            <a:ext cx="356239" cy="328575"/>
            <a:chOff x="1227" y="700"/>
            <a:chExt cx="829" cy="743"/>
          </a:xfrm>
        </p:grpSpPr>
        <p:sp>
          <p:nvSpPr>
            <p:cNvPr id="3327" name="Freeform 9336"/>
            <p:cNvSpPr/>
            <p:nvPr/>
          </p:nvSpPr>
          <p:spPr bwMode="auto">
            <a:xfrm>
              <a:off x="1227" y="700"/>
              <a:ext cx="829" cy="738"/>
            </a:xfrm>
            <a:custGeom>
              <a:avLst/>
              <a:gdLst>
                <a:gd name="T0" fmla="*/ 375 w 549"/>
                <a:gd name="T1" fmla="*/ 351 h 486"/>
                <a:gd name="T2" fmla="*/ 158 w 549"/>
                <a:gd name="T3" fmla="*/ 475 h 486"/>
                <a:gd name="T4" fmla="*/ 98 w 549"/>
                <a:gd name="T5" fmla="*/ 486 h 486"/>
                <a:gd name="T6" fmla="*/ 15 w 549"/>
                <a:gd name="T7" fmla="*/ 447 h 486"/>
                <a:gd name="T8" fmla="*/ 0 w 549"/>
                <a:gd name="T9" fmla="*/ 415 h 486"/>
                <a:gd name="T10" fmla="*/ 12 w 549"/>
                <a:gd name="T11" fmla="*/ 394 h 486"/>
                <a:gd name="T12" fmla="*/ 255 w 549"/>
                <a:gd name="T13" fmla="*/ 261 h 486"/>
                <a:gd name="T14" fmla="*/ 267 w 549"/>
                <a:gd name="T15" fmla="*/ 256 h 486"/>
                <a:gd name="T16" fmla="*/ 269 w 549"/>
                <a:gd name="T17" fmla="*/ 243 h 486"/>
                <a:gd name="T18" fmla="*/ 434 w 549"/>
                <a:gd name="T19" fmla="*/ 0 h 486"/>
                <a:gd name="T20" fmla="*/ 483 w 549"/>
                <a:gd name="T21" fmla="*/ 4 h 486"/>
                <a:gd name="T22" fmla="*/ 509 w 549"/>
                <a:gd name="T23" fmla="*/ 15 h 486"/>
                <a:gd name="T24" fmla="*/ 549 w 549"/>
                <a:gd name="T25" fmla="*/ 67 h 486"/>
                <a:gd name="T26" fmla="*/ 383 w 549"/>
                <a:gd name="T27" fmla="*/ 318 h 486"/>
                <a:gd name="T28" fmla="*/ 383 w 549"/>
                <a:gd name="T29" fmla="*/ 334 h 486"/>
                <a:gd name="T30" fmla="*/ 375 w 549"/>
                <a:gd name="T31" fmla="*/ 351 h 4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9"/>
                <a:gd name="T49" fmla="*/ 0 h 486"/>
                <a:gd name="T50" fmla="*/ 549 w 549"/>
                <a:gd name="T51" fmla="*/ 486 h 4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9" h="486">
                  <a:moveTo>
                    <a:pt x="375" y="351"/>
                  </a:moveTo>
                  <a:lnTo>
                    <a:pt x="158" y="475"/>
                  </a:lnTo>
                  <a:lnTo>
                    <a:pt x="98" y="486"/>
                  </a:lnTo>
                  <a:lnTo>
                    <a:pt x="15" y="447"/>
                  </a:lnTo>
                  <a:lnTo>
                    <a:pt x="0" y="415"/>
                  </a:lnTo>
                  <a:lnTo>
                    <a:pt x="12" y="394"/>
                  </a:lnTo>
                  <a:lnTo>
                    <a:pt x="255" y="261"/>
                  </a:lnTo>
                  <a:lnTo>
                    <a:pt x="267" y="256"/>
                  </a:lnTo>
                  <a:lnTo>
                    <a:pt x="269" y="243"/>
                  </a:lnTo>
                  <a:lnTo>
                    <a:pt x="434" y="0"/>
                  </a:lnTo>
                  <a:lnTo>
                    <a:pt x="483" y="4"/>
                  </a:lnTo>
                  <a:lnTo>
                    <a:pt x="509" y="15"/>
                  </a:lnTo>
                  <a:lnTo>
                    <a:pt x="549" y="67"/>
                  </a:lnTo>
                  <a:lnTo>
                    <a:pt x="383" y="318"/>
                  </a:lnTo>
                  <a:lnTo>
                    <a:pt x="383" y="334"/>
                  </a:lnTo>
                  <a:lnTo>
                    <a:pt x="375" y="351"/>
                  </a:lnTo>
                  <a:close/>
                </a:path>
              </a:pathLst>
            </a:custGeom>
            <a:solidFill>
              <a:srgbClr val="808080"/>
            </a:solidFill>
            <a:ln w="6350">
              <a:solidFill>
                <a:srgbClr val="666666">
                  <a:alpha val="7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28" name="Freeform 9337"/>
            <p:cNvSpPr/>
            <p:nvPr/>
          </p:nvSpPr>
          <p:spPr bwMode="auto">
            <a:xfrm>
              <a:off x="1684" y="778"/>
              <a:ext cx="304" cy="332"/>
            </a:xfrm>
            <a:custGeom>
              <a:avLst/>
              <a:gdLst/>
              <a:ahLst/>
              <a:cxnLst>
                <a:cxn ang="0">
                  <a:pos x="112" y="0"/>
                </a:cxn>
                <a:cxn ang="0">
                  <a:pos x="0" y="168"/>
                </a:cxn>
                <a:cxn ang="0">
                  <a:pos x="90" y="219"/>
                </a:cxn>
                <a:cxn ang="0">
                  <a:pos x="201" y="51"/>
                </a:cxn>
                <a:cxn ang="0">
                  <a:pos x="112" y="0"/>
                </a:cxn>
              </a:cxnLst>
              <a:rect l="0" t="0" r="r" b="b"/>
              <a:pathLst>
                <a:path w="201" h="219">
                  <a:moveTo>
                    <a:pt x="112" y="0"/>
                  </a:moveTo>
                  <a:lnTo>
                    <a:pt x="0" y="168"/>
                  </a:lnTo>
                  <a:lnTo>
                    <a:pt x="90" y="219"/>
                  </a:lnTo>
                  <a:lnTo>
                    <a:pt x="201" y="51"/>
                  </a:lnTo>
                  <a:lnTo>
                    <a:pt x="112" y="0"/>
                  </a:lnTo>
                  <a:close/>
                </a:path>
              </a:pathLst>
            </a:custGeom>
            <a:gradFill rotWithShape="1">
              <a:gsLst>
                <a:gs pos="0">
                  <a:srgbClr val="000000"/>
                </a:gs>
                <a:gs pos="50000">
                  <a:srgbClr val="FFCC66"/>
                </a:gs>
                <a:gs pos="100000">
                  <a:srgbClr val="000000"/>
                </a:gs>
              </a:gsLst>
              <a:lin ang="2700000" scaled="1"/>
            </a:gradFill>
            <a:ln w="3175">
              <a:solidFill>
                <a:srgbClr val="FFFFFF">
                  <a:alpha val="50000"/>
                </a:srgbClr>
              </a:solidFill>
              <a:round/>
            </a:ln>
            <a:effectLst/>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29" name="AutoShape 9338"/>
            <p:cNvSpPr>
              <a:spLocks noChangeArrowheads="1"/>
            </p:cNvSpPr>
            <p:nvPr/>
          </p:nvSpPr>
          <p:spPr bwMode="auto">
            <a:xfrm rot="-3632258">
              <a:off x="1932" y="745"/>
              <a:ext cx="26" cy="52"/>
            </a:xfrm>
            <a:prstGeom prst="roundRect">
              <a:avLst>
                <a:gd name="adj" fmla="val 16667"/>
              </a:avLst>
            </a:prstGeom>
            <a:solidFill>
              <a:srgbClr val="B3B3B3"/>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0" name="Oval 9339"/>
            <p:cNvSpPr>
              <a:spLocks noChangeArrowheads="1"/>
            </p:cNvSpPr>
            <p:nvPr/>
          </p:nvSpPr>
          <p:spPr bwMode="auto">
            <a:xfrm rot="-3632258">
              <a:off x="1931" y="758"/>
              <a:ext cx="26" cy="25"/>
            </a:xfrm>
            <a:prstGeom prst="ellipse">
              <a:avLst/>
            </a:prstGeom>
            <a:solidFill>
              <a:srgbClr val="B2B2B2"/>
            </a:solidFill>
            <a:ln w="3175">
              <a:solidFill>
                <a:srgbClr val="66666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1" name="Oval 9340"/>
            <p:cNvSpPr>
              <a:spLocks noChangeArrowheads="1"/>
            </p:cNvSpPr>
            <p:nvPr/>
          </p:nvSpPr>
          <p:spPr bwMode="auto">
            <a:xfrm rot="-3539440">
              <a:off x="1547" y="1263"/>
              <a:ext cx="18" cy="43"/>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2" name="Oval 9341"/>
            <p:cNvSpPr>
              <a:spLocks noChangeArrowheads="1"/>
            </p:cNvSpPr>
            <p:nvPr/>
          </p:nvSpPr>
          <p:spPr bwMode="auto">
            <a:xfrm rot="-3539440">
              <a:off x="1510" y="1284"/>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3" name="Oval 9342"/>
            <p:cNvSpPr>
              <a:spLocks noChangeArrowheads="1"/>
            </p:cNvSpPr>
            <p:nvPr/>
          </p:nvSpPr>
          <p:spPr bwMode="auto">
            <a:xfrm rot="-3539440">
              <a:off x="1473" y="1304"/>
              <a:ext cx="18" cy="43"/>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4" name="Oval 9343"/>
            <p:cNvSpPr>
              <a:spLocks noChangeArrowheads="1"/>
            </p:cNvSpPr>
            <p:nvPr/>
          </p:nvSpPr>
          <p:spPr bwMode="auto">
            <a:xfrm rot="-3539440">
              <a:off x="1436" y="1327"/>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5" name="Oval 9344"/>
            <p:cNvSpPr>
              <a:spLocks noChangeArrowheads="1"/>
            </p:cNvSpPr>
            <p:nvPr/>
          </p:nvSpPr>
          <p:spPr bwMode="auto">
            <a:xfrm rot="-3539440">
              <a:off x="1498" y="1231"/>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6" name="Oval 9345"/>
            <p:cNvSpPr>
              <a:spLocks noChangeArrowheads="1"/>
            </p:cNvSpPr>
            <p:nvPr/>
          </p:nvSpPr>
          <p:spPr bwMode="auto">
            <a:xfrm rot="-3539440">
              <a:off x="1462" y="1252"/>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7" name="Oval 9346"/>
            <p:cNvSpPr>
              <a:spLocks noChangeArrowheads="1"/>
            </p:cNvSpPr>
            <p:nvPr/>
          </p:nvSpPr>
          <p:spPr bwMode="auto">
            <a:xfrm rot="-3539440">
              <a:off x="1424" y="1272"/>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8" name="Oval 9347"/>
            <p:cNvSpPr>
              <a:spLocks noChangeArrowheads="1"/>
            </p:cNvSpPr>
            <p:nvPr/>
          </p:nvSpPr>
          <p:spPr bwMode="auto">
            <a:xfrm rot="-3539440">
              <a:off x="1388" y="1295"/>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39" name="Oval 9348"/>
            <p:cNvSpPr>
              <a:spLocks noChangeArrowheads="1"/>
            </p:cNvSpPr>
            <p:nvPr/>
          </p:nvSpPr>
          <p:spPr bwMode="auto">
            <a:xfrm rot="-3539440">
              <a:off x="1447" y="1199"/>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0" name="Oval 9349"/>
            <p:cNvSpPr>
              <a:spLocks noChangeArrowheads="1"/>
            </p:cNvSpPr>
            <p:nvPr/>
          </p:nvSpPr>
          <p:spPr bwMode="auto">
            <a:xfrm rot="-3539440">
              <a:off x="1410" y="1221"/>
              <a:ext cx="19" cy="43"/>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1" name="Oval 9350"/>
            <p:cNvSpPr>
              <a:spLocks noChangeArrowheads="1"/>
            </p:cNvSpPr>
            <p:nvPr/>
          </p:nvSpPr>
          <p:spPr bwMode="auto">
            <a:xfrm rot="-3539440">
              <a:off x="1373" y="1240"/>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2" name="Oval 9351"/>
            <p:cNvSpPr>
              <a:spLocks noChangeArrowheads="1"/>
            </p:cNvSpPr>
            <p:nvPr/>
          </p:nvSpPr>
          <p:spPr bwMode="auto">
            <a:xfrm rot="-3539440">
              <a:off x="1337" y="1263"/>
              <a:ext cx="18" cy="43"/>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3" name="Oval 9352"/>
            <p:cNvSpPr>
              <a:spLocks noChangeArrowheads="1"/>
            </p:cNvSpPr>
            <p:nvPr/>
          </p:nvSpPr>
          <p:spPr bwMode="auto">
            <a:xfrm rot="-3539440">
              <a:off x="1643" y="1199"/>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4" name="Oval 9353"/>
            <p:cNvSpPr>
              <a:spLocks noChangeArrowheads="1"/>
            </p:cNvSpPr>
            <p:nvPr/>
          </p:nvSpPr>
          <p:spPr bwMode="auto">
            <a:xfrm rot="-3539440">
              <a:off x="1631" y="1146"/>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5" name="Oval 9354"/>
            <p:cNvSpPr>
              <a:spLocks noChangeArrowheads="1"/>
            </p:cNvSpPr>
            <p:nvPr/>
          </p:nvSpPr>
          <p:spPr bwMode="auto">
            <a:xfrm rot="-3539440">
              <a:off x="1595" y="1167"/>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6" name="Oval 9355"/>
            <p:cNvSpPr>
              <a:spLocks noChangeArrowheads="1"/>
            </p:cNvSpPr>
            <p:nvPr/>
          </p:nvSpPr>
          <p:spPr bwMode="auto">
            <a:xfrm rot="-3539440">
              <a:off x="1557" y="1187"/>
              <a:ext cx="18" cy="44"/>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7" name="Oval 9356"/>
            <p:cNvSpPr>
              <a:spLocks noChangeArrowheads="1"/>
            </p:cNvSpPr>
            <p:nvPr/>
          </p:nvSpPr>
          <p:spPr bwMode="auto">
            <a:xfrm rot="-3539440">
              <a:off x="1544" y="1135"/>
              <a:ext cx="18" cy="43"/>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8" name="Freeform 9357"/>
            <p:cNvSpPr/>
            <p:nvPr/>
          </p:nvSpPr>
          <p:spPr bwMode="auto">
            <a:xfrm>
              <a:off x="1227" y="798"/>
              <a:ext cx="829" cy="645"/>
            </a:xfrm>
            <a:custGeom>
              <a:avLst/>
              <a:gdLst/>
              <a:ahLst/>
              <a:cxnLst>
                <a:cxn ang="0">
                  <a:pos x="375" y="290"/>
                </a:cxn>
                <a:cxn ang="0">
                  <a:pos x="158" y="414"/>
                </a:cxn>
                <a:cxn ang="0">
                  <a:pos x="98" y="425"/>
                </a:cxn>
                <a:cxn ang="0">
                  <a:pos x="15" y="386"/>
                </a:cxn>
                <a:cxn ang="0">
                  <a:pos x="0" y="354"/>
                </a:cxn>
                <a:cxn ang="0">
                  <a:pos x="101" y="406"/>
                </a:cxn>
                <a:cxn ang="0">
                  <a:pos x="152" y="393"/>
                </a:cxn>
                <a:cxn ang="0">
                  <a:pos x="363" y="268"/>
                </a:cxn>
                <a:cxn ang="0">
                  <a:pos x="378" y="253"/>
                </a:cxn>
                <a:cxn ang="0">
                  <a:pos x="545" y="0"/>
                </a:cxn>
                <a:cxn ang="0">
                  <a:pos x="549" y="6"/>
                </a:cxn>
                <a:cxn ang="0">
                  <a:pos x="383" y="257"/>
                </a:cxn>
                <a:cxn ang="0">
                  <a:pos x="383" y="273"/>
                </a:cxn>
                <a:cxn ang="0">
                  <a:pos x="375" y="290"/>
                </a:cxn>
              </a:cxnLst>
              <a:rect l="0" t="0" r="r" b="b"/>
              <a:pathLst>
                <a:path w="549" h="425">
                  <a:moveTo>
                    <a:pt x="375" y="290"/>
                  </a:moveTo>
                  <a:lnTo>
                    <a:pt x="158" y="414"/>
                  </a:lnTo>
                  <a:lnTo>
                    <a:pt x="98" y="425"/>
                  </a:lnTo>
                  <a:lnTo>
                    <a:pt x="15" y="386"/>
                  </a:lnTo>
                  <a:lnTo>
                    <a:pt x="0" y="354"/>
                  </a:lnTo>
                  <a:lnTo>
                    <a:pt x="101" y="406"/>
                  </a:lnTo>
                  <a:lnTo>
                    <a:pt x="152" y="393"/>
                  </a:lnTo>
                  <a:lnTo>
                    <a:pt x="363" y="268"/>
                  </a:lnTo>
                  <a:lnTo>
                    <a:pt x="378" y="253"/>
                  </a:lnTo>
                  <a:lnTo>
                    <a:pt x="545" y="0"/>
                  </a:lnTo>
                  <a:lnTo>
                    <a:pt x="549" y="6"/>
                  </a:lnTo>
                  <a:lnTo>
                    <a:pt x="383" y="257"/>
                  </a:lnTo>
                  <a:lnTo>
                    <a:pt x="383" y="273"/>
                  </a:lnTo>
                  <a:lnTo>
                    <a:pt x="375" y="290"/>
                  </a:lnTo>
                  <a:close/>
                </a:path>
              </a:pathLst>
            </a:custGeom>
            <a:solidFill>
              <a:srgbClr val="666666"/>
            </a:solidFill>
            <a:ln w="6350">
              <a:solidFill>
                <a:srgbClr val="666666">
                  <a:alpha val="70000"/>
                </a:srgbClr>
              </a:solidFill>
              <a:round/>
            </a:ln>
            <a:effectLst>
              <a:outerShdw dist="12700" dir="5400000" algn="ctr" rotWithShape="0">
                <a:srgbClr val="B2B2B2">
                  <a:alpha val="50000"/>
                </a:srgbClr>
              </a:outerShdw>
            </a:effectLst>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49" name="Freeform 9358"/>
            <p:cNvSpPr/>
            <p:nvPr/>
          </p:nvSpPr>
          <p:spPr bwMode="auto">
            <a:xfrm>
              <a:off x="1630" y="1080"/>
              <a:ext cx="166" cy="111"/>
            </a:xfrm>
            <a:custGeom>
              <a:avLst/>
              <a:gdLst>
                <a:gd name="T0" fmla="*/ 2 w 110"/>
                <a:gd name="T1" fmla="*/ 0 h 73"/>
                <a:gd name="T2" fmla="*/ 0 w 110"/>
                <a:gd name="T3" fmla="*/ 9 h 73"/>
                <a:gd name="T4" fmla="*/ 104 w 110"/>
                <a:gd name="T5" fmla="*/ 73 h 73"/>
                <a:gd name="T6" fmla="*/ 110 w 110"/>
                <a:gd name="T7" fmla="*/ 67 h 73"/>
                <a:gd name="T8" fmla="*/ 2 w 110"/>
                <a:gd name="T9" fmla="*/ 0 h 73"/>
                <a:gd name="T10" fmla="*/ 0 60000 65536"/>
                <a:gd name="T11" fmla="*/ 0 60000 65536"/>
                <a:gd name="T12" fmla="*/ 0 60000 65536"/>
                <a:gd name="T13" fmla="*/ 0 60000 65536"/>
                <a:gd name="T14" fmla="*/ 0 60000 65536"/>
                <a:gd name="T15" fmla="*/ 0 w 110"/>
                <a:gd name="T16" fmla="*/ 0 h 73"/>
                <a:gd name="T17" fmla="*/ 110 w 110"/>
                <a:gd name="T18" fmla="*/ 73 h 73"/>
              </a:gdLst>
              <a:ahLst/>
              <a:cxnLst>
                <a:cxn ang="T10">
                  <a:pos x="T0" y="T1"/>
                </a:cxn>
                <a:cxn ang="T11">
                  <a:pos x="T2" y="T3"/>
                </a:cxn>
                <a:cxn ang="T12">
                  <a:pos x="T4" y="T5"/>
                </a:cxn>
                <a:cxn ang="T13">
                  <a:pos x="T6" y="T7"/>
                </a:cxn>
                <a:cxn ang="T14">
                  <a:pos x="T8" y="T9"/>
                </a:cxn>
              </a:cxnLst>
              <a:rect l="T15" t="T16" r="T17" b="T18"/>
              <a:pathLst>
                <a:path w="110" h="73">
                  <a:moveTo>
                    <a:pt x="2" y="0"/>
                  </a:moveTo>
                  <a:lnTo>
                    <a:pt x="0" y="9"/>
                  </a:lnTo>
                  <a:lnTo>
                    <a:pt x="104" y="73"/>
                  </a:lnTo>
                  <a:lnTo>
                    <a:pt x="110" y="67"/>
                  </a:lnTo>
                  <a:lnTo>
                    <a:pt x="2" y="0"/>
                  </a:lnTo>
                  <a:close/>
                </a:path>
              </a:pathLst>
            </a:custGeom>
            <a:solidFill>
              <a:srgbClr val="666666"/>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11" name="Group 9359"/>
          <p:cNvGrpSpPr/>
          <p:nvPr/>
        </p:nvGrpSpPr>
        <p:grpSpPr bwMode="auto">
          <a:xfrm rot="20442518">
            <a:off x="3966899" y="3664775"/>
            <a:ext cx="168654" cy="288801"/>
            <a:chOff x="1624" y="522"/>
            <a:chExt cx="312" cy="515"/>
          </a:xfrm>
        </p:grpSpPr>
        <p:sp>
          <p:nvSpPr>
            <p:cNvPr id="3351" name="Rectangle 9360"/>
            <p:cNvSpPr>
              <a:spLocks noChangeArrowheads="1"/>
            </p:cNvSpPr>
            <p:nvPr/>
          </p:nvSpPr>
          <p:spPr bwMode="auto">
            <a:xfrm>
              <a:off x="1901" y="522"/>
              <a:ext cx="29" cy="105"/>
            </a:xfrm>
            <a:prstGeom prst="rect">
              <a:avLst/>
            </a:prstGeom>
            <a:solidFill>
              <a:srgbClr val="666666"/>
            </a:solidFill>
            <a:ln w="3175">
              <a:solidFill>
                <a:srgbClr val="333333"/>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52" name="Freeform 9361"/>
            <p:cNvSpPr/>
            <p:nvPr/>
          </p:nvSpPr>
          <p:spPr bwMode="auto">
            <a:xfrm>
              <a:off x="1623" y="569"/>
              <a:ext cx="312" cy="466"/>
            </a:xfrm>
            <a:custGeom>
              <a:avLst/>
              <a:gdLst/>
              <a:ahLst/>
              <a:cxnLst>
                <a:cxn ang="0">
                  <a:pos x="2" y="61"/>
                </a:cxn>
                <a:cxn ang="0">
                  <a:pos x="0" y="132"/>
                </a:cxn>
                <a:cxn ang="0">
                  <a:pos x="14" y="289"/>
                </a:cxn>
                <a:cxn ang="0">
                  <a:pos x="14" y="421"/>
                </a:cxn>
                <a:cxn ang="0">
                  <a:pos x="32" y="450"/>
                </a:cxn>
                <a:cxn ang="0">
                  <a:pos x="170" y="465"/>
                </a:cxn>
                <a:cxn ang="0">
                  <a:pos x="276" y="448"/>
                </a:cxn>
                <a:cxn ang="0">
                  <a:pos x="305" y="417"/>
                </a:cxn>
                <a:cxn ang="0">
                  <a:pos x="302" y="279"/>
                </a:cxn>
                <a:cxn ang="0">
                  <a:pos x="312" y="126"/>
                </a:cxn>
                <a:cxn ang="0">
                  <a:pos x="306" y="54"/>
                </a:cxn>
                <a:cxn ang="0">
                  <a:pos x="276" y="25"/>
                </a:cxn>
                <a:cxn ang="0">
                  <a:pos x="221" y="12"/>
                </a:cxn>
                <a:cxn ang="0">
                  <a:pos x="159" y="0"/>
                </a:cxn>
                <a:cxn ang="0">
                  <a:pos x="90" y="12"/>
                </a:cxn>
                <a:cxn ang="0">
                  <a:pos x="23" y="27"/>
                </a:cxn>
                <a:cxn ang="0">
                  <a:pos x="2" y="61"/>
                </a:cxn>
              </a:cxnLst>
              <a:rect l="0" t="0" r="r" b="b"/>
              <a:pathLst>
                <a:path w="312" h="465">
                  <a:moveTo>
                    <a:pt x="2" y="61"/>
                  </a:moveTo>
                  <a:lnTo>
                    <a:pt x="0" y="132"/>
                  </a:lnTo>
                  <a:lnTo>
                    <a:pt x="14" y="289"/>
                  </a:lnTo>
                  <a:lnTo>
                    <a:pt x="14" y="421"/>
                  </a:lnTo>
                  <a:lnTo>
                    <a:pt x="32" y="450"/>
                  </a:lnTo>
                  <a:lnTo>
                    <a:pt x="170" y="465"/>
                  </a:lnTo>
                  <a:lnTo>
                    <a:pt x="276" y="448"/>
                  </a:lnTo>
                  <a:lnTo>
                    <a:pt x="305" y="417"/>
                  </a:lnTo>
                  <a:lnTo>
                    <a:pt x="302" y="279"/>
                  </a:lnTo>
                  <a:lnTo>
                    <a:pt x="312" y="126"/>
                  </a:lnTo>
                  <a:lnTo>
                    <a:pt x="306" y="54"/>
                  </a:lnTo>
                  <a:lnTo>
                    <a:pt x="276" y="25"/>
                  </a:lnTo>
                  <a:lnTo>
                    <a:pt x="221" y="12"/>
                  </a:lnTo>
                  <a:lnTo>
                    <a:pt x="159" y="0"/>
                  </a:lnTo>
                  <a:lnTo>
                    <a:pt x="90" y="12"/>
                  </a:lnTo>
                  <a:lnTo>
                    <a:pt x="23" y="27"/>
                  </a:lnTo>
                  <a:lnTo>
                    <a:pt x="2" y="61"/>
                  </a:lnTo>
                  <a:close/>
                </a:path>
              </a:pathLst>
            </a:custGeom>
            <a:solidFill>
              <a:srgbClr val="CCCCCC"/>
            </a:solidFill>
            <a:ln w="3175">
              <a:solidFill>
                <a:srgbClr val="666666"/>
              </a:solidFill>
              <a:round/>
            </a:ln>
            <a:effectLst>
              <a:outerShdw dist="17961" dir="2700000" algn="ctr" rotWithShape="0">
                <a:srgbClr val="B2B2B2">
                  <a:alpha val="50000"/>
                </a:srgbClr>
              </a:outerShdw>
            </a:effectLst>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53" name="Freeform 9362"/>
            <p:cNvSpPr/>
            <p:nvPr/>
          </p:nvSpPr>
          <p:spPr bwMode="auto">
            <a:xfrm>
              <a:off x="1649" y="618"/>
              <a:ext cx="261" cy="327"/>
            </a:xfrm>
            <a:custGeom>
              <a:avLst/>
              <a:gdLst/>
              <a:ahLst/>
              <a:cxnLst>
                <a:cxn ang="0">
                  <a:pos x="0" y="6"/>
                </a:cxn>
                <a:cxn ang="0">
                  <a:pos x="6" y="190"/>
                </a:cxn>
                <a:cxn ang="0">
                  <a:pos x="268" y="184"/>
                </a:cxn>
                <a:cxn ang="0">
                  <a:pos x="268" y="0"/>
                </a:cxn>
                <a:cxn ang="0">
                  <a:pos x="0" y="6"/>
                </a:cxn>
              </a:cxnLst>
              <a:rect l="0" t="0" r="r" b="b"/>
              <a:pathLst>
                <a:path w="268" h="190">
                  <a:moveTo>
                    <a:pt x="0" y="6"/>
                  </a:moveTo>
                  <a:lnTo>
                    <a:pt x="6" y="190"/>
                  </a:lnTo>
                  <a:lnTo>
                    <a:pt x="268" y="184"/>
                  </a:lnTo>
                  <a:lnTo>
                    <a:pt x="268" y="0"/>
                  </a:lnTo>
                  <a:lnTo>
                    <a:pt x="0" y="6"/>
                  </a:lnTo>
                  <a:close/>
                </a:path>
              </a:pathLst>
            </a:custGeom>
            <a:gradFill rotWithShape="1">
              <a:gsLst>
                <a:gs pos="0">
                  <a:srgbClr val="99B1FF"/>
                </a:gs>
                <a:gs pos="50000">
                  <a:srgbClr val="000000"/>
                </a:gs>
                <a:gs pos="100000">
                  <a:srgbClr val="99B1FF"/>
                </a:gs>
              </a:gsLst>
              <a:lin ang="2700000" scaled="1"/>
            </a:gradFill>
            <a:ln w="6350">
              <a:solidFill>
                <a:srgbClr val="666666">
                  <a:alpha val="50000"/>
                </a:srgbClr>
              </a:solidFill>
              <a:round/>
            </a:ln>
            <a:effectLst/>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54" name="Oval 9363"/>
            <p:cNvSpPr>
              <a:spLocks noChangeArrowheads="1"/>
            </p:cNvSpPr>
            <p:nvPr/>
          </p:nvSpPr>
          <p:spPr bwMode="auto">
            <a:xfrm rot="5400000">
              <a:off x="1676" y="962"/>
              <a:ext cx="18" cy="44"/>
            </a:xfrm>
            <a:prstGeom prst="ellipse">
              <a:avLst/>
            </a:prstGeom>
            <a:solidFill>
              <a:srgbClr val="999999"/>
            </a:solidFill>
            <a:ln w="3175">
              <a:no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55" name="Oval 9364"/>
            <p:cNvSpPr>
              <a:spLocks noChangeArrowheads="1"/>
            </p:cNvSpPr>
            <p:nvPr/>
          </p:nvSpPr>
          <p:spPr bwMode="auto">
            <a:xfrm rot="5400000">
              <a:off x="1875" y="962"/>
              <a:ext cx="18" cy="44"/>
            </a:xfrm>
            <a:prstGeom prst="ellipse">
              <a:avLst/>
            </a:prstGeom>
            <a:solidFill>
              <a:srgbClr val="999999"/>
            </a:solidFill>
            <a:ln w="3175">
              <a:no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56" name="Oval 9365"/>
            <p:cNvSpPr>
              <a:spLocks noChangeArrowheads="1"/>
            </p:cNvSpPr>
            <p:nvPr/>
          </p:nvSpPr>
          <p:spPr bwMode="auto">
            <a:xfrm rot="5400000">
              <a:off x="1756" y="945"/>
              <a:ext cx="52" cy="84"/>
            </a:xfrm>
            <a:prstGeom prst="ellipse">
              <a:avLst/>
            </a:prstGeom>
            <a:solidFill>
              <a:srgbClr val="B3B3B3"/>
            </a:solidFill>
            <a:ln w="3175">
              <a:solidFill>
                <a:srgbClr val="666666">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57" name="Oval 9366"/>
            <p:cNvSpPr>
              <a:spLocks noChangeArrowheads="1"/>
            </p:cNvSpPr>
            <p:nvPr/>
          </p:nvSpPr>
          <p:spPr bwMode="auto">
            <a:xfrm rot="5400000">
              <a:off x="1774" y="970"/>
              <a:ext cx="18" cy="35"/>
            </a:xfrm>
            <a:prstGeom prst="ellipse">
              <a:avLst/>
            </a:prstGeom>
            <a:solidFill>
              <a:srgbClr val="999999"/>
            </a:solidFill>
            <a:ln w="3175">
              <a:solidFill>
                <a:srgbClr val="FFFFFF">
                  <a:alpha val="50195"/>
                </a:srgbClr>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12" name="Group 9369"/>
          <p:cNvGrpSpPr/>
          <p:nvPr/>
        </p:nvGrpSpPr>
        <p:grpSpPr bwMode="auto">
          <a:xfrm>
            <a:off x="2332304" y="2984038"/>
            <a:ext cx="703873" cy="823169"/>
            <a:chOff x="848" y="1443"/>
            <a:chExt cx="1365" cy="1413"/>
          </a:xfrm>
        </p:grpSpPr>
        <p:sp>
          <p:nvSpPr>
            <p:cNvPr id="3359" name="Rectangle 9370"/>
            <p:cNvSpPr>
              <a:spLocks noChangeArrowheads="1"/>
            </p:cNvSpPr>
            <p:nvPr/>
          </p:nvSpPr>
          <p:spPr bwMode="auto">
            <a:xfrm>
              <a:off x="1160" y="1806"/>
              <a:ext cx="1050" cy="105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0" name="Freeform 9371"/>
            <p:cNvSpPr/>
            <p:nvPr/>
          </p:nvSpPr>
          <p:spPr bwMode="auto">
            <a:xfrm>
              <a:off x="848" y="1485"/>
              <a:ext cx="310" cy="1371"/>
            </a:xfrm>
            <a:custGeom>
              <a:avLst/>
              <a:gdLst>
                <a:gd name="T0" fmla="*/ 1 w 310"/>
                <a:gd name="T1" fmla="*/ 0 h 1371"/>
                <a:gd name="T2" fmla="*/ 0 w 310"/>
                <a:gd name="T3" fmla="*/ 1054 h 1371"/>
                <a:gd name="T4" fmla="*/ 310 w 310"/>
                <a:gd name="T5" fmla="*/ 1371 h 1371"/>
                <a:gd name="T6" fmla="*/ 310 w 310"/>
                <a:gd name="T7" fmla="*/ 318 h 1371"/>
                <a:gd name="T8" fmla="*/ 1 w 310"/>
                <a:gd name="T9" fmla="*/ 0 h 1371"/>
                <a:gd name="T10" fmla="*/ 0 60000 65536"/>
                <a:gd name="T11" fmla="*/ 0 60000 65536"/>
                <a:gd name="T12" fmla="*/ 0 60000 65536"/>
                <a:gd name="T13" fmla="*/ 0 60000 65536"/>
                <a:gd name="T14" fmla="*/ 0 60000 65536"/>
                <a:gd name="T15" fmla="*/ 0 w 310"/>
                <a:gd name="T16" fmla="*/ 0 h 1371"/>
                <a:gd name="T17" fmla="*/ 310 w 310"/>
                <a:gd name="T18" fmla="*/ 1371 h 1371"/>
              </a:gdLst>
              <a:ahLst/>
              <a:cxnLst>
                <a:cxn ang="T10">
                  <a:pos x="T0" y="T1"/>
                </a:cxn>
                <a:cxn ang="T11">
                  <a:pos x="T2" y="T3"/>
                </a:cxn>
                <a:cxn ang="T12">
                  <a:pos x="T4" y="T5"/>
                </a:cxn>
                <a:cxn ang="T13">
                  <a:pos x="T6" y="T7"/>
                </a:cxn>
                <a:cxn ang="T14">
                  <a:pos x="T8" y="T9"/>
                </a:cxn>
              </a:cxnLst>
              <a:rect l="T15" t="T16" r="T17" b="T18"/>
              <a:pathLst>
                <a:path w="310" h="1371">
                  <a:moveTo>
                    <a:pt x="1" y="0"/>
                  </a:moveTo>
                  <a:lnTo>
                    <a:pt x="0" y="1054"/>
                  </a:lnTo>
                  <a:lnTo>
                    <a:pt x="310" y="1371"/>
                  </a:lnTo>
                  <a:lnTo>
                    <a:pt x="310" y="318"/>
                  </a:lnTo>
                  <a:lnTo>
                    <a:pt x="1"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1" name="Freeform 9372"/>
            <p:cNvSpPr/>
            <p:nvPr/>
          </p:nvSpPr>
          <p:spPr bwMode="auto">
            <a:xfrm>
              <a:off x="848" y="1823"/>
              <a:ext cx="312" cy="373"/>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2" name="Freeform 9373"/>
            <p:cNvSpPr/>
            <p:nvPr/>
          </p:nvSpPr>
          <p:spPr bwMode="auto">
            <a:xfrm>
              <a:off x="848" y="2135"/>
              <a:ext cx="312" cy="372"/>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3" name="Rectangle 9374"/>
            <p:cNvSpPr>
              <a:spLocks noChangeArrowheads="1"/>
            </p:cNvSpPr>
            <p:nvPr/>
          </p:nvSpPr>
          <p:spPr bwMode="auto">
            <a:xfrm>
              <a:off x="1168" y="2151"/>
              <a:ext cx="1037" cy="45"/>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4" name="Rectangle 9375"/>
            <p:cNvSpPr>
              <a:spLocks noChangeArrowheads="1"/>
            </p:cNvSpPr>
            <p:nvPr/>
          </p:nvSpPr>
          <p:spPr bwMode="auto">
            <a:xfrm>
              <a:off x="1187"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5" name="Rectangle 9376"/>
            <p:cNvSpPr>
              <a:spLocks noChangeArrowheads="1"/>
            </p:cNvSpPr>
            <p:nvPr/>
          </p:nvSpPr>
          <p:spPr bwMode="auto">
            <a:xfrm>
              <a:off x="1187"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6" name="Rectangle 9377"/>
            <p:cNvSpPr>
              <a:spLocks noChangeArrowheads="1"/>
            </p:cNvSpPr>
            <p:nvPr/>
          </p:nvSpPr>
          <p:spPr bwMode="auto">
            <a:xfrm>
              <a:off x="2110"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7" name="Rectangle 9378"/>
            <p:cNvSpPr>
              <a:spLocks noChangeArrowheads="1"/>
            </p:cNvSpPr>
            <p:nvPr/>
          </p:nvSpPr>
          <p:spPr bwMode="auto">
            <a:xfrm>
              <a:off x="2110"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8" name="Rectangle 9379"/>
            <p:cNvSpPr>
              <a:spLocks noChangeArrowheads="1"/>
            </p:cNvSpPr>
            <p:nvPr/>
          </p:nvSpPr>
          <p:spPr bwMode="auto">
            <a:xfrm>
              <a:off x="199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69" name="Rectangle 9380"/>
            <p:cNvSpPr>
              <a:spLocks noChangeArrowheads="1"/>
            </p:cNvSpPr>
            <p:nvPr/>
          </p:nvSpPr>
          <p:spPr bwMode="auto">
            <a:xfrm>
              <a:off x="199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0" name="Rectangle 9381"/>
            <p:cNvSpPr>
              <a:spLocks noChangeArrowheads="1"/>
            </p:cNvSpPr>
            <p:nvPr/>
          </p:nvSpPr>
          <p:spPr bwMode="auto">
            <a:xfrm>
              <a:off x="1880"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1" name="Rectangle 9382"/>
            <p:cNvSpPr>
              <a:spLocks noChangeArrowheads="1"/>
            </p:cNvSpPr>
            <p:nvPr/>
          </p:nvSpPr>
          <p:spPr bwMode="auto">
            <a:xfrm>
              <a:off x="1880"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2" name="Rectangle 9383"/>
            <p:cNvSpPr>
              <a:spLocks noChangeArrowheads="1"/>
            </p:cNvSpPr>
            <p:nvPr/>
          </p:nvSpPr>
          <p:spPr bwMode="auto">
            <a:xfrm>
              <a:off x="176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3" name="Rectangle 9384"/>
            <p:cNvSpPr>
              <a:spLocks noChangeArrowheads="1"/>
            </p:cNvSpPr>
            <p:nvPr/>
          </p:nvSpPr>
          <p:spPr bwMode="auto">
            <a:xfrm>
              <a:off x="176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4" name="Rectangle 9385"/>
            <p:cNvSpPr>
              <a:spLocks noChangeArrowheads="1"/>
            </p:cNvSpPr>
            <p:nvPr/>
          </p:nvSpPr>
          <p:spPr bwMode="auto">
            <a:xfrm>
              <a:off x="1650"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5" name="Rectangle 9386"/>
            <p:cNvSpPr>
              <a:spLocks noChangeArrowheads="1"/>
            </p:cNvSpPr>
            <p:nvPr/>
          </p:nvSpPr>
          <p:spPr bwMode="auto">
            <a:xfrm>
              <a:off x="1650"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6" name="Rectangle 9387"/>
            <p:cNvSpPr>
              <a:spLocks noChangeArrowheads="1"/>
            </p:cNvSpPr>
            <p:nvPr/>
          </p:nvSpPr>
          <p:spPr bwMode="auto">
            <a:xfrm>
              <a:off x="153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7" name="Rectangle 9388"/>
            <p:cNvSpPr>
              <a:spLocks noChangeArrowheads="1"/>
            </p:cNvSpPr>
            <p:nvPr/>
          </p:nvSpPr>
          <p:spPr bwMode="auto">
            <a:xfrm>
              <a:off x="153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8" name="Rectangle 9389"/>
            <p:cNvSpPr>
              <a:spLocks noChangeArrowheads="1"/>
            </p:cNvSpPr>
            <p:nvPr/>
          </p:nvSpPr>
          <p:spPr bwMode="auto">
            <a:xfrm>
              <a:off x="1419"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79" name="Rectangle 9390"/>
            <p:cNvSpPr>
              <a:spLocks noChangeArrowheads="1"/>
            </p:cNvSpPr>
            <p:nvPr/>
          </p:nvSpPr>
          <p:spPr bwMode="auto">
            <a:xfrm>
              <a:off x="1419"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0" name="Rectangle 9391"/>
            <p:cNvSpPr>
              <a:spLocks noChangeArrowheads="1"/>
            </p:cNvSpPr>
            <p:nvPr/>
          </p:nvSpPr>
          <p:spPr bwMode="auto">
            <a:xfrm>
              <a:off x="130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1" name="Rectangle 9392"/>
            <p:cNvSpPr>
              <a:spLocks noChangeArrowheads="1"/>
            </p:cNvSpPr>
            <p:nvPr/>
          </p:nvSpPr>
          <p:spPr bwMode="auto">
            <a:xfrm>
              <a:off x="130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2" name="Rectangle 9393"/>
            <p:cNvSpPr>
              <a:spLocks noChangeArrowheads="1"/>
            </p:cNvSpPr>
            <p:nvPr/>
          </p:nvSpPr>
          <p:spPr bwMode="auto">
            <a:xfrm>
              <a:off x="1187"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3" name="Rectangle 9394"/>
            <p:cNvSpPr>
              <a:spLocks noChangeArrowheads="1"/>
            </p:cNvSpPr>
            <p:nvPr/>
          </p:nvSpPr>
          <p:spPr bwMode="auto">
            <a:xfrm>
              <a:off x="1187"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4" name="Rectangle 9395"/>
            <p:cNvSpPr>
              <a:spLocks noChangeArrowheads="1"/>
            </p:cNvSpPr>
            <p:nvPr/>
          </p:nvSpPr>
          <p:spPr bwMode="auto">
            <a:xfrm>
              <a:off x="2110"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5" name="Rectangle 9396"/>
            <p:cNvSpPr>
              <a:spLocks noChangeArrowheads="1"/>
            </p:cNvSpPr>
            <p:nvPr/>
          </p:nvSpPr>
          <p:spPr bwMode="auto">
            <a:xfrm>
              <a:off x="2110"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6" name="Rectangle 9397"/>
            <p:cNvSpPr>
              <a:spLocks noChangeArrowheads="1"/>
            </p:cNvSpPr>
            <p:nvPr/>
          </p:nvSpPr>
          <p:spPr bwMode="auto">
            <a:xfrm>
              <a:off x="199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7" name="Rectangle 9398"/>
            <p:cNvSpPr>
              <a:spLocks noChangeArrowheads="1"/>
            </p:cNvSpPr>
            <p:nvPr/>
          </p:nvSpPr>
          <p:spPr bwMode="auto">
            <a:xfrm>
              <a:off x="199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8" name="Rectangle 9399"/>
            <p:cNvSpPr>
              <a:spLocks noChangeArrowheads="1"/>
            </p:cNvSpPr>
            <p:nvPr/>
          </p:nvSpPr>
          <p:spPr bwMode="auto">
            <a:xfrm>
              <a:off x="1880"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89" name="Rectangle 9400"/>
            <p:cNvSpPr>
              <a:spLocks noChangeArrowheads="1"/>
            </p:cNvSpPr>
            <p:nvPr/>
          </p:nvSpPr>
          <p:spPr bwMode="auto">
            <a:xfrm>
              <a:off x="1880"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0" name="Rectangle 9401"/>
            <p:cNvSpPr>
              <a:spLocks noChangeArrowheads="1"/>
            </p:cNvSpPr>
            <p:nvPr/>
          </p:nvSpPr>
          <p:spPr bwMode="auto">
            <a:xfrm>
              <a:off x="176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1" name="Rectangle 9402"/>
            <p:cNvSpPr>
              <a:spLocks noChangeArrowheads="1"/>
            </p:cNvSpPr>
            <p:nvPr/>
          </p:nvSpPr>
          <p:spPr bwMode="auto">
            <a:xfrm>
              <a:off x="176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2" name="Rectangle 9403"/>
            <p:cNvSpPr>
              <a:spLocks noChangeArrowheads="1"/>
            </p:cNvSpPr>
            <p:nvPr/>
          </p:nvSpPr>
          <p:spPr bwMode="auto">
            <a:xfrm>
              <a:off x="1650"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3" name="Rectangle 9404"/>
            <p:cNvSpPr>
              <a:spLocks noChangeArrowheads="1"/>
            </p:cNvSpPr>
            <p:nvPr/>
          </p:nvSpPr>
          <p:spPr bwMode="auto">
            <a:xfrm>
              <a:off x="1650"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4" name="Rectangle 9405"/>
            <p:cNvSpPr>
              <a:spLocks noChangeArrowheads="1"/>
            </p:cNvSpPr>
            <p:nvPr/>
          </p:nvSpPr>
          <p:spPr bwMode="auto">
            <a:xfrm>
              <a:off x="153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5" name="Rectangle 9406"/>
            <p:cNvSpPr>
              <a:spLocks noChangeArrowheads="1"/>
            </p:cNvSpPr>
            <p:nvPr/>
          </p:nvSpPr>
          <p:spPr bwMode="auto">
            <a:xfrm>
              <a:off x="153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6" name="Rectangle 9407"/>
            <p:cNvSpPr>
              <a:spLocks noChangeArrowheads="1"/>
            </p:cNvSpPr>
            <p:nvPr/>
          </p:nvSpPr>
          <p:spPr bwMode="auto">
            <a:xfrm>
              <a:off x="1419"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7" name="Rectangle 9408"/>
            <p:cNvSpPr>
              <a:spLocks noChangeArrowheads="1"/>
            </p:cNvSpPr>
            <p:nvPr/>
          </p:nvSpPr>
          <p:spPr bwMode="auto">
            <a:xfrm>
              <a:off x="1419"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8" name="Rectangle 9409"/>
            <p:cNvSpPr>
              <a:spLocks noChangeArrowheads="1"/>
            </p:cNvSpPr>
            <p:nvPr/>
          </p:nvSpPr>
          <p:spPr bwMode="auto">
            <a:xfrm>
              <a:off x="130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399" name="Rectangle 9410"/>
            <p:cNvSpPr>
              <a:spLocks noChangeArrowheads="1"/>
            </p:cNvSpPr>
            <p:nvPr/>
          </p:nvSpPr>
          <p:spPr bwMode="auto">
            <a:xfrm>
              <a:off x="130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0" name="Freeform 9411"/>
            <p:cNvSpPr/>
            <p:nvPr/>
          </p:nvSpPr>
          <p:spPr bwMode="auto">
            <a:xfrm>
              <a:off x="1102" y="2288"/>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1" name="Freeform 9412"/>
            <p:cNvSpPr/>
            <p:nvPr/>
          </p:nvSpPr>
          <p:spPr bwMode="auto">
            <a:xfrm>
              <a:off x="1102" y="2164"/>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2" name="Freeform 9413"/>
            <p:cNvSpPr/>
            <p:nvPr/>
          </p:nvSpPr>
          <p:spPr bwMode="auto">
            <a:xfrm>
              <a:off x="1041" y="2222"/>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3" name="Freeform 9414"/>
            <p:cNvSpPr/>
            <p:nvPr/>
          </p:nvSpPr>
          <p:spPr bwMode="auto">
            <a:xfrm>
              <a:off x="1041" y="2098"/>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4" name="Freeform 9415"/>
            <p:cNvSpPr/>
            <p:nvPr/>
          </p:nvSpPr>
          <p:spPr bwMode="auto">
            <a:xfrm>
              <a:off x="980" y="2161"/>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5" name="Freeform 9416"/>
            <p:cNvSpPr/>
            <p:nvPr/>
          </p:nvSpPr>
          <p:spPr bwMode="auto">
            <a:xfrm>
              <a:off x="980" y="203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6" name="Freeform 9417"/>
            <p:cNvSpPr/>
            <p:nvPr/>
          </p:nvSpPr>
          <p:spPr bwMode="auto">
            <a:xfrm>
              <a:off x="861" y="203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7" name="Freeform 9418"/>
            <p:cNvSpPr/>
            <p:nvPr/>
          </p:nvSpPr>
          <p:spPr bwMode="auto">
            <a:xfrm>
              <a:off x="861" y="1913"/>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8" name="Freeform 9419"/>
            <p:cNvSpPr/>
            <p:nvPr/>
          </p:nvSpPr>
          <p:spPr bwMode="auto">
            <a:xfrm>
              <a:off x="919" y="2101"/>
              <a:ext cx="43" cy="126"/>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09" name="Freeform 9420"/>
            <p:cNvSpPr/>
            <p:nvPr/>
          </p:nvSpPr>
          <p:spPr bwMode="auto">
            <a:xfrm>
              <a:off x="919" y="1976"/>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0" name="Freeform 9421"/>
            <p:cNvSpPr/>
            <p:nvPr/>
          </p:nvSpPr>
          <p:spPr bwMode="auto">
            <a:xfrm>
              <a:off x="1102" y="1979"/>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1" name="Freeform 9422"/>
            <p:cNvSpPr/>
            <p:nvPr/>
          </p:nvSpPr>
          <p:spPr bwMode="auto">
            <a:xfrm>
              <a:off x="1102" y="1855"/>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2" name="Freeform 9423"/>
            <p:cNvSpPr/>
            <p:nvPr/>
          </p:nvSpPr>
          <p:spPr bwMode="auto">
            <a:xfrm>
              <a:off x="1041" y="1913"/>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3" name="Freeform 9424"/>
            <p:cNvSpPr/>
            <p:nvPr/>
          </p:nvSpPr>
          <p:spPr bwMode="auto">
            <a:xfrm>
              <a:off x="1041" y="1789"/>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4" name="Freeform 9425"/>
            <p:cNvSpPr/>
            <p:nvPr/>
          </p:nvSpPr>
          <p:spPr bwMode="auto">
            <a:xfrm>
              <a:off x="980" y="1852"/>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5" name="Freeform 9426"/>
            <p:cNvSpPr/>
            <p:nvPr/>
          </p:nvSpPr>
          <p:spPr bwMode="auto">
            <a:xfrm>
              <a:off x="980" y="1728"/>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6" name="Freeform 9427"/>
            <p:cNvSpPr/>
            <p:nvPr/>
          </p:nvSpPr>
          <p:spPr bwMode="auto">
            <a:xfrm>
              <a:off x="861" y="1728"/>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7" name="Freeform 9428"/>
            <p:cNvSpPr/>
            <p:nvPr/>
          </p:nvSpPr>
          <p:spPr bwMode="auto">
            <a:xfrm>
              <a:off x="861" y="1604"/>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8" name="Freeform 9429"/>
            <p:cNvSpPr/>
            <p:nvPr/>
          </p:nvSpPr>
          <p:spPr bwMode="auto">
            <a:xfrm>
              <a:off x="919" y="1791"/>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19" name="Freeform 9430"/>
            <p:cNvSpPr/>
            <p:nvPr/>
          </p:nvSpPr>
          <p:spPr bwMode="auto">
            <a:xfrm>
              <a:off x="919" y="166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0" name="Rectangle 9431"/>
            <p:cNvSpPr>
              <a:spLocks noChangeArrowheads="1"/>
            </p:cNvSpPr>
            <p:nvPr/>
          </p:nvSpPr>
          <p:spPr bwMode="auto">
            <a:xfrm>
              <a:off x="1179" y="2473"/>
              <a:ext cx="1008" cy="359"/>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1" name="Freeform 9432"/>
            <p:cNvSpPr/>
            <p:nvPr/>
          </p:nvSpPr>
          <p:spPr bwMode="auto">
            <a:xfrm>
              <a:off x="867" y="2233"/>
              <a:ext cx="269" cy="581"/>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2" name="Rectangle 9433"/>
            <p:cNvSpPr>
              <a:spLocks noChangeArrowheads="1"/>
            </p:cNvSpPr>
            <p:nvPr/>
          </p:nvSpPr>
          <p:spPr bwMode="auto">
            <a:xfrm>
              <a:off x="1684" y="2650"/>
              <a:ext cx="111" cy="19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3" name="Rectangle 9434"/>
            <p:cNvSpPr>
              <a:spLocks noChangeArrowheads="1"/>
            </p:cNvSpPr>
            <p:nvPr/>
          </p:nvSpPr>
          <p:spPr bwMode="auto">
            <a:xfrm>
              <a:off x="1573" y="2650"/>
              <a:ext cx="111" cy="19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4" name="Freeform 9435"/>
            <p:cNvSpPr/>
            <p:nvPr/>
          </p:nvSpPr>
          <p:spPr bwMode="auto">
            <a:xfrm>
              <a:off x="856" y="1487"/>
              <a:ext cx="1357" cy="317"/>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5" name="Rectangle 9436"/>
            <p:cNvSpPr>
              <a:spLocks noChangeArrowheads="1"/>
            </p:cNvSpPr>
            <p:nvPr/>
          </p:nvSpPr>
          <p:spPr bwMode="auto">
            <a:xfrm>
              <a:off x="1173" y="1735"/>
              <a:ext cx="963" cy="4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6" name="Freeform 9437"/>
            <p:cNvSpPr/>
            <p:nvPr/>
          </p:nvSpPr>
          <p:spPr bwMode="auto">
            <a:xfrm>
              <a:off x="894" y="1443"/>
              <a:ext cx="1242" cy="292"/>
            </a:xfrm>
            <a:custGeom>
              <a:avLst/>
              <a:gdLst>
                <a:gd name="T0" fmla="*/ 0 w 1242"/>
                <a:gd name="T1" fmla="*/ 0 h 292"/>
                <a:gd name="T2" fmla="*/ 894 w 1242"/>
                <a:gd name="T3" fmla="*/ 0 h 292"/>
                <a:gd name="T4" fmla="*/ 1242 w 1242"/>
                <a:gd name="T5" fmla="*/ 292 h 292"/>
                <a:gd name="T6" fmla="*/ 280 w 1242"/>
                <a:gd name="T7" fmla="*/ 292 h 292"/>
                <a:gd name="T8" fmla="*/ 0 w 1242"/>
                <a:gd name="T9" fmla="*/ 0 h 292"/>
                <a:gd name="T10" fmla="*/ 0 60000 65536"/>
                <a:gd name="T11" fmla="*/ 0 60000 65536"/>
                <a:gd name="T12" fmla="*/ 0 60000 65536"/>
                <a:gd name="T13" fmla="*/ 0 60000 65536"/>
                <a:gd name="T14" fmla="*/ 0 60000 65536"/>
                <a:gd name="T15" fmla="*/ 0 w 1242"/>
                <a:gd name="T16" fmla="*/ 0 h 292"/>
                <a:gd name="T17" fmla="*/ 1242 w 1242"/>
                <a:gd name="T18" fmla="*/ 292 h 292"/>
              </a:gdLst>
              <a:ahLst/>
              <a:cxnLst>
                <a:cxn ang="T10">
                  <a:pos x="T0" y="T1"/>
                </a:cxn>
                <a:cxn ang="T11">
                  <a:pos x="T2" y="T3"/>
                </a:cxn>
                <a:cxn ang="T12">
                  <a:pos x="T4" y="T5"/>
                </a:cxn>
                <a:cxn ang="T13">
                  <a:pos x="T6" y="T7"/>
                </a:cxn>
                <a:cxn ang="T14">
                  <a:pos x="T8" y="T9"/>
                </a:cxn>
              </a:cxnLst>
              <a:rect l="T15" t="T16" r="T17" b="T18"/>
              <a:pathLst>
                <a:path w="1242" h="292">
                  <a:moveTo>
                    <a:pt x="0" y="0"/>
                  </a:moveTo>
                  <a:lnTo>
                    <a:pt x="894" y="0"/>
                  </a:lnTo>
                  <a:lnTo>
                    <a:pt x="1242" y="292"/>
                  </a:lnTo>
                  <a:lnTo>
                    <a:pt x="280" y="292"/>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7" name="Freeform 9438"/>
            <p:cNvSpPr/>
            <p:nvPr/>
          </p:nvSpPr>
          <p:spPr bwMode="auto">
            <a:xfrm>
              <a:off x="896" y="1447"/>
              <a:ext cx="277" cy="333"/>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8" name="Rectangle 9439"/>
            <p:cNvSpPr>
              <a:spLocks noChangeArrowheads="1"/>
            </p:cNvSpPr>
            <p:nvPr/>
          </p:nvSpPr>
          <p:spPr bwMode="auto">
            <a:xfrm>
              <a:off x="1211" y="2656"/>
              <a:ext cx="76"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29" name="Rectangle 9440"/>
            <p:cNvSpPr>
              <a:spLocks noChangeArrowheads="1"/>
            </p:cNvSpPr>
            <p:nvPr/>
          </p:nvSpPr>
          <p:spPr bwMode="auto">
            <a:xfrm>
              <a:off x="2086"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30" name="Rectangle 9441"/>
            <p:cNvSpPr>
              <a:spLocks noChangeArrowheads="1"/>
            </p:cNvSpPr>
            <p:nvPr/>
          </p:nvSpPr>
          <p:spPr bwMode="auto">
            <a:xfrm>
              <a:off x="1969"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31" name="Rectangle 9442"/>
            <p:cNvSpPr>
              <a:spLocks noChangeArrowheads="1"/>
            </p:cNvSpPr>
            <p:nvPr/>
          </p:nvSpPr>
          <p:spPr bwMode="auto">
            <a:xfrm>
              <a:off x="1856" y="2656"/>
              <a:ext cx="76"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32" name="Rectangle 9443"/>
            <p:cNvSpPr>
              <a:spLocks noChangeArrowheads="1"/>
            </p:cNvSpPr>
            <p:nvPr/>
          </p:nvSpPr>
          <p:spPr bwMode="auto">
            <a:xfrm>
              <a:off x="1443"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33" name="Rectangle 9444"/>
            <p:cNvSpPr>
              <a:spLocks noChangeArrowheads="1"/>
            </p:cNvSpPr>
            <p:nvPr/>
          </p:nvSpPr>
          <p:spPr bwMode="auto">
            <a:xfrm>
              <a:off x="1327"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34" name="Rectangle 9445"/>
            <p:cNvSpPr>
              <a:spLocks noChangeArrowheads="1"/>
            </p:cNvSpPr>
            <p:nvPr/>
          </p:nvSpPr>
          <p:spPr bwMode="auto">
            <a:xfrm>
              <a:off x="120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35" name="Rectangle 9446"/>
            <p:cNvSpPr>
              <a:spLocks noChangeArrowheads="1"/>
            </p:cNvSpPr>
            <p:nvPr/>
          </p:nvSpPr>
          <p:spPr bwMode="auto">
            <a:xfrm>
              <a:off x="186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36" name="Rectangle 9447"/>
            <p:cNvSpPr>
              <a:spLocks noChangeArrowheads="1"/>
            </p:cNvSpPr>
            <p:nvPr/>
          </p:nvSpPr>
          <p:spPr bwMode="auto">
            <a:xfrm>
              <a:off x="153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13" name="Group 9448"/>
          <p:cNvGrpSpPr/>
          <p:nvPr/>
        </p:nvGrpSpPr>
        <p:grpSpPr bwMode="auto">
          <a:xfrm>
            <a:off x="2683379" y="3464794"/>
            <a:ext cx="144561" cy="217897"/>
            <a:chOff x="1572" y="2018"/>
            <a:chExt cx="81" cy="121"/>
          </a:xfrm>
        </p:grpSpPr>
        <p:sp>
          <p:nvSpPr>
            <p:cNvPr id="3438" name="AutoShape 9449"/>
            <p:cNvSpPr>
              <a:spLocks noChangeArrowheads="1"/>
            </p:cNvSpPr>
            <p:nvPr/>
          </p:nvSpPr>
          <p:spPr bwMode="auto">
            <a:xfrm rot="10189029" flipH="1">
              <a:off x="1573" y="2018"/>
              <a:ext cx="79" cy="23"/>
            </a:xfrm>
            <a:prstGeom prst="parallelogram">
              <a:avLst>
                <a:gd name="adj" fmla="val 168797"/>
              </a:avLst>
            </a:prstGeom>
            <a:solidFill>
              <a:srgbClr val="CCCCCC"/>
            </a:solidFill>
            <a:ln w="3175">
              <a:solidFill>
                <a:srgbClr val="DDDDDD"/>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39" name="AutoShape 9450"/>
            <p:cNvSpPr>
              <a:spLocks noChangeArrowheads="1"/>
            </p:cNvSpPr>
            <p:nvPr/>
          </p:nvSpPr>
          <p:spPr bwMode="auto">
            <a:xfrm rot="5400000">
              <a:off x="1537" y="2060"/>
              <a:ext cx="114" cy="43"/>
            </a:xfrm>
            <a:prstGeom prst="parallelogram">
              <a:avLst>
                <a:gd name="adj" fmla="val 35840"/>
              </a:avLst>
            </a:prstGeom>
            <a:solidFill>
              <a:srgbClr val="999999"/>
            </a:solidFill>
            <a:ln w="3175">
              <a:solidFill>
                <a:srgbClr val="BBBBBB"/>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40" name="AutoShape 9451"/>
            <p:cNvSpPr>
              <a:spLocks noChangeArrowheads="1"/>
            </p:cNvSpPr>
            <p:nvPr/>
          </p:nvSpPr>
          <p:spPr bwMode="auto">
            <a:xfrm rot="16200000" flipH="1">
              <a:off x="1582" y="2068"/>
              <a:ext cx="105" cy="37"/>
            </a:xfrm>
            <a:prstGeom prst="parallelogram">
              <a:avLst>
                <a:gd name="adj" fmla="val 20088"/>
              </a:avLst>
            </a:prstGeom>
            <a:solidFill>
              <a:srgbClr val="BBBBBB"/>
            </a:solidFill>
            <a:ln w="3175">
              <a:solidFill>
                <a:srgbClr val="DDDDDD"/>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41" name="AutoShape 9452"/>
            <p:cNvSpPr>
              <a:spLocks noChangeArrowheads="1"/>
            </p:cNvSpPr>
            <p:nvPr/>
          </p:nvSpPr>
          <p:spPr bwMode="auto">
            <a:xfrm rot="16200000" flipH="1">
              <a:off x="1585" y="2074"/>
              <a:ext cx="99" cy="29"/>
            </a:xfrm>
            <a:prstGeom prst="parallelogram">
              <a:avLst>
                <a:gd name="adj" fmla="val 19519"/>
              </a:avLst>
            </a:prstGeom>
            <a:solidFill>
              <a:srgbClr val="CCCCCC"/>
            </a:solidFill>
            <a:ln w="3175">
              <a:solidFill>
                <a:srgbClr val="BBBBBB"/>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42" name="AutoShape 9453"/>
            <p:cNvSpPr>
              <a:spLocks noChangeArrowheads="1"/>
            </p:cNvSpPr>
            <p:nvPr/>
          </p:nvSpPr>
          <p:spPr bwMode="auto">
            <a:xfrm rot="16200000" flipH="1">
              <a:off x="1630" y="2033"/>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43" name="AutoShape 9454"/>
            <p:cNvSpPr>
              <a:spLocks noChangeArrowheads="1"/>
            </p:cNvSpPr>
            <p:nvPr/>
          </p:nvSpPr>
          <p:spPr bwMode="auto">
            <a:xfrm rot="16200000" flipH="1">
              <a:off x="1630" y="2036"/>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44" name="AutoShape 9455"/>
            <p:cNvSpPr>
              <a:spLocks noChangeArrowheads="1"/>
            </p:cNvSpPr>
            <p:nvPr/>
          </p:nvSpPr>
          <p:spPr bwMode="auto">
            <a:xfrm rot="16200000" flipH="1">
              <a:off x="1630" y="2047"/>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45" name="AutoShape 9456"/>
            <p:cNvSpPr>
              <a:spLocks noChangeArrowheads="1"/>
            </p:cNvSpPr>
            <p:nvPr/>
          </p:nvSpPr>
          <p:spPr bwMode="auto">
            <a:xfrm rot="16200000" flipH="1">
              <a:off x="1630" y="2043"/>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3446" name="Oval 9457"/>
          <p:cNvSpPr>
            <a:spLocks noChangeArrowheads="1"/>
          </p:cNvSpPr>
          <p:nvPr/>
        </p:nvSpPr>
        <p:spPr bwMode="auto">
          <a:xfrm>
            <a:off x="2118909" y="2959823"/>
            <a:ext cx="1161647" cy="940764"/>
          </a:xfrm>
          <a:prstGeom prst="ellipse">
            <a:avLst/>
          </a:prstGeom>
          <a:gradFill rotWithShape="1">
            <a:gsLst>
              <a:gs pos="0">
                <a:srgbClr val="000000"/>
              </a:gs>
              <a:gs pos="100000">
                <a:srgbClr val="000000">
                  <a:alpha val="0"/>
                </a:srgbClr>
              </a:gs>
            </a:gsLst>
            <a:path path="shape">
              <a:fillToRect l="50000" t="50000" r="50000" b="50000"/>
            </a:path>
          </a:gradFill>
          <a:ln w="9525">
            <a:no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14" name="Group 9459"/>
          <p:cNvGrpSpPr/>
          <p:nvPr/>
        </p:nvGrpSpPr>
        <p:grpSpPr bwMode="auto">
          <a:xfrm>
            <a:off x="2535379" y="3212311"/>
            <a:ext cx="507683" cy="515344"/>
            <a:chOff x="1676" y="2156"/>
            <a:chExt cx="295" cy="298"/>
          </a:xfrm>
        </p:grpSpPr>
        <p:grpSp>
          <p:nvGrpSpPr>
            <p:cNvPr id="15" name="Group 9460"/>
            <p:cNvGrpSpPr/>
            <p:nvPr/>
          </p:nvGrpSpPr>
          <p:grpSpPr bwMode="auto">
            <a:xfrm>
              <a:off x="1828" y="2156"/>
              <a:ext cx="143" cy="132"/>
              <a:chOff x="0" y="888"/>
              <a:chExt cx="588" cy="514"/>
            </a:xfrm>
          </p:grpSpPr>
          <p:sp>
            <p:nvSpPr>
              <p:cNvPr id="3559" name="Freeform 9461"/>
              <p:cNvSpPr/>
              <p:nvPr/>
            </p:nvSpPr>
            <p:spPr bwMode="auto">
              <a:xfrm>
                <a:off x="0" y="888"/>
                <a:ext cx="588" cy="513"/>
              </a:xfrm>
              <a:custGeom>
                <a:avLst/>
                <a:gdLst>
                  <a:gd name="T0" fmla="*/ 6 w 588"/>
                  <a:gd name="T1" fmla="*/ 513 h 513"/>
                  <a:gd name="T2" fmla="*/ 0 w 588"/>
                  <a:gd name="T3" fmla="*/ 489 h 513"/>
                  <a:gd name="T4" fmla="*/ 72 w 588"/>
                  <a:gd name="T5" fmla="*/ 351 h 513"/>
                  <a:gd name="T6" fmla="*/ 74 w 588"/>
                  <a:gd name="T7" fmla="*/ 0 h 513"/>
                  <a:gd name="T8" fmla="*/ 515 w 588"/>
                  <a:gd name="T9" fmla="*/ 0 h 513"/>
                  <a:gd name="T10" fmla="*/ 516 w 588"/>
                  <a:gd name="T11" fmla="*/ 351 h 513"/>
                  <a:gd name="T12" fmla="*/ 588 w 588"/>
                  <a:gd name="T13" fmla="*/ 489 h 513"/>
                  <a:gd name="T14" fmla="*/ 579 w 588"/>
                  <a:gd name="T15" fmla="*/ 511 h 513"/>
                  <a:gd name="T16" fmla="*/ 6 w 588"/>
                  <a:gd name="T17" fmla="*/ 513 h 5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8"/>
                  <a:gd name="T28" fmla="*/ 0 h 513"/>
                  <a:gd name="T29" fmla="*/ 588 w 588"/>
                  <a:gd name="T30" fmla="*/ 513 h 5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8" h="513">
                    <a:moveTo>
                      <a:pt x="6" y="513"/>
                    </a:moveTo>
                    <a:lnTo>
                      <a:pt x="0" y="489"/>
                    </a:lnTo>
                    <a:lnTo>
                      <a:pt x="72" y="351"/>
                    </a:lnTo>
                    <a:lnTo>
                      <a:pt x="74" y="0"/>
                    </a:lnTo>
                    <a:lnTo>
                      <a:pt x="515" y="0"/>
                    </a:lnTo>
                    <a:lnTo>
                      <a:pt x="516" y="351"/>
                    </a:lnTo>
                    <a:lnTo>
                      <a:pt x="588" y="489"/>
                    </a:lnTo>
                    <a:lnTo>
                      <a:pt x="579" y="511"/>
                    </a:lnTo>
                    <a:lnTo>
                      <a:pt x="6" y="513"/>
                    </a:lnTo>
                    <a:close/>
                  </a:path>
                </a:pathLst>
              </a:custGeom>
              <a:solidFill>
                <a:srgbClr val="CCCCCC"/>
              </a:solidFill>
              <a:ln w="3175">
                <a:solidFill>
                  <a:srgbClr val="808080"/>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60" name="Freeform 9462"/>
              <p:cNvSpPr/>
              <p:nvPr/>
            </p:nvSpPr>
            <p:spPr bwMode="auto">
              <a:xfrm>
                <a:off x="0" y="1378"/>
                <a:ext cx="588" cy="24"/>
              </a:xfrm>
              <a:custGeom>
                <a:avLst/>
                <a:gdLst>
                  <a:gd name="T0" fmla="*/ 6 w 588"/>
                  <a:gd name="T1" fmla="*/ 24 h 24"/>
                  <a:gd name="T2" fmla="*/ 0 w 588"/>
                  <a:gd name="T3" fmla="*/ 0 h 24"/>
                  <a:gd name="T4" fmla="*/ 588 w 588"/>
                  <a:gd name="T5" fmla="*/ 0 h 24"/>
                  <a:gd name="T6" fmla="*/ 579 w 588"/>
                  <a:gd name="T7" fmla="*/ 22 h 24"/>
                  <a:gd name="T8" fmla="*/ 6 w 588"/>
                  <a:gd name="T9" fmla="*/ 24 h 24"/>
                  <a:gd name="T10" fmla="*/ 0 60000 65536"/>
                  <a:gd name="T11" fmla="*/ 0 60000 65536"/>
                  <a:gd name="T12" fmla="*/ 0 60000 65536"/>
                  <a:gd name="T13" fmla="*/ 0 60000 65536"/>
                  <a:gd name="T14" fmla="*/ 0 60000 65536"/>
                  <a:gd name="T15" fmla="*/ 0 w 588"/>
                  <a:gd name="T16" fmla="*/ 0 h 24"/>
                  <a:gd name="T17" fmla="*/ 588 w 588"/>
                  <a:gd name="T18" fmla="*/ 24 h 24"/>
                </a:gdLst>
                <a:ahLst/>
                <a:cxnLst>
                  <a:cxn ang="T10">
                    <a:pos x="T0" y="T1"/>
                  </a:cxn>
                  <a:cxn ang="T11">
                    <a:pos x="T2" y="T3"/>
                  </a:cxn>
                  <a:cxn ang="T12">
                    <a:pos x="T4" y="T5"/>
                  </a:cxn>
                  <a:cxn ang="T13">
                    <a:pos x="T6" y="T7"/>
                  </a:cxn>
                  <a:cxn ang="T14">
                    <a:pos x="T8" y="T9"/>
                  </a:cxn>
                </a:cxnLst>
                <a:rect l="T15" t="T16" r="T17" b="T18"/>
                <a:pathLst>
                  <a:path w="588" h="24">
                    <a:moveTo>
                      <a:pt x="6" y="24"/>
                    </a:moveTo>
                    <a:lnTo>
                      <a:pt x="0" y="0"/>
                    </a:lnTo>
                    <a:lnTo>
                      <a:pt x="588" y="0"/>
                    </a:lnTo>
                    <a:lnTo>
                      <a:pt x="579" y="22"/>
                    </a:lnTo>
                    <a:lnTo>
                      <a:pt x="6" y="24"/>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61" name="Freeform 9463"/>
              <p:cNvSpPr/>
              <p:nvPr/>
            </p:nvSpPr>
            <p:spPr bwMode="auto">
              <a:xfrm>
                <a:off x="85" y="902"/>
                <a:ext cx="417" cy="308"/>
              </a:xfrm>
              <a:custGeom>
                <a:avLst/>
                <a:gdLst>
                  <a:gd name="T0" fmla="*/ 420 w 420"/>
                  <a:gd name="T1" fmla="*/ 0 h 308"/>
                  <a:gd name="T2" fmla="*/ 0 w 420"/>
                  <a:gd name="T3" fmla="*/ 0 h 308"/>
                  <a:gd name="T4" fmla="*/ 1 w 420"/>
                  <a:gd name="T5" fmla="*/ 308 h 308"/>
                  <a:gd name="T6" fmla="*/ 420 w 420"/>
                  <a:gd name="T7" fmla="*/ 308 h 308"/>
                  <a:gd name="T8" fmla="*/ 420 w 420"/>
                  <a:gd name="T9" fmla="*/ 0 h 308"/>
                  <a:gd name="T10" fmla="*/ 0 60000 65536"/>
                  <a:gd name="T11" fmla="*/ 0 60000 65536"/>
                  <a:gd name="T12" fmla="*/ 0 60000 65536"/>
                  <a:gd name="T13" fmla="*/ 0 60000 65536"/>
                  <a:gd name="T14" fmla="*/ 0 60000 65536"/>
                  <a:gd name="T15" fmla="*/ 0 w 420"/>
                  <a:gd name="T16" fmla="*/ 0 h 308"/>
                  <a:gd name="T17" fmla="*/ 420 w 420"/>
                  <a:gd name="T18" fmla="*/ 308 h 308"/>
                </a:gdLst>
                <a:ahLst/>
                <a:cxnLst>
                  <a:cxn ang="T10">
                    <a:pos x="T0" y="T1"/>
                  </a:cxn>
                  <a:cxn ang="T11">
                    <a:pos x="T2" y="T3"/>
                  </a:cxn>
                  <a:cxn ang="T12">
                    <a:pos x="T4" y="T5"/>
                  </a:cxn>
                  <a:cxn ang="T13">
                    <a:pos x="T6" y="T7"/>
                  </a:cxn>
                  <a:cxn ang="T14">
                    <a:pos x="T8" y="T9"/>
                  </a:cxn>
                </a:cxnLst>
                <a:rect l="T15" t="T16" r="T17" b="T18"/>
                <a:pathLst>
                  <a:path w="420" h="308">
                    <a:moveTo>
                      <a:pt x="420" y="0"/>
                    </a:moveTo>
                    <a:lnTo>
                      <a:pt x="0" y="0"/>
                    </a:lnTo>
                    <a:lnTo>
                      <a:pt x="1" y="308"/>
                    </a:lnTo>
                    <a:lnTo>
                      <a:pt x="420" y="308"/>
                    </a:lnTo>
                    <a:lnTo>
                      <a:pt x="420" y="0"/>
                    </a:lnTo>
                    <a:close/>
                  </a:path>
                </a:pathLst>
              </a:custGeom>
              <a:gradFill rotWithShape="1">
                <a:gsLst>
                  <a:gs pos="0">
                    <a:srgbClr val="000000"/>
                  </a:gs>
                  <a:gs pos="100000">
                    <a:srgbClr val="333333"/>
                  </a:gs>
                </a:gsLst>
                <a:lin ang="2700000" scaled="1"/>
              </a:gradFill>
              <a:ln w="6350">
                <a:solidFill>
                  <a:srgbClr val="666666">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62" name="Freeform 9464"/>
              <p:cNvSpPr/>
              <p:nvPr/>
            </p:nvSpPr>
            <p:spPr bwMode="auto">
              <a:xfrm>
                <a:off x="70" y="1236"/>
                <a:ext cx="448" cy="7"/>
              </a:xfrm>
              <a:custGeom>
                <a:avLst/>
                <a:gdLst>
                  <a:gd name="T0" fmla="*/ 0 w 448"/>
                  <a:gd name="T1" fmla="*/ 6 h 7"/>
                  <a:gd name="T2" fmla="*/ 3 w 448"/>
                  <a:gd name="T3" fmla="*/ 0 h 7"/>
                  <a:gd name="T4" fmla="*/ 445 w 448"/>
                  <a:gd name="T5" fmla="*/ 0 h 7"/>
                  <a:gd name="T6" fmla="*/ 448 w 448"/>
                  <a:gd name="T7" fmla="*/ 7 h 7"/>
                  <a:gd name="T8" fmla="*/ 0 w 448"/>
                  <a:gd name="T9" fmla="*/ 6 h 7"/>
                  <a:gd name="T10" fmla="*/ 0 60000 65536"/>
                  <a:gd name="T11" fmla="*/ 0 60000 65536"/>
                  <a:gd name="T12" fmla="*/ 0 60000 65536"/>
                  <a:gd name="T13" fmla="*/ 0 60000 65536"/>
                  <a:gd name="T14" fmla="*/ 0 60000 65536"/>
                  <a:gd name="T15" fmla="*/ 0 w 448"/>
                  <a:gd name="T16" fmla="*/ 0 h 7"/>
                  <a:gd name="T17" fmla="*/ 448 w 448"/>
                  <a:gd name="T18" fmla="*/ 7 h 7"/>
                </a:gdLst>
                <a:ahLst/>
                <a:cxnLst>
                  <a:cxn ang="T10">
                    <a:pos x="T0" y="T1"/>
                  </a:cxn>
                  <a:cxn ang="T11">
                    <a:pos x="T2" y="T3"/>
                  </a:cxn>
                  <a:cxn ang="T12">
                    <a:pos x="T4" y="T5"/>
                  </a:cxn>
                  <a:cxn ang="T13">
                    <a:pos x="T6" y="T7"/>
                  </a:cxn>
                  <a:cxn ang="T14">
                    <a:pos x="T8" y="T9"/>
                  </a:cxn>
                </a:cxnLst>
                <a:rect l="T15" t="T16" r="T17" b="T18"/>
                <a:pathLst>
                  <a:path w="448" h="7">
                    <a:moveTo>
                      <a:pt x="0" y="6"/>
                    </a:moveTo>
                    <a:lnTo>
                      <a:pt x="3" y="0"/>
                    </a:lnTo>
                    <a:lnTo>
                      <a:pt x="445" y="0"/>
                    </a:lnTo>
                    <a:lnTo>
                      <a:pt x="448" y="7"/>
                    </a:lnTo>
                    <a:lnTo>
                      <a:pt x="0" y="6"/>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16" name="Group 9465"/>
              <p:cNvGrpSpPr/>
              <p:nvPr/>
            </p:nvGrpSpPr>
            <p:grpSpPr bwMode="auto">
              <a:xfrm>
                <a:off x="55" y="1252"/>
                <a:ext cx="485" cy="84"/>
                <a:chOff x="55" y="1252"/>
                <a:chExt cx="485" cy="84"/>
              </a:xfrm>
            </p:grpSpPr>
            <p:sp>
              <p:nvSpPr>
                <p:cNvPr id="3565" name="Rectangle 9466"/>
                <p:cNvSpPr>
                  <a:spLocks noChangeArrowheads="1"/>
                </p:cNvSpPr>
                <p:nvPr/>
              </p:nvSpPr>
              <p:spPr bwMode="auto">
                <a:xfrm>
                  <a:off x="80" y="1252"/>
                  <a:ext cx="17"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66" name="Rectangle 9467"/>
                <p:cNvSpPr>
                  <a:spLocks noChangeArrowheads="1"/>
                </p:cNvSpPr>
                <p:nvPr/>
              </p:nvSpPr>
              <p:spPr bwMode="auto">
                <a:xfrm>
                  <a:off x="10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67" name="Rectangle 9468"/>
                <p:cNvSpPr>
                  <a:spLocks noChangeArrowheads="1"/>
                </p:cNvSpPr>
                <p:nvPr/>
              </p:nvSpPr>
              <p:spPr bwMode="auto">
                <a:xfrm>
                  <a:off x="12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68" name="Rectangle 9469"/>
                <p:cNvSpPr>
                  <a:spLocks noChangeArrowheads="1"/>
                </p:cNvSpPr>
                <p:nvPr/>
              </p:nvSpPr>
              <p:spPr bwMode="auto">
                <a:xfrm>
                  <a:off x="154"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69" name="Rectangle 9470"/>
                <p:cNvSpPr>
                  <a:spLocks noChangeArrowheads="1"/>
                </p:cNvSpPr>
                <p:nvPr/>
              </p:nvSpPr>
              <p:spPr bwMode="auto">
                <a:xfrm>
                  <a:off x="181"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0" name="Rectangle 9471"/>
                <p:cNvSpPr>
                  <a:spLocks noChangeArrowheads="1"/>
                </p:cNvSpPr>
                <p:nvPr/>
              </p:nvSpPr>
              <p:spPr bwMode="auto">
                <a:xfrm>
                  <a:off x="208"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1" name="Rectangle 9472"/>
                <p:cNvSpPr>
                  <a:spLocks noChangeArrowheads="1"/>
                </p:cNvSpPr>
                <p:nvPr/>
              </p:nvSpPr>
              <p:spPr bwMode="auto">
                <a:xfrm>
                  <a:off x="23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2" name="Rectangle 9473"/>
                <p:cNvSpPr>
                  <a:spLocks noChangeArrowheads="1"/>
                </p:cNvSpPr>
                <p:nvPr/>
              </p:nvSpPr>
              <p:spPr bwMode="auto">
                <a:xfrm>
                  <a:off x="26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3" name="Rectangle 9474"/>
                <p:cNvSpPr>
                  <a:spLocks noChangeArrowheads="1"/>
                </p:cNvSpPr>
                <p:nvPr/>
              </p:nvSpPr>
              <p:spPr bwMode="auto">
                <a:xfrm>
                  <a:off x="292"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4" name="Rectangle 9475"/>
                <p:cNvSpPr>
                  <a:spLocks noChangeArrowheads="1"/>
                </p:cNvSpPr>
                <p:nvPr/>
              </p:nvSpPr>
              <p:spPr bwMode="auto">
                <a:xfrm>
                  <a:off x="319"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5" name="Rectangle 9476"/>
                <p:cNvSpPr>
                  <a:spLocks noChangeArrowheads="1"/>
                </p:cNvSpPr>
                <p:nvPr/>
              </p:nvSpPr>
              <p:spPr bwMode="auto">
                <a:xfrm>
                  <a:off x="346"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6" name="Rectangle 9477"/>
                <p:cNvSpPr>
                  <a:spLocks noChangeArrowheads="1"/>
                </p:cNvSpPr>
                <p:nvPr/>
              </p:nvSpPr>
              <p:spPr bwMode="auto">
                <a:xfrm>
                  <a:off x="37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7" name="Rectangle 9478"/>
                <p:cNvSpPr>
                  <a:spLocks noChangeArrowheads="1"/>
                </p:cNvSpPr>
                <p:nvPr/>
              </p:nvSpPr>
              <p:spPr bwMode="auto">
                <a:xfrm>
                  <a:off x="403"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8" name="Rectangle 9479"/>
                <p:cNvSpPr>
                  <a:spLocks noChangeArrowheads="1"/>
                </p:cNvSpPr>
                <p:nvPr/>
              </p:nvSpPr>
              <p:spPr bwMode="auto">
                <a:xfrm>
                  <a:off x="43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79" name="Rectangle 9480"/>
                <p:cNvSpPr>
                  <a:spLocks noChangeArrowheads="1"/>
                </p:cNvSpPr>
                <p:nvPr/>
              </p:nvSpPr>
              <p:spPr bwMode="auto">
                <a:xfrm>
                  <a:off x="483" y="1252"/>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0" name="Rectangle 9481"/>
                <p:cNvSpPr>
                  <a:spLocks noChangeArrowheads="1"/>
                </p:cNvSpPr>
                <p:nvPr/>
              </p:nvSpPr>
              <p:spPr bwMode="auto">
                <a:xfrm>
                  <a:off x="45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1" name="Rectangle 9482"/>
                <p:cNvSpPr>
                  <a:spLocks noChangeArrowheads="1"/>
                </p:cNvSpPr>
                <p:nvPr/>
              </p:nvSpPr>
              <p:spPr bwMode="auto">
                <a:xfrm>
                  <a:off x="75" y="1266"/>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2" name="Rectangle 9483"/>
                <p:cNvSpPr>
                  <a:spLocks noChangeArrowheads="1"/>
                </p:cNvSpPr>
                <p:nvPr/>
              </p:nvSpPr>
              <p:spPr bwMode="auto">
                <a:xfrm>
                  <a:off x="11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3" name="Rectangle 9484"/>
                <p:cNvSpPr>
                  <a:spLocks noChangeArrowheads="1"/>
                </p:cNvSpPr>
                <p:nvPr/>
              </p:nvSpPr>
              <p:spPr bwMode="auto">
                <a:xfrm>
                  <a:off x="141"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4" name="Rectangle 9485"/>
                <p:cNvSpPr>
                  <a:spLocks noChangeArrowheads="1"/>
                </p:cNvSpPr>
                <p:nvPr/>
              </p:nvSpPr>
              <p:spPr bwMode="auto">
                <a:xfrm>
                  <a:off x="1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5" name="Rectangle 9486"/>
                <p:cNvSpPr>
                  <a:spLocks noChangeArrowheads="1"/>
                </p:cNvSpPr>
                <p:nvPr/>
              </p:nvSpPr>
              <p:spPr bwMode="auto">
                <a:xfrm>
                  <a:off x="19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6" name="Rectangle 9487"/>
                <p:cNvSpPr>
                  <a:spLocks noChangeArrowheads="1"/>
                </p:cNvSpPr>
                <p:nvPr/>
              </p:nvSpPr>
              <p:spPr bwMode="auto">
                <a:xfrm>
                  <a:off x="22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7" name="Rectangle 9488"/>
                <p:cNvSpPr>
                  <a:spLocks noChangeArrowheads="1"/>
                </p:cNvSpPr>
                <p:nvPr/>
              </p:nvSpPr>
              <p:spPr bwMode="auto">
                <a:xfrm>
                  <a:off x="24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8" name="Rectangle 9489"/>
                <p:cNvSpPr>
                  <a:spLocks noChangeArrowheads="1"/>
                </p:cNvSpPr>
                <p:nvPr/>
              </p:nvSpPr>
              <p:spPr bwMode="auto">
                <a:xfrm>
                  <a:off x="276"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89" name="Rectangle 9490"/>
                <p:cNvSpPr>
                  <a:spLocks noChangeArrowheads="1"/>
                </p:cNvSpPr>
                <p:nvPr/>
              </p:nvSpPr>
              <p:spPr bwMode="auto">
                <a:xfrm>
                  <a:off x="30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0" name="Rectangle 9491"/>
                <p:cNvSpPr>
                  <a:spLocks noChangeArrowheads="1"/>
                </p:cNvSpPr>
                <p:nvPr/>
              </p:nvSpPr>
              <p:spPr bwMode="auto">
                <a:xfrm>
                  <a:off x="33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1" name="Rectangle 9492"/>
                <p:cNvSpPr>
                  <a:spLocks noChangeArrowheads="1"/>
                </p:cNvSpPr>
                <p:nvPr/>
              </p:nvSpPr>
              <p:spPr bwMode="auto">
                <a:xfrm>
                  <a:off x="357"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2" name="Rectangle 9493"/>
                <p:cNvSpPr>
                  <a:spLocks noChangeArrowheads="1"/>
                </p:cNvSpPr>
                <p:nvPr/>
              </p:nvSpPr>
              <p:spPr bwMode="auto">
                <a:xfrm>
                  <a:off x="38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3" name="Rectangle 9494"/>
                <p:cNvSpPr>
                  <a:spLocks noChangeArrowheads="1"/>
                </p:cNvSpPr>
                <p:nvPr/>
              </p:nvSpPr>
              <p:spPr bwMode="auto">
                <a:xfrm>
                  <a:off x="412"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4" name="Rectangle 9495"/>
                <p:cNvSpPr>
                  <a:spLocks noChangeArrowheads="1"/>
                </p:cNvSpPr>
                <p:nvPr/>
              </p:nvSpPr>
              <p:spPr bwMode="auto">
                <a:xfrm>
                  <a:off x="43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5" name="Rectangle 9496"/>
                <p:cNvSpPr>
                  <a:spLocks noChangeArrowheads="1"/>
                </p:cNvSpPr>
                <p:nvPr/>
              </p:nvSpPr>
              <p:spPr bwMode="auto">
                <a:xfrm>
                  <a:off x="49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6" name="Rectangle 9497"/>
                <p:cNvSpPr>
                  <a:spLocks noChangeArrowheads="1"/>
                </p:cNvSpPr>
                <p:nvPr/>
              </p:nvSpPr>
              <p:spPr bwMode="auto">
                <a:xfrm>
                  <a:off x="4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7" name="Rectangle 9498"/>
                <p:cNvSpPr>
                  <a:spLocks noChangeArrowheads="1"/>
                </p:cNvSpPr>
                <p:nvPr/>
              </p:nvSpPr>
              <p:spPr bwMode="auto">
                <a:xfrm>
                  <a:off x="70"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8" name="Rectangle 9499"/>
                <p:cNvSpPr>
                  <a:spLocks noChangeArrowheads="1"/>
                </p:cNvSpPr>
                <p:nvPr/>
              </p:nvSpPr>
              <p:spPr bwMode="auto">
                <a:xfrm>
                  <a:off x="103"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99" name="Rectangle 9500"/>
                <p:cNvSpPr>
                  <a:spLocks noChangeArrowheads="1"/>
                </p:cNvSpPr>
                <p:nvPr/>
              </p:nvSpPr>
              <p:spPr bwMode="auto">
                <a:xfrm>
                  <a:off x="130"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0" name="Rectangle 9501"/>
                <p:cNvSpPr>
                  <a:spLocks noChangeArrowheads="1"/>
                </p:cNvSpPr>
                <p:nvPr/>
              </p:nvSpPr>
              <p:spPr bwMode="auto">
                <a:xfrm>
                  <a:off x="15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1" name="Rectangle 9502"/>
                <p:cNvSpPr>
                  <a:spLocks noChangeArrowheads="1"/>
                </p:cNvSpPr>
                <p:nvPr/>
              </p:nvSpPr>
              <p:spPr bwMode="auto">
                <a:xfrm>
                  <a:off x="18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2" name="Rectangle 9503"/>
                <p:cNvSpPr>
                  <a:spLocks noChangeArrowheads="1"/>
                </p:cNvSpPr>
                <p:nvPr/>
              </p:nvSpPr>
              <p:spPr bwMode="auto">
                <a:xfrm>
                  <a:off x="21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3" name="Rectangle 9504"/>
                <p:cNvSpPr>
                  <a:spLocks noChangeArrowheads="1"/>
                </p:cNvSpPr>
                <p:nvPr/>
              </p:nvSpPr>
              <p:spPr bwMode="auto">
                <a:xfrm>
                  <a:off x="23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4" name="Rectangle 9505"/>
                <p:cNvSpPr>
                  <a:spLocks noChangeArrowheads="1"/>
                </p:cNvSpPr>
                <p:nvPr/>
              </p:nvSpPr>
              <p:spPr bwMode="auto">
                <a:xfrm>
                  <a:off x="26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5" name="Rectangle 9506"/>
                <p:cNvSpPr>
                  <a:spLocks noChangeArrowheads="1"/>
                </p:cNvSpPr>
                <p:nvPr/>
              </p:nvSpPr>
              <p:spPr bwMode="auto">
                <a:xfrm>
                  <a:off x="29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6" name="Rectangle 9507"/>
                <p:cNvSpPr>
                  <a:spLocks noChangeArrowheads="1"/>
                </p:cNvSpPr>
                <p:nvPr/>
              </p:nvSpPr>
              <p:spPr bwMode="auto">
                <a:xfrm>
                  <a:off x="31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7" name="Rectangle 9508"/>
                <p:cNvSpPr>
                  <a:spLocks noChangeArrowheads="1"/>
                </p:cNvSpPr>
                <p:nvPr/>
              </p:nvSpPr>
              <p:spPr bwMode="auto">
                <a:xfrm>
                  <a:off x="34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8" name="Rectangle 9509"/>
                <p:cNvSpPr>
                  <a:spLocks noChangeArrowheads="1"/>
                </p:cNvSpPr>
                <p:nvPr/>
              </p:nvSpPr>
              <p:spPr bwMode="auto">
                <a:xfrm>
                  <a:off x="37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09" name="Rectangle 9510"/>
                <p:cNvSpPr>
                  <a:spLocks noChangeArrowheads="1"/>
                </p:cNvSpPr>
                <p:nvPr/>
              </p:nvSpPr>
              <p:spPr bwMode="auto">
                <a:xfrm>
                  <a:off x="39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0" name="Rectangle 9511"/>
                <p:cNvSpPr>
                  <a:spLocks noChangeArrowheads="1"/>
                </p:cNvSpPr>
                <p:nvPr/>
              </p:nvSpPr>
              <p:spPr bwMode="auto">
                <a:xfrm>
                  <a:off x="424"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1" name="Rectangle 9512"/>
                <p:cNvSpPr>
                  <a:spLocks noChangeArrowheads="1"/>
                </p:cNvSpPr>
                <p:nvPr/>
              </p:nvSpPr>
              <p:spPr bwMode="auto">
                <a:xfrm>
                  <a:off x="485" y="128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2" name="Rectangle 9513"/>
                <p:cNvSpPr>
                  <a:spLocks noChangeArrowheads="1"/>
                </p:cNvSpPr>
                <p:nvPr/>
              </p:nvSpPr>
              <p:spPr bwMode="auto">
                <a:xfrm>
                  <a:off x="451"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3" name="Rectangle 9514"/>
                <p:cNvSpPr>
                  <a:spLocks noChangeArrowheads="1"/>
                </p:cNvSpPr>
                <p:nvPr/>
              </p:nvSpPr>
              <p:spPr bwMode="auto">
                <a:xfrm>
                  <a:off x="119"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4" name="Rectangle 9515"/>
                <p:cNvSpPr>
                  <a:spLocks noChangeArrowheads="1"/>
                </p:cNvSpPr>
                <p:nvPr/>
              </p:nvSpPr>
              <p:spPr bwMode="auto">
                <a:xfrm>
                  <a:off x="146"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5" name="Rectangle 9516"/>
                <p:cNvSpPr>
                  <a:spLocks noChangeArrowheads="1"/>
                </p:cNvSpPr>
                <p:nvPr/>
              </p:nvSpPr>
              <p:spPr bwMode="auto">
                <a:xfrm>
                  <a:off x="173"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6" name="Rectangle 9517"/>
                <p:cNvSpPr>
                  <a:spLocks noChangeArrowheads="1"/>
                </p:cNvSpPr>
                <p:nvPr/>
              </p:nvSpPr>
              <p:spPr bwMode="auto">
                <a:xfrm>
                  <a:off x="20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7" name="Rectangle 9518"/>
                <p:cNvSpPr>
                  <a:spLocks noChangeArrowheads="1"/>
                </p:cNvSpPr>
                <p:nvPr/>
              </p:nvSpPr>
              <p:spPr bwMode="auto">
                <a:xfrm>
                  <a:off x="22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8" name="Rectangle 9519"/>
                <p:cNvSpPr>
                  <a:spLocks noChangeArrowheads="1"/>
                </p:cNvSpPr>
                <p:nvPr/>
              </p:nvSpPr>
              <p:spPr bwMode="auto">
                <a:xfrm>
                  <a:off x="25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19" name="Rectangle 9520"/>
                <p:cNvSpPr>
                  <a:spLocks noChangeArrowheads="1"/>
                </p:cNvSpPr>
                <p:nvPr/>
              </p:nvSpPr>
              <p:spPr bwMode="auto">
                <a:xfrm>
                  <a:off x="28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0" name="Rectangle 9521"/>
                <p:cNvSpPr>
                  <a:spLocks noChangeArrowheads="1"/>
                </p:cNvSpPr>
                <p:nvPr/>
              </p:nvSpPr>
              <p:spPr bwMode="auto">
                <a:xfrm>
                  <a:off x="30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1" name="Rectangle 9522"/>
                <p:cNvSpPr>
                  <a:spLocks noChangeArrowheads="1"/>
                </p:cNvSpPr>
                <p:nvPr/>
              </p:nvSpPr>
              <p:spPr bwMode="auto">
                <a:xfrm>
                  <a:off x="33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2" name="Rectangle 9523"/>
                <p:cNvSpPr>
                  <a:spLocks noChangeArrowheads="1"/>
                </p:cNvSpPr>
                <p:nvPr/>
              </p:nvSpPr>
              <p:spPr bwMode="auto">
                <a:xfrm>
                  <a:off x="36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3" name="Rectangle 9524"/>
                <p:cNvSpPr>
                  <a:spLocks noChangeArrowheads="1"/>
                </p:cNvSpPr>
                <p:nvPr/>
              </p:nvSpPr>
              <p:spPr bwMode="auto">
                <a:xfrm>
                  <a:off x="388"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4" name="Rectangle 9525"/>
                <p:cNvSpPr>
                  <a:spLocks noChangeArrowheads="1"/>
                </p:cNvSpPr>
                <p:nvPr/>
              </p:nvSpPr>
              <p:spPr bwMode="auto">
                <a:xfrm>
                  <a:off x="41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5" name="Rectangle 9526"/>
                <p:cNvSpPr>
                  <a:spLocks noChangeArrowheads="1"/>
                </p:cNvSpPr>
                <p:nvPr/>
              </p:nvSpPr>
              <p:spPr bwMode="auto">
                <a:xfrm>
                  <a:off x="44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6" name="Rectangle 9527"/>
                <p:cNvSpPr>
                  <a:spLocks noChangeArrowheads="1"/>
                </p:cNvSpPr>
                <p:nvPr/>
              </p:nvSpPr>
              <p:spPr bwMode="auto">
                <a:xfrm>
                  <a:off x="498" y="129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7" name="Rectangle 9528"/>
                <p:cNvSpPr>
                  <a:spLocks noChangeArrowheads="1"/>
                </p:cNvSpPr>
                <p:nvPr/>
              </p:nvSpPr>
              <p:spPr bwMode="auto">
                <a:xfrm>
                  <a:off x="47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8" name="Rectangle 9529"/>
                <p:cNvSpPr>
                  <a:spLocks noChangeArrowheads="1"/>
                </p:cNvSpPr>
                <p:nvPr/>
              </p:nvSpPr>
              <p:spPr bwMode="auto">
                <a:xfrm>
                  <a:off x="65"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29" name="Rectangle 9530"/>
                <p:cNvSpPr>
                  <a:spLocks noChangeArrowheads="1"/>
                </p:cNvSpPr>
                <p:nvPr/>
              </p:nvSpPr>
              <p:spPr bwMode="auto">
                <a:xfrm>
                  <a:off x="92"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0" name="Rectangle 9531"/>
                <p:cNvSpPr>
                  <a:spLocks noChangeArrowheads="1"/>
                </p:cNvSpPr>
                <p:nvPr/>
              </p:nvSpPr>
              <p:spPr bwMode="auto">
                <a:xfrm>
                  <a:off x="60"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1" name="Rectangle 9532"/>
                <p:cNvSpPr>
                  <a:spLocks noChangeArrowheads="1"/>
                </p:cNvSpPr>
                <p:nvPr/>
              </p:nvSpPr>
              <p:spPr bwMode="auto">
                <a:xfrm>
                  <a:off x="9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2" name="Rectangle 9533"/>
                <p:cNvSpPr>
                  <a:spLocks noChangeArrowheads="1"/>
                </p:cNvSpPr>
                <p:nvPr/>
              </p:nvSpPr>
              <p:spPr bwMode="auto">
                <a:xfrm>
                  <a:off x="12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3" name="Rectangle 9534"/>
                <p:cNvSpPr>
                  <a:spLocks noChangeArrowheads="1"/>
                </p:cNvSpPr>
                <p:nvPr/>
              </p:nvSpPr>
              <p:spPr bwMode="auto">
                <a:xfrm>
                  <a:off x="15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4" name="Rectangle 9535"/>
                <p:cNvSpPr>
                  <a:spLocks noChangeArrowheads="1"/>
                </p:cNvSpPr>
                <p:nvPr/>
              </p:nvSpPr>
              <p:spPr bwMode="auto">
                <a:xfrm>
                  <a:off x="176"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5" name="Rectangle 9536"/>
                <p:cNvSpPr>
                  <a:spLocks noChangeArrowheads="1"/>
                </p:cNvSpPr>
                <p:nvPr/>
              </p:nvSpPr>
              <p:spPr bwMode="auto">
                <a:xfrm>
                  <a:off x="20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6" name="Rectangle 9537"/>
                <p:cNvSpPr>
                  <a:spLocks noChangeArrowheads="1"/>
                </p:cNvSpPr>
                <p:nvPr/>
              </p:nvSpPr>
              <p:spPr bwMode="auto">
                <a:xfrm>
                  <a:off x="23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7" name="Rectangle 9538"/>
                <p:cNvSpPr>
                  <a:spLocks noChangeArrowheads="1"/>
                </p:cNvSpPr>
                <p:nvPr/>
              </p:nvSpPr>
              <p:spPr bwMode="auto">
                <a:xfrm>
                  <a:off x="25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8" name="Rectangle 9539"/>
                <p:cNvSpPr>
                  <a:spLocks noChangeArrowheads="1"/>
                </p:cNvSpPr>
                <p:nvPr/>
              </p:nvSpPr>
              <p:spPr bwMode="auto">
                <a:xfrm>
                  <a:off x="28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39" name="Rectangle 9540"/>
                <p:cNvSpPr>
                  <a:spLocks noChangeArrowheads="1"/>
                </p:cNvSpPr>
                <p:nvPr/>
              </p:nvSpPr>
              <p:spPr bwMode="auto">
                <a:xfrm>
                  <a:off x="31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0" name="Rectangle 9541"/>
                <p:cNvSpPr>
                  <a:spLocks noChangeArrowheads="1"/>
                </p:cNvSpPr>
                <p:nvPr/>
              </p:nvSpPr>
              <p:spPr bwMode="auto">
                <a:xfrm>
                  <a:off x="33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1" name="Rectangle 9542"/>
                <p:cNvSpPr>
                  <a:spLocks noChangeArrowheads="1"/>
                </p:cNvSpPr>
                <p:nvPr/>
              </p:nvSpPr>
              <p:spPr bwMode="auto">
                <a:xfrm>
                  <a:off x="36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2" name="Rectangle 9543"/>
                <p:cNvSpPr>
                  <a:spLocks noChangeArrowheads="1"/>
                </p:cNvSpPr>
                <p:nvPr/>
              </p:nvSpPr>
              <p:spPr bwMode="auto">
                <a:xfrm>
                  <a:off x="39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3" name="Rectangle 9544"/>
                <p:cNvSpPr>
                  <a:spLocks noChangeArrowheads="1"/>
                </p:cNvSpPr>
                <p:nvPr/>
              </p:nvSpPr>
              <p:spPr bwMode="auto">
                <a:xfrm>
                  <a:off x="41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4" name="Rectangle 9545"/>
                <p:cNvSpPr>
                  <a:spLocks noChangeArrowheads="1"/>
                </p:cNvSpPr>
                <p:nvPr/>
              </p:nvSpPr>
              <p:spPr bwMode="auto">
                <a:xfrm>
                  <a:off x="499"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5" name="Rectangle 9546"/>
                <p:cNvSpPr>
                  <a:spLocks noChangeArrowheads="1"/>
                </p:cNvSpPr>
                <p:nvPr/>
              </p:nvSpPr>
              <p:spPr bwMode="auto">
                <a:xfrm>
                  <a:off x="445"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6" name="Rectangle 9547"/>
                <p:cNvSpPr>
                  <a:spLocks noChangeArrowheads="1"/>
                </p:cNvSpPr>
                <p:nvPr/>
              </p:nvSpPr>
              <p:spPr bwMode="auto">
                <a:xfrm>
                  <a:off x="11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7" name="Rectangle 9548"/>
                <p:cNvSpPr>
                  <a:spLocks noChangeArrowheads="1"/>
                </p:cNvSpPr>
                <p:nvPr/>
              </p:nvSpPr>
              <p:spPr bwMode="auto">
                <a:xfrm>
                  <a:off x="14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8" name="Rectangle 9549"/>
                <p:cNvSpPr>
                  <a:spLocks noChangeArrowheads="1"/>
                </p:cNvSpPr>
                <p:nvPr/>
              </p:nvSpPr>
              <p:spPr bwMode="auto">
                <a:xfrm>
                  <a:off x="171"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49" name="Rectangle 9550"/>
                <p:cNvSpPr>
                  <a:spLocks noChangeArrowheads="1"/>
                </p:cNvSpPr>
                <p:nvPr/>
              </p:nvSpPr>
              <p:spPr bwMode="auto">
                <a:xfrm>
                  <a:off x="198"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0" name="Rectangle 9551"/>
                <p:cNvSpPr>
                  <a:spLocks noChangeArrowheads="1"/>
                </p:cNvSpPr>
                <p:nvPr/>
              </p:nvSpPr>
              <p:spPr bwMode="auto">
                <a:xfrm>
                  <a:off x="227" y="1324"/>
                  <a:ext cx="11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1" name="Rectangle 9552"/>
                <p:cNvSpPr>
                  <a:spLocks noChangeArrowheads="1"/>
                </p:cNvSpPr>
                <p:nvPr/>
              </p:nvSpPr>
              <p:spPr bwMode="auto">
                <a:xfrm>
                  <a:off x="34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2" name="Rectangle 9553"/>
                <p:cNvSpPr>
                  <a:spLocks noChangeArrowheads="1"/>
                </p:cNvSpPr>
                <p:nvPr/>
              </p:nvSpPr>
              <p:spPr bwMode="auto">
                <a:xfrm>
                  <a:off x="37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3" name="Rectangle 9554"/>
                <p:cNvSpPr>
                  <a:spLocks noChangeArrowheads="1"/>
                </p:cNvSpPr>
                <p:nvPr/>
              </p:nvSpPr>
              <p:spPr bwMode="auto">
                <a:xfrm>
                  <a:off x="402"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4" name="Rectangle 9555"/>
                <p:cNvSpPr>
                  <a:spLocks noChangeArrowheads="1"/>
                </p:cNvSpPr>
                <p:nvPr/>
              </p:nvSpPr>
              <p:spPr bwMode="auto">
                <a:xfrm>
                  <a:off x="429"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5" name="Rectangle 9556"/>
                <p:cNvSpPr>
                  <a:spLocks noChangeArrowheads="1"/>
                </p:cNvSpPr>
                <p:nvPr/>
              </p:nvSpPr>
              <p:spPr bwMode="auto">
                <a:xfrm>
                  <a:off x="48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6" name="Rectangle 9557"/>
                <p:cNvSpPr>
                  <a:spLocks noChangeArrowheads="1"/>
                </p:cNvSpPr>
                <p:nvPr/>
              </p:nvSpPr>
              <p:spPr bwMode="auto">
                <a:xfrm>
                  <a:off x="456"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7" name="Rectangle 9558"/>
                <p:cNvSpPr>
                  <a:spLocks noChangeArrowheads="1"/>
                </p:cNvSpPr>
                <p:nvPr/>
              </p:nvSpPr>
              <p:spPr bwMode="auto">
                <a:xfrm>
                  <a:off x="5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8" name="Rectangle 9559"/>
                <p:cNvSpPr>
                  <a:spLocks noChangeArrowheads="1"/>
                </p:cNvSpPr>
                <p:nvPr/>
              </p:nvSpPr>
              <p:spPr bwMode="auto">
                <a:xfrm>
                  <a:off x="8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59" name="Rectangle 9560"/>
                <p:cNvSpPr>
                  <a:spLocks noChangeArrowheads="1"/>
                </p:cNvSpPr>
                <p:nvPr/>
              </p:nvSpPr>
              <p:spPr bwMode="auto">
                <a:xfrm>
                  <a:off x="511" y="132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60" name="Rectangle 9561"/>
                <p:cNvSpPr>
                  <a:spLocks noChangeArrowheads="1"/>
                </p:cNvSpPr>
                <p:nvPr/>
              </p:nvSpPr>
              <p:spPr bwMode="auto">
                <a:xfrm>
                  <a:off x="472"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3564" name="Rectangle 9562"/>
              <p:cNvSpPr>
                <a:spLocks noChangeArrowheads="1"/>
              </p:cNvSpPr>
              <p:nvPr/>
            </p:nvSpPr>
            <p:spPr bwMode="auto">
              <a:xfrm>
                <a:off x="262" y="1342"/>
                <a:ext cx="58" cy="23"/>
              </a:xfrm>
              <a:prstGeom prst="rect">
                <a:avLst/>
              </a:prstGeom>
              <a:solidFill>
                <a:srgbClr val="B3B3B3"/>
              </a:solidFill>
              <a:ln w="3175">
                <a:solidFill>
                  <a:srgbClr val="969696"/>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17" name="Group 9563"/>
            <p:cNvGrpSpPr/>
            <p:nvPr/>
          </p:nvGrpSpPr>
          <p:grpSpPr bwMode="auto">
            <a:xfrm>
              <a:off x="1845" y="2244"/>
              <a:ext cx="97" cy="210"/>
              <a:chOff x="103" y="714"/>
              <a:chExt cx="530" cy="1173"/>
            </a:xfrm>
          </p:grpSpPr>
          <p:sp>
            <p:nvSpPr>
              <p:cNvPr id="3557" name="Oval 9564"/>
              <p:cNvSpPr>
                <a:spLocks noChangeArrowheads="1"/>
              </p:cNvSpPr>
              <p:nvPr/>
            </p:nvSpPr>
            <p:spPr bwMode="auto">
              <a:xfrm>
                <a:off x="249" y="714"/>
                <a:ext cx="246" cy="246"/>
              </a:xfrm>
              <a:prstGeom prst="ellipse">
                <a:avLst/>
              </a:prstGeom>
              <a:solidFill>
                <a:srgbClr val="000000"/>
              </a:solidFill>
              <a:ln w="3175">
                <a:solidFill>
                  <a:srgbClr val="99B1FF"/>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58" name="Freeform 9565"/>
              <p:cNvSpPr/>
              <p:nvPr/>
            </p:nvSpPr>
            <p:spPr bwMode="auto">
              <a:xfrm>
                <a:off x="103" y="986"/>
                <a:ext cx="530" cy="901"/>
              </a:xfrm>
              <a:custGeom>
                <a:avLst/>
                <a:gdLst>
                  <a:gd name="T0" fmla="*/ 0 w 530"/>
                  <a:gd name="T1" fmla="*/ 435 h 901"/>
                  <a:gd name="T2" fmla="*/ 0 w 530"/>
                  <a:gd name="T3" fmla="*/ 86 h 901"/>
                  <a:gd name="T4" fmla="*/ 266 w 530"/>
                  <a:gd name="T5" fmla="*/ 2 h 901"/>
                  <a:gd name="T6" fmla="*/ 530 w 530"/>
                  <a:gd name="T7" fmla="*/ 86 h 901"/>
                  <a:gd name="T8" fmla="*/ 530 w 530"/>
                  <a:gd name="T9" fmla="*/ 441 h 901"/>
                  <a:gd name="T10" fmla="*/ 420 w 530"/>
                  <a:gd name="T11" fmla="*/ 441 h 901"/>
                  <a:gd name="T12" fmla="*/ 420 w 530"/>
                  <a:gd name="T13" fmla="*/ 180 h 901"/>
                  <a:gd name="T14" fmla="*/ 421 w 530"/>
                  <a:gd name="T15" fmla="*/ 484 h 901"/>
                  <a:gd name="T16" fmla="*/ 469 w 530"/>
                  <a:gd name="T17" fmla="*/ 901 h 901"/>
                  <a:gd name="T18" fmla="*/ 358 w 530"/>
                  <a:gd name="T19" fmla="*/ 901 h 901"/>
                  <a:gd name="T20" fmla="*/ 269 w 530"/>
                  <a:gd name="T21" fmla="*/ 547 h 901"/>
                  <a:gd name="T22" fmla="*/ 256 w 530"/>
                  <a:gd name="T23" fmla="*/ 547 h 901"/>
                  <a:gd name="T24" fmla="*/ 158 w 530"/>
                  <a:gd name="T25" fmla="*/ 901 h 901"/>
                  <a:gd name="T26" fmla="*/ 62 w 530"/>
                  <a:gd name="T27" fmla="*/ 901 h 901"/>
                  <a:gd name="T28" fmla="*/ 109 w 530"/>
                  <a:gd name="T29" fmla="*/ 478 h 901"/>
                  <a:gd name="T30" fmla="*/ 108 w 530"/>
                  <a:gd name="T31" fmla="*/ 176 h 901"/>
                  <a:gd name="T32" fmla="*/ 110 w 530"/>
                  <a:gd name="T33" fmla="*/ 439 h 901"/>
                  <a:gd name="T34" fmla="*/ 0 w 530"/>
                  <a:gd name="T35" fmla="*/ 435 h 9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0"/>
                  <a:gd name="T55" fmla="*/ 0 h 901"/>
                  <a:gd name="T56" fmla="*/ 530 w 530"/>
                  <a:gd name="T57" fmla="*/ 901 h 9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0" h="901">
                    <a:moveTo>
                      <a:pt x="0" y="435"/>
                    </a:moveTo>
                    <a:cubicBezTo>
                      <a:pt x="0" y="260"/>
                      <a:pt x="0" y="86"/>
                      <a:pt x="0" y="86"/>
                    </a:cubicBezTo>
                    <a:cubicBezTo>
                      <a:pt x="80" y="14"/>
                      <a:pt x="178" y="2"/>
                      <a:pt x="266" y="2"/>
                    </a:cubicBezTo>
                    <a:cubicBezTo>
                      <a:pt x="266" y="2"/>
                      <a:pt x="452" y="0"/>
                      <a:pt x="530" y="86"/>
                    </a:cubicBezTo>
                    <a:cubicBezTo>
                      <a:pt x="530" y="86"/>
                      <a:pt x="530" y="263"/>
                      <a:pt x="530" y="441"/>
                    </a:cubicBezTo>
                    <a:cubicBezTo>
                      <a:pt x="516" y="475"/>
                      <a:pt x="458" y="513"/>
                      <a:pt x="420" y="441"/>
                    </a:cubicBezTo>
                    <a:cubicBezTo>
                      <a:pt x="420" y="331"/>
                      <a:pt x="420" y="166"/>
                      <a:pt x="420" y="180"/>
                    </a:cubicBezTo>
                    <a:lnTo>
                      <a:pt x="421" y="484"/>
                    </a:lnTo>
                    <a:lnTo>
                      <a:pt x="469" y="901"/>
                    </a:lnTo>
                    <a:lnTo>
                      <a:pt x="358" y="901"/>
                    </a:lnTo>
                    <a:lnTo>
                      <a:pt x="269" y="547"/>
                    </a:lnTo>
                    <a:lnTo>
                      <a:pt x="256" y="547"/>
                    </a:lnTo>
                    <a:lnTo>
                      <a:pt x="158" y="901"/>
                    </a:lnTo>
                    <a:lnTo>
                      <a:pt x="62" y="901"/>
                    </a:lnTo>
                    <a:lnTo>
                      <a:pt x="109" y="478"/>
                    </a:lnTo>
                    <a:lnTo>
                      <a:pt x="108" y="176"/>
                    </a:lnTo>
                    <a:cubicBezTo>
                      <a:pt x="108" y="170"/>
                      <a:pt x="108" y="399"/>
                      <a:pt x="110" y="439"/>
                    </a:cubicBezTo>
                    <a:cubicBezTo>
                      <a:pt x="74" y="499"/>
                      <a:pt x="8" y="477"/>
                      <a:pt x="0" y="435"/>
                    </a:cubicBezTo>
                    <a:close/>
                  </a:path>
                </a:pathLst>
              </a:custGeom>
              <a:solidFill>
                <a:srgbClr val="000000"/>
              </a:solidFill>
              <a:ln w="3175">
                <a:solidFill>
                  <a:srgbClr val="99B1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18" name="Group 9566"/>
            <p:cNvGrpSpPr/>
            <p:nvPr/>
          </p:nvGrpSpPr>
          <p:grpSpPr bwMode="auto">
            <a:xfrm>
              <a:off x="1676" y="2252"/>
              <a:ext cx="126" cy="126"/>
              <a:chOff x="1105" y="1007"/>
              <a:chExt cx="188" cy="189"/>
            </a:xfrm>
          </p:grpSpPr>
          <p:sp>
            <p:nvSpPr>
              <p:cNvPr id="3552" name="Freeform 9567"/>
              <p:cNvSpPr/>
              <p:nvPr/>
            </p:nvSpPr>
            <p:spPr bwMode="auto">
              <a:xfrm>
                <a:off x="1105" y="1007"/>
                <a:ext cx="188" cy="189"/>
              </a:xfrm>
              <a:custGeom>
                <a:avLst/>
                <a:gdLst>
                  <a:gd name="T0" fmla="*/ 52 w 188"/>
                  <a:gd name="T1" fmla="*/ 189 h 189"/>
                  <a:gd name="T2" fmla="*/ 83 w 188"/>
                  <a:gd name="T3" fmla="*/ 180 h 189"/>
                  <a:gd name="T4" fmla="*/ 85 w 188"/>
                  <a:gd name="T5" fmla="*/ 150 h 189"/>
                  <a:gd name="T6" fmla="*/ 0 w 188"/>
                  <a:gd name="T7" fmla="*/ 150 h 189"/>
                  <a:gd name="T8" fmla="*/ 1 w 188"/>
                  <a:gd name="T9" fmla="*/ 0 h 189"/>
                  <a:gd name="T10" fmla="*/ 187 w 188"/>
                  <a:gd name="T11" fmla="*/ 0 h 189"/>
                  <a:gd name="T12" fmla="*/ 188 w 188"/>
                  <a:gd name="T13" fmla="*/ 150 h 189"/>
                  <a:gd name="T14" fmla="*/ 103 w 188"/>
                  <a:gd name="T15" fmla="*/ 150 h 189"/>
                  <a:gd name="T16" fmla="*/ 104 w 188"/>
                  <a:gd name="T17" fmla="*/ 181 h 189"/>
                  <a:gd name="T18" fmla="*/ 137 w 188"/>
                  <a:gd name="T19" fmla="*/ 189 h 189"/>
                  <a:gd name="T20" fmla="*/ 52 w 188"/>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8"/>
                  <a:gd name="T34" fmla="*/ 0 h 189"/>
                  <a:gd name="T35" fmla="*/ 188 w 188"/>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8" h="189">
                    <a:moveTo>
                      <a:pt x="52" y="189"/>
                    </a:moveTo>
                    <a:lnTo>
                      <a:pt x="83" y="180"/>
                    </a:lnTo>
                    <a:lnTo>
                      <a:pt x="85" y="150"/>
                    </a:lnTo>
                    <a:lnTo>
                      <a:pt x="0" y="150"/>
                    </a:lnTo>
                    <a:lnTo>
                      <a:pt x="1" y="0"/>
                    </a:lnTo>
                    <a:lnTo>
                      <a:pt x="187" y="0"/>
                    </a:lnTo>
                    <a:lnTo>
                      <a:pt x="188" y="150"/>
                    </a:lnTo>
                    <a:lnTo>
                      <a:pt x="103" y="150"/>
                    </a:lnTo>
                    <a:lnTo>
                      <a:pt x="104" y="181"/>
                    </a:lnTo>
                    <a:lnTo>
                      <a:pt x="137" y="189"/>
                    </a:lnTo>
                    <a:lnTo>
                      <a:pt x="52" y="189"/>
                    </a:lnTo>
                    <a:close/>
                  </a:path>
                </a:pathLst>
              </a:custGeom>
              <a:solidFill>
                <a:srgbClr val="CCCCCC"/>
              </a:solidFill>
              <a:ln w="3175">
                <a:solidFill>
                  <a:srgbClr val="999999"/>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53" name="Freeform 9568"/>
              <p:cNvSpPr/>
              <p:nvPr/>
            </p:nvSpPr>
            <p:spPr bwMode="auto">
              <a:xfrm>
                <a:off x="1111" y="1013"/>
                <a:ext cx="176" cy="131"/>
              </a:xfrm>
              <a:custGeom>
                <a:avLst/>
                <a:gdLst>
                  <a:gd name="T0" fmla="*/ 420 w 420"/>
                  <a:gd name="T1" fmla="*/ 0 h 308"/>
                  <a:gd name="T2" fmla="*/ 0 w 420"/>
                  <a:gd name="T3" fmla="*/ 0 h 308"/>
                  <a:gd name="T4" fmla="*/ 1 w 420"/>
                  <a:gd name="T5" fmla="*/ 308 h 308"/>
                  <a:gd name="T6" fmla="*/ 420 w 420"/>
                  <a:gd name="T7" fmla="*/ 308 h 308"/>
                  <a:gd name="T8" fmla="*/ 420 w 420"/>
                  <a:gd name="T9" fmla="*/ 0 h 308"/>
                  <a:gd name="T10" fmla="*/ 0 60000 65536"/>
                  <a:gd name="T11" fmla="*/ 0 60000 65536"/>
                  <a:gd name="T12" fmla="*/ 0 60000 65536"/>
                  <a:gd name="T13" fmla="*/ 0 60000 65536"/>
                  <a:gd name="T14" fmla="*/ 0 60000 65536"/>
                  <a:gd name="T15" fmla="*/ 0 w 420"/>
                  <a:gd name="T16" fmla="*/ 0 h 308"/>
                  <a:gd name="T17" fmla="*/ 420 w 420"/>
                  <a:gd name="T18" fmla="*/ 308 h 308"/>
                </a:gdLst>
                <a:ahLst/>
                <a:cxnLst>
                  <a:cxn ang="T10">
                    <a:pos x="T0" y="T1"/>
                  </a:cxn>
                  <a:cxn ang="T11">
                    <a:pos x="T2" y="T3"/>
                  </a:cxn>
                  <a:cxn ang="T12">
                    <a:pos x="T4" y="T5"/>
                  </a:cxn>
                  <a:cxn ang="T13">
                    <a:pos x="T6" y="T7"/>
                  </a:cxn>
                  <a:cxn ang="T14">
                    <a:pos x="T8" y="T9"/>
                  </a:cxn>
                </a:cxnLst>
                <a:rect l="T15" t="T16" r="T17" b="T18"/>
                <a:pathLst>
                  <a:path w="420" h="308">
                    <a:moveTo>
                      <a:pt x="420" y="0"/>
                    </a:moveTo>
                    <a:lnTo>
                      <a:pt x="0" y="0"/>
                    </a:lnTo>
                    <a:lnTo>
                      <a:pt x="1" y="308"/>
                    </a:lnTo>
                    <a:lnTo>
                      <a:pt x="420" y="308"/>
                    </a:lnTo>
                    <a:lnTo>
                      <a:pt x="420" y="0"/>
                    </a:lnTo>
                    <a:close/>
                  </a:path>
                </a:pathLst>
              </a:custGeom>
              <a:gradFill rotWithShape="1">
                <a:gsLst>
                  <a:gs pos="0">
                    <a:srgbClr val="000000"/>
                  </a:gs>
                  <a:gs pos="100000">
                    <a:srgbClr val="333333"/>
                  </a:gs>
                </a:gsLst>
                <a:lin ang="2700000" scaled="1"/>
              </a:gradFill>
              <a:ln w="3175">
                <a:solidFill>
                  <a:srgbClr val="666666">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54" name="Oval 9569"/>
              <p:cNvSpPr>
                <a:spLocks noChangeArrowheads="1"/>
              </p:cNvSpPr>
              <p:nvPr/>
            </p:nvSpPr>
            <p:spPr bwMode="auto">
              <a:xfrm>
                <a:off x="1271" y="1149"/>
                <a:ext cx="12" cy="6"/>
              </a:xfrm>
              <a:prstGeom prst="ellipse">
                <a:avLst/>
              </a:prstGeom>
              <a:solidFill>
                <a:srgbClr val="666666"/>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55" name="Oval 9570"/>
              <p:cNvSpPr>
                <a:spLocks noChangeArrowheads="1"/>
              </p:cNvSpPr>
              <p:nvPr/>
            </p:nvSpPr>
            <p:spPr bwMode="auto">
              <a:xfrm>
                <a:off x="1253" y="1149"/>
                <a:ext cx="12" cy="6"/>
              </a:xfrm>
              <a:prstGeom prst="ellipse">
                <a:avLst/>
              </a:prstGeom>
              <a:solidFill>
                <a:srgbClr val="999999"/>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56" name="Oval 9571"/>
              <p:cNvSpPr>
                <a:spLocks noChangeArrowheads="1"/>
              </p:cNvSpPr>
              <p:nvPr/>
            </p:nvSpPr>
            <p:spPr bwMode="auto">
              <a:xfrm>
                <a:off x="1234" y="1149"/>
                <a:ext cx="12" cy="6"/>
              </a:xfrm>
              <a:prstGeom prst="ellipse">
                <a:avLst/>
              </a:prstGeom>
              <a:solidFill>
                <a:srgbClr val="999999"/>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19" name="Group 9572"/>
            <p:cNvGrpSpPr/>
            <p:nvPr/>
          </p:nvGrpSpPr>
          <p:grpSpPr bwMode="auto">
            <a:xfrm>
              <a:off x="1706" y="2389"/>
              <a:ext cx="173" cy="49"/>
              <a:chOff x="956" y="1228"/>
              <a:chExt cx="248" cy="74"/>
            </a:xfrm>
          </p:grpSpPr>
          <p:sp>
            <p:nvSpPr>
              <p:cNvPr id="3452" name="Freeform 9573"/>
              <p:cNvSpPr/>
              <p:nvPr/>
            </p:nvSpPr>
            <p:spPr bwMode="auto">
              <a:xfrm>
                <a:off x="956" y="1230"/>
                <a:ext cx="248" cy="69"/>
              </a:xfrm>
              <a:custGeom>
                <a:avLst/>
                <a:gdLst>
                  <a:gd name="T0" fmla="*/ 3 w 248"/>
                  <a:gd name="T1" fmla="*/ 69 h 69"/>
                  <a:gd name="T2" fmla="*/ 0 w 248"/>
                  <a:gd name="T3" fmla="*/ 59 h 69"/>
                  <a:gd name="T4" fmla="*/ 30 w 248"/>
                  <a:gd name="T5" fmla="*/ 0 h 69"/>
                  <a:gd name="T6" fmla="*/ 218 w 248"/>
                  <a:gd name="T7" fmla="*/ 0 h 69"/>
                  <a:gd name="T8" fmla="*/ 248 w 248"/>
                  <a:gd name="T9" fmla="*/ 59 h 69"/>
                  <a:gd name="T10" fmla="*/ 244 w 248"/>
                  <a:gd name="T11" fmla="*/ 68 h 69"/>
                  <a:gd name="T12" fmla="*/ 3 w 248"/>
                  <a:gd name="T13" fmla="*/ 69 h 69"/>
                  <a:gd name="T14" fmla="*/ 0 60000 65536"/>
                  <a:gd name="T15" fmla="*/ 0 60000 65536"/>
                  <a:gd name="T16" fmla="*/ 0 60000 65536"/>
                  <a:gd name="T17" fmla="*/ 0 60000 65536"/>
                  <a:gd name="T18" fmla="*/ 0 60000 65536"/>
                  <a:gd name="T19" fmla="*/ 0 60000 65536"/>
                  <a:gd name="T20" fmla="*/ 0 60000 65536"/>
                  <a:gd name="T21" fmla="*/ 0 w 248"/>
                  <a:gd name="T22" fmla="*/ 0 h 69"/>
                  <a:gd name="T23" fmla="*/ 248 w 2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69">
                    <a:moveTo>
                      <a:pt x="3" y="69"/>
                    </a:moveTo>
                    <a:lnTo>
                      <a:pt x="0" y="59"/>
                    </a:lnTo>
                    <a:lnTo>
                      <a:pt x="30" y="0"/>
                    </a:lnTo>
                    <a:lnTo>
                      <a:pt x="218" y="0"/>
                    </a:lnTo>
                    <a:lnTo>
                      <a:pt x="248" y="59"/>
                    </a:lnTo>
                    <a:lnTo>
                      <a:pt x="244" y="68"/>
                    </a:lnTo>
                    <a:lnTo>
                      <a:pt x="3" y="69"/>
                    </a:lnTo>
                    <a:close/>
                  </a:path>
                </a:pathLst>
              </a:custGeom>
              <a:solidFill>
                <a:srgbClr val="AAAAAA"/>
              </a:solidFill>
              <a:ln w="3175">
                <a:solidFill>
                  <a:srgbClr val="808080"/>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53" name="Freeform 9574"/>
              <p:cNvSpPr/>
              <p:nvPr/>
            </p:nvSpPr>
            <p:spPr bwMode="auto">
              <a:xfrm>
                <a:off x="956" y="1289"/>
                <a:ext cx="248" cy="10"/>
              </a:xfrm>
              <a:custGeom>
                <a:avLst/>
                <a:gdLst>
                  <a:gd name="T0" fmla="*/ 6 w 588"/>
                  <a:gd name="T1" fmla="*/ 24 h 24"/>
                  <a:gd name="T2" fmla="*/ 0 w 588"/>
                  <a:gd name="T3" fmla="*/ 0 h 24"/>
                  <a:gd name="T4" fmla="*/ 588 w 588"/>
                  <a:gd name="T5" fmla="*/ 0 h 24"/>
                  <a:gd name="T6" fmla="*/ 579 w 588"/>
                  <a:gd name="T7" fmla="*/ 22 h 24"/>
                  <a:gd name="T8" fmla="*/ 6 w 588"/>
                  <a:gd name="T9" fmla="*/ 24 h 24"/>
                  <a:gd name="T10" fmla="*/ 0 60000 65536"/>
                  <a:gd name="T11" fmla="*/ 0 60000 65536"/>
                  <a:gd name="T12" fmla="*/ 0 60000 65536"/>
                  <a:gd name="T13" fmla="*/ 0 60000 65536"/>
                  <a:gd name="T14" fmla="*/ 0 60000 65536"/>
                  <a:gd name="T15" fmla="*/ 0 w 588"/>
                  <a:gd name="T16" fmla="*/ 0 h 24"/>
                  <a:gd name="T17" fmla="*/ 588 w 588"/>
                  <a:gd name="T18" fmla="*/ 24 h 24"/>
                </a:gdLst>
                <a:ahLst/>
                <a:cxnLst>
                  <a:cxn ang="T10">
                    <a:pos x="T0" y="T1"/>
                  </a:cxn>
                  <a:cxn ang="T11">
                    <a:pos x="T2" y="T3"/>
                  </a:cxn>
                  <a:cxn ang="T12">
                    <a:pos x="T4" y="T5"/>
                  </a:cxn>
                  <a:cxn ang="T13">
                    <a:pos x="T6" y="T7"/>
                  </a:cxn>
                  <a:cxn ang="T14">
                    <a:pos x="T8" y="T9"/>
                  </a:cxn>
                </a:cxnLst>
                <a:rect l="T15" t="T16" r="T17" b="T18"/>
                <a:pathLst>
                  <a:path w="588" h="24">
                    <a:moveTo>
                      <a:pt x="6" y="24"/>
                    </a:moveTo>
                    <a:lnTo>
                      <a:pt x="0" y="0"/>
                    </a:lnTo>
                    <a:lnTo>
                      <a:pt x="588" y="0"/>
                    </a:lnTo>
                    <a:lnTo>
                      <a:pt x="579" y="22"/>
                    </a:lnTo>
                    <a:lnTo>
                      <a:pt x="6" y="24"/>
                    </a:lnTo>
                    <a:close/>
                  </a:path>
                </a:pathLst>
              </a:custGeom>
              <a:solidFill>
                <a:srgbClr val="666666"/>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54" name="Freeform 9575"/>
              <p:cNvSpPr/>
              <p:nvPr/>
            </p:nvSpPr>
            <p:spPr bwMode="auto">
              <a:xfrm>
                <a:off x="986" y="1228"/>
                <a:ext cx="188" cy="3"/>
              </a:xfrm>
              <a:custGeom>
                <a:avLst/>
                <a:gdLst>
                  <a:gd name="T0" fmla="*/ 0 w 448"/>
                  <a:gd name="T1" fmla="*/ 6 h 7"/>
                  <a:gd name="T2" fmla="*/ 3 w 448"/>
                  <a:gd name="T3" fmla="*/ 0 h 7"/>
                  <a:gd name="T4" fmla="*/ 445 w 448"/>
                  <a:gd name="T5" fmla="*/ 0 h 7"/>
                  <a:gd name="T6" fmla="*/ 448 w 448"/>
                  <a:gd name="T7" fmla="*/ 7 h 7"/>
                  <a:gd name="T8" fmla="*/ 0 w 448"/>
                  <a:gd name="T9" fmla="*/ 6 h 7"/>
                  <a:gd name="T10" fmla="*/ 0 60000 65536"/>
                  <a:gd name="T11" fmla="*/ 0 60000 65536"/>
                  <a:gd name="T12" fmla="*/ 0 60000 65536"/>
                  <a:gd name="T13" fmla="*/ 0 60000 65536"/>
                  <a:gd name="T14" fmla="*/ 0 60000 65536"/>
                  <a:gd name="T15" fmla="*/ 0 w 448"/>
                  <a:gd name="T16" fmla="*/ 0 h 7"/>
                  <a:gd name="T17" fmla="*/ 448 w 448"/>
                  <a:gd name="T18" fmla="*/ 7 h 7"/>
                </a:gdLst>
                <a:ahLst/>
                <a:cxnLst>
                  <a:cxn ang="T10">
                    <a:pos x="T0" y="T1"/>
                  </a:cxn>
                  <a:cxn ang="T11">
                    <a:pos x="T2" y="T3"/>
                  </a:cxn>
                  <a:cxn ang="T12">
                    <a:pos x="T4" y="T5"/>
                  </a:cxn>
                  <a:cxn ang="T13">
                    <a:pos x="T6" y="T7"/>
                  </a:cxn>
                  <a:cxn ang="T14">
                    <a:pos x="T8" y="T9"/>
                  </a:cxn>
                </a:cxnLst>
                <a:rect l="T15" t="T16" r="T17" b="T18"/>
                <a:pathLst>
                  <a:path w="448" h="7">
                    <a:moveTo>
                      <a:pt x="0" y="6"/>
                    </a:moveTo>
                    <a:lnTo>
                      <a:pt x="3" y="0"/>
                    </a:lnTo>
                    <a:lnTo>
                      <a:pt x="445" y="0"/>
                    </a:lnTo>
                    <a:lnTo>
                      <a:pt x="448" y="7"/>
                    </a:lnTo>
                    <a:lnTo>
                      <a:pt x="0" y="6"/>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20" name="Group 9576"/>
              <p:cNvGrpSpPr/>
              <p:nvPr/>
            </p:nvGrpSpPr>
            <p:grpSpPr bwMode="auto">
              <a:xfrm>
                <a:off x="986" y="1254"/>
                <a:ext cx="197" cy="48"/>
                <a:chOff x="55" y="1252"/>
                <a:chExt cx="485" cy="84"/>
              </a:xfrm>
            </p:grpSpPr>
            <p:sp>
              <p:nvSpPr>
                <p:cNvPr id="3456" name="Rectangle 9577"/>
                <p:cNvSpPr>
                  <a:spLocks noChangeArrowheads="1"/>
                </p:cNvSpPr>
                <p:nvPr/>
              </p:nvSpPr>
              <p:spPr bwMode="auto">
                <a:xfrm>
                  <a:off x="80" y="1252"/>
                  <a:ext cx="17"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57" name="Rectangle 9578"/>
                <p:cNvSpPr>
                  <a:spLocks noChangeArrowheads="1"/>
                </p:cNvSpPr>
                <p:nvPr/>
              </p:nvSpPr>
              <p:spPr bwMode="auto">
                <a:xfrm>
                  <a:off x="10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58" name="Rectangle 9579"/>
                <p:cNvSpPr>
                  <a:spLocks noChangeArrowheads="1"/>
                </p:cNvSpPr>
                <p:nvPr/>
              </p:nvSpPr>
              <p:spPr bwMode="auto">
                <a:xfrm>
                  <a:off x="12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59" name="Rectangle 9580"/>
                <p:cNvSpPr>
                  <a:spLocks noChangeArrowheads="1"/>
                </p:cNvSpPr>
                <p:nvPr/>
              </p:nvSpPr>
              <p:spPr bwMode="auto">
                <a:xfrm>
                  <a:off x="154"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0" name="Rectangle 9581"/>
                <p:cNvSpPr>
                  <a:spLocks noChangeArrowheads="1"/>
                </p:cNvSpPr>
                <p:nvPr/>
              </p:nvSpPr>
              <p:spPr bwMode="auto">
                <a:xfrm>
                  <a:off x="181"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1" name="Rectangle 9582"/>
                <p:cNvSpPr>
                  <a:spLocks noChangeArrowheads="1"/>
                </p:cNvSpPr>
                <p:nvPr/>
              </p:nvSpPr>
              <p:spPr bwMode="auto">
                <a:xfrm>
                  <a:off x="208"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2" name="Rectangle 9583"/>
                <p:cNvSpPr>
                  <a:spLocks noChangeArrowheads="1"/>
                </p:cNvSpPr>
                <p:nvPr/>
              </p:nvSpPr>
              <p:spPr bwMode="auto">
                <a:xfrm>
                  <a:off x="23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3" name="Rectangle 9584"/>
                <p:cNvSpPr>
                  <a:spLocks noChangeArrowheads="1"/>
                </p:cNvSpPr>
                <p:nvPr/>
              </p:nvSpPr>
              <p:spPr bwMode="auto">
                <a:xfrm>
                  <a:off x="26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4" name="Rectangle 9585"/>
                <p:cNvSpPr>
                  <a:spLocks noChangeArrowheads="1"/>
                </p:cNvSpPr>
                <p:nvPr/>
              </p:nvSpPr>
              <p:spPr bwMode="auto">
                <a:xfrm>
                  <a:off x="292"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5" name="Rectangle 9586"/>
                <p:cNvSpPr>
                  <a:spLocks noChangeArrowheads="1"/>
                </p:cNvSpPr>
                <p:nvPr/>
              </p:nvSpPr>
              <p:spPr bwMode="auto">
                <a:xfrm>
                  <a:off x="319"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6" name="Rectangle 9587"/>
                <p:cNvSpPr>
                  <a:spLocks noChangeArrowheads="1"/>
                </p:cNvSpPr>
                <p:nvPr/>
              </p:nvSpPr>
              <p:spPr bwMode="auto">
                <a:xfrm>
                  <a:off x="346"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7" name="Rectangle 9588"/>
                <p:cNvSpPr>
                  <a:spLocks noChangeArrowheads="1"/>
                </p:cNvSpPr>
                <p:nvPr/>
              </p:nvSpPr>
              <p:spPr bwMode="auto">
                <a:xfrm>
                  <a:off x="37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8" name="Rectangle 9589"/>
                <p:cNvSpPr>
                  <a:spLocks noChangeArrowheads="1"/>
                </p:cNvSpPr>
                <p:nvPr/>
              </p:nvSpPr>
              <p:spPr bwMode="auto">
                <a:xfrm>
                  <a:off x="403"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69" name="Rectangle 9590"/>
                <p:cNvSpPr>
                  <a:spLocks noChangeArrowheads="1"/>
                </p:cNvSpPr>
                <p:nvPr/>
              </p:nvSpPr>
              <p:spPr bwMode="auto">
                <a:xfrm>
                  <a:off x="43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0" name="Rectangle 9591"/>
                <p:cNvSpPr>
                  <a:spLocks noChangeArrowheads="1"/>
                </p:cNvSpPr>
                <p:nvPr/>
              </p:nvSpPr>
              <p:spPr bwMode="auto">
                <a:xfrm>
                  <a:off x="483" y="1252"/>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1" name="Rectangle 9592"/>
                <p:cNvSpPr>
                  <a:spLocks noChangeArrowheads="1"/>
                </p:cNvSpPr>
                <p:nvPr/>
              </p:nvSpPr>
              <p:spPr bwMode="auto">
                <a:xfrm>
                  <a:off x="45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2" name="Rectangle 9593"/>
                <p:cNvSpPr>
                  <a:spLocks noChangeArrowheads="1"/>
                </p:cNvSpPr>
                <p:nvPr/>
              </p:nvSpPr>
              <p:spPr bwMode="auto">
                <a:xfrm>
                  <a:off x="75" y="1266"/>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3" name="Rectangle 9594"/>
                <p:cNvSpPr>
                  <a:spLocks noChangeArrowheads="1"/>
                </p:cNvSpPr>
                <p:nvPr/>
              </p:nvSpPr>
              <p:spPr bwMode="auto">
                <a:xfrm>
                  <a:off x="11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4" name="Rectangle 9595"/>
                <p:cNvSpPr>
                  <a:spLocks noChangeArrowheads="1"/>
                </p:cNvSpPr>
                <p:nvPr/>
              </p:nvSpPr>
              <p:spPr bwMode="auto">
                <a:xfrm>
                  <a:off x="141"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5" name="Rectangle 9596"/>
                <p:cNvSpPr>
                  <a:spLocks noChangeArrowheads="1"/>
                </p:cNvSpPr>
                <p:nvPr/>
              </p:nvSpPr>
              <p:spPr bwMode="auto">
                <a:xfrm>
                  <a:off x="1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6" name="Rectangle 9597"/>
                <p:cNvSpPr>
                  <a:spLocks noChangeArrowheads="1"/>
                </p:cNvSpPr>
                <p:nvPr/>
              </p:nvSpPr>
              <p:spPr bwMode="auto">
                <a:xfrm>
                  <a:off x="19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7" name="Rectangle 9598"/>
                <p:cNvSpPr>
                  <a:spLocks noChangeArrowheads="1"/>
                </p:cNvSpPr>
                <p:nvPr/>
              </p:nvSpPr>
              <p:spPr bwMode="auto">
                <a:xfrm>
                  <a:off x="22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8" name="Rectangle 9599"/>
                <p:cNvSpPr>
                  <a:spLocks noChangeArrowheads="1"/>
                </p:cNvSpPr>
                <p:nvPr/>
              </p:nvSpPr>
              <p:spPr bwMode="auto">
                <a:xfrm>
                  <a:off x="24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79" name="Rectangle 9600"/>
                <p:cNvSpPr>
                  <a:spLocks noChangeArrowheads="1"/>
                </p:cNvSpPr>
                <p:nvPr/>
              </p:nvSpPr>
              <p:spPr bwMode="auto">
                <a:xfrm>
                  <a:off x="276"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0" name="Rectangle 9601"/>
                <p:cNvSpPr>
                  <a:spLocks noChangeArrowheads="1"/>
                </p:cNvSpPr>
                <p:nvPr/>
              </p:nvSpPr>
              <p:spPr bwMode="auto">
                <a:xfrm>
                  <a:off x="30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1" name="Rectangle 9602"/>
                <p:cNvSpPr>
                  <a:spLocks noChangeArrowheads="1"/>
                </p:cNvSpPr>
                <p:nvPr/>
              </p:nvSpPr>
              <p:spPr bwMode="auto">
                <a:xfrm>
                  <a:off x="33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2" name="Rectangle 9603"/>
                <p:cNvSpPr>
                  <a:spLocks noChangeArrowheads="1"/>
                </p:cNvSpPr>
                <p:nvPr/>
              </p:nvSpPr>
              <p:spPr bwMode="auto">
                <a:xfrm>
                  <a:off x="357"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3" name="Rectangle 9604"/>
                <p:cNvSpPr>
                  <a:spLocks noChangeArrowheads="1"/>
                </p:cNvSpPr>
                <p:nvPr/>
              </p:nvSpPr>
              <p:spPr bwMode="auto">
                <a:xfrm>
                  <a:off x="38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4" name="Rectangle 9605"/>
                <p:cNvSpPr>
                  <a:spLocks noChangeArrowheads="1"/>
                </p:cNvSpPr>
                <p:nvPr/>
              </p:nvSpPr>
              <p:spPr bwMode="auto">
                <a:xfrm>
                  <a:off x="412"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5" name="Rectangle 9606"/>
                <p:cNvSpPr>
                  <a:spLocks noChangeArrowheads="1"/>
                </p:cNvSpPr>
                <p:nvPr/>
              </p:nvSpPr>
              <p:spPr bwMode="auto">
                <a:xfrm>
                  <a:off x="43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6" name="Rectangle 9607"/>
                <p:cNvSpPr>
                  <a:spLocks noChangeArrowheads="1"/>
                </p:cNvSpPr>
                <p:nvPr/>
              </p:nvSpPr>
              <p:spPr bwMode="auto">
                <a:xfrm>
                  <a:off x="49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7" name="Rectangle 9608"/>
                <p:cNvSpPr>
                  <a:spLocks noChangeArrowheads="1"/>
                </p:cNvSpPr>
                <p:nvPr/>
              </p:nvSpPr>
              <p:spPr bwMode="auto">
                <a:xfrm>
                  <a:off x="4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8" name="Rectangle 9609"/>
                <p:cNvSpPr>
                  <a:spLocks noChangeArrowheads="1"/>
                </p:cNvSpPr>
                <p:nvPr/>
              </p:nvSpPr>
              <p:spPr bwMode="auto">
                <a:xfrm>
                  <a:off x="70"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89" name="Rectangle 9610"/>
                <p:cNvSpPr>
                  <a:spLocks noChangeArrowheads="1"/>
                </p:cNvSpPr>
                <p:nvPr/>
              </p:nvSpPr>
              <p:spPr bwMode="auto">
                <a:xfrm>
                  <a:off x="103"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0" name="Rectangle 9611"/>
                <p:cNvSpPr>
                  <a:spLocks noChangeArrowheads="1"/>
                </p:cNvSpPr>
                <p:nvPr/>
              </p:nvSpPr>
              <p:spPr bwMode="auto">
                <a:xfrm>
                  <a:off x="130"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1" name="Rectangle 9612"/>
                <p:cNvSpPr>
                  <a:spLocks noChangeArrowheads="1"/>
                </p:cNvSpPr>
                <p:nvPr/>
              </p:nvSpPr>
              <p:spPr bwMode="auto">
                <a:xfrm>
                  <a:off x="15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2" name="Rectangle 9613"/>
                <p:cNvSpPr>
                  <a:spLocks noChangeArrowheads="1"/>
                </p:cNvSpPr>
                <p:nvPr/>
              </p:nvSpPr>
              <p:spPr bwMode="auto">
                <a:xfrm>
                  <a:off x="18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3" name="Rectangle 9614"/>
                <p:cNvSpPr>
                  <a:spLocks noChangeArrowheads="1"/>
                </p:cNvSpPr>
                <p:nvPr/>
              </p:nvSpPr>
              <p:spPr bwMode="auto">
                <a:xfrm>
                  <a:off x="21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4" name="Rectangle 9615"/>
                <p:cNvSpPr>
                  <a:spLocks noChangeArrowheads="1"/>
                </p:cNvSpPr>
                <p:nvPr/>
              </p:nvSpPr>
              <p:spPr bwMode="auto">
                <a:xfrm>
                  <a:off x="23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5" name="Rectangle 9616"/>
                <p:cNvSpPr>
                  <a:spLocks noChangeArrowheads="1"/>
                </p:cNvSpPr>
                <p:nvPr/>
              </p:nvSpPr>
              <p:spPr bwMode="auto">
                <a:xfrm>
                  <a:off x="26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6" name="Rectangle 9617"/>
                <p:cNvSpPr>
                  <a:spLocks noChangeArrowheads="1"/>
                </p:cNvSpPr>
                <p:nvPr/>
              </p:nvSpPr>
              <p:spPr bwMode="auto">
                <a:xfrm>
                  <a:off x="29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7" name="Rectangle 9618"/>
                <p:cNvSpPr>
                  <a:spLocks noChangeArrowheads="1"/>
                </p:cNvSpPr>
                <p:nvPr/>
              </p:nvSpPr>
              <p:spPr bwMode="auto">
                <a:xfrm>
                  <a:off x="31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8" name="Rectangle 9619"/>
                <p:cNvSpPr>
                  <a:spLocks noChangeArrowheads="1"/>
                </p:cNvSpPr>
                <p:nvPr/>
              </p:nvSpPr>
              <p:spPr bwMode="auto">
                <a:xfrm>
                  <a:off x="34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499" name="Rectangle 9620"/>
                <p:cNvSpPr>
                  <a:spLocks noChangeArrowheads="1"/>
                </p:cNvSpPr>
                <p:nvPr/>
              </p:nvSpPr>
              <p:spPr bwMode="auto">
                <a:xfrm>
                  <a:off x="37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0" name="Rectangle 9621"/>
                <p:cNvSpPr>
                  <a:spLocks noChangeArrowheads="1"/>
                </p:cNvSpPr>
                <p:nvPr/>
              </p:nvSpPr>
              <p:spPr bwMode="auto">
                <a:xfrm>
                  <a:off x="39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1" name="Rectangle 9622"/>
                <p:cNvSpPr>
                  <a:spLocks noChangeArrowheads="1"/>
                </p:cNvSpPr>
                <p:nvPr/>
              </p:nvSpPr>
              <p:spPr bwMode="auto">
                <a:xfrm>
                  <a:off x="424"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2" name="Rectangle 9623"/>
                <p:cNvSpPr>
                  <a:spLocks noChangeArrowheads="1"/>
                </p:cNvSpPr>
                <p:nvPr/>
              </p:nvSpPr>
              <p:spPr bwMode="auto">
                <a:xfrm>
                  <a:off x="485" y="128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3" name="Rectangle 9624"/>
                <p:cNvSpPr>
                  <a:spLocks noChangeArrowheads="1"/>
                </p:cNvSpPr>
                <p:nvPr/>
              </p:nvSpPr>
              <p:spPr bwMode="auto">
                <a:xfrm>
                  <a:off x="451"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4" name="Rectangle 9625"/>
                <p:cNvSpPr>
                  <a:spLocks noChangeArrowheads="1"/>
                </p:cNvSpPr>
                <p:nvPr/>
              </p:nvSpPr>
              <p:spPr bwMode="auto">
                <a:xfrm>
                  <a:off x="119"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5" name="Rectangle 9626"/>
                <p:cNvSpPr>
                  <a:spLocks noChangeArrowheads="1"/>
                </p:cNvSpPr>
                <p:nvPr/>
              </p:nvSpPr>
              <p:spPr bwMode="auto">
                <a:xfrm>
                  <a:off x="146"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6" name="Rectangle 9627"/>
                <p:cNvSpPr>
                  <a:spLocks noChangeArrowheads="1"/>
                </p:cNvSpPr>
                <p:nvPr/>
              </p:nvSpPr>
              <p:spPr bwMode="auto">
                <a:xfrm>
                  <a:off x="173"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7" name="Rectangle 9628"/>
                <p:cNvSpPr>
                  <a:spLocks noChangeArrowheads="1"/>
                </p:cNvSpPr>
                <p:nvPr/>
              </p:nvSpPr>
              <p:spPr bwMode="auto">
                <a:xfrm>
                  <a:off x="20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8" name="Rectangle 9629"/>
                <p:cNvSpPr>
                  <a:spLocks noChangeArrowheads="1"/>
                </p:cNvSpPr>
                <p:nvPr/>
              </p:nvSpPr>
              <p:spPr bwMode="auto">
                <a:xfrm>
                  <a:off x="22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09" name="Rectangle 9630"/>
                <p:cNvSpPr>
                  <a:spLocks noChangeArrowheads="1"/>
                </p:cNvSpPr>
                <p:nvPr/>
              </p:nvSpPr>
              <p:spPr bwMode="auto">
                <a:xfrm>
                  <a:off x="25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0" name="Rectangle 9631"/>
                <p:cNvSpPr>
                  <a:spLocks noChangeArrowheads="1"/>
                </p:cNvSpPr>
                <p:nvPr/>
              </p:nvSpPr>
              <p:spPr bwMode="auto">
                <a:xfrm>
                  <a:off x="28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1" name="Rectangle 9632"/>
                <p:cNvSpPr>
                  <a:spLocks noChangeArrowheads="1"/>
                </p:cNvSpPr>
                <p:nvPr/>
              </p:nvSpPr>
              <p:spPr bwMode="auto">
                <a:xfrm>
                  <a:off x="30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2" name="Rectangle 9633"/>
                <p:cNvSpPr>
                  <a:spLocks noChangeArrowheads="1"/>
                </p:cNvSpPr>
                <p:nvPr/>
              </p:nvSpPr>
              <p:spPr bwMode="auto">
                <a:xfrm>
                  <a:off x="33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3" name="Rectangle 9634"/>
                <p:cNvSpPr>
                  <a:spLocks noChangeArrowheads="1"/>
                </p:cNvSpPr>
                <p:nvPr/>
              </p:nvSpPr>
              <p:spPr bwMode="auto">
                <a:xfrm>
                  <a:off x="36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4" name="Rectangle 9635"/>
                <p:cNvSpPr>
                  <a:spLocks noChangeArrowheads="1"/>
                </p:cNvSpPr>
                <p:nvPr/>
              </p:nvSpPr>
              <p:spPr bwMode="auto">
                <a:xfrm>
                  <a:off x="388"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5" name="Rectangle 9636"/>
                <p:cNvSpPr>
                  <a:spLocks noChangeArrowheads="1"/>
                </p:cNvSpPr>
                <p:nvPr/>
              </p:nvSpPr>
              <p:spPr bwMode="auto">
                <a:xfrm>
                  <a:off x="41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6" name="Rectangle 9637"/>
                <p:cNvSpPr>
                  <a:spLocks noChangeArrowheads="1"/>
                </p:cNvSpPr>
                <p:nvPr/>
              </p:nvSpPr>
              <p:spPr bwMode="auto">
                <a:xfrm>
                  <a:off x="44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7" name="Rectangle 9638"/>
                <p:cNvSpPr>
                  <a:spLocks noChangeArrowheads="1"/>
                </p:cNvSpPr>
                <p:nvPr/>
              </p:nvSpPr>
              <p:spPr bwMode="auto">
                <a:xfrm>
                  <a:off x="498" y="129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8" name="Rectangle 9639"/>
                <p:cNvSpPr>
                  <a:spLocks noChangeArrowheads="1"/>
                </p:cNvSpPr>
                <p:nvPr/>
              </p:nvSpPr>
              <p:spPr bwMode="auto">
                <a:xfrm>
                  <a:off x="47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19" name="Rectangle 9640"/>
                <p:cNvSpPr>
                  <a:spLocks noChangeArrowheads="1"/>
                </p:cNvSpPr>
                <p:nvPr/>
              </p:nvSpPr>
              <p:spPr bwMode="auto">
                <a:xfrm>
                  <a:off x="65"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0" name="Rectangle 9641"/>
                <p:cNvSpPr>
                  <a:spLocks noChangeArrowheads="1"/>
                </p:cNvSpPr>
                <p:nvPr/>
              </p:nvSpPr>
              <p:spPr bwMode="auto">
                <a:xfrm>
                  <a:off x="92"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1" name="Rectangle 9642"/>
                <p:cNvSpPr>
                  <a:spLocks noChangeArrowheads="1"/>
                </p:cNvSpPr>
                <p:nvPr/>
              </p:nvSpPr>
              <p:spPr bwMode="auto">
                <a:xfrm>
                  <a:off x="60"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2" name="Rectangle 9643"/>
                <p:cNvSpPr>
                  <a:spLocks noChangeArrowheads="1"/>
                </p:cNvSpPr>
                <p:nvPr/>
              </p:nvSpPr>
              <p:spPr bwMode="auto">
                <a:xfrm>
                  <a:off x="9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3" name="Rectangle 9644"/>
                <p:cNvSpPr>
                  <a:spLocks noChangeArrowheads="1"/>
                </p:cNvSpPr>
                <p:nvPr/>
              </p:nvSpPr>
              <p:spPr bwMode="auto">
                <a:xfrm>
                  <a:off x="12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4" name="Rectangle 9645"/>
                <p:cNvSpPr>
                  <a:spLocks noChangeArrowheads="1"/>
                </p:cNvSpPr>
                <p:nvPr/>
              </p:nvSpPr>
              <p:spPr bwMode="auto">
                <a:xfrm>
                  <a:off x="15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5" name="Rectangle 9646"/>
                <p:cNvSpPr>
                  <a:spLocks noChangeArrowheads="1"/>
                </p:cNvSpPr>
                <p:nvPr/>
              </p:nvSpPr>
              <p:spPr bwMode="auto">
                <a:xfrm>
                  <a:off x="176"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6" name="Rectangle 9647"/>
                <p:cNvSpPr>
                  <a:spLocks noChangeArrowheads="1"/>
                </p:cNvSpPr>
                <p:nvPr/>
              </p:nvSpPr>
              <p:spPr bwMode="auto">
                <a:xfrm>
                  <a:off x="20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7" name="Rectangle 9648"/>
                <p:cNvSpPr>
                  <a:spLocks noChangeArrowheads="1"/>
                </p:cNvSpPr>
                <p:nvPr/>
              </p:nvSpPr>
              <p:spPr bwMode="auto">
                <a:xfrm>
                  <a:off x="23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8" name="Rectangle 9649"/>
                <p:cNvSpPr>
                  <a:spLocks noChangeArrowheads="1"/>
                </p:cNvSpPr>
                <p:nvPr/>
              </p:nvSpPr>
              <p:spPr bwMode="auto">
                <a:xfrm>
                  <a:off x="25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29" name="Rectangle 9650"/>
                <p:cNvSpPr>
                  <a:spLocks noChangeArrowheads="1"/>
                </p:cNvSpPr>
                <p:nvPr/>
              </p:nvSpPr>
              <p:spPr bwMode="auto">
                <a:xfrm>
                  <a:off x="28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0" name="Rectangle 9651"/>
                <p:cNvSpPr>
                  <a:spLocks noChangeArrowheads="1"/>
                </p:cNvSpPr>
                <p:nvPr/>
              </p:nvSpPr>
              <p:spPr bwMode="auto">
                <a:xfrm>
                  <a:off x="31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1" name="Rectangle 9652"/>
                <p:cNvSpPr>
                  <a:spLocks noChangeArrowheads="1"/>
                </p:cNvSpPr>
                <p:nvPr/>
              </p:nvSpPr>
              <p:spPr bwMode="auto">
                <a:xfrm>
                  <a:off x="33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2" name="Rectangle 9653"/>
                <p:cNvSpPr>
                  <a:spLocks noChangeArrowheads="1"/>
                </p:cNvSpPr>
                <p:nvPr/>
              </p:nvSpPr>
              <p:spPr bwMode="auto">
                <a:xfrm>
                  <a:off x="36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3" name="Rectangle 9654"/>
                <p:cNvSpPr>
                  <a:spLocks noChangeArrowheads="1"/>
                </p:cNvSpPr>
                <p:nvPr/>
              </p:nvSpPr>
              <p:spPr bwMode="auto">
                <a:xfrm>
                  <a:off x="39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4" name="Rectangle 9655"/>
                <p:cNvSpPr>
                  <a:spLocks noChangeArrowheads="1"/>
                </p:cNvSpPr>
                <p:nvPr/>
              </p:nvSpPr>
              <p:spPr bwMode="auto">
                <a:xfrm>
                  <a:off x="41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5" name="Rectangle 9656"/>
                <p:cNvSpPr>
                  <a:spLocks noChangeArrowheads="1"/>
                </p:cNvSpPr>
                <p:nvPr/>
              </p:nvSpPr>
              <p:spPr bwMode="auto">
                <a:xfrm>
                  <a:off x="499"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6" name="Rectangle 9657"/>
                <p:cNvSpPr>
                  <a:spLocks noChangeArrowheads="1"/>
                </p:cNvSpPr>
                <p:nvPr/>
              </p:nvSpPr>
              <p:spPr bwMode="auto">
                <a:xfrm>
                  <a:off x="445"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7" name="Rectangle 9658"/>
                <p:cNvSpPr>
                  <a:spLocks noChangeArrowheads="1"/>
                </p:cNvSpPr>
                <p:nvPr/>
              </p:nvSpPr>
              <p:spPr bwMode="auto">
                <a:xfrm>
                  <a:off x="11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8" name="Rectangle 9659"/>
                <p:cNvSpPr>
                  <a:spLocks noChangeArrowheads="1"/>
                </p:cNvSpPr>
                <p:nvPr/>
              </p:nvSpPr>
              <p:spPr bwMode="auto">
                <a:xfrm>
                  <a:off x="14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39" name="Rectangle 9660"/>
                <p:cNvSpPr>
                  <a:spLocks noChangeArrowheads="1"/>
                </p:cNvSpPr>
                <p:nvPr/>
              </p:nvSpPr>
              <p:spPr bwMode="auto">
                <a:xfrm>
                  <a:off x="171"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0" name="Rectangle 9661"/>
                <p:cNvSpPr>
                  <a:spLocks noChangeArrowheads="1"/>
                </p:cNvSpPr>
                <p:nvPr/>
              </p:nvSpPr>
              <p:spPr bwMode="auto">
                <a:xfrm>
                  <a:off x="198"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1" name="Rectangle 9662"/>
                <p:cNvSpPr>
                  <a:spLocks noChangeArrowheads="1"/>
                </p:cNvSpPr>
                <p:nvPr/>
              </p:nvSpPr>
              <p:spPr bwMode="auto">
                <a:xfrm>
                  <a:off x="227" y="1324"/>
                  <a:ext cx="11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2" name="Rectangle 9663"/>
                <p:cNvSpPr>
                  <a:spLocks noChangeArrowheads="1"/>
                </p:cNvSpPr>
                <p:nvPr/>
              </p:nvSpPr>
              <p:spPr bwMode="auto">
                <a:xfrm>
                  <a:off x="34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3" name="Rectangle 9664"/>
                <p:cNvSpPr>
                  <a:spLocks noChangeArrowheads="1"/>
                </p:cNvSpPr>
                <p:nvPr/>
              </p:nvSpPr>
              <p:spPr bwMode="auto">
                <a:xfrm>
                  <a:off x="37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4" name="Rectangle 9665"/>
                <p:cNvSpPr>
                  <a:spLocks noChangeArrowheads="1"/>
                </p:cNvSpPr>
                <p:nvPr/>
              </p:nvSpPr>
              <p:spPr bwMode="auto">
                <a:xfrm>
                  <a:off x="402"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5" name="Rectangle 9666"/>
                <p:cNvSpPr>
                  <a:spLocks noChangeArrowheads="1"/>
                </p:cNvSpPr>
                <p:nvPr/>
              </p:nvSpPr>
              <p:spPr bwMode="auto">
                <a:xfrm>
                  <a:off x="429"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6" name="Rectangle 9667"/>
                <p:cNvSpPr>
                  <a:spLocks noChangeArrowheads="1"/>
                </p:cNvSpPr>
                <p:nvPr/>
              </p:nvSpPr>
              <p:spPr bwMode="auto">
                <a:xfrm>
                  <a:off x="48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7" name="Rectangle 9668"/>
                <p:cNvSpPr>
                  <a:spLocks noChangeArrowheads="1"/>
                </p:cNvSpPr>
                <p:nvPr/>
              </p:nvSpPr>
              <p:spPr bwMode="auto">
                <a:xfrm>
                  <a:off x="456"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8" name="Rectangle 9669"/>
                <p:cNvSpPr>
                  <a:spLocks noChangeArrowheads="1"/>
                </p:cNvSpPr>
                <p:nvPr/>
              </p:nvSpPr>
              <p:spPr bwMode="auto">
                <a:xfrm>
                  <a:off x="5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49" name="Rectangle 9670"/>
                <p:cNvSpPr>
                  <a:spLocks noChangeArrowheads="1"/>
                </p:cNvSpPr>
                <p:nvPr/>
              </p:nvSpPr>
              <p:spPr bwMode="auto">
                <a:xfrm>
                  <a:off x="8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50" name="Rectangle 9671"/>
                <p:cNvSpPr>
                  <a:spLocks noChangeArrowheads="1"/>
                </p:cNvSpPr>
                <p:nvPr/>
              </p:nvSpPr>
              <p:spPr bwMode="auto">
                <a:xfrm>
                  <a:off x="511" y="132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551" name="Rectangle 9672"/>
                <p:cNvSpPr>
                  <a:spLocks noChangeArrowheads="1"/>
                </p:cNvSpPr>
                <p:nvPr/>
              </p:nvSpPr>
              <p:spPr bwMode="auto">
                <a:xfrm>
                  <a:off x="472"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grpSp>
      <p:grpSp>
        <p:nvGrpSpPr>
          <p:cNvPr id="21" name="Group 9673"/>
          <p:cNvGrpSpPr/>
          <p:nvPr/>
        </p:nvGrpSpPr>
        <p:grpSpPr bwMode="auto">
          <a:xfrm>
            <a:off x="396221" y="1424164"/>
            <a:ext cx="834666" cy="1393853"/>
            <a:chOff x="433" y="1122"/>
            <a:chExt cx="485" cy="806"/>
          </a:xfrm>
        </p:grpSpPr>
        <p:sp>
          <p:nvSpPr>
            <p:cNvPr id="3662" name="Freeform 9674"/>
            <p:cNvSpPr/>
            <p:nvPr/>
          </p:nvSpPr>
          <p:spPr bwMode="auto">
            <a:xfrm>
              <a:off x="436" y="1139"/>
              <a:ext cx="482" cy="112"/>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63" name="Rectangle 9675"/>
            <p:cNvSpPr>
              <a:spLocks noChangeArrowheads="1"/>
            </p:cNvSpPr>
            <p:nvPr/>
          </p:nvSpPr>
          <p:spPr bwMode="auto">
            <a:xfrm>
              <a:off x="544" y="1252"/>
              <a:ext cx="373" cy="676"/>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64" name="Freeform 9676"/>
            <p:cNvSpPr/>
            <p:nvPr/>
          </p:nvSpPr>
          <p:spPr bwMode="auto">
            <a:xfrm>
              <a:off x="433" y="1138"/>
              <a:ext cx="110" cy="790"/>
            </a:xfrm>
            <a:custGeom>
              <a:avLst/>
              <a:gdLst>
                <a:gd name="T0" fmla="*/ 0 w 114"/>
                <a:gd name="T1" fmla="*/ 0 h 842"/>
                <a:gd name="T2" fmla="*/ 0 w 114"/>
                <a:gd name="T3" fmla="*/ 722 h 842"/>
                <a:gd name="T4" fmla="*/ 114 w 114"/>
                <a:gd name="T5" fmla="*/ 842 h 842"/>
                <a:gd name="T6" fmla="*/ 114 w 114"/>
                <a:gd name="T7" fmla="*/ 120 h 842"/>
                <a:gd name="T8" fmla="*/ 0 w 114"/>
                <a:gd name="T9" fmla="*/ 0 h 842"/>
                <a:gd name="T10" fmla="*/ 0 60000 65536"/>
                <a:gd name="T11" fmla="*/ 0 60000 65536"/>
                <a:gd name="T12" fmla="*/ 0 60000 65536"/>
                <a:gd name="T13" fmla="*/ 0 60000 65536"/>
                <a:gd name="T14" fmla="*/ 0 60000 65536"/>
                <a:gd name="T15" fmla="*/ 0 w 114"/>
                <a:gd name="T16" fmla="*/ 0 h 842"/>
                <a:gd name="T17" fmla="*/ 114 w 114"/>
                <a:gd name="T18" fmla="*/ 842 h 842"/>
              </a:gdLst>
              <a:ahLst/>
              <a:cxnLst>
                <a:cxn ang="T10">
                  <a:pos x="T0" y="T1"/>
                </a:cxn>
                <a:cxn ang="T11">
                  <a:pos x="T2" y="T3"/>
                </a:cxn>
                <a:cxn ang="T12">
                  <a:pos x="T4" y="T5"/>
                </a:cxn>
                <a:cxn ang="T13">
                  <a:pos x="T6" y="T7"/>
                </a:cxn>
                <a:cxn ang="T14">
                  <a:pos x="T8" y="T9"/>
                </a:cxn>
              </a:cxnLst>
              <a:rect l="T15" t="T16" r="T17" b="T18"/>
              <a:pathLst>
                <a:path w="114" h="842">
                  <a:moveTo>
                    <a:pt x="0" y="0"/>
                  </a:moveTo>
                  <a:lnTo>
                    <a:pt x="0" y="722"/>
                  </a:lnTo>
                  <a:lnTo>
                    <a:pt x="114" y="842"/>
                  </a:lnTo>
                  <a:lnTo>
                    <a:pt x="114" y="120"/>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65" name="Rectangle 9677"/>
            <p:cNvSpPr>
              <a:spLocks noChangeArrowheads="1"/>
            </p:cNvSpPr>
            <p:nvPr/>
          </p:nvSpPr>
          <p:spPr bwMode="auto">
            <a:xfrm>
              <a:off x="549" y="1227"/>
              <a:ext cx="342" cy="16"/>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66" name="Freeform 9678"/>
            <p:cNvSpPr/>
            <p:nvPr/>
          </p:nvSpPr>
          <p:spPr bwMode="auto">
            <a:xfrm>
              <a:off x="433" y="1228"/>
              <a:ext cx="111" cy="132"/>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67" name="Freeform 9679"/>
            <p:cNvSpPr/>
            <p:nvPr/>
          </p:nvSpPr>
          <p:spPr bwMode="auto">
            <a:xfrm>
              <a:off x="433" y="1561"/>
              <a:ext cx="111" cy="132"/>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68" name="Freeform 9680"/>
            <p:cNvSpPr/>
            <p:nvPr/>
          </p:nvSpPr>
          <p:spPr bwMode="auto">
            <a:xfrm>
              <a:off x="433" y="1672"/>
              <a:ext cx="111" cy="132"/>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69" name="Freeform 9681"/>
            <p:cNvSpPr/>
            <p:nvPr/>
          </p:nvSpPr>
          <p:spPr bwMode="auto">
            <a:xfrm>
              <a:off x="433" y="1449"/>
              <a:ext cx="111" cy="133"/>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0" name="Freeform 9682"/>
            <p:cNvSpPr/>
            <p:nvPr/>
          </p:nvSpPr>
          <p:spPr bwMode="auto">
            <a:xfrm>
              <a:off x="433" y="1338"/>
              <a:ext cx="111" cy="132"/>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1" name="Rectangle 9683"/>
            <p:cNvSpPr>
              <a:spLocks noChangeArrowheads="1"/>
            </p:cNvSpPr>
            <p:nvPr/>
          </p:nvSpPr>
          <p:spPr bwMode="auto">
            <a:xfrm>
              <a:off x="547" y="1343"/>
              <a:ext cx="368" cy="15"/>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2" name="Rectangle 9684"/>
            <p:cNvSpPr>
              <a:spLocks noChangeArrowheads="1"/>
            </p:cNvSpPr>
            <p:nvPr/>
          </p:nvSpPr>
          <p:spPr bwMode="auto">
            <a:xfrm>
              <a:off x="547" y="1453"/>
              <a:ext cx="368" cy="16"/>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3" name="Rectangle 9685"/>
            <p:cNvSpPr>
              <a:spLocks noChangeArrowheads="1"/>
            </p:cNvSpPr>
            <p:nvPr/>
          </p:nvSpPr>
          <p:spPr bwMode="auto">
            <a:xfrm>
              <a:off x="547" y="1566"/>
              <a:ext cx="368" cy="16"/>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4" name="Rectangle 9686"/>
            <p:cNvSpPr>
              <a:spLocks noChangeArrowheads="1"/>
            </p:cNvSpPr>
            <p:nvPr/>
          </p:nvSpPr>
          <p:spPr bwMode="auto">
            <a:xfrm>
              <a:off x="547" y="1677"/>
              <a:ext cx="368" cy="16"/>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5" name="Rectangle 9687"/>
            <p:cNvSpPr>
              <a:spLocks noChangeArrowheads="1"/>
            </p:cNvSpPr>
            <p:nvPr/>
          </p:nvSpPr>
          <p:spPr bwMode="auto">
            <a:xfrm>
              <a:off x="547" y="1788"/>
              <a:ext cx="368" cy="16"/>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6" name="Rectangle 9688"/>
            <p:cNvSpPr>
              <a:spLocks noChangeArrowheads="1"/>
            </p:cNvSpPr>
            <p:nvPr/>
          </p:nvSpPr>
          <p:spPr bwMode="auto">
            <a:xfrm>
              <a:off x="553" y="1701"/>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7" name="Rectangle 9689"/>
            <p:cNvSpPr>
              <a:spLocks noChangeArrowheads="1"/>
            </p:cNvSpPr>
            <p:nvPr/>
          </p:nvSpPr>
          <p:spPr bwMode="auto">
            <a:xfrm>
              <a:off x="553" y="1753"/>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8" name="Rectangle 9690"/>
            <p:cNvSpPr>
              <a:spLocks noChangeArrowheads="1"/>
            </p:cNvSpPr>
            <p:nvPr/>
          </p:nvSpPr>
          <p:spPr bwMode="auto">
            <a:xfrm>
              <a:off x="881" y="1701"/>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79" name="Rectangle 9691"/>
            <p:cNvSpPr>
              <a:spLocks noChangeArrowheads="1"/>
            </p:cNvSpPr>
            <p:nvPr/>
          </p:nvSpPr>
          <p:spPr bwMode="auto">
            <a:xfrm>
              <a:off x="881" y="1753"/>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0" name="Rectangle 9692"/>
            <p:cNvSpPr>
              <a:spLocks noChangeArrowheads="1"/>
            </p:cNvSpPr>
            <p:nvPr/>
          </p:nvSpPr>
          <p:spPr bwMode="auto">
            <a:xfrm>
              <a:off x="840" y="170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1" name="Rectangle 9693"/>
            <p:cNvSpPr>
              <a:spLocks noChangeArrowheads="1"/>
            </p:cNvSpPr>
            <p:nvPr/>
          </p:nvSpPr>
          <p:spPr bwMode="auto">
            <a:xfrm>
              <a:off x="840" y="1753"/>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2" name="Rectangle 9694"/>
            <p:cNvSpPr>
              <a:spLocks noChangeArrowheads="1"/>
            </p:cNvSpPr>
            <p:nvPr/>
          </p:nvSpPr>
          <p:spPr bwMode="auto">
            <a:xfrm>
              <a:off x="800" y="170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3" name="Rectangle 9695"/>
            <p:cNvSpPr>
              <a:spLocks noChangeArrowheads="1"/>
            </p:cNvSpPr>
            <p:nvPr/>
          </p:nvSpPr>
          <p:spPr bwMode="auto">
            <a:xfrm>
              <a:off x="800" y="1753"/>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4" name="Rectangle 9696"/>
            <p:cNvSpPr>
              <a:spLocks noChangeArrowheads="1"/>
            </p:cNvSpPr>
            <p:nvPr/>
          </p:nvSpPr>
          <p:spPr bwMode="auto">
            <a:xfrm>
              <a:off x="758" y="170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5" name="Rectangle 9697"/>
            <p:cNvSpPr>
              <a:spLocks noChangeArrowheads="1"/>
            </p:cNvSpPr>
            <p:nvPr/>
          </p:nvSpPr>
          <p:spPr bwMode="auto">
            <a:xfrm>
              <a:off x="758" y="1753"/>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6" name="Rectangle 9698"/>
            <p:cNvSpPr>
              <a:spLocks noChangeArrowheads="1"/>
            </p:cNvSpPr>
            <p:nvPr/>
          </p:nvSpPr>
          <p:spPr bwMode="auto">
            <a:xfrm>
              <a:off x="718" y="170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7" name="Rectangle 9699"/>
            <p:cNvSpPr>
              <a:spLocks noChangeArrowheads="1"/>
            </p:cNvSpPr>
            <p:nvPr/>
          </p:nvSpPr>
          <p:spPr bwMode="auto">
            <a:xfrm>
              <a:off x="718" y="1753"/>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8" name="Rectangle 9700"/>
            <p:cNvSpPr>
              <a:spLocks noChangeArrowheads="1"/>
            </p:cNvSpPr>
            <p:nvPr/>
          </p:nvSpPr>
          <p:spPr bwMode="auto">
            <a:xfrm>
              <a:off x="676" y="1701"/>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89" name="Rectangle 9701"/>
            <p:cNvSpPr>
              <a:spLocks noChangeArrowheads="1"/>
            </p:cNvSpPr>
            <p:nvPr/>
          </p:nvSpPr>
          <p:spPr bwMode="auto">
            <a:xfrm>
              <a:off x="676" y="1753"/>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0" name="Rectangle 9702"/>
            <p:cNvSpPr>
              <a:spLocks noChangeArrowheads="1"/>
            </p:cNvSpPr>
            <p:nvPr/>
          </p:nvSpPr>
          <p:spPr bwMode="auto">
            <a:xfrm>
              <a:off x="636" y="170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1" name="Rectangle 9703"/>
            <p:cNvSpPr>
              <a:spLocks noChangeArrowheads="1"/>
            </p:cNvSpPr>
            <p:nvPr/>
          </p:nvSpPr>
          <p:spPr bwMode="auto">
            <a:xfrm>
              <a:off x="636" y="1753"/>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2" name="Rectangle 9704"/>
            <p:cNvSpPr>
              <a:spLocks noChangeArrowheads="1"/>
            </p:cNvSpPr>
            <p:nvPr/>
          </p:nvSpPr>
          <p:spPr bwMode="auto">
            <a:xfrm>
              <a:off x="595" y="170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3" name="Rectangle 9705"/>
            <p:cNvSpPr>
              <a:spLocks noChangeArrowheads="1"/>
            </p:cNvSpPr>
            <p:nvPr/>
          </p:nvSpPr>
          <p:spPr bwMode="auto">
            <a:xfrm>
              <a:off x="595" y="1753"/>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4" name="Rectangle 9706"/>
            <p:cNvSpPr>
              <a:spLocks noChangeArrowheads="1"/>
            </p:cNvSpPr>
            <p:nvPr/>
          </p:nvSpPr>
          <p:spPr bwMode="auto">
            <a:xfrm>
              <a:off x="553" y="1589"/>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5" name="Rectangle 9707"/>
            <p:cNvSpPr>
              <a:spLocks noChangeArrowheads="1"/>
            </p:cNvSpPr>
            <p:nvPr/>
          </p:nvSpPr>
          <p:spPr bwMode="auto">
            <a:xfrm>
              <a:off x="553" y="1641"/>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6" name="Rectangle 9708"/>
            <p:cNvSpPr>
              <a:spLocks noChangeArrowheads="1"/>
            </p:cNvSpPr>
            <p:nvPr/>
          </p:nvSpPr>
          <p:spPr bwMode="auto">
            <a:xfrm>
              <a:off x="881" y="1589"/>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7" name="Rectangle 9709"/>
            <p:cNvSpPr>
              <a:spLocks noChangeArrowheads="1"/>
            </p:cNvSpPr>
            <p:nvPr/>
          </p:nvSpPr>
          <p:spPr bwMode="auto">
            <a:xfrm>
              <a:off x="881" y="1641"/>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8" name="Rectangle 9710"/>
            <p:cNvSpPr>
              <a:spLocks noChangeArrowheads="1"/>
            </p:cNvSpPr>
            <p:nvPr/>
          </p:nvSpPr>
          <p:spPr bwMode="auto">
            <a:xfrm>
              <a:off x="840" y="158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699" name="Rectangle 9711"/>
            <p:cNvSpPr>
              <a:spLocks noChangeArrowheads="1"/>
            </p:cNvSpPr>
            <p:nvPr/>
          </p:nvSpPr>
          <p:spPr bwMode="auto">
            <a:xfrm>
              <a:off x="840" y="164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0" name="Rectangle 9712"/>
            <p:cNvSpPr>
              <a:spLocks noChangeArrowheads="1"/>
            </p:cNvSpPr>
            <p:nvPr/>
          </p:nvSpPr>
          <p:spPr bwMode="auto">
            <a:xfrm>
              <a:off x="800" y="158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1" name="Rectangle 9713"/>
            <p:cNvSpPr>
              <a:spLocks noChangeArrowheads="1"/>
            </p:cNvSpPr>
            <p:nvPr/>
          </p:nvSpPr>
          <p:spPr bwMode="auto">
            <a:xfrm>
              <a:off x="800" y="164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2" name="Rectangle 9714"/>
            <p:cNvSpPr>
              <a:spLocks noChangeArrowheads="1"/>
            </p:cNvSpPr>
            <p:nvPr/>
          </p:nvSpPr>
          <p:spPr bwMode="auto">
            <a:xfrm>
              <a:off x="758" y="158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3" name="Rectangle 9715"/>
            <p:cNvSpPr>
              <a:spLocks noChangeArrowheads="1"/>
            </p:cNvSpPr>
            <p:nvPr/>
          </p:nvSpPr>
          <p:spPr bwMode="auto">
            <a:xfrm>
              <a:off x="758" y="164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4" name="Rectangle 9716"/>
            <p:cNvSpPr>
              <a:spLocks noChangeArrowheads="1"/>
            </p:cNvSpPr>
            <p:nvPr/>
          </p:nvSpPr>
          <p:spPr bwMode="auto">
            <a:xfrm>
              <a:off x="718" y="158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5" name="Rectangle 9717"/>
            <p:cNvSpPr>
              <a:spLocks noChangeArrowheads="1"/>
            </p:cNvSpPr>
            <p:nvPr/>
          </p:nvSpPr>
          <p:spPr bwMode="auto">
            <a:xfrm>
              <a:off x="718" y="164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6" name="Rectangle 9718"/>
            <p:cNvSpPr>
              <a:spLocks noChangeArrowheads="1"/>
            </p:cNvSpPr>
            <p:nvPr/>
          </p:nvSpPr>
          <p:spPr bwMode="auto">
            <a:xfrm>
              <a:off x="676" y="1589"/>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7" name="Rectangle 9719"/>
            <p:cNvSpPr>
              <a:spLocks noChangeArrowheads="1"/>
            </p:cNvSpPr>
            <p:nvPr/>
          </p:nvSpPr>
          <p:spPr bwMode="auto">
            <a:xfrm>
              <a:off x="676" y="1641"/>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8" name="Rectangle 9720"/>
            <p:cNvSpPr>
              <a:spLocks noChangeArrowheads="1"/>
            </p:cNvSpPr>
            <p:nvPr/>
          </p:nvSpPr>
          <p:spPr bwMode="auto">
            <a:xfrm>
              <a:off x="636" y="158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09" name="Rectangle 9721"/>
            <p:cNvSpPr>
              <a:spLocks noChangeArrowheads="1"/>
            </p:cNvSpPr>
            <p:nvPr/>
          </p:nvSpPr>
          <p:spPr bwMode="auto">
            <a:xfrm>
              <a:off x="636" y="164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0" name="Rectangle 9722"/>
            <p:cNvSpPr>
              <a:spLocks noChangeArrowheads="1"/>
            </p:cNvSpPr>
            <p:nvPr/>
          </p:nvSpPr>
          <p:spPr bwMode="auto">
            <a:xfrm>
              <a:off x="595" y="158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1" name="Rectangle 9723"/>
            <p:cNvSpPr>
              <a:spLocks noChangeArrowheads="1"/>
            </p:cNvSpPr>
            <p:nvPr/>
          </p:nvSpPr>
          <p:spPr bwMode="auto">
            <a:xfrm>
              <a:off x="595" y="1641"/>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2" name="Rectangle 9724"/>
            <p:cNvSpPr>
              <a:spLocks noChangeArrowheads="1"/>
            </p:cNvSpPr>
            <p:nvPr/>
          </p:nvSpPr>
          <p:spPr bwMode="auto">
            <a:xfrm>
              <a:off x="553" y="1478"/>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3" name="Rectangle 9725"/>
            <p:cNvSpPr>
              <a:spLocks noChangeArrowheads="1"/>
            </p:cNvSpPr>
            <p:nvPr/>
          </p:nvSpPr>
          <p:spPr bwMode="auto">
            <a:xfrm>
              <a:off x="553" y="1529"/>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4" name="Rectangle 9726"/>
            <p:cNvSpPr>
              <a:spLocks noChangeArrowheads="1"/>
            </p:cNvSpPr>
            <p:nvPr/>
          </p:nvSpPr>
          <p:spPr bwMode="auto">
            <a:xfrm>
              <a:off x="881" y="1478"/>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5" name="Rectangle 9727"/>
            <p:cNvSpPr>
              <a:spLocks noChangeArrowheads="1"/>
            </p:cNvSpPr>
            <p:nvPr/>
          </p:nvSpPr>
          <p:spPr bwMode="auto">
            <a:xfrm>
              <a:off x="881" y="1529"/>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6" name="Rectangle 9728"/>
            <p:cNvSpPr>
              <a:spLocks noChangeArrowheads="1"/>
            </p:cNvSpPr>
            <p:nvPr/>
          </p:nvSpPr>
          <p:spPr bwMode="auto">
            <a:xfrm>
              <a:off x="840" y="147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7" name="Rectangle 9729"/>
            <p:cNvSpPr>
              <a:spLocks noChangeArrowheads="1"/>
            </p:cNvSpPr>
            <p:nvPr/>
          </p:nvSpPr>
          <p:spPr bwMode="auto">
            <a:xfrm>
              <a:off x="840" y="152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8" name="Rectangle 9730"/>
            <p:cNvSpPr>
              <a:spLocks noChangeArrowheads="1"/>
            </p:cNvSpPr>
            <p:nvPr/>
          </p:nvSpPr>
          <p:spPr bwMode="auto">
            <a:xfrm>
              <a:off x="800" y="147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19" name="Rectangle 9731"/>
            <p:cNvSpPr>
              <a:spLocks noChangeArrowheads="1"/>
            </p:cNvSpPr>
            <p:nvPr/>
          </p:nvSpPr>
          <p:spPr bwMode="auto">
            <a:xfrm>
              <a:off x="800" y="152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0" name="Rectangle 9732"/>
            <p:cNvSpPr>
              <a:spLocks noChangeArrowheads="1"/>
            </p:cNvSpPr>
            <p:nvPr/>
          </p:nvSpPr>
          <p:spPr bwMode="auto">
            <a:xfrm>
              <a:off x="758" y="147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1" name="Rectangle 9733"/>
            <p:cNvSpPr>
              <a:spLocks noChangeArrowheads="1"/>
            </p:cNvSpPr>
            <p:nvPr/>
          </p:nvSpPr>
          <p:spPr bwMode="auto">
            <a:xfrm>
              <a:off x="758" y="152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2" name="Rectangle 9734"/>
            <p:cNvSpPr>
              <a:spLocks noChangeArrowheads="1"/>
            </p:cNvSpPr>
            <p:nvPr/>
          </p:nvSpPr>
          <p:spPr bwMode="auto">
            <a:xfrm>
              <a:off x="718" y="147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3" name="Rectangle 9735"/>
            <p:cNvSpPr>
              <a:spLocks noChangeArrowheads="1"/>
            </p:cNvSpPr>
            <p:nvPr/>
          </p:nvSpPr>
          <p:spPr bwMode="auto">
            <a:xfrm>
              <a:off x="718" y="152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4" name="Rectangle 9736"/>
            <p:cNvSpPr>
              <a:spLocks noChangeArrowheads="1"/>
            </p:cNvSpPr>
            <p:nvPr/>
          </p:nvSpPr>
          <p:spPr bwMode="auto">
            <a:xfrm>
              <a:off x="676" y="1478"/>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5" name="Rectangle 9737"/>
            <p:cNvSpPr>
              <a:spLocks noChangeArrowheads="1"/>
            </p:cNvSpPr>
            <p:nvPr/>
          </p:nvSpPr>
          <p:spPr bwMode="auto">
            <a:xfrm>
              <a:off x="676" y="1529"/>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6" name="Rectangle 9738"/>
            <p:cNvSpPr>
              <a:spLocks noChangeArrowheads="1"/>
            </p:cNvSpPr>
            <p:nvPr/>
          </p:nvSpPr>
          <p:spPr bwMode="auto">
            <a:xfrm>
              <a:off x="636" y="147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7" name="Rectangle 9739"/>
            <p:cNvSpPr>
              <a:spLocks noChangeArrowheads="1"/>
            </p:cNvSpPr>
            <p:nvPr/>
          </p:nvSpPr>
          <p:spPr bwMode="auto">
            <a:xfrm>
              <a:off x="636" y="152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8" name="Rectangle 9740"/>
            <p:cNvSpPr>
              <a:spLocks noChangeArrowheads="1"/>
            </p:cNvSpPr>
            <p:nvPr/>
          </p:nvSpPr>
          <p:spPr bwMode="auto">
            <a:xfrm>
              <a:off x="595" y="147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29" name="Rectangle 9741"/>
            <p:cNvSpPr>
              <a:spLocks noChangeArrowheads="1"/>
            </p:cNvSpPr>
            <p:nvPr/>
          </p:nvSpPr>
          <p:spPr bwMode="auto">
            <a:xfrm>
              <a:off x="595" y="1529"/>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0" name="Rectangle 9742"/>
            <p:cNvSpPr>
              <a:spLocks noChangeArrowheads="1"/>
            </p:cNvSpPr>
            <p:nvPr/>
          </p:nvSpPr>
          <p:spPr bwMode="auto">
            <a:xfrm>
              <a:off x="553" y="1366"/>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1" name="Rectangle 9743"/>
            <p:cNvSpPr>
              <a:spLocks noChangeArrowheads="1"/>
            </p:cNvSpPr>
            <p:nvPr/>
          </p:nvSpPr>
          <p:spPr bwMode="auto">
            <a:xfrm>
              <a:off x="553" y="1418"/>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2" name="Rectangle 9744"/>
            <p:cNvSpPr>
              <a:spLocks noChangeArrowheads="1"/>
            </p:cNvSpPr>
            <p:nvPr/>
          </p:nvSpPr>
          <p:spPr bwMode="auto">
            <a:xfrm>
              <a:off x="881" y="1366"/>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3" name="Rectangle 9745"/>
            <p:cNvSpPr>
              <a:spLocks noChangeArrowheads="1"/>
            </p:cNvSpPr>
            <p:nvPr/>
          </p:nvSpPr>
          <p:spPr bwMode="auto">
            <a:xfrm>
              <a:off x="881" y="1418"/>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4" name="Rectangle 9746"/>
            <p:cNvSpPr>
              <a:spLocks noChangeArrowheads="1"/>
            </p:cNvSpPr>
            <p:nvPr/>
          </p:nvSpPr>
          <p:spPr bwMode="auto">
            <a:xfrm>
              <a:off x="840" y="136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5" name="Rectangle 9747"/>
            <p:cNvSpPr>
              <a:spLocks noChangeArrowheads="1"/>
            </p:cNvSpPr>
            <p:nvPr/>
          </p:nvSpPr>
          <p:spPr bwMode="auto">
            <a:xfrm>
              <a:off x="840" y="141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6" name="Rectangle 9748"/>
            <p:cNvSpPr>
              <a:spLocks noChangeArrowheads="1"/>
            </p:cNvSpPr>
            <p:nvPr/>
          </p:nvSpPr>
          <p:spPr bwMode="auto">
            <a:xfrm>
              <a:off x="800" y="136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7" name="Rectangle 9749"/>
            <p:cNvSpPr>
              <a:spLocks noChangeArrowheads="1"/>
            </p:cNvSpPr>
            <p:nvPr/>
          </p:nvSpPr>
          <p:spPr bwMode="auto">
            <a:xfrm>
              <a:off x="800" y="141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8" name="Rectangle 9750"/>
            <p:cNvSpPr>
              <a:spLocks noChangeArrowheads="1"/>
            </p:cNvSpPr>
            <p:nvPr/>
          </p:nvSpPr>
          <p:spPr bwMode="auto">
            <a:xfrm>
              <a:off x="758" y="136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39" name="Rectangle 9751"/>
            <p:cNvSpPr>
              <a:spLocks noChangeArrowheads="1"/>
            </p:cNvSpPr>
            <p:nvPr/>
          </p:nvSpPr>
          <p:spPr bwMode="auto">
            <a:xfrm>
              <a:off x="758" y="141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0" name="Rectangle 9752"/>
            <p:cNvSpPr>
              <a:spLocks noChangeArrowheads="1"/>
            </p:cNvSpPr>
            <p:nvPr/>
          </p:nvSpPr>
          <p:spPr bwMode="auto">
            <a:xfrm>
              <a:off x="718" y="136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1" name="Rectangle 9753"/>
            <p:cNvSpPr>
              <a:spLocks noChangeArrowheads="1"/>
            </p:cNvSpPr>
            <p:nvPr/>
          </p:nvSpPr>
          <p:spPr bwMode="auto">
            <a:xfrm>
              <a:off x="718" y="141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2" name="Rectangle 9754"/>
            <p:cNvSpPr>
              <a:spLocks noChangeArrowheads="1"/>
            </p:cNvSpPr>
            <p:nvPr/>
          </p:nvSpPr>
          <p:spPr bwMode="auto">
            <a:xfrm>
              <a:off x="676" y="1366"/>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3" name="Rectangle 9755"/>
            <p:cNvSpPr>
              <a:spLocks noChangeArrowheads="1"/>
            </p:cNvSpPr>
            <p:nvPr/>
          </p:nvSpPr>
          <p:spPr bwMode="auto">
            <a:xfrm>
              <a:off x="676" y="1418"/>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4" name="Rectangle 9756"/>
            <p:cNvSpPr>
              <a:spLocks noChangeArrowheads="1"/>
            </p:cNvSpPr>
            <p:nvPr/>
          </p:nvSpPr>
          <p:spPr bwMode="auto">
            <a:xfrm>
              <a:off x="636" y="136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5" name="Rectangle 9757"/>
            <p:cNvSpPr>
              <a:spLocks noChangeArrowheads="1"/>
            </p:cNvSpPr>
            <p:nvPr/>
          </p:nvSpPr>
          <p:spPr bwMode="auto">
            <a:xfrm>
              <a:off x="636" y="141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6" name="Rectangle 9758"/>
            <p:cNvSpPr>
              <a:spLocks noChangeArrowheads="1"/>
            </p:cNvSpPr>
            <p:nvPr/>
          </p:nvSpPr>
          <p:spPr bwMode="auto">
            <a:xfrm>
              <a:off x="595" y="136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7" name="Rectangle 9759"/>
            <p:cNvSpPr>
              <a:spLocks noChangeArrowheads="1"/>
            </p:cNvSpPr>
            <p:nvPr/>
          </p:nvSpPr>
          <p:spPr bwMode="auto">
            <a:xfrm>
              <a:off x="595" y="1418"/>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8" name="Rectangle 9760"/>
            <p:cNvSpPr>
              <a:spLocks noChangeArrowheads="1"/>
            </p:cNvSpPr>
            <p:nvPr/>
          </p:nvSpPr>
          <p:spPr bwMode="auto">
            <a:xfrm>
              <a:off x="553" y="1306"/>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49" name="Rectangle 9761"/>
            <p:cNvSpPr>
              <a:spLocks noChangeArrowheads="1"/>
            </p:cNvSpPr>
            <p:nvPr/>
          </p:nvSpPr>
          <p:spPr bwMode="auto">
            <a:xfrm>
              <a:off x="881" y="1306"/>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0" name="Rectangle 9762"/>
            <p:cNvSpPr>
              <a:spLocks noChangeArrowheads="1"/>
            </p:cNvSpPr>
            <p:nvPr/>
          </p:nvSpPr>
          <p:spPr bwMode="auto">
            <a:xfrm>
              <a:off x="840" y="130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1" name="Rectangle 9763"/>
            <p:cNvSpPr>
              <a:spLocks noChangeArrowheads="1"/>
            </p:cNvSpPr>
            <p:nvPr/>
          </p:nvSpPr>
          <p:spPr bwMode="auto">
            <a:xfrm>
              <a:off x="800" y="130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2" name="Rectangle 9764"/>
            <p:cNvSpPr>
              <a:spLocks noChangeArrowheads="1"/>
            </p:cNvSpPr>
            <p:nvPr/>
          </p:nvSpPr>
          <p:spPr bwMode="auto">
            <a:xfrm>
              <a:off x="758" y="130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3" name="Rectangle 9765"/>
            <p:cNvSpPr>
              <a:spLocks noChangeArrowheads="1"/>
            </p:cNvSpPr>
            <p:nvPr/>
          </p:nvSpPr>
          <p:spPr bwMode="auto">
            <a:xfrm>
              <a:off x="718" y="130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4" name="Rectangle 9766"/>
            <p:cNvSpPr>
              <a:spLocks noChangeArrowheads="1"/>
            </p:cNvSpPr>
            <p:nvPr/>
          </p:nvSpPr>
          <p:spPr bwMode="auto">
            <a:xfrm>
              <a:off x="676" y="1306"/>
              <a:ext cx="28"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5" name="Rectangle 9767"/>
            <p:cNvSpPr>
              <a:spLocks noChangeArrowheads="1"/>
            </p:cNvSpPr>
            <p:nvPr/>
          </p:nvSpPr>
          <p:spPr bwMode="auto">
            <a:xfrm>
              <a:off x="636" y="130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6" name="Rectangle 9768"/>
            <p:cNvSpPr>
              <a:spLocks noChangeArrowheads="1"/>
            </p:cNvSpPr>
            <p:nvPr/>
          </p:nvSpPr>
          <p:spPr bwMode="auto">
            <a:xfrm>
              <a:off x="595" y="1306"/>
              <a:ext cx="27"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7" name="Freeform 9769"/>
            <p:cNvSpPr/>
            <p:nvPr/>
          </p:nvSpPr>
          <p:spPr bwMode="auto">
            <a:xfrm>
              <a:off x="523" y="1726"/>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8" name="Freeform 9770"/>
            <p:cNvSpPr/>
            <p:nvPr/>
          </p:nvSpPr>
          <p:spPr bwMode="auto">
            <a:xfrm>
              <a:off x="523" y="1682"/>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59" name="Freeform 9771"/>
            <p:cNvSpPr/>
            <p:nvPr/>
          </p:nvSpPr>
          <p:spPr bwMode="auto">
            <a:xfrm>
              <a:off x="502" y="1703"/>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0" name="Freeform 9772"/>
            <p:cNvSpPr/>
            <p:nvPr/>
          </p:nvSpPr>
          <p:spPr bwMode="auto">
            <a:xfrm>
              <a:off x="502" y="1659"/>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1" name="Freeform 9773"/>
            <p:cNvSpPr/>
            <p:nvPr/>
          </p:nvSpPr>
          <p:spPr bwMode="auto">
            <a:xfrm>
              <a:off x="480" y="1681"/>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2" name="Freeform 9774"/>
            <p:cNvSpPr/>
            <p:nvPr/>
          </p:nvSpPr>
          <p:spPr bwMode="auto">
            <a:xfrm>
              <a:off x="480" y="1637"/>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3" name="Freeform 9775"/>
            <p:cNvSpPr/>
            <p:nvPr/>
          </p:nvSpPr>
          <p:spPr bwMode="auto">
            <a:xfrm>
              <a:off x="438" y="1637"/>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4" name="Freeform 9776"/>
            <p:cNvSpPr/>
            <p:nvPr/>
          </p:nvSpPr>
          <p:spPr bwMode="auto">
            <a:xfrm>
              <a:off x="438" y="1593"/>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5" name="Freeform 9777"/>
            <p:cNvSpPr/>
            <p:nvPr/>
          </p:nvSpPr>
          <p:spPr bwMode="auto">
            <a:xfrm>
              <a:off x="458" y="1660"/>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6" name="Freeform 9778"/>
            <p:cNvSpPr/>
            <p:nvPr/>
          </p:nvSpPr>
          <p:spPr bwMode="auto">
            <a:xfrm>
              <a:off x="458" y="1616"/>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7" name="Freeform 9779"/>
            <p:cNvSpPr/>
            <p:nvPr/>
          </p:nvSpPr>
          <p:spPr bwMode="auto">
            <a:xfrm>
              <a:off x="523" y="1616"/>
              <a:ext cx="15" cy="46"/>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8" name="Freeform 9780"/>
            <p:cNvSpPr/>
            <p:nvPr/>
          </p:nvSpPr>
          <p:spPr bwMode="auto">
            <a:xfrm>
              <a:off x="523" y="1572"/>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69" name="Freeform 9781"/>
            <p:cNvSpPr/>
            <p:nvPr/>
          </p:nvSpPr>
          <p:spPr bwMode="auto">
            <a:xfrm>
              <a:off x="502" y="1593"/>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0" name="Freeform 9782"/>
            <p:cNvSpPr/>
            <p:nvPr/>
          </p:nvSpPr>
          <p:spPr bwMode="auto">
            <a:xfrm>
              <a:off x="502" y="1549"/>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1" name="Freeform 9783"/>
            <p:cNvSpPr/>
            <p:nvPr/>
          </p:nvSpPr>
          <p:spPr bwMode="auto">
            <a:xfrm>
              <a:off x="480" y="1571"/>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2" name="Freeform 9784"/>
            <p:cNvSpPr/>
            <p:nvPr/>
          </p:nvSpPr>
          <p:spPr bwMode="auto">
            <a:xfrm>
              <a:off x="480" y="1527"/>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3" name="Freeform 9785"/>
            <p:cNvSpPr/>
            <p:nvPr/>
          </p:nvSpPr>
          <p:spPr bwMode="auto">
            <a:xfrm>
              <a:off x="438" y="1527"/>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4" name="Freeform 9786"/>
            <p:cNvSpPr/>
            <p:nvPr/>
          </p:nvSpPr>
          <p:spPr bwMode="auto">
            <a:xfrm>
              <a:off x="438" y="1483"/>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5" name="Freeform 9787"/>
            <p:cNvSpPr/>
            <p:nvPr/>
          </p:nvSpPr>
          <p:spPr bwMode="auto">
            <a:xfrm>
              <a:off x="458" y="1550"/>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6" name="Freeform 9788"/>
            <p:cNvSpPr/>
            <p:nvPr/>
          </p:nvSpPr>
          <p:spPr bwMode="auto">
            <a:xfrm>
              <a:off x="458" y="1506"/>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7" name="Freeform 9789"/>
            <p:cNvSpPr/>
            <p:nvPr/>
          </p:nvSpPr>
          <p:spPr bwMode="auto">
            <a:xfrm>
              <a:off x="523" y="1504"/>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8" name="Freeform 9790"/>
            <p:cNvSpPr/>
            <p:nvPr/>
          </p:nvSpPr>
          <p:spPr bwMode="auto">
            <a:xfrm>
              <a:off x="523" y="1460"/>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79" name="Freeform 9791"/>
            <p:cNvSpPr/>
            <p:nvPr/>
          </p:nvSpPr>
          <p:spPr bwMode="auto">
            <a:xfrm>
              <a:off x="502" y="1480"/>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0" name="Freeform 9792"/>
            <p:cNvSpPr/>
            <p:nvPr/>
          </p:nvSpPr>
          <p:spPr bwMode="auto">
            <a:xfrm>
              <a:off x="502" y="1436"/>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1" name="Freeform 9793"/>
            <p:cNvSpPr/>
            <p:nvPr/>
          </p:nvSpPr>
          <p:spPr bwMode="auto">
            <a:xfrm>
              <a:off x="480" y="1459"/>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2" name="Freeform 9794"/>
            <p:cNvSpPr/>
            <p:nvPr/>
          </p:nvSpPr>
          <p:spPr bwMode="auto">
            <a:xfrm>
              <a:off x="480" y="1415"/>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3" name="Freeform 9795"/>
            <p:cNvSpPr/>
            <p:nvPr/>
          </p:nvSpPr>
          <p:spPr bwMode="auto">
            <a:xfrm>
              <a:off x="438" y="1415"/>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4" name="Freeform 9796"/>
            <p:cNvSpPr/>
            <p:nvPr/>
          </p:nvSpPr>
          <p:spPr bwMode="auto">
            <a:xfrm>
              <a:off x="438" y="1371"/>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5" name="Freeform 9797"/>
            <p:cNvSpPr/>
            <p:nvPr/>
          </p:nvSpPr>
          <p:spPr bwMode="auto">
            <a:xfrm>
              <a:off x="458" y="1437"/>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6" name="Freeform 9798"/>
            <p:cNvSpPr/>
            <p:nvPr/>
          </p:nvSpPr>
          <p:spPr bwMode="auto">
            <a:xfrm>
              <a:off x="458" y="1393"/>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7" name="Freeform 9799"/>
            <p:cNvSpPr/>
            <p:nvPr/>
          </p:nvSpPr>
          <p:spPr bwMode="auto">
            <a:xfrm>
              <a:off x="523" y="1393"/>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8" name="Freeform 9800"/>
            <p:cNvSpPr/>
            <p:nvPr/>
          </p:nvSpPr>
          <p:spPr bwMode="auto">
            <a:xfrm>
              <a:off x="523" y="1349"/>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89" name="Freeform 9801"/>
            <p:cNvSpPr/>
            <p:nvPr/>
          </p:nvSpPr>
          <p:spPr bwMode="auto">
            <a:xfrm>
              <a:off x="502" y="1370"/>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0" name="Freeform 9802"/>
            <p:cNvSpPr/>
            <p:nvPr/>
          </p:nvSpPr>
          <p:spPr bwMode="auto">
            <a:xfrm>
              <a:off x="502" y="1326"/>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1" name="Freeform 9803"/>
            <p:cNvSpPr/>
            <p:nvPr/>
          </p:nvSpPr>
          <p:spPr bwMode="auto">
            <a:xfrm>
              <a:off x="480" y="1348"/>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2" name="Freeform 9804"/>
            <p:cNvSpPr/>
            <p:nvPr/>
          </p:nvSpPr>
          <p:spPr bwMode="auto">
            <a:xfrm>
              <a:off x="480" y="1304"/>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3" name="Freeform 9805"/>
            <p:cNvSpPr/>
            <p:nvPr/>
          </p:nvSpPr>
          <p:spPr bwMode="auto">
            <a:xfrm>
              <a:off x="438" y="1304"/>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4" name="Freeform 9806"/>
            <p:cNvSpPr/>
            <p:nvPr/>
          </p:nvSpPr>
          <p:spPr bwMode="auto">
            <a:xfrm>
              <a:off x="438" y="1260"/>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5" name="Freeform 9807"/>
            <p:cNvSpPr/>
            <p:nvPr/>
          </p:nvSpPr>
          <p:spPr bwMode="auto">
            <a:xfrm>
              <a:off x="458" y="1327"/>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6" name="Freeform 9808"/>
            <p:cNvSpPr/>
            <p:nvPr/>
          </p:nvSpPr>
          <p:spPr bwMode="auto">
            <a:xfrm>
              <a:off x="458" y="1282"/>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7" name="Freeform 9809"/>
            <p:cNvSpPr/>
            <p:nvPr/>
          </p:nvSpPr>
          <p:spPr bwMode="auto">
            <a:xfrm>
              <a:off x="523" y="1282"/>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8" name="Freeform 9810"/>
            <p:cNvSpPr/>
            <p:nvPr/>
          </p:nvSpPr>
          <p:spPr bwMode="auto">
            <a:xfrm>
              <a:off x="502" y="1259"/>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799" name="Freeform 9811"/>
            <p:cNvSpPr/>
            <p:nvPr/>
          </p:nvSpPr>
          <p:spPr bwMode="auto">
            <a:xfrm>
              <a:off x="480" y="1237"/>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0" name="Freeform 9812"/>
            <p:cNvSpPr/>
            <p:nvPr/>
          </p:nvSpPr>
          <p:spPr bwMode="auto">
            <a:xfrm>
              <a:off x="438" y="1193"/>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1" name="Freeform 9813"/>
            <p:cNvSpPr/>
            <p:nvPr/>
          </p:nvSpPr>
          <p:spPr bwMode="auto">
            <a:xfrm>
              <a:off x="458" y="1216"/>
              <a:ext cx="15" cy="45"/>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2" name="Rectangle 9814"/>
            <p:cNvSpPr>
              <a:spLocks noChangeArrowheads="1"/>
            </p:cNvSpPr>
            <p:nvPr/>
          </p:nvSpPr>
          <p:spPr bwMode="auto">
            <a:xfrm>
              <a:off x="550" y="1809"/>
              <a:ext cx="359" cy="111"/>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3" name="Freeform 9815"/>
            <p:cNvSpPr/>
            <p:nvPr/>
          </p:nvSpPr>
          <p:spPr bwMode="auto">
            <a:xfrm>
              <a:off x="440" y="1707"/>
              <a:ext cx="95" cy="206"/>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4" name="Rectangle 9816"/>
            <p:cNvSpPr>
              <a:spLocks noChangeArrowheads="1"/>
            </p:cNvSpPr>
            <p:nvPr/>
          </p:nvSpPr>
          <p:spPr bwMode="auto">
            <a:xfrm>
              <a:off x="730" y="1855"/>
              <a:ext cx="39" cy="69"/>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5" name="Rectangle 9817"/>
            <p:cNvSpPr>
              <a:spLocks noChangeArrowheads="1"/>
            </p:cNvSpPr>
            <p:nvPr/>
          </p:nvSpPr>
          <p:spPr bwMode="auto">
            <a:xfrm>
              <a:off x="691" y="1855"/>
              <a:ext cx="39" cy="69"/>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6" name="Rectangle 9818"/>
            <p:cNvSpPr>
              <a:spLocks noChangeArrowheads="1"/>
            </p:cNvSpPr>
            <p:nvPr/>
          </p:nvSpPr>
          <p:spPr bwMode="auto">
            <a:xfrm>
              <a:off x="560" y="1855"/>
              <a:ext cx="54" cy="51"/>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7" name="Rectangle 9819"/>
            <p:cNvSpPr>
              <a:spLocks noChangeArrowheads="1"/>
            </p:cNvSpPr>
            <p:nvPr/>
          </p:nvSpPr>
          <p:spPr bwMode="auto">
            <a:xfrm>
              <a:off x="624" y="1855"/>
              <a:ext cx="54" cy="51"/>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8" name="Rectangle 9820"/>
            <p:cNvSpPr>
              <a:spLocks noChangeArrowheads="1"/>
            </p:cNvSpPr>
            <p:nvPr/>
          </p:nvSpPr>
          <p:spPr bwMode="auto">
            <a:xfrm>
              <a:off x="782" y="1855"/>
              <a:ext cx="54" cy="51"/>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09" name="Rectangle 9821"/>
            <p:cNvSpPr>
              <a:spLocks noChangeArrowheads="1"/>
            </p:cNvSpPr>
            <p:nvPr/>
          </p:nvSpPr>
          <p:spPr bwMode="auto">
            <a:xfrm>
              <a:off x="846" y="1855"/>
              <a:ext cx="54" cy="51"/>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10" name="Freeform 9822"/>
            <p:cNvSpPr/>
            <p:nvPr/>
          </p:nvSpPr>
          <p:spPr bwMode="auto">
            <a:xfrm>
              <a:off x="449" y="1122"/>
              <a:ext cx="442" cy="105"/>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11" name="Freeform 9823"/>
            <p:cNvSpPr/>
            <p:nvPr/>
          </p:nvSpPr>
          <p:spPr bwMode="auto">
            <a:xfrm>
              <a:off x="450" y="1125"/>
              <a:ext cx="99" cy="118"/>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3812" name="Text Box 9824"/>
          <p:cNvSpPr txBox="1">
            <a:spLocks noChangeArrowheads="1"/>
          </p:cNvSpPr>
          <p:nvPr/>
        </p:nvSpPr>
        <p:spPr bwMode="auto">
          <a:xfrm>
            <a:off x="4498365" y="2526160"/>
            <a:ext cx="1248986" cy="200055"/>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1300" b="0"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rPr>
              <a:t>研发中心</a:t>
            </a:r>
            <a:endParaRPr kumimoji="0" lang="zh-CN" altLang="en-US" sz="1300" b="0"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endParaRPr>
          </a:p>
        </p:txBody>
      </p:sp>
      <p:grpSp>
        <p:nvGrpSpPr>
          <p:cNvPr id="22" name="Group 7507"/>
          <p:cNvGrpSpPr/>
          <p:nvPr/>
        </p:nvGrpSpPr>
        <p:grpSpPr bwMode="auto">
          <a:xfrm>
            <a:off x="4427984" y="1700808"/>
            <a:ext cx="762386" cy="1267611"/>
            <a:chOff x="98" y="949"/>
            <a:chExt cx="516" cy="859"/>
          </a:xfrm>
        </p:grpSpPr>
        <p:sp>
          <p:nvSpPr>
            <p:cNvPr id="3815" name="Freeform 7508"/>
            <p:cNvSpPr/>
            <p:nvPr/>
          </p:nvSpPr>
          <p:spPr bwMode="auto">
            <a:xfrm>
              <a:off x="101" y="967"/>
              <a:ext cx="513" cy="120"/>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16" name="Rectangle 7509"/>
            <p:cNvSpPr>
              <a:spLocks noChangeArrowheads="1"/>
            </p:cNvSpPr>
            <p:nvPr/>
          </p:nvSpPr>
          <p:spPr bwMode="auto">
            <a:xfrm>
              <a:off x="216" y="1088"/>
              <a:ext cx="397" cy="72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17" name="Freeform 7510"/>
            <p:cNvSpPr/>
            <p:nvPr/>
          </p:nvSpPr>
          <p:spPr bwMode="auto">
            <a:xfrm>
              <a:off x="98" y="966"/>
              <a:ext cx="117" cy="842"/>
            </a:xfrm>
            <a:custGeom>
              <a:avLst/>
              <a:gdLst>
                <a:gd name="T0" fmla="*/ 0 w 114"/>
                <a:gd name="T1" fmla="*/ 0 h 842"/>
                <a:gd name="T2" fmla="*/ 0 w 114"/>
                <a:gd name="T3" fmla="*/ 722 h 842"/>
                <a:gd name="T4" fmla="*/ 114 w 114"/>
                <a:gd name="T5" fmla="*/ 842 h 842"/>
                <a:gd name="T6" fmla="*/ 114 w 114"/>
                <a:gd name="T7" fmla="*/ 120 h 842"/>
                <a:gd name="T8" fmla="*/ 0 w 114"/>
                <a:gd name="T9" fmla="*/ 0 h 842"/>
                <a:gd name="T10" fmla="*/ 0 60000 65536"/>
                <a:gd name="T11" fmla="*/ 0 60000 65536"/>
                <a:gd name="T12" fmla="*/ 0 60000 65536"/>
                <a:gd name="T13" fmla="*/ 0 60000 65536"/>
                <a:gd name="T14" fmla="*/ 0 60000 65536"/>
                <a:gd name="T15" fmla="*/ 0 w 114"/>
                <a:gd name="T16" fmla="*/ 0 h 842"/>
                <a:gd name="T17" fmla="*/ 114 w 114"/>
                <a:gd name="T18" fmla="*/ 842 h 842"/>
              </a:gdLst>
              <a:ahLst/>
              <a:cxnLst>
                <a:cxn ang="T10">
                  <a:pos x="T0" y="T1"/>
                </a:cxn>
                <a:cxn ang="T11">
                  <a:pos x="T2" y="T3"/>
                </a:cxn>
                <a:cxn ang="T12">
                  <a:pos x="T4" y="T5"/>
                </a:cxn>
                <a:cxn ang="T13">
                  <a:pos x="T6" y="T7"/>
                </a:cxn>
                <a:cxn ang="T14">
                  <a:pos x="T8" y="T9"/>
                </a:cxn>
              </a:cxnLst>
              <a:rect l="T15" t="T16" r="T17" b="T18"/>
              <a:pathLst>
                <a:path w="114" h="842">
                  <a:moveTo>
                    <a:pt x="0" y="0"/>
                  </a:moveTo>
                  <a:lnTo>
                    <a:pt x="0" y="722"/>
                  </a:lnTo>
                  <a:lnTo>
                    <a:pt x="114" y="842"/>
                  </a:lnTo>
                  <a:lnTo>
                    <a:pt x="114" y="120"/>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18" name="Rectangle 7511"/>
            <p:cNvSpPr>
              <a:spLocks noChangeArrowheads="1"/>
            </p:cNvSpPr>
            <p:nvPr/>
          </p:nvSpPr>
          <p:spPr bwMode="auto">
            <a:xfrm>
              <a:off x="221" y="1061"/>
              <a:ext cx="364" cy="17"/>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19" name="Freeform 7512"/>
            <p:cNvSpPr/>
            <p:nvPr/>
          </p:nvSpPr>
          <p:spPr bwMode="auto">
            <a:xfrm>
              <a:off x="98" y="1062"/>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0" name="Freeform 7513"/>
            <p:cNvSpPr/>
            <p:nvPr/>
          </p:nvSpPr>
          <p:spPr bwMode="auto">
            <a:xfrm>
              <a:off x="98" y="1417"/>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1" name="Freeform 7514"/>
            <p:cNvSpPr/>
            <p:nvPr/>
          </p:nvSpPr>
          <p:spPr bwMode="auto">
            <a:xfrm>
              <a:off x="98" y="1535"/>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2" name="Freeform 7515"/>
            <p:cNvSpPr/>
            <p:nvPr/>
          </p:nvSpPr>
          <p:spPr bwMode="auto">
            <a:xfrm>
              <a:off x="98" y="1298"/>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3" name="Freeform 7516"/>
            <p:cNvSpPr/>
            <p:nvPr/>
          </p:nvSpPr>
          <p:spPr bwMode="auto">
            <a:xfrm>
              <a:off x="98" y="1179"/>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4" name="Rectangle 7517"/>
            <p:cNvSpPr>
              <a:spLocks noChangeArrowheads="1"/>
            </p:cNvSpPr>
            <p:nvPr/>
          </p:nvSpPr>
          <p:spPr bwMode="auto">
            <a:xfrm>
              <a:off x="219" y="1184"/>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5" name="Rectangle 7518"/>
            <p:cNvSpPr>
              <a:spLocks noChangeArrowheads="1"/>
            </p:cNvSpPr>
            <p:nvPr/>
          </p:nvSpPr>
          <p:spPr bwMode="auto">
            <a:xfrm>
              <a:off x="219" y="1302"/>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6" name="Rectangle 7519"/>
            <p:cNvSpPr>
              <a:spLocks noChangeArrowheads="1"/>
            </p:cNvSpPr>
            <p:nvPr/>
          </p:nvSpPr>
          <p:spPr bwMode="auto">
            <a:xfrm>
              <a:off x="219" y="1422"/>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7" name="Rectangle 7520"/>
            <p:cNvSpPr>
              <a:spLocks noChangeArrowheads="1"/>
            </p:cNvSpPr>
            <p:nvPr/>
          </p:nvSpPr>
          <p:spPr bwMode="auto">
            <a:xfrm>
              <a:off x="219" y="1541"/>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8" name="Rectangle 7521"/>
            <p:cNvSpPr>
              <a:spLocks noChangeArrowheads="1"/>
            </p:cNvSpPr>
            <p:nvPr/>
          </p:nvSpPr>
          <p:spPr bwMode="auto">
            <a:xfrm>
              <a:off x="219" y="1659"/>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29" name="Rectangle 7522"/>
            <p:cNvSpPr>
              <a:spLocks noChangeArrowheads="1"/>
            </p:cNvSpPr>
            <p:nvPr/>
          </p:nvSpPr>
          <p:spPr bwMode="auto">
            <a:xfrm>
              <a:off x="226"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0" name="Rectangle 7523"/>
            <p:cNvSpPr>
              <a:spLocks noChangeArrowheads="1"/>
            </p:cNvSpPr>
            <p:nvPr/>
          </p:nvSpPr>
          <p:spPr bwMode="auto">
            <a:xfrm>
              <a:off x="226"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1" name="Rectangle 7524"/>
            <p:cNvSpPr>
              <a:spLocks noChangeArrowheads="1"/>
            </p:cNvSpPr>
            <p:nvPr/>
          </p:nvSpPr>
          <p:spPr bwMode="auto">
            <a:xfrm>
              <a:off x="575"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2" name="Rectangle 7525"/>
            <p:cNvSpPr>
              <a:spLocks noChangeArrowheads="1"/>
            </p:cNvSpPr>
            <p:nvPr/>
          </p:nvSpPr>
          <p:spPr bwMode="auto">
            <a:xfrm>
              <a:off x="575"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3" name="Rectangle 7526"/>
            <p:cNvSpPr>
              <a:spLocks noChangeArrowheads="1"/>
            </p:cNvSpPr>
            <p:nvPr/>
          </p:nvSpPr>
          <p:spPr bwMode="auto">
            <a:xfrm>
              <a:off x="531"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4" name="Rectangle 7527"/>
            <p:cNvSpPr>
              <a:spLocks noChangeArrowheads="1"/>
            </p:cNvSpPr>
            <p:nvPr/>
          </p:nvSpPr>
          <p:spPr bwMode="auto">
            <a:xfrm>
              <a:off x="531"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5" name="Rectangle 7528"/>
            <p:cNvSpPr>
              <a:spLocks noChangeArrowheads="1"/>
            </p:cNvSpPr>
            <p:nvPr/>
          </p:nvSpPr>
          <p:spPr bwMode="auto">
            <a:xfrm>
              <a:off x="488"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6" name="Rectangle 7529"/>
            <p:cNvSpPr>
              <a:spLocks noChangeArrowheads="1"/>
            </p:cNvSpPr>
            <p:nvPr/>
          </p:nvSpPr>
          <p:spPr bwMode="auto">
            <a:xfrm>
              <a:off x="488"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7" name="Rectangle 7530"/>
            <p:cNvSpPr>
              <a:spLocks noChangeArrowheads="1"/>
            </p:cNvSpPr>
            <p:nvPr/>
          </p:nvSpPr>
          <p:spPr bwMode="auto">
            <a:xfrm>
              <a:off x="444"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8" name="Rectangle 7531"/>
            <p:cNvSpPr>
              <a:spLocks noChangeArrowheads="1"/>
            </p:cNvSpPr>
            <p:nvPr/>
          </p:nvSpPr>
          <p:spPr bwMode="auto">
            <a:xfrm>
              <a:off x="444"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39" name="Rectangle 7532"/>
            <p:cNvSpPr>
              <a:spLocks noChangeArrowheads="1"/>
            </p:cNvSpPr>
            <p:nvPr/>
          </p:nvSpPr>
          <p:spPr bwMode="auto">
            <a:xfrm>
              <a:off x="401"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0" name="Rectangle 7533"/>
            <p:cNvSpPr>
              <a:spLocks noChangeArrowheads="1"/>
            </p:cNvSpPr>
            <p:nvPr/>
          </p:nvSpPr>
          <p:spPr bwMode="auto">
            <a:xfrm>
              <a:off x="401"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1" name="Rectangle 7534"/>
            <p:cNvSpPr>
              <a:spLocks noChangeArrowheads="1"/>
            </p:cNvSpPr>
            <p:nvPr/>
          </p:nvSpPr>
          <p:spPr bwMode="auto">
            <a:xfrm>
              <a:off x="357"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2" name="Rectangle 7535"/>
            <p:cNvSpPr>
              <a:spLocks noChangeArrowheads="1"/>
            </p:cNvSpPr>
            <p:nvPr/>
          </p:nvSpPr>
          <p:spPr bwMode="auto">
            <a:xfrm>
              <a:off x="357"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3" name="Rectangle 7536"/>
            <p:cNvSpPr>
              <a:spLocks noChangeArrowheads="1"/>
            </p:cNvSpPr>
            <p:nvPr/>
          </p:nvSpPr>
          <p:spPr bwMode="auto">
            <a:xfrm>
              <a:off x="314"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4" name="Rectangle 7537"/>
            <p:cNvSpPr>
              <a:spLocks noChangeArrowheads="1"/>
            </p:cNvSpPr>
            <p:nvPr/>
          </p:nvSpPr>
          <p:spPr bwMode="auto">
            <a:xfrm>
              <a:off x="314"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5" name="Rectangle 7538"/>
            <p:cNvSpPr>
              <a:spLocks noChangeArrowheads="1"/>
            </p:cNvSpPr>
            <p:nvPr/>
          </p:nvSpPr>
          <p:spPr bwMode="auto">
            <a:xfrm>
              <a:off x="270"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6" name="Rectangle 7539"/>
            <p:cNvSpPr>
              <a:spLocks noChangeArrowheads="1"/>
            </p:cNvSpPr>
            <p:nvPr/>
          </p:nvSpPr>
          <p:spPr bwMode="auto">
            <a:xfrm>
              <a:off x="270"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7" name="Rectangle 7540"/>
            <p:cNvSpPr>
              <a:spLocks noChangeArrowheads="1"/>
            </p:cNvSpPr>
            <p:nvPr/>
          </p:nvSpPr>
          <p:spPr bwMode="auto">
            <a:xfrm>
              <a:off x="226"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8" name="Rectangle 7541"/>
            <p:cNvSpPr>
              <a:spLocks noChangeArrowheads="1"/>
            </p:cNvSpPr>
            <p:nvPr/>
          </p:nvSpPr>
          <p:spPr bwMode="auto">
            <a:xfrm>
              <a:off x="226"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49" name="Rectangle 7542"/>
            <p:cNvSpPr>
              <a:spLocks noChangeArrowheads="1"/>
            </p:cNvSpPr>
            <p:nvPr/>
          </p:nvSpPr>
          <p:spPr bwMode="auto">
            <a:xfrm>
              <a:off x="575"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0" name="Rectangle 7543"/>
            <p:cNvSpPr>
              <a:spLocks noChangeArrowheads="1"/>
            </p:cNvSpPr>
            <p:nvPr/>
          </p:nvSpPr>
          <p:spPr bwMode="auto">
            <a:xfrm>
              <a:off x="575"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1" name="Rectangle 7544"/>
            <p:cNvSpPr>
              <a:spLocks noChangeArrowheads="1"/>
            </p:cNvSpPr>
            <p:nvPr/>
          </p:nvSpPr>
          <p:spPr bwMode="auto">
            <a:xfrm>
              <a:off x="531"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2" name="Rectangle 7545"/>
            <p:cNvSpPr>
              <a:spLocks noChangeArrowheads="1"/>
            </p:cNvSpPr>
            <p:nvPr/>
          </p:nvSpPr>
          <p:spPr bwMode="auto">
            <a:xfrm>
              <a:off x="531"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3" name="Rectangle 7546"/>
            <p:cNvSpPr>
              <a:spLocks noChangeArrowheads="1"/>
            </p:cNvSpPr>
            <p:nvPr/>
          </p:nvSpPr>
          <p:spPr bwMode="auto">
            <a:xfrm>
              <a:off x="488"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4" name="Rectangle 7547"/>
            <p:cNvSpPr>
              <a:spLocks noChangeArrowheads="1"/>
            </p:cNvSpPr>
            <p:nvPr/>
          </p:nvSpPr>
          <p:spPr bwMode="auto">
            <a:xfrm>
              <a:off x="488"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5" name="Rectangle 7548"/>
            <p:cNvSpPr>
              <a:spLocks noChangeArrowheads="1"/>
            </p:cNvSpPr>
            <p:nvPr/>
          </p:nvSpPr>
          <p:spPr bwMode="auto">
            <a:xfrm>
              <a:off x="444"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6" name="Rectangle 7549"/>
            <p:cNvSpPr>
              <a:spLocks noChangeArrowheads="1"/>
            </p:cNvSpPr>
            <p:nvPr/>
          </p:nvSpPr>
          <p:spPr bwMode="auto">
            <a:xfrm>
              <a:off x="444"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7" name="Rectangle 7550"/>
            <p:cNvSpPr>
              <a:spLocks noChangeArrowheads="1"/>
            </p:cNvSpPr>
            <p:nvPr/>
          </p:nvSpPr>
          <p:spPr bwMode="auto">
            <a:xfrm>
              <a:off x="401"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8" name="Rectangle 7551"/>
            <p:cNvSpPr>
              <a:spLocks noChangeArrowheads="1"/>
            </p:cNvSpPr>
            <p:nvPr/>
          </p:nvSpPr>
          <p:spPr bwMode="auto">
            <a:xfrm>
              <a:off x="401"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59" name="Rectangle 7552"/>
            <p:cNvSpPr>
              <a:spLocks noChangeArrowheads="1"/>
            </p:cNvSpPr>
            <p:nvPr/>
          </p:nvSpPr>
          <p:spPr bwMode="auto">
            <a:xfrm>
              <a:off x="357"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0" name="Rectangle 7553"/>
            <p:cNvSpPr>
              <a:spLocks noChangeArrowheads="1"/>
            </p:cNvSpPr>
            <p:nvPr/>
          </p:nvSpPr>
          <p:spPr bwMode="auto">
            <a:xfrm>
              <a:off x="357"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1" name="Rectangle 7554"/>
            <p:cNvSpPr>
              <a:spLocks noChangeArrowheads="1"/>
            </p:cNvSpPr>
            <p:nvPr/>
          </p:nvSpPr>
          <p:spPr bwMode="auto">
            <a:xfrm>
              <a:off x="314"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2" name="Rectangle 7555"/>
            <p:cNvSpPr>
              <a:spLocks noChangeArrowheads="1"/>
            </p:cNvSpPr>
            <p:nvPr/>
          </p:nvSpPr>
          <p:spPr bwMode="auto">
            <a:xfrm>
              <a:off x="314"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3" name="Rectangle 7556"/>
            <p:cNvSpPr>
              <a:spLocks noChangeArrowheads="1"/>
            </p:cNvSpPr>
            <p:nvPr/>
          </p:nvSpPr>
          <p:spPr bwMode="auto">
            <a:xfrm>
              <a:off x="270"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4" name="Rectangle 7557"/>
            <p:cNvSpPr>
              <a:spLocks noChangeArrowheads="1"/>
            </p:cNvSpPr>
            <p:nvPr/>
          </p:nvSpPr>
          <p:spPr bwMode="auto">
            <a:xfrm>
              <a:off x="270"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5" name="Rectangle 7558"/>
            <p:cNvSpPr>
              <a:spLocks noChangeArrowheads="1"/>
            </p:cNvSpPr>
            <p:nvPr/>
          </p:nvSpPr>
          <p:spPr bwMode="auto">
            <a:xfrm>
              <a:off x="226"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6" name="Rectangle 7559"/>
            <p:cNvSpPr>
              <a:spLocks noChangeArrowheads="1"/>
            </p:cNvSpPr>
            <p:nvPr/>
          </p:nvSpPr>
          <p:spPr bwMode="auto">
            <a:xfrm>
              <a:off x="226"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7" name="Rectangle 7560"/>
            <p:cNvSpPr>
              <a:spLocks noChangeArrowheads="1"/>
            </p:cNvSpPr>
            <p:nvPr/>
          </p:nvSpPr>
          <p:spPr bwMode="auto">
            <a:xfrm>
              <a:off x="575"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8" name="Rectangle 7561"/>
            <p:cNvSpPr>
              <a:spLocks noChangeArrowheads="1"/>
            </p:cNvSpPr>
            <p:nvPr/>
          </p:nvSpPr>
          <p:spPr bwMode="auto">
            <a:xfrm>
              <a:off x="575"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69" name="Rectangle 7562"/>
            <p:cNvSpPr>
              <a:spLocks noChangeArrowheads="1"/>
            </p:cNvSpPr>
            <p:nvPr/>
          </p:nvSpPr>
          <p:spPr bwMode="auto">
            <a:xfrm>
              <a:off x="531"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0" name="Rectangle 7563"/>
            <p:cNvSpPr>
              <a:spLocks noChangeArrowheads="1"/>
            </p:cNvSpPr>
            <p:nvPr/>
          </p:nvSpPr>
          <p:spPr bwMode="auto">
            <a:xfrm>
              <a:off x="531"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1" name="Rectangle 7564"/>
            <p:cNvSpPr>
              <a:spLocks noChangeArrowheads="1"/>
            </p:cNvSpPr>
            <p:nvPr/>
          </p:nvSpPr>
          <p:spPr bwMode="auto">
            <a:xfrm>
              <a:off x="488"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2" name="Rectangle 7565"/>
            <p:cNvSpPr>
              <a:spLocks noChangeArrowheads="1"/>
            </p:cNvSpPr>
            <p:nvPr/>
          </p:nvSpPr>
          <p:spPr bwMode="auto">
            <a:xfrm>
              <a:off x="488"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3" name="Rectangle 7566"/>
            <p:cNvSpPr>
              <a:spLocks noChangeArrowheads="1"/>
            </p:cNvSpPr>
            <p:nvPr/>
          </p:nvSpPr>
          <p:spPr bwMode="auto">
            <a:xfrm>
              <a:off x="444"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4" name="Rectangle 7567"/>
            <p:cNvSpPr>
              <a:spLocks noChangeArrowheads="1"/>
            </p:cNvSpPr>
            <p:nvPr/>
          </p:nvSpPr>
          <p:spPr bwMode="auto">
            <a:xfrm>
              <a:off x="444"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5" name="Rectangle 7568"/>
            <p:cNvSpPr>
              <a:spLocks noChangeArrowheads="1"/>
            </p:cNvSpPr>
            <p:nvPr/>
          </p:nvSpPr>
          <p:spPr bwMode="auto">
            <a:xfrm>
              <a:off x="401"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6" name="Rectangle 7569"/>
            <p:cNvSpPr>
              <a:spLocks noChangeArrowheads="1"/>
            </p:cNvSpPr>
            <p:nvPr/>
          </p:nvSpPr>
          <p:spPr bwMode="auto">
            <a:xfrm>
              <a:off x="401"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7" name="Rectangle 7570"/>
            <p:cNvSpPr>
              <a:spLocks noChangeArrowheads="1"/>
            </p:cNvSpPr>
            <p:nvPr/>
          </p:nvSpPr>
          <p:spPr bwMode="auto">
            <a:xfrm>
              <a:off x="357"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8" name="Rectangle 7571"/>
            <p:cNvSpPr>
              <a:spLocks noChangeArrowheads="1"/>
            </p:cNvSpPr>
            <p:nvPr/>
          </p:nvSpPr>
          <p:spPr bwMode="auto">
            <a:xfrm>
              <a:off x="357"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79" name="Rectangle 7572"/>
            <p:cNvSpPr>
              <a:spLocks noChangeArrowheads="1"/>
            </p:cNvSpPr>
            <p:nvPr/>
          </p:nvSpPr>
          <p:spPr bwMode="auto">
            <a:xfrm>
              <a:off x="314"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0" name="Rectangle 7573"/>
            <p:cNvSpPr>
              <a:spLocks noChangeArrowheads="1"/>
            </p:cNvSpPr>
            <p:nvPr/>
          </p:nvSpPr>
          <p:spPr bwMode="auto">
            <a:xfrm>
              <a:off x="314"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1" name="Rectangle 7574"/>
            <p:cNvSpPr>
              <a:spLocks noChangeArrowheads="1"/>
            </p:cNvSpPr>
            <p:nvPr/>
          </p:nvSpPr>
          <p:spPr bwMode="auto">
            <a:xfrm>
              <a:off x="270"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2" name="Rectangle 7575"/>
            <p:cNvSpPr>
              <a:spLocks noChangeArrowheads="1"/>
            </p:cNvSpPr>
            <p:nvPr/>
          </p:nvSpPr>
          <p:spPr bwMode="auto">
            <a:xfrm>
              <a:off x="270"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3" name="Rectangle 7576"/>
            <p:cNvSpPr>
              <a:spLocks noChangeArrowheads="1"/>
            </p:cNvSpPr>
            <p:nvPr/>
          </p:nvSpPr>
          <p:spPr bwMode="auto">
            <a:xfrm>
              <a:off x="226"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4" name="Rectangle 7577"/>
            <p:cNvSpPr>
              <a:spLocks noChangeArrowheads="1"/>
            </p:cNvSpPr>
            <p:nvPr/>
          </p:nvSpPr>
          <p:spPr bwMode="auto">
            <a:xfrm>
              <a:off x="226"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5" name="Rectangle 7578"/>
            <p:cNvSpPr>
              <a:spLocks noChangeArrowheads="1"/>
            </p:cNvSpPr>
            <p:nvPr/>
          </p:nvSpPr>
          <p:spPr bwMode="auto">
            <a:xfrm>
              <a:off x="575"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6" name="Rectangle 7579"/>
            <p:cNvSpPr>
              <a:spLocks noChangeArrowheads="1"/>
            </p:cNvSpPr>
            <p:nvPr/>
          </p:nvSpPr>
          <p:spPr bwMode="auto">
            <a:xfrm>
              <a:off x="575"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7" name="Rectangle 7580"/>
            <p:cNvSpPr>
              <a:spLocks noChangeArrowheads="1"/>
            </p:cNvSpPr>
            <p:nvPr/>
          </p:nvSpPr>
          <p:spPr bwMode="auto">
            <a:xfrm>
              <a:off x="531"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8" name="Rectangle 7581"/>
            <p:cNvSpPr>
              <a:spLocks noChangeArrowheads="1"/>
            </p:cNvSpPr>
            <p:nvPr/>
          </p:nvSpPr>
          <p:spPr bwMode="auto">
            <a:xfrm>
              <a:off x="531"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89" name="Rectangle 7582"/>
            <p:cNvSpPr>
              <a:spLocks noChangeArrowheads="1"/>
            </p:cNvSpPr>
            <p:nvPr/>
          </p:nvSpPr>
          <p:spPr bwMode="auto">
            <a:xfrm>
              <a:off x="488"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0" name="Rectangle 7583"/>
            <p:cNvSpPr>
              <a:spLocks noChangeArrowheads="1"/>
            </p:cNvSpPr>
            <p:nvPr/>
          </p:nvSpPr>
          <p:spPr bwMode="auto">
            <a:xfrm>
              <a:off x="488"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1" name="Rectangle 7584"/>
            <p:cNvSpPr>
              <a:spLocks noChangeArrowheads="1"/>
            </p:cNvSpPr>
            <p:nvPr/>
          </p:nvSpPr>
          <p:spPr bwMode="auto">
            <a:xfrm>
              <a:off x="444"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2" name="Rectangle 7585"/>
            <p:cNvSpPr>
              <a:spLocks noChangeArrowheads="1"/>
            </p:cNvSpPr>
            <p:nvPr/>
          </p:nvSpPr>
          <p:spPr bwMode="auto">
            <a:xfrm>
              <a:off x="444"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3" name="Rectangle 7586"/>
            <p:cNvSpPr>
              <a:spLocks noChangeArrowheads="1"/>
            </p:cNvSpPr>
            <p:nvPr/>
          </p:nvSpPr>
          <p:spPr bwMode="auto">
            <a:xfrm>
              <a:off x="401"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4" name="Rectangle 7587"/>
            <p:cNvSpPr>
              <a:spLocks noChangeArrowheads="1"/>
            </p:cNvSpPr>
            <p:nvPr/>
          </p:nvSpPr>
          <p:spPr bwMode="auto">
            <a:xfrm>
              <a:off x="401"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5" name="Rectangle 7588"/>
            <p:cNvSpPr>
              <a:spLocks noChangeArrowheads="1"/>
            </p:cNvSpPr>
            <p:nvPr/>
          </p:nvSpPr>
          <p:spPr bwMode="auto">
            <a:xfrm>
              <a:off x="357"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6" name="Rectangle 7589"/>
            <p:cNvSpPr>
              <a:spLocks noChangeArrowheads="1"/>
            </p:cNvSpPr>
            <p:nvPr/>
          </p:nvSpPr>
          <p:spPr bwMode="auto">
            <a:xfrm>
              <a:off x="357"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7" name="Rectangle 7590"/>
            <p:cNvSpPr>
              <a:spLocks noChangeArrowheads="1"/>
            </p:cNvSpPr>
            <p:nvPr/>
          </p:nvSpPr>
          <p:spPr bwMode="auto">
            <a:xfrm>
              <a:off x="314"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8" name="Rectangle 7591"/>
            <p:cNvSpPr>
              <a:spLocks noChangeArrowheads="1"/>
            </p:cNvSpPr>
            <p:nvPr/>
          </p:nvSpPr>
          <p:spPr bwMode="auto">
            <a:xfrm>
              <a:off x="314"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899" name="Rectangle 7592"/>
            <p:cNvSpPr>
              <a:spLocks noChangeArrowheads="1"/>
            </p:cNvSpPr>
            <p:nvPr/>
          </p:nvSpPr>
          <p:spPr bwMode="auto">
            <a:xfrm>
              <a:off x="270"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0" name="Rectangle 7593"/>
            <p:cNvSpPr>
              <a:spLocks noChangeArrowheads="1"/>
            </p:cNvSpPr>
            <p:nvPr/>
          </p:nvSpPr>
          <p:spPr bwMode="auto">
            <a:xfrm>
              <a:off x="270"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1" name="Rectangle 7594"/>
            <p:cNvSpPr>
              <a:spLocks noChangeArrowheads="1"/>
            </p:cNvSpPr>
            <p:nvPr/>
          </p:nvSpPr>
          <p:spPr bwMode="auto">
            <a:xfrm>
              <a:off x="226"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2" name="Rectangle 7595"/>
            <p:cNvSpPr>
              <a:spLocks noChangeArrowheads="1"/>
            </p:cNvSpPr>
            <p:nvPr/>
          </p:nvSpPr>
          <p:spPr bwMode="auto">
            <a:xfrm>
              <a:off x="575"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3" name="Rectangle 7596"/>
            <p:cNvSpPr>
              <a:spLocks noChangeArrowheads="1"/>
            </p:cNvSpPr>
            <p:nvPr/>
          </p:nvSpPr>
          <p:spPr bwMode="auto">
            <a:xfrm>
              <a:off x="531"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4" name="Rectangle 7597"/>
            <p:cNvSpPr>
              <a:spLocks noChangeArrowheads="1"/>
            </p:cNvSpPr>
            <p:nvPr/>
          </p:nvSpPr>
          <p:spPr bwMode="auto">
            <a:xfrm>
              <a:off x="488"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5" name="Rectangle 7598"/>
            <p:cNvSpPr>
              <a:spLocks noChangeArrowheads="1"/>
            </p:cNvSpPr>
            <p:nvPr/>
          </p:nvSpPr>
          <p:spPr bwMode="auto">
            <a:xfrm>
              <a:off x="444"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6" name="Rectangle 7599"/>
            <p:cNvSpPr>
              <a:spLocks noChangeArrowheads="1"/>
            </p:cNvSpPr>
            <p:nvPr/>
          </p:nvSpPr>
          <p:spPr bwMode="auto">
            <a:xfrm>
              <a:off x="401"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7" name="Rectangle 7600"/>
            <p:cNvSpPr>
              <a:spLocks noChangeArrowheads="1"/>
            </p:cNvSpPr>
            <p:nvPr/>
          </p:nvSpPr>
          <p:spPr bwMode="auto">
            <a:xfrm>
              <a:off x="357"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8" name="Rectangle 7601"/>
            <p:cNvSpPr>
              <a:spLocks noChangeArrowheads="1"/>
            </p:cNvSpPr>
            <p:nvPr/>
          </p:nvSpPr>
          <p:spPr bwMode="auto">
            <a:xfrm>
              <a:off x="314"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09" name="Rectangle 7602"/>
            <p:cNvSpPr>
              <a:spLocks noChangeArrowheads="1"/>
            </p:cNvSpPr>
            <p:nvPr/>
          </p:nvSpPr>
          <p:spPr bwMode="auto">
            <a:xfrm>
              <a:off x="270"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0" name="Freeform 7603"/>
            <p:cNvSpPr/>
            <p:nvPr/>
          </p:nvSpPr>
          <p:spPr bwMode="auto">
            <a:xfrm>
              <a:off x="194" y="159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1" name="Freeform 7604"/>
            <p:cNvSpPr/>
            <p:nvPr/>
          </p:nvSpPr>
          <p:spPr bwMode="auto">
            <a:xfrm>
              <a:off x="194" y="154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2" name="Freeform 7605"/>
            <p:cNvSpPr/>
            <p:nvPr/>
          </p:nvSpPr>
          <p:spPr bwMode="auto">
            <a:xfrm>
              <a:off x="171" y="156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3" name="Freeform 7606"/>
            <p:cNvSpPr/>
            <p:nvPr/>
          </p:nvSpPr>
          <p:spPr bwMode="auto">
            <a:xfrm>
              <a:off x="171" y="152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4" name="Freeform 7607"/>
            <p:cNvSpPr/>
            <p:nvPr/>
          </p:nvSpPr>
          <p:spPr bwMode="auto">
            <a:xfrm>
              <a:off x="148" y="154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5" name="Freeform 7608"/>
            <p:cNvSpPr/>
            <p:nvPr/>
          </p:nvSpPr>
          <p:spPr bwMode="auto">
            <a:xfrm>
              <a:off x="148" y="149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6" name="Freeform 7609"/>
            <p:cNvSpPr/>
            <p:nvPr/>
          </p:nvSpPr>
          <p:spPr bwMode="auto">
            <a:xfrm>
              <a:off x="103" y="149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7" name="Freeform 7610"/>
            <p:cNvSpPr/>
            <p:nvPr/>
          </p:nvSpPr>
          <p:spPr bwMode="auto">
            <a:xfrm>
              <a:off x="103" y="145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8" name="Freeform 7611"/>
            <p:cNvSpPr/>
            <p:nvPr/>
          </p:nvSpPr>
          <p:spPr bwMode="auto">
            <a:xfrm>
              <a:off x="125" y="1522"/>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19" name="Freeform 7612"/>
            <p:cNvSpPr/>
            <p:nvPr/>
          </p:nvSpPr>
          <p:spPr bwMode="auto">
            <a:xfrm>
              <a:off x="125" y="147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0" name="Freeform 7613"/>
            <p:cNvSpPr/>
            <p:nvPr/>
          </p:nvSpPr>
          <p:spPr bwMode="auto">
            <a:xfrm>
              <a:off x="194" y="147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1" name="Freeform 7614"/>
            <p:cNvSpPr/>
            <p:nvPr/>
          </p:nvSpPr>
          <p:spPr bwMode="auto">
            <a:xfrm>
              <a:off x="194" y="142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2" name="Freeform 7615"/>
            <p:cNvSpPr/>
            <p:nvPr/>
          </p:nvSpPr>
          <p:spPr bwMode="auto">
            <a:xfrm>
              <a:off x="171" y="145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3" name="Freeform 7616"/>
            <p:cNvSpPr/>
            <p:nvPr/>
          </p:nvSpPr>
          <p:spPr bwMode="auto">
            <a:xfrm>
              <a:off x="171" y="140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4" name="Freeform 7617"/>
            <p:cNvSpPr/>
            <p:nvPr/>
          </p:nvSpPr>
          <p:spPr bwMode="auto">
            <a:xfrm>
              <a:off x="148" y="142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5" name="Freeform 7618"/>
            <p:cNvSpPr/>
            <p:nvPr/>
          </p:nvSpPr>
          <p:spPr bwMode="auto">
            <a:xfrm>
              <a:off x="148" y="138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6" name="Freeform 7619"/>
            <p:cNvSpPr/>
            <p:nvPr/>
          </p:nvSpPr>
          <p:spPr bwMode="auto">
            <a:xfrm>
              <a:off x="103" y="138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7" name="Freeform 7620"/>
            <p:cNvSpPr/>
            <p:nvPr/>
          </p:nvSpPr>
          <p:spPr bwMode="auto">
            <a:xfrm>
              <a:off x="103" y="133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8" name="Freeform 7621"/>
            <p:cNvSpPr/>
            <p:nvPr/>
          </p:nvSpPr>
          <p:spPr bwMode="auto">
            <a:xfrm>
              <a:off x="125" y="140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29" name="Freeform 7622"/>
            <p:cNvSpPr/>
            <p:nvPr/>
          </p:nvSpPr>
          <p:spPr bwMode="auto">
            <a:xfrm>
              <a:off x="125" y="135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0" name="Freeform 7623"/>
            <p:cNvSpPr/>
            <p:nvPr/>
          </p:nvSpPr>
          <p:spPr bwMode="auto">
            <a:xfrm>
              <a:off x="194" y="135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1" name="Freeform 7624"/>
            <p:cNvSpPr/>
            <p:nvPr/>
          </p:nvSpPr>
          <p:spPr bwMode="auto">
            <a:xfrm>
              <a:off x="194" y="130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2" name="Freeform 7625"/>
            <p:cNvSpPr/>
            <p:nvPr/>
          </p:nvSpPr>
          <p:spPr bwMode="auto">
            <a:xfrm>
              <a:off x="171" y="133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3" name="Freeform 7626"/>
            <p:cNvSpPr/>
            <p:nvPr/>
          </p:nvSpPr>
          <p:spPr bwMode="auto">
            <a:xfrm>
              <a:off x="171" y="128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4" name="Freeform 7627"/>
            <p:cNvSpPr/>
            <p:nvPr/>
          </p:nvSpPr>
          <p:spPr bwMode="auto">
            <a:xfrm>
              <a:off x="148" y="130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5" name="Freeform 7628"/>
            <p:cNvSpPr/>
            <p:nvPr/>
          </p:nvSpPr>
          <p:spPr bwMode="auto">
            <a:xfrm>
              <a:off x="148" y="126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6" name="Freeform 7629"/>
            <p:cNvSpPr/>
            <p:nvPr/>
          </p:nvSpPr>
          <p:spPr bwMode="auto">
            <a:xfrm>
              <a:off x="103" y="126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7" name="Freeform 7630"/>
            <p:cNvSpPr/>
            <p:nvPr/>
          </p:nvSpPr>
          <p:spPr bwMode="auto">
            <a:xfrm>
              <a:off x="103" y="121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8" name="Freeform 7631"/>
            <p:cNvSpPr/>
            <p:nvPr/>
          </p:nvSpPr>
          <p:spPr bwMode="auto">
            <a:xfrm>
              <a:off x="125" y="128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39" name="Freeform 7632"/>
            <p:cNvSpPr/>
            <p:nvPr/>
          </p:nvSpPr>
          <p:spPr bwMode="auto">
            <a:xfrm>
              <a:off x="125" y="123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0" name="Freeform 7633"/>
            <p:cNvSpPr/>
            <p:nvPr/>
          </p:nvSpPr>
          <p:spPr bwMode="auto">
            <a:xfrm>
              <a:off x="194" y="123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1" name="Freeform 7634"/>
            <p:cNvSpPr/>
            <p:nvPr/>
          </p:nvSpPr>
          <p:spPr bwMode="auto">
            <a:xfrm>
              <a:off x="194" y="119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2" name="Freeform 7635"/>
            <p:cNvSpPr/>
            <p:nvPr/>
          </p:nvSpPr>
          <p:spPr bwMode="auto">
            <a:xfrm>
              <a:off x="171" y="121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3" name="Freeform 7636"/>
            <p:cNvSpPr/>
            <p:nvPr/>
          </p:nvSpPr>
          <p:spPr bwMode="auto">
            <a:xfrm>
              <a:off x="171" y="116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4" name="Freeform 7637"/>
            <p:cNvSpPr/>
            <p:nvPr/>
          </p:nvSpPr>
          <p:spPr bwMode="auto">
            <a:xfrm>
              <a:off x="148" y="119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5" name="Freeform 7638"/>
            <p:cNvSpPr/>
            <p:nvPr/>
          </p:nvSpPr>
          <p:spPr bwMode="auto">
            <a:xfrm>
              <a:off x="148" y="114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6" name="Freeform 7639"/>
            <p:cNvSpPr/>
            <p:nvPr/>
          </p:nvSpPr>
          <p:spPr bwMode="auto">
            <a:xfrm>
              <a:off x="103" y="114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7" name="Freeform 7640"/>
            <p:cNvSpPr/>
            <p:nvPr/>
          </p:nvSpPr>
          <p:spPr bwMode="auto">
            <a:xfrm>
              <a:off x="103" y="109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8" name="Freeform 7641"/>
            <p:cNvSpPr/>
            <p:nvPr/>
          </p:nvSpPr>
          <p:spPr bwMode="auto">
            <a:xfrm>
              <a:off x="125" y="1167"/>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49" name="Freeform 7642"/>
            <p:cNvSpPr/>
            <p:nvPr/>
          </p:nvSpPr>
          <p:spPr bwMode="auto">
            <a:xfrm>
              <a:off x="125" y="112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0" name="Freeform 7643"/>
            <p:cNvSpPr/>
            <p:nvPr/>
          </p:nvSpPr>
          <p:spPr bwMode="auto">
            <a:xfrm>
              <a:off x="194" y="112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1" name="Freeform 7644"/>
            <p:cNvSpPr/>
            <p:nvPr/>
          </p:nvSpPr>
          <p:spPr bwMode="auto">
            <a:xfrm>
              <a:off x="171" y="109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2" name="Freeform 7645"/>
            <p:cNvSpPr/>
            <p:nvPr/>
          </p:nvSpPr>
          <p:spPr bwMode="auto">
            <a:xfrm>
              <a:off x="148" y="1072"/>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3" name="Freeform 7646"/>
            <p:cNvSpPr/>
            <p:nvPr/>
          </p:nvSpPr>
          <p:spPr bwMode="auto">
            <a:xfrm>
              <a:off x="103" y="102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4" name="Freeform 7647"/>
            <p:cNvSpPr/>
            <p:nvPr/>
          </p:nvSpPr>
          <p:spPr bwMode="auto">
            <a:xfrm>
              <a:off x="125" y="104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5" name="Rectangle 7648"/>
            <p:cNvSpPr>
              <a:spLocks noChangeArrowheads="1"/>
            </p:cNvSpPr>
            <p:nvPr/>
          </p:nvSpPr>
          <p:spPr bwMode="auto">
            <a:xfrm>
              <a:off x="223" y="1681"/>
              <a:ext cx="381" cy="118"/>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6" name="Freeform 7649"/>
            <p:cNvSpPr/>
            <p:nvPr/>
          </p:nvSpPr>
          <p:spPr bwMode="auto">
            <a:xfrm>
              <a:off x="105" y="1572"/>
              <a:ext cx="102" cy="220"/>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7" name="Rectangle 7650"/>
            <p:cNvSpPr>
              <a:spLocks noChangeArrowheads="1"/>
            </p:cNvSpPr>
            <p:nvPr/>
          </p:nvSpPr>
          <p:spPr bwMode="auto">
            <a:xfrm>
              <a:off x="414" y="1730"/>
              <a:ext cx="42" cy="74"/>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8" name="Rectangle 7651"/>
            <p:cNvSpPr>
              <a:spLocks noChangeArrowheads="1"/>
            </p:cNvSpPr>
            <p:nvPr/>
          </p:nvSpPr>
          <p:spPr bwMode="auto">
            <a:xfrm>
              <a:off x="372" y="1730"/>
              <a:ext cx="42" cy="74"/>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59" name="Rectangle 7652"/>
            <p:cNvSpPr>
              <a:spLocks noChangeArrowheads="1"/>
            </p:cNvSpPr>
            <p:nvPr/>
          </p:nvSpPr>
          <p:spPr bwMode="auto">
            <a:xfrm>
              <a:off x="233"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60" name="Rectangle 7653"/>
            <p:cNvSpPr>
              <a:spLocks noChangeArrowheads="1"/>
            </p:cNvSpPr>
            <p:nvPr/>
          </p:nvSpPr>
          <p:spPr bwMode="auto">
            <a:xfrm>
              <a:off x="301"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61" name="Rectangle 7654"/>
            <p:cNvSpPr>
              <a:spLocks noChangeArrowheads="1"/>
            </p:cNvSpPr>
            <p:nvPr/>
          </p:nvSpPr>
          <p:spPr bwMode="auto">
            <a:xfrm>
              <a:off x="469"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62" name="Rectangle 7655"/>
            <p:cNvSpPr>
              <a:spLocks noChangeArrowheads="1"/>
            </p:cNvSpPr>
            <p:nvPr/>
          </p:nvSpPr>
          <p:spPr bwMode="auto">
            <a:xfrm>
              <a:off x="537"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63" name="Freeform 7656"/>
            <p:cNvSpPr/>
            <p:nvPr/>
          </p:nvSpPr>
          <p:spPr bwMode="auto">
            <a:xfrm>
              <a:off x="115" y="949"/>
              <a:ext cx="470" cy="112"/>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64" name="Freeform 7657"/>
            <p:cNvSpPr/>
            <p:nvPr/>
          </p:nvSpPr>
          <p:spPr bwMode="auto">
            <a:xfrm>
              <a:off x="116" y="952"/>
              <a:ext cx="105" cy="126"/>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3" name="Group 8071"/>
          <p:cNvGrpSpPr/>
          <p:nvPr/>
        </p:nvGrpSpPr>
        <p:grpSpPr bwMode="auto">
          <a:xfrm>
            <a:off x="3533883" y="2602213"/>
            <a:ext cx="643638" cy="529179"/>
            <a:chOff x="2946" y="2176"/>
            <a:chExt cx="438" cy="357"/>
          </a:xfrm>
        </p:grpSpPr>
        <p:sp>
          <p:nvSpPr>
            <p:cNvPr id="3966" name="Rectangle 8072"/>
            <p:cNvSpPr>
              <a:spLocks noChangeArrowheads="1"/>
            </p:cNvSpPr>
            <p:nvPr/>
          </p:nvSpPr>
          <p:spPr bwMode="auto">
            <a:xfrm>
              <a:off x="3015" y="2258"/>
              <a:ext cx="369" cy="27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67" name="Freeform 8073"/>
            <p:cNvSpPr/>
            <p:nvPr/>
          </p:nvSpPr>
          <p:spPr bwMode="auto">
            <a:xfrm>
              <a:off x="2946" y="2186"/>
              <a:ext cx="70" cy="347"/>
            </a:xfrm>
            <a:custGeom>
              <a:avLst/>
              <a:gdLst>
                <a:gd name="T0" fmla="*/ 1 w 283"/>
                <a:gd name="T1" fmla="*/ 0 h 1392"/>
                <a:gd name="T2" fmla="*/ 0 w 283"/>
                <a:gd name="T3" fmla="*/ 1104 h 1392"/>
                <a:gd name="T4" fmla="*/ 282 w 283"/>
                <a:gd name="T5" fmla="*/ 1392 h 1392"/>
                <a:gd name="T6" fmla="*/ 283 w 283"/>
                <a:gd name="T7" fmla="*/ 286 h 1392"/>
                <a:gd name="T8" fmla="*/ 1 w 283"/>
                <a:gd name="T9" fmla="*/ 0 h 1392"/>
                <a:gd name="T10" fmla="*/ 0 60000 65536"/>
                <a:gd name="T11" fmla="*/ 0 60000 65536"/>
                <a:gd name="T12" fmla="*/ 0 60000 65536"/>
                <a:gd name="T13" fmla="*/ 0 60000 65536"/>
                <a:gd name="T14" fmla="*/ 0 60000 65536"/>
                <a:gd name="T15" fmla="*/ 0 w 283"/>
                <a:gd name="T16" fmla="*/ 0 h 1392"/>
                <a:gd name="T17" fmla="*/ 283 w 283"/>
                <a:gd name="T18" fmla="*/ 1392 h 1392"/>
              </a:gdLst>
              <a:ahLst/>
              <a:cxnLst>
                <a:cxn ang="T10">
                  <a:pos x="T0" y="T1"/>
                </a:cxn>
                <a:cxn ang="T11">
                  <a:pos x="T2" y="T3"/>
                </a:cxn>
                <a:cxn ang="T12">
                  <a:pos x="T4" y="T5"/>
                </a:cxn>
                <a:cxn ang="T13">
                  <a:pos x="T6" y="T7"/>
                </a:cxn>
                <a:cxn ang="T14">
                  <a:pos x="T8" y="T9"/>
                </a:cxn>
              </a:cxnLst>
              <a:rect l="T15" t="T16" r="T17" b="T18"/>
              <a:pathLst>
                <a:path w="283" h="1392">
                  <a:moveTo>
                    <a:pt x="1" y="0"/>
                  </a:moveTo>
                  <a:lnTo>
                    <a:pt x="0" y="1104"/>
                  </a:lnTo>
                  <a:lnTo>
                    <a:pt x="282" y="1392"/>
                  </a:lnTo>
                  <a:lnTo>
                    <a:pt x="283" y="286"/>
                  </a:lnTo>
                  <a:lnTo>
                    <a:pt x="1" y="0"/>
                  </a:lnTo>
                  <a:close/>
                </a:path>
              </a:pathLst>
            </a:custGeom>
            <a:solidFill>
              <a:srgbClr val="678B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68" name="Freeform 8074"/>
            <p:cNvSpPr/>
            <p:nvPr/>
          </p:nvSpPr>
          <p:spPr bwMode="auto">
            <a:xfrm>
              <a:off x="2946" y="2186"/>
              <a:ext cx="437" cy="72"/>
            </a:xfrm>
            <a:custGeom>
              <a:avLst/>
              <a:gdLst>
                <a:gd name="T0" fmla="*/ 0 w 1763"/>
                <a:gd name="T1" fmla="*/ 0 h 288"/>
                <a:gd name="T2" fmla="*/ 1415 w 1763"/>
                <a:gd name="T3" fmla="*/ 0 h 288"/>
                <a:gd name="T4" fmla="*/ 1763 w 1763"/>
                <a:gd name="T5" fmla="*/ 288 h 288"/>
                <a:gd name="T6" fmla="*/ 280 w 1763"/>
                <a:gd name="T7" fmla="*/ 288 h 288"/>
                <a:gd name="T8" fmla="*/ 0 w 1763"/>
                <a:gd name="T9" fmla="*/ 0 h 288"/>
                <a:gd name="T10" fmla="*/ 0 60000 65536"/>
                <a:gd name="T11" fmla="*/ 0 60000 65536"/>
                <a:gd name="T12" fmla="*/ 0 60000 65536"/>
                <a:gd name="T13" fmla="*/ 0 60000 65536"/>
                <a:gd name="T14" fmla="*/ 0 60000 65536"/>
                <a:gd name="T15" fmla="*/ 0 w 1763"/>
                <a:gd name="T16" fmla="*/ 0 h 288"/>
                <a:gd name="T17" fmla="*/ 1763 w 1763"/>
                <a:gd name="T18" fmla="*/ 288 h 288"/>
              </a:gdLst>
              <a:ahLst/>
              <a:cxnLst>
                <a:cxn ang="T10">
                  <a:pos x="T0" y="T1"/>
                </a:cxn>
                <a:cxn ang="T11">
                  <a:pos x="T2" y="T3"/>
                </a:cxn>
                <a:cxn ang="T12">
                  <a:pos x="T4" y="T5"/>
                </a:cxn>
                <a:cxn ang="T13">
                  <a:pos x="T6" y="T7"/>
                </a:cxn>
                <a:cxn ang="T14">
                  <a:pos x="T8" y="T9"/>
                </a:cxn>
              </a:cxnLst>
              <a:rect l="T15" t="T16" r="T17" b="T18"/>
              <a:pathLst>
                <a:path w="1763" h="288">
                  <a:moveTo>
                    <a:pt x="0" y="0"/>
                  </a:moveTo>
                  <a:lnTo>
                    <a:pt x="1415" y="0"/>
                  </a:lnTo>
                  <a:lnTo>
                    <a:pt x="1763" y="288"/>
                  </a:lnTo>
                  <a:lnTo>
                    <a:pt x="280" y="288"/>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69" name="Rectangle 8075"/>
            <p:cNvSpPr>
              <a:spLocks noChangeArrowheads="1"/>
            </p:cNvSpPr>
            <p:nvPr/>
          </p:nvSpPr>
          <p:spPr bwMode="auto">
            <a:xfrm>
              <a:off x="3018" y="2243"/>
              <a:ext cx="358" cy="1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0" name="Freeform 8076"/>
            <p:cNvSpPr/>
            <p:nvPr/>
          </p:nvSpPr>
          <p:spPr bwMode="auto">
            <a:xfrm>
              <a:off x="2946" y="2301"/>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1" name="Freeform 8077"/>
            <p:cNvSpPr/>
            <p:nvPr/>
          </p:nvSpPr>
          <p:spPr bwMode="auto">
            <a:xfrm>
              <a:off x="2946" y="2371"/>
              <a:ext cx="71" cy="8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2" name="Freeform 8078"/>
            <p:cNvSpPr/>
            <p:nvPr/>
          </p:nvSpPr>
          <p:spPr bwMode="auto">
            <a:xfrm>
              <a:off x="2946" y="2230"/>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3" name="Rectangle 8079"/>
            <p:cNvSpPr>
              <a:spLocks noChangeArrowheads="1"/>
            </p:cNvSpPr>
            <p:nvPr/>
          </p:nvSpPr>
          <p:spPr bwMode="auto">
            <a:xfrm>
              <a:off x="3017" y="2302"/>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4" name="Rectangle 8080"/>
            <p:cNvSpPr>
              <a:spLocks noChangeArrowheads="1"/>
            </p:cNvSpPr>
            <p:nvPr/>
          </p:nvSpPr>
          <p:spPr bwMode="auto">
            <a:xfrm>
              <a:off x="3017" y="2373"/>
              <a:ext cx="366" cy="11"/>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5" name="Rectangle 8081"/>
            <p:cNvSpPr>
              <a:spLocks noChangeArrowheads="1"/>
            </p:cNvSpPr>
            <p:nvPr/>
          </p:nvSpPr>
          <p:spPr bwMode="auto">
            <a:xfrm>
              <a:off x="3017" y="2444"/>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6" name="Rectangle 8082"/>
            <p:cNvSpPr>
              <a:spLocks noChangeArrowheads="1"/>
            </p:cNvSpPr>
            <p:nvPr/>
          </p:nvSpPr>
          <p:spPr bwMode="auto">
            <a:xfrm>
              <a:off x="302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7" name="Rectangle 8083"/>
            <p:cNvSpPr>
              <a:spLocks noChangeArrowheads="1"/>
            </p:cNvSpPr>
            <p:nvPr/>
          </p:nvSpPr>
          <p:spPr bwMode="auto">
            <a:xfrm>
              <a:off x="3233"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8" name="Rectangle 8084"/>
            <p:cNvSpPr>
              <a:spLocks noChangeArrowheads="1"/>
            </p:cNvSpPr>
            <p:nvPr/>
          </p:nvSpPr>
          <p:spPr bwMode="auto">
            <a:xfrm>
              <a:off x="3181"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79" name="Rectangle 8085"/>
            <p:cNvSpPr>
              <a:spLocks noChangeArrowheads="1"/>
            </p:cNvSpPr>
            <p:nvPr/>
          </p:nvSpPr>
          <p:spPr bwMode="auto">
            <a:xfrm>
              <a:off x="3129"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0" name="Rectangle 8086"/>
            <p:cNvSpPr>
              <a:spLocks noChangeArrowheads="1"/>
            </p:cNvSpPr>
            <p:nvPr/>
          </p:nvSpPr>
          <p:spPr bwMode="auto">
            <a:xfrm>
              <a:off x="3077" y="2321"/>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1" name="Freeform 8087"/>
            <p:cNvSpPr/>
            <p:nvPr/>
          </p:nvSpPr>
          <p:spPr bwMode="auto">
            <a:xfrm>
              <a:off x="3002" y="240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2" name="Freeform 8088"/>
            <p:cNvSpPr/>
            <p:nvPr/>
          </p:nvSpPr>
          <p:spPr bwMode="auto">
            <a:xfrm>
              <a:off x="3002" y="237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3" name="Freeform 8089"/>
            <p:cNvSpPr/>
            <p:nvPr/>
          </p:nvSpPr>
          <p:spPr bwMode="auto">
            <a:xfrm>
              <a:off x="2988" y="239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4" name="Freeform 8090"/>
            <p:cNvSpPr/>
            <p:nvPr/>
          </p:nvSpPr>
          <p:spPr bwMode="auto">
            <a:xfrm>
              <a:off x="2988" y="2361"/>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5" name="Freeform 8091"/>
            <p:cNvSpPr/>
            <p:nvPr/>
          </p:nvSpPr>
          <p:spPr bwMode="auto">
            <a:xfrm>
              <a:off x="2975" y="237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6" name="Freeform 8092"/>
            <p:cNvSpPr/>
            <p:nvPr/>
          </p:nvSpPr>
          <p:spPr bwMode="auto">
            <a:xfrm>
              <a:off x="2975"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7" name="Freeform 8093"/>
            <p:cNvSpPr/>
            <p:nvPr/>
          </p:nvSpPr>
          <p:spPr bwMode="auto">
            <a:xfrm>
              <a:off x="2948"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8" name="Freeform 8094"/>
            <p:cNvSpPr/>
            <p:nvPr/>
          </p:nvSpPr>
          <p:spPr bwMode="auto">
            <a:xfrm>
              <a:off x="2948" y="2320"/>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89" name="Freeform 8095"/>
            <p:cNvSpPr/>
            <p:nvPr/>
          </p:nvSpPr>
          <p:spPr bwMode="auto">
            <a:xfrm>
              <a:off x="2961" y="236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0" name="Freeform 8096"/>
            <p:cNvSpPr/>
            <p:nvPr/>
          </p:nvSpPr>
          <p:spPr bwMode="auto">
            <a:xfrm>
              <a:off x="2961" y="2334"/>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1" name="Freeform 8097"/>
            <p:cNvSpPr/>
            <p:nvPr/>
          </p:nvSpPr>
          <p:spPr bwMode="auto">
            <a:xfrm>
              <a:off x="3002" y="233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2" name="Freeform 8098"/>
            <p:cNvSpPr/>
            <p:nvPr/>
          </p:nvSpPr>
          <p:spPr bwMode="auto">
            <a:xfrm>
              <a:off x="3002" y="230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3" name="Freeform 8099"/>
            <p:cNvSpPr/>
            <p:nvPr/>
          </p:nvSpPr>
          <p:spPr bwMode="auto">
            <a:xfrm>
              <a:off x="2988" y="232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4" name="Freeform 8100"/>
            <p:cNvSpPr/>
            <p:nvPr/>
          </p:nvSpPr>
          <p:spPr bwMode="auto">
            <a:xfrm>
              <a:off x="2988" y="2292"/>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5" name="Freeform 8101"/>
            <p:cNvSpPr/>
            <p:nvPr/>
          </p:nvSpPr>
          <p:spPr bwMode="auto">
            <a:xfrm>
              <a:off x="2975" y="23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6" name="Freeform 8102"/>
            <p:cNvSpPr/>
            <p:nvPr/>
          </p:nvSpPr>
          <p:spPr bwMode="auto">
            <a:xfrm>
              <a:off x="2975"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7" name="Freeform 8103"/>
            <p:cNvSpPr/>
            <p:nvPr/>
          </p:nvSpPr>
          <p:spPr bwMode="auto">
            <a:xfrm>
              <a:off x="2948"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8" name="Freeform 8104"/>
            <p:cNvSpPr/>
            <p:nvPr/>
          </p:nvSpPr>
          <p:spPr bwMode="auto">
            <a:xfrm>
              <a:off x="2948" y="2249"/>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3999" name="Freeform 8105"/>
            <p:cNvSpPr/>
            <p:nvPr/>
          </p:nvSpPr>
          <p:spPr bwMode="auto">
            <a:xfrm>
              <a:off x="2961" y="229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0" name="Freeform 8106"/>
            <p:cNvSpPr/>
            <p:nvPr/>
          </p:nvSpPr>
          <p:spPr bwMode="auto">
            <a:xfrm>
              <a:off x="2961" y="2264"/>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1" name="Freeform 8107"/>
            <p:cNvSpPr/>
            <p:nvPr/>
          </p:nvSpPr>
          <p:spPr bwMode="auto">
            <a:xfrm>
              <a:off x="3002" y="2263"/>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2" name="Freeform 8108"/>
            <p:cNvSpPr/>
            <p:nvPr/>
          </p:nvSpPr>
          <p:spPr bwMode="auto">
            <a:xfrm>
              <a:off x="2988" y="2248"/>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3" name="Freeform 8109"/>
            <p:cNvSpPr/>
            <p:nvPr/>
          </p:nvSpPr>
          <p:spPr bwMode="auto">
            <a:xfrm>
              <a:off x="2975" y="2234"/>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4" name="Freeform 8110"/>
            <p:cNvSpPr/>
            <p:nvPr/>
          </p:nvSpPr>
          <p:spPr bwMode="auto">
            <a:xfrm>
              <a:off x="2948" y="22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5" name="Freeform 8111"/>
            <p:cNvSpPr/>
            <p:nvPr/>
          </p:nvSpPr>
          <p:spPr bwMode="auto">
            <a:xfrm>
              <a:off x="2961" y="2220"/>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6" name="Rectangle 8112"/>
            <p:cNvSpPr>
              <a:spLocks noChangeArrowheads="1"/>
            </p:cNvSpPr>
            <p:nvPr/>
          </p:nvSpPr>
          <p:spPr bwMode="auto">
            <a:xfrm>
              <a:off x="3019" y="2457"/>
              <a:ext cx="362" cy="71"/>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7" name="Freeform 8113"/>
            <p:cNvSpPr/>
            <p:nvPr/>
          </p:nvSpPr>
          <p:spPr bwMode="auto">
            <a:xfrm>
              <a:off x="2949" y="2392"/>
              <a:ext cx="61" cy="132"/>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8" name="Rectangle 8114"/>
            <p:cNvSpPr>
              <a:spLocks noChangeArrowheads="1"/>
            </p:cNvSpPr>
            <p:nvPr/>
          </p:nvSpPr>
          <p:spPr bwMode="auto">
            <a:xfrm>
              <a:off x="3200"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09" name="Rectangle 8115"/>
            <p:cNvSpPr>
              <a:spLocks noChangeArrowheads="1"/>
            </p:cNvSpPr>
            <p:nvPr/>
          </p:nvSpPr>
          <p:spPr bwMode="auto">
            <a:xfrm>
              <a:off x="3175"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0" name="Rectangle 8116"/>
            <p:cNvSpPr>
              <a:spLocks noChangeArrowheads="1"/>
            </p:cNvSpPr>
            <p:nvPr/>
          </p:nvSpPr>
          <p:spPr bwMode="auto">
            <a:xfrm>
              <a:off x="3337"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1" name="Rectangle 8117"/>
            <p:cNvSpPr>
              <a:spLocks noChangeArrowheads="1"/>
            </p:cNvSpPr>
            <p:nvPr/>
          </p:nvSpPr>
          <p:spPr bwMode="auto">
            <a:xfrm>
              <a:off x="328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2" name="Freeform 8118"/>
            <p:cNvSpPr/>
            <p:nvPr/>
          </p:nvSpPr>
          <p:spPr bwMode="auto">
            <a:xfrm>
              <a:off x="2955" y="2176"/>
              <a:ext cx="421" cy="67"/>
            </a:xfrm>
            <a:custGeom>
              <a:avLst/>
              <a:gdLst>
                <a:gd name="T0" fmla="*/ 0 w 1699"/>
                <a:gd name="T1" fmla="*/ 0 h 269"/>
                <a:gd name="T2" fmla="*/ 1381 w 1699"/>
                <a:gd name="T3" fmla="*/ 1 h 269"/>
                <a:gd name="T4" fmla="*/ 1699 w 1699"/>
                <a:gd name="T5" fmla="*/ 268 h 269"/>
                <a:gd name="T6" fmla="*/ 256 w 1699"/>
                <a:gd name="T7" fmla="*/ 269 h 269"/>
                <a:gd name="T8" fmla="*/ 0 w 1699"/>
                <a:gd name="T9" fmla="*/ 0 h 269"/>
                <a:gd name="T10" fmla="*/ 0 60000 65536"/>
                <a:gd name="T11" fmla="*/ 0 60000 65536"/>
                <a:gd name="T12" fmla="*/ 0 60000 65536"/>
                <a:gd name="T13" fmla="*/ 0 60000 65536"/>
                <a:gd name="T14" fmla="*/ 0 60000 65536"/>
                <a:gd name="T15" fmla="*/ 0 w 1699"/>
                <a:gd name="T16" fmla="*/ 0 h 269"/>
                <a:gd name="T17" fmla="*/ 1699 w 1699"/>
                <a:gd name="T18" fmla="*/ 269 h 269"/>
              </a:gdLst>
              <a:ahLst/>
              <a:cxnLst>
                <a:cxn ang="T10">
                  <a:pos x="T0" y="T1"/>
                </a:cxn>
                <a:cxn ang="T11">
                  <a:pos x="T2" y="T3"/>
                </a:cxn>
                <a:cxn ang="T12">
                  <a:pos x="T4" y="T5"/>
                </a:cxn>
                <a:cxn ang="T13">
                  <a:pos x="T6" y="T7"/>
                </a:cxn>
                <a:cxn ang="T14">
                  <a:pos x="T8" y="T9"/>
                </a:cxn>
              </a:cxnLst>
              <a:rect l="T15" t="T16" r="T17" b="T18"/>
              <a:pathLst>
                <a:path w="1699" h="269">
                  <a:moveTo>
                    <a:pt x="0" y="0"/>
                  </a:moveTo>
                  <a:lnTo>
                    <a:pt x="1381" y="1"/>
                  </a:lnTo>
                  <a:lnTo>
                    <a:pt x="1699" y="268"/>
                  </a:lnTo>
                  <a:lnTo>
                    <a:pt x="256" y="269"/>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3" name="Freeform 8119"/>
            <p:cNvSpPr/>
            <p:nvPr/>
          </p:nvSpPr>
          <p:spPr bwMode="auto">
            <a:xfrm>
              <a:off x="2955" y="2177"/>
              <a:ext cx="63" cy="7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4" name="Rectangle 8120"/>
            <p:cNvSpPr>
              <a:spLocks noChangeArrowheads="1"/>
            </p:cNvSpPr>
            <p:nvPr/>
          </p:nvSpPr>
          <p:spPr bwMode="auto">
            <a:xfrm>
              <a:off x="302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5" name="Rectangle 8121"/>
            <p:cNvSpPr>
              <a:spLocks noChangeArrowheads="1"/>
            </p:cNvSpPr>
            <p:nvPr/>
          </p:nvSpPr>
          <p:spPr bwMode="auto">
            <a:xfrm>
              <a:off x="3233"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6" name="Rectangle 8122"/>
            <p:cNvSpPr>
              <a:spLocks noChangeArrowheads="1"/>
            </p:cNvSpPr>
            <p:nvPr/>
          </p:nvSpPr>
          <p:spPr bwMode="auto">
            <a:xfrm>
              <a:off x="3181"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7" name="Rectangle 8123"/>
            <p:cNvSpPr>
              <a:spLocks noChangeArrowheads="1"/>
            </p:cNvSpPr>
            <p:nvPr/>
          </p:nvSpPr>
          <p:spPr bwMode="auto">
            <a:xfrm>
              <a:off x="3129"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8" name="Rectangle 8124"/>
            <p:cNvSpPr>
              <a:spLocks noChangeArrowheads="1"/>
            </p:cNvSpPr>
            <p:nvPr/>
          </p:nvSpPr>
          <p:spPr bwMode="auto">
            <a:xfrm>
              <a:off x="3077" y="2392"/>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19" name="Rectangle 8125"/>
            <p:cNvSpPr>
              <a:spLocks noChangeArrowheads="1"/>
            </p:cNvSpPr>
            <p:nvPr/>
          </p:nvSpPr>
          <p:spPr bwMode="auto">
            <a:xfrm>
              <a:off x="3337"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0" name="Rectangle 8126"/>
            <p:cNvSpPr>
              <a:spLocks noChangeArrowheads="1"/>
            </p:cNvSpPr>
            <p:nvPr/>
          </p:nvSpPr>
          <p:spPr bwMode="auto">
            <a:xfrm>
              <a:off x="328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1" name="Rectangle 8127"/>
            <p:cNvSpPr>
              <a:spLocks noChangeArrowheads="1"/>
            </p:cNvSpPr>
            <p:nvPr/>
          </p:nvSpPr>
          <p:spPr bwMode="auto">
            <a:xfrm>
              <a:off x="30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2" name="Rectangle 8128"/>
            <p:cNvSpPr>
              <a:spLocks noChangeArrowheads="1"/>
            </p:cNvSpPr>
            <p:nvPr/>
          </p:nvSpPr>
          <p:spPr bwMode="auto">
            <a:xfrm>
              <a:off x="32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3" name="Rectangle 8129"/>
            <p:cNvSpPr>
              <a:spLocks noChangeArrowheads="1"/>
            </p:cNvSpPr>
            <p:nvPr/>
          </p:nvSpPr>
          <p:spPr bwMode="auto">
            <a:xfrm>
              <a:off x="31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4" name="Rectangle 8130"/>
            <p:cNvSpPr>
              <a:spLocks noChangeArrowheads="1"/>
            </p:cNvSpPr>
            <p:nvPr/>
          </p:nvSpPr>
          <p:spPr bwMode="auto">
            <a:xfrm>
              <a:off x="3075" y="2477"/>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5" name="Rectangle 8131"/>
            <p:cNvSpPr>
              <a:spLocks noChangeArrowheads="1"/>
            </p:cNvSpPr>
            <p:nvPr/>
          </p:nvSpPr>
          <p:spPr bwMode="auto">
            <a:xfrm>
              <a:off x="33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6" name="Rectangle 8132"/>
            <p:cNvSpPr>
              <a:spLocks noChangeArrowheads="1"/>
            </p:cNvSpPr>
            <p:nvPr/>
          </p:nvSpPr>
          <p:spPr bwMode="auto">
            <a:xfrm>
              <a:off x="328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7" name="Rectangle 8133"/>
            <p:cNvSpPr>
              <a:spLocks noChangeArrowheads="1"/>
            </p:cNvSpPr>
            <p:nvPr/>
          </p:nvSpPr>
          <p:spPr bwMode="auto">
            <a:xfrm>
              <a:off x="302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8" name="Rectangle 8134"/>
            <p:cNvSpPr>
              <a:spLocks noChangeArrowheads="1"/>
            </p:cNvSpPr>
            <p:nvPr/>
          </p:nvSpPr>
          <p:spPr bwMode="auto">
            <a:xfrm>
              <a:off x="3233"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29" name="Rectangle 8135"/>
            <p:cNvSpPr>
              <a:spLocks noChangeArrowheads="1"/>
            </p:cNvSpPr>
            <p:nvPr/>
          </p:nvSpPr>
          <p:spPr bwMode="auto">
            <a:xfrm>
              <a:off x="3181"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30" name="Rectangle 8136"/>
            <p:cNvSpPr>
              <a:spLocks noChangeArrowheads="1"/>
            </p:cNvSpPr>
            <p:nvPr/>
          </p:nvSpPr>
          <p:spPr bwMode="auto">
            <a:xfrm>
              <a:off x="3129"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31" name="Rectangle 8137"/>
            <p:cNvSpPr>
              <a:spLocks noChangeArrowheads="1"/>
            </p:cNvSpPr>
            <p:nvPr/>
          </p:nvSpPr>
          <p:spPr bwMode="auto">
            <a:xfrm>
              <a:off x="3077" y="2268"/>
              <a:ext cx="41"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32" name="Rectangle 8138"/>
            <p:cNvSpPr>
              <a:spLocks noChangeArrowheads="1"/>
            </p:cNvSpPr>
            <p:nvPr/>
          </p:nvSpPr>
          <p:spPr bwMode="auto">
            <a:xfrm>
              <a:off x="3337"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33" name="Rectangle 8139"/>
            <p:cNvSpPr>
              <a:spLocks noChangeArrowheads="1"/>
            </p:cNvSpPr>
            <p:nvPr/>
          </p:nvSpPr>
          <p:spPr bwMode="auto">
            <a:xfrm>
              <a:off x="328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4" name="Group 8071"/>
          <p:cNvGrpSpPr/>
          <p:nvPr/>
        </p:nvGrpSpPr>
        <p:grpSpPr bwMode="auto">
          <a:xfrm>
            <a:off x="3846131" y="3011681"/>
            <a:ext cx="643638" cy="529179"/>
            <a:chOff x="2946" y="2176"/>
            <a:chExt cx="438" cy="357"/>
          </a:xfrm>
        </p:grpSpPr>
        <p:sp>
          <p:nvSpPr>
            <p:cNvPr id="4035" name="Rectangle 8072"/>
            <p:cNvSpPr>
              <a:spLocks noChangeArrowheads="1"/>
            </p:cNvSpPr>
            <p:nvPr/>
          </p:nvSpPr>
          <p:spPr bwMode="auto">
            <a:xfrm>
              <a:off x="3015" y="2258"/>
              <a:ext cx="369" cy="27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36" name="Freeform 8073"/>
            <p:cNvSpPr/>
            <p:nvPr/>
          </p:nvSpPr>
          <p:spPr bwMode="auto">
            <a:xfrm>
              <a:off x="2946" y="2186"/>
              <a:ext cx="70" cy="347"/>
            </a:xfrm>
            <a:custGeom>
              <a:avLst/>
              <a:gdLst>
                <a:gd name="T0" fmla="*/ 1 w 283"/>
                <a:gd name="T1" fmla="*/ 0 h 1392"/>
                <a:gd name="T2" fmla="*/ 0 w 283"/>
                <a:gd name="T3" fmla="*/ 1104 h 1392"/>
                <a:gd name="T4" fmla="*/ 282 w 283"/>
                <a:gd name="T5" fmla="*/ 1392 h 1392"/>
                <a:gd name="T6" fmla="*/ 283 w 283"/>
                <a:gd name="T7" fmla="*/ 286 h 1392"/>
                <a:gd name="T8" fmla="*/ 1 w 283"/>
                <a:gd name="T9" fmla="*/ 0 h 1392"/>
                <a:gd name="T10" fmla="*/ 0 60000 65536"/>
                <a:gd name="T11" fmla="*/ 0 60000 65536"/>
                <a:gd name="T12" fmla="*/ 0 60000 65536"/>
                <a:gd name="T13" fmla="*/ 0 60000 65536"/>
                <a:gd name="T14" fmla="*/ 0 60000 65536"/>
                <a:gd name="T15" fmla="*/ 0 w 283"/>
                <a:gd name="T16" fmla="*/ 0 h 1392"/>
                <a:gd name="T17" fmla="*/ 283 w 283"/>
                <a:gd name="T18" fmla="*/ 1392 h 1392"/>
              </a:gdLst>
              <a:ahLst/>
              <a:cxnLst>
                <a:cxn ang="T10">
                  <a:pos x="T0" y="T1"/>
                </a:cxn>
                <a:cxn ang="T11">
                  <a:pos x="T2" y="T3"/>
                </a:cxn>
                <a:cxn ang="T12">
                  <a:pos x="T4" y="T5"/>
                </a:cxn>
                <a:cxn ang="T13">
                  <a:pos x="T6" y="T7"/>
                </a:cxn>
                <a:cxn ang="T14">
                  <a:pos x="T8" y="T9"/>
                </a:cxn>
              </a:cxnLst>
              <a:rect l="T15" t="T16" r="T17" b="T18"/>
              <a:pathLst>
                <a:path w="283" h="1392">
                  <a:moveTo>
                    <a:pt x="1" y="0"/>
                  </a:moveTo>
                  <a:lnTo>
                    <a:pt x="0" y="1104"/>
                  </a:lnTo>
                  <a:lnTo>
                    <a:pt x="282" y="1392"/>
                  </a:lnTo>
                  <a:lnTo>
                    <a:pt x="283" y="286"/>
                  </a:lnTo>
                  <a:lnTo>
                    <a:pt x="1" y="0"/>
                  </a:lnTo>
                  <a:close/>
                </a:path>
              </a:pathLst>
            </a:custGeom>
            <a:solidFill>
              <a:srgbClr val="678B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37" name="Freeform 8074"/>
            <p:cNvSpPr/>
            <p:nvPr/>
          </p:nvSpPr>
          <p:spPr bwMode="auto">
            <a:xfrm>
              <a:off x="2946" y="2186"/>
              <a:ext cx="437" cy="72"/>
            </a:xfrm>
            <a:custGeom>
              <a:avLst/>
              <a:gdLst>
                <a:gd name="T0" fmla="*/ 0 w 1763"/>
                <a:gd name="T1" fmla="*/ 0 h 288"/>
                <a:gd name="T2" fmla="*/ 1415 w 1763"/>
                <a:gd name="T3" fmla="*/ 0 h 288"/>
                <a:gd name="T4" fmla="*/ 1763 w 1763"/>
                <a:gd name="T5" fmla="*/ 288 h 288"/>
                <a:gd name="T6" fmla="*/ 280 w 1763"/>
                <a:gd name="T7" fmla="*/ 288 h 288"/>
                <a:gd name="T8" fmla="*/ 0 w 1763"/>
                <a:gd name="T9" fmla="*/ 0 h 288"/>
                <a:gd name="T10" fmla="*/ 0 60000 65536"/>
                <a:gd name="T11" fmla="*/ 0 60000 65536"/>
                <a:gd name="T12" fmla="*/ 0 60000 65536"/>
                <a:gd name="T13" fmla="*/ 0 60000 65536"/>
                <a:gd name="T14" fmla="*/ 0 60000 65536"/>
                <a:gd name="T15" fmla="*/ 0 w 1763"/>
                <a:gd name="T16" fmla="*/ 0 h 288"/>
                <a:gd name="T17" fmla="*/ 1763 w 1763"/>
                <a:gd name="T18" fmla="*/ 288 h 288"/>
              </a:gdLst>
              <a:ahLst/>
              <a:cxnLst>
                <a:cxn ang="T10">
                  <a:pos x="T0" y="T1"/>
                </a:cxn>
                <a:cxn ang="T11">
                  <a:pos x="T2" y="T3"/>
                </a:cxn>
                <a:cxn ang="T12">
                  <a:pos x="T4" y="T5"/>
                </a:cxn>
                <a:cxn ang="T13">
                  <a:pos x="T6" y="T7"/>
                </a:cxn>
                <a:cxn ang="T14">
                  <a:pos x="T8" y="T9"/>
                </a:cxn>
              </a:cxnLst>
              <a:rect l="T15" t="T16" r="T17" b="T18"/>
              <a:pathLst>
                <a:path w="1763" h="288">
                  <a:moveTo>
                    <a:pt x="0" y="0"/>
                  </a:moveTo>
                  <a:lnTo>
                    <a:pt x="1415" y="0"/>
                  </a:lnTo>
                  <a:lnTo>
                    <a:pt x="1763" y="288"/>
                  </a:lnTo>
                  <a:lnTo>
                    <a:pt x="280" y="288"/>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38" name="Rectangle 8075"/>
            <p:cNvSpPr>
              <a:spLocks noChangeArrowheads="1"/>
            </p:cNvSpPr>
            <p:nvPr/>
          </p:nvSpPr>
          <p:spPr bwMode="auto">
            <a:xfrm>
              <a:off x="3018" y="2243"/>
              <a:ext cx="358" cy="1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39" name="Freeform 8076"/>
            <p:cNvSpPr/>
            <p:nvPr/>
          </p:nvSpPr>
          <p:spPr bwMode="auto">
            <a:xfrm>
              <a:off x="2946" y="2301"/>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0" name="Freeform 8077"/>
            <p:cNvSpPr/>
            <p:nvPr/>
          </p:nvSpPr>
          <p:spPr bwMode="auto">
            <a:xfrm>
              <a:off x="2946" y="2371"/>
              <a:ext cx="71" cy="8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1" name="Freeform 8078"/>
            <p:cNvSpPr/>
            <p:nvPr/>
          </p:nvSpPr>
          <p:spPr bwMode="auto">
            <a:xfrm>
              <a:off x="2946" y="2230"/>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2" name="Rectangle 8079"/>
            <p:cNvSpPr>
              <a:spLocks noChangeArrowheads="1"/>
            </p:cNvSpPr>
            <p:nvPr/>
          </p:nvSpPr>
          <p:spPr bwMode="auto">
            <a:xfrm>
              <a:off x="3017" y="2302"/>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3" name="Rectangle 8080"/>
            <p:cNvSpPr>
              <a:spLocks noChangeArrowheads="1"/>
            </p:cNvSpPr>
            <p:nvPr/>
          </p:nvSpPr>
          <p:spPr bwMode="auto">
            <a:xfrm>
              <a:off x="3017" y="2373"/>
              <a:ext cx="366" cy="11"/>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4" name="Rectangle 8081"/>
            <p:cNvSpPr>
              <a:spLocks noChangeArrowheads="1"/>
            </p:cNvSpPr>
            <p:nvPr/>
          </p:nvSpPr>
          <p:spPr bwMode="auto">
            <a:xfrm>
              <a:off x="3017" y="2444"/>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5" name="Rectangle 8082"/>
            <p:cNvSpPr>
              <a:spLocks noChangeArrowheads="1"/>
            </p:cNvSpPr>
            <p:nvPr/>
          </p:nvSpPr>
          <p:spPr bwMode="auto">
            <a:xfrm>
              <a:off x="302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6" name="Rectangle 8083"/>
            <p:cNvSpPr>
              <a:spLocks noChangeArrowheads="1"/>
            </p:cNvSpPr>
            <p:nvPr/>
          </p:nvSpPr>
          <p:spPr bwMode="auto">
            <a:xfrm>
              <a:off x="3233"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7" name="Rectangle 8084"/>
            <p:cNvSpPr>
              <a:spLocks noChangeArrowheads="1"/>
            </p:cNvSpPr>
            <p:nvPr/>
          </p:nvSpPr>
          <p:spPr bwMode="auto">
            <a:xfrm>
              <a:off x="3181"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8" name="Rectangle 8085"/>
            <p:cNvSpPr>
              <a:spLocks noChangeArrowheads="1"/>
            </p:cNvSpPr>
            <p:nvPr/>
          </p:nvSpPr>
          <p:spPr bwMode="auto">
            <a:xfrm>
              <a:off x="3129"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49" name="Rectangle 8086"/>
            <p:cNvSpPr>
              <a:spLocks noChangeArrowheads="1"/>
            </p:cNvSpPr>
            <p:nvPr/>
          </p:nvSpPr>
          <p:spPr bwMode="auto">
            <a:xfrm>
              <a:off x="3077" y="2321"/>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0" name="Freeform 8087"/>
            <p:cNvSpPr/>
            <p:nvPr/>
          </p:nvSpPr>
          <p:spPr bwMode="auto">
            <a:xfrm>
              <a:off x="3002" y="240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1" name="Freeform 8088"/>
            <p:cNvSpPr/>
            <p:nvPr/>
          </p:nvSpPr>
          <p:spPr bwMode="auto">
            <a:xfrm>
              <a:off x="3002" y="237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2" name="Freeform 8089"/>
            <p:cNvSpPr/>
            <p:nvPr/>
          </p:nvSpPr>
          <p:spPr bwMode="auto">
            <a:xfrm>
              <a:off x="2988" y="239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3" name="Freeform 8090"/>
            <p:cNvSpPr/>
            <p:nvPr/>
          </p:nvSpPr>
          <p:spPr bwMode="auto">
            <a:xfrm>
              <a:off x="2988" y="2361"/>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4" name="Freeform 8091"/>
            <p:cNvSpPr/>
            <p:nvPr/>
          </p:nvSpPr>
          <p:spPr bwMode="auto">
            <a:xfrm>
              <a:off x="2975" y="237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5" name="Freeform 8092"/>
            <p:cNvSpPr/>
            <p:nvPr/>
          </p:nvSpPr>
          <p:spPr bwMode="auto">
            <a:xfrm>
              <a:off x="2975"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6" name="Freeform 8093"/>
            <p:cNvSpPr/>
            <p:nvPr/>
          </p:nvSpPr>
          <p:spPr bwMode="auto">
            <a:xfrm>
              <a:off x="2948"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7" name="Freeform 8094"/>
            <p:cNvSpPr/>
            <p:nvPr/>
          </p:nvSpPr>
          <p:spPr bwMode="auto">
            <a:xfrm>
              <a:off x="2948" y="2320"/>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8" name="Freeform 8095"/>
            <p:cNvSpPr/>
            <p:nvPr/>
          </p:nvSpPr>
          <p:spPr bwMode="auto">
            <a:xfrm>
              <a:off x="2961" y="236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59" name="Freeform 8096"/>
            <p:cNvSpPr/>
            <p:nvPr/>
          </p:nvSpPr>
          <p:spPr bwMode="auto">
            <a:xfrm>
              <a:off x="2961" y="2334"/>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0" name="Freeform 8097"/>
            <p:cNvSpPr/>
            <p:nvPr/>
          </p:nvSpPr>
          <p:spPr bwMode="auto">
            <a:xfrm>
              <a:off x="3002" y="233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1" name="Freeform 8098"/>
            <p:cNvSpPr/>
            <p:nvPr/>
          </p:nvSpPr>
          <p:spPr bwMode="auto">
            <a:xfrm>
              <a:off x="3002" y="230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2" name="Freeform 8099"/>
            <p:cNvSpPr/>
            <p:nvPr/>
          </p:nvSpPr>
          <p:spPr bwMode="auto">
            <a:xfrm>
              <a:off x="2988" y="232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3" name="Freeform 8100"/>
            <p:cNvSpPr/>
            <p:nvPr/>
          </p:nvSpPr>
          <p:spPr bwMode="auto">
            <a:xfrm>
              <a:off x="2988" y="2292"/>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4" name="Freeform 8101"/>
            <p:cNvSpPr/>
            <p:nvPr/>
          </p:nvSpPr>
          <p:spPr bwMode="auto">
            <a:xfrm>
              <a:off x="2975" y="23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5" name="Freeform 8102"/>
            <p:cNvSpPr/>
            <p:nvPr/>
          </p:nvSpPr>
          <p:spPr bwMode="auto">
            <a:xfrm>
              <a:off x="2975"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6" name="Freeform 8103"/>
            <p:cNvSpPr/>
            <p:nvPr/>
          </p:nvSpPr>
          <p:spPr bwMode="auto">
            <a:xfrm>
              <a:off x="2948"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7" name="Freeform 8104"/>
            <p:cNvSpPr/>
            <p:nvPr/>
          </p:nvSpPr>
          <p:spPr bwMode="auto">
            <a:xfrm>
              <a:off x="2948" y="2249"/>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8" name="Freeform 8105"/>
            <p:cNvSpPr/>
            <p:nvPr/>
          </p:nvSpPr>
          <p:spPr bwMode="auto">
            <a:xfrm>
              <a:off x="2961" y="229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69" name="Freeform 8106"/>
            <p:cNvSpPr/>
            <p:nvPr/>
          </p:nvSpPr>
          <p:spPr bwMode="auto">
            <a:xfrm>
              <a:off x="2961" y="2264"/>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0" name="Freeform 8107"/>
            <p:cNvSpPr/>
            <p:nvPr/>
          </p:nvSpPr>
          <p:spPr bwMode="auto">
            <a:xfrm>
              <a:off x="3002" y="2263"/>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1" name="Freeform 8108"/>
            <p:cNvSpPr/>
            <p:nvPr/>
          </p:nvSpPr>
          <p:spPr bwMode="auto">
            <a:xfrm>
              <a:off x="2988" y="2248"/>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2" name="Freeform 8109"/>
            <p:cNvSpPr/>
            <p:nvPr/>
          </p:nvSpPr>
          <p:spPr bwMode="auto">
            <a:xfrm>
              <a:off x="2975" y="2234"/>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3" name="Freeform 8110"/>
            <p:cNvSpPr/>
            <p:nvPr/>
          </p:nvSpPr>
          <p:spPr bwMode="auto">
            <a:xfrm>
              <a:off x="2948" y="22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4" name="Freeform 8111"/>
            <p:cNvSpPr/>
            <p:nvPr/>
          </p:nvSpPr>
          <p:spPr bwMode="auto">
            <a:xfrm>
              <a:off x="2961" y="2220"/>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5" name="Rectangle 8112"/>
            <p:cNvSpPr>
              <a:spLocks noChangeArrowheads="1"/>
            </p:cNvSpPr>
            <p:nvPr/>
          </p:nvSpPr>
          <p:spPr bwMode="auto">
            <a:xfrm>
              <a:off x="3019" y="2457"/>
              <a:ext cx="362" cy="71"/>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6" name="Freeform 8113"/>
            <p:cNvSpPr/>
            <p:nvPr/>
          </p:nvSpPr>
          <p:spPr bwMode="auto">
            <a:xfrm>
              <a:off x="2949" y="2392"/>
              <a:ext cx="61" cy="132"/>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7" name="Rectangle 8114"/>
            <p:cNvSpPr>
              <a:spLocks noChangeArrowheads="1"/>
            </p:cNvSpPr>
            <p:nvPr/>
          </p:nvSpPr>
          <p:spPr bwMode="auto">
            <a:xfrm>
              <a:off x="3200"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8" name="Rectangle 8115"/>
            <p:cNvSpPr>
              <a:spLocks noChangeArrowheads="1"/>
            </p:cNvSpPr>
            <p:nvPr/>
          </p:nvSpPr>
          <p:spPr bwMode="auto">
            <a:xfrm>
              <a:off x="3175"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79" name="Rectangle 8116"/>
            <p:cNvSpPr>
              <a:spLocks noChangeArrowheads="1"/>
            </p:cNvSpPr>
            <p:nvPr/>
          </p:nvSpPr>
          <p:spPr bwMode="auto">
            <a:xfrm>
              <a:off x="3337"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0" name="Rectangle 8117"/>
            <p:cNvSpPr>
              <a:spLocks noChangeArrowheads="1"/>
            </p:cNvSpPr>
            <p:nvPr/>
          </p:nvSpPr>
          <p:spPr bwMode="auto">
            <a:xfrm>
              <a:off x="328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1" name="Freeform 8118"/>
            <p:cNvSpPr/>
            <p:nvPr/>
          </p:nvSpPr>
          <p:spPr bwMode="auto">
            <a:xfrm>
              <a:off x="2955" y="2176"/>
              <a:ext cx="421" cy="67"/>
            </a:xfrm>
            <a:custGeom>
              <a:avLst/>
              <a:gdLst>
                <a:gd name="T0" fmla="*/ 0 w 1699"/>
                <a:gd name="T1" fmla="*/ 0 h 269"/>
                <a:gd name="T2" fmla="*/ 1381 w 1699"/>
                <a:gd name="T3" fmla="*/ 1 h 269"/>
                <a:gd name="T4" fmla="*/ 1699 w 1699"/>
                <a:gd name="T5" fmla="*/ 268 h 269"/>
                <a:gd name="T6" fmla="*/ 256 w 1699"/>
                <a:gd name="T7" fmla="*/ 269 h 269"/>
                <a:gd name="T8" fmla="*/ 0 w 1699"/>
                <a:gd name="T9" fmla="*/ 0 h 269"/>
                <a:gd name="T10" fmla="*/ 0 60000 65536"/>
                <a:gd name="T11" fmla="*/ 0 60000 65536"/>
                <a:gd name="T12" fmla="*/ 0 60000 65536"/>
                <a:gd name="T13" fmla="*/ 0 60000 65536"/>
                <a:gd name="T14" fmla="*/ 0 60000 65536"/>
                <a:gd name="T15" fmla="*/ 0 w 1699"/>
                <a:gd name="T16" fmla="*/ 0 h 269"/>
                <a:gd name="T17" fmla="*/ 1699 w 1699"/>
                <a:gd name="T18" fmla="*/ 269 h 269"/>
              </a:gdLst>
              <a:ahLst/>
              <a:cxnLst>
                <a:cxn ang="T10">
                  <a:pos x="T0" y="T1"/>
                </a:cxn>
                <a:cxn ang="T11">
                  <a:pos x="T2" y="T3"/>
                </a:cxn>
                <a:cxn ang="T12">
                  <a:pos x="T4" y="T5"/>
                </a:cxn>
                <a:cxn ang="T13">
                  <a:pos x="T6" y="T7"/>
                </a:cxn>
                <a:cxn ang="T14">
                  <a:pos x="T8" y="T9"/>
                </a:cxn>
              </a:cxnLst>
              <a:rect l="T15" t="T16" r="T17" b="T18"/>
              <a:pathLst>
                <a:path w="1699" h="269">
                  <a:moveTo>
                    <a:pt x="0" y="0"/>
                  </a:moveTo>
                  <a:lnTo>
                    <a:pt x="1381" y="1"/>
                  </a:lnTo>
                  <a:lnTo>
                    <a:pt x="1699" y="268"/>
                  </a:lnTo>
                  <a:lnTo>
                    <a:pt x="256" y="269"/>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2" name="Freeform 8119"/>
            <p:cNvSpPr/>
            <p:nvPr/>
          </p:nvSpPr>
          <p:spPr bwMode="auto">
            <a:xfrm>
              <a:off x="2955" y="2177"/>
              <a:ext cx="63" cy="7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3" name="Rectangle 8120"/>
            <p:cNvSpPr>
              <a:spLocks noChangeArrowheads="1"/>
            </p:cNvSpPr>
            <p:nvPr/>
          </p:nvSpPr>
          <p:spPr bwMode="auto">
            <a:xfrm>
              <a:off x="302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4" name="Rectangle 8121"/>
            <p:cNvSpPr>
              <a:spLocks noChangeArrowheads="1"/>
            </p:cNvSpPr>
            <p:nvPr/>
          </p:nvSpPr>
          <p:spPr bwMode="auto">
            <a:xfrm>
              <a:off x="3233"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5" name="Rectangle 8122"/>
            <p:cNvSpPr>
              <a:spLocks noChangeArrowheads="1"/>
            </p:cNvSpPr>
            <p:nvPr/>
          </p:nvSpPr>
          <p:spPr bwMode="auto">
            <a:xfrm>
              <a:off x="3181"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6" name="Rectangle 8123"/>
            <p:cNvSpPr>
              <a:spLocks noChangeArrowheads="1"/>
            </p:cNvSpPr>
            <p:nvPr/>
          </p:nvSpPr>
          <p:spPr bwMode="auto">
            <a:xfrm>
              <a:off x="3129"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7" name="Rectangle 8124"/>
            <p:cNvSpPr>
              <a:spLocks noChangeArrowheads="1"/>
            </p:cNvSpPr>
            <p:nvPr/>
          </p:nvSpPr>
          <p:spPr bwMode="auto">
            <a:xfrm>
              <a:off x="3077" y="2392"/>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8" name="Rectangle 8125"/>
            <p:cNvSpPr>
              <a:spLocks noChangeArrowheads="1"/>
            </p:cNvSpPr>
            <p:nvPr/>
          </p:nvSpPr>
          <p:spPr bwMode="auto">
            <a:xfrm>
              <a:off x="3337"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89" name="Rectangle 8126"/>
            <p:cNvSpPr>
              <a:spLocks noChangeArrowheads="1"/>
            </p:cNvSpPr>
            <p:nvPr/>
          </p:nvSpPr>
          <p:spPr bwMode="auto">
            <a:xfrm>
              <a:off x="328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0" name="Rectangle 8127"/>
            <p:cNvSpPr>
              <a:spLocks noChangeArrowheads="1"/>
            </p:cNvSpPr>
            <p:nvPr/>
          </p:nvSpPr>
          <p:spPr bwMode="auto">
            <a:xfrm>
              <a:off x="30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1" name="Rectangle 8128"/>
            <p:cNvSpPr>
              <a:spLocks noChangeArrowheads="1"/>
            </p:cNvSpPr>
            <p:nvPr/>
          </p:nvSpPr>
          <p:spPr bwMode="auto">
            <a:xfrm>
              <a:off x="32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2" name="Rectangle 8129"/>
            <p:cNvSpPr>
              <a:spLocks noChangeArrowheads="1"/>
            </p:cNvSpPr>
            <p:nvPr/>
          </p:nvSpPr>
          <p:spPr bwMode="auto">
            <a:xfrm>
              <a:off x="31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3" name="Rectangle 8130"/>
            <p:cNvSpPr>
              <a:spLocks noChangeArrowheads="1"/>
            </p:cNvSpPr>
            <p:nvPr/>
          </p:nvSpPr>
          <p:spPr bwMode="auto">
            <a:xfrm>
              <a:off x="3075" y="2477"/>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4" name="Rectangle 8131"/>
            <p:cNvSpPr>
              <a:spLocks noChangeArrowheads="1"/>
            </p:cNvSpPr>
            <p:nvPr/>
          </p:nvSpPr>
          <p:spPr bwMode="auto">
            <a:xfrm>
              <a:off x="33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5" name="Rectangle 8132"/>
            <p:cNvSpPr>
              <a:spLocks noChangeArrowheads="1"/>
            </p:cNvSpPr>
            <p:nvPr/>
          </p:nvSpPr>
          <p:spPr bwMode="auto">
            <a:xfrm>
              <a:off x="328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6" name="Rectangle 8133"/>
            <p:cNvSpPr>
              <a:spLocks noChangeArrowheads="1"/>
            </p:cNvSpPr>
            <p:nvPr/>
          </p:nvSpPr>
          <p:spPr bwMode="auto">
            <a:xfrm>
              <a:off x="302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7" name="Rectangle 8134"/>
            <p:cNvSpPr>
              <a:spLocks noChangeArrowheads="1"/>
            </p:cNvSpPr>
            <p:nvPr/>
          </p:nvSpPr>
          <p:spPr bwMode="auto">
            <a:xfrm>
              <a:off x="3233"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8" name="Rectangle 8135"/>
            <p:cNvSpPr>
              <a:spLocks noChangeArrowheads="1"/>
            </p:cNvSpPr>
            <p:nvPr/>
          </p:nvSpPr>
          <p:spPr bwMode="auto">
            <a:xfrm>
              <a:off x="3181"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099" name="Rectangle 8136"/>
            <p:cNvSpPr>
              <a:spLocks noChangeArrowheads="1"/>
            </p:cNvSpPr>
            <p:nvPr/>
          </p:nvSpPr>
          <p:spPr bwMode="auto">
            <a:xfrm>
              <a:off x="3129"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00" name="Rectangle 8137"/>
            <p:cNvSpPr>
              <a:spLocks noChangeArrowheads="1"/>
            </p:cNvSpPr>
            <p:nvPr/>
          </p:nvSpPr>
          <p:spPr bwMode="auto">
            <a:xfrm>
              <a:off x="3077" y="2268"/>
              <a:ext cx="41"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01" name="Rectangle 8138"/>
            <p:cNvSpPr>
              <a:spLocks noChangeArrowheads="1"/>
            </p:cNvSpPr>
            <p:nvPr/>
          </p:nvSpPr>
          <p:spPr bwMode="auto">
            <a:xfrm>
              <a:off x="3337"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02" name="Rectangle 8139"/>
            <p:cNvSpPr>
              <a:spLocks noChangeArrowheads="1"/>
            </p:cNvSpPr>
            <p:nvPr/>
          </p:nvSpPr>
          <p:spPr bwMode="auto">
            <a:xfrm>
              <a:off x="328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4103" name="Freeform 9932"/>
          <p:cNvSpPr/>
          <p:nvPr/>
        </p:nvSpPr>
        <p:spPr bwMode="auto">
          <a:xfrm>
            <a:off x="2385654" y="1593640"/>
            <a:ext cx="1332022" cy="2310407"/>
          </a:xfrm>
          <a:custGeom>
            <a:avLst/>
            <a:gdLst>
              <a:gd name="T0" fmla="*/ 0 w 725"/>
              <a:gd name="T1" fmla="*/ 0 h 1251"/>
              <a:gd name="T2" fmla="*/ 725 w 725"/>
              <a:gd name="T3" fmla="*/ 839 h 1251"/>
              <a:gd name="T4" fmla="*/ 725 w 725"/>
              <a:gd name="T5" fmla="*/ 1251 h 1251"/>
              <a:gd name="T6" fmla="*/ 0 w 725"/>
              <a:gd name="T7" fmla="*/ 387 h 1251"/>
              <a:gd name="T8" fmla="*/ 0 w 725"/>
              <a:gd name="T9" fmla="*/ 0 h 1251"/>
              <a:gd name="T10" fmla="*/ 0 60000 65536"/>
              <a:gd name="T11" fmla="*/ 0 60000 65536"/>
              <a:gd name="T12" fmla="*/ 0 60000 65536"/>
              <a:gd name="T13" fmla="*/ 0 60000 65536"/>
              <a:gd name="T14" fmla="*/ 0 60000 65536"/>
              <a:gd name="T15" fmla="*/ 0 w 725"/>
              <a:gd name="T16" fmla="*/ 0 h 1251"/>
              <a:gd name="T17" fmla="*/ 725 w 725"/>
              <a:gd name="T18" fmla="*/ 1251 h 1251"/>
            </a:gdLst>
            <a:ahLst/>
            <a:cxnLst>
              <a:cxn ang="T10">
                <a:pos x="T0" y="T1"/>
              </a:cxn>
              <a:cxn ang="T11">
                <a:pos x="T2" y="T3"/>
              </a:cxn>
              <a:cxn ang="T12">
                <a:pos x="T4" y="T5"/>
              </a:cxn>
              <a:cxn ang="T13">
                <a:pos x="T6" y="T7"/>
              </a:cxn>
              <a:cxn ang="T14">
                <a:pos x="T8" y="T9"/>
              </a:cxn>
            </a:cxnLst>
            <a:rect l="T15" t="T16" r="T17" b="T18"/>
            <a:pathLst>
              <a:path w="725" h="1251">
                <a:moveTo>
                  <a:pt x="0" y="0"/>
                </a:moveTo>
                <a:lnTo>
                  <a:pt x="725" y="839"/>
                </a:lnTo>
                <a:lnTo>
                  <a:pt x="725" y="1251"/>
                </a:lnTo>
                <a:lnTo>
                  <a:pt x="0" y="387"/>
                </a:lnTo>
                <a:lnTo>
                  <a:pt x="0" y="0"/>
                </a:lnTo>
                <a:close/>
              </a:path>
            </a:pathLst>
          </a:custGeom>
          <a:gradFill rotWithShape="1">
            <a:gsLst>
              <a:gs pos="0">
                <a:srgbClr val="FF5500">
                  <a:alpha val="10001"/>
                </a:srgbClr>
              </a:gs>
              <a:gs pos="100000">
                <a:srgbClr val="CC3300">
                  <a:alpha val="79999"/>
                </a:srgbClr>
              </a:gs>
            </a:gsLst>
            <a:lin ang="5400000" scaled="1"/>
          </a:gra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25" name="Group 7507"/>
          <p:cNvGrpSpPr/>
          <p:nvPr/>
        </p:nvGrpSpPr>
        <p:grpSpPr bwMode="auto">
          <a:xfrm>
            <a:off x="4932040" y="2348880"/>
            <a:ext cx="762386" cy="1267611"/>
            <a:chOff x="98" y="949"/>
            <a:chExt cx="516" cy="859"/>
          </a:xfrm>
        </p:grpSpPr>
        <p:sp>
          <p:nvSpPr>
            <p:cNvPr id="4156" name="Freeform 7508"/>
            <p:cNvSpPr/>
            <p:nvPr/>
          </p:nvSpPr>
          <p:spPr bwMode="auto">
            <a:xfrm>
              <a:off x="101" y="967"/>
              <a:ext cx="513" cy="120"/>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57" name="Rectangle 7509"/>
            <p:cNvSpPr>
              <a:spLocks noChangeArrowheads="1"/>
            </p:cNvSpPr>
            <p:nvPr/>
          </p:nvSpPr>
          <p:spPr bwMode="auto">
            <a:xfrm>
              <a:off x="216" y="1088"/>
              <a:ext cx="397" cy="72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58" name="Freeform 7510"/>
            <p:cNvSpPr/>
            <p:nvPr/>
          </p:nvSpPr>
          <p:spPr bwMode="auto">
            <a:xfrm>
              <a:off x="98" y="966"/>
              <a:ext cx="117" cy="842"/>
            </a:xfrm>
            <a:custGeom>
              <a:avLst/>
              <a:gdLst>
                <a:gd name="T0" fmla="*/ 0 w 114"/>
                <a:gd name="T1" fmla="*/ 0 h 842"/>
                <a:gd name="T2" fmla="*/ 0 w 114"/>
                <a:gd name="T3" fmla="*/ 722 h 842"/>
                <a:gd name="T4" fmla="*/ 114 w 114"/>
                <a:gd name="T5" fmla="*/ 842 h 842"/>
                <a:gd name="T6" fmla="*/ 114 w 114"/>
                <a:gd name="T7" fmla="*/ 120 h 842"/>
                <a:gd name="T8" fmla="*/ 0 w 114"/>
                <a:gd name="T9" fmla="*/ 0 h 842"/>
                <a:gd name="T10" fmla="*/ 0 60000 65536"/>
                <a:gd name="T11" fmla="*/ 0 60000 65536"/>
                <a:gd name="T12" fmla="*/ 0 60000 65536"/>
                <a:gd name="T13" fmla="*/ 0 60000 65536"/>
                <a:gd name="T14" fmla="*/ 0 60000 65536"/>
                <a:gd name="T15" fmla="*/ 0 w 114"/>
                <a:gd name="T16" fmla="*/ 0 h 842"/>
                <a:gd name="T17" fmla="*/ 114 w 114"/>
                <a:gd name="T18" fmla="*/ 842 h 842"/>
              </a:gdLst>
              <a:ahLst/>
              <a:cxnLst>
                <a:cxn ang="T10">
                  <a:pos x="T0" y="T1"/>
                </a:cxn>
                <a:cxn ang="T11">
                  <a:pos x="T2" y="T3"/>
                </a:cxn>
                <a:cxn ang="T12">
                  <a:pos x="T4" y="T5"/>
                </a:cxn>
                <a:cxn ang="T13">
                  <a:pos x="T6" y="T7"/>
                </a:cxn>
                <a:cxn ang="T14">
                  <a:pos x="T8" y="T9"/>
                </a:cxn>
              </a:cxnLst>
              <a:rect l="T15" t="T16" r="T17" b="T18"/>
              <a:pathLst>
                <a:path w="114" h="842">
                  <a:moveTo>
                    <a:pt x="0" y="0"/>
                  </a:moveTo>
                  <a:lnTo>
                    <a:pt x="0" y="722"/>
                  </a:lnTo>
                  <a:lnTo>
                    <a:pt x="114" y="842"/>
                  </a:lnTo>
                  <a:lnTo>
                    <a:pt x="114" y="120"/>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59" name="Rectangle 7511"/>
            <p:cNvSpPr>
              <a:spLocks noChangeArrowheads="1"/>
            </p:cNvSpPr>
            <p:nvPr/>
          </p:nvSpPr>
          <p:spPr bwMode="auto">
            <a:xfrm>
              <a:off x="221" y="1061"/>
              <a:ext cx="364" cy="17"/>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0" name="Freeform 7512"/>
            <p:cNvSpPr/>
            <p:nvPr/>
          </p:nvSpPr>
          <p:spPr bwMode="auto">
            <a:xfrm>
              <a:off x="98" y="1062"/>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1" name="Freeform 7513"/>
            <p:cNvSpPr/>
            <p:nvPr/>
          </p:nvSpPr>
          <p:spPr bwMode="auto">
            <a:xfrm>
              <a:off x="98" y="1417"/>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2" name="Freeform 7514"/>
            <p:cNvSpPr/>
            <p:nvPr/>
          </p:nvSpPr>
          <p:spPr bwMode="auto">
            <a:xfrm>
              <a:off x="98" y="1535"/>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3" name="Freeform 7515"/>
            <p:cNvSpPr/>
            <p:nvPr/>
          </p:nvSpPr>
          <p:spPr bwMode="auto">
            <a:xfrm>
              <a:off x="98" y="1298"/>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4" name="Freeform 7516"/>
            <p:cNvSpPr/>
            <p:nvPr/>
          </p:nvSpPr>
          <p:spPr bwMode="auto">
            <a:xfrm>
              <a:off x="98" y="1179"/>
              <a:ext cx="118" cy="1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5" name="Rectangle 7517"/>
            <p:cNvSpPr>
              <a:spLocks noChangeArrowheads="1"/>
            </p:cNvSpPr>
            <p:nvPr/>
          </p:nvSpPr>
          <p:spPr bwMode="auto">
            <a:xfrm>
              <a:off x="219" y="1184"/>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6" name="Rectangle 7518"/>
            <p:cNvSpPr>
              <a:spLocks noChangeArrowheads="1"/>
            </p:cNvSpPr>
            <p:nvPr/>
          </p:nvSpPr>
          <p:spPr bwMode="auto">
            <a:xfrm>
              <a:off x="219" y="1302"/>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7" name="Rectangle 7519"/>
            <p:cNvSpPr>
              <a:spLocks noChangeArrowheads="1"/>
            </p:cNvSpPr>
            <p:nvPr/>
          </p:nvSpPr>
          <p:spPr bwMode="auto">
            <a:xfrm>
              <a:off x="219" y="1422"/>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8" name="Rectangle 7520"/>
            <p:cNvSpPr>
              <a:spLocks noChangeArrowheads="1"/>
            </p:cNvSpPr>
            <p:nvPr/>
          </p:nvSpPr>
          <p:spPr bwMode="auto">
            <a:xfrm>
              <a:off x="219" y="1541"/>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69" name="Rectangle 7521"/>
            <p:cNvSpPr>
              <a:spLocks noChangeArrowheads="1"/>
            </p:cNvSpPr>
            <p:nvPr/>
          </p:nvSpPr>
          <p:spPr bwMode="auto">
            <a:xfrm>
              <a:off x="219" y="1659"/>
              <a:ext cx="392" cy="17"/>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0" name="Rectangle 7522"/>
            <p:cNvSpPr>
              <a:spLocks noChangeArrowheads="1"/>
            </p:cNvSpPr>
            <p:nvPr/>
          </p:nvSpPr>
          <p:spPr bwMode="auto">
            <a:xfrm>
              <a:off x="226"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1" name="Rectangle 7523"/>
            <p:cNvSpPr>
              <a:spLocks noChangeArrowheads="1"/>
            </p:cNvSpPr>
            <p:nvPr/>
          </p:nvSpPr>
          <p:spPr bwMode="auto">
            <a:xfrm>
              <a:off x="226"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2" name="Rectangle 7524"/>
            <p:cNvSpPr>
              <a:spLocks noChangeArrowheads="1"/>
            </p:cNvSpPr>
            <p:nvPr/>
          </p:nvSpPr>
          <p:spPr bwMode="auto">
            <a:xfrm>
              <a:off x="575"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3" name="Rectangle 7525"/>
            <p:cNvSpPr>
              <a:spLocks noChangeArrowheads="1"/>
            </p:cNvSpPr>
            <p:nvPr/>
          </p:nvSpPr>
          <p:spPr bwMode="auto">
            <a:xfrm>
              <a:off x="575"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4" name="Rectangle 7526"/>
            <p:cNvSpPr>
              <a:spLocks noChangeArrowheads="1"/>
            </p:cNvSpPr>
            <p:nvPr/>
          </p:nvSpPr>
          <p:spPr bwMode="auto">
            <a:xfrm>
              <a:off x="531"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5" name="Rectangle 7527"/>
            <p:cNvSpPr>
              <a:spLocks noChangeArrowheads="1"/>
            </p:cNvSpPr>
            <p:nvPr/>
          </p:nvSpPr>
          <p:spPr bwMode="auto">
            <a:xfrm>
              <a:off x="531"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6" name="Rectangle 7528"/>
            <p:cNvSpPr>
              <a:spLocks noChangeArrowheads="1"/>
            </p:cNvSpPr>
            <p:nvPr/>
          </p:nvSpPr>
          <p:spPr bwMode="auto">
            <a:xfrm>
              <a:off x="488"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7" name="Rectangle 7529"/>
            <p:cNvSpPr>
              <a:spLocks noChangeArrowheads="1"/>
            </p:cNvSpPr>
            <p:nvPr/>
          </p:nvSpPr>
          <p:spPr bwMode="auto">
            <a:xfrm>
              <a:off x="488"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8" name="Rectangle 7530"/>
            <p:cNvSpPr>
              <a:spLocks noChangeArrowheads="1"/>
            </p:cNvSpPr>
            <p:nvPr/>
          </p:nvSpPr>
          <p:spPr bwMode="auto">
            <a:xfrm>
              <a:off x="444"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79" name="Rectangle 7531"/>
            <p:cNvSpPr>
              <a:spLocks noChangeArrowheads="1"/>
            </p:cNvSpPr>
            <p:nvPr/>
          </p:nvSpPr>
          <p:spPr bwMode="auto">
            <a:xfrm>
              <a:off x="444"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0" name="Rectangle 7532"/>
            <p:cNvSpPr>
              <a:spLocks noChangeArrowheads="1"/>
            </p:cNvSpPr>
            <p:nvPr/>
          </p:nvSpPr>
          <p:spPr bwMode="auto">
            <a:xfrm>
              <a:off x="401"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1" name="Rectangle 7533"/>
            <p:cNvSpPr>
              <a:spLocks noChangeArrowheads="1"/>
            </p:cNvSpPr>
            <p:nvPr/>
          </p:nvSpPr>
          <p:spPr bwMode="auto">
            <a:xfrm>
              <a:off x="401"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2" name="Rectangle 7534"/>
            <p:cNvSpPr>
              <a:spLocks noChangeArrowheads="1"/>
            </p:cNvSpPr>
            <p:nvPr/>
          </p:nvSpPr>
          <p:spPr bwMode="auto">
            <a:xfrm>
              <a:off x="357"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3" name="Rectangle 7535"/>
            <p:cNvSpPr>
              <a:spLocks noChangeArrowheads="1"/>
            </p:cNvSpPr>
            <p:nvPr/>
          </p:nvSpPr>
          <p:spPr bwMode="auto">
            <a:xfrm>
              <a:off x="357"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4" name="Rectangle 7536"/>
            <p:cNvSpPr>
              <a:spLocks noChangeArrowheads="1"/>
            </p:cNvSpPr>
            <p:nvPr/>
          </p:nvSpPr>
          <p:spPr bwMode="auto">
            <a:xfrm>
              <a:off x="314"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5" name="Rectangle 7537"/>
            <p:cNvSpPr>
              <a:spLocks noChangeArrowheads="1"/>
            </p:cNvSpPr>
            <p:nvPr/>
          </p:nvSpPr>
          <p:spPr bwMode="auto">
            <a:xfrm>
              <a:off x="314"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6" name="Rectangle 7538"/>
            <p:cNvSpPr>
              <a:spLocks noChangeArrowheads="1"/>
            </p:cNvSpPr>
            <p:nvPr/>
          </p:nvSpPr>
          <p:spPr bwMode="auto">
            <a:xfrm>
              <a:off x="270" y="1566"/>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7" name="Rectangle 7539"/>
            <p:cNvSpPr>
              <a:spLocks noChangeArrowheads="1"/>
            </p:cNvSpPr>
            <p:nvPr/>
          </p:nvSpPr>
          <p:spPr bwMode="auto">
            <a:xfrm>
              <a:off x="270" y="1621"/>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8" name="Rectangle 7540"/>
            <p:cNvSpPr>
              <a:spLocks noChangeArrowheads="1"/>
            </p:cNvSpPr>
            <p:nvPr/>
          </p:nvSpPr>
          <p:spPr bwMode="auto">
            <a:xfrm>
              <a:off x="226"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89" name="Rectangle 7541"/>
            <p:cNvSpPr>
              <a:spLocks noChangeArrowheads="1"/>
            </p:cNvSpPr>
            <p:nvPr/>
          </p:nvSpPr>
          <p:spPr bwMode="auto">
            <a:xfrm>
              <a:off x="226"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0" name="Rectangle 7542"/>
            <p:cNvSpPr>
              <a:spLocks noChangeArrowheads="1"/>
            </p:cNvSpPr>
            <p:nvPr/>
          </p:nvSpPr>
          <p:spPr bwMode="auto">
            <a:xfrm>
              <a:off x="575"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1" name="Rectangle 7543"/>
            <p:cNvSpPr>
              <a:spLocks noChangeArrowheads="1"/>
            </p:cNvSpPr>
            <p:nvPr/>
          </p:nvSpPr>
          <p:spPr bwMode="auto">
            <a:xfrm>
              <a:off x="575"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2" name="Rectangle 7544"/>
            <p:cNvSpPr>
              <a:spLocks noChangeArrowheads="1"/>
            </p:cNvSpPr>
            <p:nvPr/>
          </p:nvSpPr>
          <p:spPr bwMode="auto">
            <a:xfrm>
              <a:off x="531"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3" name="Rectangle 7545"/>
            <p:cNvSpPr>
              <a:spLocks noChangeArrowheads="1"/>
            </p:cNvSpPr>
            <p:nvPr/>
          </p:nvSpPr>
          <p:spPr bwMode="auto">
            <a:xfrm>
              <a:off x="531"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4" name="Rectangle 7546"/>
            <p:cNvSpPr>
              <a:spLocks noChangeArrowheads="1"/>
            </p:cNvSpPr>
            <p:nvPr/>
          </p:nvSpPr>
          <p:spPr bwMode="auto">
            <a:xfrm>
              <a:off x="488"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5" name="Rectangle 7547"/>
            <p:cNvSpPr>
              <a:spLocks noChangeArrowheads="1"/>
            </p:cNvSpPr>
            <p:nvPr/>
          </p:nvSpPr>
          <p:spPr bwMode="auto">
            <a:xfrm>
              <a:off x="488"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6" name="Rectangle 7548"/>
            <p:cNvSpPr>
              <a:spLocks noChangeArrowheads="1"/>
            </p:cNvSpPr>
            <p:nvPr/>
          </p:nvSpPr>
          <p:spPr bwMode="auto">
            <a:xfrm>
              <a:off x="444"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7" name="Rectangle 7549"/>
            <p:cNvSpPr>
              <a:spLocks noChangeArrowheads="1"/>
            </p:cNvSpPr>
            <p:nvPr/>
          </p:nvSpPr>
          <p:spPr bwMode="auto">
            <a:xfrm>
              <a:off x="444"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8" name="Rectangle 7550"/>
            <p:cNvSpPr>
              <a:spLocks noChangeArrowheads="1"/>
            </p:cNvSpPr>
            <p:nvPr/>
          </p:nvSpPr>
          <p:spPr bwMode="auto">
            <a:xfrm>
              <a:off x="401"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199" name="Rectangle 7551"/>
            <p:cNvSpPr>
              <a:spLocks noChangeArrowheads="1"/>
            </p:cNvSpPr>
            <p:nvPr/>
          </p:nvSpPr>
          <p:spPr bwMode="auto">
            <a:xfrm>
              <a:off x="401"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0" name="Rectangle 7552"/>
            <p:cNvSpPr>
              <a:spLocks noChangeArrowheads="1"/>
            </p:cNvSpPr>
            <p:nvPr/>
          </p:nvSpPr>
          <p:spPr bwMode="auto">
            <a:xfrm>
              <a:off x="357"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1" name="Rectangle 7553"/>
            <p:cNvSpPr>
              <a:spLocks noChangeArrowheads="1"/>
            </p:cNvSpPr>
            <p:nvPr/>
          </p:nvSpPr>
          <p:spPr bwMode="auto">
            <a:xfrm>
              <a:off x="357"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2" name="Rectangle 7554"/>
            <p:cNvSpPr>
              <a:spLocks noChangeArrowheads="1"/>
            </p:cNvSpPr>
            <p:nvPr/>
          </p:nvSpPr>
          <p:spPr bwMode="auto">
            <a:xfrm>
              <a:off x="314"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3" name="Rectangle 7555"/>
            <p:cNvSpPr>
              <a:spLocks noChangeArrowheads="1"/>
            </p:cNvSpPr>
            <p:nvPr/>
          </p:nvSpPr>
          <p:spPr bwMode="auto">
            <a:xfrm>
              <a:off x="314"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4" name="Rectangle 7556"/>
            <p:cNvSpPr>
              <a:spLocks noChangeArrowheads="1"/>
            </p:cNvSpPr>
            <p:nvPr/>
          </p:nvSpPr>
          <p:spPr bwMode="auto">
            <a:xfrm>
              <a:off x="270" y="1447"/>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5" name="Rectangle 7557"/>
            <p:cNvSpPr>
              <a:spLocks noChangeArrowheads="1"/>
            </p:cNvSpPr>
            <p:nvPr/>
          </p:nvSpPr>
          <p:spPr bwMode="auto">
            <a:xfrm>
              <a:off x="270" y="1502"/>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6" name="Rectangle 7558"/>
            <p:cNvSpPr>
              <a:spLocks noChangeArrowheads="1"/>
            </p:cNvSpPr>
            <p:nvPr/>
          </p:nvSpPr>
          <p:spPr bwMode="auto">
            <a:xfrm>
              <a:off x="226"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7" name="Rectangle 7559"/>
            <p:cNvSpPr>
              <a:spLocks noChangeArrowheads="1"/>
            </p:cNvSpPr>
            <p:nvPr/>
          </p:nvSpPr>
          <p:spPr bwMode="auto">
            <a:xfrm>
              <a:off x="226"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8" name="Rectangle 7560"/>
            <p:cNvSpPr>
              <a:spLocks noChangeArrowheads="1"/>
            </p:cNvSpPr>
            <p:nvPr/>
          </p:nvSpPr>
          <p:spPr bwMode="auto">
            <a:xfrm>
              <a:off x="575"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09" name="Rectangle 7561"/>
            <p:cNvSpPr>
              <a:spLocks noChangeArrowheads="1"/>
            </p:cNvSpPr>
            <p:nvPr/>
          </p:nvSpPr>
          <p:spPr bwMode="auto">
            <a:xfrm>
              <a:off x="575"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0" name="Rectangle 7562"/>
            <p:cNvSpPr>
              <a:spLocks noChangeArrowheads="1"/>
            </p:cNvSpPr>
            <p:nvPr/>
          </p:nvSpPr>
          <p:spPr bwMode="auto">
            <a:xfrm>
              <a:off x="531"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1" name="Rectangle 7563"/>
            <p:cNvSpPr>
              <a:spLocks noChangeArrowheads="1"/>
            </p:cNvSpPr>
            <p:nvPr/>
          </p:nvSpPr>
          <p:spPr bwMode="auto">
            <a:xfrm>
              <a:off x="531"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2" name="Rectangle 7564"/>
            <p:cNvSpPr>
              <a:spLocks noChangeArrowheads="1"/>
            </p:cNvSpPr>
            <p:nvPr/>
          </p:nvSpPr>
          <p:spPr bwMode="auto">
            <a:xfrm>
              <a:off x="488"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3" name="Rectangle 7565"/>
            <p:cNvSpPr>
              <a:spLocks noChangeArrowheads="1"/>
            </p:cNvSpPr>
            <p:nvPr/>
          </p:nvSpPr>
          <p:spPr bwMode="auto">
            <a:xfrm>
              <a:off x="488"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4" name="Rectangle 7566"/>
            <p:cNvSpPr>
              <a:spLocks noChangeArrowheads="1"/>
            </p:cNvSpPr>
            <p:nvPr/>
          </p:nvSpPr>
          <p:spPr bwMode="auto">
            <a:xfrm>
              <a:off x="444"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5" name="Rectangle 7567"/>
            <p:cNvSpPr>
              <a:spLocks noChangeArrowheads="1"/>
            </p:cNvSpPr>
            <p:nvPr/>
          </p:nvSpPr>
          <p:spPr bwMode="auto">
            <a:xfrm>
              <a:off x="444"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6" name="Rectangle 7568"/>
            <p:cNvSpPr>
              <a:spLocks noChangeArrowheads="1"/>
            </p:cNvSpPr>
            <p:nvPr/>
          </p:nvSpPr>
          <p:spPr bwMode="auto">
            <a:xfrm>
              <a:off x="401"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7" name="Rectangle 7569"/>
            <p:cNvSpPr>
              <a:spLocks noChangeArrowheads="1"/>
            </p:cNvSpPr>
            <p:nvPr/>
          </p:nvSpPr>
          <p:spPr bwMode="auto">
            <a:xfrm>
              <a:off x="401"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8" name="Rectangle 7570"/>
            <p:cNvSpPr>
              <a:spLocks noChangeArrowheads="1"/>
            </p:cNvSpPr>
            <p:nvPr/>
          </p:nvSpPr>
          <p:spPr bwMode="auto">
            <a:xfrm>
              <a:off x="357"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19" name="Rectangle 7571"/>
            <p:cNvSpPr>
              <a:spLocks noChangeArrowheads="1"/>
            </p:cNvSpPr>
            <p:nvPr/>
          </p:nvSpPr>
          <p:spPr bwMode="auto">
            <a:xfrm>
              <a:off x="357"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0" name="Rectangle 7572"/>
            <p:cNvSpPr>
              <a:spLocks noChangeArrowheads="1"/>
            </p:cNvSpPr>
            <p:nvPr/>
          </p:nvSpPr>
          <p:spPr bwMode="auto">
            <a:xfrm>
              <a:off x="314"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1" name="Rectangle 7573"/>
            <p:cNvSpPr>
              <a:spLocks noChangeArrowheads="1"/>
            </p:cNvSpPr>
            <p:nvPr/>
          </p:nvSpPr>
          <p:spPr bwMode="auto">
            <a:xfrm>
              <a:off x="314"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2" name="Rectangle 7574"/>
            <p:cNvSpPr>
              <a:spLocks noChangeArrowheads="1"/>
            </p:cNvSpPr>
            <p:nvPr/>
          </p:nvSpPr>
          <p:spPr bwMode="auto">
            <a:xfrm>
              <a:off x="270" y="1328"/>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3" name="Rectangle 7575"/>
            <p:cNvSpPr>
              <a:spLocks noChangeArrowheads="1"/>
            </p:cNvSpPr>
            <p:nvPr/>
          </p:nvSpPr>
          <p:spPr bwMode="auto">
            <a:xfrm>
              <a:off x="270" y="1383"/>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4" name="Rectangle 7576"/>
            <p:cNvSpPr>
              <a:spLocks noChangeArrowheads="1"/>
            </p:cNvSpPr>
            <p:nvPr/>
          </p:nvSpPr>
          <p:spPr bwMode="auto">
            <a:xfrm>
              <a:off x="226"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5" name="Rectangle 7577"/>
            <p:cNvSpPr>
              <a:spLocks noChangeArrowheads="1"/>
            </p:cNvSpPr>
            <p:nvPr/>
          </p:nvSpPr>
          <p:spPr bwMode="auto">
            <a:xfrm>
              <a:off x="226"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6" name="Rectangle 7578"/>
            <p:cNvSpPr>
              <a:spLocks noChangeArrowheads="1"/>
            </p:cNvSpPr>
            <p:nvPr/>
          </p:nvSpPr>
          <p:spPr bwMode="auto">
            <a:xfrm>
              <a:off x="575"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7" name="Rectangle 7579"/>
            <p:cNvSpPr>
              <a:spLocks noChangeArrowheads="1"/>
            </p:cNvSpPr>
            <p:nvPr/>
          </p:nvSpPr>
          <p:spPr bwMode="auto">
            <a:xfrm>
              <a:off x="575"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8" name="Rectangle 7580"/>
            <p:cNvSpPr>
              <a:spLocks noChangeArrowheads="1"/>
            </p:cNvSpPr>
            <p:nvPr/>
          </p:nvSpPr>
          <p:spPr bwMode="auto">
            <a:xfrm>
              <a:off x="531"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29" name="Rectangle 7581"/>
            <p:cNvSpPr>
              <a:spLocks noChangeArrowheads="1"/>
            </p:cNvSpPr>
            <p:nvPr/>
          </p:nvSpPr>
          <p:spPr bwMode="auto">
            <a:xfrm>
              <a:off x="531"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0" name="Rectangle 7582"/>
            <p:cNvSpPr>
              <a:spLocks noChangeArrowheads="1"/>
            </p:cNvSpPr>
            <p:nvPr/>
          </p:nvSpPr>
          <p:spPr bwMode="auto">
            <a:xfrm>
              <a:off x="488"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1" name="Rectangle 7583"/>
            <p:cNvSpPr>
              <a:spLocks noChangeArrowheads="1"/>
            </p:cNvSpPr>
            <p:nvPr/>
          </p:nvSpPr>
          <p:spPr bwMode="auto">
            <a:xfrm>
              <a:off x="488"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2" name="Rectangle 7584"/>
            <p:cNvSpPr>
              <a:spLocks noChangeArrowheads="1"/>
            </p:cNvSpPr>
            <p:nvPr/>
          </p:nvSpPr>
          <p:spPr bwMode="auto">
            <a:xfrm>
              <a:off x="444"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3" name="Rectangle 7585"/>
            <p:cNvSpPr>
              <a:spLocks noChangeArrowheads="1"/>
            </p:cNvSpPr>
            <p:nvPr/>
          </p:nvSpPr>
          <p:spPr bwMode="auto">
            <a:xfrm>
              <a:off x="444"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4" name="Rectangle 7586"/>
            <p:cNvSpPr>
              <a:spLocks noChangeArrowheads="1"/>
            </p:cNvSpPr>
            <p:nvPr/>
          </p:nvSpPr>
          <p:spPr bwMode="auto">
            <a:xfrm>
              <a:off x="401"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5" name="Rectangle 7587"/>
            <p:cNvSpPr>
              <a:spLocks noChangeArrowheads="1"/>
            </p:cNvSpPr>
            <p:nvPr/>
          </p:nvSpPr>
          <p:spPr bwMode="auto">
            <a:xfrm>
              <a:off x="401"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6" name="Rectangle 7588"/>
            <p:cNvSpPr>
              <a:spLocks noChangeArrowheads="1"/>
            </p:cNvSpPr>
            <p:nvPr/>
          </p:nvSpPr>
          <p:spPr bwMode="auto">
            <a:xfrm>
              <a:off x="357"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7" name="Rectangle 7589"/>
            <p:cNvSpPr>
              <a:spLocks noChangeArrowheads="1"/>
            </p:cNvSpPr>
            <p:nvPr/>
          </p:nvSpPr>
          <p:spPr bwMode="auto">
            <a:xfrm>
              <a:off x="357"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8" name="Rectangle 7590"/>
            <p:cNvSpPr>
              <a:spLocks noChangeArrowheads="1"/>
            </p:cNvSpPr>
            <p:nvPr/>
          </p:nvSpPr>
          <p:spPr bwMode="auto">
            <a:xfrm>
              <a:off x="314"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39" name="Rectangle 7591"/>
            <p:cNvSpPr>
              <a:spLocks noChangeArrowheads="1"/>
            </p:cNvSpPr>
            <p:nvPr/>
          </p:nvSpPr>
          <p:spPr bwMode="auto">
            <a:xfrm>
              <a:off x="314"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0" name="Rectangle 7592"/>
            <p:cNvSpPr>
              <a:spLocks noChangeArrowheads="1"/>
            </p:cNvSpPr>
            <p:nvPr/>
          </p:nvSpPr>
          <p:spPr bwMode="auto">
            <a:xfrm>
              <a:off x="270" y="1209"/>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1" name="Rectangle 7593"/>
            <p:cNvSpPr>
              <a:spLocks noChangeArrowheads="1"/>
            </p:cNvSpPr>
            <p:nvPr/>
          </p:nvSpPr>
          <p:spPr bwMode="auto">
            <a:xfrm>
              <a:off x="270" y="1264"/>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2" name="Rectangle 7594"/>
            <p:cNvSpPr>
              <a:spLocks noChangeArrowheads="1"/>
            </p:cNvSpPr>
            <p:nvPr/>
          </p:nvSpPr>
          <p:spPr bwMode="auto">
            <a:xfrm>
              <a:off x="226"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3" name="Rectangle 7595"/>
            <p:cNvSpPr>
              <a:spLocks noChangeArrowheads="1"/>
            </p:cNvSpPr>
            <p:nvPr/>
          </p:nvSpPr>
          <p:spPr bwMode="auto">
            <a:xfrm>
              <a:off x="575"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4" name="Rectangle 7596"/>
            <p:cNvSpPr>
              <a:spLocks noChangeArrowheads="1"/>
            </p:cNvSpPr>
            <p:nvPr/>
          </p:nvSpPr>
          <p:spPr bwMode="auto">
            <a:xfrm>
              <a:off x="531"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5" name="Rectangle 7597"/>
            <p:cNvSpPr>
              <a:spLocks noChangeArrowheads="1"/>
            </p:cNvSpPr>
            <p:nvPr/>
          </p:nvSpPr>
          <p:spPr bwMode="auto">
            <a:xfrm>
              <a:off x="488"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6" name="Rectangle 7598"/>
            <p:cNvSpPr>
              <a:spLocks noChangeArrowheads="1"/>
            </p:cNvSpPr>
            <p:nvPr/>
          </p:nvSpPr>
          <p:spPr bwMode="auto">
            <a:xfrm>
              <a:off x="444"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7" name="Rectangle 7599"/>
            <p:cNvSpPr>
              <a:spLocks noChangeArrowheads="1"/>
            </p:cNvSpPr>
            <p:nvPr/>
          </p:nvSpPr>
          <p:spPr bwMode="auto">
            <a:xfrm>
              <a:off x="401"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8" name="Rectangle 7600"/>
            <p:cNvSpPr>
              <a:spLocks noChangeArrowheads="1"/>
            </p:cNvSpPr>
            <p:nvPr/>
          </p:nvSpPr>
          <p:spPr bwMode="auto">
            <a:xfrm>
              <a:off x="357"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49" name="Rectangle 7601"/>
            <p:cNvSpPr>
              <a:spLocks noChangeArrowheads="1"/>
            </p:cNvSpPr>
            <p:nvPr/>
          </p:nvSpPr>
          <p:spPr bwMode="auto">
            <a:xfrm>
              <a:off x="314"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0" name="Rectangle 7602"/>
            <p:cNvSpPr>
              <a:spLocks noChangeArrowheads="1"/>
            </p:cNvSpPr>
            <p:nvPr/>
          </p:nvSpPr>
          <p:spPr bwMode="auto">
            <a:xfrm>
              <a:off x="270" y="1145"/>
              <a:ext cx="29" cy="29"/>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1" name="Freeform 7603"/>
            <p:cNvSpPr/>
            <p:nvPr/>
          </p:nvSpPr>
          <p:spPr bwMode="auto">
            <a:xfrm>
              <a:off x="194" y="159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2" name="Freeform 7604"/>
            <p:cNvSpPr/>
            <p:nvPr/>
          </p:nvSpPr>
          <p:spPr bwMode="auto">
            <a:xfrm>
              <a:off x="194" y="154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3" name="Freeform 7605"/>
            <p:cNvSpPr/>
            <p:nvPr/>
          </p:nvSpPr>
          <p:spPr bwMode="auto">
            <a:xfrm>
              <a:off x="171" y="156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4" name="Freeform 7606"/>
            <p:cNvSpPr/>
            <p:nvPr/>
          </p:nvSpPr>
          <p:spPr bwMode="auto">
            <a:xfrm>
              <a:off x="171" y="152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5" name="Freeform 7607"/>
            <p:cNvSpPr/>
            <p:nvPr/>
          </p:nvSpPr>
          <p:spPr bwMode="auto">
            <a:xfrm>
              <a:off x="148" y="154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6" name="Freeform 7608"/>
            <p:cNvSpPr/>
            <p:nvPr/>
          </p:nvSpPr>
          <p:spPr bwMode="auto">
            <a:xfrm>
              <a:off x="148" y="149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7" name="Freeform 7609"/>
            <p:cNvSpPr/>
            <p:nvPr/>
          </p:nvSpPr>
          <p:spPr bwMode="auto">
            <a:xfrm>
              <a:off x="103" y="149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8" name="Freeform 7610"/>
            <p:cNvSpPr/>
            <p:nvPr/>
          </p:nvSpPr>
          <p:spPr bwMode="auto">
            <a:xfrm>
              <a:off x="103" y="145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59" name="Freeform 7611"/>
            <p:cNvSpPr/>
            <p:nvPr/>
          </p:nvSpPr>
          <p:spPr bwMode="auto">
            <a:xfrm>
              <a:off x="125" y="1522"/>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0" name="Freeform 7612"/>
            <p:cNvSpPr/>
            <p:nvPr/>
          </p:nvSpPr>
          <p:spPr bwMode="auto">
            <a:xfrm>
              <a:off x="125" y="147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1" name="Freeform 7613"/>
            <p:cNvSpPr/>
            <p:nvPr/>
          </p:nvSpPr>
          <p:spPr bwMode="auto">
            <a:xfrm>
              <a:off x="194" y="147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2" name="Freeform 7614"/>
            <p:cNvSpPr/>
            <p:nvPr/>
          </p:nvSpPr>
          <p:spPr bwMode="auto">
            <a:xfrm>
              <a:off x="194" y="142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3" name="Freeform 7615"/>
            <p:cNvSpPr/>
            <p:nvPr/>
          </p:nvSpPr>
          <p:spPr bwMode="auto">
            <a:xfrm>
              <a:off x="171" y="145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4" name="Freeform 7616"/>
            <p:cNvSpPr/>
            <p:nvPr/>
          </p:nvSpPr>
          <p:spPr bwMode="auto">
            <a:xfrm>
              <a:off x="171" y="140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5" name="Freeform 7617"/>
            <p:cNvSpPr/>
            <p:nvPr/>
          </p:nvSpPr>
          <p:spPr bwMode="auto">
            <a:xfrm>
              <a:off x="148" y="142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6" name="Freeform 7618"/>
            <p:cNvSpPr/>
            <p:nvPr/>
          </p:nvSpPr>
          <p:spPr bwMode="auto">
            <a:xfrm>
              <a:off x="148" y="138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7" name="Freeform 7619"/>
            <p:cNvSpPr/>
            <p:nvPr/>
          </p:nvSpPr>
          <p:spPr bwMode="auto">
            <a:xfrm>
              <a:off x="103" y="138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8" name="Freeform 7620"/>
            <p:cNvSpPr/>
            <p:nvPr/>
          </p:nvSpPr>
          <p:spPr bwMode="auto">
            <a:xfrm>
              <a:off x="103" y="133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69" name="Freeform 7621"/>
            <p:cNvSpPr/>
            <p:nvPr/>
          </p:nvSpPr>
          <p:spPr bwMode="auto">
            <a:xfrm>
              <a:off x="125" y="140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0" name="Freeform 7622"/>
            <p:cNvSpPr/>
            <p:nvPr/>
          </p:nvSpPr>
          <p:spPr bwMode="auto">
            <a:xfrm>
              <a:off x="125" y="135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1" name="Freeform 7623"/>
            <p:cNvSpPr/>
            <p:nvPr/>
          </p:nvSpPr>
          <p:spPr bwMode="auto">
            <a:xfrm>
              <a:off x="194" y="135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2" name="Freeform 7624"/>
            <p:cNvSpPr/>
            <p:nvPr/>
          </p:nvSpPr>
          <p:spPr bwMode="auto">
            <a:xfrm>
              <a:off x="194" y="130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3" name="Freeform 7625"/>
            <p:cNvSpPr/>
            <p:nvPr/>
          </p:nvSpPr>
          <p:spPr bwMode="auto">
            <a:xfrm>
              <a:off x="171" y="133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4" name="Freeform 7626"/>
            <p:cNvSpPr/>
            <p:nvPr/>
          </p:nvSpPr>
          <p:spPr bwMode="auto">
            <a:xfrm>
              <a:off x="171" y="128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5" name="Freeform 7627"/>
            <p:cNvSpPr/>
            <p:nvPr/>
          </p:nvSpPr>
          <p:spPr bwMode="auto">
            <a:xfrm>
              <a:off x="148" y="130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6" name="Freeform 7628"/>
            <p:cNvSpPr/>
            <p:nvPr/>
          </p:nvSpPr>
          <p:spPr bwMode="auto">
            <a:xfrm>
              <a:off x="148" y="126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7" name="Freeform 7629"/>
            <p:cNvSpPr/>
            <p:nvPr/>
          </p:nvSpPr>
          <p:spPr bwMode="auto">
            <a:xfrm>
              <a:off x="103" y="126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8" name="Freeform 7630"/>
            <p:cNvSpPr/>
            <p:nvPr/>
          </p:nvSpPr>
          <p:spPr bwMode="auto">
            <a:xfrm>
              <a:off x="103" y="1214"/>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79" name="Freeform 7631"/>
            <p:cNvSpPr/>
            <p:nvPr/>
          </p:nvSpPr>
          <p:spPr bwMode="auto">
            <a:xfrm>
              <a:off x="125" y="128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0" name="Freeform 7632"/>
            <p:cNvSpPr/>
            <p:nvPr/>
          </p:nvSpPr>
          <p:spPr bwMode="auto">
            <a:xfrm>
              <a:off x="125" y="123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1" name="Freeform 7633"/>
            <p:cNvSpPr/>
            <p:nvPr/>
          </p:nvSpPr>
          <p:spPr bwMode="auto">
            <a:xfrm>
              <a:off x="194" y="1238"/>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2" name="Freeform 7634"/>
            <p:cNvSpPr/>
            <p:nvPr/>
          </p:nvSpPr>
          <p:spPr bwMode="auto">
            <a:xfrm>
              <a:off x="194" y="1191"/>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3" name="Freeform 7635"/>
            <p:cNvSpPr/>
            <p:nvPr/>
          </p:nvSpPr>
          <p:spPr bwMode="auto">
            <a:xfrm>
              <a:off x="171" y="121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4" name="Freeform 7636"/>
            <p:cNvSpPr/>
            <p:nvPr/>
          </p:nvSpPr>
          <p:spPr bwMode="auto">
            <a:xfrm>
              <a:off x="171" y="116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5" name="Freeform 7637"/>
            <p:cNvSpPr/>
            <p:nvPr/>
          </p:nvSpPr>
          <p:spPr bwMode="auto">
            <a:xfrm>
              <a:off x="148" y="119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6" name="Freeform 7638"/>
            <p:cNvSpPr/>
            <p:nvPr/>
          </p:nvSpPr>
          <p:spPr bwMode="auto">
            <a:xfrm>
              <a:off x="148" y="114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7" name="Freeform 7639"/>
            <p:cNvSpPr/>
            <p:nvPr/>
          </p:nvSpPr>
          <p:spPr bwMode="auto">
            <a:xfrm>
              <a:off x="103" y="1143"/>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8" name="Freeform 7640"/>
            <p:cNvSpPr/>
            <p:nvPr/>
          </p:nvSpPr>
          <p:spPr bwMode="auto">
            <a:xfrm>
              <a:off x="103" y="1096"/>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89" name="Freeform 7641"/>
            <p:cNvSpPr/>
            <p:nvPr/>
          </p:nvSpPr>
          <p:spPr bwMode="auto">
            <a:xfrm>
              <a:off x="125" y="1167"/>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0" name="Freeform 7642"/>
            <p:cNvSpPr/>
            <p:nvPr/>
          </p:nvSpPr>
          <p:spPr bwMode="auto">
            <a:xfrm>
              <a:off x="125" y="112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1" name="Freeform 7643"/>
            <p:cNvSpPr/>
            <p:nvPr/>
          </p:nvSpPr>
          <p:spPr bwMode="auto">
            <a:xfrm>
              <a:off x="194" y="1120"/>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2" name="Freeform 7644"/>
            <p:cNvSpPr/>
            <p:nvPr/>
          </p:nvSpPr>
          <p:spPr bwMode="auto">
            <a:xfrm>
              <a:off x="171" y="109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3" name="Freeform 7645"/>
            <p:cNvSpPr/>
            <p:nvPr/>
          </p:nvSpPr>
          <p:spPr bwMode="auto">
            <a:xfrm>
              <a:off x="148" y="1072"/>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4" name="Freeform 7646"/>
            <p:cNvSpPr/>
            <p:nvPr/>
          </p:nvSpPr>
          <p:spPr bwMode="auto">
            <a:xfrm>
              <a:off x="103" y="1025"/>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5" name="Freeform 7647"/>
            <p:cNvSpPr/>
            <p:nvPr/>
          </p:nvSpPr>
          <p:spPr bwMode="auto">
            <a:xfrm>
              <a:off x="125" y="1049"/>
              <a:ext cx="16" cy="4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6" name="Rectangle 7648"/>
            <p:cNvSpPr>
              <a:spLocks noChangeArrowheads="1"/>
            </p:cNvSpPr>
            <p:nvPr/>
          </p:nvSpPr>
          <p:spPr bwMode="auto">
            <a:xfrm>
              <a:off x="223" y="1681"/>
              <a:ext cx="381" cy="118"/>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7" name="Freeform 7649"/>
            <p:cNvSpPr/>
            <p:nvPr/>
          </p:nvSpPr>
          <p:spPr bwMode="auto">
            <a:xfrm>
              <a:off x="105" y="1572"/>
              <a:ext cx="102" cy="220"/>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8" name="Rectangle 7650"/>
            <p:cNvSpPr>
              <a:spLocks noChangeArrowheads="1"/>
            </p:cNvSpPr>
            <p:nvPr/>
          </p:nvSpPr>
          <p:spPr bwMode="auto">
            <a:xfrm>
              <a:off x="414" y="1730"/>
              <a:ext cx="42" cy="74"/>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299" name="Rectangle 7651"/>
            <p:cNvSpPr>
              <a:spLocks noChangeArrowheads="1"/>
            </p:cNvSpPr>
            <p:nvPr/>
          </p:nvSpPr>
          <p:spPr bwMode="auto">
            <a:xfrm>
              <a:off x="372" y="1730"/>
              <a:ext cx="42" cy="74"/>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00" name="Rectangle 7652"/>
            <p:cNvSpPr>
              <a:spLocks noChangeArrowheads="1"/>
            </p:cNvSpPr>
            <p:nvPr/>
          </p:nvSpPr>
          <p:spPr bwMode="auto">
            <a:xfrm>
              <a:off x="233"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01" name="Rectangle 7653"/>
            <p:cNvSpPr>
              <a:spLocks noChangeArrowheads="1"/>
            </p:cNvSpPr>
            <p:nvPr/>
          </p:nvSpPr>
          <p:spPr bwMode="auto">
            <a:xfrm>
              <a:off x="301"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02" name="Rectangle 7654"/>
            <p:cNvSpPr>
              <a:spLocks noChangeArrowheads="1"/>
            </p:cNvSpPr>
            <p:nvPr/>
          </p:nvSpPr>
          <p:spPr bwMode="auto">
            <a:xfrm>
              <a:off x="469"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03" name="Rectangle 7655"/>
            <p:cNvSpPr>
              <a:spLocks noChangeArrowheads="1"/>
            </p:cNvSpPr>
            <p:nvPr/>
          </p:nvSpPr>
          <p:spPr bwMode="auto">
            <a:xfrm>
              <a:off x="537" y="1730"/>
              <a:ext cx="58" cy="55"/>
            </a:xfrm>
            <a:prstGeom prst="rect">
              <a:avLst/>
            </a:prstGeom>
            <a:solidFill>
              <a:srgbClr val="E1E8FF"/>
            </a:solidFill>
            <a:ln w="6350">
              <a:solidFill>
                <a:srgbClr val="99B1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04" name="Freeform 7656"/>
            <p:cNvSpPr/>
            <p:nvPr/>
          </p:nvSpPr>
          <p:spPr bwMode="auto">
            <a:xfrm>
              <a:off x="115" y="949"/>
              <a:ext cx="470" cy="112"/>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05" name="Freeform 7657"/>
            <p:cNvSpPr/>
            <p:nvPr/>
          </p:nvSpPr>
          <p:spPr bwMode="auto">
            <a:xfrm>
              <a:off x="116" y="952"/>
              <a:ext cx="105" cy="126"/>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4306" name="Oval 8615"/>
          <p:cNvSpPr>
            <a:spLocks noChangeArrowheads="1"/>
          </p:cNvSpPr>
          <p:nvPr/>
        </p:nvSpPr>
        <p:spPr bwMode="auto">
          <a:xfrm>
            <a:off x="6597431" y="2330058"/>
            <a:ext cx="987831" cy="798957"/>
          </a:xfrm>
          <a:prstGeom prst="ellipse">
            <a:avLst/>
          </a:prstGeom>
          <a:gradFill rotWithShape="1">
            <a:gsLst>
              <a:gs pos="0">
                <a:srgbClr val="000000">
                  <a:alpha val="79999"/>
                </a:srgbClr>
              </a:gs>
              <a:gs pos="100000">
                <a:srgbClr val="000000">
                  <a:alpha val="0"/>
                </a:srgbClr>
              </a:gs>
            </a:gsLst>
            <a:path path="shape">
              <a:fillToRect l="50000" t="50000" r="50000" b="50000"/>
            </a:path>
          </a:gradFill>
          <a:ln w="9525">
            <a:no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07" name="Oval 8616"/>
          <p:cNvSpPr>
            <a:spLocks noChangeArrowheads="1"/>
          </p:cNvSpPr>
          <p:nvPr/>
        </p:nvSpPr>
        <p:spPr bwMode="auto">
          <a:xfrm>
            <a:off x="6667990" y="2281636"/>
            <a:ext cx="1161649" cy="940764"/>
          </a:xfrm>
          <a:prstGeom prst="ellipse">
            <a:avLst/>
          </a:prstGeom>
          <a:gradFill rotWithShape="1">
            <a:gsLst>
              <a:gs pos="0">
                <a:srgbClr val="000000"/>
              </a:gs>
              <a:gs pos="100000">
                <a:srgbClr val="000000">
                  <a:alpha val="0"/>
                </a:srgbClr>
              </a:gs>
            </a:gsLst>
            <a:path path="shape">
              <a:fillToRect l="50000" t="50000" r="50000" b="50000"/>
            </a:path>
          </a:gradFill>
          <a:ln w="9525">
            <a:no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26" name="组合 3004"/>
          <p:cNvGrpSpPr/>
          <p:nvPr/>
        </p:nvGrpSpPr>
        <p:grpSpPr>
          <a:xfrm>
            <a:off x="6972959" y="2260884"/>
            <a:ext cx="739891" cy="823169"/>
            <a:chOff x="9775264" y="2994915"/>
            <a:chExt cx="967586" cy="823169"/>
          </a:xfrm>
        </p:grpSpPr>
        <p:grpSp>
          <p:nvGrpSpPr>
            <p:cNvPr id="27" name="Group 8617"/>
            <p:cNvGrpSpPr/>
            <p:nvPr/>
          </p:nvGrpSpPr>
          <p:grpSpPr bwMode="auto">
            <a:xfrm>
              <a:off x="9775264" y="2994915"/>
              <a:ext cx="920484" cy="823169"/>
              <a:chOff x="848" y="1443"/>
              <a:chExt cx="1365" cy="1413"/>
            </a:xfrm>
          </p:grpSpPr>
          <p:sp>
            <p:nvSpPr>
              <p:cNvPr id="4431" name="Rectangle 8618"/>
              <p:cNvSpPr>
                <a:spLocks noChangeArrowheads="1"/>
              </p:cNvSpPr>
              <p:nvPr/>
            </p:nvSpPr>
            <p:spPr bwMode="auto">
              <a:xfrm>
                <a:off x="1160" y="1806"/>
                <a:ext cx="1050" cy="105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2" name="Freeform 8619"/>
              <p:cNvSpPr/>
              <p:nvPr/>
            </p:nvSpPr>
            <p:spPr bwMode="auto">
              <a:xfrm>
                <a:off x="848" y="1485"/>
                <a:ext cx="310" cy="1371"/>
              </a:xfrm>
              <a:custGeom>
                <a:avLst/>
                <a:gdLst>
                  <a:gd name="T0" fmla="*/ 1 w 310"/>
                  <a:gd name="T1" fmla="*/ 0 h 1371"/>
                  <a:gd name="T2" fmla="*/ 0 w 310"/>
                  <a:gd name="T3" fmla="*/ 1054 h 1371"/>
                  <a:gd name="T4" fmla="*/ 310 w 310"/>
                  <a:gd name="T5" fmla="*/ 1371 h 1371"/>
                  <a:gd name="T6" fmla="*/ 310 w 310"/>
                  <a:gd name="T7" fmla="*/ 318 h 1371"/>
                  <a:gd name="T8" fmla="*/ 1 w 310"/>
                  <a:gd name="T9" fmla="*/ 0 h 1371"/>
                  <a:gd name="T10" fmla="*/ 0 60000 65536"/>
                  <a:gd name="T11" fmla="*/ 0 60000 65536"/>
                  <a:gd name="T12" fmla="*/ 0 60000 65536"/>
                  <a:gd name="T13" fmla="*/ 0 60000 65536"/>
                  <a:gd name="T14" fmla="*/ 0 60000 65536"/>
                  <a:gd name="T15" fmla="*/ 0 w 310"/>
                  <a:gd name="T16" fmla="*/ 0 h 1371"/>
                  <a:gd name="T17" fmla="*/ 310 w 310"/>
                  <a:gd name="T18" fmla="*/ 1371 h 1371"/>
                </a:gdLst>
                <a:ahLst/>
                <a:cxnLst>
                  <a:cxn ang="T10">
                    <a:pos x="T0" y="T1"/>
                  </a:cxn>
                  <a:cxn ang="T11">
                    <a:pos x="T2" y="T3"/>
                  </a:cxn>
                  <a:cxn ang="T12">
                    <a:pos x="T4" y="T5"/>
                  </a:cxn>
                  <a:cxn ang="T13">
                    <a:pos x="T6" y="T7"/>
                  </a:cxn>
                  <a:cxn ang="T14">
                    <a:pos x="T8" y="T9"/>
                  </a:cxn>
                </a:cxnLst>
                <a:rect l="T15" t="T16" r="T17" b="T18"/>
                <a:pathLst>
                  <a:path w="310" h="1371">
                    <a:moveTo>
                      <a:pt x="1" y="0"/>
                    </a:moveTo>
                    <a:lnTo>
                      <a:pt x="0" y="1054"/>
                    </a:lnTo>
                    <a:lnTo>
                      <a:pt x="310" y="1371"/>
                    </a:lnTo>
                    <a:lnTo>
                      <a:pt x="310" y="318"/>
                    </a:lnTo>
                    <a:lnTo>
                      <a:pt x="1"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3" name="Freeform 8620"/>
              <p:cNvSpPr/>
              <p:nvPr/>
            </p:nvSpPr>
            <p:spPr bwMode="auto">
              <a:xfrm>
                <a:off x="848" y="1823"/>
                <a:ext cx="312" cy="373"/>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4" name="Freeform 8621"/>
              <p:cNvSpPr/>
              <p:nvPr/>
            </p:nvSpPr>
            <p:spPr bwMode="auto">
              <a:xfrm>
                <a:off x="848" y="2135"/>
                <a:ext cx="312" cy="372"/>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5" name="Rectangle 8622"/>
              <p:cNvSpPr>
                <a:spLocks noChangeArrowheads="1"/>
              </p:cNvSpPr>
              <p:nvPr/>
            </p:nvSpPr>
            <p:spPr bwMode="auto">
              <a:xfrm>
                <a:off x="1168" y="2151"/>
                <a:ext cx="1037" cy="45"/>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6" name="Rectangle 8623"/>
              <p:cNvSpPr>
                <a:spLocks noChangeArrowheads="1"/>
              </p:cNvSpPr>
              <p:nvPr/>
            </p:nvSpPr>
            <p:spPr bwMode="auto">
              <a:xfrm>
                <a:off x="1187"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7" name="Rectangle 8624"/>
              <p:cNvSpPr>
                <a:spLocks noChangeArrowheads="1"/>
              </p:cNvSpPr>
              <p:nvPr/>
            </p:nvSpPr>
            <p:spPr bwMode="auto">
              <a:xfrm>
                <a:off x="1187"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8" name="Rectangle 8625"/>
              <p:cNvSpPr>
                <a:spLocks noChangeArrowheads="1"/>
              </p:cNvSpPr>
              <p:nvPr/>
            </p:nvSpPr>
            <p:spPr bwMode="auto">
              <a:xfrm>
                <a:off x="2110"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9" name="Rectangle 8626"/>
              <p:cNvSpPr>
                <a:spLocks noChangeArrowheads="1"/>
              </p:cNvSpPr>
              <p:nvPr/>
            </p:nvSpPr>
            <p:spPr bwMode="auto">
              <a:xfrm>
                <a:off x="2110"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0" name="Rectangle 8627"/>
              <p:cNvSpPr>
                <a:spLocks noChangeArrowheads="1"/>
              </p:cNvSpPr>
              <p:nvPr/>
            </p:nvSpPr>
            <p:spPr bwMode="auto">
              <a:xfrm>
                <a:off x="199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1" name="Rectangle 8628"/>
              <p:cNvSpPr>
                <a:spLocks noChangeArrowheads="1"/>
              </p:cNvSpPr>
              <p:nvPr/>
            </p:nvSpPr>
            <p:spPr bwMode="auto">
              <a:xfrm>
                <a:off x="199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2" name="Rectangle 8629"/>
              <p:cNvSpPr>
                <a:spLocks noChangeArrowheads="1"/>
              </p:cNvSpPr>
              <p:nvPr/>
            </p:nvSpPr>
            <p:spPr bwMode="auto">
              <a:xfrm>
                <a:off x="1880"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3" name="Rectangle 8630"/>
              <p:cNvSpPr>
                <a:spLocks noChangeArrowheads="1"/>
              </p:cNvSpPr>
              <p:nvPr/>
            </p:nvSpPr>
            <p:spPr bwMode="auto">
              <a:xfrm>
                <a:off x="1880"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4" name="Rectangle 8631"/>
              <p:cNvSpPr>
                <a:spLocks noChangeArrowheads="1"/>
              </p:cNvSpPr>
              <p:nvPr/>
            </p:nvSpPr>
            <p:spPr bwMode="auto">
              <a:xfrm>
                <a:off x="176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5" name="Rectangle 8632"/>
              <p:cNvSpPr>
                <a:spLocks noChangeArrowheads="1"/>
              </p:cNvSpPr>
              <p:nvPr/>
            </p:nvSpPr>
            <p:spPr bwMode="auto">
              <a:xfrm>
                <a:off x="176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6" name="Rectangle 8633"/>
              <p:cNvSpPr>
                <a:spLocks noChangeArrowheads="1"/>
              </p:cNvSpPr>
              <p:nvPr/>
            </p:nvSpPr>
            <p:spPr bwMode="auto">
              <a:xfrm>
                <a:off x="1650"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7" name="Rectangle 8634"/>
              <p:cNvSpPr>
                <a:spLocks noChangeArrowheads="1"/>
              </p:cNvSpPr>
              <p:nvPr/>
            </p:nvSpPr>
            <p:spPr bwMode="auto">
              <a:xfrm>
                <a:off x="1650"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8" name="Rectangle 8635"/>
              <p:cNvSpPr>
                <a:spLocks noChangeArrowheads="1"/>
              </p:cNvSpPr>
              <p:nvPr/>
            </p:nvSpPr>
            <p:spPr bwMode="auto">
              <a:xfrm>
                <a:off x="153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49" name="Rectangle 8636"/>
              <p:cNvSpPr>
                <a:spLocks noChangeArrowheads="1"/>
              </p:cNvSpPr>
              <p:nvPr/>
            </p:nvSpPr>
            <p:spPr bwMode="auto">
              <a:xfrm>
                <a:off x="153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0" name="Rectangle 8637"/>
              <p:cNvSpPr>
                <a:spLocks noChangeArrowheads="1"/>
              </p:cNvSpPr>
              <p:nvPr/>
            </p:nvSpPr>
            <p:spPr bwMode="auto">
              <a:xfrm>
                <a:off x="1419"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1" name="Rectangle 8638"/>
              <p:cNvSpPr>
                <a:spLocks noChangeArrowheads="1"/>
              </p:cNvSpPr>
              <p:nvPr/>
            </p:nvSpPr>
            <p:spPr bwMode="auto">
              <a:xfrm>
                <a:off x="1419"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2" name="Rectangle 8639"/>
              <p:cNvSpPr>
                <a:spLocks noChangeArrowheads="1"/>
              </p:cNvSpPr>
              <p:nvPr/>
            </p:nvSpPr>
            <p:spPr bwMode="auto">
              <a:xfrm>
                <a:off x="130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3" name="Rectangle 8640"/>
              <p:cNvSpPr>
                <a:spLocks noChangeArrowheads="1"/>
              </p:cNvSpPr>
              <p:nvPr/>
            </p:nvSpPr>
            <p:spPr bwMode="auto">
              <a:xfrm>
                <a:off x="130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4" name="Rectangle 8641"/>
              <p:cNvSpPr>
                <a:spLocks noChangeArrowheads="1"/>
              </p:cNvSpPr>
              <p:nvPr/>
            </p:nvSpPr>
            <p:spPr bwMode="auto">
              <a:xfrm>
                <a:off x="1187"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5" name="Rectangle 8642"/>
              <p:cNvSpPr>
                <a:spLocks noChangeArrowheads="1"/>
              </p:cNvSpPr>
              <p:nvPr/>
            </p:nvSpPr>
            <p:spPr bwMode="auto">
              <a:xfrm>
                <a:off x="1187"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6" name="Rectangle 8643"/>
              <p:cNvSpPr>
                <a:spLocks noChangeArrowheads="1"/>
              </p:cNvSpPr>
              <p:nvPr/>
            </p:nvSpPr>
            <p:spPr bwMode="auto">
              <a:xfrm>
                <a:off x="2110"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7" name="Rectangle 8644"/>
              <p:cNvSpPr>
                <a:spLocks noChangeArrowheads="1"/>
              </p:cNvSpPr>
              <p:nvPr/>
            </p:nvSpPr>
            <p:spPr bwMode="auto">
              <a:xfrm>
                <a:off x="2110"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8" name="Rectangle 8645"/>
              <p:cNvSpPr>
                <a:spLocks noChangeArrowheads="1"/>
              </p:cNvSpPr>
              <p:nvPr/>
            </p:nvSpPr>
            <p:spPr bwMode="auto">
              <a:xfrm>
                <a:off x="199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59" name="Rectangle 8646"/>
              <p:cNvSpPr>
                <a:spLocks noChangeArrowheads="1"/>
              </p:cNvSpPr>
              <p:nvPr/>
            </p:nvSpPr>
            <p:spPr bwMode="auto">
              <a:xfrm>
                <a:off x="199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0" name="Rectangle 8647"/>
              <p:cNvSpPr>
                <a:spLocks noChangeArrowheads="1"/>
              </p:cNvSpPr>
              <p:nvPr/>
            </p:nvSpPr>
            <p:spPr bwMode="auto">
              <a:xfrm>
                <a:off x="1880"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1" name="Rectangle 8648"/>
              <p:cNvSpPr>
                <a:spLocks noChangeArrowheads="1"/>
              </p:cNvSpPr>
              <p:nvPr/>
            </p:nvSpPr>
            <p:spPr bwMode="auto">
              <a:xfrm>
                <a:off x="1880"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2" name="Rectangle 8649"/>
              <p:cNvSpPr>
                <a:spLocks noChangeArrowheads="1"/>
              </p:cNvSpPr>
              <p:nvPr/>
            </p:nvSpPr>
            <p:spPr bwMode="auto">
              <a:xfrm>
                <a:off x="176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3" name="Rectangle 8650"/>
              <p:cNvSpPr>
                <a:spLocks noChangeArrowheads="1"/>
              </p:cNvSpPr>
              <p:nvPr/>
            </p:nvSpPr>
            <p:spPr bwMode="auto">
              <a:xfrm>
                <a:off x="176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4" name="Rectangle 8651"/>
              <p:cNvSpPr>
                <a:spLocks noChangeArrowheads="1"/>
              </p:cNvSpPr>
              <p:nvPr/>
            </p:nvSpPr>
            <p:spPr bwMode="auto">
              <a:xfrm>
                <a:off x="1650"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5" name="Rectangle 8652"/>
              <p:cNvSpPr>
                <a:spLocks noChangeArrowheads="1"/>
              </p:cNvSpPr>
              <p:nvPr/>
            </p:nvSpPr>
            <p:spPr bwMode="auto">
              <a:xfrm>
                <a:off x="1650"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6" name="Rectangle 8653"/>
              <p:cNvSpPr>
                <a:spLocks noChangeArrowheads="1"/>
              </p:cNvSpPr>
              <p:nvPr/>
            </p:nvSpPr>
            <p:spPr bwMode="auto">
              <a:xfrm>
                <a:off x="153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7" name="Rectangle 8654"/>
              <p:cNvSpPr>
                <a:spLocks noChangeArrowheads="1"/>
              </p:cNvSpPr>
              <p:nvPr/>
            </p:nvSpPr>
            <p:spPr bwMode="auto">
              <a:xfrm>
                <a:off x="153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8" name="Rectangle 8655"/>
              <p:cNvSpPr>
                <a:spLocks noChangeArrowheads="1"/>
              </p:cNvSpPr>
              <p:nvPr/>
            </p:nvSpPr>
            <p:spPr bwMode="auto">
              <a:xfrm>
                <a:off x="1419"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69" name="Rectangle 8656"/>
              <p:cNvSpPr>
                <a:spLocks noChangeArrowheads="1"/>
              </p:cNvSpPr>
              <p:nvPr/>
            </p:nvSpPr>
            <p:spPr bwMode="auto">
              <a:xfrm>
                <a:off x="1419"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0" name="Rectangle 8657"/>
              <p:cNvSpPr>
                <a:spLocks noChangeArrowheads="1"/>
              </p:cNvSpPr>
              <p:nvPr/>
            </p:nvSpPr>
            <p:spPr bwMode="auto">
              <a:xfrm>
                <a:off x="130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1" name="Rectangle 8658"/>
              <p:cNvSpPr>
                <a:spLocks noChangeArrowheads="1"/>
              </p:cNvSpPr>
              <p:nvPr/>
            </p:nvSpPr>
            <p:spPr bwMode="auto">
              <a:xfrm>
                <a:off x="130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2" name="Freeform 8659"/>
              <p:cNvSpPr/>
              <p:nvPr/>
            </p:nvSpPr>
            <p:spPr bwMode="auto">
              <a:xfrm>
                <a:off x="1102" y="2288"/>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3" name="Freeform 8660"/>
              <p:cNvSpPr/>
              <p:nvPr/>
            </p:nvSpPr>
            <p:spPr bwMode="auto">
              <a:xfrm>
                <a:off x="1102" y="2164"/>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4" name="Freeform 8661"/>
              <p:cNvSpPr/>
              <p:nvPr/>
            </p:nvSpPr>
            <p:spPr bwMode="auto">
              <a:xfrm>
                <a:off x="1041" y="2222"/>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5" name="Freeform 8662"/>
              <p:cNvSpPr/>
              <p:nvPr/>
            </p:nvSpPr>
            <p:spPr bwMode="auto">
              <a:xfrm>
                <a:off x="1041" y="2098"/>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6" name="Freeform 8663"/>
              <p:cNvSpPr/>
              <p:nvPr/>
            </p:nvSpPr>
            <p:spPr bwMode="auto">
              <a:xfrm>
                <a:off x="980" y="2161"/>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7" name="Freeform 8664"/>
              <p:cNvSpPr/>
              <p:nvPr/>
            </p:nvSpPr>
            <p:spPr bwMode="auto">
              <a:xfrm>
                <a:off x="980" y="203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8" name="Freeform 8665"/>
              <p:cNvSpPr/>
              <p:nvPr/>
            </p:nvSpPr>
            <p:spPr bwMode="auto">
              <a:xfrm>
                <a:off x="861" y="203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79" name="Freeform 8666"/>
              <p:cNvSpPr/>
              <p:nvPr/>
            </p:nvSpPr>
            <p:spPr bwMode="auto">
              <a:xfrm>
                <a:off x="861" y="1913"/>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0" name="Freeform 8667"/>
              <p:cNvSpPr/>
              <p:nvPr/>
            </p:nvSpPr>
            <p:spPr bwMode="auto">
              <a:xfrm>
                <a:off x="919" y="2101"/>
                <a:ext cx="43" cy="126"/>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1" name="Freeform 8668"/>
              <p:cNvSpPr/>
              <p:nvPr/>
            </p:nvSpPr>
            <p:spPr bwMode="auto">
              <a:xfrm>
                <a:off x="919" y="1976"/>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2" name="Freeform 8669"/>
              <p:cNvSpPr/>
              <p:nvPr/>
            </p:nvSpPr>
            <p:spPr bwMode="auto">
              <a:xfrm>
                <a:off x="1102" y="1979"/>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3" name="Freeform 8670"/>
              <p:cNvSpPr/>
              <p:nvPr/>
            </p:nvSpPr>
            <p:spPr bwMode="auto">
              <a:xfrm>
                <a:off x="1102" y="1855"/>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4" name="Freeform 8671"/>
              <p:cNvSpPr/>
              <p:nvPr/>
            </p:nvSpPr>
            <p:spPr bwMode="auto">
              <a:xfrm>
                <a:off x="1041" y="1913"/>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5" name="Freeform 8672"/>
              <p:cNvSpPr/>
              <p:nvPr/>
            </p:nvSpPr>
            <p:spPr bwMode="auto">
              <a:xfrm>
                <a:off x="1041" y="1789"/>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6" name="Freeform 8673"/>
              <p:cNvSpPr/>
              <p:nvPr/>
            </p:nvSpPr>
            <p:spPr bwMode="auto">
              <a:xfrm>
                <a:off x="980" y="1852"/>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7" name="Freeform 8674"/>
              <p:cNvSpPr/>
              <p:nvPr/>
            </p:nvSpPr>
            <p:spPr bwMode="auto">
              <a:xfrm>
                <a:off x="980" y="1728"/>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8" name="Freeform 8675"/>
              <p:cNvSpPr/>
              <p:nvPr/>
            </p:nvSpPr>
            <p:spPr bwMode="auto">
              <a:xfrm>
                <a:off x="861" y="1728"/>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89" name="Freeform 8676"/>
              <p:cNvSpPr/>
              <p:nvPr/>
            </p:nvSpPr>
            <p:spPr bwMode="auto">
              <a:xfrm>
                <a:off x="861" y="1604"/>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0" name="Freeform 8677"/>
              <p:cNvSpPr/>
              <p:nvPr/>
            </p:nvSpPr>
            <p:spPr bwMode="auto">
              <a:xfrm>
                <a:off x="919" y="1791"/>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1" name="Freeform 8678"/>
              <p:cNvSpPr/>
              <p:nvPr/>
            </p:nvSpPr>
            <p:spPr bwMode="auto">
              <a:xfrm>
                <a:off x="919" y="166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2" name="Rectangle 8679"/>
              <p:cNvSpPr>
                <a:spLocks noChangeArrowheads="1"/>
              </p:cNvSpPr>
              <p:nvPr/>
            </p:nvSpPr>
            <p:spPr bwMode="auto">
              <a:xfrm>
                <a:off x="1179" y="2473"/>
                <a:ext cx="1008" cy="359"/>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3" name="Freeform 8680"/>
              <p:cNvSpPr/>
              <p:nvPr/>
            </p:nvSpPr>
            <p:spPr bwMode="auto">
              <a:xfrm>
                <a:off x="867" y="2233"/>
                <a:ext cx="269" cy="581"/>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4" name="Rectangle 8681"/>
              <p:cNvSpPr>
                <a:spLocks noChangeArrowheads="1"/>
              </p:cNvSpPr>
              <p:nvPr/>
            </p:nvSpPr>
            <p:spPr bwMode="auto">
              <a:xfrm>
                <a:off x="1684" y="2650"/>
                <a:ext cx="111" cy="19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5" name="Rectangle 8682"/>
              <p:cNvSpPr>
                <a:spLocks noChangeArrowheads="1"/>
              </p:cNvSpPr>
              <p:nvPr/>
            </p:nvSpPr>
            <p:spPr bwMode="auto">
              <a:xfrm>
                <a:off x="1573" y="2650"/>
                <a:ext cx="111" cy="19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6" name="Freeform 8683"/>
              <p:cNvSpPr/>
              <p:nvPr/>
            </p:nvSpPr>
            <p:spPr bwMode="auto">
              <a:xfrm>
                <a:off x="856" y="1487"/>
                <a:ext cx="1357" cy="317"/>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7" name="Rectangle 8684"/>
              <p:cNvSpPr>
                <a:spLocks noChangeArrowheads="1"/>
              </p:cNvSpPr>
              <p:nvPr/>
            </p:nvSpPr>
            <p:spPr bwMode="auto">
              <a:xfrm>
                <a:off x="1173" y="1735"/>
                <a:ext cx="963" cy="4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8" name="Freeform 8685"/>
              <p:cNvSpPr/>
              <p:nvPr/>
            </p:nvSpPr>
            <p:spPr bwMode="auto">
              <a:xfrm>
                <a:off x="894" y="1443"/>
                <a:ext cx="1242" cy="292"/>
              </a:xfrm>
              <a:custGeom>
                <a:avLst/>
                <a:gdLst>
                  <a:gd name="T0" fmla="*/ 0 w 1242"/>
                  <a:gd name="T1" fmla="*/ 0 h 292"/>
                  <a:gd name="T2" fmla="*/ 894 w 1242"/>
                  <a:gd name="T3" fmla="*/ 0 h 292"/>
                  <a:gd name="T4" fmla="*/ 1242 w 1242"/>
                  <a:gd name="T5" fmla="*/ 292 h 292"/>
                  <a:gd name="T6" fmla="*/ 280 w 1242"/>
                  <a:gd name="T7" fmla="*/ 292 h 292"/>
                  <a:gd name="T8" fmla="*/ 0 w 1242"/>
                  <a:gd name="T9" fmla="*/ 0 h 292"/>
                  <a:gd name="T10" fmla="*/ 0 60000 65536"/>
                  <a:gd name="T11" fmla="*/ 0 60000 65536"/>
                  <a:gd name="T12" fmla="*/ 0 60000 65536"/>
                  <a:gd name="T13" fmla="*/ 0 60000 65536"/>
                  <a:gd name="T14" fmla="*/ 0 60000 65536"/>
                  <a:gd name="T15" fmla="*/ 0 w 1242"/>
                  <a:gd name="T16" fmla="*/ 0 h 292"/>
                  <a:gd name="T17" fmla="*/ 1242 w 1242"/>
                  <a:gd name="T18" fmla="*/ 292 h 292"/>
                </a:gdLst>
                <a:ahLst/>
                <a:cxnLst>
                  <a:cxn ang="T10">
                    <a:pos x="T0" y="T1"/>
                  </a:cxn>
                  <a:cxn ang="T11">
                    <a:pos x="T2" y="T3"/>
                  </a:cxn>
                  <a:cxn ang="T12">
                    <a:pos x="T4" y="T5"/>
                  </a:cxn>
                  <a:cxn ang="T13">
                    <a:pos x="T6" y="T7"/>
                  </a:cxn>
                  <a:cxn ang="T14">
                    <a:pos x="T8" y="T9"/>
                  </a:cxn>
                </a:cxnLst>
                <a:rect l="T15" t="T16" r="T17" b="T18"/>
                <a:pathLst>
                  <a:path w="1242" h="292">
                    <a:moveTo>
                      <a:pt x="0" y="0"/>
                    </a:moveTo>
                    <a:lnTo>
                      <a:pt x="894" y="0"/>
                    </a:lnTo>
                    <a:lnTo>
                      <a:pt x="1242" y="292"/>
                    </a:lnTo>
                    <a:lnTo>
                      <a:pt x="280" y="292"/>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99" name="Freeform 8686"/>
              <p:cNvSpPr/>
              <p:nvPr/>
            </p:nvSpPr>
            <p:spPr bwMode="auto">
              <a:xfrm>
                <a:off x="896" y="1447"/>
                <a:ext cx="277" cy="333"/>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0" name="Rectangle 8687"/>
              <p:cNvSpPr>
                <a:spLocks noChangeArrowheads="1"/>
              </p:cNvSpPr>
              <p:nvPr/>
            </p:nvSpPr>
            <p:spPr bwMode="auto">
              <a:xfrm>
                <a:off x="1211" y="2656"/>
                <a:ext cx="76"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1" name="Rectangle 8688"/>
              <p:cNvSpPr>
                <a:spLocks noChangeArrowheads="1"/>
              </p:cNvSpPr>
              <p:nvPr/>
            </p:nvSpPr>
            <p:spPr bwMode="auto">
              <a:xfrm>
                <a:off x="2086"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2" name="Rectangle 8689"/>
              <p:cNvSpPr>
                <a:spLocks noChangeArrowheads="1"/>
              </p:cNvSpPr>
              <p:nvPr/>
            </p:nvSpPr>
            <p:spPr bwMode="auto">
              <a:xfrm>
                <a:off x="1969"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3" name="Rectangle 8690"/>
              <p:cNvSpPr>
                <a:spLocks noChangeArrowheads="1"/>
              </p:cNvSpPr>
              <p:nvPr/>
            </p:nvSpPr>
            <p:spPr bwMode="auto">
              <a:xfrm>
                <a:off x="1856" y="2656"/>
                <a:ext cx="76"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4" name="Rectangle 8691"/>
              <p:cNvSpPr>
                <a:spLocks noChangeArrowheads="1"/>
              </p:cNvSpPr>
              <p:nvPr/>
            </p:nvSpPr>
            <p:spPr bwMode="auto">
              <a:xfrm>
                <a:off x="1443"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5" name="Rectangle 8692"/>
              <p:cNvSpPr>
                <a:spLocks noChangeArrowheads="1"/>
              </p:cNvSpPr>
              <p:nvPr/>
            </p:nvSpPr>
            <p:spPr bwMode="auto">
              <a:xfrm>
                <a:off x="1327"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6" name="Rectangle 8693"/>
              <p:cNvSpPr>
                <a:spLocks noChangeArrowheads="1"/>
              </p:cNvSpPr>
              <p:nvPr/>
            </p:nvSpPr>
            <p:spPr bwMode="auto">
              <a:xfrm>
                <a:off x="120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7" name="Rectangle 8694"/>
              <p:cNvSpPr>
                <a:spLocks noChangeArrowheads="1"/>
              </p:cNvSpPr>
              <p:nvPr/>
            </p:nvSpPr>
            <p:spPr bwMode="auto">
              <a:xfrm>
                <a:off x="186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08" name="Rectangle 8695"/>
              <p:cNvSpPr>
                <a:spLocks noChangeArrowheads="1"/>
              </p:cNvSpPr>
              <p:nvPr/>
            </p:nvSpPr>
            <p:spPr bwMode="auto">
              <a:xfrm>
                <a:off x="153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8" name="Group 8696"/>
            <p:cNvGrpSpPr/>
            <p:nvPr/>
          </p:nvGrpSpPr>
          <p:grpSpPr bwMode="auto">
            <a:xfrm>
              <a:off x="10421018" y="3223188"/>
              <a:ext cx="321832" cy="228273"/>
              <a:chOff x="0" y="888"/>
              <a:chExt cx="588" cy="514"/>
            </a:xfrm>
          </p:grpSpPr>
          <p:sp>
            <p:nvSpPr>
              <p:cNvPr id="4329" name="Freeform 8697"/>
              <p:cNvSpPr/>
              <p:nvPr/>
            </p:nvSpPr>
            <p:spPr bwMode="auto">
              <a:xfrm>
                <a:off x="0" y="888"/>
                <a:ext cx="588" cy="513"/>
              </a:xfrm>
              <a:custGeom>
                <a:avLst/>
                <a:gdLst>
                  <a:gd name="T0" fmla="*/ 6 w 588"/>
                  <a:gd name="T1" fmla="*/ 513 h 513"/>
                  <a:gd name="T2" fmla="*/ 0 w 588"/>
                  <a:gd name="T3" fmla="*/ 489 h 513"/>
                  <a:gd name="T4" fmla="*/ 72 w 588"/>
                  <a:gd name="T5" fmla="*/ 351 h 513"/>
                  <a:gd name="T6" fmla="*/ 74 w 588"/>
                  <a:gd name="T7" fmla="*/ 0 h 513"/>
                  <a:gd name="T8" fmla="*/ 515 w 588"/>
                  <a:gd name="T9" fmla="*/ 0 h 513"/>
                  <a:gd name="T10" fmla="*/ 516 w 588"/>
                  <a:gd name="T11" fmla="*/ 351 h 513"/>
                  <a:gd name="T12" fmla="*/ 588 w 588"/>
                  <a:gd name="T13" fmla="*/ 489 h 513"/>
                  <a:gd name="T14" fmla="*/ 579 w 588"/>
                  <a:gd name="T15" fmla="*/ 511 h 513"/>
                  <a:gd name="T16" fmla="*/ 6 w 588"/>
                  <a:gd name="T17" fmla="*/ 513 h 5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8"/>
                  <a:gd name="T28" fmla="*/ 0 h 513"/>
                  <a:gd name="T29" fmla="*/ 588 w 588"/>
                  <a:gd name="T30" fmla="*/ 513 h 5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8" h="513">
                    <a:moveTo>
                      <a:pt x="6" y="513"/>
                    </a:moveTo>
                    <a:lnTo>
                      <a:pt x="0" y="489"/>
                    </a:lnTo>
                    <a:lnTo>
                      <a:pt x="72" y="351"/>
                    </a:lnTo>
                    <a:lnTo>
                      <a:pt x="74" y="0"/>
                    </a:lnTo>
                    <a:lnTo>
                      <a:pt x="515" y="0"/>
                    </a:lnTo>
                    <a:lnTo>
                      <a:pt x="516" y="351"/>
                    </a:lnTo>
                    <a:lnTo>
                      <a:pt x="588" y="489"/>
                    </a:lnTo>
                    <a:lnTo>
                      <a:pt x="579" y="511"/>
                    </a:lnTo>
                    <a:lnTo>
                      <a:pt x="6" y="513"/>
                    </a:lnTo>
                    <a:close/>
                  </a:path>
                </a:pathLst>
              </a:custGeom>
              <a:solidFill>
                <a:srgbClr val="CCCCCC"/>
              </a:solidFill>
              <a:ln w="3175">
                <a:solidFill>
                  <a:srgbClr val="808080"/>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30" name="Freeform 8698"/>
              <p:cNvSpPr/>
              <p:nvPr/>
            </p:nvSpPr>
            <p:spPr bwMode="auto">
              <a:xfrm>
                <a:off x="0" y="1378"/>
                <a:ext cx="588" cy="24"/>
              </a:xfrm>
              <a:custGeom>
                <a:avLst/>
                <a:gdLst>
                  <a:gd name="T0" fmla="*/ 6 w 588"/>
                  <a:gd name="T1" fmla="*/ 24 h 24"/>
                  <a:gd name="T2" fmla="*/ 0 w 588"/>
                  <a:gd name="T3" fmla="*/ 0 h 24"/>
                  <a:gd name="T4" fmla="*/ 588 w 588"/>
                  <a:gd name="T5" fmla="*/ 0 h 24"/>
                  <a:gd name="T6" fmla="*/ 579 w 588"/>
                  <a:gd name="T7" fmla="*/ 22 h 24"/>
                  <a:gd name="T8" fmla="*/ 6 w 588"/>
                  <a:gd name="T9" fmla="*/ 24 h 24"/>
                  <a:gd name="T10" fmla="*/ 0 60000 65536"/>
                  <a:gd name="T11" fmla="*/ 0 60000 65536"/>
                  <a:gd name="T12" fmla="*/ 0 60000 65536"/>
                  <a:gd name="T13" fmla="*/ 0 60000 65536"/>
                  <a:gd name="T14" fmla="*/ 0 60000 65536"/>
                  <a:gd name="T15" fmla="*/ 0 w 588"/>
                  <a:gd name="T16" fmla="*/ 0 h 24"/>
                  <a:gd name="T17" fmla="*/ 588 w 588"/>
                  <a:gd name="T18" fmla="*/ 24 h 24"/>
                </a:gdLst>
                <a:ahLst/>
                <a:cxnLst>
                  <a:cxn ang="T10">
                    <a:pos x="T0" y="T1"/>
                  </a:cxn>
                  <a:cxn ang="T11">
                    <a:pos x="T2" y="T3"/>
                  </a:cxn>
                  <a:cxn ang="T12">
                    <a:pos x="T4" y="T5"/>
                  </a:cxn>
                  <a:cxn ang="T13">
                    <a:pos x="T6" y="T7"/>
                  </a:cxn>
                  <a:cxn ang="T14">
                    <a:pos x="T8" y="T9"/>
                  </a:cxn>
                </a:cxnLst>
                <a:rect l="T15" t="T16" r="T17" b="T18"/>
                <a:pathLst>
                  <a:path w="588" h="24">
                    <a:moveTo>
                      <a:pt x="6" y="24"/>
                    </a:moveTo>
                    <a:lnTo>
                      <a:pt x="0" y="0"/>
                    </a:lnTo>
                    <a:lnTo>
                      <a:pt x="588" y="0"/>
                    </a:lnTo>
                    <a:lnTo>
                      <a:pt x="579" y="22"/>
                    </a:lnTo>
                    <a:lnTo>
                      <a:pt x="6" y="24"/>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31" name="Freeform 8699"/>
              <p:cNvSpPr/>
              <p:nvPr/>
            </p:nvSpPr>
            <p:spPr bwMode="auto">
              <a:xfrm>
                <a:off x="85" y="902"/>
                <a:ext cx="417" cy="308"/>
              </a:xfrm>
              <a:custGeom>
                <a:avLst/>
                <a:gdLst>
                  <a:gd name="T0" fmla="*/ 420 w 420"/>
                  <a:gd name="T1" fmla="*/ 0 h 308"/>
                  <a:gd name="T2" fmla="*/ 0 w 420"/>
                  <a:gd name="T3" fmla="*/ 0 h 308"/>
                  <a:gd name="T4" fmla="*/ 1 w 420"/>
                  <a:gd name="T5" fmla="*/ 308 h 308"/>
                  <a:gd name="T6" fmla="*/ 420 w 420"/>
                  <a:gd name="T7" fmla="*/ 308 h 308"/>
                  <a:gd name="T8" fmla="*/ 420 w 420"/>
                  <a:gd name="T9" fmla="*/ 0 h 308"/>
                  <a:gd name="T10" fmla="*/ 0 60000 65536"/>
                  <a:gd name="T11" fmla="*/ 0 60000 65536"/>
                  <a:gd name="T12" fmla="*/ 0 60000 65536"/>
                  <a:gd name="T13" fmla="*/ 0 60000 65536"/>
                  <a:gd name="T14" fmla="*/ 0 60000 65536"/>
                  <a:gd name="T15" fmla="*/ 0 w 420"/>
                  <a:gd name="T16" fmla="*/ 0 h 308"/>
                  <a:gd name="T17" fmla="*/ 420 w 420"/>
                  <a:gd name="T18" fmla="*/ 308 h 308"/>
                </a:gdLst>
                <a:ahLst/>
                <a:cxnLst>
                  <a:cxn ang="T10">
                    <a:pos x="T0" y="T1"/>
                  </a:cxn>
                  <a:cxn ang="T11">
                    <a:pos x="T2" y="T3"/>
                  </a:cxn>
                  <a:cxn ang="T12">
                    <a:pos x="T4" y="T5"/>
                  </a:cxn>
                  <a:cxn ang="T13">
                    <a:pos x="T6" y="T7"/>
                  </a:cxn>
                  <a:cxn ang="T14">
                    <a:pos x="T8" y="T9"/>
                  </a:cxn>
                </a:cxnLst>
                <a:rect l="T15" t="T16" r="T17" b="T18"/>
                <a:pathLst>
                  <a:path w="420" h="308">
                    <a:moveTo>
                      <a:pt x="420" y="0"/>
                    </a:moveTo>
                    <a:lnTo>
                      <a:pt x="0" y="0"/>
                    </a:lnTo>
                    <a:lnTo>
                      <a:pt x="1" y="308"/>
                    </a:lnTo>
                    <a:lnTo>
                      <a:pt x="420" y="308"/>
                    </a:lnTo>
                    <a:lnTo>
                      <a:pt x="420" y="0"/>
                    </a:lnTo>
                    <a:close/>
                  </a:path>
                </a:pathLst>
              </a:custGeom>
              <a:gradFill rotWithShape="1">
                <a:gsLst>
                  <a:gs pos="0">
                    <a:srgbClr val="000000"/>
                  </a:gs>
                  <a:gs pos="100000">
                    <a:srgbClr val="333333"/>
                  </a:gs>
                </a:gsLst>
                <a:lin ang="2700000" scaled="1"/>
              </a:gradFill>
              <a:ln w="6350">
                <a:solidFill>
                  <a:srgbClr val="666666">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32" name="Freeform 8700"/>
              <p:cNvSpPr/>
              <p:nvPr/>
            </p:nvSpPr>
            <p:spPr bwMode="auto">
              <a:xfrm>
                <a:off x="70" y="1236"/>
                <a:ext cx="448" cy="7"/>
              </a:xfrm>
              <a:custGeom>
                <a:avLst/>
                <a:gdLst>
                  <a:gd name="T0" fmla="*/ 0 w 448"/>
                  <a:gd name="T1" fmla="*/ 6 h 7"/>
                  <a:gd name="T2" fmla="*/ 3 w 448"/>
                  <a:gd name="T3" fmla="*/ 0 h 7"/>
                  <a:gd name="T4" fmla="*/ 445 w 448"/>
                  <a:gd name="T5" fmla="*/ 0 h 7"/>
                  <a:gd name="T6" fmla="*/ 448 w 448"/>
                  <a:gd name="T7" fmla="*/ 7 h 7"/>
                  <a:gd name="T8" fmla="*/ 0 w 448"/>
                  <a:gd name="T9" fmla="*/ 6 h 7"/>
                  <a:gd name="T10" fmla="*/ 0 60000 65536"/>
                  <a:gd name="T11" fmla="*/ 0 60000 65536"/>
                  <a:gd name="T12" fmla="*/ 0 60000 65536"/>
                  <a:gd name="T13" fmla="*/ 0 60000 65536"/>
                  <a:gd name="T14" fmla="*/ 0 60000 65536"/>
                  <a:gd name="T15" fmla="*/ 0 w 448"/>
                  <a:gd name="T16" fmla="*/ 0 h 7"/>
                  <a:gd name="T17" fmla="*/ 448 w 448"/>
                  <a:gd name="T18" fmla="*/ 7 h 7"/>
                </a:gdLst>
                <a:ahLst/>
                <a:cxnLst>
                  <a:cxn ang="T10">
                    <a:pos x="T0" y="T1"/>
                  </a:cxn>
                  <a:cxn ang="T11">
                    <a:pos x="T2" y="T3"/>
                  </a:cxn>
                  <a:cxn ang="T12">
                    <a:pos x="T4" y="T5"/>
                  </a:cxn>
                  <a:cxn ang="T13">
                    <a:pos x="T6" y="T7"/>
                  </a:cxn>
                  <a:cxn ang="T14">
                    <a:pos x="T8" y="T9"/>
                  </a:cxn>
                </a:cxnLst>
                <a:rect l="T15" t="T16" r="T17" b="T18"/>
                <a:pathLst>
                  <a:path w="448" h="7">
                    <a:moveTo>
                      <a:pt x="0" y="6"/>
                    </a:moveTo>
                    <a:lnTo>
                      <a:pt x="3" y="0"/>
                    </a:lnTo>
                    <a:lnTo>
                      <a:pt x="445" y="0"/>
                    </a:lnTo>
                    <a:lnTo>
                      <a:pt x="448" y="7"/>
                    </a:lnTo>
                    <a:lnTo>
                      <a:pt x="0" y="6"/>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29" name="Group 8701"/>
              <p:cNvGrpSpPr/>
              <p:nvPr/>
            </p:nvGrpSpPr>
            <p:grpSpPr bwMode="auto">
              <a:xfrm>
                <a:off x="55" y="1252"/>
                <a:ext cx="485" cy="84"/>
                <a:chOff x="55" y="1252"/>
                <a:chExt cx="485" cy="84"/>
              </a:xfrm>
            </p:grpSpPr>
            <p:sp>
              <p:nvSpPr>
                <p:cNvPr id="4335" name="Rectangle 8702"/>
                <p:cNvSpPr>
                  <a:spLocks noChangeArrowheads="1"/>
                </p:cNvSpPr>
                <p:nvPr/>
              </p:nvSpPr>
              <p:spPr bwMode="auto">
                <a:xfrm>
                  <a:off x="80" y="1252"/>
                  <a:ext cx="17"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36" name="Rectangle 8703"/>
                <p:cNvSpPr>
                  <a:spLocks noChangeArrowheads="1"/>
                </p:cNvSpPr>
                <p:nvPr/>
              </p:nvSpPr>
              <p:spPr bwMode="auto">
                <a:xfrm>
                  <a:off x="10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37" name="Rectangle 8704"/>
                <p:cNvSpPr>
                  <a:spLocks noChangeArrowheads="1"/>
                </p:cNvSpPr>
                <p:nvPr/>
              </p:nvSpPr>
              <p:spPr bwMode="auto">
                <a:xfrm>
                  <a:off x="12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38" name="Rectangle 8705"/>
                <p:cNvSpPr>
                  <a:spLocks noChangeArrowheads="1"/>
                </p:cNvSpPr>
                <p:nvPr/>
              </p:nvSpPr>
              <p:spPr bwMode="auto">
                <a:xfrm>
                  <a:off x="154"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39" name="Rectangle 8706"/>
                <p:cNvSpPr>
                  <a:spLocks noChangeArrowheads="1"/>
                </p:cNvSpPr>
                <p:nvPr/>
              </p:nvSpPr>
              <p:spPr bwMode="auto">
                <a:xfrm>
                  <a:off x="181"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0" name="Rectangle 8707"/>
                <p:cNvSpPr>
                  <a:spLocks noChangeArrowheads="1"/>
                </p:cNvSpPr>
                <p:nvPr/>
              </p:nvSpPr>
              <p:spPr bwMode="auto">
                <a:xfrm>
                  <a:off x="208"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1" name="Rectangle 8708"/>
                <p:cNvSpPr>
                  <a:spLocks noChangeArrowheads="1"/>
                </p:cNvSpPr>
                <p:nvPr/>
              </p:nvSpPr>
              <p:spPr bwMode="auto">
                <a:xfrm>
                  <a:off x="23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2" name="Rectangle 8709"/>
                <p:cNvSpPr>
                  <a:spLocks noChangeArrowheads="1"/>
                </p:cNvSpPr>
                <p:nvPr/>
              </p:nvSpPr>
              <p:spPr bwMode="auto">
                <a:xfrm>
                  <a:off x="26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3" name="Rectangle 8710"/>
                <p:cNvSpPr>
                  <a:spLocks noChangeArrowheads="1"/>
                </p:cNvSpPr>
                <p:nvPr/>
              </p:nvSpPr>
              <p:spPr bwMode="auto">
                <a:xfrm>
                  <a:off x="292"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4" name="Rectangle 8711"/>
                <p:cNvSpPr>
                  <a:spLocks noChangeArrowheads="1"/>
                </p:cNvSpPr>
                <p:nvPr/>
              </p:nvSpPr>
              <p:spPr bwMode="auto">
                <a:xfrm>
                  <a:off x="319"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5" name="Rectangle 8712"/>
                <p:cNvSpPr>
                  <a:spLocks noChangeArrowheads="1"/>
                </p:cNvSpPr>
                <p:nvPr/>
              </p:nvSpPr>
              <p:spPr bwMode="auto">
                <a:xfrm>
                  <a:off x="346"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6" name="Rectangle 8713"/>
                <p:cNvSpPr>
                  <a:spLocks noChangeArrowheads="1"/>
                </p:cNvSpPr>
                <p:nvPr/>
              </p:nvSpPr>
              <p:spPr bwMode="auto">
                <a:xfrm>
                  <a:off x="37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7" name="Rectangle 8714"/>
                <p:cNvSpPr>
                  <a:spLocks noChangeArrowheads="1"/>
                </p:cNvSpPr>
                <p:nvPr/>
              </p:nvSpPr>
              <p:spPr bwMode="auto">
                <a:xfrm>
                  <a:off x="403"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8" name="Rectangle 8715"/>
                <p:cNvSpPr>
                  <a:spLocks noChangeArrowheads="1"/>
                </p:cNvSpPr>
                <p:nvPr/>
              </p:nvSpPr>
              <p:spPr bwMode="auto">
                <a:xfrm>
                  <a:off x="43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49" name="Rectangle 8716"/>
                <p:cNvSpPr>
                  <a:spLocks noChangeArrowheads="1"/>
                </p:cNvSpPr>
                <p:nvPr/>
              </p:nvSpPr>
              <p:spPr bwMode="auto">
                <a:xfrm>
                  <a:off x="483" y="1252"/>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0" name="Rectangle 8717"/>
                <p:cNvSpPr>
                  <a:spLocks noChangeArrowheads="1"/>
                </p:cNvSpPr>
                <p:nvPr/>
              </p:nvSpPr>
              <p:spPr bwMode="auto">
                <a:xfrm>
                  <a:off x="45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1" name="Rectangle 8718"/>
                <p:cNvSpPr>
                  <a:spLocks noChangeArrowheads="1"/>
                </p:cNvSpPr>
                <p:nvPr/>
              </p:nvSpPr>
              <p:spPr bwMode="auto">
                <a:xfrm>
                  <a:off x="75" y="1266"/>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2" name="Rectangle 8719"/>
                <p:cNvSpPr>
                  <a:spLocks noChangeArrowheads="1"/>
                </p:cNvSpPr>
                <p:nvPr/>
              </p:nvSpPr>
              <p:spPr bwMode="auto">
                <a:xfrm>
                  <a:off x="11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3" name="Rectangle 8720"/>
                <p:cNvSpPr>
                  <a:spLocks noChangeArrowheads="1"/>
                </p:cNvSpPr>
                <p:nvPr/>
              </p:nvSpPr>
              <p:spPr bwMode="auto">
                <a:xfrm>
                  <a:off x="141"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4" name="Rectangle 8721"/>
                <p:cNvSpPr>
                  <a:spLocks noChangeArrowheads="1"/>
                </p:cNvSpPr>
                <p:nvPr/>
              </p:nvSpPr>
              <p:spPr bwMode="auto">
                <a:xfrm>
                  <a:off x="1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5" name="Rectangle 8722"/>
                <p:cNvSpPr>
                  <a:spLocks noChangeArrowheads="1"/>
                </p:cNvSpPr>
                <p:nvPr/>
              </p:nvSpPr>
              <p:spPr bwMode="auto">
                <a:xfrm>
                  <a:off x="19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6" name="Rectangle 8723"/>
                <p:cNvSpPr>
                  <a:spLocks noChangeArrowheads="1"/>
                </p:cNvSpPr>
                <p:nvPr/>
              </p:nvSpPr>
              <p:spPr bwMode="auto">
                <a:xfrm>
                  <a:off x="22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7" name="Rectangle 8724"/>
                <p:cNvSpPr>
                  <a:spLocks noChangeArrowheads="1"/>
                </p:cNvSpPr>
                <p:nvPr/>
              </p:nvSpPr>
              <p:spPr bwMode="auto">
                <a:xfrm>
                  <a:off x="24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8" name="Rectangle 8725"/>
                <p:cNvSpPr>
                  <a:spLocks noChangeArrowheads="1"/>
                </p:cNvSpPr>
                <p:nvPr/>
              </p:nvSpPr>
              <p:spPr bwMode="auto">
                <a:xfrm>
                  <a:off x="276"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59" name="Rectangle 8726"/>
                <p:cNvSpPr>
                  <a:spLocks noChangeArrowheads="1"/>
                </p:cNvSpPr>
                <p:nvPr/>
              </p:nvSpPr>
              <p:spPr bwMode="auto">
                <a:xfrm>
                  <a:off x="30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0" name="Rectangle 8727"/>
                <p:cNvSpPr>
                  <a:spLocks noChangeArrowheads="1"/>
                </p:cNvSpPr>
                <p:nvPr/>
              </p:nvSpPr>
              <p:spPr bwMode="auto">
                <a:xfrm>
                  <a:off x="33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1" name="Rectangle 8728"/>
                <p:cNvSpPr>
                  <a:spLocks noChangeArrowheads="1"/>
                </p:cNvSpPr>
                <p:nvPr/>
              </p:nvSpPr>
              <p:spPr bwMode="auto">
                <a:xfrm>
                  <a:off x="357"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2" name="Rectangle 8729"/>
                <p:cNvSpPr>
                  <a:spLocks noChangeArrowheads="1"/>
                </p:cNvSpPr>
                <p:nvPr/>
              </p:nvSpPr>
              <p:spPr bwMode="auto">
                <a:xfrm>
                  <a:off x="38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3" name="Rectangle 8730"/>
                <p:cNvSpPr>
                  <a:spLocks noChangeArrowheads="1"/>
                </p:cNvSpPr>
                <p:nvPr/>
              </p:nvSpPr>
              <p:spPr bwMode="auto">
                <a:xfrm>
                  <a:off x="412"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4" name="Rectangle 8731"/>
                <p:cNvSpPr>
                  <a:spLocks noChangeArrowheads="1"/>
                </p:cNvSpPr>
                <p:nvPr/>
              </p:nvSpPr>
              <p:spPr bwMode="auto">
                <a:xfrm>
                  <a:off x="43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5" name="Rectangle 8732"/>
                <p:cNvSpPr>
                  <a:spLocks noChangeArrowheads="1"/>
                </p:cNvSpPr>
                <p:nvPr/>
              </p:nvSpPr>
              <p:spPr bwMode="auto">
                <a:xfrm>
                  <a:off x="49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6" name="Rectangle 8733"/>
                <p:cNvSpPr>
                  <a:spLocks noChangeArrowheads="1"/>
                </p:cNvSpPr>
                <p:nvPr/>
              </p:nvSpPr>
              <p:spPr bwMode="auto">
                <a:xfrm>
                  <a:off x="4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7" name="Rectangle 8734"/>
                <p:cNvSpPr>
                  <a:spLocks noChangeArrowheads="1"/>
                </p:cNvSpPr>
                <p:nvPr/>
              </p:nvSpPr>
              <p:spPr bwMode="auto">
                <a:xfrm>
                  <a:off x="70"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8" name="Rectangle 8735"/>
                <p:cNvSpPr>
                  <a:spLocks noChangeArrowheads="1"/>
                </p:cNvSpPr>
                <p:nvPr/>
              </p:nvSpPr>
              <p:spPr bwMode="auto">
                <a:xfrm>
                  <a:off x="103"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69" name="Rectangle 8736"/>
                <p:cNvSpPr>
                  <a:spLocks noChangeArrowheads="1"/>
                </p:cNvSpPr>
                <p:nvPr/>
              </p:nvSpPr>
              <p:spPr bwMode="auto">
                <a:xfrm>
                  <a:off x="130"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0" name="Rectangle 8737"/>
                <p:cNvSpPr>
                  <a:spLocks noChangeArrowheads="1"/>
                </p:cNvSpPr>
                <p:nvPr/>
              </p:nvSpPr>
              <p:spPr bwMode="auto">
                <a:xfrm>
                  <a:off x="15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1" name="Rectangle 8738"/>
                <p:cNvSpPr>
                  <a:spLocks noChangeArrowheads="1"/>
                </p:cNvSpPr>
                <p:nvPr/>
              </p:nvSpPr>
              <p:spPr bwMode="auto">
                <a:xfrm>
                  <a:off x="18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2" name="Rectangle 8739"/>
                <p:cNvSpPr>
                  <a:spLocks noChangeArrowheads="1"/>
                </p:cNvSpPr>
                <p:nvPr/>
              </p:nvSpPr>
              <p:spPr bwMode="auto">
                <a:xfrm>
                  <a:off x="21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3" name="Rectangle 8740"/>
                <p:cNvSpPr>
                  <a:spLocks noChangeArrowheads="1"/>
                </p:cNvSpPr>
                <p:nvPr/>
              </p:nvSpPr>
              <p:spPr bwMode="auto">
                <a:xfrm>
                  <a:off x="23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4" name="Rectangle 8741"/>
                <p:cNvSpPr>
                  <a:spLocks noChangeArrowheads="1"/>
                </p:cNvSpPr>
                <p:nvPr/>
              </p:nvSpPr>
              <p:spPr bwMode="auto">
                <a:xfrm>
                  <a:off x="26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5" name="Rectangle 8742"/>
                <p:cNvSpPr>
                  <a:spLocks noChangeArrowheads="1"/>
                </p:cNvSpPr>
                <p:nvPr/>
              </p:nvSpPr>
              <p:spPr bwMode="auto">
                <a:xfrm>
                  <a:off x="29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6" name="Rectangle 8743"/>
                <p:cNvSpPr>
                  <a:spLocks noChangeArrowheads="1"/>
                </p:cNvSpPr>
                <p:nvPr/>
              </p:nvSpPr>
              <p:spPr bwMode="auto">
                <a:xfrm>
                  <a:off x="31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7" name="Rectangle 8744"/>
                <p:cNvSpPr>
                  <a:spLocks noChangeArrowheads="1"/>
                </p:cNvSpPr>
                <p:nvPr/>
              </p:nvSpPr>
              <p:spPr bwMode="auto">
                <a:xfrm>
                  <a:off x="34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8" name="Rectangle 8745"/>
                <p:cNvSpPr>
                  <a:spLocks noChangeArrowheads="1"/>
                </p:cNvSpPr>
                <p:nvPr/>
              </p:nvSpPr>
              <p:spPr bwMode="auto">
                <a:xfrm>
                  <a:off x="37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79" name="Rectangle 8746"/>
                <p:cNvSpPr>
                  <a:spLocks noChangeArrowheads="1"/>
                </p:cNvSpPr>
                <p:nvPr/>
              </p:nvSpPr>
              <p:spPr bwMode="auto">
                <a:xfrm>
                  <a:off x="39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0" name="Rectangle 8747"/>
                <p:cNvSpPr>
                  <a:spLocks noChangeArrowheads="1"/>
                </p:cNvSpPr>
                <p:nvPr/>
              </p:nvSpPr>
              <p:spPr bwMode="auto">
                <a:xfrm>
                  <a:off x="424"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1" name="Rectangle 8748"/>
                <p:cNvSpPr>
                  <a:spLocks noChangeArrowheads="1"/>
                </p:cNvSpPr>
                <p:nvPr/>
              </p:nvSpPr>
              <p:spPr bwMode="auto">
                <a:xfrm>
                  <a:off x="485" y="128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2" name="Rectangle 8749"/>
                <p:cNvSpPr>
                  <a:spLocks noChangeArrowheads="1"/>
                </p:cNvSpPr>
                <p:nvPr/>
              </p:nvSpPr>
              <p:spPr bwMode="auto">
                <a:xfrm>
                  <a:off x="451"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3" name="Rectangle 8750"/>
                <p:cNvSpPr>
                  <a:spLocks noChangeArrowheads="1"/>
                </p:cNvSpPr>
                <p:nvPr/>
              </p:nvSpPr>
              <p:spPr bwMode="auto">
                <a:xfrm>
                  <a:off x="119"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4" name="Rectangle 8751"/>
                <p:cNvSpPr>
                  <a:spLocks noChangeArrowheads="1"/>
                </p:cNvSpPr>
                <p:nvPr/>
              </p:nvSpPr>
              <p:spPr bwMode="auto">
                <a:xfrm>
                  <a:off x="146"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5" name="Rectangle 8752"/>
                <p:cNvSpPr>
                  <a:spLocks noChangeArrowheads="1"/>
                </p:cNvSpPr>
                <p:nvPr/>
              </p:nvSpPr>
              <p:spPr bwMode="auto">
                <a:xfrm>
                  <a:off x="173"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6" name="Rectangle 8753"/>
                <p:cNvSpPr>
                  <a:spLocks noChangeArrowheads="1"/>
                </p:cNvSpPr>
                <p:nvPr/>
              </p:nvSpPr>
              <p:spPr bwMode="auto">
                <a:xfrm>
                  <a:off x="20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7" name="Rectangle 8754"/>
                <p:cNvSpPr>
                  <a:spLocks noChangeArrowheads="1"/>
                </p:cNvSpPr>
                <p:nvPr/>
              </p:nvSpPr>
              <p:spPr bwMode="auto">
                <a:xfrm>
                  <a:off x="22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8" name="Rectangle 8755"/>
                <p:cNvSpPr>
                  <a:spLocks noChangeArrowheads="1"/>
                </p:cNvSpPr>
                <p:nvPr/>
              </p:nvSpPr>
              <p:spPr bwMode="auto">
                <a:xfrm>
                  <a:off x="25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89" name="Rectangle 8756"/>
                <p:cNvSpPr>
                  <a:spLocks noChangeArrowheads="1"/>
                </p:cNvSpPr>
                <p:nvPr/>
              </p:nvSpPr>
              <p:spPr bwMode="auto">
                <a:xfrm>
                  <a:off x="28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0" name="Rectangle 8757"/>
                <p:cNvSpPr>
                  <a:spLocks noChangeArrowheads="1"/>
                </p:cNvSpPr>
                <p:nvPr/>
              </p:nvSpPr>
              <p:spPr bwMode="auto">
                <a:xfrm>
                  <a:off x="30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1" name="Rectangle 8758"/>
                <p:cNvSpPr>
                  <a:spLocks noChangeArrowheads="1"/>
                </p:cNvSpPr>
                <p:nvPr/>
              </p:nvSpPr>
              <p:spPr bwMode="auto">
                <a:xfrm>
                  <a:off x="33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2" name="Rectangle 8759"/>
                <p:cNvSpPr>
                  <a:spLocks noChangeArrowheads="1"/>
                </p:cNvSpPr>
                <p:nvPr/>
              </p:nvSpPr>
              <p:spPr bwMode="auto">
                <a:xfrm>
                  <a:off x="36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3" name="Rectangle 8760"/>
                <p:cNvSpPr>
                  <a:spLocks noChangeArrowheads="1"/>
                </p:cNvSpPr>
                <p:nvPr/>
              </p:nvSpPr>
              <p:spPr bwMode="auto">
                <a:xfrm>
                  <a:off x="388"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4" name="Rectangle 8761"/>
                <p:cNvSpPr>
                  <a:spLocks noChangeArrowheads="1"/>
                </p:cNvSpPr>
                <p:nvPr/>
              </p:nvSpPr>
              <p:spPr bwMode="auto">
                <a:xfrm>
                  <a:off x="41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5" name="Rectangle 8762"/>
                <p:cNvSpPr>
                  <a:spLocks noChangeArrowheads="1"/>
                </p:cNvSpPr>
                <p:nvPr/>
              </p:nvSpPr>
              <p:spPr bwMode="auto">
                <a:xfrm>
                  <a:off x="44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6" name="Rectangle 8763"/>
                <p:cNvSpPr>
                  <a:spLocks noChangeArrowheads="1"/>
                </p:cNvSpPr>
                <p:nvPr/>
              </p:nvSpPr>
              <p:spPr bwMode="auto">
                <a:xfrm>
                  <a:off x="498" y="129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7" name="Rectangle 8764"/>
                <p:cNvSpPr>
                  <a:spLocks noChangeArrowheads="1"/>
                </p:cNvSpPr>
                <p:nvPr/>
              </p:nvSpPr>
              <p:spPr bwMode="auto">
                <a:xfrm>
                  <a:off x="47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8" name="Rectangle 8765"/>
                <p:cNvSpPr>
                  <a:spLocks noChangeArrowheads="1"/>
                </p:cNvSpPr>
                <p:nvPr/>
              </p:nvSpPr>
              <p:spPr bwMode="auto">
                <a:xfrm>
                  <a:off x="65"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99" name="Rectangle 8766"/>
                <p:cNvSpPr>
                  <a:spLocks noChangeArrowheads="1"/>
                </p:cNvSpPr>
                <p:nvPr/>
              </p:nvSpPr>
              <p:spPr bwMode="auto">
                <a:xfrm>
                  <a:off x="92"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0" name="Rectangle 8767"/>
                <p:cNvSpPr>
                  <a:spLocks noChangeArrowheads="1"/>
                </p:cNvSpPr>
                <p:nvPr/>
              </p:nvSpPr>
              <p:spPr bwMode="auto">
                <a:xfrm>
                  <a:off x="60"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1" name="Rectangle 8768"/>
                <p:cNvSpPr>
                  <a:spLocks noChangeArrowheads="1"/>
                </p:cNvSpPr>
                <p:nvPr/>
              </p:nvSpPr>
              <p:spPr bwMode="auto">
                <a:xfrm>
                  <a:off x="9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2" name="Rectangle 8769"/>
                <p:cNvSpPr>
                  <a:spLocks noChangeArrowheads="1"/>
                </p:cNvSpPr>
                <p:nvPr/>
              </p:nvSpPr>
              <p:spPr bwMode="auto">
                <a:xfrm>
                  <a:off x="12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3" name="Rectangle 8770"/>
                <p:cNvSpPr>
                  <a:spLocks noChangeArrowheads="1"/>
                </p:cNvSpPr>
                <p:nvPr/>
              </p:nvSpPr>
              <p:spPr bwMode="auto">
                <a:xfrm>
                  <a:off x="15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4" name="Rectangle 8771"/>
                <p:cNvSpPr>
                  <a:spLocks noChangeArrowheads="1"/>
                </p:cNvSpPr>
                <p:nvPr/>
              </p:nvSpPr>
              <p:spPr bwMode="auto">
                <a:xfrm>
                  <a:off x="176"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5" name="Rectangle 8772"/>
                <p:cNvSpPr>
                  <a:spLocks noChangeArrowheads="1"/>
                </p:cNvSpPr>
                <p:nvPr/>
              </p:nvSpPr>
              <p:spPr bwMode="auto">
                <a:xfrm>
                  <a:off x="20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6" name="Rectangle 8773"/>
                <p:cNvSpPr>
                  <a:spLocks noChangeArrowheads="1"/>
                </p:cNvSpPr>
                <p:nvPr/>
              </p:nvSpPr>
              <p:spPr bwMode="auto">
                <a:xfrm>
                  <a:off x="23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7" name="Rectangle 8774"/>
                <p:cNvSpPr>
                  <a:spLocks noChangeArrowheads="1"/>
                </p:cNvSpPr>
                <p:nvPr/>
              </p:nvSpPr>
              <p:spPr bwMode="auto">
                <a:xfrm>
                  <a:off x="25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8" name="Rectangle 8775"/>
                <p:cNvSpPr>
                  <a:spLocks noChangeArrowheads="1"/>
                </p:cNvSpPr>
                <p:nvPr/>
              </p:nvSpPr>
              <p:spPr bwMode="auto">
                <a:xfrm>
                  <a:off x="28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09" name="Rectangle 8776"/>
                <p:cNvSpPr>
                  <a:spLocks noChangeArrowheads="1"/>
                </p:cNvSpPr>
                <p:nvPr/>
              </p:nvSpPr>
              <p:spPr bwMode="auto">
                <a:xfrm>
                  <a:off x="31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0" name="Rectangle 8777"/>
                <p:cNvSpPr>
                  <a:spLocks noChangeArrowheads="1"/>
                </p:cNvSpPr>
                <p:nvPr/>
              </p:nvSpPr>
              <p:spPr bwMode="auto">
                <a:xfrm>
                  <a:off x="33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1" name="Rectangle 8778"/>
                <p:cNvSpPr>
                  <a:spLocks noChangeArrowheads="1"/>
                </p:cNvSpPr>
                <p:nvPr/>
              </p:nvSpPr>
              <p:spPr bwMode="auto">
                <a:xfrm>
                  <a:off x="36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2" name="Rectangle 8779"/>
                <p:cNvSpPr>
                  <a:spLocks noChangeArrowheads="1"/>
                </p:cNvSpPr>
                <p:nvPr/>
              </p:nvSpPr>
              <p:spPr bwMode="auto">
                <a:xfrm>
                  <a:off x="39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3" name="Rectangle 8780"/>
                <p:cNvSpPr>
                  <a:spLocks noChangeArrowheads="1"/>
                </p:cNvSpPr>
                <p:nvPr/>
              </p:nvSpPr>
              <p:spPr bwMode="auto">
                <a:xfrm>
                  <a:off x="41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4" name="Rectangle 8781"/>
                <p:cNvSpPr>
                  <a:spLocks noChangeArrowheads="1"/>
                </p:cNvSpPr>
                <p:nvPr/>
              </p:nvSpPr>
              <p:spPr bwMode="auto">
                <a:xfrm>
                  <a:off x="499"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5" name="Rectangle 8782"/>
                <p:cNvSpPr>
                  <a:spLocks noChangeArrowheads="1"/>
                </p:cNvSpPr>
                <p:nvPr/>
              </p:nvSpPr>
              <p:spPr bwMode="auto">
                <a:xfrm>
                  <a:off x="445"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6" name="Rectangle 8783"/>
                <p:cNvSpPr>
                  <a:spLocks noChangeArrowheads="1"/>
                </p:cNvSpPr>
                <p:nvPr/>
              </p:nvSpPr>
              <p:spPr bwMode="auto">
                <a:xfrm>
                  <a:off x="11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7" name="Rectangle 8784"/>
                <p:cNvSpPr>
                  <a:spLocks noChangeArrowheads="1"/>
                </p:cNvSpPr>
                <p:nvPr/>
              </p:nvSpPr>
              <p:spPr bwMode="auto">
                <a:xfrm>
                  <a:off x="14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8" name="Rectangle 8785"/>
                <p:cNvSpPr>
                  <a:spLocks noChangeArrowheads="1"/>
                </p:cNvSpPr>
                <p:nvPr/>
              </p:nvSpPr>
              <p:spPr bwMode="auto">
                <a:xfrm>
                  <a:off x="171"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19" name="Rectangle 8786"/>
                <p:cNvSpPr>
                  <a:spLocks noChangeArrowheads="1"/>
                </p:cNvSpPr>
                <p:nvPr/>
              </p:nvSpPr>
              <p:spPr bwMode="auto">
                <a:xfrm>
                  <a:off x="198"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0" name="Rectangle 8787"/>
                <p:cNvSpPr>
                  <a:spLocks noChangeArrowheads="1"/>
                </p:cNvSpPr>
                <p:nvPr/>
              </p:nvSpPr>
              <p:spPr bwMode="auto">
                <a:xfrm>
                  <a:off x="227" y="1324"/>
                  <a:ext cx="11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1" name="Rectangle 8788"/>
                <p:cNvSpPr>
                  <a:spLocks noChangeArrowheads="1"/>
                </p:cNvSpPr>
                <p:nvPr/>
              </p:nvSpPr>
              <p:spPr bwMode="auto">
                <a:xfrm>
                  <a:off x="34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2" name="Rectangle 8789"/>
                <p:cNvSpPr>
                  <a:spLocks noChangeArrowheads="1"/>
                </p:cNvSpPr>
                <p:nvPr/>
              </p:nvSpPr>
              <p:spPr bwMode="auto">
                <a:xfrm>
                  <a:off x="37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3" name="Rectangle 8790"/>
                <p:cNvSpPr>
                  <a:spLocks noChangeArrowheads="1"/>
                </p:cNvSpPr>
                <p:nvPr/>
              </p:nvSpPr>
              <p:spPr bwMode="auto">
                <a:xfrm>
                  <a:off x="402"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4" name="Rectangle 8791"/>
                <p:cNvSpPr>
                  <a:spLocks noChangeArrowheads="1"/>
                </p:cNvSpPr>
                <p:nvPr/>
              </p:nvSpPr>
              <p:spPr bwMode="auto">
                <a:xfrm>
                  <a:off x="429"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5" name="Rectangle 8792"/>
                <p:cNvSpPr>
                  <a:spLocks noChangeArrowheads="1"/>
                </p:cNvSpPr>
                <p:nvPr/>
              </p:nvSpPr>
              <p:spPr bwMode="auto">
                <a:xfrm>
                  <a:off x="48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6" name="Rectangle 8793"/>
                <p:cNvSpPr>
                  <a:spLocks noChangeArrowheads="1"/>
                </p:cNvSpPr>
                <p:nvPr/>
              </p:nvSpPr>
              <p:spPr bwMode="auto">
                <a:xfrm>
                  <a:off x="456"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7" name="Rectangle 8794"/>
                <p:cNvSpPr>
                  <a:spLocks noChangeArrowheads="1"/>
                </p:cNvSpPr>
                <p:nvPr/>
              </p:nvSpPr>
              <p:spPr bwMode="auto">
                <a:xfrm>
                  <a:off x="5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8" name="Rectangle 8795"/>
                <p:cNvSpPr>
                  <a:spLocks noChangeArrowheads="1"/>
                </p:cNvSpPr>
                <p:nvPr/>
              </p:nvSpPr>
              <p:spPr bwMode="auto">
                <a:xfrm>
                  <a:off x="8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29" name="Rectangle 8796"/>
                <p:cNvSpPr>
                  <a:spLocks noChangeArrowheads="1"/>
                </p:cNvSpPr>
                <p:nvPr/>
              </p:nvSpPr>
              <p:spPr bwMode="auto">
                <a:xfrm>
                  <a:off x="511" y="132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430" name="Rectangle 8797"/>
                <p:cNvSpPr>
                  <a:spLocks noChangeArrowheads="1"/>
                </p:cNvSpPr>
                <p:nvPr/>
              </p:nvSpPr>
              <p:spPr bwMode="auto">
                <a:xfrm>
                  <a:off x="472"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4334" name="Rectangle 8798"/>
              <p:cNvSpPr>
                <a:spLocks noChangeArrowheads="1"/>
              </p:cNvSpPr>
              <p:nvPr/>
            </p:nvSpPr>
            <p:spPr bwMode="auto">
              <a:xfrm>
                <a:off x="262" y="1342"/>
                <a:ext cx="58" cy="23"/>
              </a:xfrm>
              <a:prstGeom prst="rect">
                <a:avLst/>
              </a:prstGeom>
              <a:solidFill>
                <a:srgbClr val="B3B3B3"/>
              </a:solidFill>
              <a:ln w="3175">
                <a:solidFill>
                  <a:srgbClr val="969696"/>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30" name="Group 8799"/>
            <p:cNvGrpSpPr/>
            <p:nvPr/>
          </p:nvGrpSpPr>
          <p:grpSpPr bwMode="auto">
            <a:xfrm>
              <a:off x="10459278" y="3375370"/>
              <a:ext cx="216056" cy="363162"/>
              <a:chOff x="103" y="714"/>
              <a:chExt cx="530" cy="1173"/>
            </a:xfrm>
          </p:grpSpPr>
          <p:sp>
            <p:nvSpPr>
              <p:cNvPr id="4327" name="Oval 8800"/>
              <p:cNvSpPr>
                <a:spLocks noChangeArrowheads="1"/>
              </p:cNvSpPr>
              <p:nvPr/>
            </p:nvSpPr>
            <p:spPr bwMode="auto">
              <a:xfrm>
                <a:off x="249" y="714"/>
                <a:ext cx="246" cy="246"/>
              </a:xfrm>
              <a:prstGeom prst="ellipse">
                <a:avLst/>
              </a:prstGeom>
              <a:solidFill>
                <a:srgbClr val="000000"/>
              </a:solidFill>
              <a:ln w="3175">
                <a:solidFill>
                  <a:srgbClr val="99B1FF"/>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28" name="Freeform 8801"/>
              <p:cNvSpPr/>
              <p:nvPr/>
            </p:nvSpPr>
            <p:spPr bwMode="auto">
              <a:xfrm>
                <a:off x="103" y="986"/>
                <a:ext cx="530" cy="901"/>
              </a:xfrm>
              <a:custGeom>
                <a:avLst/>
                <a:gdLst>
                  <a:gd name="T0" fmla="*/ 0 w 530"/>
                  <a:gd name="T1" fmla="*/ 435 h 901"/>
                  <a:gd name="T2" fmla="*/ 0 w 530"/>
                  <a:gd name="T3" fmla="*/ 86 h 901"/>
                  <a:gd name="T4" fmla="*/ 266 w 530"/>
                  <a:gd name="T5" fmla="*/ 2 h 901"/>
                  <a:gd name="T6" fmla="*/ 530 w 530"/>
                  <a:gd name="T7" fmla="*/ 86 h 901"/>
                  <a:gd name="T8" fmla="*/ 530 w 530"/>
                  <a:gd name="T9" fmla="*/ 441 h 901"/>
                  <a:gd name="T10" fmla="*/ 420 w 530"/>
                  <a:gd name="T11" fmla="*/ 441 h 901"/>
                  <a:gd name="T12" fmla="*/ 420 w 530"/>
                  <a:gd name="T13" fmla="*/ 180 h 901"/>
                  <a:gd name="T14" fmla="*/ 421 w 530"/>
                  <a:gd name="T15" fmla="*/ 484 h 901"/>
                  <a:gd name="T16" fmla="*/ 469 w 530"/>
                  <a:gd name="T17" fmla="*/ 901 h 901"/>
                  <a:gd name="T18" fmla="*/ 358 w 530"/>
                  <a:gd name="T19" fmla="*/ 901 h 901"/>
                  <a:gd name="T20" fmla="*/ 269 w 530"/>
                  <a:gd name="T21" fmla="*/ 547 h 901"/>
                  <a:gd name="T22" fmla="*/ 256 w 530"/>
                  <a:gd name="T23" fmla="*/ 547 h 901"/>
                  <a:gd name="T24" fmla="*/ 158 w 530"/>
                  <a:gd name="T25" fmla="*/ 901 h 901"/>
                  <a:gd name="T26" fmla="*/ 62 w 530"/>
                  <a:gd name="T27" fmla="*/ 901 h 901"/>
                  <a:gd name="T28" fmla="*/ 109 w 530"/>
                  <a:gd name="T29" fmla="*/ 478 h 901"/>
                  <a:gd name="T30" fmla="*/ 108 w 530"/>
                  <a:gd name="T31" fmla="*/ 176 h 901"/>
                  <a:gd name="T32" fmla="*/ 110 w 530"/>
                  <a:gd name="T33" fmla="*/ 439 h 901"/>
                  <a:gd name="T34" fmla="*/ 0 w 530"/>
                  <a:gd name="T35" fmla="*/ 435 h 9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0"/>
                  <a:gd name="T55" fmla="*/ 0 h 901"/>
                  <a:gd name="T56" fmla="*/ 530 w 530"/>
                  <a:gd name="T57" fmla="*/ 901 h 9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0" h="901">
                    <a:moveTo>
                      <a:pt x="0" y="435"/>
                    </a:moveTo>
                    <a:cubicBezTo>
                      <a:pt x="0" y="260"/>
                      <a:pt x="0" y="86"/>
                      <a:pt x="0" y="86"/>
                    </a:cubicBezTo>
                    <a:cubicBezTo>
                      <a:pt x="80" y="14"/>
                      <a:pt x="178" y="2"/>
                      <a:pt x="266" y="2"/>
                    </a:cubicBezTo>
                    <a:cubicBezTo>
                      <a:pt x="266" y="2"/>
                      <a:pt x="452" y="0"/>
                      <a:pt x="530" y="86"/>
                    </a:cubicBezTo>
                    <a:cubicBezTo>
                      <a:pt x="530" y="86"/>
                      <a:pt x="530" y="263"/>
                      <a:pt x="530" y="441"/>
                    </a:cubicBezTo>
                    <a:cubicBezTo>
                      <a:pt x="516" y="475"/>
                      <a:pt x="458" y="513"/>
                      <a:pt x="420" y="441"/>
                    </a:cubicBezTo>
                    <a:cubicBezTo>
                      <a:pt x="420" y="331"/>
                      <a:pt x="420" y="166"/>
                      <a:pt x="420" y="180"/>
                    </a:cubicBezTo>
                    <a:lnTo>
                      <a:pt x="421" y="484"/>
                    </a:lnTo>
                    <a:lnTo>
                      <a:pt x="469" y="901"/>
                    </a:lnTo>
                    <a:lnTo>
                      <a:pt x="358" y="901"/>
                    </a:lnTo>
                    <a:lnTo>
                      <a:pt x="269" y="547"/>
                    </a:lnTo>
                    <a:lnTo>
                      <a:pt x="256" y="547"/>
                    </a:lnTo>
                    <a:lnTo>
                      <a:pt x="158" y="901"/>
                    </a:lnTo>
                    <a:lnTo>
                      <a:pt x="62" y="901"/>
                    </a:lnTo>
                    <a:lnTo>
                      <a:pt x="109" y="478"/>
                    </a:lnTo>
                    <a:lnTo>
                      <a:pt x="108" y="176"/>
                    </a:lnTo>
                    <a:cubicBezTo>
                      <a:pt x="108" y="170"/>
                      <a:pt x="108" y="399"/>
                      <a:pt x="110" y="439"/>
                    </a:cubicBezTo>
                    <a:cubicBezTo>
                      <a:pt x="74" y="499"/>
                      <a:pt x="8" y="477"/>
                      <a:pt x="0" y="435"/>
                    </a:cubicBezTo>
                    <a:close/>
                  </a:path>
                </a:pathLst>
              </a:custGeom>
              <a:solidFill>
                <a:srgbClr val="000000"/>
              </a:solidFill>
              <a:ln w="3175">
                <a:solidFill>
                  <a:srgbClr val="99B1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31" name="Group 8802"/>
            <p:cNvGrpSpPr/>
            <p:nvPr/>
          </p:nvGrpSpPr>
          <p:grpSpPr bwMode="auto">
            <a:xfrm>
              <a:off x="10078931" y="3389206"/>
              <a:ext cx="283572" cy="217897"/>
              <a:chOff x="1105" y="1007"/>
              <a:chExt cx="188" cy="189"/>
            </a:xfrm>
          </p:grpSpPr>
          <p:sp>
            <p:nvSpPr>
              <p:cNvPr id="4322" name="Freeform 8803"/>
              <p:cNvSpPr/>
              <p:nvPr/>
            </p:nvSpPr>
            <p:spPr bwMode="auto">
              <a:xfrm>
                <a:off x="1105" y="1007"/>
                <a:ext cx="188" cy="189"/>
              </a:xfrm>
              <a:custGeom>
                <a:avLst/>
                <a:gdLst>
                  <a:gd name="T0" fmla="*/ 52 w 188"/>
                  <a:gd name="T1" fmla="*/ 189 h 189"/>
                  <a:gd name="T2" fmla="*/ 83 w 188"/>
                  <a:gd name="T3" fmla="*/ 180 h 189"/>
                  <a:gd name="T4" fmla="*/ 85 w 188"/>
                  <a:gd name="T5" fmla="*/ 150 h 189"/>
                  <a:gd name="T6" fmla="*/ 0 w 188"/>
                  <a:gd name="T7" fmla="*/ 150 h 189"/>
                  <a:gd name="T8" fmla="*/ 1 w 188"/>
                  <a:gd name="T9" fmla="*/ 0 h 189"/>
                  <a:gd name="T10" fmla="*/ 187 w 188"/>
                  <a:gd name="T11" fmla="*/ 0 h 189"/>
                  <a:gd name="T12" fmla="*/ 188 w 188"/>
                  <a:gd name="T13" fmla="*/ 150 h 189"/>
                  <a:gd name="T14" fmla="*/ 103 w 188"/>
                  <a:gd name="T15" fmla="*/ 150 h 189"/>
                  <a:gd name="T16" fmla="*/ 104 w 188"/>
                  <a:gd name="T17" fmla="*/ 181 h 189"/>
                  <a:gd name="T18" fmla="*/ 137 w 188"/>
                  <a:gd name="T19" fmla="*/ 189 h 189"/>
                  <a:gd name="T20" fmla="*/ 52 w 188"/>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8"/>
                  <a:gd name="T34" fmla="*/ 0 h 189"/>
                  <a:gd name="T35" fmla="*/ 188 w 188"/>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8" h="189">
                    <a:moveTo>
                      <a:pt x="52" y="189"/>
                    </a:moveTo>
                    <a:lnTo>
                      <a:pt x="83" y="180"/>
                    </a:lnTo>
                    <a:lnTo>
                      <a:pt x="85" y="150"/>
                    </a:lnTo>
                    <a:lnTo>
                      <a:pt x="0" y="150"/>
                    </a:lnTo>
                    <a:lnTo>
                      <a:pt x="1" y="0"/>
                    </a:lnTo>
                    <a:lnTo>
                      <a:pt x="187" y="0"/>
                    </a:lnTo>
                    <a:lnTo>
                      <a:pt x="188" y="150"/>
                    </a:lnTo>
                    <a:lnTo>
                      <a:pt x="103" y="150"/>
                    </a:lnTo>
                    <a:lnTo>
                      <a:pt x="104" y="181"/>
                    </a:lnTo>
                    <a:lnTo>
                      <a:pt x="137" y="189"/>
                    </a:lnTo>
                    <a:lnTo>
                      <a:pt x="52" y="189"/>
                    </a:lnTo>
                    <a:close/>
                  </a:path>
                </a:pathLst>
              </a:custGeom>
              <a:solidFill>
                <a:srgbClr val="CCCCCC"/>
              </a:solidFill>
              <a:ln w="3175">
                <a:solidFill>
                  <a:srgbClr val="999999"/>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23" name="Freeform 8804"/>
              <p:cNvSpPr/>
              <p:nvPr/>
            </p:nvSpPr>
            <p:spPr bwMode="auto">
              <a:xfrm>
                <a:off x="1111" y="1013"/>
                <a:ext cx="176" cy="131"/>
              </a:xfrm>
              <a:custGeom>
                <a:avLst/>
                <a:gdLst>
                  <a:gd name="T0" fmla="*/ 420 w 420"/>
                  <a:gd name="T1" fmla="*/ 0 h 308"/>
                  <a:gd name="T2" fmla="*/ 0 w 420"/>
                  <a:gd name="T3" fmla="*/ 0 h 308"/>
                  <a:gd name="T4" fmla="*/ 1 w 420"/>
                  <a:gd name="T5" fmla="*/ 308 h 308"/>
                  <a:gd name="T6" fmla="*/ 420 w 420"/>
                  <a:gd name="T7" fmla="*/ 308 h 308"/>
                  <a:gd name="T8" fmla="*/ 420 w 420"/>
                  <a:gd name="T9" fmla="*/ 0 h 308"/>
                  <a:gd name="T10" fmla="*/ 0 60000 65536"/>
                  <a:gd name="T11" fmla="*/ 0 60000 65536"/>
                  <a:gd name="T12" fmla="*/ 0 60000 65536"/>
                  <a:gd name="T13" fmla="*/ 0 60000 65536"/>
                  <a:gd name="T14" fmla="*/ 0 60000 65536"/>
                  <a:gd name="T15" fmla="*/ 0 w 420"/>
                  <a:gd name="T16" fmla="*/ 0 h 308"/>
                  <a:gd name="T17" fmla="*/ 420 w 420"/>
                  <a:gd name="T18" fmla="*/ 308 h 308"/>
                </a:gdLst>
                <a:ahLst/>
                <a:cxnLst>
                  <a:cxn ang="T10">
                    <a:pos x="T0" y="T1"/>
                  </a:cxn>
                  <a:cxn ang="T11">
                    <a:pos x="T2" y="T3"/>
                  </a:cxn>
                  <a:cxn ang="T12">
                    <a:pos x="T4" y="T5"/>
                  </a:cxn>
                  <a:cxn ang="T13">
                    <a:pos x="T6" y="T7"/>
                  </a:cxn>
                  <a:cxn ang="T14">
                    <a:pos x="T8" y="T9"/>
                  </a:cxn>
                </a:cxnLst>
                <a:rect l="T15" t="T16" r="T17" b="T18"/>
                <a:pathLst>
                  <a:path w="420" h="308">
                    <a:moveTo>
                      <a:pt x="420" y="0"/>
                    </a:moveTo>
                    <a:lnTo>
                      <a:pt x="0" y="0"/>
                    </a:lnTo>
                    <a:lnTo>
                      <a:pt x="1" y="308"/>
                    </a:lnTo>
                    <a:lnTo>
                      <a:pt x="420" y="308"/>
                    </a:lnTo>
                    <a:lnTo>
                      <a:pt x="420" y="0"/>
                    </a:lnTo>
                    <a:close/>
                  </a:path>
                </a:pathLst>
              </a:custGeom>
              <a:gradFill rotWithShape="1">
                <a:gsLst>
                  <a:gs pos="0">
                    <a:srgbClr val="000000"/>
                  </a:gs>
                  <a:gs pos="100000">
                    <a:srgbClr val="333333"/>
                  </a:gs>
                </a:gsLst>
                <a:lin ang="2700000" scaled="1"/>
              </a:gradFill>
              <a:ln w="3175">
                <a:solidFill>
                  <a:srgbClr val="666666">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24" name="Oval 8805"/>
              <p:cNvSpPr>
                <a:spLocks noChangeArrowheads="1"/>
              </p:cNvSpPr>
              <p:nvPr/>
            </p:nvSpPr>
            <p:spPr bwMode="auto">
              <a:xfrm>
                <a:off x="1271" y="1149"/>
                <a:ext cx="12" cy="6"/>
              </a:xfrm>
              <a:prstGeom prst="ellipse">
                <a:avLst/>
              </a:prstGeom>
              <a:solidFill>
                <a:srgbClr val="666666"/>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25" name="Oval 8806"/>
              <p:cNvSpPr>
                <a:spLocks noChangeArrowheads="1"/>
              </p:cNvSpPr>
              <p:nvPr/>
            </p:nvSpPr>
            <p:spPr bwMode="auto">
              <a:xfrm>
                <a:off x="1253" y="1149"/>
                <a:ext cx="12" cy="6"/>
              </a:xfrm>
              <a:prstGeom prst="ellipse">
                <a:avLst/>
              </a:prstGeom>
              <a:solidFill>
                <a:srgbClr val="999999"/>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26" name="Oval 8807"/>
              <p:cNvSpPr>
                <a:spLocks noChangeArrowheads="1"/>
              </p:cNvSpPr>
              <p:nvPr/>
            </p:nvSpPr>
            <p:spPr bwMode="auto">
              <a:xfrm>
                <a:off x="1234" y="1149"/>
                <a:ext cx="12" cy="6"/>
              </a:xfrm>
              <a:prstGeom prst="ellipse">
                <a:avLst/>
              </a:prstGeom>
              <a:solidFill>
                <a:srgbClr val="999999"/>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4308" name="Group 8808"/>
            <p:cNvGrpSpPr/>
            <p:nvPr/>
          </p:nvGrpSpPr>
          <p:grpSpPr bwMode="auto">
            <a:xfrm>
              <a:off x="10272371" y="3475634"/>
              <a:ext cx="189042" cy="217895"/>
              <a:chOff x="1572" y="2018"/>
              <a:chExt cx="81" cy="121"/>
            </a:xfrm>
          </p:grpSpPr>
          <p:sp>
            <p:nvSpPr>
              <p:cNvPr id="4314" name="AutoShape 8809"/>
              <p:cNvSpPr>
                <a:spLocks noChangeArrowheads="1"/>
              </p:cNvSpPr>
              <p:nvPr/>
            </p:nvSpPr>
            <p:spPr bwMode="auto">
              <a:xfrm rot="10189029" flipH="1">
                <a:off x="1573" y="2018"/>
                <a:ext cx="79" cy="23"/>
              </a:xfrm>
              <a:prstGeom prst="parallelogram">
                <a:avLst>
                  <a:gd name="adj" fmla="val 168797"/>
                </a:avLst>
              </a:prstGeom>
              <a:solidFill>
                <a:srgbClr val="CCCCCC"/>
              </a:solidFill>
              <a:ln w="3175">
                <a:solidFill>
                  <a:srgbClr val="DDDDDD"/>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15" name="AutoShape 8810"/>
              <p:cNvSpPr>
                <a:spLocks noChangeArrowheads="1"/>
              </p:cNvSpPr>
              <p:nvPr/>
            </p:nvSpPr>
            <p:spPr bwMode="auto">
              <a:xfrm rot="5400000">
                <a:off x="1537" y="2060"/>
                <a:ext cx="114" cy="43"/>
              </a:xfrm>
              <a:prstGeom prst="parallelogram">
                <a:avLst>
                  <a:gd name="adj" fmla="val 35840"/>
                </a:avLst>
              </a:prstGeom>
              <a:solidFill>
                <a:srgbClr val="999999"/>
              </a:solidFill>
              <a:ln w="3175">
                <a:solidFill>
                  <a:srgbClr val="BBBBBB"/>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16" name="AutoShape 8811"/>
              <p:cNvSpPr>
                <a:spLocks noChangeArrowheads="1"/>
              </p:cNvSpPr>
              <p:nvPr/>
            </p:nvSpPr>
            <p:spPr bwMode="auto">
              <a:xfrm rot="16200000" flipH="1">
                <a:off x="1582" y="2068"/>
                <a:ext cx="105" cy="37"/>
              </a:xfrm>
              <a:prstGeom prst="parallelogram">
                <a:avLst>
                  <a:gd name="adj" fmla="val 20088"/>
                </a:avLst>
              </a:prstGeom>
              <a:solidFill>
                <a:srgbClr val="BBBBBB"/>
              </a:solidFill>
              <a:ln w="3175">
                <a:solidFill>
                  <a:srgbClr val="DDDDDD"/>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17" name="AutoShape 8812"/>
              <p:cNvSpPr>
                <a:spLocks noChangeArrowheads="1"/>
              </p:cNvSpPr>
              <p:nvPr/>
            </p:nvSpPr>
            <p:spPr bwMode="auto">
              <a:xfrm rot="16200000" flipH="1">
                <a:off x="1585" y="2074"/>
                <a:ext cx="99" cy="29"/>
              </a:xfrm>
              <a:prstGeom prst="parallelogram">
                <a:avLst>
                  <a:gd name="adj" fmla="val 19519"/>
                </a:avLst>
              </a:prstGeom>
              <a:solidFill>
                <a:srgbClr val="CCCCCC"/>
              </a:solidFill>
              <a:ln w="3175">
                <a:solidFill>
                  <a:srgbClr val="BBBBBB"/>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18" name="AutoShape 8813"/>
              <p:cNvSpPr>
                <a:spLocks noChangeArrowheads="1"/>
              </p:cNvSpPr>
              <p:nvPr/>
            </p:nvSpPr>
            <p:spPr bwMode="auto">
              <a:xfrm rot="16200000" flipH="1">
                <a:off x="1630" y="2033"/>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19" name="AutoShape 8814"/>
              <p:cNvSpPr>
                <a:spLocks noChangeArrowheads="1"/>
              </p:cNvSpPr>
              <p:nvPr/>
            </p:nvSpPr>
            <p:spPr bwMode="auto">
              <a:xfrm rot="16200000" flipH="1">
                <a:off x="1630" y="2036"/>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20" name="AutoShape 8815"/>
              <p:cNvSpPr>
                <a:spLocks noChangeArrowheads="1"/>
              </p:cNvSpPr>
              <p:nvPr/>
            </p:nvSpPr>
            <p:spPr bwMode="auto">
              <a:xfrm rot="16200000" flipH="1">
                <a:off x="1630" y="2047"/>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321" name="AutoShape 8816"/>
              <p:cNvSpPr>
                <a:spLocks noChangeArrowheads="1"/>
              </p:cNvSpPr>
              <p:nvPr/>
            </p:nvSpPr>
            <p:spPr bwMode="auto">
              <a:xfrm rot="16200000" flipH="1">
                <a:off x="1630" y="2043"/>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grpSp>
        <p:nvGrpSpPr>
          <p:cNvPr id="4309" name="Group 9118"/>
          <p:cNvGrpSpPr/>
          <p:nvPr/>
        </p:nvGrpSpPr>
        <p:grpSpPr bwMode="auto">
          <a:xfrm>
            <a:off x="6919248" y="2928406"/>
            <a:ext cx="297726" cy="87685"/>
            <a:chOff x="956" y="1228"/>
            <a:chExt cx="248" cy="75"/>
          </a:xfrm>
        </p:grpSpPr>
        <p:sp>
          <p:nvSpPr>
            <p:cNvPr id="4510" name="Freeform 9119"/>
            <p:cNvSpPr/>
            <p:nvPr/>
          </p:nvSpPr>
          <p:spPr bwMode="auto">
            <a:xfrm>
              <a:off x="956" y="1230"/>
              <a:ext cx="248" cy="69"/>
            </a:xfrm>
            <a:custGeom>
              <a:avLst/>
              <a:gdLst>
                <a:gd name="T0" fmla="*/ 3 w 248"/>
                <a:gd name="T1" fmla="*/ 69 h 69"/>
                <a:gd name="T2" fmla="*/ 0 w 248"/>
                <a:gd name="T3" fmla="*/ 59 h 69"/>
                <a:gd name="T4" fmla="*/ 30 w 248"/>
                <a:gd name="T5" fmla="*/ 0 h 69"/>
                <a:gd name="T6" fmla="*/ 218 w 248"/>
                <a:gd name="T7" fmla="*/ 0 h 69"/>
                <a:gd name="T8" fmla="*/ 248 w 248"/>
                <a:gd name="T9" fmla="*/ 59 h 69"/>
                <a:gd name="T10" fmla="*/ 244 w 248"/>
                <a:gd name="T11" fmla="*/ 68 h 69"/>
                <a:gd name="T12" fmla="*/ 3 w 248"/>
                <a:gd name="T13" fmla="*/ 69 h 69"/>
                <a:gd name="T14" fmla="*/ 0 60000 65536"/>
                <a:gd name="T15" fmla="*/ 0 60000 65536"/>
                <a:gd name="T16" fmla="*/ 0 60000 65536"/>
                <a:gd name="T17" fmla="*/ 0 60000 65536"/>
                <a:gd name="T18" fmla="*/ 0 60000 65536"/>
                <a:gd name="T19" fmla="*/ 0 60000 65536"/>
                <a:gd name="T20" fmla="*/ 0 60000 65536"/>
                <a:gd name="T21" fmla="*/ 0 w 248"/>
                <a:gd name="T22" fmla="*/ 0 h 69"/>
                <a:gd name="T23" fmla="*/ 248 w 2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69">
                  <a:moveTo>
                    <a:pt x="3" y="69"/>
                  </a:moveTo>
                  <a:lnTo>
                    <a:pt x="0" y="59"/>
                  </a:lnTo>
                  <a:lnTo>
                    <a:pt x="30" y="0"/>
                  </a:lnTo>
                  <a:lnTo>
                    <a:pt x="218" y="0"/>
                  </a:lnTo>
                  <a:lnTo>
                    <a:pt x="248" y="59"/>
                  </a:lnTo>
                  <a:lnTo>
                    <a:pt x="244" y="68"/>
                  </a:lnTo>
                  <a:lnTo>
                    <a:pt x="3" y="69"/>
                  </a:lnTo>
                  <a:close/>
                </a:path>
              </a:pathLst>
            </a:custGeom>
            <a:solidFill>
              <a:srgbClr val="AAAAAA"/>
            </a:solidFill>
            <a:ln w="3175">
              <a:solidFill>
                <a:srgbClr val="808080"/>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11" name="Freeform 9120"/>
            <p:cNvSpPr/>
            <p:nvPr/>
          </p:nvSpPr>
          <p:spPr bwMode="auto">
            <a:xfrm>
              <a:off x="956" y="1289"/>
              <a:ext cx="248" cy="10"/>
            </a:xfrm>
            <a:custGeom>
              <a:avLst/>
              <a:gdLst>
                <a:gd name="T0" fmla="*/ 6 w 588"/>
                <a:gd name="T1" fmla="*/ 24 h 24"/>
                <a:gd name="T2" fmla="*/ 0 w 588"/>
                <a:gd name="T3" fmla="*/ 0 h 24"/>
                <a:gd name="T4" fmla="*/ 588 w 588"/>
                <a:gd name="T5" fmla="*/ 0 h 24"/>
                <a:gd name="T6" fmla="*/ 579 w 588"/>
                <a:gd name="T7" fmla="*/ 22 h 24"/>
                <a:gd name="T8" fmla="*/ 6 w 588"/>
                <a:gd name="T9" fmla="*/ 24 h 24"/>
                <a:gd name="T10" fmla="*/ 0 60000 65536"/>
                <a:gd name="T11" fmla="*/ 0 60000 65536"/>
                <a:gd name="T12" fmla="*/ 0 60000 65536"/>
                <a:gd name="T13" fmla="*/ 0 60000 65536"/>
                <a:gd name="T14" fmla="*/ 0 60000 65536"/>
                <a:gd name="T15" fmla="*/ 0 w 588"/>
                <a:gd name="T16" fmla="*/ 0 h 24"/>
                <a:gd name="T17" fmla="*/ 588 w 588"/>
                <a:gd name="T18" fmla="*/ 24 h 24"/>
              </a:gdLst>
              <a:ahLst/>
              <a:cxnLst>
                <a:cxn ang="T10">
                  <a:pos x="T0" y="T1"/>
                </a:cxn>
                <a:cxn ang="T11">
                  <a:pos x="T2" y="T3"/>
                </a:cxn>
                <a:cxn ang="T12">
                  <a:pos x="T4" y="T5"/>
                </a:cxn>
                <a:cxn ang="T13">
                  <a:pos x="T6" y="T7"/>
                </a:cxn>
                <a:cxn ang="T14">
                  <a:pos x="T8" y="T9"/>
                </a:cxn>
              </a:cxnLst>
              <a:rect l="T15" t="T16" r="T17" b="T18"/>
              <a:pathLst>
                <a:path w="588" h="24">
                  <a:moveTo>
                    <a:pt x="6" y="24"/>
                  </a:moveTo>
                  <a:lnTo>
                    <a:pt x="0" y="0"/>
                  </a:lnTo>
                  <a:lnTo>
                    <a:pt x="588" y="0"/>
                  </a:lnTo>
                  <a:lnTo>
                    <a:pt x="579" y="22"/>
                  </a:lnTo>
                  <a:lnTo>
                    <a:pt x="6" y="24"/>
                  </a:lnTo>
                  <a:close/>
                </a:path>
              </a:pathLst>
            </a:custGeom>
            <a:solidFill>
              <a:srgbClr val="666666"/>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12" name="Freeform 9121"/>
            <p:cNvSpPr/>
            <p:nvPr/>
          </p:nvSpPr>
          <p:spPr bwMode="auto">
            <a:xfrm>
              <a:off x="986" y="1228"/>
              <a:ext cx="188" cy="3"/>
            </a:xfrm>
            <a:custGeom>
              <a:avLst/>
              <a:gdLst>
                <a:gd name="T0" fmla="*/ 0 w 448"/>
                <a:gd name="T1" fmla="*/ 6 h 7"/>
                <a:gd name="T2" fmla="*/ 3 w 448"/>
                <a:gd name="T3" fmla="*/ 0 h 7"/>
                <a:gd name="T4" fmla="*/ 445 w 448"/>
                <a:gd name="T5" fmla="*/ 0 h 7"/>
                <a:gd name="T6" fmla="*/ 448 w 448"/>
                <a:gd name="T7" fmla="*/ 7 h 7"/>
                <a:gd name="T8" fmla="*/ 0 w 448"/>
                <a:gd name="T9" fmla="*/ 6 h 7"/>
                <a:gd name="T10" fmla="*/ 0 60000 65536"/>
                <a:gd name="T11" fmla="*/ 0 60000 65536"/>
                <a:gd name="T12" fmla="*/ 0 60000 65536"/>
                <a:gd name="T13" fmla="*/ 0 60000 65536"/>
                <a:gd name="T14" fmla="*/ 0 60000 65536"/>
                <a:gd name="T15" fmla="*/ 0 w 448"/>
                <a:gd name="T16" fmla="*/ 0 h 7"/>
                <a:gd name="T17" fmla="*/ 448 w 448"/>
                <a:gd name="T18" fmla="*/ 7 h 7"/>
              </a:gdLst>
              <a:ahLst/>
              <a:cxnLst>
                <a:cxn ang="T10">
                  <a:pos x="T0" y="T1"/>
                </a:cxn>
                <a:cxn ang="T11">
                  <a:pos x="T2" y="T3"/>
                </a:cxn>
                <a:cxn ang="T12">
                  <a:pos x="T4" y="T5"/>
                </a:cxn>
                <a:cxn ang="T13">
                  <a:pos x="T6" y="T7"/>
                </a:cxn>
                <a:cxn ang="T14">
                  <a:pos x="T8" y="T9"/>
                </a:cxn>
              </a:cxnLst>
              <a:rect l="T15" t="T16" r="T17" b="T18"/>
              <a:pathLst>
                <a:path w="448" h="7">
                  <a:moveTo>
                    <a:pt x="0" y="6"/>
                  </a:moveTo>
                  <a:lnTo>
                    <a:pt x="3" y="0"/>
                  </a:lnTo>
                  <a:lnTo>
                    <a:pt x="445" y="0"/>
                  </a:lnTo>
                  <a:lnTo>
                    <a:pt x="448" y="7"/>
                  </a:lnTo>
                  <a:lnTo>
                    <a:pt x="0" y="6"/>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4310" name="Group 9122"/>
            <p:cNvGrpSpPr/>
            <p:nvPr/>
          </p:nvGrpSpPr>
          <p:grpSpPr bwMode="auto">
            <a:xfrm>
              <a:off x="988" y="1255"/>
              <a:ext cx="197" cy="48"/>
              <a:chOff x="55" y="1252"/>
              <a:chExt cx="485" cy="84"/>
            </a:xfrm>
          </p:grpSpPr>
          <p:sp>
            <p:nvSpPr>
              <p:cNvPr id="4514" name="Rectangle 9123"/>
              <p:cNvSpPr>
                <a:spLocks noChangeArrowheads="1"/>
              </p:cNvSpPr>
              <p:nvPr/>
            </p:nvSpPr>
            <p:spPr bwMode="auto">
              <a:xfrm>
                <a:off x="80" y="1252"/>
                <a:ext cx="17"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15" name="Rectangle 9124"/>
              <p:cNvSpPr>
                <a:spLocks noChangeArrowheads="1"/>
              </p:cNvSpPr>
              <p:nvPr/>
            </p:nvSpPr>
            <p:spPr bwMode="auto">
              <a:xfrm>
                <a:off x="10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16" name="Rectangle 9125"/>
              <p:cNvSpPr>
                <a:spLocks noChangeArrowheads="1"/>
              </p:cNvSpPr>
              <p:nvPr/>
            </p:nvSpPr>
            <p:spPr bwMode="auto">
              <a:xfrm>
                <a:off x="12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17" name="Rectangle 9126"/>
              <p:cNvSpPr>
                <a:spLocks noChangeArrowheads="1"/>
              </p:cNvSpPr>
              <p:nvPr/>
            </p:nvSpPr>
            <p:spPr bwMode="auto">
              <a:xfrm>
                <a:off x="154"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18" name="Rectangle 9127"/>
              <p:cNvSpPr>
                <a:spLocks noChangeArrowheads="1"/>
              </p:cNvSpPr>
              <p:nvPr/>
            </p:nvSpPr>
            <p:spPr bwMode="auto">
              <a:xfrm>
                <a:off x="181"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19" name="Rectangle 9128"/>
              <p:cNvSpPr>
                <a:spLocks noChangeArrowheads="1"/>
              </p:cNvSpPr>
              <p:nvPr/>
            </p:nvSpPr>
            <p:spPr bwMode="auto">
              <a:xfrm>
                <a:off x="208"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0" name="Rectangle 9129"/>
              <p:cNvSpPr>
                <a:spLocks noChangeArrowheads="1"/>
              </p:cNvSpPr>
              <p:nvPr/>
            </p:nvSpPr>
            <p:spPr bwMode="auto">
              <a:xfrm>
                <a:off x="23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1" name="Rectangle 9130"/>
              <p:cNvSpPr>
                <a:spLocks noChangeArrowheads="1"/>
              </p:cNvSpPr>
              <p:nvPr/>
            </p:nvSpPr>
            <p:spPr bwMode="auto">
              <a:xfrm>
                <a:off x="26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2" name="Rectangle 9131"/>
              <p:cNvSpPr>
                <a:spLocks noChangeArrowheads="1"/>
              </p:cNvSpPr>
              <p:nvPr/>
            </p:nvSpPr>
            <p:spPr bwMode="auto">
              <a:xfrm>
                <a:off x="292"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3" name="Rectangle 9132"/>
              <p:cNvSpPr>
                <a:spLocks noChangeArrowheads="1"/>
              </p:cNvSpPr>
              <p:nvPr/>
            </p:nvSpPr>
            <p:spPr bwMode="auto">
              <a:xfrm>
                <a:off x="319"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4" name="Rectangle 9133"/>
              <p:cNvSpPr>
                <a:spLocks noChangeArrowheads="1"/>
              </p:cNvSpPr>
              <p:nvPr/>
            </p:nvSpPr>
            <p:spPr bwMode="auto">
              <a:xfrm>
                <a:off x="346"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5" name="Rectangle 9134"/>
              <p:cNvSpPr>
                <a:spLocks noChangeArrowheads="1"/>
              </p:cNvSpPr>
              <p:nvPr/>
            </p:nvSpPr>
            <p:spPr bwMode="auto">
              <a:xfrm>
                <a:off x="37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6" name="Rectangle 9135"/>
              <p:cNvSpPr>
                <a:spLocks noChangeArrowheads="1"/>
              </p:cNvSpPr>
              <p:nvPr/>
            </p:nvSpPr>
            <p:spPr bwMode="auto">
              <a:xfrm>
                <a:off x="403"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7" name="Rectangle 9136"/>
              <p:cNvSpPr>
                <a:spLocks noChangeArrowheads="1"/>
              </p:cNvSpPr>
              <p:nvPr/>
            </p:nvSpPr>
            <p:spPr bwMode="auto">
              <a:xfrm>
                <a:off x="43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8" name="Rectangle 9137"/>
              <p:cNvSpPr>
                <a:spLocks noChangeArrowheads="1"/>
              </p:cNvSpPr>
              <p:nvPr/>
            </p:nvSpPr>
            <p:spPr bwMode="auto">
              <a:xfrm>
                <a:off x="483" y="1252"/>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29" name="Rectangle 9138"/>
              <p:cNvSpPr>
                <a:spLocks noChangeArrowheads="1"/>
              </p:cNvSpPr>
              <p:nvPr/>
            </p:nvSpPr>
            <p:spPr bwMode="auto">
              <a:xfrm>
                <a:off x="45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0" name="Rectangle 9139"/>
              <p:cNvSpPr>
                <a:spLocks noChangeArrowheads="1"/>
              </p:cNvSpPr>
              <p:nvPr/>
            </p:nvSpPr>
            <p:spPr bwMode="auto">
              <a:xfrm>
                <a:off x="75" y="1266"/>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1" name="Rectangle 9140"/>
              <p:cNvSpPr>
                <a:spLocks noChangeArrowheads="1"/>
              </p:cNvSpPr>
              <p:nvPr/>
            </p:nvSpPr>
            <p:spPr bwMode="auto">
              <a:xfrm>
                <a:off x="11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2" name="Rectangle 9141"/>
              <p:cNvSpPr>
                <a:spLocks noChangeArrowheads="1"/>
              </p:cNvSpPr>
              <p:nvPr/>
            </p:nvSpPr>
            <p:spPr bwMode="auto">
              <a:xfrm>
                <a:off x="141"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3" name="Rectangle 9142"/>
              <p:cNvSpPr>
                <a:spLocks noChangeArrowheads="1"/>
              </p:cNvSpPr>
              <p:nvPr/>
            </p:nvSpPr>
            <p:spPr bwMode="auto">
              <a:xfrm>
                <a:off x="1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4" name="Rectangle 9143"/>
              <p:cNvSpPr>
                <a:spLocks noChangeArrowheads="1"/>
              </p:cNvSpPr>
              <p:nvPr/>
            </p:nvSpPr>
            <p:spPr bwMode="auto">
              <a:xfrm>
                <a:off x="19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5" name="Rectangle 9144"/>
              <p:cNvSpPr>
                <a:spLocks noChangeArrowheads="1"/>
              </p:cNvSpPr>
              <p:nvPr/>
            </p:nvSpPr>
            <p:spPr bwMode="auto">
              <a:xfrm>
                <a:off x="22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6" name="Rectangle 9145"/>
              <p:cNvSpPr>
                <a:spLocks noChangeArrowheads="1"/>
              </p:cNvSpPr>
              <p:nvPr/>
            </p:nvSpPr>
            <p:spPr bwMode="auto">
              <a:xfrm>
                <a:off x="24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7" name="Rectangle 9146"/>
              <p:cNvSpPr>
                <a:spLocks noChangeArrowheads="1"/>
              </p:cNvSpPr>
              <p:nvPr/>
            </p:nvSpPr>
            <p:spPr bwMode="auto">
              <a:xfrm>
                <a:off x="276"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8" name="Rectangle 9147"/>
              <p:cNvSpPr>
                <a:spLocks noChangeArrowheads="1"/>
              </p:cNvSpPr>
              <p:nvPr/>
            </p:nvSpPr>
            <p:spPr bwMode="auto">
              <a:xfrm>
                <a:off x="30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39" name="Rectangle 9148"/>
              <p:cNvSpPr>
                <a:spLocks noChangeArrowheads="1"/>
              </p:cNvSpPr>
              <p:nvPr/>
            </p:nvSpPr>
            <p:spPr bwMode="auto">
              <a:xfrm>
                <a:off x="33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0" name="Rectangle 9149"/>
              <p:cNvSpPr>
                <a:spLocks noChangeArrowheads="1"/>
              </p:cNvSpPr>
              <p:nvPr/>
            </p:nvSpPr>
            <p:spPr bwMode="auto">
              <a:xfrm>
                <a:off x="357"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1" name="Rectangle 9150"/>
              <p:cNvSpPr>
                <a:spLocks noChangeArrowheads="1"/>
              </p:cNvSpPr>
              <p:nvPr/>
            </p:nvSpPr>
            <p:spPr bwMode="auto">
              <a:xfrm>
                <a:off x="38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2" name="Rectangle 9151"/>
              <p:cNvSpPr>
                <a:spLocks noChangeArrowheads="1"/>
              </p:cNvSpPr>
              <p:nvPr/>
            </p:nvSpPr>
            <p:spPr bwMode="auto">
              <a:xfrm>
                <a:off x="412"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3" name="Rectangle 9152"/>
              <p:cNvSpPr>
                <a:spLocks noChangeArrowheads="1"/>
              </p:cNvSpPr>
              <p:nvPr/>
            </p:nvSpPr>
            <p:spPr bwMode="auto">
              <a:xfrm>
                <a:off x="43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4" name="Rectangle 9153"/>
              <p:cNvSpPr>
                <a:spLocks noChangeArrowheads="1"/>
              </p:cNvSpPr>
              <p:nvPr/>
            </p:nvSpPr>
            <p:spPr bwMode="auto">
              <a:xfrm>
                <a:off x="49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5" name="Rectangle 9154"/>
              <p:cNvSpPr>
                <a:spLocks noChangeArrowheads="1"/>
              </p:cNvSpPr>
              <p:nvPr/>
            </p:nvSpPr>
            <p:spPr bwMode="auto">
              <a:xfrm>
                <a:off x="4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6" name="Rectangle 9155"/>
              <p:cNvSpPr>
                <a:spLocks noChangeArrowheads="1"/>
              </p:cNvSpPr>
              <p:nvPr/>
            </p:nvSpPr>
            <p:spPr bwMode="auto">
              <a:xfrm>
                <a:off x="70"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7" name="Rectangle 9156"/>
              <p:cNvSpPr>
                <a:spLocks noChangeArrowheads="1"/>
              </p:cNvSpPr>
              <p:nvPr/>
            </p:nvSpPr>
            <p:spPr bwMode="auto">
              <a:xfrm>
                <a:off x="103"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8" name="Rectangle 9157"/>
              <p:cNvSpPr>
                <a:spLocks noChangeArrowheads="1"/>
              </p:cNvSpPr>
              <p:nvPr/>
            </p:nvSpPr>
            <p:spPr bwMode="auto">
              <a:xfrm>
                <a:off x="130"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49" name="Rectangle 9158"/>
              <p:cNvSpPr>
                <a:spLocks noChangeArrowheads="1"/>
              </p:cNvSpPr>
              <p:nvPr/>
            </p:nvSpPr>
            <p:spPr bwMode="auto">
              <a:xfrm>
                <a:off x="15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0" name="Rectangle 9159"/>
              <p:cNvSpPr>
                <a:spLocks noChangeArrowheads="1"/>
              </p:cNvSpPr>
              <p:nvPr/>
            </p:nvSpPr>
            <p:spPr bwMode="auto">
              <a:xfrm>
                <a:off x="18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1" name="Rectangle 9160"/>
              <p:cNvSpPr>
                <a:spLocks noChangeArrowheads="1"/>
              </p:cNvSpPr>
              <p:nvPr/>
            </p:nvSpPr>
            <p:spPr bwMode="auto">
              <a:xfrm>
                <a:off x="21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2" name="Rectangle 9161"/>
              <p:cNvSpPr>
                <a:spLocks noChangeArrowheads="1"/>
              </p:cNvSpPr>
              <p:nvPr/>
            </p:nvSpPr>
            <p:spPr bwMode="auto">
              <a:xfrm>
                <a:off x="23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3" name="Rectangle 9162"/>
              <p:cNvSpPr>
                <a:spLocks noChangeArrowheads="1"/>
              </p:cNvSpPr>
              <p:nvPr/>
            </p:nvSpPr>
            <p:spPr bwMode="auto">
              <a:xfrm>
                <a:off x="26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4" name="Rectangle 9163"/>
              <p:cNvSpPr>
                <a:spLocks noChangeArrowheads="1"/>
              </p:cNvSpPr>
              <p:nvPr/>
            </p:nvSpPr>
            <p:spPr bwMode="auto">
              <a:xfrm>
                <a:off x="29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5" name="Rectangle 9164"/>
              <p:cNvSpPr>
                <a:spLocks noChangeArrowheads="1"/>
              </p:cNvSpPr>
              <p:nvPr/>
            </p:nvSpPr>
            <p:spPr bwMode="auto">
              <a:xfrm>
                <a:off x="31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6" name="Rectangle 9165"/>
              <p:cNvSpPr>
                <a:spLocks noChangeArrowheads="1"/>
              </p:cNvSpPr>
              <p:nvPr/>
            </p:nvSpPr>
            <p:spPr bwMode="auto">
              <a:xfrm>
                <a:off x="34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7" name="Rectangle 9166"/>
              <p:cNvSpPr>
                <a:spLocks noChangeArrowheads="1"/>
              </p:cNvSpPr>
              <p:nvPr/>
            </p:nvSpPr>
            <p:spPr bwMode="auto">
              <a:xfrm>
                <a:off x="37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8" name="Rectangle 9167"/>
              <p:cNvSpPr>
                <a:spLocks noChangeArrowheads="1"/>
              </p:cNvSpPr>
              <p:nvPr/>
            </p:nvSpPr>
            <p:spPr bwMode="auto">
              <a:xfrm>
                <a:off x="39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59" name="Rectangle 9168"/>
              <p:cNvSpPr>
                <a:spLocks noChangeArrowheads="1"/>
              </p:cNvSpPr>
              <p:nvPr/>
            </p:nvSpPr>
            <p:spPr bwMode="auto">
              <a:xfrm>
                <a:off x="424"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0" name="Rectangle 9169"/>
              <p:cNvSpPr>
                <a:spLocks noChangeArrowheads="1"/>
              </p:cNvSpPr>
              <p:nvPr/>
            </p:nvSpPr>
            <p:spPr bwMode="auto">
              <a:xfrm>
                <a:off x="485" y="128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1" name="Rectangle 9170"/>
              <p:cNvSpPr>
                <a:spLocks noChangeArrowheads="1"/>
              </p:cNvSpPr>
              <p:nvPr/>
            </p:nvSpPr>
            <p:spPr bwMode="auto">
              <a:xfrm>
                <a:off x="451"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2" name="Rectangle 9171"/>
              <p:cNvSpPr>
                <a:spLocks noChangeArrowheads="1"/>
              </p:cNvSpPr>
              <p:nvPr/>
            </p:nvSpPr>
            <p:spPr bwMode="auto">
              <a:xfrm>
                <a:off x="119"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3" name="Rectangle 9172"/>
              <p:cNvSpPr>
                <a:spLocks noChangeArrowheads="1"/>
              </p:cNvSpPr>
              <p:nvPr/>
            </p:nvSpPr>
            <p:spPr bwMode="auto">
              <a:xfrm>
                <a:off x="146"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4" name="Rectangle 9173"/>
              <p:cNvSpPr>
                <a:spLocks noChangeArrowheads="1"/>
              </p:cNvSpPr>
              <p:nvPr/>
            </p:nvSpPr>
            <p:spPr bwMode="auto">
              <a:xfrm>
                <a:off x="173"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5" name="Rectangle 9174"/>
              <p:cNvSpPr>
                <a:spLocks noChangeArrowheads="1"/>
              </p:cNvSpPr>
              <p:nvPr/>
            </p:nvSpPr>
            <p:spPr bwMode="auto">
              <a:xfrm>
                <a:off x="20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6" name="Rectangle 9175"/>
              <p:cNvSpPr>
                <a:spLocks noChangeArrowheads="1"/>
              </p:cNvSpPr>
              <p:nvPr/>
            </p:nvSpPr>
            <p:spPr bwMode="auto">
              <a:xfrm>
                <a:off x="22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7" name="Rectangle 9176"/>
              <p:cNvSpPr>
                <a:spLocks noChangeArrowheads="1"/>
              </p:cNvSpPr>
              <p:nvPr/>
            </p:nvSpPr>
            <p:spPr bwMode="auto">
              <a:xfrm>
                <a:off x="25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8" name="Rectangle 9177"/>
              <p:cNvSpPr>
                <a:spLocks noChangeArrowheads="1"/>
              </p:cNvSpPr>
              <p:nvPr/>
            </p:nvSpPr>
            <p:spPr bwMode="auto">
              <a:xfrm>
                <a:off x="28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69" name="Rectangle 9178"/>
              <p:cNvSpPr>
                <a:spLocks noChangeArrowheads="1"/>
              </p:cNvSpPr>
              <p:nvPr/>
            </p:nvSpPr>
            <p:spPr bwMode="auto">
              <a:xfrm>
                <a:off x="30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0" name="Rectangle 9179"/>
              <p:cNvSpPr>
                <a:spLocks noChangeArrowheads="1"/>
              </p:cNvSpPr>
              <p:nvPr/>
            </p:nvSpPr>
            <p:spPr bwMode="auto">
              <a:xfrm>
                <a:off x="33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1" name="Rectangle 9180"/>
              <p:cNvSpPr>
                <a:spLocks noChangeArrowheads="1"/>
              </p:cNvSpPr>
              <p:nvPr/>
            </p:nvSpPr>
            <p:spPr bwMode="auto">
              <a:xfrm>
                <a:off x="36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2" name="Rectangle 9181"/>
              <p:cNvSpPr>
                <a:spLocks noChangeArrowheads="1"/>
              </p:cNvSpPr>
              <p:nvPr/>
            </p:nvSpPr>
            <p:spPr bwMode="auto">
              <a:xfrm>
                <a:off x="388"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3" name="Rectangle 9182"/>
              <p:cNvSpPr>
                <a:spLocks noChangeArrowheads="1"/>
              </p:cNvSpPr>
              <p:nvPr/>
            </p:nvSpPr>
            <p:spPr bwMode="auto">
              <a:xfrm>
                <a:off x="41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4" name="Rectangle 9183"/>
              <p:cNvSpPr>
                <a:spLocks noChangeArrowheads="1"/>
              </p:cNvSpPr>
              <p:nvPr/>
            </p:nvSpPr>
            <p:spPr bwMode="auto">
              <a:xfrm>
                <a:off x="44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5" name="Rectangle 9184"/>
              <p:cNvSpPr>
                <a:spLocks noChangeArrowheads="1"/>
              </p:cNvSpPr>
              <p:nvPr/>
            </p:nvSpPr>
            <p:spPr bwMode="auto">
              <a:xfrm>
                <a:off x="498" y="129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6" name="Rectangle 9185"/>
              <p:cNvSpPr>
                <a:spLocks noChangeArrowheads="1"/>
              </p:cNvSpPr>
              <p:nvPr/>
            </p:nvSpPr>
            <p:spPr bwMode="auto">
              <a:xfrm>
                <a:off x="47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7" name="Rectangle 9186"/>
              <p:cNvSpPr>
                <a:spLocks noChangeArrowheads="1"/>
              </p:cNvSpPr>
              <p:nvPr/>
            </p:nvSpPr>
            <p:spPr bwMode="auto">
              <a:xfrm>
                <a:off x="65"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8" name="Rectangle 9187"/>
              <p:cNvSpPr>
                <a:spLocks noChangeArrowheads="1"/>
              </p:cNvSpPr>
              <p:nvPr/>
            </p:nvSpPr>
            <p:spPr bwMode="auto">
              <a:xfrm>
                <a:off x="92"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79" name="Rectangle 9188"/>
              <p:cNvSpPr>
                <a:spLocks noChangeArrowheads="1"/>
              </p:cNvSpPr>
              <p:nvPr/>
            </p:nvSpPr>
            <p:spPr bwMode="auto">
              <a:xfrm>
                <a:off x="60"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0" name="Rectangle 9189"/>
              <p:cNvSpPr>
                <a:spLocks noChangeArrowheads="1"/>
              </p:cNvSpPr>
              <p:nvPr/>
            </p:nvSpPr>
            <p:spPr bwMode="auto">
              <a:xfrm>
                <a:off x="9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1" name="Rectangle 9190"/>
              <p:cNvSpPr>
                <a:spLocks noChangeArrowheads="1"/>
              </p:cNvSpPr>
              <p:nvPr/>
            </p:nvSpPr>
            <p:spPr bwMode="auto">
              <a:xfrm>
                <a:off x="12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2" name="Rectangle 9191"/>
              <p:cNvSpPr>
                <a:spLocks noChangeArrowheads="1"/>
              </p:cNvSpPr>
              <p:nvPr/>
            </p:nvSpPr>
            <p:spPr bwMode="auto">
              <a:xfrm>
                <a:off x="15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3" name="Rectangle 9192"/>
              <p:cNvSpPr>
                <a:spLocks noChangeArrowheads="1"/>
              </p:cNvSpPr>
              <p:nvPr/>
            </p:nvSpPr>
            <p:spPr bwMode="auto">
              <a:xfrm>
                <a:off x="176"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4" name="Rectangle 9193"/>
              <p:cNvSpPr>
                <a:spLocks noChangeArrowheads="1"/>
              </p:cNvSpPr>
              <p:nvPr/>
            </p:nvSpPr>
            <p:spPr bwMode="auto">
              <a:xfrm>
                <a:off x="20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5" name="Rectangle 9194"/>
              <p:cNvSpPr>
                <a:spLocks noChangeArrowheads="1"/>
              </p:cNvSpPr>
              <p:nvPr/>
            </p:nvSpPr>
            <p:spPr bwMode="auto">
              <a:xfrm>
                <a:off x="23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6" name="Rectangle 9195"/>
              <p:cNvSpPr>
                <a:spLocks noChangeArrowheads="1"/>
              </p:cNvSpPr>
              <p:nvPr/>
            </p:nvSpPr>
            <p:spPr bwMode="auto">
              <a:xfrm>
                <a:off x="25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7" name="Rectangle 9196"/>
              <p:cNvSpPr>
                <a:spLocks noChangeArrowheads="1"/>
              </p:cNvSpPr>
              <p:nvPr/>
            </p:nvSpPr>
            <p:spPr bwMode="auto">
              <a:xfrm>
                <a:off x="28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8" name="Rectangle 9197"/>
              <p:cNvSpPr>
                <a:spLocks noChangeArrowheads="1"/>
              </p:cNvSpPr>
              <p:nvPr/>
            </p:nvSpPr>
            <p:spPr bwMode="auto">
              <a:xfrm>
                <a:off x="31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89" name="Rectangle 9198"/>
              <p:cNvSpPr>
                <a:spLocks noChangeArrowheads="1"/>
              </p:cNvSpPr>
              <p:nvPr/>
            </p:nvSpPr>
            <p:spPr bwMode="auto">
              <a:xfrm>
                <a:off x="33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0" name="Rectangle 9199"/>
              <p:cNvSpPr>
                <a:spLocks noChangeArrowheads="1"/>
              </p:cNvSpPr>
              <p:nvPr/>
            </p:nvSpPr>
            <p:spPr bwMode="auto">
              <a:xfrm>
                <a:off x="36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1" name="Rectangle 9200"/>
              <p:cNvSpPr>
                <a:spLocks noChangeArrowheads="1"/>
              </p:cNvSpPr>
              <p:nvPr/>
            </p:nvSpPr>
            <p:spPr bwMode="auto">
              <a:xfrm>
                <a:off x="39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2" name="Rectangle 9201"/>
              <p:cNvSpPr>
                <a:spLocks noChangeArrowheads="1"/>
              </p:cNvSpPr>
              <p:nvPr/>
            </p:nvSpPr>
            <p:spPr bwMode="auto">
              <a:xfrm>
                <a:off x="41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3" name="Rectangle 9202"/>
              <p:cNvSpPr>
                <a:spLocks noChangeArrowheads="1"/>
              </p:cNvSpPr>
              <p:nvPr/>
            </p:nvSpPr>
            <p:spPr bwMode="auto">
              <a:xfrm>
                <a:off x="499"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4" name="Rectangle 9203"/>
              <p:cNvSpPr>
                <a:spLocks noChangeArrowheads="1"/>
              </p:cNvSpPr>
              <p:nvPr/>
            </p:nvSpPr>
            <p:spPr bwMode="auto">
              <a:xfrm>
                <a:off x="445"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5" name="Rectangle 9204"/>
              <p:cNvSpPr>
                <a:spLocks noChangeArrowheads="1"/>
              </p:cNvSpPr>
              <p:nvPr/>
            </p:nvSpPr>
            <p:spPr bwMode="auto">
              <a:xfrm>
                <a:off x="11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6" name="Rectangle 9205"/>
              <p:cNvSpPr>
                <a:spLocks noChangeArrowheads="1"/>
              </p:cNvSpPr>
              <p:nvPr/>
            </p:nvSpPr>
            <p:spPr bwMode="auto">
              <a:xfrm>
                <a:off x="14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7" name="Rectangle 9206"/>
              <p:cNvSpPr>
                <a:spLocks noChangeArrowheads="1"/>
              </p:cNvSpPr>
              <p:nvPr/>
            </p:nvSpPr>
            <p:spPr bwMode="auto">
              <a:xfrm>
                <a:off x="171"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8" name="Rectangle 9207"/>
              <p:cNvSpPr>
                <a:spLocks noChangeArrowheads="1"/>
              </p:cNvSpPr>
              <p:nvPr/>
            </p:nvSpPr>
            <p:spPr bwMode="auto">
              <a:xfrm>
                <a:off x="198"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599" name="Rectangle 9208"/>
              <p:cNvSpPr>
                <a:spLocks noChangeArrowheads="1"/>
              </p:cNvSpPr>
              <p:nvPr/>
            </p:nvSpPr>
            <p:spPr bwMode="auto">
              <a:xfrm>
                <a:off x="227" y="1324"/>
                <a:ext cx="11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0" name="Rectangle 9209"/>
              <p:cNvSpPr>
                <a:spLocks noChangeArrowheads="1"/>
              </p:cNvSpPr>
              <p:nvPr/>
            </p:nvSpPr>
            <p:spPr bwMode="auto">
              <a:xfrm>
                <a:off x="34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1" name="Rectangle 9210"/>
              <p:cNvSpPr>
                <a:spLocks noChangeArrowheads="1"/>
              </p:cNvSpPr>
              <p:nvPr/>
            </p:nvSpPr>
            <p:spPr bwMode="auto">
              <a:xfrm>
                <a:off x="37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2" name="Rectangle 9211"/>
              <p:cNvSpPr>
                <a:spLocks noChangeArrowheads="1"/>
              </p:cNvSpPr>
              <p:nvPr/>
            </p:nvSpPr>
            <p:spPr bwMode="auto">
              <a:xfrm>
                <a:off x="402"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3" name="Rectangle 9212"/>
              <p:cNvSpPr>
                <a:spLocks noChangeArrowheads="1"/>
              </p:cNvSpPr>
              <p:nvPr/>
            </p:nvSpPr>
            <p:spPr bwMode="auto">
              <a:xfrm>
                <a:off x="429"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4" name="Rectangle 9213"/>
              <p:cNvSpPr>
                <a:spLocks noChangeArrowheads="1"/>
              </p:cNvSpPr>
              <p:nvPr/>
            </p:nvSpPr>
            <p:spPr bwMode="auto">
              <a:xfrm>
                <a:off x="48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5" name="Rectangle 9214"/>
              <p:cNvSpPr>
                <a:spLocks noChangeArrowheads="1"/>
              </p:cNvSpPr>
              <p:nvPr/>
            </p:nvSpPr>
            <p:spPr bwMode="auto">
              <a:xfrm>
                <a:off x="456"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6" name="Rectangle 9215"/>
              <p:cNvSpPr>
                <a:spLocks noChangeArrowheads="1"/>
              </p:cNvSpPr>
              <p:nvPr/>
            </p:nvSpPr>
            <p:spPr bwMode="auto">
              <a:xfrm>
                <a:off x="5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7" name="Rectangle 9216"/>
              <p:cNvSpPr>
                <a:spLocks noChangeArrowheads="1"/>
              </p:cNvSpPr>
              <p:nvPr/>
            </p:nvSpPr>
            <p:spPr bwMode="auto">
              <a:xfrm>
                <a:off x="8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8" name="Rectangle 9217"/>
              <p:cNvSpPr>
                <a:spLocks noChangeArrowheads="1"/>
              </p:cNvSpPr>
              <p:nvPr/>
            </p:nvSpPr>
            <p:spPr bwMode="auto">
              <a:xfrm>
                <a:off x="511" y="132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09" name="Rectangle 9218"/>
              <p:cNvSpPr>
                <a:spLocks noChangeArrowheads="1"/>
              </p:cNvSpPr>
              <p:nvPr/>
            </p:nvSpPr>
            <p:spPr bwMode="auto">
              <a:xfrm>
                <a:off x="472"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grpSp>
        <p:nvGrpSpPr>
          <p:cNvPr id="4311" name="组合 3006"/>
          <p:cNvGrpSpPr/>
          <p:nvPr/>
        </p:nvGrpSpPr>
        <p:grpSpPr>
          <a:xfrm>
            <a:off x="7219672" y="2840616"/>
            <a:ext cx="1189193" cy="954599"/>
            <a:chOff x="9666101" y="3574647"/>
            <a:chExt cx="1555157" cy="954598"/>
          </a:xfrm>
        </p:grpSpPr>
        <p:sp>
          <p:nvSpPr>
            <p:cNvPr id="4611" name="Oval 8615"/>
            <p:cNvSpPr>
              <a:spLocks noChangeArrowheads="1"/>
            </p:cNvSpPr>
            <p:nvPr/>
          </p:nvSpPr>
          <p:spPr bwMode="auto">
            <a:xfrm>
              <a:off x="9929431" y="3650235"/>
              <a:ext cx="1291827" cy="798957"/>
            </a:xfrm>
            <a:prstGeom prst="ellipse">
              <a:avLst/>
            </a:prstGeom>
            <a:gradFill rotWithShape="1">
              <a:gsLst>
                <a:gs pos="0">
                  <a:srgbClr val="000000">
                    <a:alpha val="79999"/>
                  </a:srgbClr>
                </a:gs>
                <a:gs pos="100000">
                  <a:srgbClr val="000000">
                    <a:alpha val="0"/>
                  </a:srgbClr>
                </a:gs>
              </a:gsLst>
              <a:path path="shape">
                <a:fillToRect l="50000" t="50000" r="50000" b="50000"/>
              </a:path>
            </a:gradFill>
            <a:ln w="9525">
              <a:no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12" name="Oval 8616"/>
            <p:cNvSpPr>
              <a:spLocks noChangeArrowheads="1"/>
            </p:cNvSpPr>
            <p:nvPr/>
          </p:nvSpPr>
          <p:spPr bwMode="auto">
            <a:xfrm>
              <a:off x="9666101" y="3588481"/>
              <a:ext cx="1519136" cy="940764"/>
            </a:xfrm>
            <a:prstGeom prst="ellipse">
              <a:avLst/>
            </a:prstGeom>
            <a:gradFill rotWithShape="1">
              <a:gsLst>
                <a:gs pos="0">
                  <a:srgbClr val="000000"/>
                </a:gs>
                <a:gs pos="100000">
                  <a:srgbClr val="000000">
                    <a:alpha val="0"/>
                  </a:srgbClr>
                </a:gs>
              </a:gsLst>
              <a:path path="shape">
                <a:fillToRect l="50000" t="50000" r="50000" b="50000"/>
              </a:path>
            </a:gradFill>
            <a:ln w="9525">
              <a:no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4312" name="Group 8918"/>
            <p:cNvGrpSpPr/>
            <p:nvPr/>
          </p:nvGrpSpPr>
          <p:grpSpPr bwMode="auto">
            <a:xfrm>
              <a:off x="10156900" y="3574647"/>
              <a:ext cx="920484" cy="823169"/>
              <a:chOff x="848" y="1443"/>
              <a:chExt cx="1365" cy="1413"/>
            </a:xfrm>
          </p:grpSpPr>
          <p:sp>
            <p:nvSpPr>
              <p:cNvPr id="4836" name="Rectangle 8919"/>
              <p:cNvSpPr>
                <a:spLocks noChangeArrowheads="1"/>
              </p:cNvSpPr>
              <p:nvPr/>
            </p:nvSpPr>
            <p:spPr bwMode="auto">
              <a:xfrm>
                <a:off x="1160" y="1806"/>
                <a:ext cx="1050" cy="105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7" name="Freeform 8920"/>
              <p:cNvSpPr/>
              <p:nvPr/>
            </p:nvSpPr>
            <p:spPr bwMode="auto">
              <a:xfrm>
                <a:off x="848" y="1485"/>
                <a:ext cx="310" cy="1371"/>
              </a:xfrm>
              <a:custGeom>
                <a:avLst/>
                <a:gdLst>
                  <a:gd name="T0" fmla="*/ 1 w 310"/>
                  <a:gd name="T1" fmla="*/ 0 h 1371"/>
                  <a:gd name="T2" fmla="*/ 0 w 310"/>
                  <a:gd name="T3" fmla="*/ 1054 h 1371"/>
                  <a:gd name="T4" fmla="*/ 310 w 310"/>
                  <a:gd name="T5" fmla="*/ 1371 h 1371"/>
                  <a:gd name="T6" fmla="*/ 310 w 310"/>
                  <a:gd name="T7" fmla="*/ 318 h 1371"/>
                  <a:gd name="T8" fmla="*/ 1 w 310"/>
                  <a:gd name="T9" fmla="*/ 0 h 1371"/>
                  <a:gd name="T10" fmla="*/ 0 60000 65536"/>
                  <a:gd name="T11" fmla="*/ 0 60000 65536"/>
                  <a:gd name="T12" fmla="*/ 0 60000 65536"/>
                  <a:gd name="T13" fmla="*/ 0 60000 65536"/>
                  <a:gd name="T14" fmla="*/ 0 60000 65536"/>
                  <a:gd name="T15" fmla="*/ 0 w 310"/>
                  <a:gd name="T16" fmla="*/ 0 h 1371"/>
                  <a:gd name="T17" fmla="*/ 310 w 310"/>
                  <a:gd name="T18" fmla="*/ 1371 h 1371"/>
                </a:gdLst>
                <a:ahLst/>
                <a:cxnLst>
                  <a:cxn ang="T10">
                    <a:pos x="T0" y="T1"/>
                  </a:cxn>
                  <a:cxn ang="T11">
                    <a:pos x="T2" y="T3"/>
                  </a:cxn>
                  <a:cxn ang="T12">
                    <a:pos x="T4" y="T5"/>
                  </a:cxn>
                  <a:cxn ang="T13">
                    <a:pos x="T6" y="T7"/>
                  </a:cxn>
                  <a:cxn ang="T14">
                    <a:pos x="T8" y="T9"/>
                  </a:cxn>
                </a:cxnLst>
                <a:rect l="T15" t="T16" r="T17" b="T18"/>
                <a:pathLst>
                  <a:path w="310" h="1371">
                    <a:moveTo>
                      <a:pt x="1" y="0"/>
                    </a:moveTo>
                    <a:lnTo>
                      <a:pt x="0" y="1054"/>
                    </a:lnTo>
                    <a:lnTo>
                      <a:pt x="310" y="1371"/>
                    </a:lnTo>
                    <a:lnTo>
                      <a:pt x="310" y="318"/>
                    </a:lnTo>
                    <a:lnTo>
                      <a:pt x="1"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8" name="Freeform 8921"/>
              <p:cNvSpPr/>
              <p:nvPr/>
            </p:nvSpPr>
            <p:spPr bwMode="auto">
              <a:xfrm>
                <a:off x="848" y="1823"/>
                <a:ext cx="312" cy="373"/>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9" name="Freeform 8922"/>
              <p:cNvSpPr/>
              <p:nvPr/>
            </p:nvSpPr>
            <p:spPr bwMode="auto">
              <a:xfrm>
                <a:off x="848" y="2135"/>
                <a:ext cx="312" cy="372"/>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0" name="Rectangle 8923"/>
              <p:cNvSpPr>
                <a:spLocks noChangeArrowheads="1"/>
              </p:cNvSpPr>
              <p:nvPr/>
            </p:nvSpPr>
            <p:spPr bwMode="auto">
              <a:xfrm>
                <a:off x="1168" y="2151"/>
                <a:ext cx="1037" cy="45"/>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1" name="Rectangle 8924"/>
              <p:cNvSpPr>
                <a:spLocks noChangeArrowheads="1"/>
              </p:cNvSpPr>
              <p:nvPr/>
            </p:nvSpPr>
            <p:spPr bwMode="auto">
              <a:xfrm>
                <a:off x="1187"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2" name="Rectangle 8925"/>
              <p:cNvSpPr>
                <a:spLocks noChangeArrowheads="1"/>
              </p:cNvSpPr>
              <p:nvPr/>
            </p:nvSpPr>
            <p:spPr bwMode="auto">
              <a:xfrm>
                <a:off x="1187"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3" name="Rectangle 8926"/>
              <p:cNvSpPr>
                <a:spLocks noChangeArrowheads="1"/>
              </p:cNvSpPr>
              <p:nvPr/>
            </p:nvSpPr>
            <p:spPr bwMode="auto">
              <a:xfrm>
                <a:off x="2110"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4" name="Rectangle 8927"/>
              <p:cNvSpPr>
                <a:spLocks noChangeArrowheads="1"/>
              </p:cNvSpPr>
              <p:nvPr/>
            </p:nvSpPr>
            <p:spPr bwMode="auto">
              <a:xfrm>
                <a:off x="2110"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5" name="Rectangle 8928"/>
              <p:cNvSpPr>
                <a:spLocks noChangeArrowheads="1"/>
              </p:cNvSpPr>
              <p:nvPr/>
            </p:nvSpPr>
            <p:spPr bwMode="auto">
              <a:xfrm>
                <a:off x="199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6" name="Rectangle 8929"/>
              <p:cNvSpPr>
                <a:spLocks noChangeArrowheads="1"/>
              </p:cNvSpPr>
              <p:nvPr/>
            </p:nvSpPr>
            <p:spPr bwMode="auto">
              <a:xfrm>
                <a:off x="199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7" name="Rectangle 8930"/>
              <p:cNvSpPr>
                <a:spLocks noChangeArrowheads="1"/>
              </p:cNvSpPr>
              <p:nvPr/>
            </p:nvSpPr>
            <p:spPr bwMode="auto">
              <a:xfrm>
                <a:off x="1880"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8" name="Rectangle 8931"/>
              <p:cNvSpPr>
                <a:spLocks noChangeArrowheads="1"/>
              </p:cNvSpPr>
              <p:nvPr/>
            </p:nvSpPr>
            <p:spPr bwMode="auto">
              <a:xfrm>
                <a:off x="1880"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49" name="Rectangle 8932"/>
              <p:cNvSpPr>
                <a:spLocks noChangeArrowheads="1"/>
              </p:cNvSpPr>
              <p:nvPr/>
            </p:nvSpPr>
            <p:spPr bwMode="auto">
              <a:xfrm>
                <a:off x="176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0" name="Rectangle 8933"/>
              <p:cNvSpPr>
                <a:spLocks noChangeArrowheads="1"/>
              </p:cNvSpPr>
              <p:nvPr/>
            </p:nvSpPr>
            <p:spPr bwMode="auto">
              <a:xfrm>
                <a:off x="176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1" name="Rectangle 8934"/>
              <p:cNvSpPr>
                <a:spLocks noChangeArrowheads="1"/>
              </p:cNvSpPr>
              <p:nvPr/>
            </p:nvSpPr>
            <p:spPr bwMode="auto">
              <a:xfrm>
                <a:off x="1650" y="2217"/>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2" name="Rectangle 8935"/>
              <p:cNvSpPr>
                <a:spLocks noChangeArrowheads="1"/>
              </p:cNvSpPr>
              <p:nvPr/>
            </p:nvSpPr>
            <p:spPr bwMode="auto">
              <a:xfrm>
                <a:off x="1650" y="236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3" name="Rectangle 8936"/>
              <p:cNvSpPr>
                <a:spLocks noChangeArrowheads="1"/>
              </p:cNvSpPr>
              <p:nvPr/>
            </p:nvSpPr>
            <p:spPr bwMode="auto">
              <a:xfrm>
                <a:off x="153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4" name="Rectangle 8937"/>
              <p:cNvSpPr>
                <a:spLocks noChangeArrowheads="1"/>
              </p:cNvSpPr>
              <p:nvPr/>
            </p:nvSpPr>
            <p:spPr bwMode="auto">
              <a:xfrm>
                <a:off x="153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5" name="Rectangle 8938"/>
              <p:cNvSpPr>
                <a:spLocks noChangeArrowheads="1"/>
              </p:cNvSpPr>
              <p:nvPr/>
            </p:nvSpPr>
            <p:spPr bwMode="auto">
              <a:xfrm>
                <a:off x="1419"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6" name="Rectangle 8939"/>
              <p:cNvSpPr>
                <a:spLocks noChangeArrowheads="1"/>
              </p:cNvSpPr>
              <p:nvPr/>
            </p:nvSpPr>
            <p:spPr bwMode="auto">
              <a:xfrm>
                <a:off x="1419"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7" name="Rectangle 8940"/>
              <p:cNvSpPr>
                <a:spLocks noChangeArrowheads="1"/>
              </p:cNvSpPr>
              <p:nvPr/>
            </p:nvSpPr>
            <p:spPr bwMode="auto">
              <a:xfrm>
                <a:off x="1303" y="2217"/>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8" name="Rectangle 8941"/>
              <p:cNvSpPr>
                <a:spLocks noChangeArrowheads="1"/>
              </p:cNvSpPr>
              <p:nvPr/>
            </p:nvSpPr>
            <p:spPr bwMode="auto">
              <a:xfrm>
                <a:off x="1303" y="236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59" name="Rectangle 8942"/>
              <p:cNvSpPr>
                <a:spLocks noChangeArrowheads="1"/>
              </p:cNvSpPr>
              <p:nvPr/>
            </p:nvSpPr>
            <p:spPr bwMode="auto">
              <a:xfrm>
                <a:off x="1187"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0" name="Rectangle 8943"/>
              <p:cNvSpPr>
                <a:spLocks noChangeArrowheads="1"/>
              </p:cNvSpPr>
              <p:nvPr/>
            </p:nvSpPr>
            <p:spPr bwMode="auto">
              <a:xfrm>
                <a:off x="1187"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1" name="Rectangle 8944"/>
              <p:cNvSpPr>
                <a:spLocks noChangeArrowheads="1"/>
              </p:cNvSpPr>
              <p:nvPr/>
            </p:nvSpPr>
            <p:spPr bwMode="auto">
              <a:xfrm>
                <a:off x="2110"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2" name="Rectangle 8945"/>
              <p:cNvSpPr>
                <a:spLocks noChangeArrowheads="1"/>
              </p:cNvSpPr>
              <p:nvPr/>
            </p:nvSpPr>
            <p:spPr bwMode="auto">
              <a:xfrm>
                <a:off x="2110"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3" name="Rectangle 8946"/>
              <p:cNvSpPr>
                <a:spLocks noChangeArrowheads="1"/>
              </p:cNvSpPr>
              <p:nvPr/>
            </p:nvSpPr>
            <p:spPr bwMode="auto">
              <a:xfrm>
                <a:off x="199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4" name="Rectangle 8947"/>
              <p:cNvSpPr>
                <a:spLocks noChangeArrowheads="1"/>
              </p:cNvSpPr>
              <p:nvPr/>
            </p:nvSpPr>
            <p:spPr bwMode="auto">
              <a:xfrm>
                <a:off x="199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5" name="Rectangle 8948"/>
              <p:cNvSpPr>
                <a:spLocks noChangeArrowheads="1"/>
              </p:cNvSpPr>
              <p:nvPr/>
            </p:nvSpPr>
            <p:spPr bwMode="auto">
              <a:xfrm>
                <a:off x="1880"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6" name="Rectangle 8949"/>
              <p:cNvSpPr>
                <a:spLocks noChangeArrowheads="1"/>
              </p:cNvSpPr>
              <p:nvPr/>
            </p:nvSpPr>
            <p:spPr bwMode="auto">
              <a:xfrm>
                <a:off x="1880"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7" name="Rectangle 8950"/>
              <p:cNvSpPr>
                <a:spLocks noChangeArrowheads="1"/>
              </p:cNvSpPr>
              <p:nvPr/>
            </p:nvSpPr>
            <p:spPr bwMode="auto">
              <a:xfrm>
                <a:off x="176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8" name="Rectangle 8951"/>
              <p:cNvSpPr>
                <a:spLocks noChangeArrowheads="1"/>
              </p:cNvSpPr>
              <p:nvPr/>
            </p:nvSpPr>
            <p:spPr bwMode="auto">
              <a:xfrm>
                <a:off x="176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69" name="Rectangle 8952"/>
              <p:cNvSpPr>
                <a:spLocks noChangeArrowheads="1"/>
              </p:cNvSpPr>
              <p:nvPr/>
            </p:nvSpPr>
            <p:spPr bwMode="auto">
              <a:xfrm>
                <a:off x="1650" y="1902"/>
                <a:ext cx="76"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0" name="Rectangle 8953"/>
              <p:cNvSpPr>
                <a:spLocks noChangeArrowheads="1"/>
              </p:cNvSpPr>
              <p:nvPr/>
            </p:nvSpPr>
            <p:spPr bwMode="auto">
              <a:xfrm>
                <a:off x="1650" y="2048"/>
                <a:ext cx="76"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1" name="Rectangle 8954"/>
              <p:cNvSpPr>
                <a:spLocks noChangeArrowheads="1"/>
              </p:cNvSpPr>
              <p:nvPr/>
            </p:nvSpPr>
            <p:spPr bwMode="auto">
              <a:xfrm>
                <a:off x="153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2" name="Rectangle 8955"/>
              <p:cNvSpPr>
                <a:spLocks noChangeArrowheads="1"/>
              </p:cNvSpPr>
              <p:nvPr/>
            </p:nvSpPr>
            <p:spPr bwMode="auto">
              <a:xfrm>
                <a:off x="153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3" name="Rectangle 8956"/>
              <p:cNvSpPr>
                <a:spLocks noChangeArrowheads="1"/>
              </p:cNvSpPr>
              <p:nvPr/>
            </p:nvSpPr>
            <p:spPr bwMode="auto">
              <a:xfrm>
                <a:off x="1419"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4" name="Rectangle 8957"/>
              <p:cNvSpPr>
                <a:spLocks noChangeArrowheads="1"/>
              </p:cNvSpPr>
              <p:nvPr/>
            </p:nvSpPr>
            <p:spPr bwMode="auto">
              <a:xfrm>
                <a:off x="1419"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5" name="Rectangle 8958"/>
              <p:cNvSpPr>
                <a:spLocks noChangeArrowheads="1"/>
              </p:cNvSpPr>
              <p:nvPr/>
            </p:nvSpPr>
            <p:spPr bwMode="auto">
              <a:xfrm>
                <a:off x="1303" y="1902"/>
                <a:ext cx="77" cy="7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6" name="Rectangle 8959"/>
              <p:cNvSpPr>
                <a:spLocks noChangeArrowheads="1"/>
              </p:cNvSpPr>
              <p:nvPr/>
            </p:nvSpPr>
            <p:spPr bwMode="auto">
              <a:xfrm>
                <a:off x="1303" y="2048"/>
                <a:ext cx="77" cy="7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7" name="Freeform 8960"/>
              <p:cNvSpPr/>
              <p:nvPr/>
            </p:nvSpPr>
            <p:spPr bwMode="auto">
              <a:xfrm>
                <a:off x="1102" y="2288"/>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8" name="Freeform 8961"/>
              <p:cNvSpPr/>
              <p:nvPr/>
            </p:nvSpPr>
            <p:spPr bwMode="auto">
              <a:xfrm>
                <a:off x="1102" y="2164"/>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79" name="Freeform 8962"/>
              <p:cNvSpPr/>
              <p:nvPr/>
            </p:nvSpPr>
            <p:spPr bwMode="auto">
              <a:xfrm>
                <a:off x="1041" y="2222"/>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0" name="Freeform 8963"/>
              <p:cNvSpPr/>
              <p:nvPr/>
            </p:nvSpPr>
            <p:spPr bwMode="auto">
              <a:xfrm>
                <a:off x="1041" y="2098"/>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1" name="Freeform 8964"/>
              <p:cNvSpPr/>
              <p:nvPr/>
            </p:nvSpPr>
            <p:spPr bwMode="auto">
              <a:xfrm>
                <a:off x="980" y="2161"/>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2" name="Freeform 8965"/>
              <p:cNvSpPr/>
              <p:nvPr/>
            </p:nvSpPr>
            <p:spPr bwMode="auto">
              <a:xfrm>
                <a:off x="980" y="203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3" name="Freeform 8966"/>
              <p:cNvSpPr/>
              <p:nvPr/>
            </p:nvSpPr>
            <p:spPr bwMode="auto">
              <a:xfrm>
                <a:off x="861" y="203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4" name="Freeform 8967"/>
              <p:cNvSpPr/>
              <p:nvPr/>
            </p:nvSpPr>
            <p:spPr bwMode="auto">
              <a:xfrm>
                <a:off x="861" y="1913"/>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5" name="Freeform 8968"/>
              <p:cNvSpPr/>
              <p:nvPr/>
            </p:nvSpPr>
            <p:spPr bwMode="auto">
              <a:xfrm>
                <a:off x="919" y="2101"/>
                <a:ext cx="43" cy="126"/>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6" name="Freeform 8969"/>
              <p:cNvSpPr/>
              <p:nvPr/>
            </p:nvSpPr>
            <p:spPr bwMode="auto">
              <a:xfrm>
                <a:off x="919" y="1976"/>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7" name="Freeform 8970"/>
              <p:cNvSpPr/>
              <p:nvPr/>
            </p:nvSpPr>
            <p:spPr bwMode="auto">
              <a:xfrm>
                <a:off x="1102" y="1979"/>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8" name="Freeform 8971"/>
              <p:cNvSpPr/>
              <p:nvPr/>
            </p:nvSpPr>
            <p:spPr bwMode="auto">
              <a:xfrm>
                <a:off x="1102" y="1855"/>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89" name="Freeform 8972"/>
              <p:cNvSpPr/>
              <p:nvPr/>
            </p:nvSpPr>
            <p:spPr bwMode="auto">
              <a:xfrm>
                <a:off x="1041" y="1913"/>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0" name="Freeform 8973"/>
              <p:cNvSpPr/>
              <p:nvPr/>
            </p:nvSpPr>
            <p:spPr bwMode="auto">
              <a:xfrm>
                <a:off x="1041" y="1789"/>
                <a:ext cx="42"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1" name="Freeform 8974"/>
              <p:cNvSpPr/>
              <p:nvPr/>
            </p:nvSpPr>
            <p:spPr bwMode="auto">
              <a:xfrm>
                <a:off x="980" y="1852"/>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2" name="Freeform 8975"/>
              <p:cNvSpPr/>
              <p:nvPr/>
            </p:nvSpPr>
            <p:spPr bwMode="auto">
              <a:xfrm>
                <a:off x="980" y="1728"/>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3" name="Freeform 8976"/>
              <p:cNvSpPr/>
              <p:nvPr/>
            </p:nvSpPr>
            <p:spPr bwMode="auto">
              <a:xfrm>
                <a:off x="861" y="1728"/>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4" name="Freeform 8977"/>
              <p:cNvSpPr/>
              <p:nvPr/>
            </p:nvSpPr>
            <p:spPr bwMode="auto">
              <a:xfrm>
                <a:off x="861" y="1604"/>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5" name="Freeform 8978"/>
              <p:cNvSpPr/>
              <p:nvPr/>
            </p:nvSpPr>
            <p:spPr bwMode="auto">
              <a:xfrm>
                <a:off x="919" y="1791"/>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6" name="Freeform 8979"/>
              <p:cNvSpPr/>
              <p:nvPr/>
            </p:nvSpPr>
            <p:spPr bwMode="auto">
              <a:xfrm>
                <a:off x="919" y="1667"/>
                <a:ext cx="43" cy="127"/>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7" name="Rectangle 8980"/>
              <p:cNvSpPr>
                <a:spLocks noChangeArrowheads="1"/>
              </p:cNvSpPr>
              <p:nvPr/>
            </p:nvSpPr>
            <p:spPr bwMode="auto">
              <a:xfrm>
                <a:off x="1179" y="2473"/>
                <a:ext cx="1008" cy="359"/>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8" name="Freeform 8981"/>
              <p:cNvSpPr/>
              <p:nvPr/>
            </p:nvSpPr>
            <p:spPr bwMode="auto">
              <a:xfrm>
                <a:off x="867" y="2233"/>
                <a:ext cx="269" cy="581"/>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99" name="Rectangle 8982"/>
              <p:cNvSpPr>
                <a:spLocks noChangeArrowheads="1"/>
              </p:cNvSpPr>
              <p:nvPr/>
            </p:nvSpPr>
            <p:spPr bwMode="auto">
              <a:xfrm>
                <a:off x="1684" y="2650"/>
                <a:ext cx="111" cy="19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0" name="Rectangle 8983"/>
              <p:cNvSpPr>
                <a:spLocks noChangeArrowheads="1"/>
              </p:cNvSpPr>
              <p:nvPr/>
            </p:nvSpPr>
            <p:spPr bwMode="auto">
              <a:xfrm>
                <a:off x="1573" y="2650"/>
                <a:ext cx="111" cy="19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1" name="Freeform 8984"/>
              <p:cNvSpPr/>
              <p:nvPr/>
            </p:nvSpPr>
            <p:spPr bwMode="auto">
              <a:xfrm>
                <a:off x="856" y="1487"/>
                <a:ext cx="1357" cy="317"/>
              </a:xfrm>
              <a:custGeom>
                <a:avLst/>
                <a:gdLst>
                  <a:gd name="T0" fmla="*/ 0 w 504"/>
                  <a:gd name="T1" fmla="*/ 0 h 120"/>
                  <a:gd name="T2" fmla="*/ 362 w 504"/>
                  <a:gd name="T3" fmla="*/ 0 h 120"/>
                  <a:gd name="T4" fmla="*/ 504 w 504"/>
                  <a:gd name="T5" fmla="*/ 120 h 120"/>
                  <a:gd name="T6" fmla="*/ 114 w 504"/>
                  <a:gd name="T7" fmla="*/ 120 h 120"/>
                  <a:gd name="T8" fmla="*/ 0 w 504"/>
                  <a:gd name="T9" fmla="*/ 0 h 120"/>
                  <a:gd name="T10" fmla="*/ 0 60000 65536"/>
                  <a:gd name="T11" fmla="*/ 0 60000 65536"/>
                  <a:gd name="T12" fmla="*/ 0 60000 65536"/>
                  <a:gd name="T13" fmla="*/ 0 60000 65536"/>
                  <a:gd name="T14" fmla="*/ 0 60000 65536"/>
                  <a:gd name="T15" fmla="*/ 0 w 504"/>
                  <a:gd name="T16" fmla="*/ 0 h 120"/>
                  <a:gd name="T17" fmla="*/ 504 w 504"/>
                  <a:gd name="T18" fmla="*/ 120 h 120"/>
                </a:gdLst>
                <a:ahLst/>
                <a:cxnLst>
                  <a:cxn ang="T10">
                    <a:pos x="T0" y="T1"/>
                  </a:cxn>
                  <a:cxn ang="T11">
                    <a:pos x="T2" y="T3"/>
                  </a:cxn>
                  <a:cxn ang="T12">
                    <a:pos x="T4" y="T5"/>
                  </a:cxn>
                  <a:cxn ang="T13">
                    <a:pos x="T6" y="T7"/>
                  </a:cxn>
                  <a:cxn ang="T14">
                    <a:pos x="T8" y="T9"/>
                  </a:cxn>
                </a:cxnLst>
                <a:rect l="T15" t="T16" r="T17" b="T18"/>
                <a:pathLst>
                  <a:path w="504" h="120">
                    <a:moveTo>
                      <a:pt x="0" y="0"/>
                    </a:moveTo>
                    <a:lnTo>
                      <a:pt x="362" y="0"/>
                    </a:lnTo>
                    <a:lnTo>
                      <a:pt x="504" y="120"/>
                    </a:lnTo>
                    <a:lnTo>
                      <a:pt x="114" y="120"/>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2" name="Rectangle 8985"/>
              <p:cNvSpPr>
                <a:spLocks noChangeArrowheads="1"/>
              </p:cNvSpPr>
              <p:nvPr/>
            </p:nvSpPr>
            <p:spPr bwMode="auto">
              <a:xfrm>
                <a:off x="1173" y="1735"/>
                <a:ext cx="963" cy="4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3" name="Freeform 8986"/>
              <p:cNvSpPr/>
              <p:nvPr/>
            </p:nvSpPr>
            <p:spPr bwMode="auto">
              <a:xfrm>
                <a:off x="894" y="1443"/>
                <a:ext cx="1242" cy="292"/>
              </a:xfrm>
              <a:custGeom>
                <a:avLst/>
                <a:gdLst>
                  <a:gd name="T0" fmla="*/ 0 w 1242"/>
                  <a:gd name="T1" fmla="*/ 0 h 292"/>
                  <a:gd name="T2" fmla="*/ 894 w 1242"/>
                  <a:gd name="T3" fmla="*/ 0 h 292"/>
                  <a:gd name="T4" fmla="*/ 1242 w 1242"/>
                  <a:gd name="T5" fmla="*/ 292 h 292"/>
                  <a:gd name="T6" fmla="*/ 280 w 1242"/>
                  <a:gd name="T7" fmla="*/ 292 h 292"/>
                  <a:gd name="T8" fmla="*/ 0 w 1242"/>
                  <a:gd name="T9" fmla="*/ 0 h 292"/>
                  <a:gd name="T10" fmla="*/ 0 60000 65536"/>
                  <a:gd name="T11" fmla="*/ 0 60000 65536"/>
                  <a:gd name="T12" fmla="*/ 0 60000 65536"/>
                  <a:gd name="T13" fmla="*/ 0 60000 65536"/>
                  <a:gd name="T14" fmla="*/ 0 60000 65536"/>
                  <a:gd name="T15" fmla="*/ 0 w 1242"/>
                  <a:gd name="T16" fmla="*/ 0 h 292"/>
                  <a:gd name="T17" fmla="*/ 1242 w 1242"/>
                  <a:gd name="T18" fmla="*/ 292 h 292"/>
                </a:gdLst>
                <a:ahLst/>
                <a:cxnLst>
                  <a:cxn ang="T10">
                    <a:pos x="T0" y="T1"/>
                  </a:cxn>
                  <a:cxn ang="T11">
                    <a:pos x="T2" y="T3"/>
                  </a:cxn>
                  <a:cxn ang="T12">
                    <a:pos x="T4" y="T5"/>
                  </a:cxn>
                  <a:cxn ang="T13">
                    <a:pos x="T6" y="T7"/>
                  </a:cxn>
                  <a:cxn ang="T14">
                    <a:pos x="T8" y="T9"/>
                  </a:cxn>
                </a:cxnLst>
                <a:rect l="T15" t="T16" r="T17" b="T18"/>
                <a:pathLst>
                  <a:path w="1242" h="292">
                    <a:moveTo>
                      <a:pt x="0" y="0"/>
                    </a:moveTo>
                    <a:lnTo>
                      <a:pt x="894" y="0"/>
                    </a:lnTo>
                    <a:lnTo>
                      <a:pt x="1242" y="292"/>
                    </a:lnTo>
                    <a:lnTo>
                      <a:pt x="280" y="292"/>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4" name="Freeform 8987"/>
              <p:cNvSpPr/>
              <p:nvPr/>
            </p:nvSpPr>
            <p:spPr bwMode="auto">
              <a:xfrm>
                <a:off x="896" y="1447"/>
                <a:ext cx="277" cy="333"/>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5" name="Rectangle 8988"/>
              <p:cNvSpPr>
                <a:spLocks noChangeArrowheads="1"/>
              </p:cNvSpPr>
              <p:nvPr/>
            </p:nvSpPr>
            <p:spPr bwMode="auto">
              <a:xfrm>
                <a:off x="1211" y="2656"/>
                <a:ext cx="76"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6" name="Rectangle 8989"/>
              <p:cNvSpPr>
                <a:spLocks noChangeArrowheads="1"/>
              </p:cNvSpPr>
              <p:nvPr/>
            </p:nvSpPr>
            <p:spPr bwMode="auto">
              <a:xfrm>
                <a:off x="2086"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7" name="Rectangle 8990"/>
              <p:cNvSpPr>
                <a:spLocks noChangeArrowheads="1"/>
              </p:cNvSpPr>
              <p:nvPr/>
            </p:nvSpPr>
            <p:spPr bwMode="auto">
              <a:xfrm>
                <a:off x="1969"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8" name="Rectangle 8991"/>
              <p:cNvSpPr>
                <a:spLocks noChangeArrowheads="1"/>
              </p:cNvSpPr>
              <p:nvPr/>
            </p:nvSpPr>
            <p:spPr bwMode="auto">
              <a:xfrm>
                <a:off x="1856" y="2656"/>
                <a:ext cx="76"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09" name="Rectangle 8992"/>
              <p:cNvSpPr>
                <a:spLocks noChangeArrowheads="1"/>
              </p:cNvSpPr>
              <p:nvPr/>
            </p:nvSpPr>
            <p:spPr bwMode="auto">
              <a:xfrm>
                <a:off x="1443"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10" name="Rectangle 8993"/>
              <p:cNvSpPr>
                <a:spLocks noChangeArrowheads="1"/>
              </p:cNvSpPr>
              <p:nvPr/>
            </p:nvSpPr>
            <p:spPr bwMode="auto">
              <a:xfrm>
                <a:off x="1327" y="2656"/>
                <a:ext cx="77" cy="104"/>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11" name="Rectangle 8994"/>
              <p:cNvSpPr>
                <a:spLocks noChangeArrowheads="1"/>
              </p:cNvSpPr>
              <p:nvPr/>
            </p:nvSpPr>
            <p:spPr bwMode="auto">
              <a:xfrm>
                <a:off x="120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12" name="Rectangle 8995"/>
              <p:cNvSpPr>
                <a:spLocks noChangeArrowheads="1"/>
              </p:cNvSpPr>
              <p:nvPr/>
            </p:nvSpPr>
            <p:spPr bwMode="auto">
              <a:xfrm>
                <a:off x="186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13" name="Rectangle 8996"/>
              <p:cNvSpPr>
                <a:spLocks noChangeArrowheads="1"/>
              </p:cNvSpPr>
              <p:nvPr/>
            </p:nvSpPr>
            <p:spPr bwMode="auto">
              <a:xfrm>
                <a:off x="1535" y="2524"/>
                <a:ext cx="299" cy="86"/>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4313" name="Group 8997"/>
            <p:cNvGrpSpPr/>
            <p:nvPr/>
          </p:nvGrpSpPr>
          <p:grpSpPr bwMode="auto">
            <a:xfrm>
              <a:off x="10764553" y="3802921"/>
              <a:ext cx="321832" cy="228273"/>
              <a:chOff x="0" y="888"/>
              <a:chExt cx="588" cy="514"/>
            </a:xfrm>
          </p:grpSpPr>
          <p:sp>
            <p:nvSpPr>
              <p:cNvPr id="4734" name="Freeform 8998"/>
              <p:cNvSpPr/>
              <p:nvPr/>
            </p:nvSpPr>
            <p:spPr bwMode="auto">
              <a:xfrm>
                <a:off x="0" y="888"/>
                <a:ext cx="588" cy="513"/>
              </a:xfrm>
              <a:custGeom>
                <a:avLst/>
                <a:gdLst>
                  <a:gd name="T0" fmla="*/ 6 w 588"/>
                  <a:gd name="T1" fmla="*/ 513 h 513"/>
                  <a:gd name="T2" fmla="*/ 0 w 588"/>
                  <a:gd name="T3" fmla="*/ 489 h 513"/>
                  <a:gd name="T4" fmla="*/ 72 w 588"/>
                  <a:gd name="T5" fmla="*/ 351 h 513"/>
                  <a:gd name="T6" fmla="*/ 74 w 588"/>
                  <a:gd name="T7" fmla="*/ 0 h 513"/>
                  <a:gd name="T8" fmla="*/ 515 w 588"/>
                  <a:gd name="T9" fmla="*/ 0 h 513"/>
                  <a:gd name="T10" fmla="*/ 516 w 588"/>
                  <a:gd name="T11" fmla="*/ 351 h 513"/>
                  <a:gd name="T12" fmla="*/ 588 w 588"/>
                  <a:gd name="T13" fmla="*/ 489 h 513"/>
                  <a:gd name="T14" fmla="*/ 579 w 588"/>
                  <a:gd name="T15" fmla="*/ 511 h 513"/>
                  <a:gd name="T16" fmla="*/ 6 w 588"/>
                  <a:gd name="T17" fmla="*/ 513 h 5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8"/>
                  <a:gd name="T28" fmla="*/ 0 h 513"/>
                  <a:gd name="T29" fmla="*/ 588 w 588"/>
                  <a:gd name="T30" fmla="*/ 513 h 5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8" h="513">
                    <a:moveTo>
                      <a:pt x="6" y="513"/>
                    </a:moveTo>
                    <a:lnTo>
                      <a:pt x="0" y="489"/>
                    </a:lnTo>
                    <a:lnTo>
                      <a:pt x="72" y="351"/>
                    </a:lnTo>
                    <a:lnTo>
                      <a:pt x="74" y="0"/>
                    </a:lnTo>
                    <a:lnTo>
                      <a:pt x="515" y="0"/>
                    </a:lnTo>
                    <a:lnTo>
                      <a:pt x="516" y="351"/>
                    </a:lnTo>
                    <a:lnTo>
                      <a:pt x="588" y="489"/>
                    </a:lnTo>
                    <a:lnTo>
                      <a:pt x="579" y="511"/>
                    </a:lnTo>
                    <a:lnTo>
                      <a:pt x="6" y="513"/>
                    </a:lnTo>
                    <a:close/>
                  </a:path>
                </a:pathLst>
              </a:custGeom>
              <a:solidFill>
                <a:srgbClr val="CCCCCC"/>
              </a:solidFill>
              <a:ln w="3175">
                <a:solidFill>
                  <a:srgbClr val="808080"/>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35" name="Freeform 8999"/>
              <p:cNvSpPr/>
              <p:nvPr/>
            </p:nvSpPr>
            <p:spPr bwMode="auto">
              <a:xfrm>
                <a:off x="0" y="1378"/>
                <a:ext cx="588" cy="24"/>
              </a:xfrm>
              <a:custGeom>
                <a:avLst/>
                <a:gdLst>
                  <a:gd name="T0" fmla="*/ 6 w 588"/>
                  <a:gd name="T1" fmla="*/ 24 h 24"/>
                  <a:gd name="T2" fmla="*/ 0 w 588"/>
                  <a:gd name="T3" fmla="*/ 0 h 24"/>
                  <a:gd name="T4" fmla="*/ 588 w 588"/>
                  <a:gd name="T5" fmla="*/ 0 h 24"/>
                  <a:gd name="T6" fmla="*/ 579 w 588"/>
                  <a:gd name="T7" fmla="*/ 22 h 24"/>
                  <a:gd name="T8" fmla="*/ 6 w 588"/>
                  <a:gd name="T9" fmla="*/ 24 h 24"/>
                  <a:gd name="T10" fmla="*/ 0 60000 65536"/>
                  <a:gd name="T11" fmla="*/ 0 60000 65536"/>
                  <a:gd name="T12" fmla="*/ 0 60000 65536"/>
                  <a:gd name="T13" fmla="*/ 0 60000 65536"/>
                  <a:gd name="T14" fmla="*/ 0 60000 65536"/>
                  <a:gd name="T15" fmla="*/ 0 w 588"/>
                  <a:gd name="T16" fmla="*/ 0 h 24"/>
                  <a:gd name="T17" fmla="*/ 588 w 588"/>
                  <a:gd name="T18" fmla="*/ 24 h 24"/>
                </a:gdLst>
                <a:ahLst/>
                <a:cxnLst>
                  <a:cxn ang="T10">
                    <a:pos x="T0" y="T1"/>
                  </a:cxn>
                  <a:cxn ang="T11">
                    <a:pos x="T2" y="T3"/>
                  </a:cxn>
                  <a:cxn ang="T12">
                    <a:pos x="T4" y="T5"/>
                  </a:cxn>
                  <a:cxn ang="T13">
                    <a:pos x="T6" y="T7"/>
                  </a:cxn>
                  <a:cxn ang="T14">
                    <a:pos x="T8" y="T9"/>
                  </a:cxn>
                </a:cxnLst>
                <a:rect l="T15" t="T16" r="T17" b="T18"/>
                <a:pathLst>
                  <a:path w="588" h="24">
                    <a:moveTo>
                      <a:pt x="6" y="24"/>
                    </a:moveTo>
                    <a:lnTo>
                      <a:pt x="0" y="0"/>
                    </a:lnTo>
                    <a:lnTo>
                      <a:pt x="588" y="0"/>
                    </a:lnTo>
                    <a:lnTo>
                      <a:pt x="579" y="22"/>
                    </a:lnTo>
                    <a:lnTo>
                      <a:pt x="6" y="24"/>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36" name="Freeform 9000"/>
              <p:cNvSpPr/>
              <p:nvPr/>
            </p:nvSpPr>
            <p:spPr bwMode="auto">
              <a:xfrm>
                <a:off x="85" y="902"/>
                <a:ext cx="417" cy="308"/>
              </a:xfrm>
              <a:custGeom>
                <a:avLst/>
                <a:gdLst>
                  <a:gd name="T0" fmla="*/ 420 w 420"/>
                  <a:gd name="T1" fmla="*/ 0 h 308"/>
                  <a:gd name="T2" fmla="*/ 0 w 420"/>
                  <a:gd name="T3" fmla="*/ 0 h 308"/>
                  <a:gd name="T4" fmla="*/ 1 w 420"/>
                  <a:gd name="T5" fmla="*/ 308 h 308"/>
                  <a:gd name="T6" fmla="*/ 420 w 420"/>
                  <a:gd name="T7" fmla="*/ 308 h 308"/>
                  <a:gd name="T8" fmla="*/ 420 w 420"/>
                  <a:gd name="T9" fmla="*/ 0 h 308"/>
                  <a:gd name="T10" fmla="*/ 0 60000 65536"/>
                  <a:gd name="T11" fmla="*/ 0 60000 65536"/>
                  <a:gd name="T12" fmla="*/ 0 60000 65536"/>
                  <a:gd name="T13" fmla="*/ 0 60000 65536"/>
                  <a:gd name="T14" fmla="*/ 0 60000 65536"/>
                  <a:gd name="T15" fmla="*/ 0 w 420"/>
                  <a:gd name="T16" fmla="*/ 0 h 308"/>
                  <a:gd name="T17" fmla="*/ 420 w 420"/>
                  <a:gd name="T18" fmla="*/ 308 h 308"/>
                </a:gdLst>
                <a:ahLst/>
                <a:cxnLst>
                  <a:cxn ang="T10">
                    <a:pos x="T0" y="T1"/>
                  </a:cxn>
                  <a:cxn ang="T11">
                    <a:pos x="T2" y="T3"/>
                  </a:cxn>
                  <a:cxn ang="T12">
                    <a:pos x="T4" y="T5"/>
                  </a:cxn>
                  <a:cxn ang="T13">
                    <a:pos x="T6" y="T7"/>
                  </a:cxn>
                  <a:cxn ang="T14">
                    <a:pos x="T8" y="T9"/>
                  </a:cxn>
                </a:cxnLst>
                <a:rect l="T15" t="T16" r="T17" b="T18"/>
                <a:pathLst>
                  <a:path w="420" h="308">
                    <a:moveTo>
                      <a:pt x="420" y="0"/>
                    </a:moveTo>
                    <a:lnTo>
                      <a:pt x="0" y="0"/>
                    </a:lnTo>
                    <a:lnTo>
                      <a:pt x="1" y="308"/>
                    </a:lnTo>
                    <a:lnTo>
                      <a:pt x="420" y="308"/>
                    </a:lnTo>
                    <a:lnTo>
                      <a:pt x="420" y="0"/>
                    </a:lnTo>
                    <a:close/>
                  </a:path>
                </a:pathLst>
              </a:custGeom>
              <a:gradFill rotWithShape="1">
                <a:gsLst>
                  <a:gs pos="0">
                    <a:srgbClr val="000000"/>
                  </a:gs>
                  <a:gs pos="100000">
                    <a:srgbClr val="333333"/>
                  </a:gs>
                </a:gsLst>
                <a:lin ang="2700000" scaled="1"/>
              </a:gradFill>
              <a:ln w="6350">
                <a:solidFill>
                  <a:srgbClr val="666666">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37" name="Freeform 9001"/>
              <p:cNvSpPr/>
              <p:nvPr/>
            </p:nvSpPr>
            <p:spPr bwMode="auto">
              <a:xfrm>
                <a:off x="70" y="1236"/>
                <a:ext cx="448" cy="7"/>
              </a:xfrm>
              <a:custGeom>
                <a:avLst/>
                <a:gdLst>
                  <a:gd name="T0" fmla="*/ 0 w 448"/>
                  <a:gd name="T1" fmla="*/ 6 h 7"/>
                  <a:gd name="T2" fmla="*/ 3 w 448"/>
                  <a:gd name="T3" fmla="*/ 0 h 7"/>
                  <a:gd name="T4" fmla="*/ 445 w 448"/>
                  <a:gd name="T5" fmla="*/ 0 h 7"/>
                  <a:gd name="T6" fmla="*/ 448 w 448"/>
                  <a:gd name="T7" fmla="*/ 7 h 7"/>
                  <a:gd name="T8" fmla="*/ 0 w 448"/>
                  <a:gd name="T9" fmla="*/ 6 h 7"/>
                  <a:gd name="T10" fmla="*/ 0 60000 65536"/>
                  <a:gd name="T11" fmla="*/ 0 60000 65536"/>
                  <a:gd name="T12" fmla="*/ 0 60000 65536"/>
                  <a:gd name="T13" fmla="*/ 0 60000 65536"/>
                  <a:gd name="T14" fmla="*/ 0 60000 65536"/>
                  <a:gd name="T15" fmla="*/ 0 w 448"/>
                  <a:gd name="T16" fmla="*/ 0 h 7"/>
                  <a:gd name="T17" fmla="*/ 448 w 448"/>
                  <a:gd name="T18" fmla="*/ 7 h 7"/>
                </a:gdLst>
                <a:ahLst/>
                <a:cxnLst>
                  <a:cxn ang="T10">
                    <a:pos x="T0" y="T1"/>
                  </a:cxn>
                  <a:cxn ang="T11">
                    <a:pos x="T2" y="T3"/>
                  </a:cxn>
                  <a:cxn ang="T12">
                    <a:pos x="T4" y="T5"/>
                  </a:cxn>
                  <a:cxn ang="T13">
                    <a:pos x="T6" y="T7"/>
                  </a:cxn>
                  <a:cxn ang="T14">
                    <a:pos x="T8" y="T9"/>
                  </a:cxn>
                </a:cxnLst>
                <a:rect l="T15" t="T16" r="T17" b="T18"/>
                <a:pathLst>
                  <a:path w="448" h="7">
                    <a:moveTo>
                      <a:pt x="0" y="6"/>
                    </a:moveTo>
                    <a:lnTo>
                      <a:pt x="3" y="0"/>
                    </a:lnTo>
                    <a:lnTo>
                      <a:pt x="445" y="0"/>
                    </a:lnTo>
                    <a:lnTo>
                      <a:pt x="448" y="7"/>
                    </a:lnTo>
                    <a:lnTo>
                      <a:pt x="0" y="6"/>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4333" name="Group 9002"/>
              <p:cNvGrpSpPr/>
              <p:nvPr/>
            </p:nvGrpSpPr>
            <p:grpSpPr bwMode="auto">
              <a:xfrm>
                <a:off x="55" y="1252"/>
                <a:ext cx="485" cy="84"/>
                <a:chOff x="55" y="1252"/>
                <a:chExt cx="485" cy="84"/>
              </a:xfrm>
            </p:grpSpPr>
            <p:sp>
              <p:nvSpPr>
                <p:cNvPr id="4740" name="Rectangle 9003"/>
                <p:cNvSpPr>
                  <a:spLocks noChangeArrowheads="1"/>
                </p:cNvSpPr>
                <p:nvPr/>
              </p:nvSpPr>
              <p:spPr bwMode="auto">
                <a:xfrm>
                  <a:off x="80" y="1252"/>
                  <a:ext cx="17"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1" name="Rectangle 9004"/>
                <p:cNvSpPr>
                  <a:spLocks noChangeArrowheads="1"/>
                </p:cNvSpPr>
                <p:nvPr/>
              </p:nvSpPr>
              <p:spPr bwMode="auto">
                <a:xfrm>
                  <a:off x="10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2" name="Rectangle 9005"/>
                <p:cNvSpPr>
                  <a:spLocks noChangeArrowheads="1"/>
                </p:cNvSpPr>
                <p:nvPr/>
              </p:nvSpPr>
              <p:spPr bwMode="auto">
                <a:xfrm>
                  <a:off x="12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3" name="Rectangle 9006"/>
                <p:cNvSpPr>
                  <a:spLocks noChangeArrowheads="1"/>
                </p:cNvSpPr>
                <p:nvPr/>
              </p:nvSpPr>
              <p:spPr bwMode="auto">
                <a:xfrm>
                  <a:off x="154"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4" name="Rectangle 9007"/>
                <p:cNvSpPr>
                  <a:spLocks noChangeArrowheads="1"/>
                </p:cNvSpPr>
                <p:nvPr/>
              </p:nvSpPr>
              <p:spPr bwMode="auto">
                <a:xfrm>
                  <a:off x="181"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5" name="Rectangle 9008"/>
                <p:cNvSpPr>
                  <a:spLocks noChangeArrowheads="1"/>
                </p:cNvSpPr>
                <p:nvPr/>
              </p:nvSpPr>
              <p:spPr bwMode="auto">
                <a:xfrm>
                  <a:off x="208"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6" name="Rectangle 9009"/>
                <p:cNvSpPr>
                  <a:spLocks noChangeArrowheads="1"/>
                </p:cNvSpPr>
                <p:nvPr/>
              </p:nvSpPr>
              <p:spPr bwMode="auto">
                <a:xfrm>
                  <a:off x="23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7" name="Rectangle 9010"/>
                <p:cNvSpPr>
                  <a:spLocks noChangeArrowheads="1"/>
                </p:cNvSpPr>
                <p:nvPr/>
              </p:nvSpPr>
              <p:spPr bwMode="auto">
                <a:xfrm>
                  <a:off x="26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8" name="Rectangle 9011"/>
                <p:cNvSpPr>
                  <a:spLocks noChangeArrowheads="1"/>
                </p:cNvSpPr>
                <p:nvPr/>
              </p:nvSpPr>
              <p:spPr bwMode="auto">
                <a:xfrm>
                  <a:off x="292"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49" name="Rectangle 9012"/>
                <p:cNvSpPr>
                  <a:spLocks noChangeArrowheads="1"/>
                </p:cNvSpPr>
                <p:nvPr/>
              </p:nvSpPr>
              <p:spPr bwMode="auto">
                <a:xfrm>
                  <a:off x="319"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0" name="Rectangle 9013"/>
                <p:cNvSpPr>
                  <a:spLocks noChangeArrowheads="1"/>
                </p:cNvSpPr>
                <p:nvPr/>
              </p:nvSpPr>
              <p:spPr bwMode="auto">
                <a:xfrm>
                  <a:off x="346"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1" name="Rectangle 9014"/>
                <p:cNvSpPr>
                  <a:spLocks noChangeArrowheads="1"/>
                </p:cNvSpPr>
                <p:nvPr/>
              </p:nvSpPr>
              <p:spPr bwMode="auto">
                <a:xfrm>
                  <a:off x="37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2" name="Rectangle 9015"/>
                <p:cNvSpPr>
                  <a:spLocks noChangeArrowheads="1"/>
                </p:cNvSpPr>
                <p:nvPr/>
              </p:nvSpPr>
              <p:spPr bwMode="auto">
                <a:xfrm>
                  <a:off x="403"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3" name="Rectangle 9016"/>
                <p:cNvSpPr>
                  <a:spLocks noChangeArrowheads="1"/>
                </p:cNvSpPr>
                <p:nvPr/>
              </p:nvSpPr>
              <p:spPr bwMode="auto">
                <a:xfrm>
                  <a:off x="43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4" name="Rectangle 9017"/>
                <p:cNvSpPr>
                  <a:spLocks noChangeArrowheads="1"/>
                </p:cNvSpPr>
                <p:nvPr/>
              </p:nvSpPr>
              <p:spPr bwMode="auto">
                <a:xfrm>
                  <a:off x="483" y="1252"/>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5" name="Rectangle 9018"/>
                <p:cNvSpPr>
                  <a:spLocks noChangeArrowheads="1"/>
                </p:cNvSpPr>
                <p:nvPr/>
              </p:nvSpPr>
              <p:spPr bwMode="auto">
                <a:xfrm>
                  <a:off x="45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6" name="Rectangle 9019"/>
                <p:cNvSpPr>
                  <a:spLocks noChangeArrowheads="1"/>
                </p:cNvSpPr>
                <p:nvPr/>
              </p:nvSpPr>
              <p:spPr bwMode="auto">
                <a:xfrm>
                  <a:off x="75" y="1266"/>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7" name="Rectangle 9020"/>
                <p:cNvSpPr>
                  <a:spLocks noChangeArrowheads="1"/>
                </p:cNvSpPr>
                <p:nvPr/>
              </p:nvSpPr>
              <p:spPr bwMode="auto">
                <a:xfrm>
                  <a:off x="11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8" name="Rectangle 9021"/>
                <p:cNvSpPr>
                  <a:spLocks noChangeArrowheads="1"/>
                </p:cNvSpPr>
                <p:nvPr/>
              </p:nvSpPr>
              <p:spPr bwMode="auto">
                <a:xfrm>
                  <a:off x="141"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59" name="Rectangle 9022"/>
                <p:cNvSpPr>
                  <a:spLocks noChangeArrowheads="1"/>
                </p:cNvSpPr>
                <p:nvPr/>
              </p:nvSpPr>
              <p:spPr bwMode="auto">
                <a:xfrm>
                  <a:off x="1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0" name="Rectangle 9023"/>
                <p:cNvSpPr>
                  <a:spLocks noChangeArrowheads="1"/>
                </p:cNvSpPr>
                <p:nvPr/>
              </p:nvSpPr>
              <p:spPr bwMode="auto">
                <a:xfrm>
                  <a:off x="19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1" name="Rectangle 9024"/>
                <p:cNvSpPr>
                  <a:spLocks noChangeArrowheads="1"/>
                </p:cNvSpPr>
                <p:nvPr/>
              </p:nvSpPr>
              <p:spPr bwMode="auto">
                <a:xfrm>
                  <a:off x="22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2" name="Rectangle 9025"/>
                <p:cNvSpPr>
                  <a:spLocks noChangeArrowheads="1"/>
                </p:cNvSpPr>
                <p:nvPr/>
              </p:nvSpPr>
              <p:spPr bwMode="auto">
                <a:xfrm>
                  <a:off x="24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3" name="Rectangle 9026"/>
                <p:cNvSpPr>
                  <a:spLocks noChangeArrowheads="1"/>
                </p:cNvSpPr>
                <p:nvPr/>
              </p:nvSpPr>
              <p:spPr bwMode="auto">
                <a:xfrm>
                  <a:off x="276"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4" name="Rectangle 9027"/>
                <p:cNvSpPr>
                  <a:spLocks noChangeArrowheads="1"/>
                </p:cNvSpPr>
                <p:nvPr/>
              </p:nvSpPr>
              <p:spPr bwMode="auto">
                <a:xfrm>
                  <a:off x="30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5" name="Rectangle 9028"/>
                <p:cNvSpPr>
                  <a:spLocks noChangeArrowheads="1"/>
                </p:cNvSpPr>
                <p:nvPr/>
              </p:nvSpPr>
              <p:spPr bwMode="auto">
                <a:xfrm>
                  <a:off x="33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6" name="Rectangle 9029"/>
                <p:cNvSpPr>
                  <a:spLocks noChangeArrowheads="1"/>
                </p:cNvSpPr>
                <p:nvPr/>
              </p:nvSpPr>
              <p:spPr bwMode="auto">
                <a:xfrm>
                  <a:off x="357"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7" name="Rectangle 9030"/>
                <p:cNvSpPr>
                  <a:spLocks noChangeArrowheads="1"/>
                </p:cNvSpPr>
                <p:nvPr/>
              </p:nvSpPr>
              <p:spPr bwMode="auto">
                <a:xfrm>
                  <a:off x="38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8" name="Rectangle 9031"/>
                <p:cNvSpPr>
                  <a:spLocks noChangeArrowheads="1"/>
                </p:cNvSpPr>
                <p:nvPr/>
              </p:nvSpPr>
              <p:spPr bwMode="auto">
                <a:xfrm>
                  <a:off x="412"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69" name="Rectangle 9032"/>
                <p:cNvSpPr>
                  <a:spLocks noChangeArrowheads="1"/>
                </p:cNvSpPr>
                <p:nvPr/>
              </p:nvSpPr>
              <p:spPr bwMode="auto">
                <a:xfrm>
                  <a:off x="43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0" name="Rectangle 9033"/>
                <p:cNvSpPr>
                  <a:spLocks noChangeArrowheads="1"/>
                </p:cNvSpPr>
                <p:nvPr/>
              </p:nvSpPr>
              <p:spPr bwMode="auto">
                <a:xfrm>
                  <a:off x="49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1" name="Rectangle 9034"/>
                <p:cNvSpPr>
                  <a:spLocks noChangeArrowheads="1"/>
                </p:cNvSpPr>
                <p:nvPr/>
              </p:nvSpPr>
              <p:spPr bwMode="auto">
                <a:xfrm>
                  <a:off x="4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2" name="Rectangle 9035"/>
                <p:cNvSpPr>
                  <a:spLocks noChangeArrowheads="1"/>
                </p:cNvSpPr>
                <p:nvPr/>
              </p:nvSpPr>
              <p:spPr bwMode="auto">
                <a:xfrm>
                  <a:off x="70"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3" name="Rectangle 9036"/>
                <p:cNvSpPr>
                  <a:spLocks noChangeArrowheads="1"/>
                </p:cNvSpPr>
                <p:nvPr/>
              </p:nvSpPr>
              <p:spPr bwMode="auto">
                <a:xfrm>
                  <a:off x="103"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4" name="Rectangle 9037"/>
                <p:cNvSpPr>
                  <a:spLocks noChangeArrowheads="1"/>
                </p:cNvSpPr>
                <p:nvPr/>
              </p:nvSpPr>
              <p:spPr bwMode="auto">
                <a:xfrm>
                  <a:off x="130"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5" name="Rectangle 9038"/>
                <p:cNvSpPr>
                  <a:spLocks noChangeArrowheads="1"/>
                </p:cNvSpPr>
                <p:nvPr/>
              </p:nvSpPr>
              <p:spPr bwMode="auto">
                <a:xfrm>
                  <a:off x="15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6" name="Rectangle 9039"/>
                <p:cNvSpPr>
                  <a:spLocks noChangeArrowheads="1"/>
                </p:cNvSpPr>
                <p:nvPr/>
              </p:nvSpPr>
              <p:spPr bwMode="auto">
                <a:xfrm>
                  <a:off x="18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7" name="Rectangle 9040"/>
                <p:cNvSpPr>
                  <a:spLocks noChangeArrowheads="1"/>
                </p:cNvSpPr>
                <p:nvPr/>
              </p:nvSpPr>
              <p:spPr bwMode="auto">
                <a:xfrm>
                  <a:off x="21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8" name="Rectangle 9041"/>
                <p:cNvSpPr>
                  <a:spLocks noChangeArrowheads="1"/>
                </p:cNvSpPr>
                <p:nvPr/>
              </p:nvSpPr>
              <p:spPr bwMode="auto">
                <a:xfrm>
                  <a:off x="23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79" name="Rectangle 9042"/>
                <p:cNvSpPr>
                  <a:spLocks noChangeArrowheads="1"/>
                </p:cNvSpPr>
                <p:nvPr/>
              </p:nvSpPr>
              <p:spPr bwMode="auto">
                <a:xfrm>
                  <a:off x="26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0" name="Rectangle 9043"/>
                <p:cNvSpPr>
                  <a:spLocks noChangeArrowheads="1"/>
                </p:cNvSpPr>
                <p:nvPr/>
              </p:nvSpPr>
              <p:spPr bwMode="auto">
                <a:xfrm>
                  <a:off x="29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1" name="Rectangle 9044"/>
                <p:cNvSpPr>
                  <a:spLocks noChangeArrowheads="1"/>
                </p:cNvSpPr>
                <p:nvPr/>
              </p:nvSpPr>
              <p:spPr bwMode="auto">
                <a:xfrm>
                  <a:off x="31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2" name="Rectangle 9045"/>
                <p:cNvSpPr>
                  <a:spLocks noChangeArrowheads="1"/>
                </p:cNvSpPr>
                <p:nvPr/>
              </p:nvSpPr>
              <p:spPr bwMode="auto">
                <a:xfrm>
                  <a:off x="34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3" name="Rectangle 9046"/>
                <p:cNvSpPr>
                  <a:spLocks noChangeArrowheads="1"/>
                </p:cNvSpPr>
                <p:nvPr/>
              </p:nvSpPr>
              <p:spPr bwMode="auto">
                <a:xfrm>
                  <a:off x="37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4" name="Rectangle 9047"/>
                <p:cNvSpPr>
                  <a:spLocks noChangeArrowheads="1"/>
                </p:cNvSpPr>
                <p:nvPr/>
              </p:nvSpPr>
              <p:spPr bwMode="auto">
                <a:xfrm>
                  <a:off x="39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5" name="Rectangle 9048"/>
                <p:cNvSpPr>
                  <a:spLocks noChangeArrowheads="1"/>
                </p:cNvSpPr>
                <p:nvPr/>
              </p:nvSpPr>
              <p:spPr bwMode="auto">
                <a:xfrm>
                  <a:off x="424"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6" name="Rectangle 9049"/>
                <p:cNvSpPr>
                  <a:spLocks noChangeArrowheads="1"/>
                </p:cNvSpPr>
                <p:nvPr/>
              </p:nvSpPr>
              <p:spPr bwMode="auto">
                <a:xfrm>
                  <a:off x="485" y="128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7" name="Rectangle 9050"/>
                <p:cNvSpPr>
                  <a:spLocks noChangeArrowheads="1"/>
                </p:cNvSpPr>
                <p:nvPr/>
              </p:nvSpPr>
              <p:spPr bwMode="auto">
                <a:xfrm>
                  <a:off x="451"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8" name="Rectangle 9051"/>
                <p:cNvSpPr>
                  <a:spLocks noChangeArrowheads="1"/>
                </p:cNvSpPr>
                <p:nvPr/>
              </p:nvSpPr>
              <p:spPr bwMode="auto">
                <a:xfrm>
                  <a:off x="119"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89" name="Rectangle 9052"/>
                <p:cNvSpPr>
                  <a:spLocks noChangeArrowheads="1"/>
                </p:cNvSpPr>
                <p:nvPr/>
              </p:nvSpPr>
              <p:spPr bwMode="auto">
                <a:xfrm>
                  <a:off x="146"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0" name="Rectangle 9053"/>
                <p:cNvSpPr>
                  <a:spLocks noChangeArrowheads="1"/>
                </p:cNvSpPr>
                <p:nvPr/>
              </p:nvSpPr>
              <p:spPr bwMode="auto">
                <a:xfrm>
                  <a:off x="173"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1" name="Rectangle 9054"/>
                <p:cNvSpPr>
                  <a:spLocks noChangeArrowheads="1"/>
                </p:cNvSpPr>
                <p:nvPr/>
              </p:nvSpPr>
              <p:spPr bwMode="auto">
                <a:xfrm>
                  <a:off x="20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2" name="Rectangle 9055"/>
                <p:cNvSpPr>
                  <a:spLocks noChangeArrowheads="1"/>
                </p:cNvSpPr>
                <p:nvPr/>
              </p:nvSpPr>
              <p:spPr bwMode="auto">
                <a:xfrm>
                  <a:off x="22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3" name="Rectangle 9056"/>
                <p:cNvSpPr>
                  <a:spLocks noChangeArrowheads="1"/>
                </p:cNvSpPr>
                <p:nvPr/>
              </p:nvSpPr>
              <p:spPr bwMode="auto">
                <a:xfrm>
                  <a:off x="25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4" name="Rectangle 9057"/>
                <p:cNvSpPr>
                  <a:spLocks noChangeArrowheads="1"/>
                </p:cNvSpPr>
                <p:nvPr/>
              </p:nvSpPr>
              <p:spPr bwMode="auto">
                <a:xfrm>
                  <a:off x="28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5" name="Rectangle 9058"/>
                <p:cNvSpPr>
                  <a:spLocks noChangeArrowheads="1"/>
                </p:cNvSpPr>
                <p:nvPr/>
              </p:nvSpPr>
              <p:spPr bwMode="auto">
                <a:xfrm>
                  <a:off x="30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6" name="Rectangle 9059"/>
                <p:cNvSpPr>
                  <a:spLocks noChangeArrowheads="1"/>
                </p:cNvSpPr>
                <p:nvPr/>
              </p:nvSpPr>
              <p:spPr bwMode="auto">
                <a:xfrm>
                  <a:off x="33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7" name="Rectangle 9060"/>
                <p:cNvSpPr>
                  <a:spLocks noChangeArrowheads="1"/>
                </p:cNvSpPr>
                <p:nvPr/>
              </p:nvSpPr>
              <p:spPr bwMode="auto">
                <a:xfrm>
                  <a:off x="36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8" name="Rectangle 9061"/>
                <p:cNvSpPr>
                  <a:spLocks noChangeArrowheads="1"/>
                </p:cNvSpPr>
                <p:nvPr/>
              </p:nvSpPr>
              <p:spPr bwMode="auto">
                <a:xfrm>
                  <a:off x="388"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99" name="Rectangle 9062"/>
                <p:cNvSpPr>
                  <a:spLocks noChangeArrowheads="1"/>
                </p:cNvSpPr>
                <p:nvPr/>
              </p:nvSpPr>
              <p:spPr bwMode="auto">
                <a:xfrm>
                  <a:off x="41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0" name="Rectangle 9063"/>
                <p:cNvSpPr>
                  <a:spLocks noChangeArrowheads="1"/>
                </p:cNvSpPr>
                <p:nvPr/>
              </p:nvSpPr>
              <p:spPr bwMode="auto">
                <a:xfrm>
                  <a:off x="44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1" name="Rectangle 9064"/>
                <p:cNvSpPr>
                  <a:spLocks noChangeArrowheads="1"/>
                </p:cNvSpPr>
                <p:nvPr/>
              </p:nvSpPr>
              <p:spPr bwMode="auto">
                <a:xfrm>
                  <a:off x="498" y="129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2" name="Rectangle 9065"/>
                <p:cNvSpPr>
                  <a:spLocks noChangeArrowheads="1"/>
                </p:cNvSpPr>
                <p:nvPr/>
              </p:nvSpPr>
              <p:spPr bwMode="auto">
                <a:xfrm>
                  <a:off x="47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3" name="Rectangle 9066"/>
                <p:cNvSpPr>
                  <a:spLocks noChangeArrowheads="1"/>
                </p:cNvSpPr>
                <p:nvPr/>
              </p:nvSpPr>
              <p:spPr bwMode="auto">
                <a:xfrm>
                  <a:off x="65"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4" name="Rectangle 9067"/>
                <p:cNvSpPr>
                  <a:spLocks noChangeArrowheads="1"/>
                </p:cNvSpPr>
                <p:nvPr/>
              </p:nvSpPr>
              <p:spPr bwMode="auto">
                <a:xfrm>
                  <a:off x="92"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5" name="Rectangle 9068"/>
                <p:cNvSpPr>
                  <a:spLocks noChangeArrowheads="1"/>
                </p:cNvSpPr>
                <p:nvPr/>
              </p:nvSpPr>
              <p:spPr bwMode="auto">
                <a:xfrm>
                  <a:off x="60"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6" name="Rectangle 9069"/>
                <p:cNvSpPr>
                  <a:spLocks noChangeArrowheads="1"/>
                </p:cNvSpPr>
                <p:nvPr/>
              </p:nvSpPr>
              <p:spPr bwMode="auto">
                <a:xfrm>
                  <a:off x="9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7" name="Rectangle 9070"/>
                <p:cNvSpPr>
                  <a:spLocks noChangeArrowheads="1"/>
                </p:cNvSpPr>
                <p:nvPr/>
              </p:nvSpPr>
              <p:spPr bwMode="auto">
                <a:xfrm>
                  <a:off x="12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8" name="Rectangle 9071"/>
                <p:cNvSpPr>
                  <a:spLocks noChangeArrowheads="1"/>
                </p:cNvSpPr>
                <p:nvPr/>
              </p:nvSpPr>
              <p:spPr bwMode="auto">
                <a:xfrm>
                  <a:off x="15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09" name="Rectangle 9072"/>
                <p:cNvSpPr>
                  <a:spLocks noChangeArrowheads="1"/>
                </p:cNvSpPr>
                <p:nvPr/>
              </p:nvSpPr>
              <p:spPr bwMode="auto">
                <a:xfrm>
                  <a:off x="176"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0" name="Rectangle 9073"/>
                <p:cNvSpPr>
                  <a:spLocks noChangeArrowheads="1"/>
                </p:cNvSpPr>
                <p:nvPr/>
              </p:nvSpPr>
              <p:spPr bwMode="auto">
                <a:xfrm>
                  <a:off x="20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1" name="Rectangle 9074"/>
                <p:cNvSpPr>
                  <a:spLocks noChangeArrowheads="1"/>
                </p:cNvSpPr>
                <p:nvPr/>
              </p:nvSpPr>
              <p:spPr bwMode="auto">
                <a:xfrm>
                  <a:off x="23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2" name="Rectangle 9075"/>
                <p:cNvSpPr>
                  <a:spLocks noChangeArrowheads="1"/>
                </p:cNvSpPr>
                <p:nvPr/>
              </p:nvSpPr>
              <p:spPr bwMode="auto">
                <a:xfrm>
                  <a:off x="25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3" name="Rectangle 9076"/>
                <p:cNvSpPr>
                  <a:spLocks noChangeArrowheads="1"/>
                </p:cNvSpPr>
                <p:nvPr/>
              </p:nvSpPr>
              <p:spPr bwMode="auto">
                <a:xfrm>
                  <a:off x="28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4" name="Rectangle 9077"/>
                <p:cNvSpPr>
                  <a:spLocks noChangeArrowheads="1"/>
                </p:cNvSpPr>
                <p:nvPr/>
              </p:nvSpPr>
              <p:spPr bwMode="auto">
                <a:xfrm>
                  <a:off x="31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5" name="Rectangle 9078"/>
                <p:cNvSpPr>
                  <a:spLocks noChangeArrowheads="1"/>
                </p:cNvSpPr>
                <p:nvPr/>
              </p:nvSpPr>
              <p:spPr bwMode="auto">
                <a:xfrm>
                  <a:off x="33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6" name="Rectangle 9079"/>
                <p:cNvSpPr>
                  <a:spLocks noChangeArrowheads="1"/>
                </p:cNvSpPr>
                <p:nvPr/>
              </p:nvSpPr>
              <p:spPr bwMode="auto">
                <a:xfrm>
                  <a:off x="36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7" name="Rectangle 9080"/>
                <p:cNvSpPr>
                  <a:spLocks noChangeArrowheads="1"/>
                </p:cNvSpPr>
                <p:nvPr/>
              </p:nvSpPr>
              <p:spPr bwMode="auto">
                <a:xfrm>
                  <a:off x="39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8" name="Rectangle 9081"/>
                <p:cNvSpPr>
                  <a:spLocks noChangeArrowheads="1"/>
                </p:cNvSpPr>
                <p:nvPr/>
              </p:nvSpPr>
              <p:spPr bwMode="auto">
                <a:xfrm>
                  <a:off x="41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19" name="Rectangle 9082"/>
                <p:cNvSpPr>
                  <a:spLocks noChangeArrowheads="1"/>
                </p:cNvSpPr>
                <p:nvPr/>
              </p:nvSpPr>
              <p:spPr bwMode="auto">
                <a:xfrm>
                  <a:off x="499"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0" name="Rectangle 9083"/>
                <p:cNvSpPr>
                  <a:spLocks noChangeArrowheads="1"/>
                </p:cNvSpPr>
                <p:nvPr/>
              </p:nvSpPr>
              <p:spPr bwMode="auto">
                <a:xfrm>
                  <a:off x="445"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1" name="Rectangle 9084"/>
                <p:cNvSpPr>
                  <a:spLocks noChangeArrowheads="1"/>
                </p:cNvSpPr>
                <p:nvPr/>
              </p:nvSpPr>
              <p:spPr bwMode="auto">
                <a:xfrm>
                  <a:off x="11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2" name="Rectangle 9085"/>
                <p:cNvSpPr>
                  <a:spLocks noChangeArrowheads="1"/>
                </p:cNvSpPr>
                <p:nvPr/>
              </p:nvSpPr>
              <p:spPr bwMode="auto">
                <a:xfrm>
                  <a:off x="14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3" name="Rectangle 9086"/>
                <p:cNvSpPr>
                  <a:spLocks noChangeArrowheads="1"/>
                </p:cNvSpPr>
                <p:nvPr/>
              </p:nvSpPr>
              <p:spPr bwMode="auto">
                <a:xfrm>
                  <a:off x="171"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4" name="Rectangle 9087"/>
                <p:cNvSpPr>
                  <a:spLocks noChangeArrowheads="1"/>
                </p:cNvSpPr>
                <p:nvPr/>
              </p:nvSpPr>
              <p:spPr bwMode="auto">
                <a:xfrm>
                  <a:off x="198"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5" name="Rectangle 9088"/>
                <p:cNvSpPr>
                  <a:spLocks noChangeArrowheads="1"/>
                </p:cNvSpPr>
                <p:nvPr/>
              </p:nvSpPr>
              <p:spPr bwMode="auto">
                <a:xfrm>
                  <a:off x="227" y="1324"/>
                  <a:ext cx="11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6" name="Rectangle 9089"/>
                <p:cNvSpPr>
                  <a:spLocks noChangeArrowheads="1"/>
                </p:cNvSpPr>
                <p:nvPr/>
              </p:nvSpPr>
              <p:spPr bwMode="auto">
                <a:xfrm>
                  <a:off x="34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7" name="Rectangle 9090"/>
                <p:cNvSpPr>
                  <a:spLocks noChangeArrowheads="1"/>
                </p:cNvSpPr>
                <p:nvPr/>
              </p:nvSpPr>
              <p:spPr bwMode="auto">
                <a:xfrm>
                  <a:off x="37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8" name="Rectangle 9091"/>
                <p:cNvSpPr>
                  <a:spLocks noChangeArrowheads="1"/>
                </p:cNvSpPr>
                <p:nvPr/>
              </p:nvSpPr>
              <p:spPr bwMode="auto">
                <a:xfrm>
                  <a:off x="402"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29" name="Rectangle 9092"/>
                <p:cNvSpPr>
                  <a:spLocks noChangeArrowheads="1"/>
                </p:cNvSpPr>
                <p:nvPr/>
              </p:nvSpPr>
              <p:spPr bwMode="auto">
                <a:xfrm>
                  <a:off x="429"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0" name="Rectangle 9093"/>
                <p:cNvSpPr>
                  <a:spLocks noChangeArrowheads="1"/>
                </p:cNvSpPr>
                <p:nvPr/>
              </p:nvSpPr>
              <p:spPr bwMode="auto">
                <a:xfrm>
                  <a:off x="48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1" name="Rectangle 9094"/>
                <p:cNvSpPr>
                  <a:spLocks noChangeArrowheads="1"/>
                </p:cNvSpPr>
                <p:nvPr/>
              </p:nvSpPr>
              <p:spPr bwMode="auto">
                <a:xfrm>
                  <a:off x="456"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2" name="Rectangle 9095"/>
                <p:cNvSpPr>
                  <a:spLocks noChangeArrowheads="1"/>
                </p:cNvSpPr>
                <p:nvPr/>
              </p:nvSpPr>
              <p:spPr bwMode="auto">
                <a:xfrm>
                  <a:off x="5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3" name="Rectangle 9096"/>
                <p:cNvSpPr>
                  <a:spLocks noChangeArrowheads="1"/>
                </p:cNvSpPr>
                <p:nvPr/>
              </p:nvSpPr>
              <p:spPr bwMode="auto">
                <a:xfrm>
                  <a:off x="8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4" name="Rectangle 9097"/>
                <p:cNvSpPr>
                  <a:spLocks noChangeArrowheads="1"/>
                </p:cNvSpPr>
                <p:nvPr/>
              </p:nvSpPr>
              <p:spPr bwMode="auto">
                <a:xfrm>
                  <a:off x="511" y="132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835" name="Rectangle 9098"/>
                <p:cNvSpPr>
                  <a:spLocks noChangeArrowheads="1"/>
                </p:cNvSpPr>
                <p:nvPr/>
              </p:nvSpPr>
              <p:spPr bwMode="auto">
                <a:xfrm>
                  <a:off x="472"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4739" name="Rectangle 9099"/>
              <p:cNvSpPr>
                <a:spLocks noChangeArrowheads="1"/>
              </p:cNvSpPr>
              <p:nvPr/>
            </p:nvSpPr>
            <p:spPr bwMode="auto">
              <a:xfrm>
                <a:off x="262" y="1342"/>
                <a:ext cx="58" cy="23"/>
              </a:xfrm>
              <a:prstGeom prst="rect">
                <a:avLst/>
              </a:prstGeom>
              <a:solidFill>
                <a:srgbClr val="B3B3B3"/>
              </a:solidFill>
              <a:ln w="3175">
                <a:solidFill>
                  <a:srgbClr val="969696"/>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240" name="Group 9100"/>
            <p:cNvGrpSpPr/>
            <p:nvPr/>
          </p:nvGrpSpPr>
          <p:grpSpPr bwMode="auto">
            <a:xfrm>
              <a:off x="10802814" y="3955101"/>
              <a:ext cx="216056" cy="363162"/>
              <a:chOff x="103" y="714"/>
              <a:chExt cx="530" cy="1173"/>
            </a:xfrm>
          </p:grpSpPr>
          <p:sp>
            <p:nvSpPr>
              <p:cNvPr id="4732" name="Oval 9101"/>
              <p:cNvSpPr>
                <a:spLocks noChangeArrowheads="1"/>
              </p:cNvSpPr>
              <p:nvPr/>
            </p:nvSpPr>
            <p:spPr bwMode="auto">
              <a:xfrm>
                <a:off x="249" y="714"/>
                <a:ext cx="246" cy="246"/>
              </a:xfrm>
              <a:prstGeom prst="ellipse">
                <a:avLst/>
              </a:prstGeom>
              <a:solidFill>
                <a:srgbClr val="000000"/>
              </a:solidFill>
              <a:ln w="3175">
                <a:solidFill>
                  <a:srgbClr val="99B1FF"/>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33" name="Freeform 9102"/>
              <p:cNvSpPr/>
              <p:nvPr/>
            </p:nvSpPr>
            <p:spPr bwMode="auto">
              <a:xfrm>
                <a:off x="103" y="986"/>
                <a:ext cx="530" cy="901"/>
              </a:xfrm>
              <a:custGeom>
                <a:avLst/>
                <a:gdLst>
                  <a:gd name="T0" fmla="*/ 0 w 530"/>
                  <a:gd name="T1" fmla="*/ 435 h 901"/>
                  <a:gd name="T2" fmla="*/ 0 w 530"/>
                  <a:gd name="T3" fmla="*/ 86 h 901"/>
                  <a:gd name="T4" fmla="*/ 266 w 530"/>
                  <a:gd name="T5" fmla="*/ 2 h 901"/>
                  <a:gd name="T6" fmla="*/ 530 w 530"/>
                  <a:gd name="T7" fmla="*/ 86 h 901"/>
                  <a:gd name="T8" fmla="*/ 530 w 530"/>
                  <a:gd name="T9" fmla="*/ 441 h 901"/>
                  <a:gd name="T10" fmla="*/ 420 w 530"/>
                  <a:gd name="T11" fmla="*/ 441 h 901"/>
                  <a:gd name="T12" fmla="*/ 420 w 530"/>
                  <a:gd name="T13" fmla="*/ 180 h 901"/>
                  <a:gd name="T14" fmla="*/ 421 w 530"/>
                  <a:gd name="T15" fmla="*/ 484 h 901"/>
                  <a:gd name="T16" fmla="*/ 469 w 530"/>
                  <a:gd name="T17" fmla="*/ 901 h 901"/>
                  <a:gd name="T18" fmla="*/ 358 w 530"/>
                  <a:gd name="T19" fmla="*/ 901 h 901"/>
                  <a:gd name="T20" fmla="*/ 269 w 530"/>
                  <a:gd name="T21" fmla="*/ 547 h 901"/>
                  <a:gd name="T22" fmla="*/ 256 w 530"/>
                  <a:gd name="T23" fmla="*/ 547 h 901"/>
                  <a:gd name="T24" fmla="*/ 158 w 530"/>
                  <a:gd name="T25" fmla="*/ 901 h 901"/>
                  <a:gd name="T26" fmla="*/ 62 w 530"/>
                  <a:gd name="T27" fmla="*/ 901 h 901"/>
                  <a:gd name="T28" fmla="*/ 109 w 530"/>
                  <a:gd name="T29" fmla="*/ 478 h 901"/>
                  <a:gd name="T30" fmla="*/ 108 w 530"/>
                  <a:gd name="T31" fmla="*/ 176 h 901"/>
                  <a:gd name="T32" fmla="*/ 110 w 530"/>
                  <a:gd name="T33" fmla="*/ 439 h 901"/>
                  <a:gd name="T34" fmla="*/ 0 w 530"/>
                  <a:gd name="T35" fmla="*/ 435 h 9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0"/>
                  <a:gd name="T55" fmla="*/ 0 h 901"/>
                  <a:gd name="T56" fmla="*/ 530 w 530"/>
                  <a:gd name="T57" fmla="*/ 901 h 9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0" h="901">
                    <a:moveTo>
                      <a:pt x="0" y="435"/>
                    </a:moveTo>
                    <a:cubicBezTo>
                      <a:pt x="0" y="260"/>
                      <a:pt x="0" y="86"/>
                      <a:pt x="0" y="86"/>
                    </a:cubicBezTo>
                    <a:cubicBezTo>
                      <a:pt x="80" y="14"/>
                      <a:pt x="178" y="2"/>
                      <a:pt x="266" y="2"/>
                    </a:cubicBezTo>
                    <a:cubicBezTo>
                      <a:pt x="266" y="2"/>
                      <a:pt x="452" y="0"/>
                      <a:pt x="530" y="86"/>
                    </a:cubicBezTo>
                    <a:cubicBezTo>
                      <a:pt x="530" y="86"/>
                      <a:pt x="530" y="263"/>
                      <a:pt x="530" y="441"/>
                    </a:cubicBezTo>
                    <a:cubicBezTo>
                      <a:pt x="516" y="475"/>
                      <a:pt x="458" y="513"/>
                      <a:pt x="420" y="441"/>
                    </a:cubicBezTo>
                    <a:cubicBezTo>
                      <a:pt x="420" y="331"/>
                      <a:pt x="420" y="166"/>
                      <a:pt x="420" y="180"/>
                    </a:cubicBezTo>
                    <a:lnTo>
                      <a:pt x="421" y="484"/>
                    </a:lnTo>
                    <a:lnTo>
                      <a:pt x="469" y="901"/>
                    </a:lnTo>
                    <a:lnTo>
                      <a:pt x="358" y="901"/>
                    </a:lnTo>
                    <a:lnTo>
                      <a:pt x="269" y="547"/>
                    </a:lnTo>
                    <a:lnTo>
                      <a:pt x="256" y="547"/>
                    </a:lnTo>
                    <a:lnTo>
                      <a:pt x="158" y="901"/>
                    </a:lnTo>
                    <a:lnTo>
                      <a:pt x="62" y="901"/>
                    </a:lnTo>
                    <a:lnTo>
                      <a:pt x="109" y="478"/>
                    </a:lnTo>
                    <a:lnTo>
                      <a:pt x="108" y="176"/>
                    </a:lnTo>
                    <a:cubicBezTo>
                      <a:pt x="108" y="170"/>
                      <a:pt x="108" y="399"/>
                      <a:pt x="110" y="439"/>
                    </a:cubicBezTo>
                    <a:cubicBezTo>
                      <a:pt x="74" y="499"/>
                      <a:pt x="8" y="477"/>
                      <a:pt x="0" y="435"/>
                    </a:cubicBezTo>
                    <a:close/>
                  </a:path>
                </a:pathLst>
              </a:custGeom>
              <a:solidFill>
                <a:srgbClr val="000000"/>
              </a:solidFill>
              <a:ln w="3175">
                <a:solidFill>
                  <a:srgbClr val="99B1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241" name="Group 9103"/>
            <p:cNvGrpSpPr/>
            <p:nvPr/>
          </p:nvGrpSpPr>
          <p:grpSpPr bwMode="auto">
            <a:xfrm>
              <a:off x="10422467" y="3968937"/>
              <a:ext cx="283572" cy="217897"/>
              <a:chOff x="1105" y="1007"/>
              <a:chExt cx="188" cy="189"/>
            </a:xfrm>
          </p:grpSpPr>
          <p:sp>
            <p:nvSpPr>
              <p:cNvPr id="4727" name="Freeform 9104"/>
              <p:cNvSpPr/>
              <p:nvPr/>
            </p:nvSpPr>
            <p:spPr bwMode="auto">
              <a:xfrm>
                <a:off x="1105" y="1007"/>
                <a:ext cx="188" cy="189"/>
              </a:xfrm>
              <a:custGeom>
                <a:avLst/>
                <a:gdLst>
                  <a:gd name="T0" fmla="*/ 52 w 188"/>
                  <a:gd name="T1" fmla="*/ 189 h 189"/>
                  <a:gd name="T2" fmla="*/ 83 w 188"/>
                  <a:gd name="T3" fmla="*/ 180 h 189"/>
                  <a:gd name="T4" fmla="*/ 85 w 188"/>
                  <a:gd name="T5" fmla="*/ 150 h 189"/>
                  <a:gd name="T6" fmla="*/ 0 w 188"/>
                  <a:gd name="T7" fmla="*/ 150 h 189"/>
                  <a:gd name="T8" fmla="*/ 1 w 188"/>
                  <a:gd name="T9" fmla="*/ 0 h 189"/>
                  <a:gd name="T10" fmla="*/ 187 w 188"/>
                  <a:gd name="T11" fmla="*/ 0 h 189"/>
                  <a:gd name="T12" fmla="*/ 188 w 188"/>
                  <a:gd name="T13" fmla="*/ 150 h 189"/>
                  <a:gd name="T14" fmla="*/ 103 w 188"/>
                  <a:gd name="T15" fmla="*/ 150 h 189"/>
                  <a:gd name="T16" fmla="*/ 104 w 188"/>
                  <a:gd name="T17" fmla="*/ 181 h 189"/>
                  <a:gd name="T18" fmla="*/ 137 w 188"/>
                  <a:gd name="T19" fmla="*/ 189 h 189"/>
                  <a:gd name="T20" fmla="*/ 52 w 188"/>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8"/>
                  <a:gd name="T34" fmla="*/ 0 h 189"/>
                  <a:gd name="T35" fmla="*/ 188 w 188"/>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8" h="189">
                    <a:moveTo>
                      <a:pt x="52" y="189"/>
                    </a:moveTo>
                    <a:lnTo>
                      <a:pt x="83" y="180"/>
                    </a:lnTo>
                    <a:lnTo>
                      <a:pt x="85" y="150"/>
                    </a:lnTo>
                    <a:lnTo>
                      <a:pt x="0" y="150"/>
                    </a:lnTo>
                    <a:lnTo>
                      <a:pt x="1" y="0"/>
                    </a:lnTo>
                    <a:lnTo>
                      <a:pt x="187" y="0"/>
                    </a:lnTo>
                    <a:lnTo>
                      <a:pt x="188" y="150"/>
                    </a:lnTo>
                    <a:lnTo>
                      <a:pt x="103" y="150"/>
                    </a:lnTo>
                    <a:lnTo>
                      <a:pt x="104" y="181"/>
                    </a:lnTo>
                    <a:lnTo>
                      <a:pt x="137" y="189"/>
                    </a:lnTo>
                    <a:lnTo>
                      <a:pt x="52" y="189"/>
                    </a:lnTo>
                    <a:close/>
                  </a:path>
                </a:pathLst>
              </a:custGeom>
              <a:solidFill>
                <a:srgbClr val="CCCCCC"/>
              </a:solidFill>
              <a:ln w="3175">
                <a:solidFill>
                  <a:srgbClr val="999999"/>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8" name="Freeform 9105"/>
              <p:cNvSpPr/>
              <p:nvPr/>
            </p:nvSpPr>
            <p:spPr bwMode="auto">
              <a:xfrm>
                <a:off x="1111" y="1013"/>
                <a:ext cx="176" cy="131"/>
              </a:xfrm>
              <a:custGeom>
                <a:avLst/>
                <a:gdLst>
                  <a:gd name="T0" fmla="*/ 420 w 420"/>
                  <a:gd name="T1" fmla="*/ 0 h 308"/>
                  <a:gd name="T2" fmla="*/ 0 w 420"/>
                  <a:gd name="T3" fmla="*/ 0 h 308"/>
                  <a:gd name="T4" fmla="*/ 1 w 420"/>
                  <a:gd name="T5" fmla="*/ 308 h 308"/>
                  <a:gd name="T6" fmla="*/ 420 w 420"/>
                  <a:gd name="T7" fmla="*/ 308 h 308"/>
                  <a:gd name="T8" fmla="*/ 420 w 420"/>
                  <a:gd name="T9" fmla="*/ 0 h 308"/>
                  <a:gd name="T10" fmla="*/ 0 60000 65536"/>
                  <a:gd name="T11" fmla="*/ 0 60000 65536"/>
                  <a:gd name="T12" fmla="*/ 0 60000 65536"/>
                  <a:gd name="T13" fmla="*/ 0 60000 65536"/>
                  <a:gd name="T14" fmla="*/ 0 60000 65536"/>
                  <a:gd name="T15" fmla="*/ 0 w 420"/>
                  <a:gd name="T16" fmla="*/ 0 h 308"/>
                  <a:gd name="T17" fmla="*/ 420 w 420"/>
                  <a:gd name="T18" fmla="*/ 308 h 308"/>
                </a:gdLst>
                <a:ahLst/>
                <a:cxnLst>
                  <a:cxn ang="T10">
                    <a:pos x="T0" y="T1"/>
                  </a:cxn>
                  <a:cxn ang="T11">
                    <a:pos x="T2" y="T3"/>
                  </a:cxn>
                  <a:cxn ang="T12">
                    <a:pos x="T4" y="T5"/>
                  </a:cxn>
                  <a:cxn ang="T13">
                    <a:pos x="T6" y="T7"/>
                  </a:cxn>
                  <a:cxn ang="T14">
                    <a:pos x="T8" y="T9"/>
                  </a:cxn>
                </a:cxnLst>
                <a:rect l="T15" t="T16" r="T17" b="T18"/>
                <a:pathLst>
                  <a:path w="420" h="308">
                    <a:moveTo>
                      <a:pt x="420" y="0"/>
                    </a:moveTo>
                    <a:lnTo>
                      <a:pt x="0" y="0"/>
                    </a:lnTo>
                    <a:lnTo>
                      <a:pt x="1" y="308"/>
                    </a:lnTo>
                    <a:lnTo>
                      <a:pt x="420" y="308"/>
                    </a:lnTo>
                    <a:lnTo>
                      <a:pt x="420" y="0"/>
                    </a:lnTo>
                    <a:close/>
                  </a:path>
                </a:pathLst>
              </a:custGeom>
              <a:gradFill rotWithShape="1">
                <a:gsLst>
                  <a:gs pos="0">
                    <a:srgbClr val="000000"/>
                  </a:gs>
                  <a:gs pos="100000">
                    <a:srgbClr val="333333"/>
                  </a:gs>
                </a:gsLst>
                <a:lin ang="2700000" scaled="1"/>
              </a:gradFill>
              <a:ln w="3175">
                <a:solidFill>
                  <a:srgbClr val="666666">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9" name="Oval 9106"/>
              <p:cNvSpPr>
                <a:spLocks noChangeArrowheads="1"/>
              </p:cNvSpPr>
              <p:nvPr/>
            </p:nvSpPr>
            <p:spPr bwMode="auto">
              <a:xfrm>
                <a:off x="1271" y="1149"/>
                <a:ext cx="12" cy="6"/>
              </a:xfrm>
              <a:prstGeom prst="ellipse">
                <a:avLst/>
              </a:prstGeom>
              <a:solidFill>
                <a:srgbClr val="666666"/>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30" name="Oval 9107"/>
              <p:cNvSpPr>
                <a:spLocks noChangeArrowheads="1"/>
              </p:cNvSpPr>
              <p:nvPr/>
            </p:nvSpPr>
            <p:spPr bwMode="auto">
              <a:xfrm>
                <a:off x="1253" y="1149"/>
                <a:ext cx="12" cy="6"/>
              </a:xfrm>
              <a:prstGeom prst="ellipse">
                <a:avLst/>
              </a:prstGeom>
              <a:solidFill>
                <a:srgbClr val="999999"/>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31" name="Oval 9108"/>
              <p:cNvSpPr>
                <a:spLocks noChangeArrowheads="1"/>
              </p:cNvSpPr>
              <p:nvPr/>
            </p:nvSpPr>
            <p:spPr bwMode="auto">
              <a:xfrm>
                <a:off x="1234" y="1149"/>
                <a:ext cx="12" cy="6"/>
              </a:xfrm>
              <a:prstGeom prst="ellipse">
                <a:avLst/>
              </a:prstGeom>
              <a:solidFill>
                <a:srgbClr val="999999"/>
              </a:solidFill>
              <a:ln w="3175">
                <a:solidFill>
                  <a:srgbClr val="969696"/>
                </a:solidFill>
                <a:round/>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242" name="Group 9109"/>
            <p:cNvGrpSpPr/>
            <p:nvPr/>
          </p:nvGrpSpPr>
          <p:grpSpPr bwMode="auto">
            <a:xfrm>
              <a:off x="10615907" y="4055365"/>
              <a:ext cx="189042" cy="217895"/>
              <a:chOff x="1572" y="2018"/>
              <a:chExt cx="81" cy="121"/>
            </a:xfrm>
          </p:grpSpPr>
          <p:sp>
            <p:nvSpPr>
              <p:cNvPr id="4719" name="AutoShape 9110"/>
              <p:cNvSpPr>
                <a:spLocks noChangeArrowheads="1"/>
              </p:cNvSpPr>
              <p:nvPr/>
            </p:nvSpPr>
            <p:spPr bwMode="auto">
              <a:xfrm rot="10189029" flipH="1">
                <a:off x="1573" y="2018"/>
                <a:ext cx="79" cy="23"/>
              </a:xfrm>
              <a:prstGeom prst="parallelogram">
                <a:avLst>
                  <a:gd name="adj" fmla="val 168797"/>
                </a:avLst>
              </a:prstGeom>
              <a:solidFill>
                <a:srgbClr val="CCCCCC"/>
              </a:solidFill>
              <a:ln w="3175">
                <a:solidFill>
                  <a:srgbClr val="DDDDDD"/>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0" name="AutoShape 9111"/>
              <p:cNvSpPr>
                <a:spLocks noChangeArrowheads="1"/>
              </p:cNvSpPr>
              <p:nvPr/>
            </p:nvSpPr>
            <p:spPr bwMode="auto">
              <a:xfrm rot="5400000">
                <a:off x="1537" y="2060"/>
                <a:ext cx="114" cy="43"/>
              </a:xfrm>
              <a:prstGeom prst="parallelogram">
                <a:avLst>
                  <a:gd name="adj" fmla="val 35840"/>
                </a:avLst>
              </a:prstGeom>
              <a:solidFill>
                <a:srgbClr val="999999"/>
              </a:solidFill>
              <a:ln w="3175">
                <a:solidFill>
                  <a:srgbClr val="BBBBBB"/>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1" name="AutoShape 9112"/>
              <p:cNvSpPr>
                <a:spLocks noChangeArrowheads="1"/>
              </p:cNvSpPr>
              <p:nvPr/>
            </p:nvSpPr>
            <p:spPr bwMode="auto">
              <a:xfrm rot="16200000" flipH="1">
                <a:off x="1582" y="2068"/>
                <a:ext cx="105" cy="37"/>
              </a:xfrm>
              <a:prstGeom prst="parallelogram">
                <a:avLst>
                  <a:gd name="adj" fmla="val 20088"/>
                </a:avLst>
              </a:prstGeom>
              <a:solidFill>
                <a:srgbClr val="BBBBBB"/>
              </a:solidFill>
              <a:ln w="3175">
                <a:solidFill>
                  <a:srgbClr val="DDDDDD"/>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2" name="AutoShape 9113"/>
              <p:cNvSpPr>
                <a:spLocks noChangeArrowheads="1"/>
              </p:cNvSpPr>
              <p:nvPr/>
            </p:nvSpPr>
            <p:spPr bwMode="auto">
              <a:xfrm rot="16200000" flipH="1">
                <a:off x="1585" y="2074"/>
                <a:ext cx="99" cy="29"/>
              </a:xfrm>
              <a:prstGeom prst="parallelogram">
                <a:avLst>
                  <a:gd name="adj" fmla="val 19519"/>
                </a:avLst>
              </a:prstGeom>
              <a:solidFill>
                <a:srgbClr val="CCCCCC"/>
              </a:solidFill>
              <a:ln w="3175">
                <a:solidFill>
                  <a:srgbClr val="BBBBBB"/>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3" name="AutoShape 9114"/>
              <p:cNvSpPr>
                <a:spLocks noChangeArrowheads="1"/>
              </p:cNvSpPr>
              <p:nvPr/>
            </p:nvSpPr>
            <p:spPr bwMode="auto">
              <a:xfrm rot="16200000" flipH="1">
                <a:off x="1630" y="2033"/>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4" name="AutoShape 9115"/>
              <p:cNvSpPr>
                <a:spLocks noChangeArrowheads="1"/>
              </p:cNvSpPr>
              <p:nvPr/>
            </p:nvSpPr>
            <p:spPr bwMode="auto">
              <a:xfrm rot="16200000" flipH="1">
                <a:off x="1630" y="2036"/>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5" name="AutoShape 9116"/>
              <p:cNvSpPr>
                <a:spLocks noChangeArrowheads="1"/>
              </p:cNvSpPr>
              <p:nvPr/>
            </p:nvSpPr>
            <p:spPr bwMode="auto">
              <a:xfrm rot="16200000" flipH="1">
                <a:off x="1630" y="2047"/>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26" name="AutoShape 9117"/>
              <p:cNvSpPr>
                <a:spLocks noChangeArrowheads="1"/>
              </p:cNvSpPr>
              <p:nvPr/>
            </p:nvSpPr>
            <p:spPr bwMode="auto">
              <a:xfrm rot="16200000" flipH="1">
                <a:off x="1630" y="2043"/>
                <a:ext cx="10" cy="29"/>
              </a:xfrm>
              <a:prstGeom prst="parallelogram">
                <a:avLst>
                  <a:gd name="adj" fmla="val 60463"/>
                </a:avLst>
              </a:prstGeom>
              <a:solidFill>
                <a:srgbClr val="999999"/>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243" name="Group 9118"/>
            <p:cNvGrpSpPr/>
            <p:nvPr/>
          </p:nvGrpSpPr>
          <p:grpSpPr bwMode="auto">
            <a:xfrm>
              <a:off x="10489984" y="4235262"/>
              <a:ext cx="389349" cy="86517"/>
              <a:chOff x="956" y="1228"/>
              <a:chExt cx="248" cy="74"/>
            </a:xfrm>
          </p:grpSpPr>
          <p:sp>
            <p:nvSpPr>
              <p:cNvPr id="4619" name="Freeform 9119"/>
              <p:cNvSpPr/>
              <p:nvPr/>
            </p:nvSpPr>
            <p:spPr bwMode="auto">
              <a:xfrm>
                <a:off x="956" y="1230"/>
                <a:ext cx="248" cy="69"/>
              </a:xfrm>
              <a:custGeom>
                <a:avLst/>
                <a:gdLst>
                  <a:gd name="T0" fmla="*/ 3 w 248"/>
                  <a:gd name="T1" fmla="*/ 69 h 69"/>
                  <a:gd name="T2" fmla="*/ 0 w 248"/>
                  <a:gd name="T3" fmla="*/ 59 h 69"/>
                  <a:gd name="T4" fmla="*/ 30 w 248"/>
                  <a:gd name="T5" fmla="*/ 0 h 69"/>
                  <a:gd name="T6" fmla="*/ 218 w 248"/>
                  <a:gd name="T7" fmla="*/ 0 h 69"/>
                  <a:gd name="T8" fmla="*/ 248 w 248"/>
                  <a:gd name="T9" fmla="*/ 59 h 69"/>
                  <a:gd name="T10" fmla="*/ 244 w 248"/>
                  <a:gd name="T11" fmla="*/ 68 h 69"/>
                  <a:gd name="T12" fmla="*/ 3 w 248"/>
                  <a:gd name="T13" fmla="*/ 69 h 69"/>
                  <a:gd name="T14" fmla="*/ 0 60000 65536"/>
                  <a:gd name="T15" fmla="*/ 0 60000 65536"/>
                  <a:gd name="T16" fmla="*/ 0 60000 65536"/>
                  <a:gd name="T17" fmla="*/ 0 60000 65536"/>
                  <a:gd name="T18" fmla="*/ 0 60000 65536"/>
                  <a:gd name="T19" fmla="*/ 0 60000 65536"/>
                  <a:gd name="T20" fmla="*/ 0 60000 65536"/>
                  <a:gd name="T21" fmla="*/ 0 w 248"/>
                  <a:gd name="T22" fmla="*/ 0 h 69"/>
                  <a:gd name="T23" fmla="*/ 248 w 2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69">
                    <a:moveTo>
                      <a:pt x="3" y="69"/>
                    </a:moveTo>
                    <a:lnTo>
                      <a:pt x="0" y="59"/>
                    </a:lnTo>
                    <a:lnTo>
                      <a:pt x="30" y="0"/>
                    </a:lnTo>
                    <a:lnTo>
                      <a:pt x="218" y="0"/>
                    </a:lnTo>
                    <a:lnTo>
                      <a:pt x="248" y="59"/>
                    </a:lnTo>
                    <a:lnTo>
                      <a:pt x="244" y="68"/>
                    </a:lnTo>
                    <a:lnTo>
                      <a:pt x="3" y="69"/>
                    </a:lnTo>
                    <a:close/>
                  </a:path>
                </a:pathLst>
              </a:custGeom>
              <a:solidFill>
                <a:srgbClr val="AAAAAA"/>
              </a:solidFill>
              <a:ln w="3175">
                <a:solidFill>
                  <a:srgbClr val="808080"/>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20" name="Freeform 9120"/>
              <p:cNvSpPr/>
              <p:nvPr/>
            </p:nvSpPr>
            <p:spPr bwMode="auto">
              <a:xfrm>
                <a:off x="956" y="1289"/>
                <a:ext cx="248" cy="10"/>
              </a:xfrm>
              <a:custGeom>
                <a:avLst/>
                <a:gdLst>
                  <a:gd name="T0" fmla="*/ 6 w 588"/>
                  <a:gd name="T1" fmla="*/ 24 h 24"/>
                  <a:gd name="T2" fmla="*/ 0 w 588"/>
                  <a:gd name="T3" fmla="*/ 0 h 24"/>
                  <a:gd name="T4" fmla="*/ 588 w 588"/>
                  <a:gd name="T5" fmla="*/ 0 h 24"/>
                  <a:gd name="T6" fmla="*/ 579 w 588"/>
                  <a:gd name="T7" fmla="*/ 22 h 24"/>
                  <a:gd name="T8" fmla="*/ 6 w 588"/>
                  <a:gd name="T9" fmla="*/ 24 h 24"/>
                  <a:gd name="T10" fmla="*/ 0 60000 65536"/>
                  <a:gd name="T11" fmla="*/ 0 60000 65536"/>
                  <a:gd name="T12" fmla="*/ 0 60000 65536"/>
                  <a:gd name="T13" fmla="*/ 0 60000 65536"/>
                  <a:gd name="T14" fmla="*/ 0 60000 65536"/>
                  <a:gd name="T15" fmla="*/ 0 w 588"/>
                  <a:gd name="T16" fmla="*/ 0 h 24"/>
                  <a:gd name="T17" fmla="*/ 588 w 588"/>
                  <a:gd name="T18" fmla="*/ 24 h 24"/>
                </a:gdLst>
                <a:ahLst/>
                <a:cxnLst>
                  <a:cxn ang="T10">
                    <a:pos x="T0" y="T1"/>
                  </a:cxn>
                  <a:cxn ang="T11">
                    <a:pos x="T2" y="T3"/>
                  </a:cxn>
                  <a:cxn ang="T12">
                    <a:pos x="T4" y="T5"/>
                  </a:cxn>
                  <a:cxn ang="T13">
                    <a:pos x="T6" y="T7"/>
                  </a:cxn>
                  <a:cxn ang="T14">
                    <a:pos x="T8" y="T9"/>
                  </a:cxn>
                </a:cxnLst>
                <a:rect l="T15" t="T16" r="T17" b="T18"/>
                <a:pathLst>
                  <a:path w="588" h="24">
                    <a:moveTo>
                      <a:pt x="6" y="24"/>
                    </a:moveTo>
                    <a:lnTo>
                      <a:pt x="0" y="0"/>
                    </a:lnTo>
                    <a:lnTo>
                      <a:pt x="588" y="0"/>
                    </a:lnTo>
                    <a:lnTo>
                      <a:pt x="579" y="22"/>
                    </a:lnTo>
                    <a:lnTo>
                      <a:pt x="6" y="24"/>
                    </a:lnTo>
                    <a:close/>
                  </a:path>
                </a:pathLst>
              </a:custGeom>
              <a:solidFill>
                <a:srgbClr val="666666"/>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21" name="Freeform 9121"/>
              <p:cNvSpPr/>
              <p:nvPr/>
            </p:nvSpPr>
            <p:spPr bwMode="auto">
              <a:xfrm>
                <a:off x="986" y="1228"/>
                <a:ext cx="188" cy="3"/>
              </a:xfrm>
              <a:custGeom>
                <a:avLst/>
                <a:gdLst>
                  <a:gd name="T0" fmla="*/ 0 w 448"/>
                  <a:gd name="T1" fmla="*/ 6 h 7"/>
                  <a:gd name="T2" fmla="*/ 3 w 448"/>
                  <a:gd name="T3" fmla="*/ 0 h 7"/>
                  <a:gd name="T4" fmla="*/ 445 w 448"/>
                  <a:gd name="T5" fmla="*/ 0 h 7"/>
                  <a:gd name="T6" fmla="*/ 448 w 448"/>
                  <a:gd name="T7" fmla="*/ 7 h 7"/>
                  <a:gd name="T8" fmla="*/ 0 w 448"/>
                  <a:gd name="T9" fmla="*/ 6 h 7"/>
                  <a:gd name="T10" fmla="*/ 0 60000 65536"/>
                  <a:gd name="T11" fmla="*/ 0 60000 65536"/>
                  <a:gd name="T12" fmla="*/ 0 60000 65536"/>
                  <a:gd name="T13" fmla="*/ 0 60000 65536"/>
                  <a:gd name="T14" fmla="*/ 0 60000 65536"/>
                  <a:gd name="T15" fmla="*/ 0 w 448"/>
                  <a:gd name="T16" fmla="*/ 0 h 7"/>
                  <a:gd name="T17" fmla="*/ 448 w 448"/>
                  <a:gd name="T18" fmla="*/ 7 h 7"/>
                </a:gdLst>
                <a:ahLst/>
                <a:cxnLst>
                  <a:cxn ang="T10">
                    <a:pos x="T0" y="T1"/>
                  </a:cxn>
                  <a:cxn ang="T11">
                    <a:pos x="T2" y="T3"/>
                  </a:cxn>
                  <a:cxn ang="T12">
                    <a:pos x="T4" y="T5"/>
                  </a:cxn>
                  <a:cxn ang="T13">
                    <a:pos x="T6" y="T7"/>
                  </a:cxn>
                  <a:cxn ang="T14">
                    <a:pos x="T8" y="T9"/>
                  </a:cxn>
                </a:cxnLst>
                <a:rect l="T15" t="T16" r="T17" b="T18"/>
                <a:pathLst>
                  <a:path w="448" h="7">
                    <a:moveTo>
                      <a:pt x="0" y="6"/>
                    </a:moveTo>
                    <a:lnTo>
                      <a:pt x="3" y="0"/>
                    </a:lnTo>
                    <a:lnTo>
                      <a:pt x="445" y="0"/>
                    </a:lnTo>
                    <a:lnTo>
                      <a:pt x="448" y="7"/>
                    </a:lnTo>
                    <a:lnTo>
                      <a:pt x="0" y="6"/>
                    </a:lnTo>
                    <a:close/>
                  </a:path>
                </a:pathLst>
              </a:custGeom>
              <a:solidFill>
                <a:srgbClr val="808080"/>
              </a:soli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2244" name="Group 9122"/>
              <p:cNvGrpSpPr/>
              <p:nvPr/>
            </p:nvGrpSpPr>
            <p:grpSpPr bwMode="auto">
              <a:xfrm>
                <a:off x="986" y="1254"/>
                <a:ext cx="197" cy="48"/>
                <a:chOff x="55" y="1252"/>
                <a:chExt cx="485" cy="84"/>
              </a:xfrm>
            </p:grpSpPr>
            <p:sp>
              <p:nvSpPr>
                <p:cNvPr id="4623" name="Rectangle 9123"/>
                <p:cNvSpPr>
                  <a:spLocks noChangeArrowheads="1"/>
                </p:cNvSpPr>
                <p:nvPr/>
              </p:nvSpPr>
              <p:spPr bwMode="auto">
                <a:xfrm>
                  <a:off x="80" y="1252"/>
                  <a:ext cx="17"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24" name="Rectangle 9124"/>
                <p:cNvSpPr>
                  <a:spLocks noChangeArrowheads="1"/>
                </p:cNvSpPr>
                <p:nvPr/>
              </p:nvSpPr>
              <p:spPr bwMode="auto">
                <a:xfrm>
                  <a:off x="10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25" name="Rectangle 9125"/>
                <p:cNvSpPr>
                  <a:spLocks noChangeArrowheads="1"/>
                </p:cNvSpPr>
                <p:nvPr/>
              </p:nvSpPr>
              <p:spPr bwMode="auto">
                <a:xfrm>
                  <a:off x="12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26" name="Rectangle 9126"/>
                <p:cNvSpPr>
                  <a:spLocks noChangeArrowheads="1"/>
                </p:cNvSpPr>
                <p:nvPr/>
              </p:nvSpPr>
              <p:spPr bwMode="auto">
                <a:xfrm>
                  <a:off x="154"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27" name="Rectangle 9127"/>
                <p:cNvSpPr>
                  <a:spLocks noChangeArrowheads="1"/>
                </p:cNvSpPr>
                <p:nvPr/>
              </p:nvSpPr>
              <p:spPr bwMode="auto">
                <a:xfrm>
                  <a:off x="181"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28" name="Rectangle 9128"/>
                <p:cNvSpPr>
                  <a:spLocks noChangeArrowheads="1"/>
                </p:cNvSpPr>
                <p:nvPr/>
              </p:nvSpPr>
              <p:spPr bwMode="auto">
                <a:xfrm>
                  <a:off x="208"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29" name="Rectangle 9129"/>
                <p:cNvSpPr>
                  <a:spLocks noChangeArrowheads="1"/>
                </p:cNvSpPr>
                <p:nvPr/>
              </p:nvSpPr>
              <p:spPr bwMode="auto">
                <a:xfrm>
                  <a:off x="23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0" name="Rectangle 9130"/>
                <p:cNvSpPr>
                  <a:spLocks noChangeArrowheads="1"/>
                </p:cNvSpPr>
                <p:nvPr/>
              </p:nvSpPr>
              <p:spPr bwMode="auto">
                <a:xfrm>
                  <a:off x="26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1" name="Rectangle 9131"/>
                <p:cNvSpPr>
                  <a:spLocks noChangeArrowheads="1"/>
                </p:cNvSpPr>
                <p:nvPr/>
              </p:nvSpPr>
              <p:spPr bwMode="auto">
                <a:xfrm>
                  <a:off x="292"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2" name="Rectangle 9132"/>
                <p:cNvSpPr>
                  <a:spLocks noChangeArrowheads="1"/>
                </p:cNvSpPr>
                <p:nvPr/>
              </p:nvSpPr>
              <p:spPr bwMode="auto">
                <a:xfrm>
                  <a:off x="319"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3" name="Rectangle 9133"/>
                <p:cNvSpPr>
                  <a:spLocks noChangeArrowheads="1"/>
                </p:cNvSpPr>
                <p:nvPr/>
              </p:nvSpPr>
              <p:spPr bwMode="auto">
                <a:xfrm>
                  <a:off x="346"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4" name="Rectangle 9134"/>
                <p:cNvSpPr>
                  <a:spLocks noChangeArrowheads="1"/>
                </p:cNvSpPr>
                <p:nvPr/>
              </p:nvSpPr>
              <p:spPr bwMode="auto">
                <a:xfrm>
                  <a:off x="375"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5" name="Rectangle 9135"/>
                <p:cNvSpPr>
                  <a:spLocks noChangeArrowheads="1"/>
                </p:cNvSpPr>
                <p:nvPr/>
              </p:nvSpPr>
              <p:spPr bwMode="auto">
                <a:xfrm>
                  <a:off x="403"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6" name="Rectangle 9136"/>
                <p:cNvSpPr>
                  <a:spLocks noChangeArrowheads="1"/>
                </p:cNvSpPr>
                <p:nvPr/>
              </p:nvSpPr>
              <p:spPr bwMode="auto">
                <a:xfrm>
                  <a:off x="430"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7" name="Rectangle 9137"/>
                <p:cNvSpPr>
                  <a:spLocks noChangeArrowheads="1"/>
                </p:cNvSpPr>
                <p:nvPr/>
              </p:nvSpPr>
              <p:spPr bwMode="auto">
                <a:xfrm>
                  <a:off x="483" y="1252"/>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8" name="Rectangle 9138"/>
                <p:cNvSpPr>
                  <a:spLocks noChangeArrowheads="1"/>
                </p:cNvSpPr>
                <p:nvPr/>
              </p:nvSpPr>
              <p:spPr bwMode="auto">
                <a:xfrm>
                  <a:off x="457" y="1252"/>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39" name="Rectangle 9139"/>
                <p:cNvSpPr>
                  <a:spLocks noChangeArrowheads="1"/>
                </p:cNvSpPr>
                <p:nvPr/>
              </p:nvSpPr>
              <p:spPr bwMode="auto">
                <a:xfrm>
                  <a:off x="75" y="1266"/>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0" name="Rectangle 9140"/>
                <p:cNvSpPr>
                  <a:spLocks noChangeArrowheads="1"/>
                </p:cNvSpPr>
                <p:nvPr/>
              </p:nvSpPr>
              <p:spPr bwMode="auto">
                <a:xfrm>
                  <a:off x="11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1" name="Rectangle 9141"/>
                <p:cNvSpPr>
                  <a:spLocks noChangeArrowheads="1"/>
                </p:cNvSpPr>
                <p:nvPr/>
              </p:nvSpPr>
              <p:spPr bwMode="auto">
                <a:xfrm>
                  <a:off x="141"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2" name="Rectangle 9142"/>
                <p:cNvSpPr>
                  <a:spLocks noChangeArrowheads="1"/>
                </p:cNvSpPr>
                <p:nvPr/>
              </p:nvSpPr>
              <p:spPr bwMode="auto">
                <a:xfrm>
                  <a:off x="1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3" name="Rectangle 9143"/>
                <p:cNvSpPr>
                  <a:spLocks noChangeArrowheads="1"/>
                </p:cNvSpPr>
                <p:nvPr/>
              </p:nvSpPr>
              <p:spPr bwMode="auto">
                <a:xfrm>
                  <a:off x="19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4" name="Rectangle 9144"/>
                <p:cNvSpPr>
                  <a:spLocks noChangeArrowheads="1"/>
                </p:cNvSpPr>
                <p:nvPr/>
              </p:nvSpPr>
              <p:spPr bwMode="auto">
                <a:xfrm>
                  <a:off x="22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5" name="Rectangle 9145"/>
                <p:cNvSpPr>
                  <a:spLocks noChangeArrowheads="1"/>
                </p:cNvSpPr>
                <p:nvPr/>
              </p:nvSpPr>
              <p:spPr bwMode="auto">
                <a:xfrm>
                  <a:off x="24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6" name="Rectangle 9146"/>
                <p:cNvSpPr>
                  <a:spLocks noChangeArrowheads="1"/>
                </p:cNvSpPr>
                <p:nvPr/>
              </p:nvSpPr>
              <p:spPr bwMode="auto">
                <a:xfrm>
                  <a:off x="276"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7" name="Rectangle 9147"/>
                <p:cNvSpPr>
                  <a:spLocks noChangeArrowheads="1"/>
                </p:cNvSpPr>
                <p:nvPr/>
              </p:nvSpPr>
              <p:spPr bwMode="auto">
                <a:xfrm>
                  <a:off x="303"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8" name="Rectangle 9148"/>
                <p:cNvSpPr>
                  <a:spLocks noChangeArrowheads="1"/>
                </p:cNvSpPr>
                <p:nvPr/>
              </p:nvSpPr>
              <p:spPr bwMode="auto">
                <a:xfrm>
                  <a:off x="330"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49" name="Rectangle 9149"/>
                <p:cNvSpPr>
                  <a:spLocks noChangeArrowheads="1"/>
                </p:cNvSpPr>
                <p:nvPr/>
              </p:nvSpPr>
              <p:spPr bwMode="auto">
                <a:xfrm>
                  <a:off x="357"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0" name="Rectangle 9150"/>
                <p:cNvSpPr>
                  <a:spLocks noChangeArrowheads="1"/>
                </p:cNvSpPr>
                <p:nvPr/>
              </p:nvSpPr>
              <p:spPr bwMode="auto">
                <a:xfrm>
                  <a:off x="38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1" name="Rectangle 9151"/>
                <p:cNvSpPr>
                  <a:spLocks noChangeArrowheads="1"/>
                </p:cNvSpPr>
                <p:nvPr/>
              </p:nvSpPr>
              <p:spPr bwMode="auto">
                <a:xfrm>
                  <a:off x="412"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2" name="Rectangle 9152"/>
                <p:cNvSpPr>
                  <a:spLocks noChangeArrowheads="1"/>
                </p:cNvSpPr>
                <p:nvPr/>
              </p:nvSpPr>
              <p:spPr bwMode="auto">
                <a:xfrm>
                  <a:off x="439"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3" name="Rectangle 9153"/>
                <p:cNvSpPr>
                  <a:spLocks noChangeArrowheads="1"/>
                </p:cNvSpPr>
                <p:nvPr/>
              </p:nvSpPr>
              <p:spPr bwMode="auto">
                <a:xfrm>
                  <a:off x="494"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4" name="Rectangle 9154"/>
                <p:cNvSpPr>
                  <a:spLocks noChangeArrowheads="1"/>
                </p:cNvSpPr>
                <p:nvPr/>
              </p:nvSpPr>
              <p:spPr bwMode="auto">
                <a:xfrm>
                  <a:off x="468" y="1266"/>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5" name="Rectangle 9155"/>
                <p:cNvSpPr>
                  <a:spLocks noChangeArrowheads="1"/>
                </p:cNvSpPr>
                <p:nvPr/>
              </p:nvSpPr>
              <p:spPr bwMode="auto">
                <a:xfrm>
                  <a:off x="70"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6" name="Rectangle 9156"/>
                <p:cNvSpPr>
                  <a:spLocks noChangeArrowheads="1"/>
                </p:cNvSpPr>
                <p:nvPr/>
              </p:nvSpPr>
              <p:spPr bwMode="auto">
                <a:xfrm>
                  <a:off x="103"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7" name="Rectangle 9157"/>
                <p:cNvSpPr>
                  <a:spLocks noChangeArrowheads="1"/>
                </p:cNvSpPr>
                <p:nvPr/>
              </p:nvSpPr>
              <p:spPr bwMode="auto">
                <a:xfrm>
                  <a:off x="130"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8" name="Rectangle 9158"/>
                <p:cNvSpPr>
                  <a:spLocks noChangeArrowheads="1"/>
                </p:cNvSpPr>
                <p:nvPr/>
              </p:nvSpPr>
              <p:spPr bwMode="auto">
                <a:xfrm>
                  <a:off x="15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59" name="Rectangle 9159"/>
                <p:cNvSpPr>
                  <a:spLocks noChangeArrowheads="1"/>
                </p:cNvSpPr>
                <p:nvPr/>
              </p:nvSpPr>
              <p:spPr bwMode="auto">
                <a:xfrm>
                  <a:off x="18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0" name="Rectangle 9160"/>
                <p:cNvSpPr>
                  <a:spLocks noChangeArrowheads="1"/>
                </p:cNvSpPr>
                <p:nvPr/>
              </p:nvSpPr>
              <p:spPr bwMode="auto">
                <a:xfrm>
                  <a:off x="21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1" name="Rectangle 9161"/>
                <p:cNvSpPr>
                  <a:spLocks noChangeArrowheads="1"/>
                </p:cNvSpPr>
                <p:nvPr/>
              </p:nvSpPr>
              <p:spPr bwMode="auto">
                <a:xfrm>
                  <a:off x="23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2" name="Rectangle 9162"/>
                <p:cNvSpPr>
                  <a:spLocks noChangeArrowheads="1"/>
                </p:cNvSpPr>
                <p:nvPr/>
              </p:nvSpPr>
              <p:spPr bwMode="auto">
                <a:xfrm>
                  <a:off x="26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3" name="Rectangle 9163"/>
                <p:cNvSpPr>
                  <a:spLocks noChangeArrowheads="1"/>
                </p:cNvSpPr>
                <p:nvPr/>
              </p:nvSpPr>
              <p:spPr bwMode="auto">
                <a:xfrm>
                  <a:off x="29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4" name="Rectangle 9164"/>
                <p:cNvSpPr>
                  <a:spLocks noChangeArrowheads="1"/>
                </p:cNvSpPr>
                <p:nvPr/>
              </p:nvSpPr>
              <p:spPr bwMode="auto">
                <a:xfrm>
                  <a:off x="319"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5" name="Rectangle 9165"/>
                <p:cNvSpPr>
                  <a:spLocks noChangeArrowheads="1"/>
                </p:cNvSpPr>
                <p:nvPr/>
              </p:nvSpPr>
              <p:spPr bwMode="auto">
                <a:xfrm>
                  <a:off x="345"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6" name="Rectangle 9166"/>
                <p:cNvSpPr>
                  <a:spLocks noChangeArrowheads="1"/>
                </p:cNvSpPr>
                <p:nvPr/>
              </p:nvSpPr>
              <p:spPr bwMode="auto">
                <a:xfrm>
                  <a:off x="372"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7" name="Rectangle 9167"/>
                <p:cNvSpPr>
                  <a:spLocks noChangeArrowheads="1"/>
                </p:cNvSpPr>
                <p:nvPr/>
              </p:nvSpPr>
              <p:spPr bwMode="auto">
                <a:xfrm>
                  <a:off x="397"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8" name="Rectangle 9168"/>
                <p:cNvSpPr>
                  <a:spLocks noChangeArrowheads="1"/>
                </p:cNvSpPr>
                <p:nvPr/>
              </p:nvSpPr>
              <p:spPr bwMode="auto">
                <a:xfrm>
                  <a:off x="424" y="128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69" name="Rectangle 9169"/>
                <p:cNvSpPr>
                  <a:spLocks noChangeArrowheads="1"/>
                </p:cNvSpPr>
                <p:nvPr/>
              </p:nvSpPr>
              <p:spPr bwMode="auto">
                <a:xfrm>
                  <a:off x="485" y="128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0" name="Rectangle 9170"/>
                <p:cNvSpPr>
                  <a:spLocks noChangeArrowheads="1"/>
                </p:cNvSpPr>
                <p:nvPr/>
              </p:nvSpPr>
              <p:spPr bwMode="auto">
                <a:xfrm>
                  <a:off x="451" y="1280"/>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1" name="Rectangle 9171"/>
                <p:cNvSpPr>
                  <a:spLocks noChangeArrowheads="1"/>
                </p:cNvSpPr>
                <p:nvPr/>
              </p:nvSpPr>
              <p:spPr bwMode="auto">
                <a:xfrm>
                  <a:off x="119"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2" name="Rectangle 9172"/>
                <p:cNvSpPr>
                  <a:spLocks noChangeArrowheads="1"/>
                </p:cNvSpPr>
                <p:nvPr/>
              </p:nvSpPr>
              <p:spPr bwMode="auto">
                <a:xfrm>
                  <a:off x="146"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3" name="Rectangle 9173"/>
                <p:cNvSpPr>
                  <a:spLocks noChangeArrowheads="1"/>
                </p:cNvSpPr>
                <p:nvPr/>
              </p:nvSpPr>
              <p:spPr bwMode="auto">
                <a:xfrm>
                  <a:off x="173"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4" name="Rectangle 9174"/>
                <p:cNvSpPr>
                  <a:spLocks noChangeArrowheads="1"/>
                </p:cNvSpPr>
                <p:nvPr/>
              </p:nvSpPr>
              <p:spPr bwMode="auto">
                <a:xfrm>
                  <a:off x="20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5" name="Rectangle 9175"/>
                <p:cNvSpPr>
                  <a:spLocks noChangeArrowheads="1"/>
                </p:cNvSpPr>
                <p:nvPr/>
              </p:nvSpPr>
              <p:spPr bwMode="auto">
                <a:xfrm>
                  <a:off x="22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6" name="Rectangle 9176"/>
                <p:cNvSpPr>
                  <a:spLocks noChangeArrowheads="1"/>
                </p:cNvSpPr>
                <p:nvPr/>
              </p:nvSpPr>
              <p:spPr bwMode="auto">
                <a:xfrm>
                  <a:off x="25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7" name="Rectangle 9177"/>
                <p:cNvSpPr>
                  <a:spLocks noChangeArrowheads="1"/>
                </p:cNvSpPr>
                <p:nvPr/>
              </p:nvSpPr>
              <p:spPr bwMode="auto">
                <a:xfrm>
                  <a:off x="28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8" name="Rectangle 9178"/>
                <p:cNvSpPr>
                  <a:spLocks noChangeArrowheads="1"/>
                </p:cNvSpPr>
                <p:nvPr/>
              </p:nvSpPr>
              <p:spPr bwMode="auto">
                <a:xfrm>
                  <a:off x="307"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79" name="Rectangle 9179"/>
                <p:cNvSpPr>
                  <a:spLocks noChangeArrowheads="1"/>
                </p:cNvSpPr>
                <p:nvPr/>
              </p:nvSpPr>
              <p:spPr bwMode="auto">
                <a:xfrm>
                  <a:off x="33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0" name="Rectangle 9180"/>
                <p:cNvSpPr>
                  <a:spLocks noChangeArrowheads="1"/>
                </p:cNvSpPr>
                <p:nvPr/>
              </p:nvSpPr>
              <p:spPr bwMode="auto">
                <a:xfrm>
                  <a:off x="36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1" name="Rectangle 9181"/>
                <p:cNvSpPr>
                  <a:spLocks noChangeArrowheads="1"/>
                </p:cNvSpPr>
                <p:nvPr/>
              </p:nvSpPr>
              <p:spPr bwMode="auto">
                <a:xfrm>
                  <a:off x="388"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2" name="Rectangle 9182"/>
                <p:cNvSpPr>
                  <a:spLocks noChangeArrowheads="1"/>
                </p:cNvSpPr>
                <p:nvPr/>
              </p:nvSpPr>
              <p:spPr bwMode="auto">
                <a:xfrm>
                  <a:off x="414"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3" name="Rectangle 9183"/>
                <p:cNvSpPr>
                  <a:spLocks noChangeArrowheads="1"/>
                </p:cNvSpPr>
                <p:nvPr/>
              </p:nvSpPr>
              <p:spPr bwMode="auto">
                <a:xfrm>
                  <a:off x="441"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4" name="Rectangle 9184"/>
                <p:cNvSpPr>
                  <a:spLocks noChangeArrowheads="1"/>
                </p:cNvSpPr>
                <p:nvPr/>
              </p:nvSpPr>
              <p:spPr bwMode="auto">
                <a:xfrm>
                  <a:off x="498" y="129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5" name="Rectangle 9185"/>
                <p:cNvSpPr>
                  <a:spLocks noChangeArrowheads="1"/>
                </p:cNvSpPr>
                <p:nvPr/>
              </p:nvSpPr>
              <p:spPr bwMode="auto">
                <a:xfrm>
                  <a:off x="470"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6" name="Rectangle 9186"/>
                <p:cNvSpPr>
                  <a:spLocks noChangeArrowheads="1"/>
                </p:cNvSpPr>
                <p:nvPr/>
              </p:nvSpPr>
              <p:spPr bwMode="auto">
                <a:xfrm>
                  <a:off x="65"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7" name="Rectangle 9187"/>
                <p:cNvSpPr>
                  <a:spLocks noChangeArrowheads="1"/>
                </p:cNvSpPr>
                <p:nvPr/>
              </p:nvSpPr>
              <p:spPr bwMode="auto">
                <a:xfrm>
                  <a:off x="92" y="129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8" name="Rectangle 9188"/>
                <p:cNvSpPr>
                  <a:spLocks noChangeArrowheads="1"/>
                </p:cNvSpPr>
                <p:nvPr/>
              </p:nvSpPr>
              <p:spPr bwMode="auto">
                <a:xfrm>
                  <a:off x="60"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89" name="Rectangle 9189"/>
                <p:cNvSpPr>
                  <a:spLocks noChangeArrowheads="1"/>
                </p:cNvSpPr>
                <p:nvPr/>
              </p:nvSpPr>
              <p:spPr bwMode="auto">
                <a:xfrm>
                  <a:off x="9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0" name="Rectangle 9190"/>
                <p:cNvSpPr>
                  <a:spLocks noChangeArrowheads="1"/>
                </p:cNvSpPr>
                <p:nvPr/>
              </p:nvSpPr>
              <p:spPr bwMode="auto">
                <a:xfrm>
                  <a:off x="12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1" name="Rectangle 9191"/>
                <p:cNvSpPr>
                  <a:spLocks noChangeArrowheads="1"/>
                </p:cNvSpPr>
                <p:nvPr/>
              </p:nvSpPr>
              <p:spPr bwMode="auto">
                <a:xfrm>
                  <a:off x="15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2" name="Rectangle 9192"/>
                <p:cNvSpPr>
                  <a:spLocks noChangeArrowheads="1"/>
                </p:cNvSpPr>
                <p:nvPr/>
              </p:nvSpPr>
              <p:spPr bwMode="auto">
                <a:xfrm>
                  <a:off x="176"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3" name="Rectangle 9193"/>
                <p:cNvSpPr>
                  <a:spLocks noChangeArrowheads="1"/>
                </p:cNvSpPr>
                <p:nvPr/>
              </p:nvSpPr>
              <p:spPr bwMode="auto">
                <a:xfrm>
                  <a:off x="20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4" name="Rectangle 9194"/>
                <p:cNvSpPr>
                  <a:spLocks noChangeArrowheads="1"/>
                </p:cNvSpPr>
                <p:nvPr/>
              </p:nvSpPr>
              <p:spPr bwMode="auto">
                <a:xfrm>
                  <a:off x="23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5" name="Rectangle 9195"/>
                <p:cNvSpPr>
                  <a:spLocks noChangeArrowheads="1"/>
                </p:cNvSpPr>
                <p:nvPr/>
              </p:nvSpPr>
              <p:spPr bwMode="auto">
                <a:xfrm>
                  <a:off x="257"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6" name="Rectangle 9196"/>
                <p:cNvSpPr>
                  <a:spLocks noChangeArrowheads="1"/>
                </p:cNvSpPr>
                <p:nvPr/>
              </p:nvSpPr>
              <p:spPr bwMode="auto">
                <a:xfrm>
                  <a:off x="28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7" name="Rectangle 9197"/>
                <p:cNvSpPr>
                  <a:spLocks noChangeArrowheads="1"/>
                </p:cNvSpPr>
                <p:nvPr/>
              </p:nvSpPr>
              <p:spPr bwMode="auto">
                <a:xfrm>
                  <a:off x="31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8" name="Rectangle 9198"/>
                <p:cNvSpPr>
                  <a:spLocks noChangeArrowheads="1"/>
                </p:cNvSpPr>
                <p:nvPr/>
              </p:nvSpPr>
              <p:spPr bwMode="auto">
                <a:xfrm>
                  <a:off x="33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699" name="Rectangle 9199"/>
                <p:cNvSpPr>
                  <a:spLocks noChangeArrowheads="1"/>
                </p:cNvSpPr>
                <p:nvPr/>
              </p:nvSpPr>
              <p:spPr bwMode="auto">
                <a:xfrm>
                  <a:off x="364"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0" name="Rectangle 9200"/>
                <p:cNvSpPr>
                  <a:spLocks noChangeArrowheads="1"/>
                </p:cNvSpPr>
                <p:nvPr/>
              </p:nvSpPr>
              <p:spPr bwMode="auto">
                <a:xfrm>
                  <a:off x="391"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1" name="Rectangle 9201"/>
                <p:cNvSpPr>
                  <a:spLocks noChangeArrowheads="1"/>
                </p:cNvSpPr>
                <p:nvPr/>
              </p:nvSpPr>
              <p:spPr bwMode="auto">
                <a:xfrm>
                  <a:off x="418"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2" name="Rectangle 9202"/>
                <p:cNvSpPr>
                  <a:spLocks noChangeArrowheads="1"/>
                </p:cNvSpPr>
                <p:nvPr/>
              </p:nvSpPr>
              <p:spPr bwMode="auto">
                <a:xfrm>
                  <a:off x="499" y="1310"/>
                  <a:ext cx="3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3" name="Rectangle 9203"/>
                <p:cNvSpPr>
                  <a:spLocks noChangeArrowheads="1"/>
                </p:cNvSpPr>
                <p:nvPr/>
              </p:nvSpPr>
              <p:spPr bwMode="auto">
                <a:xfrm>
                  <a:off x="445"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4" name="Rectangle 9204"/>
                <p:cNvSpPr>
                  <a:spLocks noChangeArrowheads="1"/>
                </p:cNvSpPr>
                <p:nvPr/>
              </p:nvSpPr>
              <p:spPr bwMode="auto">
                <a:xfrm>
                  <a:off x="11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5" name="Rectangle 9205"/>
                <p:cNvSpPr>
                  <a:spLocks noChangeArrowheads="1"/>
                </p:cNvSpPr>
                <p:nvPr/>
              </p:nvSpPr>
              <p:spPr bwMode="auto">
                <a:xfrm>
                  <a:off x="14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6" name="Rectangle 9206"/>
                <p:cNvSpPr>
                  <a:spLocks noChangeArrowheads="1"/>
                </p:cNvSpPr>
                <p:nvPr/>
              </p:nvSpPr>
              <p:spPr bwMode="auto">
                <a:xfrm>
                  <a:off x="171"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7" name="Rectangle 9207"/>
                <p:cNvSpPr>
                  <a:spLocks noChangeArrowheads="1"/>
                </p:cNvSpPr>
                <p:nvPr/>
              </p:nvSpPr>
              <p:spPr bwMode="auto">
                <a:xfrm>
                  <a:off x="198"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8" name="Rectangle 9208"/>
                <p:cNvSpPr>
                  <a:spLocks noChangeArrowheads="1"/>
                </p:cNvSpPr>
                <p:nvPr/>
              </p:nvSpPr>
              <p:spPr bwMode="auto">
                <a:xfrm>
                  <a:off x="227" y="1324"/>
                  <a:ext cx="115"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09" name="Rectangle 9209"/>
                <p:cNvSpPr>
                  <a:spLocks noChangeArrowheads="1"/>
                </p:cNvSpPr>
                <p:nvPr/>
              </p:nvSpPr>
              <p:spPr bwMode="auto">
                <a:xfrm>
                  <a:off x="34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0" name="Rectangle 9210"/>
                <p:cNvSpPr>
                  <a:spLocks noChangeArrowheads="1"/>
                </p:cNvSpPr>
                <p:nvPr/>
              </p:nvSpPr>
              <p:spPr bwMode="auto">
                <a:xfrm>
                  <a:off x="37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1" name="Rectangle 9211"/>
                <p:cNvSpPr>
                  <a:spLocks noChangeArrowheads="1"/>
                </p:cNvSpPr>
                <p:nvPr/>
              </p:nvSpPr>
              <p:spPr bwMode="auto">
                <a:xfrm>
                  <a:off x="402"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2" name="Rectangle 9212"/>
                <p:cNvSpPr>
                  <a:spLocks noChangeArrowheads="1"/>
                </p:cNvSpPr>
                <p:nvPr/>
              </p:nvSpPr>
              <p:spPr bwMode="auto">
                <a:xfrm>
                  <a:off x="429"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3" name="Rectangle 9213"/>
                <p:cNvSpPr>
                  <a:spLocks noChangeArrowheads="1"/>
                </p:cNvSpPr>
                <p:nvPr/>
              </p:nvSpPr>
              <p:spPr bwMode="auto">
                <a:xfrm>
                  <a:off x="484"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4" name="Rectangle 9214"/>
                <p:cNvSpPr>
                  <a:spLocks noChangeArrowheads="1"/>
                </p:cNvSpPr>
                <p:nvPr/>
              </p:nvSpPr>
              <p:spPr bwMode="auto">
                <a:xfrm>
                  <a:off x="456"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5" name="Rectangle 9215"/>
                <p:cNvSpPr>
                  <a:spLocks noChangeArrowheads="1"/>
                </p:cNvSpPr>
                <p:nvPr/>
              </p:nvSpPr>
              <p:spPr bwMode="auto">
                <a:xfrm>
                  <a:off x="55"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6" name="Rectangle 9216"/>
                <p:cNvSpPr>
                  <a:spLocks noChangeArrowheads="1"/>
                </p:cNvSpPr>
                <p:nvPr/>
              </p:nvSpPr>
              <p:spPr bwMode="auto">
                <a:xfrm>
                  <a:off x="87" y="1324"/>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7" name="Rectangle 9217"/>
                <p:cNvSpPr>
                  <a:spLocks noChangeArrowheads="1"/>
                </p:cNvSpPr>
                <p:nvPr/>
              </p:nvSpPr>
              <p:spPr bwMode="auto">
                <a:xfrm>
                  <a:off x="511" y="1324"/>
                  <a:ext cx="29"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718" name="Rectangle 9218"/>
                <p:cNvSpPr>
                  <a:spLocks noChangeArrowheads="1"/>
                </p:cNvSpPr>
                <p:nvPr/>
              </p:nvSpPr>
              <p:spPr bwMode="auto">
                <a:xfrm>
                  <a:off x="472" y="1310"/>
                  <a:ext cx="23" cy="12"/>
                </a:xfrm>
                <a:prstGeom prst="rect">
                  <a:avLst/>
                </a:prstGeom>
                <a:solidFill>
                  <a:srgbClr val="666666"/>
                </a:solidFill>
                <a:ln w="3175">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grpSp>
      <p:sp>
        <p:nvSpPr>
          <p:cNvPr id="4914" name="Freeform 7962"/>
          <p:cNvSpPr/>
          <p:nvPr/>
        </p:nvSpPr>
        <p:spPr bwMode="auto">
          <a:xfrm>
            <a:off x="5695056" y="1591913"/>
            <a:ext cx="1894776" cy="2312136"/>
          </a:xfrm>
          <a:custGeom>
            <a:avLst/>
            <a:gdLst>
              <a:gd name="T0" fmla="*/ 1 w 1031"/>
              <a:gd name="T1" fmla="*/ 0 h 1252"/>
              <a:gd name="T2" fmla="*/ 1031 w 1031"/>
              <a:gd name="T3" fmla="*/ 842 h 1252"/>
              <a:gd name="T4" fmla="*/ 1031 w 1031"/>
              <a:gd name="T5" fmla="*/ 1252 h 1252"/>
              <a:gd name="T6" fmla="*/ 0 w 1031"/>
              <a:gd name="T7" fmla="*/ 388 h 1252"/>
              <a:gd name="T8" fmla="*/ 1 w 1031"/>
              <a:gd name="T9" fmla="*/ 0 h 1252"/>
              <a:gd name="T10" fmla="*/ 0 60000 65536"/>
              <a:gd name="T11" fmla="*/ 0 60000 65536"/>
              <a:gd name="T12" fmla="*/ 0 60000 65536"/>
              <a:gd name="T13" fmla="*/ 0 60000 65536"/>
              <a:gd name="T14" fmla="*/ 0 60000 65536"/>
              <a:gd name="T15" fmla="*/ 0 w 1031"/>
              <a:gd name="T16" fmla="*/ 0 h 1252"/>
              <a:gd name="T17" fmla="*/ 1031 w 1031"/>
              <a:gd name="T18" fmla="*/ 1252 h 1252"/>
            </a:gdLst>
            <a:ahLst/>
            <a:cxnLst>
              <a:cxn ang="T10">
                <a:pos x="T0" y="T1"/>
              </a:cxn>
              <a:cxn ang="T11">
                <a:pos x="T2" y="T3"/>
              </a:cxn>
              <a:cxn ang="T12">
                <a:pos x="T4" y="T5"/>
              </a:cxn>
              <a:cxn ang="T13">
                <a:pos x="T6" y="T7"/>
              </a:cxn>
              <a:cxn ang="T14">
                <a:pos x="T8" y="T9"/>
              </a:cxn>
            </a:cxnLst>
            <a:rect l="T15" t="T16" r="T17" b="T18"/>
            <a:pathLst>
              <a:path w="1031" h="1252">
                <a:moveTo>
                  <a:pt x="1" y="0"/>
                </a:moveTo>
                <a:lnTo>
                  <a:pt x="1031" y="842"/>
                </a:lnTo>
                <a:lnTo>
                  <a:pt x="1031" y="1252"/>
                </a:lnTo>
                <a:lnTo>
                  <a:pt x="0" y="388"/>
                </a:lnTo>
                <a:lnTo>
                  <a:pt x="1" y="0"/>
                </a:lnTo>
                <a:close/>
              </a:path>
            </a:pathLst>
          </a:custGeom>
          <a:gradFill rotWithShape="1">
            <a:gsLst>
              <a:gs pos="0">
                <a:srgbClr val="FF5500">
                  <a:alpha val="10001"/>
                </a:srgbClr>
              </a:gs>
              <a:gs pos="100000">
                <a:srgbClr val="CC3300">
                  <a:alpha val="79999"/>
                </a:srgbClr>
              </a:gs>
            </a:gsLst>
            <a:lin ang="5400000" scaled="1"/>
          </a:gra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2245" name="Group 8071"/>
          <p:cNvGrpSpPr/>
          <p:nvPr/>
        </p:nvGrpSpPr>
        <p:grpSpPr bwMode="auto">
          <a:xfrm>
            <a:off x="5348447" y="2346215"/>
            <a:ext cx="643638" cy="529179"/>
            <a:chOff x="2946" y="2176"/>
            <a:chExt cx="438" cy="357"/>
          </a:xfrm>
        </p:grpSpPr>
        <p:sp>
          <p:nvSpPr>
            <p:cNvPr id="4916" name="Rectangle 8072"/>
            <p:cNvSpPr>
              <a:spLocks noChangeArrowheads="1"/>
            </p:cNvSpPr>
            <p:nvPr/>
          </p:nvSpPr>
          <p:spPr bwMode="auto">
            <a:xfrm>
              <a:off x="3015" y="2258"/>
              <a:ext cx="369" cy="27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17" name="Freeform 8073"/>
            <p:cNvSpPr/>
            <p:nvPr/>
          </p:nvSpPr>
          <p:spPr bwMode="auto">
            <a:xfrm>
              <a:off x="2946" y="2186"/>
              <a:ext cx="70" cy="347"/>
            </a:xfrm>
            <a:custGeom>
              <a:avLst/>
              <a:gdLst>
                <a:gd name="T0" fmla="*/ 1 w 283"/>
                <a:gd name="T1" fmla="*/ 0 h 1392"/>
                <a:gd name="T2" fmla="*/ 0 w 283"/>
                <a:gd name="T3" fmla="*/ 1104 h 1392"/>
                <a:gd name="T4" fmla="*/ 282 w 283"/>
                <a:gd name="T5" fmla="*/ 1392 h 1392"/>
                <a:gd name="T6" fmla="*/ 283 w 283"/>
                <a:gd name="T7" fmla="*/ 286 h 1392"/>
                <a:gd name="T8" fmla="*/ 1 w 283"/>
                <a:gd name="T9" fmla="*/ 0 h 1392"/>
                <a:gd name="T10" fmla="*/ 0 60000 65536"/>
                <a:gd name="T11" fmla="*/ 0 60000 65536"/>
                <a:gd name="T12" fmla="*/ 0 60000 65536"/>
                <a:gd name="T13" fmla="*/ 0 60000 65536"/>
                <a:gd name="T14" fmla="*/ 0 60000 65536"/>
                <a:gd name="T15" fmla="*/ 0 w 283"/>
                <a:gd name="T16" fmla="*/ 0 h 1392"/>
                <a:gd name="T17" fmla="*/ 283 w 283"/>
                <a:gd name="T18" fmla="*/ 1392 h 1392"/>
              </a:gdLst>
              <a:ahLst/>
              <a:cxnLst>
                <a:cxn ang="T10">
                  <a:pos x="T0" y="T1"/>
                </a:cxn>
                <a:cxn ang="T11">
                  <a:pos x="T2" y="T3"/>
                </a:cxn>
                <a:cxn ang="T12">
                  <a:pos x="T4" y="T5"/>
                </a:cxn>
                <a:cxn ang="T13">
                  <a:pos x="T6" y="T7"/>
                </a:cxn>
                <a:cxn ang="T14">
                  <a:pos x="T8" y="T9"/>
                </a:cxn>
              </a:cxnLst>
              <a:rect l="T15" t="T16" r="T17" b="T18"/>
              <a:pathLst>
                <a:path w="283" h="1392">
                  <a:moveTo>
                    <a:pt x="1" y="0"/>
                  </a:moveTo>
                  <a:lnTo>
                    <a:pt x="0" y="1104"/>
                  </a:lnTo>
                  <a:lnTo>
                    <a:pt x="282" y="1392"/>
                  </a:lnTo>
                  <a:lnTo>
                    <a:pt x="283" y="286"/>
                  </a:lnTo>
                  <a:lnTo>
                    <a:pt x="1" y="0"/>
                  </a:lnTo>
                  <a:close/>
                </a:path>
              </a:pathLst>
            </a:custGeom>
            <a:solidFill>
              <a:srgbClr val="678B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18" name="Freeform 8074"/>
            <p:cNvSpPr/>
            <p:nvPr/>
          </p:nvSpPr>
          <p:spPr bwMode="auto">
            <a:xfrm>
              <a:off x="2946" y="2186"/>
              <a:ext cx="437" cy="72"/>
            </a:xfrm>
            <a:custGeom>
              <a:avLst/>
              <a:gdLst>
                <a:gd name="T0" fmla="*/ 0 w 1763"/>
                <a:gd name="T1" fmla="*/ 0 h 288"/>
                <a:gd name="T2" fmla="*/ 1415 w 1763"/>
                <a:gd name="T3" fmla="*/ 0 h 288"/>
                <a:gd name="T4" fmla="*/ 1763 w 1763"/>
                <a:gd name="T5" fmla="*/ 288 h 288"/>
                <a:gd name="T6" fmla="*/ 280 w 1763"/>
                <a:gd name="T7" fmla="*/ 288 h 288"/>
                <a:gd name="T8" fmla="*/ 0 w 1763"/>
                <a:gd name="T9" fmla="*/ 0 h 288"/>
                <a:gd name="T10" fmla="*/ 0 60000 65536"/>
                <a:gd name="T11" fmla="*/ 0 60000 65536"/>
                <a:gd name="T12" fmla="*/ 0 60000 65536"/>
                <a:gd name="T13" fmla="*/ 0 60000 65536"/>
                <a:gd name="T14" fmla="*/ 0 60000 65536"/>
                <a:gd name="T15" fmla="*/ 0 w 1763"/>
                <a:gd name="T16" fmla="*/ 0 h 288"/>
                <a:gd name="T17" fmla="*/ 1763 w 1763"/>
                <a:gd name="T18" fmla="*/ 288 h 288"/>
              </a:gdLst>
              <a:ahLst/>
              <a:cxnLst>
                <a:cxn ang="T10">
                  <a:pos x="T0" y="T1"/>
                </a:cxn>
                <a:cxn ang="T11">
                  <a:pos x="T2" y="T3"/>
                </a:cxn>
                <a:cxn ang="T12">
                  <a:pos x="T4" y="T5"/>
                </a:cxn>
                <a:cxn ang="T13">
                  <a:pos x="T6" y="T7"/>
                </a:cxn>
                <a:cxn ang="T14">
                  <a:pos x="T8" y="T9"/>
                </a:cxn>
              </a:cxnLst>
              <a:rect l="T15" t="T16" r="T17" b="T18"/>
              <a:pathLst>
                <a:path w="1763" h="288">
                  <a:moveTo>
                    <a:pt x="0" y="0"/>
                  </a:moveTo>
                  <a:lnTo>
                    <a:pt x="1415" y="0"/>
                  </a:lnTo>
                  <a:lnTo>
                    <a:pt x="1763" y="288"/>
                  </a:lnTo>
                  <a:lnTo>
                    <a:pt x="280" y="288"/>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19" name="Rectangle 8075"/>
            <p:cNvSpPr>
              <a:spLocks noChangeArrowheads="1"/>
            </p:cNvSpPr>
            <p:nvPr/>
          </p:nvSpPr>
          <p:spPr bwMode="auto">
            <a:xfrm>
              <a:off x="3018" y="2243"/>
              <a:ext cx="358" cy="1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0" name="Freeform 8076"/>
            <p:cNvSpPr/>
            <p:nvPr/>
          </p:nvSpPr>
          <p:spPr bwMode="auto">
            <a:xfrm>
              <a:off x="2946" y="2301"/>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1" name="Freeform 8077"/>
            <p:cNvSpPr/>
            <p:nvPr/>
          </p:nvSpPr>
          <p:spPr bwMode="auto">
            <a:xfrm>
              <a:off x="2946" y="2371"/>
              <a:ext cx="71" cy="8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2" name="Freeform 8078"/>
            <p:cNvSpPr/>
            <p:nvPr/>
          </p:nvSpPr>
          <p:spPr bwMode="auto">
            <a:xfrm>
              <a:off x="2946" y="2230"/>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3" name="Rectangle 8079"/>
            <p:cNvSpPr>
              <a:spLocks noChangeArrowheads="1"/>
            </p:cNvSpPr>
            <p:nvPr/>
          </p:nvSpPr>
          <p:spPr bwMode="auto">
            <a:xfrm>
              <a:off x="3017" y="2302"/>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4" name="Rectangle 8080"/>
            <p:cNvSpPr>
              <a:spLocks noChangeArrowheads="1"/>
            </p:cNvSpPr>
            <p:nvPr/>
          </p:nvSpPr>
          <p:spPr bwMode="auto">
            <a:xfrm>
              <a:off x="3017" y="2373"/>
              <a:ext cx="366" cy="11"/>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5" name="Rectangle 8081"/>
            <p:cNvSpPr>
              <a:spLocks noChangeArrowheads="1"/>
            </p:cNvSpPr>
            <p:nvPr/>
          </p:nvSpPr>
          <p:spPr bwMode="auto">
            <a:xfrm>
              <a:off x="3017" y="2444"/>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6" name="Rectangle 8082"/>
            <p:cNvSpPr>
              <a:spLocks noChangeArrowheads="1"/>
            </p:cNvSpPr>
            <p:nvPr/>
          </p:nvSpPr>
          <p:spPr bwMode="auto">
            <a:xfrm>
              <a:off x="302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7" name="Rectangle 8083"/>
            <p:cNvSpPr>
              <a:spLocks noChangeArrowheads="1"/>
            </p:cNvSpPr>
            <p:nvPr/>
          </p:nvSpPr>
          <p:spPr bwMode="auto">
            <a:xfrm>
              <a:off x="3233"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8" name="Rectangle 8084"/>
            <p:cNvSpPr>
              <a:spLocks noChangeArrowheads="1"/>
            </p:cNvSpPr>
            <p:nvPr/>
          </p:nvSpPr>
          <p:spPr bwMode="auto">
            <a:xfrm>
              <a:off x="3181"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29" name="Rectangle 8085"/>
            <p:cNvSpPr>
              <a:spLocks noChangeArrowheads="1"/>
            </p:cNvSpPr>
            <p:nvPr/>
          </p:nvSpPr>
          <p:spPr bwMode="auto">
            <a:xfrm>
              <a:off x="3129"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0" name="Rectangle 8086"/>
            <p:cNvSpPr>
              <a:spLocks noChangeArrowheads="1"/>
            </p:cNvSpPr>
            <p:nvPr/>
          </p:nvSpPr>
          <p:spPr bwMode="auto">
            <a:xfrm>
              <a:off x="3077" y="2321"/>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1" name="Freeform 8087"/>
            <p:cNvSpPr/>
            <p:nvPr/>
          </p:nvSpPr>
          <p:spPr bwMode="auto">
            <a:xfrm>
              <a:off x="3002" y="240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2" name="Freeform 8088"/>
            <p:cNvSpPr/>
            <p:nvPr/>
          </p:nvSpPr>
          <p:spPr bwMode="auto">
            <a:xfrm>
              <a:off x="3002" y="237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3" name="Freeform 8089"/>
            <p:cNvSpPr/>
            <p:nvPr/>
          </p:nvSpPr>
          <p:spPr bwMode="auto">
            <a:xfrm>
              <a:off x="2988" y="239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4" name="Freeform 8090"/>
            <p:cNvSpPr/>
            <p:nvPr/>
          </p:nvSpPr>
          <p:spPr bwMode="auto">
            <a:xfrm>
              <a:off x="2988" y="2361"/>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5" name="Freeform 8091"/>
            <p:cNvSpPr/>
            <p:nvPr/>
          </p:nvSpPr>
          <p:spPr bwMode="auto">
            <a:xfrm>
              <a:off x="2975" y="237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6" name="Freeform 8092"/>
            <p:cNvSpPr/>
            <p:nvPr/>
          </p:nvSpPr>
          <p:spPr bwMode="auto">
            <a:xfrm>
              <a:off x="2975"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7" name="Freeform 8093"/>
            <p:cNvSpPr/>
            <p:nvPr/>
          </p:nvSpPr>
          <p:spPr bwMode="auto">
            <a:xfrm>
              <a:off x="2948"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8" name="Freeform 8094"/>
            <p:cNvSpPr/>
            <p:nvPr/>
          </p:nvSpPr>
          <p:spPr bwMode="auto">
            <a:xfrm>
              <a:off x="2948" y="2320"/>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39" name="Freeform 8095"/>
            <p:cNvSpPr/>
            <p:nvPr/>
          </p:nvSpPr>
          <p:spPr bwMode="auto">
            <a:xfrm>
              <a:off x="2961" y="236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0" name="Freeform 8096"/>
            <p:cNvSpPr/>
            <p:nvPr/>
          </p:nvSpPr>
          <p:spPr bwMode="auto">
            <a:xfrm>
              <a:off x="2961" y="2334"/>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1" name="Freeform 8097"/>
            <p:cNvSpPr/>
            <p:nvPr/>
          </p:nvSpPr>
          <p:spPr bwMode="auto">
            <a:xfrm>
              <a:off x="3002" y="233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2" name="Freeform 8098"/>
            <p:cNvSpPr/>
            <p:nvPr/>
          </p:nvSpPr>
          <p:spPr bwMode="auto">
            <a:xfrm>
              <a:off x="3002" y="230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3" name="Freeform 8099"/>
            <p:cNvSpPr/>
            <p:nvPr/>
          </p:nvSpPr>
          <p:spPr bwMode="auto">
            <a:xfrm>
              <a:off x="2988" y="232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4" name="Freeform 8100"/>
            <p:cNvSpPr/>
            <p:nvPr/>
          </p:nvSpPr>
          <p:spPr bwMode="auto">
            <a:xfrm>
              <a:off x="2988" y="2292"/>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5" name="Freeform 8101"/>
            <p:cNvSpPr/>
            <p:nvPr/>
          </p:nvSpPr>
          <p:spPr bwMode="auto">
            <a:xfrm>
              <a:off x="2975" y="23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6" name="Freeform 8102"/>
            <p:cNvSpPr/>
            <p:nvPr/>
          </p:nvSpPr>
          <p:spPr bwMode="auto">
            <a:xfrm>
              <a:off x="2975"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7" name="Freeform 8103"/>
            <p:cNvSpPr/>
            <p:nvPr/>
          </p:nvSpPr>
          <p:spPr bwMode="auto">
            <a:xfrm>
              <a:off x="2948"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8" name="Freeform 8104"/>
            <p:cNvSpPr/>
            <p:nvPr/>
          </p:nvSpPr>
          <p:spPr bwMode="auto">
            <a:xfrm>
              <a:off x="2948" y="2249"/>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49" name="Freeform 8105"/>
            <p:cNvSpPr/>
            <p:nvPr/>
          </p:nvSpPr>
          <p:spPr bwMode="auto">
            <a:xfrm>
              <a:off x="2961" y="229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0" name="Freeform 8106"/>
            <p:cNvSpPr/>
            <p:nvPr/>
          </p:nvSpPr>
          <p:spPr bwMode="auto">
            <a:xfrm>
              <a:off x="2961" y="2264"/>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1" name="Freeform 8107"/>
            <p:cNvSpPr/>
            <p:nvPr/>
          </p:nvSpPr>
          <p:spPr bwMode="auto">
            <a:xfrm>
              <a:off x="3002" y="2263"/>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2" name="Freeform 8108"/>
            <p:cNvSpPr/>
            <p:nvPr/>
          </p:nvSpPr>
          <p:spPr bwMode="auto">
            <a:xfrm>
              <a:off x="2988" y="2248"/>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3" name="Freeform 8109"/>
            <p:cNvSpPr/>
            <p:nvPr/>
          </p:nvSpPr>
          <p:spPr bwMode="auto">
            <a:xfrm>
              <a:off x="2975" y="2234"/>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4" name="Freeform 8110"/>
            <p:cNvSpPr/>
            <p:nvPr/>
          </p:nvSpPr>
          <p:spPr bwMode="auto">
            <a:xfrm>
              <a:off x="2948" y="22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5" name="Freeform 8111"/>
            <p:cNvSpPr/>
            <p:nvPr/>
          </p:nvSpPr>
          <p:spPr bwMode="auto">
            <a:xfrm>
              <a:off x="2961" y="2220"/>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6" name="Rectangle 8112"/>
            <p:cNvSpPr>
              <a:spLocks noChangeArrowheads="1"/>
            </p:cNvSpPr>
            <p:nvPr/>
          </p:nvSpPr>
          <p:spPr bwMode="auto">
            <a:xfrm>
              <a:off x="3019" y="2457"/>
              <a:ext cx="362" cy="71"/>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7" name="Freeform 8113"/>
            <p:cNvSpPr/>
            <p:nvPr/>
          </p:nvSpPr>
          <p:spPr bwMode="auto">
            <a:xfrm>
              <a:off x="2949" y="2392"/>
              <a:ext cx="61" cy="132"/>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8" name="Rectangle 8114"/>
            <p:cNvSpPr>
              <a:spLocks noChangeArrowheads="1"/>
            </p:cNvSpPr>
            <p:nvPr/>
          </p:nvSpPr>
          <p:spPr bwMode="auto">
            <a:xfrm>
              <a:off x="3200"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59" name="Rectangle 8115"/>
            <p:cNvSpPr>
              <a:spLocks noChangeArrowheads="1"/>
            </p:cNvSpPr>
            <p:nvPr/>
          </p:nvSpPr>
          <p:spPr bwMode="auto">
            <a:xfrm>
              <a:off x="3175"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0" name="Rectangle 8116"/>
            <p:cNvSpPr>
              <a:spLocks noChangeArrowheads="1"/>
            </p:cNvSpPr>
            <p:nvPr/>
          </p:nvSpPr>
          <p:spPr bwMode="auto">
            <a:xfrm>
              <a:off x="3337"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1" name="Rectangle 8117"/>
            <p:cNvSpPr>
              <a:spLocks noChangeArrowheads="1"/>
            </p:cNvSpPr>
            <p:nvPr/>
          </p:nvSpPr>
          <p:spPr bwMode="auto">
            <a:xfrm>
              <a:off x="328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2" name="Freeform 8118"/>
            <p:cNvSpPr/>
            <p:nvPr/>
          </p:nvSpPr>
          <p:spPr bwMode="auto">
            <a:xfrm>
              <a:off x="2955" y="2176"/>
              <a:ext cx="421" cy="67"/>
            </a:xfrm>
            <a:custGeom>
              <a:avLst/>
              <a:gdLst>
                <a:gd name="T0" fmla="*/ 0 w 1699"/>
                <a:gd name="T1" fmla="*/ 0 h 269"/>
                <a:gd name="T2" fmla="*/ 1381 w 1699"/>
                <a:gd name="T3" fmla="*/ 1 h 269"/>
                <a:gd name="T4" fmla="*/ 1699 w 1699"/>
                <a:gd name="T5" fmla="*/ 268 h 269"/>
                <a:gd name="T6" fmla="*/ 256 w 1699"/>
                <a:gd name="T7" fmla="*/ 269 h 269"/>
                <a:gd name="T8" fmla="*/ 0 w 1699"/>
                <a:gd name="T9" fmla="*/ 0 h 269"/>
                <a:gd name="T10" fmla="*/ 0 60000 65536"/>
                <a:gd name="T11" fmla="*/ 0 60000 65536"/>
                <a:gd name="T12" fmla="*/ 0 60000 65536"/>
                <a:gd name="T13" fmla="*/ 0 60000 65536"/>
                <a:gd name="T14" fmla="*/ 0 60000 65536"/>
                <a:gd name="T15" fmla="*/ 0 w 1699"/>
                <a:gd name="T16" fmla="*/ 0 h 269"/>
                <a:gd name="T17" fmla="*/ 1699 w 1699"/>
                <a:gd name="T18" fmla="*/ 269 h 269"/>
              </a:gdLst>
              <a:ahLst/>
              <a:cxnLst>
                <a:cxn ang="T10">
                  <a:pos x="T0" y="T1"/>
                </a:cxn>
                <a:cxn ang="T11">
                  <a:pos x="T2" y="T3"/>
                </a:cxn>
                <a:cxn ang="T12">
                  <a:pos x="T4" y="T5"/>
                </a:cxn>
                <a:cxn ang="T13">
                  <a:pos x="T6" y="T7"/>
                </a:cxn>
                <a:cxn ang="T14">
                  <a:pos x="T8" y="T9"/>
                </a:cxn>
              </a:cxnLst>
              <a:rect l="T15" t="T16" r="T17" b="T18"/>
              <a:pathLst>
                <a:path w="1699" h="269">
                  <a:moveTo>
                    <a:pt x="0" y="0"/>
                  </a:moveTo>
                  <a:lnTo>
                    <a:pt x="1381" y="1"/>
                  </a:lnTo>
                  <a:lnTo>
                    <a:pt x="1699" y="268"/>
                  </a:lnTo>
                  <a:lnTo>
                    <a:pt x="256" y="269"/>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3" name="Freeform 8119"/>
            <p:cNvSpPr/>
            <p:nvPr/>
          </p:nvSpPr>
          <p:spPr bwMode="auto">
            <a:xfrm>
              <a:off x="2955" y="2177"/>
              <a:ext cx="63" cy="7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4" name="Rectangle 8120"/>
            <p:cNvSpPr>
              <a:spLocks noChangeArrowheads="1"/>
            </p:cNvSpPr>
            <p:nvPr/>
          </p:nvSpPr>
          <p:spPr bwMode="auto">
            <a:xfrm>
              <a:off x="302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5" name="Rectangle 8121"/>
            <p:cNvSpPr>
              <a:spLocks noChangeArrowheads="1"/>
            </p:cNvSpPr>
            <p:nvPr/>
          </p:nvSpPr>
          <p:spPr bwMode="auto">
            <a:xfrm>
              <a:off x="3233"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6" name="Rectangle 8122"/>
            <p:cNvSpPr>
              <a:spLocks noChangeArrowheads="1"/>
            </p:cNvSpPr>
            <p:nvPr/>
          </p:nvSpPr>
          <p:spPr bwMode="auto">
            <a:xfrm>
              <a:off x="3181"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7" name="Rectangle 8123"/>
            <p:cNvSpPr>
              <a:spLocks noChangeArrowheads="1"/>
            </p:cNvSpPr>
            <p:nvPr/>
          </p:nvSpPr>
          <p:spPr bwMode="auto">
            <a:xfrm>
              <a:off x="3129"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8" name="Rectangle 8124"/>
            <p:cNvSpPr>
              <a:spLocks noChangeArrowheads="1"/>
            </p:cNvSpPr>
            <p:nvPr/>
          </p:nvSpPr>
          <p:spPr bwMode="auto">
            <a:xfrm>
              <a:off x="3077" y="2392"/>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69" name="Rectangle 8125"/>
            <p:cNvSpPr>
              <a:spLocks noChangeArrowheads="1"/>
            </p:cNvSpPr>
            <p:nvPr/>
          </p:nvSpPr>
          <p:spPr bwMode="auto">
            <a:xfrm>
              <a:off x="3337"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0" name="Rectangle 8126"/>
            <p:cNvSpPr>
              <a:spLocks noChangeArrowheads="1"/>
            </p:cNvSpPr>
            <p:nvPr/>
          </p:nvSpPr>
          <p:spPr bwMode="auto">
            <a:xfrm>
              <a:off x="328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1" name="Rectangle 8127"/>
            <p:cNvSpPr>
              <a:spLocks noChangeArrowheads="1"/>
            </p:cNvSpPr>
            <p:nvPr/>
          </p:nvSpPr>
          <p:spPr bwMode="auto">
            <a:xfrm>
              <a:off x="30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2" name="Rectangle 8128"/>
            <p:cNvSpPr>
              <a:spLocks noChangeArrowheads="1"/>
            </p:cNvSpPr>
            <p:nvPr/>
          </p:nvSpPr>
          <p:spPr bwMode="auto">
            <a:xfrm>
              <a:off x="32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3" name="Rectangle 8129"/>
            <p:cNvSpPr>
              <a:spLocks noChangeArrowheads="1"/>
            </p:cNvSpPr>
            <p:nvPr/>
          </p:nvSpPr>
          <p:spPr bwMode="auto">
            <a:xfrm>
              <a:off x="31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4" name="Rectangle 8130"/>
            <p:cNvSpPr>
              <a:spLocks noChangeArrowheads="1"/>
            </p:cNvSpPr>
            <p:nvPr/>
          </p:nvSpPr>
          <p:spPr bwMode="auto">
            <a:xfrm>
              <a:off x="3075" y="2477"/>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5" name="Rectangle 8131"/>
            <p:cNvSpPr>
              <a:spLocks noChangeArrowheads="1"/>
            </p:cNvSpPr>
            <p:nvPr/>
          </p:nvSpPr>
          <p:spPr bwMode="auto">
            <a:xfrm>
              <a:off x="33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6" name="Rectangle 8132"/>
            <p:cNvSpPr>
              <a:spLocks noChangeArrowheads="1"/>
            </p:cNvSpPr>
            <p:nvPr/>
          </p:nvSpPr>
          <p:spPr bwMode="auto">
            <a:xfrm>
              <a:off x="328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7" name="Rectangle 8133"/>
            <p:cNvSpPr>
              <a:spLocks noChangeArrowheads="1"/>
            </p:cNvSpPr>
            <p:nvPr/>
          </p:nvSpPr>
          <p:spPr bwMode="auto">
            <a:xfrm>
              <a:off x="302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8" name="Rectangle 8134"/>
            <p:cNvSpPr>
              <a:spLocks noChangeArrowheads="1"/>
            </p:cNvSpPr>
            <p:nvPr/>
          </p:nvSpPr>
          <p:spPr bwMode="auto">
            <a:xfrm>
              <a:off x="3233"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79" name="Rectangle 8135"/>
            <p:cNvSpPr>
              <a:spLocks noChangeArrowheads="1"/>
            </p:cNvSpPr>
            <p:nvPr/>
          </p:nvSpPr>
          <p:spPr bwMode="auto">
            <a:xfrm>
              <a:off x="3181"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80" name="Rectangle 8136"/>
            <p:cNvSpPr>
              <a:spLocks noChangeArrowheads="1"/>
            </p:cNvSpPr>
            <p:nvPr/>
          </p:nvSpPr>
          <p:spPr bwMode="auto">
            <a:xfrm>
              <a:off x="3129"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81" name="Rectangle 8137"/>
            <p:cNvSpPr>
              <a:spLocks noChangeArrowheads="1"/>
            </p:cNvSpPr>
            <p:nvPr/>
          </p:nvSpPr>
          <p:spPr bwMode="auto">
            <a:xfrm>
              <a:off x="3077" y="2268"/>
              <a:ext cx="41"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82" name="Rectangle 8138"/>
            <p:cNvSpPr>
              <a:spLocks noChangeArrowheads="1"/>
            </p:cNvSpPr>
            <p:nvPr/>
          </p:nvSpPr>
          <p:spPr bwMode="auto">
            <a:xfrm>
              <a:off x="3337"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83" name="Rectangle 8139"/>
            <p:cNvSpPr>
              <a:spLocks noChangeArrowheads="1"/>
            </p:cNvSpPr>
            <p:nvPr/>
          </p:nvSpPr>
          <p:spPr bwMode="auto">
            <a:xfrm>
              <a:off x="328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246" name="Group 8071"/>
          <p:cNvGrpSpPr/>
          <p:nvPr/>
        </p:nvGrpSpPr>
        <p:grpSpPr bwMode="auto">
          <a:xfrm>
            <a:off x="5641547" y="2670354"/>
            <a:ext cx="643638" cy="529179"/>
            <a:chOff x="2946" y="2176"/>
            <a:chExt cx="438" cy="357"/>
          </a:xfrm>
        </p:grpSpPr>
        <p:sp>
          <p:nvSpPr>
            <p:cNvPr id="4985" name="Rectangle 8072"/>
            <p:cNvSpPr>
              <a:spLocks noChangeArrowheads="1"/>
            </p:cNvSpPr>
            <p:nvPr/>
          </p:nvSpPr>
          <p:spPr bwMode="auto">
            <a:xfrm>
              <a:off x="3015" y="2258"/>
              <a:ext cx="369" cy="27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86" name="Freeform 8073"/>
            <p:cNvSpPr/>
            <p:nvPr/>
          </p:nvSpPr>
          <p:spPr bwMode="auto">
            <a:xfrm>
              <a:off x="2946" y="2186"/>
              <a:ext cx="70" cy="347"/>
            </a:xfrm>
            <a:custGeom>
              <a:avLst/>
              <a:gdLst>
                <a:gd name="T0" fmla="*/ 1 w 283"/>
                <a:gd name="T1" fmla="*/ 0 h 1392"/>
                <a:gd name="T2" fmla="*/ 0 w 283"/>
                <a:gd name="T3" fmla="*/ 1104 h 1392"/>
                <a:gd name="T4" fmla="*/ 282 w 283"/>
                <a:gd name="T5" fmla="*/ 1392 h 1392"/>
                <a:gd name="T6" fmla="*/ 283 w 283"/>
                <a:gd name="T7" fmla="*/ 286 h 1392"/>
                <a:gd name="T8" fmla="*/ 1 w 283"/>
                <a:gd name="T9" fmla="*/ 0 h 1392"/>
                <a:gd name="T10" fmla="*/ 0 60000 65536"/>
                <a:gd name="T11" fmla="*/ 0 60000 65536"/>
                <a:gd name="T12" fmla="*/ 0 60000 65536"/>
                <a:gd name="T13" fmla="*/ 0 60000 65536"/>
                <a:gd name="T14" fmla="*/ 0 60000 65536"/>
                <a:gd name="T15" fmla="*/ 0 w 283"/>
                <a:gd name="T16" fmla="*/ 0 h 1392"/>
                <a:gd name="T17" fmla="*/ 283 w 283"/>
                <a:gd name="T18" fmla="*/ 1392 h 1392"/>
              </a:gdLst>
              <a:ahLst/>
              <a:cxnLst>
                <a:cxn ang="T10">
                  <a:pos x="T0" y="T1"/>
                </a:cxn>
                <a:cxn ang="T11">
                  <a:pos x="T2" y="T3"/>
                </a:cxn>
                <a:cxn ang="T12">
                  <a:pos x="T4" y="T5"/>
                </a:cxn>
                <a:cxn ang="T13">
                  <a:pos x="T6" y="T7"/>
                </a:cxn>
                <a:cxn ang="T14">
                  <a:pos x="T8" y="T9"/>
                </a:cxn>
              </a:cxnLst>
              <a:rect l="T15" t="T16" r="T17" b="T18"/>
              <a:pathLst>
                <a:path w="283" h="1392">
                  <a:moveTo>
                    <a:pt x="1" y="0"/>
                  </a:moveTo>
                  <a:lnTo>
                    <a:pt x="0" y="1104"/>
                  </a:lnTo>
                  <a:lnTo>
                    <a:pt x="282" y="1392"/>
                  </a:lnTo>
                  <a:lnTo>
                    <a:pt x="283" y="286"/>
                  </a:lnTo>
                  <a:lnTo>
                    <a:pt x="1" y="0"/>
                  </a:lnTo>
                  <a:close/>
                </a:path>
              </a:pathLst>
            </a:custGeom>
            <a:solidFill>
              <a:srgbClr val="678B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87" name="Freeform 8074"/>
            <p:cNvSpPr/>
            <p:nvPr/>
          </p:nvSpPr>
          <p:spPr bwMode="auto">
            <a:xfrm>
              <a:off x="2946" y="2186"/>
              <a:ext cx="437" cy="72"/>
            </a:xfrm>
            <a:custGeom>
              <a:avLst/>
              <a:gdLst>
                <a:gd name="T0" fmla="*/ 0 w 1763"/>
                <a:gd name="T1" fmla="*/ 0 h 288"/>
                <a:gd name="T2" fmla="*/ 1415 w 1763"/>
                <a:gd name="T3" fmla="*/ 0 h 288"/>
                <a:gd name="T4" fmla="*/ 1763 w 1763"/>
                <a:gd name="T5" fmla="*/ 288 h 288"/>
                <a:gd name="T6" fmla="*/ 280 w 1763"/>
                <a:gd name="T7" fmla="*/ 288 h 288"/>
                <a:gd name="T8" fmla="*/ 0 w 1763"/>
                <a:gd name="T9" fmla="*/ 0 h 288"/>
                <a:gd name="T10" fmla="*/ 0 60000 65536"/>
                <a:gd name="T11" fmla="*/ 0 60000 65536"/>
                <a:gd name="T12" fmla="*/ 0 60000 65536"/>
                <a:gd name="T13" fmla="*/ 0 60000 65536"/>
                <a:gd name="T14" fmla="*/ 0 60000 65536"/>
                <a:gd name="T15" fmla="*/ 0 w 1763"/>
                <a:gd name="T16" fmla="*/ 0 h 288"/>
                <a:gd name="T17" fmla="*/ 1763 w 1763"/>
                <a:gd name="T18" fmla="*/ 288 h 288"/>
              </a:gdLst>
              <a:ahLst/>
              <a:cxnLst>
                <a:cxn ang="T10">
                  <a:pos x="T0" y="T1"/>
                </a:cxn>
                <a:cxn ang="T11">
                  <a:pos x="T2" y="T3"/>
                </a:cxn>
                <a:cxn ang="T12">
                  <a:pos x="T4" y="T5"/>
                </a:cxn>
                <a:cxn ang="T13">
                  <a:pos x="T6" y="T7"/>
                </a:cxn>
                <a:cxn ang="T14">
                  <a:pos x="T8" y="T9"/>
                </a:cxn>
              </a:cxnLst>
              <a:rect l="T15" t="T16" r="T17" b="T18"/>
              <a:pathLst>
                <a:path w="1763" h="288">
                  <a:moveTo>
                    <a:pt x="0" y="0"/>
                  </a:moveTo>
                  <a:lnTo>
                    <a:pt x="1415" y="0"/>
                  </a:lnTo>
                  <a:lnTo>
                    <a:pt x="1763" y="288"/>
                  </a:lnTo>
                  <a:lnTo>
                    <a:pt x="280" y="288"/>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88" name="Rectangle 8075"/>
            <p:cNvSpPr>
              <a:spLocks noChangeArrowheads="1"/>
            </p:cNvSpPr>
            <p:nvPr/>
          </p:nvSpPr>
          <p:spPr bwMode="auto">
            <a:xfrm>
              <a:off x="3018" y="2243"/>
              <a:ext cx="358" cy="1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89" name="Freeform 8076"/>
            <p:cNvSpPr/>
            <p:nvPr/>
          </p:nvSpPr>
          <p:spPr bwMode="auto">
            <a:xfrm>
              <a:off x="2946" y="2301"/>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0" name="Freeform 8077"/>
            <p:cNvSpPr/>
            <p:nvPr/>
          </p:nvSpPr>
          <p:spPr bwMode="auto">
            <a:xfrm>
              <a:off x="2946" y="2371"/>
              <a:ext cx="71" cy="8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1" name="Freeform 8078"/>
            <p:cNvSpPr/>
            <p:nvPr/>
          </p:nvSpPr>
          <p:spPr bwMode="auto">
            <a:xfrm>
              <a:off x="2946" y="2230"/>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2" name="Rectangle 8079"/>
            <p:cNvSpPr>
              <a:spLocks noChangeArrowheads="1"/>
            </p:cNvSpPr>
            <p:nvPr/>
          </p:nvSpPr>
          <p:spPr bwMode="auto">
            <a:xfrm>
              <a:off x="3017" y="2302"/>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3" name="Rectangle 8080"/>
            <p:cNvSpPr>
              <a:spLocks noChangeArrowheads="1"/>
            </p:cNvSpPr>
            <p:nvPr/>
          </p:nvSpPr>
          <p:spPr bwMode="auto">
            <a:xfrm>
              <a:off x="3017" y="2373"/>
              <a:ext cx="366" cy="11"/>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4" name="Rectangle 8081"/>
            <p:cNvSpPr>
              <a:spLocks noChangeArrowheads="1"/>
            </p:cNvSpPr>
            <p:nvPr/>
          </p:nvSpPr>
          <p:spPr bwMode="auto">
            <a:xfrm>
              <a:off x="3017" y="2444"/>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5" name="Rectangle 8082"/>
            <p:cNvSpPr>
              <a:spLocks noChangeArrowheads="1"/>
            </p:cNvSpPr>
            <p:nvPr/>
          </p:nvSpPr>
          <p:spPr bwMode="auto">
            <a:xfrm>
              <a:off x="302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6" name="Rectangle 8083"/>
            <p:cNvSpPr>
              <a:spLocks noChangeArrowheads="1"/>
            </p:cNvSpPr>
            <p:nvPr/>
          </p:nvSpPr>
          <p:spPr bwMode="auto">
            <a:xfrm>
              <a:off x="3233"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7" name="Rectangle 8084"/>
            <p:cNvSpPr>
              <a:spLocks noChangeArrowheads="1"/>
            </p:cNvSpPr>
            <p:nvPr/>
          </p:nvSpPr>
          <p:spPr bwMode="auto">
            <a:xfrm>
              <a:off x="3181"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8" name="Rectangle 8085"/>
            <p:cNvSpPr>
              <a:spLocks noChangeArrowheads="1"/>
            </p:cNvSpPr>
            <p:nvPr/>
          </p:nvSpPr>
          <p:spPr bwMode="auto">
            <a:xfrm>
              <a:off x="3129"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4999" name="Rectangle 8086"/>
            <p:cNvSpPr>
              <a:spLocks noChangeArrowheads="1"/>
            </p:cNvSpPr>
            <p:nvPr/>
          </p:nvSpPr>
          <p:spPr bwMode="auto">
            <a:xfrm>
              <a:off x="3077" y="2321"/>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0" name="Freeform 8087"/>
            <p:cNvSpPr/>
            <p:nvPr/>
          </p:nvSpPr>
          <p:spPr bwMode="auto">
            <a:xfrm>
              <a:off x="3002" y="240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1" name="Freeform 8088"/>
            <p:cNvSpPr/>
            <p:nvPr/>
          </p:nvSpPr>
          <p:spPr bwMode="auto">
            <a:xfrm>
              <a:off x="3002" y="237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2" name="Freeform 8089"/>
            <p:cNvSpPr/>
            <p:nvPr/>
          </p:nvSpPr>
          <p:spPr bwMode="auto">
            <a:xfrm>
              <a:off x="2988" y="239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3" name="Freeform 8090"/>
            <p:cNvSpPr/>
            <p:nvPr/>
          </p:nvSpPr>
          <p:spPr bwMode="auto">
            <a:xfrm>
              <a:off x="2988" y="2361"/>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4" name="Freeform 8091"/>
            <p:cNvSpPr/>
            <p:nvPr/>
          </p:nvSpPr>
          <p:spPr bwMode="auto">
            <a:xfrm>
              <a:off x="2975" y="237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5" name="Freeform 8092"/>
            <p:cNvSpPr/>
            <p:nvPr/>
          </p:nvSpPr>
          <p:spPr bwMode="auto">
            <a:xfrm>
              <a:off x="2975"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6" name="Freeform 8093"/>
            <p:cNvSpPr/>
            <p:nvPr/>
          </p:nvSpPr>
          <p:spPr bwMode="auto">
            <a:xfrm>
              <a:off x="2948"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7" name="Freeform 8094"/>
            <p:cNvSpPr/>
            <p:nvPr/>
          </p:nvSpPr>
          <p:spPr bwMode="auto">
            <a:xfrm>
              <a:off x="2948" y="2320"/>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8" name="Freeform 8095"/>
            <p:cNvSpPr/>
            <p:nvPr/>
          </p:nvSpPr>
          <p:spPr bwMode="auto">
            <a:xfrm>
              <a:off x="2961" y="236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09" name="Freeform 8096"/>
            <p:cNvSpPr/>
            <p:nvPr/>
          </p:nvSpPr>
          <p:spPr bwMode="auto">
            <a:xfrm>
              <a:off x="2961" y="2334"/>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0" name="Freeform 8097"/>
            <p:cNvSpPr/>
            <p:nvPr/>
          </p:nvSpPr>
          <p:spPr bwMode="auto">
            <a:xfrm>
              <a:off x="3002" y="233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1" name="Freeform 8098"/>
            <p:cNvSpPr/>
            <p:nvPr/>
          </p:nvSpPr>
          <p:spPr bwMode="auto">
            <a:xfrm>
              <a:off x="3002" y="230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2" name="Freeform 8099"/>
            <p:cNvSpPr/>
            <p:nvPr/>
          </p:nvSpPr>
          <p:spPr bwMode="auto">
            <a:xfrm>
              <a:off x="2988" y="232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3" name="Freeform 8100"/>
            <p:cNvSpPr/>
            <p:nvPr/>
          </p:nvSpPr>
          <p:spPr bwMode="auto">
            <a:xfrm>
              <a:off x="2988" y="2292"/>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4" name="Freeform 8101"/>
            <p:cNvSpPr/>
            <p:nvPr/>
          </p:nvSpPr>
          <p:spPr bwMode="auto">
            <a:xfrm>
              <a:off x="2975" y="23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5" name="Freeform 8102"/>
            <p:cNvSpPr/>
            <p:nvPr/>
          </p:nvSpPr>
          <p:spPr bwMode="auto">
            <a:xfrm>
              <a:off x="2975"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6" name="Freeform 8103"/>
            <p:cNvSpPr/>
            <p:nvPr/>
          </p:nvSpPr>
          <p:spPr bwMode="auto">
            <a:xfrm>
              <a:off x="2948"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7" name="Freeform 8104"/>
            <p:cNvSpPr/>
            <p:nvPr/>
          </p:nvSpPr>
          <p:spPr bwMode="auto">
            <a:xfrm>
              <a:off x="2948" y="2249"/>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8" name="Freeform 8105"/>
            <p:cNvSpPr/>
            <p:nvPr/>
          </p:nvSpPr>
          <p:spPr bwMode="auto">
            <a:xfrm>
              <a:off x="2961" y="229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19" name="Freeform 8106"/>
            <p:cNvSpPr/>
            <p:nvPr/>
          </p:nvSpPr>
          <p:spPr bwMode="auto">
            <a:xfrm>
              <a:off x="2961" y="2264"/>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0" name="Freeform 8107"/>
            <p:cNvSpPr/>
            <p:nvPr/>
          </p:nvSpPr>
          <p:spPr bwMode="auto">
            <a:xfrm>
              <a:off x="3002" y="2263"/>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1" name="Freeform 8108"/>
            <p:cNvSpPr/>
            <p:nvPr/>
          </p:nvSpPr>
          <p:spPr bwMode="auto">
            <a:xfrm>
              <a:off x="2988" y="2248"/>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2" name="Freeform 8109"/>
            <p:cNvSpPr/>
            <p:nvPr/>
          </p:nvSpPr>
          <p:spPr bwMode="auto">
            <a:xfrm>
              <a:off x="2975" y="2234"/>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3" name="Freeform 8110"/>
            <p:cNvSpPr/>
            <p:nvPr/>
          </p:nvSpPr>
          <p:spPr bwMode="auto">
            <a:xfrm>
              <a:off x="2948" y="22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4" name="Freeform 8111"/>
            <p:cNvSpPr/>
            <p:nvPr/>
          </p:nvSpPr>
          <p:spPr bwMode="auto">
            <a:xfrm>
              <a:off x="2961" y="2220"/>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5" name="Rectangle 8112"/>
            <p:cNvSpPr>
              <a:spLocks noChangeArrowheads="1"/>
            </p:cNvSpPr>
            <p:nvPr/>
          </p:nvSpPr>
          <p:spPr bwMode="auto">
            <a:xfrm>
              <a:off x="3019" y="2457"/>
              <a:ext cx="362" cy="71"/>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6" name="Freeform 8113"/>
            <p:cNvSpPr/>
            <p:nvPr/>
          </p:nvSpPr>
          <p:spPr bwMode="auto">
            <a:xfrm>
              <a:off x="2949" y="2392"/>
              <a:ext cx="61" cy="132"/>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7" name="Rectangle 8114"/>
            <p:cNvSpPr>
              <a:spLocks noChangeArrowheads="1"/>
            </p:cNvSpPr>
            <p:nvPr/>
          </p:nvSpPr>
          <p:spPr bwMode="auto">
            <a:xfrm>
              <a:off x="3200"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8" name="Rectangle 8115"/>
            <p:cNvSpPr>
              <a:spLocks noChangeArrowheads="1"/>
            </p:cNvSpPr>
            <p:nvPr/>
          </p:nvSpPr>
          <p:spPr bwMode="auto">
            <a:xfrm>
              <a:off x="3175"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29" name="Rectangle 8116"/>
            <p:cNvSpPr>
              <a:spLocks noChangeArrowheads="1"/>
            </p:cNvSpPr>
            <p:nvPr/>
          </p:nvSpPr>
          <p:spPr bwMode="auto">
            <a:xfrm>
              <a:off x="3337"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0" name="Rectangle 8117"/>
            <p:cNvSpPr>
              <a:spLocks noChangeArrowheads="1"/>
            </p:cNvSpPr>
            <p:nvPr/>
          </p:nvSpPr>
          <p:spPr bwMode="auto">
            <a:xfrm>
              <a:off x="328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1" name="Freeform 8118"/>
            <p:cNvSpPr/>
            <p:nvPr/>
          </p:nvSpPr>
          <p:spPr bwMode="auto">
            <a:xfrm>
              <a:off x="2955" y="2176"/>
              <a:ext cx="421" cy="67"/>
            </a:xfrm>
            <a:custGeom>
              <a:avLst/>
              <a:gdLst>
                <a:gd name="T0" fmla="*/ 0 w 1699"/>
                <a:gd name="T1" fmla="*/ 0 h 269"/>
                <a:gd name="T2" fmla="*/ 1381 w 1699"/>
                <a:gd name="T3" fmla="*/ 1 h 269"/>
                <a:gd name="T4" fmla="*/ 1699 w 1699"/>
                <a:gd name="T5" fmla="*/ 268 h 269"/>
                <a:gd name="T6" fmla="*/ 256 w 1699"/>
                <a:gd name="T7" fmla="*/ 269 h 269"/>
                <a:gd name="T8" fmla="*/ 0 w 1699"/>
                <a:gd name="T9" fmla="*/ 0 h 269"/>
                <a:gd name="T10" fmla="*/ 0 60000 65536"/>
                <a:gd name="T11" fmla="*/ 0 60000 65536"/>
                <a:gd name="T12" fmla="*/ 0 60000 65536"/>
                <a:gd name="T13" fmla="*/ 0 60000 65536"/>
                <a:gd name="T14" fmla="*/ 0 60000 65536"/>
                <a:gd name="T15" fmla="*/ 0 w 1699"/>
                <a:gd name="T16" fmla="*/ 0 h 269"/>
                <a:gd name="T17" fmla="*/ 1699 w 1699"/>
                <a:gd name="T18" fmla="*/ 269 h 269"/>
              </a:gdLst>
              <a:ahLst/>
              <a:cxnLst>
                <a:cxn ang="T10">
                  <a:pos x="T0" y="T1"/>
                </a:cxn>
                <a:cxn ang="T11">
                  <a:pos x="T2" y="T3"/>
                </a:cxn>
                <a:cxn ang="T12">
                  <a:pos x="T4" y="T5"/>
                </a:cxn>
                <a:cxn ang="T13">
                  <a:pos x="T6" y="T7"/>
                </a:cxn>
                <a:cxn ang="T14">
                  <a:pos x="T8" y="T9"/>
                </a:cxn>
              </a:cxnLst>
              <a:rect l="T15" t="T16" r="T17" b="T18"/>
              <a:pathLst>
                <a:path w="1699" h="269">
                  <a:moveTo>
                    <a:pt x="0" y="0"/>
                  </a:moveTo>
                  <a:lnTo>
                    <a:pt x="1381" y="1"/>
                  </a:lnTo>
                  <a:lnTo>
                    <a:pt x="1699" y="268"/>
                  </a:lnTo>
                  <a:lnTo>
                    <a:pt x="256" y="269"/>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2" name="Freeform 8119"/>
            <p:cNvSpPr/>
            <p:nvPr/>
          </p:nvSpPr>
          <p:spPr bwMode="auto">
            <a:xfrm>
              <a:off x="2955" y="2177"/>
              <a:ext cx="63" cy="7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3" name="Rectangle 8120"/>
            <p:cNvSpPr>
              <a:spLocks noChangeArrowheads="1"/>
            </p:cNvSpPr>
            <p:nvPr/>
          </p:nvSpPr>
          <p:spPr bwMode="auto">
            <a:xfrm>
              <a:off x="302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4" name="Rectangle 8121"/>
            <p:cNvSpPr>
              <a:spLocks noChangeArrowheads="1"/>
            </p:cNvSpPr>
            <p:nvPr/>
          </p:nvSpPr>
          <p:spPr bwMode="auto">
            <a:xfrm>
              <a:off x="3233"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5" name="Rectangle 8122"/>
            <p:cNvSpPr>
              <a:spLocks noChangeArrowheads="1"/>
            </p:cNvSpPr>
            <p:nvPr/>
          </p:nvSpPr>
          <p:spPr bwMode="auto">
            <a:xfrm>
              <a:off x="3181"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6" name="Rectangle 8123"/>
            <p:cNvSpPr>
              <a:spLocks noChangeArrowheads="1"/>
            </p:cNvSpPr>
            <p:nvPr/>
          </p:nvSpPr>
          <p:spPr bwMode="auto">
            <a:xfrm>
              <a:off x="3129"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7" name="Rectangle 8124"/>
            <p:cNvSpPr>
              <a:spLocks noChangeArrowheads="1"/>
            </p:cNvSpPr>
            <p:nvPr/>
          </p:nvSpPr>
          <p:spPr bwMode="auto">
            <a:xfrm>
              <a:off x="3077" y="2392"/>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8" name="Rectangle 8125"/>
            <p:cNvSpPr>
              <a:spLocks noChangeArrowheads="1"/>
            </p:cNvSpPr>
            <p:nvPr/>
          </p:nvSpPr>
          <p:spPr bwMode="auto">
            <a:xfrm>
              <a:off x="3337"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39" name="Rectangle 8126"/>
            <p:cNvSpPr>
              <a:spLocks noChangeArrowheads="1"/>
            </p:cNvSpPr>
            <p:nvPr/>
          </p:nvSpPr>
          <p:spPr bwMode="auto">
            <a:xfrm>
              <a:off x="328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0" name="Rectangle 8127"/>
            <p:cNvSpPr>
              <a:spLocks noChangeArrowheads="1"/>
            </p:cNvSpPr>
            <p:nvPr/>
          </p:nvSpPr>
          <p:spPr bwMode="auto">
            <a:xfrm>
              <a:off x="30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1" name="Rectangle 8128"/>
            <p:cNvSpPr>
              <a:spLocks noChangeArrowheads="1"/>
            </p:cNvSpPr>
            <p:nvPr/>
          </p:nvSpPr>
          <p:spPr bwMode="auto">
            <a:xfrm>
              <a:off x="32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2" name="Rectangle 8129"/>
            <p:cNvSpPr>
              <a:spLocks noChangeArrowheads="1"/>
            </p:cNvSpPr>
            <p:nvPr/>
          </p:nvSpPr>
          <p:spPr bwMode="auto">
            <a:xfrm>
              <a:off x="31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3" name="Rectangle 8130"/>
            <p:cNvSpPr>
              <a:spLocks noChangeArrowheads="1"/>
            </p:cNvSpPr>
            <p:nvPr/>
          </p:nvSpPr>
          <p:spPr bwMode="auto">
            <a:xfrm>
              <a:off x="3075" y="2477"/>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4" name="Rectangle 8131"/>
            <p:cNvSpPr>
              <a:spLocks noChangeArrowheads="1"/>
            </p:cNvSpPr>
            <p:nvPr/>
          </p:nvSpPr>
          <p:spPr bwMode="auto">
            <a:xfrm>
              <a:off x="33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5" name="Rectangle 8132"/>
            <p:cNvSpPr>
              <a:spLocks noChangeArrowheads="1"/>
            </p:cNvSpPr>
            <p:nvPr/>
          </p:nvSpPr>
          <p:spPr bwMode="auto">
            <a:xfrm>
              <a:off x="328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6" name="Rectangle 8133"/>
            <p:cNvSpPr>
              <a:spLocks noChangeArrowheads="1"/>
            </p:cNvSpPr>
            <p:nvPr/>
          </p:nvSpPr>
          <p:spPr bwMode="auto">
            <a:xfrm>
              <a:off x="302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7" name="Rectangle 8134"/>
            <p:cNvSpPr>
              <a:spLocks noChangeArrowheads="1"/>
            </p:cNvSpPr>
            <p:nvPr/>
          </p:nvSpPr>
          <p:spPr bwMode="auto">
            <a:xfrm>
              <a:off x="3233"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8" name="Rectangle 8135"/>
            <p:cNvSpPr>
              <a:spLocks noChangeArrowheads="1"/>
            </p:cNvSpPr>
            <p:nvPr/>
          </p:nvSpPr>
          <p:spPr bwMode="auto">
            <a:xfrm>
              <a:off x="3181"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49" name="Rectangle 8136"/>
            <p:cNvSpPr>
              <a:spLocks noChangeArrowheads="1"/>
            </p:cNvSpPr>
            <p:nvPr/>
          </p:nvSpPr>
          <p:spPr bwMode="auto">
            <a:xfrm>
              <a:off x="3129"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50" name="Rectangle 8137"/>
            <p:cNvSpPr>
              <a:spLocks noChangeArrowheads="1"/>
            </p:cNvSpPr>
            <p:nvPr/>
          </p:nvSpPr>
          <p:spPr bwMode="auto">
            <a:xfrm>
              <a:off x="3077" y="2268"/>
              <a:ext cx="41"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51" name="Rectangle 8138"/>
            <p:cNvSpPr>
              <a:spLocks noChangeArrowheads="1"/>
            </p:cNvSpPr>
            <p:nvPr/>
          </p:nvSpPr>
          <p:spPr bwMode="auto">
            <a:xfrm>
              <a:off x="3337"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52" name="Rectangle 8139"/>
            <p:cNvSpPr>
              <a:spLocks noChangeArrowheads="1"/>
            </p:cNvSpPr>
            <p:nvPr/>
          </p:nvSpPr>
          <p:spPr bwMode="auto">
            <a:xfrm>
              <a:off x="328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nvGrpSpPr>
          <p:cNvPr id="2247" name="Group 8071"/>
          <p:cNvGrpSpPr/>
          <p:nvPr/>
        </p:nvGrpSpPr>
        <p:grpSpPr bwMode="auto">
          <a:xfrm>
            <a:off x="5953795" y="3028867"/>
            <a:ext cx="643638" cy="529179"/>
            <a:chOff x="2946" y="2176"/>
            <a:chExt cx="438" cy="357"/>
          </a:xfrm>
        </p:grpSpPr>
        <p:sp>
          <p:nvSpPr>
            <p:cNvPr id="5054" name="Rectangle 8072"/>
            <p:cNvSpPr>
              <a:spLocks noChangeArrowheads="1"/>
            </p:cNvSpPr>
            <p:nvPr/>
          </p:nvSpPr>
          <p:spPr bwMode="auto">
            <a:xfrm>
              <a:off x="3015" y="2258"/>
              <a:ext cx="369" cy="275"/>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55" name="Freeform 8073"/>
            <p:cNvSpPr/>
            <p:nvPr/>
          </p:nvSpPr>
          <p:spPr bwMode="auto">
            <a:xfrm>
              <a:off x="2946" y="2186"/>
              <a:ext cx="70" cy="347"/>
            </a:xfrm>
            <a:custGeom>
              <a:avLst/>
              <a:gdLst>
                <a:gd name="T0" fmla="*/ 1 w 283"/>
                <a:gd name="T1" fmla="*/ 0 h 1392"/>
                <a:gd name="T2" fmla="*/ 0 w 283"/>
                <a:gd name="T3" fmla="*/ 1104 h 1392"/>
                <a:gd name="T4" fmla="*/ 282 w 283"/>
                <a:gd name="T5" fmla="*/ 1392 h 1392"/>
                <a:gd name="T6" fmla="*/ 283 w 283"/>
                <a:gd name="T7" fmla="*/ 286 h 1392"/>
                <a:gd name="T8" fmla="*/ 1 w 283"/>
                <a:gd name="T9" fmla="*/ 0 h 1392"/>
                <a:gd name="T10" fmla="*/ 0 60000 65536"/>
                <a:gd name="T11" fmla="*/ 0 60000 65536"/>
                <a:gd name="T12" fmla="*/ 0 60000 65536"/>
                <a:gd name="T13" fmla="*/ 0 60000 65536"/>
                <a:gd name="T14" fmla="*/ 0 60000 65536"/>
                <a:gd name="T15" fmla="*/ 0 w 283"/>
                <a:gd name="T16" fmla="*/ 0 h 1392"/>
                <a:gd name="T17" fmla="*/ 283 w 283"/>
                <a:gd name="T18" fmla="*/ 1392 h 1392"/>
              </a:gdLst>
              <a:ahLst/>
              <a:cxnLst>
                <a:cxn ang="T10">
                  <a:pos x="T0" y="T1"/>
                </a:cxn>
                <a:cxn ang="T11">
                  <a:pos x="T2" y="T3"/>
                </a:cxn>
                <a:cxn ang="T12">
                  <a:pos x="T4" y="T5"/>
                </a:cxn>
                <a:cxn ang="T13">
                  <a:pos x="T6" y="T7"/>
                </a:cxn>
                <a:cxn ang="T14">
                  <a:pos x="T8" y="T9"/>
                </a:cxn>
              </a:cxnLst>
              <a:rect l="T15" t="T16" r="T17" b="T18"/>
              <a:pathLst>
                <a:path w="283" h="1392">
                  <a:moveTo>
                    <a:pt x="1" y="0"/>
                  </a:moveTo>
                  <a:lnTo>
                    <a:pt x="0" y="1104"/>
                  </a:lnTo>
                  <a:lnTo>
                    <a:pt x="282" y="1392"/>
                  </a:lnTo>
                  <a:lnTo>
                    <a:pt x="283" y="286"/>
                  </a:lnTo>
                  <a:lnTo>
                    <a:pt x="1" y="0"/>
                  </a:lnTo>
                  <a:close/>
                </a:path>
              </a:pathLst>
            </a:custGeom>
            <a:solidFill>
              <a:srgbClr val="678B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56" name="Freeform 8074"/>
            <p:cNvSpPr/>
            <p:nvPr/>
          </p:nvSpPr>
          <p:spPr bwMode="auto">
            <a:xfrm>
              <a:off x="2946" y="2186"/>
              <a:ext cx="437" cy="72"/>
            </a:xfrm>
            <a:custGeom>
              <a:avLst/>
              <a:gdLst>
                <a:gd name="T0" fmla="*/ 0 w 1763"/>
                <a:gd name="T1" fmla="*/ 0 h 288"/>
                <a:gd name="T2" fmla="*/ 1415 w 1763"/>
                <a:gd name="T3" fmla="*/ 0 h 288"/>
                <a:gd name="T4" fmla="*/ 1763 w 1763"/>
                <a:gd name="T5" fmla="*/ 288 h 288"/>
                <a:gd name="T6" fmla="*/ 280 w 1763"/>
                <a:gd name="T7" fmla="*/ 288 h 288"/>
                <a:gd name="T8" fmla="*/ 0 w 1763"/>
                <a:gd name="T9" fmla="*/ 0 h 288"/>
                <a:gd name="T10" fmla="*/ 0 60000 65536"/>
                <a:gd name="T11" fmla="*/ 0 60000 65536"/>
                <a:gd name="T12" fmla="*/ 0 60000 65536"/>
                <a:gd name="T13" fmla="*/ 0 60000 65536"/>
                <a:gd name="T14" fmla="*/ 0 60000 65536"/>
                <a:gd name="T15" fmla="*/ 0 w 1763"/>
                <a:gd name="T16" fmla="*/ 0 h 288"/>
                <a:gd name="T17" fmla="*/ 1763 w 1763"/>
                <a:gd name="T18" fmla="*/ 288 h 288"/>
              </a:gdLst>
              <a:ahLst/>
              <a:cxnLst>
                <a:cxn ang="T10">
                  <a:pos x="T0" y="T1"/>
                </a:cxn>
                <a:cxn ang="T11">
                  <a:pos x="T2" y="T3"/>
                </a:cxn>
                <a:cxn ang="T12">
                  <a:pos x="T4" y="T5"/>
                </a:cxn>
                <a:cxn ang="T13">
                  <a:pos x="T6" y="T7"/>
                </a:cxn>
                <a:cxn ang="T14">
                  <a:pos x="T8" y="T9"/>
                </a:cxn>
              </a:cxnLst>
              <a:rect l="T15" t="T16" r="T17" b="T18"/>
              <a:pathLst>
                <a:path w="1763" h="288">
                  <a:moveTo>
                    <a:pt x="0" y="0"/>
                  </a:moveTo>
                  <a:lnTo>
                    <a:pt x="1415" y="0"/>
                  </a:lnTo>
                  <a:lnTo>
                    <a:pt x="1763" y="288"/>
                  </a:lnTo>
                  <a:lnTo>
                    <a:pt x="280" y="288"/>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57" name="Rectangle 8075"/>
            <p:cNvSpPr>
              <a:spLocks noChangeArrowheads="1"/>
            </p:cNvSpPr>
            <p:nvPr/>
          </p:nvSpPr>
          <p:spPr bwMode="auto">
            <a:xfrm>
              <a:off x="3018" y="2243"/>
              <a:ext cx="358" cy="10"/>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58" name="Freeform 8076"/>
            <p:cNvSpPr/>
            <p:nvPr/>
          </p:nvSpPr>
          <p:spPr bwMode="auto">
            <a:xfrm>
              <a:off x="2946" y="2301"/>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59" name="Freeform 8077"/>
            <p:cNvSpPr/>
            <p:nvPr/>
          </p:nvSpPr>
          <p:spPr bwMode="auto">
            <a:xfrm>
              <a:off x="2946" y="2371"/>
              <a:ext cx="71" cy="8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0" name="Freeform 8078"/>
            <p:cNvSpPr/>
            <p:nvPr/>
          </p:nvSpPr>
          <p:spPr bwMode="auto">
            <a:xfrm>
              <a:off x="2946" y="2230"/>
              <a:ext cx="71" cy="84"/>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1" name="Rectangle 8079"/>
            <p:cNvSpPr>
              <a:spLocks noChangeArrowheads="1"/>
            </p:cNvSpPr>
            <p:nvPr/>
          </p:nvSpPr>
          <p:spPr bwMode="auto">
            <a:xfrm>
              <a:off x="3017" y="2302"/>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2" name="Rectangle 8080"/>
            <p:cNvSpPr>
              <a:spLocks noChangeArrowheads="1"/>
            </p:cNvSpPr>
            <p:nvPr/>
          </p:nvSpPr>
          <p:spPr bwMode="auto">
            <a:xfrm>
              <a:off x="3017" y="2373"/>
              <a:ext cx="366" cy="11"/>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3" name="Rectangle 8081"/>
            <p:cNvSpPr>
              <a:spLocks noChangeArrowheads="1"/>
            </p:cNvSpPr>
            <p:nvPr/>
          </p:nvSpPr>
          <p:spPr bwMode="auto">
            <a:xfrm>
              <a:off x="3017" y="2444"/>
              <a:ext cx="366" cy="10"/>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4" name="Rectangle 8082"/>
            <p:cNvSpPr>
              <a:spLocks noChangeArrowheads="1"/>
            </p:cNvSpPr>
            <p:nvPr/>
          </p:nvSpPr>
          <p:spPr bwMode="auto">
            <a:xfrm>
              <a:off x="302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5" name="Rectangle 8083"/>
            <p:cNvSpPr>
              <a:spLocks noChangeArrowheads="1"/>
            </p:cNvSpPr>
            <p:nvPr/>
          </p:nvSpPr>
          <p:spPr bwMode="auto">
            <a:xfrm>
              <a:off x="3233"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6" name="Rectangle 8084"/>
            <p:cNvSpPr>
              <a:spLocks noChangeArrowheads="1"/>
            </p:cNvSpPr>
            <p:nvPr/>
          </p:nvSpPr>
          <p:spPr bwMode="auto">
            <a:xfrm>
              <a:off x="3181"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7" name="Rectangle 8085"/>
            <p:cNvSpPr>
              <a:spLocks noChangeArrowheads="1"/>
            </p:cNvSpPr>
            <p:nvPr/>
          </p:nvSpPr>
          <p:spPr bwMode="auto">
            <a:xfrm>
              <a:off x="3129"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8" name="Rectangle 8086"/>
            <p:cNvSpPr>
              <a:spLocks noChangeArrowheads="1"/>
            </p:cNvSpPr>
            <p:nvPr/>
          </p:nvSpPr>
          <p:spPr bwMode="auto">
            <a:xfrm>
              <a:off x="3077" y="2321"/>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69" name="Freeform 8087"/>
            <p:cNvSpPr/>
            <p:nvPr/>
          </p:nvSpPr>
          <p:spPr bwMode="auto">
            <a:xfrm>
              <a:off x="3002" y="240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0" name="Freeform 8088"/>
            <p:cNvSpPr/>
            <p:nvPr/>
          </p:nvSpPr>
          <p:spPr bwMode="auto">
            <a:xfrm>
              <a:off x="3002" y="237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1" name="Freeform 8089"/>
            <p:cNvSpPr/>
            <p:nvPr/>
          </p:nvSpPr>
          <p:spPr bwMode="auto">
            <a:xfrm>
              <a:off x="2988" y="239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2" name="Freeform 8090"/>
            <p:cNvSpPr/>
            <p:nvPr/>
          </p:nvSpPr>
          <p:spPr bwMode="auto">
            <a:xfrm>
              <a:off x="2988" y="2361"/>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3" name="Freeform 8091"/>
            <p:cNvSpPr/>
            <p:nvPr/>
          </p:nvSpPr>
          <p:spPr bwMode="auto">
            <a:xfrm>
              <a:off x="2975" y="237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4" name="Freeform 8092"/>
            <p:cNvSpPr/>
            <p:nvPr/>
          </p:nvSpPr>
          <p:spPr bwMode="auto">
            <a:xfrm>
              <a:off x="2975"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5" name="Freeform 8093"/>
            <p:cNvSpPr/>
            <p:nvPr/>
          </p:nvSpPr>
          <p:spPr bwMode="auto">
            <a:xfrm>
              <a:off x="2948" y="234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6" name="Freeform 8094"/>
            <p:cNvSpPr/>
            <p:nvPr/>
          </p:nvSpPr>
          <p:spPr bwMode="auto">
            <a:xfrm>
              <a:off x="2948" y="2320"/>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7" name="Freeform 8095"/>
            <p:cNvSpPr/>
            <p:nvPr/>
          </p:nvSpPr>
          <p:spPr bwMode="auto">
            <a:xfrm>
              <a:off x="2961" y="236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8" name="Freeform 8096"/>
            <p:cNvSpPr/>
            <p:nvPr/>
          </p:nvSpPr>
          <p:spPr bwMode="auto">
            <a:xfrm>
              <a:off x="2961" y="2334"/>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79" name="Freeform 8097"/>
            <p:cNvSpPr/>
            <p:nvPr/>
          </p:nvSpPr>
          <p:spPr bwMode="auto">
            <a:xfrm>
              <a:off x="3002" y="2335"/>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0" name="Freeform 8098"/>
            <p:cNvSpPr/>
            <p:nvPr/>
          </p:nvSpPr>
          <p:spPr bwMode="auto">
            <a:xfrm>
              <a:off x="3002" y="2306"/>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1" name="Freeform 8099"/>
            <p:cNvSpPr/>
            <p:nvPr/>
          </p:nvSpPr>
          <p:spPr bwMode="auto">
            <a:xfrm>
              <a:off x="2988" y="2320"/>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2" name="Freeform 8100"/>
            <p:cNvSpPr/>
            <p:nvPr/>
          </p:nvSpPr>
          <p:spPr bwMode="auto">
            <a:xfrm>
              <a:off x="2988" y="2292"/>
              <a:ext cx="10"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3" name="Freeform 8101"/>
            <p:cNvSpPr/>
            <p:nvPr/>
          </p:nvSpPr>
          <p:spPr bwMode="auto">
            <a:xfrm>
              <a:off x="2975" y="23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4" name="Freeform 8102"/>
            <p:cNvSpPr/>
            <p:nvPr/>
          </p:nvSpPr>
          <p:spPr bwMode="auto">
            <a:xfrm>
              <a:off x="2975"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5" name="Freeform 8103"/>
            <p:cNvSpPr/>
            <p:nvPr/>
          </p:nvSpPr>
          <p:spPr bwMode="auto">
            <a:xfrm>
              <a:off x="2948" y="2278"/>
              <a:ext cx="9" cy="28"/>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6" name="Freeform 8104"/>
            <p:cNvSpPr/>
            <p:nvPr/>
          </p:nvSpPr>
          <p:spPr bwMode="auto">
            <a:xfrm>
              <a:off x="2948" y="2249"/>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7" name="Freeform 8105"/>
            <p:cNvSpPr/>
            <p:nvPr/>
          </p:nvSpPr>
          <p:spPr bwMode="auto">
            <a:xfrm>
              <a:off x="2961" y="2292"/>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8" name="Freeform 8106"/>
            <p:cNvSpPr/>
            <p:nvPr/>
          </p:nvSpPr>
          <p:spPr bwMode="auto">
            <a:xfrm>
              <a:off x="2961" y="2264"/>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89" name="Freeform 8107"/>
            <p:cNvSpPr/>
            <p:nvPr/>
          </p:nvSpPr>
          <p:spPr bwMode="auto">
            <a:xfrm>
              <a:off x="3002" y="2263"/>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0" name="Freeform 8108"/>
            <p:cNvSpPr/>
            <p:nvPr/>
          </p:nvSpPr>
          <p:spPr bwMode="auto">
            <a:xfrm>
              <a:off x="2988" y="2248"/>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1" name="Freeform 8109"/>
            <p:cNvSpPr/>
            <p:nvPr/>
          </p:nvSpPr>
          <p:spPr bwMode="auto">
            <a:xfrm>
              <a:off x="2975" y="2234"/>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2" name="Freeform 8110"/>
            <p:cNvSpPr/>
            <p:nvPr/>
          </p:nvSpPr>
          <p:spPr bwMode="auto">
            <a:xfrm>
              <a:off x="2948" y="2206"/>
              <a:ext cx="9"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3" name="Freeform 8111"/>
            <p:cNvSpPr/>
            <p:nvPr/>
          </p:nvSpPr>
          <p:spPr bwMode="auto">
            <a:xfrm>
              <a:off x="2961" y="2220"/>
              <a:ext cx="10" cy="29"/>
            </a:xfrm>
            <a:custGeom>
              <a:avLst/>
              <a:gdLst>
                <a:gd name="T0" fmla="*/ 0 w 16"/>
                <a:gd name="T1" fmla="*/ 0 h 48"/>
                <a:gd name="T2" fmla="*/ 1 w 16"/>
                <a:gd name="T3" fmla="*/ 30 h 48"/>
                <a:gd name="T4" fmla="*/ 16 w 16"/>
                <a:gd name="T5" fmla="*/ 48 h 48"/>
                <a:gd name="T6" fmla="*/ 16 w 16"/>
                <a:gd name="T7" fmla="*/ 18 h 48"/>
                <a:gd name="T8" fmla="*/ 0 w 16"/>
                <a:gd name="T9" fmla="*/ 0 h 48"/>
                <a:gd name="T10" fmla="*/ 0 60000 65536"/>
                <a:gd name="T11" fmla="*/ 0 60000 65536"/>
                <a:gd name="T12" fmla="*/ 0 60000 65536"/>
                <a:gd name="T13" fmla="*/ 0 60000 65536"/>
                <a:gd name="T14" fmla="*/ 0 60000 65536"/>
                <a:gd name="T15" fmla="*/ 0 w 16"/>
                <a:gd name="T16" fmla="*/ 0 h 48"/>
                <a:gd name="T17" fmla="*/ 16 w 16"/>
                <a:gd name="T18" fmla="*/ 48 h 48"/>
              </a:gdLst>
              <a:ahLst/>
              <a:cxnLst>
                <a:cxn ang="T10">
                  <a:pos x="T0" y="T1"/>
                </a:cxn>
                <a:cxn ang="T11">
                  <a:pos x="T2" y="T3"/>
                </a:cxn>
                <a:cxn ang="T12">
                  <a:pos x="T4" y="T5"/>
                </a:cxn>
                <a:cxn ang="T13">
                  <a:pos x="T6" y="T7"/>
                </a:cxn>
                <a:cxn ang="T14">
                  <a:pos x="T8" y="T9"/>
                </a:cxn>
              </a:cxnLst>
              <a:rect l="T15" t="T16" r="T17" b="T18"/>
              <a:pathLst>
                <a:path w="16" h="48">
                  <a:moveTo>
                    <a:pt x="0" y="0"/>
                  </a:moveTo>
                  <a:lnTo>
                    <a:pt x="1" y="30"/>
                  </a:lnTo>
                  <a:lnTo>
                    <a:pt x="16" y="48"/>
                  </a:lnTo>
                  <a:lnTo>
                    <a:pt x="16" y="18"/>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4" name="Rectangle 8112"/>
            <p:cNvSpPr>
              <a:spLocks noChangeArrowheads="1"/>
            </p:cNvSpPr>
            <p:nvPr/>
          </p:nvSpPr>
          <p:spPr bwMode="auto">
            <a:xfrm>
              <a:off x="3019" y="2457"/>
              <a:ext cx="362" cy="71"/>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5" name="Freeform 8113"/>
            <p:cNvSpPr/>
            <p:nvPr/>
          </p:nvSpPr>
          <p:spPr bwMode="auto">
            <a:xfrm>
              <a:off x="2949" y="2392"/>
              <a:ext cx="61" cy="132"/>
            </a:xfrm>
            <a:custGeom>
              <a:avLst/>
              <a:gdLst>
                <a:gd name="T0" fmla="*/ 0 w 102"/>
                <a:gd name="T1" fmla="*/ 0 h 220"/>
                <a:gd name="T2" fmla="*/ 0 w 102"/>
                <a:gd name="T3" fmla="*/ 112 h 220"/>
                <a:gd name="T4" fmla="*/ 102 w 102"/>
                <a:gd name="T5" fmla="*/ 220 h 220"/>
                <a:gd name="T6" fmla="*/ 102 w 102"/>
                <a:gd name="T7" fmla="*/ 108 h 220"/>
                <a:gd name="T8" fmla="*/ 0 w 102"/>
                <a:gd name="T9" fmla="*/ 0 h 220"/>
                <a:gd name="T10" fmla="*/ 0 60000 65536"/>
                <a:gd name="T11" fmla="*/ 0 60000 65536"/>
                <a:gd name="T12" fmla="*/ 0 60000 65536"/>
                <a:gd name="T13" fmla="*/ 0 60000 65536"/>
                <a:gd name="T14" fmla="*/ 0 60000 65536"/>
                <a:gd name="T15" fmla="*/ 0 w 102"/>
                <a:gd name="T16" fmla="*/ 0 h 220"/>
                <a:gd name="T17" fmla="*/ 102 w 102"/>
                <a:gd name="T18" fmla="*/ 220 h 220"/>
              </a:gdLst>
              <a:ahLst/>
              <a:cxnLst>
                <a:cxn ang="T10">
                  <a:pos x="T0" y="T1"/>
                </a:cxn>
                <a:cxn ang="T11">
                  <a:pos x="T2" y="T3"/>
                </a:cxn>
                <a:cxn ang="T12">
                  <a:pos x="T4" y="T5"/>
                </a:cxn>
                <a:cxn ang="T13">
                  <a:pos x="T6" y="T7"/>
                </a:cxn>
                <a:cxn ang="T14">
                  <a:pos x="T8" y="T9"/>
                </a:cxn>
              </a:cxnLst>
              <a:rect l="T15" t="T16" r="T17" b="T18"/>
              <a:pathLst>
                <a:path w="102" h="220">
                  <a:moveTo>
                    <a:pt x="0" y="0"/>
                  </a:moveTo>
                  <a:lnTo>
                    <a:pt x="0" y="112"/>
                  </a:lnTo>
                  <a:lnTo>
                    <a:pt x="102" y="220"/>
                  </a:lnTo>
                  <a:lnTo>
                    <a:pt x="102" y="108"/>
                  </a:lnTo>
                  <a:lnTo>
                    <a:pt x="0" y="0"/>
                  </a:lnTo>
                  <a:close/>
                </a:path>
              </a:pathLst>
            </a:custGeom>
            <a:solidFill>
              <a:srgbClr val="557DFF"/>
            </a:solidFill>
            <a:ln w="6350">
              <a:solidFill>
                <a:srgbClr val="7797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6" name="Rectangle 8114"/>
            <p:cNvSpPr>
              <a:spLocks noChangeArrowheads="1"/>
            </p:cNvSpPr>
            <p:nvPr/>
          </p:nvSpPr>
          <p:spPr bwMode="auto">
            <a:xfrm>
              <a:off x="3200"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7" name="Rectangle 8115"/>
            <p:cNvSpPr>
              <a:spLocks noChangeArrowheads="1"/>
            </p:cNvSpPr>
            <p:nvPr/>
          </p:nvSpPr>
          <p:spPr bwMode="auto">
            <a:xfrm>
              <a:off x="3175" y="2486"/>
              <a:ext cx="25" cy="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8" name="Rectangle 8116"/>
            <p:cNvSpPr>
              <a:spLocks noChangeArrowheads="1"/>
            </p:cNvSpPr>
            <p:nvPr/>
          </p:nvSpPr>
          <p:spPr bwMode="auto">
            <a:xfrm>
              <a:off x="3337"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099" name="Rectangle 8117"/>
            <p:cNvSpPr>
              <a:spLocks noChangeArrowheads="1"/>
            </p:cNvSpPr>
            <p:nvPr/>
          </p:nvSpPr>
          <p:spPr bwMode="auto">
            <a:xfrm>
              <a:off x="3285" y="2321"/>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0" name="Freeform 8118"/>
            <p:cNvSpPr/>
            <p:nvPr/>
          </p:nvSpPr>
          <p:spPr bwMode="auto">
            <a:xfrm>
              <a:off x="2955" y="2176"/>
              <a:ext cx="421" cy="67"/>
            </a:xfrm>
            <a:custGeom>
              <a:avLst/>
              <a:gdLst>
                <a:gd name="T0" fmla="*/ 0 w 1699"/>
                <a:gd name="T1" fmla="*/ 0 h 269"/>
                <a:gd name="T2" fmla="*/ 1381 w 1699"/>
                <a:gd name="T3" fmla="*/ 1 h 269"/>
                <a:gd name="T4" fmla="*/ 1699 w 1699"/>
                <a:gd name="T5" fmla="*/ 268 h 269"/>
                <a:gd name="T6" fmla="*/ 256 w 1699"/>
                <a:gd name="T7" fmla="*/ 269 h 269"/>
                <a:gd name="T8" fmla="*/ 0 w 1699"/>
                <a:gd name="T9" fmla="*/ 0 h 269"/>
                <a:gd name="T10" fmla="*/ 0 60000 65536"/>
                <a:gd name="T11" fmla="*/ 0 60000 65536"/>
                <a:gd name="T12" fmla="*/ 0 60000 65536"/>
                <a:gd name="T13" fmla="*/ 0 60000 65536"/>
                <a:gd name="T14" fmla="*/ 0 60000 65536"/>
                <a:gd name="T15" fmla="*/ 0 w 1699"/>
                <a:gd name="T16" fmla="*/ 0 h 269"/>
                <a:gd name="T17" fmla="*/ 1699 w 1699"/>
                <a:gd name="T18" fmla="*/ 269 h 269"/>
              </a:gdLst>
              <a:ahLst/>
              <a:cxnLst>
                <a:cxn ang="T10">
                  <a:pos x="T0" y="T1"/>
                </a:cxn>
                <a:cxn ang="T11">
                  <a:pos x="T2" y="T3"/>
                </a:cxn>
                <a:cxn ang="T12">
                  <a:pos x="T4" y="T5"/>
                </a:cxn>
                <a:cxn ang="T13">
                  <a:pos x="T6" y="T7"/>
                </a:cxn>
                <a:cxn ang="T14">
                  <a:pos x="T8" y="T9"/>
                </a:cxn>
              </a:cxnLst>
              <a:rect l="T15" t="T16" r="T17" b="T18"/>
              <a:pathLst>
                <a:path w="1699" h="269">
                  <a:moveTo>
                    <a:pt x="0" y="0"/>
                  </a:moveTo>
                  <a:lnTo>
                    <a:pt x="1381" y="1"/>
                  </a:lnTo>
                  <a:lnTo>
                    <a:pt x="1699" y="268"/>
                  </a:lnTo>
                  <a:lnTo>
                    <a:pt x="256" y="269"/>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1" name="Freeform 8119"/>
            <p:cNvSpPr/>
            <p:nvPr/>
          </p:nvSpPr>
          <p:spPr bwMode="auto">
            <a:xfrm>
              <a:off x="2955" y="2177"/>
              <a:ext cx="63" cy="75"/>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2" name="Rectangle 8120"/>
            <p:cNvSpPr>
              <a:spLocks noChangeArrowheads="1"/>
            </p:cNvSpPr>
            <p:nvPr/>
          </p:nvSpPr>
          <p:spPr bwMode="auto">
            <a:xfrm>
              <a:off x="302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3" name="Rectangle 8121"/>
            <p:cNvSpPr>
              <a:spLocks noChangeArrowheads="1"/>
            </p:cNvSpPr>
            <p:nvPr/>
          </p:nvSpPr>
          <p:spPr bwMode="auto">
            <a:xfrm>
              <a:off x="3233"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4" name="Rectangle 8122"/>
            <p:cNvSpPr>
              <a:spLocks noChangeArrowheads="1"/>
            </p:cNvSpPr>
            <p:nvPr/>
          </p:nvSpPr>
          <p:spPr bwMode="auto">
            <a:xfrm>
              <a:off x="3181"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5" name="Rectangle 8123"/>
            <p:cNvSpPr>
              <a:spLocks noChangeArrowheads="1"/>
            </p:cNvSpPr>
            <p:nvPr/>
          </p:nvSpPr>
          <p:spPr bwMode="auto">
            <a:xfrm>
              <a:off x="3129"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6" name="Rectangle 8124"/>
            <p:cNvSpPr>
              <a:spLocks noChangeArrowheads="1"/>
            </p:cNvSpPr>
            <p:nvPr/>
          </p:nvSpPr>
          <p:spPr bwMode="auto">
            <a:xfrm>
              <a:off x="3077" y="2392"/>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7" name="Rectangle 8125"/>
            <p:cNvSpPr>
              <a:spLocks noChangeArrowheads="1"/>
            </p:cNvSpPr>
            <p:nvPr/>
          </p:nvSpPr>
          <p:spPr bwMode="auto">
            <a:xfrm>
              <a:off x="3337"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8" name="Rectangle 8126"/>
            <p:cNvSpPr>
              <a:spLocks noChangeArrowheads="1"/>
            </p:cNvSpPr>
            <p:nvPr/>
          </p:nvSpPr>
          <p:spPr bwMode="auto">
            <a:xfrm>
              <a:off x="3285" y="2392"/>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09" name="Rectangle 8127"/>
            <p:cNvSpPr>
              <a:spLocks noChangeArrowheads="1"/>
            </p:cNvSpPr>
            <p:nvPr/>
          </p:nvSpPr>
          <p:spPr bwMode="auto">
            <a:xfrm>
              <a:off x="30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0" name="Rectangle 8128"/>
            <p:cNvSpPr>
              <a:spLocks noChangeArrowheads="1"/>
            </p:cNvSpPr>
            <p:nvPr/>
          </p:nvSpPr>
          <p:spPr bwMode="auto">
            <a:xfrm>
              <a:off x="32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1" name="Rectangle 8129"/>
            <p:cNvSpPr>
              <a:spLocks noChangeArrowheads="1"/>
            </p:cNvSpPr>
            <p:nvPr/>
          </p:nvSpPr>
          <p:spPr bwMode="auto">
            <a:xfrm>
              <a:off x="3125"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2" name="Rectangle 8130"/>
            <p:cNvSpPr>
              <a:spLocks noChangeArrowheads="1"/>
            </p:cNvSpPr>
            <p:nvPr/>
          </p:nvSpPr>
          <p:spPr bwMode="auto">
            <a:xfrm>
              <a:off x="3075" y="2477"/>
              <a:ext cx="41"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3" name="Rectangle 8131"/>
            <p:cNvSpPr>
              <a:spLocks noChangeArrowheads="1"/>
            </p:cNvSpPr>
            <p:nvPr/>
          </p:nvSpPr>
          <p:spPr bwMode="auto">
            <a:xfrm>
              <a:off x="333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4" name="Rectangle 8132"/>
            <p:cNvSpPr>
              <a:spLocks noChangeArrowheads="1"/>
            </p:cNvSpPr>
            <p:nvPr/>
          </p:nvSpPr>
          <p:spPr bwMode="auto">
            <a:xfrm>
              <a:off x="3287" y="2477"/>
              <a:ext cx="39" cy="41"/>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5" name="Rectangle 8133"/>
            <p:cNvSpPr>
              <a:spLocks noChangeArrowheads="1"/>
            </p:cNvSpPr>
            <p:nvPr/>
          </p:nvSpPr>
          <p:spPr bwMode="auto">
            <a:xfrm>
              <a:off x="302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6" name="Rectangle 8134"/>
            <p:cNvSpPr>
              <a:spLocks noChangeArrowheads="1"/>
            </p:cNvSpPr>
            <p:nvPr/>
          </p:nvSpPr>
          <p:spPr bwMode="auto">
            <a:xfrm>
              <a:off x="3233"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7" name="Rectangle 8135"/>
            <p:cNvSpPr>
              <a:spLocks noChangeArrowheads="1"/>
            </p:cNvSpPr>
            <p:nvPr/>
          </p:nvSpPr>
          <p:spPr bwMode="auto">
            <a:xfrm>
              <a:off x="3181"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8" name="Rectangle 8136"/>
            <p:cNvSpPr>
              <a:spLocks noChangeArrowheads="1"/>
            </p:cNvSpPr>
            <p:nvPr/>
          </p:nvSpPr>
          <p:spPr bwMode="auto">
            <a:xfrm>
              <a:off x="3129"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19" name="Rectangle 8137"/>
            <p:cNvSpPr>
              <a:spLocks noChangeArrowheads="1"/>
            </p:cNvSpPr>
            <p:nvPr/>
          </p:nvSpPr>
          <p:spPr bwMode="auto">
            <a:xfrm>
              <a:off x="3077" y="2268"/>
              <a:ext cx="41"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20" name="Rectangle 8138"/>
            <p:cNvSpPr>
              <a:spLocks noChangeArrowheads="1"/>
            </p:cNvSpPr>
            <p:nvPr/>
          </p:nvSpPr>
          <p:spPr bwMode="auto">
            <a:xfrm>
              <a:off x="3337"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21" name="Rectangle 8139"/>
            <p:cNvSpPr>
              <a:spLocks noChangeArrowheads="1"/>
            </p:cNvSpPr>
            <p:nvPr/>
          </p:nvSpPr>
          <p:spPr bwMode="auto">
            <a:xfrm>
              <a:off x="3285" y="2268"/>
              <a:ext cx="39" cy="27"/>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5180" name="Text Box 7970"/>
          <p:cNvSpPr txBox="1">
            <a:spLocks noChangeArrowheads="1"/>
          </p:cNvSpPr>
          <p:nvPr/>
        </p:nvSpPr>
        <p:spPr bwMode="auto">
          <a:xfrm>
            <a:off x="1187624" y="3140968"/>
            <a:ext cx="1036905" cy="276999"/>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b="1" i="0" u="none" strike="noStrike" kern="0" cap="none" spc="0" normalizeH="0" baseline="0" noProof="0" dirty="0" smtClean="0">
                <a:ln>
                  <a:noFill/>
                </a:ln>
                <a:solidFill>
                  <a:srgbClr val="C00000"/>
                </a:solidFill>
                <a:effectLst/>
                <a:uLnTx/>
                <a:uFillTx/>
                <a:latin typeface="Arial" panose="020B0604020202020204" pitchFamily="34" charset="0"/>
                <a:ea typeface="华文细黑"/>
                <a:cs typeface="Arial" panose="020B0604020202020204" pitchFamily="34" charset="0"/>
              </a:rPr>
              <a:t>园区安防</a:t>
            </a:r>
            <a:endParaRPr kumimoji="0" lang="zh-CN" altLang="en-US" b="1" i="0" u="none" strike="noStrike" kern="0" cap="none" spc="0" normalizeH="0" baseline="0" noProof="0" dirty="0">
              <a:ln>
                <a:noFill/>
              </a:ln>
              <a:solidFill>
                <a:srgbClr val="C00000"/>
              </a:solidFill>
              <a:effectLst/>
              <a:uLnTx/>
              <a:uFillTx/>
              <a:latin typeface="Arial" panose="020B0604020202020204" pitchFamily="34" charset="0"/>
              <a:ea typeface="华文细黑"/>
              <a:cs typeface="Arial" panose="020B0604020202020204" pitchFamily="34" charset="0"/>
            </a:endParaRPr>
          </a:p>
        </p:txBody>
      </p:sp>
      <p:pic>
        <p:nvPicPr>
          <p:cNvPr id="5181" name="Picture 38"/>
          <p:cNvPicPr>
            <a:picLocks noChangeAspect="1" noChangeArrowheads="1"/>
          </p:cNvPicPr>
          <p:nvPr/>
        </p:nvPicPr>
        <p:blipFill>
          <a:blip r:embed="rId1" cstate="email">
            <a:clrChange>
              <a:clrFrom>
                <a:srgbClr val="FAFEFF"/>
              </a:clrFrom>
              <a:clrTo>
                <a:srgbClr val="FAFEFF">
                  <a:alpha val="0"/>
                </a:srgbClr>
              </a:clrTo>
            </a:clrChange>
          </a:blip>
          <a:stretch>
            <a:fillRect/>
          </a:stretch>
        </p:blipFill>
        <p:spPr bwMode="auto">
          <a:xfrm flipH="1">
            <a:off x="1475656" y="3356992"/>
            <a:ext cx="400317" cy="341327"/>
          </a:xfrm>
          <a:prstGeom prst="rect">
            <a:avLst/>
          </a:prstGeom>
          <a:noFill/>
          <a:ln>
            <a:noFill/>
          </a:ln>
        </p:spPr>
      </p:pic>
      <p:grpSp>
        <p:nvGrpSpPr>
          <p:cNvPr id="2248" name="Group 9850"/>
          <p:cNvGrpSpPr/>
          <p:nvPr/>
        </p:nvGrpSpPr>
        <p:grpSpPr bwMode="auto">
          <a:xfrm>
            <a:off x="976995" y="2516880"/>
            <a:ext cx="1326860" cy="539556"/>
            <a:chOff x="942" y="570"/>
            <a:chExt cx="1997" cy="1146"/>
          </a:xfrm>
        </p:grpSpPr>
        <p:sp>
          <p:nvSpPr>
            <p:cNvPr id="5184" name="Rectangle 9851"/>
            <p:cNvSpPr>
              <a:spLocks noChangeArrowheads="1"/>
            </p:cNvSpPr>
            <p:nvPr/>
          </p:nvSpPr>
          <p:spPr bwMode="auto">
            <a:xfrm>
              <a:off x="1163" y="833"/>
              <a:ext cx="1776" cy="883"/>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85" name="Freeform 9852"/>
            <p:cNvSpPr/>
            <p:nvPr/>
          </p:nvSpPr>
          <p:spPr bwMode="auto">
            <a:xfrm>
              <a:off x="942" y="602"/>
              <a:ext cx="225" cy="1114"/>
            </a:xfrm>
            <a:custGeom>
              <a:avLst/>
              <a:gdLst>
                <a:gd name="T0" fmla="*/ 1 w 283"/>
                <a:gd name="T1" fmla="*/ 0 h 1392"/>
                <a:gd name="T2" fmla="*/ 0 w 283"/>
                <a:gd name="T3" fmla="*/ 1104 h 1392"/>
                <a:gd name="T4" fmla="*/ 282 w 283"/>
                <a:gd name="T5" fmla="*/ 1392 h 1392"/>
                <a:gd name="T6" fmla="*/ 283 w 283"/>
                <a:gd name="T7" fmla="*/ 286 h 1392"/>
                <a:gd name="T8" fmla="*/ 1 w 283"/>
                <a:gd name="T9" fmla="*/ 0 h 1392"/>
                <a:gd name="T10" fmla="*/ 0 60000 65536"/>
                <a:gd name="T11" fmla="*/ 0 60000 65536"/>
                <a:gd name="T12" fmla="*/ 0 60000 65536"/>
                <a:gd name="T13" fmla="*/ 0 60000 65536"/>
                <a:gd name="T14" fmla="*/ 0 60000 65536"/>
                <a:gd name="T15" fmla="*/ 0 w 283"/>
                <a:gd name="T16" fmla="*/ 0 h 1392"/>
                <a:gd name="T17" fmla="*/ 283 w 283"/>
                <a:gd name="T18" fmla="*/ 1392 h 1392"/>
              </a:gdLst>
              <a:ahLst/>
              <a:cxnLst>
                <a:cxn ang="T10">
                  <a:pos x="T0" y="T1"/>
                </a:cxn>
                <a:cxn ang="T11">
                  <a:pos x="T2" y="T3"/>
                </a:cxn>
                <a:cxn ang="T12">
                  <a:pos x="T4" y="T5"/>
                </a:cxn>
                <a:cxn ang="T13">
                  <a:pos x="T6" y="T7"/>
                </a:cxn>
                <a:cxn ang="T14">
                  <a:pos x="T8" y="T9"/>
                </a:cxn>
              </a:cxnLst>
              <a:rect l="T15" t="T16" r="T17" b="T18"/>
              <a:pathLst>
                <a:path w="283" h="1392">
                  <a:moveTo>
                    <a:pt x="1" y="0"/>
                  </a:moveTo>
                  <a:lnTo>
                    <a:pt x="0" y="1104"/>
                  </a:lnTo>
                  <a:lnTo>
                    <a:pt x="282" y="1392"/>
                  </a:lnTo>
                  <a:lnTo>
                    <a:pt x="283" y="286"/>
                  </a:lnTo>
                  <a:lnTo>
                    <a:pt x="1" y="0"/>
                  </a:lnTo>
                  <a:close/>
                </a:path>
              </a:pathLst>
            </a:custGeom>
            <a:solidFill>
              <a:srgbClr val="678B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86" name="Freeform 9853"/>
            <p:cNvSpPr/>
            <p:nvPr/>
          </p:nvSpPr>
          <p:spPr bwMode="auto">
            <a:xfrm>
              <a:off x="942" y="602"/>
              <a:ext cx="1996" cy="232"/>
            </a:xfrm>
            <a:custGeom>
              <a:avLst/>
              <a:gdLst>
                <a:gd name="T0" fmla="*/ 0 w 1996"/>
                <a:gd name="T1" fmla="*/ 0 h 232"/>
                <a:gd name="T2" fmla="*/ 1698 w 1996"/>
                <a:gd name="T3" fmla="*/ 0 h 232"/>
                <a:gd name="T4" fmla="*/ 1996 w 1996"/>
                <a:gd name="T5" fmla="*/ 232 h 232"/>
                <a:gd name="T6" fmla="*/ 223 w 1996"/>
                <a:gd name="T7" fmla="*/ 231 h 232"/>
                <a:gd name="T8" fmla="*/ 0 w 1996"/>
                <a:gd name="T9" fmla="*/ 0 h 232"/>
                <a:gd name="T10" fmla="*/ 0 60000 65536"/>
                <a:gd name="T11" fmla="*/ 0 60000 65536"/>
                <a:gd name="T12" fmla="*/ 0 60000 65536"/>
                <a:gd name="T13" fmla="*/ 0 60000 65536"/>
                <a:gd name="T14" fmla="*/ 0 60000 65536"/>
                <a:gd name="T15" fmla="*/ 0 w 1996"/>
                <a:gd name="T16" fmla="*/ 0 h 232"/>
                <a:gd name="T17" fmla="*/ 1996 w 1996"/>
                <a:gd name="T18" fmla="*/ 232 h 232"/>
              </a:gdLst>
              <a:ahLst/>
              <a:cxnLst>
                <a:cxn ang="T10">
                  <a:pos x="T0" y="T1"/>
                </a:cxn>
                <a:cxn ang="T11">
                  <a:pos x="T2" y="T3"/>
                </a:cxn>
                <a:cxn ang="T12">
                  <a:pos x="T4" y="T5"/>
                </a:cxn>
                <a:cxn ang="T13">
                  <a:pos x="T6" y="T7"/>
                </a:cxn>
                <a:cxn ang="T14">
                  <a:pos x="T8" y="T9"/>
                </a:cxn>
              </a:cxnLst>
              <a:rect l="T15" t="T16" r="T17" b="T18"/>
              <a:pathLst>
                <a:path w="1996" h="232">
                  <a:moveTo>
                    <a:pt x="0" y="0"/>
                  </a:moveTo>
                  <a:lnTo>
                    <a:pt x="1698" y="0"/>
                  </a:lnTo>
                  <a:lnTo>
                    <a:pt x="1996" y="232"/>
                  </a:lnTo>
                  <a:lnTo>
                    <a:pt x="223" y="231"/>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87" name="Rectangle 9854"/>
            <p:cNvSpPr>
              <a:spLocks noChangeArrowheads="1"/>
            </p:cNvSpPr>
            <p:nvPr/>
          </p:nvSpPr>
          <p:spPr bwMode="auto">
            <a:xfrm>
              <a:off x="1173" y="785"/>
              <a:ext cx="1148" cy="32"/>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88" name="Freeform 9855"/>
            <p:cNvSpPr/>
            <p:nvPr/>
          </p:nvSpPr>
          <p:spPr bwMode="auto">
            <a:xfrm>
              <a:off x="942" y="971"/>
              <a:ext cx="228" cy="270"/>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89" name="Freeform 9856"/>
            <p:cNvSpPr/>
            <p:nvPr/>
          </p:nvSpPr>
          <p:spPr bwMode="auto">
            <a:xfrm>
              <a:off x="942" y="1196"/>
              <a:ext cx="228" cy="273"/>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557DFF"/>
            </a:solidFill>
            <a:ln w="6350">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0" name="Rectangle 9857"/>
            <p:cNvSpPr>
              <a:spLocks noChangeArrowheads="1"/>
            </p:cNvSpPr>
            <p:nvPr/>
          </p:nvSpPr>
          <p:spPr bwMode="auto">
            <a:xfrm>
              <a:off x="1170" y="1202"/>
              <a:ext cx="1761" cy="36"/>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1" name="Rectangle 9858"/>
            <p:cNvSpPr>
              <a:spLocks noChangeArrowheads="1"/>
            </p:cNvSpPr>
            <p:nvPr/>
          </p:nvSpPr>
          <p:spPr bwMode="auto">
            <a:xfrm>
              <a:off x="1170" y="1430"/>
              <a:ext cx="1761" cy="32"/>
            </a:xfrm>
            <a:prstGeom prst="rect">
              <a:avLst/>
            </a:prstGeom>
            <a:solidFill>
              <a:srgbClr val="7797FF"/>
            </a:solidFill>
            <a:ln w="6350">
              <a:no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2" name="Rectangle 9859"/>
            <p:cNvSpPr>
              <a:spLocks noChangeArrowheads="1"/>
            </p:cNvSpPr>
            <p:nvPr/>
          </p:nvSpPr>
          <p:spPr bwMode="auto">
            <a:xfrm>
              <a:off x="1225" y="1035"/>
              <a:ext cx="126"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3" name="Rectangle 9860"/>
            <p:cNvSpPr>
              <a:spLocks noChangeArrowheads="1"/>
            </p:cNvSpPr>
            <p:nvPr/>
          </p:nvSpPr>
          <p:spPr bwMode="auto">
            <a:xfrm>
              <a:off x="1893" y="1035"/>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4" name="Rectangle 9861"/>
            <p:cNvSpPr>
              <a:spLocks noChangeArrowheads="1"/>
            </p:cNvSpPr>
            <p:nvPr/>
          </p:nvSpPr>
          <p:spPr bwMode="auto">
            <a:xfrm>
              <a:off x="1726" y="1035"/>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5" name="Rectangle 9862"/>
            <p:cNvSpPr>
              <a:spLocks noChangeArrowheads="1"/>
            </p:cNvSpPr>
            <p:nvPr/>
          </p:nvSpPr>
          <p:spPr bwMode="auto">
            <a:xfrm>
              <a:off x="1559" y="1035"/>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6" name="Rectangle 9863"/>
            <p:cNvSpPr>
              <a:spLocks noChangeArrowheads="1"/>
            </p:cNvSpPr>
            <p:nvPr/>
          </p:nvSpPr>
          <p:spPr bwMode="auto">
            <a:xfrm>
              <a:off x="1392" y="1035"/>
              <a:ext cx="132"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7" name="Freeform 9864"/>
            <p:cNvSpPr/>
            <p:nvPr/>
          </p:nvSpPr>
          <p:spPr bwMode="auto">
            <a:xfrm>
              <a:off x="1022" y="885"/>
              <a:ext cx="62" cy="199"/>
            </a:xfrm>
            <a:custGeom>
              <a:avLst/>
              <a:gdLst>
                <a:gd name="T0" fmla="*/ 0 w 71"/>
                <a:gd name="T1" fmla="*/ 0 h 228"/>
                <a:gd name="T2" fmla="*/ 0 w 71"/>
                <a:gd name="T3" fmla="*/ 153 h 228"/>
                <a:gd name="T4" fmla="*/ 71 w 71"/>
                <a:gd name="T5" fmla="*/ 228 h 228"/>
                <a:gd name="T6" fmla="*/ 71 w 71"/>
                <a:gd name="T7" fmla="*/ 76 h 228"/>
                <a:gd name="T8" fmla="*/ 0 w 71"/>
                <a:gd name="T9" fmla="*/ 0 h 228"/>
                <a:gd name="T10" fmla="*/ 0 60000 65536"/>
                <a:gd name="T11" fmla="*/ 0 60000 65536"/>
                <a:gd name="T12" fmla="*/ 0 60000 65536"/>
                <a:gd name="T13" fmla="*/ 0 60000 65536"/>
                <a:gd name="T14" fmla="*/ 0 60000 65536"/>
                <a:gd name="T15" fmla="*/ 0 w 71"/>
                <a:gd name="T16" fmla="*/ 0 h 228"/>
                <a:gd name="T17" fmla="*/ 71 w 71"/>
                <a:gd name="T18" fmla="*/ 228 h 228"/>
              </a:gdLst>
              <a:ahLst/>
              <a:cxnLst>
                <a:cxn ang="T10">
                  <a:pos x="T0" y="T1"/>
                </a:cxn>
                <a:cxn ang="T11">
                  <a:pos x="T2" y="T3"/>
                </a:cxn>
                <a:cxn ang="T12">
                  <a:pos x="T4" y="T5"/>
                </a:cxn>
                <a:cxn ang="T13">
                  <a:pos x="T6" y="T7"/>
                </a:cxn>
                <a:cxn ang="T14">
                  <a:pos x="T8" y="T9"/>
                </a:cxn>
              </a:cxnLst>
              <a:rect l="T15" t="T16" r="T17" b="T18"/>
              <a:pathLst>
                <a:path w="71" h="228">
                  <a:moveTo>
                    <a:pt x="0" y="0"/>
                  </a:moveTo>
                  <a:lnTo>
                    <a:pt x="0" y="153"/>
                  </a:lnTo>
                  <a:lnTo>
                    <a:pt x="71" y="228"/>
                  </a:lnTo>
                  <a:lnTo>
                    <a:pt x="71" y="76"/>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8" name="Rectangle 9865"/>
            <p:cNvSpPr>
              <a:spLocks noChangeArrowheads="1"/>
            </p:cNvSpPr>
            <p:nvPr/>
          </p:nvSpPr>
          <p:spPr bwMode="auto">
            <a:xfrm>
              <a:off x="1176" y="1472"/>
              <a:ext cx="1742" cy="228"/>
            </a:xfrm>
            <a:prstGeom prst="rect">
              <a:avLst/>
            </a:prstGeom>
            <a:solidFill>
              <a:srgbClr val="678B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199" name="Rectangle 9866"/>
            <p:cNvSpPr>
              <a:spLocks noChangeArrowheads="1"/>
            </p:cNvSpPr>
            <p:nvPr/>
          </p:nvSpPr>
          <p:spPr bwMode="auto">
            <a:xfrm>
              <a:off x="2693" y="1565"/>
              <a:ext cx="119" cy="1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0" name="Rectangle 9867"/>
            <p:cNvSpPr>
              <a:spLocks noChangeArrowheads="1"/>
            </p:cNvSpPr>
            <p:nvPr/>
          </p:nvSpPr>
          <p:spPr bwMode="auto">
            <a:xfrm>
              <a:off x="1215" y="1565"/>
              <a:ext cx="80" cy="1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1" name="Rectangle 9868"/>
            <p:cNvSpPr>
              <a:spLocks noChangeArrowheads="1"/>
            </p:cNvSpPr>
            <p:nvPr/>
          </p:nvSpPr>
          <p:spPr bwMode="auto">
            <a:xfrm>
              <a:off x="2226" y="1035"/>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2" name="Rectangle 9869"/>
            <p:cNvSpPr>
              <a:spLocks noChangeArrowheads="1"/>
            </p:cNvSpPr>
            <p:nvPr/>
          </p:nvSpPr>
          <p:spPr bwMode="auto">
            <a:xfrm>
              <a:off x="2059" y="1035"/>
              <a:ext cx="126"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3" name="Freeform 9870"/>
            <p:cNvSpPr/>
            <p:nvPr/>
          </p:nvSpPr>
          <p:spPr bwMode="auto">
            <a:xfrm>
              <a:off x="971" y="570"/>
              <a:ext cx="1933" cy="215"/>
            </a:xfrm>
            <a:custGeom>
              <a:avLst/>
              <a:gdLst>
                <a:gd name="T0" fmla="*/ 0 w 1933"/>
                <a:gd name="T1" fmla="*/ 0 h 215"/>
                <a:gd name="T2" fmla="*/ 1645 w 1933"/>
                <a:gd name="T3" fmla="*/ 0 h 215"/>
                <a:gd name="T4" fmla="*/ 1933 w 1933"/>
                <a:gd name="T5" fmla="*/ 214 h 215"/>
                <a:gd name="T6" fmla="*/ 203 w 1933"/>
                <a:gd name="T7" fmla="*/ 215 h 215"/>
                <a:gd name="T8" fmla="*/ 0 w 1933"/>
                <a:gd name="T9" fmla="*/ 0 h 215"/>
                <a:gd name="T10" fmla="*/ 0 60000 65536"/>
                <a:gd name="T11" fmla="*/ 0 60000 65536"/>
                <a:gd name="T12" fmla="*/ 0 60000 65536"/>
                <a:gd name="T13" fmla="*/ 0 60000 65536"/>
                <a:gd name="T14" fmla="*/ 0 60000 65536"/>
                <a:gd name="T15" fmla="*/ 0 w 1933"/>
                <a:gd name="T16" fmla="*/ 0 h 215"/>
                <a:gd name="T17" fmla="*/ 1933 w 1933"/>
                <a:gd name="T18" fmla="*/ 215 h 215"/>
              </a:gdLst>
              <a:ahLst/>
              <a:cxnLst>
                <a:cxn ang="T10">
                  <a:pos x="T0" y="T1"/>
                </a:cxn>
                <a:cxn ang="T11">
                  <a:pos x="T2" y="T3"/>
                </a:cxn>
                <a:cxn ang="T12">
                  <a:pos x="T4" y="T5"/>
                </a:cxn>
                <a:cxn ang="T13">
                  <a:pos x="T6" y="T7"/>
                </a:cxn>
                <a:cxn ang="T14">
                  <a:pos x="T8" y="T9"/>
                </a:cxn>
              </a:cxnLst>
              <a:rect l="T15" t="T16" r="T17" b="T18"/>
              <a:pathLst>
                <a:path w="1933" h="215">
                  <a:moveTo>
                    <a:pt x="0" y="0"/>
                  </a:moveTo>
                  <a:lnTo>
                    <a:pt x="1645" y="0"/>
                  </a:lnTo>
                  <a:lnTo>
                    <a:pt x="1933" y="214"/>
                  </a:lnTo>
                  <a:lnTo>
                    <a:pt x="203" y="215"/>
                  </a:lnTo>
                  <a:lnTo>
                    <a:pt x="0" y="0"/>
                  </a:lnTo>
                  <a:close/>
                </a:path>
              </a:pathLst>
            </a:custGeom>
            <a:solidFill>
              <a:srgbClr val="E1E8FF"/>
            </a:solidFill>
            <a:ln w="6350">
              <a:solidFill>
                <a:srgbClr val="99B1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4" name="Freeform 9871"/>
            <p:cNvSpPr/>
            <p:nvPr/>
          </p:nvSpPr>
          <p:spPr bwMode="auto">
            <a:xfrm>
              <a:off x="971" y="573"/>
              <a:ext cx="202" cy="241"/>
            </a:xfrm>
            <a:custGeom>
              <a:avLst/>
              <a:gdLst>
                <a:gd name="T0" fmla="*/ 0 w 105"/>
                <a:gd name="T1" fmla="*/ 0 h 126"/>
                <a:gd name="T2" fmla="*/ 0 w 105"/>
                <a:gd name="T3" fmla="*/ 19 h 126"/>
                <a:gd name="T4" fmla="*/ 105 w 105"/>
                <a:gd name="T5" fmla="*/ 126 h 126"/>
                <a:gd name="T6" fmla="*/ 105 w 105"/>
                <a:gd name="T7" fmla="*/ 109 h 126"/>
                <a:gd name="T8" fmla="*/ 0 w 105"/>
                <a:gd name="T9" fmla="*/ 0 h 126"/>
                <a:gd name="T10" fmla="*/ 0 60000 65536"/>
                <a:gd name="T11" fmla="*/ 0 60000 65536"/>
                <a:gd name="T12" fmla="*/ 0 60000 65536"/>
                <a:gd name="T13" fmla="*/ 0 60000 65536"/>
                <a:gd name="T14" fmla="*/ 0 60000 65536"/>
                <a:gd name="T15" fmla="*/ 0 w 105"/>
                <a:gd name="T16" fmla="*/ 0 h 126"/>
                <a:gd name="T17" fmla="*/ 105 w 105"/>
                <a:gd name="T18" fmla="*/ 126 h 126"/>
              </a:gdLst>
              <a:ahLst/>
              <a:cxnLst>
                <a:cxn ang="T10">
                  <a:pos x="T0" y="T1"/>
                </a:cxn>
                <a:cxn ang="T11">
                  <a:pos x="T2" y="T3"/>
                </a:cxn>
                <a:cxn ang="T12">
                  <a:pos x="T4" y="T5"/>
                </a:cxn>
                <a:cxn ang="T13">
                  <a:pos x="T6" y="T7"/>
                </a:cxn>
                <a:cxn ang="T14">
                  <a:pos x="T8" y="T9"/>
                </a:cxn>
              </a:cxnLst>
              <a:rect l="T15" t="T16" r="T17" b="T18"/>
              <a:pathLst>
                <a:path w="105" h="126">
                  <a:moveTo>
                    <a:pt x="0" y="0"/>
                  </a:moveTo>
                  <a:lnTo>
                    <a:pt x="0" y="19"/>
                  </a:lnTo>
                  <a:lnTo>
                    <a:pt x="105" y="126"/>
                  </a:lnTo>
                  <a:lnTo>
                    <a:pt x="105" y="109"/>
                  </a:lnTo>
                  <a:lnTo>
                    <a:pt x="0" y="0"/>
                  </a:lnTo>
                  <a:close/>
                </a:path>
              </a:pathLst>
            </a:custGeom>
            <a:solidFill>
              <a:srgbClr val="678BFF"/>
            </a:solidFill>
            <a:ln w="6350">
              <a:solidFill>
                <a:srgbClr val="678BF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5" name="Rectangle 9872"/>
            <p:cNvSpPr>
              <a:spLocks noChangeArrowheads="1"/>
            </p:cNvSpPr>
            <p:nvPr/>
          </p:nvSpPr>
          <p:spPr bwMode="auto">
            <a:xfrm>
              <a:off x="1225" y="1263"/>
              <a:ext cx="126"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6" name="Rectangle 9873"/>
            <p:cNvSpPr>
              <a:spLocks noChangeArrowheads="1"/>
            </p:cNvSpPr>
            <p:nvPr/>
          </p:nvSpPr>
          <p:spPr bwMode="auto">
            <a:xfrm>
              <a:off x="1893" y="1263"/>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7" name="Rectangle 9874"/>
            <p:cNvSpPr>
              <a:spLocks noChangeArrowheads="1"/>
            </p:cNvSpPr>
            <p:nvPr/>
          </p:nvSpPr>
          <p:spPr bwMode="auto">
            <a:xfrm>
              <a:off x="1726" y="1263"/>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8" name="Rectangle 9875"/>
            <p:cNvSpPr>
              <a:spLocks noChangeArrowheads="1"/>
            </p:cNvSpPr>
            <p:nvPr/>
          </p:nvSpPr>
          <p:spPr bwMode="auto">
            <a:xfrm>
              <a:off x="1559" y="1263"/>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09" name="Rectangle 9876"/>
            <p:cNvSpPr>
              <a:spLocks noChangeArrowheads="1"/>
            </p:cNvSpPr>
            <p:nvPr/>
          </p:nvSpPr>
          <p:spPr bwMode="auto">
            <a:xfrm>
              <a:off x="1392" y="1263"/>
              <a:ext cx="132"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10" name="Rectangle 9877"/>
            <p:cNvSpPr>
              <a:spLocks noChangeArrowheads="1"/>
            </p:cNvSpPr>
            <p:nvPr/>
          </p:nvSpPr>
          <p:spPr bwMode="auto">
            <a:xfrm>
              <a:off x="2226" y="1263"/>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11" name="Rectangle 9878"/>
            <p:cNvSpPr>
              <a:spLocks noChangeArrowheads="1"/>
            </p:cNvSpPr>
            <p:nvPr/>
          </p:nvSpPr>
          <p:spPr bwMode="auto">
            <a:xfrm>
              <a:off x="2059" y="1263"/>
              <a:ext cx="126"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12" name="Freeform 9879"/>
            <p:cNvSpPr/>
            <p:nvPr/>
          </p:nvSpPr>
          <p:spPr bwMode="auto">
            <a:xfrm>
              <a:off x="1092" y="962"/>
              <a:ext cx="62" cy="199"/>
            </a:xfrm>
            <a:custGeom>
              <a:avLst/>
              <a:gdLst>
                <a:gd name="T0" fmla="*/ 0 w 71"/>
                <a:gd name="T1" fmla="*/ 0 h 228"/>
                <a:gd name="T2" fmla="*/ 0 w 71"/>
                <a:gd name="T3" fmla="*/ 153 h 228"/>
                <a:gd name="T4" fmla="*/ 71 w 71"/>
                <a:gd name="T5" fmla="*/ 228 h 228"/>
                <a:gd name="T6" fmla="*/ 71 w 71"/>
                <a:gd name="T7" fmla="*/ 76 h 228"/>
                <a:gd name="T8" fmla="*/ 0 w 71"/>
                <a:gd name="T9" fmla="*/ 0 h 228"/>
                <a:gd name="T10" fmla="*/ 0 60000 65536"/>
                <a:gd name="T11" fmla="*/ 0 60000 65536"/>
                <a:gd name="T12" fmla="*/ 0 60000 65536"/>
                <a:gd name="T13" fmla="*/ 0 60000 65536"/>
                <a:gd name="T14" fmla="*/ 0 60000 65536"/>
                <a:gd name="T15" fmla="*/ 0 w 71"/>
                <a:gd name="T16" fmla="*/ 0 h 228"/>
                <a:gd name="T17" fmla="*/ 71 w 71"/>
                <a:gd name="T18" fmla="*/ 228 h 228"/>
              </a:gdLst>
              <a:ahLst/>
              <a:cxnLst>
                <a:cxn ang="T10">
                  <a:pos x="T0" y="T1"/>
                </a:cxn>
                <a:cxn ang="T11">
                  <a:pos x="T2" y="T3"/>
                </a:cxn>
                <a:cxn ang="T12">
                  <a:pos x="T4" y="T5"/>
                </a:cxn>
                <a:cxn ang="T13">
                  <a:pos x="T6" y="T7"/>
                </a:cxn>
                <a:cxn ang="T14">
                  <a:pos x="T8" y="T9"/>
                </a:cxn>
              </a:cxnLst>
              <a:rect l="T15" t="T16" r="T17" b="T18"/>
              <a:pathLst>
                <a:path w="71" h="228">
                  <a:moveTo>
                    <a:pt x="0" y="0"/>
                  </a:moveTo>
                  <a:lnTo>
                    <a:pt x="0" y="153"/>
                  </a:lnTo>
                  <a:lnTo>
                    <a:pt x="71" y="228"/>
                  </a:lnTo>
                  <a:lnTo>
                    <a:pt x="71" y="76"/>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13" name="Freeform 9880"/>
            <p:cNvSpPr/>
            <p:nvPr/>
          </p:nvSpPr>
          <p:spPr bwMode="auto">
            <a:xfrm>
              <a:off x="952" y="811"/>
              <a:ext cx="62" cy="199"/>
            </a:xfrm>
            <a:custGeom>
              <a:avLst/>
              <a:gdLst>
                <a:gd name="T0" fmla="*/ 0 w 71"/>
                <a:gd name="T1" fmla="*/ 0 h 228"/>
                <a:gd name="T2" fmla="*/ 0 w 71"/>
                <a:gd name="T3" fmla="*/ 153 h 228"/>
                <a:gd name="T4" fmla="*/ 71 w 71"/>
                <a:gd name="T5" fmla="*/ 228 h 228"/>
                <a:gd name="T6" fmla="*/ 71 w 71"/>
                <a:gd name="T7" fmla="*/ 76 h 228"/>
                <a:gd name="T8" fmla="*/ 0 w 71"/>
                <a:gd name="T9" fmla="*/ 0 h 228"/>
                <a:gd name="T10" fmla="*/ 0 60000 65536"/>
                <a:gd name="T11" fmla="*/ 0 60000 65536"/>
                <a:gd name="T12" fmla="*/ 0 60000 65536"/>
                <a:gd name="T13" fmla="*/ 0 60000 65536"/>
                <a:gd name="T14" fmla="*/ 0 60000 65536"/>
                <a:gd name="T15" fmla="*/ 0 w 71"/>
                <a:gd name="T16" fmla="*/ 0 h 228"/>
                <a:gd name="T17" fmla="*/ 71 w 71"/>
                <a:gd name="T18" fmla="*/ 228 h 228"/>
              </a:gdLst>
              <a:ahLst/>
              <a:cxnLst>
                <a:cxn ang="T10">
                  <a:pos x="T0" y="T1"/>
                </a:cxn>
                <a:cxn ang="T11">
                  <a:pos x="T2" y="T3"/>
                </a:cxn>
                <a:cxn ang="T12">
                  <a:pos x="T4" y="T5"/>
                </a:cxn>
                <a:cxn ang="T13">
                  <a:pos x="T6" y="T7"/>
                </a:cxn>
                <a:cxn ang="T14">
                  <a:pos x="T8" y="T9"/>
                </a:cxn>
              </a:cxnLst>
              <a:rect l="T15" t="T16" r="T17" b="T18"/>
              <a:pathLst>
                <a:path w="71" h="228">
                  <a:moveTo>
                    <a:pt x="0" y="0"/>
                  </a:moveTo>
                  <a:lnTo>
                    <a:pt x="0" y="153"/>
                  </a:lnTo>
                  <a:lnTo>
                    <a:pt x="71" y="228"/>
                  </a:lnTo>
                  <a:lnTo>
                    <a:pt x="71" y="76"/>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14" name="Freeform 9881"/>
            <p:cNvSpPr/>
            <p:nvPr/>
          </p:nvSpPr>
          <p:spPr bwMode="auto">
            <a:xfrm>
              <a:off x="1022" y="1114"/>
              <a:ext cx="62" cy="199"/>
            </a:xfrm>
            <a:custGeom>
              <a:avLst/>
              <a:gdLst>
                <a:gd name="T0" fmla="*/ 0 w 71"/>
                <a:gd name="T1" fmla="*/ 0 h 228"/>
                <a:gd name="T2" fmla="*/ 0 w 71"/>
                <a:gd name="T3" fmla="*/ 153 h 228"/>
                <a:gd name="T4" fmla="*/ 71 w 71"/>
                <a:gd name="T5" fmla="*/ 228 h 228"/>
                <a:gd name="T6" fmla="*/ 71 w 71"/>
                <a:gd name="T7" fmla="*/ 76 h 228"/>
                <a:gd name="T8" fmla="*/ 0 w 71"/>
                <a:gd name="T9" fmla="*/ 0 h 228"/>
                <a:gd name="T10" fmla="*/ 0 60000 65536"/>
                <a:gd name="T11" fmla="*/ 0 60000 65536"/>
                <a:gd name="T12" fmla="*/ 0 60000 65536"/>
                <a:gd name="T13" fmla="*/ 0 60000 65536"/>
                <a:gd name="T14" fmla="*/ 0 60000 65536"/>
                <a:gd name="T15" fmla="*/ 0 w 71"/>
                <a:gd name="T16" fmla="*/ 0 h 228"/>
                <a:gd name="T17" fmla="*/ 71 w 71"/>
                <a:gd name="T18" fmla="*/ 228 h 228"/>
              </a:gdLst>
              <a:ahLst/>
              <a:cxnLst>
                <a:cxn ang="T10">
                  <a:pos x="T0" y="T1"/>
                </a:cxn>
                <a:cxn ang="T11">
                  <a:pos x="T2" y="T3"/>
                </a:cxn>
                <a:cxn ang="T12">
                  <a:pos x="T4" y="T5"/>
                </a:cxn>
                <a:cxn ang="T13">
                  <a:pos x="T6" y="T7"/>
                </a:cxn>
                <a:cxn ang="T14">
                  <a:pos x="T8" y="T9"/>
                </a:cxn>
              </a:cxnLst>
              <a:rect l="T15" t="T16" r="T17" b="T18"/>
              <a:pathLst>
                <a:path w="71" h="228">
                  <a:moveTo>
                    <a:pt x="0" y="0"/>
                  </a:moveTo>
                  <a:lnTo>
                    <a:pt x="0" y="153"/>
                  </a:lnTo>
                  <a:lnTo>
                    <a:pt x="71" y="228"/>
                  </a:lnTo>
                  <a:lnTo>
                    <a:pt x="71" y="76"/>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15" name="Freeform 9882"/>
            <p:cNvSpPr/>
            <p:nvPr/>
          </p:nvSpPr>
          <p:spPr bwMode="auto">
            <a:xfrm>
              <a:off x="1092" y="1191"/>
              <a:ext cx="62" cy="199"/>
            </a:xfrm>
            <a:custGeom>
              <a:avLst/>
              <a:gdLst>
                <a:gd name="T0" fmla="*/ 0 w 71"/>
                <a:gd name="T1" fmla="*/ 0 h 228"/>
                <a:gd name="T2" fmla="*/ 0 w 71"/>
                <a:gd name="T3" fmla="*/ 153 h 228"/>
                <a:gd name="T4" fmla="*/ 71 w 71"/>
                <a:gd name="T5" fmla="*/ 228 h 228"/>
                <a:gd name="T6" fmla="*/ 71 w 71"/>
                <a:gd name="T7" fmla="*/ 76 h 228"/>
                <a:gd name="T8" fmla="*/ 0 w 71"/>
                <a:gd name="T9" fmla="*/ 0 h 228"/>
                <a:gd name="T10" fmla="*/ 0 60000 65536"/>
                <a:gd name="T11" fmla="*/ 0 60000 65536"/>
                <a:gd name="T12" fmla="*/ 0 60000 65536"/>
                <a:gd name="T13" fmla="*/ 0 60000 65536"/>
                <a:gd name="T14" fmla="*/ 0 60000 65536"/>
                <a:gd name="T15" fmla="*/ 0 w 71"/>
                <a:gd name="T16" fmla="*/ 0 h 228"/>
                <a:gd name="T17" fmla="*/ 71 w 71"/>
                <a:gd name="T18" fmla="*/ 228 h 228"/>
              </a:gdLst>
              <a:ahLst/>
              <a:cxnLst>
                <a:cxn ang="T10">
                  <a:pos x="T0" y="T1"/>
                </a:cxn>
                <a:cxn ang="T11">
                  <a:pos x="T2" y="T3"/>
                </a:cxn>
                <a:cxn ang="T12">
                  <a:pos x="T4" y="T5"/>
                </a:cxn>
                <a:cxn ang="T13">
                  <a:pos x="T6" y="T7"/>
                </a:cxn>
                <a:cxn ang="T14">
                  <a:pos x="T8" y="T9"/>
                </a:cxn>
              </a:cxnLst>
              <a:rect l="T15" t="T16" r="T17" b="T18"/>
              <a:pathLst>
                <a:path w="71" h="228">
                  <a:moveTo>
                    <a:pt x="0" y="0"/>
                  </a:moveTo>
                  <a:lnTo>
                    <a:pt x="0" y="153"/>
                  </a:lnTo>
                  <a:lnTo>
                    <a:pt x="71" y="228"/>
                  </a:lnTo>
                  <a:lnTo>
                    <a:pt x="71" y="76"/>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16" name="Freeform 9883"/>
            <p:cNvSpPr/>
            <p:nvPr/>
          </p:nvSpPr>
          <p:spPr bwMode="auto">
            <a:xfrm>
              <a:off x="952" y="1040"/>
              <a:ext cx="62" cy="199"/>
            </a:xfrm>
            <a:custGeom>
              <a:avLst/>
              <a:gdLst>
                <a:gd name="T0" fmla="*/ 0 w 71"/>
                <a:gd name="T1" fmla="*/ 0 h 228"/>
                <a:gd name="T2" fmla="*/ 0 w 71"/>
                <a:gd name="T3" fmla="*/ 153 h 228"/>
                <a:gd name="T4" fmla="*/ 71 w 71"/>
                <a:gd name="T5" fmla="*/ 228 h 228"/>
                <a:gd name="T6" fmla="*/ 71 w 71"/>
                <a:gd name="T7" fmla="*/ 76 h 228"/>
                <a:gd name="T8" fmla="*/ 0 w 71"/>
                <a:gd name="T9" fmla="*/ 0 h 228"/>
                <a:gd name="T10" fmla="*/ 0 60000 65536"/>
                <a:gd name="T11" fmla="*/ 0 60000 65536"/>
                <a:gd name="T12" fmla="*/ 0 60000 65536"/>
                <a:gd name="T13" fmla="*/ 0 60000 65536"/>
                <a:gd name="T14" fmla="*/ 0 60000 65536"/>
                <a:gd name="T15" fmla="*/ 0 w 71"/>
                <a:gd name="T16" fmla="*/ 0 h 228"/>
                <a:gd name="T17" fmla="*/ 71 w 71"/>
                <a:gd name="T18" fmla="*/ 228 h 228"/>
              </a:gdLst>
              <a:ahLst/>
              <a:cxnLst>
                <a:cxn ang="T10">
                  <a:pos x="T0" y="T1"/>
                </a:cxn>
                <a:cxn ang="T11">
                  <a:pos x="T2" y="T3"/>
                </a:cxn>
                <a:cxn ang="T12">
                  <a:pos x="T4" y="T5"/>
                </a:cxn>
                <a:cxn ang="T13">
                  <a:pos x="T6" y="T7"/>
                </a:cxn>
                <a:cxn ang="T14">
                  <a:pos x="T8" y="T9"/>
                </a:cxn>
              </a:cxnLst>
              <a:rect l="T15" t="T16" r="T17" b="T18"/>
              <a:pathLst>
                <a:path w="71" h="228">
                  <a:moveTo>
                    <a:pt x="0" y="0"/>
                  </a:moveTo>
                  <a:lnTo>
                    <a:pt x="0" y="153"/>
                  </a:lnTo>
                  <a:lnTo>
                    <a:pt x="71" y="228"/>
                  </a:lnTo>
                  <a:lnTo>
                    <a:pt x="71" y="76"/>
                  </a:lnTo>
                  <a:lnTo>
                    <a:pt x="0" y="0"/>
                  </a:lnTo>
                  <a:close/>
                </a:path>
              </a:pathLst>
            </a:custGeom>
            <a:solidFill>
              <a:srgbClr val="99B1FF"/>
            </a:solidFill>
            <a:ln w="6350">
              <a:solidFill>
                <a:srgbClr val="678BFF">
                  <a:alpha val="50195"/>
                </a:srgbClr>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2249" name="Group 9884"/>
            <p:cNvGrpSpPr/>
            <p:nvPr/>
          </p:nvGrpSpPr>
          <p:grpSpPr bwMode="auto">
            <a:xfrm>
              <a:off x="952" y="1261"/>
              <a:ext cx="196" cy="432"/>
              <a:chOff x="952" y="1261"/>
              <a:chExt cx="196" cy="432"/>
            </a:xfrm>
          </p:grpSpPr>
          <p:sp>
            <p:nvSpPr>
              <p:cNvPr id="5226" name="Freeform 9885"/>
              <p:cNvSpPr/>
              <p:nvPr/>
            </p:nvSpPr>
            <p:spPr bwMode="auto">
              <a:xfrm>
                <a:off x="952" y="1261"/>
                <a:ext cx="196" cy="432"/>
              </a:xfrm>
              <a:custGeom>
                <a:avLst/>
                <a:gdLst>
                  <a:gd name="T0" fmla="*/ 0 w 196"/>
                  <a:gd name="T1" fmla="*/ 0 h 432"/>
                  <a:gd name="T2" fmla="*/ 1 w 196"/>
                  <a:gd name="T3" fmla="*/ 234 h 432"/>
                  <a:gd name="T4" fmla="*/ 196 w 196"/>
                  <a:gd name="T5" fmla="*/ 432 h 432"/>
                  <a:gd name="T6" fmla="*/ 195 w 196"/>
                  <a:gd name="T7" fmla="*/ 208 h 432"/>
                  <a:gd name="T8" fmla="*/ 0 w 196"/>
                  <a:gd name="T9" fmla="*/ 0 h 432"/>
                  <a:gd name="T10" fmla="*/ 0 60000 65536"/>
                  <a:gd name="T11" fmla="*/ 0 60000 65536"/>
                  <a:gd name="T12" fmla="*/ 0 60000 65536"/>
                  <a:gd name="T13" fmla="*/ 0 60000 65536"/>
                  <a:gd name="T14" fmla="*/ 0 60000 65536"/>
                  <a:gd name="T15" fmla="*/ 0 w 196"/>
                  <a:gd name="T16" fmla="*/ 0 h 432"/>
                  <a:gd name="T17" fmla="*/ 196 w 196"/>
                  <a:gd name="T18" fmla="*/ 432 h 432"/>
                </a:gdLst>
                <a:ahLst/>
                <a:cxnLst>
                  <a:cxn ang="T10">
                    <a:pos x="T0" y="T1"/>
                  </a:cxn>
                  <a:cxn ang="T11">
                    <a:pos x="T2" y="T3"/>
                  </a:cxn>
                  <a:cxn ang="T12">
                    <a:pos x="T4" y="T5"/>
                  </a:cxn>
                  <a:cxn ang="T13">
                    <a:pos x="T6" y="T7"/>
                  </a:cxn>
                  <a:cxn ang="T14">
                    <a:pos x="T8" y="T9"/>
                  </a:cxn>
                </a:cxnLst>
                <a:rect l="T15" t="T16" r="T17" b="T18"/>
                <a:pathLst>
                  <a:path w="196" h="432">
                    <a:moveTo>
                      <a:pt x="0" y="0"/>
                    </a:moveTo>
                    <a:lnTo>
                      <a:pt x="1" y="234"/>
                    </a:lnTo>
                    <a:lnTo>
                      <a:pt x="196" y="432"/>
                    </a:lnTo>
                    <a:lnTo>
                      <a:pt x="195" y="208"/>
                    </a:lnTo>
                    <a:lnTo>
                      <a:pt x="0" y="0"/>
                    </a:lnTo>
                    <a:close/>
                  </a:path>
                </a:pathLst>
              </a:custGeom>
              <a:solidFill>
                <a:srgbClr val="557DFF"/>
              </a:solidFill>
              <a:ln w="3175">
                <a:solidFill>
                  <a:srgbClr val="4163C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nvGrpSpPr>
              <p:cNvPr id="2250" name="Group 9886"/>
              <p:cNvGrpSpPr/>
              <p:nvPr/>
            </p:nvGrpSpPr>
            <p:grpSpPr bwMode="auto">
              <a:xfrm>
                <a:off x="955" y="1293"/>
                <a:ext cx="190" cy="366"/>
                <a:chOff x="952" y="1294"/>
                <a:chExt cx="194" cy="376"/>
              </a:xfrm>
            </p:grpSpPr>
            <p:sp>
              <p:nvSpPr>
                <p:cNvPr id="5228" name="Line 9887"/>
                <p:cNvSpPr>
                  <a:spLocks noChangeShapeType="1"/>
                </p:cNvSpPr>
                <p:nvPr/>
              </p:nvSpPr>
              <p:spPr bwMode="auto">
                <a:xfrm>
                  <a:off x="952" y="1294"/>
                  <a:ext cx="194" cy="206"/>
                </a:xfrm>
                <a:prstGeom prst="line">
                  <a:avLst/>
                </a:prstGeom>
                <a:noFill/>
                <a:ln w="3175">
                  <a:solidFill>
                    <a:srgbClr val="4163C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29" name="Line 9888"/>
                <p:cNvSpPr>
                  <a:spLocks noChangeShapeType="1"/>
                </p:cNvSpPr>
                <p:nvPr/>
              </p:nvSpPr>
              <p:spPr bwMode="auto">
                <a:xfrm>
                  <a:off x="952" y="1328"/>
                  <a:ext cx="194" cy="206"/>
                </a:xfrm>
                <a:prstGeom prst="line">
                  <a:avLst/>
                </a:prstGeom>
                <a:noFill/>
                <a:ln w="3175">
                  <a:solidFill>
                    <a:srgbClr val="4163C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30" name="Line 9889"/>
                <p:cNvSpPr>
                  <a:spLocks noChangeShapeType="1"/>
                </p:cNvSpPr>
                <p:nvPr/>
              </p:nvSpPr>
              <p:spPr bwMode="auto">
                <a:xfrm>
                  <a:off x="952" y="1364"/>
                  <a:ext cx="194" cy="206"/>
                </a:xfrm>
                <a:prstGeom prst="line">
                  <a:avLst/>
                </a:prstGeom>
                <a:noFill/>
                <a:ln w="3175">
                  <a:solidFill>
                    <a:srgbClr val="4163C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31" name="Line 9890"/>
                <p:cNvSpPr>
                  <a:spLocks noChangeShapeType="1"/>
                </p:cNvSpPr>
                <p:nvPr/>
              </p:nvSpPr>
              <p:spPr bwMode="auto">
                <a:xfrm>
                  <a:off x="952" y="1398"/>
                  <a:ext cx="194" cy="206"/>
                </a:xfrm>
                <a:prstGeom prst="line">
                  <a:avLst/>
                </a:prstGeom>
                <a:noFill/>
                <a:ln w="3175">
                  <a:solidFill>
                    <a:srgbClr val="4163C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32" name="Line 9891"/>
                <p:cNvSpPr>
                  <a:spLocks noChangeShapeType="1"/>
                </p:cNvSpPr>
                <p:nvPr/>
              </p:nvSpPr>
              <p:spPr bwMode="auto">
                <a:xfrm>
                  <a:off x="952" y="1430"/>
                  <a:ext cx="194" cy="206"/>
                </a:xfrm>
                <a:prstGeom prst="line">
                  <a:avLst/>
                </a:prstGeom>
                <a:noFill/>
                <a:ln w="3175">
                  <a:solidFill>
                    <a:srgbClr val="4163C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33" name="Line 9892"/>
                <p:cNvSpPr>
                  <a:spLocks noChangeShapeType="1"/>
                </p:cNvSpPr>
                <p:nvPr/>
              </p:nvSpPr>
              <p:spPr bwMode="auto">
                <a:xfrm>
                  <a:off x="952" y="1464"/>
                  <a:ext cx="194" cy="206"/>
                </a:xfrm>
                <a:prstGeom prst="line">
                  <a:avLst/>
                </a:prstGeom>
                <a:noFill/>
                <a:ln w="3175">
                  <a:solidFill>
                    <a:srgbClr val="4163CF"/>
                  </a:solid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grpSp>
        <p:sp>
          <p:nvSpPr>
            <p:cNvPr id="5218" name="Rectangle 9893"/>
            <p:cNvSpPr>
              <a:spLocks noChangeArrowheads="1"/>
            </p:cNvSpPr>
            <p:nvPr/>
          </p:nvSpPr>
          <p:spPr bwMode="auto">
            <a:xfrm>
              <a:off x="2391" y="1035"/>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19" name="Rectangle 9894"/>
            <p:cNvSpPr>
              <a:spLocks noChangeArrowheads="1"/>
            </p:cNvSpPr>
            <p:nvPr/>
          </p:nvSpPr>
          <p:spPr bwMode="auto">
            <a:xfrm>
              <a:off x="2724" y="1035"/>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20" name="Rectangle 9895"/>
            <p:cNvSpPr>
              <a:spLocks noChangeArrowheads="1"/>
            </p:cNvSpPr>
            <p:nvPr/>
          </p:nvSpPr>
          <p:spPr bwMode="auto">
            <a:xfrm>
              <a:off x="2557" y="1035"/>
              <a:ext cx="126"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21" name="Rectangle 9896"/>
            <p:cNvSpPr>
              <a:spLocks noChangeArrowheads="1"/>
            </p:cNvSpPr>
            <p:nvPr/>
          </p:nvSpPr>
          <p:spPr bwMode="auto">
            <a:xfrm>
              <a:off x="2391" y="1263"/>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22" name="Rectangle 9897"/>
            <p:cNvSpPr>
              <a:spLocks noChangeArrowheads="1"/>
            </p:cNvSpPr>
            <p:nvPr/>
          </p:nvSpPr>
          <p:spPr bwMode="auto">
            <a:xfrm>
              <a:off x="2724" y="1263"/>
              <a:ext cx="125"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23" name="Rectangle 9898"/>
            <p:cNvSpPr>
              <a:spLocks noChangeArrowheads="1"/>
            </p:cNvSpPr>
            <p:nvPr/>
          </p:nvSpPr>
          <p:spPr bwMode="auto">
            <a:xfrm>
              <a:off x="2557" y="1263"/>
              <a:ext cx="126" cy="132"/>
            </a:xfrm>
            <a:prstGeom prst="rect">
              <a:avLst/>
            </a:prstGeom>
            <a:solidFill>
              <a:srgbClr val="E1E8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24" name="Rectangle 9899"/>
            <p:cNvSpPr>
              <a:spLocks noChangeArrowheads="1"/>
            </p:cNvSpPr>
            <p:nvPr/>
          </p:nvSpPr>
          <p:spPr bwMode="auto">
            <a:xfrm>
              <a:off x="2573" y="1565"/>
              <a:ext cx="119" cy="145"/>
            </a:xfrm>
            <a:prstGeom prst="rect">
              <a:avLst/>
            </a:prstGeom>
            <a:solidFill>
              <a:srgbClr val="99B1FF"/>
            </a:solidFill>
            <a:ln w="6350">
              <a:solidFill>
                <a:srgbClr val="557DFF"/>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25" name="Rectangle 9900"/>
            <p:cNvSpPr>
              <a:spLocks noChangeArrowheads="1"/>
            </p:cNvSpPr>
            <p:nvPr/>
          </p:nvSpPr>
          <p:spPr bwMode="auto">
            <a:xfrm>
              <a:off x="1173" y="785"/>
              <a:ext cx="1732" cy="32"/>
            </a:xfrm>
            <a:prstGeom prst="rect">
              <a:avLst/>
            </a:prstGeom>
            <a:solidFill>
              <a:srgbClr val="99B1FF"/>
            </a:solidFill>
            <a:ln w="6350">
              <a:solidFill>
                <a:srgbClr val="678BFF">
                  <a:alpha val="50195"/>
                </a:srgbClr>
              </a:solidFill>
              <a:miter lim="800000"/>
            </a:ln>
          </p:spPr>
          <p:txBody>
            <a:bodyPr wrap="none"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grpSp>
      <p:sp>
        <p:nvSpPr>
          <p:cNvPr id="5234" name="Text Box 9929"/>
          <p:cNvSpPr txBox="1">
            <a:spLocks noChangeArrowheads="1"/>
          </p:cNvSpPr>
          <p:nvPr/>
        </p:nvSpPr>
        <p:spPr bwMode="auto">
          <a:xfrm>
            <a:off x="1043608" y="2348880"/>
            <a:ext cx="1190904" cy="276999"/>
          </a:xfrm>
          <a:prstGeom prst="rect">
            <a:avLst/>
          </a:prstGeom>
          <a:noFill/>
          <a:ln w="9525">
            <a:noFill/>
            <a:miter lim="800000"/>
          </a:ln>
          <a:effectLst/>
        </p:spPr>
        <p:txBody>
          <a:bodyPr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b="1"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rPr>
              <a:t>户外大屏</a:t>
            </a:r>
            <a:endParaRPr kumimoji="0" lang="zh-CN" altLang="en-US" b="1"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endParaRPr>
          </a:p>
        </p:txBody>
      </p:sp>
      <p:sp>
        <p:nvSpPr>
          <p:cNvPr id="5235" name="Text Box 7970"/>
          <p:cNvSpPr txBox="1">
            <a:spLocks noChangeArrowheads="1"/>
          </p:cNvSpPr>
          <p:nvPr/>
        </p:nvSpPr>
        <p:spPr bwMode="auto">
          <a:xfrm>
            <a:off x="3047989" y="2060068"/>
            <a:ext cx="1123186" cy="246221"/>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1600" b="1"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rPr>
              <a:t>生产中心</a:t>
            </a:r>
            <a:endParaRPr kumimoji="0" lang="zh-CN" altLang="en-US" sz="1600" b="1" i="0" u="none" strike="noStrike" kern="0" cap="none" spc="0" normalizeH="0" baseline="0" noProof="0" dirty="0">
              <a:ln>
                <a:noFill/>
              </a:ln>
              <a:solidFill>
                <a:srgbClr val="990000"/>
              </a:solidFill>
              <a:effectLst/>
              <a:uLnTx/>
              <a:uFillTx/>
              <a:latin typeface="Arial" panose="020B0604020202020204" pitchFamily="34" charset="0"/>
              <a:ea typeface="华文细黑"/>
              <a:cs typeface="Arial" panose="020B0604020202020204" pitchFamily="34" charset="0"/>
            </a:endParaRPr>
          </a:p>
        </p:txBody>
      </p:sp>
      <p:sp>
        <p:nvSpPr>
          <p:cNvPr id="5236" name="Text Box 9824"/>
          <p:cNvSpPr txBox="1">
            <a:spLocks noChangeArrowheads="1"/>
          </p:cNvSpPr>
          <p:nvPr/>
        </p:nvSpPr>
        <p:spPr bwMode="auto">
          <a:xfrm>
            <a:off x="5315441" y="2415820"/>
            <a:ext cx="1248986" cy="246221"/>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1600" b="1"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rPr>
              <a:t>培训中心</a:t>
            </a:r>
            <a:endParaRPr kumimoji="0" lang="zh-CN" altLang="en-US" sz="1600" b="1"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endParaRPr>
          </a:p>
        </p:txBody>
      </p:sp>
      <p:sp>
        <p:nvSpPr>
          <p:cNvPr id="5241" name="Text Box 7970"/>
          <p:cNvSpPr txBox="1">
            <a:spLocks noChangeArrowheads="1"/>
          </p:cNvSpPr>
          <p:nvPr/>
        </p:nvSpPr>
        <p:spPr bwMode="auto">
          <a:xfrm>
            <a:off x="4355976" y="1484784"/>
            <a:ext cx="1023372" cy="276999"/>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b="1" i="0" u="none" strike="noStrike" kern="0" cap="none" spc="0" normalizeH="0" baseline="0" noProof="0" dirty="0" smtClean="0">
                <a:ln>
                  <a:noFill/>
                </a:ln>
                <a:solidFill>
                  <a:srgbClr val="990000"/>
                </a:solidFill>
                <a:effectLst/>
                <a:uLnTx/>
                <a:uFillTx/>
                <a:latin typeface="华文细黑"/>
                <a:ea typeface="华文细黑"/>
                <a:cs typeface="Arial" panose="020B0604020202020204" pitchFamily="34" charset="0"/>
              </a:rPr>
              <a:t>运营平台</a:t>
            </a:r>
            <a:endParaRPr kumimoji="0" lang="zh-CN" altLang="en-US" b="1" i="0" u="none" strike="noStrike" kern="0" cap="none" spc="0" normalizeH="0" baseline="0" noProof="0" dirty="0">
              <a:ln>
                <a:noFill/>
              </a:ln>
              <a:solidFill>
                <a:srgbClr val="990000"/>
              </a:solidFill>
              <a:effectLst/>
              <a:uLnTx/>
              <a:uFillTx/>
              <a:latin typeface="华文细黑"/>
              <a:ea typeface="华文细黑"/>
              <a:cs typeface="Arial" panose="020B0604020202020204" pitchFamily="34" charset="0"/>
            </a:endParaRPr>
          </a:p>
        </p:txBody>
      </p:sp>
      <p:sp>
        <p:nvSpPr>
          <p:cNvPr id="5242" name="Text Box 7970"/>
          <p:cNvSpPr txBox="1">
            <a:spLocks noChangeArrowheads="1"/>
          </p:cNvSpPr>
          <p:nvPr/>
        </p:nvSpPr>
        <p:spPr bwMode="auto">
          <a:xfrm>
            <a:off x="4644008" y="2132856"/>
            <a:ext cx="944579" cy="246221"/>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lang="zh-CN" altLang="en-US" sz="1600" b="1" kern="0" dirty="0" smtClean="0">
                <a:solidFill>
                  <a:srgbClr val="990000"/>
                </a:solidFill>
                <a:latin typeface="华文细黑"/>
                <a:ea typeface="华文细黑"/>
                <a:cs typeface="Arial" panose="020B0604020202020204" pitchFamily="34" charset="0"/>
              </a:rPr>
              <a:t>办公协同</a:t>
            </a:r>
            <a:endParaRPr kumimoji="0" lang="zh-CN" altLang="en-US" sz="1600" b="1" i="0" u="none" strike="noStrike" kern="0" cap="none" spc="0" normalizeH="0" baseline="0" noProof="0" dirty="0">
              <a:ln>
                <a:noFill/>
              </a:ln>
              <a:solidFill>
                <a:srgbClr val="990000"/>
              </a:solidFill>
              <a:effectLst/>
              <a:uLnTx/>
              <a:uFillTx/>
              <a:latin typeface="华文细黑"/>
              <a:ea typeface="华文细黑"/>
              <a:cs typeface="Arial" panose="020B0604020202020204" pitchFamily="34" charset="0"/>
            </a:endParaRPr>
          </a:p>
        </p:txBody>
      </p:sp>
      <p:pic>
        <p:nvPicPr>
          <p:cNvPr id="5243" name="Picture 3" descr="TP3006"/>
          <p:cNvPicPr>
            <a:picLocks noChangeAspect="1" noChangeArrowheads="1"/>
          </p:cNvPicPr>
          <p:nvPr/>
        </p:nvPicPr>
        <p:blipFill>
          <a:blip r:embed="rId2" cstate="email"/>
          <a:srcRect/>
          <a:stretch>
            <a:fillRect/>
          </a:stretch>
        </p:blipFill>
        <p:spPr bwMode="auto">
          <a:xfrm>
            <a:off x="556477" y="1720650"/>
            <a:ext cx="625509" cy="646157"/>
          </a:xfrm>
          <a:prstGeom prst="rect">
            <a:avLst/>
          </a:prstGeom>
          <a:noFill/>
          <a:ln w="9525">
            <a:noFill/>
            <a:miter lim="800000"/>
            <a:headEnd/>
            <a:tailEnd/>
          </a:ln>
        </p:spPr>
      </p:pic>
      <p:pic>
        <p:nvPicPr>
          <p:cNvPr id="5244" name="Picture 60" descr="多方群组聊天或讨论"/>
          <p:cNvPicPr>
            <a:picLocks noChangeAspect="1" noChangeArrowheads="1"/>
          </p:cNvPicPr>
          <p:nvPr/>
        </p:nvPicPr>
        <p:blipFill>
          <a:blip r:embed="rId3" cstate="email">
            <a:clrChange>
              <a:clrFrom>
                <a:srgbClr val="3A6EA5"/>
              </a:clrFrom>
              <a:clrTo>
                <a:srgbClr val="3A6EA5">
                  <a:alpha val="0"/>
                </a:srgbClr>
              </a:clrTo>
            </a:clrChange>
          </a:blip>
          <a:srcRect/>
          <a:stretch>
            <a:fillRect/>
          </a:stretch>
        </p:blipFill>
        <p:spPr bwMode="auto">
          <a:xfrm>
            <a:off x="1728652" y="2647933"/>
            <a:ext cx="319827" cy="350351"/>
          </a:xfrm>
          <a:prstGeom prst="rect">
            <a:avLst/>
          </a:prstGeom>
          <a:noFill/>
          <a:ln w="9525">
            <a:noFill/>
            <a:miter lim="800000"/>
            <a:headEnd/>
            <a:tailEnd/>
          </a:ln>
        </p:spPr>
      </p:pic>
      <p:sp>
        <p:nvSpPr>
          <p:cNvPr id="5245" name="Rectangle 7473"/>
          <p:cNvSpPr>
            <a:spLocks noChangeArrowheads="1"/>
          </p:cNvSpPr>
          <p:nvPr/>
        </p:nvSpPr>
        <p:spPr bwMode="auto">
          <a:xfrm>
            <a:off x="1497906" y="4635904"/>
            <a:ext cx="7466774" cy="728521"/>
          </a:xfrm>
          <a:prstGeom prst="rect">
            <a:avLst/>
          </a:prstGeom>
          <a:solidFill>
            <a:srgbClr val="FFFF66">
              <a:alpha val="23137"/>
            </a:srgbClr>
          </a:solidFill>
          <a:ln w="9525" cap="flat" cmpd="sng" algn="ctr">
            <a:noFill/>
            <a:prstDash val="solid"/>
          </a:ln>
          <a:effectLst>
            <a:outerShdw blurRad="40000" dist="20000" dir="5400000" rotWithShape="0">
              <a:srgbClr val="000000">
                <a:alpha val="38000"/>
              </a:srgbClr>
            </a:outerShdw>
          </a:effectLst>
        </p:spPr>
        <p:txBody>
          <a:bodyPr wrap="none" anchor="ctr"/>
          <a:lstStyle/>
          <a:p>
            <a:pPr algn="ctr" fontAlgn="auto">
              <a:spcBef>
                <a:spcPts val="0"/>
              </a:spcBef>
              <a:spcAft>
                <a:spcPts val="0"/>
              </a:spcAft>
            </a:pPr>
            <a:r>
              <a:rPr lang="zh-CN" altLang="en-US"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rPr>
              <a:t>第二期（物管平台、楼内监控、统一通信、小型数据中心）</a:t>
            </a:r>
            <a:endParaRPr lang="de-DE" altLang="zh-CN"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47" name="AutoShape 7459"/>
          <p:cNvSpPr>
            <a:spLocks noChangeArrowheads="1"/>
          </p:cNvSpPr>
          <p:nvPr/>
        </p:nvSpPr>
        <p:spPr bwMode="auto">
          <a:xfrm rot="16200000">
            <a:off x="-276588" y="3573016"/>
            <a:ext cx="2214051" cy="1332372"/>
          </a:xfrm>
          <a:prstGeom prst="parallelogram">
            <a:avLst>
              <a:gd name="adj" fmla="val 119718"/>
            </a:avLst>
          </a:prstGeom>
          <a:solidFill>
            <a:srgbClr val="FFFF66">
              <a:alpha val="23137"/>
            </a:srgbClr>
          </a:solidFill>
          <a:ln w="9525" cap="flat" cmpd="sng" algn="ctr">
            <a:noFill/>
            <a:prstDash val="solid"/>
          </a:ln>
          <a:effectLst>
            <a:outerShdw blurRad="40000" dist="20000" dir="5400000" rotWithShape="0">
              <a:srgbClr val="000000">
                <a:alpha val="38000"/>
              </a:srgbClr>
            </a:outerShdw>
          </a:effectLst>
        </p:spPr>
        <p:txBody>
          <a:bodyPr wrap="none" anchor="ctr"/>
          <a:lstStyle/>
          <a:p>
            <a:pPr algn="ctr" fontAlgn="auto">
              <a:spcBef>
                <a:spcPts val="0"/>
              </a:spcBef>
              <a:spcAft>
                <a:spcPts val="0"/>
              </a:spcAft>
            </a:pPr>
            <a:endParaRPr lang="zh-CN" altLang="en-US" sz="18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48" name="AutoShape 7459"/>
          <p:cNvSpPr>
            <a:spLocks noChangeArrowheads="1"/>
          </p:cNvSpPr>
          <p:nvPr/>
        </p:nvSpPr>
        <p:spPr bwMode="auto">
          <a:xfrm rot="16200000">
            <a:off x="-294702" y="3033263"/>
            <a:ext cx="2142045" cy="1224137"/>
          </a:xfrm>
          <a:prstGeom prst="parallelogram">
            <a:avLst>
              <a:gd name="adj" fmla="val 119718"/>
            </a:avLst>
          </a:prstGeom>
          <a:solidFill>
            <a:srgbClr val="9900FF">
              <a:alpha val="16863"/>
            </a:srgbClr>
          </a:solidFill>
          <a:ln w="9525" cap="flat" cmpd="sng" algn="ctr">
            <a:noFill/>
            <a:prstDash val="solid"/>
          </a:ln>
          <a:effectLst>
            <a:outerShdw blurRad="40000" dist="20000" dir="5400000" rotWithShape="0">
              <a:srgbClr val="000000">
                <a:alpha val="38000"/>
              </a:srgbClr>
            </a:outerShdw>
          </a:effectLst>
        </p:spPr>
        <p:txBody>
          <a:bodyPr wrap="none" anchor="ctr"/>
          <a:lstStyle/>
          <a:p>
            <a:pPr algn="ctr" fontAlgn="auto">
              <a:spcBef>
                <a:spcPts val="0"/>
              </a:spcBef>
              <a:spcAft>
                <a:spcPts val="0"/>
              </a:spcAft>
            </a:pPr>
            <a:endParaRPr lang="zh-CN" altLang="en-US"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49" name="Freeform 9932"/>
          <p:cNvSpPr/>
          <p:nvPr/>
        </p:nvSpPr>
        <p:spPr bwMode="auto">
          <a:xfrm>
            <a:off x="3872788" y="1548001"/>
            <a:ext cx="1332022" cy="2310407"/>
          </a:xfrm>
          <a:custGeom>
            <a:avLst/>
            <a:gdLst>
              <a:gd name="T0" fmla="*/ 0 w 725"/>
              <a:gd name="T1" fmla="*/ 0 h 1251"/>
              <a:gd name="T2" fmla="*/ 725 w 725"/>
              <a:gd name="T3" fmla="*/ 839 h 1251"/>
              <a:gd name="T4" fmla="*/ 725 w 725"/>
              <a:gd name="T5" fmla="*/ 1251 h 1251"/>
              <a:gd name="T6" fmla="*/ 0 w 725"/>
              <a:gd name="T7" fmla="*/ 387 h 1251"/>
              <a:gd name="T8" fmla="*/ 0 w 725"/>
              <a:gd name="T9" fmla="*/ 0 h 1251"/>
              <a:gd name="T10" fmla="*/ 0 60000 65536"/>
              <a:gd name="T11" fmla="*/ 0 60000 65536"/>
              <a:gd name="T12" fmla="*/ 0 60000 65536"/>
              <a:gd name="T13" fmla="*/ 0 60000 65536"/>
              <a:gd name="T14" fmla="*/ 0 60000 65536"/>
              <a:gd name="T15" fmla="*/ 0 w 725"/>
              <a:gd name="T16" fmla="*/ 0 h 1251"/>
              <a:gd name="T17" fmla="*/ 725 w 725"/>
              <a:gd name="T18" fmla="*/ 1251 h 1251"/>
            </a:gdLst>
            <a:ahLst/>
            <a:cxnLst>
              <a:cxn ang="T10">
                <a:pos x="T0" y="T1"/>
              </a:cxn>
              <a:cxn ang="T11">
                <a:pos x="T2" y="T3"/>
              </a:cxn>
              <a:cxn ang="T12">
                <a:pos x="T4" y="T5"/>
              </a:cxn>
              <a:cxn ang="T13">
                <a:pos x="T6" y="T7"/>
              </a:cxn>
              <a:cxn ang="T14">
                <a:pos x="T8" y="T9"/>
              </a:cxn>
            </a:cxnLst>
            <a:rect l="T15" t="T16" r="T17" b="T18"/>
            <a:pathLst>
              <a:path w="725" h="1251">
                <a:moveTo>
                  <a:pt x="0" y="0"/>
                </a:moveTo>
                <a:lnTo>
                  <a:pt x="725" y="839"/>
                </a:lnTo>
                <a:lnTo>
                  <a:pt x="725" y="1251"/>
                </a:lnTo>
                <a:lnTo>
                  <a:pt x="0" y="387"/>
                </a:lnTo>
                <a:lnTo>
                  <a:pt x="0" y="0"/>
                </a:lnTo>
                <a:close/>
              </a:path>
            </a:pathLst>
          </a:custGeom>
          <a:gradFill rotWithShape="1">
            <a:gsLst>
              <a:gs pos="0">
                <a:srgbClr val="FF5500">
                  <a:alpha val="10001"/>
                </a:srgbClr>
              </a:gs>
              <a:gs pos="100000">
                <a:srgbClr val="CC3300">
                  <a:alpha val="79999"/>
                </a:srgbClr>
              </a:gs>
            </a:gsLst>
            <a:lin ang="5400000" scaled="1"/>
          </a:gradFill>
          <a:ln w="9525">
            <a:noFill/>
            <a:round/>
          </a:ln>
        </p:spPr>
        <p:txBody>
          <a:bodyPr lIns="0" tIns="0" rIns="0" bIns="0" anchor="t"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0" i="0" u="none" strike="noStrike" kern="0" cap="none" spc="0" normalizeH="0" baseline="0" noProof="0" dirty="0">
              <a:ln>
                <a:noFill/>
              </a:ln>
              <a:solidFill>
                <a:srgbClr val="990000"/>
              </a:solidFill>
              <a:effectLst/>
              <a:uLnTx/>
              <a:uFillTx/>
              <a:latin typeface="华文细黑"/>
              <a:ea typeface="华文细黑"/>
            </a:endParaRPr>
          </a:p>
        </p:txBody>
      </p:sp>
      <p:sp>
        <p:nvSpPr>
          <p:cNvPr id="5250" name="Text Box 7970"/>
          <p:cNvSpPr txBox="1">
            <a:spLocks noChangeArrowheads="1"/>
          </p:cNvSpPr>
          <p:nvPr/>
        </p:nvSpPr>
        <p:spPr bwMode="auto">
          <a:xfrm>
            <a:off x="5796136" y="2780928"/>
            <a:ext cx="864096" cy="246221"/>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zh-CN" sz="1600" b="1" i="0" u="none" strike="noStrike" kern="0" cap="none" spc="0" normalizeH="0" baseline="0" noProof="0" dirty="0" smtClean="0">
                <a:ln>
                  <a:noFill/>
                </a:ln>
                <a:solidFill>
                  <a:srgbClr val="990000"/>
                </a:solidFill>
                <a:effectLst/>
                <a:uLnTx/>
                <a:uFillTx/>
                <a:latin typeface="华文细黑"/>
                <a:ea typeface="华文细黑"/>
                <a:cs typeface="Arial" panose="020B0604020202020204" pitchFamily="34" charset="0"/>
              </a:rPr>
              <a:t>APP</a:t>
            </a:r>
            <a:r>
              <a:rPr kumimoji="0" lang="zh-CN" altLang="en-US" sz="1600" b="1" i="0" u="none" strike="noStrike" kern="0" cap="none" spc="0" normalizeH="0" baseline="0" noProof="0" dirty="0" smtClean="0">
                <a:ln>
                  <a:noFill/>
                </a:ln>
                <a:solidFill>
                  <a:srgbClr val="990000"/>
                </a:solidFill>
                <a:effectLst/>
                <a:uLnTx/>
                <a:uFillTx/>
                <a:latin typeface="华文细黑"/>
                <a:ea typeface="华文细黑"/>
                <a:cs typeface="Arial" panose="020B0604020202020204" pitchFamily="34" charset="0"/>
              </a:rPr>
              <a:t>建设</a:t>
            </a:r>
            <a:endParaRPr kumimoji="0" lang="zh-CN" altLang="en-US" sz="1600" b="1" i="0" u="none" strike="noStrike" kern="0" cap="none" spc="0" normalizeH="0" baseline="0" noProof="0" dirty="0">
              <a:ln>
                <a:noFill/>
              </a:ln>
              <a:solidFill>
                <a:srgbClr val="990000"/>
              </a:solidFill>
              <a:effectLst/>
              <a:uLnTx/>
              <a:uFillTx/>
              <a:latin typeface="华文细黑"/>
              <a:ea typeface="华文细黑"/>
              <a:cs typeface="Arial" panose="020B0604020202020204" pitchFamily="34" charset="0"/>
            </a:endParaRPr>
          </a:p>
        </p:txBody>
      </p:sp>
      <p:sp>
        <p:nvSpPr>
          <p:cNvPr id="5251" name="AutoShape 7459"/>
          <p:cNvSpPr>
            <a:spLocks noChangeArrowheads="1"/>
          </p:cNvSpPr>
          <p:nvPr/>
        </p:nvSpPr>
        <p:spPr bwMode="auto">
          <a:xfrm rot="16200000">
            <a:off x="-402710" y="4157205"/>
            <a:ext cx="2357572" cy="1367667"/>
          </a:xfrm>
          <a:prstGeom prst="parallelogram">
            <a:avLst>
              <a:gd name="adj" fmla="val 119718"/>
            </a:avLst>
          </a:prstGeom>
          <a:solidFill>
            <a:schemeClr val="accent2">
              <a:alpha val="30196"/>
            </a:schemeClr>
          </a:solidFill>
          <a:ln w="9525" cap="flat" cmpd="sng" algn="ctr">
            <a:noFill/>
            <a:prstDash val="solid"/>
          </a:ln>
          <a:effectLst>
            <a:outerShdw blurRad="40000" dist="20000" dir="5400000" rotWithShape="0">
              <a:srgbClr val="000000">
                <a:alpha val="38000"/>
              </a:srgbClr>
            </a:outerShdw>
          </a:effectLst>
        </p:spPr>
        <p:txBody>
          <a:bodyPr wrap="none" anchor="ctr"/>
          <a:lstStyle/>
          <a:p>
            <a:pPr algn="ctr" fontAlgn="auto">
              <a:spcBef>
                <a:spcPts val="0"/>
              </a:spcBef>
              <a:spcAft>
                <a:spcPts val="0"/>
              </a:spcAft>
            </a:pPr>
            <a:endParaRPr lang="zh-CN" altLang="en-US"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52" name="Rectangle 7461"/>
          <p:cNvSpPr>
            <a:spLocks noChangeArrowheads="1"/>
          </p:cNvSpPr>
          <p:nvPr/>
        </p:nvSpPr>
        <p:spPr bwMode="auto">
          <a:xfrm>
            <a:off x="1463414" y="5336924"/>
            <a:ext cx="7501074" cy="612356"/>
          </a:xfrm>
          <a:prstGeom prst="rect">
            <a:avLst/>
          </a:prstGeom>
          <a:solidFill>
            <a:schemeClr val="accent2">
              <a:alpha val="30196"/>
            </a:schemeClr>
          </a:solidFill>
          <a:ln w="9525" cap="flat" cmpd="sng" algn="ctr">
            <a:noFill/>
            <a:prstDash val="solid"/>
          </a:ln>
          <a:effectLst>
            <a:outerShdw blurRad="40000" dist="20000" dir="5400000" rotWithShape="0">
              <a:srgbClr val="000000">
                <a:alpha val="38000"/>
              </a:srgbClr>
            </a:outerShdw>
          </a:effectLst>
        </p:spPr>
        <p:txBody>
          <a:bodyPr wrap="none" anchor="ctr"/>
          <a:lstStyle/>
          <a:p>
            <a:pPr algn="ctr" fontAlgn="auto">
              <a:spcBef>
                <a:spcPts val="0"/>
              </a:spcBef>
              <a:spcAft>
                <a:spcPts val="0"/>
              </a:spcAft>
            </a:pPr>
            <a:endParaRPr lang="en-US" altLang="zh-CN"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endParaRPr>
          </a:p>
          <a:p>
            <a:pPr algn="ctr" fontAlgn="auto">
              <a:spcBef>
                <a:spcPts val="0"/>
              </a:spcBef>
              <a:spcAft>
                <a:spcPts val="0"/>
              </a:spcAft>
            </a:pPr>
            <a:r>
              <a:rPr lang="zh-CN" altLang="en-US"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rPr>
              <a:t>第三期（混合云平台、企业运营服务平台、智能会议、</a:t>
            </a:r>
            <a:r>
              <a:rPr lang="en-US" altLang="zh-CN"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rPr>
              <a:t>APP</a:t>
            </a:r>
            <a:r>
              <a:rPr lang="zh-CN" altLang="en-US"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rPr>
              <a:t>建设）</a:t>
            </a:r>
            <a:endParaRPr lang="en-US" altLang="zh-CN" sz="2000" kern="0" dirty="0" smtClean="0">
              <a:solidFill>
                <a:srgbClr val="990000"/>
              </a:solidFill>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de-DE" altLang="zh-CN" sz="2000" b="0" i="0" u="none" strike="noStrike" kern="0" cap="none" spc="0" normalizeH="0" baseline="0" noProof="0" dirty="0">
              <a:ln>
                <a:noFill/>
              </a:ln>
              <a:solidFill>
                <a:srgbClr val="99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251" name="组合 8"/>
          <p:cNvGrpSpPr/>
          <p:nvPr/>
        </p:nvGrpSpPr>
        <p:grpSpPr>
          <a:xfrm>
            <a:off x="27856" y="0"/>
            <a:ext cx="1303784" cy="1268759"/>
            <a:chOff x="411163" y="68262"/>
            <a:chExt cx="1800225" cy="1800225"/>
          </a:xfrm>
        </p:grpSpPr>
        <p:grpSp>
          <p:nvGrpSpPr>
            <p:cNvPr id="2252" name="组合 6"/>
            <p:cNvGrpSpPr/>
            <p:nvPr/>
          </p:nvGrpSpPr>
          <p:grpSpPr bwMode="auto">
            <a:xfrm>
              <a:off x="411163" y="68262"/>
              <a:ext cx="1800225" cy="1800225"/>
              <a:chOff x="925401" y="3148270"/>
              <a:chExt cx="1800000" cy="1800000"/>
            </a:xfrm>
          </p:grpSpPr>
          <p:sp>
            <p:nvSpPr>
              <p:cNvPr id="2255" name="椭圆 2254"/>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56" name="椭圆 2255"/>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254" name="矩形 2253"/>
            <p:cNvSpPr/>
            <p:nvPr/>
          </p:nvSpPr>
          <p:spPr>
            <a:xfrm>
              <a:off x="620565" y="642434"/>
              <a:ext cx="1529887" cy="524040"/>
            </a:xfrm>
            <a:prstGeom prst="rect">
              <a:avLst/>
            </a:prstGeom>
          </p:spPr>
          <p:txBody>
            <a:bodyPr wrap="none">
              <a:spAutoFit/>
            </a:bodyPr>
            <a:lstStyle/>
            <a:p>
              <a:pPr algn="ctr"/>
              <a:r>
                <a:rPr lang="zh-CN" altLang="en-US" b="1" i="0" dirty="0" smtClean="0">
                  <a:solidFill>
                    <a:schemeClr val="bg1"/>
                  </a:solidFill>
                  <a:latin typeface="微软雅黑" panose="020B0503020204020204" pitchFamily="34" charset="-122"/>
                  <a:ea typeface="微软雅黑" panose="020B0503020204020204" pitchFamily="34" charset="-122"/>
                </a:rPr>
                <a:t>建设部署</a:t>
              </a:r>
              <a:endParaRPr lang="en-US" altLang="zh-CN" b="1" i="0" dirty="0" smtClean="0">
                <a:solidFill>
                  <a:schemeClr val="bg1"/>
                </a:solidFill>
                <a:latin typeface="微软雅黑" panose="020B0503020204020204" pitchFamily="34" charset="-122"/>
                <a:ea typeface="微软雅黑" panose="020B0503020204020204" pitchFamily="34" charset="-122"/>
              </a:endParaRPr>
            </a:p>
          </p:txBody>
        </p:sp>
      </p:grpSp>
      <p:sp>
        <p:nvSpPr>
          <p:cNvPr id="2257" name="TextBox 1"/>
          <p:cNvSpPr txBox="1">
            <a:spLocks noChangeArrowheads="1"/>
          </p:cNvSpPr>
          <p:nvPr/>
        </p:nvSpPr>
        <p:spPr bwMode="auto">
          <a:xfrm>
            <a:off x="1403648" y="260648"/>
            <a:ext cx="597619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a:solidFill>
                  <a:schemeClr val="tx1"/>
                </a:solidFill>
                <a:latin typeface="Calibri" panose="020F0502020204030204" pitchFamily="34" charset="0"/>
                <a:ea typeface="宋体" panose="02010600030101010101" pitchFamily="2" charset="-122"/>
              </a:defRPr>
            </a:lvl1pPr>
            <a:lvl2pPr marL="742950" indent="-285750">
              <a:defRPr sz="800">
                <a:solidFill>
                  <a:schemeClr val="tx1"/>
                </a:solidFill>
                <a:latin typeface="Calibri" panose="020F0502020204030204" pitchFamily="34" charset="0"/>
                <a:ea typeface="宋体" panose="02010600030101010101" pitchFamily="2" charset="-122"/>
              </a:defRPr>
            </a:lvl2pPr>
            <a:lvl3pPr marL="1143000" indent="-228600">
              <a:defRPr sz="800">
                <a:solidFill>
                  <a:schemeClr val="tx1"/>
                </a:solidFill>
                <a:latin typeface="Calibri" panose="020F0502020204030204" pitchFamily="34" charset="0"/>
                <a:ea typeface="宋体" panose="02010600030101010101" pitchFamily="2" charset="-122"/>
              </a:defRPr>
            </a:lvl3pPr>
            <a:lvl4pPr marL="1600200" indent="-228600">
              <a:defRPr sz="800">
                <a:solidFill>
                  <a:schemeClr val="tx1"/>
                </a:solidFill>
                <a:latin typeface="Calibri" panose="020F0502020204030204" pitchFamily="34" charset="0"/>
                <a:ea typeface="宋体" panose="02010600030101010101" pitchFamily="2" charset="-122"/>
              </a:defRPr>
            </a:lvl4pPr>
            <a:lvl5pPr marL="2057400" indent="-228600">
              <a:defRPr sz="8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8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8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8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8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sz="3200" b="1" dirty="0" smtClean="0">
                <a:solidFill>
                  <a:srgbClr val="000000"/>
                </a:solidFill>
                <a:latin typeface="华文中宋" panose="02010600040101010101" pitchFamily="2" charset="-122"/>
                <a:ea typeface="华文中宋" panose="02010600040101010101" pitchFamily="2" charset="-122"/>
              </a:rPr>
              <a:t>岭南威谷总建设部署</a:t>
            </a:r>
            <a:endParaRPr lang="zh-CN" altLang="en-US" sz="3200" b="1" dirty="0" smtClean="0">
              <a:solidFill>
                <a:srgbClr val="000000"/>
              </a:solidFill>
              <a:latin typeface="华文中宋" panose="02010600040101010101" pitchFamily="2" charset="-122"/>
              <a:ea typeface="华文中宋" panose="02010600040101010101" pitchFamily="2" charset="-122"/>
            </a:endParaRPr>
          </a:p>
        </p:txBody>
      </p:sp>
      <p:sp>
        <p:nvSpPr>
          <p:cNvPr id="2258" name="Text Box 7970"/>
          <p:cNvSpPr txBox="1">
            <a:spLocks noChangeArrowheads="1"/>
          </p:cNvSpPr>
          <p:nvPr/>
        </p:nvSpPr>
        <p:spPr bwMode="auto">
          <a:xfrm>
            <a:off x="7092280" y="2060848"/>
            <a:ext cx="1475656" cy="246221"/>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1600" b="1" i="0" u="none" strike="noStrike" kern="0" cap="none" spc="0" normalizeH="0" baseline="0" noProof="0" dirty="0" smtClean="0">
                <a:ln>
                  <a:noFill/>
                </a:ln>
                <a:solidFill>
                  <a:srgbClr val="990000"/>
                </a:solidFill>
                <a:effectLst/>
                <a:uLnTx/>
                <a:uFillTx/>
                <a:latin typeface="华文细黑"/>
                <a:ea typeface="华文细黑"/>
                <a:cs typeface="Arial" panose="020B0604020202020204" pitchFamily="34" charset="0"/>
              </a:rPr>
              <a:t>混合云数据中心</a:t>
            </a:r>
            <a:endParaRPr kumimoji="0" lang="zh-CN" altLang="en-US" sz="1600" b="1" i="0" u="none" strike="noStrike" kern="0" cap="none" spc="0" normalizeH="0" baseline="0" noProof="0" dirty="0">
              <a:ln>
                <a:noFill/>
              </a:ln>
              <a:solidFill>
                <a:srgbClr val="990000"/>
              </a:solidFill>
              <a:effectLst/>
              <a:uLnTx/>
              <a:uFillTx/>
              <a:latin typeface="华文细黑"/>
              <a:ea typeface="华文细黑"/>
              <a:cs typeface="Arial" panose="020B0604020202020204" pitchFamily="34" charset="0"/>
            </a:endParaRPr>
          </a:p>
        </p:txBody>
      </p:sp>
      <p:cxnSp>
        <p:nvCxnSpPr>
          <p:cNvPr id="2259" name="直接箭头连接符 2258"/>
          <p:cNvCxnSpPr/>
          <p:nvPr/>
        </p:nvCxnSpPr>
        <p:spPr bwMode="auto">
          <a:xfrm flipH="1" flipV="1">
            <a:off x="2051720" y="1628800"/>
            <a:ext cx="288032" cy="432048"/>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2260" name="Text Box 7970"/>
          <p:cNvSpPr txBox="1">
            <a:spLocks noChangeArrowheads="1"/>
          </p:cNvSpPr>
          <p:nvPr/>
        </p:nvSpPr>
        <p:spPr bwMode="auto">
          <a:xfrm>
            <a:off x="1619672" y="1268760"/>
            <a:ext cx="1368152" cy="307777"/>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2000" b="1" i="0" u="none" strike="noStrike" kern="0" cap="none" spc="0" normalizeH="0" baseline="0" noProof="0" dirty="0" smtClean="0">
                <a:ln>
                  <a:noFill/>
                </a:ln>
                <a:effectLst/>
                <a:uLnTx/>
                <a:uFillTx/>
                <a:latin typeface="Arial" panose="020B0604020202020204" pitchFamily="34" charset="0"/>
                <a:ea typeface="华文细黑"/>
                <a:cs typeface="Arial" panose="020B0604020202020204" pitchFamily="34" charset="0"/>
              </a:rPr>
              <a:t>第一期建设</a:t>
            </a:r>
            <a:endParaRPr kumimoji="0" lang="zh-CN" altLang="en-US" sz="2000" b="1" i="0" u="none" strike="noStrike" kern="0" cap="none" spc="0" normalizeH="0" baseline="0" noProof="0" dirty="0">
              <a:ln>
                <a:noFill/>
              </a:ln>
              <a:effectLst/>
              <a:uLnTx/>
              <a:uFillTx/>
              <a:latin typeface="Arial" panose="020B0604020202020204" pitchFamily="34" charset="0"/>
              <a:ea typeface="华文细黑"/>
              <a:cs typeface="Arial" panose="020B0604020202020204" pitchFamily="34" charset="0"/>
            </a:endParaRPr>
          </a:p>
        </p:txBody>
      </p:sp>
      <p:cxnSp>
        <p:nvCxnSpPr>
          <p:cNvPr id="2262" name="直接箭头连接符 2261"/>
          <p:cNvCxnSpPr/>
          <p:nvPr/>
        </p:nvCxnSpPr>
        <p:spPr bwMode="auto">
          <a:xfrm flipH="1" flipV="1">
            <a:off x="3491880" y="1340768"/>
            <a:ext cx="360040" cy="504056"/>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2264" name="Text Box 7970"/>
          <p:cNvSpPr txBox="1">
            <a:spLocks noChangeArrowheads="1"/>
          </p:cNvSpPr>
          <p:nvPr/>
        </p:nvSpPr>
        <p:spPr bwMode="auto">
          <a:xfrm>
            <a:off x="3059832" y="1052736"/>
            <a:ext cx="1368152" cy="307777"/>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2000" b="1" i="0" u="none" strike="noStrike" kern="0" cap="none" spc="0" normalizeH="0" baseline="0" noProof="0" dirty="0" smtClean="0">
                <a:ln>
                  <a:noFill/>
                </a:ln>
                <a:effectLst/>
                <a:uLnTx/>
                <a:uFillTx/>
                <a:latin typeface="Arial" panose="020B0604020202020204" pitchFamily="34" charset="0"/>
                <a:ea typeface="华文细黑"/>
                <a:cs typeface="Arial" panose="020B0604020202020204" pitchFamily="34" charset="0"/>
              </a:rPr>
              <a:t>第二期建设</a:t>
            </a:r>
            <a:endParaRPr kumimoji="0" lang="zh-CN" altLang="en-US" sz="2000" b="1" i="0" u="none" strike="noStrike" kern="0" cap="none" spc="0" normalizeH="0" baseline="0" noProof="0" dirty="0">
              <a:ln>
                <a:noFill/>
              </a:ln>
              <a:effectLst/>
              <a:uLnTx/>
              <a:uFillTx/>
              <a:latin typeface="Arial" panose="020B0604020202020204" pitchFamily="34" charset="0"/>
              <a:ea typeface="华文细黑"/>
              <a:cs typeface="Arial" panose="020B0604020202020204" pitchFamily="34" charset="0"/>
            </a:endParaRPr>
          </a:p>
        </p:txBody>
      </p:sp>
      <p:cxnSp>
        <p:nvCxnSpPr>
          <p:cNvPr id="2267" name="直接箭头连接符 2266"/>
          <p:cNvCxnSpPr/>
          <p:nvPr/>
        </p:nvCxnSpPr>
        <p:spPr bwMode="auto">
          <a:xfrm flipH="1" flipV="1">
            <a:off x="5364088" y="1412776"/>
            <a:ext cx="288032" cy="43204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2268" name="Text Box 7970"/>
          <p:cNvSpPr txBox="1">
            <a:spLocks noChangeArrowheads="1"/>
          </p:cNvSpPr>
          <p:nvPr/>
        </p:nvSpPr>
        <p:spPr bwMode="auto">
          <a:xfrm>
            <a:off x="4788024" y="1124744"/>
            <a:ext cx="1368152" cy="307777"/>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2000" b="1" i="0" u="none" strike="noStrike" kern="0" cap="none" spc="0" normalizeH="0" baseline="0" noProof="0" dirty="0" smtClean="0">
                <a:ln>
                  <a:noFill/>
                </a:ln>
                <a:effectLst/>
                <a:uLnTx/>
                <a:uFillTx/>
                <a:latin typeface="Arial" panose="020B0604020202020204" pitchFamily="34" charset="0"/>
                <a:ea typeface="华文细黑"/>
                <a:cs typeface="Arial" panose="020B0604020202020204" pitchFamily="34" charset="0"/>
              </a:rPr>
              <a:t>第三期建设</a:t>
            </a:r>
            <a:endParaRPr kumimoji="0" lang="zh-CN" altLang="en-US" sz="2000" b="1" i="0" u="none" strike="noStrike" kern="0" cap="none" spc="0" normalizeH="0" baseline="0" noProof="0" dirty="0">
              <a:ln>
                <a:noFill/>
              </a:ln>
              <a:effectLst/>
              <a:uLnTx/>
              <a:uFillTx/>
              <a:latin typeface="Arial" panose="020B0604020202020204" pitchFamily="34" charset="0"/>
              <a:ea typeface="华文细黑"/>
              <a:cs typeface="Arial" panose="020B0604020202020204" pitchFamily="34" charset="0"/>
            </a:endParaRPr>
          </a:p>
        </p:txBody>
      </p:sp>
      <p:sp>
        <p:nvSpPr>
          <p:cNvPr id="2269" name="Text Box 9929"/>
          <p:cNvSpPr txBox="1">
            <a:spLocks noChangeArrowheads="1"/>
          </p:cNvSpPr>
          <p:nvPr/>
        </p:nvSpPr>
        <p:spPr bwMode="auto">
          <a:xfrm>
            <a:off x="251520" y="1268760"/>
            <a:ext cx="1190904" cy="276999"/>
          </a:xfrm>
          <a:prstGeom prst="rect">
            <a:avLst/>
          </a:prstGeom>
          <a:noFill/>
          <a:ln w="9525">
            <a:noFill/>
            <a:miter lim="800000"/>
          </a:ln>
          <a:effectLst/>
        </p:spPr>
        <p:txBody>
          <a:bodyPr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lang="zh-CN" altLang="en-US" b="1" kern="0" dirty="0" smtClean="0">
                <a:solidFill>
                  <a:srgbClr val="C00000"/>
                </a:solidFill>
                <a:latin typeface="Arial" panose="020B0604020202020204" pitchFamily="34" charset="0"/>
                <a:ea typeface="华文细黑"/>
                <a:cs typeface="Arial" panose="020B0604020202020204" pitchFamily="34" charset="0"/>
              </a:rPr>
              <a:t>弱电总包</a:t>
            </a:r>
            <a:endParaRPr kumimoji="0" lang="zh-CN" altLang="en-US" b="1" i="0" u="none" strike="noStrike" kern="0" cap="none" spc="0" normalizeH="0" baseline="0" noProof="0" dirty="0" smtClean="0">
              <a:ln>
                <a:noFill/>
              </a:ln>
              <a:solidFill>
                <a:srgbClr val="C00000"/>
              </a:solidFill>
              <a:effectLst/>
              <a:uLnTx/>
              <a:uFillTx/>
              <a:latin typeface="Arial" panose="020B0604020202020204" pitchFamily="34" charset="0"/>
              <a:ea typeface="华文细黑"/>
              <a:cs typeface="Arial" panose="020B0604020202020204" pitchFamily="34" charset="0"/>
            </a:endParaRPr>
          </a:p>
        </p:txBody>
      </p:sp>
      <p:sp>
        <p:nvSpPr>
          <p:cNvPr id="2270" name="Text Box 9929"/>
          <p:cNvSpPr txBox="1">
            <a:spLocks noChangeArrowheads="1"/>
          </p:cNvSpPr>
          <p:nvPr/>
        </p:nvSpPr>
        <p:spPr bwMode="auto">
          <a:xfrm>
            <a:off x="1979712" y="2780928"/>
            <a:ext cx="1190904" cy="276999"/>
          </a:xfrm>
          <a:prstGeom prst="rect">
            <a:avLst/>
          </a:prstGeom>
          <a:noFill/>
          <a:ln w="9525">
            <a:noFill/>
            <a:miter lim="800000"/>
          </a:ln>
          <a:effectLst/>
        </p:spPr>
        <p:txBody>
          <a:bodyPr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b="1"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rPr>
              <a:t>调度中心</a:t>
            </a:r>
            <a:endParaRPr kumimoji="0" lang="zh-CN" altLang="en-US" b="1"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endParaRPr>
          </a:p>
        </p:txBody>
      </p:sp>
      <p:sp>
        <p:nvSpPr>
          <p:cNvPr id="2271" name="Text Box 7970"/>
          <p:cNvSpPr txBox="1">
            <a:spLocks noChangeArrowheads="1"/>
          </p:cNvSpPr>
          <p:nvPr/>
        </p:nvSpPr>
        <p:spPr bwMode="auto">
          <a:xfrm>
            <a:off x="2627784" y="1700808"/>
            <a:ext cx="1123186" cy="276999"/>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b="1" i="0" u="none" strike="noStrike" kern="0" cap="none" spc="0" normalizeH="0" baseline="0" noProof="0" dirty="0" smtClean="0">
                <a:ln>
                  <a:noFill/>
                </a:ln>
                <a:solidFill>
                  <a:srgbClr val="990000"/>
                </a:solidFill>
                <a:effectLst/>
                <a:uLnTx/>
                <a:uFillTx/>
                <a:latin typeface="Arial" panose="020B0604020202020204" pitchFamily="34" charset="0"/>
                <a:ea typeface="华文细黑"/>
                <a:cs typeface="Arial" panose="020B0604020202020204" pitchFamily="34" charset="0"/>
              </a:rPr>
              <a:t>物管平台</a:t>
            </a:r>
            <a:endParaRPr kumimoji="0" lang="zh-CN" altLang="en-US" b="1" i="0" u="none" strike="noStrike" kern="0" cap="none" spc="0" normalizeH="0" baseline="0" noProof="0" dirty="0">
              <a:ln>
                <a:noFill/>
              </a:ln>
              <a:solidFill>
                <a:srgbClr val="990000"/>
              </a:solidFill>
              <a:effectLst/>
              <a:uLnTx/>
              <a:uFillTx/>
              <a:latin typeface="Arial" panose="020B0604020202020204" pitchFamily="34" charset="0"/>
              <a:ea typeface="华文细黑"/>
              <a:cs typeface="Arial" panose="020B0604020202020204" pitchFamily="34" charset="0"/>
            </a:endParaRPr>
          </a:p>
        </p:txBody>
      </p:sp>
      <p:sp>
        <p:nvSpPr>
          <p:cNvPr id="2272" name="Text Box 7970"/>
          <p:cNvSpPr txBox="1">
            <a:spLocks noChangeArrowheads="1"/>
          </p:cNvSpPr>
          <p:nvPr/>
        </p:nvSpPr>
        <p:spPr bwMode="auto">
          <a:xfrm>
            <a:off x="3635896" y="3284984"/>
            <a:ext cx="1123186" cy="246221"/>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1600" b="1" i="0" u="none" strike="noStrike" kern="0" cap="none" spc="0" normalizeH="0" baseline="0" noProof="0" dirty="0" smtClean="0">
                <a:ln>
                  <a:noFill/>
                </a:ln>
                <a:solidFill>
                  <a:srgbClr val="C00000"/>
                </a:solidFill>
                <a:effectLst/>
                <a:uLnTx/>
                <a:uFillTx/>
                <a:latin typeface="Arial" panose="020B0604020202020204" pitchFamily="34" charset="0"/>
                <a:ea typeface="华文细黑"/>
                <a:cs typeface="Arial" panose="020B0604020202020204" pitchFamily="34" charset="0"/>
              </a:rPr>
              <a:t>统一通信</a:t>
            </a:r>
            <a:endPar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华文细黑"/>
              <a:cs typeface="Arial" panose="020B0604020202020204" pitchFamily="34" charset="0"/>
            </a:endParaRPr>
          </a:p>
        </p:txBody>
      </p:sp>
      <p:sp>
        <p:nvSpPr>
          <p:cNvPr id="2273" name="Text Box 7970"/>
          <p:cNvSpPr txBox="1">
            <a:spLocks noChangeArrowheads="1"/>
          </p:cNvSpPr>
          <p:nvPr/>
        </p:nvSpPr>
        <p:spPr bwMode="auto">
          <a:xfrm>
            <a:off x="3347864" y="2492896"/>
            <a:ext cx="1123186" cy="246221"/>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1600" b="1" i="0" u="none" strike="noStrike" kern="0" cap="none" spc="0" normalizeH="0" baseline="0" noProof="0" dirty="0" smtClean="0">
                <a:ln>
                  <a:noFill/>
                </a:ln>
                <a:solidFill>
                  <a:srgbClr val="C00000"/>
                </a:solidFill>
                <a:effectLst/>
                <a:uLnTx/>
                <a:uFillTx/>
                <a:latin typeface="Arial" panose="020B0604020202020204" pitchFamily="34" charset="0"/>
                <a:ea typeface="华文细黑"/>
                <a:cs typeface="Arial" panose="020B0604020202020204" pitchFamily="34" charset="0"/>
              </a:rPr>
              <a:t>数据中心</a:t>
            </a:r>
            <a:endPar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华文细黑"/>
              <a:cs typeface="Arial" panose="020B0604020202020204" pitchFamily="34" charset="0"/>
            </a:endParaRPr>
          </a:p>
        </p:txBody>
      </p:sp>
      <p:sp>
        <p:nvSpPr>
          <p:cNvPr id="2274" name="Text Box 7970"/>
          <p:cNvSpPr txBox="1">
            <a:spLocks noChangeArrowheads="1"/>
          </p:cNvSpPr>
          <p:nvPr/>
        </p:nvSpPr>
        <p:spPr bwMode="auto">
          <a:xfrm>
            <a:off x="7668344" y="2564904"/>
            <a:ext cx="1475656" cy="246221"/>
          </a:xfrm>
          <a:prstGeom prst="rect">
            <a:avLst/>
          </a:prstGeom>
          <a:noFill/>
          <a:ln w="9525">
            <a:noFill/>
            <a:miter lim="800000"/>
          </a:ln>
          <a:effectLst/>
        </p:spPr>
        <p:txBody>
          <a:bodyPr wrap="square" lIns="0" tIns="0" rIns="0" bIns="0" anchor="t" anchorCtr="1">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1600" b="1" i="0" u="none" strike="noStrike" kern="0" cap="none" spc="0" normalizeH="0" baseline="0" noProof="0" dirty="0" smtClean="0">
                <a:ln>
                  <a:noFill/>
                </a:ln>
                <a:solidFill>
                  <a:srgbClr val="990000"/>
                </a:solidFill>
                <a:effectLst/>
                <a:uLnTx/>
                <a:uFillTx/>
                <a:latin typeface="华文细黑"/>
                <a:ea typeface="华文细黑"/>
                <a:cs typeface="Arial" panose="020B0604020202020204" pitchFamily="34" charset="0"/>
              </a:rPr>
              <a:t>混合云业务外包</a:t>
            </a:r>
            <a:endParaRPr kumimoji="0" lang="zh-CN" altLang="en-US" sz="1600" b="1" i="0" u="none" strike="noStrike" kern="0" cap="none" spc="0" normalizeH="0" baseline="0" noProof="0" dirty="0">
              <a:ln>
                <a:noFill/>
              </a:ln>
              <a:solidFill>
                <a:srgbClr val="990000"/>
              </a:solidFill>
              <a:effectLst/>
              <a:uLnTx/>
              <a:uFillTx/>
              <a:latin typeface="华文细黑"/>
              <a:ea typeface="华文细黑"/>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标题 1"/>
          <p:cNvSpPr>
            <a:spLocks noGrp="1" noChangeArrowheads="1"/>
          </p:cNvSpPr>
          <p:nvPr>
            <p:ph type="title" idx="4294967295"/>
          </p:nvPr>
        </p:nvSpPr>
        <p:spPr>
          <a:xfrm>
            <a:off x="0" y="-23813"/>
            <a:ext cx="8229600" cy="1141413"/>
          </a:xfrm>
        </p:spPr>
        <p:txBody>
          <a:bodyPr/>
          <a:lstStyle/>
          <a:p>
            <a:pPr algn="ctr"/>
            <a:r>
              <a:rPr lang="zh-CN" sz="3200" b="0" smtClean="0">
                <a:latin typeface="华文中宋" panose="02010600040101010101" pitchFamily="2" charset="-122"/>
                <a:ea typeface="华文中宋" panose="02010600040101010101" pitchFamily="2" charset="-122"/>
              </a:rPr>
              <a:t>目  录</a:t>
            </a:r>
            <a:endParaRPr lang="zh-CN" sz="3200" b="0" smtClean="0">
              <a:latin typeface="华文中宋" panose="02010600040101010101" pitchFamily="2" charset="-122"/>
              <a:ea typeface="华文中宋" panose="02010600040101010101" pitchFamily="2" charset="-122"/>
            </a:endParaRPr>
          </a:p>
        </p:txBody>
      </p:sp>
      <p:sp>
        <p:nvSpPr>
          <p:cNvPr id="68616" name="直接连接符 7"/>
          <p:cNvSpPr>
            <a:spLocks noChangeShapeType="1"/>
          </p:cNvSpPr>
          <p:nvPr/>
        </p:nvSpPr>
        <p:spPr bwMode="auto">
          <a:xfrm>
            <a:off x="1260475" y="2224112"/>
            <a:ext cx="7199313" cy="0"/>
          </a:xfrm>
          <a:prstGeom prst="line">
            <a:avLst/>
          </a:prstGeom>
          <a:noFill/>
          <a:ln w="9525">
            <a:solidFill>
              <a:srgbClr val="C00000"/>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68617" name="Text Box 17"/>
          <p:cNvSpPr>
            <a:spLocks noChangeArrowheads="1"/>
          </p:cNvSpPr>
          <p:nvPr/>
        </p:nvSpPr>
        <p:spPr bwMode="auto">
          <a:xfrm>
            <a:off x="1259632" y="1340768"/>
            <a:ext cx="735012" cy="752475"/>
          </a:xfrm>
          <a:prstGeom prst="rect">
            <a:avLst/>
          </a:prstGeom>
        </p:spPr>
        <p:style>
          <a:lnRef idx="1">
            <a:schemeClr val="accent3"/>
          </a:lnRef>
          <a:fillRef idx="1002">
            <a:schemeClr val="lt2"/>
          </a:fillRef>
          <a:effectRef idx="2">
            <a:schemeClr val="accent3"/>
          </a:effectRef>
          <a:fontRef idx="minor">
            <a:schemeClr val="lt1"/>
          </a:fontRef>
        </p:style>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4000" b="1" dirty="0" smtClean="0">
                <a:solidFill>
                  <a:schemeClr val="tx1"/>
                </a:solidFill>
                <a:latin typeface="华文中宋" panose="02010600040101010101" pitchFamily="2" charset="-122"/>
                <a:ea typeface="华文中宋" panose="02010600040101010101" pitchFamily="2" charset="-122"/>
              </a:rPr>
              <a:t>1</a:t>
            </a:r>
            <a:endParaRPr lang="zh-CN" altLang="en-US" sz="800" dirty="0" smtClean="0">
              <a:solidFill>
                <a:schemeClr val="tx1"/>
              </a:solidFill>
              <a:latin typeface="华文中宋" panose="02010600040101010101" pitchFamily="2" charset="-122"/>
              <a:ea typeface="华文中宋" panose="02010600040101010101" pitchFamily="2" charset="-122"/>
            </a:endParaRPr>
          </a:p>
        </p:txBody>
      </p:sp>
      <p:sp>
        <p:nvSpPr>
          <p:cNvPr id="68618" name="矩形 9"/>
          <p:cNvSpPr>
            <a:spLocks noChangeArrowheads="1"/>
          </p:cNvSpPr>
          <p:nvPr/>
        </p:nvSpPr>
        <p:spPr bwMode="auto">
          <a:xfrm>
            <a:off x="2123728" y="3575138"/>
            <a:ext cx="5559425" cy="7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3200" b="1" dirty="0" smtClean="0">
                <a:solidFill>
                  <a:srgbClr val="C00000"/>
                </a:solidFill>
                <a:latin typeface="华文中宋" panose="02010600040101010101" pitchFamily="2" charset="-122"/>
                <a:ea typeface="华文中宋" panose="02010600040101010101" pitchFamily="2" charset="-122"/>
                <a:sym typeface="微软雅黑" panose="020B0503020204020204" pitchFamily="34" charset="-122"/>
              </a:rPr>
              <a:t>联通优势</a:t>
            </a:r>
            <a:endParaRPr lang="zh-CN" altLang="en-US" sz="3200" b="1" dirty="0" smtClean="0">
              <a:solidFill>
                <a:srgbClr val="C00000"/>
              </a:solidFill>
              <a:latin typeface="华文中宋" panose="02010600040101010101" pitchFamily="2" charset="-122"/>
              <a:ea typeface="华文中宋" panose="02010600040101010101" pitchFamily="2" charset="-122"/>
              <a:sym typeface="微软雅黑" panose="020B0503020204020204" pitchFamily="34" charset="-122"/>
            </a:endParaRPr>
          </a:p>
        </p:txBody>
      </p:sp>
      <p:sp>
        <p:nvSpPr>
          <p:cNvPr id="68620" name="Text Box 17"/>
          <p:cNvSpPr>
            <a:spLocks noChangeArrowheads="1"/>
          </p:cNvSpPr>
          <p:nvPr/>
        </p:nvSpPr>
        <p:spPr bwMode="auto">
          <a:xfrm>
            <a:off x="1265238" y="2492896"/>
            <a:ext cx="735012" cy="752475"/>
          </a:xfrm>
          <a:prstGeom prst="rect">
            <a:avLst/>
          </a:prstGeom>
          <a:gradFill rotWithShape="1">
            <a:gsLst>
              <a:gs pos="0">
                <a:srgbClr val="6F6F6F"/>
              </a:gs>
              <a:gs pos="50000">
                <a:srgbClr val="9F9F9F"/>
              </a:gs>
              <a:gs pos="100000">
                <a:srgbClr val="BFBFBF"/>
              </a:gs>
            </a:gsLst>
            <a:path path="rect">
              <a:fillToRect l="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3600" b="1" dirty="0" smtClean="0">
                <a:latin typeface="华文中宋" panose="02010600040101010101" pitchFamily="2" charset="-122"/>
                <a:ea typeface="华文中宋" panose="02010600040101010101" pitchFamily="2" charset="-122"/>
              </a:rPr>
              <a:t>2</a:t>
            </a:r>
            <a:endParaRPr lang="en-US" altLang="zh-CN" sz="3600" b="1" dirty="0" smtClean="0">
              <a:latin typeface="华文中宋" panose="02010600040101010101" pitchFamily="2" charset="-122"/>
              <a:ea typeface="华文中宋" panose="02010600040101010101" pitchFamily="2" charset="-122"/>
            </a:endParaRPr>
          </a:p>
        </p:txBody>
      </p:sp>
      <p:sp>
        <p:nvSpPr>
          <p:cNvPr id="11" name="直接连接符 4"/>
          <p:cNvSpPr>
            <a:spLocks noChangeShapeType="1"/>
          </p:cNvSpPr>
          <p:nvPr/>
        </p:nvSpPr>
        <p:spPr bwMode="auto">
          <a:xfrm>
            <a:off x="1289794" y="4345534"/>
            <a:ext cx="7200900" cy="1587"/>
          </a:xfrm>
          <a:prstGeom prst="line">
            <a:avLst/>
          </a:prstGeom>
          <a:noFill/>
          <a:ln w="9525">
            <a:solidFill>
              <a:srgbClr val="7F7F7F"/>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12" name="Text Box 17"/>
          <p:cNvSpPr>
            <a:spLocks noChangeArrowheads="1"/>
          </p:cNvSpPr>
          <p:nvPr/>
        </p:nvSpPr>
        <p:spPr bwMode="auto">
          <a:xfrm>
            <a:off x="1259632" y="3543846"/>
            <a:ext cx="735012" cy="752475"/>
          </a:xfrm>
          <a:prstGeom prst="rect">
            <a:avLst/>
          </a:prstGeom>
          <a:gradFill rotWithShape="1">
            <a:gsLst>
              <a:gs pos="0">
                <a:srgbClr val="6F6F6F"/>
              </a:gs>
              <a:gs pos="50000">
                <a:srgbClr val="9F9F9F"/>
              </a:gs>
              <a:gs pos="100000">
                <a:srgbClr val="BFBFBF"/>
              </a:gs>
            </a:gsLst>
            <a:path path="rect">
              <a:fillToRect l="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p>
            <a:pPr algn="ctr" eaLnBrk="0" fontAlgn="base" hangingPunct="0">
              <a:spcBef>
                <a:spcPct val="0"/>
              </a:spcBef>
              <a:spcAft>
                <a:spcPct val="0"/>
              </a:spcAft>
              <a:buFont typeface="Arial" panose="020B0604020202020204" pitchFamily="34" charset="0"/>
              <a:buNone/>
            </a:pPr>
            <a:r>
              <a:rPr lang="en-US" altLang="zh-CN" sz="3600" b="1" dirty="0" smtClean="0">
                <a:solidFill>
                  <a:srgbClr val="000000"/>
                </a:solidFill>
                <a:latin typeface="华文中宋" panose="02010600040101010101" pitchFamily="2" charset="-122"/>
                <a:ea typeface="华文中宋" panose="02010600040101010101" pitchFamily="2" charset="-122"/>
              </a:rPr>
              <a:t>3</a:t>
            </a:r>
            <a:endParaRPr lang="zh-CN" altLang="en-US" sz="800" dirty="0" smtClean="0">
              <a:solidFill>
                <a:srgbClr val="000000"/>
              </a:solidFill>
              <a:latin typeface="华文中宋" panose="02010600040101010101" pitchFamily="2" charset="-122"/>
              <a:ea typeface="华文中宋" panose="02010600040101010101" pitchFamily="2" charset="-122"/>
            </a:endParaRPr>
          </a:p>
        </p:txBody>
      </p:sp>
      <p:sp>
        <p:nvSpPr>
          <p:cNvPr id="13" name="矩形 6"/>
          <p:cNvSpPr>
            <a:spLocks noChangeArrowheads="1"/>
          </p:cNvSpPr>
          <p:nvPr/>
        </p:nvSpPr>
        <p:spPr bwMode="auto">
          <a:xfrm>
            <a:off x="2051720" y="2535734"/>
            <a:ext cx="5500687"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2800" b="1" dirty="0" smtClean="0">
                <a:solidFill>
                  <a:schemeClr val="bg1">
                    <a:lumMod val="50000"/>
                  </a:schemeClr>
                </a:solidFill>
                <a:latin typeface="华文中宋" panose="02010600040101010101" pitchFamily="2" charset="-122"/>
                <a:ea typeface="华文中宋" panose="02010600040101010101" pitchFamily="2" charset="-122"/>
                <a:sym typeface="微软雅黑" panose="020B0503020204020204" pitchFamily="34" charset="-122"/>
              </a:rPr>
              <a:t>智慧园区建设方案</a:t>
            </a:r>
            <a:endParaRPr lang="zh-CN" altLang="en-US" sz="2800" b="1" dirty="0" smtClean="0">
              <a:solidFill>
                <a:schemeClr val="bg1">
                  <a:lumMod val="50000"/>
                </a:schemeClr>
              </a:solidFill>
              <a:latin typeface="华文中宋" panose="02010600040101010101" pitchFamily="2" charset="-122"/>
              <a:ea typeface="华文中宋" panose="02010600040101010101" pitchFamily="2" charset="-122"/>
              <a:sym typeface="微软雅黑" panose="020B0503020204020204" pitchFamily="34" charset="-122"/>
            </a:endParaRPr>
          </a:p>
        </p:txBody>
      </p:sp>
      <p:sp>
        <p:nvSpPr>
          <p:cNvPr id="14" name="直接连接符 4"/>
          <p:cNvSpPr>
            <a:spLocks noChangeShapeType="1"/>
          </p:cNvSpPr>
          <p:nvPr/>
        </p:nvSpPr>
        <p:spPr bwMode="auto">
          <a:xfrm>
            <a:off x="1259632" y="3399830"/>
            <a:ext cx="7200900" cy="1587"/>
          </a:xfrm>
          <a:prstGeom prst="line">
            <a:avLst/>
          </a:prstGeom>
          <a:noFill/>
          <a:ln w="9525">
            <a:solidFill>
              <a:srgbClr val="7F7F7F"/>
            </a:solidFill>
            <a:bevel/>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sz="800" smtClean="0">
              <a:solidFill>
                <a:srgbClr val="000000"/>
              </a:solidFill>
              <a:latin typeface="华文中宋" panose="02010600040101010101" pitchFamily="2" charset="-122"/>
              <a:ea typeface="华文中宋" panose="02010600040101010101" pitchFamily="2" charset="-122"/>
            </a:endParaRPr>
          </a:p>
        </p:txBody>
      </p:sp>
      <p:sp>
        <p:nvSpPr>
          <p:cNvPr id="15" name="矩形 6"/>
          <p:cNvSpPr>
            <a:spLocks noChangeArrowheads="1"/>
          </p:cNvSpPr>
          <p:nvPr/>
        </p:nvSpPr>
        <p:spPr bwMode="auto">
          <a:xfrm>
            <a:off x="2051720" y="1412776"/>
            <a:ext cx="5500687"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lnSpc>
                <a:spcPct val="150000"/>
              </a:lnSpc>
              <a:spcBef>
                <a:spcPct val="0"/>
              </a:spcBef>
              <a:spcAft>
                <a:spcPct val="0"/>
              </a:spcAft>
              <a:buFont typeface="Arial" panose="020B0604020202020204" pitchFamily="34" charset="0"/>
              <a:buNone/>
            </a:pPr>
            <a:r>
              <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rPr>
              <a:t>智慧园区项目背景</a:t>
            </a:r>
            <a:endParaRPr lang="zh-CN" altLang="en-US" sz="2800" dirty="0" smtClean="0">
              <a:solidFill>
                <a:srgbClr val="7F7F7F"/>
              </a:solidFill>
              <a:latin typeface="华文中宋" panose="02010600040101010101" pitchFamily="2" charset="-122"/>
              <a:ea typeface="华文中宋" panose="02010600040101010101" pitchFamily="2"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61925" y="333375"/>
            <a:ext cx="954088" cy="503238"/>
          </a:xfrm>
          <a:prstGeom prst="rect">
            <a:avLst/>
          </a:prstGeom>
          <a:noFill/>
          <a:ln w="9525">
            <a:noFill/>
            <a:miter lim="800000"/>
          </a:ln>
        </p:spPr>
        <p:txBody>
          <a:bodyPr lIns="0" tIns="0" rIns="0" bIns="0" anchor="ctr"/>
          <a:lstStyle/>
          <a:p>
            <a:pPr defTabSz="1169670" eaLnBrk="0" hangingPunct="0"/>
            <a:endParaRPr lang="zh-CN" altLang="en-US" sz="3600" i="0">
              <a:solidFill>
                <a:srgbClr val="CC0000"/>
              </a:solidFill>
              <a:latin typeface="微软雅黑" panose="020B0503020204020204" pitchFamily="34" charset="-122"/>
              <a:ea typeface="微软雅黑" panose="020B0503020204020204" pitchFamily="34" charset="-122"/>
            </a:endParaRPr>
          </a:p>
        </p:txBody>
      </p:sp>
      <p:sp>
        <p:nvSpPr>
          <p:cNvPr id="15364" name="标题 70"/>
          <p:cNvSpPr txBox="1"/>
          <p:nvPr/>
        </p:nvSpPr>
        <p:spPr bwMode="auto">
          <a:xfrm>
            <a:off x="1331641" y="279399"/>
            <a:ext cx="6264695" cy="519113"/>
          </a:xfrm>
          <a:prstGeom prst="rect">
            <a:avLst/>
          </a:prstGeom>
          <a:noFill/>
          <a:ln w="9525">
            <a:noFill/>
            <a:miter lim="800000"/>
          </a:ln>
        </p:spPr>
        <p:txBody>
          <a:bodyPr/>
          <a:lstStyle/>
          <a:p>
            <a:r>
              <a:rPr lang="zh-CN" altLang="en-US" sz="2800" i="0" dirty="0" smtClean="0">
                <a:solidFill>
                  <a:srgbClr val="5F5E5C"/>
                </a:solidFill>
                <a:latin typeface="微软雅黑" panose="020B0503020204020204" pitchFamily="34" charset="-122"/>
                <a:ea typeface="微软雅黑" panose="020B0503020204020204" pitchFamily="34" charset="-122"/>
                <a:sym typeface="宋体" panose="02010600030101010101" pitchFamily="2" charset="-122"/>
              </a:rPr>
              <a:t>顶尖智慧园区成功实践</a:t>
            </a:r>
            <a:endParaRPr lang="zh-CN" altLang="en-US" sz="2800" i="0" dirty="0">
              <a:solidFill>
                <a:srgbClr val="5F5E5C"/>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7" name="Text Box 21"/>
          <p:cNvSpPr txBox="1">
            <a:spLocks noChangeArrowheads="1"/>
          </p:cNvSpPr>
          <p:nvPr/>
        </p:nvSpPr>
        <p:spPr bwMode="auto">
          <a:xfrm>
            <a:off x="2267744" y="1700808"/>
            <a:ext cx="1981200" cy="1446550"/>
          </a:xfrm>
          <a:prstGeom prst="rect">
            <a:avLst/>
          </a:prstGeom>
          <a:noFill/>
          <a:ln w="12699">
            <a:noFill/>
            <a:miter lim="800000"/>
          </a:ln>
          <a:effectLst/>
        </p:spPr>
        <p:txBody>
          <a:bodyPr wrap="square">
            <a:spAutoFit/>
          </a:bodyPr>
          <a:lstStyle/>
          <a:p>
            <a:pPr marL="228600" indent="-228600" algn="ctr">
              <a:spcBef>
                <a:spcPct val="50000"/>
              </a:spcBef>
            </a:pPr>
            <a:r>
              <a:rPr lang="zh-CN" altLang="en-US" sz="1600" b="1" dirty="0" smtClean="0">
                <a:solidFill>
                  <a:schemeClr val="tx2"/>
                </a:solidFill>
                <a:latin typeface="华文细黑" pitchFamily="2" charset="-122"/>
                <a:ea typeface="华文细黑" pitchFamily="2" charset="-122"/>
              </a:rPr>
              <a:t>雄厚的技</a:t>
            </a:r>
            <a:r>
              <a:rPr lang="zh-CN" altLang="en-US" sz="1600" b="1" dirty="0">
                <a:solidFill>
                  <a:schemeClr val="tx2"/>
                </a:solidFill>
                <a:latin typeface="华文细黑" pitchFamily="2" charset="-122"/>
                <a:ea typeface="华文细黑" pitchFamily="2" charset="-122"/>
              </a:rPr>
              <a:t>术基</a:t>
            </a:r>
            <a:r>
              <a:rPr lang="zh-CN" altLang="en-US" sz="1600" b="1" dirty="0" smtClean="0">
                <a:solidFill>
                  <a:schemeClr val="tx2"/>
                </a:solidFill>
                <a:latin typeface="华文细黑" pitchFamily="2" charset="-122"/>
                <a:ea typeface="华文细黑" pitchFamily="2" charset="-122"/>
              </a:rPr>
              <a:t>础</a:t>
            </a:r>
            <a:endParaRPr lang="en-US" altLang="zh-CN" sz="1600" b="1" dirty="0" smtClean="0">
              <a:solidFill>
                <a:schemeClr val="tx2"/>
              </a:solidFill>
              <a:latin typeface="华文细黑" pitchFamily="2" charset="-122"/>
              <a:ea typeface="华文细黑" pitchFamily="2" charset="-122"/>
            </a:endParaRPr>
          </a:p>
          <a:p>
            <a:pPr marL="228600" indent="-228600" algn="ctr">
              <a:spcBef>
                <a:spcPct val="50000"/>
              </a:spcBef>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扎实的基</a:t>
            </a:r>
            <a:r>
              <a:rPr lang="zh-CN" altLang="en-US" sz="1600" dirty="0">
                <a:solidFill>
                  <a:srgbClr val="2D2015"/>
                </a:solidFill>
                <a:latin typeface="华文细黑" pitchFamily="2" charset="-122"/>
                <a:ea typeface="华文细黑" pitchFamily="2" charset="-122"/>
              </a:rPr>
              <a:t>础设</a:t>
            </a:r>
            <a:r>
              <a:rPr lang="zh-CN" altLang="en-US" sz="1600" dirty="0" smtClean="0">
                <a:solidFill>
                  <a:srgbClr val="2D2015"/>
                </a:solidFill>
                <a:latin typeface="华文细黑" pitchFamily="2" charset="-122"/>
                <a:ea typeface="华文细黑" pitchFamily="2" charset="-122"/>
              </a:rPr>
              <a:t>施</a:t>
            </a:r>
            <a:endParaRPr lang="en-US" altLang="zh-CN" sz="1600" dirty="0" smtClean="0">
              <a:solidFill>
                <a:srgbClr val="2D2015"/>
              </a:solidFill>
              <a:latin typeface="华文细黑" pitchFamily="2" charset="-122"/>
              <a:ea typeface="华文细黑" pitchFamily="2" charset="-122"/>
            </a:endParaRPr>
          </a:p>
          <a:p>
            <a:pPr marL="228600" indent="-228600" algn="ctr">
              <a:spcBef>
                <a:spcPct val="50000"/>
              </a:spcBef>
              <a:buFont typeface="Arial" panose="020B0604020202020204" pitchFamily="34" charset="0"/>
              <a:buChar char="•"/>
            </a:pPr>
            <a:r>
              <a:rPr lang="zh-CN" altLang="en-US" sz="1600" dirty="0">
                <a:solidFill>
                  <a:srgbClr val="2D2015"/>
                </a:solidFill>
                <a:latin typeface="华文细黑" pitchFamily="2" charset="-122"/>
                <a:ea typeface="华文细黑" pitchFamily="2" charset="-122"/>
              </a:rPr>
              <a:t>先</a:t>
            </a:r>
            <a:r>
              <a:rPr lang="zh-CN" altLang="en-US" sz="1600" dirty="0" smtClean="0">
                <a:solidFill>
                  <a:srgbClr val="2D2015"/>
                </a:solidFill>
                <a:latin typeface="华文细黑" pitchFamily="2" charset="-122"/>
                <a:ea typeface="华文细黑" pitchFamily="2" charset="-122"/>
              </a:rPr>
              <a:t>进的网</a:t>
            </a:r>
            <a:r>
              <a:rPr lang="zh-CN" altLang="en-US" sz="1600" dirty="0">
                <a:solidFill>
                  <a:srgbClr val="2D2015"/>
                </a:solidFill>
                <a:latin typeface="华文细黑" pitchFamily="2" charset="-122"/>
                <a:ea typeface="华文细黑" pitchFamily="2" charset="-122"/>
              </a:rPr>
              <a:t>络架</a:t>
            </a:r>
            <a:r>
              <a:rPr lang="zh-CN" altLang="en-US" sz="1600" dirty="0" smtClean="0">
                <a:solidFill>
                  <a:srgbClr val="2D2015"/>
                </a:solidFill>
                <a:latin typeface="华文细黑" pitchFamily="2" charset="-122"/>
                <a:ea typeface="华文细黑" pitchFamily="2" charset="-122"/>
              </a:rPr>
              <a:t>构</a:t>
            </a:r>
            <a:endParaRPr lang="en-US" altLang="zh-CN" sz="1600" dirty="0" smtClean="0">
              <a:solidFill>
                <a:srgbClr val="2D2015"/>
              </a:solidFill>
              <a:latin typeface="华文细黑" pitchFamily="2" charset="-122"/>
              <a:ea typeface="华文细黑" pitchFamily="2" charset="-122"/>
            </a:endParaRPr>
          </a:p>
          <a:p>
            <a:pPr marL="228600" indent="-228600" algn="ctr">
              <a:spcBef>
                <a:spcPct val="50000"/>
              </a:spcBef>
              <a:buFont typeface="Arial" panose="020B0604020202020204" pitchFamily="34" charset="0"/>
              <a:buChar char="•"/>
            </a:pPr>
            <a:r>
              <a:rPr lang="zh-CN" altLang="en-US" sz="1600" dirty="0">
                <a:solidFill>
                  <a:srgbClr val="2D2015"/>
                </a:solidFill>
                <a:latin typeface="华文细黑" pitchFamily="2" charset="-122"/>
                <a:ea typeface="华文细黑" pitchFamily="2" charset="-122"/>
              </a:rPr>
              <a:t>丰</a:t>
            </a:r>
            <a:r>
              <a:rPr lang="zh-CN" altLang="en-US" sz="1600" dirty="0" smtClean="0">
                <a:solidFill>
                  <a:srgbClr val="2D2015"/>
                </a:solidFill>
                <a:latin typeface="华文细黑" pitchFamily="2" charset="-122"/>
                <a:ea typeface="华文细黑" pitchFamily="2" charset="-122"/>
              </a:rPr>
              <a:t>富的通信手段</a:t>
            </a:r>
            <a:endParaRPr lang="zh-CN" altLang="en-US" sz="1600" dirty="0">
              <a:solidFill>
                <a:srgbClr val="2D2015"/>
              </a:solidFill>
              <a:latin typeface="华文细黑" pitchFamily="2" charset="-122"/>
              <a:ea typeface="华文细黑" pitchFamily="2" charset="-122"/>
            </a:endParaRPr>
          </a:p>
        </p:txBody>
      </p:sp>
      <p:sp>
        <p:nvSpPr>
          <p:cNvPr id="28" name="Text Box 22"/>
          <p:cNvSpPr txBox="1">
            <a:spLocks noChangeArrowheads="1"/>
          </p:cNvSpPr>
          <p:nvPr/>
        </p:nvSpPr>
        <p:spPr bwMode="auto">
          <a:xfrm>
            <a:off x="4932040" y="1700808"/>
            <a:ext cx="2160240" cy="1446550"/>
          </a:xfrm>
          <a:prstGeom prst="rect">
            <a:avLst/>
          </a:prstGeom>
          <a:noFill/>
          <a:ln w="12699">
            <a:noFill/>
            <a:miter lim="800000"/>
          </a:ln>
          <a:effectLst/>
        </p:spPr>
        <p:txBody>
          <a:bodyPr wrap="square">
            <a:spAutoFit/>
          </a:bodyPr>
          <a:lstStyle/>
          <a:p>
            <a:pPr>
              <a:spcBef>
                <a:spcPct val="50000"/>
              </a:spcBef>
            </a:pPr>
            <a:r>
              <a:rPr lang="zh-CN" altLang="en-US" sz="1600" b="1" dirty="0" smtClean="0">
                <a:solidFill>
                  <a:schemeClr val="tx2"/>
                </a:solidFill>
                <a:latin typeface="华文细黑" pitchFamily="2" charset="-122"/>
                <a:ea typeface="华文细黑" pitchFamily="2" charset="-122"/>
              </a:rPr>
              <a:t>积极的创新氛围</a:t>
            </a:r>
            <a:endParaRPr lang="en-US" altLang="zh-CN" sz="1600" b="1" dirty="0" smtClean="0">
              <a:solidFill>
                <a:schemeClr val="tx2"/>
              </a:solidFill>
              <a:latin typeface="华文细黑" pitchFamily="2" charset="-122"/>
              <a:ea typeface="华文细黑" pitchFamily="2" charset="-122"/>
            </a:endParaRPr>
          </a:p>
          <a:p>
            <a:pPr>
              <a:spcBef>
                <a:spcPct val="50000"/>
              </a:spcBef>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鼓励企业创新</a:t>
            </a:r>
            <a:endParaRPr lang="en-US" altLang="zh-CN" sz="1600" dirty="0" smtClean="0">
              <a:solidFill>
                <a:srgbClr val="2D2015"/>
              </a:solidFill>
              <a:latin typeface="华文细黑" pitchFamily="2" charset="-122"/>
              <a:ea typeface="华文细黑" pitchFamily="2" charset="-122"/>
            </a:endParaRPr>
          </a:p>
          <a:p>
            <a:pPr>
              <a:spcBef>
                <a:spcPct val="50000"/>
              </a:spcBef>
              <a:buFont typeface="Arial" panose="020B0604020202020204" pitchFamily="34" charset="0"/>
              <a:buChar char="•"/>
            </a:pPr>
            <a:r>
              <a:rPr lang="zh-CN" altLang="en-US" sz="1600" dirty="0">
                <a:solidFill>
                  <a:srgbClr val="2D2015"/>
                </a:solidFill>
                <a:latin typeface="华文细黑" pitchFamily="2" charset="-122"/>
                <a:ea typeface="华文细黑" pitchFamily="2" charset="-122"/>
              </a:rPr>
              <a:t>创</a:t>
            </a:r>
            <a:r>
              <a:rPr lang="zh-CN" altLang="en-US" sz="1600" dirty="0" smtClean="0">
                <a:solidFill>
                  <a:srgbClr val="2D2015"/>
                </a:solidFill>
                <a:latin typeface="华文细黑" pitchFamily="2" charset="-122"/>
                <a:ea typeface="华文细黑" pitchFamily="2" charset="-122"/>
              </a:rPr>
              <a:t>造优越办公环境</a:t>
            </a:r>
            <a:endParaRPr lang="en-US" altLang="zh-CN" sz="1600" dirty="0">
              <a:solidFill>
                <a:srgbClr val="2D2015"/>
              </a:solidFill>
              <a:latin typeface="华文细黑" pitchFamily="2" charset="-122"/>
              <a:ea typeface="华文细黑" pitchFamily="2" charset="-122"/>
            </a:endParaRPr>
          </a:p>
          <a:p>
            <a:pPr>
              <a:spcBef>
                <a:spcPct val="50000"/>
              </a:spcBef>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灵活的政策园区互动</a:t>
            </a:r>
            <a:endParaRPr lang="zh-CN" altLang="en-US" sz="1600" dirty="0">
              <a:solidFill>
                <a:srgbClr val="2D2015"/>
              </a:solidFill>
              <a:latin typeface="华文细黑" pitchFamily="2" charset="-122"/>
              <a:ea typeface="华文细黑" pitchFamily="2" charset="-122"/>
            </a:endParaRPr>
          </a:p>
        </p:txBody>
      </p:sp>
      <p:sp>
        <p:nvSpPr>
          <p:cNvPr id="29" name="Text Box 24"/>
          <p:cNvSpPr txBox="1">
            <a:spLocks noChangeArrowheads="1"/>
          </p:cNvSpPr>
          <p:nvPr/>
        </p:nvSpPr>
        <p:spPr bwMode="auto">
          <a:xfrm>
            <a:off x="2144585" y="4304659"/>
            <a:ext cx="1981200" cy="1446550"/>
          </a:xfrm>
          <a:prstGeom prst="rect">
            <a:avLst/>
          </a:prstGeom>
          <a:noFill/>
          <a:ln w="12699">
            <a:noFill/>
            <a:miter lim="800000"/>
          </a:ln>
          <a:effectLst/>
        </p:spPr>
        <p:txBody>
          <a:bodyPr>
            <a:spAutoFit/>
          </a:bodyPr>
          <a:lstStyle/>
          <a:p>
            <a:pPr marL="228600" indent="-228600" algn="ctr">
              <a:spcBef>
                <a:spcPct val="50000"/>
              </a:spcBef>
            </a:pPr>
            <a:r>
              <a:rPr lang="zh-CN" altLang="en-US" sz="1600" b="1" dirty="0" smtClean="0">
                <a:solidFill>
                  <a:schemeClr val="tx2"/>
                </a:solidFill>
                <a:latin typeface="华文细黑" pitchFamily="2" charset="-122"/>
                <a:ea typeface="华文细黑" pitchFamily="2" charset="-122"/>
              </a:rPr>
              <a:t>充足的人</a:t>
            </a:r>
            <a:r>
              <a:rPr lang="zh-CN" altLang="en-US" sz="1600" b="1" dirty="0">
                <a:solidFill>
                  <a:schemeClr val="tx2"/>
                </a:solidFill>
                <a:latin typeface="华文细黑" pitchFamily="2" charset="-122"/>
                <a:ea typeface="华文细黑" pitchFamily="2" charset="-122"/>
              </a:rPr>
              <a:t>才储备</a:t>
            </a:r>
            <a:endParaRPr lang="zh-CN" altLang="en-US" sz="1600" b="1" dirty="0">
              <a:solidFill>
                <a:schemeClr val="tx2"/>
              </a:solidFill>
              <a:latin typeface="华文细黑" pitchFamily="2" charset="-122"/>
              <a:ea typeface="华文细黑" pitchFamily="2" charset="-122"/>
            </a:endParaRPr>
          </a:p>
          <a:p>
            <a:pPr marL="228600" lvl="1" indent="-228600">
              <a:spcBef>
                <a:spcPct val="50000"/>
              </a:spcBef>
              <a:buSzPct val="75000"/>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技术人才</a:t>
            </a:r>
            <a:endParaRPr lang="zh-CN" altLang="en-US" sz="1600" dirty="0" smtClean="0">
              <a:solidFill>
                <a:srgbClr val="2D2015"/>
              </a:solidFill>
              <a:latin typeface="华文细黑" pitchFamily="2" charset="-122"/>
              <a:ea typeface="华文细黑" pitchFamily="2" charset="-122"/>
            </a:endParaRPr>
          </a:p>
          <a:p>
            <a:pPr marL="228600" lvl="1" indent="-228600">
              <a:spcBef>
                <a:spcPct val="50000"/>
              </a:spcBef>
              <a:buSzPct val="75000"/>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人才培训</a:t>
            </a:r>
            <a:endParaRPr lang="en-US" altLang="zh-CN" sz="1600" dirty="0" smtClean="0">
              <a:solidFill>
                <a:srgbClr val="2D2015"/>
              </a:solidFill>
              <a:latin typeface="华文细黑" pitchFamily="2" charset="-122"/>
              <a:ea typeface="华文细黑" pitchFamily="2" charset="-122"/>
            </a:endParaRPr>
          </a:p>
          <a:p>
            <a:pPr marL="228600" lvl="1" indent="-228600">
              <a:spcBef>
                <a:spcPct val="50000"/>
              </a:spcBef>
              <a:buSzPct val="75000"/>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社交猎头平台</a:t>
            </a:r>
            <a:endParaRPr lang="zh-CN" altLang="en-US" sz="1600" dirty="0" smtClean="0">
              <a:solidFill>
                <a:srgbClr val="2D2015"/>
              </a:solidFill>
              <a:latin typeface="华文细黑" pitchFamily="2" charset="-122"/>
              <a:ea typeface="华文细黑" pitchFamily="2" charset="-122"/>
            </a:endParaRPr>
          </a:p>
        </p:txBody>
      </p:sp>
      <p:sp>
        <p:nvSpPr>
          <p:cNvPr id="30" name="Text Box 25"/>
          <p:cNvSpPr txBox="1">
            <a:spLocks noChangeArrowheads="1"/>
          </p:cNvSpPr>
          <p:nvPr/>
        </p:nvSpPr>
        <p:spPr bwMode="auto">
          <a:xfrm>
            <a:off x="5148064" y="4293096"/>
            <a:ext cx="2010190" cy="1815882"/>
          </a:xfrm>
          <a:prstGeom prst="rect">
            <a:avLst/>
          </a:prstGeom>
          <a:noFill/>
          <a:ln w="12699">
            <a:noFill/>
            <a:miter lim="800000"/>
          </a:ln>
          <a:effectLst/>
        </p:spPr>
        <p:txBody>
          <a:bodyPr wrap="square">
            <a:spAutoFit/>
          </a:bodyPr>
          <a:lstStyle/>
          <a:p>
            <a:pPr>
              <a:spcBef>
                <a:spcPct val="50000"/>
              </a:spcBef>
            </a:pPr>
            <a:r>
              <a:rPr lang="zh-CN" altLang="en-US" sz="1600" b="1" dirty="0">
                <a:solidFill>
                  <a:schemeClr val="tx2"/>
                </a:solidFill>
                <a:latin typeface="华文细黑" pitchFamily="2" charset="-122"/>
                <a:ea typeface="华文细黑" pitchFamily="2" charset="-122"/>
              </a:rPr>
              <a:t>具</a:t>
            </a:r>
            <a:r>
              <a:rPr lang="zh-CN" altLang="en-US" sz="1600" b="1" dirty="0" smtClean="0">
                <a:solidFill>
                  <a:schemeClr val="tx2"/>
                </a:solidFill>
                <a:latin typeface="华文细黑" pitchFamily="2" charset="-122"/>
                <a:ea typeface="华文细黑" pitchFamily="2" charset="-122"/>
              </a:rPr>
              <a:t>特色的园</a:t>
            </a:r>
            <a:r>
              <a:rPr lang="zh-CN" altLang="en-US" sz="1600" b="1" dirty="0">
                <a:solidFill>
                  <a:schemeClr val="tx2"/>
                </a:solidFill>
                <a:latin typeface="华文细黑" pitchFamily="2" charset="-122"/>
                <a:ea typeface="华文细黑" pitchFamily="2" charset="-122"/>
              </a:rPr>
              <a:t>区</a:t>
            </a:r>
            <a:r>
              <a:rPr lang="zh-CN" altLang="en-US" sz="1600" b="1" dirty="0" smtClean="0">
                <a:solidFill>
                  <a:schemeClr val="tx2"/>
                </a:solidFill>
                <a:latin typeface="华文细黑" pitchFamily="2" charset="-122"/>
                <a:ea typeface="华文细黑" pitchFamily="2" charset="-122"/>
              </a:rPr>
              <a:t>管理</a:t>
            </a:r>
            <a:endParaRPr lang="en-US" altLang="zh-CN" sz="1600" b="1" dirty="0">
              <a:solidFill>
                <a:schemeClr val="tx2"/>
              </a:solidFill>
              <a:latin typeface="华文细黑" pitchFamily="2" charset="-122"/>
              <a:ea typeface="华文细黑" pitchFamily="2" charset="-122"/>
            </a:endParaRPr>
          </a:p>
          <a:p>
            <a:pPr>
              <a:spcBef>
                <a:spcPct val="50000"/>
              </a:spcBef>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人性化景</a:t>
            </a:r>
            <a:r>
              <a:rPr lang="zh-CN" altLang="en-US" sz="1600" dirty="0">
                <a:solidFill>
                  <a:srgbClr val="2D2015"/>
                </a:solidFill>
                <a:latin typeface="华文细黑" pitchFamily="2" charset="-122"/>
                <a:ea typeface="华文细黑" pitchFamily="2" charset="-122"/>
              </a:rPr>
              <a:t>观规</a:t>
            </a:r>
            <a:r>
              <a:rPr lang="zh-CN" altLang="en-US" sz="1600" dirty="0" smtClean="0">
                <a:solidFill>
                  <a:srgbClr val="2D2015"/>
                </a:solidFill>
                <a:latin typeface="华文细黑" pitchFamily="2" charset="-122"/>
                <a:ea typeface="华文细黑" pitchFamily="2" charset="-122"/>
              </a:rPr>
              <a:t>划</a:t>
            </a:r>
            <a:endParaRPr lang="en-US" altLang="zh-CN" sz="1600" dirty="0" smtClean="0">
              <a:solidFill>
                <a:srgbClr val="2D2015"/>
              </a:solidFill>
              <a:latin typeface="华文细黑" pitchFamily="2" charset="-122"/>
              <a:ea typeface="华文细黑" pitchFamily="2" charset="-122"/>
            </a:endParaRPr>
          </a:p>
          <a:p>
            <a:pPr>
              <a:spcBef>
                <a:spcPct val="50000"/>
              </a:spcBef>
              <a:buFont typeface="Arial" panose="020B0604020202020204" pitchFamily="34" charset="0"/>
              <a:buChar char="•"/>
            </a:pPr>
            <a:r>
              <a:rPr lang="zh-CN" altLang="en-US" sz="1600" dirty="0">
                <a:solidFill>
                  <a:srgbClr val="2D2015"/>
                </a:solidFill>
                <a:latin typeface="华文细黑" pitchFamily="2" charset="-122"/>
                <a:ea typeface="华文细黑" pitchFamily="2" charset="-122"/>
              </a:rPr>
              <a:t>不</a:t>
            </a:r>
            <a:r>
              <a:rPr lang="zh-CN" altLang="en-US" sz="1600" dirty="0" smtClean="0">
                <a:solidFill>
                  <a:srgbClr val="2D2015"/>
                </a:solidFill>
                <a:latin typeface="华文细黑" pitchFamily="2" charset="-122"/>
                <a:ea typeface="华文细黑" pitchFamily="2" charset="-122"/>
              </a:rPr>
              <a:t>断优化管理模式</a:t>
            </a:r>
            <a:endParaRPr lang="en-US" altLang="zh-CN" sz="1600" dirty="0" smtClean="0">
              <a:solidFill>
                <a:srgbClr val="2D2015"/>
              </a:solidFill>
              <a:latin typeface="华文细黑" pitchFamily="2" charset="-122"/>
              <a:ea typeface="华文细黑" pitchFamily="2" charset="-122"/>
            </a:endParaRPr>
          </a:p>
          <a:p>
            <a:pPr>
              <a:spcBef>
                <a:spcPct val="50000"/>
              </a:spcBef>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优惠的激励政策</a:t>
            </a:r>
            <a:endParaRPr lang="en-US" altLang="zh-CN" sz="1600" dirty="0" smtClean="0">
              <a:solidFill>
                <a:srgbClr val="2D2015"/>
              </a:solidFill>
              <a:latin typeface="华文细黑" pitchFamily="2" charset="-122"/>
              <a:ea typeface="华文细黑" pitchFamily="2" charset="-122"/>
            </a:endParaRPr>
          </a:p>
          <a:p>
            <a:pPr>
              <a:spcBef>
                <a:spcPct val="50000"/>
              </a:spcBef>
              <a:buFont typeface="Arial" panose="020B0604020202020204" pitchFamily="34" charset="0"/>
              <a:buChar char="•"/>
            </a:pPr>
            <a:r>
              <a:rPr lang="zh-CN" altLang="en-US" sz="1600" dirty="0" smtClean="0">
                <a:solidFill>
                  <a:srgbClr val="2D2015"/>
                </a:solidFill>
                <a:latin typeface="华文细黑" pitchFamily="2" charset="-122"/>
                <a:ea typeface="华文细黑" pitchFamily="2" charset="-122"/>
              </a:rPr>
              <a:t>招商引资</a:t>
            </a:r>
            <a:endParaRPr lang="zh-CN" altLang="en-US" sz="1600" dirty="0">
              <a:solidFill>
                <a:srgbClr val="B2B2B2"/>
              </a:solidFill>
              <a:latin typeface="华文细黑" pitchFamily="2" charset="-122"/>
              <a:ea typeface="华文细黑" pitchFamily="2" charset="-122"/>
            </a:endParaRPr>
          </a:p>
        </p:txBody>
      </p:sp>
      <p:graphicFrame>
        <p:nvGraphicFramePr>
          <p:cNvPr id="31" name="Object 10"/>
          <p:cNvGraphicFramePr>
            <a:graphicFrameLocks noChangeAspect="1"/>
          </p:cNvGraphicFramePr>
          <p:nvPr/>
        </p:nvGraphicFramePr>
        <p:xfrm>
          <a:off x="179512" y="1340768"/>
          <a:ext cx="1944216" cy="2016224"/>
        </p:xfrm>
        <a:graphic>
          <a:graphicData uri="http://schemas.openxmlformats.org/presentationml/2006/ole">
            <mc:AlternateContent xmlns:mc="http://schemas.openxmlformats.org/markup-compatibility/2006">
              <mc:Choice xmlns:v="urn:schemas-microsoft-com:vml" Requires="v">
                <p:oleObj spid="_x0000_s1025" name="Photo Editor Photo" r:id="rId1" imgW="4762500" imgH="3876675" progId="">
                  <p:embed/>
                </p:oleObj>
              </mc:Choice>
              <mc:Fallback>
                <p:oleObj name="Photo Editor Photo" r:id="rId1" imgW="4762500" imgH="3876675" progId="">
                  <p:embed/>
                  <p:pic>
                    <p:nvPicPr>
                      <p:cNvPr id="0" name="图片 1024"/>
                      <p:cNvPicPr>
                        <a:picLocks noChangeAspect="1"/>
                      </p:cNvPicPr>
                      <p:nvPr/>
                    </p:nvPicPr>
                    <p:blipFill>
                      <a:blip r:embed="rId2"/>
                      <a:stretch>
                        <a:fillRect/>
                      </a:stretch>
                    </p:blipFill>
                    <p:spPr>
                      <a:xfrm>
                        <a:off x="179512" y="1340768"/>
                        <a:ext cx="1944216" cy="2016224"/>
                      </a:xfrm>
                      <a:prstGeom prst="rect">
                        <a:avLst/>
                      </a:prstGeom>
                      <a:noFill/>
                      <a:ln w="9525">
                        <a:noFill/>
                      </a:ln>
                    </p:spPr>
                  </p:pic>
                </p:oleObj>
              </mc:Fallback>
            </mc:AlternateContent>
          </a:graphicData>
        </a:graphic>
      </p:graphicFrame>
      <p:pic>
        <p:nvPicPr>
          <p:cNvPr id="32" name="Picture 5" descr="exten_big"/>
          <p:cNvPicPr>
            <a:picLocks noChangeAspect="1" noChangeArrowheads="1"/>
          </p:cNvPicPr>
          <p:nvPr/>
        </p:nvPicPr>
        <p:blipFill>
          <a:blip r:embed="rId3" cstate="email"/>
          <a:srcRect/>
          <a:stretch>
            <a:fillRect/>
          </a:stretch>
        </p:blipFill>
        <p:spPr bwMode="auto">
          <a:xfrm>
            <a:off x="179512" y="4077072"/>
            <a:ext cx="195895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3"/>
          <p:cNvPicPr>
            <a:picLocks noChangeAspect="1" noChangeArrowheads="1"/>
          </p:cNvPicPr>
          <p:nvPr/>
        </p:nvPicPr>
        <p:blipFill>
          <a:blip r:embed="rId4" cstate="email"/>
          <a:srcRect/>
          <a:stretch>
            <a:fillRect/>
          </a:stretch>
        </p:blipFill>
        <p:spPr bwMode="auto">
          <a:xfrm>
            <a:off x="7092280" y="1340768"/>
            <a:ext cx="1800200" cy="2016224"/>
          </a:xfrm>
          <a:prstGeom prst="rect">
            <a:avLst/>
          </a:prstGeom>
          <a:noFill/>
          <a:ln w="9525">
            <a:noFill/>
            <a:miter lim="800000"/>
            <a:headEnd/>
            <a:tailEnd/>
          </a:ln>
        </p:spPr>
      </p:pic>
      <p:pic>
        <p:nvPicPr>
          <p:cNvPr id="34" name="Picture 14"/>
          <p:cNvPicPr>
            <a:picLocks noChangeAspect="1" noChangeArrowheads="1"/>
          </p:cNvPicPr>
          <p:nvPr/>
        </p:nvPicPr>
        <p:blipFill>
          <a:blip r:embed="rId5" cstate="email"/>
          <a:srcRect/>
          <a:stretch>
            <a:fillRect/>
          </a:stretch>
        </p:blipFill>
        <p:spPr bwMode="auto">
          <a:xfrm>
            <a:off x="7164288" y="4221088"/>
            <a:ext cx="1722120" cy="1769326"/>
          </a:xfrm>
          <a:prstGeom prst="rect">
            <a:avLst/>
          </a:prstGeom>
          <a:noFill/>
          <a:ln w="9525">
            <a:noFill/>
            <a:miter lim="800000"/>
            <a:headEnd/>
            <a:tailEnd/>
          </a:ln>
        </p:spPr>
      </p:pic>
      <p:sp>
        <p:nvSpPr>
          <p:cNvPr id="35" name="矩形 34"/>
          <p:cNvSpPr/>
          <p:nvPr/>
        </p:nvSpPr>
        <p:spPr bwMode="auto">
          <a:xfrm>
            <a:off x="6660232" y="3501008"/>
            <a:ext cx="2483768" cy="648072"/>
          </a:xfrm>
          <a:prstGeom prst="rect">
            <a:avLst/>
          </a:pr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algn="ctr"/>
            <a:r>
              <a:rPr lang="zh-CN" altLang="en-US" sz="2000" b="1" dirty="0" smtClean="0">
                <a:solidFill>
                  <a:srgbClr val="002060"/>
                </a:solidFill>
                <a:latin typeface="华文细黑" pitchFamily="2" charset="-122"/>
                <a:ea typeface="华文细黑" pitchFamily="2" charset="-122"/>
              </a:rPr>
              <a:t>印度班加罗尔软件园</a:t>
            </a:r>
            <a:endParaRPr lang="zh-CN" altLang="en-US" sz="2000" b="1" dirty="0" smtClean="0">
              <a:solidFill>
                <a:srgbClr val="002060"/>
              </a:solidFill>
              <a:latin typeface="华文细黑" pitchFamily="2" charset="-122"/>
              <a:ea typeface="华文细黑" pitchFamily="2" charset="-122"/>
            </a:endParaRPr>
          </a:p>
        </p:txBody>
      </p:sp>
      <p:sp>
        <p:nvSpPr>
          <p:cNvPr id="36" name="矩形 35"/>
          <p:cNvSpPr/>
          <p:nvPr/>
        </p:nvSpPr>
        <p:spPr bwMode="auto">
          <a:xfrm>
            <a:off x="0" y="3501008"/>
            <a:ext cx="2016224" cy="504056"/>
          </a:xfrm>
          <a:prstGeom prst="rect">
            <a:avLst/>
          </a:pr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algn="ctr"/>
            <a:r>
              <a:rPr lang="zh-CN" altLang="en-US" sz="2000" b="1" dirty="0" smtClean="0">
                <a:solidFill>
                  <a:srgbClr val="002060"/>
                </a:solidFill>
                <a:latin typeface="华文细黑" pitchFamily="2" charset="-122"/>
                <a:ea typeface="华文细黑" pitchFamily="2" charset="-122"/>
              </a:rPr>
              <a:t>美国硅谷科技园</a:t>
            </a:r>
            <a:endParaRPr lang="zh-CN" altLang="en-US" sz="2000" b="1" dirty="0" smtClean="0">
              <a:solidFill>
                <a:srgbClr val="002060"/>
              </a:solidFill>
              <a:latin typeface="华文细黑" pitchFamily="2" charset="-122"/>
              <a:ea typeface="华文细黑" pitchFamily="2" charset="-122"/>
            </a:endParaRPr>
          </a:p>
        </p:txBody>
      </p:sp>
      <p:grpSp>
        <p:nvGrpSpPr>
          <p:cNvPr id="2" name="Group 10"/>
          <p:cNvGrpSpPr/>
          <p:nvPr/>
        </p:nvGrpSpPr>
        <p:grpSpPr bwMode="auto">
          <a:xfrm>
            <a:off x="3779912" y="3140968"/>
            <a:ext cx="1512168" cy="1440160"/>
            <a:chOff x="2016" y="1920"/>
            <a:chExt cx="1680" cy="1680"/>
          </a:xfrm>
        </p:grpSpPr>
        <p:sp>
          <p:nvSpPr>
            <p:cNvPr id="38"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ln>
          </p:spPr>
          <p:txBody>
            <a:bodyPr wrap="none" anchor="ctr"/>
            <a:lstStyle/>
            <a:p>
              <a:endParaRPr lang="zh-CN" altLang="en-US"/>
            </a:p>
          </p:txBody>
        </p:sp>
        <p:sp>
          <p:nvSpPr>
            <p:cNvPr id="39" name="Freeform 12"/>
            <p:cNvSpPr/>
            <p:nvPr/>
          </p:nvSpPr>
          <p:spPr bwMode="gray">
            <a:xfrm>
              <a:off x="2208" y="1948"/>
              <a:ext cx="1296" cy="634"/>
            </a:xfrm>
            <a:custGeom>
              <a:avLst/>
              <a:gdLst>
                <a:gd name="T0" fmla="*/ 1054 w 1321"/>
                <a:gd name="T1" fmla="*/ 112 h 712"/>
                <a:gd name="T2" fmla="*/ 1067 w 1321"/>
                <a:gd name="T3" fmla="*/ 124 h 712"/>
                <a:gd name="T4" fmla="*/ 1070 w 1321"/>
                <a:gd name="T5" fmla="*/ 134 h 712"/>
                <a:gd name="T6" fmla="*/ 1065 w 1321"/>
                <a:gd name="T7" fmla="*/ 144 h 712"/>
                <a:gd name="T8" fmla="*/ 1052 w 1321"/>
                <a:gd name="T9" fmla="*/ 152 h 712"/>
                <a:gd name="T10" fmla="*/ 1031 w 1321"/>
                <a:gd name="T11" fmla="*/ 162 h 712"/>
                <a:gd name="T12" fmla="*/ 1004 w 1321"/>
                <a:gd name="T13" fmla="*/ 169 h 712"/>
                <a:gd name="T14" fmla="*/ 969 w 1321"/>
                <a:gd name="T15" fmla="*/ 175 h 712"/>
                <a:gd name="T16" fmla="*/ 930 w 1321"/>
                <a:gd name="T17" fmla="*/ 182 h 712"/>
                <a:gd name="T18" fmla="*/ 885 w 1321"/>
                <a:gd name="T19" fmla="*/ 186 h 712"/>
                <a:gd name="T20" fmla="*/ 836 w 1321"/>
                <a:gd name="T21" fmla="*/ 191 h 712"/>
                <a:gd name="T22" fmla="*/ 784 w 1321"/>
                <a:gd name="T23" fmla="*/ 192 h 712"/>
                <a:gd name="T24" fmla="*/ 726 w 1321"/>
                <a:gd name="T25" fmla="*/ 197 h 712"/>
                <a:gd name="T26" fmla="*/ 668 w 1321"/>
                <a:gd name="T27" fmla="*/ 198 h 712"/>
                <a:gd name="T28" fmla="*/ 645 w 1321"/>
                <a:gd name="T29" fmla="*/ 199 h 712"/>
                <a:gd name="T30" fmla="*/ 386 w 1321"/>
                <a:gd name="T31" fmla="*/ 199 h 712"/>
                <a:gd name="T32" fmla="*/ 382 w 1321"/>
                <a:gd name="T33" fmla="*/ 199 h 712"/>
                <a:gd name="T34" fmla="*/ 331 w 1321"/>
                <a:gd name="T35" fmla="*/ 198 h 712"/>
                <a:gd name="T36" fmla="*/ 282 w 1321"/>
                <a:gd name="T37" fmla="*/ 197 h 712"/>
                <a:gd name="T38" fmla="*/ 235 w 1321"/>
                <a:gd name="T39" fmla="*/ 194 h 712"/>
                <a:gd name="T40" fmla="*/ 191 w 1321"/>
                <a:gd name="T41" fmla="*/ 191 h 712"/>
                <a:gd name="T42" fmla="*/ 152 w 1321"/>
                <a:gd name="T43" fmla="*/ 189 h 712"/>
                <a:gd name="T44" fmla="*/ 116 w 1321"/>
                <a:gd name="T45" fmla="*/ 184 h 712"/>
                <a:gd name="T46" fmla="*/ 80 w 1321"/>
                <a:gd name="T47" fmla="*/ 181 h 712"/>
                <a:gd name="T48" fmla="*/ 56 w 1321"/>
                <a:gd name="T49" fmla="*/ 176 h 712"/>
                <a:gd name="T50" fmla="*/ 28 w 1321"/>
                <a:gd name="T51" fmla="*/ 170 h 712"/>
                <a:gd name="T52" fmla="*/ 18 w 1321"/>
                <a:gd name="T53" fmla="*/ 163 h 712"/>
                <a:gd name="T54" fmla="*/ 6 w 1321"/>
                <a:gd name="T55" fmla="*/ 155 h 712"/>
                <a:gd name="T56" fmla="*/ 0 w 1321"/>
                <a:gd name="T57" fmla="*/ 146 h 712"/>
                <a:gd name="T58" fmla="*/ 0 w 1321"/>
                <a:gd name="T59" fmla="*/ 145 h 712"/>
                <a:gd name="T60" fmla="*/ 4 w 1321"/>
                <a:gd name="T61" fmla="*/ 134 h 712"/>
                <a:gd name="T62" fmla="*/ 16 w 1321"/>
                <a:gd name="T63" fmla="*/ 125 h 712"/>
                <a:gd name="T64" fmla="*/ 40 w 1321"/>
                <a:gd name="T65" fmla="*/ 103 h 712"/>
                <a:gd name="T66" fmla="*/ 75 w 1321"/>
                <a:gd name="T67" fmla="*/ 83 h 712"/>
                <a:gd name="T68" fmla="*/ 120 w 1321"/>
                <a:gd name="T69" fmla="*/ 66 h 712"/>
                <a:gd name="T70" fmla="*/ 166 w 1321"/>
                <a:gd name="T71" fmla="*/ 48 h 712"/>
                <a:gd name="T72" fmla="*/ 219 w 1321"/>
                <a:gd name="T73" fmla="*/ 34 h 712"/>
                <a:gd name="T74" fmla="*/ 277 w 1321"/>
                <a:gd name="T75" fmla="*/ 23 h 712"/>
                <a:gd name="T76" fmla="*/ 336 w 1321"/>
                <a:gd name="T77" fmla="*/ 12 h 712"/>
                <a:gd name="T78" fmla="*/ 403 w 1321"/>
                <a:gd name="T79" fmla="*/ 6 h 712"/>
                <a:gd name="T80" fmla="*/ 471 w 1321"/>
                <a:gd name="T81" fmla="*/ 4 h 712"/>
                <a:gd name="T82" fmla="*/ 541 w 1321"/>
                <a:gd name="T83" fmla="*/ 0 h 712"/>
                <a:gd name="T84" fmla="*/ 541 w 1321"/>
                <a:gd name="T85" fmla="*/ 0 h 712"/>
                <a:gd name="T86" fmla="*/ 615 w 1321"/>
                <a:gd name="T87" fmla="*/ 4 h 712"/>
                <a:gd name="T88" fmla="*/ 687 w 1321"/>
                <a:gd name="T89" fmla="*/ 6 h 712"/>
                <a:gd name="T90" fmla="*/ 755 w 1321"/>
                <a:gd name="T91" fmla="*/ 14 h 712"/>
                <a:gd name="T92" fmla="*/ 819 w 1321"/>
                <a:gd name="T93" fmla="*/ 25 h 712"/>
                <a:gd name="T94" fmla="*/ 877 w 1321"/>
                <a:gd name="T95" fmla="*/ 38 h 712"/>
                <a:gd name="T96" fmla="*/ 931 w 1321"/>
                <a:gd name="T97" fmla="*/ 54 h 712"/>
                <a:gd name="T98" fmla="*/ 979 w 1321"/>
                <a:gd name="T99" fmla="*/ 71 h 712"/>
                <a:gd name="T100" fmla="*/ 1020 w 1321"/>
                <a:gd name="T101" fmla="*/ 91 h 712"/>
                <a:gd name="T102" fmla="*/ 1054 w 1321"/>
                <a:gd name="T103" fmla="*/ 112 h 712"/>
                <a:gd name="T104" fmla="*/ 1054 w 1321"/>
                <a:gd name="T105" fmla="*/ 11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w="0">
              <a:noFill/>
              <a:round/>
            </a:ln>
          </p:spPr>
          <p:txBody>
            <a:bodyPr/>
            <a:lstStyle/>
            <a:p>
              <a:endParaRPr lang="zh-CN" altLang="en-US"/>
            </a:p>
          </p:txBody>
        </p:sp>
      </p:grpSp>
      <p:sp>
        <p:nvSpPr>
          <p:cNvPr id="40" name="Text Box 19"/>
          <p:cNvSpPr txBox="1">
            <a:spLocks noChangeArrowheads="1"/>
          </p:cNvSpPr>
          <p:nvPr/>
        </p:nvSpPr>
        <p:spPr bwMode="gray">
          <a:xfrm>
            <a:off x="3923928" y="3717032"/>
            <a:ext cx="1334206" cy="369332"/>
          </a:xfrm>
          <a:prstGeom prst="rect">
            <a:avLst/>
          </a:prstGeom>
          <a:noFill/>
          <a:ln w="9525">
            <a:noFill/>
            <a:miter lim="800000"/>
          </a:ln>
          <a:effectLst/>
        </p:spPr>
        <p:txBody>
          <a:bodyPr wrap="square">
            <a:spAutoFit/>
          </a:bodyPr>
          <a:lstStyle/>
          <a:p>
            <a:pPr algn="ctr" eaLnBrk="0" hangingPunct="0">
              <a:defRPr/>
            </a:pPr>
            <a:r>
              <a:rPr lang="zh-CN" altLang="en-US" b="1" dirty="0" smtClean="0">
                <a:solidFill>
                  <a:schemeClr val="bg1"/>
                </a:solidFill>
              </a:rPr>
              <a:t>成功要素</a:t>
            </a:r>
            <a:endParaRPr lang="en-US" altLang="zh-CN" b="1" dirty="0">
              <a:solidFill>
                <a:schemeClr val="bg1"/>
              </a:solidFill>
            </a:endParaRPr>
          </a:p>
        </p:txBody>
      </p:sp>
      <p:sp>
        <p:nvSpPr>
          <p:cNvPr id="41" name="矩形 40"/>
          <p:cNvSpPr/>
          <p:nvPr/>
        </p:nvSpPr>
        <p:spPr bwMode="auto">
          <a:xfrm>
            <a:off x="0" y="6021288"/>
            <a:ext cx="2843808" cy="648072"/>
          </a:xfrm>
          <a:prstGeom prst="rect">
            <a:avLst/>
          </a:pr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algn="ctr"/>
            <a:r>
              <a:rPr lang="zh-CN" altLang="en-US" sz="2000" b="1" dirty="0" smtClean="0">
                <a:solidFill>
                  <a:srgbClr val="002060"/>
                </a:solidFill>
                <a:latin typeface="华文细黑" pitchFamily="2" charset="-122"/>
                <a:ea typeface="华文细黑" pitchFamily="2" charset="-122"/>
              </a:rPr>
              <a:t>法国安蒂波利斯科技城</a:t>
            </a:r>
            <a:endParaRPr lang="zh-CN" altLang="en-US" sz="2000" b="1" dirty="0" smtClean="0">
              <a:solidFill>
                <a:srgbClr val="002060"/>
              </a:solidFill>
              <a:latin typeface="华文细黑" pitchFamily="2" charset="-122"/>
              <a:ea typeface="华文细黑" pitchFamily="2" charset="-122"/>
            </a:endParaRPr>
          </a:p>
        </p:txBody>
      </p:sp>
      <p:sp>
        <p:nvSpPr>
          <p:cNvPr id="42" name="矩形 41"/>
          <p:cNvSpPr/>
          <p:nvPr/>
        </p:nvSpPr>
        <p:spPr bwMode="auto">
          <a:xfrm>
            <a:off x="6588224" y="6021288"/>
            <a:ext cx="2555776" cy="648072"/>
          </a:xfrm>
          <a:prstGeom prst="rect">
            <a:avLst/>
          </a:pr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algn="ctr"/>
            <a:r>
              <a:rPr lang="zh-CN" altLang="en-US" sz="2000" b="1" dirty="0" smtClean="0">
                <a:solidFill>
                  <a:srgbClr val="002060"/>
                </a:solidFill>
                <a:latin typeface="华文细黑" pitchFamily="2" charset="-122"/>
                <a:ea typeface="华文细黑" pitchFamily="2" charset="-122"/>
              </a:rPr>
              <a:t>台湾新竹科学工业园</a:t>
            </a:r>
            <a:endParaRPr lang="zh-CN" altLang="en-US" sz="2000" b="1" dirty="0" smtClean="0">
              <a:solidFill>
                <a:srgbClr val="002060"/>
              </a:solidFill>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4"/>
          <p:cNvSpPr>
            <a:spLocks noGrp="1"/>
          </p:cNvSpPr>
          <p:nvPr>
            <p:ph type="sldNum" sz="quarter" idx="12"/>
          </p:nvPr>
        </p:nvSpPr>
        <p:spPr/>
        <p:txBody>
          <a:bodyPr/>
          <a:lstStyle/>
          <a:p>
            <a:fld id="{1C54D509-EBA1-4D71-908A-E5F307834AA3}" type="slidenum">
              <a:rPr lang="zh-CN" altLang="en-US"/>
            </a:fld>
            <a:endParaRPr lang="zh-CN" altLang="en-US" sz="1800">
              <a:ea typeface="宋体" panose="02010600030101010101" pitchFamily="2" charset="-122"/>
            </a:endParaRPr>
          </a:p>
        </p:txBody>
      </p:sp>
      <p:pic>
        <p:nvPicPr>
          <p:cNvPr id="38914" name="Picture 11" descr="未标题-1"/>
          <p:cNvPicPr>
            <a:picLocks noChangeAspect="1" noChangeArrowheads="1"/>
          </p:cNvPicPr>
          <p:nvPr/>
        </p:nvPicPr>
        <p:blipFill>
          <a:blip r:embed="rId1" cstate="print"/>
          <a:srcRect/>
          <a:stretch>
            <a:fillRect/>
          </a:stretch>
        </p:blipFill>
        <p:spPr bwMode="auto">
          <a:xfrm>
            <a:off x="-179388" y="938213"/>
            <a:ext cx="7891463" cy="188912"/>
          </a:xfrm>
          <a:prstGeom prst="rect">
            <a:avLst/>
          </a:prstGeom>
          <a:noFill/>
          <a:ln w="9525" cmpd="sng">
            <a:noFill/>
            <a:miter lim="800000"/>
            <a:headEnd/>
            <a:tailEnd/>
          </a:ln>
        </p:spPr>
      </p:pic>
      <p:sp>
        <p:nvSpPr>
          <p:cNvPr id="38915" name="标题 1"/>
          <p:cNvSpPr>
            <a:spLocks noChangeArrowheads="1"/>
          </p:cNvSpPr>
          <p:nvPr/>
        </p:nvSpPr>
        <p:spPr bwMode="auto">
          <a:xfrm>
            <a:off x="1763688" y="260648"/>
            <a:ext cx="5116513" cy="511175"/>
          </a:xfrm>
          <a:prstGeom prst="rect">
            <a:avLst/>
          </a:prstGeom>
          <a:noFill/>
          <a:ln w="9525" cmpd="sng">
            <a:noFill/>
            <a:bevel/>
          </a:ln>
        </p:spPr>
        <p:txBody>
          <a:bodyPr anchor="ctr"/>
          <a:lstStyle/>
          <a:p>
            <a:r>
              <a:rPr lang="zh-CN" altLang="en-US" sz="2800" b="1" dirty="0">
                <a:solidFill>
                  <a:srgbClr val="000000"/>
                </a:solidFill>
                <a:latin typeface="+mj-ea"/>
                <a:ea typeface="+mj-ea"/>
                <a:sym typeface="宋体" panose="02010600030101010101" pitchFamily="2" charset="-122"/>
              </a:rPr>
              <a:t>中国联通</a:t>
            </a:r>
            <a:r>
              <a:rPr lang="en-US" sz="2800" b="1" dirty="0">
                <a:solidFill>
                  <a:srgbClr val="C00000"/>
                </a:solidFill>
                <a:latin typeface="+mj-ea"/>
                <a:ea typeface="+mj-ea"/>
                <a:sym typeface="宋体" panose="02010600030101010101" pitchFamily="2" charset="-122"/>
              </a:rPr>
              <a:t>4G</a:t>
            </a:r>
            <a:r>
              <a:rPr lang="zh-CN" altLang="en-US" sz="2800" b="1" dirty="0">
                <a:solidFill>
                  <a:srgbClr val="000000"/>
                </a:solidFill>
                <a:latin typeface="+mj-ea"/>
                <a:ea typeface="+mj-ea"/>
                <a:sym typeface="宋体" panose="02010600030101010101" pitchFamily="2" charset="-122"/>
              </a:rPr>
              <a:t>稳步前行</a:t>
            </a:r>
            <a:endParaRPr lang="zh-CN" altLang="en-US" sz="2800" dirty="0">
              <a:solidFill>
                <a:srgbClr val="000000"/>
              </a:solidFill>
              <a:latin typeface="+mj-ea"/>
              <a:ea typeface="+mj-ea"/>
            </a:endParaRPr>
          </a:p>
        </p:txBody>
      </p:sp>
      <p:sp>
        <p:nvSpPr>
          <p:cNvPr id="38916" name="灯片编号占位符 4"/>
          <p:cNvSpPr>
            <a:spLocks noGrp="1" noChangeArrowheads="1"/>
          </p:cNvSpPr>
          <p:nvPr/>
        </p:nvSpPr>
        <p:spPr bwMode="auto">
          <a:xfrm>
            <a:off x="6553200" y="6356350"/>
            <a:ext cx="2133600" cy="365125"/>
          </a:xfrm>
          <a:prstGeom prst="rect">
            <a:avLst/>
          </a:prstGeom>
          <a:noFill/>
          <a:ln>
            <a:noFill/>
          </a:ln>
        </p:spPr>
        <p:txBody>
          <a:bodyPr/>
          <a:lstStyle/>
          <a:p>
            <a:fld id="{414C9AD8-2513-485F-BD9D-3716464E6DE9}" type="slidenum">
              <a:rPr lang="zh-CN" altLang="en-US">
                <a:solidFill>
                  <a:srgbClr val="000000"/>
                </a:solidFill>
              </a:rPr>
            </a:fld>
            <a:endParaRPr lang="en-US">
              <a:solidFill>
                <a:srgbClr val="000000"/>
              </a:solidFill>
            </a:endParaRPr>
          </a:p>
        </p:txBody>
      </p:sp>
      <p:grpSp>
        <p:nvGrpSpPr>
          <p:cNvPr id="2" name="组合 7"/>
          <p:cNvGrpSpPr/>
          <p:nvPr/>
        </p:nvGrpSpPr>
        <p:grpSpPr bwMode="auto">
          <a:xfrm>
            <a:off x="71438" y="1123950"/>
            <a:ext cx="9072562" cy="5656263"/>
            <a:chOff x="0" y="0"/>
            <a:chExt cx="9072594" cy="5656528"/>
          </a:xfrm>
        </p:grpSpPr>
        <p:pic>
          <p:nvPicPr>
            <p:cNvPr id="38918" name="Picture 1"/>
            <p:cNvPicPr>
              <a:picLocks noChangeAspect="1" noChangeArrowheads="1"/>
            </p:cNvPicPr>
            <p:nvPr/>
          </p:nvPicPr>
          <p:blipFill>
            <a:blip r:embed="rId2" cstate="print"/>
            <a:srcRect/>
            <a:stretch>
              <a:fillRect/>
            </a:stretch>
          </p:blipFill>
          <p:spPr bwMode="auto">
            <a:xfrm>
              <a:off x="0" y="0"/>
              <a:ext cx="9072594" cy="5656528"/>
            </a:xfrm>
            <a:prstGeom prst="rect">
              <a:avLst/>
            </a:prstGeom>
            <a:noFill/>
            <a:ln w="9525" cmpd="sng">
              <a:noFill/>
              <a:miter lim="800000"/>
              <a:headEnd/>
              <a:tailEnd/>
            </a:ln>
          </p:spPr>
        </p:pic>
        <p:sp>
          <p:nvSpPr>
            <p:cNvPr id="38919" name="矩形 5"/>
            <p:cNvSpPr>
              <a:spLocks noChangeArrowheads="1"/>
            </p:cNvSpPr>
            <p:nvPr/>
          </p:nvSpPr>
          <p:spPr bwMode="auto">
            <a:xfrm>
              <a:off x="7164890" y="4004208"/>
              <a:ext cx="1656184" cy="677100"/>
            </a:xfrm>
            <a:prstGeom prst="rect">
              <a:avLst/>
            </a:prstGeom>
            <a:solidFill>
              <a:srgbClr val="B7CCE4"/>
            </a:solidFill>
            <a:ln w="19050" cmpd="sng">
              <a:noFill/>
              <a:bevel/>
            </a:ln>
          </p:spPr>
          <p:txBody>
            <a:bodyPr lIns="101787" tIns="50892" rIns="101787" bIns="50892" anchor="ctr"/>
            <a:lstStyle/>
            <a:p>
              <a:pPr algn="ctr"/>
              <a:r>
                <a:rPr lang="en-US" sz="1600" b="1">
                  <a:solidFill>
                    <a:srgbClr val="000000"/>
                  </a:solidFill>
                  <a:sym typeface="微软雅黑" panose="020B0503020204020204" pitchFamily="34" charset="-122"/>
                </a:rPr>
                <a:t>209</a:t>
              </a:r>
              <a:endParaRPr lang="zh-CN" altLang="en-US" sz="1600" b="1">
                <a:solidFill>
                  <a:srgbClr val="000000"/>
                </a:solidFill>
                <a:sym typeface="微软雅黑" panose="020B0503020204020204" pitchFamily="34" charset="-122"/>
              </a:endParaRPr>
            </a:p>
          </p:txBody>
        </p:sp>
        <p:sp>
          <p:nvSpPr>
            <p:cNvPr id="38920" name="矩形 6"/>
            <p:cNvSpPr>
              <a:spLocks noChangeArrowheads="1"/>
            </p:cNvSpPr>
            <p:nvPr/>
          </p:nvSpPr>
          <p:spPr bwMode="auto">
            <a:xfrm>
              <a:off x="5883260" y="4018722"/>
              <a:ext cx="1224136" cy="648072"/>
            </a:xfrm>
            <a:prstGeom prst="rect">
              <a:avLst/>
            </a:prstGeom>
            <a:solidFill>
              <a:srgbClr val="B7CCE4"/>
            </a:solidFill>
            <a:ln w="19050" cmpd="sng">
              <a:noFill/>
              <a:bevel/>
            </a:ln>
          </p:spPr>
          <p:txBody>
            <a:bodyPr lIns="101787" tIns="50892" rIns="101787" bIns="50892" anchor="ctr"/>
            <a:lstStyle/>
            <a:p>
              <a:pPr algn="ctr"/>
              <a:r>
                <a:rPr lang="en-US" sz="1600" b="1">
                  <a:solidFill>
                    <a:srgbClr val="000000"/>
                  </a:solidFill>
                  <a:sym typeface="微软雅黑" panose="020B0503020204020204" pitchFamily="34" charset="-122"/>
                </a:rPr>
                <a:t>154Mbps</a:t>
              </a:r>
              <a:endParaRPr lang="zh-CN" altLang="en-US" sz="1600" b="1">
                <a:solidFill>
                  <a:srgbClr val="000000"/>
                </a:solidFill>
                <a:sym typeface="微软雅黑" panose="020B0503020204020204" pitchFamily="34" charset="-122"/>
              </a:endParaRPr>
            </a:p>
          </p:txBody>
        </p:sp>
      </p:grpSp>
      <p:grpSp>
        <p:nvGrpSpPr>
          <p:cNvPr id="10" name="组合 8"/>
          <p:cNvGrpSpPr/>
          <p:nvPr/>
        </p:nvGrpSpPr>
        <p:grpSpPr>
          <a:xfrm>
            <a:off x="27856" y="0"/>
            <a:ext cx="1280517" cy="1280517"/>
            <a:chOff x="411163" y="68262"/>
            <a:chExt cx="1800225" cy="1800225"/>
          </a:xfrm>
        </p:grpSpPr>
        <p:grpSp>
          <p:nvGrpSpPr>
            <p:cNvPr id="11" name="组合 6"/>
            <p:cNvGrpSpPr/>
            <p:nvPr/>
          </p:nvGrpSpPr>
          <p:grpSpPr bwMode="auto">
            <a:xfrm>
              <a:off x="411163" y="68262"/>
              <a:ext cx="1800225" cy="1800225"/>
              <a:chOff x="925401" y="3148270"/>
              <a:chExt cx="1800000" cy="1800000"/>
            </a:xfrm>
          </p:grpSpPr>
          <p:sp>
            <p:nvSpPr>
              <p:cNvPr id="13" name="椭圆 12"/>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椭圆 13"/>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2" name="矩形 11"/>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联通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优势</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标题 1"/>
          <p:cNvSpPr>
            <a:spLocks noGrp="1" noChangeArrowheads="1"/>
          </p:cNvSpPr>
          <p:nvPr>
            <p:ph type="title" idx="4294967295"/>
          </p:nvPr>
        </p:nvSpPr>
        <p:spPr>
          <a:xfrm>
            <a:off x="1331640" y="188640"/>
            <a:ext cx="5580063" cy="860425"/>
          </a:xfrm>
        </p:spPr>
        <p:txBody>
          <a:bodyPr/>
          <a:lstStyle/>
          <a:p>
            <a:r>
              <a:rPr lang="zh-CN" altLang="en-US" sz="2800" dirty="0" smtClean="0">
                <a:solidFill>
                  <a:schemeClr val="tx1"/>
                </a:solidFill>
                <a:latin typeface="+mj-ea"/>
              </a:rPr>
              <a:t>联通的核心竞争力</a:t>
            </a:r>
            <a:endParaRPr lang="zh-CN" altLang="zh-CN" sz="2800" dirty="0" smtClean="0">
              <a:solidFill>
                <a:schemeClr val="tx1"/>
              </a:solidFill>
              <a:latin typeface="+mj-ea"/>
            </a:endParaRPr>
          </a:p>
        </p:txBody>
      </p:sp>
      <p:grpSp>
        <p:nvGrpSpPr>
          <p:cNvPr id="2" name="组合 41"/>
          <p:cNvGrpSpPr/>
          <p:nvPr/>
        </p:nvGrpSpPr>
        <p:grpSpPr bwMode="auto">
          <a:xfrm>
            <a:off x="255588" y="1285860"/>
            <a:ext cx="8431600" cy="5282421"/>
            <a:chOff x="113278" y="1153756"/>
            <a:chExt cx="8758928" cy="5512351"/>
          </a:xfrm>
        </p:grpSpPr>
        <p:pic>
          <p:nvPicPr>
            <p:cNvPr id="5" name="Picture 12" descr="c:\users\ruand\appdata\roaming\360se6\USERDA~1\Temp\U_1387~1.JPG"/>
            <p:cNvPicPr>
              <a:picLocks noChangeAspect="1" noChangeArrowheads="1"/>
            </p:cNvPicPr>
            <p:nvPr/>
          </p:nvPicPr>
          <p:blipFill>
            <a:blip r:embed="rId1" cstate="print"/>
            <a:srcRect/>
            <a:stretch>
              <a:fillRect/>
            </a:stretch>
          </p:blipFill>
          <p:spPr bwMode="auto">
            <a:xfrm>
              <a:off x="5309587" y="3028772"/>
              <a:ext cx="2575229" cy="1543735"/>
            </a:xfrm>
            <a:prstGeom prst="rect">
              <a:avLst/>
            </a:prstGeom>
            <a:noFill/>
            <a:ln w="9525">
              <a:noFill/>
              <a:miter lim="800000"/>
              <a:headEnd/>
              <a:tailEnd/>
            </a:ln>
          </p:spPr>
        </p:pic>
        <p:pic>
          <p:nvPicPr>
            <p:cNvPr id="6" name="Picture 3"/>
            <p:cNvPicPr>
              <a:picLocks noChangeAspect="1" noChangeArrowheads="1"/>
            </p:cNvPicPr>
            <p:nvPr/>
          </p:nvPicPr>
          <p:blipFill>
            <a:blip r:embed="rId2" cstate="print"/>
            <a:srcRect l="7205" r="2766" b="57680"/>
            <a:stretch>
              <a:fillRect/>
            </a:stretch>
          </p:blipFill>
          <p:spPr bwMode="auto">
            <a:xfrm>
              <a:off x="1280277" y="2319578"/>
              <a:ext cx="2288195" cy="113053"/>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7205" r="2766" b="57680"/>
            <a:stretch>
              <a:fillRect/>
            </a:stretch>
          </p:blipFill>
          <p:spPr bwMode="auto">
            <a:xfrm>
              <a:off x="5127724" y="2353493"/>
              <a:ext cx="2289685" cy="111438"/>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l="7205" t="57680" r="2766"/>
            <a:stretch>
              <a:fillRect/>
            </a:stretch>
          </p:blipFill>
          <p:spPr bwMode="auto">
            <a:xfrm>
              <a:off x="5127724" y="5113597"/>
              <a:ext cx="2289685" cy="113053"/>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l="7205" t="57680" r="2766"/>
            <a:stretch>
              <a:fillRect/>
            </a:stretch>
          </p:blipFill>
          <p:spPr bwMode="auto">
            <a:xfrm>
              <a:off x="1272824" y="5113597"/>
              <a:ext cx="2288194" cy="113053"/>
            </a:xfrm>
            <a:prstGeom prst="rect">
              <a:avLst/>
            </a:prstGeom>
            <a:noFill/>
            <a:ln w="9525">
              <a:noFill/>
              <a:miter lim="800000"/>
              <a:headEnd/>
              <a:tailEnd/>
            </a:ln>
          </p:spPr>
        </p:pic>
        <p:sp>
          <p:nvSpPr>
            <p:cNvPr id="10" name="右箭头 4"/>
            <p:cNvSpPr/>
            <p:nvPr/>
          </p:nvSpPr>
          <p:spPr>
            <a:xfrm rot="19089754" flipV="1">
              <a:off x="2535848" y="4289716"/>
              <a:ext cx="1715094" cy="1113235"/>
            </a:xfrm>
            <a:custGeom>
              <a:avLst/>
              <a:gdLst>
                <a:gd name="connsiteX0" fmla="*/ 0 w 1475967"/>
                <a:gd name="connsiteY0" fmla="*/ 363884 h 1455537"/>
                <a:gd name="connsiteX1" fmla="*/ 748199 w 1475967"/>
                <a:gd name="connsiteY1" fmla="*/ 363884 h 1455537"/>
                <a:gd name="connsiteX2" fmla="*/ 748199 w 1475967"/>
                <a:gd name="connsiteY2" fmla="*/ 0 h 1455537"/>
                <a:gd name="connsiteX3" fmla="*/ 1475967 w 1475967"/>
                <a:gd name="connsiteY3" fmla="*/ 727769 h 1455537"/>
                <a:gd name="connsiteX4" fmla="*/ 748199 w 1475967"/>
                <a:gd name="connsiteY4" fmla="*/ 1455537 h 1455537"/>
                <a:gd name="connsiteX5" fmla="*/ 748199 w 1475967"/>
                <a:gd name="connsiteY5" fmla="*/ 1091653 h 1455537"/>
                <a:gd name="connsiteX6" fmla="*/ 0 w 1475967"/>
                <a:gd name="connsiteY6" fmla="*/ 1091653 h 1455537"/>
                <a:gd name="connsiteX7" fmla="*/ 0 w 1475967"/>
                <a:gd name="connsiteY7" fmla="*/ 363884 h 1455537"/>
                <a:gd name="connsiteX0-1" fmla="*/ 762655 w 2238622"/>
                <a:gd name="connsiteY0-2" fmla="*/ 363884 h 1455537"/>
                <a:gd name="connsiteX1-3" fmla="*/ 1510854 w 2238622"/>
                <a:gd name="connsiteY1-4" fmla="*/ 363884 h 1455537"/>
                <a:gd name="connsiteX2-5" fmla="*/ 1510854 w 2238622"/>
                <a:gd name="connsiteY2-6" fmla="*/ 0 h 1455537"/>
                <a:gd name="connsiteX3-7" fmla="*/ 2238622 w 2238622"/>
                <a:gd name="connsiteY3-8" fmla="*/ 727769 h 1455537"/>
                <a:gd name="connsiteX4-9" fmla="*/ 1510854 w 2238622"/>
                <a:gd name="connsiteY4-10" fmla="*/ 1455537 h 1455537"/>
                <a:gd name="connsiteX5-11" fmla="*/ 1510854 w 2238622"/>
                <a:gd name="connsiteY5-12" fmla="*/ 1091653 h 1455537"/>
                <a:gd name="connsiteX6-13" fmla="*/ 0 w 2238622"/>
                <a:gd name="connsiteY6-14" fmla="*/ 1058508 h 1455537"/>
                <a:gd name="connsiteX7-15" fmla="*/ 762655 w 2238622"/>
                <a:gd name="connsiteY7-16" fmla="*/ 363884 h 1455537"/>
                <a:gd name="connsiteX0-17" fmla="*/ 767420 w 2243387"/>
                <a:gd name="connsiteY0-18" fmla="*/ 363884 h 1455537"/>
                <a:gd name="connsiteX1-19" fmla="*/ 1515619 w 2243387"/>
                <a:gd name="connsiteY1-20" fmla="*/ 363884 h 1455537"/>
                <a:gd name="connsiteX2-21" fmla="*/ 1515619 w 2243387"/>
                <a:gd name="connsiteY2-22" fmla="*/ 0 h 1455537"/>
                <a:gd name="connsiteX3-23" fmla="*/ 2243387 w 2243387"/>
                <a:gd name="connsiteY3-24" fmla="*/ 727769 h 1455537"/>
                <a:gd name="connsiteX4-25" fmla="*/ 1515619 w 2243387"/>
                <a:gd name="connsiteY4-26" fmla="*/ 1455537 h 1455537"/>
                <a:gd name="connsiteX5-27" fmla="*/ 1515619 w 2243387"/>
                <a:gd name="connsiteY5-28" fmla="*/ 1091653 h 1455537"/>
                <a:gd name="connsiteX6-29" fmla="*/ 0 w 2243387"/>
                <a:gd name="connsiteY6-30" fmla="*/ 1053186 h 1455537"/>
                <a:gd name="connsiteX7-31" fmla="*/ 767420 w 2243387"/>
                <a:gd name="connsiteY7-32" fmla="*/ 363884 h 1455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43387" h="1455537">
                  <a:moveTo>
                    <a:pt x="767420" y="363884"/>
                  </a:moveTo>
                  <a:lnTo>
                    <a:pt x="1515619" y="363884"/>
                  </a:lnTo>
                  <a:lnTo>
                    <a:pt x="1515619" y="0"/>
                  </a:lnTo>
                  <a:lnTo>
                    <a:pt x="2243387" y="727769"/>
                  </a:lnTo>
                  <a:lnTo>
                    <a:pt x="1515619" y="1455537"/>
                  </a:lnTo>
                  <a:lnTo>
                    <a:pt x="1515619" y="1091653"/>
                  </a:lnTo>
                  <a:lnTo>
                    <a:pt x="0" y="1053186"/>
                  </a:lnTo>
                  <a:lnTo>
                    <a:pt x="767420" y="363884"/>
                  </a:lnTo>
                  <a:close/>
                </a:path>
              </a:pathLst>
            </a:custGeom>
            <a:gradFill flip="none" rotWithShape="1">
              <a:gsLst>
                <a:gs pos="0">
                  <a:srgbClr val="000000">
                    <a:lumMod val="65000"/>
                    <a:lumOff val="35000"/>
                    <a:shade val="30000"/>
                    <a:satMod val="115000"/>
                  </a:srgbClr>
                </a:gs>
                <a:gs pos="50000">
                  <a:srgbClr val="000000">
                    <a:lumMod val="65000"/>
                    <a:lumOff val="35000"/>
                    <a:shade val="67500"/>
                    <a:satMod val="115000"/>
                  </a:srgbClr>
                </a:gs>
                <a:gs pos="100000">
                  <a:srgbClr val="000000">
                    <a:lumMod val="65000"/>
                    <a:lumOff val="35000"/>
                    <a:shade val="100000"/>
                    <a:satMod val="115000"/>
                  </a:srgbClr>
                </a:gs>
              </a:gsLst>
              <a:lin ang="0" scaled="1"/>
              <a:tileRect/>
            </a:gradFill>
            <a:ln w="25400" cap="flat" cmpd="sng" algn="ctr">
              <a:noFill/>
              <a:prstDash val="solid"/>
            </a:ln>
            <a:effectLst/>
          </p:spPr>
          <p:txBody>
            <a:bodyPr anchor="ctr"/>
            <a:lstStyle/>
            <a:p>
              <a:pPr algn="ctr">
                <a:defRPr/>
              </a:pPr>
              <a:endParaRPr lang="zh-CN" altLang="en-US" sz="1400" kern="0">
                <a:solidFill>
                  <a:srgbClr val="FFFFFF"/>
                </a:solidFill>
                <a:latin typeface="黑体" panose="02010609060101010101" charset="-122"/>
                <a:ea typeface="黑体" panose="02010609060101010101" charset="-122"/>
              </a:endParaRPr>
            </a:p>
          </p:txBody>
        </p:sp>
        <p:sp>
          <p:nvSpPr>
            <p:cNvPr id="11" name="右箭头 4"/>
            <p:cNvSpPr/>
            <p:nvPr/>
          </p:nvSpPr>
          <p:spPr>
            <a:xfrm rot="2510246" flipH="1" flipV="1">
              <a:off x="4475224" y="4306282"/>
              <a:ext cx="1668919" cy="1113235"/>
            </a:xfrm>
            <a:custGeom>
              <a:avLst/>
              <a:gdLst>
                <a:gd name="connsiteX0" fmla="*/ 0 w 1475967"/>
                <a:gd name="connsiteY0" fmla="*/ 363884 h 1455537"/>
                <a:gd name="connsiteX1" fmla="*/ 748199 w 1475967"/>
                <a:gd name="connsiteY1" fmla="*/ 363884 h 1455537"/>
                <a:gd name="connsiteX2" fmla="*/ 748199 w 1475967"/>
                <a:gd name="connsiteY2" fmla="*/ 0 h 1455537"/>
                <a:gd name="connsiteX3" fmla="*/ 1475967 w 1475967"/>
                <a:gd name="connsiteY3" fmla="*/ 727769 h 1455537"/>
                <a:gd name="connsiteX4" fmla="*/ 748199 w 1475967"/>
                <a:gd name="connsiteY4" fmla="*/ 1455537 h 1455537"/>
                <a:gd name="connsiteX5" fmla="*/ 748199 w 1475967"/>
                <a:gd name="connsiteY5" fmla="*/ 1091653 h 1455537"/>
                <a:gd name="connsiteX6" fmla="*/ 0 w 1475967"/>
                <a:gd name="connsiteY6" fmla="*/ 1091653 h 1455537"/>
                <a:gd name="connsiteX7" fmla="*/ 0 w 1475967"/>
                <a:gd name="connsiteY7" fmla="*/ 363884 h 1455537"/>
                <a:gd name="connsiteX0-1" fmla="*/ 762655 w 2238622"/>
                <a:gd name="connsiteY0-2" fmla="*/ 363884 h 1455537"/>
                <a:gd name="connsiteX1-3" fmla="*/ 1510854 w 2238622"/>
                <a:gd name="connsiteY1-4" fmla="*/ 363884 h 1455537"/>
                <a:gd name="connsiteX2-5" fmla="*/ 1510854 w 2238622"/>
                <a:gd name="connsiteY2-6" fmla="*/ 0 h 1455537"/>
                <a:gd name="connsiteX3-7" fmla="*/ 2238622 w 2238622"/>
                <a:gd name="connsiteY3-8" fmla="*/ 727769 h 1455537"/>
                <a:gd name="connsiteX4-9" fmla="*/ 1510854 w 2238622"/>
                <a:gd name="connsiteY4-10" fmla="*/ 1455537 h 1455537"/>
                <a:gd name="connsiteX5-11" fmla="*/ 1510854 w 2238622"/>
                <a:gd name="connsiteY5-12" fmla="*/ 1091653 h 1455537"/>
                <a:gd name="connsiteX6-13" fmla="*/ 0 w 2238622"/>
                <a:gd name="connsiteY6-14" fmla="*/ 1058508 h 1455537"/>
                <a:gd name="connsiteX7-15" fmla="*/ 762655 w 2238622"/>
                <a:gd name="connsiteY7-16" fmla="*/ 363884 h 1455537"/>
                <a:gd name="connsiteX0-17" fmla="*/ 767420 w 2243387"/>
                <a:gd name="connsiteY0-18" fmla="*/ 363884 h 1455537"/>
                <a:gd name="connsiteX1-19" fmla="*/ 1515619 w 2243387"/>
                <a:gd name="connsiteY1-20" fmla="*/ 363884 h 1455537"/>
                <a:gd name="connsiteX2-21" fmla="*/ 1515619 w 2243387"/>
                <a:gd name="connsiteY2-22" fmla="*/ 0 h 1455537"/>
                <a:gd name="connsiteX3-23" fmla="*/ 2243387 w 2243387"/>
                <a:gd name="connsiteY3-24" fmla="*/ 727769 h 1455537"/>
                <a:gd name="connsiteX4-25" fmla="*/ 1515619 w 2243387"/>
                <a:gd name="connsiteY4-26" fmla="*/ 1455537 h 1455537"/>
                <a:gd name="connsiteX5-27" fmla="*/ 1515619 w 2243387"/>
                <a:gd name="connsiteY5-28" fmla="*/ 1091653 h 1455537"/>
                <a:gd name="connsiteX6-29" fmla="*/ 0 w 2243387"/>
                <a:gd name="connsiteY6-30" fmla="*/ 1053186 h 1455537"/>
                <a:gd name="connsiteX7-31" fmla="*/ 767420 w 2243387"/>
                <a:gd name="connsiteY7-32" fmla="*/ 363884 h 1455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43387" h="1455537">
                  <a:moveTo>
                    <a:pt x="767420" y="363884"/>
                  </a:moveTo>
                  <a:lnTo>
                    <a:pt x="1515619" y="363884"/>
                  </a:lnTo>
                  <a:lnTo>
                    <a:pt x="1515619" y="0"/>
                  </a:lnTo>
                  <a:lnTo>
                    <a:pt x="2243387" y="727769"/>
                  </a:lnTo>
                  <a:lnTo>
                    <a:pt x="1515619" y="1455537"/>
                  </a:lnTo>
                  <a:lnTo>
                    <a:pt x="1515619" y="1091653"/>
                  </a:lnTo>
                  <a:lnTo>
                    <a:pt x="0" y="1053186"/>
                  </a:lnTo>
                  <a:lnTo>
                    <a:pt x="767420" y="363884"/>
                  </a:lnTo>
                  <a:close/>
                </a:path>
              </a:pathLst>
            </a:custGeom>
            <a:gradFill flip="none" rotWithShape="1">
              <a:gsLst>
                <a:gs pos="0">
                  <a:srgbClr val="AAE2CA">
                    <a:lumMod val="50000"/>
                    <a:shade val="30000"/>
                    <a:satMod val="115000"/>
                  </a:srgbClr>
                </a:gs>
                <a:gs pos="50000">
                  <a:srgbClr val="AAE2CA">
                    <a:lumMod val="50000"/>
                    <a:shade val="67500"/>
                    <a:satMod val="115000"/>
                  </a:srgbClr>
                </a:gs>
                <a:gs pos="100000">
                  <a:srgbClr val="AAE2CA">
                    <a:lumMod val="50000"/>
                    <a:shade val="100000"/>
                    <a:satMod val="115000"/>
                  </a:srgbClr>
                </a:gs>
              </a:gsLst>
              <a:lin ang="0" scaled="1"/>
              <a:tileRect/>
            </a:gradFill>
            <a:ln w="25400" cap="flat" cmpd="sng" algn="ctr">
              <a:noFill/>
              <a:prstDash val="solid"/>
            </a:ln>
            <a:effectLst/>
          </p:spPr>
          <p:txBody>
            <a:bodyPr anchor="ctr"/>
            <a:lstStyle/>
            <a:p>
              <a:pPr algn="ctr">
                <a:defRPr/>
              </a:pPr>
              <a:endParaRPr lang="zh-CN" altLang="en-US" sz="1400" kern="0">
                <a:solidFill>
                  <a:srgbClr val="FFFFFF"/>
                </a:solidFill>
                <a:latin typeface="黑体" panose="02010609060101010101" charset="-122"/>
                <a:ea typeface="黑体" panose="02010609060101010101" charset="-122"/>
              </a:endParaRPr>
            </a:p>
          </p:txBody>
        </p:sp>
        <p:grpSp>
          <p:nvGrpSpPr>
            <p:cNvPr id="3" name="组合 47"/>
            <p:cNvGrpSpPr/>
            <p:nvPr/>
          </p:nvGrpSpPr>
          <p:grpSpPr bwMode="auto">
            <a:xfrm>
              <a:off x="2647990" y="2537032"/>
              <a:ext cx="3596753" cy="2693630"/>
              <a:chOff x="2489240" y="1896814"/>
              <a:chExt cx="4031942" cy="3447446"/>
            </a:xfrm>
          </p:grpSpPr>
          <p:sp>
            <p:nvSpPr>
              <p:cNvPr id="37" name="饼形 36"/>
              <p:cNvSpPr/>
              <p:nvPr/>
            </p:nvSpPr>
            <p:spPr>
              <a:xfrm rot="18000000" flipH="1" flipV="1">
                <a:off x="5586528" y="4409607"/>
                <a:ext cx="839599" cy="1029708"/>
              </a:xfrm>
              <a:prstGeom prst="pie">
                <a:avLst>
                  <a:gd name="adj1" fmla="val 14391128"/>
                  <a:gd name="adj2" fmla="val 16989792"/>
                </a:avLst>
              </a:prstGeom>
              <a:gradFill flip="none" rotWithShape="1">
                <a:gsLst>
                  <a:gs pos="0">
                    <a:srgbClr val="AAE2CA">
                      <a:lumMod val="50000"/>
                      <a:shade val="30000"/>
                      <a:satMod val="115000"/>
                    </a:srgbClr>
                  </a:gs>
                  <a:gs pos="50000">
                    <a:srgbClr val="AAE2CA">
                      <a:lumMod val="50000"/>
                      <a:shade val="67500"/>
                      <a:satMod val="115000"/>
                    </a:srgbClr>
                  </a:gs>
                  <a:gs pos="100000">
                    <a:srgbClr val="AAE2CA">
                      <a:lumMod val="50000"/>
                      <a:shade val="100000"/>
                      <a:satMod val="115000"/>
                    </a:srgbClr>
                  </a:gs>
                </a:gsLst>
                <a:lin ang="18900000" scaled="1"/>
                <a:tileRect/>
              </a:gradFill>
              <a:ln w="25400" cap="flat" cmpd="sng" algn="ctr">
                <a:noFill/>
                <a:prstDash val="solid"/>
              </a:ln>
              <a:effectLst/>
            </p:spPr>
            <p:txBody>
              <a:bodyPr anchor="ctr"/>
              <a:lstStyle/>
              <a:p>
                <a:pPr algn="ctr">
                  <a:defRPr/>
                </a:pPr>
                <a:endParaRPr lang="zh-CN" altLang="en-US" sz="1400" kern="0">
                  <a:solidFill>
                    <a:srgbClr val="000000"/>
                  </a:solidFill>
                </a:endParaRPr>
              </a:p>
            </p:txBody>
          </p:sp>
          <p:sp>
            <p:nvSpPr>
              <p:cNvPr id="38" name="饼形 37"/>
              <p:cNvSpPr/>
              <p:nvPr/>
            </p:nvSpPr>
            <p:spPr>
              <a:xfrm rot="3600000" flipV="1">
                <a:off x="2584294" y="4409607"/>
                <a:ext cx="839599" cy="1029708"/>
              </a:xfrm>
              <a:prstGeom prst="pie">
                <a:avLst>
                  <a:gd name="adj1" fmla="val 14391128"/>
                  <a:gd name="adj2" fmla="val 16989792"/>
                </a:avLst>
              </a:prstGeom>
              <a:gradFill flip="none" rotWithShape="1">
                <a:gsLst>
                  <a:gs pos="0">
                    <a:srgbClr val="000000">
                      <a:lumMod val="65000"/>
                      <a:lumOff val="35000"/>
                      <a:shade val="30000"/>
                      <a:satMod val="115000"/>
                    </a:srgbClr>
                  </a:gs>
                  <a:gs pos="50000">
                    <a:srgbClr val="000000">
                      <a:lumMod val="65000"/>
                      <a:lumOff val="35000"/>
                      <a:shade val="67500"/>
                      <a:satMod val="115000"/>
                    </a:srgbClr>
                  </a:gs>
                  <a:gs pos="100000">
                    <a:srgbClr val="000000">
                      <a:lumMod val="65000"/>
                      <a:lumOff val="35000"/>
                      <a:shade val="100000"/>
                      <a:satMod val="115000"/>
                    </a:srgbClr>
                  </a:gs>
                </a:gsLst>
                <a:lin ang="18900000" scaled="1"/>
                <a:tileRect/>
              </a:gradFill>
              <a:ln w="25400" cap="flat" cmpd="sng" algn="ctr">
                <a:noFill/>
                <a:prstDash val="solid"/>
              </a:ln>
              <a:effectLst/>
            </p:spPr>
            <p:txBody>
              <a:bodyPr anchor="ctr"/>
              <a:lstStyle/>
              <a:p>
                <a:pPr algn="ctr">
                  <a:defRPr/>
                </a:pPr>
                <a:endParaRPr lang="zh-CN" altLang="en-US" sz="1400" kern="0">
                  <a:solidFill>
                    <a:srgbClr val="000000"/>
                  </a:solidFill>
                </a:endParaRPr>
              </a:p>
            </p:txBody>
          </p:sp>
          <p:sp>
            <p:nvSpPr>
              <p:cNvPr id="39" name="右箭头 4"/>
              <p:cNvSpPr/>
              <p:nvPr/>
            </p:nvSpPr>
            <p:spPr>
              <a:xfrm rot="2510246">
                <a:off x="2581673" y="1896814"/>
                <a:ext cx="1741444" cy="1094023"/>
              </a:xfrm>
              <a:custGeom>
                <a:avLst/>
                <a:gdLst>
                  <a:gd name="connsiteX0" fmla="*/ 0 w 1475967"/>
                  <a:gd name="connsiteY0" fmla="*/ 363884 h 1455537"/>
                  <a:gd name="connsiteX1" fmla="*/ 748199 w 1475967"/>
                  <a:gd name="connsiteY1" fmla="*/ 363884 h 1455537"/>
                  <a:gd name="connsiteX2" fmla="*/ 748199 w 1475967"/>
                  <a:gd name="connsiteY2" fmla="*/ 0 h 1455537"/>
                  <a:gd name="connsiteX3" fmla="*/ 1475967 w 1475967"/>
                  <a:gd name="connsiteY3" fmla="*/ 727769 h 1455537"/>
                  <a:gd name="connsiteX4" fmla="*/ 748199 w 1475967"/>
                  <a:gd name="connsiteY4" fmla="*/ 1455537 h 1455537"/>
                  <a:gd name="connsiteX5" fmla="*/ 748199 w 1475967"/>
                  <a:gd name="connsiteY5" fmla="*/ 1091653 h 1455537"/>
                  <a:gd name="connsiteX6" fmla="*/ 0 w 1475967"/>
                  <a:gd name="connsiteY6" fmla="*/ 1091653 h 1455537"/>
                  <a:gd name="connsiteX7" fmla="*/ 0 w 1475967"/>
                  <a:gd name="connsiteY7" fmla="*/ 363884 h 1455537"/>
                  <a:gd name="connsiteX0-1" fmla="*/ 762655 w 2238622"/>
                  <a:gd name="connsiteY0-2" fmla="*/ 363884 h 1455537"/>
                  <a:gd name="connsiteX1-3" fmla="*/ 1510854 w 2238622"/>
                  <a:gd name="connsiteY1-4" fmla="*/ 363884 h 1455537"/>
                  <a:gd name="connsiteX2-5" fmla="*/ 1510854 w 2238622"/>
                  <a:gd name="connsiteY2-6" fmla="*/ 0 h 1455537"/>
                  <a:gd name="connsiteX3-7" fmla="*/ 2238622 w 2238622"/>
                  <a:gd name="connsiteY3-8" fmla="*/ 727769 h 1455537"/>
                  <a:gd name="connsiteX4-9" fmla="*/ 1510854 w 2238622"/>
                  <a:gd name="connsiteY4-10" fmla="*/ 1455537 h 1455537"/>
                  <a:gd name="connsiteX5-11" fmla="*/ 1510854 w 2238622"/>
                  <a:gd name="connsiteY5-12" fmla="*/ 1091653 h 1455537"/>
                  <a:gd name="connsiteX6-13" fmla="*/ 0 w 2238622"/>
                  <a:gd name="connsiteY6-14" fmla="*/ 1058508 h 1455537"/>
                  <a:gd name="connsiteX7-15" fmla="*/ 762655 w 2238622"/>
                  <a:gd name="connsiteY7-16" fmla="*/ 363884 h 1455537"/>
                  <a:gd name="connsiteX0-17" fmla="*/ 767420 w 2243387"/>
                  <a:gd name="connsiteY0-18" fmla="*/ 363884 h 1455537"/>
                  <a:gd name="connsiteX1-19" fmla="*/ 1515619 w 2243387"/>
                  <a:gd name="connsiteY1-20" fmla="*/ 363884 h 1455537"/>
                  <a:gd name="connsiteX2-21" fmla="*/ 1515619 w 2243387"/>
                  <a:gd name="connsiteY2-22" fmla="*/ 0 h 1455537"/>
                  <a:gd name="connsiteX3-23" fmla="*/ 2243387 w 2243387"/>
                  <a:gd name="connsiteY3-24" fmla="*/ 727769 h 1455537"/>
                  <a:gd name="connsiteX4-25" fmla="*/ 1515619 w 2243387"/>
                  <a:gd name="connsiteY4-26" fmla="*/ 1455537 h 1455537"/>
                  <a:gd name="connsiteX5-27" fmla="*/ 1515619 w 2243387"/>
                  <a:gd name="connsiteY5-28" fmla="*/ 1091653 h 1455537"/>
                  <a:gd name="connsiteX6-29" fmla="*/ 0 w 2243387"/>
                  <a:gd name="connsiteY6-30" fmla="*/ 1053186 h 1455537"/>
                  <a:gd name="connsiteX7-31" fmla="*/ 767420 w 2243387"/>
                  <a:gd name="connsiteY7-32" fmla="*/ 363884 h 1455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43387" h="1455537">
                    <a:moveTo>
                      <a:pt x="767420" y="363884"/>
                    </a:moveTo>
                    <a:lnTo>
                      <a:pt x="1515619" y="363884"/>
                    </a:lnTo>
                    <a:lnTo>
                      <a:pt x="1515619" y="0"/>
                    </a:lnTo>
                    <a:lnTo>
                      <a:pt x="2243387" y="727769"/>
                    </a:lnTo>
                    <a:lnTo>
                      <a:pt x="1515619" y="1455537"/>
                    </a:lnTo>
                    <a:lnTo>
                      <a:pt x="1515619" y="1091653"/>
                    </a:lnTo>
                    <a:lnTo>
                      <a:pt x="0" y="1053186"/>
                    </a:lnTo>
                    <a:lnTo>
                      <a:pt x="767420" y="363884"/>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w="25400" cap="flat" cmpd="sng" algn="ctr">
                <a:noFill/>
                <a:prstDash val="solid"/>
              </a:ln>
              <a:effectLst/>
            </p:spPr>
            <p:txBody>
              <a:bodyPr anchor="ctr"/>
              <a:lstStyle/>
              <a:p>
                <a:pPr algn="ctr">
                  <a:defRPr/>
                </a:pPr>
                <a:endParaRPr lang="zh-CN" altLang="en-US" sz="1400" kern="0">
                  <a:solidFill>
                    <a:srgbClr val="FFFFFF"/>
                  </a:solidFill>
                </a:endParaRPr>
              </a:p>
            </p:txBody>
          </p:sp>
          <p:sp>
            <p:nvSpPr>
              <p:cNvPr id="40" name="右箭头 4"/>
              <p:cNvSpPr/>
              <p:nvPr/>
            </p:nvSpPr>
            <p:spPr>
              <a:xfrm rot="19089754" flipH="1">
                <a:off x="4641088" y="1909536"/>
                <a:ext cx="1772872" cy="1091903"/>
              </a:xfrm>
              <a:custGeom>
                <a:avLst/>
                <a:gdLst>
                  <a:gd name="connsiteX0" fmla="*/ 0 w 1475967"/>
                  <a:gd name="connsiteY0" fmla="*/ 363884 h 1455537"/>
                  <a:gd name="connsiteX1" fmla="*/ 748199 w 1475967"/>
                  <a:gd name="connsiteY1" fmla="*/ 363884 h 1455537"/>
                  <a:gd name="connsiteX2" fmla="*/ 748199 w 1475967"/>
                  <a:gd name="connsiteY2" fmla="*/ 0 h 1455537"/>
                  <a:gd name="connsiteX3" fmla="*/ 1475967 w 1475967"/>
                  <a:gd name="connsiteY3" fmla="*/ 727769 h 1455537"/>
                  <a:gd name="connsiteX4" fmla="*/ 748199 w 1475967"/>
                  <a:gd name="connsiteY4" fmla="*/ 1455537 h 1455537"/>
                  <a:gd name="connsiteX5" fmla="*/ 748199 w 1475967"/>
                  <a:gd name="connsiteY5" fmla="*/ 1091653 h 1455537"/>
                  <a:gd name="connsiteX6" fmla="*/ 0 w 1475967"/>
                  <a:gd name="connsiteY6" fmla="*/ 1091653 h 1455537"/>
                  <a:gd name="connsiteX7" fmla="*/ 0 w 1475967"/>
                  <a:gd name="connsiteY7" fmla="*/ 363884 h 1455537"/>
                  <a:gd name="connsiteX0-1" fmla="*/ 762655 w 2238622"/>
                  <a:gd name="connsiteY0-2" fmla="*/ 363884 h 1455537"/>
                  <a:gd name="connsiteX1-3" fmla="*/ 1510854 w 2238622"/>
                  <a:gd name="connsiteY1-4" fmla="*/ 363884 h 1455537"/>
                  <a:gd name="connsiteX2-5" fmla="*/ 1510854 w 2238622"/>
                  <a:gd name="connsiteY2-6" fmla="*/ 0 h 1455537"/>
                  <a:gd name="connsiteX3-7" fmla="*/ 2238622 w 2238622"/>
                  <a:gd name="connsiteY3-8" fmla="*/ 727769 h 1455537"/>
                  <a:gd name="connsiteX4-9" fmla="*/ 1510854 w 2238622"/>
                  <a:gd name="connsiteY4-10" fmla="*/ 1455537 h 1455537"/>
                  <a:gd name="connsiteX5-11" fmla="*/ 1510854 w 2238622"/>
                  <a:gd name="connsiteY5-12" fmla="*/ 1091653 h 1455537"/>
                  <a:gd name="connsiteX6-13" fmla="*/ 0 w 2238622"/>
                  <a:gd name="connsiteY6-14" fmla="*/ 1058508 h 1455537"/>
                  <a:gd name="connsiteX7-15" fmla="*/ 762655 w 2238622"/>
                  <a:gd name="connsiteY7-16" fmla="*/ 363884 h 1455537"/>
                  <a:gd name="connsiteX0-17" fmla="*/ 767420 w 2243387"/>
                  <a:gd name="connsiteY0-18" fmla="*/ 363884 h 1455537"/>
                  <a:gd name="connsiteX1-19" fmla="*/ 1515619 w 2243387"/>
                  <a:gd name="connsiteY1-20" fmla="*/ 363884 h 1455537"/>
                  <a:gd name="connsiteX2-21" fmla="*/ 1515619 w 2243387"/>
                  <a:gd name="connsiteY2-22" fmla="*/ 0 h 1455537"/>
                  <a:gd name="connsiteX3-23" fmla="*/ 2243387 w 2243387"/>
                  <a:gd name="connsiteY3-24" fmla="*/ 727769 h 1455537"/>
                  <a:gd name="connsiteX4-25" fmla="*/ 1515619 w 2243387"/>
                  <a:gd name="connsiteY4-26" fmla="*/ 1455537 h 1455537"/>
                  <a:gd name="connsiteX5-27" fmla="*/ 1515619 w 2243387"/>
                  <a:gd name="connsiteY5-28" fmla="*/ 1091653 h 1455537"/>
                  <a:gd name="connsiteX6-29" fmla="*/ 0 w 2243387"/>
                  <a:gd name="connsiteY6-30" fmla="*/ 1053186 h 1455537"/>
                  <a:gd name="connsiteX7-31" fmla="*/ 767420 w 2243387"/>
                  <a:gd name="connsiteY7-32" fmla="*/ 363884 h 1455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43387" h="1455537">
                    <a:moveTo>
                      <a:pt x="767420" y="363884"/>
                    </a:moveTo>
                    <a:lnTo>
                      <a:pt x="1515619" y="363884"/>
                    </a:lnTo>
                    <a:lnTo>
                      <a:pt x="1515619" y="0"/>
                    </a:lnTo>
                    <a:lnTo>
                      <a:pt x="2243387" y="727769"/>
                    </a:lnTo>
                    <a:lnTo>
                      <a:pt x="1515619" y="1455537"/>
                    </a:lnTo>
                    <a:lnTo>
                      <a:pt x="1515619" y="1091653"/>
                    </a:lnTo>
                    <a:lnTo>
                      <a:pt x="0" y="1053186"/>
                    </a:lnTo>
                    <a:lnTo>
                      <a:pt x="767420" y="363884"/>
                    </a:lnTo>
                    <a:close/>
                  </a:path>
                </a:pathLst>
              </a:custGeom>
              <a:gradFill flip="none" rotWithShape="1">
                <a:gsLst>
                  <a:gs pos="0">
                    <a:srgbClr val="2D2DB9">
                      <a:lumMod val="75000"/>
                      <a:shade val="30000"/>
                      <a:satMod val="115000"/>
                    </a:srgbClr>
                  </a:gs>
                  <a:gs pos="50000">
                    <a:srgbClr val="2D2DB9">
                      <a:lumMod val="75000"/>
                      <a:shade val="67500"/>
                      <a:satMod val="115000"/>
                    </a:srgbClr>
                  </a:gs>
                  <a:gs pos="100000">
                    <a:srgbClr val="2D2DB9">
                      <a:lumMod val="75000"/>
                      <a:shade val="100000"/>
                      <a:satMod val="115000"/>
                    </a:srgbClr>
                  </a:gs>
                </a:gsLst>
                <a:lin ang="0" scaled="1"/>
                <a:tileRect/>
              </a:gradFill>
              <a:ln w="25400" cap="flat" cmpd="sng" algn="ctr">
                <a:noFill/>
                <a:prstDash val="solid"/>
              </a:ln>
              <a:effectLst/>
            </p:spPr>
            <p:txBody>
              <a:bodyPr anchor="ctr"/>
              <a:lstStyle/>
              <a:p>
                <a:pPr algn="ctr">
                  <a:defRPr/>
                </a:pPr>
                <a:endParaRPr lang="zh-CN" altLang="en-US" sz="1400" kern="0">
                  <a:solidFill>
                    <a:srgbClr val="FFFFFF"/>
                  </a:solidFill>
                </a:endParaRPr>
              </a:p>
            </p:txBody>
          </p:sp>
          <p:cxnSp>
            <p:nvCxnSpPr>
              <p:cNvPr id="41" name="直接连接符 161"/>
              <p:cNvCxnSpPr>
                <a:cxnSpLocks noChangeShapeType="1"/>
              </p:cNvCxnSpPr>
              <p:nvPr/>
            </p:nvCxnSpPr>
            <p:spPr bwMode="auto">
              <a:xfrm flipV="1">
                <a:off x="2771027" y="4157873"/>
                <a:ext cx="1336647" cy="950672"/>
              </a:xfrm>
              <a:prstGeom prst="line">
                <a:avLst/>
              </a:prstGeom>
              <a:noFill/>
              <a:ln w="9525" algn="ctr">
                <a:solidFill>
                  <a:srgbClr val="FFFFFF"/>
                </a:solidFill>
                <a:round/>
              </a:ln>
            </p:spPr>
          </p:cxnSp>
          <p:cxnSp>
            <p:nvCxnSpPr>
              <p:cNvPr id="42" name="直接连接符 162"/>
              <p:cNvCxnSpPr>
                <a:cxnSpLocks noChangeShapeType="1"/>
              </p:cNvCxnSpPr>
              <p:nvPr/>
            </p:nvCxnSpPr>
            <p:spPr bwMode="auto">
              <a:xfrm flipH="1" flipV="1">
                <a:off x="4860133" y="4157873"/>
                <a:ext cx="1336647" cy="950672"/>
              </a:xfrm>
              <a:prstGeom prst="line">
                <a:avLst/>
              </a:prstGeom>
              <a:noFill/>
              <a:ln w="9525" algn="ctr">
                <a:solidFill>
                  <a:srgbClr val="FFFFFF"/>
                </a:solidFill>
                <a:round/>
              </a:ln>
            </p:spPr>
          </p:cxnSp>
          <p:sp>
            <p:nvSpPr>
              <p:cNvPr id="43" name="矩形 54"/>
              <p:cNvSpPr>
                <a:spLocks noChangeArrowheads="1"/>
              </p:cNvSpPr>
              <p:nvPr/>
            </p:nvSpPr>
            <p:spPr bwMode="auto">
              <a:xfrm>
                <a:off x="3846162" y="2946313"/>
                <a:ext cx="1364316" cy="1274267"/>
              </a:xfrm>
              <a:prstGeom prst="rect">
                <a:avLst/>
              </a:prstGeom>
              <a:noFill/>
              <a:ln w="9525">
                <a:noFill/>
                <a:miter lim="800000"/>
              </a:ln>
            </p:spPr>
            <p:txBody>
              <a:bodyPr>
                <a:spAutoFit/>
              </a:bodyPr>
              <a:lstStyle/>
              <a:p>
                <a:pPr algn="ctr">
                  <a:defRPr/>
                </a:pPr>
                <a:r>
                  <a:rPr lang="zh-CN" altLang="en-US" sz="2800" kern="0" dirty="0">
                    <a:solidFill>
                      <a:srgbClr val="000000"/>
                    </a:solidFill>
                    <a:latin typeface="华文中宋" panose="02010600040101010101" pitchFamily="2" charset="-122"/>
                    <a:ea typeface="华文中宋" panose="02010600040101010101" pitchFamily="2" charset="-122"/>
                  </a:rPr>
                  <a:t>核心能力</a:t>
                </a:r>
                <a:endParaRPr lang="zh-CN" altLang="en-US" sz="2800" kern="0" dirty="0">
                  <a:solidFill>
                    <a:srgbClr val="000000"/>
                  </a:solidFill>
                  <a:latin typeface="华文中宋" panose="02010600040101010101" pitchFamily="2" charset="-122"/>
                  <a:ea typeface="华文中宋" panose="02010600040101010101" pitchFamily="2" charset="-122"/>
                </a:endParaRPr>
              </a:p>
            </p:txBody>
          </p:sp>
        </p:grpSp>
        <p:sp>
          <p:nvSpPr>
            <p:cNvPr id="13" name="饼形 12"/>
            <p:cNvSpPr/>
            <p:nvPr/>
          </p:nvSpPr>
          <p:spPr>
            <a:xfrm rot="18429067">
              <a:off x="2643588" y="2051357"/>
              <a:ext cx="854805" cy="968038"/>
            </a:xfrm>
            <a:prstGeom prst="pie">
              <a:avLst>
                <a:gd name="adj1" fmla="val 14391128"/>
                <a:gd name="adj2" fmla="val 16989792"/>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w="25400" cap="flat" cmpd="sng" algn="ctr">
              <a:noFill/>
              <a:prstDash val="solid"/>
            </a:ln>
            <a:effectLst/>
          </p:spPr>
          <p:txBody>
            <a:bodyPr anchor="ctr"/>
            <a:lstStyle/>
            <a:p>
              <a:pPr algn="ctr">
                <a:defRPr/>
              </a:pPr>
              <a:endParaRPr lang="zh-CN" altLang="en-US" sz="1400" kern="0">
                <a:solidFill>
                  <a:srgbClr val="000000"/>
                </a:solidFill>
              </a:endParaRPr>
            </a:p>
          </p:txBody>
        </p:sp>
        <p:sp>
          <p:nvSpPr>
            <p:cNvPr id="14" name="饼形 13"/>
            <p:cNvSpPr/>
            <p:nvPr/>
          </p:nvSpPr>
          <p:spPr>
            <a:xfrm rot="3088972" flipH="1">
              <a:off x="5053272" y="2062034"/>
              <a:ext cx="1085072" cy="928460"/>
            </a:xfrm>
            <a:prstGeom prst="pie">
              <a:avLst>
                <a:gd name="adj1" fmla="val 14391128"/>
                <a:gd name="adj2" fmla="val 16989792"/>
              </a:avLst>
            </a:prstGeom>
            <a:gradFill flip="none" rotWithShape="1">
              <a:gsLst>
                <a:gs pos="0">
                  <a:srgbClr val="2D2DB9">
                    <a:lumMod val="75000"/>
                    <a:shade val="30000"/>
                    <a:satMod val="115000"/>
                  </a:srgbClr>
                </a:gs>
                <a:gs pos="50000">
                  <a:srgbClr val="2D2DB9">
                    <a:lumMod val="75000"/>
                    <a:shade val="67500"/>
                    <a:satMod val="115000"/>
                  </a:srgbClr>
                </a:gs>
                <a:gs pos="100000">
                  <a:srgbClr val="2D2DB9">
                    <a:lumMod val="75000"/>
                    <a:shade val="100000"/>
                    <a:satMod val="115000"/>
                  </a:srgbClr>
                </a:gs>
              </a:gsLst>
              <a:lin ang="0" scaled="1"/>
              <a:tileRect/>
            </a:gradFill>
            <a:ln w="25400" cap="flat" cmpd="sng" algn="ctr">
              <a:noFill/>
              <a:prstDash val="solid"/>
            </a:ln>
            <a:effectLst/>
          </p:spPr>
          <p:txBody>
            <a:bodyPr anchor="ctr"/>
            <a:lstStyle/>
            <a:p>
              <a:pPr algn="ctr">
                <a:defRPr/>
              </a:pPr>
              <a:endParaRPr lang="zh-CN" altLang="en-US" sz="1400" kern="0">
                <a:solidFill>
                  <a:srgbClr val="000000"/>
                </a:solidFill>
              </a:endParaRPr>
            </a:p>
          </p:txBody>
        </p:sp>
        <p:cxnSp>
          <p:nvCxnSpPr>
            <p:cNvPr id="15" name="直接连接符 148"/>
            <p:cNvCxnSpPr>
              <a:cxnSpLocks noChangeShapeType="1"/>
            </p:cNvCxnSpPr>
            <p:nvPr/>
          </p:nvCxnSpPr>
          <p:spPr bwMode="auto">
            <a:xfrm>
              <a:off x="2715803" y="2392254"/>
              <a:ext cx="1188072" cy="944799"/>
            </a:xfrm>
            <a:prstGeom prst="line">
              <a:avLst/>
            </a:prstGeom>
            <a:noFill/>
            <a:ln w="9525" algn="ctr">
              <a:solidFill>
                <a:srgbClr val="FFFFFF"/>
              </a:solidFill>
              <a:round/>
            </a:ln>
          </p:spPr>
        </p:cxnSp>
        <p:cxnSp>
          <p:nvCxnSpPr>
            <p:cNvPr id="16" name="直接连接符 149"/>
            <p:cNvCxnSpPr>
              <a:cxnSpLocks noChangeShapeType="1"/>
            </p:cNvCxnSpPr>
            <p:nvPr/>
          </p:nvCxnSpPr>
          <p:spPr bwMode="auto">
            <a:xfrm flipV="1">
              <a:off x="4795302" y="2392254"/>
              <a:ext cx="1140371" cy="923803"/>
            </a:xfrm>
            <a:prstGeom prst="line">
              <a:avLst/>
            </a:prstGeom>
            <a:noFill/>
            <a:ln w="9525" algn="ctr">
              <a:solidFill>
                <a:srgbClr val="FFFFFF"/>
              </a:solidFill>
              <a:round/>
            </a:ln>
          </p:spPr>
        </p:cxnSp>
        <p:grpSp>
          <p:nvGrpSpPr>
            <p:cNvPr id="4" name="组合 6"/>
            <p:cNvGrpSpPr/>
            <p:nvPr/>
          </p:nvGrpSpPr>
          <p:grpSpPr bwMode="auto">
            <a:xfrm>
              <a:off x="5242070" y="1153756"/>
              <a:ext cx="3435136" cy="1284693"/>
              <a:chOff x="7285537" y="2690401"/>
              <a:chExt cx="3435136" cy="1284693"/>
            </a:xfrm>
          </p:grpSpPr>
          <p:grpSp>
            <p:nvGrpSpPr>
              <p:cNvPr id="12" name="组合 2"/>
              <p:cNvGrpSpPr/>
              <p:nvPr/>
            </p:nvGrpSpPr>
            <p:grpSpPr bwMode="auto">
              <a:xfrm>
                <a:off x="10245724" y="2799753"/>
                <a:ext cx="474949" cy="417463"/>
                <a:chOff x="273320" y="2885062"/>
                <a:chExt cx="474949" cy="417463"/>
              </a:xfrm>
            </p:grpSpPr>
            <p:sp>
              <p:nvSpPr>
                <p:cNvPr id="30" name="Freeform 19"/>
                <p:cNvSpPr>
                  <a:spLocks noEditPoints="1"/>
                </p:cNvSpPr>
                <p:nvPr/>
              </p:nvSpPr>
              <p:spPr bwMode="auto">
                <a:xfrm>
                  <a:off x="429988" y="2906598"/>
                  <a:ext cx="112141" cy="92770"/>
                </a:xfrm>
                <a:custGeom>
                  <a:avLst/>
                  <a:gdLst>
                    <a:gd name="T0" fmla="*/ 171 w 171"/>
                    <a:gd name="T1" fmla="*/ 79 h 171"/>
                    <a:gd name="T2" fmla="*/ 168 w 171"/>
                    <a:gd name="T3" fmla="*/ 77 h 171"/>
                    <a:gd name="T4" fmla="*/ 152 w 171"/>
                    <a:gd name="T5" fmla="*/ 65 h 171"/>
                    <a:gd name="T6" fmla="*/ 165 w 171"/>
                    <a:gd name="T7" fmla="*/ 54 h 171"/>
                    <a:gd name="T8" fmla="*/ 161 w 171"/>
                    <a:gd name="T9" fmla="*/ 52 h 171"/>
                    <a:gd name="T10" fmla="*/ 142 w 171"/>
                    <a:gd name="T11" fmla="*/ 45 h 171"/>
                    <a:gd name="T12" fmla="*/ 152 w 171"/>
                    <a:gd name="T13" fmla="*/ 32 h 171"/>
                    <a:gd name="T14" fmla="*/ 147 w 171"/>
                    <a:gd name="T15" fmla="*/ 30 h 171"/>
                    <a:gd name="T16" fmla="*/ 127 w 171"/>
                    <a:gd name="T17" fmla="*/ 30 h 171"/>
                    <a:gd name="T18" fmla="*/ 132 w 171"/>
                    <a:gd name="T19" fmla="*/ 15 h 171"/>
                    <a:gd name="T20" fmla="*/ 127 w 171"/>
                    <a:gd name="T21" fmla="*/ 14 h 171"/>
                    <a:gd name="T22" fmla="*/ 108 w 171"/>
                    <a:gd name="T23" fmla="*/ 20 h 171"/>
                    <a:gd name="T24" fmla="*/ 108 w 171"/>
                    <a:gd name="T25" fmla="*/ 5 h 171"/>
                    <a:gd name="T26" fmla="*/ 103 w 171"/>
                    <a:gd name="T27" fmla="*/ 4 h 171"/>
                    <a:gd name="T28" fmla="*/ 86 w 171"/>
                    <a:gd name="T29" fmla="*/ 16 h 171"/>
                    <a:gd name="T30" fmla="*/ 79 w 171"/>
                    <a:gd name="T31" fmla="*/ 0 h 171"/>
                    <a:gd name="T32" fmla="*/ 77 w 171"/>
                    <a:gd name="T33" fmla="*/ 3 h 171"/>
                    <a:gd name="T34" fmla="*/ 65 w 171"/>
                    <a:gd name="T35" fmla="*/ 19 h 171"/>
                    <a:gd name="T36" fmla="*/ 53 w 171"/>
                    <a:gd name="T37" fmla="*/ 6 h 171"/>
                    <a:gd name="T38" fmla="*/ 52 w 171"/>
                    <a:gd name="T39" fmla="*/ 10 h 171"/>
                    <a:gd name="T40" fmla="*/ 45 w 171"/>
                    <a:gd name="T41" fmla="*/ 29 h 171"/>
                    <a:gd name="T42" fmla="*/ 30 w 171"/>
                    <a:gd name="T43" fmla="*/ 20 h 171"/>
                    <a:gd name="T44" fmla="*/ 30 w 171"/>
                    <a:gd name="T45" fmla="*/ 24 h 171"/>
                    <a:gd name="T46" fmla="*/ 30 w 171"/>
                    <a:gd name="T47" fmla="*/ 44 h 171"/>
                    <a:gd name="T48" fmla="*/ 13 w 171"/>
                    <a:gd name="T49" fmla="*/ 40 h 171"/>
                    <a:gd name="T50" fmla="*/ 14 w 171"/>
                    <a:gd name="T51" fmla="*/ 44 h 171"/>
                    <a:gd name="T52" fmla="*/ 20 w 171"/>
                    <a:gd name="T53" fmla="*/ 63 h 171"/>
                    <a:gd name="T54" fmla="*/ 2 w 171"/>
                    <a:gd name="T55" fmla="*/ 65 h 171"/>
                    <a:gd name="T56" fmla="*/ 4 w 171"/>
                    <a:gd name="T57" fmla="*/ 68 h 171"/>
                    <a:gd name="T58" fmla="*/ 16 w 171"/>
                    <a:gd name="T59" fmla="*/ 84 h 171"/>
                    <a:gd name="T60" fmla="*/ 0 w 171"/>
                    <a:gd name="T61" fmla="*/ 91 h 171"/>
                    <a:gd name="T62" fmla="*/ 3 w 171"/>
                    <a:gd name="T63" fmla="*/ 94 h 171"/>
                    <a:gd name="T64" fmla="*/ 19 w 171"/>
                    <a:gd name="T65" fmla="*/ 106 h 171"/>
                    <a:gd name="T66" fmla="*/ 6 w 171"/>
                    <a:gd name="T67" fmla="*/ 116 h 171"/>
                    <a:gd name="T68" fmla="*/ 10 w 171"/>
                    <a:gd name="T69" fmla="*/ 119 h 171"/>
                    <a:gd name="T70" fmla="*/ 29 w 171"/>
                    <a:gd name="T71" fmla="*/ 125 h 171"/>
                    <a:gd name="T72" fmla="*/ 19 w 171"/>
                    <a:gd name="T73" fmla="*/ 139 h 171"/>
                    <a:gd name="T74" fmla="*/ 24 w 171"/>
                    <a:gd name="T75" fmla="*/ 141 h 171"/>
                    <a:gd name="T76" fmla="*/ 44 w 171"/>
                    <a:gd name="T77" fmla="*/ 141 h 171"/>
                    <a:gd name="T78" fmla="*/ 39 w 171"/>
                    <a:gd name="T79" fmla="*/ 156 h 171"/>
                    <a:gd name="T80" fmla="*/ 44 w 171"/>
                    <a:gd name="T81" fmla="*/ 157 h 171"/>
                    <a:gd name="T82" fmla="*/ 63 w 171"/>
                    <a:gd name="T83" fmla="*/ 151 h 171"/>
                    <a:gd name="T84" fmla="*/ 63 w 171"/>
                    <a:gd name="T85" fmla="*/ 166 h 171"/>
                    <a:gd name="T86" fmla="*/ 68 w 171"/>
                    <a:gd name="T87" fmla="*/ 166 h 171"/>
                    <a:gd name="T88" fmla="*/ 85 w 171"/>
                    <a:gd name="T89" fmla="*/ 155 h 171"/>
                    <a:gd name="T90" fmla="*/ 91 w 171"/>
                    <a:gd name="T91" fmla="*/ 171 h 171"/>
                    <a:gd name="T92" fmla="*/ 94 w 171"/>
                    <a:gd name="T93" fmla="*/ 168 h 171"/>
                    <a:gd name="T94" fmla="*/ 96 w 171"/>
                    <a:gd name="T95" fmla="*/ 154 h 171"/>
                    <a:gd name="T96" fmla="*/ 114 w 171"/>
                    <a:gd name="T97" fmla="*/ 163 h 171"/>
                    <a:gd name="T98" fmla="*/ 119 w 171"/>
                    <a:gd name="T99" fmla="*/ 162 h 171"/>
                    <a:gd name="T100" fmla="*/ 117 w 171"/>
                    <a:gd name="T101" fmla="*/ 147 h 171"/>
                    <a:gd name="T102" fmla="*/ 137 w 171"/>
                    <a:gd name="T103" fmla="*/ 150 h 171"/>
                    <a:gd name="T104" fmla="*/ 142 w 171"/>
                    <a:gd name="T105" fmla="*/ 149 h 171"/>
                    <a:gd name="T106" fmla="*/ 135 w 171"/>
                    <a:gd name="T107" fmla="*/ 134 h 171"/>
                    <a:gd name="T108" fmla="*/ 154 w 171"/>
                    <a:gd name="T109" fmla="*/ 131 h 171"/>
                    <a:gd name="T110" fmla="*/ 159 w 171"/>
                    <a:gd name="T111" fmla="*/ 129 h 171"/>
                    <a:gd name="T112" fmla="*/ 147 w 171"/>
                    <a:gd name="T113" fmla="*/ 117 h 171"/>
                    <a:gd name="T114" fmla="*/ 165 w 171"/>
                    <a:gd name="T115" fmla="*/ 108 h 171"/>
                    <a:gd name="T116" fmla="*/ 169 w 171"/>
                    <a:gd name="T117" fmla="*/ 105 h 171"/>
                    <a:gd name="T118" fmla="*/ 154 w 171"/>
                    <a:gd name="T119" fmla="*/ 96 h 171"/>
                    <a:gd name="T120" fmla="*/ 168 w 171"/>
                    <a:gd name="T121" fmla="*/ 82 h 171"/>
                    <a:gd name="T122" fmla="*/ 70 w 171"/>
                    <a:gd name="T123" fmla="*/ 85 h 171"/>
                    <a:gd name="T124" fmla="*/ 101 w 171"/>
                    <a:gd name="T1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solidFill>
                  <a:srgbClr val="000000">
                    <a:lumMod val="95000"/>
                    <a:lumOff val="5000"/>
                  </a:srgbClr>
                </a:solidFill>
                <a:ln>
                  <a:solidFill>
                    <a:srgbClr val="FFFFFF"/>
                  </a:solidFill>
                </a:ln>
              </p:spPr>
              <p:txBody>
                <a:bodyPr/>
                <a:lstStyle/>
                <a:p>
                  <a:pPr>
                    <a:defRPr/>
                  </a:pPr>
                  <a:endParaRPr lang="en-US" sz="1400" kern="0">
                    <a:solidFill>
                      <a:srgbClr val="000000"/>
                    </a:solidFill>
                  </a:endParaRPr>
                </a:p>
              </p:txBody>
            </p:sp>
            <p:sp>
              <p:nvSpPr>
                <p:cNvPr id="31" name="Freeform 20"/>
                <p:cNvSpPr>
                  <a:spLocks noEditPoints="1"/>
                </p:cNvSpPr>
                <p:nvPr/>
              </p:nvSpPr>
              <p:spPr bwMode="auto">
                <a:xfrm>
                  <a:off x="530584" y="2885062"/>
                  <a:ext cx="80808" cy="66264"/>
                </a:xfrm>
                <a:custGeom>
                  <a:avLst/>
                  <a:gdLst>
                    <a:gd name="T0" fmla="*/ 121 w 121"/>
                    <a:gd name="T1" fmla="*/ 56 h 121"/>
                    <a:gd name="T2" fmla="*/ 119 w 121"/>
                    <a:gd name="T3" fmla="*/ 54 h 121"/>
                    <a:gd name="T4" fmla="*/ 108 w 121"/>
                    <a:gd name="T5" fmla="*/ 46 h 121"/>
                    <a:gd name="T6" fmla="*/ 117 w 121"/>
                    <a:gd name="T7" fmla="*/ 38 h 121"/>
                    <a:gd name="T8" fmla="*/ 115 w 121"/>
                    <a:gd name="T9" fmla="*/ 37 h 121"/>
                    <a:gd name="T10" fmla="*/ 101 w 121"/>
                    <a:gd name="T11" fmla="*/ 32 h 121"/>
                    <a:gd name="T12" fmla="*/ 108 w 121"/>
                    <a:gd name="T13" fmla="*/ 23 h 121"/>
                    <a:gd name="T14" fmla="*/ 105 w 121"/>
                    <a:gd name="T15" fmla="*/ 21 h 121"/>
                    <a:gd name="T16" fmla="*/ 90 w 121"/>
                    <a:gd name="T17" fmla="*/ 21 h 121"/>
                    <a:gd name="T18" fmla="*/ 94 w 121"/>
                    <a:gd name="T19" fmla="*/ 11 h 121"/>
                    <a:gd name="T20" fmla="*/ 90 w 121"/>
                    <a:gd name="T21" fmla="*/ 10 h 121"/>
                    <a:gd name="T22" fmla="*/ 77 w 121"/>
                    <a:gd name="T23" fmla="*/ 14 h 121"/>
                    <a:gd name="T24" fmla="*/ 77 w 121"/>
                    <a:gd name="T25" fmla="*/ 3 h 121"/>
                    <a:gd name="T26" fmla="*/ 73 w 121"/>
                    <a:gd name="T27" fmla="*/ 3 h 121"/>
                    <a:gd name="T28" fmla="*/ 61 w 121"/>
                    <a:gd name="T29" fmla="*/ 11 h 121"/>
                    <a:gd name="T30" fmla="*/ 56 w 121"/>
                    <a:gd name="T31" fmla="*/ 0 h 121"/>
                    <a:gd name="T32" fmla="*/ 55 w 121"/>
                    <a:gd name="T33" fmla="*/ 2 h 121"/>
                    <a:gd name="T34" fmla="*/ 46 w 121"/>
                    <a:gd name="T35" fmla="*/ 13 h 121"/>
                    <a:gd name="T36" fmla="*/ 38 w 121"/>
                    <a:gd name="T37" fmla="*/ 4 h 121"/>
                    <a:gd name="T38" fmla="*/ 37 w 121"/>
                    <a:gd name="T39" fmla="*/ 7 h 121"/>
                    <a:gd name="T40" fmla="*/ 32 w 121"/>
                    <a:gd name="T41" fmla="*/ 20 h 121"/>
                    <a:gd name="T42" fmla="*/ 22 w 121"/>
                    <a:gd name="T43" fmla="*/ 14 h 121"/>
                    <a:gd name="T44" fmla="*/ 21 w 121"/>
                    <a:gd name="T45" fmla="*/ 17 h 121"/>
                    <a:gd name="T46" fmla="*/ 21 w 121"/>
                    <a:gd name="T47" fmla="*/ 31 h 121"/>
                    <a:gd name="T48" fmla="*/ 9 w 121"/>
                    <a:gd name="T49" fmla="*/ 28 h 121"/>
                    <a:gd name="T50" fmla="*/ 10 w 121"/>
                    <a:gd name="T51" fmla="*/ 31 h 121"/>
                    <a:gd name="T52" fmla="*/ 14 w 121"/>
                    <a:gd name="T53" fmla="*/ 45 h 121"/>
                    <a:gd name="T54" fmla="*/ 2 w 121"/>
                    <a:gd name="T55" fmla="*/ 46 h 121"/>
                    <a:gd name="T56" fmla="*/ 3 w 121"/>
                    <a:gd name="T57" fmla="*/ 48 h 121"/>
                    <a:gd name="T58" fmla="*/ 11 w 121"/>
                    <a:gd name="T59" fmla="*/ 60 h 121"/>
                    <a:gd name="T60" fmla="*/ 0 w 121"/>
                    <a:gd name="T61" fmla="*/ 65 h 121"/>
                    <a:gd name="T62" fmla="*/ 2 w 121"/>
                    <a:gd name="T63" fmla="*/ 67 h 121"/>
                    <a:gd name="T64" fmla="*/ 14 w 121"/>
                    <a:gd name="T65" fmla="*/ 75 h 121"/>
                    <a:gd name="T66" fmla="*/ 4 w 121"/>
                    <a:gd name="T67" fmla="*/ 83 h 121"/>
                    <a:gd name="T68" fmla="*/ 7 w 121"/>
                    <a:gd name="T69" fmla="*/ 84 h 121"/>
                    <a:gd name="T70" fmla="*/ 20 w 121"/>
                    <a:gd name="T71" fmla="*/ 89 h 121"/>
                    <a:gd name="T72" fmla="*/ 14 w 121"/>
                    <a:gd name="T73" fmla="*/ 98 h 121"/>
                    <a:gd name="T74" fmla="*/ 17 w 121"/>
                    <a:gd name="T75" fmla="*/ 100 h 121"/>
                    <a:gd name="T76" fmla="*/ 31 w 121"/>
                    <a:gd name="T77" fmla="*/ 100 h 121"/>
                    <a:gd name="T78" fmla="*/ 28 w 121"/>
                    <a:gd name="T79" fmla="*/ 110 h 121"/>
                    <a:gd name="T80" fmla="*/ 31 w 121"/>
                    <a:gd name="T81" fmla="*/ 112 h 121"/>
                    <a:gd name="T82" fmla="*/ 45 w 121"/>
                    <a:gd name="T83" fmla="*/ 107 h 121"/>
                    <a:gd name="T84" fmla="*/ 45 w 121"/>
                    <a:gd name="T85" fmla="*/ 118 h 121"/>
                    <a:gd name="T86" fmla="*/ 49 w 121"/>
                    <a:gd name="T87" fmla="*/ 118 h 121"/>
                    <a:gd name="T88" fmla="*/ 60 w 121"/>
                    <a:gd name="T89" fmla="*/ 110 h 121"/>
                    <a:gd name="T90" fmla="*/ 65 w 121"/>
                    <a:gd name="T91" fmla="*/ 121 h 121"/>
                    <a:gd name="T92" fmla="*/ 67 w 121"/>
                    <a:gd name="T93" fmla="*/ 119 h 121"/>
                    <a:gd name="T94" fmla="*/ 68 w 121"/>
                    <a:gd name="T95" fmla="*/ 109 h 121"/>
                    <a:gd name="T96" fmla="*/ 81 w 121"/>
                    <a:gd name="T97" fmla="*/ 116 h 121"/>
                    <a:gd name="T98" fmla="*/ 85 w 121"/>
                    <a:gd name="T99" fmla="*/ 115 h 121"/>
                    <a:gd name="T100" fmla="*/ 83 w 121"/>
                    <a:gd name="T101" fmla="*/ 104 h 121"/>
                    <a:gd name="T102" fmla="*/ 97 w 121"/>
                    <a:gd name="T103" fmla="*/ 107 h 121"/>
                    <a:gd name="T104" fmla="*/ 101 w 121"/>
                    <a:gd name="T105" fmla="*/ 106 h 121"/>
                    <a:gd name="T106" fmla="*/ 96 w 121"/>
                    <a:gd name="T107" fmla="*/ 95 h 121"/>
                    <a:gd name="T108" fmla="*/ 110 w 121"/>
                    <a:gd name="T109" fmla="*/ 93 h 121"/>
                    <a:gd name="T110" fmla="*/ 113 w 121"/>
                    <a:gd name="T111" fmla="*/ 92 h 121"/>
                    <a:gd name="T112" fmla="*/ 105 w 121"/>
                    <a:gd name="T113" fmla="*/ 83 h 121"/>
                    <a:gd name="T114" fmla="*/ 117 w 121"/>
                    <a:gd name="T115" fmla="*/ 77 h 121"/>
                    <a:gd name="T116" fmla="*/ 120 w 121"/>
                    <a:gd name="T117" fmla="*/ 75 h 121"/>
                    <a:gd name="T118" fmla="*/ 109 w 121"/>
                    <a:gd name="T119" fmla="*/ 68 h 121"/>
                    <a:gd name="T120" fmla="*/ 120 w 121"/>
                    <a:gd name="T121" fmla="*/ 58 h 121"/>
                    <a:gd name="T122" fmla="*/ 50 w 121"/>
                    <a:gd name="T123" fmla="*/ 61 h 121"/>
                    <a:gd name="T124" fmla="*/ 72 w 121"/>
                    <a:gd name="T125"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solidFill>
                  <a:srgbClr val="000000">
                    <a:lumMod val="95000"/>
                    <a:lumOff val="5000"/>
                  </a:srgbClr>
                </a:solidFill>
                <a:ln>
                  <a:solidFill>
                    <a:srgbClr val="FFFFFF"/>
                  </a:solidFill>
                </a:ln>
              </p:spPr>
              <p:txBody>
                <a:bodyPr/>
                <a:lstStyle/>
                <a:p>
                  <a:pPr>
                    <a:defRPr/>
                  </a:pPr>
                  <a:endParaRPr lang="en-US" sz="1400" kern="0">
                    <a:solidFill>
                      <a:srgbClr val="000000"/>
                    </a:solidFill>
                  </a:endParaRPr>
                </a:p>
              </p:txBody>
            </p:sp>
            <p:sp>
              <p:nvSpPr>
                <p:cNvPr id="32" name="Oval 21"/>
                <p:cNvSpPr>
                  <a:spLocks noChangeArrowheads="1"/>
                </p:cNvSpPr>
                <p:nvPr/>
              </p:nvSpPr>
              <p:spPr bwMode="auto">
                <a:xfrm>
                  <a:off x="580058" y="3002681"/>
                  <a:ext cx="29684" cy="24848"/>
                </a:xfrm>
                <a:prstGeom prst="ellipse">
                  <a:avLst/>
                </a:prstGeom>
                <a:solidFill>
                  <a:srgbClr val="000000">
                    <a:lumMod val="95000"/>
                    <a:lumOff val="5000"/>
                  </a:srgbClr>
                </a:solidFill>
                <a:ln>
                  <a:solidFill>
                    <a:srgbClr val="FFFFFF"/>
                  </a:solidFill>
                </a:ln>
              </p:spPr>
              <p:txBody>
                <a:bodyPr/>
                <a:lstStyle/>
                <a:p>
                  <a:pPr>
                    <a:defRPr/>
                  </a:pPr>
                  <a:endParaRPr lang="en-US" sz="1400" kern="0">
                    <a:solidFill>
                      <a:srgbClr val="000000"/>
                    </a:solidFill>
                  </a:endParaRPr>
                </a:p>
              </p:txBody>
            </p:sp>
            <p:sp>
              <p:nvSpPr>
                <p:cNvPr id="33" name="Oval 22"/>
                <p:cNvSpPr>
                  <a:spLocks noChangeArrowheads="1"/>
                </p:cNvSpPr>
                <p:nvPr/>
              </p:nvSpPr>
              <p:spPr bwMode="auto">
                <a:xfrm>
                  <a:off x="453076" y="3049066"/>
                  <a:ext cx="19790" cy="18222"/>
                </a:xfrm>
                <a:prstGeom prst="ellipse">
                  <a:avLst/>
                </a:prstGeom>
                <a:solidFill>
                  <a:srgbClr val="000000">
                    <a:lumMod val="95000"/>
                    <a:lumOff val="5000"/>
                  </a:srgbClr>
                </a:solidFill>
                <a:ln>
                  <a:solidFill>
                    <a:srgbClr val="FFFFFF"/>
                  </a:solidFill>
                </a:ln>
              </p:spPr>
              <p:txBody>
                <a:bodyPr/>
                <a:lstStyle/>
                <a:p>
                  <a:pPr>
                    <a:defRPr/>
                  </a:pPr>
                  <a:endParaRPr lang="en-US" sz="1400" kern="0">
                    <a:solidFill>
                      <a:srgbClr val="000000"/>
                    </a:solidFill>
                  </a:endParaRPr>
                </a:p>
              </p:txBody>
            </p:sp>
            <p:sp>
              <p:nvSpPr>
                <p:cNvPr id="34" name="Freeform 23"/>
                <p:cNvSpPr>
                  <a:spLocks noEditPoints="1"/>
                </p:cNvSpPr>
                <p:nvPr/>
              </p:nvSpPr>
              <p:spPr bwMode="auto">
                <a:xfrm>
                  <a:off x="273320" y="2913224"/>
                  <a:ext cx="474949" cy="389301"/>
                </a:xfrm>
                <a:custGeom>
                  <a:avLst/>
                  <a:gdLst>
                    <a:gd name="T0" fmla="*/ 605 w 718"/>
                    <a:gd name="T1" fmla="*/ 20 h 709"/>
                    <a:gd name="T2" fmla="*/ 602 w 718"/>
                    <a:gd name="T3" fmla="*/ 58 h 709"/>
                    <a:gd name="T4" fmla="*/ 587 w 718"/>
                    <a:gd name="T5" fmla="*/ 93 h 709"/>
                    <a:gd name="T6" fmla="*/ 563 w 718"/>
                    <a:gd name="T7" fmla="*/ 121 h 709"/>
                    <a:gd name="T8" fmla="*/ 530 w 718"/>
                    <a:gd name="T9" fmla="*/ 141 h 709"/>
                    <a:gd name="T10" fmla="*/ 493 w 718"/>
                    <a:gd name="T11" fmla="*/ 149 h 709"/>
                    <a:gd name="T12" fmla="*/ 456 w 718"/>
                    <a:gd name="T13" fmla="*/ 147 h 709"/>
                    <a:gd name="T14" fmla="*/ 420 w 718"/>
                    <a:gd name="T15" fmla="*/ 134 h 709"/>
                    <a:gd name="T16" fmla="*/ 391 w 718"/>
                    <a:gd name="T17" fmla="*/ 110 h 709"/>
                    <a:gd name="T18" fmla="*/ 371 w 718"/>
                    <a:gd name="T19" fmla="*/ 78 h 709"/>
                    <a:gd name="T20" fmla="*/ 361 w 718"/>
                    <a:gd name="T21" fmla="*/ 42 h 709"/>
                    <a:gd name="T22" fmla="*/ 363 w 718"/>
                    <a:gd name="T23" fmla="*/ 4 h 709"/>
                    <a:gd name="T24" fmla="*/ 68 w 718"/>
                    <a:gd name="T25" fmla="*/ 221 h 709"/>
                    <a:gd name="T26" fmla="*/ 162 w 718"/>
                    <a:gd name="T27" fmla="*/ 514 h 709"/>
                    <a:gd name="T28" fmla="*/ 334 w 718"/>
                    <a:gd name="T29" fmla="*/ 176 h 709"/>
                    <a:gd name="T30" fmla="*/ 311 w 718"/>
                    <a:gd name="T31" fmla="*/ 189 h 709"/>
                    <a:gd name="T32" fmla="*/ 288 w 718"/>
                    <a:gd name="T33" fmla="*/ 197 h 709"/>
                    <a:gd name="T34" fmla="*/ 258 w 718"/>
                    <a:gd name="T35" fmla="*/ 192 h 709"/>
                    <a:gd name="T36" fmla="*/ 234 w 718"/>
                    <a:gd name="T37" fmla="*/ 181 h 709"/>
                    <a:gd name="T38" fmla="*/ 214 w 718"/>
                    <a:gd name="T39" fmla="*/ 164 h 709"/>
                    <a:gd name="T40" fmla="*/ 201 w 718"/>
                    <a:gd name="T41" fmla="*/ 141 h 709"/>
                    <a:gd name="T42" fmla="*/ 195 w 718"/>
                    <a:gd name="T43" fmla="*/ 116 h 709"/>
                    <a:gd name="T44" fmla="*/ 197 w 718"/>
                    <a:gd name="T45" fmla="*/ 89 h 709"/>
                    <a:gd name="T46" fmla="*/ 207 w 718"/>
                    <a:gd name="T47" fmla="*/ 64 h 709"/>
                    <a:gd name="T48" fmla="*/ 225 w 718"/>
                    <a:gd name="T49" fmla="*/ 43 h 709"/>
                    <a:gd name="T50" fmla="*/ 249 w 718"/>
                    <a:gd name="T51" fmla="*/ 29 h 709"/>
                    <a:gd name="T52" fmla="*/ 275 w 718"/>
                    <a:gd name="T53" fmla="*/ 23 h 709"/>
                    <a:gd name="T54" fmla="*/ 305 w 718"/>
                    <a:gd name="T55" fmla="*/ 28 h 709"/>
                    <a:gd name="T56" fmla="*/ 329 w 718"/>
                    <a:gd name="T57" fmla="*/ 38 h 709"/>
                    <a:gd name="T58" fmla="*/ 349 w 718"/>
                    <a:gd name="T59" fmla="*/ 55 h 709"/>
                    <a:gd name="T60" fmla="*/ 362 w 718"/>
                    <a:gd name="T61" fmla="*/ 78 h 709"/>
                    <a:gd name="T62" fmla="*/ 368 w 718"/>
                    <a:gd name="T63" fmla="*/ 104 h 709"/>
                    <a:gd name="T64" fmla="*/ 366 w 718"/>
                    <a:gd name="T65" fmla="*/ 131 h 709"/>
                    <a:gd name="T66" fmla="*/ 356 w 718"/>
                    <a:gd name="T67" fmla="*/ 156 h 709"/>
                    <a:gd name="T68" fmla="*/ 338 w 718"/>
                    <a:gd name="T69" fmla="*/ 176 h 709"/>
                    <a:gd name="T70" fmla="*/ 451 w 718"/>
                    <a:gd name="T71" fmla="*/ 208 h 709"/>
                    <a:gd name="T72" fmla="*/ 444 w 718"/>
                    <a:gd name="T73" fmla="*/ 224 h 709"/>
                    <a:gd name="T74" fmla="*/ 433 w 718"/>
                    <a:gd name="T75" fmla="*/ 237 h 709"/>
                    <a:gd name="T76" fmla="*/ 418 w 718"/>
                    <a:gd name="T77" fmla="*/ 247 h 709"/>
                    <a:gd name="T78" fmla="*/ 401 w 718"/>
                    <a:gd name="T79" fmla="*/ 251 h 709"/>
                    <a:gd name="T80" fmla="*/ 383 w 718"/>
                    <a:gd name="T81" fmla="*/ 250 h 709"/>
                    <a:gd name="T82" fmla="*/ 367 w 718"/>
                    <a:gd name="T83" fmla="*/ 243 h 709"/>
                    <a:gd name="T84" fmla="*/ 353 w 718"/>
                    <a:gd name="T85" fmla="*/ 232 h 709"/>
                    <a:gd name="T86" fmla="*/ 343 w 718"/>
                    <a:gd name="T87" fmla="*/ 217 h 709"/>
                    <a:gd name="T88" fmla="*/ 339 w 718"/>
                    <a:gd name="T89" fmla="*/ 200 h 709"/>
                    <a:gd name="T90" fmla="*/ 340 w 718"/>
                    <a:gd name="T91" fmla="*/ 183 h 709"/>
                    <a:gd name="T92" fmla="*/ 346 w 718"/>
                    <a:gd name="T93" fmla="*/ 166 h 709"/>
                    <a:gd name="T94" fmla="*/ 357 w 718"/>
                    <a:gd name="T95" fmla="*/ 153 h 709"/>
                    <a:gd name="T96" fmla="*/ 372 w 718"/>
                    <a:gd name="T97" fmla="*/ 143 h 709"/>
                    <a:gd name="T98" fmla="*/ 389 w 718"/>
                    <a:gd name="T99" fmla="*/ 138 h 709"/>
                    <a:gd name="T100" fmla="*/ 407 w 718"/>
                    <a:gd name="T101" fmla="*/ 139 h 709"/>
                    <a:gd name="T102" fmla="*/ 423 w 718"/>
                    <a:gd name="T103" fmla="*/ 146 h 709"/>
                    <a:gd name="T104" fmla="*/ 437 w 718"/>
                    <a:gd name="T105" fmla="*/ 157 h 709"/>
                    <a:gd name="T106" fmla="*/ 446 w 718"/>
                    <a:gd name="T107" fmla="*/ 172 h 709"/>
                    <a:gd name="T108" fmla="*/ 451 w 718"/>
                    <a:gd name="T109" fmla="*/ 18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8" h="709">
                      <a:moveTo>
                        <a:pt x="606" y="330"/>
                      </a:moveTo>
                      <a:cubicBezTo>
                        <a:pt x="718" y="140"/>
                        <a:pt x="627" y="0"/>
                        <a:pt x="627" y="0"/>
                      </a:cubicBezTo>
                      <a:cubicBezTo>
                        <a:pt x="578" y="0"/>
                        <a:pt x="578" y="0"/>
                        <a:pt x="578" y="0"/>
                      </a:cubicBezTo>
                      <a:cubicBezTo>
                        <a:pt x="579" y="4"/>
                        <a:pt x="580" y="9"/>
                        <a:pt x="581" y="13"/>
                      </a:cubicBezTo>
                      <a:cubicBezTo>
                        <a:pt x="601" y="16"/>
                        <a:pt x="601" y="16"/>
                        <a:pt x="601" y="16"/>
                      </a:cubicBezTo>
                      <a:cubicBezTo>
                        <a:pt x="603" y="16"/>
                        <a:pt x="605" y="18"/>
                        <a:pt x="605" y="20"/>
                      </a:cubicBezTo>
                      <a:cubicBezTo>
                        <a:pt x="605" y="20"/>
                        <a:pt x="605" y="20"/>
                        <a:pt x="605" y="20"/>
                      </a:cubicBezTo>
                      <a:cubicBezTo>
                        <a:pt x="605" y="23"/>
                        <a:pt x="604" y="24"/>
                        <a:pt x="601" y="24"/>
                      </a:cubicBezTo>
                      <a:cubicBezTo>
                        <a:pt x="582" y="30"/>
                        <a:pt x="582" y="30"/>
                        <a:pt x="582" y="30"/>
                      </a:cubicBezTo>
                      <a:cubicBezTo>
                        <a:pt x="582" y="35"/>
                        <a:pt x="581" y="40"/>
                        <a:pt x="581" y="45"/>
                      </a:cubicBezTo>
                      <a:cubicBezTo>
                        <a:pt x="599" y="54"/>
                        <a:pt x="599" y="54"/>
                        <a:pt x="599" y="54"/>
                      </a:cubicBezTo>
                      <a:cubicBezTo>
                        <a:pt x="601" y="55"/>
                        <a:pt x="602" y="56"/>
                        <a:pt x="602" y="58"/>
                      </a:cubicBezTo>
                      <a:cubicBezTo>
                        <a:pt x="602" y="58"/>
                        <a:pt x="602" y="59"/>
                        <a:pt x="602" y="59"/>
                      </a:cubicBezTo>
                      <a:cubicBezTo>
                        <a:pt x="601" y="61"/>
                        <a:pt x="599" y="62"/>
                        <a:pt x="597" y="62"/>
                      </a:cubicBezTo>
                      <a:cubicBezTo>
                        <a:pt x="577" y="62"/>
                        <a:pt x="577" y="62"/>
                        <a:pt x="577" y="62"/>
                      </a:cubicBezTo>
                      <a:cubicBezTo>
                        <a:pt x="575" y="66"/>
                        <a:pt x="573" y="71"/>
                        <a:pt x="571" y="75"/>
                      </a:cubicBezTo>
                      <a:cubicBezTo>
                        <a:pt x="585" y="89"/>
                        <a:pt x="585" y="89"/>
                        <a:pt x="585" y="89"/>
                      </a:cubicBezTo>
                      <a:cubicBezTo>
                        <a:pt x="587" y="90"/>
                        <a:pt x="587" y="91"/>
                        <a:pt x="587" y="93"/>
                      </a:cubicBezTo>
                      <a:cubicBezTo>
                        <a:pt x="587" y="94"/>
                        <a:pt x="587" y="94"/>
                        <a:pt x="587" y="95"/>
                      </a:cubicBezTo>
                      <a:cubicBezTo>
                        <a:pt x="585" y="97"/>
                        <a:pt x="583" y="97"/>
                        <a:pt x="581" y="96"/>
                      </a:cubicBezTo>
                      <a:cubicBezTo>
                        <a:pt x="562" y="90"/>
                        <a:pt x="562" y="90"/>
                        <a:pt x="562" y="90"/>
                      </a:cubicBezTo>
                      <a:cubicBezTo>
                        <a:pt x="559" y="94"/>
                        <a:pt x="556" y="97"/>
                        <a:pt x="552" y="101"/>
                      </a:cubicBezTo>
                      <a:cubicBezTo>
                        <a:pt x="562" y="119"/>
                        <a:pt x="562" y="119"/>
                        <a:pt x="562" y="119"/>
                      </a:cubicBezTo>
                      <a:cubicBezTo>
                        <a:pt x="562" y="120"/>
                        <a:pt x="563" y="120"/>
                        <a:pt x="563" y="121"/>
                      </a:cubicBezTo>
                      <a:cubicBezTo>
                        <a:pt x="563" y="122"/>
                        <a:pt x="562" y="124"/>
                        <a:pt x="561" y="124"/>
                      </a:cubicBezTo>
                      <a:cubicBezTo>
                        <a:pt x="559" y="126"/>
                        <a:pt x="557" y="126"/>
                        <a:pt x="555" y="124"/>
                      </a:cubicBezTo>
                      <a:cubicBezTo>
                        <a:pt x="539" y="112"/>
                        <a:pt x="539" y="112"/>
                        <a:pt x="539" y="112"/>
                      </a:cubicBezTo>
                      <a:cubicBezTo>
                        <a:pt x="535" y="114"/>
                        <a:pt x="531" y="117"/>
                        <a:pt x="527" y="119"/>
                      </a:cubicBezTo>
                      <a:cubicBezTo>
                        <a:pt x="530" y="139"/>
                        <a:pt x="530" y="139"/>
                        <a:pt x="530" y="139"/>
                      </a:cubicBezTo>
                      <a:cubicBezTo>
                        <a:pt x="530" y="140"/>
                        <a:pt x="530" y="140"/>
                        <a:pt x="530" y="141"/>
                      </a:cubicBezTo>
                      <a:cubicBezTo>
                        <a:pt x="530" y="142"/>
                        <a:pt x="529" y="144"/>
                        <a:pt x="528" y="145"/>
                      </a:cubicBezTo>
                      <a:cubicBezTo>
                        <a:pt x="526" y="145"/>
                        <a:pt x="523" y="144"/>
                        <a:pt x="522" y="142"/>
                      </a:cubicBezTo>
                      <a:cubicBezTo>
                        <a:pt x="511" y="126"/>
                        <a:pt x="511" y="126"/>
                        <a:pt x="511" y="126"/>
                      </a:cubicBezTo>
                      <a:cubicBezTo>
                        <a:pt x="506" y="127"/>
                        <a:pt x="501" y="128"/>
                        <a:pt x="497" y="129"/>
                      </a:cubicBezTo>
                      <a:cubicBezTo>
                        <a:pt x="493" y="149"/>
                        <a:pt x="493" y="149"/>
                        <a:pt x="493" y="149"/>
                      </a:cubicBezTo>
                      <a:cubicBezTo>
                        <a:pt x="493" y="149"/>
                        <a:pt x="493" y="149"/>
                        <a:pt x="493" y="149"/>
                      </a:cubicBezTo>
                      <a:cubicBezTo>
                        <a:pt x="493" y="151"/>
                        <a:pt x="492" y="153"/>
                        <a:pt x="490" y="153"/>
                      </a:cubicBezTo>
                      <a:cubicBezTo>
                        <a:pt x="490" y="153"/>
                        <a:pt x="490" y="153"/>
                        <a:pt x="489" y="153"/>
                      </a:cubicBezTo>
                      <a:cubicBezTo>
                        <a:pt x="487" y="153"/>
                        <a:pt x="486" y="152"/>
                        <a:pt x="485" y="150"/>
                      </a:cubicBezTo>
                      <a:cubicBezTo>
                        <a:pt x="479" y="130"/>
                        <a:pt x="479" y="130"/>
                        <a:pt x="479" y="130"/>
                      </a:cubicBezTo>
                      <a:cubicBezTo>
                        <a:pt x="475" y="130"/>
                        <a:pt x="470" y="130"/>
                        <a:pt x="465" y="129"/>
                      </a:cubicBezTo>
                      <a:cubicBezTo>
                        <a:pt x="456" y="147"/>
                        <a:pt x="456" y="147"/>
                        <a:pt x="456" y="147"/>
                      </a:cubicBezTo>
                      <a:cubicBezTo>
                        <a:pt x="455" y="149"/>
                        <a:pt x="453" y="151"/>
                        <a:pt x="451" y="150"/>
                      </a:cubicBezTo>
                      <a:cubicBezTo>
                        <a:pt x="449" y="150"/>
                        <a:pt x="448" y="148"/>
                        <a:pt x="448" y="146"/>
                      </a:cubicBezTo>
                      <a:cubicBezTo>
                        <a:pt x="448" y="146"/>
                        <a:pt x="448" y="146"/>
                        <a:pt x="448" y="145"/>
                      </a:cubicBezTo>
                      <a:cubicBezTo>
                        <a:pt x="448" y="125"/>
                        <a:pt x="448" y="125"/>
                        <a:pt x="448" y="125"/>
                      </a:cubicBezTo>
                      <a:cubicBezTo>
                        <a:pt x="444" y="123"/>
                        <a:pt x="439" y="121"/>
                        <a:pt x="435" y="119"/>
                      </a:cubicBezTo>
                      <a:cubicBezTo>
                        <a:pt x="420" y="134"/>
                        <a:pt x="420" y="134"/>
                        <a:pt x="420" y="134"/>
                      </a:cubicBezTo>
                      <a:cubicBezTo>
                        <a:pt x="419" y="135"/>
                        <a:pt x="417" y="136"/>
                        <a:pt x="415" y="135"/>
                      </a:cubicBezTo>
                      <a:cubicBezTo>
                        <a:pt x="414" y="134"/>
                        <a:pt x="413" y="133"/>
                        <a:pt x="413" y="131"/>
                      </a:cubicBezTo>
                      <a:cubicBezTo>
                        <a:pt x="413" y="131"/>
                        <a:pt x="413" y="130"/>
                        <a:pt x="414" y="129"/>
                      </a:cubicBezTo>
                      <a:cubicBezTo>
                        <a:pt x="420" y="110"/>
                        <a:pt x="420" y="110"/>
                        <a:pt x="420" y="110"/>
                      </a:cubicBezTo>
                      <a:cubicBezTo>
                        <a:pt x="416" y="107"/>
                        <a:pt x="413" y="104"/>
                        <a:pt x="409" y="101"/>
                      </a:cubicBezTo>
                      <a:cubicBezTo>
                        <a:pt x="391" y="110"/>
                        <a:pt x="391" y="110"/>
                        <a:pt x="391" y="110"/>
                      </a:cubicBezTo>
                      <a:cubicBezTo>
                        <a:pt x="389" y="111"/>
                        <a:pt x="387" y="111"/>
                        <a:pt x="386" y="109"/>
                      </a:cubicBezTo>
                      <a:cubicBezTo>
                        <a:pt x="385" y="109"/>
                        <a:pt x="385" y="108"/>
                        <a:pt x="385" y="107"/>
                      </a:cubicBezTo>
                      <a:cubicBezTo>
                        <a:pt x="385" y="106"/>
                        <a:pt x="385" y="104"/>
                        <a:pt x="386" y="104"/>
                      </a:cubicBezTo>
                      <a:cubicBezTo>
                        <a:pt x="398" y="87"/>
                        <a:pt x="398" y="87"/>
                        <a:pt x="398" y="87"/>
                      </a:cubicBezTo>
                      <a:cubicBezTo>
                        <a:pt x="395" y="83"/>
                        <a:pt x="393" y="79"/>
                        <a:pt x="391" y="75"/>
                      </a:cubicBezTo>
                      <a:cubicBezTo>
                        <a:pt x="371" y="78"/>
                        <a:pt x="371" y="78"/>
                        <a:pt x="371" y="78"/>
                      </a:cubicBezTo>
                      <a:cubicBezTo>
                        <a:pt x="369" y="79"/>
                        <a:pt x="366" y="78"/>
                        <a:pt x="365" y="76"/>
                      </a:cubicBezTo>
                      <a:cubicBezTo>
                        <a:pt x="365" y="75"/>
                        <a:pt x="365" y="75"/>
                        <a:pt x="365" y="74"/>
                      </a:cubicBezTo>
                      <a:cubicBezTo>
                        <a:pt x="365" y="73"/>
                        <a:pt x="366" y="71"/>
                        <a:pt x="368" y="71"/>
                      </a:cubicBezTo>
                      <a:cubicBezTo>
                        <a:pt x="384" y="59"/>
                        <a:pt x="384" y="59"/>
                        <a:pt x="384" y="59"/>
                      </a:cubicBezTo>
                      <a:cubicBezTo>
                        <a:pt x="383" y="54"/>
                        <a:pt x="382" y="50"/>
                        <a:pt x="381" y="45"/>
                      </a:cubicBezTo>
                      <a:cubicBezTo>
                        <a:pt x="361" y="42"/>
                        <a:pt x="361" y="42"/>
                        <a:pt x="361" y="42"/>
                      </a:cubicBezTo>
                      <a:cubicBezTo>
                        <a:pt x="359" y="42"/>
                        <a:pt x="357" y="40"/>
                        <a:pt x="357" y="38"/>
                      </a:cubicBezTo>
                      <a:cubicBezTo>
                        <a:pt x="357" y="38"/>
                        <a:pt x="357" y="38"/>
                        <a:pt x="357" y="38"/>
                      </a:cubicBezTo>
                      <a:cubicBezTo>
                        <a:pt x="357" y="36"/>
                        <a:pt x="358" y="34"/>
                        <a:pt x="360" y="34"/>
                      </a:cubicBezTo>
                      <a:cubicBezTo>
                        <a:pt x="380" y="28"/>
                        <a:pt x="380" y="28"/>
                        <a:pt x="380" y="28"/>
                      </a:cubicBezTo>
                      <a:cubicBezTo>
                        <a:pt x="380" y="23"/>
                        <a:pt x="380" y="18"/>
                        <a:pt x="381" y="13"/>
                      </a:cubicBezTo>
                      <a:cubicBezTo>
                        <a:pt x="363" y="4"/>
                        <a:pt x="363" y="4"/>
                        <a:pt x="363" y="4"/>
                      </a:cubicBezTo>
                      <a:cubicBezTo>
                        <a:pt x="361" y="4"/>
                        <a:pt x="360" y="2"/>
                        <a:pt x="360" y="0"/>
                      </a:cubicBezTo>
                      <a:cubicBezTo>
                        <a:pt x="360" y="0"/>
                        <a:pt x="360" y="0"/>
                        <a:pt x="360" y="0"/>
                      </a:cubicBezTo>
                      <a:cubicBezTo>
                        <a:pt x="110" y="0"/>
                        <a:pt x="110" y="0"/>
                        <a:pt x="110" y="0"/>
                      </a:cubicBezTo>
                      <a:cubicBezTo>
                        <a:pt x="103" y="41"/>
                        <a:pt x="83" y="85"/>
                        <a:pt x="83" y="85"/>
                      </a:cubicBezTo>
                      <a:cubicBezTo>
                        <a:pt x="71" y="115"/>
                        <a:pt x="79" y="137"/>
                        <a:pt x="79" y="137"/>
                      </a:cubicBezTo>
                      <a:cubicBezTo>
                        <a:pt x="103" y="178"/>
                        <a:pt x="84" y="200"/>
                        <a:pt x="68" y="221"/>
                      </a:cubicBezTo>
                      <a:cubicBezTo>
                        <a:pt x="53" y="242"/>
                        <a:pt x="0" y="315"/>
                        <a:pt x="51" y="317"/>
                      </a:cubicBezTo>
                      <a:cubicBezTo>
                        <a:pt x="99" y="318"/>
                        <a:pt x="84" y="334"/>
                        <a:pt x="84" y="334"/>
                      </a:cubicBezTo>
                      <a:cubicBezTo>
                        <a:pt x="63" y="380"/>
                        <a:pt x="96" y="381"/>
                        <a:pt x="96" y="381"/>
                      </a:cubicBezTo>
                      <a:cubicBezTo>
                        <a:pt x="81" y="408"/>
                        <a:pt x="103" y="409"/>
                        <a:pt x="103" y="409"/>
                      </a:cubicBezTo>
                      <a:cubicBezTo>
                        <a:pt x="135" y="409"/>
                        <a:pt x="118" y="438"/>
                        <a:pt x="118" y="438"/>
                      </a:cubicBezTo>
                      <a:cubicBezTo>
                        <a:pt x="79" y="481"/>
                        <a:pt x="113" y="524"/>
                        <a:pt x="162" y="514"/>
                      </a:cubicBezTo>
                      <a:cubicBezTo>
                        <a:pt x="259" y="494"/>
                        <a:pt x="309" y="527"/>
                        <a:pt x="286" y="597"/>
                      </a:cubicBezTo>
                      <a:cubicBezTo>
                        <a:pt x="263" y="666"/>
                        <a:pt x="232" y="709"/>
                        <a:pt x="232" y="709"/>
                      </a:cubicBezTo>
                      <a:cubicBezTo>
                        <a:pt x="659" y="709"/>
                        <a:pt x="659" y="709"/>
                        <a:pt x="659" y="709"/>
                      </a:cubicBezTo>
                      <a:cubicBezTo>
                        <a:pt x="568" y="521"/>
                        <a:pt x="568" y="521"/>
                        <a:pt x="568" y="521"/>
                      </a:cubicBezTo>
                      <a:cubicBezTo>
                        <a:pt x="540" y="458"/>
                        <a:pt x="606" y="330"/>
                        <a:pt x="606" y="330"/>
                      </a:cubicBezTo>
                      <a:close/>
                      <a:moveTo>
                        <a:pt x="334" y="176"/>
                      </a:moveTo>
                      <a:cubicBezTo>
                        <a:pt x="322" y="168"/>
                        <a:pt x="322" y="168"/>
                        <a:pt x="322" y="168"/>
                      </a:cubicBezTo>
                      <a:cubicBezTo>
                        <a:pt x="320" y="169"/>
                        <a:pt x="317" y="171"/>
                        <a:pt x="314" y="173"/>
                      </a:cubicBezTo>
                      <a:cubicBezTo>
                        <a:pt x="316" y="187"/>
                        <a:pt x="316" y="187"/>
                        <a:pt x="316" y="187"/>
                      </a:cubicBezTo>
                      <a:cubicBezTo>
                        <a:pt x="316" y="187"/>
                        <a:pt x="316" y="188"/>
                        <a:pt x="316" y="188"/>
                      </a:cubicBezTo>
                      <a:cubicBezTo>
                        <a:pt x="316" y="189"/>
                        <a:pt x="315" y="190"/>
                        <a:pt x="314" y="191"/>
                      </a:cubicBezTo>
                      <a:cubicBezTo>
                        <a:pt x="313" y="191"/>
                        <a:pt x="311" y="190"/>
                        <a:pt x="311" y="189"/>
                      </a:cubicBezTo>
                      <a:cubicBezTo>
                        <a:pt x="302" y="177"/>
                        <a:pt x="302" y="177"/>
                        <a:pt x="302" y="177"/>
                      </a:cubicBezTo>
                      <a:cubicBezTo>
                        <a:pt x="299" y="178"/>
                        <a:pt x="296" y="179"/>
                        <a:pt x="293" y="180"/>
                      </a:cubicBezTo>
                      <a:cubicBezTo>
                        <a:pt x="290" y="194"/>
                        <a:pt x="290" y="194"/>
                        <a:pt x="290" y="194"/>
                      </a:cubicBezTo>
                      <a:cubicBezTo>
                        <a:pt x="290" y="194"/>
                        <a:pt x="290" y="194"/>
                        <a:pt x="290" y="194"/>
                      </a:cubicBezTo>
                      <a:cubicBezTo>
                        <a:pt x="290" y="195"/>
                        <a:pt x="289" y="197"/>
                        <a:pt x="288" y="197"/>
                      </a:cubicBezTo>
                      <a:cubicBezTo>
                        <a:pt x="288" y="197"/>
                        <a:pt x="288" y="197"/>
                        <a:pt x="288" y="197"/>
                      </a:cubicBezTo>
                      <a:cubicBezTo>
                        <a:pt x="286" y="197"/>
                        <a:pt x="285" y="196"/>
                        <a:pt x="285" y="194"/>
                      </a:cubicBezTo>
                      <a:cubicBezTo>
                        <a:pt x="281" y="180"/>
                        <a:pt x="281" y="180"/>
                        <a:pt x="281" y="180"/>
                      </a:cubicBezTo>
                      <a:cubicBezTo>
                        <a:pt x="277" y="180"/>
                        <a:pt x="274" y="180"/>
                        <a:pt x="270" y="180"/>
                      </a:cubicBezTo>
                      <a:cubicBezTo>
                        <a:pt x="264" y="192"/>
                        <a:pt x="264" y="192"/>
                        <a:pt x="264" y="192"/>
                      </a:cubicBezTo>
                      <a:cubicBezTo>
                        <a:pt x="264" y="194"/>
                        <a:pt x="262" y="195"/>
                        <a:pt x="261" y="194"/>
                      </a:cubicBezTo>
                      <a:cubicBezTo>
                        <a:pt x="259" y="194"/>
                        <a:pt x="258" y="193"/>
                        <a:pt x="258" y="192"/>
                      </a:cubicBezTo>
                      <a:cubicBezTo>
                        <a:pt x="258" y="191"/>
                        <a:pt x="258" y="191"/>
                        <a:pt x="259" y="191"/>
                      </a:cubicBezTo>
                      <a:cubicBezTo>
                        <a:pt x="259" y="177"/>
                        <a:pt x="259" y="177"/>
                        <a:pt x="259" y="177"/>
                      </a:cubicBezTo>
                      <a:cubicBezTo>
                        <a:pt x="255" y="176"/>
                        <a:pt x="252" y="174"/>
                        <a:pt x="249" y="173"/>
                      </a:cubicBezTo>
                      <a:cubicBezTo>
                        <a:pt x="239" y="183"/>
                        <a:pt x="239" y="183"/>
                        <a:pt x="239" y="183"/>
                      </a:cubicBezTo>
                      <a:cubicBezTo>
                        <a:pt x="238" y="184"/>
                        <a:pt x="237" y="185"/>
                        <a:pt x="235" y="184"/>
                      </a:cubicBezTo>
                      <a:cubicBezTo>
                        <a:pt x="235" y="183"/>
                        <a:pt x="234" y="182"/>
                        <a:pt x="234" y="181"/>
                      </a:cubicBezTo>
                      <a:cubicBezTo>
                        <a:pt x="234" y="181"/>
                        <a:pt x="234" y="180"/>
                        <a:pt x="235" y="180"/>
                      </a:cubicBezTo>
                      <a:cubicBezTo>
                        <a:pt x="239" y="166"/>
                        <a:pt x="239" y="166"/>
                        <a:pt x="239" y="166"/>
                      </a:cubicBezTo>
                      <a:cubicBezTo>
                        <a:pt x="236" y="164"/>
                        <a:pt x="234" y="162"/>
                        <a:pt x="231" y="160"/>
                      </a:cubicBezTo>
                      <a:cubicBezTo>
                        <a:pt x="219" y="166"/>
                        <a:pt x="219" y="166"/>
                        <a:pt x="219" y="166"/>
                      </a:cubicBezTo>
                      <a:cubicBezTo>
                        <a:pt x="218" y="167"/>
                        <a:pt x="216" y="167"/>
                        <a:pt x="215" y="166"/>
                      </a:cubicBezTo>
                      <a:cubicBezTo>
                        <a:pt x="214" y="165"/>
                        <a:pt x="214" y="165"/>
                        <a:pt x="214" y="164"/>
                      </a:cubicBezTo>
                      <a:cubicBezTo>
                        <a:pt x="214" y="163"/>
                        <a:pt x="214" y="163"/>
                        <a:pt x="215" y="162"/>
                      </a:cubicBezTo>
                      <a:cubicBezTo>
                        <a:pt x="224" y="151"/>
                        <a:pt x="224" y="151"/>
                        <a:pt x="224" y="151"/>
                      </a:cubicBezTo>
                      <a:cubicBezTo>
                        <a:pt x="222" y="148"/>
                        <a:pt x="220" y="145"/>
                        <a:pt x="218" y="142"/>
                      </a:cubicBezTo>
                      <a:cubicBezTo>
                        <a:pt x="204" y="144"/>
                        <a:pt x="204" y="144"/>
                        <a:pt x="204" y="144"/>
                      </a:cubicBezTo>
                      <a:cubicBezTo>
                        <a:pt x="203" y="145"/>
                        <a:pt x="201" y="144"/>
                        <a:pt x="201" y="143"/>
                      </a:cubicBezTo>
                      <a:cubicBezTo>
                        <a:pt x="201" y="142"/>
                        <a:pt x="201" y="142"/>
                        <a:pt x="201" y="141"/>
                      </a:cubicBezTo>
                      <a:cubicBezTo>
                        <a:pt x="201" y="140"/>
                        <a:pt x="201" y="139"/>
                        <a:pt x="202" y="139"/>
                      </a:cubicBezTo>
                      <a:cubicBezTo>
                        <a:pt x="214" y="131"/>
                        <a:pt x="214" y="131"/>
                        <a:pt x="214" y="131"/>
                      </a:cubicBezTo>
                      <a:cubicBezTo>
                        <a:pt x="213" y="127"/>
                        <a:pt x="212" y="124"/>
                        <a:pt x="212" y="121"/>
                      </a:cubicBezTo>
                      <a:cubicBezTo>
                        <a:pt x="198" y="119"/>
                        <a:pt x="198" y="119"/>
                        <a:pt x="198" y="119"/>
                      </a:cubicBezTo>
                      <a:cubicBezTo>
                        <a:pt x="196" y="119"/>
                        <a:pt x="195" y="118"/>
                        <a:pt x="195" y="116"/>
                      </a:cubicBezTo>
                      <a:cubicBezTo>
                        <a:pt x="195" y="116"/>
                        <a:pt x="195" y="116"/>
                        <a:pt x="195" y="116"/>
                      </a:cubicBezTo>
                      <a:cubicBezTo>
                        <a:pt x="195" y="114"/>
                        <a:pt x="196" y="113"/>
                        <a:pt x="197" y="113"/>
                      </a:cubicBezTo>
                      <a:cubicBezTo>
                        <a:pt x="211" y="109"/>
                        <a:pt x="211" y="109"/>
                        <a:pt x="211" y="109"/>
                      </a:cubicBezTo>
                      <a:cubicBezTo>
                        <a:pt x="211" y="105"/>
                        <a:pt x="211" y="102"/>
                        <a:pt x="212" y="99"/>
                      </a:cubicBezTo>
                      <a:cubicBezTo>
                        <a:pt x="199" y="92"/>
                        <a:pt x="199" y="92"/>
                        <a:pt x="199" y="92"/>
                      </a:cubicBezTo>
                      <a:cubicBezTo>
                        <a:pt x="198" y="92"/>
                        <a:pt x="197" y="91"/>
                        <a:pt x="197" y="89"/>
                      </a:cubicBezTo>
                      <a:cubicBezTo>
                        <a:pt x="197" y="89"/>
                        <a:pt x="197" y="89"/>
                        <a:pt x="197" y="89"/>
                      </a:cubicBezTo>
                      <a:cubicBezTo>
                        <a:pt x="197" y="87"/>
                        <a:pt x="199" y="86"/>
                        <a:pt x="200" y="87"/>
                      </a:cubicBezTo>
                      <a:cubicBezTo>
                        <a:pt x="215" y="87"/>
                        <a:pt x="215" y="87"/>
                        <a:pt x="215" y="87"/>
                      </a:cubicBezTo>
                      <a:cubicBezTo>
                        <a:pt x="216" y="84"/>
                        <a:pt x="217" y="81"/>
                        <a:pt x="218" y="78"/>
                      </a:cubicBezTo>
                      <a:cubicBezTo>
                        <a:pt x="208" y="68"/>
                        <a:pt x="208" y="68"/>
                        <a:pt x="208" y="68"/>
                      </a:cubicBezTo>
                      <a:cubicBezTo>
                        <a:pt x="208" y="67"/>
                        <a:pt x="207" y="66"/>
                        <a:pt x="207" y="65"/>
                      </a:cubicBezTo>
                      <a:cubicBezTo>
                        <a:pt x="207" y="65"/>
                        <a:pt x="207" y="64"/>
                        <a:pt x="207" y="64"/>
                      </a:cubicBezTo>
                      <a:cubicBezTo>
                        <a:pt x="208" y="62"/>
                        <a:pt x="210" y="62"/>
                        <a:pt x="211" y="63"/>
                      </a:cubicBezTo>
                      <a:cubicBezTo>
                        <a:pt x="225" y="67"/>
                        <a:pt x="225" y="67"/>
                        <a:pt x="225" y="67"/>
                      </a:cubicBezTo>
                      <a:cubicBezTo>
                        <a:pt x="227" y="65"/>
                        <a:pt x="229" y="62"/>
                        <a:pt x="232" y="60"/>
                      </a:cubicBezTo>
                      <a:cubicBezTo>
                        <a:pt x="225" y="47"/>
                        <a:pt x="225" y="47"/>
                        <a:pt x="225" y="47"/>
                      </a:cubicBezTo>
                      <a:cubicBezTo>
                        <a:pt x="225" y="46"/>
                        <a:pt x="224" y="46"/>
                        <a:pt x="224" y="45"/>
                      </a:cubicBezTo>
                      <a:cubicBezTo>
                        <a:pt x="224" y="44"/>
                        <a:pt x="225" y="44"/>
                        <a:pt x="225" y="43"/>
                      </a:cubicBezTo>
                      <a:cubicBezTo>
                        <a:pt x="227" y="42"/>
                        <a:pt x="228" y="42"/>
                        <a:pt x="229" y="43"/>
                      </a:cubicBezTo>
                      <a:cubicBezTo>
                        <a:pt x="241" y="52"/>
                        <a:pt x="241" y="52"/>
                        <a:pt x="241" y="52"/>
                      </a:cubicBezTo>
                      <a:cubicBezTo>
                        <a:pt x="243" y="50"/>
                        <a:pt x="246" y="48"/>
                        <a:pt x="249" y="47"/>
                      </a:cubicBezTo>
                      <a:cubicBezTo>
                        <a:pt x="247" y="33"/>
                        <a:pt x="247" y="33"/>
                        <a:pt x="247" y="33"/>
                      </a:cubicBezTo>
                      <a:cubicBezTo>
                        <a:pt x="247" y="32"/>
                        <a:pt x="247" y="32"/>
                        <a:pt x="247" y="32"/>
                      </a:cubicBezTo>
                      <a:cubicBezTo>
                        <a:pt x="247" y="30"/>
                        <a:pt x="248" y="29"/>
                        <a:pt x="249" y="29"/>
                      </a:cubicBezTo>
                      <a:cubicBezTo>
                        <a:pt x="250" y="28"/>
                        <a:pt x="252" y="29"/>
                        <a:pt x="252" y="31"/>
                      </a:cubicBezTo>
                      <a:cubicBezTo>
                        <a:pt x="261" y="42"/>
                        <a:pt x="261" y="42"/>
                        <a:pt x="261" y="42"/>
                      </a:cubicBezTo>
                      <a:cubicBezTo>
                        <a:pt x="264" y="41"/>
                        <a:pt x="267" y="40"/>
                        <a:pt x="270" y="40"/>
                      </a:cubicBezTo>
                      <a:cubicBezTo>
                        <a:pt x="273" y="26"/>
                        <a:pt x="273" y="26"/>
                        <a:pt x="273" y="26"/>
                      </a:cubicBezTo>
                      <a:cubicBezTo>
                        <a:pt x="273" y="26"/>
                        <a:pt x="273" y="26"/>
                        <a:pt x="273" y="26"/>
                      </a:cubicBezTo>
                      <a:cubicBezTo>
                        <a:pt x="273" y="24"/>
                        <a:pt x="274" y="23"/>
                        <a:pt x="275" y="23"/>
                      </a:cubicBezTo>
                      <a:cubicBezTo>
                        <a:pt x="277" y="23"/>
                        <a:pt x="278" y="24"/>
                        <a:pt x="278" y="25"/>
                      </a:cubicBezTo>
                      <a:cubicBezTo>
                        <a:pt x="282" y="39"/>
                        <a:pt x="282" y="39"/>
                        <a:pt x="282" y="39"/>
                      </a:cubicBezTo>
                      <a:cubicBezTo>
                        <a:pt x="286" y="39"/>
                        <a:pt x="289" y="39"/>
                        <a:pt x="293" y="40"/>
                      </a:cubicBezTo>
                      <a:cubicBezTo>
                        <a:pt x="299" y="27"/>
                        <a:pt x="299" y="27"/>
                        <a:pt x="299" y="27"/>
                      </a:cubicBezTo>
                      <a:cubicBezTo>
                        <a:pt x="299" y="26"/>
                        <a:pt x="301" y="25"/>
                        <a:pt x="302" y="25"/>
                      </a:cubicBezTo>
                      <a:cubicBezTo>
                        <a:pt x="304" y="25"/>
                        <a:pt x="305" y="27"/>
                        <a:pt x="305" y="28"/>
                      </a:cubicBezTo>
                      <a:cubicBezTo>
                        <a:pt x="305" y="28"/>
                        <a:pt x="305" y="28"/>
                        <a:pt x="304" y="29"/>
                      </a:cubicBezTo>
                      <a:cubicBezTo>
                        <a:pt x="304" y="43"/>
                        <a:pt x="304" y="43"/>
                        <a:pt x="304" y="43"/>
                      </a:cubicBezTo>
                      <a:cubicBezTo>
                        <a:pt x="308" y="44"/>
                        <a:pt x="311" y="45"/>
                        <a:pt x="314" y="47"/>
                      </a:cubicBezTo>
                      <a:cubicBezTo>
                        <a:pt x="324" y="37"/>
                        <a:pt x="324" y="37"/>
                        <a:pt x="324" y="37"/>
                      </a:cubicBezTo>
                      <a:cubicBezTo>
                        <a:pt x="325" y="35"/>
                        <a:pt x="326" y="35"/>
                        <a:pt x="328" y="36"/>
                      </a:cubicBezTo>
                      <a:cubicBezTo>
                        <a:pt x="328" y="36"/>
                        <a:pt x="329" y="37"/>
                        <a:pt x="329" y="38"/>
                      </a:cubicBezTo>
                      <a:cubicBezTo>
                        <a:pt x="329" y="39"/>
                        <a:pt x="329" y="39"/>
                        <a:pt x="328" y="40"/>
                      </a:cubicBezTo>
                      <a:cubicBezTo>
                        <a:pt x="324" y="53"/>
                        <a:pt x="324" y="53"/>
                        <a:pt x="324" y="53"/>
                      </a:cubicBezTo>
                      <a:cubicBezTo>
                        <a:pt x="327" y="55"/>
                        <a:pt x="329" y="57"/>
                        <a:pt x="332" y="60"/>
                      </a:cubicBezTo>
                      <a:cubicBezTo>
                        <a:pt x="344" y="53"/>
                        <a:pt x="344" y="53"/>
                        <a:pt x="344" y="53"/>
                      </a:cubicBezTo>
                      <a:cubicBezTo>
                        <a:pt x="345" y="52"/>
                        <a:pt x="347" y="52"/>
                        <a:pt x="348" y="54"/>
                      </a:cubicBezTo>
                      <a:cubicBezTo>
                        <a:pt x="349" y="54"/>
                        <a:pt x="349" y="55"/>
                        <a:pt x="349" y="55"/>
                      </a:cubicBezTo>
                      <a:cubicBezTo>
                        <a:pt x="349" y="56"/>
                        <a:pt x="349" y="57"/>
                        <a:pt x="348" y="58"/>
                      </a:cubicBezTo>
                      <a:cubicBezTo>
                        <a:pt x="339" y="69"/>
                        <a:pt x="339" y="69"/>
                        <a:pt x="339" y="69"/>
                      </a:cubicBezTo>
                      <a:cubicBezTo>
                        <a:pt x="341" y="72"/>
                        <a:pt x="343" y="75"/>
                        <a:pt x="345" y="78"/>
                      </a:cubicBezTo>
                      <a:cubicBezTo>
                        <a:pt x="359" y="75"/>
                        <a:pt x="359" y="75"/>
                        <a:pt x="359" y="75"/>
                      </a:cubicBezTo>
                      <a:cubicBezTo>
                        <a:pt x="360" y="75"/>
                        <a:pt x="362" y="76"/>
                        <a:pt x="362" y="77"/>
                      </a:cubicBezTo>
                      <a:cubicBezTo>
                        <a:pt x="362" y="77"/>
                        <a:pt x="362" y="78"/>
                        <a:pt x="362" y="78"/>
                      </a:cubicBezTo>
                      <a:cubicBezTo>
                        <a:pt x="362" y="79"/>
                        <a:pt x="362" y="80"/>
                        <a:pt x="361" y="81"/>
                      </a:cubicBezTo>
                      <a:cubicBezTo>
                        <a:pt x="349" y="89"/>
                        <a:pt x="349" y="89"/>
                        <a:pt x="349" y="89"/>
                      </a:cubicBezTo>
                      <a:cubicBezTo>
                        <a:pt x="350" y="92"/>
                        <a:pt x="351" y="95"/>
                        <a:pt x="351" y="99"/>
                      </a:cubicBezTo>
                      <a:cubicBezTo>
                        <a:pt x="365" y="101"/>
                        <a:pt x="365" y="101"/>
                        <a:pt x="365" y="101"/>
                      </a:cubicBezTo>
                      <a:cubicBezTo>
                        <a:pt x="367" y="101"/>
                        <a:pt x="368" y="102"/>
                        <a:pt x="368" y="104"/>
                      </a:cubicBezTo>
                      <a:cubicBezTo>
                        <a:pt x="368" y="104"/>
                        <a:pt x="368" y="104"/>
                        <a:pt x="368" y="104"/>
                      </a:cubicBezTo>
                      <a:cubicBezTo>
                        <a:pt x="368" y="105"/>
                        <a:pt x="367" y="106"/>
                        <a:pt x="366" y="107"/>
                      </a:cubicBezTo>
                      <a:cubicBezTo>
                        <a:pt x="352" y="111"/>
                        <a:pt x="352" y="111"/>
                        <a:pt x="352" y="111"/>
                      </a:cubicBezTo>
                      <a:cubicBezTo>
                        <a:pt x="352" y="114"/>
                        <a:pt x="352" y="118"/>
                        <a:pt x="351" y="121"/>
                      </a:cubicBezTo>
                      <a:cubicBezTo>
                        <a:pt x="364" y="127"/>
                        <a:pt x="364" y="127"/>
                        <a:pt x="364" y="127"/>
                      </a:cubicBezTo>
                      <a:cubicBezTo>
                        <a:pt x="365" y="128"/>
                        <a:pt x="366" y="129"/>
                        <a:pt x="366" y="130"/>
                      </a:cubicBezTo>
                      <a:cubicBezTo>
                        <a:pt x="366" y="130"/>
                        <a:pt x="366" y="130"/>
                        <a:pt x="366" y="131"/>
                      </a:cubicBezTo>
                      <a:cubicBezTo>
                        <a:pt x="366" y="132"/>
                        <a:pt x="364" y="133"/>
                        <a:pt x="363" y="133"/>
                      </a:cubicBezTo>
                      <a:cubicBezTo>
                        <a:pt x="348" y="133"/>
                        <a:pt x="348" y="133"/>
                        <a:pt x="348" y="133"/>
                      </a:cubicBezTo>
                      <a:cubicBezTo>
                        <a:pt x="347" y="136"/>
                        <a:pt x="346" y="139"/>
                        <a:pt x="345" y="142"/>
                      </a:cubicBezTo>
                      <a:cubicBezTo>
                        <a:pt x="355" y="152"/>
                        <a:pt x="355" y="152"/>
                        <a:pt x="355" y="152"/>
                      </a:cubicBezTo>
                      <a:cubicBezTo>
                        <a:pt x="355" y="153"/>
                        <a:pt x="356" y="153"/>
                        <a:pt x="356" y="154"/>
                      </a:cubicBezTo>
                      <a:cubicBezTo>
                        <a:pt x="356" y="155"/>
                        <a:pt x="356" y="155"/>
                        <a:pt x="356" y="156"/>
                      </a:cubicBezTo>
                      <a:cubicBezTo>
                        <a:pt x="355" y="157"/>
                        <a:pt x="353" y="158"/>
                        <a:pt x="352" y="157"/>
                      </a:cubicBezTo>
                      <a:cubicBezTo>
                        <a:pt x="338" y="152"/>
                        <a:pt x="338" y="152"/>
                        <a:pt x="338" y="152"/>
                      </a:cubicBezTo>
                      <a:cubicBezTo>
                        <a:pt x="336" y="155"/>
                        <a:pt x="334" y="157"/>
                        <a:pt x="331" y="160"/>
                      </a:cubicBezTo>
                      <a:cubicBezTo>
                        <a:pt x="338" y="173"/>
                        <a:pt x="338" y="173"/>
                        <a:pt x="338" y="173"/>
                      </a:cubicBezTo>
                      <a:cubicBezTo>
                        <a:pt x="338" y="173"/>
                        <a:pt x="339" y="174"/>
                        <a:pt x="339" y="174"/>
                      </a:cubicBezTo>
                      <a:cubicBezTo>
                        <a:pt x="339" y="175"/>
                        <a:pt x="338" y="176"/>
                        <a:pt x="338" y="176"/>
                      </a:cubicBezTo>
                      <a:cubicBezTo>
                        <a:pt x="336" y="177"/>
                        <a:pt x="335" y="177"/>
                        <a:pt x="334" y="176"/>
                      </a:cubicBezTo>
                      <a:close/>
                      <a:moveTo>
                        <a:pt x="451" y="192"/>
                      </a:moveTo>
                      <a:cubicBezTo>
                        <a:pt x="442" y="195"/>
                        <a:pt x="442" y="195"/>
                        <a:pt x="442" y="195"/>
                      </a:cubicBezTo>
                      <a:cubicBezTo>
                        <a:pt x="442" y="197"/>
                        <a:pt x="442" y="200"/>
                        <a:pt x="441" y="202"/>
                      </a:cubicBezTo>
                      <a:cubicBezTo>
                        <a:pt x="450" y="206"/>
                        <a:pt x="450" y="206"/>
                        <a:pt x="450" y="206"/>
                      </a:cubicBezTo>
                      <a:cubicBezTo>
                        <a:pt x="451" y="206"/>
                        <a:pt x="451" y="207"/>
                        <a:pt x="451" y="208"/>
                      </a:cubicBezTo>
                      <a:cubicBezTo>
                        <a:pt x="451" y="208"/>
                        <a:pt x="451" y="208"/>
                        <a:pt x="451" y="208"/>
                      </a:cubicBezTo>
                      <a:cubicBezTo>
                        <a:pt x="451" y="209"/>
                        <a:pt x="450" y="210"/>
                        <a:pt x="449" y="210"/>
                      </a:cubicBezTo>
                      <a:cubicBezTo>
                        <a:pt x="439" y="210"/>
                        <a:pt x="439" y="210"/>
                        <a:pt x="439" y="210"/>
                      </a:cubicBezTo>
                      <a:cubicBezTo>
                        <a:pt x="439" y="212"/>
                        <a:pt x="438" y="214"/>
                        <a:pt x="437" y="216"/>
                      </a:cubicBezTo>
                      <a:cubicBezTo>
                        <a:pt x="444" y="223"/>
                        <a:pt x="444" y="223"/>
                        <a:pt x="444" y="223"/>
                      </a:cubicBezTo>
                      <a:cubicBezTo>
                        <a:pt x="444" y="223"/>
                        <a:pt x="444" y="224"/>
                        <a:pt x="444" y="224"/>
                      </a:cubicBezTo>
                      <a:cubicBezTo>
                        <a:pt x="444" y="225"/>
                        <a:pt x="444" y="225"/>
                        <a:pt x="444" y="225"/>
                      </a:cubicBezTo>
                      <a:cubicBezTo>
                        <a:pt x="444" y="226"/>
                        <a:pt x="443" y="226"/>
                        <a:pt x="442" y="226"/>
                      </a:cubicBezTo>
                      <a:cubicBezTo>
                        <a:pt x="433" y="223"/>
                        <a:pt x="433" y="223"/>
                        <a:pt x="433" y="223"/>
                      </a:cubicBezTo>
                      <a:cubicBezTo>
                        <a:pt x="431" y="224"/>
                        <a:pt x="430" y="226"/>
                        <a:pt x="428" y="228"/>
                      </a:cubicBezTo>
                      <a:cubicBezTo>
                        <a:pt x="433" y="236"/>
                        <a:pt x="433" y="236"/>
                        <a:pt x="433" y="236"/>
                      </a:cubicBezTo>
                      <a:cubicBezTo>
                        <a:pt x="433" y="237"/>
                        <a:pt x="433" y="237"/>
                        <a:pt x="433" y="237"/>
                      </a:cubicBezTo>
                      <a:cubicBezTo>
                        <a:pt x="433" y="238"/>
                        <a:pt x="433" y="239"/>
                        <a:pt x="432" y="239"/>
                      </a:cubicBezTo>
                      <a:cubicBezTo>
                        <a:pt x="431" y="240"/>
                        <a:pt x="430" y="239"/>
                        <a:pt x="430" y="239"/>
                      </a:cubicBezTo>
                      <a:cubicBezTo>
                        <a:pt x="422" y="233"/>
                        <a:pt x="422" y="233"/>
                        <a:pt x="422" y="233"/>
                      </a:cubicBezTo>
                      <a:cubicBezTo>
                        <a:pt x="420" y="234"/>
                        <a:pt x="418" y="235"/>
                        <a:pt x="416" y="236"/>
                      </a:cubicBezTo>
                      <a:cubicBezTo>
                        <a:pt x="418" y="246"/>
                        <a:pt x="418" y="246"/>
                        <a:pt x="418" y="246"/>
                      </a:cubicBezTo>
                      <a:cubicBezTo>
                        <a:pt x="418" y="246"/>
                        <a:pt x="418" y="246"/>
                        <a:pt x="418" y="247"/>
                      </a:cubicBezTo>
                      <a:cubicBezTo>
                        <a:pt x="418" y="247"/>
                        <a:pt x="417" y="248"/>
                        <a:pt x="417" y="248"/>
                      </a:cubicBezTo>
                      <a:cubicBezTo>
                        <a:pt x="416" y="249"/>
                        <a:pt x="415" y="248"/>
                        <a:pt x="414" y="247"/>
                      </a:cubicBezTo>
                      <a:cubicBezTo>
                        <a:pt x="409" y="239"/>
                        <a:pt x="409" y="239"/>
                        <a:pt x="409" y="239"/>
                      </a:cubicBezTo>
                      <a:cubicBezTo>
                        <a:pt x="407" y="240"/>
                        <a:pt x="404" y="241"/>
                        <a:pt x="402" y="241"/>
                      </a:cubicBezTo>
                      <a:cubicBezTo>
                        <a:pt x="401" y="250"/>
                        <a:pt x="401" y="250"/>
                        <a:pt x="401" y="250"/>
                      </a:cubicBezTo>
                      <a:cubicBezTo>
                        <a:pt x="401" y="250"/>
                        <a:pt x="401" y="251"/>
                        <a:pt x="401" y="251"/>
                      </a:cubicBezTo>
                      <a:cubicBezTo>
                        <a:pt x="401" y="252"/>
                        <a:pt x="400" y="252"/>
                        <a:pt x="399" y="252"/>
                      </a:cubicBezTo>
                      <a:cubicBezTo>
                        <a:pt x="399" y="252"/>
                        <a:pt x="399" y="252"/>
                        <a:pt x="399" y="252"/>
                      </a:cubicBezTo>
                      <a:cubicBezTo>
                        <a:pt x="398" y="252"/>
                        <a:pt x="397" y="252"/>
                        <a:pt x="397" y="251"/>
                      </a:cubicBezTo>
                      <a:cubicBezTo>
                        <a:pt x="394" y="242"/>
                        <a:pt x="394" y="242"/>
                        <a:pt x="394" y="242"/>
                      </a:cubicBezTo>
                      <a:cubicBezTo>
                        <a:pt x="392" y="242"/>
                        <a:pt x="390" y="241"/>
                        <a:pt x="387" y="241"/>
                      </a:cubicBezTo>
                      <a:cubicBezTo>
                        <a:pt x="383" y="250"/>
                        <a:pt x="383" y="250"/>
                        <a:pt x="383" y="250"/>
                      </a:cubicBezTo>
                      <a:cubicBezTo>
                        <a:pt x="383" y="251"/>
                        <a:pt x="382" y="251"/>
                        <a:pt x="381" y="251"/>
                      </a:cubicBezTo>
                      <a:cubicBezTo>
                        <a:pt x="380" y="251"/>
                        <a:pt x="379" y="250"/>
                        <a:pt x="379" y="249"/>
                      </a:cubicBezTo>
                      <a:cubicBezTo>
                        <a:pt x="379" y="249"/>
                        <a:pt x="379" y="249"/>
                        <a:pt x="379" y="249"/>
                      </a:cubicBezTo>
                      <a:cubicBezTo>
                        <a:pt x="380" y="239"/>
                        <a:pt x="380" y="239"/>
                        <a:pt x="380" y="239"/>
                      </a:cubicBezTo>
                      <a:cubicBezTo>
                        <a:pt x="377" y="238"/>
                        <a:pt x="375" y="237"/>
                        <a:pt x="373" y="236"/>
                      </a:cubicBezTo>
                      <a:cubicBezTo>
                        <a:pt x="367" y="243"/>
                        <a:pt x="367" y="243"/>
                        <a:pt x="367" y="243"/>
                      </a:cubicBezTo>
                      <a:cubicBezTo>
                        <a:pt x="366" y="244"/>
                        <a:pt x="365" y="244"/>
                        <a:pt x="364" y="244"/>
                      </a:cubicBezTo>
                      <a:cubicBezTo>
                        <a:pt x="364" y="243"/>
                        <a:pt x="363" y="243"/>
                        <a:pt x="363" y="242"/>
                      </a:cubicBezTo>
                      <a:cubicBezTo>
                        <a:pt x="363" y="242"/>
                        <a:pt x="363" y="242"/>
                        <a:pt x="364" y="241"/>
                      </a:cubicBezTo>
                      <a:cubicBezTo>
                        <a:pt x="367" y="232"/>
                        <a:pt x="367" y="232"/>
                        <a:pt x="367" y="232"/>
                      </a:cubicBezTo>
                      <a:cubicBezTo>
                        <a:pt x="365" y="231"/>
                        <a:pt x="363" y="229"/>
                        <a:pt x="361" y="228"/>
                      </a:cubicBezTo>
                      <a:cubicBezTo>
                        <a:pt x="353" y="232"/>
                        <a:pt x="353" y="232"/>
                        <a:pt x="353" y="232"/>
                      </a:cubicBezTo>
                      <a:cubicBezTo>
                        <a:pt x="352" y="233"/>
                        <a:pt x="351" y="233"/>
                        <a:pt x="350" y="232"/>
                      </a:cubicBezTo>
                      <a:cubicBezTo>
                        <a:pt x="350" y="232"/>
                        <a:pt x="350" y="231"/>
                        <a:pt x="350" y="231"/>
                      </a:cubicBezTo>
                      <a:cubicBezTo>
                        <a:pt x="350" y="230"/>
                        <a:pt x="350" y="230"/>
                        <a:pt x="351" y="229"/>
                      </a:cubicBezTo>
                      <a:cubicBezTo>
                        <a:pt x="356" y="222"/>
                        <a:pt x="356" y="222"/>
                        <a:pt x="356" y="222"/>
                      </a:cubicBezTo>
                      <a:cubicBezTo>
                        <a:pt x="355" y="220"/>
                        <a:pt x="354" y="218"/>
                        <a:pt x="353" y="216"/>
                      </a:cubicBezTo>
                      <a:cubicBezTo>
                        <a:pt x="343" y="217"/>
                        <a:pt x="343" y="217"/>
                        <a:pt x="343" y="217"/>
                      </a:cubicBezTo>
                      <a:cubicBezTo>
                        <a:pt x="342" y="218"/>
                        <a:pt x="341" y="217"/>
                        <a:pt x="341" y="216"/>
                      </a:cubicBezTo>
                      <a:cubicBezTo>
                        <a:pt x="341" y="216"/>
                        <a:pt x="341" y="216"/>
                        <a:pt x="341" y="216"/>
                      </a:cubicBezTo>
                      <a:cubicBezTo>
                        <a:pt x="341" y="215"/>
                        <a:pt x="341" y="214"/>
                        <a:pt x="342" y="214"/>
                      </a:cubicBezTo>
                      <a:cubicBezTo>
                        <a:pt x="350" y="208"/>
                        <a:pt x="350" y="208"/>
                        <a:pt x="350" y="208"/>
                      </a:cubicBezTo>
                      <a:cubicBezTo>
                        <a:pt x="349" y="206"/>
                        <a:pt x="349" y="204"/>
                        <a:pt x="348" y="202"/>
                      </a:cubicBezTo>
                      <a:cubicBezTo>
                        <a:pt x="339" y="200"/>
                        <a:pt x="339" y="200"/>
                        <a:pt x="339" y="200"/>
                      </a:cubicBezTo>
                      <a:cubicBezTo>
                        <a:pt x="338" y="200"/>
                        <a:pt x="337" y="200"/>
                        <a:pt x="337" y="199"/>
                      </a:cubicBezTo>
                      <a:cubicBezTo>
                        <a:pt x="337" y="199"/>
                        <a:pt x="337" y="198"/>
                        <a:pt x="337" y="198"/>
                      </a:cubicBezTo>
                      <a:cubicBezTo>
                        <a:pt x="337" y="197"/>
                        <a:pt x="338" y="197"/>
                        <a:pt x="339" y="197"/>
                      </a:cubicBezTo>
                      <a:cubicBezTo>
                        <a:pt x="348" y="194"/>
                        <a:pt x="348" y="194"/>
                        <a:pt x="348" y="194"/>
                      </a:cubicBezTo>
                      <a:cubicBezTo>
                        <a:pt x="348" y="191"/>
                        <a:pt x="348" y="189"/>
                        <a:pt x="348" y="187"/>
                      </a:cubicBezTo>
                      <a:cubicBezTo>
                        <a:pt x="340" y="183"/>
                        <a:pt x="340" y="183"/>
                        <a:pt x="340" y="183"/>
                      </a:cubicBezTo>
                      <a:cubicBezTo>
                        <a:pt x="339" y="182"/>
                        <a:pt x="338" y="182"/>
                        <a:pt x="338" y="181"/>
                      </a:cubicBezTo>
                      <a:cubicBezTo>
                        <a:pt x="338" y="181"/>
                        <a:pt x="338" y="181"/>
                        <a:pt x="338" y="180"/>
                      </a:cubicBezTo>
                      <a:cubicBezTo>
                        <a:pt x="339" y="179"/>
                        <a:pt x="340" y="179"/>
                        <a:pt x="341" y="179"/>
                      </a:cubicBezTo>
                      <a:cubicBezTo>
                        <a:pt x="350" y="179"/>
                        <a:pt x="350" y="179"/>
                        <a:pt x="350" y="179"/>
                      </a:cubicBezTo>
                      <a:cubicBezTo>
                        <a:pt x="351" y="177"/>
                        <a:pt x="352" y="175"/>
                        <a:pt x="353" y="173"/>
                      </a:cubicBezTo>
                      <a:cubicBezTo>
                        <a:pt x="346" y="166"/>
                        <a:pt x="346" y="166"/>
                        <a:pt x="346" y="166"/>
                      </a:cubicBezTo>
                      <a:cubicBezTo>
                        <a:pt x="346" y="166"/>
                        <a:pt x="345" y="165"/>
                        <a:pt x="345" y="165"/>
                      </a:cubicBezTo>
                      <a:cubicBezTo>
                        <a:pt x="345" y="164"/>
                        <a:pt x="345" y="164"/>
                        <a:pt x="345" y="164"/>
                      </a:cubicBezTo>
                      <a:cubicBezTo>
                        <a:pt x="346" y="163"/>
                        <a:pt x="347" y="163"/>
                        <a:pt x="348" y="163"/>
                      </a:cubicBezTo>
                      <a:cubicBezTo>
                        <a:pt x="357" y="166"/>
                        <a:pt x="357" y="166"/>
                        <a:pt x="357" y="166"/>
                      </a:cubicBezTo>
                      <a:cubicBezTo>
                        <a:pt x="358" y="164"/>
                        <a:pt x="360" y="163"/>
                        <a:pt x="361" y="161"/>
                      </a:cubicBezTo>
                      <a:cubicBezTo>
                        <a:pt x="357" y="153"/>
                        <a:pt x="357" y="153"/>
                        <a:pt x="357" y="153"/>
                      </a:cubicBezTo>
                      <a:cubicBezTo>
                        <a:pt x="357" y="152"/>
                        <a:pt x="357" y="152"/>
                        <a:pt x="357" y="151"/>
                      </a:cubicBezTo>
                      <a:cubicBezTo>
                        <a:pt x="357" y="151"/>
                        <a:pt x="357" y="150"/>
                        <a:pt x="357" y="150"/>
                      </a:cubicBezTo>
                      <a:cubicBezTo>
                        <a:pt x="358" y="149"/>
                        <a:pt x="359" y="149"/>
                        <a:pt x="360" y="150"/>
                      </a:cubicBezTo>
                      <a:cubicBezTo>
                        <a:pt x="368" y="156"/>
                        <a:pt x="368" y="156"/>
                        <a:pt x="368" y="156"/>
                      </a:cubicBezTo>
                      <a:cubicBezTo>
                        <a:pt x="369" y="155"/>
                        <a:pt x="371" y="153"/>
                        <a:pt x="373" y="152"/>
                      </a:cubicBezTo>
                      <a:cubicBezTo>
                        <a:pt x="372" y="143"/>
                        <a:pt x="372" y="143"/>
                        <a:pt x="372" y="143"/>
                      </a:cubicBezTo>
                      <a:cubicBezTo>
                        <a:pt x="372" y="143"/>
                        <a:pt x="372" y="143"/>
                        <a:pt x="372" y="142"/>
                      </a:cubicBezTo>
                      <a:cubicBezTo>
                        <a:pt x="372" y="142"/>
                        <a:pt x="372" y="141"/>
                        <a:pt x="373" y="141"/>
                      </a:cubicBezTo>
                      <a:cubicBezTo>
                        <a:pt x="374" y="140"/>
                        <a:pt x="375" y="141"/>
                        <a:pt x="375" y="142"/>
                      </a:cubicBezTo>
                      <a:cubicBezTo>
                        <a:pt x="381" y="149"/>
                        <a:pt x="381" y="149"/>
                        <a:pt x="381" y="149"/>
                      </a:cubicBezTo>
                      <a:cubicBezTo>
                        <a:pt x="383" y="149"/>
                        <a:pt x="385" y="148"/>
                        <a:pt x="387" y="148"/>
                      </a:cubicBezTo>
                      <a:cubicBezTo>
                        <a:pt x="389" y="138"/>
                        <a:pt x="389" y="138"/>
                        <a:pt x="389" y="138"/>
                      </a:cubicBezTo>
                      <a:cubicBezTo>
                        <a:pt x="389" y="138"/>
                        <a:pt x="389" y="138"/>
                        <a:pt x="389" y="138"/>
                      </a:cubicBezTo>
                      <a:cubicBezTo>
                        <a:pt x="389" y="137"/>
                        <a:pt x="390" y="136"/>
                        <a:pt x="391" y="136"/>
                      </a:cubicBezTo>
                      <a:cubicBezTo>
                        <a:pt x="392" y="136"/>
                        <a:pt x="393" y="137"/>
                        <a:pt x="393" y="138"/>
                      </a:cubicBezTo>
                      <a:cubicBezTo>
                        <a:pt x="395" y="147"/>
                        <a:pt x="395" y="147"/>
                        <a:pt x="395" y="147"/>
                      </a:cubicBezTo>
                      <a:cubicBezTo>
                        <a:pt x="398" y="147"/>
                        <a:pt x="400" y="147"/>
                        <a:pt x="402" y="148"/>
                      </a:cubicBezTo>
                      <a:cubicBezTo>
                        <a:pt x="407" y="139"/>
                        <a:pt x="407" y="139"/>
                        <a:pt x="407" y="139"/>
                      </a:cubicBezTo>
                      <a:cubicBezTo>
                        <a:pt x="407" y="138"/>
                        <a:pt x="408" y="138"/>
                        <a:pt x="409" y="138"/>
                      </a:cubicBezTo>
                      <a:cubicBezTo>
                        <a:pt x="410" y="138"/>
                        <a:pt x="410" y="139"/>
                        <a:pt x="410" y="140"/>
                      </a:cubicBezTo>
                      <a:cubicBezTo>
                        <a:pt x="410" y="140"/>
                        <a:pt x="410" y="140"/>
                        <a:pt x="410" y="140"/>
                      </a:cubicBezTo>
                      <a:cubicBezTo>
                        <a:pt x="410" y="150"/>
                        <a:pt x="410" y="150"/>
                        <a:pt x="410" y="150"/>
                      </a:cubicBezTo>
                      <a:cubicBezTo>
                        <a:pt x="412" y="150"/>
                        <a:pt x="414" y="151"/>
                        <a:pt x="416" y="152"/>
                      </a:cubicBezTo>
                      <a:cubicBezTo>
                        <a:pt x="423" y="146"/>
                        <a:pt x="423" y="146"/>
                        <a:pt x="423" y="146"/>
                      </a:cubicBezTo>
                      <a:cubicBezTo>
                        <a:pt x="424" y="145"/>
                        <a:pt x="425" y="145"/>
                        <a:pt x="426" y="145"/>
                      </a:cubicBezTo>
                      <a:cubicBezTo>
                        <a:pt x="426" y="145"/>
                        <a:pt x="426" y="146"/>
                        <a:pt x="426" y="147"/>
                      </a:cubicBezTo>
                      <a:cubicBezTo>
                        <a:pt x="426" y="147"/>
                        <a:pt x="426" y="147"/>
                        <a:pt x="426" y="148"/>
                      </a:cubicBezTo>
                      <a:cubicBezTo>
                        <a:pt x="423" y="157"/>
                        <a:pt x="423" y="157"/>
                        <a:pt x="423" y="157"/>
                      </a:cubicBezTo>
                      <a:cubicBezTo>
                        <a:pt x="425" y="158"/>
                        <a:pt x="427" y="159"/>
                        <a:pt x="428" y="161"/>
                      </a:cubicBezTo>
                      <a:cubicBezTo>
                        <a:pt x="437" y="157"/>
                        <a:pt x="437" y="157"/>
                        <a:pt x="437" y="157"/>
                      </a:cubicBezTo>
                      <a:cubicBezTo>
                        <a:pt x="437" y="156"/>
                        <a:pt x="439" y="156"/>
                        <a:pt x="439" y="157"/>
                      </a:cubicBezTo>
                      <a:cubicBezTo>
                        <a:pt x="440" y="157"/>
                        <a:pt x="440" y="158"/>
                        <a:pt x="440" y="158"/>
                      </a:cubicBezTo>
                      <a:cubicBezTo>
                        <a:pt x="440" y="159"/>
                        <a:pt x="440" y="159"/>
                        <a:pt x="439" y="160"/>
                      </a:cubicBezTo>
                      <a:cubicBezTo>
                        <a:pt x="433" y="167"/>
                        <a:pt x="433" y="167"/>
                        <a:pt x="433" y="167"/>
                      </a:cubicBezTo>
                      <a:cubicBezTo>
                        <a:pt x="435" y="169"/>
                        <a:pt x="436" y="171"/>
                        <a:pt x="437" y="173"/>
                      </a:cubicBezTo>
                      <a:cubicBezTo>
                        <a:pt x="446" y="172"/>
                        <a:pt x="446" y="172"/>
                        <a:pt x="446" y="172"/>
                      </a:cubicBezTo>
                      <a:cubicBezTo>
                        <a:pt x="447" y="171"/>
                        <a:pt x="448" y="172"/>
                        <a:pt x="449" y="173"/>
                      </a:cubicBezTo>
                      <a:cubicBezTo>
                        <a:pt x="449" y="173"/>
                        <a:pt x="449" y="173"/>
                        <a:pt x="449" y="173"/>
                      </a:cubicBezTo>
                      <a:cubicBezTo>
                        <a:pt x="449" y="174"/>
                        <a:pt x="448" y="175"/>
                        <a:pt x="448" y="175"/>
                      </a:cubicBezTo>
                      <a:cubicBezTo>
                        <a:pt x="440" y="180"/>
                        <a:pt x="440" y="180"/>
                        <a:pt x="440" y="180"/>
                      </a:cubicBezTo>
                      <a:cubicBezTo>
                        <a:pt x="441" y="183"/>
                        <a:pt x="441" y="185"/>
                        <a:pt x="441" y="187"/>
                      </a:cubicBezTo>
                      <a:cubicBezTo>
                        <a:pt x="451" y="189"/>
                        <a:pt x="451" y="189"/>
                        <a:pt x="451" y="189"/>
                      </a:cubicBezTo>
                      <a:cubicBezTo>
                        <a:pt x="452" y="188"/>
                        <a:pt x="453" y="189"/>
                        <a:pt x="453" y="190"/>
                      </a:cubicBezTo>
                      <a:cubicBezTo>
                        <a:pt x="453" y="190"/>
                        <a:pt x="453" y="190"/>
                        <a:pt x="453" y="190"/>
                      </a:cubicBezTo>
                      <a:cubicBezTo>
                        <a:pt x="453" y="191"/>
                        <a:pt x="452" y="192"/>
                        <a:pt x="451" y="192"/>
                      </a:cubicBezTo>
                      <a:close/>
                    </a:path>
                  </a:pathLst>
                </a:custGeom>
                <a:solidFill>
                  <a:srgbClr val="000000">
                    <a:lumMod val="95000"/>
                    <a:lumOff val="5000"/>
                  </a:srgbClr>
                </a:solidFill>
                <a:ln>
                  <a:solidFill>
                    <a:srgbClr val="FFFFFF"/>
                  </a:solidFill>
                </a:ln>
              </p:spPr>
              <p:txBody>
                <a:bodyPr/>
                <a:lstStyle/>
                <a:p>
                  <a:pPr>
                    <a:defRPr/>
                  </a:pPr>
                  <a:endParaRPr lang="en-US" sz="1400" kern="0">
                    <a:solidFill>
                      <a:srgbClr val="000000"/>
                    </a:solidFill>
                  </a:endParaRPr>
                </a:p>
              </p:txBody>
            </p:sp>
            <p:sp>
              <p:nvSpPr>
                <p:cNvPr id="35" name="Oval 24"/>
                <p:cNvSpPr>
                  <a:spLocks noChangeArrowheads="1"/>
                </p:cNvSpPr>
                <p:nvPr/>
              </p:nvSpPr>
              <p:spPr bwMode="auto">
                <a:xfrm>
                  <a:off x="530584" y="3098764"/>
                  <a:ext cx="13193" cy="11596"/>
                </a:xfrm>
                <a:prstGeom prst="ellipse">
                  <a:avLst/>
                </a:prstGeom>
                <a:solidFill>
                  <a:srgbClr val="000000">
                    <a:lumMod val="95000"/>
                    <a:lumOff val="5000"/>
                  </a:srgbClr>
                </a:solidFill>
                <a:ln w="9525">
                  <a:solidFill>
                    <a:srgbClr val="FFFFFF"/>
                  </a:solidFill>
                  <a:round/>
                </a:ln>
              </p:spPr>
              <p:txBody>
                <a:bodyPr/>
                <a:lstStyle/>
                <a:p>
                  <a:pPr>
                    <a:defRPr/>
                  </a:pPr>
                  <a:endParaRPr lang="en-US" sz="1400" kern="0">
                    <a:solidFill>
                      <a:srgbClr val="000000"/>
                    </a:solidFill>
                  </a:endParaRPr>
                </a:p>
              </p:txBody>
            </p:sp>
            <p:sp>
              <p:nvSpPr>
                <p:cNvPr id="36" name="Freeform 25"/>
                <p:cNvSpPr/>
                <p:nvPr/>
              </p:nvSpPr>
              <p:spPr bwMode="auto">
                <a:xfrm>
                  <a:off x="514093" y="2948012"/>
                  <a:ext cx="158316" cy="51355"/>
                </a:xfrm>
                <a:custGeom>
                  <a:avLst/>
                  <a:gdLst>
                    <a:gd name="T0" fmla="*/ 218 w 237"/>
                    <a:gd name="T1" fmla="*/ 95 h 95"/>
                    <a:gd name="T2" fmla="*/ 217 w 237"/>
                    <a:gd name="T3" fmla="*/ 94 h 95"/>
                    <a:gd name="T4" fmla="*/ 234 w 237"/>
                    <a:gd name="T5" fmla="*/ 82 h 95"/>
                    <a:gd name="T6" fmla="*/ 237 w 237"/>
                    <a:gd name="T7" fmla="*/ 79 h 95"/>
                    <a:gd name="T8" fmla="*/ 236 w 237"/>
                    <a:gd name="T9" fmla="*/ 77 h 95"/>
                    <a:gd name="T10" fmla="*/ 231 w 237"/>
                    <a:gd name="T11" fmla="*/ 75 h 95"/>
                    <a:gd name="T12" fmla="*/ 211 w 237"/>
                    <a:gd name="T13" fmla="*/ 78 h 95"/>
                    <a:gd name="T14" fmla="*/ 203 w 237"/>
                    <a:gd name="T15" fmla="*/ 66 h 95"/>
                    <a:gd name="T16" fmla="*/ 216 w 237"/>
                    <a:gd name="T17" fmla="*/ 49 h 95"/>
                    <a:gd name="T18" fmla="*/ 217 w 237"/>
                    <a:gd name="T19" fmla="*/ 46 h 95"/>
                    <a:gd name="T20" fmla="*/ 216 w 237"/>
                    <a:gd name="T21" fmla="*/ 44 h 95"/>
                    <a:gd name="T22" fmla="*/ 211 w 237"/>
                    <a:gd name="T23" fmla="*/ 43 h 95"/>
                    <a:gd name="T24" fmla="*/ 192 w 237"/>
                    <a:gd name="T25" fmla="*/ 53 h 95"/>
                    <a:gd name="T26" fmla="*/ 181 w 237"/>
                    <a:gd name="T27" fmla="*/ 43 h 95"/>
                    <a:gd name="T28" fmla="*/ 188 w 237"/>
                    <a:gd name="T29" fmla="*/ 24 h 95"/>
                    <a:gd name="T30" fmla="*/ 189 w 237"/>
                    <a:gd name="T31" fmla="*/ 22 h 95"/>
                    <a:gd name="T32" fmla="*/ 187 w 237"/>
                    <a:gd name="T33" fmla="*/ 18 h 95"/>
                    <a:gd name="T34" fmla="*/ 181 w 237"/>
                    <a:gd name="T35" fmla="*/ 20 h 95"/>
                    <a:gd name="T36" fmla="*/ 167 w 237"/>
                    <a:gd name="T37" fmla="*/ 34 h 95"/>
                    <a:gd name="T38" fmla="*/ 153 w 237"/>
                    <a:gd name="T39" fmla="*/ 28 h 95"/>
                    <a:gd name="T40" fmla="*/ 154 w 237"/>
                    <a:gd name="T41" fmla="*/ 8 h 95"/>
                    <a:gd name="T42" fmla="*/ 154 w 237"/>
                    <a:gd name="T43" fmla="*/ 7 h 95"/>
                    <a:gd name="T44" fmla="*/ 151 w 237"/>
                    <a:gd name="T45" fmla="*/ 3 h 95"/>
                    <a:gd name="T46" fmla="*/ 146 w 237"/>
                    <a:gd name="T47" fmla="*/ 6 h 95"/>
                    <a:gd name="T48" fmla="*/ 137 w 237"/>
                    <a:gd name="T49" fmla="*/ 24 h 95"/>
                    <a:gd name="T50" fmla="*/ 122 w 237"/>
                    <a:gd name="T51" fmla="*/ 23 h 95"/>
                    <a:gd name="T52" fmla="*/ 116 w 237"/>
                    <a:gd name="T53" fmla="*/ 4 h 95"/>
                    <a:gd name="T54" fmla="*/ 112 w 237"/>
                    <a:gd name="T55" fmla="*/ 0 h 95"/>
                    <a:gd name="T56" fmla="*/ 108 w 237"/>
                    <a:gd name="T57" fmla="*/ 4 h 95"/>
                    <a:gd name="T58" fmla="*/ 108 w 237"/>
                    <a:gd name="T59" fmla="*/ 4 h 95"/>
                    <a:gd name="T60" fmla="*/ 105 w 237"/>
                    <a:gd name="T61" fmla="*/ 24 h 95"/>
                    <a:gd name="T62" fmla="*/ 91 w 237"/>
                    <a:gd name="T63" fmla="*/ 28 h 95"/>
                    <a:gd name="T64" fmla="*/ 79 w 237"/>
                    <a:gd name="T65" fmla="*/ 11 h 95"/>
                    <a:gd name="T66" fmla="*/ 74 w 237"/>
                    <a:gd name="T67" fmla="*/ 9 h 95"/>
                    <a:gd name="T68" fmla="*/ 71 w 237"/>
                    <a:gd name="T69" fmla="*/ 12 h 95"/>
                    <a:gd name="T70" fmla="*/ 72 w 237"/>
                    <a:gd name="T71" fmla="*/ 14 h 95"/>
                    <a:gd name="T72" fmla="*/ 75 w 237"/>
                    <a:gd name="T73" fmla="*/ 34 h 95"/>
                    <a:gd name="T74" fmla="*/ 63 w 237"/>
                    <a:gd name="T75" fmla="*/ 42 h 95"/>
                    <a:gd name="T76" fmla="*/ 46 w 237"/>
                    <a:gd name="T77" fmla="*/ 29 h 95"/>
                    <a:gd name="T78" fmla="*/ 41 w 237"/>
                    <a:gd name="T79" fmla="*/ 29 h 95"/>
                    <a:gd name="T80" fmla="*/ 39 w 237"/>
                    <a:gd name="T81" fmla="*/ 32 h 95"/>
                    <a:gd name="T82" fmla="*/ 40 w 237"/>
                    <a:gd name="T83" fmla="*/ 34 h 95"/>
                    <a:gd name="T84" fmla="*/ 49 w 237"/>
                    <a:gd name="T85" fmla="*/ 53 h 95"/>
                    <a:gd name="T86" fmla="*/ 40 w 237"/>
                    <a:gd name="T87" fmla="*/ 64 h 95"/>
                    <a:gd name="T88" fmla="*/ 21 w 237"/>
                    <a:gd name="T89" fmla="*/ 57 h 95"/>
                    <a:gd name="T90" fmla="*/ 15 w 237"/>
                    <a:gd name="T91" fmla="*/ 58 h 95"/>
                    <a:gd name="T92" fmla="*/ 14 w 237"/>
                    <a:gd name="T93" fmla="*/ 60 h 95"/>
                    <a:gd name="T94" fmla="*/ 16 w 237"/>
                    <a:gd name="T95" fmla="*/ 64 h 95"/>
                    <a:gd name="T96" fmla="*/ 31 w 237"/>
                    <a:gd name="T97" fmla="*/ 78 h 95"/>
                    <a:gd name="T98" fmla="*/ 25 w 237"/>
                    <a:gd name="T99" fmla="*/ 92 h 95"/>
                    <a:gd name="T100" fmla="*/ 5 w 237"/>
                    <a:gd name="T101" fmla="*/ 91 h 95"/>
                    <a:gd name="T102" fmla="*/ 0 w 237"/>
                    <a:gd name="T103" fmla="*/ 94 h 95"/>
                    <a:gd name="T104" fmla="*/ 0 w 237"/>
                    <a:gd name="T105" fmla="*/ 95 h 95"/>
                    <a:gd name="T106" fmla="*/ 218 w 237"/>
                    <a:gd name="T10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solidFill>
                  <a:srgbClr val="000000">
                    <a:lumMod val="95000"/>
                    <a:lumOff val="5000"/>
                  </a:srgbClr>
                </a:solidFill>
                <a:ln>
                  <a:solidFill>
                    <a:srgbClr val="FFFFFF"/>
                  </a:solidFill>
                </a:ln>
              </p:spPr>
              <p:txBody>
                <a:bodyPr/>
                <a:lstStyle/>
                <a:p>
                  <a:pPr>
                    <a:defRPr/>
                  </a:pPr>
                  <a:endParaRPr lang="en-US" sz="1400" kern="0">
                    <a:solidFill>
                      <a:srgbClr val="000000"/>
                    </a:solidFill>
                  </a:endParaRPr>
                </a:p>
              </p:txBody>
            </p:sp>
          </p:grpSp>
          <p:sp>
            <p:nvSpPr>
              <p:cNvPr id="29" name="TextBox 55"/>
              <p:cNvSpPr txBox="1">
                <a:spLocks noChangeArrowheads="1"/>
              </p:cNvSpPr>
              <p:nvPr/>
            </p:nvSpPr>
            <p:spPr bwMode="auto">
              <a:xfrm>
                <a:off x="7285537" y="2690401"/>
                <a:ext cx="3003064" cy="1284693"/>
              </a:xfrm>
              <a:prstGeom prst="rect">
                <a:avLst/>
              </a:prstGeom>
              <a:noFill/>
              <a:ln w="9525">
                <a:noFill/>
                <a:miter lim="800000"/>
              </a:ln>
            </p:spPr>
            <p:txBody>
              <a:bodyPr>
                <a:spAutoFit/>
              </a:bodyPr>
              <a:lstStyle/>
              <a:p>
                <a:pPr algn="r">
                  <a:defRPr/>
                </a:pPr>
                <a:r>
                  <a:rPr lang="zh-CN" altLang="en-US" kern="0" dirty="0">
                    <a:solidFill>
                      <a:srgbClr val="C00000"/>
                    </a:solidFill>
                    <a:latin typeface="华文中宋" panose="02010600040101010101" pitchFamily="2" charset="-122"/>
                    <a:ea typeface="华文中宋" panose="02010600040101010101" pitchFamily="2" charset="-122"/>
                  </a:rPr>
                  <a:t>顶层</a:t>
                </a:r>
                <a:r>
                  <a:rPr lang="zh-CN" altLang="en-US" kern="0" dirty="0" smtClean="0">
                    <a:solidFill>
                      <a:srgbClr val="C00000"/>
                    </a:solidFill>
                    <a:latin typeface="华文中宋" panose="02010600040101010101" pitchFamily="2" charset="-122"/>
                    <a:ea typeface="华文中宋" panose="02010600040101010101" pitchFamily="2" charset="-122"/>
                  </a:rPr>
                  <a:t>设计及整合能力</a:t>
                </a:r>
                <a:endParaRPr lang="en-US" altLang="zh-CN" kern="0" dirty="0">
                  <a:solidFill>
                    <a:srgbClr val="C00000"/>
                  </a:solidFill>
                  <a:latin typeface="华文中宋" panose="02010600040101010101" pitchFamily="2" charset="-122"/>
                  <a:ea typeface="华文中宋" panose="02010600040101010101" pitchFamily="2" charset="-122"/>
                </a:endParaRPr>
              </a:p>
              <a:p>
                <a:pPr algn="r">
                  <a:defRPr/>
                </a:pPr>
                <a:r>
                  <a:rPr lang="zh-CN" altLang="en-US" sz="1400" kern="0" dirty="0">
                    <a:solidFill>
                      <a:srgbClr val="000000"/>
                    </a:solidFill>
                    <a:latin typeface="华文中宋" panose="02010600040101010101" pitchFamily="2" charset="-122"/>
                    <a:ea typeface="华文中宋" panose="02010600040101010101" pitchFamily="2" charset="-122"/>
                  </a:rPr>
                  <a:t>整合</a:t>
                </a:r>
                <a:r>
                  <a:rPr lang="en-US" altLang="zh-CN" sz="1400" kern="0" dirty="0">
                    <a:solidFill>
                      <a:srgbClr val="000000"/>
                    </a:solidFill>
                    <a:latin typeface="华文中宋" panose="02010600040101010101" pitchFamily="2" charset="-122"/>
                    <a:ea typeface="华文中宋" panose="02010600040101010101" pitchFamily="2" charset="-122"/>
                  </a:rPr>
                  <a:t>100</a:t>
                </a:r>
                <a:r>
                  <a:rPr lang="zh-CN" altLang="en-US" sz="1400" kern="0" dirty="0">
                    <a:solidFill>
                      <a:srgbClr val="000000"/>
                    </a:solidFill>
                    <a:latin typeface="华文中宋" panose="02010600040101010101" pitchFamily="2" charset="-122"/>
                    <a:ea typeface="华文中宋" panose="02010600040101010101" pitchFamily="2" charset="-122"/>
                  </a:rPr>
                  <a:t>名业务顾问</a:t>
                </a:r>
                <a:r>
                  <a:rPr lang="en-US" altLang="zh-CN" sz="1400" kern="0" dirty="0">
                    <a:solidFill>
                      <a:srgbClr val="000000"/>
                    </a:solidFill>
                    <a:latin typeface="华文中宋" panose="02010600040101010101" pitchFamily="2" charset="-122"/>
                    <a:ea typeface="华文中宋" panose="02010600040101010101" pitchFamily="2" charset="-122"/>
                  </a:rPr>
                  <a:t>+</a:t>
                </a:r>
                <a:r>
                  <a:rPr lang="zh-CN" altLang="en-US" sz="1400" kern="0" dirty="0">
                    <a:solidFill>
                      <a:srgbClr val="000000"/>
                    </a:solidFill>
                    <a:latin typeface="华文中宋" panose="02010600040101010101" pitchFamily="2" charset="-122"/>
                    <a:ea typeface="华文中宋" panose="02010600040101010101" pitchFamily="2" charset="-122"/>
                  </a:rPr>
                  <a:t>行业专家</a:t>
                </a:r>
                <a:r>
                  <a:rPr lang="en-US" altLang="zh-CN" sz="1400" kern="0" dirty="0">
                    <a:solidFill>
                      <a:srgbClr val="000000"/>
                    </a:solidFill>
                    <a:latin typeface="华文中宋" panose="02010600040101010101" pitchFamily="2" charset="-122"/>
                    <a:ea typeface="华文中宋" panose="02010600040101010101" pitchFamily="2" charset="-122"/>
                  </a:rPr>
                  <a:t>+</a:t>
                </a:r>
                <a:r>
                  <a:rPr lang="zh-CN" altLang="en-US" sz="1400" kern="0" dirty="0">
                    <a:solidFill>
                      <a:srgbClr val="000000"/>
                    </a:solidFill>
                    <a:latin typeface="华文中宋" panose="02010600040101010101" pitchFamily="2" charset="-122"/>
                    <a:ea typeface="华文中宋" panose="02010600040101010101" pitchFamily="2" charset="-122"/>
                  </a:rPr>
                  <a:t>专业咨询团队，提供体系架构</a:t>
                </a:r>
                <a:r>
                  <a:rPr lang="en-US" altLang="zh-CN" sz="1400" kern="0" dirty="0">
                    <a:solidFill>
                      <a:srgbClr val="000000"/>
                    </a:solidFill>
                    <a:latin typeface="华文中宋" panose="02010600040101010101" pitchFamily="2" charset="-122"/>
                    <a:ea typeface="华文中宋" panose="02010600040101010101" pitchFamily="2" charset="-122"/>
                  </a:rPr>
                  <a:t>+</a:t>
                </a:r>
                <a:r>
                  <a:rPr lang="zh-CN" altLang="en-US" sz="1400" kern="0" dirty="0">
                    <a:solidFill>
                      <a:srgbClr val="000000"/>
                    </a:solidFill>
                    <a:latin typeface="华文中宋" panose="02010600040101010101" pitchFamily="2" charset="-122"/>
                    <a:ea typeface="华文中宋" panose="02010600040101010101" pitchFamily="2" charset="-122"/>
                  </a:rPr>
                  <a:t>方法论</a:t>
                </a:r>
                <a:r>
                  <a:rPr lang="en-US" altLang="zh-CN" sz="1400" kern="0" dirty="0">
                    <a:solidFill>
                      <a:srgbClr val="000000"/>
                    </a:solidFill>
                    <a:latin typeface="华文中宋" panose="02010600040101010101" pitchFamily="2" charset="-122"/>
                    <a:ea typeface="华文中宋" panose="02010600040101010101" pitchFamily="2" charset="-122"/>
                  </a:rPr>
                  <a:t>+</a:t>
                </a:r>
                <a:r>
                  <a:rPr lang="zh-CN" altLang="en-US" sz="1400" kern="0" dirty="0">
                    <a:solidFill>
                      <a:srgbClr val="000000"/>
                    </a:solidFill>
                    <a:latin typeface="华文中宋" panose="02010600040101010101" pitchFamily="2" charset="-122"/>
                    <a:ea typeface="华文中宋" panose="02010600040101010101" pitchFamily="2" charset="-122"/>
                  </a:rPr>
                  <a:t>模型的整体</a:t>
                </a:r>
                <a:r>
                  <a:rPr lang="zh-CN" altLang="en-US" sz="1400" kern="0" dirty="0" smtClean="0">
                    <a:solidFill>
                      <a:srgbClr val="000000"/>
                    </a:solidFill>
                    <a:latin typeface="华文中宋" panose="02010600040101010101" pitchFamily="2" charset="-122"/>
                    <a:ea typeface="华文中宋" panose="02010600040101010101" pitchFamily="2" charset="-122"/>
                  </a:rPr>
                  <a:t>设计，整合行业内顶级合作伙伴</a:t>
                </a:r>
                <a:endParaRPr lang="zh-CN" altLang="en-US" sz="1400" kern="0" dirty="0">
                  <a:solidFill>
                    <a:srgbClr val="000000"/>
                  </a:solidFill>
                  <a:latin typeface="华文中宋" panose="02010600040101010101" pitchFamily="2" charset="-122"/>
                  <a:ea typeface="华文中宋" panose="02010600040101010101" pitchFamily="2" charset="-122"/>
                </a:endParaRPr>
              </a:p>
            </p:txBody>
          </p:sp>
        </p:grpSp>
        <p:grpSp>
          <p:nvGrpSpPr>
            <p:cNvPr id="17" name="组合 7"/>
            <p:cNvGrpSpPr/>
            <p:nvPr/>
          </p:nvGrpSpPr>
          <p:grpSpPr bwMode="auto">
            <a:xfrm>
              <a:off x="272270" y="1153772"/>
              <a:ext cx="3135968" cy="1059872"/>
              <a:chOff x="418397" y="1693257"/>
              <a:chExt cx="3135968" cy="1059872"/>
            </a:xfrm>
          </p:grpSpPr>
          <p:pic>
            <p:nvPicPr>
              <p:cNvPr id="26" name="Picture 3" descr="C:\Users\HOWARDY.REDMOND\AppData\Local\Microsoft\Windows\Temporary Internet Files\Content.IE5\5W4A3OMT\MC900351855[1].wmf"/>
              <p:cNvPicPr>
                <a:picLocks noChangeAspect="1" noChangeArrowheads="1"/>
              </p:cNvPicPr>
              <p:nvPr/>
            </p:nvPicPr>
            <p:blipFill>
              <a:blip r:embed="rId5" cstate="print">
                <a:duotone>
                  <a:prstClr val="black"/>
                  <a:srgbClr val="000000">
                    <a:lumMod val="75000"/>
                    <a:lumOff val="25000"/>
                    <a:tint val="45000"/>
                    <a:satMod val="400000"/>
                  </a:srgbClr>
                </a:duotone>
              </a:blip>
              <a:srcRect/>
              <a:stretch>
                <a:fillRect/>
              </a:stretch>
            </p:blipFill>
            <p:spPr bwMode="auto">
              <a:xfrm>
                <a:off x="418397" y="1735838"/>
                <a:ext cx="425643" cy="422295"/>
              </a:xfrm>
              <a:prstGeom prst="rect">
                <a:avLst/>
              </a:prstGeom>
              <a:noFill/>
            </p:spPr>
          </p:pic>
          <p:sp>
            <p:nvSpPr>
              <p:cNvPr id="27" name="TextBox 55"/>
              <p:cNvSpPr txBox="1">
                <a:spLocks noChangeArrowheads="1"/>
              </p:cNvSpPr>
              <p:nvPr/>
            </p:nvSpPr>
            <p:spPr bwMode="auto">
              <a:xfrm>
                <a:off x="851442" y="1693257"/>
                <a:ext cx="2702923" cy="1059872"/>
              </a:xfrm>
              <a:prstGeom prst="rect">
                <a:avLst/>
              </a:prstGeom>
              <a:noFill/>
              <a:ln w="9525">
                <a:noFill/>
                <a:miter lim="800000"/>
              </a:ln>
            </p:spPr>
            <p:txBody>
              <a:bodyPr>
                <a:spAutoFit/>
              </a:bodyPr>
              <a:lstStyle/>
              <a:p>
                <a:pPr>
                  <a:defRPr/>
                </a:pPr>
                <a:r>
                  <a:rPr lang="zh-CN" altLang="en-US" kern="0" dirty="0">
                    <a:solidFill>
                      <a:srgbClr val="C00000"/>
                    </a:solidFill>
                    <a:latin typeface="华文中宋" panose="02010600040101010101" pitchFamily="2" charset="-122"/>
                    <a:ea typeface="华文中宋" panose="02010600040101010101" pitchFamily="2" charset="-122"/>
                  </a:rPr>
                  <a:t>基础网络能力</a:t>
                </a:r>
                <a:endParaRPr lang="en-US" altLang="zh-CN" kern="0" dirty="0">
                  <a:solidFill>
                    <a:srgbClr val="C00000"/>
                  </a:solidFill>
                  <a:latin typeface="华文中宋" panose="02010600040101010101" pitchFamily="2" charset="-122"/>
                  <a:ea typeface="华文中宋" panose="02010600040101010101" pitchFamily="2" charset="-122"/>
                </a:endParaRPr>
              </a:p>
              <a:p>
                <a:pPr>
                  <a:defRPr/>
                </a:pPr>
                <a:r>
                  <a:rPr lang="zh-CN" altLang="en-US" sz="1400" kern="0" dirty="0">
                    <a:solidFill>
                      <a:srgbClr val="000000"/>
                    </a:solidFill>
                    <a:latin typeface="华文中宋" panose="02010600040101010101" pitchFamily="2" charset="-122"/>
                    <a:ea typeface="华文中宋" panose="02010600040101010101" pitchFamily="2" charset="-122"/>
                  </a:rPr>
                  <a:t>传承优质双平面固定网络，打造主流</a:t>
                </a:r>
                <a:r>
                  <a:rPr lang="en-US" altLang="zh-CN" sz="1400" kern="0" dirty="0">
                    <a:solidFill>
                      <a:srgbClr val="000000"/>
                    </a:solidFill>
                    <a:latin typeface="华文中宋" panose="02010600040101010101" pitchFamily="2" charset="-122"/>
                    <a:ea typeface="华文中宋" panose="02010600040101010101" pitchFamily="2" charset="-122"/>
                  </a:rPr>
                  <a:t>WCDMA 3G</a:t>
                </a:r>
                <a:r>
                  <a:rPr lang="zh-CN" altLang="en-US" sz="1400" kern="0" dirty="0">
                    <a:solidFill>
                      <a:srgbClr val="000000"/>
                    </a:solidFill>
                    <a:latin typeface="华文中宋" panose="02010600040101010101" pitchFamily="2" charset="-122"/>
                    <a:ea typeface="华文中宋" panose="02010600040101010101" pitchFamily="2" charset="-122"/>
                  </a:rPr>
                  <a:t>网络</a:t>
                </a:r>
                <a:r>
                  <a:rPr lang="en-US" altLang="zh-CN" sz="1400" kern="0" dirty="0">
                    <a:solidFill>
                      <a:srgbClr val="000000"/>
                    </a:solidFill>
                    <a:latin typeface="华文中宋" panose="02010600040101010101" pitchFamily="2" charset="-122"/>
                    <a:ea typeface="华文中宋" panose="02010600040101010101" pitchFamily="2" charset="-122"/>
                  </a:rPr>
                  <a:t>+</a:t>
                </a:r>
                <a:r>
                  <a:rPr lang="zh-CN" altLang="en-US" sz="1400" kern="0" dirty="0">
                    <a:solidFill>
                      <a:srgbClr val="000000"/>
                    </a:solidFill>
                    <a:latin typeface="华文中宋" panose="02010600040101010101" pitchFamily="2" charset="-122"/>
                    <a:ea typeface="华文中宋" panose="02010600040101010101" pitchFamily="2" charset="-122"/>
                  </a:rPr>
                  <a:t>双百兆</a:t>
                </a:r>
                <a:r>
                  <a:rPr lang="en-US" altLang="zh-CN" sz="1400" kern="0" dirty="0">
                    <a:solidFill>
                      <a:srgbClr val="000000"/>
                    </a:solidFill>
                    <a:latin typeface="华文中宋" panose="02010600040101010101" pitchFamily="2" charset="-122"/>
                    <a:ea typeface="华文中宋" panose="02010600040101010101" pitchFamily="2" charset="-122"/>
                  </a:rPr>
                  <a:t>4G</a:t>
                </a:r>
                <a:r>
                  <a:rPr lang="zh-CN" altLang="en-US" sz="1400" kern="0" dirty="0">
                    <a:solidFill>
                      <a:srgbClr val="000000"/>
                    </a:solidFill>
                    <a:latin typeface="华文中宋" panose="02010600040101010101" pitchFamily="2" charset="-122"/>
                    <a:ea typeface="华文中宋" panose="02010600040101010101" pitchFamily="2" charset="-122"/>
                  </a:rPr>
                  <a:t>网络</a:t>
                </a:r>
                <a:endParaRPr lang="zh-CN" altLang="en-US" sz="1400" kern="0" dirty="0">
                  <a:solidFill>
                    <a:srgbClr val="000000"/>
                  </a:solidFill>
                  <a:latin typeface="华文中宋" panose="02010600040101010101" pitchFamily="2" charset="-122"/>
                  <a:ea typeface="华文中宋" panose="02010600040101010101" pitchFamily="2" charset="-122"/>
                </a:endParaRPr>
              </a:p>
            </p:txBody>
          </p:sp>
        </p:grpSp>
        <p:grpSp>
          <p:nvGrpSpPr>
            <p:cNvPr id="18" name="组合 9"/>
            <p:cNvGrpSpPr/>
            <p:nvPr/>
          </p:nvGrpSpPr>
          <p:grpSpPr bwMode="auto">
            <a:xfrm>
              <a:off x="4895752" y="5422829"/>
              <a:ext cx="3976454" cy="835050"/>
              <a:chOff x="4852210" y="5422829"/>
              <a:chExt cx="3976454" cy="835050"/>
            </a:xfrm>
          </p:grpSpPr>
          <p:sp>
            <p:nvSpPr>
              <p:cNvPr id="24" name="TextBox 23"/>
              <p:cNvSpPr txBox="1"/>
              <p:nvPr/>
            </p:nvSpPr>
            <p:spPr>
              <a:xfrm>
                <a:off x="4852210" y="5422829"/>
                <a:ext cx="3148187" cy="835050"/>
              </a:xfrm>
              <a:prstGeom prst="rect">
                <a:avLst/>
              </a:prstGeom>
              <a:noFill/>
            </p:spPr>
            <p:txBody>
              <a:bodyPr>
                <a:spAutoFit/>
              </a:bodyPr>
              <a:lstStyle/>
              <a:p>
                <a:pPr algn="r">
                  <a:defRPr/>
                </a:pPr>
                <a:r>
                  <a:rPr lang="zh-CN" altLang="en-US" kern="0" dirty="0">
                    <a:solidFill>
                      <a:srgbClr val="C00000"/>
                    </a:solidFill>
                    <a:latin typeface="华文中宋" panose="02010600040101010101" pitchFamily="2" charset="-122"/>
                    <a:ea typeface="华文中宋" panose="02010600040101010101" pitchFamily="2" charset="-122"/>
                  </a:rPr>
                  <a:t>前沿核心技术能力</a:t>
                </a:r>
                <a:endParaRPr lang="en-US" altLang="zh-CN" kern="0" dirty="0">
                  <a:solidFill>
                    <a:srgbClr val="C00000"/>
                  </a:solidFill>
                  <a:latin typeface="华文中宋" panose="02010600040101010101" pitchFamily="2" charset="-122"/>
                  <a:ea typeface="华文中宋" panose="02010600040101010101" pitchFamily="2" charset="-122"/>
                </a:endParaRPr>
              </a:p>
              <a:p>
                <a:pPr algn="r">
                  <a:defRPr/>
                </a:pPr>
                <a:r>
                  <a:rPr lang="zh-CN" altLang="en-US" sz="1400" kern="0" dirty="0">
                    <a:solidFill>
                      <a:srgbClr val="000000"/>
                    </a:solidFill>
                    <a:latin typeface="华文中宋" panose="02010600040101010101" pitchFamily="2" charset="-122"/>
                    <a:ea typeface="华文中宋" panose="02010600040101010101" pitchFamily="2" charset="-122"/>
                  </a:rPr>
                  <a:t>研究四大前沿核心技术</a:t>
                </a:r>
                <a:r>
                  <a:rPr lang="en-US" altLang="zh-CN" sz="1400" kern="0" dirty="0">
                    <a:solidFill>
                      <a:srgbClr val="000000"/>
                    </a:solidFill>
                    <a:latin typeface="华文中宋" panose="02010600040101010101" pitchFamily="2" charset="-122"/>
                    <a:ea typeface="华文中宋" panose="02010600040101010101" pitchFamily="2" charset="-122"/>
                  </a:rPr>
                  <a:t>-</a:t>
                </a:r>
                <a:r>
                  <a:rPr lang="zh-CN" altLang="en-US" sz="1400" kern="0" dirty="0">
                    <a:solidFill>
                      <a:srgbClr val="000000"/>
                    </a:solidFill>
                    <a:latin typeface="华文中宋" panose="02010600040101010101" pitchFamily="2" charset="-122"/>
                    <a:ea typeface="华文中宋" panose="02010600040101010101" pitchFamily="2" charset="-122"/>
                  </a:rPr>
                  <a:t> “大物移云”，努力打造业内领先核心平台。</a:t>
                </a:r>
                <a:endParaRPr lang="en-US" altLang="zh-CN" sz="1400" kern="0" dirty="0">
                  <a:solidFill>
                    <a:srgbClr val="000000"/>
                  </a:solidFill>
                  <a:latin typeface="华文中宋" panose="02010600040101010101" pitchFamily="2" charset="-122"/>
                  <a:ea typeface="华文中宋" panose="02010600040101010101" pitchFamily="2" charset="-122"/>
                </a:endParaRPr>
              </a:p>
            </p:txBody>
          </p:sp>
          <p:pic>
            <p:nvPicPr>
              <p:cNvPr id="25" name="Picture 2" descr="c:\users\ruand\appdata\roaming\360se6\USERDA~1\Temp\U_2180~1.JPG"/>
              <p:cNvPicPr>
                <a:picLocks noChangeAspect="1" noChangeArrowheads="1"/>
              </p:cNvPicPr>
              <p:nvPr/>
            </p:nvPicPr>
            <p:blipFill>
              <a:blip r:embed="rId6" cstate="print"/>
              <a:srcRect/>
              <a:stretch>
                <a:fillRect/>
              </a:stretch>
            </p:blipFill>
            <p:spPr bwMode="auto">
              <a:xfrm>
                <a:off x="7967439" y="5477512"/>
                <a:ext cx="861225" cy="480133"/>
              </a:xfrm>
              <a:prstGeom prst="rect">
                <a:avLst/>
              </a:prstGeom>
              <a:noFill/>
              <a:ln w="9525">
                <a:noFill/>
                <a:miter lim="800000"/>
                <a:headEnd/>
                <a:tailEnd/>
              </a:ln>
            </p:spPr>
          </p:pic>
        </p:grpSp>
        <p:grpSp>
          <p:nvGrpSpPr>
            <p:cNvPr id="19" name="组合 8"/>
            <p:cNvGrpSpPr/>
            <p:nvPr/>
          </p:nvGrpSpPr>
          <p:grpSpPr bwMode="auto">
            <a:xfrm>
              <a:off x="113278" y="5336781"/>
              <a:ext cx="3280119" cy="1329326"/>
              <a:chOff x="98764" y="5680218"/>
              <a:chExt cx="3280119" cy="1329326"/>
            </a:xfrm>
          </p:grpSpPr>
          <p:sp>
            <p:nvSpPr>
              <p:cNvPr id="22" name="TextBox 21"/>
              <p:cNvSpPr txBox="1"/>
              <p:nvPr/>
            </p:nvSpPr>
            <p:spPr>
              <a:xfrm>
                <a:off x="644625" y="5724851"/>
                <a:ext cx="2734258" cy="1284693"/>
              </a:xfrm>
              <a:prstGeom prst="rect">
                <a:avLst/>
              </a:prstGeom>
              <a:noFill/>
            </p:spPr>
            <p:txBody>
              <a:bodyPr>
                <a:spAutoFit/>
              </a:bodyPr>
              <a:lstStyle/>
              <a:p>
                <a:pPr>
                  <a:defRPr/>
                </a:pPr>
                <a:r>
                  <a:rPr lang="zh-CN" altLang="en-US" kern="0" dirty="0" smtClean="0">
                    <a:solidFill>
                      <a:srgbClr val="C00000"/>
                    </a:solidFill>
                    <a:latin typeface="华文中宋" panose="02010600040101010101" pitchFamily="2" charset="-122"/>
                    <a:ea typeface="华文中宋" panose="02010600040101010101" pitchFamily="2" charset="-122"/>
                  </a:rPr>
                  <a:t>服务能力</a:t>
                </a:r>
                <a:endParaRPr lang="zh-CN" altLang="en-US" kern="0" dirty="0">
                  <a:solidFill>
                    <a:srgbClr val="C00000"/>
                  </a:solidFill>
                  <a:latin typeface="华文中宋" panose="02010600040101010101" pitchFamily="2" charset="-122"/>
                  <a:ea typeface="华文中宋" panose="02010600040101010101" pitchFamily="2" charset="-122"/>
                </a:endParaRPr>
              </a:p>
              <a:p>
                <a:pPr>
                  <a:defRPr/>
                </a:pPr>
                <a:r>
                  <a:rPr lang="zh-CN" altLang="en-US" sz="1400" kern="0" dirty="0" smtClean="0">
                    <a:solidFill>
                      <a:srgbClr val="000000"/>
                    </a:solidFill>
                    <a:latin typeface="华文中宋" panose="02010600040101010101" pitchFamily="2" charset="-122"/>
                    <a:ea typeface="华文中宋" panose="02010600040101010101" pitchFamily="2" charset="-122"/>
                  </a:rPr>
                  <a:t>拥有专家团队、专业维护团队及优质客户经理，提供全天候、全方位、全专业、覆盖全球的服务能力</a:t>
                </a:r>
                <a:endParaRPr lang="zh-CN" altLang="en-US" sz="1400" kern="0" dirty="0">
                  <a:solidFill>
                    <a:srgbClr val="000000"/>
                  </a:solidFill>
                  <a:latin typeface="华文中宋" panose="02010600040101010101" pitchFamily="2" charset="-122"/>
                  <a:ea typeface="华文中宋" panose="02010600040101010101" pitchFamily="2" charset="-122"/>
                </a:endParaRPr>
              </a:p>
            </p:txBody>
          </p:sp>
          <p:pic>
            <p:nvPicPr>
              <p:cNvPr id="23" name="Picture 6" descr="c:\users\ruand\appdata\roaming\360se6\USERDA~1\Temp\U_3578~1.JPG"/>
              <p:cNvPicPr>
                <a:picLocks noChangeAspect="1" noChangeArrowheads="1"/>
              </p:cNvPicPr>
              <p:nvPr/>
            </p:nvPicPr>
            <p:blipFill>
              <a:blip r:embed="rId7" cstate="print"/>
              <a:srcRect/>
              <a:stretch>
                <a:fillRect/>
              </a:stretch>
            </p:blipFill>
            <p:spPr bwMode="auto">
              <a:xfrm>
                <a:off x="98764" y="5680218"/>
                <a:ext cx="593797" cy="593798"/>
              </a:xfrm>
              <a:prstGeom prst="rect">
                <a:avLst/>
              </a:prstGeom>
              <a:noFill/>
              <a:ln w="9525">
                <a:noFill/>
                <a:miter lim="800000"/>
                <a:headEnd/>
                <a:tailEnd/>
              </a:ln>
            </p:spPr>
          </p:pic>
        </p:grpSp>
        <p:pic>
          <p:nvPicPr>
            <p:cNvPr id="21" name="Picture 14" descr="c:\users\ruand\appdata\roaming\360se6\USERDA~1\Temp\U_3515~1.JPG"/>
            <p:cNvPicPr>
              <a:picLocks noChangeAspect="1" noChangeArrowheads="1"/>
            </p:cNvPicPr>
            <p:nvPr/>
          </p:nvPicPr>
          <p:blipFill>
            <a:blip r:embed="rId8" cstate="print"/>
            <a:srcRect/>
            <a:stretch>
              <a:fillRect/>
            </a:stretch>
          </p:blipFill>
          <p:spPr bwMode="auto">
            <a:xfrm>
              <a:off x="941285" y="3151431"/>
              <a:ext cx="2089519" cy="1170131"/>
            </a:xfrm>
            <a:prstGeom prst="rect">
              <a:avLst/>
            </a:prstGeom>
            <a:noFill/>
            <a:ln w="9525">
              <a:noFill/>
              <a:miter lim="800000"/>
              <a:headEnd/>
              <a:tailEnd/>
            </a:ln>
          </p:spPr>
        </p:pic>
      </p:grpSp>
      <p:grpSp>
        <p:nvGrpSpPr>
          <p:cNvPr id="44" name="组合 8"/>
          <p:cNvGrpSpPr/>
          <p:nvPr/>
        </p:nvGrpSpPr>
        <p:grpSpPr>
          <a:xfrm>
            <a:off x="27856" y="0"/>
            <a:ext cx="1280517" cy="1280517"/>
            <a:chOff x="411163" y="68262"/>
            <a:chExt cx="1800225" cy="1800225"/>
          </a:xfrm>
        </p:grpSpPr>
        <p:grpSp>
          <p:nvGrpSpPr>
            <p:cNvPr id="45" name="组合 6"/>
            <p:cNvGrpSpPr/>
            <p:nvPr/>
          </p:nvGrpSpPr>
          <p:grpSpPr bwMode="auto">
            <a:xfrm>
              <a:off x="411163" y="68262"/>
              <a:ext cx="1800225" cy="1800225"/>
              <a:chOff x="925401" y="3148270"/>
              <a:chExt cx="1800000" cy="1800000"/>
            </a:xfrm>
          </p:grpSpPr>
          <p:sp>
            <p:nvSpPr>
              <p:cNvPr id="47" name="椭圆 46"/>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8" name="椭圆 47"/>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46" name="矩形 45"/>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联通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优势</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矩形 24"/>
          <p:cNvSpPr>
            <a:spLocks noChangeArrowheads="1"/>
          </p:cNvSpPr>
          <p:nvPr/>
        </p:nvSpPr>
        <p:spPr bwMode="auto">
          <a:xfrm>
            <a:off x="600076" y="2420938"/>
            <a:ext cx="1655763" cy="798512"/>
          </a:xfrm>
          <a:prstGeom prst="rect">
            <a:avLst/>
          </a:prstGeom>
          <a:solidFill>
            <a:srgbClr val="C00000"/>
          </a:solidFill>
          <a:ln w="9525" cmpd="sng">
            <a:noFill/>
            <a:miter lim="800000"/>
          </a:ln>
        </p:spPr>
        <p:txBody>
          <a:bodyPr anchor="ctr"/>
          <a:lstStyle/>
          <a:p>
            <a:pPr algn="ctr"/>
            <a:r>
              <a:rPr lang="zh-CN" altLang="en-US" sz="2000" b="1">
                <a:solidFill>
                  <a:srgbClr val="FFFFFF"/>
                </a:solidFill>
                <a:sym typeface="微软雅黑" panose="020B0503020204020204" pitchFamily="34" charset="-122"/>
              </a:rPr>
              <a:t>国内光缆资源拥有量</a:t>
            </a:r>
            <a:endParaRPr lang="zh-CN" altLang="en-US">
              <a:solidFill>
                <a:srgbClr val="000000"/>
              </a:solidFill>
            </a:endParaRPr>
          </a:p>
        </p:txBody>
      </p:sp>
      <p:sp>
        <p:nvSpPr>
          <p:cNvPr id="37892" name="圆角矩形 37"/>
          <p:cNvSpPr>
            <a:spLocks noChangeArrowheads="1"/>
          </p:cNvSpPr>
          <p:nvPr/>
        </p:nvSpPr>
        <p:spPr bwMode="auto">
          <a:xfrm>
            <a:off x="6765981" y="1990725"/>
            <a:ext cx="1657350" cy="4283075"/>
          </a:xfrm>
          <a:prstGeom prst="roundRect">
            <a:avLst>
              <a:gd name="adj" fmla="val 10556"/>
            </a:avLst>
          </a:prstGeom>
          <a:solidFill>
            <a:schemeClr val="bg1"/>
          </a:solidFill>
          <a:ln w="12700" cmpd="sng">
            <a:solidFill>
              <a:srgbClr val="C00000"/>
            </a:solidFill>
            <a:bevel/>
          </a:ln>
        </p:spPr>
        <p:txBody>
          <a:bodyPr/>
          <a:lstStyle/>
          <a:p>
            <a:endParaRPr lang="zh-CN" altLang="zh-CN" b="1">
              <a:solidFill>
                <a:srgbClr val="000000"/>
              </a:solidFill>
              <a:sym typeface="Calibri" panose="020F0502020204030204" pitchFamily="34" charset="0"/>
            </a:endParaRPr>
          </a:p>
        </p:txBody>
      </p:sp>
      <p:sp>
        <p:nvSpPr>
          <p:cNvPr id="37893" name="圆角矩形 36"/>
          <p:cNvSpPr>
            <a:spLocks noChangeArrowheads="1"/>
          </p:cNvSpPr>
          <p:nvPr/>
        </p:nvSpPr>
        <p:spPr bwMode="auto">
          <a:xfrm>
            <a:off x="4529166" y="1990725"/>
            <a:ext cx="1774825" cy="4283075"/>
          </a:xfrm>
          <a:prstGeom prst="roundRect">
            <a:avLst>
              <a:gd name="adj" fmla="val 10556"/>
            </a:avLst>
          </a:prstGeom>
          <a:solidFill>
            <a:schemeClr val="bg1"/>
          </a:solidFill>
          <a:ln w="12700" cmpd="sng">
            <a:solidFill>
              <a:srgbClr val="C00000"/>
            </a:solidFill>
            <a:bevel/>
          </a:ln>
        </p:spPr>
        <p:txBody>
          <a:bodyPr/>
          <a:lstStyle/>
          <a:p>
            <a:endParaRPr lang="zh-CN" altLang="zh-CN">
              <a:solidFill>
                <a:srgbClr val="000000"/>
              </a:solidFill>
              <a:sym typeface="Calibri" panose="020F0502020204030204" pitchFamily="34" charset="0"/>
            </a:endParaRPr>
          </a:p>
        </p:txBody>
      </p:sp>
      <p:sp>
        <p:nvSpPr>
          <p:cNvPr id="37895" name="圆角矩形 34"/>
          <p:cNvSpPr>
            <a:spLocks noChangeArrowheads="1"/>
          </p:cNvSpPr>
          <p:nvPr/>
        </p:nvSpPr>
        <p:spPr bwMode="auto">
          <a:xfrm>
            <a:off x="2586064" y="2012950"/>
            <a:ext cx="1657350" cy="4260850"/>
          </a:xfrm>
          <a:prstGeom prst="roundRect">
            <a:avLst>
              <a:gd name="adj" fmla="val 10556"/>
            </a:avLst>
          </a:prstGeom>
          <a:solidFill>
            <a:schemeClr val="bg1"/>
          </a:solidFill>
          <a:ln w="12700" cmpd="sng">
            <a:solidFill>
              <a:srgbClr val="C00000"/>
            </a:solidFill>
            <a:bevel/>
          </a:ln>
        </p:spPr>
        <p:txBody>
          <a:bodyPr/>
          <a:lstStyle/>
          <a:p>
            <a:endParaRPr lang="zh-CN" altLang="zh-CN" b="1">
              <a:solidFill>
                <a:srgbClr val="000000"/>
              </a:solidFill>
              <a:sym typeface="Calibri" panose="020F0502020204030204" pitchFamily="34" charset="0"/>
            </a:endParaRPr>
          </a:p>
        </p:txBody>
      </p:sp>
      <p:sp>
        <p:nvSpPr>
          <p:cNvPr id="37896" name="圆角矩形 19"/>
          <p:cNvSpPr>
            <a:spLocks noChangeArrowheads="1"/>
          </p:cNvSpPr>
          <p:nvPr/>
        </p:nvSpPr>
        <p:spPr bwMode="auto">
          <a:xfrm>
            <a:off x="600076" y="2019300"/>
            <a:ext cx="1655763" cy="4254500"/>
          </a:xfrm>
          <a:prstGeom prst="roundRect">
            <a:avLst>
              <a:gd name="adj" fmla="val 10556"/>
            </a:avLst>
          </a:prstGeom>
          <a:noFill/>
          <a:ln w="12700" cmpd="sng">
            <a:solidFill>
              <a:srgbClr val="C00000"/>
            </a:solidFill>
            <a:bevel/>
          </a:ln>
        </p:spPr>
        <p:txBody>
          <a:bodyPr/>
          <a:lstStyle/>
          <a:p>
            <a:endParaRPr lang="zh-CN" altLang="zh-CN">
              <a:solidFill>
                <a:srgbClr val="000000"/>
              </a:solidFill>
              <a:sym typeface="Calibri" panose="020F0502020204030204" pitchFamily="34" charset="0"/>
            </a:endParaRPr>
          </a:p>
        </p:txBody>
      </p:sp>
      <p:pic>
        <p:nvPicPr>
          <p:cNvPr id="37897" name="Picture 34" descr="173"/>
          <p:cNvPicPr>
            <a:picLocks noChangeAspect="1" noChangeArrowheads="1"/>
          </p:cNvPicPr>
          <p:nvPr/>
        </p:nvPicPr>
        <p:blipFill>
          <a:blip r:embed="rId1" cstate="print"/>
          <a:srcRect/>
          <a:stretch>
            <a:fillRect/>
          </a:stretch>
        </p:blipFill>
        <p:spPr bwMode="auto">
          <a:xfrm>
            <a:off x="946151" y="1401763"/>
            <a:ext cx="804863" cy="868362"/>
          </a:xfrm>
          <a:prstGeom prst="rect">
            <a:avLst/>
          </a:prstGeom>
          <a:noFill/>
          <a:ln w="9525" cmpd="sng">
            <a:noFill/>
            <a:miter lim="800000"/>
            <a:headEnd/>
            <a:tailEnd/>
          </a:ln>
        </p:spPr>
      </p:pic>
      <p:pic>
        <p:nvPicPr>
          <p:cNvPr id="37898" name="Picture 34" descr="173"/>
          <p:cNvPicPr>
            <a:picLocks noChangeAspect="1" noChangeArrowheads="1"/>
          </p:cNvPicPr>
          <p:nvPr/>
        </p:nvPicPr>
        <p:blipFill>
          <a:blip r:embed="rId2" cstate="print"/>
          <a:srcRect/>
          <a:stretch>
            <a:fillRect/>
          </a:stretch>
        </p:blipFill>
        <p:spPr bwMode="auto">
          <a:xfrm>
            <a:off x="2971827" y="1373188"/>
            <a:ext cx="804862" cy="868362"/>
          </a:xfrm>
          <a:prstGeom prst="rect">
            <a:avLst/>
          </a:prstGeom>
          <a:noFill/>
          <a:ln w="9525" cmpd="sng">
            <a:noFill/>
            <a:miter lim="800000"/>
            <a:headEnd/>
            <a:tailEnd/>
          </a:ln>
        </p:spPr>
      </p:pic>
      <p:pic>
        <p:nvPicPr>
          <p:cNvPr id="37900" name="Picture 34" descr="173"/>
          <p:cNvPicPr>
            <a:picLocks noChangeAspect="1" noChangeArrowheads="1"/>
          </p:cNvPicPr>
          <p:nvPr/>
        </p:nvPicPr>
        <p:blipFill>
          <a:blip r:embed="rId1" cstate="print"/>
          <a:srcRect/>
          <a:stretch>
            <a:fillRect/>
          </a:stretch>
        </p:blipFill>
        <p:spPr bwMode="auto">
          <a:xfrm>
            <a:off x="5021291" y="1384300"/>
            <a:ext cx="804863" cy="868363"/>
          </a:xfrm>
          <a:prstGeom prst="rect">
            <a:avLst/>
          </a:prstGeom>
          <a:noFill/>
          <a:ln w="9525" cmpd="sng">
            <a:noFill/>
            <a:miter lim="800000"/>
            <a:headEnd/>
            <a:tailEnd/>
          </a:ln>
        </p:spPr>
      </p:pic>
      <p:pic>
        <p:nvPicPr>
          <p:cNvPr id="37901" name="Picture 34" descr="173"/>
          <p:cNvPicPr>
            <a:picLocks noChangeAspect="1" noChangeArrowheads="1"/>
          </p:cNvPicPr>
          <p:nvPr/>
        </p:nvPicPr>
        <p:blipFill>
          <a:blip r:embed="rId1" cstate="print"/>
          <a:srcRect/>
          <a:stretch>
            <a:fillRect/>
          </a:stretch>
        </p:blipFill>
        <p:spPr bwMode="auto">
          <a:xfrm>
            <a:off x="7191431" y="1373188"/>
            <a:ext cx="806450" cy="868362"/>
          </a:xfrm>
          <a:prstGeom prst="rect">
            <a:avLst/>
          </a:prstGeom>
          <a:noFill/>
          <a:ln w="9525" cmpd="sng">
            <a:noFill/>
            <a:miter lim="800000"/>
            <a:headEnd/>
            <a:tailEnd/>
          </a:ln>
        </p:spPr>
      </p:pic>
      <p:pic>
        <p:nvPicPr>
          <p:cNvPr id="37902" name="对象 2"/>
          <p:cNvPicPr>
            <a:picLocks noChangeArrowheads="1"/>
          </p:cNvPicPr>
          <p:nvPr/>
        </p:nvPicPr>
        <p:blipFill>
          <a:blip r:embed="rId3" cstate="print"/>
          <a:srcRect b="-195"/>
          <a:stretch>
            <a:fillRect/>
          </a:stretch>
        </p:blipFill>
        <p:spPr bwMode="auto">
          <a:xfrm>
            <a:off x="723901" y="3289300"/>
            <a:ext cx="1408113" cy="1008063"/>
          </a:xfrm>
          <a:prstGeom prst="rect">
            <a:avLst/>
          </a:prstGeom>
          <a:noFill/>
          <a:ln w="9525" cmpd="sng">
            <a:noFill/>
            <a:miter lim="800000"/>
            <a:headEnd/>
            <a:tailEnd/>
          </a:ln>
        </p:spPr>
      </p:pic>
      <p:sp>
        <p:nvSpPr>
          <p:cNvPr id="37903" name="TextBox 20"/>
          <p:cNvSpPr>
            <a:spLocks noChangeArrowheads="1"/>
          </p:cNvSpPr>
          <p:nvPr/>
        </p:nvSpPr>
        <p:spPr bwMode="auto">
          <a:xfrm>
            <a:off x="623889" y="4286250"/>
            <a:ext cx="1584325" cy="2068513"/>
          </a:xfrm>
          <a:prstGeom prst="rect">
            <a:avLst/>
          </a:prstGeom>
          <a:noFill/>
          <a:ln w="9525" cmpd="sng">
            <a:noFill/>
            <a:miter lim="800000"/>
          </a:ln>
        </p:spPr>
        <p:txBody>
          <a:bodyPr>
            <a:spAutoFit/>
          </a:bodyPr>
          <a:lstStyle/>
          <a:p>
            <a:pPr marL="171450" indent="-171450">
              <a:lnSpc>
                <a:spcPct val="150000"/>
              </a:lnSpc>
              <a:spcBef>
                <a:spcPct val="20000"/>
              </a:spcBef>
              <a:buFont typeface="Arial" panose="020B0604020202020204" pitchFamily="34" charset="0"/>
              <a:buChar char="•"/>
            </a:pPr>
            <a:r>
              <a:rPr lang="zh-CN" altLang="en-US" sz="1200" b="1">
                <a:solidFill>
                  <a:srgbClr val="000000"/>
                </a:solidFill>
              </a:rPr>
              <a:t>继承原中国网通、中国联通丰富的光缆资源；</a:t>
            </a:r>
            <a:endParaRPr lang="zh-CN" altLang="en-US" sz="1200" b="1">
              <a:solidFill>
                <a:srgbClr val="000000"/>
              </a:solidFill>
              <a:sym typeface="微软雅黑" panose="020B0503020204020204" pitchFamily="34" charset="-122"/>
            </a:endParaRPr>
          </a:p>
          <a:p>
            <a:pPr marL="171450" indent="-171450">
              <a:lnSpc>
                <a:spcPct val="150000"/>
              </a:lnSpc>
              <a:spcBef>
                <a:spcPct val="20000"/>
              </a:spcBef>
              <a:buFont typeface="Arial" panose="020B0604020202020204" pitchFamily="34" charset="0"/>
              <a:buChar char="•"/>
            </a:pPr>
            <a:r>
              <a:rPr lang="zh-CN" altLang="en-US" sz="1200" b="1">
                <a:solidFill>
                  <a:srgbClr val="000000"/>
                </a:solidFill>
              </a:rPr>
              <a:t>拥有真正意义上的</a:t>
            </a:r>
            <a:r>
              <a:rPr lang="zh-CN" altLang="en-US" sz="1200" b="1">
                <a:solidFill>
                  <a:srgbClr val="FF0000"/>
                </a:solidFill>
              </a:rPr>
              <a:t>双平面</a:t>
            </a:r>
            <a:r>
              <a:rPr lang="zh-CN" altLang="en-US" sz="1200" b="1">
                <a:solidFill>
                  <a:srgbClr val="000000"/>
                </a:solidFill>
              </a:rPr>
              <a:t>网络，覆盖全国、</a:t>
            </a:r>
            <a:r>
              <a:rPr lang="en-US" sz="1200" b="1">
                <a:solidFill>
                  <a:srgbClr val="000000"/>
                </a:solidFill>
              </a:rPr>
              <a:t> </a:t>
            </a:r>
            <a:r>
              <a:rPr lang="zh-CN" altLang="en-US" sz="1200" b="1">
                <a:solidFill>
                  <a:srgbClr val="000000"/>
                </a:solidFill>
              </a:rPr>
              <a:t>通达乡镇的光纤网络。</a:t>
            </a:r>
            <a:endParaRPr lang="zh-CN" altLang="en-US" sz="1200" b="1">
              <a:solidFill>
                <a:srgbClr val="000000"/>
              </a:solidFill>
              <a:sym typeface="宋体" panose="02010600030101010101" pitchFamily="2" charset="-122"/>
            </a:endParaRPr>
          </a:p>
        </p:txBody>
      </p:sp>
      <p:pic>
        <p:nvPicPr>
          <p:cNvPr id="37904" name="Picture 7"/>
          <p:cNvPicPr>
            <a:picLocks noChangeAspect="1" noChangeArrowheads="1"/>
          </p:cNvPicPr>
          <p:nvPr/>
        </p:nvPicPr>
        <p:blipFill>
          <a:blip r:embed="rId4" cstate="print"/>
          <a:srcRect/>
          <a:stretch>
            <a:fillRect/>
          </a:stretch>
        </p:blipFill>
        <p:spPr bwMode="auto">
          <a:xfrm>
            <a:off x="2614639" y="3352800"/>
            <a:ext cx="1604963" cy="944563"/>
          </a:xfrm>
          <a:prstGeom prst="rect">
            <a:avLst/>
          </a:prstGeom>
          <a:noFill/>
          <a:ln w="9525" cmpd="sng">
            <a:solidFill>
              <a:srgbClr val="BFBFBF"/>
            </a:solidFill>
            <a:miter lim="800000"/>
            <a:headEnd/>
            <a:tailEnd/>
          </a:ln>
        </p:spPr>
      </p:pic>
      <p:sp>
        <p:nvSpPr>
          <p:cNvPr id="37905" name="TextBox 41"/>
          <p:cNvSpPr>
            <a:spLocks noChangeArrowheads="1"/>
          </p:cNvSpPr>
          <p:nvPr/>
        </p:nvSpPr>
        <p:spPr bwMode="auto">
          <a:xfrm>
            <a:off x="2546377" y="4475163"/>
            <a:ext cx="1655762" cy="1652587"/>
          </a:xfrm>
          <a:prstGeom prst="rect">
            <a:avLst/>
          </a:prstGeom>
          <a:noFill/>
          <a:ln w="9525" cmpd="sng">
            <a:noFill/>
            <a:miter lim="800000"/>
          </a:ln>
        </p:spPr>
        <p:txBody>
          <a:bodyPr>
            <a:spAutoFit/>
          </a:bodyPr>
          <a:lstStyle/>
          <a:p>
            <a:pPr marL="171450" indent="-171450">
              <a:lnSpc>
                <a:spcPct val="150000"/>
              </a:lnSpc>
              <a:spcBef>
                <a:spcPct val="20000"/>
              </a:spcBef>
              <a:buFont typeface="Arial" panose="020B0604020202020204" pitchFamily="34" charset="0"/>
              <a:buChar char="•"/>
            </a:pPr>
            <a:r>
              <a:rPr lang="zh-CN" altLang="en-US" sz="1200" b="1">
                <a:solidFill>
                  <a:srgbClr val="000000"/>
                </a:solidFill>
              </a:rPr>
              <a:t>拥有通达全球的光缆资源容量超过</a:t>
            </a:r>
            <a:r>
              <a:rPr lang="en-US" sz="1400" b="1">
                <a:solidFill>
                  <a:srgbClr val="C00000"/>
                </a:solidFill>
              </a:rPr>
              <a:t>50%</a:t>
            </a:r>
            <a:r>
              <a:rPr lang="zh-CN" altLang="en-US" sz="1400" b="1">
                <a:solidFill>
                  <a:srgbClr val="C00000"/>
                </a:solidFill>
              </a:rPr>
              <a:t>；</a:t>
            </a:r>
            <a:endParaRPr lang="en-US" sz="1200" b="1">
              <a:solidFill>
                <a:srgbClr val="000000"/>
              </a:solidFill>
            </a:endParaRPr>
          </a:p>
          <a:p>
            <a:pPr marL="180975" lvl="1" indent="-180975">
              <a:lnSpc>
                <a:spcPct val="150000"/>
              </a:lnSpc>
              <a:spcBef>
                <a:spcPct val="20000"/>
              </a:spcBef>
              <a:buFont typeface="Arial" panose="020B0604020202020204" pitchFamily="34" charset="0"/>
              <a:buChar char="•"/>
            </a:pPr>
            <a:r>
              <a:rPr lang="zh-CN" altLang="en-US" sz="1200" b="1">
                <a:solidFill>
                  <a:srgbClr val="000000"/>
                </a:solidFill>
              </a:rPr>
              <a:t>国际出口总容量超过</a:t>
            </a:r>
            <a:r>
              <a:rPr lang="en-US" sz="1600" b="1">
                <a:solidFill>
                  <a:srgbClr val="C00000"/>
                </a:solidFill>
              </a:rPr>
              <a:t>4500G</a:t>
            </a:r>
            <a:r>
              <a:rPr lang="zh-CN" altLang="en-US" sz="1600" b="1">
                <a:solidFill>
                  <a:srgbClr val="C00000"/>
                </a:solidFill>
              </a:rPr>
              <a:t>。</a:t>
            </a:r>
            <a:endParaRPr lang="en-US" sz="1600" b="1">
              <a:solidFill>
                <a:srgbClr val="C00000"/>
              </a:solidFill>
            </a:endParaRPr>
          </a:p>
        </p:txBody>
      </p:sp>
      <p:sp>
        <p:nvSpPr>
          <p:cNvPr id="37906" name="矩形 43"/>
          <p:cNvSpPr>
            <a:spLocks noChangeArrowheads="1"/>
          </p:cNvSpPr>
          <p:nvPr/>
        </p:nvSpPr>
        <p:spPr bwMode="auto">
          <a:xfrm>
            <a:off x="2586064" y="2420938"/>
            <a:ext cx="1657350" cy="798512"/>
          </a:xfrm>
          <a:prstGeom prst="rect">
            <a:avLst/>
          </a:prstGeom>
          <a:solidFill>
            <a:srgbClr val="C00000"/>
          </a:solidFill>
          <a:ln w="9525" cmpd="sng">
            <a:noFill/>
            <a:miter lim="800000"/>
          </a:ln>
        </p:spPr>
        <p:txBody>
          <a:bodyPr anchor="ctr"/>
          <a:lstStyle/>
          <a:p>
            <a:pPr algn="ctr"/>
            <a:r>
              <a:rPr lang="zh-CN" altLang="en-US" sz="2000" b="1">
                <a:solidFill>
                  <a:srgbClr val="FFFFFF"/>
                </a:solidFill>
                <a:sym typeface="微软雅黑" panose="020B0503020204020204" pitchFamily="34" charset="-122"/>
              </a:rPr>
              <a:t>国际出口资源拥有量</a:t>
            </a:r>
            <a:endParaRPr lang="zh-CN" altLang="en-US">
              <a:solidFill>
                <a:srgbClr val="000000"/>
              </a:solidFill>
            </a:endParaRPr>
          </a:p>
        </p:txBody>
      </p:sp>
      <p:sp>
        <p:nvSpPr>
          <p:cNvPr id="37908" name="矩形 45"/>
          <p:cNvSpPr>
            <a:spLocks noChangeArrowheads="1"/>
          </p:cNvSpPr>
          <p:nvPr/>
        </p:nvSpPr>
        <p:spPr bwMode="auto">
          <a:xfrm>
            <a:off x="4529166" y="2420938"/>
            <a:ext cx="1774825" cy="798512"/>
          </a:xfrm>
          <a:prstGeom prst="rect">
            <a:avLst/>
          </a:prstGeom>
          <a:solidFill>
            <a:srgbClr val="C00000"/>
          </a:solidFill>
          <a:ln w="9525" cmpd="sng">
            <a:noFill/>
            <a:miter lim="800000"/>
          </a:ln>
        </p:spPr>
        <p:txBody>
          <a:bodyPr anchor="ctr"/>
          <a:lstStyle/>
          <a:p>
            <a:pPr algn="ctr"/>
            <a:r>
              <a:rPr lang="zh-CN" altLang="en-US" sz="2000" b="1">
                <a:solidFill>
                  <a:srgbClr val="FFFFFF"/>
                </a:solidFill>
                <a:sym typeface="微软雅黑" panose="020B0503020204020204" pitchFamily="34" charset="-122"/>
              </a:rPr>
              <a:t>服务支撑体系</a:t>
            </a:r>
            <a:endParaRPr lang="zh-CN" altLang="en-US">
              <a:solidFill>
                <a:srgbClr val="000000"/>
              </a:solidFill>
            </a:endParaRPr>
          </a:p>
        </p:txBody>
      </p:sp>
      <p:sp>
        <p:nvSpPr>
          <p:cNvPr id="37909" name="矩形 46"/>
          <p:cNvSpPr>
            <a:spLocks noChangeArrowheads="1"/>
          </p:cNvSpPr>
          <p:nvPr/>
        </p:nvSpPr>
        <p:spPr bwMode="auto">
          <a:xfrm>
            <a:off x="6770743" y="2420938"/>
            <a:ext cx="1655763" cy="798512"/>
          </a:xfrm>
          <a:prstGeom prst="rect">
            <a:avLst/>
          </a:prstGeom>
          <a:solidFill>
            <a:srgbClr val="C00000"/>
          </a:solidFill>
          <a:ln w="9525" cmpd="sng">
            <a:noFill/>
            <a:miter lim="800000"/>
          </a:ln>
        </p:spPr>
        <p:txBody>
          <a:bodyPr anchor="ctr"/>
          <a:lstStyle/>
          <a:p>
            <a:pPr algn="ctr"/>
            <a:r>
              <a:rPr lang="zh-CN" altLang="en-US" sz="2000" b="1">
                <a:solidFill>
                  <a:srgbClr val="FFFFFF"/>
                </a:solidFill>
                <a:sym typeface="微软雅黑" panose="020B0503020204020204" pitchFamily="34" charset="-122"/>
              </a:rPr>
              <a:t>重大项目</a:t>
            </a:r>
            <a:endParaRPr lang="en-US" sz="2000" b="1">
              <a:solidFill>
                <a:srgbClr val="FFFFFF"/>
              </a:solidFill>
              <a:sym typeface="微软雅黑" panose="020B0503020204020204" pitchFamily="34" charset="-122"/>
            </a:endParaRPr>
          </a:p>
          <a:p>
            <a:pPr algn="ctr"/>
            <a:r>
              <a:rPr lang="zh-CN" altLang="en-US" sz="2000" b="1">
                <a:solidFill>
                  <a:srgbClr val="FFFFFF"/>
                </a:solidFill>
                <a:sym typeface="微软雅黑" panose="020B0503020204020204" pitchFamily="34" charset="-122"/>
              </a:rPr>
              <a:t>保障能力</a:t>
            </a:r>
            <a:endParaRPr lang="zh-CN" altLang="en-US">
              <a:solidFill>
                <a:srgbClr val="000000"/>
              </a:solidFill>
            </a:endParaRPr>
          </a:p>
        </p:txBody>
      </p:sp>
      <p:pic>
        <p:nvPicPr>
          <p:cNvPr id="37911" name="Picture 17"/>
          <p:cNvPicPr>
            <a:picLocks noChangeAspect="1" noChangeArrowheads="1"/>
          </p:cNvPicPr>
          <p:nvPr/>
        </p:nvPicPr>
        <p:blipFill>
          <a:blip r:embed="rId5" cstate="print"/>
          <a:srcRect/>
          <a:stretch>
            <a:fillRect/>
          </a:stretch>
        </p:blipFill>
        <p:spPr bwMode="auto">
          <a:xfrm>
            <a:off x="4562504" y="3414713"/>
            <a:ext cx="1708150" cy="892175"/>
          </a:xfrm>
          <a:prstGeom prst="rect">
            <a:avLst/>
          </a:prstGeom>
          <a:noFill/>
          <a:ln w="9525" cmpd="sng">
            <a:noFill/>
            <a:miter lim="800000"/>
            <a:headEnd/>
            <a:tailEnd/>
          </a:ln>
        </p:spPr>
      </p:pic>
      <p:sp>
        <p:nvSpPr>
          <p:cNvPr id="37912" name="TextBox 42"/>
          <p:cNvSpPr>
            <a:spLocks noChangeArrowheads="1"/>
          </p:cNvSpPr>
          <p:nvPr/>
        </p:nvSpPr>
        <p:spPr bwMode="auto">
          <a:xfrm>
            <a:off x="4562504" y="4306888"/>
            <a:ext cx="1741487" cy="1982787"/>
          </a:xfrm>
          <a:prstGeom prst="rect">
            <a:avLst/>
          </a:prstGeom>
          <a:noFill/>
          <a:ln w="9525" cmpd="sng">
            <a:noFill/>
            <a:miter lim="800000"/>
          </a:ln>
        </p:spPr>
        <p:txBody>
          <a:bodyPr>
            <a:spAutoFit/>
          </a:bodyPr>
          <a:lstStyle/>
          <a:p>
            <a:pPr marL="85725" indent="-85725">
              <a:lnSpc>
                <a:spcPct val="130000"/>
              </a:lnSpc>
              <a:buFont typeface="Arial" panose="020B0604020202020204" pitchFamily="34" charset="0"/>
              <a:buChar char="•"/>
            </a:pPr>
            <a:r>
              <a:rPr lang="en-US" sz="1000" b="1">
                <a:solidFill>
                  <a:srgbClr val="FF0000"/>
                </a:solidFill>
              </a:rPr>
              <a:t>50</a:t>
            </a:r>
            <a:r>
              <a:rPr lang="zh-CN" altLang="en-US" sz="1000" b="1">
                <a:solidFill>
                  <a:srgbClr val="FF0000"/>
                </a:solidFill>
              </a:rPr>
              <a:t>万</a:t>
            </a:r>
            <a:r>
              <a:rPr lang="zh-CN" altLang="en-US" sz="1000" b="1">
                <a:solidFill>
                  <a:srgbClr val="000000"/>
                </a:solidFill>
              </a:rPr>
              <a:t>员工队伍；</a:t>
            </a:r>
            <a:endParaRPr lang="en-US" sz="1000" b="1">
              <a:solidFill>
                <a:srgbClr val="000000"/>
              </a:solidFill>
            </a:endParaRPr>
          </a:p>
          <a:p>
            <a:pPr marL="85725" indent="-85725">
              <a:lnSpc>
                <a:spcPct val="130000"/>
              </a:lnSpc>
              <a:buFont typeface="Arial" panose="020B0604020202020204" pitchFamily="34" charset="0"/>
              <a:buChar char="•"/>
            </a:pPr>
            <a:r>
              <a:rPr lang="zh-CN" altLang="en-US" sz="1000" b="1">
                <a:solidFill>
                  <a:srgbClr val="000000"/>
                </a:solidFill>
              </a:rPr>
              <a:t> 集团、省、地市、区</a:t>
            </a:r>
            <a:r>
              <a:rPr lang="en-US" sz="1000" b="1">
                <a:solidFill>
                  <a:srgbClr val="000000"/>
                </a:solidFill>
              </a:rPr>
              <a:t>/</a:t>
            </a:r>
            <a:r>
              <a:rPr lang="zh-CN" altLang="en-US" sz="1000" b="1">
                <a:solidFill>
                  <a:srgbClr val="000000"/>
                </a:solidFill>
              </a:rPr>
              <a:t>县四级的集团客户服务体系，</a:t>
            </a:r>
            <a:r>
              <a:rPr lang="en-US" sz="1000" b="1">
                <a:solidFill>
                  <a:srgbClr val="000000"/>
                </a:solidFill>
              </a:rPr>
              <a:t>5</a:t>
            </a:r>
            <a:r>
              <a:rPr lang="zh-CN" altLang="en-US" sz="1000" b="1">
                <a:solidFill>
                  <a:srgbClr val="000000"/>
                </a:solidFill>
              </a:rPr>
              <a:t>万人的服务队伍；</a:t>
            </a:r>
            <a:endParaRPr lang="en-US" sz="1000" b="1">
              <a:solidFill>
                <a:srgbClr val="000000"/>
              </a:solidFill>
            </a:endParaRPr>
          </a:p>
          <a:p>
            <a:pPr marL="85725" indent="-85725">
              <a:lnSpc>
                <a:spcPct val="130000"/>
              </a:lnSpc>
              <a:buFont typeface="Arial" panose="020B0604020202020204" pitchFamily="34" charset="0"/>
              <a:buChar char="•"/>
            </a:pPr>
            <a:r>
              <a:rPr lang="zh-CN" altLang="en-US" sz="1000" b="1">
                <a:solidFill>
                  <a:srgbClr val="000000"/>
                </a:solidFill>
              </a:rPr>
              <a:t> 一站式服务支撑系统和体系，严格的服务制度、完善的服务流程、超前的服务意识。</a:t>
            </a:r>
            <a:endParaRPr lang="zh-CN" altLang="en-US" sz="1000" b="1">
              <a:solidFill>
                <a:srgbClr val="000000"/>
              </a:solidFill>
            </a:endParaRPr>
          </a:p>
          <a:p>
            <a:pPr marL="85725" indent="-85725">
              <a:lnSpc>
                <a:spcPct val="130000"/>
              </a:lnSpc>
              <a:buFont typeface="Arial" panose="020B0604020202020204" pitchFamily="34" charset="0"/>
              <a:buChar char="•"/>
            </a:pPr>
            <a:endParaRPr lang="zh-CN" altLang="en-US" sz="1000" b="1">
              <a:solidFill>
                <a:srgbClr val="000000"/>
              </a:solidFill>
              <a:sym typeface="宋体" panose="02010600030101010101" pitchFamily="2" charset="-122"/>
            </a:endParaRPr>
          </a:p>
        </p:txBody>
      </p:sp>
      <p:pic>
        <p:nvPicPr>
          <p:cNvPr id="37913" name="Picture 4"/>
          <p:cNvPicPr>
            <a:picLocks noChangeAspect="1" noChangeArrowheads="1"/>
          </p:cNvPicPr>
          <p:nvPr/>
        </p:nvPicPr>
        <p:blipFill>
          <a:blip r:embed="rId6" cstate="print"/>
          <a:srcRect/>
          <a:stretch>
            <a:fillRect/>
          </a:stretch>
        </p:blipFill>
        <p:spPr bwMode="auto">
          <a:xfrm>
            <a:off x="6812018" y="3352800"/>
            <a:ext cx="1573213" cy="1071563"/>
          </a:xfrm>
          <a:prstGeom prst="rect">
            <a:avLst/>
          </a:prstGeom>
          <a:noFill/>
          <a:ln w="9525" cmpd="sng">
            <a:noFill/>
            <a:miter lim="800000"/>
            <a:headEnd/>
            <a:tailEnd/>
          </a:ln>
        </p:spPr>
      </p:pic>
      <p:sp>
        <p:nvSpPr>
          <p:cNvPr id="37914" name="矩形 48"/>
          <p:cNvSpPr>
            <a:spLocks noChangeArrowheads="1"/>
          </p:cNvSpPr>
          <p:nvPr/>
        </p:nvSpPr>
        <p:spPr bwMode="auto">
          <a:xfrm>
            <a:off x="6731056" y="4562475"/>
            <a:ext cx="1727200" cy="1444625"/>
          </a:xfrm>
          <a:prstGeom prst="rect">
            <a:avLst/>
          </a:prstGeom>
          <a:noFill/>
          <a:ln w="9525" cmpd="sng">
            <a:noFill/>
            <a:miter lim="800000"/>
          </a:ln>
        </p:spPr>
        <p:txBody>
          <a:bodyPr>
            <a:spAutoFit/>
          </a:bodyPr>
          <a:lstStyle/>
          <a:p>
            <a:pPr marL="85725" indent="-85725">
              <a:lnSpc>
                <a:spcPct val="150000"/>
              </a:lnSpc>
              <a:buFont typeface="Arial" panose="020B0604020202020204" pitchFamily="34" charset="0"/>
              <a:buChar char="•"/>
            </a:pPr>
            <a:r>
              <a:rPr lang="zh-CN" altLang="en-US" sz="1200" b="1">
                <a:solidFill>
                  <a:srgbClr val="000000"/>
                </a:solidFill>
              </a:rPr>
              <a:t>长期保障重大国事活动、庆典活动、突发事件的通信工作，具有最丰富的重大项目的保障能力和经验。</a:t>
            </a:r>
            <a:endParaRPr lang="zh-CN" altLang="en-US">
              <a:solidFill>
                <a:srgbClr val="000000"/>
              </a:solidFill>
            </a:endParaRPr>
          </a:p>
        </p:txBody>
      </p:sp>
      <p:sp>
        <p:nvSpPr>
          <p:cNvPr id="37915" name="标题 25"/>
          <p:cNvSpPr>
            <a:spLocks noGrp="1" noChangeArrowheads="1"/>
          </p:cNvSpPr>
          <p:nvPr>
            <p:ph type="title" idx="4294967295"/>
          </p:nvPr>
        </p:nvSpPr>
        <p:spPr>
          <a:xfrm>
            <a:off x="1403648" y="332656"/>
            <a:ext cx="4235450" cy="511175"/>
          </a:xfrm>
          <a:solidFill>
            <a:srgbClr val="FFFFFF"/>
          </a:solidFill>
        </p:spPr>
        <p:txBody>
          <a:bodyPr/>
          <a:lstStyle/>
          <a:p>
            <a:r>
              <a:rPr lang="zh-CN" sz="2800" dirty="0">
                <a:solidFill>
                  <a:schemeClr val="tx1"/>
                </a:solidFill>
                <a:sym typeface="微软雅黑" panose="020B0503020204020204" pitchFamily="34" charset="-122"/>
              </a:rPr>
              <a:t>多项能力 行业领先</a:t>
            </a:r>
            <a:endParaRPr lang="zh-CN" sz="2800" dirty="0">
              <a:solidFill>
                <a:schemeClr val="tx1"/>
              </a:solidFill>
              <a:sym typeface="微软雅黑" panose="020B0503020204020204" pitchFamily="34" charset="-122"/>
            </a:endParaRPr>
          </a:p>
        </p:txBody>
      </p:sp>
      <p:sp>
        <p:nvSpPr>
          <p:cNvPr id="37916" name="灯片编号占位符 27"/>
          <p:cNvSpPr>
            <a:spLocks noGrp="1" noChangeArrowheads="1"/>
          </p:cNvSpPr>
          <p:nvPr/>
        </p:nvSpPr>
        <p:spPr bwMode="auto">
          <a:xfrm>
            <a:off x="6653242" y="6356350"/>
            <a:ext cx="2133600" cy="365125"/>
          </a:xfrm>
          <a:prstGeom prst="rect">
            <a:avLst/>
          </a:prstGeom>
          <a:noFill/>
          <a:ln>
            <a:noFill/>
          </a:ln>
        </p:spPr>
        <p:txBody>
          <a:bodyPr/>
          <a:lstStyle/>
          <a:p>
            <a:fld id="{740B4C41-573A-46E5-9596-6F67B52DD1D1}" type="slidenum">
              <a:rPr lang="zh-CN" altLang="en-US">
                <a:solidFill>
                  <a:srgbClr val="000000"/>
                </a:solidFill>
              </a:rPr>
            </a:fld>
            <a:endParaRPr lang="en-US">
              <a:solidFill>
                <a:srgbClr val="000000"/>
              </a:solidFill>
            </a:endParaRPr>
          </a:p>
        </p:txBody>
      </p:sp>
      <p:grpSp>
        <p:nvGrpSpPr>
          <p:cNvPr id="24" name="组合 8"/>
          <p:cNvGrpSpPr/>
          <p:nvPr/>
        </p:nvGrpSpPr>
        <p:grpSpPr>
          <a:xfrm>
            <a:off x="27856" y="0"/>
            <a:ext cx="1280517" cy="1280517"/>
            <a:chOff x="411163" y="68262"/>
            <a:chExt cx="1800225" cy="1800225"/>
          </a:xfrm>
        </p:grpSpPr>
        <p:grpSp>
          <p:nvGrpSpPr>
            <p:cNvPr id="25" name="组合 6"/>
            <p:cNvGrpSpPr/>
            <p:nvPr/>
          </p:nvGrpSpPr>
          <p:grpSpPr bwMode="auto">
            <a:xfrm>
              <a:off x="411163" y="68262"/>
              <a:ext cx="1800225" cy="1800225"/>
              <a:chOff x="925401" y="3148270"/>
              <a:chExt cx="1800000" cy="1800000"/>
            </a:xfrm>
          </p:grpSpPr>
          <p:sp>
            <p:nvSpPr>
              <p:cNvPr id="27" name="椭圆 26"/>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椭圆 27"/>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6" name="矩形 25"/>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联通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优势</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idx="4294967295"/>
          </p:nvPr>
        </p:nvSpPr>
        <p:spPr>
          <a:xfrm>
            <a:off x="1403648" y="188640"/>
            <a:ext cx="7308850" cy="984250"/>
          </a:xfrm>
        </p:spPr>
        <p:txBody>
          <a:bodyPr/>
          <a:lstStyle/>
          <a:p>
            <a:r>
              <a:rPr lang="zh-CN" altLang="en-US" sz="2800" dirty="0" smtClean="0">
                <a:solidFill>
                  <a:schemeClr val="tx1"/>
                </a:solidFill>
                <a:latin typeface="微软雅黑" panose="020B0503020204020204" pitchFamily="34" charset="-122"/>
                <a:ea typeface="微软雅黑" panose="020B0503020204020204" pitchFamily="34" charset="-122"/>
              </a:rPr>
              <a:t>中国联通智慧园区系统集成优势</a:t>
            </a:r>
            <a:endParaRPr lang="zh-CN" altLang="en-US" sz="2800" dirty="0">
              <a:solidFill>
                <a:schemeClr val="tx1"/>
              </a:solidFill>
            </a:endParaRPr>
          </a:p>
        </p:txBody>
      </p:sp>
      <p:sp>
        <p:nvSpPr>
          <p:cNvPr id="8" name="AutoShape 2"/>
          <p:cNvSpPr>
            <a:spLocks noChangeArrowheads="1"/>
          </p:cNvSpPr>
          <p:nvPr/>
        </p:nvSpPr>
        <p:spPr bwMode="auto">
          <a:xfrm>
            <a:off x="4105306" y="2457441"/>
            <a:ext cx="1017587" cy="290512"/>
          </a:xfrm>
          <a:prstGeom prst="downArrow">
            <a:avLst>
              <a:gd name="adj1" fmla="val 52602"/>
              <a:gd name="adj2" fmla="val 50000"/>
            </a:avLst>
          </a:prstGeom>
          <a:solidFill>
            <a:srgbClr val="99CCFF"/>
          </a:solidFill>
          <a:ln w="6350">
            <a:noFill/>
            <a:miter lim="800000"/>
          </a:ln>
          <a:effectLst>
            <a:outerShdw dist="35921" dir="13500000" algn="ctr" rotWithShape="0">
              <a:schemeClr val="bg2">
                <a:alpha val="50000"/>
              </a:schemeClr>
            </a:outerShdw>
          </a:effectLst>
        </p:spPr>
        <p:txBody>
          <a:bodyPr lIns="0" tIns="0" rIns="0" bIns="0" anchor="ctr">
            <a:spAutoFit/>
          </a:bodyPr>
          <a:lstStyle/>
          <a:p>
            <a:pPr algn="ctr">
              <a:defRPr/>
            </a:pPr>
            <a:endParaRPr lang="zh-TW" altLang="en-US" sz="1400">
              <a:solidFill>
                <a:srgbClr val="000000"/>
              </a:solidFill>
              <a:ea typeface="PMingLiU" pitchFamily="18" charset="-120"/>
            </a:endParaRPr>
          </a:p>
        </p:txBody>
      </p:sp>
      <p:sp>
        <p:nvSpPr>
          <p:cNvPr id="9" name="AutoShape 3"/>
          <p:cNvSpPr>
            <a:spLocks noChangeArrowheads="1"/>
          </p:cNvSpPr>
          <p:nvPr/>
        </p:nvSpPr>
        <p:spPr bwMode="auto">
          <a:xfrm>
            <a:off x="7054881" y="2457441"/>
            <a:ext cx="1020762" cy="290512"/>
          </a:xfrm>
          <a:prstGeom prst="downArrow">
            <a:avLst>
              <a:gd name="adj1" fmla="val 52602"/>
              <a:gd name="adj2" fmla="val 50000"/>
            </a:avLst>
          </a:prstGeom>
          <a:solidFill>
            <a:srgbClr val="99CCFF"/>
          </a:solidFill>
          <a:ln w="6350">
            <a:noFill/>
            <a:miter lim="800000"/>
          </a:ln>
          <a:effectLst>
            <a:outerShdw dist="35921" dir="13500000" algn="ctr" rotWithShape="0">
              <a:schemeClr val="bg2">
                <a:alpha val="50000"/>
              </a:schemeClr>
            </a:outerShdw>
          </a:effectLst>
        </p:spPr>
        <p:txBody>
          <a:bodyPr lIns="0" tIns="0" rIns="0" bIns="0" anchor="ctr">
            <a:spAutoFit/>
          </a:bodyPr>
          <a:lstStyle/>
          <a:p>
            <a:pPr algn="ctr">
              <a:defRPr/>
            </a:pPr>
            <a:endParaRPr lang="zh-TW" altLang="en-US" sz="1400">
              <a:solidFill>
                <a:srgbClr val="000000"/>
              </a:solidFill>
              <a:ea typeface="PMingLiU" pitchFamily="18" charset="-120"/>
            </a:endParaRPr>
          </a:p>
        </p:txBody>
      </p:sp>
      <p:sp>
        <p:nvSpPr>
          <p:cNvPr id="10" name="AutoShape 4"/>
          <p:cNvSpPr>
            <a:spLocks noChangeArrowheads="1"/>
          </p:cNvSpPr>
          <p:nvPr/>
        </p:nvSpPr>
        <p:spPr bwMode="auto">
          <a:xfrm>
            <a:off x="1216056" y="2455853"/>
            <a:ext cx="1017587" cy="290513"/>
          </a:xfrm>
          <a:prstGeom prst="downArrow">
            <a:avLst>
              <a:gd name="adj1" fmla="val 52602"/>
              <a:gd name="adj2" fmla="val 50000"/>
            </a:avLst>
          </a:prstGeom>
          <a:solidFill>
            <a:srgbClr val="99CCFF"/>
          </a:solidFill>
          <a:ln w="6350">
            <a:noFill/>
            <a:miter lim="800000"/>
          </a:ln>
          <a:effectLst>
            <a:outerShdw dist="35921" dir="13500000" algn="ctr" rotWithShape="0">
              <a:schemeClr val="bg2">
                <a:alpha val="50000"/>
              </a:schemeClr>
            </a:outerShdw>
          </a:effectLst>
        </p:spPr>
        <p:txBody>
          <a:bodyPr lIns="0" tIns="0" rIns="0" bIns="0" anchor="ctr">
            <a:spAutoFit/>
          </a:bodyPr>
          <a:lstStyle/>
          <a:p>
            <a:pPr algn="ctr">
              <a:defRPr/>
            </a:pPr>
            <a:endParaRPr lang="zh-TW" altLang="en-US" sz="1400">
              <a:solidFill>
                <a:srgbClr val="000000"/>
              </a:solidFill>
              <a:ea typeface="PMingLiU" pitchFamily="18" charset="-120"/>
            </a:endParaRPr>
          </a:p>
        </p:txBody>
      </p:sp>
      <p:sp>
        <p:nvSpPr>
          <p:cNvPr id="11" name="Rectangle 5"/>
          <p:cNvSpPr>
            <a:spLocks noChangeArrowheads="1"/>
          </p:cNvSpPr>
          <p:nvPr/>
        </p:nvSpPr>
        <p:spPr bwMode="auto">
          <a:xfrm>
            <a:off x="287368" y="3155941"/>
            <a:ext cx="8642350" cy="1835150"/>
          </a:xfrm>
          <a:prstGeom prst="rect">
            <a:avLst/>
          </a:prstGeom>
          <a:noFill/>
          <a:ln w="28575" algn="ctr">
            <a:solidFill>
              <a:srgbClr val="3366FF"/>
            </a:solidFill>
            <a:miter lim="800000"/>
          </a:ln>
        </p:spPr>
        <p:txBody>
          <a:bodyPr lIns="0" tIns="0" rIns="0" bIns="0" anchor="ctr"/>
          <a:lstStyle/>
          <a:p>
            <a:pPr algn="ctr"/>
            <a:endParaRPr lang="zh-TW" altLang="en-US" sz="1400">
              <a:solidFill>
                <a:srgbClr val="000000"/>
              </a:solidFill>
              <a:latin typeface="Calibri" panose="020F0502020204030204" pitchFamily="34" charset="0"/>
              <a:ea typeface="PMingLiU" pitchFamily="18" charset="-120"/>
            </a:endParaRPr>
          </a:p>
        </p:txBody>
      </p:sp>
      <p:sp>
        <p:nvSpPr>
          <p:cNvPr id="12" name="Rectangle 6"/>
          <p:cNvSpPr>
            <a:spLocks noChangeArrowheads="1"/>
          </p:cNvSpPr>
          <p:nvPr/>
        </p:nvSpPr>
        <p:spPr bwMode="auto">
          <a:xfrm>
            <a:off x="431831" y="4598995"/>
            <a:ext cx="8353425" cy="322262"/>
          </a:xfrm>
          <a:prstGeom prst="rect">
            <a:avLst/>
          </a:prstGeom>
          <a:solidFill>
            <a:srgbClr val="008000"/>
          </a:solidFill>
          <a:ln w="6350" algn="ctr">
            <a:noFill/>
            <a:miter lim="800000"/>
          </a:ln>
          <a:effectLst>
            <a:outerShdw dist="35921" dir="2700000" algn="ctr" rotWithShape="0">
              <a:srgbClr val="808080">
                <a:alpha val="50000"/>
              </a:srgbClr>
            </a:outerShdw>
          </a:effectLst>
        </p:spPr>
        <p:txBody>
          <a:bodyPr lIns="72554" tIns="36276" rIns="72554" bIns="36276" anchor="ctr" anchorCtr="1"/>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专业集成服务</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13" name="Rectangle 7"/>
          <p:cNvSpPr>
            <a:spLocks noChangeArrowheads="1"/>
          </p:cNvSpPr>
          <p:nvPr/>
        </p:nvSpPr>
        <p:spPr bwMode="auto">
          <a:xfrm>
            <a:off x="3765581" y="3263891"/>
            <a:ext cx="1619250" cy="419100"/>
          </a:xfrm>
          <a:prstGeom prst="rect">
            <a:avLst/>
          </a:prstGeom>
          <a:solidFill>
            <a:srgbClr val="FF9900"/>
          </a:solidFill>
          <a:ln w="6350" algn="ctr">
            <a:noFill/>
            <a:miter lim="800000"/>
          </a:ln>
          <a:effectLst/>
        </p:spPr>
        <p:txBody>
          <a:bodyPr lIns="72554" tIns="36276" rIns="72554" bIns="36276" anchor="ctr"/>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客户化定制</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14" name="Rectangle 8"/>
          <p:cNvSpPr>
            <a:spLocks noChangeArrowheads="1"/>
          </p:cNvSpPr>
          <p:nvPr/>
        </p:nvSpPr>
        <p:spPr bwMode="auto">
          <a:xfrm>
            <a:off x="431831" y="3263891"/>
            <a:ext cx="1619250" cy="406400"/>
          </a:xfrm>
          <a:prstGeom prst="rect">
            <a:avLst/>
          </a:prstGeom>
          <a:solidFill>
            <a:srgbClr val="FF9900"/>
          </a:solidFill>
          <a:ln w="6350" algn="ctr">
            <a:noFill/>
            <a:miter lim="800000"/>
          </a:ln>
          <a:effectLst/>
        </p:spPr>
        <p:txBody>
          <a:bodyPr lIns="72554" tIns="36276" rIns="72554" bIns="36276" anchor="ctr"/>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商业咨询</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15" name="Rectangle 9"/>
          <p:cNvSpPr>
            <a:spLocks noChangeArrowheads="1"/>
          </p:cNvSpPr>
          <p:nvPr/>
        </p:nvSpPr>
        <p:spPr bwMode="auto">
          <a:xfrm>
            <a:off x="2101881" y="3263891"/>
            <a:ext cx="1619250" cy="419100"/>
          </a:xfrm>
          <a:prstGeom prst="rect">
            <a:avLst/>
          </a:prstGeom>
          <a:solidFill>
            <a:srgbClr val="FF9900"/>
          </a:solidFill>
          <a:ln w="6350" algn="ctr">
            <a:noFill/>
            <a:miter lim="800000"/>
          </a:ln>
          <a:effectLst/>
        </p:spPr>
        <p:txBody>
          <a:bodyPr lIns="72554" tIns="36276" rIns="72554" bIns="36276" anchor="ctr"/>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系统集成</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16" name="Rectangle 10"/>
          <p:cNvSpPr>
            <a:spLocks noChangeArrowheads="1"/>
          </p:cNvSpPr>
          <p:nvPr/>
        </p:nvSpPr>
        <p:spPr bwMode="auto">
          <a:xfrm>
            <a:off x="5472143" y="3263891"/>
            <a:ext cx="1619250" cy="425450"/>
          </a:xfrm>
          <a:prstGeom prst="rect">
            <a:avLst/>
          </a:prstGeom>
          <a:solidFill>
            <a:srgbClr val="FF9900"/>
          </a:solidFill>
          <a:ln w="6350" algn="ctr">
            <a:noFill/>
            <a:miter lim="800000"/>
          </a:ln>
          <a:effectLst/>
        </p:spPr>
        <p:txBody>
          <a:bodyPr lIns="72554" tIns="36276" rIns="72554" bIns="36276" anchor="ctr"/>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网络咨询</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17" name="Rectangle 11"/>
          <p:cNvSpPr>
            <a:spLocks noChangeArrowheads="1"/>
          </p:cNvSpPr>
          <p:nvPr/>
        </p:nvSpPr>
        <p:spPr bwMode="auto">
          <a:xfrm>
            <a:off x="287368" y="2071678"/>
            <a:ext cx="8642350" cy="404813"/>
          </a:xfrm>
          <a:prstGeom prst="rect">
            <a:avLst/>
          </a:prstGeom>
          <a:solidFill>
            <a:srgbClr val="3366FF"/>
          </a:solidFill>
          <a:ln w="28575" algn="ctr">
            <a:noFill/>
            <a:miter lim="800000"/>
          </a:ln>
          <a:effectLst>
            <a:outerShdw dist="35921" dir="2700000" algn="ctr" rotWithShape="0">
              <a:srgbClr val="808080">
                <a:alpha val="50000"/>
              </a:srgbClr>
            </a:outerShdw>
          </a:effectLst>
        </p:spPr>
        <p:txBody>
          <a:bodyPr lIns="72554" tIns="36276" rIns="72554" bIns="36276" anchor="ctr" anchorCtr="1"/>
          <a:lstStyle/>
          <a:p>
            <a:pPr algn="ctr" defTabSz="698500" eaLnBrk="0" hangingPunct="0">
              <a:defRPr/>
            </a:pPr>
            <a:r>
              <a:rPr lang="zh-CN" altLang="en-US" sz="2000" b="1" dirty="0" smtClean="0">
                <a:solidFill>
                  <a:srgbClr val="000000"/>
                </a:solidFill>
                <a:effectLst>
                  <a:outerShdw blurRad="38100" dist="38100" dir="2700000" algn="tl">
                    <a:srgbClr val="FFFFFF"/>
                  </a:outerShdw>
                </a:effectLst>
                <a:latin typeface="华文细黑" pitchFamily="2" charset="-122"/>
                <a:ea typeface="华文细黑" pitchFamily="2" charset="-122"/>
              </a:rPr>
              <a:t>合作厂家及项目经验</a:t>
            </a:r>
            <a:r>
              <a:rPr lang="zh-CN" altLang="en-US" sz="2000" b="1" dirty="0">
                <a:solidFill>
                  <a:srgbClr val="000000"/>
                </a:solidFill>
                <a:effectLst>
                  <a:outerShdw blurRad="38100" dist="38100" dir="2700000" algn="tl">
                    <a:srgbClr val="FFFFFF"/>
                  </a:outerShdw>
                </a:effectLst>
                <a:latin typeface="华文细黑" pitchFamily="2" charset="-122"/>
                <a:ea typeface="华文细黑" pitchFamily="2" charset="-122"/>
              </a:rPr>
              <a:t>共享</a:t>
            </a:r>
            <a:endParaRPr lang="zh-CN" altLang="en-US" sz="2000" b="1" dirty="0">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18" name="AutoShape 12"/>
          <p:cNvSpPr>
            <a:spLocks noChangeArrowheads="1"/>
          </p:cNvSpPr>
          <p:nvPr/>
        </p:nvSpPr>
        <p:spPr bwMode="auto">
          <a:xfrm>
            <a:off x="3184556" y="2716203"/>
            <a:ext cx="2806700" cy="331788"/>
          </a:xfrm>
          <a:prstGeom prst="chevron">
            <a:avLst>
              <a:gd name="adj" fmla="val 32476"/>
            </a:avLst>
          </a:prstGeom>
          <a:solidFill>
            <a:srgbClr val="33CCCC">
              <a:alpha val="60001"/>
            </a:srgbClr>
          </a:solidFill>
          <a:ln w="6350" algn="ctr">
            <a:noFill/>
            <a:miter lim="800000"/>
          </a:ln>
          <a:effectLst>
            <a:outerShdw dist="35921" dir="2700000" algn="ctr" rotWithShape="0">
              <a:srgbClr val="808080">
                <a:alpha val="50000"/>
              </a:srgbClr>
            </a:outerShdw>
          </a:effectLst>
        </p:spPr>
        <p:txBody>
          <a:bodyPr lIns="72554" tIns="36276" rIns="72554" bIns="36276" anchor="ctr" anchorCtr="1"/>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部署</a:t>
            </a:r>
            <a:r>
              <a:rPr lang="en-US" altLang="zh-CN" sz="1600" b="1">
                <a:solidFill>
                  <a:srgbClr val="000000"/>
                </a:solidFill>
                <a:effectLst>
                  <a:outerShdw blurRad="38100" dist="38100" dir="2700000" algn="tl">
                    <a:srgbClr val="FFFFFF"/>
                  </a:outerShdw>
                </a:effectLst>
                <a:latin typeface="华文细黑" pitchFamily="2" charset="-122"/>
                <a:ea typeface="华文细黑" pitchFamily="2" charset="-122"/>
              </a:rPr>
              <a:t>&amp;</a:t>
            </a: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实施</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19" name="AutoShape 13"/>
          <p:cNvSpPr>
            <a:spLocks noChangeArrowheads="1"/>
          </p:cNvSpPr>
          <p:nvPr/>
        </p:nvSpPr>
        <p:spPr bwMode="auto">
          <a:xfrm>
            <a:off x="287368" y="2705091"/>
            <a:ext cx="2806700" cy="331787"/>
          </a:xfrm>
          <a:prstGeom prst="homePlate">
            <a:avLst>
              <a:gd name="adj" fmla="val 26668"/>
            </a:avLst>
          </a:prstGeom>
          <a:solidFill>
            <a:srgbClr val="33CCCC">
              <a:alpha val="60001"/>
            </a:srgbClr>
          </a:solidFill>
          <a:ln w="6350" algn="ctr">
            <a:noFill/>
            <a:miter lim="800000"/>
          </a:ln>
          <a:effectLst>
            <a:outerShdw dist="35921" dir="2700000" algn="ctr" rotWithShape="0">
              <a:srgbClr val="808080">
                <a:alpha val="50000"/>
              </a:srgbClr>
            </a:outerShdw>
          </a:effectLst>
        </p:spPr>
        <p:txBody>
          <a:bodyPr lIns="72554" tIns="36276" rIns="72554" bIns="36276" anchor="ctr" anchorCtr="1"/>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规划 </a:t>
            </a:r>
            <a:r>
              <a:rPr lang="en-US" altLang="zh-CN" sz="1600" b="1">
                <a:solidFill>
                  <a:srgbClr val="000000"/>
                </a:solidFill>
                <a:effectLst>
                  <a:outerShdw blurRad="38100" dist="38100" dir="2700000" algn="tl">
                    <a:srgbClr val="FFFFFF"/>
                  </a:outerShdw>
                </a:effectLst>
                <a:latin typeface="华文细黑" pitchFamily="2" charset="-122"/>
                <a:ea typeface="华文细黑" pitchFamily="2" charset="-122"/>
              </a:rPr>
              <a:t>&amp; </a:t>
            </a: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设计</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20" name="AutoShape 14"/>
          <p:cNvSpPr>
            <a:spLocks noChangeArrowheads="1"/>
          </p:cNvSpPr>
          <p:nvPr/>
        </p:nvSpPr>
        <p:spPr bwMode="auto">
          <a:xfrm>
            <a:off x="6123018" y="2724141"/>
            <a:ext cx="2806700" cy="331787"/>
          </a:xfrm>
          <a:prstGeom prst="chevron">
            <a:avLst>
              <a:gd name="adj" fmla="val 27108"/>
            </a:avLst>
          </a:prstGeom>
          <a:solidFill>
            <a:srgbClr val="33CCCC">
              <a:alpha val="60001"/>
            </a:srgbClr>
          </a:solidFill>
          <a:ln w="6350" algn="ctr">
            <a:noFill/>
            <a:miter lim="800000"/>
          </a:ln>
          <a:effectLst>
            <a:outerShdw dist="35921" dir="2700000" algn="ctr" rotWithShape="0">
              <a:srgbClr val="808080">
                <a:alpha val="50000"/>
              </a:srgbClr>
            </a:outerShdw>
          </a:effectLst>
        </p:spPr>
        <p:txBody>
          <a:bodyPr lIns="72554" tIns="36276" rIns="72554" bIns="36276" anchor="ctr" anchorCtr="1"/>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运营 </a:t>
            </a:r>
            <a:r>
              <a:rPr lang="en-US" altLang="zh-CN" sz="1600" b="1">
                <a:solidFill>
                  <a:srgbClr val="000000"/>
                </a:solidFill>
                <a:effectLst>
                  <a:outerShdw blurRad="38100" dist="38100" dir="2700000" algn="tl">
                    <a:srgbClr val="FFFFFF"/>
                  </a:outerShdw>
                </a:effectLst>
                <a:latin typeface="华文细黑" pitchFamily="2" charset="-122"/>
                <a:ea typeface="华文细黑" pitchFamily="2" charset="-122"/>
              </a:rPr>
              <a:t>&amp; </a:t>
            </a: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维护</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21" name="Rectangle 15"/>
          <p:cNvSpPr>
            <a:spLocks noChangeArrowheads="1"/>
          </p:cNvSpPr>
          <p:nvPr/>
        </p:nvSpPr>
        <p:spPr bwMode="auto">
          <a:xfrm>
            <a:off x="438181" y="3705232"/>
            <a:ext cx="1608137" cy="762000"/>
          </a:xfrm>
          <a:prstGeom prst="rect">
            <a:avLst/>
          </a:prstGeom>
          <a:noFill/>
          <a:ln w="6350">
            <a:solidFill>
              <a:schemeClr val="hlink"/>
            </a:solidFill>
            <a:miter lim="800000"/>
          </a:ln>
        </p:spPr>
        <p:txBody>
          <a:bodyPr lIns="0" tIns="0" rIns="0" bIns="0" anchor="ctr"/>
          <a:lstStyle/>
          <a:p>
            <a:pPr defTabSz="698500" eaLnBrk="0" hangingPunct="0">
              <a:buClr>
                <a:srgbClr val="990000"/>
              </a:buClr>
              <a:buFont typeface="Wingdings" panose="05000000000000000000" pitchFamily="2" charset="2"/>
              <a:buChar char="n"/>
            </a:pPr>
            <a:r>
              <a:rPr lang="zh-CN" altLang="en-US" sz="1200" dirty="0">
                <a:solidFill>
                  <a:srgbClr val="000000"/>
                </a:solidFill>
                <a:latin typeface="华文细黑" pitchFamily="2" charset="-122"/>
                <a:ea typeface="华文细黑" pitchFamily="2" charset="-122"/>
              </a:rPr>
              <a:t> 市场调研、客户分析</a:t>
            </a:r>
            <a:endParaRPr lang="zh-CN" altLang="en-US" sz="1200" dirty="0">
              <a:solidFill>
                <a:srgbClr val="000000"/>
              </a:solidFill>
              <a:latin typeface="华文细黑" pitchFamily="2" charset="-122"/>
              <a:ea typeface="华文细黑" pitchFamily="2" charset="-122"/>
            </a:endParaRPr>
          </a:p>
          <a:p>
            <a:pPr defTabSz="698500" eaLnBrk="0" hangingPunct="0">
              <a:buClr>
                <a:srgbClr val="990000"/>
              </a:buClr>
              <a:buFont typeface="Wingdings" panose="05000000000000000000" pitchFamily="2" charset="2"/>
              <a:buChar char="n"/>
            </a:pPr>
            <a:r>
              <a:rPr lang="zh-CN" altLang="en-US" sz="1200" dirty="0">
                <a:solidFill>
                  <a:srgbClr val="000000"/>
                </a:solidFill>
                <a:latin typeface="华文细黑" pitchFamily="2" charset="-122"/>
                <a:ea typeface="华文细黑" pitchFamily="2" charset="-122"/>
              </a:rPr>
              <a:t> 业务咨询 </a:t>
            </a:r>
            <a:endParaRPr lang="zh-CN" altLang="en-US" sz="1200" dirty="0">
              <a:solidFill>
                <a:srgbClr val="000000"/>
              </a:solidFill>
              <a:latin typeface="华文细黑" pitchFamily="2" charset="-122"/>
              <a:ea typeface="华文细黑" pitchFamily="2" charset="-122"/>
            </a:endParaRPr>
          </a:p>
          <a:p>
            <a:pPr defTabSz="698500" eaLnBrk="0" hangingPunct="0">
              <a:buClr>
                <a:srgbClr val="990000"/>
              </a:buClr>
              <a:buFont typeface="Wingdings" panose="05000000000000000000" pitchFamily="2" charset="2"/>
              <a:buChar char="n"/>
            </a:pPr>
            <a:r>
              <a:rPr lang="zh-CN" altLang="en-US" sz="1200" dirty="0">
                <a:solidFill>
                  <a:srgbClr val="000000"/>
                </a:solidFill>
                <a:latin typeface="华文细黑" pitchFamily="2" charset="-122"/>
                <a:ea typeface="华文细黑" pitchFamily="2" charset="-122"/>
              </a:rPr>
              <a:t> 运营咨询</a:t>
            </a:r>
            <a:endParaRPr lang="zh-CN" altLang="en-US" sz="1200" dirty="0">
              <a:solidFill>
                <a:srgbClr val="000000"/>
              </a:solidFill>
              <a:latin typeface="华文细黑" pitchFamily="2" charset="-122"/>
              <a:ea typeface="华文细黑" pitchFamily="2" charset="-122"/>
            </a:endParaRPr>
          </a:p>
          <a:p>
            <a:pPr defTabSz="698500" eaLnBrk="0" hangingPunct="0">
              <a:buClr>
                <a:srgbClr val="990000"/>
              </a:buClr>
              <a:buFont typeface="Wingdings" panose="05000000000000000000" pitchFamily="2" charset="2"/>
              <a:buChar char="n"/>
            </a:pPr>
            <a:r>
              <a:rPr lang="zh-CN" altLang="en-US" sz="1200" dirty="0">
                <a:solidFill>
                  <a:srgbClr val="000000"/>
                </a:solidFill>
                <a:latin typeface="华文细黑" pitchFamily="2" charset="-122"/>
                <a:ea typeface="华文细黑" pitchFamily="2" charset="-122"/>
              </a:rPr>
              <a:t> 需求分析，业务规划</a:t>
            </a:r>
            <a:endParaRPr lang="zh-CN" altLang="en-US" sz="1200" dirty="0">
              <a:solidFill>
                <a:srgbClr val="000000"/>
              </a:solidFill>
              <a:latin typeface="华文细黑" pitchFamily="2" charset="-122"/>
              <a:ea typeface="华文细黑" pitchFamily="2" charset="-122"/>
            </a:endParaRPr>
          </a:p>
        </p:txBody>
      </p:sp>
      <p:sp>
        <p:nvSpPr>
          <p:cNvPr id="22" name="Rectangle 16"/>
          <p:cNvSpPr>
            <a:spLocks noChangeArrowheads="1"/>
          </p:cNvSpPr>
          <p:nvPr/>
        </p:nvSpPr>
        <p:spPr bwMode="auto">
          <a:xfrm>
            <a:off x="287368" y="5513379"/>
            <a:ext cx="8640763" cy="404813"/>
          </a:xfrm>
          <a:prstGeom prst="rect">
            <a:avLst/>
          </a:prstGeom>
          <a:solidFill>
            <a:srgbClr val="3366FF"/>
          </a:solidFill>
          <a:ln w="28575" algn="ctr">
            <a:noFill/>
            <a:miter lim="800000"/>
          </a:ln>
          <a:effectLst>
            <a:prstShdw prst="shdw13" dist="53882" dir="13500000">
              <a:srgbClr val="808080">
                <a:alpha val="50000"/>
              </a:srgbClr>
            </a:prstShdw>
          </a:effectLst>
        </p:spPr>
        <p:txBody>
          <a:bodyPr lIns="72554" tIns="36276" rIns="72554" bIns="36276" anchor="ctr" anchorCtr="1"/>
          <a:lstStyle/>
          <a:p>
            <a:pPr algn="ctr" defTabSz="698500" eaLnBrk="0" hangingPunct="0">
              <a:defRPr/>
            </a:pPr>
            <a:r>
              <a:rPr lang="en-US" altLang="zh-CN" sz="2000" b="1">
                <a:solidFill>
                  <a:srgbClr val="000000"/>
                </a:solidFill>
                <a:effectLst>
                  <a:outerShdw blurRad="38100" dist="38100" dir="2700000" algn="tl">
                    <a:srgbClr val="FFFFFF"/>
                  </a:outerShdw>
                </a:effectLst>
                <a:latin typeface="华文细黑" pitchFamily="2" charset="-122"/>
                <a:ea typeface="华文细黑" pitchFamily="2" charset="-122"/>
              </a:rPr>
              <a:t>ICT </a:t>
            </a:r>
            <a:r>
              <a:rPr lang="zh-CN" altLang="en-US" sz="2000" b="1">
                <a:solidFill>
                  <a:srgbClr val="000000"/>
                </a:solidFill>
                <a:effectLst>
                  <a:outerShdw blurRad="38100" dist="38100" dir="2700000" algn="tl">
                    <a:srgbClr val="FFFFFF"/>
                  </a:outerShdw>
                </a:effectLst>
                <a:latin typeface="华文细黑" pitchFamily="2" charset="-122"/>
                <a:ea typeface="华文细黑" pitchFamily="2" charset="-122"/>
              </a:rPr>
              <a:t>集成框架</a:t>
            </a:r>
            <a:endParaRPr lang="zh-CN" altLang="en-US" sz="20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23" name="AutoShape 17"/>
          <p:cNvSpPr>
            <a:spLocks noChangeArrowheads="1"/>
          </p:cNvSpPr>
          <p:nvPr/>
        </p:nvSpPr>
        <p:spPr bwMode="auto">
          <a:xfrm rot="10800000">
            <a:off x="1222406" y="5043478"/>
            <a:ext cx="1017587" cy="290513"/>
          </a:xfrm>
          <a:prstGeom prst="downArrow">
            <a:avLst>
              <a:gd name="adj1" fmla="val 52602"/>
              <a:gd name="adj2" fmla="val 50000"/>
            </a:avLst>
          </a:prstGeom>
          <a:solidFill>
            <a:srgbClr val="99CCFF"/>
          </a:solidFill>
          <a:ln w="6350">
            <a:noFill/>
            <a:miter lim="800000"/>
          </a:ln>
          <a:effectLst>
            <a:outerShdw dist="35921" dir="13500000" algn="ctr" rotWithShape="0">
              <a:schemeClr val="bg2">
                <a:alpha val="50000"/>
              </a:schemeClr>
            </a:outerShdw>
          </a:effectLst>
        </p:spPr>
        <p:txBody>
          <a:bodyPr rot="10800000" lIns="0" tIns="0" rIns="0" bIns="0" anchor="ctr">
            <a:spAutoFit/>
          </a:bodyPr>
          <a:lstStyle/>
          <a:p>
            <a:pPr algn="ctr">
              <a:defRPr/>
            </a:pPr>
            <a:endParaRPr lang="zh-TW" altLang="en-US" sz="1400">
              <a:solidFill>
                <a:srgbClr val="000000"/>
              </a:solidFill>
              <a:ea typeface="PMingLiU" pitchFamily="18" charset="-120"/>
            </a:endParaRPr>
          </a:p>
        </p:txBody>
      </p:sp>
      <p:sp>
        <p:nvSpPr>
          <p:cNvPr id="24" name="AutoShape 18"/>
          <p:cNvSpPr>
            <a:spLocks noChangeArrowheads="1"/>
          </p:cNvSpPr>
          <p:nvPr/>
        </p:nvSpPr>
        <p:spPr bwMode="auto">
          <a:xfrm rot="10800000">
            <a:off x="4098956" y="5043478"/>
            <a:ext cx="1017587" cy="290513"/>
          </a:xfrm>
          <a:prstGeom prst="downArrow">
            <a:avLst>
              <a:gd name="adj1" fmla="val 52602"/>
              <a:gd name="adj2" fmla="val 50000"/>
            </a:avLst>
          </a:prstGeom>
          <a:solidFill>
            <a:srgbClr val="99CCFF"/>
          </a:solidFill>
          <a:ln w="6350">
            <a:noFill/>
            <a:miter lim="800000"/>
          </a:ln>
          <a:effectLst>
            <a:outerShdw dist="35921" dir="13500000" algn="ctr" rotWithShape="0">
              <a:schemeClr val="bg2">
                <a:alpha val="50000"/>
              </a:schemeClr>
            </a:outerShdw>
          </a:effectLst>
        </p:spPr>
        <p:txBody>
          <a:bodyPr rot="10800000" lIns="0" tIns="0" rIns="0" bIns="0" anchor="ctr">
            <a:spAutoFit/>
          </a:bodyPr>
          <a:lstStyle/>
          <a:p>
            <a:pPr algn="ctr">
              <a:defRPr/>
            </a:pPr>
            <a:endParaRPr lang="zh-TW" altLang="en-US" sz="1400">
              <a:solidFill>
                <a:srgbClr val="000000"/>
              </a:solidFill>
              <a:ea typeface="PMingLiU" pitchFamily="18" charset="-120"/>
            </a:endParaRPr>
          </a:p>
        </p:txBody>
      </p:sp>
      <p:sp>
        <p:nvSpPr>
          <p:cNvPr id="25" name="AutoShape 19"/>
          <p:cNvSpPr>
            <a:spLocks noChangeArrowheads="1"/>
          </p:cNvSpPr>
          <p:nvPr/>
        </p:nvSpPr>
        <p:spPr bwMode="auto">
          <a:xfrm rot="10800000">
            <a:off x="7058056" y="5043478"/>
            <a:ext cx="1017587" cy="290513"/>
          </a:xfrm>
          <a:prstGeom prst="downArrow">
            <a:avLst>
              <a:gd name="adj1" fmla="val 52602"/>
              <a:gd name="adj2" fmla="val 50000"/>
            </a:avLst>
          </a:prstGeom>
          <a:solidFill>
            <a:srgbClr val="99CCFF"/>
          </a:solidFill>
          <a:ln w="6350">
            <a:noFill/>
            <a:miter lim="800000"/>
          </a:ln>
          <a:effectLst>
            <a:outerShdw dist="35921" dir="13500000" algn="ctr" rotWithShape="0">
              <a:schemeClr val="bg2">
                <a:alpha val="50000"/>
              </a:schemeClr>
            </a:outerShdw>
          </a:effectLst>
        </p:spPr>
        <p:txBody>
          <a:bodyPr rot="10800000" lIns="0" tIns="0" rIns="0" bIns="0" anchor="ctr">
            <a:spAutoFit/>
          </a:bodyPr>
          <a:lstStyle/>
          <a:p>
            <a:pPr algn="ctr">
              <a:defRPr/>
            </a:pPr>
            <a:endParaRPr lang="zh-TW" altLang="en-US" sz="1400">
              <a:solidFill>
                <a:srgbClr val="000000"/>
              </a:solidFill>
              <a:ea typeface="PMingLiU" pitchFamily="18" charset="-120"/>
            </a:endParaRPr>
          </a:p>
        </p:txBody>
      </p:sp>
      <p:sp>
        <p:nvSpPr>
          <p:cNvPr id="26" name="Rectangle 20"/>
          <p:cNvSpPr>
            <a:spLocks noChangeArrowheads="1"/>
          </p:cNvSpPr>
          <p:nvPr/>
        </p:nvSpPr>
        <p:spPr bwMode="auto">
          <a:xfrm>
            <a:off x="7135843" y="3263891"/>
            <a:ext cx="1619250" cy="425450"/>
          </a:xfrm>
          <a:prstGeom prst="rect">
            <a:avLst/>
          </a:prstGeom>
          <a:solidFill>
            <a:srgbClr val="FF9900"/>
          </a:solidFill>
          <a:ln w="6350" algn="ctr">
            <a:noFill/>
            <a:miter lim="800000"/>
          </a:ln>
          <a:effectLst/>
        </p:spPr>
        <p:txBody>
          <a:bodyPr lIns="72554" tIns="36276" rIns="72554" bIns="36276" anchor="ctr"/>
          <a:lstStyle/>
          <a:p>
            <a:pPr algn="ctr" defTabSz="698500" eaLnBrk="0" hangingPunct="0">
              <a:defRPr/>
            </a:pPr>
            <a:r>
              <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rPr>
              <a:t>管理服务</a:t>
            </a:r>
            <a:endParaRPr lang="zh-CN" altLang="en-US" sz="1600" b="1">
              <a:solidFill>
                <a:srgbClr val="000000"/>
              </a:solidFill>
              <a:effectLst>
                <a:outerShdw blurRad="38100" dist="38100" dir="2700000" algn="tl">
                  <a:srgbClr val="FFFFFF"/>
                </a:outerShdw>
              </a:effectLst>
              <a:latin typeface="华文细黑" pitchFamily="2" charset="-122"/>
              <a:ea typeface="华文细黑" pitchFamily="2" charset="-122"/>
            </a:endParaRPr>
          </a:p>
        </p:txBody>
      </p:sp>
      <p:sp>
        <p:nvSpPr>
          <p:cNvPr id="27" name="Rectangle 21"/>
          <p:cNvSpPr txBox="1">
            <a:spLocks noChangeArrowheads="1"/>
          </p:cNvSpPr>
          <p:nvPr/>
        </p:nvSpPr>
        <p:spPr bwMode="auto">
          <a:xfrm>
            <a:off x="500034" y="1142984"/>
            <a:ext cx="7143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129" tIns="40064" rIns="80129" bIns="40064" numCol="1" anchor="ctr" anchorCtr="0" compatLnSpc="1"/>
          <a:lstStyle/>
          <a:p>
            <a:pPr algn="ctr" fontAlgn="base">
              <a:spcBef>
                <a:spcPct val="0"/>
              </a:spcBef>
              <a:spcAft>
                <a:spcPct val="0"/>
              </a:spcAft>
              <a:defRPr/>
            </a:pPr>
            <a:r>
              <a:rPr lang="zh-CN" altLang="en-US" sz="2400" b="1" kern="0" dirty="0" smtClean="0">
                <a:solidFill>
                  <a:srgbClr val="C00000"/>
                </a:solidFill>
                <a:sym typeface="Calibri" panose="020F0502020204030204" pitchFamily="34" charset="0"/>
              </a:rPr>
              <a:t>中国联通具备智慧园区全程端到端的交付能力</a:t>
            </a:r>
            <a:endParaRPr lang="zh-CN" altLang="en-US" sz="2400" b="1" kern="0" dirty="0" smtClean="0">
              <a:solidFill>
                <a:srgbClr val="C00000"/>
              </a:solidFill>
              <a:sym typeface="Calibri" panose="020F0502020204030204" pitchFamily="34" charset="0"/>
            </a:endParaRPr>
          </a:p>
        </p:txBody>
      </p:sp>
      <p:sp>
        <p:nvSpPr>
          <p:cNvPr id="28" name="Rectangle 22"/>
          <p:cNvSpPr>
            <a:spLocks noChangeArrowheads="1"/>
          </p:cNvSpPr>
          <p:nvPr/>
        </p:nvSpPr>
        <p:spPr bwMode="auto">
          <a:xfrm>
            <a:off x="2106643" y="3705232"/>
            <a:ext cx="1608138" cy="762000"/>
          </a:xfrm>
          <a:prstGeom prst="rect">
            <a:avLst/>
          </a:prstGeom>
          <a:noFill/>
          <a:ln w="6350">
            <a:solidFill>
              <a:schemeClr val="hlink"/>
            </a:solidFill>
            <a:miter lim="800000"/>
          </a:ln>
        </p:spPr>
        <p:txBody>
          <a:bodyPr lIns="0" tIns="0" rIns="0" bIns="0" anchor="ctr"/>
          <a:lstStyle/>
          <a:p>
            <a:pPr defTabSz="698500" eaLnBrk="0" hangingPunct="0">
              <a:buClr>
                <a:srgbClr val="990000"/>
              </a:buClr>
              <a:buFont typeface="Wingdings" panose="05000000000000000000" pitchFamily="2" charset="2"/>
              <a:buChar char="n"/>
            </a:pPr>
            <a:r>
              <a:rPr lang="zh-CN" altLang="en-US" sz="1200" dirty="0">
                <a:solidFill>
                  <a:srgbClr val="000000"/>
                </a:solidFill>
                <a:latin typeface="华文细黑" pitchFamily="2" charset="-122"/>
                <a:ea typeface="华文细黑" pitchFamily="2" charset="-122"/>
              </a:rPr>
              <a:t> 集成</a:t>
            </a:r>
            <a:r>
              <a:rPr lang="zh-CN" altLang="en-US" sz="1200" dirty="0" smtClean="0">
                <a:solidFill>
                  <a:srgbClr val="000000"/>
                </a:solidFill>
                <a:latin typeface="华文细黑" pitchFamily="2" charset="-122"/>
                <a:ea typeface="华文细黑" pitchFamily="2" charset="-122"/>
              </a:rPr>
              <a:t>设计、软件开发</a:t>
            </a:r>
            <a:endParaRPr lang="zh-CN" altLang="en-US" sz="1200" dirty="0">
              <a:solidFill>
                <a:srgbClr val="000000"/>
              </a:solidFill>
              <a:latin typeface="华文细黑" pitchFamily="2" charset="-122"/>
              <a:ea typeface="华文细黑" pitchFamily="2" charset="-122"/>
            </a:endParaRPr>
          </a:p>
          <a:p>
            <a:pPr defTabSz="698500" eaLnBrk="0" hangingPunct="0">
              <a:buClr>
                <a:srgbClr val="990000"/>
              </a:buClr>
              <a:buFont typeface="Wingdings" panose="05000000000000000000" pitchFamily="2" charset="2"/>
              <a:buChar char="n"/>
            </a:pPr>
            <a:r>
              <a:rPr lang="zh-CN" altLang="en-US" sz="1200" dirty="0">
                <a:solidFill>
                  <a:srgbClr val="000000"/>
                </a:solidFill>
                <a:latin typeface="华文细黑" pitchFamily="2" charset="-122"/>
                <a:ea typeface="华文细黑" pitchFamily="2" charset="-122"/>
              </a:rPr>
              <a:t> 预集成、预测试</a:t>
            </a:r>
            <a:endParaRPr lang="zh-CN" altLang="en-US" sz="1200" dirty="0">
              <a:solidFill>
                <a:srgbClr val="000000"/>
              </a:solidFill>
              <a:latin typeface="华文细黑" pitchFamily="2" charset="-122"/>
              <a:ea typeface="华文细黑" pitchFamily="2" charset="-122"/>
            </a:endParaRPr>
          </a:p>
          <a:p>
            <a:pPr defTabSz="698500" eaLnBrk="0" hangingPunct="0">
              <a:buClr>
                <a:srgbClr val="990000"/>
              </a:buClr>
              <a:buFont typeface="Wingdings" panose="05000000000000000000" pitchFamily="2" charset="2"/>
              <a:buChar char="n"/>
            </a:pPr>
            <a:r>
              <a:rPr lang="zh-CN" altLang="en-US" sz="1200" dirty="0">
                <a:solidFill>
                  <a:srgbClr val="000000"/>
                </a:solidFill>
                <a:latin typeface="华文细黑" pitchFamily="2" charset="-122"/>
                <a:ea typeface="华文细黑" pitchFamily="2" charset="-122"/>
              </a:rPr>
              <a:t> 系统及网络安全</a:t>
            </a:r>
            <a:r>
              <a:rPr lang="zh-CN" altLang="en-US" sz="1400" dirty="0">
                <a:solidFill>
                  <a:srgbClr val="000000"/>
                </a:solidFill>
                <a:latin typeface="FrutigerNext LT Regular"/>
              </a:rPr>
              <a:t> </a:t>
            </a:r>
            <a:r>
              <a:rPr lang="en-US" altLang="zh-CN" sz="1400" dirty="0">
                <a:solidFill>
                  <a:srgbClr val="000000"/>
                </a:solidFill>
                <a:latin typeface="FrutigerNext LT Regular"/>
              </a:rPr>
              <a:t>…</a:t>
            </a:r>
            <a:endParaRPr lang="en-US" altLang="zh-CN" sz="1400" dirty="0">
              <a:solidFill>
                <a:srgbClr val="000000"/>
              </a:solidFill>
              <a:latin typeface="FrutigerNext LT Regular"/>
            </a:endParaRPr>
          </a:p>
        </p:txBody>
      </p:sp>
      <p:sp>
        <p:nvSpPr>
          <p:cNvPr id="29" name="Rectangle 23"/>
          <p:cNvSpPr>
            <a:spLocks noChangeArrowheads="1"/>
          </p:cNvSpPr>
          <p:nvPr/>
        </p:nvSpPr>
        <p:spPr bwMode="auto">
          <a:xfrm>
            <a:off x="3771931" y="3698882"/>
            <a:ext cx="1608137" cy="762000"/>
          </a:xfrm>
          <a:prstGeom prst="rect">
            <a:avLst/>
          </a:prstGeom>
          <a:noFill/>
          <a:ln w="6350">
            <a:solidFill>
              <a:schemeClr val="hlink"/>
            </a:solidFill>
            <a:miter lim="800000"/>
          </a:ln>
        </p:spPr>
        <p:txBody>
          <a:bodyPr lIns="0" tIns="0" rIns="0" bIns="0" anchor="ctr"/>
          <a:lstStyle/>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 功能定制</a:t>
            </a:r>
            <a:endParaRPr lang="zh-CN" altLang="en-US" sz="1200">
              <a:solidFill>
                <a:srgbClr val="000000"/>
              </a:solidFill>
              <a:latin typeface="华文细黑" pitchFamily="2" charset="-122"/>
              <a:ea typeface="华文细黑" pitchFamily="2" charset="-122"/>
            </a:endParaRPr>
          </a:p>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 系统接口</a:t>
            </a:r>
            <a:endParaRPr lang="zh-CN" altLang="en-US" sz="1200">
              <a:solidFill>
                <a:srgbClr val="000000"/>
              </a:solidFill>
              <a:latin typeface="华文细黑" pitchFamily="2" charset="-122"/>
              <a:ea typeface="华文细黑" pitchFamily="2" charset="-122"/>
            </a:endParaRPr>
          </a:p>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 界面报表</a:t>
            </a:r>
            <a:endParaRPr lang="zh-CN" altLang="en-US" sz="1200">
              <a:solidFill>
                <a:srgbClr val="000000"/>
              </a:solidFill>
              <a:latin typeface="华文细黑" pitchFamily="2" charset="-122"/>
              <a:ea typeface="华文细黑" pitchFamily="2" charset="-122"/>
            </a:endParaRPr>
          </a:p>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 业务流程</a:t>
            </a:r>
            <a:endParaRPr lang="zh-CN" altLang="en-US" sz="1200">
              <a:solidFill>
                <a:srgbClr val="000000"/>
              </a:solidFill>
              <a:latin typeface="华文细黑" pitchFamily="2" charset="-122"/>
              <a:ea typeface="华文细黑" pitchFamily="2" charset="-122"/>
            </a:endParaRPr>
          </a:p>
        </p:txBody>
      </p:sp>
      <p:sp>
        <p:nvSpPr>
          <p:cNvPr id="30" name="Rectangle 24"/>
          <p:cNvSpPr>
            <a:spLocks noChangeArrowheads="1"/>
          </p:cNvSpPr>
          <p:nvPr/>
        </p:nvSpPr>
        <p:spPr bwMode="auto">
          <a:xfrm>
            <a:off x="5476906" y="3705232"/>
            <a:ext cx="1608137" cy="762000"/>
          </a:xfrm>
          <a:prstGeom prst="rect">
            <a:avLst/>
          </a:prstGeom>
          <a:noFill/>
          <a:ln w="6350">
            <a:solidFill>
              <a:schemeClr val="hlink"/>
            </a:solidFill>
            <a:miter lim="800000"/>
          </a:ln>
        </p:spPr>
        <p:txBody>
          <a:bodyPr lIns="0" tIns="0" rIns="0" bIns="0" anchor="ctr"/>
          <a:lstStyle/>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 网络规划 </a:t>
            </a:r>
            <a:endParaRPr lang="zh-CN" altLang="en-US" sz="1200">
              <a:solidFill>
                <a:srgbClr val="000000"/>
              </a:solidFill>
              <a:latin typeface="华文细黑" pitchFamily="2" charset="-122"/>
              <a:ea typeface="华文细黑" pitchFamily="2" charset="-122"/>
            </a:endParaRPr>
          </a:p>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 网络优化</a:t>
            </a:r>
            <a:endParaRPr lang="zh-CN" altLang="en-US" sz="1200">
              <a:solidFill>
                <a:srgbClr val="000000"/>
              </a:solidFill>
              <a:latin typeface="华文细黑" pitchFamily="2" charset="-122"/>
              <a:ea typeface="华文细黑" pitchFamily="2" charset="-122"/>
            </a:endParaRPr>
          </a:p>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 专家服务</a:t>
            </a:r>
            <a:r>
              <a:rPr lang="zh-CN" altLang="en-US" sz="1400">
                <a:solidFill>
                  <a:srgbClr val="000000"/>
                </a:solidFill>
                <a:latin typeface="FrutigerNext LT Regular"/>
              </a:rPr>
              <a:t> </a:t>
            </a:r>
            <a:r>
              <a:rPr lang="en-US" altLang="zh-CN" sz="1400">
                <a:solidFill>
                  <a:srgbClr val="000000"/>
                </a:solidFill>
                <a:latin typeface="FrutigerNext LT Regular"/>
              </a:rPr>
              <a:t>…</a:t>
            </a:r>
            <a:endParaRPr lang="en-US" altLang="zh-CN" sz="1200">
              <a:solidFill>
                <a:srgbClr val="000000"/>
              </a:solidFill>
              <a:latin typeface="华文细黑" pitchFamily="2" charset="-122"/>
              <a:ea typeface="华文细黑" pitchFamily="2" charset="-122"/>
            </a:endParaRPr>
          </a:p>
        </p:txBody>
      </p:sp>
      <p:sp>
        <p:nvSpPr>
          <p:cNvPr id="31" name="Rectangle 25"/>
          <p:cNvSpPr>
            <a:spLocks noChangeArrowheads="1"/>
          </p:cNvSpPr>
          <p:nvPr/>
        </p:nvSpPr>
        <p:spPr bwMode="auto">
          <a:xfrm>
            <a:off x="7143781" y="3705232"/>
            <a:ext cx="1608137" cy="762000"/>
          </a:xfrm>
          <a:prstGeom prst="rect">
            <a:avLst/>
          </a:prstGeom>
          <a:noFill/>
          <a:ln w="6350">
            <a:solidFill>
              <a:schemeClr val="hlink"/>
            </a:solidFill>
            <a:miter lim="800000"/>
          </a:ln>
        </p:spPr>
        <p:txBody>
          <a:bodyPr lIns="0" tIns="0" rIns="0" bIns="0" anchor="ctr"/>
          <a:lstStyle/>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 托管服务</a:t>
            </a:r>
            <a:endParaRPr lang="zh-CN" altLang="en-US" sz="1200">
              <a:solidFill>
                <a:srgbClr val="000000"/>
              </a:solidFill>
              <a:latin typeface="华文细黑" pitchFamily="2" charset="-122"/>
              <a:ea typeface="华文细黑" pitchFamily="2" charset="-122"/>
            </a:endParaRPr>
          </a:p>
          <a:p>
            <a:pPr defTabSz="698500">
              <a:buClr>
                <a:srgbClr val="1F497D"/>
              </a:buClr>
              <a:buFont typeface="Wingdings" panose="05000000000000000000" pitchFamily="2" charset="2"/>
              <a:buChar char="n"/>
            </a:pPr>
            <a:r>
              <a:rPr lang="zh-CN" altLang="en-US" sz="1200">
                <a:solidFill>
                  <a:srgbClr val="000000"/>
                </a:solidFill>
                <a:latin typeface="华文细黑" pitchFamily="2" charset="-122"/>
                <a:ea typeface="华文细黑" pitchFamily="2" charset="-122"/>
              </a:rPr>
              <a:t>一站式服务 </a:t>
            </a:r>
            <a:r>
              <a:rPr lang="en-US" altLang="zh-CN" sz="1200">
                <a:solidFill>
                  <a:srgbClr val="000000"/>
                </a:solidFill>
                <a:latin typeface="华文细黑" pitchFamily="2" charset="-122"/>
                <a:ea typeface="华文细黑" pitchFamily="2" charset="-122"/>
              </a:rPr>
              <a:t>…</a:t>
            </a:r>
            <a:endParaRPr lang="en-US" altLang="zh-CN" sz="1200">
              <a:solidFill>
                <a:srgbClr val="000000"/>
              </a:solidFill>
              <a:latin typeface="华文细黑" pitchFamily="2" charset="-122"/>
              <a:ea typeface="华文细黑" pitchFamily="2" charset="-122"/>
            </a:endParaRPr>
          </a:p>
        </p:txBody>
      </p:sp>
      <p:grpSp>
        <p:nvGrpSpPr>
          <p:cNvPr id="32" name="组合 8"/>
          <p:cNvGrpSpPr/>
          <p:nvPr/>
        </p:nvGrpSpPr>
        <p:grpSpPr>
          <a:xfrm>
            <a:off x="27856" y="0"/>
            <a:ext cx="1280517" cy="1280517"/>
            <a:chOff x="411163" y="68262"/>
            <a:chExt cx="1800225" cy="1800225"/>
          </a:xfrm>
        </p:grpSpPr>
        <p:grpSp>
          <p:nvGrpSpPr>
            <p:cNvPr id="33" name="组合 6"/>
            <p:cNvGrpSpPr/>
            <p:nvPr/>
          </p:nvGrpSpPr>
          <p:grpSpPr bwMode="auto">
            <a:xfrm>
              <a:off x="411163" y="68262"/>
              <a:ext cx="1800225" cy="1800225"/>
              <a:chOff x="925401" y="3148270"/>
              <a:chExt cx="1800000" cy="1800000"/>
            </a:xfrm>
          </p:grpSpPr>
          <p:sp>
            <p:nvSpPr>
              <p:cNvPr id="35" name="椭圆 34"/>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椭圆 35"/>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4" name="矩形 33"/>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联通</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优势</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标题 1"/>
          <p:cNvSpPr>
            <a:spLocks noGrp="1" noChangeArrowheads="1"/>
          </p:cNvSpPr>
          <p:nvPr>
            <p:ph type="title" idx="4294967295"/>
          </p:nvPr>
        </p:nvSpPr>
        <p:spPr>
          <a:xfrm>
            <a:off x="0" y="1772816"/>
            <a:ext cx="9144000" cy="3096344"/>
          </a:xfrm>
        </p:spPr>
        <p:txBody>
          <a:bodyPr/>
          <a:lstStyle/>
          <a:p>
            <a:pPr algn="ctr"/>
            <a:r>
              <a:rPr lang="zh-CN" altLang="en-US" sz="8800" b="0" dirty="0" smtClean="0">
                <a:latin typeface="华文中宋" panose="02010600040101010101" pitchFamily="2" charset="-122"/>
                <a:ea typeface="华文中宋" panose="02010600040101010101" pitchFamily="2" charset="-122"/>
              </a:rPr>
              <a:t>谢 谢</a:t>
            </a:r>
            <a:endParaRPr lang="zh-CN" sz="8800" b="0" dirty="0" smtClean="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a:graphicFrameLocks noGrp="1"/>
          </p:cNvGraphicFramePr>
          <p:nvPr/>
        </p:nvGraphicFramePr>
        <p:xfrm>
          <a:off x="4860032" y="1412776"/>
          <a:ext cx="4038781" cy="5390563"/>
        </p:xfrm>
        <a:graphic>
          <a:graphicData uri="http://schemas.openxmlformats.org/drawingml/2006/table">
            <a:tbl>
              <a:tblPr/>
              <a:tblGrid>
                <a:gridCol w="3864563"/>
                <a:gridCol w="174218"/>
              </a:tblGrid>
              <a:tr h="1008112">
                <a:tc>
                  <a:txBody>
                    <a:bodyPr/>
                    <a:lstStyle/>
                    <a:p>
                      <a:pPr algn="ctr"/>
                      <a:endParaRPr lang="zh-CN" altLang="en-US" sz="2000" b="1" i="0" kern="1200" dirty="0" smtClean="0">
                        <a:solidFill>
                          <a:schemeClr val="bg1"/>
                        </a:solidFill>
                        <a:latin typeface="微软雅黑" panose="020B0503020204020204" pitchFamily="34" charset="-122"/>
                        <a:ea typeface="微软雅黑" panose="020B0503020204020204" pitchFamily="34" charset="-122"/>
                        <a:cs typeface="+mn-cs"/>
                      </a:endParaRPr>
                    </a:p>
                  </a:txBody>
                  <a:tcPr marL="0" marR="0" marT="0" marB="0" anchor="ctr">
                    <a:lnL>
                      <a:noFill/>
                    </a:lnL>
                    <a:lnR>
                      <a:noFill/>
                    </a:lnR>
                    <a:lnT>
                      <a:noFill/>
                    </a:lnT>
                    <a:lnB>
                      <a:noFill/>
                    </a:lnB>
                    <a:solidFill>
                      <a:srgbClr val="FF0000"/>
                    </a:solidFill>
                  </a:tcPr>
                </a:tc>
                <a:tc>
                  <a:txBody>
                    <a:bodyPr/>
                    <a:lstStyle/>
                    <a:p>
                      <a:endParaRPr lang="zh-CN" altLang="en-US" sz="1200" i="0" dirty="0">
                        <a:latin typeface="微软雅黑" panose="020B0503020204020204" pitchFamily="34" charset="-122"/>
                        <a:ea typeface="微软雅黑" panose="020B0503020204020204" pitchFamily="34" charset="-122"/>
                      </a:endParaRPr>
                    </a:p>
                  </a:txBody>
                  <a:tcPr marL="74409" marR="74409" marT="37201" marB="37201">
                    <a:lnL>
                      <a:noFill/>
                    </a:lnL>
                    <a:lnT>
                      <a:noFill/>
                    </a:lnT>
                  </a:tcPr>
                </a:tc>
              </a:tr>
              <a:tr h="4382451">
                <a:tc>
                  <a:txBody>
                    <a:bodyPr/>
                    <a:lstStyle/>
                    <a:p>
                      <a:pPr algn="l">
                        <a:lnSpc>
                          <a:spcPct val="100000"/>
                        </a:lnSpc>
                      </a:pPr>
                      <a:r>
                        <a:rPr lang="en-US" altLang="zh-CN" sz="1200" b="0" i="0" baseline="0" dirty="0" smtClean="0">
                          <a:effectLst/>
                          <a:latin typeface="微软雅黑" panose="020B0503020204020204" pitchFamily="34" charset="-122"/>
                          <a:ea typeface="微软雅黑" panose="020B0503020204020204" pitchFamily="34" charset="-122"/>
                        </a:rPr>
                        <a:t>           </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会议发布了</a:t>
                      </a:r>
                      <a:r>
                        <a:rPr lang="en-US" altLang="zh-CN" sz="1600" b="0" i="0" kern="1200" dirty="0" smtClean="0">
                          <a:solidFill>
                            <a:schemeClr val="tx1"/>
                          </a:solidFill>
                          <a:latin typeface="微软雅黑" panose="020B0503020204020204" pitchFamily="34" charset="-122"/>
                          <a:ea typeface="微软雅黑" panose="020B0503020204020204" pitchFamily="34" charset="-122"/>
                          <a:cs typeface="+mn-cs"/>
                        </a:rPr>
                        <a:t>《</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首届中国智慧园区发展水平评估结果</a:t>
                      </a:r>
                      <a:r>
                        <a:rPr lang="en-US" altLang="zh-CN" sz="1600" b="0" i="0" kern="1200" dirty="0" smtClean="0">
                          <a:solidFill>
                            <a:schemeClr val="tx1"/>
                          </a:solidFill>
                          <a:latin typeface="微软雅黑" panose="020B0503020204020204" pitchFamily="34" charset="-122"/>
                          <a:ea typeface="微软雅黑" panose="020B0503020204020204" pitchFamily="34" charset="-122"/>
                          <a:cs typeface="+mn-cs"/>
                        </a:rPr>
                        <a:t>》</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，报告中所提出的几大发展建议。</a:t>
                      </a:r>
                      <a:endParaRPr lang="en-US" altLang="zh-CN" sz="1600" b="0" i="0" kern="1200" dirty="0" smtClean="0">
                        <a:solidFill>
                          <a:schemeClr val="tx1"/>
                        </a:solidFill>
                        <a:latin typeface="微软雅黑" panose="020B0503020204020204" pitchFamily="34" charset="-122"/>
                        <a:ea typeface="微软雅黑" panose="020B0503020204020204" pitchFamily="34" charset="-122"/>
                        <a:cs typeface="+mn-cs"/>
                      </a:endParaRPr>
                    </a:p>
                    <a:p>
                      <a:pPr algn="l">
                        <a:lnSpc>
                          <a:spcPct val="100000"/>
                        </a:lnSpc>
                      </a:pPr>
                      <a:endParaRPr lang="en-US" altLang="zh-CN" sz="1600" b="1" i="0" kern="1200" dirty="0" smtClean="0">
                        <a:solidFill>
                          <a:schemeClr val="tx1"/>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600" b="0" i="0" kern="1200" dirty="0" smtClean="0">
                          <a:solidFill>
                            <a:schemeClr val="tx1"/>
                          </a:solidFill>
                          <a:latin typeface="微软雅黑" panose="020B0503020204020204" pitchFamily="34" charset="-122"/>
                          <a:ea typeface="微软雅黑" panose="020B0503020204020204" pitchFamily="34" charset="-122"/>
                          <a:cs typeface="+mn-cs"/>
                        </a:rPr>
                        <a:t>        </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智慧园区</a:t>
                      </a:r>
                      <a:r>
                        <a:rPr lang="zh-CN" altLang="en-US" sz="1600" b="1" i="0" kern="1200" dirty="0" smtClean="0">
                          <a:solidFill>
                            <a:srgbClr val="FF0000"/>
                          </a:solidFill>
                          <a:latin typeface="微软雅黑" panose="020B0503020204020204" pitchFamily="34" charset="-122"/>
                          <a:ea typeface="微软雅黑" panose="020B0503020204020204" pitchFamily="34" charset="-122"/>
                          <a:cs typeface="+mn-cs"/>
                        </a:rPr>
                        <a:t>信息化基础设施建设方面</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要立足现状，针对性建设；放眼未来，可持续建设。</a:t>
                      </a:r>
                      <a:endParaRPr lang="en-US" altLang="zh-CN" sz="1600" b="0" i="0" kern="1200" dirty="0" smtClean="0">
                        <a:solidFill>
                          <a:schemeClr val="tx1"/>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600" b="1" i="0" kern="1200" dirty="0" smtClean="0">
                        <a:solidFill>
                          <a:schemeClr val="tx1"/>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600" b="1" i="0" kern="1200" dirty="0" smtClean="0">
                          <a:solidFill>
                            <a:schemeClr val="tx1"/>
                          </a:solidFill>
                          <a:latin typeface="微软雅黑" panose="020B0503020204020204" pitchFamily="34" charset="-122"/>
                          <a:ea typeface="微软雅黑" panose="020B0503020204020204" pitchFamily="34" charset="-122"/>
                          <a:cs typeface="+mn-cs"/>
                        </a:rPr>
                        <a:t>       </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智慧园区</a:t>
                      </a:r>
                      <a:r>
                        <a:rPr lang="zh-CN" altLang="en-US" sz="1600" b="1" i="0" kern="1200" dirty="0" smtClean="0">
                          <a:solidFill>
                            <a:srgbClr val="FF0000"/>
                          </a:solidFill>
                          <a:latin typeface="微软雅黑" panose="020B0503020204020204" pitchFamily="34" charset="-122"/>
                          <a:ea typeface="微软雅黑" panose="020B0503020204020204" pitchFamily="34" charset="-122"/>
                          <a:cs typeface="+mn-cs"/>
                        </a:rPr>
                        <a:t>管理与服务方面</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要整合高效，打造</a:t>
                      </a:r>
                      <a:r>
                        <a:rPr lang="zh-CN" altLang="en-US" sz="1600" b="1" i="0" kern="1200" dirty="0" smtClean="0">
                          <a:solidFill>
                            <a:srgbClr val="FF0000"/>
                          </a:solidFill>
                          <a:latin typeface="微软雅黑" panose="020B0503020204020204" pitchFamily="34" charset="-122"/>
                          <a:ea typeface="微软雅黑" panose="020B0503020204020204" pitchFamily="34" charset="-122"/>
                          <a:cs typeface="+mn-cs"/>
                        </a:rPr>
                        <a:t>一站式服务</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；便捷泛在，突破时空界限；创新超越，引领发展潮流；广泛参与，</a:t>
                      </a:r>
                      <a:r>
                        <a:rPr lang="zh-CN" altLang="en-US" sz="1600" b="1" i="0" kern="1200" dirty="0" smtClean="0">
                          <a:solidFill>
                            <a:srgbClr val="FF0000"/>
                          </a:solidFill>
                          <a:latin typeface="微软雅黑" panose="020B0503020204020204" pitchFamily="34" charset="-122"/>
                          <a:ea typeface="微软雅黑" panose="020B0503020204020204" pitchFamily="34" charset="-122"/>
                          <a:cs typeface="+mn-cs"/>
                        </a:rPr>
                        <a:t>释放社会力量</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a:t>
                      </a:r>
                      <a:endParaRPr lang="en-US" altLang="zh-CN" sz="1600" b="0" i="0" kern="1200" dirty="0" smtClean="0">
                        <a:solidFill>
                          <a:schemeClr val="tx1"/>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600" b="1" i="0" kern="1200" dirty="0" smtClean="0">
                        <a:solidFill>
                          <a:schemeClr val="tx1"/>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600" b="0" i="0" kern="1200" dirty="0" smtClean="0">
                          <a:solidFill>
                            <a:schemeClr val="tx1"/>
                          </a:solidFill>
                          <a:latin typeface="微软雅黑" panose="020B0503020204020204" pitchFamily="34" charset="-122"/>
                          <a:ea typeface="微软雅黑" panose="020B0503020204020204" pitchFamily="34" charset="-122"/>
                          <a:cs typeface="+mn-cs"/>
                        </a:rPr>
                        <a:t>       </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最后要</a:t>
                      </a:r>
                      <a:r>
                        <a:rPr lang="zh-CN" altLang="en-US" sz="1600" b="1" i="0" kern="1200" dirty="0" smtClean="0">
                          <a:solidFill>
                            <a:srgbClr val="FF0000"/>
                          </a:solidFill>
                          <a:latin typeface="微软雅黑" panose="020B0503020204020204" pitchFamily="34" charset="-122"/>
                          <a:ea typeface="微软雅黑" panose="020B0503020204020204" pitchFamily="34" charset="-122"/>
                          <a:cs typeface="+mn-cs"/>
                        </a:rPr>
                        <a:t>全方位支撑</a:t>
                      </a:r>
                      <a:r>
                        <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rPr>
                        <a:t>，促进企业创新；找准关键点，加深两化融合。</a:t>
                      </a:r>
                      <a:endParaRPr lang="zh-CN" altLang="en-US" sz="1600" b="0" i="0" kern="1200" dirty="0" smtClean="0">
                        <a:solidFill>
                          <a:schemeClr val="tx1"/>
                        </a:solidFill>
                        <a:latin typeface="微软雅黑" panose="020B0503020204020204" pitchFamily="34" charset="-122"/>
                        <a:ea typeface="微软雅黑" panose="020B0503020204020204" pitchFamily="34" charset="-122"/>
                        <a:cs typeface="+mn-cs"/>
                      </a:endParaRPr>
                    </a:p>
                  </a:txBody>
                  <a:tcPr marL="0" marR="0" marT="0" marB="0" anchor="ctr">
                    <a:lnL>
                      <a:noFill/>
                    </a:lnL>
                    <a:lnR>
                      <a:noFill/>
                    </a:lnR>
                    <a:lnT>
                      <a:noFill/>
                    </a:lnT>
                    <a:lnB>
                      <a:noFill/>
                    </a:lnB>
                    <a:solidFill>
                      <a:srgbClr val="FFFFFF"/>
                    </a:solidFill>
                  </a:tcPr>
                </a:tc>
                <a:tc>
                  <a:txBody>
                    <a:bodyPr/>
                    <a:lstStyle/>
                    <a:p>
                      <a:endParaRPr lang="zh-CN" altLang="en-US" sz="1200" i="0" dirty="0">
                        <a:latin typeface="微软雅黑" panose="020B0503020204020204" pitchFamily="34" charset="-122"/>
                        <a:ea typeface="微软雅黑" panose="020B0503020204020204" pitchFamily="34" charset="-122"/>
                      </a:endParaRPr>
                    </a:p>
                  </a:txBody>
                  <a:tcPr marL="74409" marR="74409" marT="37201" marB="37201">
                    <a:lnL>
                      <a:noFill/>
                    </a:lnL>
                  </a:tcPr>
                </a:tc>
              </a:tr>
            </a:tbl>
          </a:graphicData>
        </a:graphic>
      </p:graphicFrame>
      <p:sp>
        <p:nvSpPr>
          <p:cNvPr id="14338" name="TextBox 1"/>
          <p:cNvSpPr>
            <a:spLocks noChangeArrowheads="1"/>
          </p:cNvSpPr>
          <p:nvPr/>
        </p:nvSpPr>
        <p:spPr bwMode="auto">
          <a:xfrm>
            <a:off x="1312564" y="260648"/>
            <a:ext cx="6427788" cy="523875"/>
          </a:xfrm>
          <a:prstGeom prst="rect">
            <a:avLst/>
          </a:prstGeom>
          <a:noFill/>
          <a:ln w="9525">
            <a:noFill/>
            <a:miter lim="800000"/>
          </a:ln>
        </p:spPr>
        <p:txBody>
          <a:bodyPr anchor="ctr"/>
          <a:lstStyle/>
          <a:p>
            <a:pPr indent="95250"/>
            <a:r>
              <a:rPr lang="zh-CN" altLang="en-US" sz="2800" i="0" dirty="0" smtClean="0">
                <a:solidFill>
                  <a:srgbClr val="5F5E5C"/>
                </a:solidFill>
                <a:latin typeface="微软雅黑" panose="020B0503020204020204" pitchFamily="34" charset="-122"/>
                <a:ea typeface="微软雅黑" panose="020B0503020204020204" pitchFamily="34" charset="-122"/>
                <a:sym typeface="宋体" panose="02010600030101010101" pitchFamily="2" charset="-122"/>
              </a:rPr>
              <a:t>智慧园区项目</a:t>
            </a:r>
            <a:r>
              <a:rPr lang="zh-CN" altLang="en-US" sz="2800" i="0" dirty="0" smtClean="0">
                <a:solidFill>
                  <a:srgbClr val="5F5E5C"/>
                </a:solidFill>
                <a:latin typeface="微软雅黑" panose="020B0503020204020204" pitchFamily="34" charset="-122"/>
                <a:ea typeface="微软雅黑" panose="020B0503020204020204" pitchFamily="34" charset="-122"/>
                <a:sym typeface="华康俪金黑W8(P)"/>
              </a:rPr>
              <a:t>背景</a:t>
            </a:r>
            <a:endParaRPr lang="zh-CN" altLang="en-US" i="0" dirty="0">
              <a:latin typeface="微软雅黑" panose="020B0503020204020204" pitchFamily="34" charset="-122"/>
              <a:ea typeface="微软雅黑" panose="020B0503020204020204" pitchFamily="34" charset="-122"/>
            </a:endParaRPr>
          </a:p>
        </p:txBody>
      </p:sp>
      <p:sp>
        <p:nvSpPr>
          <p:cNvPr id="14339" name="矩形 6"/>
          <p:cNvSpPr>
            <a:spLocks noChangeArrowheads="1"/>
          </p:cNvSpPr>
          <p:nvPr/>
        </p:nvSpPr>
        <p:spPr bwMode="auto">
          <a:xfrm>
            <a:off x="395536" y="1835239"/>
            <a:ext cx="4048125" cy="2169825"/>
          </a:xfrm>
          <a:prstGeom prst="rect">
            <a:avLst/>
          </a:prstGeom>
          <a:noFill/>
          <a:ln w="9525">
            <a:noFill/>
            <a:miter lim="800000"/>
          </a:ln>
        </p:spPr>
        <p:txBody>
          <a:bodyPr wrap="square">
            <a:spAutoFit/>
          </a:bodyPr>
          <a:lstStyle/>
          <a:p>
            <a:pPr algn="just">
              <a:lnSpc>
                <a:spcPct val="150000"/>
              </a:lnSpc>
            </a:pPr>
            <a:r>
              <a:rPr lang="en-US" altLang="zh-CN" sz="1500" i="0" dirty="0" smtClean="0">
                <a:latin typeface="微软雅黑" panose="020B0503020204020204" pitchFamily="34" charset="-122"/>
                <a:ea typeface="微软雅黑" panose="020B0503020204020204" pitchFamily="34" charset="-122"/>
              </a:rPr>
              <a:t>2013</a:t>
            </a:r>
            <a:r>
              <a:rPr lang="zh-CN" altLang="zh-CN" sz="1500" i="0" dirty="0" smtClean="0">
                <a:latin typeface="微软雅黑" panose="020B0503020204020204" pitchFamily="34" charset="-122"/>
                <a:ea typeface="微软雅黑" panose="020B0503020204020204" pitchFamily="34" charset="-122"/>
              </a:rPr>
              <a:t>年</a:t>
            </a:r>
            <a:r>
              <a:rPr lang="en-US" altLang="zh-CN" sz="1500" i="0" dirty="0" smtClean="0">
                <a:latin typeface="微软雅黑" panose="020B0503020204020204" pitchFamily="34" charset="-122"/>
                <a:ea typeface="微软雅黑" panose="020B0503020204020204" pitchFamily="34" charset="-122"/>
              </a:rPr>
              <a:t>12</a:t>
            </a:r>
            <a:r>
              <a:rPr lang="zh-CN" altLang="zh-CN" sz="1500" i="0" dirty="0" smtClean="0">
                <a:latin typeface="微软雅黑" panose="020B0503020204020204" pitchFamily="34" charset="-122"/>
                <a:ea typeface="微软雅黑" panose="020B0503020204020204" pitchFamily="34" charset="-122"/>
              </a:rPr>
              <a:t>月</a:t>
            </a:r>
            <a:r>
              <a:rPr lang="en-US" altLang="zh-CN" sz="1500" i="0" dirty="0" smtClean="0">
                <a:latin typeface="微软雅黑" panose="020B0503020204020204" pitchFamily="34" charset="-122"/>
                <a:ea typeface="微软雅黑" panose="020B0503020204020204" pitchFamily="34" charset="-122"/>
              </a:rPr>
              <a:t>18</a:t>
            </a:r>
            <a:r>
              <a:rPr lang="zh-CN" altLang="zh-CN" sz="1500" i="0" dirty="0" smtClean="0">
                <a:latin typeface="微软雅黑" panose="020B0503020204020204" pitchFamily="34" charset="-122"/>
                <a:ea typeface="微软雅黑" panose="020B0503020204020204" pitchFamily="34" charset="-122"/>
              </a:rPr>
              <a:t>日，</a:t>
            </a:r>
            <a:r>
              <a:rPr lang="zh-CN" altLang="en-US" sz="1500" i="0" dirty="0" smtClean="0">
                <a:latin typeface="微软雅黑" panose="020B0503020204020204" pitchFamily="34" charset="-122"/>
                <a:ea typeface="微软雅黑" panose="020B0503020204020204" pitchFamily="34" charset="-122"/>
              </a:rPr>
              <a:t>举办了</a:t>
            </a:r>
            <a:r>
              <a:rPr lang="zh-CN" altLang="zh-CN" sz="1500" i="0" dirty="0" smtClean="0">
                <a:latin typeface="微软雅黑" panose="020B0503020204020204" pitchFamily="34" charset="-122"/>
                <a:ea typeface="微软雅黑" panose="020B0503020204020204" pitchFamily="34" charset="-122"/>
              </a:rPr>
              <a:t>以</a:t>
            </a:r>
            <a:r>
              <a:rPr lang="en-US" altLang="zh-CN" sz="1500" i="0" dirty="0" smtClean="0">
                <a:latin typeface="微软雅黑" panose="020B0503020204020204" pitchFamily="34" charset="-122"/>
                <a:ea typeface="微软雅黑" panose="020B0503020204020204" pitchFamily="34" charset="-122"/>
              </a:rPr>
              <a:t>“</a:t>
            </a:r>
            <a:r>
              <a:rPr lang="zh-CN" altLang="zh-CN" sz="1500" i="0" dirty="0" smtClean="0">
                <a:latin typeface="微软雅黑" panose="020B0503020204020204" pitchFamily="34" charset="-122"/>
                <a:ea typeface="微软雅黑" panose="020B0503020204020204" pitchFamily="34" charset="-122"/>
              </a:rPr>
              <a:t>合力共建智慧之城，携手共赢园区未来</a:t>
            </a:r>
            <a:r>
              <a:rPr lang="en-US" altLang="zh-CN" sz="1500" i="0" dirty="0" smtClean="0">
                <a:latin typeface="微软雅黑" panose="020B0503020204020204" pitchFamily="34" charset="-122"/>
                <a:ea typeface="微软雅黑" panose="020B0503020204020204" pitchFamily="34" charset="-122"/>
              </a:rPr>
              <a:t>”</a:t>
            </a:r>
            <a:r>
              <a:rPr lang="zh-CN" altLang="zh-CN" sz="1500" i="0" dirty="0" smtClean="0">
                <a:latin typeface="微软雅黑" panose="020B0503020204020204" pitchFamily="34" charset="-122"/>
                <a:ea typeface="微软雅黑" panose="020B0503020204020204" pitchFamily="34" charset="-122"/>
              </a:rPr>
              <a:t>为主题</a:t>
            </a:r>
            <a:r>
              <a:rPr lang="zh-CN" altLang="en-US" sz="1500" i="0" dirty="0" smtClean="0">
                <a:latin typeface="微软雅黑" panose="020B0503020204020204" pitchFamily="34" charset="-122"/>
                <a:ea typeface="微软雅黑" panose="020B0503020204020204" pitchFamily="34" charset="-122"/>
              </a:rPr>
              <a:t>的“</a:t>
            </a:r>
            <a:r>
              <a:rPr lang="en-US" altLang="zh-CN" sz="1500" i="0" dirty="0" smtClean="0">
                <a:latin typeface="微软雅黑" panose="020B0503020204020204" pitchFamily="34" charset="-122"/>
                <a:ea typeface="微软雅黑" panose="020B0503020204020204" pitchFamily="34" charset="-122"/>
              </a:rPr>
              <a:t>2013</a:t>
            </a:r>
            <a:r>
              <a:rPr lang="zh-CN" altLang="zh-CN" sz="1500" i="0" dirty="0" smtClean="0">
                <a:latin typeface="微软雅黑" panose="020B0503020204020204" pitchFamily="34" charset="-122"/>
                <a:ea typeface="微软雅黑" panose="020B0503020204020204" pitchFamily="34" charset="-122"/>
              </a:rPr>
              <a:t>中国智慧城市与智慧园区发展高峰论坛</a:t>
            </a:r>
            <a:r>
              <a:rPr lang="zh-CN" altLang="en-US" sz="1500" i="0" dirty="0" smtClean="0">
                <a:latin typeface="微软雅黑" panose="020B0503020204020204" pitchFamily="34" charset="-122"/>
                <a:ea typeface="微软雅黑" panose="020B0503020204020204" pitchFamily="34" charset="-122"/>
              </a:rPr>
              <a:t>”</a:t>
            </a:r>
            <a:r>
              <a:rPr lang="zh-CN" altLang="zh-CN" sz="1500" i="0" dirty="0" smtClean="0">
                <a:latin typeface="微软雅黑" panose="020B0503020204020204" pitchFamily="34" charset="-122"/>
                <a:ea typeface="微软雅黑" panose="020B0503020204020204" pitchFamily="34" charset="-122"/>
              </a:rPr>
              <a:t>。来自省市发改委、经信委、科技厅（局）代表、行业专家、优秀厂商及业界主流媒体</a:t>
            </a:r>
            <a:r>
              <a:rPr lang="en-US" altLang="zh-CN" sz="1500" i="0" dirty="0" smtClean="0">
                <a:latin typeface="微软雅黑" panose="020B0503020204020204" pitchFamily="34" charset="-122"/>
                <a:ea typeface="微软雅黑" panose="020B0503020204020204" pitchFamily="34" charset="-122"/>
              </a:rPr>
              <a:t>300</a:t>
            </a:r>
            <a:r>
              <a:rPr lang="zh-CN" altLang="zh-CN" sz="1500" i="0" dirty="0" smtClean="0">
                <a:latin typeface="微软雅黑" panose="020B0503020204020204" pitchFamily="34" charset="-122"/>
                <a:ea typeface="微软雅黑" panose="020B0503020204020204" pitchFamily="34" charset="-122"/>
              </a:rPr>
              <a:t>人参加了</a:t>
            </a:r>
            <a:r>
              <a:rPr lang="zh-CN" altLang="en-US" sz="1500" i="0" dirty="0" smtClean="0">
                <a:latin typeface="微软雅黑" panose="020B0503020204020204" pitchFamily="34" charset="-122"/>
                <a:ea typeface="微软雅黑" panose="020B0503020204020204" pitchFamily="34" charset="-122"/>
              </a:rPr>
              <a:t>此次</a:t>
            </a:r>
            <a:r>
              <a:rPr lang="zh-CN" altLang="zh-CN" sz="1500" i="0" dirty="0" smtClean="0">
                <a:latin typeface="微软雅黑" panose="020B0503020204020204" pitchFamily="34" charset="-122"/>
                <a:ea typeface="微软雅黑" panose="020B0503020204020204" pitchFamily="34" charset="-122"/>
              </a:rPr>
              <a:t>论坛。</a:t>
            </a:r>
            <a:endParaRPr lang="zh-CN" altLang="en-US" sz="1500" i="0" dirty="0">
              <a:solidFill>
                <a:srgbClr val="000000"/>
              </a:solidFill>
              <a:latin typeface="微软雅黑" panose="020B0503020204020204" pitchFamily="34" charset="-122"/>
              <a:ea typeface="微软雅黑" panose="020B0503020204020204" pitchFamily="34" charset="-122"/>
            </a:endParaRPr>
          </a:p>
        </p:txBody>
      </p:sp>
      <p:pic>
        <p:nvPicPr>
          <p:cNvPr id="18" name="图片 17" descr="201312191458570036.jpg"/>
          <p:cNvPicPr>
            <a:picLocks noChangeAspect="1"/>
          </p:cNvPicPr>
          <p:nvPr/>
        </p:nvPicPr>
        <p:blipFill>
          <a:blip r:embed="rId1" cstate="print"/>
          <a:srcRect l="18263" r="12188" b="19760"/>
          <a:stretch>
            <a:fillRect/>
          </a:stretch>
        </p:blipFill>
        <p:spPr>
          <a:xfrm>
            <a:off x="467544" y="3930232"/>
            <a:ext cx="3960440" cy="2741534"/>
          </a:xfrm>
          <a:prstGeom prst="rect">
            <a:avLst/>
          </a:prstGeom>
        </p:spPr>
      </p:pic>
      <p:sp>
        <p:nvSpPr>
          <p:cNvPr id="6" name="TextBox 2"/>
          <p:cNvSpPr txBox="1">
            <a:spLocks noChangeArrowheads="1"/>
          </p:cNvSpPr>
          <p:nvPr/>
        </p:nvSpPr>
        <p:spPr bwMode="auto">
          <a:xfrm>
            <a:off x="4860032" y="1363062"/>
            <a:ext cx="4032448" cy="1129834"/>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algn="ctr">
              <a:lnSpc>
                <a:spcPct val="150000"/>
              </a:lnSpc>
            </a:pPr>
            <a:r>
              <a:rPr lang="zh-CN" altLang="en-US" sz="2000" i="0" dirty="0">
                <a:solidFill>
                  <a:schemeClr val="tx1"/>
                </a:solidFill>
                <a:latin typeface="微软雅黑" panose="020B0503020204020204" pitchFamily="34" charset="-122"/>
                <a:ea typeface="微软雅黑" panose="020B0503020204020204" pitchFamily="34" charset="-122"/>
              </a:rPr>
              <a:t>首届中国智慧园区</a:t>
            </a:r>
            <a:r>
              <a:rPr lang="zh-CN" altLang="en-US" sz="2000" i="0" dirty="0" smtClean="0">
                <a:solidFill>
                  <a:schemeClr val="tx1"/>
                </a:solidFill>
                <a:latin typeface="微软雅黑" panose="020B0503020204020204" pitchFamily="34" charset="-122"/>
                <a:ea typeface="微软雅黑" panose="020B0503020204020204" pitchFamily="34" charset="-122"/>
              </a:rPr>
              <a:t>发展水</a:t>
            </a:r>
            <a:endParaRPr lang="en-US" altLang="zh-CN" sz="2000" i="0" dirty="0" smtClean="0">
              <a:solidFill>
                <a:schemeClr val="tx1"/>
              </a:solidFill>
              <a:latin typeface="微软雅黑" panose="020B0503020204020204" pitchFamily="34" charset="-122"/>
              <a:ea typeface="微软雅黑" panose="020B0503020204020204" pitchFamily="34" charset="-122"/>
            </a:endParaRPr>
          </a:p>
          <a:p>
            <a:pPr algn="ctr">
              <a:lnSpc>
                <a:spcPct val="150000"/>
              </a:lnSpc>
            </a:pPr>
            <a:r>
              <a:rPr lang="zh-CN" altLang="en-US" sz="2000" i="0" dirty="0" smtClean="0">
                <a:solidFill>
                  <a:schemeClr val="tx1"/>
                </a:solidFill>
                <a:latin typeface="微软雅黑" panose="020B0503020204020204" pitchFamily="34" charset="-122"/>
                <a:ea typeface="微软雅黑" panose="020B0503020204020204" pitchFamily="34" charset="-122"/>
              </a:rPr>
              <a:t>平评估结果</a:t>
            </a:r>
            <a:r>
              <a:rPr lang="zh-CN" altLang="en-US" sz="2000" i="0" dirty="0">
                <a:solidFill>
                  <a:schemeClr val="tx1"/>
                </a:solidFill>
                <a:latin typeface="微软雅黑" panose="020B0503020204020204" pitchFamily="34" charset="-122"/>
                <a:ea typeface="微软雅黑" panose="020B0503020204020204" pitchFamily="34" charset="-122"/>
              </a:rPr>
              <a:t>及发展建议</a:t>
            </a:r>
            <a:endParaRPr lang="zh-CN" altLang="en-US" sz="2000" i="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 Box 2"/>
          <p:cNvSpPr txBox="1">
            <a:spLocks noChangeArrowheads="1"/>
          </p:cNvSpPr>
          <p:nvPr/>
        </p:nvSpPr>
        <p:spPr bwMode="auto">
          <a:xfrm>
            <a:off x="1006476" y="6439299"/>
            <a:ext cx="906463" cy="169277"/>
          </a:xfrm>
          <a:prstGeom prst="rect">
            <a:avLst/>
          </a:prstGeom>
          <a:noFill/>
          <a:ln w="6350">
            <a:noFill/>
            <a:miter lim="800000"/>
          </a:ln>
        </p:spPr>
        <p:txBody>
          <a:bodyPr lIns="0" tIns="0" rIns="0" bIns="0" anchor="ctr">
            <a:spAutoFit/>
          </a:bodyPr>
          <a:lstStyle/>
          <a:p>
            <a:pPr eaLnBrk="0" hangingPunct="0"/>
            <a:r>
              <a:rPr lang="en-US" altLang="zh-CN" sz="1100" b="1">
                <a:solidFill>
                  <a:srgbClr val="B2B2B2"/>
                </a:solidFill>
                <a:latin typeface="华文细黑" pitchFamily="2" charset="-122"/>
                <a:ea typeface="华文细黑" pitchFamily="2" charset="-122"/>
              </a:rPr>
              <a:t>...</a:t>
            </a:r>
            <a:endParaRPr lang="en-US" altLang="zh-CN" sz="1100" b="1">
              <a:solidFill>
                <a:srgbClr val="B2B2B2"/>
              </a:solidFill>
              <a:latin typeface="华文细黑" pitchFamily="2" charset="-122"/>
              <a:ea typeface="华文细黑" pitchFamily="2" charset="-122"/>
            </a:endParaRPr>
          </a:p>
        </p:txBody>
      </p:sp>
      <p:sp>
        <p:nvSpPr>
          <p:cNvPr id="225" name="页脚占位符 3"/>
          <p:cNvSpPr txBox="1"/>
          <p:nvPr/>
        </p:nvSpPr>
        <p:spPr bwMode="auto">
          <a:xfrm>
            <a:off x="6830033" y="5889671"/>
            <a:ext cx="2069419" cy="234683"/>
          </a:xfrm>
          <a:prstGeom prst="rect">
            <a:avLst/>
          </a:prstGeom>
          <a:noFill/>
          <a:ln>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   </a:t>
            </a: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   </a:t>
            </a:r>
            <a:endParaRPr kumimoji="0" lang="en-US" altLang="zh-C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26" name="Oval 13"/>
          <p:cNvSpPr>
            <a:spLocks noChangeArrowheads="1"/>
          </p:cNvSpPr>
          <p:nvPr/>
        </p:nvSpPr>
        <p:spPr bwMode="auto">
          <a:xfrm>
            <a:off x="3821375" y="4246887"/>
            <a:ext cx="1746072" cy="1728115"/>
          </a:xfrm>
          <a:prstGeom prst="ellipse">
            <a:avLst/>
          </a:prstGeom>
          <a:solidFill>
            <a:schemeClr val="bg1">
              <a:lumMod val="65000"/>
            </a:schemeClr>
          </a:solidFill>
          <a:ln w="9525">
            <a:round/>
          </a:ln>
          <a:scene3d>
            <a:camera prst="legacyObliqueBottom">
              <a:rot lat="19199996" lon="0" rev="0"/>
            </a:camera>
            <a:lightRig rig="legacyFlat3" dir="b"/>
          </a:scene3d>
          <a:sp3d extrusionH="100000" prstMaterial="legacyMatte">
            <a:bevelT w="13500" h="13500" prst="angle"/>
            <a:bevelB w="13500" h="13500" prst="angle"/>
            <a:extrusionClr>
              <a:schemeClr val="bg1">
                <a:lumMod val="75000"/>
              </a:schemeClr>
            </a:extrusionClr>
          </a:sp3d>
        </p:spPr>
        <p:txBody>
          <a:bodyPr wrap="none" anchor="ctr">
            <a:flatTx/>
          </a:bodyPr>
          <a:lstStyle/>
          <a:p>
            <a:endParaRPr lang="zh-CN" altLang="en-US"/>
          </a:p>
        </p:txBody>
      </p:sp>
      <p:sp>
        <p:nvSpPr>
          <p:cNvPr id="227" name="Rectangle 48"/>
          <p:cNvSpPr>
            <a:spLocks noChangeArrowheads="1"/>
          </p:cNvSpPr>
          <p:nvPr/>
        </p:nvSpPr>
        <p:spPr bwMode="auto">
          <a:xfrm>
            <a:off x="6523572" y="4828665"/>
            <a:ext cx="1936859" cy="976599"/>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latin typeface="+mn-ea"/>
              </a:rPr>
              <a:t>产业集群化</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dirty="0" smtClean="0">
                <a:latin typeface="+mn-ea"/>
              </a:rPr>
              <a:t>融资融智化</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dirty="0" smtClean="0">
                <a:latin typeface="+mn-ea"/>
              </a:rPr>
              <a:t>功能复杂化</a:t>
            </a:r>
            <a:endParaRPr lang="en-US" altLang="zh-CN" sz="1600" dirty="0" smtClean="0">
              <a:latin typeface="+mn-ea"/>
            </a:endParaRPr>
          </a:p>
          <a:p>
            <a:pPr marL="285750" indent="-285750">
              <a:spcAft>
                <a:spcPts val="600"/>
              </a:spcAft>
            </a:pPr>
            <a:endParaRPr lang="en-US" altLang="zh-CN" sz="1600" dirty="0" smtClean="0">
              <a:latin typeface="+mn-ea"/>
            </a:endParaRPr>
          </a:p>
        </p:txBody>
      </p:sp>
      <p:sp>
        <p:nvSpPr>
          <p:cNvPr id="229" name="弧形 228"/>
          <p:cNvSpPr/>
          <p:nvPr/>
        </p:nvSpPr>
        <p:spPr bwMode="auto">
          <a:xfrm>
            <a:off x="2319039" y="1904965"/>
            <a:ext cx="4668054" cy="3182888"/>
          </a:xfrm>
          <a:prstGeom prst="arc">
            <a:avLst>
              <a:gd name="adj1" fmla="val 18034247"/>
              <a:gd name="adj2" fmla="val 20461149"/>
            </a:avLst>
          </a:prstGeom>
          <a:noFill/>
          <a:ln w="76200" cap="flat" cmpd="sng" algn="ctr">
            <a:solidFill>
              <a:schemeClr val="bg1">
                <a:lumMod val="50000"/>
              </a:schemeClr>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smtClean="0">
              <a:ln>
                <a:noFill/>
              </a:ln>
              <a:solidFill>
                <a:schemeClr val="tx1"/>
              </a:solidFill>
              <a:effectLst/>
              <a:latin typeface="Arial" panose="020B0604020202020204" pitchFamily="34" charset="0"/>
            </a:endParaRPr>
          </a:p>
        </p:txBody>
      </p:sp>
      <p:sp>
        <p:nvSpPr>
          <p:cNvPr id="230" name="弧形 229"/>
          <p:cNvSpPr/>
          <p:nvPr/>
        </p:nvSpPr>
        <p:spPr bwMode="auto">
          <a:xfrm>
            <a:off x="2253909" y="1904965"/>
            <a:ext cx="4537731" cy="3487467"/>
          </a:xfrm>
          <a:prstGeom prst="arc">
            <a:avLst>
              <a:gd name="adj1" fmla="val 532697"/>
              <a:gd name="adj2" fmla="val 3687529"/>
            </a:avLst>
          </a:prstGeom>
          <a:noFill/>
          <a:ln w="76200" cap="flat" cmpd="sng" algn="ctr">
            <a:solidFill>
              <a:schemeClr val="bg1">
                <a:lumMod val="50000"/>
              </a:schemeClr>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smtClean="0">
              <a:ln>
                <a:noFill/>
              </a:ln>
              <a:solidFill>
                <a:schemeClr val="tx1"/>
              </a:solidFill>
              <a:effectLst/>
              <a:latin typeface="Arial" panose="020B0604020202020204" pitchFamily="34" charset="0"/>
            </a:endParaRPr>
          </a:p>
        </p:txBody>
      </p:sp>
      <p:sp>
        <p:nvSpPr>
          <p:cNvPr id="231" name="弧形 230"/>
          <p:cNvSpPr/>
          <p:nvPr/>
        </p:nvSpPr>
        <p:spPr bwMode="auto">
          <a:xfrm>
            <a:off x="2230338" y="1887855"/>
            <a:ext cx="4756754" cy="3439479"/>
          </a:xfrm>
          <a:prstGeom prst="arc">
            <a:avLst>
              <a:gd name="adj1" fmla="val 7071882"/>
              <a:gd name="adj2" fmla="val 10241017"/>
            </a:avLst>
          </a:prstGeom>
          <a:noFill/>
          <a:ln w="76200" cap="flat" cmpd="sng" algn="ctr">
            <a:solidFill>
              <a:schemeClr val="bg1">
                <a:lumMod val="50000"/>
              </a:schemeClr>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smtClean="0">
              <a:ln>
                <a:noFill/>
              </a:ln>
              <a:solidFill>
                <a:schemeClr val="tx1"/>
              </a:solidFill>
              <a:effectLst/>
              <a:latin typeface="Arial" panose="020B0604020202020204" pitchFamily="34" charset="0"/>
            </a:endParaRPr>
          </a:p>
        </p:txBody>
      </p:sp>
      <p:sp>
        <p:nvSpPr>
          <p:cNvPr id="232" name="弧形 231"/>
          <p:cNvSpPr/>
          <p:nvPr/>
        </p:nvSpPr>
        <p:spPr bwMode="auto">
          <a:xfrm>
            <a:off x="2230338" y="2085258"/>
            <a:ext cx="4756754" cy="3025685"/>
          </a:xfrm>
          <a:prstGeom prst="arc">
            <a:avLst>
              <a:gd name="adj1" fmla="val 12519563"/>
              <a:gd name="adj2" fmla="val 14764749"/>
            </a:avLst>
          </a:prstGeom>
          <a:noFill/>
          <a:ln w="76200" cap="flat" cmpd="sng" algn="ctr">
            <a:solidFill>
              <a:schemeClr val="bg1">
                <a:lumMod val="50000"/>
              </a:schemeClr>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smtClean="0">
              <a:ln>
                <a:noFill/>
              </a:ln>
              <a:solidFill>
                <a:schemeClr val="tx1"/>
              </a:solidFill>
              <a:effectLst/>
              <a:latin typeface="Arial" panose="020B0604020202020204" pitchFamily="34" charset="0"/>
            </a:endParaRPr>
          </a:p>
        </p:txBody>
      </p:sp>
      <p:sp>
        <p:nvSpPr>
          <p:cNvPr id="233" name="Oval 11"/>
          <p:cNvSpPr>
            <a:spLocks noChangeArrowheads="1"/>
          </p:cNvSpPr>
          <p:nvPr/>
        </p:nvSpPr>
        <p:spPr bwMode="auto">
          <a:xfrm>
            <a:off x="1362400" y="2567539"/>
            <a:ext cx="1746072" cy="1728115"/>
          </a:xfrm>
          <a:prstGeom prst="ellipse">
            <a:avLst/>
          </a:prstGeom>
          <a:solidFill>
            <a:schemeClr val="bg1">
              <a:lumMod val="65000"/>
            </a:schemeClr>
          </a:solidFill>
          <a:ln w="9525">
            <a:round/>
          </a:ln>
          <a:scene3d>
            <a:camera prst="legacyObliqueBottom">
              <a:rot lat="19199996" lon="0" rev="0"/>
            </a:camera>
            <a:lightRig rig="legacyFlat3" dir="b"/>
          </a:scene3d>
          <a:sp3d extrusionH="100000" prstMaterial="legacyMatte">
            <a:bevelT w="13500" h="13500" prst="angle"/>
            <a:bevelB w="13500" h="13500" prst="angle"/>
            <a:extrusionClr>
              <a:schemeClr val="bg1">
                <a:lumMod val="75000"/>
              </a:schemeClr>
            </a:extrusionClr>
          </a:sp3d>
        </p:spPr>
        <p:txBody>
          <a:bodyPr wrap="none" anchor="ctr">
            <a:flatTx/>
          </a:bodyPr>
          <a:lstStyle/>
          <a:p>
            <a:endParaRPr lang="zh-CN" altLang="en-US" sz="1400"/>
          </a:p>
        </p:txBody>
      </p:sp>
      <p:sp>
        <p:nvSpPr>
          <p:cNvPr id="234" name="Oval 12"/>
          <p:cNvSpPr>
            <a:spLocks noChangeArrowheads="1"/>
          </p:cNvSpPr>
          <p:nvPr/>
        </p:nvSpPr>
        <p:spPr bwMode="auto">
          <a:xfrm>
            <a:off x="1487120" y="3117673"/>
            <a:ext cx="1498172" cy="618708"/>
          </a:xfrm>
          <a:prstGeom prst="ellipse">
            <a:avLst/>
          </a:prstGeom>
          <a:solidFill>
            <a:srgbClr val="EAEAEA"/>
          </a:solidFill>
          <a:ln w="9525">
            <a:noFill/>
            <a:round/>
          </a:ln>
        </p:spPr>
        <p:txBody>
          <a:bodyPr wrap="none" anchor="ctr"/>
          <a:lstStyle/>
          <a:p>
            <a:endParaRPr lang="zh-CN" altLang="en-US" sz="1400"/>
          </a:p>
        </p:txBody>
      </p:sp>
      <p:sp>
        <p:nvSpPr>
          <p:cNvPr id="235" name="Oval 14"/>
          <p:cNvSpPr>
            <a:spLocks noChangeArrowheads="1"/>
          </p:cNvSpPr>
          <p:nvPr/>
        </p:nvSpPr>
        <p:spPr bwMode="auto">
          <a:xfrm>
            <a:off x="3957546" y="4773725"/>
            <a:ext cx="1498172" cy="618708"/>
          </a:xfrm>
          <a:prstGeom prst="ellipse">
            <a:avLst/>
          </a:prstGeom>
          <a:solidFill>
            <a:srgbClr val="EAEAEA"/>
          </a:solidFill>
          <a:ln w="9525">
            <a:noFill/>
            <a:round/>
          </a:ln>
        </p:spPr>
        <p:txBody>
          <a:bodyPr wrap="none" anchor="ctr"/>
          <a:lstStyle/>
          <a:p>
            <a:endParaRPr lang="zh-CN" altLang="en-US" sz="1400"/>
          </a:p>
        </p:txBody>
      </p:sp>
      <p:sp>
        <p:nvSpPr>
          <p:cNvPr id="236" name="Oval 15"/>
          <p:cNvSpPr>
            <a:spLocks noChangeArrowheads="1"/>
          </p:cNvSpPr>
          <p:nvPr/>
        </p:nvSpPr>
        <p:spPr bwMode="auto">
          <a:xfrm>
            <a:off x="3807517" y="1162493"/>
            <a:ext cx="1746072" cy="1728115"/>
          </a:xfrm>
          <a:prstGeom prst="ellipse">
            <a:avLst/>
          </a:prstGeom>
          <a:solidFill>
            <a:schemeClr val="bg1">
              <a:lumMod val="65000"/>
            </a:schemeClr>
          </a:solidFill>
          <a:ln w="9525">
            <a:round/>
          </a:ln>
          <a:scene3d>
            <a:camera prst="legacyObliqueBottom">
              <a:rot lat="19199996" lon="0" rev="0"/>
            </a:camera>
            <a:lightRig rig="legacyFlat3" dir="b"/>
          </a:scene3d>
          <a:sp3d extrusionH="100000" prstMaterial="legacyMatte">
            <a:bevelT w="13500" h="13500" prst="angle"/>
            <a:bevelB w="13500" h="13500" prst="angle"/>
            <a:extrusionClr>
              <a:schemeClr val="bg1">
                <a:lumMod val="75000"/>
              </a:schemeClr>
            </a:extrusionClr>
          </a:sp3d>
        </p:spPr>
        <p:txBody>
          <a:bodyPr wrap="none" anchor="ctr">
            <a:flatTx/>
          </a:bodyPr>
          <a:lstStyle/>
          <a:p>
            <a:endParaRPr lang="zh-CN" altLang="en-US" sz="1400"/>
          </a:p>
        </p:txBody>
      </p:sp>
      <p:sp>
        <p:nvSpPr>
          <p:cNvPr id="237" name="Oval 16"/>
          <p:cNvSpPr>
            <a:spLocks noChangeArrowheads="1"/>
          </p:cNvSpPr>
          <p:nvPr/>
        </p:nvSpPr>
        <p:spPr bwMode="auto">
          <a:xfrm>
            <a:off x="3932237" y="1712626"/>
            <a:ext cx="1498172" cy="618708"/>
          </a:xfrm>
          <a:prstGeom prst="ellipse">
            <a:avLst/>
          </a:prstGeom>
          <a:solidFill>
            <a:srgbClr val="EAEAEA"/>
          </a:solidFill>
          <a:ln w="9525">
            <a:noFill/>
            <a:round/>
          </a:ln>
        </p:spPr>
        <p:txBody>
          <a:bodyPr wrap="none" anchor="ctr"/>
          <a:lstStyle/>
          <a:p>
            <a:endParaRPr lang="zh-CN" altLang="en-US" sz="1400"/>
          </a:p>
        </p:txBody>
      </p:sp>
      <p:sp>
        <p:nvSpPr>
          <p:cNvPr id="238" name="Oval 17"/>
          <p:cNvSpPr>
            <a:spLocks noChangeArrowheads="1"/>
          </p:cNvSpPr>
          <p:nvPr/>
        </p:nvSpPr>
        <p:spPr bwMode="auto">
          <a:xfrm>
            <a:off x="6041689" y="2567539"/>
            <a:ext cx="1746072" cy="1728115"/>
          </a:xfrm>
          <a:prstGeom prst="ellipse">
            <a:avLst/>
          </a:prstGeom>
          <a:solidFill>
            <a:schemeClr val="bg1">
              <a:lumMod val="65000"/>
            </a:schemeClr>
          </a:solidFill>
          <a:ln w="9525">
            <a:round/>
          </a:ln>
          <a:scene3d>
            <a:camera prst="legacyObliqueBottom">
              <a:rot lat="19199996" lon="0" rev="0"/>
            </a:camera>
            <a:lightRig rig="legacyFlat3" dir="b"/>
          </a:scene3d>
          <a:sp3d extrusionH="100000" prstMaterial="legacyMatte">
            <a:bevelT w="13500" h="13500" prst="angle"/>
            <a:bevelB w="13500" h="13500" prst="angle"/>
            <a:extrusionClr>
              <a:schemeClr val="bg1">
                <a:lumMod val="75000"/>
              </a:schemeClr>
            </a:extrusionClr>
          </a:sp3d>
        </p:spPr>
        <p:txBody>
          <a:bodyPr wrap="none" anchor="ctr">
            <a:flatTx/>
          </a:bodyPr>
          <a:lstStyle/>
          <a:p>
            <a:endParaRPr lang="zh-CN" altLang="en-US" sz="1400"/>
          </a:p>
        </p:txBody>
      </p:sp>
      <p:sp>
        <p:nvSpPr>
          <p:cNvPr id="239" name="Oval 18"/>
          <p:cNvSpPr>
            <a:spLocks noChangeArrowheads="1"/>
          </p:cNvSpPr>
          <p:nvPr/>
        </p:nvSpPr>
        <p:spPr bwMode="auto">
          <a:xfrm>
            <a:off x="6166409" y="3117673"/>
            <a:ext cx="1498173" cy="618708"/>
          </a:xfrm>
          <a:prstGeom prst="ellipse">
            <a:avLst/>
          </a:prstGeom>
          <a:solidFill>
            <a:srgbClr val="EAEAEA"/>
          </a:solidFill>
          <a:ln w="9525">
            <a:noFill/>
            <a:round/>
          </a:ln>
        </p:spPr>
        <p:txBody>
          <a:bodyPr wrap="none" anchor="ctr"/>
          <a:lstStyle/>
          <a:p>
            <a:endParaRPr lang="zh-CN" altLang="en-US" sz="1400"/>
          </a:p>
        </p:txBody>
      </p:sp>
      <p:pic>
        <p:nvPicPr>
          <p:cNvPr id="240" name="Picture 28" descr="02장_04-3"/>
          <p:cNvPicPr>
            <a:picLocks noChangeAspect="1" noChangeArrowheads="1"/>
          </p:cNvPicPr>
          <p:nvPr/>
        </p:nvPicPr>
        <p:blipFill>
          <a:blip r:embed="rId1" cstate="email">
            <a:duotone>
              <a:prstClr val="black"/>
              <a:srgbClr val="D9C3A5">
                <a:tint val="50000"/>
                <a:satMod val="180000"/>
              </a:srgbClr>
            </a:duotone>
          </a:blip>
          <a:srcRect/>
          <a:stretch>
            <a:fillRect/>
          </a:stretch>
        </p:blipFill>
        <p:spPr bwMode="auto">
          <a:xfrm>
            <a:off x="4172130" y="4257859"/>
            <a:ext cx="1075911" cy="969208"/>
          </a:xfrm>
          <a:prstGeom prst="rect">
            <a:avLst/>
          </a:prstGeom>
          <a:noFill/>
          <a:ln w="9525">
            <a:noFill/>
            <a:miter lim="800000"/>
            <a:headEnd/>
            <a:tailEnd/>
          </a:ln>
        </p:spPr>
      </p:pic>
      <p:pic>
        <p:nvPicPr>
          <p:cNvPr id="242" name="Picture 31" descr="02장_04-2"/>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1648793" y="2647952"/>
            <a:ext cx="1173286" cy="996637"/>
          </a:xfrm>
          <a:prstGeom prst="rect">
            <a:avLst/>
          </a:prstGeom>
          <a:noFill/>
          <a:ln w="9525">
            <a:noFill/>
            <a:miter lim="800000"/>
            <a:headEnd/>
            <a:tailEnd/>
          </a:ln>
        </p:spPr>
      </p:pic>
      <p:sp>
        <p:nvSpPr>
          <p:cNvPr id="243" name="AutoShape 55"/>
          <p:cNvSpPr>
            <a:spLocks noChangeArrowheads="1"/>
          </p:cNvSpPr>
          <p:nvPr/>
        </p:nvSpPr>
        <p:spPr bwMode="auto">
          <a:xfrm>
            <a:off x="683568" y="3933056"/>
            <a:ext cx="1279054" cy="335353"/>
          </a:xfrm>
          <a:prstGeom prst="roundRect">
            <a:avLst>
              <a:gd name="adj" fmla="val 50000"/>
            </a:avLst>
          </a:prstGeom>
          <a:gradFill>
            <a:gsLst>
              <a:gs pos="0">
                <a:schemeClr val="bg1">
                  <a:alpha val="20000"/>
                </a:schemeClr>
              </a:gs>
              <a:gs pos="100000">
                <a:schemeClr val="bg1">
                  <a:alpha val="60000"/>
                </a:schemeClr>
              </a:gs>
            </a:gsLst>
            <a:lin ang="5400000" scaled="0"/>
          </a:gradFill>
          <a:ln w="9525">
            <a:noFill/>
            <a:round/>
          </a:ln>
        </p:spPr>
        <p:txBody>
          <a:bodyPr wrap="none" anchor="ctr"/>
          <a:lstStyle/>
          <a:p>
            <a:pPr algn="ctr" latinLnBrk="1"/>
            <a:r>
              <a:rPr kumimoji="1" lang="zh-CN" altLang="en-US" sz="1600" b="1" dirty="0" smtClean="0">
                <a:latin typeface="微软雅黑" panose="020B0503020204020204" pitchFamily="34" charset="-122"/>
                <a:ea typeface="微软雅黑" panose="020B0503020204020204" pitchFamily="34" charset="-122"/>
                <a:cs typeface="HY헤드라인M"/>
              </a:rPr>
              <a:t>园区大数据共享</a:t>
            </a:r>
            <a:endParaRPr kumimoji="1" lang="ko-KR" altLang="en-US" sz="1000" b="1" dirty="0">
              <a:latin typeface="微软雅黑" panose="020B0503020204020204" pitchFamily="34" charset="-122"/>
              <a:ea typeface="HY헤드라인M"/>
              <a:cs typeface="HY헤드라인M"/>
            </a:endParaRPr>
          </a:p>
        </p:txBody>
      </p:sp>
      <p:sp>
        <p:nvSpPr>
          <p:cNvPr id="244" name="Rectangle 48"/>
          <p:cNvSpPr>
            <a:spLocks noChangeArrowheads="1"/>
          </p:cNvSpPr>
          <p:nvPr/>
        </p:nvSpPr>
        <p:spPr bwMode="auto">
          <a:xfrm>
            <a:off x="1331640" y="1484784"/>
            <a:ext cx="1668318" cy="1050801"/>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latin typeface="+mn-ea"/>
              </a:rPr>
              <a:t>丰富多种渠道</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dirty="0" smtClean="0">
                <a:latin typeface="+mn-ea"/>
              </a:rPr>
              <a:t>信息高效透明</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dirty="0" smtClean="0">
                <a:latin typeface="+mn-ea"/>
              </a:rPr>
              <a:t>数据集中共享</a:t>
            </a:r>
            <a:endParaRPr lang="ko-KR" altLang="en-US" sz="1600" dirty="0">
              <a:latin typeface="+mn-ea"/>
            </a:endParaRPr>
          </a:p>
        </p:txBody>
      </p:sp>
      <p:sp>
        <p:nvSpPr>
          <p:cNvPr id="245" name="Rectangle 49"/>
          <p:cNvSpPr>
            <a:spLocks noChangeArrowheads="1"/>
          </p:cNvSpPr>
          <p:nvPr/>
        </p:nvSpPr>
        <p:spPr bwMode="auto">
          <a:xfrm>
            <a:off x="1331640" y="1124744"/>
            <a:ext cx="1668319" cy="293588"/>
          </a:xfrm>
          <a:prstGeom prst="rect">
            <a:avLst/>
          </a:prstGeom>
          <a:solidFill>
            <a:srgbClr val="C00000"/>
          </a:solidFill>
          <a:ln w="9525">
            <a:solidFill>
              <a:srgbClr val="C0C0C0"/>
            </a:solidFill>
            <a:miter lim="800000"/>
          </a:ln>
          <a:effectLst/>
        </p:spPr>
        <p:txBody>
          <a:bodyPr wrap="none" anchor="ctr"/>
          <a:lstStyle/>
          <a:p>
            <a:r>
              <a:rPr lang="zh-CN" altLang="en-US" sz="1400" b="1" dirty="0" smtClean="0">
                <a:solidFill>
                  <a:schemeClr val="bg1"/>
                </a:solidFill>
                <a:latin typeface="微软雅黑" panose="020B0503020204020204" pitchFamily="34" charset="-122"/>
                <a:ea typeface="微软雅黑" panose="020B0503020204020204" pitchFamily="34" charset="-122"/>
              </a:rPr>
              <a:t>园区大数据共享</a:t>
            </a:r>
            <a:endParaRPr lang="ko-KR" altLang="en-US" sz="1400" b="1" dirty="0">
              <a:solidFill>
                <a:schemeClr val="bg1"/>
              </a:solidFill>
              <a:latin typeface="微软雅黑" panose="020B0503020204020204" pitchFamily="34" charset="-122"/>
            </a:endParaRPr>
          </a:p>
        </p:txBody>
      </p:sp>
      <p:sp>
        <p:nvSpPr>
          <p:cNvPr id="246" name="Rectangle 48"/>
          <p:cNvSpPr>
            <a:spLocks noChangeArrowheads="1"/>
          </p:cNvSpPr>
          <p:nvPr/>
        </p:nvSpPr>
        <p:spPr bwMode="auto">
          <a:xfrm>
            <a:off x="1227042" y="4796059"/>
            <a:ext cx="1668318" cy="1301424"/>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t>多种通信服务</a:t>
            </a:r>
            <a:endParaRPr lang="en-US" altLang="zh-CN" sz="1600" dirty="0" smtClean="0"/>
          </a:p>
          <a:p>
            <a:pPr marL="285750" indent="-285750">
              <a:spcAft>
                <a:spcPts val="600"/>
              </a:spcAft>
              <a:buFont typeface="Wingdings" panose="05000000000000000000" pitchFamily="2" charset="2"/>
              <a:buChar char="§"/>
            </a:pPr>
            <a:r>
              <a:rPr lang="zh-CN" altLang="en-US" sz="1600" dirty="0" smtClean="0"/>
              <a:t>多种企业应用</a:t>
            </a:r>
            <a:endParaRPr lang="en-US" altLang="zh-CN" sz="1600" dirty="0" smtClean="0"/>
          </a:p>
          <a:p>
            <a:pPr marL="285750" indent="-285750">
              <a:spcAft>
                <a:spcPts val="600"/>
              </a:spcAft>
              <a:buFont typeface="Wingdings" panose="05000000000000000000" pitchFamily="2" charset="2"/>
              <a:buChar char="§"/>
            </a:pPr>
            <a:r>
              <a:rPr lang="zh-CN" altLang="en-US" sz="1600" dirty="0" smtClean="0"/>
              <a:t>产业发展导向</a:t>
            </a:r>
            <a:endParaRPr lang="en-US" altLang="zh-CN" sz="1600" dirty="0"/>
          </a:p>
          <a:p>
            <a:pPr marL="285750" indent="-285750">
              <a:spcAft>
                <a:spcPts val="600"/>
              </a:spcAft>
              <a:buFont typeface="Wingdings" panose="05000000000000000000" pitchFamily="2" charset="2"/>
              <a:buChar char="§"/>
            </a:pPr>
            <a:endParaRPr lang="ko-KR" altLang="en-US" sz="1600" dirty="0"/>
          </a:p>
        </p:txBody>
      </p:sp>
      <p:sp>
        <p:nvSpPr>
          <p:cNvPr id="247" name="Rectangle 49"/>
          <p:cNvSpPr>
            <a:spLocks noChangeArrowheads="1"/>
          </p:cNvSpPr>
          <p:nvPr/>
        </p:nvSpPr>
        <p:spPr bwMode="auto">
          <a:xfrm>
            <a:off x="1232910" y="4497827"/>
            <a:ext cx="1668319" cy="293588"/>
          </a:xfrm>
          <a:prstGeom prst="rect">
            <a:avLst/>
          </a:prstGeom>
          <a:solidFill>
            <a:srgbClr val="C00000"/>
          </a:solidFill>
          <a:ln w="9525">
            <a:solidFill>
              <a:srgbClr val="C0C0C0"/>
            </a:solidFill>
            <a:miter lim="800000"/>
          </a:ln>
          <a:effectLst/>
        </p:spPr>
        <p:txBody>
          <a:bodyPr wrap="none" anchor="ctr"/>
          <a:lstStyle/>
          <a:p>
            <a:r>
              <a:rPr lang="zh-CN" altLang="en-US" sz="1400" b="1" dirty="0" smtClean="0">
                <a:solidFill>
                  <a:schemeClr val="bg1"/>
                </a:solidFill>
                <a:latin typeface="微软雅黑" panose="020B0503020204020204" pitchFamily="34" charset="-122"/>
                <a:ea typeface="微软雅黑" panose="020B0503020204020204" pitchFamily="34" charset="-122"/>
              </a:rPr>
              <a:t>园区企业服务</a:t>
            </a:r>
            <a:endParaRPr lang="ko-KR" altLang="en-US" sz="1400" b="1" dirty="0">
              <a:solidFill>
                <a:schemeClr val="bg1"/>
              </a:solidFill>
              <a:latin typeface="微软雅黑" panose="020B0503020204020204" pitchFamily="34" charset="-122"/>
            </a:endParaRPr>
          </a:p>
        </p:txBody>
      </p:sp>
      <p:sp>
        <p:nvSpPr>
          <p:cNvPr id="248" name="Rectangle 48"/>
          <p:cNvSpPr>
            <a:spLocks noChangeArrowheads="1"/>
          </p:cNvSpPr>
          <p:nvPr/>
        </p:nvSpPr>
        <p:spPr bwMode="auto">
          <a:xfrm>
            <a:off x="6385344" y="1557720"/>
            <a:ext cx="1668318" cy="1093331"/>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latin typeface="+mn-ea"/>
              </a:rPr>
              <a:t>提升运营效率</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dirty="0" smtClean="0">
                <a:latin typeface="+mn-ea"/>
              </a:rPr>
              <a:t>丰富运营手段</a:t>
            </a:r>
            <a:endParaRPr lang="en-US" altLang="zh-CN" sz="1600" dirty="0">
              <a:latin typeface="+mn-ea"/>
            </a:endParaRPr>
          </a:p>
          <a:p>
            <a:pPr marL="285750" indent="-285750">
              <a:spcAft>
                <a:spcPts val="600"/>
              </a:spcAft>
              <a:buFont typeface="Wingdings" panose="05000000000000000000" pitchFamily="2" charset="2"/>
              <a:buChar char="§"/>
            </a:pPr>
            <a:r>
              <a:rPr lang="zh-CN" altLang="en-US" sz="1600" dirty="0" smtClean="0">
                <a:latin typeface="+mn-ea"/>
              </a:rPr>
              <a:t>优化运营业务</a:t>
            </a:r>
            <a:endParaRPr lang="ko-KR" altLang="en-US" sz="1600" dirty="0">
              <a:latin typeface="+mn-ea"/>
            </a:endParaRPr>
          </a:p>
        </p:txBody>
      </p:sp>
      <p:sp>
        <p:nvSpPr>
          <p:cNvPr id="249" name="Rectangle 49"/>
          <p:cNvSpPr>
            <a:spLocks noChangeArrowheads="1"/>
          </p:cNvSpPr>
          <p:nvPr/>
        </p:nvSpPr>
        <p:spPr bwMode="auto">
          <a:xfrm>
            <a:off x="6391212" y="1245311"/>
            <a:ext cx="1668319" cy="293588"/>
          </a:xfrm>
          <a:prstGeom prst="rect">
            <a:avLst/>
          </a:prstGeom>
          <a:solidFill>
            <a:srgbClr val="C00000"/>
          </a:solidFill>
          <a:ln w="9525">
            <a:solidFill>
              <a:srgbClr val="C0C0C0"/>
            </a:solidFill>
            <a:miter lim="800000"/>
          </a:ln>
          <a:effectLst/>
        </p:spPr>
        <p:txBody>
          <a:bodyPr wrap="none" anchor="ctr"/>
          <a:lstStyle/>
          <a:p>
            <a:r>
              <a:rPr lang="zh-CN" altLang="en-US" sz="1400" b="1" dirty="0" smtClean="0">
                <a:solidFill>
                  <a:schemeClr val="bg1"/>
                </a:solidFill>
                <a:latin typeface="微软雅黑" panose="020B0503020204020204" pitchFamily="34" charset="-122"/>
              </a:rPr>
              <a:t>园区综合管理</a:t>
            </a:r>
            <a:endParaRPr lang="ko-KR" altLang="en-US" sz="1400" b="1" dirty="0">
              <a:solidFill>
                <a:schemeClr val="bg1"/>
              </a:solidFill>
              <a:latin typeface="微软雅黑" panose="020B0503020204020204" pitchFamily="34" charset="-122"/>
            </a:endParaRPr>
          </a:p>
        </p:txBody>
      </p:sp>
      <p:sp>
        <p:nvSpPr>
          <p:cNvPr id="250" name="Rectangle 49"/>
          <p:cNvSpPr>
            <a:spLocks noChangeArrowheads="1"/>
          </p:cNvSpPr>
          <p:nvPr/>
        </p:nvSpPr>
        <p:spPr bwMode="auto">
          <a:xfrm>
            <a:off x="6529441" y="4516257"/>
            <a:ext cx="1668319" cy="293588"/>
          </a:xfrm>
          <a:prstGeom prst="rect">
            <a:avLst/>
          </a:prstGeom>
          <a:solidFill>
            <a:srgbClr val="C00000"/>
          </a:solidFill>
          <a:ln w="9525">
            <a:solidFill>
              <a:srgbClr val="C0C0C0"/>
            </a:solidFill>
            <a:miter lim="800000"/>
          </a:ln>
          <a:effectLst/>
        </p:spPr>
        <p:txBody>
          <a:bodyPr wrap="none" anchor="ctr"/>
          <a:lstStyle/>
          <a:p>
            <a:r>
              <a:rPr lang="zh-CN" altLang="en-US" sz="1400" b="1" dirty="0" smtClean="0">
                <a:solidFill>
                  <a:schemeClr val="bg1"/>
                </a:solidFill>
                <a:latin typeface="微软雅黑" panose="020B0503020204020204" pitchFamily="34" charset="-122"/>
                <a:ea typeface="微软雅黑" panose="020B0503020204020204" pitchFamily="34" charset="-122"/>
              </a:rPr>
              <a:t>园区持续性经营</a:t>
            </a:r>
            <a:endParaRPr lang="ko-KR" altLang="en-US" sz="1400" b="1" dirty="0">
              <a:solidFill>
                <a:schemeClr val="bg1"/>
              </a:solidFill>
              <a:latin typeface="微软雅黑" panose="020B0503020204020204" pitchFamily="34" charset="-122"/>
            </a:endParaRPr>
          </a:p>
        </p:txBody>
      </p:sp>
      <p:sp>
        <p:nvSpPr>
          <p:cNvPr id="251" name="AutoShape 55"/>
          <p:cNvSpPr>
            <a:spLocks noChangeArrowheads="1"/>
          </p:cNvSpPr>
          <p:nvPr/>
        </p:nvSpPr>
        <p:spPr bwMode="auto">
          <a:xfrm>
            <a:off x="4211960" y="2420888"/>
            <a:ext cx="1000835" cy="367419"/>
          </a:xfrm>
          <a:prstGeom prst="roundRect">
            <a:avLst>
              <a:gd name="adj" fmla="val 50000"/>
            </a:avLst>
          </a:prstGeom>
          <a:gradFill>
            <a:gsLst>
              <a:gs pos="0">
                <a:schemeClr val="bg1">
                  <a:alpha val="20000"/>
                </a:schemeClr>
              </a:gs>
              <a:gs pos="100000">
                <a:schemeClr val="bg1">
                  <a:alpha val="60000"/>
                </a:schemeClr>
              </a:gs>
            </a:gsLst>
            <a:lin ang="5400000" scaled="0"/>
          </a:gradFill>
          <a:ln w="9525">
            <a:noFill/>
            <a:round/>
          </a:ln>
        </p:spPr>
        <p:txBody>
          <a:bodyPr wrap="none" anchor="ctr"/>
          <a:lstStyle/>
          <a:p>
            <a:pPr algn="ctr" latinLnBrk="1"/>
            <a:r>
              <a:rPr kumimoji="1" lang="zh-CN" altLang="en-US" sz="1600" b="1" dirty="0" smtClean="0">
                <a:latin typeface="微软雅黑" panose="020B0503020204020204" pitchFamily="34" charset="-122"/>
                <a:ea typeface="HY헤드라인M"/>
                <a:cs typeface="HY헤드라인M"/>
              </a:rPr>
              <a:t>园区综合管理</a:t>
            </a:r>
            <a:endParaRPr kumimoji="1" lang="ko-KR" altLang="en-US" sz="1600" b="1" dirty="0">
              <a:latin typeface="微软雅黑" panose="020B0503020204020204" pitchFamily="34" charset="-122"/>
              <a:ea typeface="HY헤드라인M"/>
              <a:cs typeface="HY헤드라인M"/>
            </a:endParaRPr>
          </a:p>
        </p:txBody>
      </p:sp>
      <p:sp>
        <p:nvSpPr>
          <p:cNvPr id="252" name="AutoShape 55"/>
          <p:cNvSpPr>
            <a:spLocks noChangeArrowheads="1"/>
          </p:cNvSpPr>
          <p:nvPr/>
        </p:nvSpPr>
        <p:spPr bwMode="auto">
          <a:xfrm>
            <a:off x="4211960" y="5517232"/>
            <a:ext cx="1039166" cy="405923"/>
          </a:xfrm>
          <a:prstGeom prst="roundRect">
            <a:avLst>
              <a:gd name="adj" fmla="val 50000"/>
            </a:avLst>
          </a:prstGeom>
          <a:gradFill>
            <a:gsLst>
              <a:gs pos="0">
                <a:schemeClr val="bg1">
                  <a:alpha val="20000"/>
                </a:schemeClr>
              </a:gs>
              <a:gs pos="100000">
                <a:schemeClr val="bg1">
                  <a:alpha val="60000"/>
                </a:schemeClr>
              </a:gs>
            </a:gsLst>
            <a:lin ang="5400000" scaled="0"/>
          </a:gradFill>
          <a:ln w="9525">
            <a:noFill/>
            <a:round/>
          </a:ln>
        </p:spPr>
        <p:txBody>
          <a:bodyPr wrap="none" anchor="ctr"/>
          <a:lstStyle/>
          <a:p>
            <a:pPr algn="ctr" latinLnBrk="1"/>
            <a:r>
              <a:rPr kumimoji="1" lang="zh-CN" altLang="en-US" sz="1600" b="1" dirty="0" smtClean="0">
                <a:latin typeface="微软雅黑" panose="020B0503020204020204" pitchFamily="34" charset="-122"/>
                <a:ea typeface="微软雅黑" panose="020B0503020204020204" pitchFamily="34" charset="-122"/>
                <a:cs typeface="HY헤드라인M"/>
              </a:rPr>
              <a:t>园区企业服务</a:t>
            </a:r>
            <a:endParaRPr kumimoji="1" lang="ko-KR" altLang="en-US" sz="1000" b="1" dirty="0">
              <a:latin typeface="微软雅黑" panose="020B0503020204020204" pitchFamily="34" charset="-122"/>
              <a:ea typeface="HY헤드라인M"/>
              <a:cs typeface="HY헤드라인M"/>
            </a:endParaRPr>
          </a:p>
        </p:txBody>
      </p:sp>
      <p:sp>
        <p:nvSpPr>
          <p:cNvPr id="253" name="AutoShape 55"/>
          <p:cNvSpPr>
            <a:spLocks noChangeArrowheads="1"/>
          </p:cNvSpPr>
          <p:nvPr/>
        </p:nvSpPr>
        <p:spPr bwMode="auto">
          <a:xfrm>
            <a:off x="7092280" y="4005064"/>
            <a:ext cx="1440160" cy="216024"/>
          </a:xfrm>
          <a:prstGeom prst="roundRect">
            <a:avLst>
              <a:gd name="adj" fmla="val 50000"/>
            </a:avLst>
          </a:prstGeom>
          <a:gradFill>
            <a:gsLst>
              <a:gs pos="0">
                <a:schemeClr val="bg1">
                  <a:alpha val="20000"/>
                </a:schemeClr>
              </a:gs>
              <a:gs pos="100000">
                <a:schemeClr val="bg1">
                  <a:alpha val="60000"/>
                </a:schemeClr>
              </a:gs>
            </a:gsLst>
            <a:lin ang="5400000" scaled="0"/>
          </a:gradFill>
          <a:ln w="9525">
            <a:noFill/>
            <a:round/>
          </a:ln>
        </p:spPr>
        <p:txBody>
          <a:bodyPr wrap="none" anchor="ctr"/>
          <a:lstStyle/>
          <a:p>
            <a:pPr algn="ctr" latinLnBrk="1"/>
            <a:r>
              <a:rPr kumimoji="1" lang="zh-CN" altLang="en-US" sz="1600" b="1" dirty="0" smtClean="0">
                <a:latin typeface="微软雅黑" panose="020B0503020204020204" pitchFamily="34" charset="-122"/>
                <a:ea typeface="微软雅黑" panose="020B0503020204020204" pitchFamily="34" charset="-122"/>
                <a:cs typeface="HY헤드라인M"/>
              </a:rPr>
              <a:t>园区持续性经营</a:t>
            </a:r>
            <a:endParaRPr kumimoji="1" lang="ko-KR" altLang="en-US" sz="1000" b="1" dirty="0">
              <a:latin typeface="微软雅黑" panose="020B0503020204020204" pitchFamily="34" charset="-122"/>
              <a:ea typeface="HY헤드라인M"/>
              <a:cs typeface="HY헤드라인M"/>
            </a:endParaRPr>
          </a:p>
        </p:txBody>
      </p:sp>
      <p:pic>
        <p:nvPicPr>
          <p:cNvPr id="224258" name="图片 9" descr="http://3ms.huawei.com/connect/data/uploads/2011/1028/15/4eaa5a2170ef1.jpg"/>
          <p:cNvPicPr>
            <a:picLocks noChangeAspect="1" noChangeArrowheads="1"/>
          </p:cNvPicPr>
          <p:nvPr/>
        </p:nvPicPr>
        <p:blipFill>
          <a:blip r:embed="rId4" cstate="email"/>
          <a:srcRect/>
          <a:stretch>
            <a:fillRect/>
          </a:stretch>
        </p:blipFill>
        <p:spPr bwMode="auto">
          <a:xfrm>
            <a:off x="4093533" y="1091608"/>
            <a:ext cx="1216542" cy="1111693"/>
          </a:xfrm>
          <a:prstGeom prst="rect">
            <a:avLst/>
          </a:prstGeom>
          <a:noFill/>
          <a:ln w="9525">
            <a:noFill/>
            <a:miter lim="800000"/>
            <a:headEnd/>
            <a:tailEnd/>
          </a:ln>
        </p:spPr>
      </p:pic>
      <p:pic>
        <p:nvPicPr>
          <p:cNvPr id="224259" name="图片 13" descr="http://3ms.huawei.com/connect/data/uploads/2011/1028/15/4eaa5a28d4d59.jpg"/>
          <p:cNvPicPr>
            <a:picLocks noChangeAspect="1" noChangeArrowheads="1"/>
          </p:cNvPicPr>
          <p:nvPr/>
        </p:nvPicPr>
        <p:blipFill>
          <a:blip r:embed="rId5" cstate="email"/>
          <a:srcRect/>
          <a:stretch>
            <a:fillRect/>
          </a:stretch>
        </p:blipFill>
        <p:spPr bwMode="auto">
          <a:xfrm>
            <a:off x="6400799" y="2679404"/>
            <a:ext cx="1152746" cy="969925"/>
          </a:xfrm>
          <a:prstGeom prst="rect">
            <a:avLst/>
          </a:prstGeom>
          <a:noFill/>
          <a:ln w="9525">
            <a:noFill/>
            <a:miter lim="800000"/>
            <a:headEnd/>
            <a:tailEnd/>
          </a:ln>
        </p:spPr>
      </p:pic>
      <p:cxnSp>
        <p:nvCxnSpPr>
          <p:cNvPr id="259" name="直接箭头连接符 258"/>
          <p:cNvCxnSpPr>
            <a:stCxn id="238" idx="6"/>
            <a:endCxn id="250" idx="3"/>
          </p:cNvCxnSpPr>
          <p:nvPr/>
        </p:nvCxnSpPr>
        <p:spPr bwMode="auto">
          <a:xfrm>
            <a:off x="7787761" y="3431596"/>
            <a:ext cx="409998" cy="1231455"/>
          </a:xfrm>
          <a:prstGeom prst="straightConnector1">
            <a:avLst/>
          </a:prstGeom>
          <a:ln>
            <a:headEnd type="none" w="med" len="med"/>
            <a:tailEnd type="arrow"/>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63" name="直接箭头连接符 262"/>
          <p:cNvCxnSpPr>
            <a:stCxn id="236" idx="6"/>
          </p:cNvCxnSpPr>
          <p:nvPr/>
        </p:nvCxnSpPr>
        <p:spPr bwMode="auto">
          <a:xfrm flipV="1">
            <a:off x="5553589" y="1292865"/>
            <a:ext cx="837622" cy="733687"/>
          </a:xfrm>
          <a:prstGeom prst="straightConnector1">
            <a:avLst/>
          </a:prstGeom>
          <a:ln>
            <a:headEnd type="none" w="med" len="med"/>
            <a:tailEnd type="arrow"/>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67" name="直接箭头连接符 266"/>
          <p:cNvCxnSpPr>
            <a:stCxn id="226" idx="2"/>
          </p:cNvCxnSpPr>
          <p:nvPr/>
        </p:nvCxnSpPr>
        <p:spPr bwMode="auto">
          <a:xfrm flipH="1" flipV="1">
            <a:off x="2901229" y="4545381"/>
            <a:ext cx="920147" cy="565564"/>
          </a:xfrm>
          <a:prstGeom prst="straightConnector1">
            <a:avLst/>
          </a:prstGeom>
          <a:ln>
            <a:headEnd type="none" w="med" len="med"/>
            <a:tailEnd type="arrow"/>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71" name="直接箭头连接符 270"/>
          <p:cNvCxnSpPr>
            <a:stCxn id="233" idx="2"/>
            <a:endCxn id="245" idx="1"/>
          </p:cNvCxnSpPr>
          <p:nvPr/>
        </p:nvCxnSpPr>
        <p:spPr bwMode="auto">
          <a:xfrm flipH="1" flipV="1">
            <a:off x="1331640" y="1271538"/>
            <a:ext cx="30760" cy="2160059"/>
          </a:xfrm>
          <a:prstGeom prst="straightConnector1">
            <a:avLst/>
          </a:prstGeom>
          <a:ln>
            <a:headEnd type="none" w="med" len="med"/>
            <a:tailEnd type="arrow"/>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272" name="Oval 3"/>
          <p:cNvSpPr>
            <a:spLocks noChangeArrowheads="1"/>
          </p:cNvSpPr>
          <p:nvPr/>
        </p:nvSpPr>
        <p:spPr bwMode="auto">
          <a:xfrm>
            <a:off x="3561908" y="2811181"/>
            <a:ext cx="2105245" cy="1385136"/>
          </a:xfrm>
          <a:prstGeom prst="ellipse">
            <a:avLst/>
          </a:prstGeom>
          <a:solidFill>
            <a:srgbClr val="006699">
              <a:alpha val="20000"/>
            </a:srgbClr>
          </a:solidFill>
          <a:ln w="152400">
            <a:solidFill>
              <a:srgbClr val="C00000"/>
            </a:solidFill>
            <a:round/>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zh-CN" altLang="en-US" sz="2400" b="1" dirty="0" smtClean="0">
                <a:solidFill>
                  <a:srgbClr val="C00000"/>
                </a:solidFill>
                <a:latin typeface="Arial" panose="020B0604020202020204" pitchFamily="34" charset="0"/>
                <a:cs typeface="Arial" panose="020B0604020202020204" pitchFamily="34" charset="0"/>
              </a:rPr>
              <a:t>园区发展</a:t>
            </a:r>
            <a:endParaRPr kumimoji="0" lang="en-US" sz="32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p:txBody>
      </p:sp>
      <p:grpSp>
        <p:nvGrpSpPr>
          <p:cNvPr id="2" name="组合 8"/>
          <p:cNvGrpSpPr/>
          <p:nvPr/>
        </p:nvGrpSpPr>
        <p:grpSpPr>
          <a:xfrm>
            <a:off x="27856" y="0"/>
            <a:ext cx="1280517" cy="1280517"/>
            <a:chOff x="411163" y="68262"/>
            <a:chExt cx="1800225" cy="1800225"/>
          </a:xfrm>
        </p:grpSpPr>
        <p:grpSp>
          <p:nvGrpSpPr>
            <p:cNvPr id="3" name="组合 6"/>
            <p:cNvGrpSpPr/>
            <p:nvPr/>
          </p:nvGrpSpPr>
          <p:grpSpPr bwMode="auto">
            <a:xfrm>
              <a:off x="411163" y="68262"/>
              <a:ext cx="1800225" cy="1800225"/>
              <a:chOff x="925401" y="3148270"/>
              <a:chExt cx="1800000" cy="1800000"/>
            </a:xfrm>
          </p:grpSpPr>
          <p:sp>
            <p:nvSpPr>
              <p:cNvPr id="41" name="椭圆 40"/>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椭圆 41"/>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40" name="矩形 39"/>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项目</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背景</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
        <p:nvSpPr>
          <p:cNvPr id="43" name="标题 70"/>
          <p:cNvSpPr txBox="1"/>
          <p:nvPr/>
        </p:nvSpPr>
        <p:spPr bwMode="auto">
          <a:xfrm>
            <a:off x="1352029" y="279399"/>
            <a:ext cx="6460331" cy="519113"/>
          </a:xfrm>
          <a:prstGeom prst="rect">
            <a:avLst/>
          </a:prstGeom>
          <a:noFill/>
          <a:ln w="9525">
            <a:noFill/>
            <a:miter lim="800000"/>
          </a:ln>
        </p:spPr>
        <p:txBody>
          <a:bodyPr/>
          <a:lstStyle/>
          <a:p>
            <a:r>
              <a:rPr lang="zh-CN" altLang="en-US" sz="2800" i="0" dirty="0" smtClean="0">
                <a:solidFill>
                  <a:srgbClr val="5F5E5C"/>
                </a:solidFill>
                <a:latin typeface="微软雅黑" panose="020B0503020204020204" pitchFamily="34" charset="-122"/>
                <a:ea typeface="微软雅黑" panose="020B0503020204020204" pitchFamily="34" charset="-122"/>
              </a:rPr>
              <a:t>发展商建设智慧园区存在的困扰</a:t>
            </a:r>
            <a:endParaRPr lang="zh-CN" altLang="en-US" sz="2800" i="0" dirty="0">
              <a:solidFill>
                <a:srgbClr val="5F5E5C"/>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8"/>
          <p:cNvSpPr>
            <a:spLocks noChangeArrowheads="1"/>
          </p:cNvSpPr>
          <p:nvPr/>
        </p:nvSpPr>
        <p:spPr bwMode="auto">
          <a:xfrm>
            <a:off x="539552" y="1772816"/>
            <a:ext cx="2520280" cy="890800"/>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latin typeface="+mn-ea"/>
              </a:rPr>
              <a:t>办公设施一次性投入大</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dirty="0" smtClean="0">
                <a:latin typeface="+mn-ea"/>
              </a:rPr>
              <a:t>企业销售信息传递慢</a:t>
            </a:r>
            <a:endParaRPr lang="ko-KR" altLang="en-US" sz="1600" dirty="0">
              <a:latin typeface="+mn-ea"/>
            </a:endParaRPr>
          </a:p>
        </p:txBody>
      </p:sp>
      <p:sp>
        <p:nvSpPr>
          <p:cNvPr id="21" name="Oval 2"/>
          <p:cNvSpPr>
            <a:spLocks noChangeArrowheads="1"/>
          </p:cNvSpPr>
          <p:nvPr/>
        </p:nvSpPr>
        <p:spPr bwMode="auto">
          <a:xfrm>
            <a:off x="3844457" y="4537366"/>
            <a:ext cx="1592748" cy="356260"/>
          </a:xfrm>
          <a:prstGeom prst="ellipse">
            <a:avLst/>
          </a:prstGeom>
          <a:gradFill rotWithShape="1">
            <a:gsLst>
              <a:gs pos="0">
                <a:schemeClr val="bg2"/>
              </a:gs>
              <a:gs pos="100000">
                <a:srgbClr val="EAEAEA">
                  <a:alpha val="0"/>
                </a:srgbClr>
              </a:gs>
            </a:gsLst>
            <a:path path="shape">
              <a:fillToRect l="50000" t="50000" r="50000" b="50000"/>
            </a:path>
          </a:gradFill>
          <a:ln w="9525">
            <a:solidFill>
              <a:schemeClr val="tx1"/>
            </a:solidFill>
            <a:prstDash val="dash"/>
            <a:round/>
          </a:ln>
          <a:effectLst/>
        </p:spPr>
        <p:txBody>
          <a:bodyPr wrap="none" anchor="ctr"/>
          <a:lstStyle/>
          <a:p>
            <a:endParaRPr lang="ko-KR" altLang="en-US"/>
          </a:p>
        </p:txBody>
      </p:sp>
      <p:sp>
        <p:nvSpPr>
          <p:cNvPr id="22" name="Oval 32"/>
          <p:cNvSpPr>
            <a:spLocks noChangeArrowheads="1"/>
          </p:cNvSpPr>
          <p:nvPr/>
        </p:nvSpPr>
        <p:spPr bwMode="auto">
          <a:xfrm>
            <a:off x="2191899" y="3684516"/>
            <a:ext cx="1392376" cy="297003"/>
          </a:xfrm>
          <a:prstGeom prst="ellipse">
            <a:avLst/>
          </a:prstGeom>
          <a:gradFill rotWithShape="1">
            <a:gsLst>
              <a:gs pos="0">
                <a:schemeClr val="bg2"/>
              </a:gs>
              <a:gs pos="100000">
                <a:srgbClr val="DDDDDD">
                  <a:alpha val="0"/>
                </a:srgbClr>
              </a:gs>
            </a:gsLst>
            <a:path path="shape">
              <a:fillToRect l="50000" t="50000" r="50000" b="50000"/>
            </a:path>
          </a:gradFill>
          <a:ln w="9525">
            <a:noFill/>
            <a:round/>
          </a:ln>
          <a:effectLst/>
        </p:spPr>
        <p:txBody>
          <a:bodyPr wrap="none" anchor="ctr"/>
          <a:lstStyle/>
          <a:p>
            <a:endParaRPr lang="ko-KR" altLang="en-US"/>
          </a:p>
        </p:txBody>
      </p:sp>
      <p:sp>
        <p:nvSpPr>
          <p:cNvPr id="23" name="Oval 33"/>
          <p:cNvSpPr>
            <a:spLocks noChangeArrowheads="1"/>
          </p:cNvSpPr>
          <p:nvPr/>
        </p:nvSpPr>
        <p:spPr bwMode="auto">
          <a:xfrm>
            <a:off x="5635538" y="3698043"/>
            <a:ext cx="1392376" cy="297003"/>
          </a:xfrm>
          <a:prstGeom prst="ellipse">
            <a:avLst/>
          </a:prstGeom>
          <a:gradFill rotWithShape="1">
            <a:gsLst>
              <a:gs pos="0">
                <a:schemeClr val="bg2"/>
              </a:gs>
              <a:gs pos="100000">
                <a:srgbClr val="DDDDDD">
                  <a:alpha val="0"/>
                </a:srgbClr>
              </a:gs>
            </a:gsLst>
            <a:path path="shape">
              <a:fillToRect l="50000" t="50000" r="50000" b="50000"/>
            </a:path>
          </a:gradFill>
          <a:ln w="9525">
            <a:noFill/>
            <a:round/>
          </a:ln>
          <a:effectLst/>
        </p:spPr>
        <p:txBody>
          <a:bodyPr wrap="none" anchor="ctr"/>
          <a:lstStyle/>
          <a:p>
            <a:endParaRPr lang="ko-KR" altLang="en-US"/>
          </a:p>
        </p:txBody>
      </p:sp>
      <p:sp>
        <p:nvSpPr>
          <p:cNvPr id="24" name="Oval 3"/>
          <p:cNvSpPr>
            <a:spLocks noChangeArrowheads="1"/>
          </p:cNvSpPr>
          <p:nvPr/>
        </p:nvSpPr>
        <p:spPr bwMode="auto">
          <a:xfrm>
            <a:off x="4067944" y="1916832"/>
            <a:ext cx="1060370" cy="1035225"/>
          </a:xfrm>
          <a:prstGeom prst="ellipse">
            <a:avLst/>
          </a:prstGeom>
          <a:gradFill rotWithShape="1">
            <a:gsLst>
              <a:gs pos="0">
                <a:schemeClr val="bg1">
                  <a:lumMod val="65000"/>
                </a:schemeClr>
              </a:gs>
              <a:gs pos="100000">
                <a:schemeClr val="tx1">
                  <a:lumMod val="50000"/>
                </a:schemeClr>
              </a:gs>
            </a:gsLst>
            <a:lin ang="5400000" scaled="1"/>
          </a:gradFill>
          <a:ln w="9525">
            <a:noFill/>
            <a:round/>
          </a:ln>
          <a:effectLst/>
        </p:spPr>
        <p:txBody>
          <a:bodyPr wrap="none" anchor="ctr"/>
          <a:lstStyle/>
          <a:p>
            <a:endParaRPr lang="ko-KR" altLang="en-US"/>
          </a:p>
        </p:txBody>
      </p:sp>
      <p:sp>
        <p:nvSpPr>
          <p:cNvPr id="25" name="Oval 4"/>
          <p:cNvSpPr>
            <a:spLocks noChangeArrowheads="1"/>
          </p:cNvSpPr>
          <p:nvPr/>
        </p:nvSpPr>
        <p:spPr bwMode="auto">
          <a:xfrm>
            <a:off x="4139952" y="1916832"/>
            <a:ext cx="928737" cy="842459"/>
          </a:xfrm>
          <a:prstGeom prst="ellipse">
            <a:avLst/>
          </a:prstGeom>
          <a:gradFill rotWithShape="1">
            <a:gsLst>
              <a:gs pos="0">
                <a:schemeClr val="bg1">
                  <a:lumMod val="85000"/>
                </a:schemeClr>
              </a:gs>
              <a:gs pos="100000">
                <a:schemeClr val="bg1">
                  <a:lumMod val="95000"/>
                  <a:alpha val="0"/>
                </a:schemeClr>
              </a:gs>
            </a:gsLst>
            <a:lin ang="5400000" scaled="1"/>
          </a:gradFill>
          <a:ln w="9525">
            <a:noFill/>
            <a:round/>
          </a:ln>
          <a:effectLst/>
        </p:spPr>
        <p:txBody>
          <a:bodyPr wrap="none" anchor="ctr"/>
          <a:lstStyle/>
          <a:p>
            <a:endParaRPr lang="ko-KR" altLang="en-US"/>
          </a:p>
        </p:txBody>
      </p:sp>
      <p:sp>
        <p:nvSpPr>
          <p:cNvPr id="26" name="Oval 5"/>
          <p:cNvSpPr>
            <a:spLocks noChangeArrowheads="1"/>
          </p:cNvSpPr>
          <p:nvPr/>
        </p:nvSpPr>
        <p:spPr bwMode="auto">
          <a:xfrm>
            <a:off x="2917181" y="4615708"/>
            <a:ext cx="1060370" cy="1035225"/>
          </a:xfrm>
          <a:prstGeom prst="ellipse">
            <a:avLst/>
          </a:prstGeom>
          <a:gradFill rotWithShape="1">
            <a:gsLst>
              <a:gs pos="0">
                <a:srgbClr val="FF6600"/>
              </a:gs>
              <a:gs pos="100000">
                <a:srgbClr val="C00000"/>
              </a:gs>
            </a:gsLst>
            <a:lin ang="5400000" scaled="1"/>
          </a:gradFill>
          <a:ln w="9525">
            <a:noFill/>
            <a:round/>
          </a:ln>
          <a:effectLst/>
        </p:spPr>
        <p:txBody>
          <a:bodyPr wrap="none" anchor="ctr"/>
          <a:lstStyle/>
          <a:p>
            <a:endParaRPr lang="ko-KR" altLang="en-US"/>
          </a:p>
        </p:txBody>
      </p:sp>
      <p:sp>
        <p:nvSpPr>
          <p:cNvPr id="27" name="Oval 6"/>
          <p:cNvSpPr>
            <a:spLocks noChangeArrowheads="1"/>
          </p:cNvSpPr>
          <p:nvPr/>
        </p:nvSpPr>
        <p:spPr bwMode="auto">
          <a:xfrm>
            <a:off x="2982996" y="4615707"/>
            <a:ext cx="928738" cy="842459"/>
          </a:xfrm>
          <a:prstGeom prst="ellipse">
            <a:avLst/>
          </a:prstGeom>
          <a:gradFill rotWithShape="1">
            <a:gsLst>
              <a:gs pos="0">
                <a:schemeClr val="tx2">
                  <a:lumMod val="20000"/>
                  <a:lumOff val="80000"/>
                </a:schemeClr>
              </a:gs>
              <a:gs pos="100000">
                <a:srgbClr val="BB3783">
                  <a:alpha val="0"/>
                </a:srgbClr>
              </a:gs>
            </a:gsLst>
            <a:lin ang="5400000" scaled="1"/>
          </a:gradFill>
          <a:ln w="9525">
            <a:noFill/>
            <a:round/>
          </a:ln>
          <a:effectLst/>
        </p:spPr>
        <p:txBody>
          <a:bodyPr wrap="none" anchor="ctr"/>
          <a:lstStyle/>
          <a:p>
            <a:endParaRPr lang="ko-KR" altLang="en-US"/>
          </a:p>
        </p:txBody>
      </p:sp>
      <p:sp>
        <p:nvSpPr>
          <p:cNvPr id="28" name="Oval 7"/>
          <p:cNvSpPr>
            <a:spLocks noChangeArrowheads="1"/>
          </p:cNvSpPr>
          <p:nvPr/>
        </p:nvSpPr>
        <p:spPr bwMode="auto">
          <a:xfrm>
            <a:off x="5304110" y="4615708"/>
            <a:ext cx="1060370" cy="1035225"/>
          </a:xfrm>
          <a:prstGeom prst="ellipse">
            <a:avLst/>
          </a:prstGeom>
          <a:gradFill rotWithShape="1">
            <a:gsLst>
              <a:gs pos="0">
                <a:schemeClr val="bg1">
                  <a:lumMod val="65000"/>
                </a:schemeClr>
              </a:gs>
              <a:gs pos="100000">
                <a:schemeClr val="tx1">
                  <a:lumMod val="50000"/>
                </a:schemeClr>
              </a:gs>
            </a:gsLst>
            <a:lin ang="5400000" scaled="1"/>
          </a:gradFill>
          <a:ln w="9525">
            <a:noFill/>
            <a:round/>
          </a:ln>
          <a:effectLst/>
        </p:spPr>
        <p:txBody>
          <a:bodyPr wrap="none" anchor="ctr"/>
          <a:lstStyle/>
          <a:p>
            <a:endParaRPr lang="ko-KR" altLang="en-US"/>
          </a:p>
        </p:txBody>
      </p:sp>
      <p:sp>
        <p:nvSpPr>
          <p:cNvPr id="29" name="Oval 8"/>
          <p:cNvSpPr>
            <a:spLocks noChangeArrowheads="1"/>
          </p:cNvSpPr>
          <p:nvPr/>
        </p:nvSpPr>
        <p:spPr bwMode="auto">
          <a:xfrm>
            <a:off x="5369926" y="4615707"/>
            <a:ext cx="928738" cy="842459"/>
          </a:xfrm>
          <a:prstGeom prst="ellipse">
            <a:avLst/>
          </a:prstGeom>
          <a:gradFill rotWithShape="1">
            <a:gsLst>
              <a:gs pos="0">
                <a:schemeClr val="bg1">
                  <a:lumMod val="85000"/>
                </a:schemeClr>
              </a:gs>
              <a:gs pos="100000">
                <a:schemeClr val="bg1">
                  <a:lumMod val="95000"/>
                  <a:alpha val="0"/>
                </a:schemeClr>
              </a:gs>
            </a:gsLst>
            <a:lin ang="5400000" scaled="1"/>
          </a:gradFill>
          <a:ln w="9525">
            <a:noFill/>
            <a:round/>
          </a:ln>
          <a:effectLst/>
        </p:spPr>
        <p:txBody>
          <a:bodyPr wrap="none" anchor="ctr"/>
          <a:lstStyle/>
          <a:p>
            <a:endParaRPr lang="ko-KR" altLang="en-US"/>
          </a:p>
        </p:txBody>
      </p:sp>
      <p:sp>
        <p:nvSpPr>
          <p:cNvPr id="30" name="Oval 9"/>
          <p:cNvSpPr>
            <a:spLocks noChangeArrowheads="1"/>
          </p:cNvSpPr>
          <p:nvPr/>
        </p:nvSpPr>
        <p:spPr bwMode="auto">
          <a:xfrm>
            <a:off x="3844456" y="3124984"/>
            <a:ext cx="1592748" cy="1554979"/>
          </a:xfrm>
          <a:prstGeom prst="ellipse">
            <a:avLst/>
          </a:prstGeom>
          <a:gradFill rotWithShape="1">
            <a:gsLst>
              <a:gs pos="0">
                <a:schemeClr val="bg1">
                  <a:lumMod val="65000"/>
                </a:schemeClr>
              </a:gs>
              <a:gs pos="100000">
                <a:schemeClr val="tx1">
                  <a:lumMod val="50000"/>
                </a:schemeClr>
              </a:gs>
            </a:gsLst>
            <a:lin ang="5400000" scaled="1"/>
          </a:gradFill>
          <a:ln w="9525">
            <a:noFill/>
            <a:round/>
          </a:ln>
          <a:effectLst/>
        </p:spPr>
        <p:txBody>
          <a:bodyPr wrap="none" anchor="ctr"/>
          <a:lstStyle/>
          <a:p>
            <a:endParaRPr lang="ko-KR" altLang="en-US"/>
          </a:p>
        </p:txBody>
      </p:sp>
      <p:sp>
        <p:nvSpPr>
          <p:cNvPr id="31" name="Oval 10"/>
          <p:cNvSpPr>
            <a:spLocks noChangeArrowheads="1"/>
          </p:cNvSpPr>
          <p:nvPr/>
        </p:nvSpPr>
        <p:spPr bwMode="auto">
          <a:xfrm>
            <a:off x="3933674" y="3124984"/>
            <a:ext cx="1395301" cy="1265115"/>
          </a:xfrm>
          <a:prstGeom prst="ellipse">
            <a:avLst/>
          </a:prstGeom>
          <a:gradFill rotWithShape="1">
            <a:gsLst>
              <a:gs pos="0">
                <a:schemeClr val="bg1">
                  <a:lumMod val="85000"/>
                </a:schemeClr>
              </a:gs>
              <a:gs pos="100000">
                <a:schemeClr val="bg1">
                  <a:lumMod val="95000"/>
                  <a:alpha val="0"/>
                </a:schemeClr>
              </a:gs>
            </a:gsLst>
            <a:lin ang="5400000" scaled="1"/>
          </a:gradFill>
          <a:ln w="9525">
            <a:noFill/>
            <a:round/>
          </a:ln>
          <a:effectLst/>
        </p:spPr>
        <p:txBody>
          <a:bodyPr wrap="none" anchor="ctr"/>
          <a:lstStyle/>
          <a:p>
            <a:endParaRPr lang="ko-KR" altLang="en-US"/>
          </a:p>
        </p:txBody>
      </p:sp>
      <p:sp>
        <p:nvSpPr>
          <p:cNvPr id="32" name="Arc 11"/>
          <p:cNvSpPr/>
          <p:nvPr/>
        </p:nvSpPr>
        <p:spPr bwMode="auto">
          <a:xfrm>
            <a:off x="3224322" y="2189714"/>
            <a:ext cx="1373362" cy="1614949"/>
          </a:xfrm>
          <a:custGeom>
            <a:avLst/>
            <a:gdLst>
              <a:gd name="G0" fmla="+- 17661 0 0"/>
              <a:gd name="G1" fmla="+- 20325 0 0"/>
              <a:gd name="G2" fmla="+- 21600 0 0"/>
              <a:gd name="T0" fmla="*/ 0 w 17661"/>
              <a:gd name="T1" fmla="*/ 7890 h 20325"/>
              <a:gd name="T2" fmla="*/ 10350 w 17661"/>
              <a:gd name="T3" fmla="*/ 0 h 20325"/>
              <a:gd name="T4" fmla="*/ 17661 w 17661"/>
              <a:gd name="T5" fmla="*/ 20325 h 20325"/>
            </a:gdLst>
            <a:ahLst/>
            <a:cxnLst>
              <a:cxn ang="0">
                <a:pos x="T0" y="T1"/>
              </a:cxn>
              <a:cxn ang="0">
                <a:pos x="T2" y="T3"/>
              </a:cxn>
              <a:cxn ang="0">
                <a:pos x="T4" y="T5"/>
              </a:cxn>
            </a:cxnLst>
            <a:rect l="0" t="0" r="r" b="b"/>
            <a:pathLst>
              <a:path w="17661" h="20325" fill="none" extrusionOk="0">
                <a:moveTo>
                  <a:pt x="-1" y="7889"/>
                </a:moveTo>
                <a:cubicBezTo>
                  <a:pt x="2556" y="4258"/>
                  <a:pt x="6170" y="1503"/>
                  <a:pt x="10349" y="-1"/>
                </a:cubicBezTo>
              </a:path>
              <a:path w="17661" h="20325" stroke="0" extrusionOk="0">
                <a:moveTo>
                  <a:pt x="-1" y="7889"/>
                </a:moveTo>
                <a:cubicBezTo>
                  <a:pt x="2556" y="4258"/>
                  <a:pt x="6170" y="1503"/>
                  <a:pt x="10349" y="-1"/>
                </a:cubicBezTo>
                <a:lnTo>
                  <a:pt x="17661" y="20325"/>
                </a:lnTo>
                <a:close/>
              </a:path>
            </a:pathLst>
          </a:custGeom>
          <a:noFill/>
          <a:ln w="38100">
            <a:solidFill>
              <a:schemeClr val="tx1"/>
            </a:solidFill>
            <a:prstDash val="solid"/>
            <a:round/>
            <a:tailEnd type="triangle" w="med" len="med"/>
          </a:ln>
          <a:effectLst/>
        </p:spPr>
        <p:txBody>
          <a:bodyPr wrap="none" anchor="ctr"/>
          <a:lstStyle/>
          <a:p>
            <a:endParaRPr lang="ko-KR" altLang="en-US" dirty="0">
              <a:solidFill>
                <a:srgbClr val="C00000"/>
              </a:solidFill>
            </a:endParaRPr>
          </a:p>
        </p:txBody>
      </p:sp>
      <p:sp>
        <p:nvSpPr>
          <p:cNvPr id="33" name="Oval 14"/>
          <p:cNvSpPr>
            <a:spLocks noChangeArrowheads="1"/>
          </p:cNvSpPr>
          <p:nvPr/>
        </p:nvSpPr>
        <p:spPr bwMode="auto">
          <a:xfrm>
            <a:off x="2877078" y="5556325"/>
            <a:ext cx="1126186" cy="239887"/>
          </a:xfrm>
          <a:prstGeom prst="ellipse">
            <a:avLst/>
          </a:prstGeom>
          <a:gradFill rotWithShape="1">
            <a:gsLst>
              <a:gs pos="0">
                <a:schemeClr val="bg2"/>
              </a:gs>
              <a:gs pos="100000">
                <a:srgbClr val="DDDDDD">
                  <a:alpha val="0"/>
                </a:srgbClr>
              </a:gs>
            </a:gsLst>
            <a:path path="shape">
              <a:fillToRect l="50000" t="50000" r="50000" b="50000"/>
            </a:path>
          </a:gradFill>
          <a:ln w="9525">
            <a:noFill/>
            <a:round/>
          </a:ln>
          <a:effectLst/>
        </p:spPr>
        <p:txBody>
          <a:bodyPr wrap="none" anchor="ctr"/>
          <a:lstStyle/>
          <a:p>
            <a:endParaRPr lang="ko-KR" altLang="en-US"/>
          </a:p>
        </p:txBody>
      </p:sp>
      <p:sp>
        <p:nvSpPr>
          <p:cNvPr id="34" name="Oval 15"/>
          <p:cNvSpPr>
            <a:spLocks noChangeArrowheads="1"/>
          </p:cNvSpPr>
          <p:nvPr/>
        </p:nvSpPr>
        <p:spPr bwMode="auto">
          <a:xfrm>
            <a:off x="5290255" y="5569851"/>
            <a:ext cx="1126186" cy="239887"/>
          </a:xfrm>
          <a:prstGeom prst="ellipse">
            <a:avLst/>
          </a:prstGeom>
          <a:gradFill rotWithShape="1">
            <a:gsLst>
              <a:gs pos="0">
                <a:schemeClr val="bg2"/>
              </a:gs>
              <a:gs pos="100000">
                <a:srgbClr val="DDDDDD">
                  <a:alpha val="0"/>
                </a:srgbClr>
              </a:gs>
            </a:gsLst>
            <a:path path="shape">
              <a:fillToRect l="50000" t="50000" r="50000" b="50000"/>
            </a:path>
          </a:gradFill>
          <a:ln w="9525">
            <a:noFill/>
            <a:round/>
          </a:ln>
          <a:effectLst/>
        </p:spPr>
        <p:txBody>
          <a:bodyPr wrap="none" anchor="ctr"/>
          <a:lstStyle/>
          <a:p>
            <a:endParaRPr lang="ko-KR" altLang="en-US"/>
          </a:p>
        </p:txBody>
      </p:sp>
      <p:sp>
        <p:nvSpPr>
          <p:cNvPr id="35" name="Oval 27"/>
          <p:cNvSpPr>
            <a:spLocks noChangeArrowheads="1"/>
          </p:cNvSpPr>
          <p:nvPr/>
        </p:nvSpPr>
        <p:spPr bwMode="auto">
          <a:xfrm>
            <a:off x="2384802" y="2779434"/>
            <a:ext cx="1060370" cy="1035225"/>
          </a:xfrm>
          <a:prstGeom prst="ellipse">
            <a:avLst/>
          </a:prstGeom>
          <a:gradFill rotWithShape="1">
            <a:gsLst>
              <a:gs pos="0">
                <a:srgbClr val="FF6600"/>
              </a:gs>
              <a:gs pos="100000">
                <a:srgbClr val="C00000"/>
              </a:gs>
            </a:gsLst>
            <a:lin ang="5400000" scaled="1"/>
          </a:gradFill>
          <a:ln w="9525">
            <a:noFill/>
            <a:round/>
          </a:ln>
          <a:effectLst/>
        </p:spPr>
        <p:txBody>
          <a:bodyPr wrap="none" anchor="ctr"/>
          <a:lstStyle/>
          <a:p>
            <a:endParaRPr lang="ko-KR" altLang="en-US"/>
          </a:p>
        </p:txBody>
      </p:sp>
      <p:sp>
        <p:nvSpPr>
          <p:cNvPr id="36" name="Oval 28"/>
          <p:cNvSpPr>
            <a:spLocks noChangeArrowheads="1"/>
          </p:cNvSpPr>
          <p:nvPr/>
        </p:nvSpPr>
        <p:spPr bwMode="auto">
          <a:xfrm>
            <a:off x="2450618" y="2779433"/>
            <a:ext cx="928738" cy="842459"/>
          </a:xfrm>
          <a:prstGeom prst="ellipse">
            <a:avLst/>
          </a:prstGeom>
          <a:gradFill rotWithShape="1">
            <a:gsLst>
              <a:gs pos="0">
                <a:schemeClr val="tx2">
                  <a:lumMod val="20000"/>
                  <a:lumOff val="80000"/>
                </a:schemeClr>
              </a:gs>
              <a:gs pos="100000">
                <a:srgbClr val="BB3783">
                  <a:alpha val="0"/>
                </a:srgbClr>
              </a:gs>
            </a:gsLst>
            <a:lin ang="5400000" scaled="1"/>
          </a:gradFill>
          <a:ln w="9525">
            <a:noFill/>
            <a:round/>
          </a:ln>
          <a:effectLst/>
        </p:spPr>
        <p:txBody>
          <a:bodyPr wrap="none" anchor="ctr"/>
          <a:lstStyle/>
          <a:p>
            <a:endParaRPr lang="ko-KR" altLang="en-US"/>
          </a:p>
        </p:txBody>
      </p:sp>
      <p:sp>
        <p:nvSpPr>
          <p:cNvPr id="37" name="Oval 29"/>
          <p:cNvSpPr>
            <a:spLocks noChangeArrowheads="1"/>
          </p:cNvSpPr>
          <p:nvPr/>
        </p:nvSpPr>
        <p:spPr bwMode="auto">
          <a:xfrm>
            <a:off x="5764822" y="2779434"/>
            <a:ext cx="1060370" cy="1035225"/>
          </a:xfrm>
          <a:prstGeom prst="ellipse">
            <a:avLst/>
          </a:prstGeom>
          <a:solidFill>
            <a:srgbClr val="CCCCFF"/>
          </a:solidFill>
          <a:ln w="9525">
            <a:noFill/>
            <a:round/>
          </a:ln>
          <a:effectLst/>
        </p:spPr>
        <p:txBody>
          <a:bodyPr wrap="none" anchor="ctr"/>
          <a:lstStyle/>
          <a:p>
            <a:endParaRPr lang="ko-KR" altLang="en-US"/>
          </a:p>
        </p:txBody>
      </p:sp>
      <p:sp>
        <p:nvSpPr>
          <p:cNvPr id="38" name="Oval 30"/>
          <p:cNvSpPr>
            <a:spLocks noChangeArrowheads="1"/>
          </p:cNvSpPr>
          <p:nvPr/>
        </p:nvSpPr>
        <p:spPr bwMode="auto">
          <a:xfrm>
            <a:off x="5830640" y="2779433"/>
            <a:ext cx="928737" cy="842459"/>
          </a:xfrm>
          <a:prstGeom prst="ellipse">
            <a:avLst/>
          </a:prstGeom>
        </p:spPr>
        <p:style>
          <a:lnRef idx="1">
            <a:schemeClr val="accent5"/>
          </a:lnRef>
          <a:fillRef idx="2">
            <a:schemeClr val="accent5"/>
          </a:fillRef>
          <a:effectRef idx="1">
            <a:schemeClr val="accent5"/>
          </a:effectRef>
          <a:fontRef idx="minor">
            <a:schemeClr val="dk1"/>
          </a:fontRef>
        </p:style>
        <p:txBody>
          <a:bodyPr wrap="none" anchor="ctr"/>
          <a:lstStyle/>
          <a:p>
            <a:endParaRPr lang="ko-KR" altLang="en-US"/>
          </a:p>
        </p:txBody>
      </p:sp>
      <p:sp>
        <p:nvSpPr>
          <p:cNvPr id="39" name="Arc 36"/>
          <p:cNvSpPr/>
          <p:nvPr/>
        </p:nvSpPr>
        <p:spPr bwMode="auto">
          <a:xfrm>
            <a:off x="2943507" y="3770394"/>
            <a:ext cx="1677578" cy="878156"/>
          </a:xfrm>
          <a:custGeom>
            <a:avLst/>
            <a:gdLst>
              <a:gd name="G0" fmla="+- 21589 0 0"/>
              <a:gd name="G1" fmla="+- 0 0 0"/>
              <a:gd name="G2" fmla="+- 21600 0 0"/>
              <a:gd name="T0" fmla="*/ 3031 w 21589"/>
              <a:gd name="T1" fmla="*/ 11052 h 11052"/>
              <a:gd name="T2" fmla="*/ 0 w 21589"/>
              <a:gd name="T3" fmla="*/ 697 h 11052"/>
              <a:gd name="T4" fmla="*/ 21589 w 21589"/>
              <a:gd name="T5" fmla="*/ 0 h 11052"/>
            </a:gdLst>
            <a:ahLst/>
            <a:cxnLst>
              <a:cxn ang="0">
                <a:pos x="T0" y="T1"/>
              </a:cxn>
              <a:cxn ang="0">
                <a:pos x="T2" y="T3"/>
              </a:cxn>
              <a:cxn ang="0">
                <a:pos x="T4" y="T5"/>
              </a:cxn>
            </a:cxnLst>
            <a:rect l="0" t="0" r="r" b="b"/>
            <a:pathLst>
              <a:path w="21589" h="11052" fill="none" extrusionOk="0">
                <a:moveTo>
                  <a:pt x="3030" y="11052"/>
                </a:moveTo>
                <a:cubicBezTo>
                  <a:pt x="1160" y="7912"/>
                  <a:pt x="118" y="4349"/>
                  <a:pt x="0" y="696"/>
                </a:cubicBezTo>
              </a:path>
              <a:path w="21589" h="11052" stroke="0" extrusionOk="0">
                <a:moveTo>
                  <a:pt x="3030" y="11052"/>
                </a:moveTo>
                <a:cubicBezTo>
                  <a:pt x="1160" y="7912"/>
                  <a:pt x="118" y="4349"/>
                  <a:pt x="0" y="696"/>
                </a:cubicBezTo>
                <a:lnTo>
                  <a:pt x="21589" y="0"/>
                </a:lnTo>
                <a:close/>
              </a:path>
            </a:pathLst>
          </a:custGeom>
          <a:noFill/>
          <a:ln w="38100">
            <a:solidFill>
              <a:schemeClr val="tx1"/>
            </a:solidFill>
            <a:prstDash val="solid"/>
            <a:round/>
            <a:tailEnd type="triangle" w="med" len="med"/>
          </a:ln>
          <a:effectLst/>
        </p:spPr>
        <p:txBody>
          <a:bodyPr wrap="none" anchor="ctr"/>
          <a:lstStyle/>
          <a:p>
            <a:endParaRPr lang="ko-KR" altLang="en-US"/>
          </a:p>
        </p:txBody>
      </p:sp>
      <p:sp>
        <p:nvSpPr>
          <p:cNvPr id="40" name="Arc 37"/>
          <p:cNvSpPr/>
          <p:nvPr/>
        </p:nvSpPr>
        <p:spPr bwMode="auto">
          <a:xfrm>
            <a:off x="4067944" y="3717032"/>
            <a:ext cx="1348498" cy="1716331"/>
          </a:xfrm>
          <a:custGeom>
            <a:avLst/>
            <a:gdLst>
              <a:gd name="G0" fmla="+- 8412 0 0"/>
              <a:gd name="G1" fmla="+- 0 0 0"/>
              <a:gd name="G2" fmla="+- 21600 0 0"/>
              <a:gd name="T0" fmla="*/ 17352 w 17352"/>
              <a:gd name="T1" fmla="*/ 19663 h 21600"/>
              <a:gd name="T2" fmla="*/ 0 w 17352"/>
              <a:gd name="T3" fmla="*/ 19895 h 21600"/>
              <a:gd name="T4" fmla="*/ 8412 w 17352"/>
              <a:gd name="T5" fmla="*/ 0 h 21600"/>
            </a:gdLst>
            <a:ahLst/>
            <a:cxnLst>
              <a:cxn ang="0">
                <a:pos x="T0" y="T1"/>
              </a:cxn>
              <a:cxn ang="0">
                <a:pos x="T2" y="T3"/>
              </a:cxn>
              <a:cxn ang="0">
                <a:pos x="T4" y="T5"/>
              </a:cxn>
            </a:cxnLst>
            <a:rect l="0" t="0" r="r" b="b"/>
            <a:pathLst>
              <a:path w="17352" h="21600" fill="none" extrusionOk="0">
                <a:moveTo>
                  <a:pt x="17352" y="19663"/>
                </a:moveTo>
                <a:cubicBezTo>
                  <a:pt x="14544" y="20939"/>
                  <a:pt x="11496" y="21599"/>
                  <a:pt x="8412" y="21600"/>
                </a:cubicBezTo>
                <a:cubicBezTo>
                  <a:pt x="5522" y="21600"/>
                  <a:pt x="2661" y="21020"/>
                  <a:pt x="0" y="19894"/>
                </a:cubicBezTo>
              </a:path>
              <a:path w="17352" h="21600" stroke="0" extrusionOk="0">
                <a:moveTo>
                  <a:pt x="17352" y="19663"/>
                </a:moveTo>
                <a:cubicBezTo>
                  <a:pt x="14544" y="20939"/>
                  <a:pt x="11496" y="21599"/>
                  <a:pt x="8412" y="21600"/>
                </a:cubicBezTo>
                <a:cubicBezTo>
                  <a:pt x="5522" y="21600"/>
                  <a:pt x="2661" y="21020"/>
                  <a:pt x="0" y="19894"/>
                </a:cubicBezTo>
                <a:lnTo>
                  <a:pt x="8412" y="0"/>
                </a:lnTo>
                <a:close/>
              </a:path>
            </a:pathLst>
          </a:custGeom>
          <a:noFill/>
          <a:ln w="38100">
            <a:solidFill>
              <a:schemeClr val="tx1"/>
            </a:solidFill>
            <a:prstDash val="solid"/>
            <a:round/>
            <a:tailEnd type="triangle" w="med" len="med"/>
          </a:ln>
          <a:effectLst/>
        </p:spPr>
        <p:txBody>
          <a:bodyPr wrap="none" anchor="ctr"/>
          <a:lstStyle/>
          <a:p>
            <a:endParaRPr lang="ko-KR" altLang="en-US"/>
          </a:p>
        </p:txBody>
      </p:sp>
      <p:sp>
        <p:nvSpPr>
          <p:cNvPr id="41" name="Arc 38"/>
          <p:cNvSpPr/>
          <p:nvPr/>
        </p:nvSpPr>
        <p:spPr bwMode="auto">
          <a:xfrm>
            <a:off x="4631324" y="3773249"/>
            <a:ext cx="1677578" cy="865304"/>
          </a:xfrm>
          <a:custGeom>
            <a:avLst/>
            <a:gdLst>
              <a:gd name="G0" fmla="+- 0 0 0"/>
              <a:gd name="G1" fmla="+- 0 0 0"/>
              <a:gd name="G2" fmla="+- 21600 0 0"/>
              <a:gd name="T0" fmla="*/ 21582 w 21582"/>
              <a:gd name="T1" fmla="*/ 890 h 10895"/>
              <a:gd name="T2" fmla="*/ 18651 w 21582"/>
              <a:gd name="T3" fmla="*/ 10895 h 10895"/>
              <a:gd name="T4" fmla="*/ 0 w 21582"/>
              <a:gd name="T5" fmla="*/ 0 h 10895"/>
            </a:gdLst>
            <a:ahLst/>
            <a:cxnLst>
              <a:cxn ang="0">
                <a:pos x="T0" y="T1"/>
              </a:cxn>
              <a:cxn ang="0">
                <a:pos x="T2" y="T3"/>
              </a:cxn>
              <a:cxn ang="0">
                <a:pos x="T4" y="T5"/>
              </a:cxn>
            </a:cxnLst>
            <a:rect l="0" t="0" r="r" b="b"/>
            <a:pathLst>
              <a:path w="21582" h="10895" fill="none" extrusionOk="0">
                <a:moveTo>
                  <a:pt x="21581" y="889"/>
                </a:moveTo>
                <a:cubicBezTo>
                  <a:pt x="21436" y="4414"/>
                  <a:pt x="20430" y="7849"/>
                  <a:pt x="18650" y="10894"/>
                </a:cubicBezTo>
              </a:path>
              <a:path w="21582" h="10895" stroke="0" extrusionOk="0">
                <a:moveTo>
                  <a:pt x="21581" y="889"/>
                </a:moveTo>
                <a:cubicBezTo>
                  <a:pt x="21436" y="4414"/>
                  <a:pt x="20430" y="7849"/>
                  <a:pt x="18650" y="10894"/>
                </a:cubicBezTo>
                <a:lnTo>
                  <a:pt x="0" y="0"/>
                </a:lnTo>
                <a:close/>
              </a:path>
            </a:pathLst>
          </a:custGeom>
          <a:noFill/>
          <a:ln w="38100">
            <a:solidFill>
              <a:srgbClr val="18407B"/>
            </a:solidFill>
            <a:round/>
            <a:tailEnd type="triangle" w="med" len="med"/>
          </a:ln>
          <a:effectLst/>
        </p:spPr>
        <p:txBody>
          <a:bodyPr wrap="none" anchor="ctr"/>
          <a:lstStyle/>
          <a:p>
            <a:endParaRPr lang="ko-KR" altLang="en-US"/>
          </a:p>
        </p:txBody>
      </p:sp>
      <p:sp>
        <p:nvSpPr>
          <p:cNvPr id="42" name="Arc 39"/>
          <p:cNvSpPr/>
          <p:nvPr/>
        </p:nvSpPr>
        <p:spPr bwMode="auto">
          <a:xfrm>
            <a:off x="4640100" y="2165439"/>
            <a:ext cx="1396763" cy="1609239"/>
          </a:xfrm>
          <a:custGeom>
            <a:avLst/>
            <a:gdLst>
              <a:gd name="G0" fmla="+- 0 0 0"/>
              <a:gd name="G1" fmla="+- 20258 0 0"/>
              <a:gd name="G2" fmla="+- 21600 0 0"/>
              <a:gd name="T0" fmla="*/ 7494 w 17976"/>
              <a:gd name="T1" fmla="*/ 0 h 20258"/>
              <a:gd name="T2" fmla="*/ 17976 w 17976"/>
              <a:gd name="T3" fmla="*/ 8282 h 20258"/>
              <a:gd name="T4" fmla="*/ 0 w 17976"/>
              <a:gd name="T5" fmla="*/ 20258 h 20258"/>
            </a:gdLst>
            <a:ahLst/>
            <a:cxnLst>
              <a:cxn ang="0">
                <a:pos x="T0" y="T1"/>
              </a:cxn>
              <a:cxn ang="0">
                <a:pos x="T2" y="T3"/>
              </a:cxn>
              <a:cxn ang="0">
                <a:pos x="T4" y="T5"/>
              </a:cxn>
            </a:cxnLst>
            <a:rect l="0" t="0" r="r" b="b"/>
            <a:pathLst>
              <a:path w="17976" h="20258" fill="none" extrusionOk="0">
                <a:moveTo>
                  <a:pt x="7494" y="-1"/>
                </a:moveTo>
                <a:cubicBezTo>
                  <a:pt x="11775" y="1583"/>
                  <a:pt x="15444" y="4482"/>
                  <a:pt x="17975" y="8282"/>
                </a:cubicBezTo>
              </a:path>
              <a:path w="17976" h="20258" stroke="0" extrusionOk="0">
                <a:moveTo>
                  <a:pt x="7494" y="-1"/>
                </a:moveTo>
                <a:cubicBezTo>
                  <a:pt x="11775" y="1583"/>
                  <a:pt x="15444" y="4482"/>
                  <a:pt x="17975" y="8282"/>
                </a:cubicBezTo>
                <a:lnTo>
                  <a:pt x="0" y="20258"/>
                </a:lnTo>
                <a:close/>
              </a:path>
            </a:pathLst>
          </a:custGeom>
          <a:noFill/>
          <a:ln w="38100">
            <a:solidFill>
              <a:srgbClr val="18407B"/>
            </a:solidFill>
            <a:round/>
            <a:tailEnd type="triangle" w="med" len="med"/>
          </a:ln>
          <a:effectLst/>
        </p:spPr>
        <p:txBody>
          <a:bodyPr wrap="none" anchor="ctr"/>
          <a:lstStyle/>
          <a:p>
            <a:endParaRPr lang="ko-KR" altLang="en-US"/>
          </a:p>
        </p:txBody>
      </p:sp>
      <p:sp>
        <p:nvSpPr>
          <p:cNvPr id="43" name="Tekstboks 187"/>
          <p:cNvSpPr txBox="1"/>
          <p:nvPr/>
        </p:nvSpPr>
        <p:spPr bwMode="auto">
          <a:xfrm>
            <a:off x="3923928" y="3717032"/>
            <a:ext cx="1470258" cy="400110"/>
          </a:xfrm>
          <a:prstGeom prst="rect">
            <a:avLst/>
          </a:prstGeom>
          <a:noFill/>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rgbClr val="FFFF00"/>
                </a:solidFill>
                <a:effectLst/>
                <a:latin typeface="微软雅黑" panose="020B0503020204020204" pitchFamily="34" charset="-122"/>
                <a:ea typeface="微软雅黑" panose="020B0503020204020204" pitchFamily="34" charset="-122"/>
                <a:cs typeface="Arial" panose="020B0604020202020204" pitchFamily="34" charset="0"/>
              </a:rPr>
              <a:t>企业进驻</a:t>
            </a:r>
            <a:endParaRPr kumimoji="0" lang="en-US" sz="2000" b="1" i="0" u="none" strike="noStrike" cap="none" normalizeH="0" baseline="0" dirty="0" smtClean="0">
              <a:ln>
                <a:noFill/>
              </a:ln>
              <a:solidFill>
                <a:srgbClr val="FFFF00"/>
              </a:solidFill>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Tekstboks 187"/>
          <p:cNvSpPr txBox="1"/>
          <p:nvPr/>
        </p:nvSpPr>
        <p:spPr bwMode="auto">
          <a:xfrm>
            <a:off x="3851920" y="2204864"/>
            <a:ext cx="1470258" cy="400110"/>
          </a:xfrm>
          <a:prstGeom prst="rect">
            <a:avLst/>
          </a:prstGeom>
          <a:noFill/>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Arial" panose="020B0604020202020204" pitchFamily="34" charset="0"/>
              </a:rPr>
              <a:t>缺技术</a:t>
            </a:r>
            <a:endParaRPr kumimoji="0" lang="en-US" sz="20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Tekstboks 187"/>
          <p:cNvSpPr txBox="1"/>
          <p:nvPr/>
        </p:nvSpPr>
        <p:spPr bwMode="auto">
          <a:xfrm>
            <a:off x="5573773" y="3124984"/>
            <a:ext cx="1470258" cy="400110"/>
          </a:xfrm>
          <a:prstGeom prst="rect">
            <a:avLst/>
          </a:prstGeom>
          <a:noFill/>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effectLst/>
                <a:latin typeface="微软雅黑" panose="020B0503020204020204" pitchFamily="34" charset="-122"/>
                <a:ea typeface="微软雅黑" panose="020B0503020204020204" pitchFamily="34" charset="-122"/>
                <a:cs typeface="Arial" panose="020B0604020202020204" pitchFamily="34" charset="0"/>
              </a:rPr>
              <a:t>缺管理</a:t>
            </a:r>
            <a:endParaRPr kumimoji="0" lang="en-US" sz="2000" b="1" i="0" u="none" strike="noStrike" cap="none" normalizeH="0" baseline="0" dirty="0" smtClean="0">
              <a:ln>
                <a:noFill/>
              </a:ln>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Tekstboks 187"/>
          <p:cNvSpPr txBox="1"/>
          <p:nvPr/>
        </p:nvSpPr>
        <p:spPr bwMode="auto">
          <a:xfrm>
            <a:off x="5126346" y="4975592"/>
            <a:ext cx="1470258" cy="400110"/>
          </a:xfrm>
          <a:prstGeom prst="rect">
            <a:avLst/>
          </a:prstGeom>
          <a:noFill/>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chemeClr val="bg2"/>
                </a:solidFill>
                <a:effectLst/>
                <a:latin typeface="微软雅黑" panose="020B0503020204020204" pitchFamily="34" charset="-122"/>
                <a:ea typeface="微软雅黑" panose="020B0503020204020204" pitchFamily="34" charset="-122"/>
                <a:cs typeface="Arial" panose="020B0604020202020204" pitchFamily="34" charset="0"/>
              </a:rPr>
              <a:t>缺资金</a:t>
            </a:r>
            <a:endParaRPr kumimoji="0" lang="en-US" sz="2000" b="1" i="0" u="none" strike="noStrike" cap="none" normalizeH="0" baseline="0" dirty="0" smtClean="0">
              <a:ln>
                <a:noFill/>
              </a:ln>
              <a:solidFill>
                <a:schemeClr val="bg2"/>
              </a:solidFill>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47" name="Tekstboks 187"/>
          <p:cNvSpPr txBox="1"/>
          <p:nvPr/>
        </p:nvSpPr>
        <p:spPr bwMode="auto">
          <a:xfrm>
            <a:off x="2723841" y="4975592"/>
            <a:ext cx="1470258" cy="400110"/>
          </a:xfrm>
          <a:prstGeom prst="rect">
            <a:avLst/>
          </a:prstGeom>
          <a:noFill/>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effectLst/>
                <a:latin typeface="微软雅黑" panose="020B0503020204020204" pitchFamily="34" charset="-122"/>
                <a:ea typeface="微软雅黑" panose="020B0503020204020204" pitchFamily="34" charset="-122"/>
                <a:cs typeface="Arial" panose="020B0604020202020204" pitchFamily="34" charset="0"/>
              </a:rPr>
              <a:t>缺人才</a:t>
            </a:r>
            <a:endParaRPr kumimoji="0" lang="en-US" sz="2000" b="1" i="0" u="none" strike="noStrike" cap="none" normalizeH="0" baseline="0" dirty="0" smtClean="0">
              <a:ln>
                <a:noFill/>
              </a:ln>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Tekstboks 187"/>
          <p:cNvSpPr txBox="1"/>
          <p:nvPr/>
        </p:nvSpPr>
        <p:spPr bwMode="auto">
          <a:xfrm>
            <a:off x="2179858" y="3124983"/>
            <a:ext cx="1470258" cy="400110"/>
          </a:xfrm>
          <a:prstGeom prst="rect">
            <a:avLst/>
          </a:prstGeom>
          <a:noFill/>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zh-CN" altLang="en-US" sz="20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做生意</a:t>
            </a:r>
            <a:endParaRPr kumimoji="0" lang="en-US" sz="20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52" name="Rectangle 48"/>
          <p:cNvSpPr>
            <a:spLocks noChangeArrowheads="1"/>
          </p:cNvSpPr>
          <p:nvPr/>
        </p:nvSpPr>
        <p:spPr bwMode="auto">
          <a:xfrm>
            <a:off x="6516216" y="2132856"/>
            <a:ext cx="2627784" cy="835269"/>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latin typeface="+mn-ea"/>
              </a:rPr>
              <a:t>缺少便宜好用的管理工具</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b="1" dirty="0" smtClean="0">
                <a:solidFill>
                  <a:srgbClr val="FF0000"/>
                </a:solidFill>
              </a:rPr>
              <a:t>企业办公管理费用高</a:t>
            </a:r>
            <a:endParaRPr lang="ko-KR" altLang="en-US" sz="1600" b="1" dirty="0">
              <a:solidFill>
                <a:srgbClr val="FF0000"/>
              </a:solidFill>
            </a:endParaRPr>
          </a:p>
        </p:txBody>
      </p:sp>
      <p:sp>
        <p:nvSpPr>
          <p:cNvPr id="53" name="Rectangle 49"/>
          <p:cNvSpPr>
            <a:spLocks noChangeArrowheads="1"/>
          </p:cNvSpPr>
          <p:nvPr/>
        </p:nvSpPr>
        <p:spPr bwMode="auto">
          <a:xfrm>
            <a:off x="6632973" y="1792212"/>
            <a:ext cx="2029247" cy="266009"/>
          </a:xfrm>
          <a:prstGeom prst="rect">
            <a:avLst/>
          </a:prstGeom>
          <a:solidFill>
            <a:srgbClr val="C00000"/>
          </a:solidFill>
          <a:ln w="9525">
            <a:solidFill>
              <a:srgbClr val="C0C0C0"/>
            </a:solidFill>
            <a:miter lim="800000"/>
          </a:ln>
          <a:effectLst/>
        </p:spPr>
        <p:txBody>
          <a:bodyPr wrap="none" anchor="ctr"/>
          <a:lstStyle/>
          <a:p>
            <a:pPr algn="ctr"/>
            <a:r>
              <a:rPr lang="zh-CN" altLang="en-US" b="1" dirty="0" smtClean="0">
                <a:solidFill>
                  <a:schemeClr val="bg1"/>
                </a:solidFill>
                <a:latin typeface="微软雅黑" panose="020B0503020204020204" pitchFamily="34" charset="-122"/>
              </a:rPr>
              <a:t>缺管理</a:t>
            </a:r>
            <a:endParaRPr lang="ko-KR" altLang="en-US" b="1" dirty="0">
              <a:solidFill>
                <a:schemeClr val="bg1"/>
              </a:solidFill>
              <a:latin typeface="微软雅黑" panose="020B0503020204020204" pitchFamily="34" charset="-122"/>
            </a:endParaRPr>
          </a:p>
        </p:txBody>
      </p:sp>
      <p:sp>
        <p:nvSpPr>
          <p:cNvPr id="54" name="Rectangle 48"/>
          <p:cNvSpPr>
            <a:spLocks noChangeArrowheads="1"/>
          </p:cNvSpPr>
          <p:nvPr/>
        </p:nvSpPr>
        <p:spPr bwMode="auto">
          <a:xfrm>
            <a:off x="6376102" y="4379491"/>
            <a:ext cx="2084330" cy="836477"/>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latin typeface="+mn-ea"/>
              </a:rPr>
              <a:t>企业融资困难</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dirty="0" smtClean="0">
                <a:latin typeface="+mn-ea"/>
              </a:rPr>
              <a:t>企业资金周转慢</a:t>
            </a:r>
            <a:endParaRPr lang="ko-KR" altLang="en-US" sz="1600" dirty="0">
              <a:latin typeface="+mn-ea"/>
            </a:endParaRPr>
          </a:p>
        </p:txBody>
      </p:sp>
      <p:sp>
        <p:nvSpPr>
          <p:cNvPr id="55" name="Rectangle 49"/>
          <p:cNvSpPr>
            <a:spLocks noChangeArrowheads="1"/>
          </p:cNvSpPr>
          <p:nvPr/>
        </p:nvSpPr>
        <p:spPr bwMode="auto">
          <a:xfrm>
            <a:off x="6382152" y="4061763"/>
            <a:ext cx="1538839" cy="316005"/>
          </a:xfrm>
          <a:prstGeom prst="rect">
            <a:avLst/>
          </a:prstGeom>
          <a:solidFill>
            <a:srgbClr val="C00000"/>
          </a:solidFill>
          <a:ln w="9525">
            <a:solidFill>
              <a:srgbClr val="C0C0C0"/>
            </a:solidFill>
            <a:miter lim="800000"/>
          </a:ln>
          <a:effectLst/>
        </p:spPr>
        <p:txBody>
          <a:bodyPr wrap="none" anchor="ctr"/>
          <a:lstStyle/>
          <a:p>
            <a:pPr algn="ctr"/>
            <a:r>
              <a:rPr lang="zh-CN" altLang="en-US" b="1" dirty="0" smtClean="0">
                <a:solidFill>
                  <a:schemeClr val="bg1"/>
                </a:solidFill>
                <a:latin typeface="微软雅黑" panose="020B0503020204020204" pitchFamily="34" charset="-122"/>
              </a:rPr>
              <a:t>缺资金</a:t>
            </a:r>
            <a:endParaRPr lang="ko-KR" altLang="en-US" b="1" dirty="0">
              <a:solidFill>
                <a:schemeClr val="bg1"/>
              </a:solidFill>
              <a:latin typeface="微软雅黑" panose="020B0503020204020204" pitchFamily="34" charset="-122"/>
            </a:endParaRPr>
          </a:p>
        </p:txBody>
      </p:sp>
      <p:sp>
        <p:nvSpPr>
          <p:cNvPr id="56" name="Rectangle 49"/>
          <p:cNvSpPr>
            <a:spLocks noChangeArrowheads="1"/>
          </p:cNvSpPr>
          <p:nvPr/>
        </p:nvSpPr>
        <p:spPr bwMode="auto">
          <a:xfrm>
            <a:off x="831596" y="1436448"/>
            <a:ext cx="1820164" cy="304800"/>
          </a:xfrm>
          <a:prstGeom prst="rect">
            <a:avLst/>
          </a:prstGeom>
          <a:solidFill>
            <a:srgbClr val="C00000"/>
          </a:solidFill>
          <a:ln w="9525">
            <a:solidFill>
              <a:srgbClr val="C0C0C0"/>
            </a:solidFill>
            <a:miter lim="800000"/>
          </a:ln>
          <a:effectLst/>
        </p:spPr>
        <p:txBody>
          <a:bodyPr wrap="none" anchor="ctr"/>
          <a:lstStyle/>
          <a:p>
            <a:pPr algn="ctr"/>
            <a:r>
              <a:rPr lang="zh-CN" altLang="en-US" b="1" dirty="0" smtClean="0">
                <a:solidFill>
                  <a:schemeClr val="bg1"/>
                </a:solidFill>
                <a:latin typeface="微软雅黑" panose="020B0503020204020204" pitchFamily="34" charset="-122"/>
              </a:rPr>
              <a:t>做生意</a:t>
            </a:r>
            <a:endParaRPr lang="ko-KR" altLang="en-US" b="1" dirty="0">
              <a:solidFill>
                <a:schemeClr val="bg1"/>
              </a:solidFill>
              <a:latin typeface="微软雅黑" panose="020B0503020204020204" pitchFamily="34" charset="-122"/>
            </a:endParaRPr>
          </a:p>
        </p:txBody>
      </p:sp>
      <p:sp>
        <p:nvSpPr>
          <p:cNvPr id="57" name="Rectangle 48"/>
          <p:cNvSpPr>
            <a:spLocks noChangeArrowheads="1"/>
          </p:cNvSpPr>
          <p:nvPr/>
        </p:nvSpPr>
        <p:spPr bwMode="auto">
          <a:xfrm>
            <a:off x="323528" y="4437112"/>
            <a:ext cx="2664296" cy="851717"/>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latin typeface="+mn-ea"/>
              </a:rPr>
              <a:t>企业小，难以吸引到人才</a:t>
            </a:r>
            <a:endParaRPr lang="en-US" altLang="zh-CN" sz="1600" dirty="0" smtClean="0">
              <a:latin typeface="+mn-ea"/>
            </a:endParaRPr>
          </a:p>
          <a:p>
            <a:pPr marL="285750" indent="-285750">
              <a:spcAft>
                <a:spcPts val="600"/>
              </a:spcAft>
              <a:buFont typeface="Wingdings" panose="05000000000000000000" pitchFamily="2" charset="2"/>
              <a:buChar char="§"/>
            </a:pPr>
            <a:r>
              <a:rPr lang="zh-CN" altLang="en-US" sz="1600" dirty="0" smtClean="0">
                <a:latin typeface="+mn-ea"/>
              </a:rPr>
              <a:t>难以及时找到合适的人才</a:t>
            </a:r>
            <a:endParaRPr lang="en-US" altLang="zh-CN" sz="1600" dirty="0">
              <a:latin typeface="+mn-ea"/>
            </a:endParaRPr>
          </a:p>
          <a:p>
            <a:pPr marL="285750" indent="-285750">
              <a:spcAft>
                <a:spcPts val="600"/>
              </a:spcAft>
              <a:buFont typeface="Wingdings" panose="05000000000000000000" pitchFamily="2" charset="2"/>
              <a:buChar char="§"/>
            </a:pPr>
            <a:endParaRPr lang="ko-KR" altLang="en-US" sz="1200" dirty="0">
              <a:solidFill>
                <a:schemeClr val="bg2"/>
              </a:solidFill>
            </a:endParaRPr>
          </a:p>
        </p:txBody>
      </p:sp>
      <p:sp>
        <p:nvSpPr>
          <p:cNvPr id="58" name="Rectangle 49"/>
          <p:cNvSpPr>
            <a:spLocks noChangeArrowheads="1"/>
          </p:cNvSpPr>
          <p:nvPr/>
        </p:nvSpPr>
        <p:spPr bwMode="auto">
          <a:xfrm>
            <a:off x="848407" y="4061763"/>
            <a:ext cx="2002948" cy="303760"/>
          </a:xfrm>
          <a:prstGeom prst="rect">
            <a:avLst/>
          </a:prstGeom>
          <a:solidFill>
            <a:srgbClr val="C00000"/>
          </a:solidFill>
          <a:ln w="9525">
            <a:solidFill>
              <a:srgbClr val="C0C0C0"/>
            </a:solidFill>
            <a:miter lim="800000"/>
          </a:ln>
          <a:effectLst/>
        </p:spPr>
        <p:txBody>
          <a:bodyPr wrap="none" anchor="ctr"/>
          <a:lstStyle/>
          <a:p>
            <a:pPr algn="ctr"/>
            <a:r>
              <a:rPr lang="zh-CN" altLang="en-US" b="1" dirty="0" smtClean="0">
                <a:solidFill>
                  <a:schemeClr val="bg1"/>
                </a:solidFill>
                <a:latin typeface="微软雅黑" panose="020B0503020204020204" pitchFamily="34" charset="-122"/>
              </a:rPr>
              <a:t>缺人才</a:t>
            </a:r>
            <a:endParaRPr lang="ko-KR" altLang="en-US" b="1" dirty="0">
              <a:solidFill>
                <a:schemeClr val="bg1"/>
              </a:solidFill>
              <a:latin typeface="微软雅黑" panose="020B0503020204020204" pitchFamily="34" charset="-122"/>
            </a:endParaRPr>
          </a:p>
        </p:txBody>
      </p:sp>
      <p:sp>
        <p:nvSpPr>
          <p:cNvPr id="60" name="Rectangle 48"/>
          <p:cNvSpPr>
            <a:spLocks noChangeArrowheads="1"/>
          </p:cNvSpPr>
          <p:nvPr/>
        </p:nvSpPr>
        <p:spPr bwMode="auto">
          <a:xfrm>
            <a:off x="3635896" y="1340768"/>
            <a:ext cx="2520280" cy="720079"/>
          </a:xfrm>
          <a:prstGeom prst="rect">
            <a:avLst/>
          </a:prstGeom>
          <a:gradFill rotWithShape="1">
            <a:gsLst>
              <a:gs pos="0">
                <a:srgbClr val="EAEAEA"/>
              </a:gs>
              <a:gs pos="100000">
                <a:srgbClr val="EAEAEA">
                  <a:gamma/>
                  <a:shade val="46275"/>
                  <a:invGamma/>
                  <a:alpha val="0"/>
                </a:srgbClr>
              </a:gs>
            </a:gsLst>
            <a:lin ang="5400000" scaled="1"/>
          </a:gradFill>
          <a:ln w="12700">
            <a:noFill/>
            <a:miter lim="800000"/>
          </a:ln>
          <a:effectLst/>
        </p:spPr>
        <p:txBody>
          <a:bodyPr wrap="none" anchor="t"/>
          <a:lstStyle/>
          <a:p>
            <a:pPr marL="285750" indent="-285750">
              <a:spcAft>
                <a:spcPts val="600"/>
              </a:spcAft>
              <a:buFont typeface="Wingdings" panose="05000000000000000000" pitchFamily="2" charset="2"/>
              <a:buChar char="§"/>
            </a:pPr>
            <a:r>
              <a:rPr lang="zh-CN" altLang="en-US" sz="1600" dirty="0" smtClean="0">
                <a:latin typeface="+mn-ea"/>
              </a:rPr>
              <a:t>企业创新技术投入大</a:t>
            </a:r>
            <a:endParaRPr lang="en-US" altLang="zh-CN" sz="1600" dirty="0" smtClean="0">
              <a:latin typeface="+mn-ea"/>
            </a:endParaRPr>
          </a:p>
          <a:p>
            <a:pPr marL="285750" indent="-285750">
              <a:spcAft>
                <a:spcPts val="600"/>
              </a:spcAft>
              <a:buFont typeface="Wingdings" panose="05000000000000000000" pitchFamily="2" charset="2"/>
              <a:buChar char="§"/>
            </a:pPr>
            <a:r>
              <a:rPr lang="en-US" altLang="zh-CN" sz="1600" b="1" dirty="0" smtClean="0">
                <a:solidFill>
                  <a:srgbClr val="FF0000"/>
                </a:solidFill>
                <a:latin typeface="+mn-ea"/>
              </a:rPr>
              <a:t>IT</a:t>
            </a:r>
            <a:r>
              <a:rPr lang="zh-CN" altLang="en-US" sz="1600" b="1" dirty="0" smtClean="0">
                <a:solidFill>
                  <a:srgbClr val="FF0000"/>
                </a:solidFill>
                <a:latin typeface="+mn-ea"/>
              </a:rPr>
              <a:t>和信息化维护能力差</a:t>
            </a:r>
            <a:endParaRPr lang="ko-KR" altLang="en-US" sz="1600" b="1" dirty="0">
              <a:solidFill>
                <a:srgbClr val="FF0000"/>
              </a:solidFill>
              <a:latin typeface="+mn-ea"/>
            </a:endParaRPr>
          </a:p>
        </p:txBody>
      </p:sp>
      <p:sp>
        <p:nvSpPr>
          <p:cNvPr id="61" name="Rectangle 49"/>
          <p:cNvSpPr>
            <a:spLocks noChangeArrowheads="1"/>
          </p:cNvSpPr>
          <p:nvPr/>
        </p:nvSpPr>
        <p:spPr bwMode="auto">
          <a:xfrm>
            <a:off x="3932936" y="1049168"/>
            <a:ext cx="2084406" cy="248691"/>
          </a:xfrm>
          <a:prstGeom prst="rect">
            <a:avLst/>
          </a:prstGeom>
          <a:solidFill>
            <a:srgbClr val="C00000"/>
          </a:solidFill>
          <a:ln w="9525">
            <a:solidFill>
              <a:srgbClr val="C0C0C0"/>
            </a:solidFill>
            <a:miter lim="800000"/>
          </a:ln>
          <a:effectLst/>
        </p:spPr>
        <p:txBody>
          <a:bodyPr wrap="none" anchor="ctr"/>
          <a:lstStyle/>
          <a:p>
            <a:pPr algn="ctr"/>
            <a:r>
              <a:rPr lang="zh-CN" altLang="en-US" b="1" dirty="0" smtClean="0">
                <a:solidFill>
                  <a:schemeClr val="bg1"/>
                </a:solidFill>
                <a:latin typeface="微软雅黑" panose="020B0503020204020204" pitchFamily="34" charset="-122"/>
              </a:rPr>
              <a:t>缺技术</a:t>
            </a:r>
            <a:endParaRPr lang="ko-KR" altLang="en-US" b="1" dirty="0">
              <a:solidFill>
                <a:schemeClr val="bg1"/>
              </a:solidFill>
              <a:latin typeface="微软雅黑" panose="020B0503020204020204" pitchFamily="34" charset="-122"/>
            </a:endParaRPr>
          </a:p>
        </p:txBody>
      </p:sp>
      <p:sp>
        <p:nvSpPr>
          <p:cNvPr id="62" name="TextBox 61"/>
          <p:cNvSpPr txBox="1"/>
          <p:nvPr/>
        </p:nvSpPr>
        <p:spPr>
          <a:xfrm>
            <a:off x="1222745" y="5621390"/>
            <a:ext cx="6836735" cy="923330"/>
          </a:xfrm>
          <a:prstGeom prst="rect">
            <a:avLst/>
          </a:prstGeom>
          <a:solidFill>
            <a:srgbClr val="CC6600">
              <a:alpha val="23137"/>
            </a:srgbClr>
          </a:solidFill>
          <a:effectLst>
            <a:outerShdw blurRad="50800" dist="38100" dir="2700000" algn="tl" rotWithShape="0">
              <a:prstClr val="black">
                <a:alpha val="40000"/>
              </a:prstClr>
            </a:outerShdw>
          </a:effectLst>
        </p:spPr>
        <p:txBody>
          <a:bodyPr wrap="square" rtlCol="0">
            <a:spAutoFit/>
          </a:bodyPr>
          <a:lstStyle/>
          <a:p>
            <a:r>
              <a:rPr lang="zh-CN" altLang="en-US" dirty="0" smtClean="0">
                <a:latin typeface="华文细黑" pitchFamily="2" charset="-122"/>
                <a:ea typeface="华文细黑" pitchFamily="2" charset="-122"/>
              </a:rPr>
              <a:t>目前跨国和大型企业都由总部提供统一的</a:t>
            </a:r>
            <a:r>
              <a:rPr lang="en-US" altLang="zh-CN" dirty="0" smtClean="0">
                <a:latin typeface="华文细黑" pitchFamily="2" charset="-122"/>
                <a:ea typeface="华文细黑" pitchFamily="2" charset="-122"/>
              </a:rPr>
              <a:t>IT</a:t>
            </a:r>
            <a:r>
              <a:rPr lang="zh-CN" altLang="en-US" dirty="0" smtClean="0">
                <a:latin typeface="华文细黑" pitchFamily="2" charset="-122"/>
                <a:ea typeface="华文细黑" pitchFamily="2" charset="-122"/>
              </a:rPr>
              <a:t>服务，除了基本通信之外，无需租用</a:t>
            </a:r>
            <a:r>
              <a:rPr lang="en-US" altLang="zh-CN" dirty="0" smtClean="0">
                <a:latin typeface="华文细黑" pitchFamily="2" charset="-122"/>
                <a:ea typeface="华文细黑" pitchFamily="2" charset="-122"/>
              </a:rPr>
              <a:t>IT</a:t>
            </a:r>
            <a:r>
              <a:rPr lang="zh-CN" altLang="en-US" dirty="0" smtClean="0">
                <a:latin typeface="华文细黑" pitchFamily="2" charset="-122"/>
                <a:ea typeface="华文细黑" pitchFamily="2" charset="-122"/>
              </a:rPr>
              <a:t>服务，但总部在园区的中小企业或创业公司有</a:t>
            </a:r>
            <a:r>
              <a:rPr lang="en-US" altLang="zh-CN" dirty="0" smtClean="0">
                <a:latin typeface="华文细黑" pitchFamily="2" charset="-122"/>
                <a:ea typeface="华文细黑" pitchFamily="2" charset="-122"/>
              </a:rPr>
              <a:t>IT</a:t>
            </a:r>
            <a:r>
              <a:rPr lang="zh-CN" altLang="en-US" dirty="0" smtClean="0">
                <a:latin typeface="华文细黑" pitchFamily="2" charset="-122"/>
                <a:ea typeface="华文细黑" pitchFamily="2" charset="-122"/>
              </a:rPr>
              <a:t>采购和租用服务的需求，除了安全性外，对价格也非常敏感。</a:t>
            </a:r>
            <a:endParaRPr lang="zh-CN" altLang="en-US" dirty="0" smtClean="0">
              <a:latin typeface="华文细黑" pitchFamily="2" charset="-122"/>
              <a:ea typeface="华文细黑" pitchFamily="2" charset="-122"/>
            </a:endParaRPr>
          </a:p>
        </p:txBody>
      </p:sp>
      <p:grpSp>
        <p:nvGrpSpPr>
          <p:cNvPr id="2" name="组合 8"/>
          <p:cNvGrpSpPr/>
          <p:nvPr/>
        </p:nvGrpSpPr>
        <p:grpSpPr>
          <a:xfrm>
            <a:off x="27856" y="0"/>
            <a:ext cx="1280517" cy="1280517"/>
            <a:chOff x="411163" y="68262"/>
            <a:chExt cx="1800225" cy="1800225"/>
          </a:xfrm>
        </p:grpSpPr>
        <p:grpSp>
          <p:nvGrpSpPr>
            <p:cNvPr id="3" name="组合 6"/>
            <p:cNvGrpSpPr/>
            <p:nvPr/>
          </p:nvGrpSpPr>
          <p:grpSpPr bwMode="auto">
            <a:xfrm>
              <a:off x="411163" y="68262"/>
              <a:ext cx="1800225" cy="1800225"/>
              <a:chOff x="925401" y="3148270"/>
              <a:chExt cx="1800000" cy="1800000"/>
            </a:xfrm>
          </p:grpSpPr>
          <p:sp>
            <p:nvSpPr>
              <p:cNvPr id="63" name="椭圆 62"/>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4" name="椭圆 63"/>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59" name="矩形 58"/>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项目</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背景</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
        <p:nvSpPr>
          <p:cNvPr id="65" name="标题 70"/>
          <p:cNvSpPr txBox="1"/>
          <p:nvPr/>
        </p:nvSpPr>
        <p:spPr bwMode="auto">
          <a:xfrm>
            <a:off x="1352029" y="279399"/>
            <a:ext cx="6388323" cy="519113"/>
          </a:xfrm>
          <a:prstGeom prst="rect">
            <a:avLst/>
          </a:prstGeom>
          <a:noFill/>
          <a:ln w="9525">
            <a:noFill/>
            <a:miter lim="800000"/>
          </a:ln>
        </p:spPr>
        <p:txBody>
          <a:bodyPr/>
          <a:lstStyle/>
          <a:p>
            <a:r>
              <a:rPr lang="zh-CN" altLang="en-US" sz="2800" i="0" dirty="0" smtClean="0">
                <a:solidFill>
                  <a:srgbClr val="5F5E5C"/>
                </a:solidFill>
                <a:latin typeface="微软雅黑" panose="020B0503020204020204" pitchFamily="34" charset="-122"/>
                <a:ea typeface="微软雅黑" panose="020B0503020204020204" pitchFamily="34" charset="-122"/>
              </a:rPr>
              <a:t>企业进驻智慧</a:t>
            </a:r>
            <a:r>
              <a:rPr lang="zh-CN" altLang="en-US" sz="2800" i="0" dirty="0">
                <a:solidFill>
                  <a:srgbClr val="5F5E5C"/>
                </a:solidFill>
                <a:latin typeface="微软雅黑" panose="020B0503020204020204" pitchFamily="34" charset="-122"/>
                <a:ea typeface="微软雅黑" panose="020B0503020204020204" pitchFamily="34" charset="-122"/>
              </a:rPr>
              <a:t>园区</a:t>
            </a:r>
            <a:r>
              <a:rPr lang="zh-CN" altLang="en-US" sz="2800" i="0" dirty="0" smtClean="0">
                <a:solidFill>
                  <a:srgbClr val="5F5E5C"/>
                </a:solidFill>
                <a:latin typeface="微软雅黑" panose="020B0503020204020204" pitchFamily="34" charset="-122"/>
                <a:ea typeface="微软雅黑" panose="020B0503020204020204" pitchFamily="34" charset="-122"/>
              </a:rPr>
              <a:t>的困扰</a:t>
            </a:r>
            <a:endParaRPr lang="zh-CN" altLang="en-US" sz="2800" i="0" dirty="0">
              <a:solidFill>
                <a:srgbClr val="5F5E5C"/>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44" name="Picture 28"/>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组合 31"/>
          <p:cNvGrpSpPr/>
          <p:nvPr/>
        </p:nvGrpSpPr>
        <p:grpSpPr bwMode="auto">
          <a:xfrm>
            <a:off x="539552" y="1340768"/>
            <a:ext cx="1614710" cy="4978400"/>
            <a:chOff x="451460" y="738554"/>
            <a:chExt cx="1239500" cy="4159544"/>
          </a:xfrm>
        </p:grpSpPr>
        <p:pic>
          <p:nvPicPr>
            <p:cNvPr id="34834" name="Picture 9" descr="C:\Users\dh\Desktop\分成\美化32\圆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60" y="1723634"/>
              <a:ext cx="1239500" cy="12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10" descr="C:\Users\dh\Desktop\分成\美化32\圆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19" y="738554"/>
              <a:ext cx="1173783" cy="120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11" descr="C:\Users\dh\Desktop\分成\美化32\圆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053" y="2707866"/>
              <a:ext cx="1154314" cy="12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2" descr="C:\Users\dh\Desktop\分成\美化32\圆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182" y="3692098"/>
              <a:ext cx="1138057" cy="12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p:cNvSpPr/>
            <p:nvPr/>
          </p:nvSpPr>
          <p:spPr>
            <a:xfrm>
              <a:off x="727803" y="996757"/>
              <a:ext cx="614272" cy="462340"/>
            </a:xfrm>
            <a:prstGeom prst="rect">
              <a:avLst/>
            </a:prstGeom>
            <a:noFill/>
          </p:spPr>
          <p:txBody>
            <a:bodyPr wrap="none">
              <a:spAutoFit/>
            </a:bodyPr>
            <a:lstStyle/>
            <a:p>
              <a:pPr marL="342900" indent="-342900" eaLnBrk="0" hangingPunct="0">
                <a:lnSpc>
                  <a:spcPct val="140000"/>
                </a:lnSpc>
                <a:buClr>
                  <a:srgbClr val="777777"/>
                </a:buClr>
                <a:buSzPct val="60000"/>
                <a:defRPr/>
              </a:pPr>
              <a:r>
                <a:rPr lang="zh-CN" altLang="en-US" sz="2400" b="1" kern="0" dirty="0">
                  <a:solidFill>
                    <a:schemeClr val="bg1"/>
                  </a:solidFill>
                  <a:latin typeface="微软雅黑" panose="020B0503020204020204" pitchFamily="34" charset="-122"/>
                  <a:ea typeface="微软雅黑" panose="020B0503020204020204" pitchFamily="34" charset="-122"/>
                </a:rPr>
                <a:t>智能</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752043" y="2040180"/>
              <a:ext cx="614272" cy="509163"/>
            </a:xfrm>
            <a:prstGeom prst="rect">
              <a:avLst/>
            </a:prstGeom>
            <a:noFill/>
          </p:spPr>
          <p:txBody>
            <a:bodyPr wrap="none">
              <a:spAutoFit/>
            </a:bodyPr>
            <a:lstStyle/>
            <a:p>
              <a:pPr marL="342900" indent="-342900" eaLnBrk="0" hangingPunct="0">
                <a:lnSpc>
                  <a:spcPct val="140000"/>
                </a:lnSpc>
                <a:buClr>
                  <a:srgbClr val="777777"/>
                </a:buClr>
                <a:buSzPct val="60000"/>
                <a:defRPr/>
              </a:pPr>
              <a:r>
                <a:rPr lang="zh-CN" altLang="en-US" sz="2400" b="1" kern="0" dirty="0">
                  <a:solidFill>
                    <a:schemeClr val="bg1"/>
                  </a:solidFill>
                  <a:latin typeface="微软雅黑" panose="020B0503020204020204" pitchFamily="34" charset="-122"/>
                  <a:ea typeface="微软雅黑" panose="020B0503020204020204" pitchFamily="34" charset="-122"/>
                </a:rPr>
                <a:t>绿色</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716490" y="3035854"/>
              <a:ext cx="614272" cy="509163"/>
            </a:xfrm>
            <a:prstGeom prst="rect">
              <a:avLst/>
            </a:prstGeom>
            <a:noFill/>
          </p:spPr>
          <p:txBody>
            <a:bodyPr wrap="none">
              <a:spAutoFit/>
            </a:bodyPr>
            <a:lstStyle/>
            <a:p>
              <a:pPr marL="342900" indent="-342900" eaLnBrk="0" hangingPunct="0">
                <a:lnSpc>
                  <a:spcPct val="140000"/>
                </a:lnSpc>
                <a:buClr>
                  <a:srgbClr val="777777"/>
                </a:buClr>
                <a:buSzPct val="60000"/>
                <a:defRPr/>
              </a:pPr>
              <a:r>
                <a:rPr lang="zh-CN" altLang="en-US" sz="2400" b="1" kern="0" dirty="0">
                  <a:solidFill>
                    <a:schemeClr val="bg1"/>
                  </a:solidFill>
                  <a:latin typeface="微软雅黑" panose="020B0503020204020204" pitchFamily="34" charset="-122"/>
                  <a:ea typeface="微软雅黑" panose="020B0503020204020204" pitchFamily="34" charset="-122"/>
                </a:rPr>
                <a:t>高效</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sp>
          <p:nvSpPr>
            <p:cNvPr id="41" name="矩形 40"/>
            <p:cNvSpPr/>
            <p:nvPr/>
          </p:nvSpPr>
          <p:spPr>
            <a:xfrm>
              <a:off x="727803" y="4079277"/>
              <a:ext cx="614272" cy="509163"/>
            </a:xfrm>
            <a:prstGeom prst="rect">
              <a:avLst/>
            </a:prstGeom>
            <a:noFill/>
          </p:spPr>
          <p:txBody>
            <a:bodyPr wrap="none">
              <a:spAutoFit/>
            </a:bodyPr>
            <a:lstStyle/>
            <a:p>
              <a:pPr marL="342900" indent="-342900" eaLnBrk="0" hangingPunct="0">
                <a:lnSpc>
                  <a:spcPct val="140000"/>
                </a:lnSpc>
                <a:buClr>
                  <a:srgbClr val="777777"/>
                </a:buClr>
                <a:buSzPct val="60000"/>
                <a:defRPr/>
              </a:pPr>
              <a:r>
                <a:rPr lang="zh-CN" altLang="en-US" sz="2400" b="1" kern="0" dirty="0">
                  <a:solidFill>
                    <a:schemeClr val="bg1"/>
                  </a:solidFill>
                  <a:latin typeface="微软雅黑" panose="020B0503020204020204" pitchFamily="34" charset="-122"/>
                  <a:ea typeface="微软雅黑" panose="020B0503020204020204" pitchFamily="34" charset="-122"/>
                </a:rPr>
                <a:t>安全</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
        <p:nvSpPr>
          <p:cNvPr id="34825" name="标题 3"/>
          <p:cNvSpPr>
            <a:spLocks noGrp="1"/>
          </p:cNvSpPr>
          <p:nvPr>
            <p:ph type="title"/>
          </p:nvPr>
        </p:nvSpPr>
        <p:spPr bwMode="auto">
          <a:xfrm>
            <a:off x="1475656" y="260648"/>
            <a:ext cx="6916564" cy="745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r>
              <a:rPr lang="zh-CN" altLang="en-US" sz="2800" b="0" dirty="0" smtClean="0">
                <a:solidFill>
                  <a:schemeClr val="tx1"/>
                </a:solidFill>
              </a:rPr>
              <a:t>中国联通对智慧园区价值理念</a:t>
            </a:r>
            <a:endParaRPr lang="zh-CN" altLang="en-US" sz="2800" b="0" dirty="0" smtClean="0">
              <a:solidFill>
                <a:schemeClr val="tx1"/>
              </a:solidFill>
            </a:endParaRPr>
          </a:p>
        </p:txBody>
      </p:sp>
      <p:sp>
        <p:nvSpPr>
          <p:cNvPr id="34826" name="椭圆 24"/>
          <p:cNvSpPr>
            <a:spLocks noChangeArrowheads="1"/>
          </p:cNvSpPr>
          <p:nvPr/>
        </p:nvSpPr>
        <p:spPr bwMode="gray">
          <a:xfrm>
            <a:off x="3059832" y="1844824"/>
            <a:ext cx="3514725" cy="3365500"/>
          </a:xfrm>
          <a:prstGeom prst="ellipse">
            <a:avLst/>
          </a:prstGeom>
          <a:solidFill>
            <a:srgbClr val="00B05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3600" b="1" dirty="0" smtClean="0">
                <a:solidFill>
                  <a:schemeClr val="bg1"/>
                </a:solidFill>
                <a:latin typeface="微软雅黑" panose="020B0503020204020204" pitchFamily="34" charset="-122"/>
                <a:ea typeface="微软雅黑" panose="020B0503020204020204" pitchFamily="34" charset="-122"/>
              </a:rPr>
              <a:t>智慧园区</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sp>
        <p:nvSpPr>
          <p:cNvPr id="34827" name="椭圆 26"/>
          <p:cNvSpPr>
            <a:spLocks noChangeArrowheads="1"/>
          </p:cNvSpPr>
          <p:nvPr/>
        </p:nvSpPr>
        <p:spPr bwMode="gray">
          <a:xfrm>
            <a:off x="3086100" y="1282701"/>
            <a:ext cx="1233488" cy="1166284"/>
          </a:xfrm>
          <a:prstGeom prst="ellipse">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dirty="0">
                <a:latin typeface="微软雅黑" panose="020B0503020204020204" pitchFamily="34" charset="-122"/>
                <a:ea typeface="微软雅黑" panose="020B0503020204020204" pitchFamily="34" charset="-122"/>
              </a:rPr>
              <a:t>智能安防</a:t>
            </a:r>
            <a:endParaRPr lang="zh-CN" altLang="en-US" sz="2000" dirty="0">
              <a:latin typeface="微软雅黑" panose="020B0503020204020204" pitchFamily="34" charset="-122"/>
              <a:ea typeface="微软雅黑" panose="020B0503020204020204" pitchFamily="34" charset="-122"/>
            </a:endParaRPr>
          </a:p>
        </p:txBody>
      </p:sp>
      <p:sp>
        <p:nvSpPr>
          <p:cNvPr id="34828" name="椭圆 27"/>
          <p:cNvSpPr>
            <a:spLocks noChangeArrowheads="1"/>
          </p:cNvSpPr>
          <p:nvPr/>
        </p:nvSpPr>
        <p:spPr bwMode="gray">
          <a:xfrm>
            <a:off x="2760664" y="4197351"/>
            <a:ext cx="1233487" cy="1166283"/>
          </a:xfrm>
          <a:prstGeom prst="ellipse">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dirty="0">
                <a:latin typeface="微软雅黑" panose="020B0503020204020204" pitchFamily="34" charset="-122"/>
                <a:ea typeface="微软雅黑" panose="020B0503020204020204" pitchFamily="34" charset="-122"/>
              </a:rPr>
              <a:t>数据中心</a:t>
            </a:r>
            <a:endParaRPr lang="zh-CN" altLang="en-US" sz="2000" dirty="0">
              <a:latin typeface="微软雅黑" panose="020B0503020204020204" pitchFamily="34" charset="-122"/>
              <a:ea typeface="微软雅黑" panose="020B0503020204020204" pitchFamily="34" charset="-122"/>
            </a:endParaRPr>
          </a:p>
        </p:txBody>
      </p:sp>
      <p:sp>
        <p:nvSpPr>
          <p:cNvPr id="34829" name="椭圆 29"/>
          <p:cNvSpPr>
            <a:spLocks noChangeArrowheads="1"/>
          </p:cNvSpPr>
          <p:nvPr/>
        </p:nvSpPr>
        <p:spPr bwMode="gray">
          <a:xfrm>
            <a:off x="5761039" y="4241801"/>
            <a:ext cx="1233487" cy="1166284"/>
          </a:xfrm>
          <a:prstGeom prst="ellipse">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dirty="0" smtClean="0">
                <a:latin typeface="微软雅黑" panose="020B0503020204020204" pitchFamily="34" charset="-122"/>
                <a:ea typeface="微软雅黑" panose="020B0503020204020204" pitchFamily="34" charset="-122"/>
              </a:rPr>
              <a:t>智慧楼宇</a:t>
            </a:r>
            <a:endParaRPr lang="zh-CN" altLang="en-US" sz="2000" dirty="0">
              <a:latin typeface="微软雅黑" panose="020B0503020204020204" pitchFamily="34" charset="-122"/>
              <a:ea typeface="微软雅黑" panose="020B0503020204020204" pitchFamily="34" charset="-122"/>
            </a:endParaRPr>
          </a:p>
        </p:txBody>
      </p:sp>
      <p:sp>
        <p:nvSpPr>
          <p:cNvPr id="34830" name="椭圆 30"/>
          <p:cNvSpPr>
            <a:spLocks noChangeArrowheads="1"/>
          </p:cNvSpPr>
          <p:nvPr/>
        </p:nvSpPr>
        <p:spPr bwMode="gray">
          <a:xfrm>
            <a:off x="5207000" y="1272117"/>
            <a:ext cx="1233488" cy="1166283"/>
          </a:xfrm>
          <a:prstGeom prst="ellipse">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dirty="0">
                <a:latin typeface="微软雅黑" panose="020B0503020204020204" pitchFamily="34" charset="-122"/>
                <a:ea typeface="微软雅黑" panose="020B0503020204020204" pitchFamily="34" charset="-122"/>
              </a:rPr>
              <a:t>能耗监测</a:t>
            </a:r>
            <a:endParaRPr lang="zh-CN" altLang="en-US" sz="2000" dirty="0">
              <a:latin typeface="微软雅黑" panose="020B0503020204020204" pitchFamily="34" charset="-122"/>
              <a:ea typeface="微软雅黑" panose="020B0503020204020204" pitchFamily="34" charset="-122"/>
            </a:endParaRPr>
          </a:p>
        </p:txBody>
      </p:sp>
      <p:sp>
        <p:nvSpPr>
          <p:cNvPr id="34831" name="椭圆 31"/>
          <p:cNvSpPr>
            <a:spLocks noChangeArrowheads="1"/>
          </p:cNvSpPr>
          <p:nvPr/>
        </p:nvSpPr>
        <p:spPr bwMode="gray">
          <a:xfrm>
            <a:off x="6070600" y="2810934"/>
            <a:ext cx="1233488" cy="1166284"/>
          </a:xfrm>
          <a:prstGeom prst="ellipse">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dirty="0">
                <a:latin typeface="微软雅黑" panose="020B0503020204020204" pitchFamily="34" charset="-122"/>
                <a:ea typeface="微软雅黑" panose="020B0503020204020204" pitchFamily="34" charset="-122"/>
              </a:rPr>
              <a:t>智能服务</a:t>
            </a:r>
            <a:endParaRPr lang="zh-CN" altLang="en-US" sz="2000" dirty="0">
              <a:latin typeface="微软雅黑" panose="020B0503020204020204" pitchFamily="34" charset="-122"/>
              <a:ea typeface="微软雅黑" panose="020B0503020204020204" pitchFamily="34" charset="-122"/>
            </a:endParaRPr>
          </a:p>
        </p:txBody>
      </p:sp>
      <p:sp>
        <p:nvSpPr>
          <p:cNvPr id="34832" name="椭圆 38"/>
          <p:cNvSpPr>
            <a:spLocks noChangeArrowheads="1"/>
          </p:cNvSpPr>
          <p:nvPr/>
        </p:nvSpPr>
        <p:spPr bwMode="gray">
          <a:xfrm>
            <a:off x="2371725" y="2829984"/>
            <a:ext cx="1233488" cy="1166283"/>
          </a:xfrm>
          <a:prstGeom prst="ellipse">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dirty="0">
                <a:latin typeface="微软雅黑" panose="020B0503020204020204" pitchFamily="34" charset="-122"/>
                <a:ea typeface="微软雅黑" panose="020B0503020204020204" pitchFamily="34" charset="-122"/>
              </a:rPr>
              <a:t>协同办公</a:t>
            </a:r>
            <a:endParaRPr lang="zh-CN" altLang="en-US" sz="2000" dirty="0">
              <a:latin typeface="微软雅黑" panose="020B0503020204020204" pitchFamily="34" charset="-122"/>
              <a:ea typeface="微软雅黑" panose="020B0503020204020204" pitchFamily="34" charset="-122"/>
            </a:endParaRPr>
          </a:p>
        </p:txBody>
      </p:sp>
      <p:sp>
        <p:nvSpPr>
          <p:cNvPr id="34833" name="椭圆 41"/>
          <p:cNvSpPr>
            <a:spLocks noChangeArrowheads="1"/>
          </p:cNvSpPr>
          <p:nvPr/>
        </p:nvSpPr>
        <p:spPr bwMode="gray">
          <a:xfrm>
            <a:off x="4284664" y="4665134"/>
            <a:ext cx="1233487" cy="1166284"/>
          </a:xfrm>
          <a:prstGeom prst="ellipse">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dirty="0">
                <a:latin typeface="微软雅黑" panose="020B0503020204020204" pitchFamily="34" charset="-122"/>
                <a:ea typeface="微软雅黑" panose="020B0503020204020204" pitchFamily="34" charset="-122"/>
              </a:rPr>
              <a:t>基础网络</a:t>
            </a:r>
            <a:endParaRPr lang="zh-CN" altLang="en-US" sz="2000" dirty="0">
              <a:latin typeface="微软雅黑" panose="020B0503020204020204" pitchFamily="34" charset="-122"/>
              <a:ea typeface="微软雅黑" panose="020B0503020204020204" pitchFamily="34" charset="-122"/>
            </a:endParaRPr>
          </a:p>
        </p:txBody>
      </p:sp>
      <p:grpSp>
        <p:nvGrpSpPr>
          <p:cNvPr id="3" name="组合 8"/>
          <p:cNvGrpSpPr/>
          <p:nvPr/>
        </p:nvGrpSpPr>
        <p:grpSpPr>
          <a:xfrm>
            <a:off x="27856" y="0"/>
            <a:ext cx="1280517" cy="1280517"/>
            <a:chOff x="411163" y="68262"/>
            <a:chExt cx="1800225" cy="1800225"/>
          </a:xfrm>
        </p:grpSpPr>
        <p:grpSp>
          <p:nvGrpSpPr>
            <p:cNvPr id="4" name="组合 6"/>
            <p:cNvGrpSpPr/>
            <p:nvPr/>
          </p:nvGrpSpPr>
          <p:grpSpPr bwMode="auto">
            <a:xfrm>
              <a:off x="411163" y="68262"/>
              <a:ext cx="1800225" cy="1800225"/>
              <a:chOff x="925401" y="3148270"/>
              <a:chExt cx="1800000" cy="1800000"/>
            </a:xfrm>
          </p:grpSpPr>
          <p:sp>
            <p:nvSpPr>
              <p:cNvPr id="29" name="椭圆 28"/>
              <p:cNvSpPr/>
              <p:nvPr/>
            </p:nvSpPr>
            <p:spPr>
              <a:xfrm>
                <a:off x="925401" y="3148270"/>
                <a:ext cx="1800000" cy="180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椭圆 29"/>
              <p:cNvSpPr/>
              <p:nvPr/>
            </p:nvSpPr>
            <p:spPr>
              <a:xfrm>
                <a:off x="1015877" y="3238747"/>
                <a:ext cx="1619048" cy="161904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8" name="矩形 27"/>
            <p:cNvSpPr/>
            <p:nvPr/>
          </p:nvSpPr>
          <p:spPr>
            <a:xfrm>
              <a:off x="712721" y="368210"/>
              <a:ext cx="1197109" cy="1254801"/>
            </a:xfrm>
            <a:prstGeom prst="rect">
              <a:avLst/>
            </a:prstGeom>
          </p:spPr>
          <p:txBody>
            <a:bodyPr wrap="none">
              <a:spAutoFit/>
            </a:bodyPr>
            <a:lstStyle/>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项目</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a:p>
              <a:pPr algn="ctr"/>
              <a:r>
                <a:rPr lang="zh-CN" altLang="en-US" sz="2600" b="0" i="0" baseline="0" dirty="0" smtClean="0">
                  <a:solidFill>
                    <a:schemeClr val="bg1"/>
                  </a:solidFill>
                  <a:latin typeface="微软雅黑" panose="020B0503020204020204" pitchFamily="34" charset="-122"/>
                  <a:ea typeface="微软雅黑" panose="020B0503020204020204" pitchFamily="34" charset="-122"/>
                </a:rPr>
                <a:t>背景</a:t>
              </a:r>
              <a:endParaRPr lang="en-US" altLang="zh-CN" sz="2600" b="0" i="0" baseline="0"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advClick="0" advTm="8000"/>
  <p:timing>
    <p:tnLst>
      <p:par>
        <p:cTn id="1" dur="indefinite" restart="never" nodeType="tmRoot"/>
      </p:par>
    </p:tnLst>
  </p:timing>
</p:sld>
</file>

<file path=ppt/theme/theme1.xml><?xml version="1.0" encoding="utf-8"?>
<a:theme xmlns:a="http://schemas.openxmlformats.org/drawingml/2006/main" name="8_默认设计模板">
  <a:themeElements>
    <a:clrScheme name="8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8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8311</Words>
  <Application>WPS 演示</Application>
  <PresentationFormat>全屏显示(4:3)</PresentationFormat>
  <Paragraphs>1564</Paragraphs>
  <Slides>54</Slides>
  <Notes>22</Notes>
  <HiddenSlides>0</HiddenSlides>
  <MMClips>0</MMClips>
  <ScaleCrop>false</ScaleCrop>
  <HeadingPairs>
    <vt:vector size="8" baseType="variant">
      <vt:variant>
        <vt:lpstr>已用的字体</vt:lpstr>
      </vt:variant>
      <vt:variant>
        <vt:i4>32</vt:i4>
      </vt:variant>
      <vt:variant>
        <vt:lpstr>主题</vt:lpstr>
      </vt:variant>
      <vt:variant>
        <vt:i4>2</vt:i4>
      </vt:variant>
      <vt:variant>
        <vt:lpstr>嵌入 OLE 服务器</vt:lpstr>
      </vt:variant>
      <vt:variant>
        <vt:i4>1</vt:i4>
      </vt:variant>
      <vt:variant>
        <vt:lpstr>幻灯片标题</vt:lpstr>
      </vt:variant>
      <vt:variant>
        <vt:i4>54</vt:i4>
      </vt:variant>
    </vt:vector>
  </HeadingPairs>
  <TitlesOfParts>
    <vt:vector size="89" baseType="lpstr">
      <vt:lpstr>Arial</vt:lpstr>
      <vt:lpstr>宋体</vt:lpstr>
      <vt:lpstr>Wingdings</vt:lpstr>
      <vt:lpstr>Calibri</vt:lpstr>
      <vt:lpstr>MS PGothic</vt:lpstr>
      <vt:lpstr>微软雅黑</vt:lpstr>
      <vt:lpstr>华文中宋</vt:lpstr>
      <vt:lpstr>华文细黑</vt:lpstr>
      <vt:lpstr>Franklin Gothic Book</vt:lpstr>
      <vt:lpstr>黑体</vt:lpstr>
      <vt:lpstr>华康俪金黑W8(P)</vt:lpstr>
      <vt:lpstr>HY헤드라인M</vt:lpstr>
      <vt:lpstr>Times New Roman</vt:lpstr>
      <vt:lpstr>Arial Unicode MS</vt:lpstr>
      <vt:lpstr>Arial</vt:lpstr>
      <vt:lpstr>仿宋</vt:lpstr>
      <vt:lpstr>华文楷体</vt:lpstr>
      <vt:lpstr>Verdana</vt:lpstr>
      <vt:lpstr>楷体_GB2312</vt:lpstr>
      <vt:lpstr>Gulim</vt:lpstr>
      <vt:lpstr>HY헤드라인M</vt:lpstr>
      <vt:lpstr>FrutigerNext LT Regular</vt:lpstr>
      <vt:lpstr>Gill Sans</vt:lpstr>
      <vt:lpstr>FrutigerNext LT Medium</vt:lpstr>
      <vt:lpstr>Calibri</vt:lpstr>
      <vt:lpstr>华文细黑</vt:lpstr>
      <vt:lpstr>PMingLiU</vt:lpstr>
      <vt:lpstr>FrutigerNext LT Regular</vt:lpstr>
      <vt:lpstr>Segoe Print</vt:lpstr>
      <vt:lpstr>新宋体</vt:lpstr>
      <vt:lpstr>Malgun Gothic</vt:lpstr>
      <vt:lpstr>MingLiU-ExtB</vt:lpstr>
      <vt:lpstr>8_默认设计模板</vt:lpstr>
      <vt:lpstr>10_Office 主题​​</vt:lpstr>
      <vt:lpstr>PBrush</vt:lpstr>
      <vt:lpstr>PowerPoint 演示文稿</vt:lpstr>
      <vt:lpstr>目  录</vt:lpstr>
      <vt:lpstr>PowerPoint 演示文稿</vt:lpstr>
      <vt:lpstr>PowerPoint 演示文稿</vt:lpstr>
      <vt:lpstr>PowerPoint 演示文稿</vt:lpstr>
      <vt:lpstr>PowerPoint 演示文稿</vt:lpstr>
      <vt:lpstr>PowerPoint 演示文稿</vt:lpstr>
      <vt:lpstr>PowerPoint 演示文稿</vt:lpstr>
      <vt:lpstr>中国联通对智慧园区价值理念</vt:lpstr>
      <vt:lpstr>PowerPoint 演示文稿</vt:lpstr>
      <vt:lpstr>目  录</vt:lpstr>
      <vt:lpstr>打造智慧园区三大平台</vt:lpstr>
      <vt:lpstr>智慧园区总体应用方案</vt:lpstr>
      <vt:lpstr>招商管理-战略招商项目管理</vt:lpstr>
      <vt:lpstr>招商管理-苗圃与孵化业务管理</vt:lpstr>
      <vt:lpstr>招商管理-园区辅助决策</vt:lpstr>
      <vt:lpstr>招商管理-产业链共享服务</vt:lpstr>
      <vt:lpstr>物业管理-园区物业管理</vt:lpstr>
      <vt:lpstr>物业管理-园区公共服务</vt:lpstr>
      <vt:lpstr>物业管理-公共设施节能环保</vt:lpstr>
      <vt:lpstr>PowerPoint 演示文稿</vt:lpstr>
      <vt:lpstr>PowerPoint 演示文稿</vt:lpstr>
      <vt:lpstr>PowerPoint 演示文稿</vt:lpstr>
      <vt:lpstr>PowerPoint 演示文稿</vt:lpstr>
      <vt:lpstr>PowerPoint 演示文稿</vt:lpstr>
      <vt:lpstr>PowerPoint 演示文稿</vt:lpstr>
      <vt:lpstr>企业运营服务平台</vt:lpstr>
      <vt:lpstr>PowerPoint 演示文稿</vt:lpstr>
      <vt:lpstr>入驻服务-园区混合云服务</vt:lpstr>
      <vt:lpstr>智慧园区帮助园区服务机构实现企业梦想</vt:lpstr>
      <vt:lpstr>智慧园区企业办公业务</vt:lpstr>
      <vt:lpstr>园区统一的自动化运营管理服务</vt:lpstr>
      <vt:lpstr>智慧园区企业私有云业务</vt:lpstr>
      <vt:lpstr>智慧园区桌面云业务</vt:lpstr>
      <vt:lpstr>智慧园区容灾备份业务</vt:lpstr>
      <vt:lpstr>PowerPoint 演示文稿</vt:lpstr>
      <vt:lpstr>运营服务-融合通讯</vt:lpstr>
      <vt:lpstr>运营服务-电话/视频会议</vt:lpstr>
      <vt:lpstr>运营服务-信息发布</vt:lpstr>
      <vt:lpstr>支撑服务-政务、金融协办</vt:lpstr>
      <vt:lpstr>PowerPoint 演示文稿</vt:lpstr>
      <vt:lpstr>员工生活便捷平台</vt:lpstr>
      <vt:lpstr>PowerPoint 演示文稿</vt:lpstr>
      <vt:lpstr>衣食住行-园区团购</vt:lpstr>
      <vt:lpstr>PowerPoint 演示文稿</vt:lpstr>
      <vt:lpstr>PowerPoint 演示文稿</vt:lpstr>
      <vt:lpstr>智慧园区全景图</vt:lpstr>
      <vt:lpstr>PowerPoint 演示文稿</vt:lpstr>
      <vt:lpstr>目  录</vt:lpstr>
      <vt:lpstr>PowerPoint 演示文稿</vt:lpstr>
      <vt:lpstr>联通的核心竞争力</vt:lpstr>
      <vt:lpstr>多项能力 行业领先</vt:lpstr>
      <vt:lpstr>中国联通智慧园区系统集成优势</vt:lpstr>
      <vt:lpstr>谢 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Hubert</dc:creator>
  <cp:lastModifiedBy>小太</cp:lastModifiedBy>
  <cp:revision>247</cp:revision>
  <dcterms:created xsi:type="dcterms:W3CDTF">2015-05-18T06:22:00Z</dcterms:created>
  <dcterms:modified xsi:type="dcterms:W3CDTF">2018-01-14T06:33:26Z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