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79" r:id="rId2"/>
    <p:sldMasterId id="2147483917" r:id="rId3"/>
    <p:sldMasterId id="2147484125" r:id="rId4"/>
  </p:sldMasterIdLst>
  <p:notesMasterIdLst>
    <p:notesMasterId r:id="rId36"/>
  </p:notesMasterIdLst>
  <p:handoutMasterIdLst>
    <p:handoutMasterId r:id="rId37"/>
  </p:handoutMasterIdLst>
  <p:sldIdLst>
    <p:sldId id="2370" r:id="rId5"/>
    <p:sldId id="2463" r:id="rId6"/>
    <p:sldId id="2456" r:id="rId7"/>
    <p:sldId id="2482" r:id="rId8"/>
    <p:sldId id="2513" r:id="rId9"/>
    <p:sldId id="2457" r:id="rId10"/>
    <p:sldId id="2458" r:id="rId11"/>
    <p:sldId id="2508" r:id="rId12"/>
    <p:sldId id="2510" r:id="rId13"/>
    <p:sldId id="2460" r:id="rId14"/>
    <p:sldId id="2459" r:id="rId15"/>
    <p:sldId id="2461" r:id="rId16"/>
    <p:sldId id="2462" r:id="rId17"/>
    <p:sldId id="2464" r:id="rId18"/>
    <p:sldId id="2465" r:id="rId19"/>
    <p:sldId id="2466" r:id="rId20"/>
    <p:sldId id="2448" r:id="rId21"/>
    <p:sldId id="2470" r:id="rId22"/>
    <p:sldId id="2471" r:id="rId23"/>
    <p:sldId id="2472" r:id="rId24"/>
    <p:sldId id="2474" r:id="rId25"/>
    <p:sldId id="2475" r:id="rId26"/>
    <p:sldId id="2477" r:id="rId27"/>
    <p:sldId id="2478" r:id="rId28"/>
    <p:sldId id="2480" r:id="rId29"/>
    <p:sldId id="2481" r:id="rId30"/>
    <p:sldId id="2511" r:id="rId31"/>
    <p:sldId id="2498" r:id="rId32"/>
    <p:sldId id="2503" r:id="rId33"/>
    <p:sldId id="2505" r:id="rId34"/>
    <p:sldId id="2407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unq1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  <a:srgbClr val="0000CC"/>
    <a:srgbClr val="FF9999"/>
    <a:srgbClr val="FF5050"/>
    <a:srgbClr val="FFCC66"/>
    <a:srgbClr val="FF7C80"/>
    <a:srgbClr val="F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9443" autoAdjust="0"/>
  </p:normalViewPr>
  <p:slideViewPr>
    <p:cSldViewPr>
      <p:cViewPr>
        <p:scale>
          <a:sx n="80" d="100"/>
          <a:sy n="80" d="100"/>
        </p:scale>
        <p:origin x="-1266" y="-58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4" Type="http://schemas.openxmlformats.org/officeDocument/2006/relationships/image" Target="../media/image6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4" Type="http://schemas.openxmlformats.org/officeDocument/2006/relationships/image" Target="../media/image6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92036-5C06-448E-BFEB-0C002331DDEA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9CB4C4A5-ABE3-43ED-86F0-0444D0B839E5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节能管理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14237650-EDFF-413D-A8B0-9FA77B769089}" type="parTrans" cxnId="{77607001-48F6-4837-988E-FB77189A84D1}">
      <dgm:prSet/>
      <dgm:spPr/>
      <dgm:t>
        <a:bodyPr/>
        <a:lstStyle/>
        <a:p>
          <a:endParaRPr lang="zh-CN" altLang="en-US"/>
        </a:p>
      </dgm:t>
    </dgm:pt>
    <dgm:pt modelId="{04AA2CB9-5806-485E-ADB0-113556EC3ABB}" type="sibTrans" cxnId="{77607001-48F6-4837-988E-FB77189A84D1}">
      <dgm:prSet/>
      <dgm:spPr/>
      <dgm:t>
        <a:bodyPr/>
        <a:lstStyle/>
        <a:p>
          <a:endParaRPr lang="zh-CN" altLang="en-US"/>
        </a:p>
      </dgm:t>
    </dgm:pt>
    <dgm:pt modelId="{47F4F634-3A27-41D8-9063-5107DB91AD56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园区水、电、气消耗的统计与报表输出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C8F2DBEE-E425-4A92-89E1-9E7AFAEA74F8}" type="parTrans" cxnId="{0321AC4F-BA97-49A7-84F5-DE930444C7D7}">
      <dgm:prSet/>
      <dgm:spPr/>
      <dgm:t>
        <a:bodyPr/>
        <a:lstStyle/>
        <a:p>
          <a:endParaRPr lang="zh-CN" altLang="en-US"/>
        </a:p>
      </dgm:t>
    </dgm:pt>
    <dgm:pt modelId="{B3E640E7-D4B9-48B4-864C-5CFD96FC45C6}" type="sibTrans" cxnId="{0321AC4F-BA97-49A7-84F5-DE930444C7D7}">
      <dgm:prSet/>
      <dgm:spPr/>
      <dgm:t>
        <a:bodyPr/>
        <a:lstStyle/>
        <a:p>
          <a:endParaRPr lang="zh-CN" altLang="en-US"/>
        </a:p>
      </dgm:t>
    </dgm:pt>
    <dgm:pt modelId="{02743680-76EE-4F1C-AC3D-7B611A3A032C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园区能耗监测，异常告警，制订节能计划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BEDF77D1-1E2F-4D6C-A13D-1F60A2E159DD}" type="parTrans" cxnId="{2000AEB8-32BF-4D7B-84EB-00C76B206CAF}">
      <dgm:prSet/>
      <dgm:spPr/>
      <dgm:t>
        <a:bodyPr/>
        <a:lstStyle/>
        <a:p>
          <a:endParaRPr lang="zh-CN" altLang="en-US"/>
        </a:p>
      </dgm:t>
    </dgm:pt>
    <dgm:pt modelId="{89B6063F-CA63-48B8-9299-C53B2490B499}" type="sibTrans" cxnId="{2000AEB8-32BF-4D7B-84EB-00C76B206CAF}">
      <dgm:prSet/>
      <dgm:spPr/>
      <dgm:t>
        <a:bodyPr/>
        <a:lstStyle/>
        <a:p>
          <a:endParaRPr lang="zh-CN" altLang="en-US"/>
        </a:p>
      </dgm:t>
    </dgm:pt>
    <dgm:pt modelId="{65A801AA-C45D-4613-989F-39C36E6B037D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环保管理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99D7069F-37AC-4E47-849D-80DE98659F4A}" type="parTrans" cxnId="{05DDAFE0-1931-452D-941F-98EFE6C8162E}">
      <dgm:prSet/>
      <dgm:spPr/>
      <dgm:t>
        <a:bodyPr/>
        <a:lstStyle/>
        <a:p>
          <a:endParaRPr lang="zh-CN" altLang="en-US"/>
        </a:p>
      </dgm:t>
    </dgm:pt>
    <dgm:pt modelId="{289C402E-D9B8-4492-B829-07EB3A5B9B67}" type="sibTrans" cxnId="{05DDAFE0-1931-452D-941F-98EFE6C8162E}">
      <dgm:prSet/>
      <dgm:spPr/>
      <dgm:t>
        <a:bodyPr/>
        <a:lstStyle/>
        <a:p>
          <a:endParaRPr lang="zh-CN" altLang="en-US"/>
        </a:p>
      </dgm:t>
    </dgm:pt>
    <dgm:pt modelId="{6DF5A885-0144-4FBD-8284-A887BED2103B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园区水、空气、噪声的质量监控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EF0DFFF1-8F78-4DF3-9010-B237DE4AB55C}" type="parTrans" cxnId="{54C4252D-41E9-4582-9B69-F923DF79D424}">
      <dgm:prSet/>
      <dgm:spPr/>
      <dgm:t>
        <a:bodyPr/>
        <a:lstStyle/>
        <a:p>
          <a:endParaRPr lang="zh-CN" altLang="en-US"/>
        </a:p>
      </dgm:t>
    </dgm:pt>
    <dgm:pt modelId="{9A785006-9707-44D6-B919-85453F79F3A7}" type="sibTrans" cxnId="{54C4252D-41E9-4582-9B69-F923DF79D424}">
      <dgm:prSet/>
      <dgm:spPr/>
      <dgm:t>
        <a:bodyPr/>
        <a:lstStyle/>
        <a:p>
          <a:endParaRPr lang="zh-CN" altLang="en-US"/>
        </a:p>
      </dgm:t>
    </dgm:pt>
    <dgm:pt modelId="{D171E2A2-6AC5-4CCA-B3C8-6D912758713F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智能照明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DF5C76BE-7546-43FE-8B78-A92FD868FB31}" type="parTrans" cxnId="{B5752EF8-F516-45BA-BE7B-5A24139781E6}">
      <dgm:prSet/>
      <dgm:spPr/>
      <dgm:t>
        <a:bodyPr/>
        <a:lstStyle/>
        <a:p>
          <a:endParaRPr lang="zh-CN" altLang="en-US"/>
        </a:p>
      </dgm:t>
    </dgm:pt>
    <dgm:pt modelId="{A32202CA-01BC-40C2-8312-1CEB1BD4840F}" type="sibTrans" cxnId="{B5752EF8-F516-45BA-BE7B-5A24139781E6}">
      <dgm:prSet/>
      <dgm:spPr/>
      <dgm:t>
        <a:bodyPr/>
        <a:lstStyle/>
        <a:p>
          <a:endParaRPr lang="zh-CN" altLang="en-US"/>
        </a:p>
      </dgm:t>
    </dgm:pt>
    <dgm:pt modelId="{AA5BB757-7ABB-440B-8C01-80189E5E99EE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园区公共区域路灯照明智能控制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4A48A974-F225-4715-8B80-43D2E2FFA14F}" type="parTrans" cxnId="{FDD20728-BD05-4903-B605-D4F2DE143C57}">
      <dgm:prSet/>
      <dgm:spPr/>
      <dgm:t>
        <a:bodyPr/>
        <a:lstStyle/>
        <a:p>
          <a:endParaRPr lang="zh-CN" altLang="en-US"/>
        </a:p>
      </dgm:t>
    </dgm:pt>
    <dgm:pt modelId="{67F2E844-4719-43A2-ADEA-CCA62B425870}" type="sibTrans" cxnId="{FDD20728-BD05-4903-B605-D4F2DE143C57}">
      <dgm:prSet/>
      <dgm:spPr/>
      <dgm:t>
        <a:bodyPr/>
        <a:lstStyle/>
        <a:p>
          <a:endParaRPr lang="zh-CN" altLang="en-US"/>
        </a:p>
      </dgm:t>
    </dgm:pt>
    <dgm:pt modelId="{3C2B063F-5616-4C0B-9637-4BD457CA77C8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园区室内照明系统管理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09D1C8A5-DEDD-4FAA-ADB6-F33CC21B79DB}" type="parTrans" cxnId="{8F6E53E4-3EE1-4278-AECA-6EF193EB1E2B}">
      <dgm:prSet/>
      <dgm:spPr/>
      <dgm:t>
        <a:bodyPr/>
        <a:lstStyle/>
        <a:p>
          <a:endParaRPr lang="zh-CN" altLang="en-US"/>
        </a:p>
      </dgm:t>
    </dgm:pt>
    <dgm:pt modelId="{B01C13E5-8022-4B2F-975F-CB20FF2BDF17}" type="sibTrans" cxnId="{8F6E53E4-3EE1-4278-AECA-6EF193EB1E2B}">
      <dgm:prSet/>
      <dgm:spPr/>
      <dgm:t>
        <a:bodyPr/>
        <a:lstStyle/>
        <a:p>
          <a:endParaRPr lang="zh-CN" altLang="en-US"/>
        </a:p>
      </dgm:t>
    </dgm:pt>
    <dgm:pt modelId="{9E952F3C-385F-4178-9B2E-5B0592C0F0FE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园区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GIS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服务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027AB11E-83A6-4A00-8DFC-82095DB706A8}" type="parTrans" cxnId="{A7382EA9-F20F-46A3-932D-07FEC2E07CBB}">
      <dgm:prSet/>
      <dgm:spPr/>
      <dgm:t>
        <a:bodyPr/>
        <a:lstStyle/>
        <a:p>
          <a:endParaRPr lang="zh-CN" altLang="en-US"/>
        </a:p>
      </dgm:t>
    </dgm:pt>
    <dgm:pt modelId="{DA2C589E-633F-4F7C-B0C6-1C0970168144}" type="sibTrans" cxnId="{A7382EA9-F20F-46A3-932D-07FEC2E07CBB}">
      <dgm:prSet/>
      <dgm:spPr/>
      <dgm:t>
        <a:bodyPr/>
        <a:lstStyle/>
        <a:p>
          <a:endParaRPr lang="zh-CN" altLang="en-US"/>
        </a:p>
      </dgm:t>
    </dgm:pt>
    <dgm:pt modelId="{C4533B81-1C32-42E8-9681-791420CFB27E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</a:t>
          </a: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GIS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地图，和其他系统，如安防、导航等对接，为园区企业、员工提供直观的地图服务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CFB85C90-487E-47C7-B31F-2731101FBFFF}" type="parTrans" cxnId="{79FB6C83-A20E-4971-AD49-6075149B7DB7}">
      <dgm:prSet/>
      <dgm:spPr/>
      <dgm:t>
        <a:bodyPr/>
        <a:lstStyle/>
        <a:p>
          <a:endParaRPr lang="zh-CN" altLang="en-US"/>
        </a:p>
      </dgm:t>
    </dgm:pt>
    <dgm:pt modelId="{09E2812B-BD51-424D-85A2-5399A7764A0A}" type="sibTrans" cxnId="{79FB6C83-A20E-4971-AD49-6075149B7DB7}">
      <dgm:prSet/>
      <dgm:spPr/>
      <dgm:t>
        <a:bodyPr/>
        <a:lstStyle/>
        <a:p>
          <a:endParaRPr lang="zh-CN" altLang="en-US"/>
        </a:p>
      </dgm:t>
    </dgm:pt>
    <dgm:pt modelId="{7003A49B-742E-4358-BDB2-00DF6847E309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园区环境视频监控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0488DB15-6F14-4A8C-BFAF-30B66BCA0E33}" type="parTrans" cxnId="{277BF49D-9576-47F9-ACA0-AC0302E93444}">
      <dgm:prSet/>
      <dgm:spPr/>
      <dgm:t>
        <a:bodyPr/>
        <a:lstStyle/>
        <a:p>
          <a:endParaRPr lang="zh-CN" altLang="en-US"/>
        </a:p>
      </dgm:t>
    </dgm:pt>
    <dgm:pt modelId="{E607C6A0-D6EF-43AA-84DE-DFD1EB49D3E3}" type="sibTrans" cxnId="{277BF49D-9576-47F9-ACA0-AC0302E93444}">
      <dgm:prSet/>
      <dgm:spPr/>
      <dgm:t>
        <a:bodyPr/>
        <a:lstStyle/>
        <a:p>
          <a:endParaRPr lang="zh-CN" altLang="en-US"/>
        </a:p>
      </dgm:t>
    </dgm:pt>
    <dgm:pt modelId="{6A394203-DF4F-4028-B173-43005CB8B745}" type="pres">
      <dgm:prSet presAssocID="{49492036-5C06-448E-BFEB-0C002331DD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B04CAE2-31DB-4861-AFD7-C131C0C066A6}" type="pres">
      <dgm:prSet presAssocID="{9CB4C4A5-ABE3-43ED-86F0-0444D0B839E5}" presName="linNode" presStyleCnt="0"/>
      <dgm:spPr/>
    </dgm:pt>
    <dgm:pt modelId="{713DDB97-4DCC-4A7C-A18B-BD7EC0BB3A8B}" type="pres">
      <dgm:prSet presAssocID="{9CB4C4A5-ABE3-43ED-86F0-0444D0B839E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867B10-2550-46AC-BA9B-E794D07E7E44}" type="pres">
      <dgm:prSet presAssocID="{9CB4C4A5-ABE3-43ED-86F0-0444D0B839E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2D3835-5D16-4638-8800-E1500438F5FE}" type="pres">
      <dgm:prSet presAssocID="{04AA2CB9-5806-485E-ADB0-113556EC3ABB}" presName="sp" presStyleCnt="0"/>
      <dgm:spPr/>
    </dgm:pt>
    <dgm:pt modelId="{E8DF2573-AC9B-4AA4-BE62-34117936A424}" type="pres">
      <dgm:prSet presAssocID="{65A801AA-C45D-4613-989F-39C36E6B037D}" presName="linNode" presStyleCnt="0"/>
      <dgm:spPr/>
    </dgm:pt>
    <dgm:pt modelId="{06DC5D41-E0F8-4D7F-A4E7-726A66BDA250}" type="pres">
      <dgm:prSet presAssocID="{65A801AA-C45D-4613-989F-39C36E6B037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6AF418-04F5-4822-A6C2-1EB683488141}" type="pres">
      <dgm:prSet presAssocID="{65A801AA-C45D-4613-989F-39C36E6B037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40EA9D-05D3-4A4F-B08B-6EBC2B7AA1F2}" type="pres">
      <dgm:prSet presAssocID="{289C402E-D9B8-4492-B829-07EB3A5B9B67}" presName="sp" presStyleCnt="0"/>
      <dgm:spPr/>
    </dgm:pt>
    <dgm:pt modelId="{EF65AFD5-D88A-4479-B256-7A5A5E032188}" type="pres">
      <dgm:prSet presAssocID="{D171E2A2-6AC5-4CCA-B3C8-6D912758713F}" presName="linNode" presStyleCnt="0"/>
      <dgm:spPr/>
    </dgm:pt>
    <dgm:pt modelId="{D72BF42D-79E7-4DF4-B429-FC0EBA5B74CF}" type="pres">
      <dgm:prSet presAssocID="{D171E2A2-6AC5-4CCA-B3C8-6D912758713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CF3201-D6D3-45E3-A8EF-41BFFF21355B}" type="pres">
      <dgm:prSet presAssocID="{D171E2A2-6AC5-4CCA-B3C8-6D912758713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4680A4-1804-4698-860E-C117A7C6EE4B}" type="pres">
      <dgm:prSet presAssocID="{A32202CA-01BC-40C2-8312-1CEB1BD4840F}" presName="sp" presStyleCnt="0"/>
      <dgm:spPr/>
    </dgm:pt>
    <dgm:pt modelId="{9B558A00-6C50-45C2-A644-AB8F1646C223}" type="pres">
      <dgm:prSet presAssocID="{9E952F3C-385F-4178-9B2E-5B0592C0F0FE}" presName="linNode" presStyleCnt="0"/>
      <dgm:spPr/>
    </dgm:pt>
    <dgm:pt modelId="{ACB59E4F-6DDF-4BE9-881F-A32F665F4986}" type="pres">
      <dgm:prSet presAssocID="{9E952F3C-385F-4178-9B2E-5B0592C0F0F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9B877C-4918-4996-A474-7F719A8A6BD7}" type="pres">
      <dgm:prSet presAssocID="{9E952F3C-385F-4178-9B2E-5B0592C0F0F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FB6929-F849-43B4-BB6C-F5CD2D4B7301}" type="presOf" srcId="{AA5BB757-7ABB-440B-8C01-80189E5E99EE}" destId="{0DCF3201-D6D3-45E3-A8EF-41BFFF21355B}" srcOrd="0" destOrd="0" presId="urn:microsoft.com/office/officeart/2005/8/layout/vList5"/>
    <dgm:cxn modelId="{3E2D0672-14F9-44F8-977B-7F52DF545B2F}" type="presOf" srcId="{3C2B063F-5616-4C0B-9637-4BD457CA77C8}" destId="{0DCF3201-D6D3-45E3-A8EF-41BFFF21355B}" srcOrd="0" destOrd="1" presId="urn:microsoft.com/office/officeart/2005/8/layout/vList5"/>
    <dgm:cxn modelId="{8F6E53E4-3EE1-4278-AECA-6EF193EB1E2B}" srcId="{D171E2A2-6AC5-4CCA-B3C8-6D912758713F}" destId="{3C2B063F-5616-4C0B-9637-4BD457CA77C8}" srcOrd="1" destOrd="0" parTransId="{09D1C8A5-DEDD-4FAA-ADB6-F33CC21B79DB}" sibTransId="{B01C13E5-8022-4B2F-975F-CB20FF2BDF17}"/>
    <dgm:cxn modelId="{48E813F8-C667-42E1-85F8-0C0C3600D9D6}" type="presOf" srcId="{02743680-76EE-4F1C-AC3D-7B611A3A032C}" destId="{9F867B10-2550-46AC-BA9B-E794D07E7E44}" srcOrd="0" destOrd="1" presId="urn:microsoft.com/office/officeart/2005/8/layout/vList5"/>
    <dgm:cxn modelId="{FDD20728-BD05-4903-B605-D4F2DE143C57}" srcId="{D171E2A2-6AC5-4CCA-B3C8-6D912758713F}" destId="{AA5BB757-7ABB-440B-8C01-80189E5E99EE}" srcOrd="0" destOrd="0" parTransId="{4A48A974-F225-4715-8B80-43D2E2FFA14F}" sibTransId="{67F2E844-4719-43A2-ADEA-CCA62B425870}"/>
    <dgm:cxn modelId="{7C7B0601-5CF5-4C59-BFC7-33B29AB3AAE9}" type="presOf" srcId="{47F4F634-3A27-41D8-9063-5107DB91AD56}" destId="{9F867B10-2550-46AC-BA9B-E794D07E7E44}" srcOrd="0" destOrd="0" presId="urn:microsoft.com/office/officeart/2005/8/layout/vList5"/>
    <dgm:cxn modelId="{FD0B5486-12DC-427E-874C-5D82F751AB03}" type="presOf" srcId="{49492036-5C06-448E-BFEB-0C002331DDEA}" destId="{6A394203-DF4F-4028-B173-43005CB8B745}" srcOrd="0" destOrd="0" presId="urn:microsoft.com/office/officeart/2005/8/layout/vList5"/>
    <dgm:cxn modelId="{2000AEB8-32BF-4D7B-84EB-00C76B206CAF}" srcId="{9CB4C4A5-ABE3-43ED-86F0-0444D0B839E5}" destId="{02743680-76EE-4F1C-AC3D-7B611A3A032C}" srcOrd="1" destOrd="0" parTransId="{BEDF77D1-1E2F-4D6C-A13D-1F60A2E159DD}" sibTransId="{89B6063F-CA63-48B8-9299-C53B2490B499}"/>
    <dgm:cxn modelId="{0321AC4F-BA97-49A7-84F5-DE930444C7D7}" srcId="{9CB4C4A5-ABE3-43ED-86F0-0444D0B839E5}" destId="{47F4F634-3A27-41D8-9063-5107DB91AD56}" srcOrd="0" destOrd="0" parTransId="{C8F2DBEE-E425-4A92-89E1-9E7AFAEA74F8}" sibTransId="{B3E640E7-D4B9-48B4-864C-5CFD96FC45C6}"/>
    <dgm:cxn modelId="{E97FD7FD-6F67-4F89-8FBC-4EC8D5345DE1}" type="presOf" srcId="{65A801AA-C45D-4613-989F-39C36E6B037D}" destId="{06DC5D41-E0F8-4D7F-A4E7-726A66BDA250}" srcOrd="0" destOrd="0" presId="urn:microsoft.com/office/officeart/2005/8/layout/vList5"/>
    <dgm:cxn modelId="{77B30B14-6FF5-4F8D-90BD-6E77559A98B2}" type="presOf" srcId="{6DF5A885-0144-4FBD-8284-A887BED2103B}" destId="{616AF418-04F5-4822-A6C2-1EB683488141}" srcOrd="0" destOrd="0" presId="urn:microsoft.com/office/officeart/2005/8/layout/vList5"/>
    <dgm:cxn modelId="{277BF49D-9576-47F9-ACA0-AC0302E93444}" srcId="{65A801AA-C45D-4613-989F-39C36E6B037D}" destId="{7003A49B-742E-4358-BDB2-00DF6847E309}" srcOrd="1" destOrd="0" parTransId="{0488DB15-6F14-4A8C-BFAF-30B66BCA0E33}" sibTransId="{E607C6A0-D6EF-43AA-84DE-DFD1EB49D3E3}"/>
    <dgm:cxn modelId="{101563DD-0061-4F24-8D59-D6F250C55AAB}" type="presOf" srcId="{7003A49B-742E-4358-BDB2-00DF6847E309}" destId="{616AF418-04F5-4822-A6C2-1EB683488141}" srcOrd="0" destOrd="1" presId="urn:microsoft.com/office/officeart/2005/8/layout/vList5"/>
    <dgm:cxn modelId="{B36ECD5C-27A7-48F4-AB8E-A6D3ADB9AAB7}" type="presOf" srcId="{D171E2A2-6AC5-4CCA-B3C8-6D912758713F}" destId="{D72BF42D-79E7-4DF4-B429-FC0EBA5B74CF}" srcOrd="0" destOrd="0" presId="urn:microsoft.com/office/officeart/2005/8/layout/vList5"/>
    <dgm:cxn modelId="{24635EBE-B7FA-4CE8-9BBA-E279AC8BFAE0}" type="presOf" srcId="{9CB4C4A5-ABE3-43ED-86F0-0444D0B839E5}" destId="{713DDB97-4DCC-4A7C-A18B-BD7EC0BB3A8B}" srcOrd="0" destOrd="0" presId="urn:microsoft.com/office/officeart/2005/8/layout/vList5"/>
    <dgm:cxn modelId="{A98AAEE4-4E72-4651-AEFA-27426EE7435F}" type="presOf" srcId="{9E952F3C-385F-4178-9B2E-5B0592C0F0FE}" destId="{ACB59E4F-6DDF-4BE9-881F-A32F665F4986}" srcOrd="0" destOrd="0" presId="urn:microsoft.com/office/officeart/2005/8/layout/vList5"/>
    <dgm:cxn modelId="{77607001-48F6-4837-988E-FB77189A84D1}" srcId="{49492036-5C06-448E-BFEB-0C002331DDEA}" destId="{9CB4C4A5-ABE3-43ED-86F0-0444D0B839E5}" srcOrd="0" destOrd="0" parTransId="{14237650-EDFF-413D-A8B0-9FA77B769089}" sibTransId="{04AA2CB9-5806-485E-ADB0-113556EC3ABB}"/>
    <dgm:cxn modelId="{05DDAFE0-1931-452D-941F-98EFE6C8162E}" srcId="{49492036-5C06-448E-BFEB-0C002331DDEA}" destId="{65A801AA-C45D-4613-989F-39C36E6B037D}" srcOrd="1" destOrd="0" parTransId="{99D7069F-37AC-4E47-849D-80DE98659F4A}" sibTransId="{289C402E-D9B8-4492-B829-07EB3A5B9B67}"/>
    <dgm:cxn modelId="{B5752EF8-F516-45BA-BE7B-5A24139781E6}" srcId="{49492036-5C06-448E-BFEB-0C002331DDEA}" destId="{D171E2A2-6AC5-4CCA-B3C8-6D912758713F}" srcOrd="2" destOrd="0" parTransId="{DF5C76BE-7546-43FE-8B78-A92FD868FB31}" sibTransId="{A32202CA-01BC-40C2-8312-1CEB1BD4840F}"/>
    <dgm:cxn modelId="{79FB6C83-A20E-4971-AD49-6075149B7DB7}" srcId="{9E952F3C-385F-4178-9B2E-5B0592C0F0FE}" destId="{C4533B81-1C32-42E8-9681-791420CFB27E}" srcOrd="0" destOrd="0" parTransId="{CFB85C90-487E-47C7-B31F-2731101FBFFF}" sibTransId="{09E2812B-BD51-424D-85A2-5399A7764A0A}"/>
    <dgm:cxn modelId="{A7382EA9-F20F-46A3-932D-07FEC2E07CBB}" srcId="{49492036-5C06-448E-BFEB-0C002331DDEA}" destId="{9E952F3C-385F-4178-9B2E-5B0592C0F0FE}" srcOrd="3" destOrd="0" parTransId="{027AB11E-83A6-4A00-8DFC-82095DB706A8}" sibTransId="{DA2C589E-633F-4F7C-B0C6-1C0970168144}"/>
    <dgm:cxn modelId="{54C4252D-41E9-4582-9B69-F923DF79D424}" srcId="{65A801AA-C45D-4613-989F-39C36E6B037D}" destId="{6DF5A885-0144-4FBD-8284-A887BED2103B}" srcOrd="0" destOrd="0" parTransId="{EF0DFFF1-8F78-4DF3-9010-B237DE4AB55C}" sibTransId="{9A785006-9707-44D6-B919-85453F79F3A7}"/>
    <dgm:cxn modelId="{845FF27E-C68E-463B-B916-291F04C35EA2}" type="presOf" srcId="{C4533B81-1C32-42E8-9681-791420CFB27E}" destId="{5C9B877C-4918-4996-A474-7F719A8A6BD7}" srcOrd="0" destOrd="0" presId="urn:microsoft.com/office/officeart/2005/8/layout/vList5"/>
    <dgm:cxn modelId="{924FF5B4-8C48-46A9-8F58-8490E28398E1}" type="presParOf" srcId="{6A394203-DF4F-4028-B173-43005CB8B745}" destId="{FB04CAE2-31DB-4861-AFD7-C131C0C066A6}" srcOrd="0" destOrd="0" presId="urn:microsoft.com/office/officeart/2005/8/layout/vList5"/>
    <dgm:cxn modelId="{154D51B4-AE15-4024-B1DB-68F439D4406F}" type="presParOf" srcId="{FB04CAE2-31DB-4861-AFD7-C131C0C066A6}" destId="{713DDB97-4DCC-4A7C-A18B-BD7EC0BB3A8B}" srcOrd="0" destOrd="0" presId="urn:microsoft.com/office/officeart/2005/8/layout/vList5"/>
    <dgm:cxn modelId="{DFF3E5E7-FA0A-4665-B798-E3BC47136150}" type="presParOf" srcId="{FB04CAE2-31DB-4861-AFD7-C131C0C066A6}" destId="{9F867B10-2550-46AC-BA9B-E794D07E7E44}" srcOrd="1" destOrd="0" presId="urn:microsoft.com/office/officeart/2005/8/layout/vList5"/>
    <dgm:cxn modelId="{54749B43-95E5-43F6-9726-AF631624C546}" type="presParOf" srcId="{6A394203-DF4F-4028-B173-43005CB8B745}" destId="{F62D3835-5D16-4638-8800-E1500438F5FE}" srcOrd="1" destOrd="0" presId="urn:microsoft.com/office/officeart/2005/8/layout/vList5"/>
    <dgm:cxn modelId="{4DDA4454-F14E-43EB-9760-3BC5FBADC0BF}" type="presParOf" srcId="{6A394203-DF4F-4028-B173-43005CB8B745}" destId="{E8DF2573-AC9B-4AA4-BE62-34117936A424}" srcOrd="2" destOrd="0" presId="urn:microsoft.com/office/officeart/2005/8/layout/vList5"/>
    <dgm:cxn modelId="{98ED9DDD-08C3-4D50-AF10-5FE6C4A14B00}" type="presParOf" srcId="{E8DF2573-AC9B-4AA4-BE62-34117936A424}" destId="{06DC5D41-E0F8-4D7F-A4E7-726A66BDA250}" srcOrd="0" destOrd="0" presId="urn:microsoft.com/office/officeart/2005/8/layout/vList5"/>
    <dgm:cxn modelId="{7C94DAAE-A27E-4C86-B5C3-EC8DA9234EBE}" type="presParOf" srcId="{E8DF2573-AC9B-4AA4-BE62-34117936A424}" destId="{616AF418-04F5-4822-A6C2-1EB683488141}" srcOrd="1" destOrd="0" presId="urn:microsoft.com/office/officeart/2005/8/layout/vList5"/>
    <dgm:cxn modelId="{AB3D7E79-D0BB-4A6A-8E32-742A33457106}" type="presParOf" srcId="{6A394203-DF4F-4028-B173-43005CB8B745}" destId="{8240EA9D-05D3-4A4F-B08B-6EBC2B7AA1F2}" srcOrd="3" destOrd="0" presId="urn:microsoft.com/office/officeart/2005/8/layout/vList5"/>
    <dgm:cxn modelId="{2FB70DDC-72BF-4C61-954E-9AFE3F57B090}" type="presParOf" srcId="{6A394203-DF4F-4028-B173-43005CB8B745}" destId="{EF65AFD5-D88A-4479-B256-7A5A5E032188}" srcOrd="4" destOrd="0" presId="urn:microsoft.com/office/officeart/2005/8/layout/vList5"/>
    <dgm:cxn modelId="{DDADC7DA-AFC4-424D-80E2-123645AA2A30}" type="presParOf" srcId="{EF65AFD5-D88A-4479-B256-7A5A5E032188}" destId="{D72BF42D-79E7-4DF4-B429-FC0EBA5B74CF}" srcOrd="0" destOrd="0" presId="urn:microsoft.com/office/officeart/2005/8/layout/vList5"/>
    <dgm:cxn modelId="{2579E8D8-2723-4556-928D-B31C4D5C1DEF}" type="presParOf" srcId="{EF65AFD5-D88A-4479-B256-7A5A5E032188}" destId="{0DCF3201-D6D3-45E3-A8EF-41BFFF21355B}" srcOrd="1" destOrd="0" presId="urn:microsoft.com/office/officeart/2005/8/layout/vList5"/>
    <dgm:cxn modelId="{E6BC6FA4-33C1-413A-AF83-56CAA134C313}" type="presParOf" srcId="{6A394203-DF4F-4028-B173-43005CB8B745}" destId="{164680A4-1804-4698-860E-C117A7C6EE4B}" srcOrd="5" destOrd="0" presId="urn:microsoft.com/office/officeart/2005/8/layout/vList5"/>
    <dgm:cxn modelId="{430CE740-5E21-425D-B9B1-6F797DAA61EE}" type="presParOf" srcId="{6A394203-DF4F-4028-B173-43005CB8B745}" destId="{9B558A00-6C50-45C2-A644-AB8F1646C223}" srcOrd="6" destOrd="0" presId="urn:microsoft.com/office/officeart/2005/8/layout/vList5"/>
    <dgm:cxn modelId="{139204AF-C900-4973-AB11-03CDF742E76E}" type="presParOf" srcId="{9B558A00-6C50-45C2-A644-AB8F1646C223}" destId="{ACB59E4F-6DDF-4BE9-881F-A32F665F4986}" srcOrd="0" destOrd="0" presId="urn:microsoft.com/office/officeart/2005/8/layout/vList5"/>
    <dgm:cxn modelId="{68910A29-9875-40AB-86D6-79FD6D7936CD}" type="presParOf" srcId="{9B558A00-6C50-45C2-A644-AB8F1646C223}" destId="{5C9B877C-4918-4996-A474-7F719A8A6B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A5A72-357C-4B6F-B864-4A8DAD2B9045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3E7FBAE1-D8B4-4C9C-A90D-ED89BB2DA3A3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itchFamily="34" charset="-122"/>
              <a:ea typeface="微软雅黑" pitchFamily="34" charset="-122"/>
            </a:rPr>
            <a:t>安防管理</a:t>
          </a:r>
          <a:endParaRPr lang="zh-CN" altLang="en-US" sz="3200" dirty="0">
            <a:latin typeface="微软雅黑" pitchFamily="34" charset="-122"/>
            <a:ea typeface="微软雅黑" pitchFamily="34" charset="-122"/>
          </a:endParaRPr>
        </a:p>
      </dgm:t>
    </dgm:pt>
    <dgm:pt modelId="{96481D0E-6CB0-46D0-BA03-76565FCFD6F2}" type="parTrans" cxnId="{3A2E437D-FD33-4351-95A0-1AF1A08B009B}">
      <dgm:prSet/>
      <dgm:spPr/>
      <dgm:t>
        <a:bodyPr/>
        <a:lstStyle/>
        <a:p>
          <a:endParaRPr lang="zh-CN" altLang="en-US" sz="1800"/>
        </a:p>
      </dgm:t>
    </dgm:pt>
    <dgm:pt modelId="{F0792063-3FC1-4051-8D19-1AB25D635CCA}" type="sibTrans" cxnId="{3A2E437D-FD33-4351-95A0-1AF1A08B009B}">
      <dgm:prSet/>
      <dgm:spPr/>
      <dgm:t>
        <a:bodyPr/>
        <a:lstStyle/>
        <a:p>
          <a:endParaRPr lang="zh-CN" altLang="en-US" sz="1800"/>
        </a:p>
      </dgm:t>
    </dgm:pt>
    <dgm:pt modelId="{C947702C-6DC8-472D-8587-923DCCE0B144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园区公共区域、园区室内视频监控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736127EB-411E-4D02-8A4F-EFD000583C53}" type="parTrans" cxnId="{F4A73682-B8B3-4A33-9AD5-C53B739B2AD6}">
      <dgm:prSet/>
      <dgm:spPr/>
      <dgm:t>
        <a:bodyPr/>
        <a:lstStyle/>
        <a:p>
          <a:endParaRPr lang="zh-CN" altLang="en-US" sz="1800"/>
        </a:p>
      </dgm:t>
    </dgm:pt>
    <dgm:pt modelId="{744C6ACA-E956-4304-AF5E-EE4A9E9FE90F}" type="sibTrans" cxnId="{F4A73682-B8B3-4A33-9AD5-C53B739B2AD6}">
      <dgm:prSet/>
      <dgm:spPr/>
      <dgm:t>
        <a:bodyPr/>
        <a:lstStyle/>
        <a:p>
          <a:endParaRPr lang="zh-CN" altLang="en-US" sz="1800"/>
        </a:p>
      </dgm:t>
    </dgm:pt>
    <dgm:pt modelId="{4F51BBCC-75A9-4095-9C0A-F7C11263EF4D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itchFamily="34" charset="-122"/>
              <a:ea typeface="微软雅黑" pitchFamily="34" charset="-122"/>
            </a:rPr>
            <a:t>交通管理</a:t>
          </a:r>
          <a:endParaRPr lang="zh-CN" altLang="en-US" sz="3200" dirty="0">
            <a:latin typeface="微软雅黑" pitchFamily="34" charset="-122"/>
            <a:ea typeface="微软雅黑" pitchFamily="34" charset="-122"/>
          </a:endParaRPr>
        </a:p>
      </dgm:t>
    </dgm:pt>
    <dgm:pt modelId="{EFC5DF75-3B5A-411D-B907-608AB4E814EA}" type="parTrans" cxnId="{4315C6E6-AFDE-459E-A7C2-1D8E29D858B2}">
      <dgm:prSet/>
      <dgm:spPr/>
      <dgm:t>
        <a:bodyPr/>
        <a:lstStyle/>
        <a:p>
          <a:endParaRPr lang="zh-CN" altLang="en-US" sz="1800"/>
        </a:p>
      </dgm:t>
    </dgm:pt>
    <dgm:pt modelId="{7F1225EC-E28A-4026-B20B-2A85D4E7D2CD}" type="sibTrans" cxnId="{4315C6E6-AFDE-459E-A7C2-1D8E29D858B2}">
      <dgm:prSet/>
      <dgm:spPr/>
      <dgm:t>
        <a:bodyPr/>
        <a:lstStyle/>
        <a:p>
          <a:endParaRPr lang="zh-CN" altLang="en-US" sz="1800"/>
        </a:p>
      </dgm:t>
    </dgm:pt>
    <dgm:pt modelId="{830B3F6C-963D-4BB8-9721-E6DC7BD47299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智能停车场实现车辆出入管理、车位管理、停车引导、反向寻车、车位预定等功能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25A97DCA-8120-4B34-A032-2C2E1C0F8788}" type="parTrans" cxnId="{82A5227E-9479-4FDA-8895-7B57AC4A9CC6}">
      <dgm:prSet/>
      <dgm:spPr/>
      <dgm:t>
        <a:bodyPr/>
        <a:lstStyle/>
        <a:p>
          <a:endParaRPr lang="zh-CN" altLang="en-US" sz="1800"/>
        </a:p>
      </dgm:t>
    </dgm:pt>
    <dgm:pt modelId="{68657967-BDAB-4568-B50D-7068E2771952}" type="sibTrans" cxnId="{82A5227E-9479-4FDA-8895-7B57AC4A9CC6}">
      <dgm:prSet/>
      <dgm:spPr/>
      <dgm:t>
        <a:bodyPr/>
        <a:lstStyle/>
        <a:p>
          <a:endParaRPr lang="zh-CN" altLang="en-US" sz="1800"/>
        </a:p>
      </dgm:t>
    </dgm:pt>
    <dgm:pt modelId="{543F37A6-99EB-43B1-BE23-3444710EF3C8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园区导航则提供目的地查询、路径指引的功能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7B4DC096-A93D-4360-ABE8-96A2B291FE96}" type="parTrans" cxnId="{6BA42F49-B2F6-4B85-8170-864C4034E084}">
      <dgm:prSet/>
      <dgm:spPr/>
      <dgm:t>
        <a:bodyPr/>
        <a:lstStyle/>
        <a:p>
          <a:endParaRPr lang="zh-CN" altLang="en-US" sz="1800"/>
        </a:p>
      </dgm:t>
    </dgm:pt>
    <dgm:pt modelId="{329B7AD4-7987-4E58-9999-8484B492F64E}" type="sibTrans" cxnId="{6BA42F49-B2F6-4B85-8170-864C4034E084}">
      <dgm:prSet/>
      <dgm:spPr/>
      <dgm:t>
        <a:bodyPr/>
        <a:lstStyle/>
        <a:p>
          <a:endParaRPr lang="zh-CN" altLang="en-US" sz="1800"/>
        </a:p>
      </dgm:t>
    </dgm:pt>
    <dgm:pt modelId="{14B9BD3E-1120-4B53-8D47-1C2EE80B6854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itchFamily="34" charset="-122"/>
              <a:ea typeface="微软雅黑" pitchFamily="34" charset="-122"/>
            </a:rPr>
            <a:t>一卡通</a:t>
          </a:r>
          <a:endParaRPr lang="zh-CN" altLang="en-US" sz="3200" dirty="0">
            <a:latin typeface="微软雅黑" pitchFamily="34" charset="-122"/>
            <a:ea typeface="微软雅黑" pitchFamily="34" charset="-122"/>
          </a:endParaRPr>
        </a:p>
      </dgm:t>
    </dgm:pt>
    <dgm:pt modelId="{77B6CDB5-D256-48FB-B7ED-E8E25E9D8FA2}" type="parTrans" cxnId="{03CC0783-EAC9-4B32-BDE3-B2BEF3F950BC}">
      <dgm:prSet/>
      <dgm:spPr/>
      <dgm:t>
        <a:bodyPr/>
        <a:lstStyle/>
        <a:p>
          <a:endParaRPr lang="zh-CN" altLang="en-US" sz="1800"/>
        </a:p>
      </dgm:t>
    </dgm:pt>
    <dgm:pt modelId="{83BEF979-33C0-43D3-AAF7-D8AA8BBE5A63}" type="sibTrans" cxnId="{03CC0783-EAC9-4B32-BDE3-B2BEF3F950BC}">
      <dgm:prSet/>
      <dgm:spPr/>
      <dgm:t>
        <a:bodyPr/>
        <a:lstStyle/>
        <a:p>
          <a:endParaRPr lang="zh-CN" altLang="en-US" sz="1800"/>
        </a:p>
      </dgm:t>
    </dgm:pt>
    <dgm:pt modelId="{BC78441A-21ED-42C2-A150-8C7CE019387B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身份识别：考勤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门禁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会议签到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访客管理</a:t>
          </a:r>
          <a:endParaRPr lang="zh-CN" altLang="en-US" sz="1400" dirty="0"/>
        </a:p>
      </dgm:t>
    </dgm:pt>
    <dgm:pt modelId="{F8CCA117-0B4F-427A-8110-37D75E025509}" type="parTrans" cxnId="{623EC879-C0AF-44A9-BFAA-EC0A9370D696}">
      <dgm:prSet/>
      <dgm:spPr/>
      <dgm:t>
        <a:bodyPr/>
        <a:lstStyle/>
        <a:p>
          <a:endParaRPr lang="zh-CN" altLang="en-US" sz="1800"/>
        </a:p>
      </dgm:t>
    </dgm:pt>
    <dgm:pt modelId="{C65C0943-5ED9-4021-B51B-1BCDE2582E37}" type="sibTrans" cxnId="{623EC879-C0AF-44A9-BFAA-EC0A9370D696}">
      <dgm:prSet/>
      <dgm:spPr/>
      <dgm:t>
        <a:bodyPr/>
        <a:lstStyle/>
        <a:p>
          <a:endParaRPr lang="zh-CN" altLang="en-US" sz="1800"/>
        </a:p>
      </dgm:t>
    </dgm:pt>
    <dgm:pt modelId="{4CBB6883-D933-4A13-A78E-9A8F3E4D877A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园区巡更及保安调度系统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3395D605-9AB5-4DA1-B96D-D43177A76F26}" type="parTrans" cxnId="{1E1E47F4-B324-4018-84AF-BCAD466EED2F}">
      <dgm:prSet/>
      <dgm:spPr/>
      <dgm:t>
        <a:bodyPr/>
        <a:lstStyle/>
        <a:p>
          <a:endParaRPr lang="zh-CN" altLang="en-US" sz="1800"/>
        </a:p>
      </dgm:t>
    </dgm:pt>
    <dgm:pt modelId="{858C7510-8ACC-450C-8D65-54D0FF250F56}" type="sibTrans" cxnId="{1E1E47F4-B324-4018-84AF-BCAD466EED2F}">
      <dgm:prSet/>
      <dgm:spPr/>
      <dgm:t>
        <a:bodyPr/>
        <a:lstStyle/>
        <a:p>
          <a:endParaRPr lang="zh-CN" altLang="en-US" sz="1800"/>
        </a:p>
      </dgm:t>
    </dgm:pt>
    <dgm:pt modelId="{8D6B2B2B-03A7-4336-936E-EB9F1FD716EE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itchFamily="34" charset="-122"/>
              <a:ea typeface="微软雅黑" pitchFamily="34" charset="-122"/>
            </a:rPr>
            <a:t>自助服务</a:t>
          </a:r>
          <a:endParaRPr lang="zh-CN" altLang="en-US" sz="3200" dirty="0">
            <a:latin typeface="微软雅黑" pitchFamily="34" charset="-122"/>
            <a:ea typeface="微软雅黑" pitchFamily="34" charset="-122"/>
          </a:endParaRPr>
        </a:p>
      </dgm:t>
    </dgm:pt>
    <dgm:pt modelId="{86C77653-CDC5-40CA-809D-5CA37665F640}" type="parTrans" cxnId="{46CA60FA-C884-4E73-8F81-DEC075542ECA}">
      <dgm:prSet/>
      <dgm:spPr/>
      <dgm:t>
        <a:bodyPr/>
        <a:lstStyle/>
        <a:p>
          <a:endParaRPr lang="zh-CN" altLang="en-US" sz="1800"/>
        </a:p>
      </dgm:t>
    </dgm:pt>
    <dgm:pt modelId="{E05D83C8-2930-42BD-B075-C3E7C428BCA4}" type="sibTrans" cxnId="{46CA60FA-C884-4E73-8F81-DEC075542ECA}">
      <dgm:prSet/>
      <dgm:spPr/>
      <dgm:t>
        <a:bodyPr/>
        <a:lstStyle/>
        <a:p>
          <a:endParaRPr lang="zh-CN" altLang="en-US" sz="1800"/>
        </a:p>
      </dgm:t>
    </dgm:pt>
    <dgm:pt modelId="{0032C734-A935-48D9-8624-736FD8340317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移动储柜：提供快递发件与到货的储存服务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28246EE3-EF22-4362-9192-47B6D80F5241}" type="parTrans" cxnId="{5C04310D-B8E4-44CB-A254-AAE17FC44A58}">
      <dgm:prSet/>
      <dgm:spPr/>
      <dgm:t>
        <a:bodyPr/>
        <a:lstStyle/>
        <a:p>
          <a:endParaRPr lang="zh-CN" altLang="en-US" sz="1800"/>
        </a:p>
      </dgm:t>
    </dgm:pt>
    <dgm:pt modelId="{A8A6BBCC-726E-4C14-8DD5-96235CE7A268}" type="sibTrans" cxnId="{5C04310D-B8E4-44CB-A254-AAE17FC44A58}">
      <dgm:prSet/>
      <dgm:spPr/>
      <dgm:t>
        <a:bodyPr/>
        <a:lstStyle/>
        <a:p>
          <a:endParaRPr lang="zh-CN" altLang="en-US" sz="1800"/>
        </a:p>
      </dgm:t>
    </dgm:pt>
    <dgm:pt modelId="{4EABA6A0-CE48-499A-BFC9-174FA1686A5B}">
      <dgm:prSet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金融服务：食堂消费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自助转账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圈存业务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补贴发放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水电控</a:t>
          </a:r>
          <a:endParaRPr lang="en-US" altLang="zh-CN" sz="1400" dirty="0" smtClean="0">
            <a:latin typeface="微软雅黑" pitchFamily="34" charset="-122"/>
            <a:ea typeface="微软雅黑" pitchFamily="34" charset="-122"/>
          </a:endParaRPr>
        </a:p>
      </dgm:t>
    </dgm:pt>
    <dgm:pt modelId="{A20B15B9-0F48-4CF1-AFC5-3054345FA4E3}" type="parTrans" cxnId="{1F9FC547-55C3-4971-9FEB-BD6AA8488657}">
      <dgm:prSet/>
      <dgm:spPr/>
      <dgm:t>
        <a:bodyPr/>
        <a:lstStyle/>
        <a:p>
          <a:endParaRPr lang="zh-CN" altLang="en-US"/>
        </a:p>
      </dgm:t>
    </dgm:pt>
    <dgm:pt modelId="{B1A97958-55C9-4EC2-A5A1-7239E587F9B3}" type="sibTrans" cxnId="{1F9FC547-55C3-4971-9FEB-BD6AA8488657}">
      <dgm:prSet/>
      <dgm:spPr/>
      <dgm:t>
        <a:bodyPr/>
        <a:lstStyle/>
        <a:p>
          <a:endParaRPr lang="zh-CN" altLang="en-US"/>
        </a:p>
      </dgm:t>
    </dgm:pt>
    <dgm:pt modelId="{67E4078A-41A0-475A-9D64-EEB965A59DB3}">
      <dgm:prSet custT="1"/>
      <dgm:spPr/>
      <dgm:t>
        <a:bodyPr/>
        <a:lstStyle/>
        <a:p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ERP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管理：工资管理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人事管理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合同管理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离职管理</a:t>
          </a:r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宿舍管理</a:t>
          </a:r>
          <a:endParaRPr lang="en-US" altLang="zh-CN" sz="1400" dirty="0" smtClean="0">
            <a:latin typeface="微软雅黑" pitchFamily="34" charset="-122"/>
            <a:ea typeface="微软雅黑" pitchFamily="34" charset="-122"/>
          </a:endParaRPr>
        </a:p>
      </dgm:t>
    </dgm:pt>
    <dgm:pt modelId="{628E7F13-A6A3-4AB8-A42B-74AEDAF9D119}" type="parTrans" cxnId="{5B52093A-EFB4-4613-A16E-6745D9431618}">
      <dgm:prSet/>
      <dgm:spPr/>
      <dgm:t>
        <a:bodyPr/>
        <a:lstStyle/>
        <a:p>
          <a:endParaRPr lang="zh-CN" altLang="en-US"/>
        </a:p>
      </dgm:t>
    </dgm:pt>
    <dgm:pt modelId="{356F5F67-7E67-45C2-93B9-7826727A5F2C}" type="sibTrans" cxnId="{5B52093A-EFB4-4613-A16E-6745D9431618}">
      <dgm:prSet/>
      <dgm:spPr/>
      <dgm:t>
        <a:bodyPr/>
        <a:lstStyle/>
        <a:p>
          <a:endParaRPr lang="zh-CN" altLang="en-US"/>
        </a:p>
      </dgm:t>
    </dgm:pt>
    <dgm:pt modelId="{D903D097-D955-43BA-BEDF-71AED5064098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自助售货机：提供快消品的自助消费服务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E461C1BD-7476-45CD-A34F-613DD07090B4}" type="parTrans" cxnId="{4F558FE4-C2D3-4D33-9AF0-60D3BB0ED1F9}">
      <dgm:prSet/>
      <dgm:spPr/>
    </dgm:pt>
    <dgm:pt modelId="{D2703996-DE49-4E92-A5D4-FE9FF2B40D13}" type="sibTrans" cxnId="{4F558FE4-C2D3-4D33-9AF0-60D3BB0ED1F9}">
      <dgm:prSet/>
      <dgm:spPr/>
    </dgm:pt>
    <dgm:pt modelId="{7F4B49BD-E56E-4CF5-B772-0B4AECD2A1A4}" type="pres">
      <dgm:prSet presAssocID="{2E5A5A72-357C-4B6F-B864-4A8DAD2B9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A12983-02E8-484D-8E81-B38CF3D70D22}" type="pres">
      <dgm:prSet presAssocID="{3E7FBAE1-D8B4-4C9C-A90D-ED89BB2DA3A3}" presName="linNode" presStyleCnt="0"/>
      <dgm:spPr/>
    </dgm:pt>
    <dgm:pt modelId="{67E3E3D7-3EB3-4C92-9BD2-AC218B70259C}" type="pres">
      <dgm:prSet presAssocID="{3E7FBAE1-D8B4-4C9C-A90D-ED89BB2DA3A3}" presName="parentText" presStyleLbl="node1" presStyleIdx="0" presStyleCnt="4" custScaleX="85228" custLinFactNeighborX="-6888" custLinFactNeighborY="33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B55959-961F-4063-9B26-6DD7070DE648}" type="pres">
      <dgm:prSet presAssocID="{3E7FBAE1-D8B4-4C9C-A90D-ED89BB2DA3A3}" presName="descendantText" presStyleLbl="alignAccFollowNode1" presStyleIdx="0" presStyleCnt="4" custScaleX="1077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17B4EA-0CDD-4CDE-A493-5C4C675646C3}" type="pres">
      <dgm:prSet presAssocID="{F0792063-3FC1-4051-8D19-1AB25D635CCA}" presName="sp" presStyleCnt="0"/>
      <dgm:spPr/>
    </dgm:pt>
    <dgm:pt modelId="{A8D462B7-92E5-41CB-A1EA-2CA917803AF7}" type="pres">
      <dgm:prSet presAssocID="{4F51BBCC-75A9-4095-9C0A-F7C11263EF4D}" presName="linNode" presStyleCnt="0"/>
      <dgm:spPr/>
    </dgm:pt>
    <dgm:pt modelId="{8558ED01-7D0F-48A3-89C1-45E20E58E072}" type="pres">
      <dgm:prSet presAssocID="{4F51BBCC-75A9-4095-9C0A-F7C11263EF4D}" presName="parentText" presStyleLbl="node1" presStyleIdx="1" presStyleCnt="4" custScaleX="85228" custLinFactNeighborX="-6888" custLinFactNeighborY="33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C8F663-FF72-4F2F-A58E-36336DE95725}" type="pres">
      <dgm:prSet presAssocID="{4F51BBCC-75A9-4095-9C0A-F7C11263EF4D}" presName="descendantText" presStyleLbl="alignAccFollowNode1" presStyleIdx="1" presStyleCnt="4" custScaleX="107741" custScaleY="1308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91AE7A-D3E0-4885-8903-C77ADC3A96EE}" type="pres">
      <dgm:prSet presAssocID="{7F1225EC-E28A-4026-B20B-2A85D4E7D2CD}" presName="sp" presStyleCnt="0"/>
      <dgm:spPr/>
    </dgm:pt>
    <dgm:pt modelId="{6BB764F3-5F78-4EE9-8189-5673D1831D38}" type="pres">
      <dgm:prSet presAssocID="{14B9BD3E-1120-4B53-8D47-1C2EE80B6854}" presName="linNode" presStyleCnt="0"/>
      <dgm:spPr/>
    </dgm:pt>
    <dgm:pt modelId="{12097FC9-DA2F-42F2-9A00-9788CC8F54AB}" type="pres">
      <dgm:prSet presAssocID="{14B9BD3E-1120-4B53-8D47-1C2EE80B6854}" presName="parentText" presStyleLbl="node1" presStyleIdx="2" presStyleCnt="4" custScaleX="85228" custLinFactNeighborX="-688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6702D8-B95B-4016-95DA-98F40DEF3D0D}" type="pres">
      <dgm:prSet presAssocID="{14B9BD3E-1120-4B53-8D47-1C2EE80B6854}" presName="descendantText" presStyleLbl="alignAccFollowNode1" presStyleIdx="2" presStyleCnt="4" custScaleX="107741" custScaleY="1347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B6B780-5DDD-40B5-882F-6090965E18FF}" type="pres">
      <dgm:prSet presAssocID="{83BEF979-33C0-43D3-AAF7-D8AA8BBE5A63}" presName="sp" presStyleCnt="0"/>
      <dgm:spPr/>
    </dgm:pt>
    <dgm:pt modelId="{A02E7E57-E67F-43DE-9F0D-C960B104A70B}" type="pres">
      <dgm:prSet presAssocID="{8D6B2B2B-03A7-4336-936E-EB9F1FD716EE}" presName="linNode" presStyleCnt="0"/>
      <dgm:spPr/>
    </dgm:pt>
    <dgm:pt modelId="{149D8E84-091B-45C4-BA12-AB3424256145}" type="pres">
      <dgm:prSet presAssocID="{8D6B2B2B-03A7-4336-936E-EB9F1FD716EE}" presName="parentText" presStyleLbl="node1" presStyleIdx="3" presStyleCnt="4" custScaleX="85228" custLinFactNeighborX="-688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CB8C89-F66F-4C46-BEDF-6E40BC43ED1E}" type="pres">
      <dgm:prSet presAssocID="{8D6B2B2B-03A7-4336-936E-EB9F1FD716EE}" presName="descendantText" presStyleLbl="alignAccFollowNode1" presStyleIdx="3" presStyleCnt="4" custScaleX="1077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8A278CA-5B68-4B0F-B850-AD7D192C401B}" type="presOf" srcId="{BC78441A-21ED-42C2-A150-8C7CE019387B}" destId="{F66702D8-B95B-4016-95DA-98F40DEF3D0D}" srcOrd="0" destOrd="0" presId="urn:microsoft.com/office/officeart/2005/8/layout/vList5"/>
    <dgm:cxn modelId="{5B52093A-EFB4-4613-A16E-6745D9431618}" srcId="{14B9BD3E-1120-4B53-8D47-1C2EE80B6854}" destId="{67E4078A-41A0-475A-9D64-EEB965A59DB3}" srcOrd="2" destOrd="0" parTransId="{628E7F13-A6A3-4AB8-A42B-74AEDAF9D119}" sibTransId="{356F5F67-7E67-45C2-93B9-7826727A5F2C}"/>
    <dgm:cxn modelId="{03CC0783-EAC9-4B32-BDE3-B2BEF3F950BC}" srcId="{2E5A5A72-357C-4B6F-B864-4A8DAD2B9045}" destId="{14B9BD3E-1120-4B53-8D47-1C2EE80B6854}" srcOrd="2" destOrd="0" parTransId="{77B6CDB5-D256-48FB-B7ED-E8E25E9D8FA2}" sibTransId="{83BEF979-33C0-43D3-AAF7-D8AA8BBE5A63}"/>
    <dgm:cxn modelId="{CF26C7D1-5D5F-4E8F-A3B1-BF6F83F5E4F3}" type="presOf" srcId="{D903D097-D955-43BA-BEDF-71AED5064098}" destId="{2ECB8C89-F66F-4C46-BEDF-6E40BC43ED1E}" srcOrd="0" destOrd="1" presId="urn:microsoft.com/office/officeart/2005/8/layout/vList5"/>
    <dgm:cxn modelId="{5C04310D-B8E4-44CB-A254-AAE17FC44A58}" srcId="{8D6B2B2B-03A7-4336-936E-EB9F1FD716EE}" destId="{0032C734-A935-48D9-8624-736FD8340317}" srcOrd="0" destOrd="0" parTransId="{28246EE3-EF22-4362-9192-47B6D80F5241}" sibTransId="{A8A6BBCC-726E-4C14-8DD5-96235CE7A268}"/>
    <dgm:cxn modelId="{1E1E47F4-B324-4018-84AF-BCAD466EED2F}" srcId="{3E7FBAE1-D8B4-4C9C-A90D-ED89BB2DA3A3}" destId="{4CBB6883-D933-4A13-A78E-9A8F3E4D877A}" srcOrd="1" destOrd="0" parTransId="{3395D605-9AB5-4DA1-B96D-D43177A76F26}" sibTransId="{858C7510-8ACC-450C-8D65-54D0FF250F56}"/>
    <dgm:cxn modelId="{340AC811-6252-48E9-8014-AEFEEF7AECF2}" type="presOf" srcId="{3E7FBAE1-D8B4-4C9C-A90D-ED89BB2DA3A3}" destId="{67E3E3D7-3EB3-4C92-9BD2-AC218B70259C}" srcOrd="0" destOrd="0" presId="urn:microsoft.com/office/officeart/2005/8/layout/vList5"/>
    <dgm:cxn modelId="{2C4B58CC-48B5-40AD-A07C-3A145E96B0A7}" type="presOf" srcId="{2E5A5A72-357C-4B6F-B864-4A8DAD2B9045}" destId="{7F4B49BD-E56E-4CF5-B772-0B4AECD2A1A4}" srcOrd="0" destOrd="0" presId="urn:microsoft.com/office/officeart/2005/8/layout/vList5"/>
    <dgm:cxn modelId="{3BC9559B-0295-46B9-9E2A-4638371DC218}" type="presOf" srcId="{830B3F6C-963D-4BB8-9721-E6DC7BD47299}" destId="{77C8F663-FF72-4F2F-A58E-36336DE95725}" srcOrd="0" destOrd="0" presId="urn:microsoft.com/office/officeart/2005/8/layout/vList5"/>
    <dgm:cxn modelId="{1F9FC547-55C3-4971-9FEB-BD6AA8488657}" srcId="{14B9BD3E-1120-4B53-8D47-1C2EE80B6854}" destId="{4EABA6A0-CE48-499A-BFC9-174FA1686A5B}" srcOrd="1" destOrd="0" parTransId="{A20B15B9-0F48-4CF1-AFC5-3054345FA4E3}" sibTransId="{B1A97958-55C9-4EC2-A5A1-7239E587F9B3}"/>
    <dgm:cxn modelId="{46CA60FA-C884-4E73-8F81-DEC075542ECA}" srcId="{2E5A5A72-357C-4B6F-B864-4A8DAD2B9045}" destId="{8D6B2B2B-03A7-4336-936E-EB9F1FD716EE}" srcOrd="3" destOrd="0" parTransId="{86C77653-CDC5-40CA-809D-5CA37665F640}" sibTransId="{E05D83C8-2930-42BD-B075-C3E7C428BCA4}"/>
    <dgm:cxn modelId="{623EC879-C0AF-44A9-BFAA-EC0A9370D696}" srcId="{14B9BD3E-1120-4B53-8D47-1C2EE80B6854}" destId="{BC78441A-21ED-42C2-A150-8C7CE019387B}" srcOrd="0" destOrd="0" parTransId="{F8CCA117-0B4F-427A-8110-37D75E025509}" sibTransId="{C65C0943-5ED9-4021-B51B-1BCDE2582E37}"/>
    <dgm:cxn modelId="{6F840DAA-A7B8-4C85-AD5D-BD729679D02D}" type="presOf" srcId="{4F51BBCC-75A9-4095-9C0A-F7C11263EF4D}" destId="{8558ED01-7D0F-48A3-89C1-45E20E58E072}" srcOrd="0" destOrd="0" presId="urn:microsoft.com/office/officeart/2005/8/layout/vList5"/>
    <dgm:cxn modelId="{7A89089F-6895-4F36-AEBF-875AFAB6FB0B}" type="presOf" srcId="{C947702C-6DC8-472D-8587-923DCCE0B144}" destId="{09B55959-961F-4063-9B26-6DD7070DE648}" srcOrd="0" destOrd="0" presId="urn:microsoft.com/office/officeart/2005/8/layout/vList5"/>
    <dgm:cxn modelId="{82A5227E-9479-4FDA-8895-7B57AC4A9CC6}" srcId="{4F51BBCC-75A9-4095-9C0A-F7C11263EF4D}" destId="{830B3F6C-963D-4BB8-9721-E6DC7BD47299}" srcOrd="0" destOrd="0" parTransId="{25A97DCA-8120-4B34-A032-2C2E1C0F8788}" sibTransId="{68657967-BDAB-4568-B50D-7068E2771952}"/>
    <dgm:cxn modelId="{6084B5D0-9015-47DA-88E9-64DE639D1431}" type="presOf" srcId="{4CBB6883-D933-4A13-A78E-9A8F3E4D877A}" destId="{09B55959-961F-4063-9B26-6DD7070DE648}" srcOrd="0" destOrd="1" presId="urn:microsoft.com/office/officeart/2005/8/layout/vList5"/>
    <dgm:cxn modelId="{0A76EBDB-5DA0-4786-87DF-35F37201C1CC}" type="presOf" srcId="{543F37A6-99EB-43B1-BE23-3444710EF3C8}" destId="{77C8F663-FF72-4F2F-A58E-36336DE95725}" srcOrd="0" destOrd="1" presId="urn:microsoft.com/office/officeart/2005/8/layout/vList5"/>
    <dgm:cxn modelId="{2881E6E6-C54C-43C1-9B6D-7236F6BF973A}" type="presOf" srcId="{67E4078A-41A0-475A-9D64-EEB965A59DB3}" destId="{F66702D8-B95B-4016-95DA-98F40DEF3D0D}" srcOrd="0" destOrd="2" presId="urn:microsoft.com/office/officeart/2005/8/layout/vList5"/>
    <dgm:cxn modelId="{3A2E437D-FD33-4351-95A0-1AF1A08B009B}" srcId="{2E5A5A72-357C-4B6F-B864-4A8DAD2B9045}" destId="{3E7FBAE1-D8B4-4C9C-A90D-ED89BB2DA3A3}" srcOrd="0" destOrd="0" parTransId="{96481D0E-6CB0-46D0-BA03-76565FCFD6F2}" sibTransId="{F0792063-3FC1-4051-8D19-1AB25D635CCA}"/>
    <dgm:cxn modelId="{76F39A37-F88E-475E-9371-4737AB892396}" type="presOf" srcId="{14B9BD3E-1120-4B53-8D47-1C2EE80B6854}" destId="{12097FC9-DA2F-42F2-9A00-9788CC8F54AB}" srcOrd="0" destOrd="0" presId="urn:microsoft.com/office/officeart/2005/8/layout/vList5"/>
    <dgm:cxn modelId="{4315C6E6-AFDE-459E-A7C2-1D8E29D858B2}" srcId="{2E5A5A72-357C-4B6F-B864-4A8DAD2B9045}" destId="{4F51BBCC-75A9-4095-9C0A-F7C11263EF4D}" srcOrd="1" destOrd="0" parTransId="{EFC5DF75-3B5A-411D-B907-608AB4E814EA}" sibTransId="{7F1225EC-E28A-4026-B20B-2A85D4E7D2CD}"/>
    <dgm:cxn modelId="{99A1EDAF-AFB3-444E-9349-FD2E2A5D7EF2}" type="presOf" srcId="{4EABA6A0-CE48-499A-BFC9-174FA1686A5B}" destId="{F66702D8-B95B-4016-95DA-98F40DEF3D0D}" srcOrd="0" destOrd="1" presId="urn:microsoft.com/office/officeart/2005/8/layout/vList5"/>
    <dgm:cxn modelId="{89B9B713-BC91-4D2A-99A2-FF5C86D449EA}" type="presOf" srcId="{0032C734-A935-48D9-8624-736FD8340317}" destId="{2ECB8C89-F66F-4C46-BEDF-6E40BC43ED1E}" srcOrd="0" destOrd="0" presId="urn:microsoft.com/office/officeart/2005/8/layout/vList5"/>
    <dgm:cxn modelId="{6BA42F49-B2F6-4B85-8170-864C4034E084}" srcId="{4F51BBCC-75A9-4095-9C0A-F7C11263EF4D}" destId="{543F37A6-99EB-43B1-BE23-3444710EF3C8}" srcOrd="1" destOrd="0" parTransId="{7B4DC096-A93D-4360-ABE8-96A2B291FE96}" sibTransId="{329B7AD4-7987-4E58-9999-8484B492F64E}"/>
    <dgm:cxn modelId="{F4A73682-B8B3-4A33-9AD5-C53B739B2AD6}" srcId="{3E7FBAE1-D8B4-4C9C-A90D-ED89BB2DA3A3}" destId="{C947702C-6DC8-472D-8587-923DCCE0B144}" srcOrd="0" destOrd="0" parTransId="{736127EB-411E-4D02-8A4F-EFD000583C53}" sibTransId="{744C6ACA-E956-4304-AF5E-EE4A9E9FE90F}"/>
    <dgm:cxn modelId="{6798A32D-83A5-4380-ACB0-A57642F29E77}" type="presOf" srcId="{8D6B2B2B-03A7-4336-936E-EB9F1FD716EE}" destId="{149D8E84-091B-45C4-BA12-AB3424256145}" srcOrd="0" destOrd="0" presId="urn:microsoft.com/office/officeart/2005/8/layout/vList5"/>
    <dgm:cxn modelId="{4F558FE4-C2D3-4D33-9AF0-60D3BB0ED1F9}" srcId="{8D6B2B2B-03A7-4336-936E-EB9F1FD716EE}" destId="{D903D097-D955-43BA-BEDF-71AED5064098}" srcOrd="1" destOrd="0" parTransId="{E461C1BD-7476-45CD-A34F-613DD07090B4}" sibTransId="{D2703996-DE49-4E92-A5D4-FE9FF2B40D13}"/>
    <dgm:cxn modelId="{CFB16EC0-D9D9-4E66-803F-CA9CE44FFC26}" type="presParOf" srcId="{7F4B49BD-E56E-4CF5-B772-0B4AECD2A1A4}" destId="{D1A12983-02E8-484D-8E81-B38CF3D70D22}" srcOrd="0" destOrd="0" presId="urn:microsoft.com/office/officeart/2005/8/layout/vList5"/>
    <dgm:cxn modelId="{F929FAA4-FDD2-4167-A749-41D4D6A1C0E6}" type="presParOf" srcId="{D1A12983-02E8-484D-8E81-B38CF3D70D22}" destId="{67E3E3D7-3EB3-4C92-9BD2-AC218B70259C}" srcOrd="0" destOrd="0" presId="urn:microsoft.com/office/officeart/2005/8/layout/vList5"/>
    <dgm:cxn modelId="{5FBFE527-0227-4EF4-A200-6CA476663DD7}" type="presParOf" srcId="{D1A12983-02E8-484D-8E81-B38CF3D70D22}" destId="{09B55959-961F-4063-9B26-6DD7070DE648}" srcOrd="1" destOrd="0" presId="urn:microsoft.com/office/officeart/2005/8/layout/vList5"/>
    <dgm:cxn modelId="{85021511-F72B-4066-94CC-F2CEE768F22E}" type="presParOf" srcId="{7F4B49BD-E56E-4CF5-B772-0B4AECD2A1A4}" destId="{2417B4EA-0CDD-4CDE-A493-5C4C675646C3}" srcOrd="1" destOrd="0" presId="urn:microsoft.com/office/officeart/2005/8/layout/vList5"/>
    <dgm:cxn modelId="{76E287C1-7844-45E9-B116-AB97FCDA59C6}" type="presParOf" srcId="{7F4B49BD-E56E-4CF5-B772-0B4AECD2A1A4}" destId="{A8D462B7-92E5-41CB-A1EA-2CA917803AF7}" srcOrd="2" destOrd="0" presId="urn:microsoft.com/office/officeart/2005/8/layout/vList5"/>
    <dgm:cxn modelId="{95FC8E84-D2CE-4A65-BEC3-4D03F3989FAE}" type="presParOf" srcId="{A8D462B7-92E5-41CB-A1EA-2CA917803AF7}" destId="{8558ED01-7D0F-48A3-89C1-45E20E58E072}" srcOrd="0" destOrd="0" presId="urn:microsoft.com/office/officeart/2005/8/layout/vList5"/>
    <dgm:cxn modelId="{D2C0C2C0-35C4-4786-9DFD-20C06D444D6F}" type="presParOf" srcId="{A8D462B7-92E5-41CB-A1EA-2CA917803AF7}" destId="{77C8F663-FF72-4F2F-A58E-36336DE95725}" srcOrd="1" destOrd="0" presId="urn:microsoft.com/office/officeart/2005/8/layout/vList5"/>
    <dgm:cxn modelId="{78D3A4F0-3777-465C-8BA0-346805D5BCC3}" type="presParOf" srcId="{7F4B49BD-E56E-4CF5-B772-0B4AECD2A1A4}" destId="{4391AE7A-D3E0-4885-8903-C77ADC3A96EE}" srcOrd="3" destOrd="0" presId="urn:microsoft.com/office/officeart/2005/8/layout/vList5"/>
    <dgm:cxn modelId="{94939C67-AEAD-4142-BFEF-5077784608FB}" type="presParOf" srcId="{7F4B49BD-E56E-4CF5-B772-0B4AECD2A1A4}" destId="{6BB764F3-5F78-4EE9-8189-5673D1831D38}" srcOrd="4" destOrd="0" presId="urn:microsoft.com/office/officeart/2005/8/layout/vList5"/>
    <dgm:cxn modelId="{28628D95-4C91-4943-8DBF-13F0F46B477F}" type="presParOf" srcId="{6BB764F3-5F78-4EE9-8189-5673D1831D38}" destId="{12097FC9-DA2F-42F2-9A00-9788CC8F54AB}" srcOrd="0" destOrd="0" presId="urn:microsoft.com/office/officeart/2005/8/layout/vList5"/>
    <dgm:cxn modelId="{39552440-B7BA-48C5-846F-5E2902298517}" type="presParOf" srcId="{6BB764F3-5F78-4EE9-8189-5673D1831D38}" destId="{F66702D8-B95B-4016-95DA-98F40DEF3D0D}" srcOrd="1" destOrd="0" presId="urn:microsoft.com/office/officeart/2005/8/layout/vList5"/>
    <dgm:cxn modelId="{CE6FD805-D627-4EA2-8B6C-F62051064B35}" type="presParOf" srcId="{7F4B49BD-E56E-4CF5-B772-0B4AECD2A1A4}" destId="{71B6B780-5DDD-40B5-882F-6090965E18FF}" srcOrd="5" destOrd="0" presId="urn:microsoft.com/office/officeart/2005/8/layout/vList5"/>
    <dgm:cxn modelId="{B39BFC10-AAC3-46BF-8608-2D18303C55B9}" type="presParOf" srcId="{7F4B49BD-E56E-4CF5-B772-0B4AECD2A1A4}" destId="{A02E7E57-E67F-43DE-9F0D-C960B104A70B}" srcOrd="6" destOrd="0" presId="urn:microsoft.com/office/officeart/2005/8/layout/vList5"/>
    <dgm:cxn modelId="{D9A5B552-E73C-414C-969E-A9FBC7EAD52B}" type="presParOf" srcId="{A02E7E57-E67F-43DE-9F0D-C960B104A70B}" destId="{149D8E84-091B-45C4-BA12-AB3424256145}" srcOrd="0" destOrd="0" presId="urn:microsoft.com/office/officeart/2005/8/layout/vList5"/>
    <dgm:cxn modelId="{48C27BCB-7529-47CE-8A22-C158DBC6E692}" type="presParOf" srcId="{A02E7E57-E67F-43DE-9F0D-C960B104A70B}" destId="{2ECB8C89-F66F-4C46-BEDF-6E40BC43ED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33ABF0-5B0A-46C5-9FBB-106E45FDE1F1}" type="doc">
      <dgm:prSet loTypeId="urn:microsoft.com/office/officeart/2005/8/layout/bList2#5" loCatId="list" qsTypeId="urn:microsoft.com/office/officeart/2005/8/quickstyle/simple1" qsCatId="simple" csTypeId="urn:microsoft.com/office/officeart/2005/8/colors/accent1_1" csCatId="accent1" phldr="1"/>
      <dgm:spPr/>
    </dgm:pt>
    <dgm:pt modelId="{5A3C8DFE-ABE7-43F9-B55D-2F0CF7E872BD}">
      <dgm:prSet phldrT="[文本]"/>
      <dgm:spPr/>
      <dgm:t>
        <a:bodyPr/>
        <a:lstStyle/>
        <a:p>
          <a:r>
            <a:rPr lang="zh-CN" altLang="en-US" dirty="0" smtClean="0"/>
            <a:t>移动网络</a:t>
          </a:r>
          <a:endParaRPr lang="zh-CN" altLang="en-US" dirty="0"/>
        </a:p>
      </dgm:t>
    </dgm:pt>
    <dgm:pt modelId="{8D7265E0-C155-43C1-8FF3-0DCD32E9A413}" type="parTrans" cxnId="{59939959-406F-43CF-B898-3885BAFE5A8D}">
      <dgm:prSet/>
      <dgm:spPr/>
      <dgm:t>
        <a:bodyPr/>
        <a:lstStyle/>
        <a:p>
          <a:endParaRPr lang="zh-CN" altLang="en-US"/>
        </a:p>
      </dgm:t>
    </dgm:pt>
    <dgm:pt modelId="{81BBD8E5-0D7D-4001-9FD7-1A4B9175F7BE}" type="sibTrans" cxnId="{59939959-406F-43CF-B898-3885BAFE5A8D}">
      <dgm:prSet/>
      <dgm:spPr/>
      <dgm:t>
        <a:bodyPr/>
        <a:lstStyle/>
        <a:p>
          <a:endParaRPr lang="zh-CN" altLang="en-US"/>
        </a:p>
      </dgm:t>
    </dgm:pt>
    <dgm:pt modelId="{9EF562E5-85CB-4126-9C70-0123477CFC9B}">
      <dgm:prSet phldrT="[文本]"/>
      <dgm:spPr/>
      <dgm:t>
        <a:bodyPr/>
        <a:lstStyle/>
        <a:p>
          <a:r>
            <a:rPr lang="zh-CN" altLang="en-US" dirty="0" smtClean="0"/>
            <a:t>固网网络</a:t>
          </a:r>
          <a:endParaRPr lang="zh-CN" altLang="en-US" dirty="0"/>
        </a:p>
      </dgm:t>
    </dgm:pt>
    <dgm:pt modelId="{0084D03F-E0B4-42EB-91ED-C7E28ADCAEDC}" type="parTrans" cxnId="{160EE902-C11E-4764-BFB8-39FEBFA496F4}">
      <dgm:prSet/>
      <dgm:spPr/>
      <dgm:t>
        <a:bodyPr/>
        <a:lstStyle/>
        <a:p>
          <a:endParaRPr lang="zh-CN" altLang="en-US"/>
        </a:p>
      </dgm:t>
    </dgm:pt>
    <dgm:pt modelId="{8A88CD34-84DA-4864-A4AA-B31FA18F03E1}" type="sibTrans" cxnId="{160EE902-C11E-4764-BFB8-39FEBFA496F4}">
      <dgm:prSet/>
      <dgm:spPr/>
      <dgm:t>
        <a:bodyPr/>
        <a:lstStyle/>
        <a:p>
          <a:endParaRPr lang="zh-CN" altLang="en-US"/>
        </a:p>
      </dgm:t>
    </dgm:pt>
    <dgm:pt modelId="{281AD7C6-B6FB-4B29-9DEA-E5B8094DDEED}">
      <dgm:prSet phldrT="[文本]"/>
      <dgm:spPr/>
      <dgm:t>
        <a:bodyPr/>
        <a:lstStyle/>
        <a:p>
          <a:r>
            <a:rPr lang="en-US" altLang="zh-CN" dirty="0" smtClean="0"/>
            <a:t>LTE&amp;WCDMA</a:t>
          </a:r>
          <a:r>
            <a:rPr lang="zh-CN" altLang="en-US" dirty="0" smtClean="0"/>
            <a:t>覆盖</a:t>
          </a:r>
          <a:endParaRPr lang="zh-CN" altLang="en-US" dirty="0"/>
        </a:p>
      </dgm:t>
    </dgm:pt>
    <dgm:pt modelId="{D74E646E-2B4C-4816-A36D-739A19DD92B9}" type="parTrans" cxnId="{3490C4B5-DF95-4675-B9FC-CFDD138D294F}">
      <dgm:prSet/>
      <dgm:spPr/>
      <dgm:t>
        <a:bodyPr/>
        <a:lstStyle/>
        <a:p>
          <a:endParaRPr lang="zh-CN" altLang="en-US"/>
        </a:p>
      </dgm:t>
    </dgm:pt>
    <dgm:pt modelId="{43501962-F813-431A-9EFD-E6A9E9D7BF9C}" type="sibTrans" cxnId="{3490C4B5-DF95-4675-B9FC-CFDD138D294F}">
      <dgm:prSet/>
      <dgm:spPr/>
      <dgm:t>
        <a:bodyPr/>
        <a:lstStyle/>
        <a:p>
          <a:endParaRPr lang="zh-CN" altLang="en-US"/>
        </a:p>
      </dgm:t>
    </dgm:pt>
    <dgm:pt modelId="{C4813A69-B5BB-4A14-B2C9-DCEEB9380B3C}">
      <dgm:prSet phldrT="[文本]"/>
      <dgm:spPr/>
      <dgm:t>
        <a:bodyPr/>
        <a:lstStyle/>
        <a:p>
          <a:r>
            <a:rPr lang="en-US" altLang="zh-CN" dirty="0" smtClean="0"/>
            <a:t>WIFI</a:t>
          </a:r>
          <a:r>
            <a:rPr lang="zh-CN" altLang="en-US" dirty="0" smtClean="0"/>
            <a:t>网络建设</a:t>
          </a:r>
          <a:endParaRPr lang="zh-CN" altLang="en-US" dirty="0"/>
        </a:p>
      </dgm:t>
    </dgm:pt>
    <dgm:pt modelId="{CF9F033D-ECED-4C14-9B0C-9FB21007F697}" type="parTrans" cxnId="{6C7A19C2-5AD9-491B-8228-E8E14DB7E27C}">
      <dgm:prSet/>
      <dgm:spPr/>
      <dgm:t>
        <a:bodyPr/>
        <a:lstStyle/>
        <a:p>
          <a:endParaRPr lang="zh-CN" altLang="en-US"/>
        </a:p>
      </dgm:t>
    </dgm:pt>
    <dgm:pt modelId="{BF37C0A9-D1F8-42BE-A51C-FA8FCF77C063}" type="sibTrans" cxnId="{6C7A19C2-5AD9-491B-8228-E8E14DB7E27C}">
      <dgm:prSet/>
      <dgm:spPr/>
      <dgm:t>
        <a:bodyPr/>
        <a:lstStyle/>
        <a:p>
          <a:endParaRPr lang="zh-CN" altLang="en-US"/>
        </a:p>
      </dgm:t>
    </dgm:pt>
    <dgm:pt modelId="{5643B8BD-5BE7-45A1-ACB1-38ABC601049B}">
      <dgm:prSet phldrT="[文本]"/>
      <dgm:spPr/>
      <dgm:t>
        <a:bodyPr/>
        <a:lstStyle/>
        <a:p>
          <a:r>
            <a:rPr lang="zh-CN" altLang="en-US" dirty="0" smtClean="0"/>
            <a:t>企业互联网专线（</a:t>
          </a:r>
          <a:r>
            <a:rPr lang="en-US" altLang="zh-CN" dirty="0" smtClean="0"/>
            <a:t>DIA)</a:t>
          </a:r>
          <a:endParaRPr lang="zh-CN" altLang="en-US" dirty="0"/>
        </a:p>
      </dgm:t>
    </dgm:pt>
    <dgm:pt modelId="{574CD516-7409-4E6A-9ECA-2D1CC42A186C}" type="parTrans" cxnId="{4CD0FA48-BACB-4861-9C06-89BA3752FC60}">
      <dgm:prSet/>
      <dgm:spPr/>
      <dgm:t>
        <a:bodyPr/>
        <a:lstStyle/>
        <a:p>
          <a:endParaRPr lang="zh-CN" altLang="en-US"/>
        </a:p>
      </dgm:t>
    </dgm:pt>
    <dgm:pt modelId="{5163F93D-2F01-41F5-90AC-3A03F95C0023}" type="sibTrans" cxnId="{4CD0FA48-BACB-4861-9C06-89BA3752FC60}">
      <dgm:prSet/>
      <dgm:spPr/>
      <dgm:t>
        <a:bodyPr/>
        <a:lstStyle/>
        <a:p>
          <a:endParaRPr lang="zh-CN" altLang="en-US"/>
        </a:p>
      </dgm:t>
    </dgm:pt>
    <dgm:pt modelId="{D5A3A415-0D25-41AC-AA0F-6938561316EF}">
      <dgm:prSet phldrT="[文本]"/>
      <dgm:spPr/>
      <dgm:t>
        <a:bodyPr/>
        <a:lstStyle/>
        <a:p>
          <a:r>
            <a:rPr lang="zh-CN" altLang="en-US" dirty="0" smtClean="0"/>
            <a:t>数据电路（</a:t>
          </a:r>
          <a:r>
            <a:rPr lang="en-US" altLang="zh-CN" dirty="0" smtClean="0"/>
            <a:t>MSTP)</a:t>
          </a:r>
          <a:endParaRPr lang="zh-CN" altLang="en-US" dirty="0"/>
        </a:p>
      </dgm:t>
    </dgm:pt>
    <dgm:pt modelId="{24AD04E3-49C7-4D14-8D90-63AFA843C99C}" type="parTrans" cxnId="{357809FA-5DE6-4D6E-A1D4-0FC7860CE5F2}">
      <dgm:prSet/>
      <dgm:spPr/>
      <dgm:t>
        <a:bodyPr/>
        <a:lstStyle/>
        <a:p>
          <a:endParaRPr lang="zh-CN" altLang="en-US"/>
        </a:p>
      </dgm:t>
    </dgm:pt>
    <dgm:pt modelId="{DA9A3A55-F575-49C8-9998-BB4F074A62B9}" type="sibTrans" cxnId="{357809FA-5DE6-4D6E-A1D4-0FC7860CE5F2}">
      <dgm:prSet/>
      <dgm:spPr/>
      <dgm:t>
        <a:bodyPr/>
        <a:lstStyle/>
        <a:p>
          <a:endParaRPr lang="zh-CN" altLang="en-US"/>
        </a:p>
      </dgm:t>
    </dgm:pt>
    <dgm:pt modelId="{9C9832E9-A185-4AC8-85DA-FF9E17DB1AD5}">
      <dgm:prSet phldrT="[文本]"/>
      <dgm:spPr/>
      <dgm:t>
        <a:bodyPr/>
        <a:lstStyle/>
        <a:p>
          <a:r>
            <a:rPr lang="zh-CN" altLang="en-US" dirty="0" smtClean="0"/>
            <a:t>基础语音：集线通、易话通、商</a:t>
          </a:r>
          <a:r>
            <a:rPr lang="en-US" altLang="zh-CN" dirty="0" smtClean="0"/>
            <a:t>E</a:t>
          </a:r>
          <a:r>
            <a:rPr lang="zh-CN" altLang="en-US" dirty="0" smtClean="0"/>
            <a:t>通</a:t>
          </a:r>
          <a:endParaRPr lang="zh-CN" altLang="en-US" dirty="0"/>
        </a:p>
      </dgm:t>
    </dgm:pt>
    <dgm:pt modelId="{580F73D4-1D4A-40A2-97E6-B2B717F4719A}" type="parTrans" cxnId="{ECCB56BE-FE9E-4F26-A7CA-C101A61A481B}">
      <dgm:prSet/>
      <dgm:spPr/>
      <dgm:t>
        <a:bodyPr/>
        <a:lstStyle/>
        <a:p>
          <a:endParaRPr lang="zh-CN" altLang="en-US"/>
        </a:p>
      </dgm:t>
    </dgm:pt>
    <dgm:pt modelId="{106F62F0-2DD5-4B93-AC8E-C4780E61AEE5}" type="sibTrans" cxnId="{ECCB56BE-FE9E-4F26-A7CA-C101A61A481B}">
      <dgm:prSet/>
      <dgm:spPr/>
      <dgm:t>
        <a:bodyPr/>
        <a:lstStyle/>
        <a:p>
          <a:endParaRPr lang="zh-CN" altLang="en-US"/>
        </a:p>
      </dgm:t>
    </dgm:pt>
    <dgm:pt modelId="{8FCB5949-DB07-4839-86F3-5212D45A0D21}">
      <dgm:prSet phldrT="[文本]"/>
      <dgm:spPr/>
      <dgm:t>
        <a:bodyPr/>
        <a:lstStyle/>
        <a:p>
          <a:r>
            <a:rPr lang="zh-CN" altLang="en-US" dirty="0" smtClean="0"/>
            <a:t>室内分布</a:t>
          </a:r>
          <a:endParaRPr lang="zh-CN" altLang="en-US" dirty="0"/>
        </a:p>
      </dgm:t>
    </dgm:pt>
    <dgm:pt modelId="{BB8B929C-24A2-4077-B2C2-3121F053C36F}" type="parTrans" cxnId="{AD004E8A-53B6-4E83-8450-DC0F745BB993}">
      <dgm:prSet/>
      <dgm:spPr/>
      <dgm:t>
        <a:bodyPr/>
        <a:lstStyle/>
        <a:p>
          <a:endParaRPr lang="zh-CN" altLang="en-US"/>
        </a:p>
      </dgm:t>
    </dgm:pt>
    <dgm:pt modelId="{15ED615B-AFEC-4A53-94F1-E77933FC4F1A}" type="sibTrans" cxnId="{AD004E8A-53B6-4E83-8450-DC0F745BB993}">
      <dgm:prSet/>
      <dgm:spPr/>
      <dgm:t>
        <a:bodyPr/>
        <a:lstStyle/>
        <a:p>
          <a:endParaRPr lang="zh-CN" altLang="en-US"/>
        </a:p>
      </dgm:t>
    </dgm:pt>
    <dgm:pt modelId="{CDBF992C-9666-4205-8120-DA145C3B98EC}">
      <dgm:prSet phldrT="[文本]"/>
      <dgm:spPr/>
      <dgm:t>
        <a:bodyPr/>
        <a:lstStyle/>
        <a:p>
          <a:r>
            <a:rPr lang="zh-CN" altLang="en-US" dirty="0" smtClean="0"/>
            <a:t>增值服务：微信沃派、微信沃友</a:t>
          </a:r>
          <a:endParaRPr lang="zh-CN" altLang="en-US" dirty="0"/>
        </a:p>
      </dgm:t>
    </dgm:pt>
    <dgm:pt modelId="{9DF901ED-A102-4AA0-84DE-E6B9BD17B874}" type="parTrans" cxnId="{E20E245A-E318-485F-84FC-257AB1CCCB62}">
      <dgm:prSet/>
      <dgm:spPr/>
    </dgm:pt>
    <dgm:pt modelId="{28E503E8-A116-40AF-B373-7E29451EAC20}" type="sibTrans" cxnId="{E20E245A-E318-485F-84FC-257AB1CCCB62}">
      <dgm:prSet/>
      <dgm:spPr/>
    </dgm:pt>
    <dgm:pt modelId="{D5B0902E-05F3-4013-B9DF-E05DE6469AAD}" type="pres">
      <dgm:prSet presAssocID="{8A33ABF0-5B0A-46C5-9FBB-106E45FDE1F1}" presName="diagram" presStyleCnt="0">
        <dgm:presLayoutVars>
          <dgm:dir/>
          <dgm:animLvl val="lvl"/>
          <dgm:resizeHandles val="exact"/>
        </dgm:presLayoutVars>
      </dgm:prSet>
      <dgm:spPr/>
    </dgm:pt>
    <dgm:pt modelId="{D277038E-B188-4D7A-BF08-E69C5F09B104}" type="pres">
      <dgm:prSet presAssocID="{5A3C8DFE-ABE7-43F9-B55D-2F0CF7E872BD}" presName="compNode" presStyleCnt="0"/>
      <dgm:spPr/>
    </dgm:pt>
    <dgm:pt modelId="{66103325-A132-4C55-B0AE-55D7C0A4F906}" type="pres">
      <dgm:prSet presAssocID="{5A3C8DFE-ABE7-43F9-B55D-2F0CF7E872BD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5AEB2B-12A7-41F5-82A6-1060E77E9BDA}" type="pres">
      <dgm:prSet presAssocID="{5A3C8DFE-ABE7-43F9-B55D-2F0CF7E872B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B4AF5A-0151-470C-85A2-DE2DB908C4BA}" type="pres">
      <dgm:prSet presAssocID="{5A3C8DFE-ABE7-43F9-B55D-2F0CF7E872BD}" presName="parentRect" presStyleLbl="alignNode1" presStyleIdx="0" presStyleCnt="2"/>
      <dgm:spPr/>
      <dgm:t>
        <a:bodyPr/>
        <a:lstStyle/>
        <a:p>
          <a:endParaRPr lang="zh-CN" altLang="en-US"/>
        </a:p>
      </dgm:t>
    </dgm:pt>
    <dgm:pt modelId="{9CE17914-9F7A-4FAF-86D1-07AB696ABF7D}" type="pres">
      <dgm:prSet presAssocID="{5A3C8DFE-ABE7-43F9-B55D-2F0CF7E872BD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AD482A-6502-44BE-BD62-3FBE25F264ED}" type="pres">
      <dgm:prSet presAssocID="{81BBD8E5-0D7D-4001-9FD7-1A4B9175F7B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EA3FFDC-55DB-4AD2-97D8-1B362FF0AE63}" type="pres">
      <dgm:prSet presAssocID="{9EF562E5-85CB-4126-9C70-0123477CFC9B}" presName="compNode" presStyleCnt="0"/>
      <dgm:spPr/>
    </dgm:pt>
    <dgm:pt modelId="{E3194739-28DC-412E-AB50-394FF152F983}" type="pres">
      <dgm:prSet presAssocID="{9EF562E5-85CB-4126-9C70-0123477CFC9B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733BE2-5012-4768-AB4D-4EC5A2B63CDD}" type="pres">
      <dgm:prSet presAssocID="{9EF562E5-85CB-4126-9C70-0123477CFC9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057A72-50E5-4DDF-9741-5A0DE2B961C3}" type="pres">
      <dgm:prSet presAssocID="{9EF562E5-85CB-4126-9C70-0123477CFC9B}" presName="parentRect" presStyleLbl="alignNode1" presStyleIdx="1" presStyleCnt="2"/>
      <dgm:spPr/>
      <dgm:t>
        <a:bodyPr/>
        <a:lstStyle/>
        <a:p>
          <a:endParaRPr lang="zh-CN" altLang="en-US"/>
        </a:p>
      </dgm:t>
    </dgm:pt>
    <dgm:pt modelId="{44AEF492-5B98-4AE5-A1DF-B29980EACF28}" type="pres">
      <dgm:prSet presAssocID="{9EF562E5-85CB-4126-9C70-0123477CFC9B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9939959-406F-43CF-B898-3885BAFE5A8D}" srcId="{8A33ABF0-5B0A-46C5-9FBB-106E45FDE1F1}" destId="{5A3C8DFE-ABE7-43F9-B55D-2F0CF7E872BD}" srcOrd="0" destOrd="0" parTransId="{8D7265E0-C155-43C1-8FF3-0DCD32E9A413}" sibTransId="{81BBD8E5-0D7D-4001-9FD7-1A4B9175F7BE}"/>
    <dgm:cxn modelId="{59C3F526-62A0-4B19-8F30-859C79ADDD3C}" type="presOf" srcId="{5A3C8DFE-ABE7-43F9-B55D-2F0CF7E872BD}" destId="{125AEB2B-12A7-41F5-82A6-1060E77E9BDA}" srcOrd="0" destOrd="0" presId="urn:microsoft.com/office/officeart/2005/8/layout/bList2#5"/>
    <dgm:cxn modelId="{AE35F2F9-81DC-4D90-BD4C-4B75BD9D02A4}" type="presOf" srcId="{9C9832E9-A185-4AC8-85DA-FF9E17DB1AD5}" destId="{E3194739-28DC-412E-AB50-394FF152F983}" srcOrd="0" destOrd="2" presId="urn:microsoft.com/office/officeart/2005/8/layout/bList2#5"/>
    <dgm:cxn modelId="{4CD0FA48-BACB-4861-9C06-89BA3752FC60}" srcId="{9EF562E5-85CB-4126-9C70-0123477CFC9B}" destId="{5643B8BD-5BE7-45A1-ACB1-38ABC601049B}" srcOrd="0" destOrd="0" parTransId="{574CD516-7409-4E6A-9ECA-2D1CC42A186C}" sibTransId="{5163F93D-2F01-41F5-90AC-3A03F95C0023}"/>
    <dgm:cxn modelId="{FEFAC415-D8B2-4E2D-941D-74E2B57842CF}" type="presOf" srcId="{5A3C8DFE-ABE7-43F9-B55D-2F0CF7E872BD}" destId="{87B4AF5A-0151-470C-85A2-DE2DB908C4BA}" srcOrd="1" destOrd="0" presId="urn:microsoft.com/office/officeart/2005/8/layout/bList2#5"/>
    <dgm:cxn modelId="{ECCB56BE-FE9E-4F26-A7CA-C101A61A481B}" srcId="{9EF562E5-85CB-4126-9C70-0123477CFC9B}" destId="{9C9832E9-A185-4AC8-85DA-FF9E17DB1AD5}" srcOrd="2" destOrd="0" parTransId="{580F73D4-1D4A-40A2-97E6-B2B717F4719A}" sibTransId="{106F62F0-2DD5-4B93-AC8E-C4780E61AEE5}"/>
    <dgm:cxn modelId="{AD004E8A-53B6-4E83-8450-DC0F745BB993}" srcId="{5A3C8DFE-ABE7-43F9-B55D-2F0CF7E872BD}" destId="{8FCB5949-DB07-4839-86F3-5212D45A0D21}" srcOrd="2" destOrd="0" parTransId="{BB8B929C-24A2-4077-B2C2-3121F053C36F}" sibTransId="{15ED615B-AFEC-4A53-94F1-E77933FC4F1A}"/>
    <dgm:cxn modelId="{160EE902-C11E-4764-BFB8-39FEBFA496F4}" srcId="{8A33ABF0-5B0A-46C5-9FBB-106E45FDE1F1}" destId="{9EF562E5-85CB-4126-9C70-0123477CFC9B}" srcOrd="1" destOrd="0" parTransId="{0084D03F-E0B4-42EB-91ED-C7E28ADCAEDC}" sibTransId="{8A88CD34-84DA-4864-A4AA-B31FA18F03E1}"/>
    <dgm:cxn modelId="{19D1686A-74BD-42F8-930D-8B82C5143E19}" type="presOf" srcId="{9EF562E5-85CB-4126-9C70-0123477CFC9B}" destId="{99733BE2-5012-4768-AB4D-4EC5A2B63CDD}" srcOrd="0" destOrd="0" presId="urn:microsoft.com/office/officeart/2005/8/layout/bList2#5"/>
    <dgm:cxn modelId="{3732FC25-5A21-4115-A12E-93F66E08A28A}" type="presOf" srcId="{281AD7C6-B6FB-4B29-9DEA-E5B8094DDEED}" destId="{66103325-A132-4C55-B0AE-55D7C0A4F906}" srcOrd="0" destOrd="0" presId="urn:microsoft.com/office/officeart/2005/8/layout/bList2#5"/>
    <dgm:cxn modelId="{B84A2572-3E68-47DA-AA46-9C018D77FAEC}" type="presOf" srcId="{8FCB5949-DB07-4839-86F3-5212D45A0D21}" destId="{66103325-A132-4C55-B0AE-55D7C0A4F906}" srcOrd="0" destOrd="2" presId="urn:microsoft.com/office/officeart/2005/8/layout/bList2#5"/>
    <dgm:cxn modelId="{6C7A19C2-5AD9-491B-8228-E8E14DB7E27C}" srcId="{5A3C8DFE-ABE7-43F9-B55D-2F0CF7E872BD}" destId="{C4813A69-B5BB-4A14-B2C9-DCEEB9380B3C}" srcOrd="1" destOrd="0" parTransId="{CF9F033D-ECED-4C14-9B0C-9FB21007F697}" sibTransId="{BF37C0A9-D1F8-42BE-A51C-FA8FCF77C063}"/>
    <dgm:cxn modelId="{845335FF-067D-4519-8F8D-4FC1F5F4D02A}" type="presOf" srcId="{8A33ABF0-5B0A-46C5-9FBB-106E45FDE1F1}" destId="{D5B0902E-05F3-4013-B9DF-E05DE6469AAD}" srcOrd="0" destOrd="0" presId="urn:microsoft.com/office/officeart/2005/8/layout/bList2#5"/>
    <dgm:cxn modelId="{B1C26158-A7ED-4DC0-9AAD-29DD2A07FEB0}" type="presOf" srcId="{9EF562E5-85CB-4126-9C70-0123477CFC9B}" destId="{9F057A72-50E5-4DDF-9741-5A0DE2B961C3}" srcOrd="1" destOrd="0" presId="urn:microsoft.com/office/officeart/2005/8/layout/bList2#5"/>
    <dgm:cxn modelId="{E20E245A-E318-485F-84FC-257AB1CCCB62}" srcId="{5A3C8DFE-ABE7-43F9-B55D-2F0CF7E872BD}" destId="{CDBF992C-9666-4205-8120-DA145C3B98EC}" srcOrd="3" destOrd="0" parTransId="{9DF901ED-A102-4AA0-84DE-E6B9BD17B874}" sibTransId="{28E503E8-A116-40AF-B373-7E29451EAC20}"/>
    <dgm:cxn modelId="{357809FA-5DE6-4D6E-A1D4-0FC7860CE5F2}" srcId="{9EF562E5-85CB-4126-9C70-0123477CFC9B}" destId="{D5A3A415-0D25-41AC-AA0F-6938561316EF}" srcOrd="1" destOrd="0" parTransId="{24AD04E3-49C7-4D14-8D90-63AFA843C99C}" sibTransId="{DA9A3A55-F575-49C8-9998-BB4F074A62B9}"/>
    <dgm:cxn modelId="{814A6194-D18E-4405-9520-BD03DA952DE8}" type="presOf" srcId="{81BBD8E5-0D7D-4001-9FD7-1A4B9175F7BE}" destId="{6BAD482A-6502-44BE-BD62-3FBE25F264ED}" srcOrd="0" destOrd="0" presId="urn:microsoft.com/office/officeart/2005/8/layout/bList2#5"/>
    <dgm:cxn modelId="{3490C4B5-DF95-4675-B9FC-CFDD138D294F}" srcId="{5A3C8DFE-ABE7-43F9-B55D-2F0CF7E872BD}" destId="{281AD7C6-B6FB-4B29-9DEA-E5B8094DDEED}" srcOrd="0" destOrd="0" parTransId="{D74E646E-2B4C-4816-A36D-739A19DD92B9}" sibTransId="{43501962-F813-431A-9EFD-E6A9E9D7BF9C}"/>
    <dgm:cxn modelId="{BEE129B3-903F-4819-9668-0EA0374FF098}" type="presOf" srcId="{CDBF992C-9666-4205-8120-DA145C3B98EC}" destId="{66103325-A132-4C55-B0AE-55D7C0A4F906}" srcOrd="0" destOrd="3" presId="urn:microsoft.com/office/officeart/2005/8/layout/bList2#5"/>
    <dgm:cxn modelId="{F5DB9401-DF1D-4AD3-90F6-39AAC2781715}" type="presOf" srcId="{D5A3A415-0D25-41AC-AA0F-6938561316EF}" destId="{E3194739-28DC-412E-AB50-394FF152F983}" srcOrd="0" destOrd="1" presId="urn:microsoft.com/office/officeart/2005/8/layout/bList2#5"/>
    <dgm:cxn modelId="{B6F980C6-5C08-4ED1-9839-6D3FBFA14126}" type="presOf" srcId="{5643B8BD-5BE7-45A1-ACB1-38ABC601049B}" destId="{E3194739-28DC-412E-AB50-394FF152F983}" srcOrd="0" destOrd="0" presId="urn:microsoft.com/office/officeart/2005/8/layout/bList2#5"/>
    <dgm:cxn modelId="{9747FB31-4A20-4C81-8829-77845613928D}" type="presOf" srcId="{C4813A69-B5BB-4A14-B2C9-DCEEB9380B3C}" destId="{66103325-A132-4C55-B0AE-55D7C0A4F906}" srcOrd="0" destOrd="1" presId="urn:microsoft.com/office/officeart/2005/8/layout/bList2#5"/>
    <dgm:cxn modelId="{20231F5C-7261-4BD3-BDA7-8D3C29893430}" type="presParOf" srcId="{D5B0902E-05F3-4013-B9DF-E05DE6469AAD}" destId="{D277038E-B188-4D7A-BF08-E69C5F09B104}" srcOrd="0" destOrd="0" presId="urn:microsoft.com/office/officeart/2005/8/layout/bList2#5"/>
    <dgm:cxn modelId="{9C17F1DC-0BD7-4C4D-B8E2-AE0CB510676A}" type="presParOf" srcId="{D277038E-B188-4D7A-BF08-E69C5F09B104}" destId="{66103325-A132-4C55-B0AE-55D7C0A4F906}" srcOrd="0" destOrd="0" presId="urn:microsoft.com/office/officeart/2005/8/layout/bList2#5"/>
    <dgm:cxn modelId="{009CE87F-0C3A-44D0-86C9-F9205DFDA12F}" type="presParOf" srcId="{D277038E-B188-4D7A-BF08-E69C5F09B104}" destId="{125AEB2B-12A7-41F5-82A6-1060E77E9BDA}" srcOrd="1" destOrd="0" presId="urn:microsoft.com/office/officeart/2005/8/layout/bList2#5"/>
    <dgm:cxn modelId="{17D8F53D-9447-468B-A09C-60EEF9F1C36B}" type="presParOf" srcId="{D277038E-B188-4D7A-BF08-E69C5F09B104}" destId="{87B4AF5A-0151-470C-85A2-DE2DB908C4BA}" srcOrd="2" destOrd="0" presId="urn:microsoft.com/office/officeart/2005/8/layout/bList2#5"/>
    <dgm:cxn modelId="{2301574A-F573-4FDD-A653-79BAB1F6D149}" type="presParOf" srcId="{D277038E-B188-4D7A-BF08-E69C5F09B104}" destId="{9CE17914-9F7A-4FAF-86D1-07AB696ABF7D}" srcOrd="3" destOrd="0" presId="urn:microsoft.com/office/officeart/2005/8/layout/bList2#5"/>
    <dgm:cxn modelId="{03824033-0199-4E0C-BD45-02579FFCBD73}" type="presParOf" srcId="{D5B0902E-05F3-4013-B9DF-E05DE6469AAD}" destId="{6BAD482A-6502-44BE-BD62-3FBE25F264ED}" srcOrd="1" destOrd="0" presId="urn:microsoft.com/office/officeart/2005/8/layout/bList2#5"/>
    <dgm:cxn modelId="{872767C8-EE08-4B96-B2CE-26DE52C9353F}" type="presParOf" srcId="{D5B0902E-05F3-4013-B9DF-E05DE6469AAD}" destId="{EEA3FFDC-55DB-4AD2-97D8-1B362FF0AE63}" srcOrd="2" destOrd="0" presId="urn:microsoft.com/office/officeart/2005/8/layout/bList2#5"/>
    <dgm:cxn modelId="{63EA9434-B39A-4146-8309-C0C5426A6DA6}" type="presParOf" srcId="{EEA3FFDC-55DB-4AD2-97D8-1B362FF0AE63}" destId="{E3194739-28DC-412E-AB50-394FF152F983}" srcOrd="0" destOrd="0" presId="urn:microsoft.com/office/officeart/2005/8/layout/bList2#5"/>
    <dgm:cxn modelId="{A75A6759-65FD-4C03-982C-FDA49247C4A0}" type="presParOf" srcId="{EEA3FFDC-55DB-4AD2-97D8-1B362FF0AE63}" destId="{99733BE2-5012-4768-AB4D-4EC5A2B63CDD}" srcOrd="1" destOrd="0" presId="urn:microsoft.com/office/officeart/2005/8/layout/bList2#5"/>
    <dgm:cxn modelId="{9878287C-3662-484A-BF77-DD6E2BE5AD7D}" type="presParOf" srcId="{EEA3FFDC-55DB-4AD2-97D8-1B362FF0AE63}" destId="{9F057A72-50E5-4DDF-9741-5A0DE2B961C3}" srcOrd="2" destOrd="0" presId="urn:microsoft.com/office/officeart/2005/8/layout/bList2#5"/>
    <dgm:cxn modelId="{45CE2DDB-35C4-43E6-8006-AD886CC02D9F}" type="presParOf" srcId="{EEA3FFDC-55DB-4AD2-97D8-1B362FF0AE63}" destId="{44AEF492-5B98-4AE5-A1DF-B29980EACF28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79909-B34D-49C3-94F9-8C0CD63B2EC2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C7A0B35-226D-46A8-AF07-E6BB8319388C}">
      <dgm:prSet phldrT="[文本]" custT="1"/>
      <dgm:spPr/>
      <dgm:t>
        <a:bodyPr/>
        <a:lstStyle/>
        <a:p>
          <a:r>
            <a:rPr lang="en-US" altLang="zh-CN" sz="14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Kernel </a:t>
          </a:r>
          <a:r>
            <a:rPr lang="en-US" altLang="zh-CN" sz="900" b="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(</a:t>
          </a:r>
          <a:r>
            <a:rPr lang="zh-CN" altLang="en-US" sz="900" b="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调度分配</a:t>
          </a:r>
          <a:r>
            <a:rPr lang="en-US" altLang="zh-CN" sz="900" b="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)</a:t>
          </a:r>
          <a:endParaRPr lang="zh-CN" altLang="en-US" sz="900" b="0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98B91BA0-C7D3-413E-8598-E76B72BEBF84}" type="parTrans" cxnId="{75B1789A-F0D8-4A13-993C-61BD705A14CA}">
      <dgm:prSet/>
      <dgm:spPr/>
      <dgm:t>
        <a:bodyPr/>
        <a:lstStyle/>
        <a:p>
          <a:endParaRPr lang="zh-CN" altLang="en-US"/>
        </a:p>
      </dgm:t>
    </dgm:pt>
    <dgm:pt modelId="{A06BC0CD-4D68-40E7-A6F7-C4C523BF1E12}" type="sibTrans" cxnId="{75B1789A-F0D8-4A13-993C-61BD705A14CA}">
      <dgm:prSet/>
      <dgm:spPr/>
      <dgm:t>
        <a:bodyPr/>
        <a:lstStyle/>
        <a:p>
          <a:endParaRPr lang="zh-CN" altLang="en-US"/>
        </a:p>
      </dgm:t>
    </dgm:pt>
    <dgm:pt modelId="{BCF45FFD-1590-48AC-9912-78C753D1C0AE}">
      <dgm:prSet phldrT="[文本]" custT="1"/>
      <dgm:spPr/>
      <dgm:t>
        <a:bodyPr/>
        <a:lstStyle/>
        <a:p>
          <a:r>
            <a:rPr lang="en-US" altLang="zh-CN" sz="1000" b="1" dirty="0" err="1" smtClean="0">
              <a:latin typeface="Arial" pitchFamily="34" charset="0"/>
              <a:ea typeface="微软雅黑" pitchFamily="34" charset="-122"/>
              <a:cs typeface="Arial" pitchFamily="34" charset="0"/>
            </a:rPr>
            <a:t>iECS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68128E0F-0B62-40F4-933C-F688BC220F5D}" type="parTrans" cxnId="{0904D69A-3CD7-4AD0-B867-0A46DEE6229A}">
      <dgm:prSet/>
      <dgm:spPr/>
      <dgm:t>
        <a:bodyPr/>
        <a:lstStyle/>
        <a:p>
          <a:endParaRPr lang="zh-CN" altLang="en-US"/>
        </a:p>
      </dgm:t>
    </dgm:pt>
    <dgm:pt modelId="{BA3380D9-F789-46F6-B87D-E2FA737500D0}" type="sibTrans" cxnId="{0904D69A-3CD7-4AD0-B867-0A46DEE6229A}">
      <dgm:prSet/>
      <dgm:spPr/>
      <dgm:t>
        <a:bodyPr/>
        <a:lstStyle/>
        <a:p>
          <a:endParaRPr lang="zh-CN" altLang="en-US"/>
        </a:p>
      </dgm:t>
    </dgm:pt>
    <dgm:pt modelId="{A5C093A9-D6B7-4FE8-9BB7-81BF8F0F989C}">
      <dgm:prSet phldrT="[文本]" custT="1"/>
      <dgm:spPr/>
      <dgm:t>
        <a:bodyPr/>
        <a:lstStyle/>
        <a:p>
          <a:r>
            <a:rPr lang="en-US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CSS2000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27A702B2-FAE8-477A-A8CF-58CE69F2D33F}" type="parTrans" cxnId="{378B7A21-146B-4117-A16C-8C8AE176EFC9}">
      <dgm:prSet/>
      <dgm:spPr/>
      <dgm:t>
        <a:bodyPr/>
        <a:lstStyle/>
        <a:p>
          <a:endParaRPr lang="zh-CN" altLang="en-US"/>
        </a:p>
      </dgm:t>
    </dgm:pt>
    <dgm:pt modelId="{63FA1E63-DC96-48A3-B8F1-75F4245137B6}" type="sibTrans" cxnId="{378B7A21-146B-4117-A16C-8C8AE176EFC9}">
      <dgm:prSet/>
      <dgm:spPr/>
      <dgm:t>
        <a:bodyPr/>
        <a:lstStyle/>
        <a:p>
          <a:endParaRPr lang="zh-CN" altLang="en-US"/>
        </a:p>
      </dgm:t>
    </dgm:pt>
    <dgm:pt modelId="{F36A041E-E3E0-4A07-988E-9C237C1AD56E}" type="pres">
      <dgm:prSet presAssocID="{C8679909-B34D-49C3-94F9-8C0CD63B2E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4013BDD-D71E-4F9A-9E3F-4850D310DF51}" type="pres">
      <dgm:prSet presAssocID="{4C7A0B35-226D-46A8-AF07-E6BB8319388C}" presName="centerShape" presStyleLbl="node0" presStyleIdx="0" presStyleCnt="1" custScaleX="124723"/>
      <dgm:spPr/>
      <dgm:t>
        <a:bodyPr/>
        <a:lstStyle/>
        <a:p>
          <a:endParaRPr lang="zh-CN" altLang="en-US"/>
        </a:p>
      </dgm:t>
    </dgm:pt>
    <dgm:pt modelId="{E122C00F-D3E5-47E6-9D3A-7AF6087128D8}" type="pres">
      <dgm:prSet presAssocID="{BCF45FFD-1590-48AC-9912-78C753D1C0AE}" presName="node" presStyleLbl="node1" presStyleIdx="0" presStyleCnt="2" custScaleX="1233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79DA97-E897-46BA-8F2C-8327AF2854FC}" type="pres">
      <dgm:prSet presAssocID="{BCF45FFD-1590-48AC-9912-78C753D1C0AE}" presName="dummy" presStyleCnt="0"/>
      <dgm:spPr/>
      <dgm:t>
        <a:bodyPr/>
        <a:lstStyle/>
        <a:p>
          <a:endParaRPr lang="zh-CN" altLang="en-US"/>
        </a:p>
      </dgm:t>
    </dgm:pt>
    <dgm:pt modelId="{98712229-A218-4D55-8098-959A36C88D35}" type="pres">
      <dgm:prSet presAssocID="{BA3380D9-F789-46F6-B87D-E2FA737500D0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8ADA3B01-794D-4E30-86E1-D10D65B3F225}" type="pres">
      <dgm:prSet presAssocID="{A5C093A9-D6B7-4FE8-9BB7-81BF8F0F989C}" presName="node" presStyleLbl="node1" presStyleIdx="1" presStyleCnt="2" custScaleX="11403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E5F3BA-314E-4BC7-8986-9F16F5FC4913}" type="pres">
      <dgm:prSet presAssocID="{A5C093A9-D6B7-4FE8-9BB7-81BF8F0F989C}" presName="dummy" presStyleCnt="0"/>
      <dgm:spPr/>
      <dgm:t>
        <a:bodyPr/>
        <a:lstStyle/>
        <a:p>
          <a:endParaRPr lang="zh-CN" altLang="en-US"/>
        </a:p>
      </dgm:t>
    </dgm:pt>
    <dgm:pt modelId="{6281CAEE-6610-46BC-80CE-460162E0C9EA}" type="pres">
      <dgm:prSet presAssocID="{63FA1E63-DC96-48A3-B8F1-75F4245137B6}" presName="sibTrans" presStyleLbl="sibTrans2D1" presStyleIdx="1" presStyleCnt="2"/>
      <dgm:spPr/>
      <dgm:t>
        <a:bodyPr/>
        <a:lstStyle/>
        <a:p>
          <a:endParaRPr lang="zh-CN" altLang="en-US"/>
        </a:p>
      </dgm:t>
    </dgm:pt>
  </dgm:ptLst>
  <dgm:cxnLst>
    <dgm:cxn modelId="{F6992348-D5D6-4CE1-BFF9-E2AE9B261378}" type="presOf" srcId="{BA3380D9-F789-46F6-B87D-E2FA737500D0}" destId="{98712229-A218-4D55-8098-959A36C88D35}" srcOrd="0" destOrd="0" presId="urn:microsoft.com/office/officeart/2005/8/layout/radial6"/>
    <dgm:cxn modelId="{0904D69A-3CD7-4AD0-B867-0A46DEE6229A}" srcId="{4C7A0B35-226D-46A8-AF07-E6BB8319388C}" destId="{BCF45FFD-1590-48AC-9912-78C753D1C0AE}" srcOrd="0" destOrd="0" parTransId="{68128E0F-0B62-40F4-933C-F688BC220F5D}" sibTransId="{BA3380D9-F789-46F6-B87D-E2FA737500D0}"/>
    <dgm:cxn modelId="{035FA42A-4A0C-48CF-BF6A-5741CFF21F33}" type="presOf" srcId="{C8679909-B34D-49C3-94F9-8C0CD63B2EC2}" destId="{F36A041E-E3E0-4A07-988E-9C237C1AD56E}" srcOrd="0" destOrd="0" presId="urn:microsoft.com/office/officeart/2005/8/layout/radial6"/>
    <dgm:cxn modelId="{F5F59362-CBF1-43F7-B68F-A2B4CB70F6BA}" type="presOf" srcId="{4C7A0B35-226D-46A8-AF07-E6BB8319388C}" destId="{74013BDD-D71E-4F9A-9E3F-4850D310DF51}" srcOrd="0" destOrd="0" presId="urn:microsoft.com/office/officeart/2005/8/layout/radial6"/>
    <dgm:cxn modelId="{9E2164B1-17E1-4D8E-9780-E4FC2B577C05}" type="presOf" srcId="{BCF45FFD-1590-48AC-9912-78C753D1C0AE}" destId="{E122C00F-D3E5-47E6-9D3A-7AF6087128D8}" srcOrd="0" destOrd="0" presId="urn:microsoft.com/office/officeart/2005/8/layout/radial6"/>
    <dgm:cxn modelId="{E0B60985-E6CA-402C-B0C8-1F29BEAA315F}" type="presOf" srcId="{63FA1E63-DC96-48A3-B8F1-75F4245137B6}" destId="{6281CAEE-6610-46BC-80CE-460162E0C9EA}" srcOrd="0" destOrd="0" presId="urn:microsoft.com/office/officeart/2005/8/layout/radial6"/>
    <dgm:cxn modelId="{E5E9430C-FC0E-4700-B34C-AAAECAD3E261}" type="presOf" srcId="{A5C093A9-D6B7-4FE8-9BB7-81BF8F0F989C}" destId="{8ADA3B01-794D-4E30-86E1-D10D65B3F225}" srcOrd="0" destOrd="0" presId="urn:microsoft.com/office/officeart/2005/8/layout/radial6"/>
    <dgm:cxn modelId="{378B7A21-146B-4117-A16C-8C8AE176EFC9}" srcId="{4C7A0B35-226D-46A8-AF07-E6BB8319388C}" destId="{A5C093A9-D6B7-4FE8-9BB7-81BF8F0F989C}" srcOrd="1" destOrd="0" parTransId="{27A702B2-FAE8-477A-A8CF-58CE69F2D33F}" sibTransId="{63FA1E63-DC96-48A3-B8F1-75F4245137B6}"/>
    <dgm:cxn modelId="{75B1789A-F0D8-4A13-993C-61BD705A14CA}" srcId="{C8679909-B34D-49C3-94F9-8C0CD63B2EC2}" destId="{4C7A0B35-226D-46A8-AF07-E6BB8319388C}" srcOrd="0" destOrd="0" parTransId="{98B91BA0-C7D3-413E-8598-E76B72BEBF84}" sibTransId="{A06BC0CD-4D68-40E7-A6F7-C4C523BF1E12}"/>
    <dgm:cxn modelId="{2489B6BE-8C9A-4A82-8913-96C34E29B3BF}" type="presParOf" srcId="{F36A041E-E3E0-4A07-988E-9C237C1AD56E}" destId="{74013BDD-D71E-4F9A-9E3F-4850D310DF51}" srcOrd="0" destOrd="0" presId="urn:microsoft.com/office/officeart/2005/8/layout/radial6"/>
    <dgm:cxn modelId="{03DDFB4F-AAF0-429F-AEE8-74C31F8C45C7}" type="presParOf" srcId="{F36A041E-E3E0-4A07-988E-9C237C1AD56E}" destId="{E122C00F-D3E5-47E6-9D3A-7AF6087128D8}" srcOrd="1" destOrd="0" presId="urn:microsoft.com/office/officeart/2005/8/layout/radial6"/>
    <dgm:cxn modelId="{71BD4BA4-B52B-4DBE-AAC9-4922337E0AAD}" type="presParOf" srcId="{F36A041E-E3E0-4A07-988E-9C237C1AD56E}" destId="{8579DA97-E897-46BA-8F2C-8327AF2854FC}" srcOrd="2" destOrd="0" presId="urn:microsoft.com/office/officeart/2005/8/layout/radial6"/>
    <dgm:cxn modelId="{5D97A716-FC55-442C-89F9-16CF675D73F9}" type="presParOf" srcId="{F36A041E-E3E0-4A07-988E-9C237C1AD56E}" destId="{98712229-A218-4D55-8098-959A36C88D35}" srcOrd="3" destOrd="0" presId="urn:microsoft.com/office/officeart/2005/8/layout/radial6"/>
    <dgm:cxn modelId="{8DC2583A-C401-47FE-82BD-71FA54A6DD71}" type="presParOf" srcId="{F36A041E-E3E0-4A07-988E-9C237C1AD56E}" destId="{8ADA3B01-794D-4E30-86E1-D10D65B3F225}" srcOrd="4" destOrd="0" presId="urn:microsoft.com/office/officeart/2005/8/layout/radial6"/>
    <dgm:cxn modelId="{3597D82D-B851-4247-B4E3-8815C61E7844}" type="presParOf" srcId="{F36A041E-E3E0-4A07-988E-9C237C1AD56E}" destId="{F3E5F3BA-314E-4BC7-8986-9F16F5FC4913}" srcOrd="5" destOrd="0" presId="urn:microsoft.com/office/officeart/2005/8/layout/radial6"/>
    <dgm:cxn modelId="{9F6ABA2F-A6D3-4534-AB5F-F1735B83C85F}" type="presParOf" srcId="{F36A041E-E3E0-4A07-988E-9C237C1AD56E}" destId="{6281CAEE-6610-46BC-80CE-460162E0C9EA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E88653-3DED-41E5-AA39-403910FB63D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EF5A3C6A-3ADD-4E19-AC06-1EF9B16AD526}">
      <dgm:prSet phldrT="[文本]"/>
      <dgm:spPr/>
      <dgm:t>
        <a:bodyPr/>
        <a:lstStyle/>
        <a:p>
          <a:r>
            <a:rPr lang="en-US" altLang="zh-CN" dirty="0" err="1" smtClean="0"/>
            <a:t>SaaS</a:t>
          </a:r>
          <a:r>
            <a:rPr lang="zh-CN" altLang="en-US" dirty="0" smtClean="0"/>
            <a:t>服务</a:t>
          </a:r>
          <a:endParaRPr lang="zh-CN" altLang="en-US" dirty="0"/>
        </a:p>
      </dgm:t>
    </dgm:pt>
    <dgm:pt modelId="{966BF519-1F92-406B-8D8A-7F5064575698}" type="parTrans" cxnId="{A2DE2E63-82B4-4D7A-BE4D-8A146CD18693}">
      <dgm:prSet/>
      <dgm:spPr/>
      <dgm:t>
        <a:bodyPr/>
        <a:lstStyle/>
        <a:p>
          <a:endParaRPr lang="zh-CN" altLang="en-US"/>
        </a:p>
      </dgm:t>
    </dgm:pt>
    <dgm:pt modelId="{D02F54D8-F7FC-429A-84DD-6880C822C1AF}" type="sibTrans" cxnId="{A2DE2E63-82B4-4D7A-BE4D-8A146CD18693}">
      <dgm:prSet/>
      <dgm:spPr/>
      <dgm:t>
        <a:bodyPr/>
        <a:lstStyle/>
        <a:p>
          <a:endParaRPr lang="zh-CN" altLang="en-US"/>
        </a:p>
      </dgm:t>
    </dgm:pt>
    <dgm:pt modelId="{730C9F91-742A-4EF1-A46A-707798DD7722}">
      <dgm:prSet phldrT="[文本]"/>
      <dgm:spPr/>
      <dgm:t>
        <a:bodyPr/>
        <a:lstStyle/>
        <a:p>
          <a:r>
            <a:rPr lang="zh-CN" altLang="en-US" dirty="0" smtClean="0"/>
            <a:t>融合通讯</a:t>
          </a:r>
          <a:endParaRPr lang="zh-CN" altLang="en-US" dirty="0"/>
        </a:p>
      </dgm:t>
    </dgm:pt>
    <dgm:pt modelId="{246BD21C-7EFB-45E9-AB03-FD2B89B240E0}" type="parTrans" cxnId="{68DB1F4A-E59A-4C32-B8C3-77B67864A85A}">
      <dgm:prSet/>
      <dgm:spPr/>
      <dgm:t>
        <a:bodyPr/>
        <a:lstStyle/>
        <a:p>
          <a:endParaRPr lang="zh-CN" altLang="en-US"/>
        </a:p>
      </dgm:t>
    </dgm:pt>
    <dgm:pt modelId="{6AFFD85F-8EAA-4442-977E-8FD05B96610E}" type="sibTrans" cxnId="{68DB1F4A-E59A-4C32-B8C3-77B67864A85A}">
      <dgm:prSet/>
      <dgm:spPr/>
      <dgm:t>
        <a:bodyPr/>
        <a:lstStyle/>
        <a:p>
          <a:endParaRPr lang="zh-CN" altLang="en-US"/>
        </a:p>
      </dgm:t>
    </dgm:pt>
    <dgm:pt modelId="{A746C884-462A-4332-AB7E-67AC976F7A71}">
      <dgm:prSet phldrT="[文本]"/>
      <dgm:spPr/>
      <dgm:t>
        <a:bodyPr/>
        <a:lstStyle/>
        <a:p>
          <a:r>
            <a:rPr lang="zh-CN" altLang="en-US" dirty="0" smtClean="0"/>
            <a:t>商旅服务</a:t>
          </a:r>
          <a:endParaRPr lang="zh-CN" altLang="en-US" dirty="0"/>
        </a:p>
      </dgm:t>
    </dgm:pt>
    <dgm:pt modelId="{A99A814D-164B-4117-916F-DB35C4DA7F86}" type="parTrans" cxnId="{3BB28EFF-FCE4-403A-A9BE-5B4092CAEA4A}">
      <dgm:prSet/>
      <dgm:spPr/>
      <dgm:t>
        <a:bodyPr/>
        <a:lstStyle/>
        <a:p>
          <a:endParaRPr lang="zh-CN" altLang="en-US"/>
        </a:p>
      </dgm:t>
    </dgm:pt>
    <dgm:pt modelId="{43F545C4-2839-46F8-AB57-DAD2FA1FE4FA}" type="sibTrans" cxnId="{3BB28EFF-FCE4-403A-A9BE-5B4092CAEA4A}">
      <dgm:prSet/>
      <dgm:spPr/>
      <dgm:t>
        <a:bodyPr/>
        <a:lstStyle/>
        <a:p>
          <a:endParaRPr lang="zh-CN" altLang="en-US"/>
        </a:p>
      </dgm:t>
    </dgm:pt>
    <dgm:pt modelId="{AB985393-8B0F-4FA9-8904-36414AA8BC81}">
      <dgm:prSet phldrT="[文本]"/>
      <dgm:spPr/>
      <dgm:t>
        <a:bodyPr/>
        <a:lstStyle/>
        <a:p>
          <a:r>
            <a:rPr lang="zh-CN" altLang="en-US" dirty="0" smtClean="0"/>
            <a:t>呼叫中心</a:t>
          </a:r>
          <a:endParaRPr lang="zh-CN" altLang="en-US" dirty="0"/>
        </a:p>
      </dgm:t>
    </dgm:pt>
    <dgm:pt modelId="{FA89888C-C82F-435C-82B6-A0F17C58118C}" type="parTrans" cxnId="{73FC71D7-9E2E-466C-9C25-A739E7D26261}">
      <dgm:prSet/>
      <dgm:spPr/>
      <dgm:t>
        <a:bodyPr/>
        <a:lstStyle/>
        <a:p>
          <a:endParaRPr lang="zh-CN" altLang="en-US"/>
        </a:p>
      </dgm:t>
    </dgm:pt>
    <dgm:pt modelId="{F9DBC0BB-B6E2-4DC0-A7D6-141C384DEA68}" type="sibTrans" cxnId="{73FC71D7-9E2E-466C-9C25-A739E7D26261}">
      <dgm:prSet/>
      <dgm:spPr/>
      <dgm:t>
        <a:bodyPr/>
        <a:lstStyle/>
        <a:p>
          <a:endParaRPr lang="zh-CN" altLang="en-US"/>
        </a:p>
      </dgm:t>
    </dgm:pt>
    <dgm:pt modelId="{420FE782-2CBA-4C7A-9978-0E6ED6692C0B}">
      <dgm:prSet phldrT="[文本]"/>
      <dgm:spPr/>
      <dgm:t>
        <a:bodyPr/>
        <a:lstStyle/>
        <a:p>
          <a:r>
            <a:rPr lang="zh-CN" altLang="en-US" dirty="0" smtClean="0"/>
            <a:t>企业邮箱</a:t>
          </a:r>
          <a:endParaRPr lang="zh-CN" altLang="en-US" dirty="0"/>
        </a:p>
      </dgm:t>
    </dgm:pt>
    <dgm:pt modelId="{C3D58177-B711-49ED-924D-950BB33DB4D9}" type="parTrans" cxnId="{99C54F9C-A1C0-4A37-A045-64725B1AE496}">
      <dgm:prSet/>
      <dgm:spPr/>
      <dgm:t>
        <a:bodyPr/>
        <a:lstStyle/>
        <a:p>
          <a:endParaRPr lang="zh-CN" altLang="en-US"/>
        </a:p>
      </dgm:t>
    </dgm:pt>
    <dgm:pt modelId="{B242F15D-8820-49C2-AB26-951CB93B4A6C}" type="sibTrans" cxnId="{99C54F9C-A1C0-4A37-A045-64725B1AE496}">
      <dgm:prSet/>
      <dgm:spPr/>
      <dgm:t>
        <a:bodyPr/>
        <a:lstStyle/>
        <a:p>
          <a:endParaRPr lang="zh-CN" altLang="en-US"/>
        </a:p>
      </dgm:t>
    </dgm:pt>
    <dgm:pt modelId="{D0BD52A0-0C93-4960-B5A9-CB4B666628DA}" type="pres">
      <dgm:prSet presAssocID="{E7E88653-3DED-41E5-AA39-403910FB63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D800B71-E626-461E-A2F7-414B878DB1F3}" type="pres">
      <dgm:prSet presAssocID="{EF5A3C6A-3ADD-4E19-AC06-1EF9B16AD526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F3BC888F-94DB-43C9-9382-023570361303}" type="pres">
      <dgm:prSet presAssocID="{246BD21C-7EFB-45E9-AB03-FD2B89B240E0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1CD2F0D1-E89E-49CE-8DEF-A11A144E7580}" type="pres">
      <dgm:prSet presAssocID="{246BD21C-7EFB-45E9-AB03-FD2B89B240E0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C02096EF-A77A-439F-BD2D-186F45EB7597}" type="pres">
      <dgm:prSet presAssocID="{730C9F91-742A-4EF1-A46A-707798DD77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E6AC9-0920-402B-ACCB-D95D393CA374}" type="pres">
      <dgm:prSet presAssocID="{A99A814D-164B-4117-916F-DB35C4DA7F86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164AACBE-0E8D-4B1C-B2AC-315F0B264A62}" type="pres">
      <dgm:prSet presAssocID="{A99A814D-164B-4117-916F-DB35C4DA7F86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0EF3A7E3-8DEB-4117-BAE2-9CF3F671426F}" type="pres">
      <dgm:prSet presAssocID="{A746C884-462A-4332-AB7E-67AC976F7A7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70FA27-1193-4669-965C-48D945CF5BAA}" type="pres">
      <dgm:prSet presAssocID="{FA89888C-C82F-435C-82B6-A0F17C58118C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A5B1D235-CE9F-495A-9E51-6DDA75A2662E}" type="pres">
      <dgm:prSet presAssocID="{FA89888C-C82F-435C-82B6-A0F17C58118C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8CE2E71C-9388-4F66-90D3-27EB3B17B657}" type="pres">
      <dgm:prSet presAssocID="{AB985393-8B0F-4FA9-8904-36414AA8BC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B037EF-026A-4CD0-93DA-E2F9EC77D12D}" type="pres">
      <dgm:prSet presAssocID="{C3D58177-B711-49ED-924D-950BB33DB4D9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D9A0A7C0-518E-49CB-B80F-A345A1593AB4}" type="pres">
      <dgm:prSet presAssocID="{C3D58177-B711-49ED-924D-950BB33DB4D9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6AAC659D-1310-49D4-ACD6-2A23CBCE09D1}" type="pres">
      <dgm:prSet presAssocID="{420FE782-2CBA-4C7A-9978-0E6ED6692C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A996F14-5831-452D-9216-8F35F000E267}" type="presOf" srcId="{A99A814D-164B-4117-916F-DB35C4DA7F86}" destId="{164AACBE-0E8D-4B1C-B2AC-315F0B264A62}" srcOrd="1" destOrd="0" presId="urn:microsoft.com/office/officeart/2005/8/layout/radial5"/>
    <dgm:cxn modelId="{716DB86B-C6B4-4E98-A9F8-A0BE298F9EA0}" type="presOf" srcId="{246BD21C-7EFB-45E9-AB03-FD2B89B240E0}" destId="{F3BC888F-94DB-43C9-9382-023570361303}" srcOrd="0" destOrd="0" presId="urn:microsoft.com/office/officeart/2005/8/layout/radial5"/>
    <dgm:cxn modelId="{E9F99487-9443-4DF6-BD69-E3A729F7A5EC}" type="presOf" srcId="{730C9F91-742A-4EF1-A46A-707798DD7722}" destId="{C02096EF-A77A-439F-BD2D-186F45EB7597}" srcOrd="0" destOrd="0" presId="urn:microsoft.com/office/officeart/2005/8/layout/radial5"/>
    <dgm:cxn modelId="{A7BD88D2-2F21-44E2-B25F-A30E07FF918E}" type="presOf" srcId="{FA89888C-C82F-435C-82B6-A0F17C58118C}" destId="{B570FA27-1193-4669-965C-48D945CF5BAA}" srcOrd="0" destOrd="0" presId="urn:microsoft.com/office/officeart/2005/8/layout/radial5"/>
    <dgm:cxn modelId="{DE07D3C5-7E46-4B66-A5FB-75F060D5EE0C}" type="presOf" srcId="{A746C884-462A-4332-AB7E-67AC976F7A71}" destId="{0EF3A7E3-8DEB-4117-BAE2-9CF3F671426F}" srcOrd="0" destOrd="0" presId="urn:microsoft.com/office/officeart/2005/8/layout/radial5"/>
    <dgm:cxn modelId="{4A804203-6DE9-4762-B81A-570E3E087393}" type="presOf" srcId="{AB985393-8B0F-4FA9-8904-36414AA8BC81}" destId="{8CE2E71C-9388-4F66-90D3-27EB3B17B657}" srcOrd="0" destOrd="0" presId="urn:microsoft.com/office/officeart/2005/8/layout/radial5"/>
    <dgm:cxn modelId="{289E3D75-EAFD-46FA-9CC6-86F5543393AA}" type="presOf" srcId="{FA89888C-C82F-435C-82B6-A0F17C58118C}" destId="{A5B1D235-CE9F-495A-9E51-6DDA75A2662E}" srcOrd="1" destOrd="0" presId="urn:microsoft.com/office/officeart/2005/8/layout/radial5"/>
    <dgm:cxn modelId="{71435C0A-F5A2-4A92-BA1C-30DDDA283155}" type="presOf" srcId="{C3D58177-B711-49ED-924D-950BB33DB4D9}" destId="{90B037EF-026A-4CD0-93DA-E2F9EC77D12D}" srcOrd="0" destOrd="0" presId="urn:microsoft.com/office/officeart/2005/8/layout/radial5"/>
    <dgm:cxn modelId="{6A3424F8-D9A9-432F-81C4-91D4D3A88CDE}" type="presOf" srcId="{420FE782-2CBA-4C7A-9978-0E6ED6692C0B}" destId="{6AAC659D-1310-49D4-ACD6-2A23CBCE09D1}" srcOrd="0" destOrd="0" presId="urn:microsoft.com/office/officeart/2005/8/layout/radial5"/>
    <dgm:cxn modelId="{68DB1F4A-E59A-4C32-B8C3-77B67864A85A}" srcId="{EF5A3C6A-3ADD-4E19-AC06-1EF9B16AD526}" destId="{730C9F91-742A-4EF1-A46A-707798DD7722}" srcOrd="0" destOrd="0" parTransId="{246BD21C-7EFB-45E9-AB03-FD2B89B240E0}" sibTransId="{6AFFD85F-8EAA-4442-977E-8FD05B96610E}"/>
    <dgm:cxn modelId="{2B8EB7A1-A44B-49FF-9DFF-59B8646C0373}" type="presOf" srcId="{C3D58177-B711-49ED-924D-950BB33DB4D9}" destId="{D9A0A7C0-518E-49CB-B80F-A345A1593AB4}" srcOrd="1" destOrd="0" presId="urn:microsoft.com/office/officeart/2005/8/layout/radial5"/>
    <dgm:cxn modelId="{E957AFA7-4E8F-4092-9001-8D270D88D94F}" type="presOf" srcId="{E7E88653-3DED-41E5-AA39-403910FB63DA}" destId="{D0BD52A0-0C93-4960-B5A9-CB4B666628DA}" srcOrd="0" destOrd="0" presId="urn:microsoft.com/office/officeart/2005/8/layout/radial5"/>
    <dgm:cxn modelId="{4E1F838A-0DC7-4C41-A3A4-91FC4A979BB5}" type="presOf" srcId="{A99A814D-164B-4117-916F-DB35C4DA7F86}" destId="{0E8E6AC9-0920-402B-ACCB-D95D393CA374}" srcOrd="0" destOrd="0" presId="urn:microsoft.com/office/officeart/2005/8/layout/radial5"/>
    <dgm:cxn modelId="{24A5A215-6103-4436-9FEC-B6F7CCC6C2D7}" type="presOf" srcId="{246BD21C-7EFB-45E9-AB03-FD2B89B240E0}" destId="{1CD2F0D1-E89E-49CE-8DEF-A11A144E7580}" srcOrd="1" destOrd="0" presId="urn:microsoft.com/office/officeart/2005/8/layout/radial5"/>
    <dgm:cxn modelId="{A2DE2E63-82B4-4D7A-BE4D-8A146CD18693}" srcId="{E7E88653-3DED-41E5-AA39-403910FB63DA}" destId="{EF5A3C6A-3ADD-4E19-AC06-1EF9B16AD526}" srcOrd="0" destOrd="0" parTransId="{966BF519-1F92-406B-8D8A-7F5064575698}" sibTransId="{D02F54D8-F7FC-429A-84DD-6880C822C1AF}"/>
    <dgm:cxn modelId="{73FC71D7-9E2E-466C-9C25-A739E7D26261}" srcId="{EF5A3C6A-3ADD-4E19-AC06-1EF9B16AD526}" destId="{AB985393-8B0F-4FA9-8904-36414AA8BC81}" srcOrd="2" destOrd="0" parTransId="{FA89888C-C82F-435C-82B6-A0F17C58118C}" sibTransId="{F9DBC0BB-B6E2-4DC0-A7D6-141C384DEA68}"/>
    <dgm:cxn modelId="{99C54F9C-A1C0-4A37-A045-64725B1AE496}" srcId="{EF5A3C6A-3ADD-4E19-AC06-1EF9B16AD526}" destId="{420FE782-2CBA-4C7A-9978-0E6ED6692C0B}" srcOrd="3" destOrd="0" parTransId="{C3D58177-B711-49ED-924D-950BB33DB4D9}" sibTransId="{B242F15D-8820-49C2-AB26-951CB93B4A6C}"/>
    <dgm:cxn modelId="{3BB28EFF-FCE4-403A-A9BE-5B4092CAEA4A}" srcId="{EF5A3C6A-3ADD-4E19-AC06-1EF9B16AD526}" destId="{A746C884-462A-4332-AB7E-67AC976F7A71}" srcOrd="1" destOrd="0" parTransId="{A99A814D-164B-4117-916F-DB35C4DA7F86}" sibTransId="{43F545C4-2839-46F8-AB57-DAD2FA1FE4FA}"/>
    <dgm:cxn modelId="{4B1BAF6B-E6DC-407F-B114-69B2690AB1E2}" type="presOf" srcId="{EF5A3C6A-3ADD-4E19-AC06-1EF9B16AD526}" destId="{CD800B71-E626-461E-A2F7-414B878DB1F3}" srcOrd="0" destOrd="0" presId="urn:microsoft.com/office/officeart/2005/8/layout/radial5"/>
    <dgm:cxn modelId="{85A5FDE6-EA6D-45FA-ADAB-87407FE32EE5}" type="presParOf" srcId="{D0BD52A0-0C93-4960-B5A9-CB4B666628DA}" destId="{CD800B71-E626-461E-A2F7-414B878DB1F3}" srcOrd="0" destOrd="0" presId="urn:microsoft.com/office/officeart/2005/8/layout/radial5"/>
    <dgm:cxn modelId="{C3A290A4-9EAF-453A-A414-DD9094D4F2C5}" type="presParOf" srcId="{D0BD52A0-0C93-4960-B5A9-CB4B666628DA}" destId="{F3BC888F-94DB-43C9-9382-023570361303}" srcOrd="1" destOrd="0" presId="urn:microsoft.com/office/officeart/2005/8/layout/radial5"/>
    <dgm:cxn modelId="{CC11798C-7DC6-4F52-9F95-23968C93761F}" type="presParOf" srcId="{F3BC888F-94DB-43C9-9382-023570361303}" destId="{1CD2F0D1-E89E-49CE-8DEF-A11A144E7580}" srcOrd="0" destOrd="0" presId="urn:microsoft.com/office/officeart/2005/8/layout/radial5"/>
    <dgm:cxn modelId="{F6B765A1-1D5A-4A35-AC33-8CEB454E6927}" type="presParOf" srcId="{D0BD52A0-0C93-4960-B5A9-CB4B666628DA}" destId="{C02096EF-A77A-439F-BD2D-186F45EB7597}" srcOrd="2" destOrd="0" presId="urn:microsoft.com/office/officeart/2005/8/layout/radial5"/>
    <dgm:cxn modelId="{4FC34DFA-3FA2-4833-B68A-BAD744B0E7B0}" type="presParOf" srcId="{D0BD52A0-0C93-4960-B5A9-CB4B666628DA}" destId="{0E8E6AC9-0920-402B-ACCB-D95D393CA374}" srcOrd="3" destOrd="0" presId="urn:microsoft.com/office/officeart/2005/8/layout/radial5"/>
    <dgm:cxn modelId="{D5FFCF64-88F1-466C-A275-F127C94EB158}" type="presParOf" srcId="{0E8E6AC9-0920-402B-ACCB-D95D393CA374}" destId="{164AACBE-0E8D-4B1C-B2AC-315F0B264A62}" srcOrd="0" destOrd="0" presId="urn:microsoft.com/office/officeart/2005/8/layout/radial5"/>
    <dgm:cxn modelId="{5A40507F-2077-49E4-8672-AD766CF4AC0D}" type="presParOf" srcId="{D0BD52A0-0C93-4960-B5A9-CB4B666628DA}" destId="{0EF3A7E3-8DEB-4117-BAE2-9CF3F671426F}" srcOrd="4" destOrd="0" presId="urn:microsoft.com/office/officeart/2005/8/layout/radial5"/>
    <dgm:cxn modelId="{BDEBA3EB-63F9-4D96-A583-1FCFEF92F9B7}" type="presParOf" srcId="{D0BD52A0-0C93-4960-B5A9-CB4B666628DA}" destId="{B570FA27-1193-4669-965C-48D945CF5BAA}" srcOrd="5" destOrd="0" presId="urn:microsoft.com/office/officeart/2005/8/layout/radial5"/>
    <dgm:cxn modelId="{0FD60DA5-DE09-4ADB-A901-52459DA064E6}" type="presParOf" srcId="{B570FA27-1193-4669-965C-48D945CF5BAA}" destId="{A5B1D235-CE9F-495A-9E51-6DDA75A2662E}" srcOrd="0" destOrd="0" presId="urn:microsoft.com/office/officeart/2005/8/layout/radial5"/>
    <dgm:cxn modelId="{21C3B277-161D-40BD-BB71-E26062B074D6}" type="presParOf" srcId="{D0BD52A0-0C93-4960-B5A9-CB4B666628DA}" destId="{8CE2E71C-9388-4F66-90D3-27EB3B17B657}" srcOrd="6" destOrd="0" presId="urn:microsoft.com/office/officeart/2005/8/layout/radial5"/>
    <dgm:cxn modelId="{FB992E09-E1A9-4204-A947-1B22DFA8CBBB}" type="presParOf" srcId="{D0BD52A0-0C93-4960-B5A9-CB4B666628DA}" destId="{90B037EF-026A-4CD0-93DA-E2F9EC77D12D}" srcOrd="7" destOrd="0" presId="urn:microsoft.com/office/officeart/2005/8/layout/radial5"/>
    <dgm:cxn modelId="{087DE0C9-1961-450D-A23A-AD84F75A5CB6}" type="presParOf" srcId="{90B037EF-026A-4CD0-93DA-E2F9EC77D12D}" destId="{D9A0A7C0-518E-49CB-B80F-A345A1593AB4}" srcOrd="0" destOrd="0" presId="urn:microsoft.com/office/officeart/2005/8/layout/radial5"/>
    <dgm:cxn modelId="{6A23BAB4-1FF1-4EFF-81F1-8B12AFDC450F}" type="presParOf" srcId="{D0BD52A0-0C93-4960-B5A9-CB4B666628DA}" destId="{6AAC659D-1310-49D4-ACD6-2A23CBCE09D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35F971-C656-49AE-8007-FFE72B6FC8C7}" type="doc">
      <dgm:prSet loTypeId="urn:microsoft.com/office/officeart/2005/8/layout/bList2#6" loCatId="list" qsTypeId="urn:microsoft.com/office/officeart/2005/8/quickstyle/simple1" qsCatId="simple" csTypeId="urn:microsoft.com/office/officeart/2005/8/colors/colorful1#3" csCatId="colorful" phldr="1"/>
      <dgm:spPr/>
    </dgm:pt>
    <dgm:pt modelId="{9712C637-36EA-4EFA-ACAB-7D27AC53AE33}">
      <dgm:prSet phldrT="[文本]"/>
      <dgm:spPr/>
      <dgm:t>
        <a:bodyPr/>
        <a:lstStyle/>
        <a:p>
          <a:r>
            <a:rPr lang="en-US" altLang="zh-CN" dirty="0" smtClean="0"/>
            <a:t>IT</a:t>
          </a:r>
          <a:r>
            <a:rPr lang="zh-CN" altLang="en-US" dirty="0" smtClean="0"/>
            <a:t>基础设施服务</a:t>
          </a:r>
          <a:endParaRPr lang="zh-CN" altLang="en-US" dirty="0"/>
        </a:p>
      </dgm:t>
    </dgm:pt>
    <dgm:pt modelId="{DC9D56F8-5606-4FDF-B27A-2804741E6F5C}" type="parTrans" cxnId="{22A1C2C6-7084-443E-8E7C-6F83774B17BB}">
      <dgm:prSet/>
      <dgm:spPr/>
      <dgm:t>
        <a:bodyPr/>
        <a:lstStyle/>
        <a:p>
          <a:endParaRPr lang="zh-CN" altLang="en-US"/>
        </a:p>
      </dgm:t>
    </dgm:pt>
    <dgm:pt modelId="{4F0CCE2F-1B64-42A8-99A1-96D71747B67D}" type="sibTrans" cxnId="{22A1C2C6-7084-443E-8E7C-6F83774B17BB}">
      <dgm:prSet/>
      <dgm:spPr/>
      <dgm:t>
        <a:bodyPr/>
        <a:lstStyle/>
        <a:p>
          <a:endParaRPr lang="zh-CN" altLang="en-US"/>
        </a:p>
      </dgm:t>
    </dgm:pt>
    <dgm:pt modelId="{4654F99F-DE1C-470B-B6B0-C2235CC6BECB}">
      <dgm:prSet phldrT="[文本]"/>
      <dgm:spPr/>
      <dgm:t>
        <a:bodyPr/>
        <a:lstStyle/>
        <a:p>
          <a:r>
            <a:rPr lang="zh-CN" altLang="en-US" dirty="0" smtClean="0"/>
            <a:t>入驻企业沟通服务</a:t>
          </a:r>
          <a:endParaRPr lang="zh-CN" altLang="en-US" dirty="0"/>
        </a:p>
      </dgm:t>
    </dgm:pt>
    <dgm:pt modelId="{6B43A751-AA65-43DD-8ECA-3AA70D9BACAF}" type="parTrans" cxnId="{D307E1D7-3900-428A-8C1A-BAED600B944F}">
      <dgm:prSet/>
      <dgm:spPr/>
      <dgm:t>
        <a:bodyPr/>
        <a:lstStyle/>
        <a:p>
          <a:endParaRPr lang="zh-CN" altLang="en-US"/>
        </a:p>
      </dgm:t>
    </dgm:pt>
    <dgm:pt modelId="{28CEF926-99B2-41F9-BAF9-56D5F19B308C}" type="sibTrans" cxnId="{D307E1D7-3900-428A-8C1A-BAED600B944F}">
      <dgm:prSet/>
      <dgm:spPr/>
      <dgm:t>
        <a:bodyPr/>
        <a:lstStyle/>
        <a:p>
          <a:endParaRPr lang="zh-CN" altLang="en-US"/>
        </a:p>
      </dgm:t>
    </dgm:pt>
    <dgm:pt modelId="{7926C87F-BBCB-4322-A00E-1A4D646A40E0}">
      <dgm:prSet phldrT="[文本]"/>
      <dgm:spPr/>
      <dgm:t>
        <a:bodyPr/>
        <a:lstStyle/>
        <a:p>
          <a:r>
            <a:rPr lang="zh-CN" altLang="en-US" dirty="0" smtClean="0"/>
            <a:t>安全服务</a:t>
          </a:r>
          <a:endParaRPr lang="zh-CN" altLang="en-US" dirty="0"/>
        </a:p>
      </dgm:t>
    </dgm:pt>
    <dgm:pt modelId="{ECCC084E-742E-4667-A232-3BE44F101CCB}" type="parTrans" cxnId="{FE61062E-EB45-4501-8C13-EA3C8A2FD4A3}">
      <dgm:prSet/>
      <dgm:spPr/>
      <dgm:t>
        <a:bodyPr/>
        <a:lstStyle/>
        <a:p>
          <a:endParaRPr lang="zh-CN" altLang="en-US"/>
        </a:p>
      </dgm:t>
    </dgm:pt>
    <dgm:pt modelId="{8995FC64-91B9-4087-977A-CEB56682E4BD}" type="sibTrans" cxnId="{FE61062E-EB45-4501-8C13-EA3C8A2FD4A3}">
      <dgm:prSet/>
      <dgm:spPr/>
      <dgm:t>
        <a:bodyPr/>
        <a:lstStyle/>
        <a:p>
          <a:endParaRPr lang="zh-CN" altLang="en-US"/>
        </a:p>
      </dgm:t>
    </dgm:pt>
    <dgm:pt modelId="{E58B74EC-9339-4919-BFDC-3C7BB4FCC797}">
      <dgm:prSet phldrT="[文本]"/>
      <dgm:spPr/>
      <dgm:t>
        <a:bodyPr/>
        <a:lstStyle/>
        <a:p>
          <a:r>
            <a:rPr lang="zh-CN" altLang="en-US" dirty="0" smtClean="0"/>
            <a:t>金融服务</a:t>
          </a:r>
          <a:endParaRPr lang="zh-CN" altLang="en-US" dirty="0"/>
        </a:p>
      </dgm:t>
    </dgm:pt>
    <dgm:pt modelId="{70695668-6981-4A13-9980-FACF6222B9C0}" type="parTrans" cxnId="{14086B13-6078-46D2-AA01-EBB9A58C3327}">
      <dgm:prSet/>
      <dgm:spPr/>
      <dgm:t>
        <a:bodyPr/>
        <a:lstStyle/>
        <a:p>
          <a:endParaRPr lang="zh-CN" altLang="en-US"/>
        </a:p>
      </dgm:t>
    </dgm:pt>
    <dgm:pt modelId="{84D10105-E75C-477C-B57B-29214E17CFCA}" type="sibTrans" cxnId="{14086B13-6078-46D2-AA01-EBB9A58C3327}">
      <dgm:prSet/>
      <dgm:spPr/>
      <dgm:t>
        <a:bodyPr/>
        <a:lstStyle/>
        <a:p>
          <a:endParaRPr lang="zh-CN" altLang="en-US"/>
        </a:p>
      </dgm:t>
    </dgm:pt>
    <dgm:pt modelId="{146E6E42-5823-438B-B037-1EE278EF5CA4}">
      <dgm:prSet phldrT="[文本]"/>
      <dgm:spPr/>
      <dgm:t>
        <a:bodyPr/>
        <a:lstStyle/>
        <a:p>
          <a:r>
            <a:rPr lang="zh-CN" altLang="en-US" dirty="0" smtClean="0"/>
            <a:t>桌面云</a:t>
          </a:r>
          <a:endParaRPr lang="zh-CN" altLang="en-US" dirty="0"/>
        </a:p>
      </dgm:t>
    </dgm:pt>
    <dgm:pt modelId="{AE545870-5260-45B6-B820-E07D26A70736}" type="parTrans" cxnId="{03A78EAA-1A38-417C-82C4-7D5A14EDCF3D}">
      <dgm:prSet/>
      <dgm:spPr/>
      <dgm:t>
        <a:bodyPr/>
        <a:lstStyle/>
        <a:p>
          <a:endParaRPr lang="zh-CN" altLang="en-US"/>
        </a:p>
      </dgm:t>
    </dgm:pt>
    <dgm:pt modelId="{B0C3FAC1-8631-421F-8481-C72990A0069E}" type="sibTrans" cxnId="{03A78EAA-1A38-417C-82C4-7D5A14EDCF3D}">
      <dgm:prSet/>
      <dgm:spPr/>
      <dgm:t>
        <a:bodyPr/>
        <a:lstStyle/>
        <a:p>
          <a:endParaRPr lang="zh-CN" altLang="en-US"/>
        </a:p>
      </dgm:t>
    </dgm:pt>
    <dgm:pt modelId="{0FE9D2CB-AA99-4E19-895E-FDBB1CEB92F9}">
      <dgm:prSet phldrT="[文本]"/>
      <dgm:spPr/>
      <dgm:t>
        <a:bodyPr/>
        <a:lstStyle/>
        <a:p>
          <a:r>
            <a:rPr lang="zh-CN" altLang="en-US" dirty="0" smtClean="0"/>
            <a:t>融合通信</a:t>
          </a:r>
          <a:endParaRPr lang="zh-CN" altLang="en-US" dirty="0"/>
        </a:p>
      </dgm:t>
    </dgm:pt>
    <dgm:pt modelId="{488708DC-04A0-46B5-9B35-1AE77D5618B6}" type="parTrans" cxnId="{07E173E4-6277-4ED9-8083-DCAFF7501C70}">
      <dgm:prSet/>
      <dgm:spPr/>
      <dgm:t>
        <a:bodyPr/>
        <a:lstStyle/>
        <a:p>
          <a:endParaRPr lang="zh-CN" altLang="en-US"/>
        </a:p>
      </dgm:t>
    </dgm:pt>
    <dgm:pt modelId="{01261282-A504-4696-ABAC-044FCB0B4F91}" type="sibTrans" cxnId="{07E173E4-6277-4ED9-8083-DCAFF7501C70}">
      <dgm:prSet/>
      <dgm:spPr/>
      <dgm:t>
        <a:bodyPr/>
        <a:lstStyle/>
        <a:p>
          <a:endParaRPr lang="zh-CN" altLang="en-US"/>
        </a:p>
      </dgm:t>
    </dgm:pt>
    <dgm:pt modelId="{74D31A09-9A16-4705-B41A-6C9A9955F40C}">
      <dgm:prSet phldrT="[文本]"/>
      <dgm:spPr/>
      <dgm:t>
        <a:bodyPr/>
        <a:lstStyle/>
        <a:p>
          <a:r>
            <a:rPr lang="zh-CN" altLang="en-US" dirty="0" smtClean="0"/>
            <a:t>云会议</a:t>
          </a:r>
          <a:endParaRPr lang="zh-CN" altLang="en-US" dirty="0"/>
        </a:p>
      </dgm:t>
    </dgm:pt>
    <dgm:pt modelId="{05F774EC-5410-49E3-B54C-C8F6D344BE10}" type="parTrans" cxnId="{3E5BFFA8-0F08-4E05-843B-80A6F564F086}">
      <dgm:prSet/>
      <dgm:spPr/>
      <dgm:t>
        <a:bodyPr/>
        <a:lstStyle/>
        <a:p>
          <a:endParaRPr lang="zh-CN" altLang="en-US"/>
        </a:p>
      </dgm:t>
    </dgm:pt>
    <dgm:pt modelId="{CB4150C1-0CAB-4ECB-BAAA-4FB8D072D99E}" type="sibTrans" cxnId="{3E5BFFA8-0F08-4E05-843B-80A6F564F086}">
      <dgm:prSet/>
      <dgm:spPr/>
      <dgm:t>
        <a:bodyPr/>
        <a:lstStyle/>
        <a:p>
          <a:endParaRPr lang="zh-CN" altLang="en-US"/>
        </a:p>
      </dgm:t>
    </dgm:pt>
    <dgm:pt modelId="{B56FCA97-8C84-4B04-8551-DFFD2934D4A3}">
      <dgm:prSet phldrT="[文本]"/>
      <dgm:spPr/>
      <dgm:t>
        <a:bodyPr/>
        <a:lstStyle/>
        <a:p>
          <a:r>
            <a:rPr lang="zh-CN" altLang="en-US" dirty="0" smtClean="0"/>
            <a:t>视频监控服务</a:t>
          </a:r>
          <a:endParaRPr lang="zh-CN" altLang="en-US" dirty="0"/>
        </a:p>
      </dgm:t>
    </dgm:pt>
    <dgm:pt modelId="{2793AB17-1A03-49EF-9F46-D8F2FD93B202}" type="parTrans" cxnId="{89B46940-9028-40FA-B786-FEC18D27DAC2}">
      <dgm:prSet/>
      <dgm:spPr/>
      <dgm:t>
        <a:bodyPr/>
        <a:lstStyle/>
        <a:p>
          <a:endParaRPr lang="zh-CN" altLang="en-US"/>
        </a:p>
      </dgm:t>
    </dgm:pt>
    <dgm:pt modelId="{51034EA7-AB38-4E6F-881C-3F11CD0B6D0F}" type="sibTrans" cxnId="{89B46940-9028-40FA-B786-FEC18D27DAC2}">
      <dgm:prSet/>
      <dgm:spPr/>
      <dgm:t>
        <a:bodyPr/>
        <a:lstStyle/>
        <a:p>
          <a:endParaRPr lang="zh-CN" altLang="en-US"/>
        </a:p>
      </dgm:t>
    </dgm:pt>
    <dgm:pt modelId="{984D1FB5-23F8-4041-9FCF-9200BA09E04F}">
      <dgm:prSet phldrT="[文本]"/>
      <dgm:spPr/>
      <dgm:t>
        <a:bodyPr/>
        <a:lstStyle/>
        <a:p>
          <a:r>
            <a:rPr lang="zh-CN" altLang="en-US" dirty="0" smtClean="0"/>
            <a:t>融资租赁平台</a:t>
          </a:r>
          <a:endParaRPr lang="zh-CN" altLang="en-US" dirty="0"/>
        </a:p>
      </dgm:t>
    </dgm:pt>
    <dgm:pt modelId="{14D1A116-1E6B-4F1D-91D6-2825E8475405}" type="parTrans" cxnId="{A0424447-55C6-4735-8C14-BCE908A46D46}">
      <dgm:prSet/>
      <dgm:spPr/>
      <dgm:t>
        <a:bodyPr/>
        <a:lstStyle/>
        <a:p>
          <a:endParaRPr lang="zh-CN" altLang="en-US"/>
        </a:p>
      </dgm:t>
    </dgm:pt>
    <dgm:pt modelId="{9D6F2F3C-B3F2-4EB4-9E44-FEEC8553E87D}" type="sibTrans" cxnId="{A0424447-55C6-4735-8C14-BCE908A46D46}">
      <dgm:prSet/>
      <dgm:spPr/>
      <dgm:t>
        <a:bodyPr/>
        <a:lstStyle/>
        <a:p>
          <a:endParaRPr lang="zh-CN" altLang="en-US"/>
        </a:p>
      </dgm:t>
    </dgm:pt>
    <dgm:pt modelId="{8C2DAF83-FCCD-4762-8C18-05726FC07AB9}">
      <dgm:prSet phldrT="[文本]"/>
      <dgm:spPr/>
      <dgm:t>
        <a:bodyPr/>
        <a:lstStyle/>
        <a:p>
          <a:r>
            <a:rPr lang="zh-CN" altLang="en-US" dirty="0" smtClean="0"/>
            <a:t>办公</a:t>
          </a:r>
          <a:r>
            <a:rPr lang="en-US" altLang="zh-CN" dirty="0" smtClean="0"/>
            <a:t>OA</a:t>
          </a:r>
          <a:endParaRPr lang="zh-CN" altLang="en-US" dirty="0"/>
        </a:p>
      </dgm:t>
    </dgm:pt>
    <dgm:pt modelId="{DA17EE5C-75DE-45D7-A2EA-27D8D75E81CB}" type="parTrans" cxnId="{295CD75C-2F52-4E91-91A8-0E143BCC1ED0}">
      <dgm:prSet/>
      <dgm:spPr/>
      <dgm:t>
        <a:bodyPr/>
        <a:lstStyle/>
        <a:p>
          <a:endParaRPr lang="zh-CN" altLang="en-US"/>
        </a:p>
      </dgm:t>
    </dgm:pt>
    <dgm:pt modelId="{6A12CE4F-75B0-4769-8423-6C386991A216}" type="sibTrans" cxnId="{295CD75C-2F52-4E91-91A8-0E143BCC1ED0}">
      <dgm:prSet/>
      <dgm:spPr/>
      <dgm:t>
        <a:bodyPr/>
        <a:lstStyle/>
        <a:p>
          <a:endParaRPr lang="zh-CN" altLang="en-US"/>
        </a:p>
      </dgm:t>
    </dgm:pt>
    <dgm:pt modelId="{76DA3DC7-0C16-4A14-87BD-C1AB57167916}">
      <dgm:prSet phldrT="[文本]"/>
      <dgm:spPr/>
      <dgm:t>
        <a:bodyPr/>
        <a:lstStyle/>
        <a:p>
          <a:r>
            <a:rPr lang="zh-CN" altLang="en-US" dirty="0" smtClean="0"/>
            <a:t>电子公告</a:t>
          </a:r>
          <a:endParaRPr lang="zh-CN" altLang="en-US" dirty="0"/>
        </a:p>
      </dgm:t>
    </dgm:pt>
    <dgm:pt modelId="{A7FF1E78-3183-4729-A84E-F1C009FBA96B}" type="parTrans" cxnId="{4AAF9294-B4D6-4FC9-A0EF-AF40B45B6BD0}">
      <dgm:prSet/>
      <dgm:spPr/>
      <dgm:t>
        <a:bodyPr/>
        <a:lstStyle/>
        <a:p>
          <a:endParaRPr lang="zh-CN" altLang="en-US"/>
        </a:p>
      </dgm:t>
    </dgm:pt>
    <dgm:pt modelId="{6AA98F29-E6B6-4ABD-A3E8-AA15A5DF8EE4}" type="sibTrans" cxnId="{4AAF9294-B4D6-4FC9-A0EF-AF40B45B6BD0}">
      <dgm:prSet/>
      <dgm:spPr/>
      <dgm:t>
        <a:bodyPr/>
        <a:lstStyle/>
        <a:p>
          <a:endParaRPr lang="zh-CN" altLang="en-US"/>
        </a:p>
      </dgm:t>
    </dgm:pt>
    <dgm:pt modelId="{31FADBE1-F117-4DCF-B3AF-641C8ECCF099}" type="pres">
      <dgm:prSet presAssocID="{3D35F971-C656-49AE-8007-FFE72B6FC8C7}" presName="diagram" presStyleCnt="0">
        <dgm:presLayoutVars>
          <dgm:dir/>
          <dgm:animLvl val="lvl"/>
          <dgm:resizeHandles val="exact"/>
        </dgm:presLayoutVars>
      </dgm:prSet>
      <dgm:spPr/>
    </dgm:pt>
    <dgm:pt modelId="{7577FA42-AB9C-4D68-A87C-E584BDC1684E}" type="pres">
      <dgm:prSet presAssocID="{9712C637-36EA-4EFA-ACAB-7D27AC53AE33}" presName="compNode" presStyleCnt="0"/>
      <dgm:spPr/>
    </dgm:pt>
    <dgm:pt modelId="{AB1A01AC-D780-4CCD-8879-E6230BCCC87D}" type="pres">
      <dgm:prSet presAssocID="{9712C637-36EA-4EFA-ACAB-7D27AC53AE33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3DC171-D44F-4AE4-914E-27557F3E56CE}" type="pres">
      <dgm:prSet presAssocID="{9712C637-36EA-4EFA-ACAB-7D27AC53AE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22CEF6-6C54-408A-9A59-9230B2E5CE0B}" type="pres">
      <dgm:prSet presAssocID="{9712C637-36EA-4EFA-ACAB-7D27AC53AE33}" presName="parentRect" presStyleLbl="alignNode1" presStyleIdx="0" presStyleCnt="4"/>
      <dgm:spPr/>
      <dgm:t>
        <a:bodyPr/>
        <a:lstStyle/>
        <a:p>
          <a:endParaRPr lang="zh-CN" altLang="en-US"/>
        </a:p>
      </dgm:t>
    </dgm:pt>
    <dgm:pt modelId="{F4FD9E97-FBBD-443B-9519-5F990B82BAA5}" type="pres">
      <dgm:prSet presAssocID="{9712C637-36EA-4EFA-ACAB-7D27AC53AE33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11C862-2E99-4A79-945B-EB496F8EB8D7}" type="pres">
      <dgm:prSet presAssocID="{4F0CCE2F-1B64-42A8-99A1-96D71747B67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20E3B91-0F73-484A-B0BA-9B2876129DC9}" type="pres">
      <dgm:prSet presAssocID="{4654F99F-DE1C-470B-B6B0-C2235CC6BECB}" presName="compNode" presStyleCnt="0"/>
      <dgm:spPr/>
    </dgm:pt>
    <dgm:pt modelId="{AED041CE-EE8E-453F-9F3E-CDA3D3ADE33F}" type="pres">
      <dgm:prSet presAssocID="{4654F99F-DE1C-470B-B6B0-C2235CC6BECB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82FA40-BB55-4994-9355-534A93AC7923}" type="pres">
      <dgm:prSet presAssocID="{4654F99F-DE1C-470B-B6B0-C2235CC6BE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448AD5-8127-4DA8-8C95-C397DA8A41B7}" type="pres">
      <dgm:prSet presAssocID="{4654F99F-DE1C-470B-B6B0-C2235CC6BECB}" presName="parentRect" presStyleLbl="alignNode1" presStyleIdx="1" presStyleCnt="4"/>
      <dgm:spPr/>
      <dgm:t>
        <a:bodyPr/>
        <a:lstStyle/>
        <a:p>
          <a:endParaRPr lang="zh-CN" altLang="en-US"/>
        </a:p>
      </dgm:t>
    </dgm:pt>
    <dgm:pt modelId="{9532F4B8-1BE0-4D0B-93BB-256196859142}" type="pres">
      <dgm:prSet presAssocID="{4654F99F-DE1C-470B-B6B0-C2235CC6BECB}" presName="adorn" presStyleLbl="fgAccFollow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323DE2-CDBC-4545-BDAD-317122AF72A2}" type="pres">
      <dgm:prSet presAssocID="{28CEF926-99B2-41F9-BAF9-56D5F19B308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B89FCB2-40AA-4B81-8EE8-8D50550E23EC}" type="pres">
      <dgm:prSet presAssocID="{7926C87F-BBCB-4322-A00E-1A4D646A40E0}" presName="compNode" presStyleCnt="0"/>
      <dgm:spPr/>
    </dgm:pt>
    <dgm:pt modelId="{B5B48E75-8F43-4152-9219-260187F4A869}" type="pres">
      <dgm:prSet presAssocID="{7926C87F-BBCB-4322-A00E-1A4D646A40E0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18C297-FBBC-403F-9166-6ECDC66B60EB}" type="pres">
      <dgm:prSet presAssocID="{7926C87F-BBCB-4322-A00E-1A4D646A40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4EAB6F-1578-4AF0-BA3D-35F414BBB022}" type="pres">
      <dgm:prSet presAssocID="{7926C87F-BBCB-4322-A00E-1A4D646A40E0}" presName="parentRect" presStyleLbl="alignNode1" presStyleIdx="2" presStyleCnt="4"/>
      <dgm:spPr/>
      <dgm:t>
        <a:bodyPr/>
        <a:lstStyle/>
        <a:p>
          <a:endParaRPr lang="zh-CN" altLang="en-US"/>
        </a:p>
      </dgm:t>
    </dgm:pt>
    <dgm:pt modelId="{C8E4239A-963B-45E4-A056-BF3A3F9BD19F}" type="pres">
      <dgm:prSet presAssocID="{7926C87F-BBCB-4322-A00E-1A4D646A40E0}" presName="adorn" presStyleLbl="fgAccFollow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A2B2988-E385-4E2A-B832-5F6DAF4DD05D}" type="pres">
      <dgm:prSet presAssocID="{8995FC64-91B9-4087-977A-CEB56682E4B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35C773E-25BB-4B07-ADB6-0B3039331288}" type="pres">
      <dgm:prSet presAssocID="{E58B74EC-9339-4919-BFDC-3C7BB4FCC797}" presName="compNode" presStyleCnt="0"/>
      <dgm:spPr/>
    </dgm:pt>
    <dgm:pt modelId="{3CC4C53B-2AF2-4537-992C-412B98FBDF09}" type="pres">
      <dgm:prSet presAssocID="{E58B74EC-9339-4919-BFDC-3C7BB4FCC797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0BCC57-2981-44EA-BB08-69D352DE9B5C}" type="pres">
      <dgm:prSet presAssocID="{E58B74EC-9339-4919-BFDC-3C7BB4FCC7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794C01-940B-4CEE-B3C9-7C92ABD489F2}" type="pres">
      <dgm:prSet presAssocID="{E58B74EC-9339-4919-BFDC-3C7BB4FCC797}" presName="parentRect" presStyleLbl="alignNode1" presStyleIdx="3" presStyleCnt="4"/>
      <dgm:spPr/>
      <dgm:t>
        <a:bodyPr/>
        <a:lstStyle/>
        <a:p>
          <a:endParaRPr lang="zh-CN" altLang="en-US"/>
        </a:p>
      </dgm:t>
    </dgm:pt>
    <dgm:pt modelId="{1E79322C-D93A-4196-9295-72F7CD7D71E2}" type="pres">
      <dgm:prSet presAssocID="{E58B74EC-9339-4919-BFDC-3C7BB4FCC797}" presName="adorn" presStyleLbl="fgAccFollow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9B46940-9028-40FA-B786-FEC18D27DAC2}" srcId="{7926C87F-BBCB-4322-A00E-1A4D646A40E0}" destId="{B56FCA97-8C84-4B04-8551-DFFD2934D4A3}" srcOrd="0" destOrd="0" parTransId="{2793AB17-1A03-49EF-9F46-D8F2FD93B202}" sibTransId="{51034EA7-AB38-4E6F-881C-3F11CD0B6D0F}"/>
    <dgm:cxn modelId="{4F9E8DF3-BC23-4E7B-BFFD-BE7B3187ADC6}" type="presOf" srcId="{B56FCA97-8C84-4B04-8551-DFFD2934D4A3}" destId="{B5B48E75-8F43-4152-9219-260187F4A869}" srcOrd="0" destOrd="0" presId="urn:microsoft.com/office/officeart/2005/8/layout/bList2#6"/>
    <dgm:cxn modelId="{07E173E4-6277-4ED9-8083-DCAFF7501C70}" srcId="{4654F99F-DE1C-470B-B6B0-C2235CC6BECB}" destId="{0FE9D2CB-AA99-4E19-895E-FDBB1CEB92F9}" srcOrd="0" destOrd="0" parTransId="{488708DC-04A0-46B5-9B35-1AE77D5618B6}" sibTransId="{01261282-A504-4696-ABAC-044FCB0B4F91}"/>
    <dgm:cxn modelId="{96FBFA6E-1E8C-4635-9351-EA619121D4D4}" type="presOf" srcId="{984D1FB5-23F8-4041-9FCF-9200BA09E04F}" destId="{3CC4C53B-2AF2-4537-992C-412B98FBDF09}" srcOrd="0" destOrd="0" presId="urn:microsoft.com/office/officeart/2005/8/layout/bList2#6"/>
    <dgm:cxn modelId="{148A7C3B-7047-49FB-84F8-3BCD78178815}" type="presOf" srcId="{8995FC64-91B9-4087-977A-CEB56682E4BD}" destId="{4A2B2988-E385-4E2A-B832-5F6DAF4DD05D}" srcOrd="0" destOrd="0" presId="urn:microsoft.com/office/officeart/2005/8/layout/bList2#6"/>
    <dgm:cxn modelId="{D276E308-285A-4BA9-9B20-D00BFA7358BA}" type="presOf" srcId="{7926C87F-BBCB-4322-A00E-1A4D646A40E0}" destId="{024EAB6F-1578-4AF0-BA3D-35F414BBB022}" srcOrd="1" destOrd="0" presId="urn:microsoft.com/office/officeart/2005/8/layout/bList2#6"/>
    <dgm:cxn modelId="{C1529611-A562-4DA0-A3BB-7486CC7FD7C5}" type="presOf" srcId="{74D31A09-9A16-4705-B41A-6C9A9955F40C}" destId="{AED041CE-EE8E-453F-9F3E-CDA3D3ADE33F}" srcOrd="0" destOrd="1" presId="urn:microsoft.com/office/officeart/2005/8/layout/bList2#6"/>
    <dgm:cxn modelId="{981B44C6-EABD-4BEB-8375-D2D1AA59F063}" type="presOf" srcId="{9712C637-36EA-4EFA-ACAB-7D27AC53AE33}" destId="{FD3DC171-D44F-4AE4-914E-27557F3E56CE}" srcOrd="0" destOrd="0" presId="urn:microsoft.com/office/officeart/2005/8/layout/bList2#6"/>
    <dgm:cxn modelId="{3E5BFFA8-0F08-4E05-843B-80A6F564F086}" srcId="{4654F99F-DE1C-470B-B6B0-C2235CC6BECB}" destId="{74D31A09-9A16-4705-B41A-6C9A9955F40C}" srcOrd="1" destOrd="0" parTransId="{05F774EC-5410-49E3-B54C-C8F6D344BE10}" sibTransId="{CB4150C1-0CAB-4ECB-BAAA-4FB8D072D99E}"/>
    <dgm:cxn modelId="{4AAF9294-B4D6-4FC9-A0EF-AF40B45B6BD0}" srcId="{9712C637-36EA-4EFA-ACAB-7D27AC53AE33}" destId="{76DA3DC7-0C16-4A14-87BD-C1AB57167916}" srcOrd="2" destOrd="0" parTransId="{A7FF1E78-3183-4729-A84E-F1C009FBA96B}" sibTransId="{6AA98F29-E6B6-4ABD-A3E8-AA15A5DF8EE4}"/>
    <dgm:cxn modelId="{3952F61A-2D4B-4CED-A157-D9EC4344CD9D}" type="presOf" srcId="{4654F99F-DE1C-470B-B6B0-C2235CC6BECB}" destId="{AD82FA40-BB55-4994-9355-534A93AC7923}" srcOrd="0" destOrd="0" presId="urn:microsoft.com/office/officeart/2005/8/layout/bList2#6"/>
    <dgm:cxn modelId="{083FB49A-3C97-468E-87EC-BFAE23EA9245}" type="presOf" srcId="{146E6E42-5823-438B-B037-1EE278EF5CA4}" destId="{AB1A01AC-D780-4CCD-8879-E6230BCCC87D}" srcOrd="0" destOrd="0" presId="urn:microsoft.com/office/officeart/2005/8/layout/bList2#6"/>
    <dgm:cxn modelId="{7B5C039F-F949-4532-91E6-2BD2106076FB}" type="presOf" srcId="{8C2DAF83-FCCD-4762-8C18-05726FC07AB9}" destId="{AB1A01AC-D780-4CCD-8879-E6230BCCC87D}" srcOrd="0" destOrd="1" presId="urn:microsoft.com/office/officeart/2005/8/layout/bList2#6"/>
    <dgm:cxn modelId="{D56DA96A-321D-443C-A57A-8CD5EF4F615D}" type="presOf" srcId="{E58B74EC-9339-4919-BFDC-3C7BB4FCC797}" destId="{C5794C01-940B-4CEE-B3C9-7C92ABD489F2}" srcOrd="1" destOrd="0" presId="urn:microsoft.com/office/officeart/2005/8/layout/bList2#6"/>
    <dgm:cxn modelId="{C199F11C-F296-4792-82D0-A16D9F9378F1}" type="presOf" srcId="{E58B74EC-9339-4919-BFDC-3C7BB4FCC797}" destId="{410BCC57-2981-44EA-BB08-69D352DE9B5C}" srcOrd="0" destOrd="0" presId="urn:microsoft.com/office/officeart/2005/8/layout/bList2#6"/>
    <dgm:cxn modelId="{23F89869-8E9F-4224-A794-089DB9C9D4D2}" type="presOf" srcId="{4F0CCE2F-1B64-42A8-99A1-96D71747B67D}" destId="{9411C862-2E99-4A79-945B-EB496F8EB8D7}" srcOrd="0" destOrd="0" presId="urn:microsoft.com/office/officeart/2005/8/layout/bList2#6"/>
    <dgm:cxn modelId="{E7A99AB2-2945-422B-910E-3CAB48666F27}" type="presOf" srcId="{28CEF926-99B2-41F9-BAF9-56D5F19B308C}" destId="{52323DE2-CDBC-4545-BDAD-317122AF72A2}" srcOrd="0" destOrd="0" presId="urn:microsoft.com/office/officeart/2005/8/layout/bList2#6"/>
    <dgm:cxn modelId="{9A038F4D-CEF8-41AB-B9B5-2C73F136BE43}" type="presOf" srcId="{9712C637-36EA-4EFA-ACAB-7D27AC53AE33}" destId="{F822CEF6-6C54-408A-9A59-9230B2E5CE0B}" srcOrd="1" destOrd="0" presId="urn:microsoft.com/office/officeart/2005/8/layout/bList2#6"/>
    <dgm:cxn modelId="{54F802EC-9B3E-4C51-AF40-1C44186E75A8}" type="presOf" srcId="{76DA3DC7-0C16-4A14-87BD-C1AB57167916}" destId="{AB1A01AC-D780-4CCD-8879-E6230BCCC87D}" srcOrd="0" destOrd="2" presId="urn:microsoft.com/office/officeart/2005/8/layout/bList2#6"/>
    <dgm:cxn modelId="{616B773A-4543-4847-9CA5-D46A12FFB716}" type="presOf" srcId="{4654F99F-DE1C-470B-B6B0-C2235CC6BECB}" destId="{1E448AD5-8127-4DA8-8C95-C397DA8A41B7}" srcOrd="1" destOrd="0" presId="urn:microsoft.com/office/officeart/2005/8/layout/bList2#6"/>
    <dgm:cxn modelId="{A0424447-55C6-4735-8C14-BCE908A46D46}" srcId="{E58B74EC-9339-4919-BFDC-3C7BB4FCC797}" destId="{984D1FB5-23F8-4041-9FCF-9200BA09E04F}" srcOrd="0" destOrd="0" parTransId="{14D1A116-1E6B-4F1D-91D6-2825E8475405}" sibTransId="{9D6F2F3C-B3F2-4EB4-9E44-FEEC8553E87D}"/>
    <dgm:cxn modelId="{E30B71AA-2A96-459A-A1A6-662776A108CD}" type="presOf" srcId="{0FE9D2CB-AA99-4E19-895E-FDBB1CEB92F9}" destId="{AED041CE-EE8E-453F-9F3E-CDA3D3ADE33F}" srcOrd="0" destOrd="0" presId="urn:microsoft.com/office/officeart/2005/8/layout/bList2#6"/>
    <dgm:cxn modelId="{14086B13-6078-46D2-AA01-EBB9A58C3327}" srcId="{3D35F971-C656-49AE-8007-FFE72B6FC8C7}" destId="{E58B74EC-9339-4919-BFDC-3C7BB4FCC797}" srcOrd="3" destOrd="0" parTransId="{70695668-6981-4A13-9980-FACF6222B9C0}" sibTransId="{84D10105-E75C-477C-B57B-29214E17CFCA}"/>
    <dgm:cxn modelId="{22A1C2C6-7084-443E-8E7C-6F83774B17BB}" srcId="{3D35F971-C656-49AE-8007-FFE72B6FC8C7}" destId="{9712C637-36EA-4EFA-ACAB-7D27AC53AE33}" srcOrd="0" destOrd="0" parTransId="{DC9D56F8-5606-4FDF-B27A-2804741E6F5C}" sibTransId="{4F0CCE2F-1B64-42A8-99A1-96D71747B67D}"/>
    <dgm:cxn modelId="{A1015DD3-30A2-4991-A7F7-932E91C19532}" type="presOf" srcId="{7926C87F-BBCB-4322-A00E-1A4D646A40E0}" destId="{CC18C297-FBBC-403F-9166-6ECDC66B60EB}" srcOrd="0" destOrd="0" presId="urn:microsoft.com/office/officeart/2005/8/layout/bList2#6"/>
    <dgm:cxn modelId="{FE61062E-EB45-4501-8C13-EA3C8A2FD4A3}" srcId="{3D35F971-C656-49AE-8007-FFE72B6FC8C7}" destId="{7926C87F-BBCB-4322-A00E-1A4D646A40E0}" srcOrd="2" destOrd="0" parTransId="{ECCC084E-742E-4667-A232-3BE44F101CCB}" sibTransId="{8995FC64-91B9-4087-977A-CEB56682E4BD}"/>
    <dgm:cxn modelId="{295CD75C-2F52-4E91-91A8-0E143BCC1ED0}" srcId="{9712C637-36EA-4EFA-ACAB-7D27AC53AE33}" destId="{8C2DAF83-FCCD-4762-8C18-05726FC07AB9}" srcOrd="1" destOrd="0" parTransId="{DA17EE5C-75DE-45D7-A2EA-27D8D75E81CB}" sibTransId="{6A12CE4F-75B0-4769-8423-6C386991A216}"/>
    <dgm:cxn modelId="{03A78EAA-1A38-417C-82C4-7D5A14EDCF3D}" srcId="{9712C637-36EA-4EFA-ACAB-7D27AC53AE33}" destId="{146E6E42-5823-438B-B037-1EE278EF5CA4}" srcOrd="0" destOrd="0" parTransId="{AE545870-5260-45B6-B820-E07D26A70736}" sibTransId="{B0C3FAC1-8631-421F-8481-C72990A0069E}"/>
    <dgm:cxn modelId="{D307E1D7-3900-428A-8C1A-BAED600B944F}" srcId="{3D35F971-C656-49AE-8007-FFE72B6FC8C7}" destId="{4654F99F-DE1C-470B-B6B0-C2235CC6BECB}" srcOrd="1" destOrd="0" parTransId="{6B43A751-AA65-43DD-8ECA-3AA70D9BACAF}" sibTransId="{28CEF926-99B2-41F9-BAF9-56D5F19B308C}"/>
    <dgm:cxn modelId="{FC20BE31-854C-4C27-B5FA-991C480779FD}" type="presOf" srcId="{3D35F971-C656-49AE-8007-FFE72B6FC8C7}" destId="{31FADBE1-F117-4DCF-B3AF-641C8ECCF099}" srcOrd="0" destOrd="0" presId="urn:microsoft.com/office/officeart/2005/8/layout/bList2#6"/>
    <dgm:cxn modelId="{C375B47F-439B-4601-8DCB-5FC80DC6A499}" type="presParOf" srcId="{31FADBE1-F117-4DCF-B3AF-641C8ECCF099}" destId="{7577FA42-AB9C-4D68-A87C-E584BDC1684E}" srcOrd="0" destOrd="0" presId="urn:microsoft.com/office/officeart/2005/8/layout/bList2#6"/>
    <dgm:cxn modelId="{B3F210ED-B9C5-4A5A-9E67-2E0237703FED}" type="presParOf" srcId="{7577FA42-AB9C-4D68-A87C-E584BDC1684E}" destId="{AB1A01AC-D780-4CCD-8879-E6230BCCC87D}" srcOrd="0" destOrd="0" presId="urn:microsoft.com/office/officeart/2005/8/layout/bList2#6"/>
    <dgm:cxn modelId="{AB2F9D57-5C80-47DF-A314-2174ABA58ED8}" type="presParOf" srcId="{7577FA42-AB9C-4D68-A87C-E584BDC1684E}" destId="{FD3DC171-D44F-4AE4-914E-27557F3E56CE}" srcOrd="1" destOrd="0" presId="urn:microsoft.com/office/officeart/2005/8/layout/bList2#6"/>
    <dgm:cxn modelId="{B399B60E-8F1F-4AAC-9AE6-17A5075CF3E9}" type="presParOf" srcId="{7577FA42-AB9C-4D68-A87C-E584BDC1684E}" destId="{F822CEF6-6C54-408A-9A59-9230B2E5CE0B}" srcOrd="2" destOrd="0" presId="urn:microsoft.com/office/officeart/2005/8/layout/bList2#6"/>
    <dgm:cxn modelId="{2119FB51-9C01-4FC9-9EB0-8F379A27554D}" type="presParOf" srcId="{7577FA42-AB9C-4D68-A87C-E584BDC1684E}" destId="{F4FD9E97-FBBD-443B-9519-5F990B82BAA5}" srcOrd="3" destOrd="0" presId="urn:microsoft.com/office/officeart/2005/8/layout/bList2#6"/>
    <dgm:cxn modelId="{42DFE1EC-DFDC-40F8-81E4-7AAD5D2F4E5A}" type="presParOf" srcId="{31FADBE1-F117-4DCF-B3AF-641C8ECCF099}" destId="{9411C862-2E99-4A79-945B-EB496F8EB8D7}" srcOrd="1" destOrd="0" presId="urn:microsoft.com/office/officeart/2005/8/layout/bList2#6"/>
    <dgm:cxn modelId="{35B9F94F-D83B-4A41-B143-D237FBB16510}" type="presParOf" srcId="{31FADBE1-F117-4DCF-B3AF-641C8ECCF099}" destId="{E20E3B91-0F73-484A-B0BA-9B2876129DC9}" srcOrd="2" destOrd="0" presId="urn:microsoft.com/office/officeart/2005/8/layout/bList2#6"/>
    <dgm:cxn modelId="{34E27B9B-A96D-4FAC-A863-BED4285AE7AC}" type="presParOf" srcId="{E20E3B91-0F73-484A-B0BA-9B2876129DC9}" destId="{AED041CE-EE8E-453F-9F3E-CDA3D3ADE33F}" srcOrd="0" destOrd="0" presId="urn:microsoft.com/office/officeart/2005/8/layout/bList2#6"/>
    <dgm:cxn modelId="{E7914D06-CC2B-428C-A4EC-98820978863A}" type="presParOf" srcId="{E20E3B91-0F73-484A-B0BA-9B2876129DC9}" destId="{AD82FA40-BB55-4994-9355-534A93AC7923}" srcOrd="1" destOrd="0" presId="urn:microsoft.com/office/officeart/2005/8/layout/bList2#6"/>
    <dgm:cxn modelId="{A3C0E1AC-DF4F-4007-9EF6-893C6D7882F3}" type="presParOf" srcId="{E20E3B91-0F73-484A-B0BA-9B2876129DC9}" destId="{1E448AD5-8127-4DA8-8C95-C397DA8A41B7}" srcOrd="2" destOrd="0" presId="urn:microsoft.com/office/officeart/2005/8/layout/bList2#6"/>
    <dgm:cxn modelId="{AB575744-9E8D-4B30-B808-F1C37B6A4E37}" type="presParOf" srcId="{E20E3B91-0F73-484A-B0BA-9B2876129DC9}" destId="{9532F4B8-1BE0-4D0B-93BB-256196859142}" srcOrd="3" destOrd="0" presId="urn:microsoft.com/office/officeart/2005/8/layout/bList2#6"/>
    <dgm:cxn modelId="{4776435A-C375-478F-825F-71A5E8B3B5E3}" type="presParOf" srcId="{31FADBE1-F117-4DCF-B3AF-641C8ECCF099}" destId="{52323DE2-CDBC-4545-BDAD-317122AF72A2}" srcOrd="3" destOrd="0" presId="urn:microsoft.com/office/officeart/2005/8/layout/bList2#6"/>
    <dgm:cxn modelId="{82F4B110-7C65-4D26-8A0B-214CF03AF8E9}" type="presParOf" srcId="{31FADBE1-F117-4DCF-B3AF-641C8ECCF099}" destId="{AB89FCB2-40AA-4B81-8EE8-8D50550E23EC}" srcOrd="4" destOrd="0" presId="urn:microsoft.com/office/officeart/2005/8/layout/bList2#6"/>
    <dgm:cxn modelId="{4F8332E2-8A69-4315-9447-BAD1B76D7DC8}" type="presParOf" srcId="{AB89FCB2-40AA-4B81-8EE8-8D50550E23EC}" destId="{B5B48E75-8F43-4152-9219-260187F4A869}" srcOrd="0" destOrd="0" presId="urn:microsoft.com/office/officeart/2005/8/layout/bList2#6"/>
    <dgm:cxn modelId="{8A35911B-0824-4440-978F-474C643E1EC5}" type="presParOf" srcId="{AB89FCB2-40AA-4B81-8EE8-8D50550E23EC}" destId="{CC18C297-FBBC-403F-9166-6ECDC66B60EB}" srcOrd="1" destOrd="0" presId="urn:microsoft.com/office/officeart/2005/8/layout/bList2#6"/>
    <dgm:cxn modelId="{AD42FF22-ECC1-45BF-AEAC-997D58CB6E4D}" type="presParOf" srcId="{AB89FCB2-40AA-4B81-8EE8-8D50550E23EC}" destId="{024EAB6F-1578-4AF0-BA3D-35F414BBB022}" srcOrd="2" destOrd="0" presId="urn:microsoft.com/office/officeart/2005/8/layout/bList2#6"/>
    <dgm:cxn modelId="{BDA0271C-CE67-4D77-91A2-E1C9B72FD201}" type="presParOf" srcId="{AB89FCB2-40AA-4B81-8EE8-8D50550E23EC}" destId="{C8E4239A-963B-45E4-A056-BF3A3F9BD19F}" srcOrd="3" destOrd="0" presId="urn:microsoft.com/office/officeart/2005/8/layout/bList2#6"/>
    <dgm:cxn modelId="{ED336EB0-60B0-4CB3-9BBE-AA6DC0EFC4AE}" type="presParOf" srcId="{31FADBE1-F117-4DCF-B3AF-641C8ECCF099}" destId="{4A2B2988-E385-4E2A-B832-5F6DAF4DD05D}" srcOrd="5" destOrd="0" presId="urn:microsoft.com/office/officeart/2005/8/layout/bList2#6"/>
    <dgm:cxn modelId="{C6C29B60-989D-4CFB-AB9C-1A1572A0FEF0}" type="presParOf" srcId="{31FADBE1-F117-4DCF-B3AF-641C8ECCF099}" destId="{735C773E-25BB-4B07-ADB6-0B3039331288}" srcOrd="6" destOrd="0" presId="urn:microsoft.com/office/officeart/2005/8/layout/bList2#6"/>
    <dgm:cxn modelId="{C7A13A13-D4B1-4185-A4BA-B2ABF56680CF}" type="presParOf" srcId="{735C773E-25BB-4B07-ADB6-0B3039331288}" destId="{3CC4C53B-2AF2-4537-992C-412B98FBDF09}" srcOrd="0" destOrd="0" presId="urn:microsoft.com/office/officeart/2005/8/layout/bList2#6"/>
    <dgm:cxn modelId="{FB7B409D-9F23-41B6-93E1-97D65BB778F3}" type="presParOf" srcId="{735C773E-25BB-4B07-ADB6-0B3039331288}" destId="{410BCC57-2981-44EA-BB08-69D352DE9B5C}" srcOrd="1" destOrd="0" presId="urn:microsoft.com/office/officeart/2005/8/layout/bList2#6"/>
    <dgm:cxn modelId="{5ABA9991-E0DB-489D-876A-09C8FBB96373}" type="presParOf" srcId="{735C773E-25BB-4B07-ADB6-0B3039331288}" destId="{C5794C01-940B-4CEE-B3C9-7C92ABD489F2}" srcOrd="2" destOrd="0" presId="urn:microsoft.com/office/officeart/2005/8/layout/bList2#6"/>
    <dgm:cxn modelId="{AE461478-ACC6-401B-AE89-2685B3652A59}" type="presParOf" srcId="{735C773E-25BB-4B07-ADB6-0B3039331288}" destId="{1E79322C-D93A-4196-9295-72F7CD7D71E2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5E26E4-15E7-497A-A962-495A91EDF5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DE825AE-8ED8-4D7E-B7A6-BDB3928F4D11}">
      <dgm:prSet phldrT="[文本]"/>
      <dgm:spPr/>
      <dgm:t>
        <a:bodyPr/>
        <a:lstStyle/>
        <a:p>
          <a:r>
            <a:rPr lang="zh-CN" altLang="en-US" dirty="0" smtClean="0"/>
            <a:t>操作简单</a:t>
          </a:r>
          <a:endParaRPr lang="zh-CN" altLang="en-US" dirty="0"/>
        </a:p>
      </dgm:t>
    </dgm:pt>
    <dgm:pt modelId="{A92E363D-482D-4DE3-8478-30EF48F085AE}" type="parTrans" cxnId="{2944E904-2DB4-4300-BEE9-A921077365AA}">
      <dgm:prSet/>
      <dgm:spPr/>
      <dgm:t>
        <a:bodyPr/>
        <a:lstStyle/>
        <a:p>
          <a:endParaRPr lang="zh-CN" altLang="en-US"/>
        </a:p>
      </dgm:t>
    </dgm:pt>
    <dgm:pt modelId="{B4351A9F-284C-430E-9468-C6D78ED30824}" type="sibTrans" cxnId="{2944E904-2DB4-4300-BEE9-A921077365AA}">
      <dgm:prSet/>
      <dgm:spPr/>
      <dgm:t>
        <a:bodyPr/>
        <a:lstStyle/>
        <a:p>
          <a:endParaRPr lang="zh-CN" altLang="en-US"/>
        </a:p>
      </dgm:t>
    </dgm:pt>
    <dgm:pt modelId="{A4E430C6-2BDF-494C-B9CC-BCEE59C0C2F4}">
      <dgm:prSet phldrT="[文本]"/>
      <dgm:spPr/>
      <dgm:t>
        <a:bodyPr/>
        <a:lstStyle/>
        <a:p>
          <a:r>
            <a:rPr lang="en-US" altLang="zh-CN" dirty="0" smtClean="0"/>
            <a:t>3G</a:t>
          </a:r>
          <a:r>
            <a:rPr lang="zh-CN" altLang="en-US" dirty="0" smtClean="0"/>
            <a:t>和</a:t>
          </a:r>
          <a:r>
            <a:rPr lang="en-US" altLang="zh-CN" dirty="0" smtClean="0"/>
            <a:t>WIFI</a:t>
          </a:r>
          <a:r>
            <a:rPr lang="zh-CN" altLang="en-US" dirty="0" smtClean="0"/>
            <a:t>版摄像头终端</a:t>
          </a:r>
          <a:endParaRPr lang="zh-CN" altLang="en-US" dirty="0"/>
        </a:p>
      </dgm:t>
    </dgm:pt>
    <dgm:pt modelId="{9691CF2D-C791-4431-BEEA-28329042AE26}" type="parTrans" cxnId="{5EE5E4AB-3D9A-405F-9E2F-556E972DCC70}">
      <dgm:prSet/>
      <dgm:spPr/>
      <dgm:t>
        <a:bodyPr/>
        <a:lstStyle/>
        <a:p>
          <a:endParaRPr lang="zh-CN" altLang="en-US"/>
        </a:p>
      </dgm:t>
    </dgm:pt>
    <dgm:pt modelId="{6ADE7459-496F-4440-B490-00439509E23D}" type="sibTrans" cxnId="{5EE5E4AB-3D9A-405F-9E2F-556E972DCC70}">
      <dgm:prSet/>
      <dgm:spPr/>
      <dgm:t>
        <a:bodyPr/>
        <a:lstStyle/>
        <a:p>
          <a:endParaRPr lang="zh-CN" altLang="en-US"/>
        </a:p>
      </dgm:t>
    </dgm:pt>
    <dgm:pt modelId="{FF876590-73EE-42A7-8B15-3BF34DA7A48D}">
      <dgm:prSet phldrT="[文本]"/>
      <dgm:spPr/>
      <dgm:t>
        <a:bodyPr/>
        <a:lstStyle/>
        <a:p>
          <a:r>
            <a:rPr lang="zh-CN" altLang="en-US" dirty="0" smtClean="0"/>
            <a:t>安装便捷，无需专业设备和专业技能。</a:t>
          </a:r>
          <a:endParaRPr lang="zh-CN" altLang="en-US" dirty="0"/>
        </a:p>
      </dgm:t>
    </dgm:pt>
    <dgm:pt modelId="{71F729C0-D355-4576-9FF2-12CA1916CC66}" type="parTrans" cxnId="{5398061C-A655-4051-9296-7023D86451FC}">
      <dgm:prSet/>
      <dgm:spPr/>
      <dgm:t>
        <a:bodyPr/>
        <a:lstStyle/>
        <a:p>
          <a:endParaRPr lang="zh-CN" altLang="en-US"/>
        </a:p>
      </dgm:t>
    </dgm:pt>
    <dgm:pt modelId="{FA573D5B-5158-419B-B0A3-03180A0E909A}" type="sibTrans" cxnId="{5398061C-A655-4051-9296-7023D86451FC}">
      <dgm:prSet/>
      <dgm:spPr/>
      <dgm:t>
        <a:bodyPr/>
        <a:lstStyle/>
        <a:p>
          <a:endParaRPr lang="zh-CN" altLang="en-US"/>
        </a:p>
      </dgm:t>
    </dgm:pt>
    <dgm:pt modelId="{445EC3D3-D633-4EDB-8100-AE7E0F594A8D}">
      <dgm:prSet phldrT="[文本]"/>
      <dgm:spPr/>
      <dgm:t>
        <a:bodyPr/>
        <a:lstStyle/>
        <a:p>
          <a:r>
            <a:rPr lang="zh-CN" altLang="en-US" dirty="0" smtClean="0"/>
            <a:t>费用低廉</a:t>
          </a:r>
          <a:endParaRPr lang="zh-CN" altLang="en-US" dirty="0"/>
        </a:p>
      </dgm:t>
    </dgm:pt>
    <dgm:pt modelId="{706AFEBD-DB6A-4394-9C0F-DE95F7998EA4}" type="parTrans" cxnId="{9DC1ED78-D11B-4CA2-9E0D-D9847A8CE2F7}">
      <dgm:prSet/>
      <dgm:spPr/>
      <dgm:t>
        <a:bodyPr/>
        <a:lstStyle/>
        <a:p>
          <a:endParaRPr lang="zh-CN" altLang="en-US"/>
        </a:p>
      </dgm:t>
    </dgm:pt>
    <dgm:pt modelId="{E463C629-EDA3-4093-82C0-3D75C9EEF6CA}" type="sibTrans" cxnId="{9DC1ED78-D11B-4CA2-9E0D-D9847A8CE2F7}">
      <dgm:prSet/>
      <dgm:spPr/>
      <dgm:t>
        <a:bodyPr/>
        <a:lstStyle/>
        <a:p>
          <a:endParaRPr lang="zh-CN" altLang="en-US"/>
        </a:p>
      </dgm:t>
    </dgm:pt>
    <dgm:pt modelId="{7A7FF1BF-C674-4C14-9D3B-B81F96F9C770}">
      <dgm:prSet phldrT="[文本]"/>
      <dgm:spPr/>
      <dgm:t>
        <a:bodyPr/>
        <a:lstStyle/>
        <a:p>
          <a:r>
            <a:rPr lang="zh-CN" altLang="en-US" dirty="0" smtClean="0"/>
            <a:t>手机侧共用话费套餐</a:t>
          </a:r>
          <a:endParaRPr lang="zh-CN" altLang="en-US" dirty="0"/>
        </a:p>
      </dgm:t>
    </dgm:pt>
    <dgm:pt modelId="{5DFFB66C-3071-4C4E-BF2C-8A37689623D6}" type="parTrans" cxnId="{8B6D74F3-12E1-4CE0-B59D-F6FB63F9B99F}">
      <dgm:prSet/>
      <dgm:spPr/>
      <dgm:t>
        <a:bodyPr/>
        <a:lstStyle/>
        <a:p>
          <a:endParaRPr lang="zh-CN" altLang="en-US"/>
        </a:p>
      </dgm:t>
    </dgm:pt>
    <dgm:pt modelId="{5FCAECBC-4FF6-4C14-AC46-3892A4D599ED}" type="sibTrans" cxnId="{8B6D74F3-12E1-4CE0-B59D-F6FB63F9B99F}">
      <dgm:prSet/>
      <dgm:spPr/>
      <dgm:t>
        <a:bodyPr/>
        <a:lstStyle/>
        <a:p>
          <a:endParaRPr lang="zh-CN" altLang="en-US"/>
        </a:p>
      </dgm:t>
    </dgm:pt>
    <dgm:pt modelId="{E81C9C59-2096-4477-AEFA-C89B2D38A1A3}">
      <dgm:prSet phldrT="[文本]"/>
      <dgm:spPr/>
      <dgm:t>
        <a:bodyPr/>
        <a:lstStyle/>
        <a:p>
          <a:r>
            <a:rPr lang="zh-CN" altLang="en-US" dirty="0" smtClean="0"/>
            <a:t>直接申请视频监控服务</a:t>
          </a:r>
          <a:endParaRPr lang="zh-CN" altLang="en-US" dirty="0"/>
        </a:p>
      </dgm:t>
    </dgm:pt>
    <dgm:pt modelId="{DC1F8B88-9AB8-4CCF-AD7F-57858D8AE262}" type="parTrans" cxnId="{02F29F64-DD4A-44A3-A7AC-6A997C340DEE}">
      <dgm:prSet/>
      <dgm:spPr/>
      <dgm:t>
        <a:bodyPr/>
        <a:lstStyle/>
        <a:p>
          <a:endParaRPr lang="zh-CN" altLang="en-US"/>
        </a:p>
      </dgm:t>
    </dgm:pt>
    <dgm:pt modelId="{2B15A6A8-6043-4BC8-AA44-E9730C9DB33C}" type="sibTrans" cxnId="{02F29F64-DD4A-44A3-A7AC-6A997C340DEE}">
      <dgm:prSet/>
      <dgm:spPr/>
      <dgm:t>
        <a:bodyPr/>
        <a:lstStyle/>
        <a:p>
          <a:endParaRPr lang="zh-CN" altLang="en-US"/>
        </a:p>
      </dgm:t>
    </dgm:pt>
    <dgm:pt modelId="{A1077812-3125-4A02-B8C2-0D641C40AB40}">
      <dgm:prSet phldrT="[文本]"/>
      <dgm:spPr/>
      <dgm:t>
        <a:bodyPr/>
        <a:lstStyle/>
        <a:p>
          <a:r>
            <a:rPr lang="zh-CN" altLang="en-US" dirty="0" smtClean="0"/>
            <a:t>支持手机监控。</a:t>
          </a:r>
          <a:endParaRPr lang="zh-CN" altLang="en-US" dirty="0"/>
        </a:p>
      </dgm:t>
    </dgm:pt>
    <dgm:pt modelId="{8C3DB33E-A920-4B21-9F2A-5FB860FDFB04}" type="parTrans" cxnId="{1893EC01-4292-4C29-A4C8-F8568E7B90C5}">
      <dgm:prSet/>
      <dgm:spPr/>
      <dgm:t>
        <a:bodyPr/>
        <a:lstStyle/>
        <a:p>
          <a:endParaRPr lang="zh-CN" altLang="en-US"/>
        </a:p>
      </dgm:t>
    </dgm:pt>
    <dgm:pt modelId="{DB8E1BD3-595F-433C-9AE1-EF69F33C0252}" type="sibTrans" cxnId="{1893EC01-4292-4C29-A4C8-F8568E7B90C5}">
      <dgm:prSet/>
      <dgm:spPr/>
      <dgm:t>
        <a:bodyPr/>
        <a:lstStyle/>
        <a:p>
          <a:endParaRPr lang="zh-CN" altLang="en-US"/>
        </a:p>
      </dgm:t>
    </dgm:pt>
    <dgm:pt modelId="{90FE9A7C-244A-476F-95EA-B553ACA3E13F}" type="pres">
      <dgm:prSet presAssocID="{175E26E4-15E7-497A-A962-495A91EDF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3EC3FA-8463-48E2-BFF7-A51DD222305E}" type="pres">
      <dgm:prSet presAssocID="{445EC3D3-D633-4EDB-8100-AE7E0F594A8D}" presName="composite" presStyleCnt="0"/>
      <dgm:spPr/>
    </dgm:pt>
    <dgm:pt modelId="{864AD548-3A40-40E4-A744-9A9FB8418EA7}" type="pres">
      <dgm:prSet presAssocID="{445EC3D3-D633-4EDB-8100-AE7E0F594A8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4B6610-9B20-40AE-B675-C314FA7379E5}" type="pres">
      <dgm:prSet presAssocID="{445EC3D3-D633-4EDB-8100-AE7E0F594A8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05447A-DEFE-4905-ACEA-911FAC2D4BD0}" type="pres">
      <dgm:prSet presAssocID="{E463C629-EDA3-4093-82C0-3D75C9EEF6CA}" presName="space" presStyleCnt="0"/>
      <dgm:spPr/>
    </dgm:pt>
    <dgm:pt modelId="{CAFC98C5-390F-4E4E-B0B4-F267D6712C67}" type="pres">
      <dgm:prSet presAssocID="{9DE825AE-8ED8-4D7E-B7A6-BDB3928F4D11}" presName="composite" presStyleCnt="0"/>
      <dgm:spPr/>
    </dgm:pt>
    <dgm:pt modelId="{42488530-9095-4203-8507-666970DF55D2}" type="pres">
      <dgm:prSet presAssocID="{9DE825AE-8ED8-4D7E-B7A6-BDB3928F4D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20ABE2-6666-430C-8034-2AA94BD120F4}" type="pres">
      <dgm:prSet presAssocID="{9DE825AE-8ED8-4D7E-B7A6-BDB3928F4D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3A6AF2E-5552-4D1B-B111-6313BA7AC280}" type="presOf" srcId="{A4E430C6-2BDF-494C-B9CC-BCEE59C0C2F4}" destId="{824B6610-9B20-40AE-B675-C314FA7379E5}" srcOrd="0" destOrd="0" presId="urn:microsoft.com/office/officeart/2005/8/layout/hList1"/>
    <dgm:cxn modelId="{02F29F64-DD4A-44A3-A7AC-6A997C340DEE}" srcId="{9DE825AE-8ED8-4D7E-B7A6-BDB3928F4D11}" destId="{E81C9C59-2096-4477-AEFA-C89B2D38A1A3}" srcOrd="0" destOrd="0" parTransId="{DC1F8B88-9AB8-4CCF-AD7F-57858D8AE262}" sibTransId="{2B15A6A8-6043-4BC8-AA44-E9730C9DB33C}"/>
    <dgm:cxn modelId="{5398061C-A655-4051-9296-7023D86451FC}" srcId="{9DE825AE-8ED8-4D7E-B7A6-BDB3928F4D11}" destId="{FF876590-73EE-42A7-8B15-3BF34DA7A48D}" srcOrd="1" destOrd="0" parTransId="{71F729C0-D355-4576-9FF2-12CA1916CC66}" sibTransId="{FA573D5B-5158-419B-B0A3-03180A0E909A}"/>
    <dgm:cxn modelId="{5F213E72-C15E-4DE4-858C-CC7EB7781287}" type="presOf" srcId="{9DE825AE-8ED8-4D7E-B7A6-BDB3928F4D11}" destId="{42488530-9095-4203-8507-666970DF55D2}" srcOrd="0" destOrd="0" presId="urn:microsoft.com/office/officeart/2005/8/layout/hList1"/>
    <dgm:cxn modelId="{5EE5E4AB-3D9A-405F-9E2F-556E972DCC70}" srcId="{445EC3D3-D633-4EDB-8100-AE7E0F594A8D}" destId="{A4E430C6-2BDF-494C-B9CC-BCEE59C0C2F4}" srcOrd="0" destOrd="0" parTransId="{9691CF2D-C791-4431-BEEA-28329042AE26}" sibTransId="{6ADE7459-496F-4440-B490-00439509E23D}"/>
    <dgm:cxn modelId="{1893EC01-4292-4C29-A4C8-F8568E7B90C5}" srcId="{9DE825AE-8ED8-4D7E-B7A6-BDB3928F4D11}" destId="{A1077812-3125-4A02-B8C2-0D641C40AB40}" srcOrd="2" destOrd="0" parTransId="{8C3DB33E-A920-4B21-9F2A-5FB860FDFB04}" sibTransId="{DB8E1BD3-595F-433C-9AE1-EF69F33C0252}"/>
    <dgm:cxn modelId="{8B76EA58-CA97-47BF-9065-8764BA46BC55}" type="presOf" srcId="{A1077812-3125-4A02-B8C2-0D641C40AB40}" destId="{7320ABE2-6666-430C-8034-2AA94BD120F4}" srcOrd="0" destOrd="2" presId="urn:microsoft.com/office/officeart/2005/8/layout/hList1"/>
    <dgm:cxn modelId="{9DC1ED78-D11B-4CA2-9E0D-D9847A8CE2F7}" srcId="{175E26E4-15E7-497A-A962-495A91EDF5B5}" destId="{445EC3D3-D633-4EDB-8100-AE7E0F594A8D}" srcOrd="0" destOrd="0" parTransId="{706AFEBD-DB6A-4394-9C0F-DE95F7998EA4}" sibTransId="{E463C629-EDA3-4093-82C0-3D75C9EEF6CA}"/>
    <dgm:cxn modelId="{A887CE78-3E61-4198-847B-6AE9D148ACE0}" type="presOf" srcId="{445EC3D3-D633-4EDB-8100-AE7E0F594A8D}" destId="{864AD548-3A40-40E4-A744-9A9FB8418EA7}" srcOrd="0" destOrd="0" presId="urn:microsoft.com/office/officeart/2005/8/layout/hList1"/>
    <dgm:cxn modelId="{8B6D74F3-12E1-4CE0-B59D-F6FB63F9B99F}" srcId="{445EC3D3-D633-4EDB-8100-AE7E0F594A8D}" destId="{7A7FF1BF-C674-4C14-9D3B-B81F96F9C770}" srcOrd="1" destOrd="0" parTransId="{5DFFB66C-3071-4C4E-BF2C-8A37689623D6}" sibTransId="{5FCAECBC-4FF6-4C14-AC46-3892A4D599ED}"/>
    <dgm:cxn modelId="{BF406AE1-E1EA-4F2A-8F57-4240F48D4CAE}" type="presOf" srcId="{E81C9C59-2096-4477-AEFA-C89B2D38A1A3}" destId="{7320ABE2-6666-430C-8034-2AA94BD120F4}" srcOrd="0" destOrd="0" presId="urn:microsoft.com/office/officeart/2005/8/layout/hList1"/>
    <dgm:cxn modelId="{E5E6A3EE-5B61-4879-AD6C-6FEB73A96930}" type="presOf" srcId="{175E26E4-15E7-497A-A962-495A91EDF5B5}" destId="{90FE9A7C-244A-476F-95EA-B553ACA3E13F}" srcOrd="0" destOrd="0" presId="urn:microsoft.com/office/officeart/2005/8/layout/hList1"/>
    <dgm:cxn modelId="{D4AD2FE7-6329-408C-BD01-5683C3DAC854}" type="presOf" srcId="{7A7FF1BF-C674-4C14-9D3B-B81F96F9C770}" destId="{824B6610-9B20-40AE-B675-C314FA7379E5}" srcOrd="0" destOrd="1" presId="urn:microsoft.com/office/officeart/2005/8/layout/hList1"/>
    <dgm:cxn modelId="{CAEF9891-110A-42CC-BDCC-1B6B2373500E}" type="presOf" srcId="{FF876590-73EE-42A7-8B15-3BF34DA7A48D}" destId="{7320ABE2-6666-430C-8034-2AA94BD120F4}" srcOrd="0" destOrd="1" presId="urn:microsoft.com/office/officeart/2005/8/layout/hList1"/>
    <dgm:cxn modelId="{2944E904-2DB4-4300-BEE9-A921077365AA}" srcId="{175E26E4-15E7-497A-A962-495A91EDF5B5}" destId="{9DE825AE-8ED8-4D7E-B7A6-BDB3928F4D11}" srcOrd="1" destOrd="0" parTransId="{A92E363D-482D-4DE3-8478-30EF48F085AE}" sibTransId="{B4351A9F-284C-430E-9468-C6D78ED30824}"/>
    <dgm:cxn modelId="{A7D3FD1D-9556-4E2D-9A01-888093AB8EE3}" type="presParOf" srcId="{90FE9A7C-244A-476F-95EA-B553ACA3E13F}" destId="{753EC3FA-8463-48E2-BFF7-A51DD222305E}" srcOrd="0" destOrd="0" presId="urn:microsoft.com/office/officeart/2005/8/layout/hList1"/>
    <dgm:cxn modelId="{8F0C1194-B8F2-4033-BAEF-2ACAF6593E18}" type="presParOf" srcId="{753EC3FA-8463-48E2-BFF7-A51DD222305E}" destId="{864AD548-3A40-40E4-A744-9A9FB8418EA7}" srcOrd="0" destOrd="0" presId="urn:microsoft.com/office/officeart/2005/8/layout/hList1"/>
    <dgm:cxn modelId="{847D2AF2-737B-4A5B-BEDB-01815391B101}" type="presParOf" srcId="{753EC3FA-8463-48E2-BFF7-A51DD222305E}" destId="{824B6610-9B20-40AE-B675-C314FA7379E5}" srcOrd="1" destOrd="0" presId="urn:microsoft.com/office/officeart/2005/8/layout/hList1"/>
    <dgm:cxn modelId="{6FD08F4F-C717-4926-BE67-CDF9742BBA0B}" type="presParOf" srcId="{90FE9A7C-244A-476F-95EA-B553ACA3E13F}" destId="{CE05447A-DEFE-4905-ACEA-911FAC2D4BD0}" srcOrd="1" destOrd="0" presId="urn:microsoft.com/office/officeart/2005/8/layout/hList1"/>
    <dgm:cxn modelId="{EE5D0B65-1EB0-478B-9D7D-497381CBD011}" type="presParOf" srcId="{90FE9A7C-244A-476F-95EA-B553ACA3E13F}" destId="{CAFC98C5-390F-4E4E-B0B4-F267D6712C67}" srcOrd="2" destOrd="0" presId="urn:microsoft.com/office/officeart/2005/8/layout/hList1"/>
    <dgm:cxn modelId="{BFD1360F-2A7C-42B5-8C7C-7BE84744C562}" type="presParOf" srcId="{CAFC98C5-390F-4E4E-B0B4-F267D6712C67}" destId="{42488530-9095-4203-8507-666970DF55D2}" srcOrd="0" destOrd="0" presId="urn:microsoft.com/office/officeart/2005/8/layout/hList1"/>
    <dgm:cxn modelId="{3D1EF769-9A14-4931-81EB-A7E7FF7FC0E4}" type="presParOf" srcId="{CAFC98C5-390F-4E4E-B0B4-F267D6712C67}" destId="{7320ABE2-6666-430C-8034-2AA94BD120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67B10-2550-46AC-BA9B-E794D07E7E44}">
      <dsp:nvSpPr>
        <dsp:cNvPr id="0" name=""/>
        <dsp:cNvSpPr/>
      </dsp:nvSpPr>
      <dsp:spPr>
        <a:xfrm rot="5400000">
          <a:off x="4842138" y="-2005453"/>
          <a:ext cx="696396" cy="48850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园区水、电、气消耗的统计与报表输出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园区能耗监测，异常告警，制订节能计划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7826" y="122854"/>
        <a:ext cx="4851027" cy="628406"/>
      </dsp:txXfrm>
    </dsp:sp>
    <dsp:sp modelId="{713DDB97-4DCC-4A7C-A18B-BD7EC0BB3A8B}">
      <dsp:nvSpPr>
        <dsp:cNvPr id="0" name=""/>
        <dsp:cNvSpPr/>
      </dsp:nvSpPr>
      <dsp:spPr>
        <a:xfrm>
          <a:off x="0" y="1809"/>
          <a:ext cx="2747825" cy="8704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节能管理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2494" y="44303"/>
        <a:ext cx="2662837" cy="785507"/>
      </dsp:txXfrm>
    </dsp:sp>
    <dsp:sp modelId="{616AF418-04F5-4822-A6C2-1EB683488141}">
      <dsp:nvSpPr>
        <dsp:cNvPr id="0" name=""/>
        <dsp:cNvSpPr/>
      </dsp:nvSpPr>
      <dsp:spPr>
        <a:xfrm rot="5400000">
          <a:off x="4842138" y="-1091433"/>
          <a:ext cx="696396" cy="48850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园区水、空气、噪声的质量监控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园区环境视频监控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7826" y="1036874"/>
        <a:ext cx="4851027" cy="628406"/>
      </dsp:txXfrm>
    </dsp:sp>
    <dsp:sp modelId="{06DC5D41-E0F8-4D7F-A4E7-726A66BDA250}">
      <dsp:nvSpPr>
        <dsp:cNvPr id="0" name=""/>
        <dsp:cNvSpPr/>
      </dsp:nvSpPr>
      <dsp:spPr>
        <a:xfrm>
          <a:off x="0" y="915830"/>
          <a:ext cx="2747825" cy="8704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环保管理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2494" y="958324"/>
        <a:ext cx="2662837" cy="785507"/>
      </dsp:txXfrm>
    </dsp:sp>
    <dsp:sp modelId="{0DCF3201-D6D3-45E3-A8EF-41BFFF21355B}">
      <dsp:nvSpPr>
        <dsp:cNvPr id="0" name=""/>
        <dsp:cNvSpPr/>
      </dsp:nvSpPr>
      <dsp:spPr>
        <a:xfrm rot="5400000">
          <a:off x="4842138" y="-177413"/>
          <a:ext cx="696396" cy="48850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园区公共区域路灯照明智能控制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园区室内照明系统管理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7826" y="1950894"/>
        <a:ext cx="4851027" cy="628406"/>
      </dsp:txXfrm>
    </dsp:sp>
    <dsp:sp modelId="{D72BF42D-79E7-4DF4-B429-FC0EBA5B74CF}">
      <dsp:nvSpPr>
        <dsp:cNvPr id="0" name=""/>
        <dsp:cNvSpPr/>
      </dsp:nvSpPr>
      <dsp:spPr>
        <a:xfrm>
          <a:off x="0" y="1829850"/>
          <a:ext cx="2747825" cy="8704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智能照明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2494" y="1872344"/>
        <a:ext cx="2662837" cy="785507"/>
      </dsp:txXfrm>
    </dsp:sp>
    <dsp:sp modelId="{5C9B877C-4918-4996-A474-7F719A8A6BD7}">
      <dsp:nvSpPr>
        <dsp:cNvPr id="0" name=""/>
        <dsp:cNvSpPr/>
      </dsp:nvSpPr>
      <dsp:spPr>
        <a:xfrm rot="5400000">
          <a:off x="4842138" y="736607"/>
          <a:ext cx="696396" cy="48850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</a:t>
          </a:r>
          <a:r>
            <a:rPr lang="en-US" altLang="zh-CN" sz="1600" kern="1200" dirty="0" smtClean="0">
              <a:latin typeface="微软雅黑" pitchFamily="34" charset="-122"/>
              <a:ea typeface="微软雅黑" pitchFamily="34" charset="-122"/>
            </a:rPr>
            <a:t>GIS</a:t>
          </a: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地图，和其他系统，如安防、导航等对接，为园区企业、员工提供直观的地图服务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7826" y="2864915"/>
        <a:ext cx="4851027" cy="628406"/>
      </dsp:txXfrm>
    </dsp:sp>
    <dsp:sp modelId="{ACB59E4F-6DDF-4BE9-881F-A32F665F4986}">
      <dsp:nvSpPr>
        <dsp:cNvPr id="0" name=""/>
        <dsp:cNvSpPr/>
      </dsp:nvSpPr>
      <dsp:spPr>
        <a:xfrm>
          <a:off x="0" y="2743870"/>
          <a:ext cx="2747825" cy="8704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园区</a:t>
          </a:r>
          <a:r>
            <a:rPr lang="en-US" altLang="zh-CN" sz="3200" kern="1200" dirty="0" smtClean="0">
              <a:latin typeface="微软雅黑" pitchFamily="34" charset="-122"/>
              <a:ea typeface="微软雅黑" pitchFamily="34" charset="-122"/>
            </a:rPr>
            <a:t>GIS</a:t>
          </a: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服务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2494" y="2786364"/>
        <a:ext cx="2662837" cy="785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55959-961F-4063-9B26-6DD7070DE648}">
      <dsp:nvSpPr>
        <dsp:cNvPr id="0" name=""/>
        <dsp:cNvSpPr/>
      </dsp:nvSpPr>
      <dsp:spPr>
        <a:xfrm rot="5400000">
          <a:off x="4904179" y="-2325554"/>
          <a:ext cx="724255" cy="555752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园区公共区域、园区室内视频监控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园区巡更及保安调度系统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487547" y="126433"/>
        <a:ext cx="5522166" cy="653545"/>
      </dsp:txXfrm>
    </dsp:sp>
    <dsp:sp modelId="{67E3E3D7-3EB3-4C92-9BD2-AC218B70259C}">
      <dsp:nvSpPr>
        <dsp:cNvPr id="0" name=""/>
        <dsp:cNvSpPr/>
      </dsp:nvSpPr>
      <dsp:spPr>
        <a:xfrm>
          <a:off x="0" y="31127"/>
          <a:ext cx="2472890" cy="9053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安防管理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4194" y="75321"/>
        <a:ext cx="2384502" cy="816931"/>
      </dsp:txXfrm>
    </dsp:sp>
    <dsp:sp modelId="{77C8F663-FF72-4F2F-A58E-36336DE95725}">
      <dsp:nvSpPr>
        <dsp:cNvPr id="0" name=""/>
        <dsp:cNvSpPr/>
      </dsp:nvSpPr>
      <dsp:spPr>
        <a:xfrm rot="5400000">
          <a:off x="4787450" y="-1351186"/>
          <a:ext cx="947457" cy="555209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智能停车场实现车辆出入管理、车位管理、停车引导、反向寻车、车位预定等功能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园区导航则提供目的地查询、路径指引的功能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485132" y="997383"/>
        <a:ext cx="5505843" cy="854955"/>
      </dsp:txXfrm>
    </dsp:sp>
    <dsp:sp modelId="{8558ED01-7D0F-48A3-89C1-45E20E58E072}">
      <dsp:nvSpPr>
        <dsp:cNvPr id="0" name=""/>
        <dsp:cNvSpPr/>
      </dsp:nvSpPr>
      <dsp:spPr>
        <a:xfrm>
          <a:off x="0" y="1002782"/>
          <a:ext cx="2470476" cy="9053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交通管理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4194" y="1046976"/>
        <a:ext cx="2382088" cy="816931"/>
      </dsp:txXfrm>
    </dsp:sp>
    <dsp:sp modelId="{F66702D8-B95B-4016-95DA-98F40DEF3D0D}">
      <dsp:nvSpPr>
        <dsp:cNvPr id="0" name=""/>
        <dsp:cNvSpPr/>
      </dsp:nvSpPr>
      <dsp:spPr>
        <a:xfrm rot="5400000">
          <a:off x="4773291" y="-344304"/>
          <a:ext cx="975775" cy="555209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身份识别：考勤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门禁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会议签到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访客管理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金融服务：食堂消费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自助转账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圈存业务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补贴发放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水电控</a:t>
          </a:r>
          <a:endParaRPr lang="en-US" altLang="zh-CN" sz="1400" kern="1200" dirty="0" smtClean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ERP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管理：工资管理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人事管理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合同管理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离职管理</a:t>
          </a: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/</a:t>
          </a:r>
          <a:r>
            <a:rPr lang="zh-CN" altLang="en-US" sz="1400" kern="1200" dirty="0" smtClean="0">
              <a:latin typeface="微软雅黑" pitchFamily="34" charset="-122"/>
              <a:ea typeface="微软雅黑" pitchFamily="34" charset="-122"/>
            </a:rPr>
            <a:t>宿舍管理</a:t>
          </a:r>
          <a:endParaRPr lang="en-US" altLang="zh-CN" sz="1400" kern="1200" dirty="0" smtClean="0">
            <a:latin typeface="微软雅黑" pitchFamily="34" charset="-122"/>
            <a:ea typeface="微软雅黑" pitchFamily="34" charset="-122"/>
          </a:endParaRPr>
        </a:p>
      </dsp:txBody>
      <dsp:txXfrm rot="-5400000">
        <a:off x="2485132" y="1991488"/>
        <a:ext cx="5504461" cy="880509"/>
      </dsp:txXfrm>
    </dsp:sp>
    <dsp:sp modelId="{12097FC9-DA2F-42F2-9A00-9788CC8F54AB}">
      <dsp:nvSpPr>
        <dsp:cNvPr id="0" name=""/>
        <dsp:cNvSpPr/>
      </dsp:nvSpPr>
      <dsp:spPr>
        <a:xfrm>
          <a:off x="0" y="1979082"/>
          <a:ext cx="2470476" cy="9053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一卡通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4194" y="2023276"/>
        <a:ext cx="2382088" cy="816931"/>
      </dsp:txXfrm>
    </dsp:sp>
    <dsp:sp modelId="{2ECB8C89-F66F-4C46-BEDF-6E40BC43ED1E}">
      <dsp:nvSpPr>
        <dsp:cNvPr id="0" name=""/>
        <dsp:cNvSpPr/>
      </dsp:nvSpPr>
      <dsp:spPr>
        <a:xfrm rot="5400000">
          <a:off x="4904179" y="638795"/>
          <a:ext cx="724255" cy="555752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移动储柜：提供快递发件与到货的储存服务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自助售货机：提供快消品的自助消费服务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487547" y="3090783"/>
        <a:ext cx="5522166" cy="653545"/>
      </dsp:txXfrm>
    </dsp:sp>
    <dsp:sp modelId="{149D8E84-091B-45C4-BA12-AB3424256145}">
      <dsp:nvSpPr>
        <dsp:cNvPr id="0" name=""/>
        <dsp:cNvSpPr/>
      </dsp:nvSpPr>
      <dsp:spPr>
        <a:xfrm>
          <a:off x="0" y="2964896"/>
          <a:ext cx="2472890" cy="9053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自助服务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4194" y="3009090"/>
        <a:ext cx="2384502" cy="816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03325-A132-4C55-B0AE-55D7C0A4F906}">
      <dsp:nvSpPr>
        <dsp:cNvPr id="0" name=""/>
        <dsp:cNvSpPr/>
      </dsp:nvSpPr>
      <dsp:spPr>
        <a:xfrm>
          <a:off x="2502" y="480042"/>
          <a:ext cx="2705020" cy="2019240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/>
            <a:t>LTE&amp;WCDMA</a:t>
          </a:r>
          <a:r>
            <a:rPr lang="zh-CN" altLang="en-US" sz="2200" kern="1200" dirty="0" smtClean="0"/>
            <a:t>覆盖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/>
            <a:t>WIFI</a:t>
          </a:r>
          <a:r>
            <a:rPr lang="zh-CN" altLang="en-US" sz="2200" kern="1200" dirty="0" smtClean="0"/>
            <a:t>网络建设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室内分布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增值服务：微信沃派、微信沃友</a:t>
          </a:r>
          <a:endParaRPr lang="zh-CN" altLang="en-US" sz="2200" kern="1200" dirty="0"/>
        </a:p>
      </dsp:txBody>
      <dsp:txXfrm>
        <a:off x="49815" y="527355"/>
        <a:ext cx="2610394" cy="1971927"/>
      </dsp:txXfrm>
    </dsp:sp>
    <dsp:sp modelId="{87B4AF5A-0151-470C-85A2-DE2DB908C4BA}">
      <dsp:nvSpPr>
        <dsp:cNvPr id="0" name=""/>
        <dsp:cNvSpPr/>
      </dsp:nvSpPr>
      <dsp:spPr>
        <a:xfrm>
          <a:off x="2502" y="2499283"/>
          <a:ext cx="2705020" cy="868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移动网络</a:t>
          </a:r>
          <a:endParaRPr lang="zh-CN" altLang="en-US" sz="3400" kern="1200" dirty="0"/>
        </a:p>
      </dsp:txBody>
      <dsp:txXfrm>
        <a:off x="2502" y="2499283"/>
        <a:ext cx="1904943" cy="868273"/>
      </dsp:txXfrm>
    </dsp:sp>
    <dsp:sp modelId="{9CE17914-9F7A-4FAF-86D1-07AB696ABF7D}">
      <dsp:nvSpPr>
        <dsp:cNvPr id="0" name=""/>
        <dsp:cNvSpPr/>
      </dsp:nvSpPr>
      <dsp:spPr>
        <a:xfrm>
          <a:off x="1983966" y="2637200"/>
          <a:ext cx="946757" cy="9467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94739-28DC-412E-AB50-394FF152F983}">
      <dsp:nvSpPr>
        <dsp:cNvPr id="0" name=""/>
        <dsp:cNvSpPr/>
      </dsp:nvSpPr>
      <dsp:spPr>
        <a:xfrm>
          <a:off x="3165276" y="480042"/>
          <a:ext cx="2705020" cy="2019240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企业互联网专线（</a:t>
          </a:r>
          <a:r>
            <a:rPr lang="en-US" altLang="zh-CN" sz="2200" kern="1200" dirty="0" smtClean="0"/>
            <a:t>DIA)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数据电路（</a:t>
          </a:r>
          <a:r>
            <a:rPr lang="en-US" altLang="zh-CN" sz="2200" kern="1200" dirty="0" smtClean="0"/>
            <a:t>MSTP)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基础语音：集线通、易话通、商</a:t>
          </a:r>
          <a:r>
            <a:rPr lang="en-US" altLang="zh-CN" sz="2200" kern="1200" dirty="0" smtClean="0"/>
            <a:t>E</a:t>
          </a:r>
          <a:r>
            <a:rPr lang="zh-CN" altLang="en-US" sz="2200" kern="1200" dirty="0" smtClean="0"/>
            <a:t>通</a:t>
          </a:r>
          <a:endParaRPr lang="zh-CN" altLang="en-US" sz="2200" kern="1200" dirty="0"/>
        </a:p>
      </dsp:txBody>
      <dsp:txXfrm>
        <a:off x="3212589" y="527355"/>
        <a:ext cx="2610394" cy="1971927"/>
      </dsp:txXfrm>
    </dsp:sp>
    <dsp:sp modelId="{9F057A72-50E5-4DDF-9741-5A0DE2B961C3}">
      <dsp:nvSpPr>
        <dsp:cNvPr id="0" name=""/>
        <dsp:cNvSpPr/>
      </dsp:nvSpPr>
      <dsp:spPr>
        <a:xfrm>
          <a:off x="3165276" y="2499283"/>
          <a:ext cx="2705020" cy="868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固网网络</a:t>
          </a:r>
          <a:endParaRPr lang="zh-CN" altLang="en-US" sz="3400" kern="1200" dirty="0"/>
        </a:p>
      </dsp:txBody>
      <dsp:txXfrm>
        <a:off x="3165276" y="2499283"/>
        <a:ext cx="1904943" cy="868273"/>
      </dsp:txXfrm>
    </dsp:sp>
    <dsp:sp modelId="{44AEF492-5B98-4AE5-A1DF-B29980EACF28}">
      <dsp:nvSpPr>
        <dsp:cNvPr id="0" name=""/>
        <dsp:cNvSpPr/>
      </dsp:nvSpPr>
      <dsp:spPr>
        <a:xfrm>
          <a:off x="5146740" y="2637200"/>
          <a:ext cx="946757" cy="9467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1CAEE-6610-46BC-80CE-460162E0C9EA}">
      <dsp:nvSpPr>
        <dsp:cNvPr id="0" name=""/>
        <dsp:cNvSpPr/>
      </dsp:nvSpPr>
      <dsp:spPr>
        <a:xfrm>
          <a:off x="1996488" y="229206"/>
          <a:ext cx="1530427" cy="1530427"/>
        </a:xfrm>
        <a:prstGeom prst="blockArc">
          <a:avLst>
            <a:gd name="adj1" fmla="val 5400000"/>
            <a:gd name="adj2" fmla="val 16200000"/>
            <a:gd name="adj3" fmla="val 4636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12229-A218-4D55-8098-959A36C88D35}">
      <dsp:nvSpPr>
        <dsp:cNvPr id="0" name=""/>
        <dsp:cNvSpPr/>
      </dsp:nvSpPr>
      <dsp:spPr>
        <a:xfrm>
          <a:off x="1996488" y="229206"/>
          <a:ext cx="1530427" cy="1530427"/>
        </a:xfrm>
        <a:prstGeom prst="blockArc">
          <a:avLst>
            <a:gd name="adj1" fmla="val 16200000"/>
            <a:gd name="adj2" fmla="val 5400000"/>
            <a:gd name="adj3" fmla="val 4636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13BDD-D71E-4F9A-9E3F-4850D310DF51}">
      <dsp:nvSpPr>
        <dsp:cNvPr id="0" name=""/>
        <dsp:cNvSpPr/>
      </dsp:nvSpPr>
      <dsp:spPr>
        <a:xfrm>
          <a:off x="2322732" y="642464"/>
          <a:ext cx="877938" cy="70391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Kernel </a:t>
          </a:r>
          <a:r>
            <a:rPr lang="en-US" altLang="zh-CN" sz="900" b="0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(</a:t>
          </a:r>
          <a:r>
            <a:rPr lang="zh-CN" altLang="en-US" sz="900" b="0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调度分配</a:t>
          </a:r>
          <a:r>
            <a:rPr lang="en-US" altLang="zh-CN" sz="900" b="0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)</a:t>
          </a:r>
          <a:endParaRPr lang="zh-CN" altLang="en-US" sz="900" b="0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2451303" y="745549"/>
        <a:ext cx="620796" cy="497740"/>
      </dsp:txXfrm>
    </dsp:sp>
    <dsp:sp modelId="{E122C00F-D3E5-47E6-9D3A-7AF6087128D8}">
      <dsp:nvSpPr>
        <dsp:cNvPr id="0" name=""/>
        <dsp:cNvSpPr/>
      </dsp:nvSpPr>
      <dsp:spPr>
        <a:xfrm>
          <a:off x="2457801" y="576"/>
          <a:ext cx="607801" cy="4927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err="1" smtClean="0">
              <a:latin typeface="Arial" pitchFamily="34" charset="0"/>
              <a:ea typeface="微软雅黑" pitchFamily="34" charset="-122"/>
              <a:cs typeface="Arial" pitchFamily="34" charset="0"/>
            </a:rPr>
            <a:t>iECS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2546811" y="72736"/>
        <a:ext cx="429781" cy="348417"/>
      </dsp:txXfrm>
    </dsp:sp>
    <dsp:sp modelId="{8ADA3B01-794D-4E30-86E1-D10D65B3F225}">
      <dsp:nvSpPr>
        <dsp:cNvPr id="0" name=""/>
        <dsp:cNvSpPr/>
      </dsp:nvSpPr>
      <dsp:spPr>
        <a:xfrm>
          <a:off x="2480748" y="1495526"/>
          <a:ext cx="561907" cy="4927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CSS2000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2563037" y="1567686"/>
        <a:ext cx="397329" cy="348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00B71-E626-461E-A2F7-414B878DB1F3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SaaS</a:t>
          </a:r>
          <a:r>
            <a:rPr lang="zh-CN" altLang="en-US" sz="2400" kern="1200" dirty="0" smtClean="0"/>
            <a:t>服务</a:t>
          </a:r>
          <a:endParaRPr lang="zh-CN" altLang="en-US" sz="2400" kern="1200" dirty="0"/>
        </a:p>
      </dsp:txBody>
      <dsp:txXfrm>
        <a:off x="2670198" y="1654198"/>
        <a:ext cx="755603" cy="755603"/>
      </dsp:txXfrm>
    </dsp:sp>
    <dsp:sp modelId="{F3BC888F-94DB-43C9-9382-023570361303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2968814" y="1215612"/>
        <a:ext cx="158372" cy="217991"/>
      </dsp:txXfrm>
    </dsp:sp>
    <dsp:sp modelId="{C02096EF-A77A-439F-BD2D-186F45EB7597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融合通讯</a:t>
          </a:r>
          <a:endParaRPr lang="zh-CN" altLang="en-US" sz="2300" kern="1200" dirty="0"/>
        </a:p>
      </dsp:txBody>
      <dsp:txXfrm>
        <a:off x="2670198" y="158734"/>
        <a:ext cx="755603" cy="755603"/>
      </dsp:txXfrm>
    </dsp:sp>
    <dsp:sp modelId="{0E8E6AC9-0920-402B-ACCB-D95D393CA374}">
      <dsp:nvSpPr>
        <dsp:cNvPr id="0" name=""/>
        <dsp:cNvSpPr/>
      </dsp:nvSpPr>
      <dsp:spPr>
        <a:xfrm>
          <a:off x="3676206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2100"/>
            <a:satOff val="-1418"/>
            <a:lumOff val="76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3676206" y="1923004"/>
        <a:ext cx="158372" cy="217991"/>
      </dsp:txXfrm>
    </dsp:sp>
    <dsp:sp modelId="{0EF3A7E3-8DEB-4117-BAE2-9CF3F671426F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商旅服务</a:t>
          </a:r>
          <a:endParaRPr lang="zh-CN" altLang="en-US" sz="2300" kern="1200" dirty="0"/>
        </a:p>
      </dsp:txBody>
      <dsp:txXfrm>
        <a:off x="4165661" y="1654198"/>
        <a:ext cx="755603" cy="755603"/>
      </dsp:txXfrm>
    </dsp:sp>
    <dsp:sp modelId="{B570FA27-1193-4669-965C-48D945CF5BAA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4200"/>
            <a:satOff val="-2837"/>
            <a:lumOff val="15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2968814" y="2630397"/>
        <a:ext cx="158372" cy="217991"/>
      </dsp:txXfrm>
    </dsp:sp>
    <dsp:sp modelId="{8CE2E71C-9388-4F66-90D3-27EB3B17B657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呼叫中心</a:t>
          </a:r>
          <a:endParaRPr lang="zh-CN" altLang="en-US" sz="2300" kern="1200" dirty="0"/>
        </a:p>
      </dsp:txBody>
      <dsp:txXfrm>
        <a:off x="2670198" y="3149661"/>
        <a:ext cx="755603" cy="755603"/>
      </dsp:txXfrm>
    </dsp:sp>
    <dsp:sp modelId="{90B037EF-026A-4CD0-93DA-E2F9EC77D12D}">
      <dsp:nvSpPr>
        <dsp:cNvPr id="0" name=""/>
        <dsp:cNvSpPr/>
      </dsp:nvSpPr>
      <dsp:spPr>
        <a:xfrm rot="10800000">
          <a:off x="2193548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6300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 rot="10800000">
        <a:off x="2261421" y="1923004"/>
        <a:ext cx="158372" cy="217991"/>
      </dsp:txXfrm>
    </dsp:sp>
    <dsp:sp modelId="{6AAC659D-1310-49D4-ACD6-2A23CBCE09D1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企业邮箱</a:t>
          </a:r>
          <a:endParaRPr lang="zh-CN" altLang="en-US" sz="2300" kern="1200" dirty="0"/>
        </a:p>
      </dsp:txBody>
      <dsp:txXfrm>
        <a:off x="1174734" y="1654198"/>
        <a:ext cx="755603" cy="755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A01AC-D780-4CCD-8879-E6230BCCC87D}">
      <dsp:nvSpPr>
        <dsp:cNvPr id="0" name=""/>
        <dsp:cNvSpPr/>
      </dsp:nvSpPr>
      <dsp:spPr>
        <a:xfrm>
          <a:off x="93433" y="4144"/>
          <a:ext cx="1643134" cy="12265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桌面云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办公</a:t>
          </a:r>
          <a:r>
            <a:rPr lang="en-US" altLang="zh-CN" sz="2100" kern="1200" dirty="0" smtClean="0"/>
            <a:t>OA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电子公告</a:t>
          </a:r>
          <a:endParaRPr lang="zh-CN" altLang="en-US" sz="2100" kern="1200" dirty="0"/>
        </a:p>
      </dsp:txBody>
      <dsp:txXfrm>
        <a:off x="122173" y="32884"/>
        <a:ext cx="1585654" cy="1197825"/>
      </dsp:txXfrm>
    </dsp:sp>
    <dsp:sp modelId="{F822CEF6-6C54-408A-9A59-9230B2E5CE0B}">
      <dsp:nvSpPr>
        <dsp:cNvPr id="0" name=""/>
        <dsp:cNvSpPr/>
      </dsp:nvSpPr>
      <dsp:spPr>
        <a:xfrm>
          <a:off x="93433" y="1230709"/>
          <a:ext cx="1643134" cy="527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IT</a:t>
          </a:r>
          <a:r>
            <a:rPr lang="zh-CN" altLang="en-US" sz="1700" kern="1200" dirty="0" smtClean="0"/>
            <a:t>基础设施服务</a:t>
          </a:r>
          <a:endParaRPr lang="zh-CN" altLang="en-US" sz="1700" kern="1200" dirty="0"/>
        </a:p>
      </dsp:txBody>
      <dsp:txXfrm>
        <a:off x="93433" y="1230709"/>
        <a:ext cx="1157137" cy="527423"/>
      </dsp:txXfrm>
    </dsp:sp>
    <dsp:sp modelId="{F4FD9E97-FBBD-443B-9519-5F990B82BAA5}">
      <dsp:nvSpPr>
        <dsp:cNvPr id="0" name=""/>
        <dsp:cNvSpPr/>
      </dsp:nvSpPr>
      <dsp:spPr>
        <a:xfrm>
          <a:off x="1297052" y="1314485"/>
          <a:ext cx="575097" cy="5750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41CE-EE8E-453F-9F3E-CDA3D3ADE33F}">
      <dsp:nvSpPr>
        <dsp:cNvPr id="0" name=""/>
        <dsp:cNvSpPr/>
      </dsp:nvSpPr>
      <dsp:spPr>
        <a:xfrm>
          <a:off x="2014626" y="4144"/>
          <a:ext cx="1643134" cy="12265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融合通信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云会议</a:t>
          </a:r>
          <a:endParaRPr lang="zh-CN" altLang="en-US" sz="2100" kern="1200" dirty="0"/>
        </a:p>
      </dsp:txBody>
      <dsp:txXfrm>
        <a:off x="2043366" y="32884"/>
        <a:ext cx="1585654" cy="1197825"/>
      </dsp:txXfrm>
    </dsp:sp>
    <dsp:sp modelId="{1E448AD5-8127-4DA8-8C95-C397DA8A41B7}">
      <dsp:nvSpPr>
        <dsp:cNvPr id="0" name=""/>
        <dsp:cNvSpPr/>
      </dsp:nvSpPr>
      <dsp:spPr>
        <a:xfrm>
          <a:off x="2014626" y="1230709"/>
          <a:ext cx="1643134" cy="527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入驻企业沟通服务</a:t>
          </a:r>
          <a:endParaRPr lang="zh-CN" altLang="en-US" sz="1700" kern="1200" dirty="0"/>
        </a:p>
      </dsp:txBody>
      <dsp:txXfrm>
        <a:off x="2014626" y="1230709"/>
        <a:ext cx="1157137" cy="527423"/>
      </dsp:txXfrm>
    </dsp:sp>
    <dsp:sp modelId="{9532F4B8-1BE0-4D0B-93BB-256196859142}">
      <dsp:nvSpPr>
        <dsp:cNvPr id="0" name=""/>
        <dsp:cNvSpPr/>
      </dsp:nvSpPr>
      <dsp:spPr>
        <a:xfrm>
          <a:off x="3218244" y="1314485"/>
          <a:ext cx="575097" cy="5750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48E75-8F43-4152-9219-260187F4A869}">
      <dsp:nvSpPr>
        <dsp:cNvPr id="0" name=""/>
        <dsp:cNvSpPr/>
      </dsp:nvSpPr>
      <dsp:spPr>
        <a:xfrm>
          <a:off x="3935818" y="4144"/>
          <a:ext cx="1643134" cy="12265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视频监控服务</a:t>
          </a:r>
          <a:endParaRPr lang="zh-CN" altLang="en-US" sz="2100" kern="1200" dirty="0"/>
        </a:p>
      </dsp:txBody>
      <dsp:txXfrm>
        <a:off x="3964558" y="32884"/>
        <a:ext cx="1585654" cy="1197825"/>
      </dsp:txXfrm>
    </dsp:sp>
    <dsp:sp modelId="{024EAB6F-1578-4AF0-BA3D-35F414BBB022}">
      <dsp:nvSpPr>
        <dsp:cNvPr id="0" name=""/>
        <dsp:cNvSpPr/>
      </dsp:nvSpPr>
      <dsp:spPr>
        <a:xfrm>
          <a:off x="3935818" y="1230709"/>
          <a:ext cx="1643134" cy="5274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安全服务</a:t>
          </a:r>
          <a:endParaRPr lang="zh-CN" altLang="en-US" sz="1700" kern="1200" dirty="0"/>
        </a:p>
      </dsp:txBody>
      <dsp:txXfrm>
        <a:off x="3935818" y="1230709"/>
        <a:ext cx="1157137" cy="527423"/>
      </dsp:txXfrm>
    </dsp:sp>
    <dsp:sp modelId="{C8E4239A-963B-45E4-A056-BF3A3F9BD19F}">
      <dsp:nvSpPr>
        <dsp:cNvPr id="0" name=""/>
        <dsp:cNvSpPr/>
      </dsp:nvSpPr>
      <dsp:spPr>
        <a:xfrm>
          <a:off x="5139437" y="1314485"/>
          <a:ext cx="575097" cy="5750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4C53B-2AF2-4537-992C-412B98FBDF09}">
      <dsp:nvSpPr>
        <dsp:cNvPr id="0" name=""/>
        <dsp:cNvSpPr/>
      </dsp:nvSpPr>
      <dsp:spPr>
        <a:xfrm>
          <a:off x="2014626" y="2174416"/>
          <a:ext cx="1643134" cy="12265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融资租赁平台</a:t>
          </a:r>
          <a:endParaRPr lang="zh-CN" altLang="en-US" sz="2100" kern="1200" dirty="0"/>
        </a:p>
      </dsp:txBody>
      <dsp:txXfrm>
        <a:off x="2043366" y="2203156"/>
        <a:ext cx="1585654" cy="1197825"/>
      </dsp:txXfrm>
    </dsp:sp>
    <dsp:sp modelId="{C5794C01-940B-4CEE-B3C9-7C92ABD489F2}">
      <dsp:nvSpPr>
        <dsp:cNvPr id="0" name=""/>
        <dsp:cNvSpPr/>
      </dsp:nvSpPr>
      <dsp:spPr>
        <a:xfrm>
          <a:off x="2014626" y="3400982"/>
          <a:ext cx="1643134" cy="5274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金融服务</a:t>
          </a:r>
          <a:endParaRPr lang="zh-CN" altLang="en-US" sz="1700" kern="1200" dirty="0"/>
        </a:p>
      </dsp:txBody>
      <dsp:txXfrm>
        <a:off x="2014626" y="3400982"/>
        <a:ext cx="1157137" cy="527423"/>
      </dsp:txXfrm>
    </dsp:sp>
    <dsp:sp modelId="{1E79322C-D93A-4196-9295-72F7CD7D71E2}">
      <dsp:nvSpPr>
        <dsp:cNvPr id="0" name=""/>
        <dsp:cNvSpPr/>
      </dsp:nvSpPr>
      <dsp:spPr>
        <a:xfrm>
          <a:off x="3218244" y="3484758"/>
          <a:ext cx="575097" cy="5750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AD548-3A40-40E4-A744-9A9FB8418EA7}">
      <dsp:nvSpPr>
        <dsp:cNvPr id="0" name=""/>
        <dsp:cNvSpPr/>
      </dsp:nvSpPr>
      <dsp:spPr>
        <a:xfrm>
          <a:off x="38" y="23347"/>
          <a:ext cx="366766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费用低廉</a:t>
          </a:r>
          <a:endParaRPr lang="zh-CN" altLang="en-US" sz="2300" kern="1200" dirty="0"/>
        </a:p>
      </dsp:txBody>
      <dsp:txXfrm>
        <a:off x="38" y="23347"/>
        <a:ext cx="3667661" cy="662400"/>
      </dsp:txXfrm>
    </dsp:sp>
    <dsp:sp modelId="{824B6610-9B20-40AE-B675-C314FA7379E5}">
      <dsp:nvSpPr>
        <dsp:cNvPr id="0" name=""/>
        <dsp:cNvSpPr/>
      </dsp:nvSpPr>
      <dsp:spPr>
        <a:xfrm>
          <a:off x="38" y="685747"/>
          <a:ext cx="3667661" cy="1811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300" kern="1200" dirty="0" smtClean="0"/>
            <a:t>3G</a:t>
          </a:r>
          <a:r>
            <a:rPr lang="zh-CN" altLang="en-US" sz="2300" kern="1200" dirty="0" smtClean="0"/>
            <a:t>和</a:t>
          </a:r>
          <a:r>
            <a:rPr lang="en-US" altLang="zh-CN" sz="2300" kern="1200" dirty="0" smtClean="0"/>
            <a:t>WIFI</a:t>
          </a:r>
          <a:r>
            <a:rPr lang="zh-CN" altLang="en-US" sz="2300" kern="1200" dirty="0" smtClean="0"/>
            <a:t>版摄像头终端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/>
            <a:t>手机侧共用话费套餐</a:t>
          </a:r>
          <a:endParaRPr lang="zh-CN" altLang="en-US" sz="2300" kern="1200" dirty="0"/>
        </a:p>
      </dsp:txBody>
      <dsp:txXfrm>
        <a:off x="38" y="685747"/>
        <a:ext cx="3667661" cy="1811185"/>
      </dsp:txXfrm>
    </dsp:sp>
    <dsp:sp modelId="{42488530-9095-4203-8507-666970DF55D2}">
      <dsp:nvSpPr>
        <dsp:cNvPr id="0" name=""/>
        <dsp:cNvSpPr/>
      </dsp:nvSpPr>
      <dsp:spPr>
        <a:xfrm>
          <a:off x="4181172" y="23347"/>
          <a:ext cx="366766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操作简单</a:t>
          </a:r>
          <a:endParaRPr lang="zh-CN" altLang="en-US" sz="2300" kern="1200" dirty="0"/>
        </a:p>
      </dsp:txBody>
      <dsp:txXfrm>
        <a:off x="4181172" y="23347"/>
        <a:ext cx="3667661" cy="662400"/>
      </dsp:txXfrm>
    </dsp:sp>
    <dsp:sp modelId="{7320ABE2-6666-430C-8034-2AA94BD120F4}">
      <dsp:nvSpPr>
        <dsp:cNvPr id="0" name=""/>
        <dsp:cNvSpPr/>
      </dsp:nvSpPr>
      <dsp:spPr>
        <a:xfrm>
          <a:off x="4181172" y="685747"/>
          <a:ext cx="3667661" cy="1811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/>
            <a:t>直接申请视频监控服务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/>
            <a:t>安装便捷，无需专业设备和专业技能。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/>
            <a:t>支持手机监控。</a:t>
          </a:r>
          <a:endParaRPr lang="zh-CN" altLang="en-US" sz="2300" kern="1200" dirty="0"/>
        </a:p>
      </dsp:txBody>
      <dsp:txXfrm>
        <a:off x="4181172" y="685747"/>
        <a:ext cx="3667661" cy="1811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49E7-2640-49FE-B959-88DC79461FD5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3D0F9-BF4A-426C-9A4E-2D2768869B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51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4211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4BCDA833-CF31-4DEC-8D20-105551AF7F9B}" type="datetimeFigureOut">
              <a:rPr lang="zh-CN" altLang="en-US"/>
              <a:pPr>
                <a:defRPr/>
              </a:pPr>
              <a:t>2014/7/24</a:t>
            </a:fld>
            <a:endParaRPr lang="zh-CN" altLang="en-US"/>
          </a:p>
        </p:txBody>
      </p:sp>
      <p:sp>
        <p:nvSpPr>
          <p:cNvPr id="53252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4214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4215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A6E02DC1-060D-4043-9AA2-9BE347A770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B59A9-8A83-4C75-9098-1D9C50EB9CAF}" type="slidenum">
              <a:rPr lang="en-US" altLang="zh-CN" smtClean="0">
                <a:latin typeface="Arial" charset="0"/>
              </a:rPr>
              <a:pPr/>
              <a:t>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7413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2452"/>
            <a:ext cx="5028987" cy="41158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为什么要建设智慧园区？</a:t>
            </a: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DF74E6-DDBC-47F2-BA57-438DCDB958AF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Arial" pitchFamily="34" charset="0"/>
              </a:rPr>
              <a:t>园区在提供水、电、写字楼</a:t>
            </a:r>
            <a:r>
              <a:rPr lang="en-US" altLang="zh-CN" dirty="0" smtClean="0">
                <a:latin typeface="Arial" pitchFamily="34" charset="0"/>
              </a:rPr>
              <a:t>/</a:t>
            </a:r>
            <a:r>
              <a:rPr lang="zh-CN" altLang="en-US" dirty="0" smtClean="0">
                <a:latin typeface="Arial" pitchFamily="34" charset="0"/>
              </a:rPr>
              <a:t>厂房等“硬件”基础设施的同时，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通过打造“智慧园区”，为入驻园区企业客户提供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及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基础服务，推动整体园区运营管理体系的智慧化，进一步提升园区整体的服务水平。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IT\CT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服务租赁的方式为园区开辟了新的可持续的运营模式和盈利空间，形成园区运营盈利的良性循环。</a:t>
            </a:r>
          </a:p>
          <a:p>
            <a:endParaRPr lang="zh-CN" altLang="en-US" dirty="0" smtClean="0">
              <a:latin typeface="Arial" pitchFamily="34" charset="0"/>
            </a:endParaRPr>
          </a:p>
          <a:p>
            <a:r>
              <a:rPr lang="zh-CN" altLang="en-US" dirty="0" smtClean="0">
                <a:latin typeface="Arial" pitchFamily="34" charset="0"/>
              </a:rPr>
              <a:t>建设支撑服务体系，营造良好投资环境</a:t>
            </a:r>
          </a:p>
          <a:p>
            <a:r>
              <a:rPr lang="zh-CN" altLang="en-US" dirty="0" smtClean="0">
                <a:latin typeface="Arial" pitchFamily="34" charset="0"/>
              </a:rPr>
              <a:t>将</a:t>
            </a:r>
            <a:r>
              <a:rPr lang="en-US" altLang="zh-CN" dirty="0" err="1" smtClean="0">
                <a:latin typeface="Arial" pitchFamily="34" charset="0"/>
              </a:rPr>
              <a:t>SaaS</a:t>
            </a:r>
            <a:r>
              <a:rPr lang="zh-CN" altLang="en-US" dirty="0" smtClean="0">
                <a:latin typeface="Arial" pitchFamily="34" charset="0"/>
              </a:rPr>
              <a:t>应用服务使用作为一项优惠条件来支持、吸引外来企业。与此同时，对于本地的创业型或孵化型企业，在提供优惠的办公场地的基础上，提供优惠的</a:t>
            </a:r>
            <a:r>
              <a:rPr lang="en-US" altLang="zh-CN" dirty="0" err="1" smtClean="0">
                <a:latin typeface="Arial" pitchFamily="34" charset="0"/>
              </a:rPr>
              <a:t>SaaS</a:t>
            </a:r>
            <a:r>
              <a:rPr lang="zh-CN" altLang="en-US" dirty="0" smtClean="0">
                <a:latin typeface="Arial" pitchFamily="34" charset="0"/>
              </a:rPr>
              <a:t>应用服务，真正实现让这些企业开办之时，就具备良好的“软”“硬”等信息化环境，着重关注自己业务的经营</a:t>
            </a:r>
          </a:p>
          <a:p>
            <a:endParaRPr lang="zh-CN" altLang="en-US" dirty="0" smtClean="0">
              <a:latin typeface="Arial" pitchFamily="34" charset="0"/>
            </a:endParaRPr>
          </a:p>
          <a:p>
            <a:r>
              <a:rPr lang="zh-CN" altLang="en-US" dirty="0" smtClean="0">
                <a:latin typeface="Arial" pitchFamily="34" charset="0"/>
              </a:rPr>
              <a:t>把握业界变革机遇，促进企业创新发展</a:t>
            </a:r>
          </a:p>
          <a:p>
            <a:r>
              <a:rPr lang="zh-CN" altLang="en-US" dirty="0" smtClean="0">
                <a:latin typeface="Arial" pitchFamily="34" charset="0"/>
              </a:rPr>
              <a:t>更好地服务于本地经济，集约化推进企业信息化建设，更好地体现服务性政府的理念，帮助企业特别是中小企业解决信息化困局，促进“工业化”和“信息化”融合</a:t>
            </a:r>
          </a:p>
          <a:p>
            <a:endParaRPr lang="zh-CN" altLang="en-US" dirty="0" smtClean="0">
              <a:latin typeface="Arial" pitchFamily="34" charset="0"/>
            </a:endParaRPr>
          </a:p>
          <a:p>
            <a:endParaRPr lang="zh-CN" altLang="en-US" dirty="0" smtClean="0">
              <a:latin typeface="Arial" pitchFamily="34" charset="0"/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85F18-A958-4FEB-82CD-48C1DCB5D774}" type="slidenum">
              <a:rPr lang="en-US" altLang="zh-CN" smtClean="0">
                <a:latin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3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整合云计算和物联网厂家资源，基于三大支撑平台（云计算、物联网、运营支撑平台）承载两大应用产品包</a:t>
            </a:r>
            <a:r>
              <a:rPr lang="zh-CN" altLang="en-US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（园区服务应用产品包和园区管理应用产品包</a:t>
            </a: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kumimoji="0" lang="zh-CN" altLang="en-US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，形成强大的综合方案能力。</a:t>
            </a:r>
            <a:endParaRPr kumimoji="0" lang="en-US" altLang="zh-CN" sz="12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两大应用产品包</a:t>
            </a:r>
            <a:endParaRPr lang="zh-CN" altLang="en-US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园区服务应用组件包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：以自有品牌云计算平台为核心，</a:t>
            </a:r>
            <a:r>
              <a:rPr lang="en-US" altLang="zh-CN" sz="1600" b="0" dirty="0" err="1" smtClean="0">
                <a:latin typeface="微软雅黑" pitchFamily="34" charset="-122"/>
                <a:ea typeface="微软雅黑" pitchFamily="34" charset="-122"/>
              </a:rPr>
              <a:t>IaaS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层面主推云桌面（办公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&amp;3D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）、云存储、云主机、移动办公等云服务，</a:t>
            </a:r>
            <a:r>
              <a:rPr lang="en-US" altLang="zh-CN" sz="1600" b="0" dirty="0" err="1" smtClean="0"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层面集成融合通讯、商旅、企业邮箱、呼叫中心等云服务</a:t>
            </a:r>
          </a:p>
          <a:p>
            <a:pPr lvl="1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园区管理应用组件包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：以自研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SDP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平台为核心，以行业终端促规模，以集成第三方物联网应用外延，覆盖安防管理、节能管理、交通管理、环保管理等应用</a:t>
            </a:r>
          </a:p>
          <a:p>
            <a:pPr lvl="0"/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三大支撑平台</a:t>
            </a:r>
            <a:endParaRPr lang="zh-CN" altLang="en-US" sz="16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云计算平台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：基于云计算数据中心平台和</a:t>
            </a:r>
            <a:r>
              <a:rPr lang="en-US" altLang="zh-CN" sz="1600" b="0" dirty="0" err="1" smtClean="0">
                <a:latin typeface="微软雅黑" pitchFamily="34" charset="-122"/>
                <a:ea typeface="微软雅黑" pitchFamily="34" charset="-122"/>
              </a:rPr>
              <a:t>SDPaaS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云平台，集成自有品牌微模块数据中心和</a:t>
            </a:r>
            <a:r>
              <a:rPr lang="en-US" altLang="zh-CN" sz="1600" b="0" dirty="0" err="1" smtClean="0">
                <a:latin typeface="微软雅黑" pitchFamily="34" charset="-122"/>
                <a:ea typeface="微软雅黑" pitchFamily="34" charset="-122"/>
              </a:rPr>
              <a:t>iECS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云资源池系统</a:t>
            </a:r>
            <a:endParaRPr lang="zh-CN" altLang="en-US" sz="16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SDP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zh-CN" altLang="en-US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：通过</a:t>
            </a:r>
            <a:r>
              <a:rPr lang="en-US" altLang="zh-CN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SDP</a:t>
            </a:r>
            <a:r>
              <a:rPr lang="zh-CN" altLang="en-US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平台集成</a:t>
            </a:r>
          </a:p>
          <a:p>
            <a:pPr lvl="1"/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业务支撑平台</a:t>
            </a:r>
            <a:r>
              <a:rPr lang="zh-CN" altLang="en-US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：集成数据中心项目组的</a:t>
            </a:r>
            <a:r>
              <a:rPr lang="en-US" altLang="zh-CN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DCIM</a:t>
            </a:r>
            <a:r>
              <a:rPr lang="zh-CN" altLang="en-US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运营支撑系统，集成部分外购软件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54099-F78A-4AB1-A4AC-B02D5BEE7CE7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E0F80B-084C-4BCE-BCCC-2133F6AA9B58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33CFE-7969-4F58-8404-9EC2FE8985BB}" type="slidenum">
              <a:rPr lang="zh-CN" alt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048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4450"/>
            <a:ext cx="20526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Administrator\Desktop\Sna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922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87975"/>
            <a:ext cx="1514475" cy="1476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2402-1A90-4A71-93BF-595D52FA8B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1A2B-0E69-48A1-B31E-13FBFF02A2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8A42C-D139-4664-8288-907ABE5DA8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600" y="979488"/>
            <a:ext cx="2108200" cy="51466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825" y="979488"/>
            <a:ext cx="6175375" cy="51466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7627-D14B-4033-B36E-6CEE68AA53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50825" y="979488"/>
            <a:ext cx="8435975" cy="5146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FD93-6423-452C-BCB4-8F23299F56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275" y="0"/>
            <a:ext cx="6121400" cy="10541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2505-5F7C-4B4E-8F2F-5F42548B09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275" y="0"/>
            <a:ext cx="6121400" cy="10541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2100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3F55-6E2E-486F-92D8-FEBBC247D8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vivianting\Desktop\未标题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 bwMode="auto">
          <a:xfrm>
            <a:off x="0" y="955675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9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0775" y="52388"/>
            <a:ext cx="1379538" cy="1003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9" name="Picture 2055" descr="色条 拷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00188"/>
            <a:ext cx="91440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vivianting\Desktop\12341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214313"/>
            <a:ext cx="14874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vivianting\Desktop\未标题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 bwMode="auto">
          <a:xfrm>
            <a:off x="0" y="955675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9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0775" y="52388"/>
            <a:ext cx="1379538" cy="1003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9" name="Picture 2055" descr="色条 拷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00188"/>
            <a:ext cx="91440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vivianting\Desktop\12341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214313"/>
            <a:ext cx="14874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F10C-1739-49B0-8BD7-77CA380DF3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1113"/>
            <a:ext cx="9144000" cy="686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5" name="Picture 3" descr="C:\Users\vivianting\Desktop\123413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663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BF6B-E971-436D-A1ED-E5A3644B3B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5CDA-2853-43B7-B27D-E00189FC04E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05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6413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ED8F-8A7F-41F9-AF32-F1255D4C92D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1488-933E-4CDF-A528-43B347109B1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3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7A73-73CA-4861-B654-7723C90128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9D84-8CB6-470E-B810-B0C9E454075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33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34CD-FE06-4747-A6A4-4078C542FBF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B096-D106-42E5-85B3-F9A40DB4F93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7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9A79-9557-4BC5-91A3-1D8DC95BEBE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FBF1-9BB8-412A-A86F-91A614BD0A4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8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F73-128B-4534-8112-A42D4886974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59A1-AF65-47AF-9138-AE8CCA9D1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1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8B30-9577-4062-9306-76CF8F63FB2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EEB-D9DA-444B-BD9B-942FC2FFA53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7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D593-B276-4587-9E4A-4CC82A930F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72A5-8583-40AB-9FE8-6B01A635AB0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3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94E6-6C89-4207-AE8D-E905259152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A8C5-DBE9-4183-B933-EFCBE900BB4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8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7815-745B-4906-9192-C7F01DF1CE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3F9C-1AC7-41B2-9E63-A7E77FD20B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0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ED58-723A-4896-93CF-B6424620B4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4FF5-552B-4A9F-80FD-6F995DC5B7D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C632-2553-4542-9DA9-D68A54D5A0E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8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55" descr="色条 拷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vivianting\Desktop\12341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11150"/>
            <a:ext cx="179863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未标题-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938213"/>
            <a:ext cx="78930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5A588B-6DF7-4085-A00F-4AD1D7BDC2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EE31-6087-4247-9BD5-A12269313B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40D0-4569-463F-860C-C6DBF31BD6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6A66-196A-4F48-AB3A-1770840FD6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1036-9273-4D53-87C0-78B1597870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048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4450"/>
            <a:ext cx="20526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Administrator\Desktop\Sna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922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87975"/>
            <a:ext cx="1514475" cy="1476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718A-7765-470A-B1FF-4BAAB878B5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7625F-490E-40F0-A77C-6505BD0122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0"/>
            <a:ext cx="6121400" cy="105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Line 25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6388" name="Picture 2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51725" y="333375"/>
            <a:ext cx="1403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850" y="44450"/>
            <a:ext cx="17637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0" name="组合 6"/>
          <p:cNvGrpSpPr>
            <a:grpSpLocks/>
          </p:cNvGrpSpPr>
          <p:nvPr/>
        </p:nvGrpSpPr>
        <p:grpSpPr bwMode="auto">
          <a:xfrm>
            <a:off x="8551863" y="6586538"/>
            <a:ext cx="504825" cy="431800"/>
            <a:chOff x="8316913" y="6381750"/>
            <a:chExt cx="504825" cy="431800"/>
          </a:xfrm>
        </p:grpSpPr>
        <p:sp>
          <p:nvSpPr>
            <p:cNvPr id="2057" name="AutoShape 6"/>
            <p:cNvSpPr>
              <a:spLocks noChangeArrowheads="1"/>
            </p:cNvSpPr>
            <p:nvPr userDrawn="1"/>
          </p:nvSpPr>
          <p:spPr bwMode="auto">
            <a:xfrm>
              <a:off x="8316913" y="6381750"/>
              <a:ext cx="504825" cy="431800"/>
            </a:xfrm>
            <a:prstGeom prst="star16">
              <a:avLst>
                <a:gd name="adj" fmla="val 3390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buClr>
                  <a:srgbClr val="CC00FF"/>
                </a:buClr>
                <a:defRPr/>
              </a:pPr>
              <a:fld id="{04E66E6D-59B6-48AA-8C24-B1EE10374A8F}" type="slidenum">
                <a:rPr lang="en-US" altLang="zh-CN" sz="1400" b="1">
                  <a:solidFill>
                    <a:srgbClr val="FFFFFF"/>
                  </a:solidFill>
                  <a:latin typeface="Arial" pitchFamily="34" charset="0"/>
                  <a:ea typeface="宋体" pitchFamily="2" charset="-122"/>
                </a:rPr>
                <a:pPr algn="ctr" eaLnBrk="0" hangingPunct="0">
                  <a:buClr>
                    <a:srgbClr val="CC00FF"/>
                  </a:buClr>
                  <a:defRPr/>
                </a:pPr>
                <a:t>‹#›</a:t>
              </a:fld>
              <a:endParaRPr lang="en-US" altLang="zh-CN" sz="1400" b="1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8" name="AutoShape 7"/>
            <p:cNvSpPr>
              <a:spLocks noChangeArrowheads="1"/>
            </p:cNvSpPr>
            <p:nvPr userDrawn="1"/>
          </p:nvSpPr>
          <p:spPr bwMode="auto">
            <a:xfrm rot="-5400000">
              <a:off x="8283575" y="6559550"/>
              <a:ext cx="144463" cy="7143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buClr>
                  <a:srgbClr val="CC00FF"/>
                </a:buClr>
                <a:buFont typeface="Wingdings" pitchFamily="2" charset="2"/>
                <a:buChar char="u"/>
                <a:defRPr/>
              </a:pPr>
              <a:endParaRPr lang="zh-CN" altLang="en-US" sz="12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9" name="AutoShape 8"/>
            <p:cNvSpPr>
              <a:spLocks noChangeArrowheads="1"/>
            </p:cNvSpPr>
            <p:nvPr userDrawn="1"/>
          </p:nvSpPr>
          <p:spPr bwMode="auto">
            <a:xfrm rot="5400000" flipH="1">
              <a:off x="8702675" y="6559550"/>
              <a:ext cx="144463" cy="7143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buClr>
                  <a:srgbClr val="CC00FF"/>
                </a:buClr>
                <a:buFont typeface="Wingdings" pitchFamily="2" charset="2"/>
                <a:buChar char="u"/>
                <a:defRPr/>
              </a:pPr>
              <a:endParaRPr lang="zh-CN" altLang="en-US" sz="12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pic>
        <p:nvPicPr>
          <p:cNvPr id="16391" name="Picture 5" descr="C:\Users\Administrator\Desktop\Snap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188913"/>
            <a:ext cx="17922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381750"/>
            <a:ext cx="693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BFAFC16-EF9B-463B-A355-5ED8F7715F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1" r:id="rId2"/>
    <p:sldLayoutId id="2147483980" r:id="rId3"/>
    <p:sldLayoutId id="2147483979" r:id="rId4"/>
    <p:sldLayoutId id="2147483978" r:id="rId5"/>
    <p:sldLayoutId id="2147483977" r:id="rId6"/>
    <p:sldLayoutId id="2147483976" r:id="rId7"/>
    <p:sldLayoutId id="2147483997" r:id="rId8"/>
    <p:sldLayoutId id="2147483975" r:id="rId9"/>
    <p:sldLayoutId id="2147483974" r:id="rId10"/>
    <p:sldLayoutId id="2147483973" r:id="rId11"/>
    <p:sldLayoutId id="2147483972" r:id="rId12"/>
    <p:sldLayoutId id="2147483971" r:id="rId13"/>
    <p:sldLayoutId id="2147483970" r:id="rId14"/>
    <p:sldLayoutId id="214748396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•"/>
        <a:defRPr sz="2400">
          <a:solidFill>
            <a:schemeClr val="tx1"/>
          </a:solidFill>
          <a:latin typeface="Arial" pitchFamily="34" charset="0"/>
          <a:ea typeface="楷体_GB2312" pitchFamily="49" charset="-122"/>
          <a:cs typeface="楷体_GB231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楷体_GB231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  <a:cs typeface="楷体_GB231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楷体_GB231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楷体_GB231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C:\Users\vivianting\Desktop\未标题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15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7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15313" y="6421438"/>
            <a:ext cx="41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prstClr val="black"/>
                </a:solidFill>
                <a:latin typeface="Times New Roman" pitchFamily="18" charset="0"/>
                <a:ea typeface="宋体" charset="-122"/>
                <a:cs typeface="Tahoma" pitchFamily="34" charset="0"/>
              </a:defRPr>
            </a:lvl1pPr>
          </a:lstStyle>
          <a:p>
            <a:pPr>
              <a:defRPr/>
            </a:pPr>
            <a:fld id="{B8B26E60-E65C-4405-A43F-A21676BEF4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0" y="955675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0775" y="52388"/>
            <a:ext cx="1379538" cy="1003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032" name="灯片编号占位符 5"/>
          <p:cNvSpPr txBox="1">
            <a:spLocks noGrp="1"/>
          </p:cNvSpPr>
          <p:nvPr/>
        </p:nvSpPr>
        <p:spPr bwMode="auto">
          <a:xfrm>
            <a:off x="8027988" y="6408738"/>
            <a:ext cx="69373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F2D51F34-B018-4E22-82C3-F1C6F54032F2}" type="slidenum">
              <a:rPr lang="en-US" altLang="zh-CN" b="1">
                <a:solidFill>
                  <a:prstClr val="black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b="1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C:\Users\vivianting\Desktop\未标题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286375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15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84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15313" y="6421438"/>
            <a:ext cx="41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prstClr val="black"/>
                </a:solidFill>
                <a:latin typeface="Times New Roman" pitchFamily="18" charset="0"/>
                <a:ea typeface="宋体" charset="-122"/>
                <a:cs typeface="Tahoma" pitchFamily="34" charset="0"/>
              </a:defRPr>
            </a:lvl1pPr>
          </a:lstStyle>
          <a:p>
            <a:pPr>
              <a:defRPr/>
            </a:pPr>
            <a:fld id="{4C225589-D50C-4058-A3DF-83DDF535A2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0" y="955675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8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0775" y="52388"/>
            <a:ext cx="1379538" cy="1003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032" name="灯片编号占位符 5"/>
          <p:cNvSpPr txBox="1">
            <a:spLocks noGrp="1"/>
          </p:cNvSpPr>
          <p:nvPr/>
        </p:nvSpPr>
        <p:spPr bwMode="auto">
          <a:xfrm>
            <a:off x="8027988" y="6408738"/>
            <a:ext cx="69373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CC4B5095-B11E-4505-8663-F5618A59EAC2}" type="slidenum">
              <a:rPr lang="en-US" altLang="zh-CN" b="1">
                <a:solidFill>
                  <a:prstClr val="black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b="1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3088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C869FB-D1FE-4D29-9202-039293F1F54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5114EBA-9557-4E5D-8240-DDEA63B0A6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vivianting\Desktop\123413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64475" y="104775"/>
            <a:ext cx="11604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未标题-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07950" y="984250"/>
            <a:ext cx="93599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44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软雅黑" charset="-122"/>
          <a:ea typeface="微软雅黑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软雅黑" charset="-122"/>
          <a:ea typeface="微软雅黑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软雅黑" charset="-122"/>
          <a:ea typeface="微软雅黑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软雅黑" charset="-122"/>
          <a:ea typeface="微软雅黑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diagramQuickStyle" Target="../diagrams/quickStyle4.xml"/><Relationship Id="rId18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diagramLayout" Target="../diagrams/layout4.xml"/><Relationship Id="rId17" Type="http://schemas.openxmlformats.org/officeDocument/2006/relationships/image" Target="../media/image40.jpeg"/><Relationship Id="rId2" Type="http://schemas.openxmlformats.org/officeDocument/2006/relationships/image" Target="../media/image30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11" Type="http://schemas.openxmlformats.org/officeDocument/2006/relationships/diagramData" Target="../diagrams/data4.xml"/><Relationship Id="rId5" Type="http://schemas.openxmlformats.org/officeDocument/2006/relationships/image" Target="../media/image33.jpeg"/><Relationship Id="rId15" Type="http://schemas.microsoft.com/office/2007/relationships/diagramDrawing" Target="../diagrams/drawing4.xml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diagramLayout" Target="../diagrams/layout5.xml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diagramData" Target="../diagrams/data5.xml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11" Type="http://schemas.openxmlformats.org/officeDocument/2006/relationships/image" Target="../media/image46.jpeg"/><Relationship Id="rId24" Type="http://schemas.openxmlformats.org/officeDocument/2006/relationships/image" Target="../media/image59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50.jpeg"/><Relationship Id="rId23" Type="http://schemas.openxmlformats.org/officeDocument/2006/relationships/image" Target="../media/image58.png"/><Relationship Id="rId10" Type="http://schemas.openxmlformats.org/officeDocument/2006/relationships/image" Target="../media/image45.jpeg"/><Relationship Id="rId19" Type="http://schemas.openxmlformats.org/officeDocument/2006/relationships/image" Target="../media/image5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4.jpeg"/><Relationship Id="rId14" Type="http://schemas.openxmlformats.org/officeDocument/2006/relationships/image" Target="../media/image49.jpeg"/><Relationship Id="rId2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eg"/><Relationship Id="rId18" Type="http://schemas.openxmlformats.org/officeDocument/2006/relationships/image" Target="../media/image86.png"/><Relationship Id="rId3" Type="http://schemas.openxmlformats.org/officeDocument/2006/relationships/image" Target="../media/image71.jpe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jpeg"/><Relationship Id="rId17" Type="http://schemas.openxmlformats.org/officeDocument/2006/relationships/image" Target="../media/image85.jpeg"/><Relationship Id="rId2" Type="http://schemas.openxmlformats.org/officeDocument/2006/relationships/image" Target="../media/image70.jpeg"/><Relationship Id="rId16" Type="http://schemas.openxmlformats.org/officeDocument/2006/relationships/image" Target="../media/image84.jpe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19" Type="http://schemas.openxmlformats.org/officeDocument/2006/relationships/image" Target="../media/image87.jpeg"/><Relationship Id="rId4" Type="http://schemas.openxmlformats.org/officeDocument/2006/relationships/image" Target="../media/image72.jpeg"/><Relationship Id="rId9" Type="http://schemas.openxmlformats.org/officeDocument/2006/relationships/image" Target="../media/image77.png"/><Relationship Id="rId1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emf"/><Relationship Id="rId26" Type="http://schemas.openxmlformats.org/officeDocument/2006/relationships/image" Target="../media/image118.emf"/><Relationship Id="rId3" Type="http://schemas.openxmlformats.org/officeDocument/2006/relationships/image" Target="../media/image95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emf"/><Relationship Id="rId28" Type="http://schemas.openxmlformats.org/officeDocument/2006/relationships/image" Target="../media/image120.png"/><Relationship Id="rId10" Type="http://schemas.openxmlformats.org/officeDocument/2006/relationships/image" Target="../media/image102.png"/><Relationship Id="rId19" Type="http://schemas.openxmlformats.org/officeDocument/2006/relationships/image" Target="../media/image111.emf"/><Relationship Id="rId31" Type="http://schemas.openxmlformats.org/officeDocument/2006/relationships/oleObject" Target="../embeddings/oleObject4.bin"/><Relationship Id="rId4" Type="http://schemas.openxmlformats.org/officeDocument/2006/relationships/image" Target="../media/image96.png"/><Relationship Id="rId9" Type="http://schemas.openxmlformats.org/officeDocument/2006/relationships/image" Target="../media/image101.jpeg"/><Relationship Id="rId14" Type="http://schemas.openxmlformats.org/officeDocument/2006/relationships/image" Target="../media/image106.png"/><Relationship Id="rId22" Type="http://schemas.openxmlformats.org/officeDocument/2006/relationships/image" Target="../media/image114.emf"/><Relationship Id="rId27" Type="http://schemas.openxmlformats.org/officeDocument/2006/relationships/image" Target="../media/image119.emf"/><Relationship Id="rId30" Type="http://schemas.openxmlformats.org/officeDocument/2006/relationships/image" Target="../media/image9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jpe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37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6.pn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1.jpe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色条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571612"/>
            <a:ext cx="9144000" cy="3311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4800" dirty="0">
                <a:solidFill>
                  <a:schemeClr val="bg1"/>
                </a:solidFill>
                <a:ea typeface="黑体" pitchFamily="49" charset="-122"/>
              </a:rPr>
              <a:t>中国</a:t>
            </a:r>
            <a:r>
              <a:rPr lang="zh-CN" altLang="en-US" sz="4800" dirty="0" smtClean="0">
                <a:solidFill>
                  <a:schemeClr val="bg1"/>
                </a:solidFill>
                <a:ea typeface="黑体" pitchFamily="49" charset="-122"/>
              </a:rPr>
              <a:t>联通</a:t>
            </a:r>
            <a:endParaRPr lang="en-US" altLang="zh-CN" sz="4800" dirty="0" smtClean="0">
              <a:solidFill>
                <a:schemeClr val="bg1"/>
              </a:solidFill>
              <a:ea typeface="黑体" pitchFamily="49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4800" dirty="0" smtClean="0">
                <a:solidFill>
                  <a:schemeClr val="bg1"/>
                </a:solidFill>
                <a:ea typeface="黑体" pitchFamily="49" charset="-122"/>
              </a:rPr>
              <a:t>智慧园区解决方案</a:t>
            </a:r>
            <a:endParaRPr lang="en-US" altLang="zh-CN" sz="4800" dirty="0" smtClean="0">
              <a:solidFill>
                <a:schemeClr val="bg1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目  录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13310" y="1928802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概  述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73154" y="3595911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43254" y="1857364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矩形 6"/>
          <p:cNvSpPr/>
          <p:nvPr/>
        </p:nvSpPr>
        <p:spPr>
          <a:xfrm>
            <a:off x="2100510" y="2756452"/>
            <a:ext cx="5500538" cy="743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智慧园区管理应用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59972" y="2625901"/>
            <a:ext cx="72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243254" y="2783354"/>
            <a:ext cx="735249" cy="75398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2122588" y="3858791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智慧园区服务应用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58492" y="4579441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264983" y="3787353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3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3748" y="4858923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企业拎包入驻案例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229652" y="5579573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264983" y="4787485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4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827584" y="5373216"/>
            <a:ext cx="7632848" cy="864096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智慧园区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智能管理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graphicFrame>
        <p:nvGraphicFramePr>
          <p:cNvPr id="6" name="图示 5"/>
          <p:cNvGraphicFramePr/>
          <p:nvPr/>
        </p:nvGraphicFramePr>
        <p:xfrm>
          <a:off x="827584" y="1484784"/>
          <a:ext cx="7632848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558924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园区智能管理针对园区环境管理提供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管理方式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智慧园区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公共设施管理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graphicFrame>
        <p:nvGraphicFramePr>
          <p:cNvPr id="14" name="图示 13"/>
          <p:cNvGraphicFramePr/>
          <p:nvPr/>
        </p:nvGraphicFramePr>
        <p:xfrm>
          <a:off x="798556" y="1214422"/>
          <a:ext cx="8059724" cy="387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圆角矩形 14"/>
          <p:cNvSpPr/>
          <p:nvPr/>
        </p:nvSpPr>
        <p:spPr bwMode="auto">
          <a:xfrm>
            <a:off x="827584" y="5373216"/>
            <a:ext cx="7632848" cy="864096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55962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公共设施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实现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安全、高效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园区，提供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高质服务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 bwMode="auto">
          <a:xfrm>
            <a:off x="3779912" y="4509120"/>
            <a:ext cx="4752528" cy="1800200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智慧园区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基础网络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grpSp>
        <p:nvGrpSpPr>
          <p:cNvPr id="3" name="组合 37"/>
          <p:cNvGrpSpPr/>
          <p:nvPr/>
        </p:nvGrpSpPr>
        <p:grpSpPr>
          <a:xfrm>
            <a:off x="-43588" y="3771034"/>
            <a:ext cx="3463460" cy="3086966"/>
            <a:chOff x="733907" y="3272916"/>
            <a:chExt cx="3463460" cy="3086966"/>
          </a:xfrm>
        </p:grpSpPr>
        <p:sp>
          <p:nvSpPr>
            <p:cNvPr id="7" name="AutoShape 249"/>
            <p:cNvSpPr>
              <a:spLocks noChangeArrowheads="1"/>
            </p:cNvSpPr>
            <p:nvPr/>
          </p:nvSpPr>
          <p:spPr bwMode="auto">
            <a:xfrm>
              <a:off x="758604" y="3272916"/>
              <a:ext cx="3411818" cy="286793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11" y="10800"/>
                  </a:moveTo>
                  <a:cubicBezTo>
                    <a:pt x="711" y="16372"/>
                    <a:pt x="5228" y="20889"/>
                    <a:pt x="10800" y="20889"/>
                  </a:cubicBezTo>
                  <a:cubicBezTo>
                    <a:pt x="16372" y="20889"/>
                    <a:pt x="20889" y="16372"/>
                    <a:pt x="20889" y="10800"/>
                  </a:cubicBezTo>
                  <a:cubicBezTo>
                    <a:pt x="20889" y="5228"/>
                    <a:pt x="16372" y="711"/>
                    <a:pt x="10800" y="711"/>
                  </a:cubicBezTo>
                  <a:cubicBezTo>
                    <a:pt x="5228" y="711"/>
                    <a:pt x="711" y="5228"/>
                    <a:pt x="711" y="10800"/>
                  </a:cubicBezTo>
                  <a:close/>
                </a:path>
              </a:pathLst>
            </a:custGeom>
            <a:solidFill>
              <a:srgbClr val="F8F8F8">
                <a:alpha val="10196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Oval 250"/>
            <p:cNvSpPr>
              <a:spLocks noChangeArrowheads="1"/>
            </p:cNvSpPr>
            <p:nvPr/>
          </p:nvSpPr>
          <p:spPr bwMode="auto">
            <a:xfrm rot="19800000">
              <a:off x="1982324" y="3901427"/>
              <a:ext cx="2215043" cy="1015431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0"/>
                  </a:srgbClr>
                </a:gs>
                <a:gs pos="100000">
                  <a:srgbClr val="800000"/>
                </a:gs>
              </a:gsLst>
              <a:lin ang="0" scaled="1"/>
            </a:gradFill>
            <a:ln w="12700" algn="ctr">
              <a:noFill/>
              <a:round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Oval 254"/>
            <p:cNvSpPr>
              <a:spLocks noChangeArrowheads="1"/>
            </p:cNvSpPr>
            <p:nvPr/>
          </p:nvSpPr>
          <p:spPr bwMode="auto">
            <a:xfrm rot="19800000">
              <a:off x="1862198" y="3965600"/>
              <a:ext cx="2213921" cy="1015431"/>
            </a:xfrm>
            <a:prstGeom prst="ellipse">
              <a:avLst/>
            </a:prstGeom>
            <a:noFill/>
            <a:ln w="6350" algn="ctr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36"/>
            <p:cNvGrpSpPr/>
            <p:nvPr/>
          </p:nvGrpSpPr>
          <p:grpSpPr>
            <a:xfrm>
              <a:off x="733907" y="3573016"/>
              <a:ext cx="3100835" cy="2786866"/>
              <a:chOff x="733907" y="3573016"/>
              <a:chExt cx="3100835" cy="2786866"/>
            </a:xfrm>
          </p:grpSpPr>
          <p:sp>
            <p:nvSpPr>
              <p:cNvPr id="6" name="AutoShape 248"/>
              <p:cNvSpPr>
                <a:spLocks noChangeArrowheads="1"/>
              </p:cNvSpPr>
              <p:nvPr/>
            </p:nvSpPr>
            <p:spPr bwMode="auto">
              <a:xfrm>
                <a:off x="1115616" y="3573016"/>
                <a:ext cx="2698918" cy="2268677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11" y="10800"/>
                    </a:moveTo>
                    <a:cubicBezTo>
                      <a:pt x="711" y="16372"/>
                      <a:pt x="5228" y="20889"/>
                      <a:pt x="10800" y="20889"/>
                    </a:cubicBezTo>
                    <a:cubicBezTo>
                      <a:pt x="16372" y="20889"/>
                      <a:pt x="20889" y="16372"/>
                      <a:pt x="20889" y="10800"/>
                    </a:cubicBezTo>
                    <a:cubicBezTo>
                      <a:pt x="20889" y="5228"/>
                      <a:pt x="16372" y="711"/>
                      <a:pt x="10800" y="711"/>
                    </a:cubicBezTo>
                    <a:cubicBezTo>
                      <a:pt x="5228" y="711"/>
                      <a:pt x="711" y="5228"/>
                      <a:pt x="711" y="10800"/>
                    </a:cubicBezTo>
                    <a:close/>
                  </a:path>
                </a:pathLst>
              </a:custGeom>
              <a:solidFill>
                <a:srgbClr val="F8F8F8">
                  <a:alpha val="10196"/>
                </a:srgbClr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Oval 251"/>
              <p:cNvSpPr>
                <a:spLocks noChangeArrowheads="1"/>
              </p:cNvSpPr>
              <p:nvPr/>
            </p:nvSpPr>
            <p:spPr bwMode="auto">
              <a:xfrm rot="1800000">
                <a:off x="733907" y="3901427"/>
                <a:ext cx="2215043" cy="1015431"/>
              </a:xfrm>
              <a:prstGeom prst="ellipse">
                <a:avLst/>
              </a:prstGeom>
              <a:gradFill rotWithShape="1">
                <a:gsLst>
                  <a:gs pos="0">
                    <a:srgbClr val="000066"/>
                  </a:gs>
                  <a:gs pos="100000">
                    <a:srgbClr val="003399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round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Oval 252"/>
              <p:cNvSpPr>
                <a:spLocks noChangeArrowheads="1"/>
              </p:cNvSpPr>
              <p:nvPr/>
            </p:nvSpPr>
            <p:spPr bwMode="auto">
              <a:xfrm rot="5400000">
                <a:off x="1534668" y="4703641"/>
                <a:ext cx="1861939" cy="12068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alpha val="0"/>
                    </a:srgbClr>
                  </a:gs>
                  <a:gs pos="100000">
                    <a:srgbClr val="003300"/>
                  </a:gs>
                </a:gsLst>
                <a:lin ang="0" scaled="1"/>
              </a:gradFill>
              <a:ln w="12700" algn="ctr">
                <a:noFill/>
                <a:round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Oval 255"/>
              <p:cNvSpPr>
                <a:spLocks noChangeArrowheads="1"/>
              </p:cNvSpPr>
              <p:nvPr/>
            </p:nvSpPr>
            <p:spPr bwMode="auto">
              <a:xfrm rot="1800000">
                <a:off x="855157" y="3965600"/>
                <a:ext cx="2213921" cy="1015431"/>
              </a:xfrm>
              <a:prstGeom prst="ellipse">
                <a:avLst/>
              </a:prstGeom>
              <a:noFill/>
              <a:ln w="6350" algn="ctr">
                <a:solidFill>
                  <a:srgbClr val="00FF00"/>
                </a:solidFill>
                <a:prstDash val="dash"/>
                <a:round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Oval 256"/>
              <p:cNvSpPr>
                <a:spLocks noChangeArrowheads="1"/>
              </p:cNvSpPr>
              <p:nvPr/>
            </p:nvSpPr>
            <p:spPr bwMode="auto">
              <a:xfrm rot="5400000">
                <a:off x="1534668" y="4597947"/>
                <a:ext cx="1861939" cy="1206879"/>
              </a:xfrm>
              <a:prstGeom prst="ellipse">
                <a:avLst/>
              </a:prstGeom>
              <a:noFill/>
              <a:ln w="6350" algn="ctr">
                <a:solidFill>
                  <a:srgbClr val="00FF00"/>
                </a:solidFill>
                <a:prstDash val="dash"/>
                <a:round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11" name="Group 257"/>
              <p:cNvGrpSpPr>
                <a:grpSpLocks/>
              </p:cNvGrpSpPr>
              <p:nvPr/>
            </p:nvGrpSpPr>
            <p:grpSpPr bwMode="auto">
              <a:xfrm>
                <a:off x="2184405" y="5610153"/>
                <a:ext cx="563584" cy="749729"/>
                <a:chOff x="930" y="1787"/>
                <a:chExt cx="1090" cy="1725"/>
              </a:xfrm>
            </p:grpSpPr>
            <p:sp>
              <p:nvSpPr>
                <p:cNvPr id="16" name="Oval 258"/>
                <p:cNvSpPr>
                  <a:spLocks noChangeArrowheads="1"/>
                </p:cNvSpPr>
                <p:nvPr/>
              </p:nvSpPr>
              <p:spPr bwMode="auto">
                <a:xfrm>
                  <a:off x="930" y="1787"/>
                  <a:ext cx="1090" cy="1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5E18"/>
                    </a:gs>
                    <a:gs pos="100000">
                      <a:srgbClr val="33CC33">
                        <a:alpha val="0"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7" name="Oval 259"/>
                <p:cNvSpPr>
                  <a:spLocks noChangeArrowheads="1"/>
                </p:cNvSpPr>
                <p:nvPr/>
              </p:nvSpPr>
              <p:spPr bwMode="auto">
                <a:xfrm>
                  <a:off x="987" y="1844"/>
                  <a:ext cx="502" cy="1195"/>
                </a:xfrm>
                <a:prstGeom prst="ellipse">
                  <a:avLst/>
                </a:prstGeom>
                <a:solidFill>
                  <a:srgbClr val="33CC33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8" name="Oval 260"/>
                <p:cNvSpPr>
                  <a:spLocks noChangeArrowheads="1"/>
                </p:cNvSpPr>
                <p:nvPr/>
              </p:nvSpPr>
              <p:spPr bwMode="auto">
                <a:xfrm>
                  <a:off x="1023" y="1880"/>
                  <a:ext cx="904" cy="11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rgbClr val="006699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9" name="Oval 261"/>
                <p:cNvSpPr>
                  <a:spLocks noChangeArrowheads="1"/>
                </p:cNvSpPr>
                <p:nvPr/>
              </p:nvSpPr>
              <p:spPr bwMode="auto">
                <a:xfrm>
                  <a:off x="1100" y="2317"/>
                  <a:ext cx="748" cy="1195"/>
                </a:xfrm>
                <a:prstGeom prst="ellipse">
                  <a:avLst/>
                </a:prstGeom>
                <a:solidFill>
                  <a:srgbClr val="33CC33">
                    <a:alpha val="5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15" name="Group 262"/>
              <p:cNvGrpSpPr>
                <a:grpSpLocks/>
              </p:cNvGrpSpPr>
              <p:nvPr/>
            </p:nvGrpSpPr>
            <p:grpSpPr bwMode="auto">
              <a:xfrm>
                <a:off x="1090916" y="4038874"/>
                <a:ext cx="563584" cy="749727"/>
                <a:chOff x="2357" y="1788"/>
                <a:chExt cx="1090" cy="1725"/>
              </a:xfrm>
            </p:grpSpPr>
            <p:sp>
              <p:nvSpPr>
                <p:cNvPr id="21" name="Oval 263"/>
                <p:cNvSpPr>
                  <a:spLocks noChangeArrowheads="1"/>
                </p:cNvSpPr>
                <p:nvPr/>
              </p:nvSpPr>
              <p:spPr bwMode="auto">
                <a:xfrm>
                  <a:off x="2614" y="2045"/>
                  <a:ext cx="502" cy="1195"/>
                </a:xfrm>
                <a:prstGeom prst="ellipse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grpSp>
              <p:nvGrpSpPr>
                <p:cNvPr id="20" name="Group 264"/>
                <p:cNvGrpSpPr>
                  <a:grpSpLocks/>
                </p:cNvGrpSpPr>
                <p:nvPr/>
              </p:nvGrpSpPr>
              <p:grpSpPr bwMode="auto">
                <a:xfrm>
                  <a:off x="2357" y="1788"/>
                  <a:ext cx="1090" cy="1725"/>
                  <a:chOff x="2041" y="1690"/>
                  <a:chExt cx="1519" cy="2405"/>
                </a:xfrm>
              </p:grpSpPr>
              <p:sp>
                <p:nvSpPr>
                  <p:cNvPr id="23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2041" y="1690"/>
                    <a:ext cx="1519" cy="166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2F47"/>
                      </a:gs>
                      <a:gs pos="100000">
                        <a:srgbClr val="006699">
                          <a:alpha val="0"/>
                        </a:srgbClr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4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2120" y="1768"/>
                    <a:ext cx="700" cy="1666"/>
                  </a:xfrm>
                  <a:prstGeom prst="ellipse">
                    <a:avLst/>
                  </a:prstGeom>
                  <a:solidFill>
                    <a:srgbClr val="006699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5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2171" y="1820"/>
                    <a:ext cx="1259" cy="16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rgbClr val="006699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2278" y="2429"/>
                    <a:ext cx="1043" cy="16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99">
                          <a:alpha val="60001"/>
                        </a:srgbClr>
                      </a:gs>
                      <a:gs pos="100000">
                        <a:srgbClr val="00CC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  <p:grpSp>
            <p:nvGrpSpPr>
              <p:cNvPr id="22" name="Group 275"/>
              <p:cNvGrpSpPr>
                <a:grpSpLocks/>
              </p:cNvGrpSpPr>
              <p:nvPr/>
            </p:nvGrpSpPr>
            <p:grpSpPr bwMode="auto">
              <a:xfrm>
                <a:off x="3271158" y="4025665"/>
                <a:ext cx="563584" cy="749729"/>
                <a:chOff x="3742" y="1769"/>
                <a:chExt cx="1090" cy="1725"/>
              </a:xfrm>
            </p:grpSpPr>
            <p:sp>
              <p:nvSpPr>
                <p:cNvPr id="28" name="Oval 276"/>
                <p:cNvSpPr>
                  <a:spLocks noChangeArrowheads="1"/>
                </p:cNvSpPr>
                <p:nvPr/>
              </p:nvSpPr>
              <p:spPr bwMode="auto">
                <a:xfrm>
                  <a:off x="3742" y="1769"/>
                  <a:ext cx="1090" cy="1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2F47"/>
                    </a:gs>
                    <a:gs pos="100000">
                      <a:srgbClr val="FF6699">
                        <a:alpha val="0"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9" name="Oval 277"/>
                <p:cNvSpPr>
                  <a:spLocks noChangeArrowheads="1"/>
                </p:cNvSpPr>
                <p:nvPr/>
              </p:nvSpPr>
              <p:spPr bwMode="auto">
                <a:xfrm>
                  <a:off x="3799" y="1826"/>
                  <a:ext cx="502" cy="1195"/>
                </a:xfrm>
                <a:prstGeom prst="ellipse">
                  <a:avLst/>
                </a:prstGeom>
                <a:solidFill>
                  <a:srgbClr val="FF4B87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0" name="Oval 278"/>
                <p:cNvSpPr>
                  <a:spLocks noChangeArrowheads="1"/>
                </p:cNvSpPr>
                <p:nvPr/>
              </p:nvSpPr>
              <p:spPr bwMode="auto">
                <a:xfrm>
                  <a:off x="3835" y="1862"/>
                  <a:ext cx="904" cy="11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rgbClr val="FF6699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1" name="Oval 279"/>
                <p:cNvSpPr>
                  <a:spLocks noChangeArrowheads="1"/>
                </p:cNvSpPr>
                <p:nvPr/>
              </p:nvSpPr>
              <p:spPr bwMode="auto">
                <a:xfrm>
                  <a:off x="3912" y="2299"/>
                  <a:ext cx="748" cy="1195"/>
                </a:xfrm>
                <a:prstGeom prst="ellipse">
                  <a:avLst/>
                </a:prstGeom>
                <a:solidFill>
                  <a:srgbClr val="FF4B87">
                    <a:alpha val="5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2" name="Rectangle 293"/>
              <p:cNvSpPr>
                <a:spLocks noChangeArrowheads="1"/>
              </p:cNvSpPr>
              <p:nvPr/>
            </p:nvSpPr>
            <p:spPr bwMode="auto">
              <a:xfrm>
                <a:off x="1220027" y="4165589"/>
                <a:ext cx="76944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chemeClr val="tx1"/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通信网</a:t>
                </a:r>
                <a:endParaRPr lang="en-US" altLang="ko-KR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Rectangle 294"/>
              <p:cNvSpPr>
                <a:spLocks noChangeArrowheads="1"/>
              </p:cNvSpPr>
              <p:nvPr/>
            </p:nvSpPr>
            <p:spPr bwMode="auto">
              <a:xfrm>
                <a:off x="2063347" y="5645526"/>
                <a:ext cx="76944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chemeClr val="tx1"/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物联网</a:t>
                </a:r>
                <a:endParaRPr lang="en-US" altLang="ko-KR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Rectangle 296"/>
              <p:cNvSpPr>
                <a:spLocks noChangeArrowheads="1"/>
              </p:cNvSpPr>
              <p:nvPr/>
            </p:nvSpPr>
            <p:spPr bwMode="auto">
              <a:xfrm>
                <a:off x="3063479" y="4163702"/>
                <a:ext cx="76944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chemeClr val="tx1"/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互联网</a:t>
                </a:r>
                <a:endParaRPr lang="en-US" altLang="ko-KR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aphicFrame>
        <p:nvGraphicFramePr>
          <p:cNvPr id="36" name="图示 35"/>
          <p:cNvGraphicFramePr/>
          <p:nvPr/>
        </p:nvGraphicFramePr>
        <p:xfrm>
          <a:off x="2051720" y="6926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923928" y="4725144"/>
            <a:ext cx="4248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基础网络完成园区移动与互联网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接入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、园区业务的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承载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；同时实现语音与数据增值服务。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目  录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13310" y="2000240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概  述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73154" y="3667349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43254" y="1928802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矩形 6"/>
          <p:cNvSpPr/>
          <p:nvPr/>
        </p:nvSpPr>
        <p:spPr>
          <a:xfrm>
            <a:off x="2100510" y="3793623"/>
            <a:ext cx="5500538" cy="743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智慧园区服务应用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59972" y="2697339"/>
            <a:ext cx="72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243254" y="3820525"/>
            <a:ext cx="735249" cy="75398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矩形 9"/>
          <p:cNvSpPr/>
          <p:nvPr/>
        </p:nvSpPr>
        <p:spPr>
          <a:xfrm>
            <a:off x="2122588" y="2936367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智慧园区管理应用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58492" y="4650879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251485" y="2864929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2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2588" y="4889907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企业拎包入驻案例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258492" y="5610557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264983" y="4818469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4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圆角矩形 71"/>
          <p:cNvSpPr/>
          <p:nvPr/>
        </p:nvSpPr>
        <p:spPr bwMode="auto">
          <a:xfrm>
            <a:off x="7322256" y="4437112"/>
            <a:ext cx="1763688" cy="2088232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智慧园区</a:t>
            </a:r>
            <a:r>
              <a:rPr lang="en-US" altLang="zh-CN" dirty="0" smtClean="0"/>
              <a:t>—</a:t>
            </a:r>
            <a:r>
              <a:rPr lang="en-US" altLang="zh-CN" dirty="0" err="1" smtClean="0"/>
              <a:t>IaaS</a:t>
            </a:r>
            <a:r>
              <a:rPr lang="zh-CN" altLang="en-US" dirty="0" smtClean="0"/>
              <a:t>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8" name="矩形 83"/>
          <p:cNvSpPr>
            <a:spLocks noChangeArrowheads="1"/>
          </p:cNvSpPr>
          <p:nvPr/>
        </p:nvSpPr>
        <p:spPr bwMode="auto">
          <a:xfrm>
            <a:off x="3203848" y="2122910"/>
            <a:ext cx="6078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云主机</a:t>
            </a:r>
            <a:endParaRPr lang="zh-CN" altLang="en-US" sz="11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104"/>
          <p:cNvSpPr>
            <a:spLocks noChangeArrowheads="1"/>
          </p:cNvSpPr>
          <p:nvPr/>
        </p:nvSpPr>
        <p:spPr bwMode="auto">
          <a:xfrm>
            <a:off x="7725902" y="2564904"/>
            <a:ext cx="1152525" cy="15701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资源池</a:t>
            </a:r>
            <a:r>
              <a:rPr lang="zh-CN" altLang="en-US" sz="1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</a:p>
        </p:txBody>
      </p:sp>
      <p:sp>
        <p:nvSpPr>
          <p:cNvPr id="10" name="圆角矩形 105"/>
          <p:cNvSpPr>
            <a:spLocks noChangeArrowheads="1"/>
          </p:cNvSpPr>
          <p:nvPr/>
        </p:nvSpPr>
        <p:spPr bwMode="auto">
          <a:xfrm>
            <a:off x="6213023" y="2564904"/>
            <a:ext cx="1368425" cy="15701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1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资源池</a:t>
            </a:r>
          </a:p>
        </p:txBody>
      </p:sp>
      <p:sp>
        <p:nvSpPr>
          <p:cNvPr id="11" name="圆角矩形 106"/>
          <p:cNvSpPr>
            <a:spLocks noChangeArrowheads="1"/>
          </p:cNvSpPr>
          <p:nvPr/>
        </p:nvSpPr>
        <p:spPr bwMode="auto">
          <a:xfrm>
            <a:off x="4341352" y="2564904"/>
            <a:ext cx="1728788" cy="15701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存储</a:t>
            </a:r>
            <a:r>
              <a:rPr lang="zh-CN" altLang="en-US" sz="1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资源池</a:t>
            </a:r>
          </a:p>
        </p:txBody>
      </p:sp>
      <p:sp>
        <p:nvSpPr>
          <p:cNvPr id="12" name="圆角矩形 107"/>
          <p:cNvSpPr>
            <a:spLocks noChangeArrowheads="1"/>
          </p:cNvSpPr>
          <p:nvPr/>
        </p:nvSpPr>
        <p:spPr bwMode="auto">
          <a:xfrm>
            <a:off x="236085" y="2564904"/>
            <a:ext cx="3960813" cy="15701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计算</a:t>
            </a:r>
            <a:r>
              <a:rPr lang="zh-CN" altLang="en-US" sz="1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资源池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277278" y="2622839"/>
            <a:ext cx="1831702" cy="123041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endParaRPr lang="en-US" altLang="zh-CN" sz="12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刀片服务器</a:t>
            </a:r>
            <a:endParaRPr lang="zh-CN" altLang="en-US" sz="1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31" y="2854382"/>
            <a:ext cx="116255" cy="710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52420" y="2996524"/>
            <a:ext cx="4347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2180773" y="2628369"/>
            <a:ext cx="1944687" cy="1231900"/>
            <a:chOff x="3500438" y="4214813"/>
            <a:chExt cx="2404241" cy="1714500"/>
          </a:xfrm>
        </p:grpSpPr>
        <p:sp>
          <p:nvSpPr>
            <p:cNvPr id="17" name="圆角矩形 116"/>
            <p:cNvSpPr>
              <a:spLocks noChangeArrowheads="1"/>
            </p:cNvSpPr>
            <p:nvPr/>
          </p:nvSpPr>
          <p:spPr bwMode="auto">
            <a:xfrm>
              <a:off x="3500438" y="4214813"/>
              <a:ext cx="2404241" cy="17145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3711" y="4524130"/>
              <a:ext cx="541690" cy="930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19" name="TextBox 118"/>
            <p:cNvSpPr txBox="1">
              <a:spLocks noChangeArrowheads="1"/>
            </p:cNvSpPr>
            <p:nvPr/>
          </p:nvSpPr>
          <p:spPr bwMode="auto">
            <a:xfrm>
              <a:off x="4646365" y="4688085"/>
              <a:ext cx="537467" cy="38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……</a:t>
              </a:r>
              <a:endParaRPr lang="zh-CN" altLang="en-US" sz="1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5027" y="4524130"/>
              <a:ext cx="541690" cy="930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2239" y="4524130"/>
              <a:ext cx="541690" cy="930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5" name="组合 70"/>
          <p:cNvGrpSpPr>
            <a:grpSpLocks/>
          </p:cNvGrpSpPr>
          <p:nvPr/>
        </p:nvGrpSpPr>
        <p:grpSpPr bwMode="auto">
          <a:xfrm>
            <a:off x="4412798" y="2628369"/>
            <a:ext cx="1576387" cy="1231900"/>
            <a:chOff x="4508550" y="4221088"/>
            <a:chExt cx="2079674" cy="1230411"/>
          </a:xfrm>
        </p:grpSpPr>
        <p:sp>
          <p:nvSpPr>
            <p:cNvPr id="23" name="圆角矩形 122"/>
            <p:cNvSpPr>
              <a:spLocks noChangeArrowheads="1"/>
            </p:cNvSpPr>
            <p:nvPr/>
          </p:nvSpPr>
          <p:spPr bwMode="auto">
            <a:xfrm>
              <a:off x="4508550" y="4221088"/>
              <a:ext cx="2079674" cy="12304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92D05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1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云</a:t>
              </a:r>
              <a:r>
                <a:rPr lang="zh-CN" altLang="en-US" sz="10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存储</a:t>
              </a:r>
              <a:r>
                <a:rPr lang="en-US" altLang="zh-CN" sz="10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/NAS/SAN</a:t>
              </a:r>
              <a:endParaRPr lang="zh-CN" altLang="en-US" sz="1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4" name="Picture 4" descr="右侧面副本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566" y="4365104"/>
              <a:ext cx="93610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图片 124" descr="untitled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0678" y="4438066"/>
              <a:ext cx="864096" cy="5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 descr="右侧面副本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566" y="4725144"/>
              <a:ext cx="93610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圆角矩形 126"/>
          <p:cNvSpPr>
            <a:spLocks noChangeArrowheads="1"/>
          </p:cNvSpPr>
          <p:nvPr/>
        </p:nvSpPr>
        <p:spPr bwMode="auto">
          <a:xfrm>
            <a:off x="6286040" y="2628373"/>
            <a:ext cx="1223962" cy="1225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0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SW/FW/RT</a:t>
            </a:r>
            <a:endParaRPr lang="zh-CN" altLang="en-US" sz="1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8923" y="2845861"/>
            <a:ext cx="504825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8923" y="3093512"/>
            <a:ext cx="504825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5177" y="2814107"/>
            <a:ext cx="40005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5177" y="3101443"/>
            <a:ext cx="40005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圆角矩形 131"/>
          <p:cNvSpPr>
            <a:spLocks noChangeArrowheads="1"/>
          </p:cNvSpPr>
          <p:nvPr/>
        </p:nvSpPr>
        <p:spPr bwMode="auto">
          <a:xfrm>
            <a:off x="7833860" y="2628373"/>
            <a:ext cx="900113" cy="1225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 altLang="zh-CN" sz="12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资源管理</a:t>
            </a:r>
            <a:endParaRPr lang="en-US" altLang="zh-CN" sz="1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运营管理</a:t>
            </a:r>
            <a:endParaRPr lang="en-US" altLang="zh-CN" sz="1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Picture 11" descr="0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2615" y="2701397"/>
            <a:ext cx="388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977" y="2845857"/>
            <a:ext cx="115888" cy="709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6" name="Picture 4" descr="화살표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91336" y="2276872"/>
            <a:ext cx="6115050" cy="4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83" y="1052736"/>
            <a:ext cx="1385016" cy="1046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矩形 81"/>
          <p:cNvSpPr>
            <a:spLocks noChangeArrowheads="1"/>
          </p:cNvSpPr>
          <p:nvPr/>
        </p:nvSpPr>
        <p:spPr bwMode="auto">
          <a:xfrm>
            <a:off x="798540" y="2149684"/>
            <a:ext cx="6078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云桌面</a:t>
            </a:r>
            <a:endParaRPr lang="zh-CN" altLang="en-US" sz="11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53"/>
          <p:cNvSpPr>
            <a:spLocks noChangeArrowheads="1"/>
          </p:cNvSpPr>
          <p:nvPr/>
        </p:nvSpPr>
        <p:spPr bwMode="auto">
          <a:xfrm>
            <a:off x="5487359" y="2151947"/>
            <a:ext cx="6078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云存储</a:t>
            </a:r>
            <a:endParaRPr lang="zh-CN" altLang="en-US" sz="11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7789269" y="2122918"/>
            <a:ext cx="748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移动办公</a:t>
            </a:r>
            <a:endParaRPr lang="zh-CN" altLang="en-US" sz="11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76584" y="3521428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架式服务器</a:t>
            </a:r>
            <a:endParaRPr lang="zh-CN" altLang="en-US" sz="1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03" y="2868898"/>
            <a:ext cx="116255" cy="710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149" y="2860373"/>
            <a:ext cx="115888" cy="709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0" name="AutoShape 3"/>
          <p:cNvSpPr>
            <a:spLocks noChangeArrowheads="1"/>
          </p:cNvSpPr>
          <p:nvPr/>
        </p:nvSpPr>
        <p:spPr bwMode="auto">
          <a:xfrm rot="5400000">
            <a:off x="2713263" y="1975370"/>
            <a:ext cx="2133299" cy="691276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1" name="图示 50"/>
          <p:cNvGraphicFramePr/>
          <p:nvPr/>
        </p:nvGraphicFramePr>
        <p:xfrm>
          <a:off x="777012" y="4437112"/>
          <a:ext cx="5523404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2" name="圆角矩形 32"/>
          <p:cNvSpPr>
            <a:spLocks noChangeArrowheads="1"/>
          </p:cNvSpPr>
          <p:nvPr/>
        </p:nvSpPr>
        <p:spPr bwMode="auto">
          <a:xfrm>
            <a:off x="1718346" y="4801282"/>
            <a:ext cx="760412" cy="2889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CN" altLang="en-US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计算虚拟化</a:t>
            </a:r>
          </a:p>
        </p:txBody>
      </p:sp>
      <p:sp>
        <p:nvSpPr>
          <p:cNvPr id="53" name="圆角矩形 33"/>
          <p:cNvSpPr>
            <a:spLocks noChangeArrowheads="1"/>
          </p:cNvSpPr>
          <p:nvPr/>
        </p:nvSpPr>
        <p:spPr bwMode="auto">
          <a:xfrm>
            <a:off x="1718346" y="5306107"/>
            <a:ext cx="760412" cy="2873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CN" altLang="en-US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存储虚拟化</a:t>
            </a:r>
          </a:p>
        </p:txBody>
      </p:sp>
      <p:sp>
        <p:nvSpPr>
          <p:cNvPr id="54" name="圆角矩形 34"/>
          <p:cNvSpPr>
            <a:spLocks noChangeArrowheads="1"/>
          </p:cNvSpPr>
          <p:nvPr/>
        </p:nvSpPr>
        <p:spPr bwMode="auto">
          <a:xfrm>
            <a:off x="1718346" y="5809344"/>
            <a:ext cx="760412" cy="2889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CN" altLang="en-US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网络虚拟化</a:t>
            </a:r>
          </a:p>
        </p:txBody>
      </p:sp>
      <p:sp>
        <p:nvSpPr>
          <p:cNvPr id="55" name="圆角矩形 54"/>
          <p:cNvSpPr/>
          <p:nvPr/>
        </p:nvSpPr>
        <p:spPr bwMode="auto">
          <a:xfrm>
            <a:off x="4572671" y="4437782"/>
            <a:ext cx="1871662" cy="1871538"/>
          </a:xfrm>
          <a:prstGeom prst="roundRect">
            <a:avLst/>
          </a:prstGeom>
          <a:ln w="12700">
            <a:solidFill>
              <a:srgbClr val="00B0F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1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运</a:t>
            </a:r>
            <a:endParaRPr kumimoji="0" lang="en-US" altLang="zh-CN" sz="1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营</a:t>
            </a:r>
            <a:endParaRPr kumimoji="0" lang="en-US" altLang="zh-CN" sz="1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管</a:t>
            </a:r>
            <a:endParaRPr kumimoji="0" lang="en-US" altLang="zh-CN" sz="1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理</a:t>
            </a:r>
            <a:endParaRPr kumimoji="0" lang="en-US" altLang="zh-CN" sz="1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平</a:t>
            </a:r>
            <a:endParaRPr lang="en-US" altLang="zh-CN" sz="1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endParaRPr kumimoji="0" lang="en-US" altLang="zh-CN" sz="1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1" dirty="0" err="1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endParaRPr kumimoji="0" lang="en-US" altLang="zh-CN" sz="1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R</a:t>
            </a:r>
            <a:endParaRPr kumimoji="0" lang="en-US" altLang="zh-CN" sz="1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圆角矩形 37"/>
          <p:cNvSpPr>
            <a:spLocks noChangeArrowheads="1"/>
          </p:cNvSpPr>
          <p:nvPr/>
        </p:nvSpPr>
        <p:spPr bwMode="auto">
          <a:xfrm>
            <a:off x="4706021" y="4509120"/>
            <a:ext cx="650875" cy="2873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CN" altLang="en-US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产品管理</a:t>
            </a:r>
          </a:p>
        </p:txBody>
      </p:sp>
      <p:sp>
        <p:nvSpPr>
          <p:cNvPr id="57" name="圆角矩形 38"/>
          <p:cNvSpPr>
            <a:spLocks noChangeArrowheads="1"/>
          </p:cNvSpPr>
          <p:nvPr/>
        </p:nvSpPr>
        <p:spPr bwMode="auto">
          <a:xfrm>
            <a:off x="4706021" y="4877420"/>
            <a:ext cx="650875" cy="2873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CN" altLang="en-US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资源管理</a:t>
            </a:r>
          </a:p>
        </p:txBody>
      </p:sp>
      <p:sp>
        <p:nvSpPr>
          <p:cNvPr id="58" name="圆角矩形 39"/>
          <p:cNvSpPr>
            <a:spLocks noChangeArrowheads="1"/>
          </p:cNvSpPr>
          <p:nvPr/>
        </p:nvSpPr>
        <p:spPr bwMode="auto">
          <a:xfrm>
            <a:off x="4706021" y="5228257"/>
            <a:ext cx="650875" cy="2889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CN" altLang="en-US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计费管理</a:t>
            </a:r>
          </a:p>
        </p:txBody>
      </p:sp>
      <p:sp>
        <p:nvSpPr>
          <p:cNvPr id="59" name="圆角矩形 40"/>
          <p:cNvSpPr>
            <a:spLocks noChangeArrowheads="1"/>
          </p:cNvSpPr>
          <p:nvPr/>
        </p:nvSpPr>
        <p:spPr bwMode="auto">
          <a:xfrm>
            <a:off x="4706021" y="5596557"/>
            <a:ext cx="650875" cy="2889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CN" altLang="en-US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业务管理</a:t>
            </a:r>
          </a:p>
        </p:txBody>
      </p:sp>
      <p:sp>
        <p:nvSpPr>
          <p:cNvPr id="60" name="圆角矩形 41"/>
          <p:cNvSpPr>
            <a:spLocks noChangeArrowheads="1"/>
          </p:cNvSpPr>
          <p:nvPr/>
        </p:nvSpPr>
        <p:spPr bwMode="auto">
          <a:xfrm>
            <a:off x="4706021" y="5956920"/>
            <a:ext cx="650875" cy="2889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zh-CN" altLang="en-US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终端管理</a:t>
            </a:r>
          </a:p>
        </p:txBody>
      </p:sp>
      <p:sp>
        <p:nvSpPr>
          <p:cNvPr id="61" name="圆角矩形 42"/>
          <p:cNvSpPr>
            <a:spLocks noChangeArrowheads="1"/>
          </p:cNvSpPr>
          <p:nvPr/>
        </p:nvSpPr>
        <p:spPr bwMode="auto">
          <a:xfrm>
            <a:off x="5466433" y="4509120"/>
            <a:ext cx="596900" cy="279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en-US" altLang="zh-CN" sz="1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EC2</a:t>
            </a:r>
            <a:endParaRPr kumimoji="0" lang="zh-CN" altLang="en-US" sz="1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圆角矩形 43"/>
          <p:cNvSpPr>
            <a:spLocks noChangeArrowheads="1"/>
          </p:cNvSpPr>
          <p:nvPr/>
        </p:nvSpPr>
        <p:spPr bwMode="auto">
          <a:xfrm>
            <a:off x="5466433" y="4877420"/>
            <a:ext cx="596900" cy="279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en-US" altLang="zh-CN" sz="1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S3</a:t>
            </a:r>
            <a:endParaRPr kumimoji="0" lang="zh-CN" altLang="en-US" sz="1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圆角矩形 44"/>
          <p:cNvSpPr>
            <a:spLocks noChangeArrowheads="1"/>
          </p:cNvSpPr>
          <p:nvPr/>
        </p:nvSpPr>
        <p:spPr bwMode="auto">
          <a:xfrm>
            <a:off x="5466433" y="5228257"/>
            <a:ext cx="596900" cy="279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en-US" altLang="zh-CN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SNMP</a:t>
            </a:r>
            <a:endParaRPr kumimoji="0" lang="zh-CN" altLang="en-US" sz="10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圆角矩形 45"/>
          <p:cNvSpPr>
            <a:spLocks noChangeArrowheads="1"/>
          </p:cNvSpPr>
          <p:nvPr/>
        </p:nvSpPr>
        <p:spPr bwMode="auto">
          <a:xfrm>
            <a:off x="5466433" y="5596557"/>
            <a:ext cx="596900" cy="2809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en-US" altLang="zh-CN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Portal</a:t>
            </a:r>
            <a:endParaRPr kumimoji="0" lang="zh-CN" altLang="en-US" sz="10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圆角矩形 46"/>
          <p:cNvSpPr>
            <a:spLocks noChangeArrowheads="1"/>
          </p:cNvSpPr>
          <p:nvPr/>
        </p:nvSpPr>
        <p:spPr bwMode="auto">
          <a:xfrm>
            <a:off x="5466433" y="5956920"/>
            <a:ext cx="596900" cy="279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kumimoji="0" lang="en-US" altLang="zh-CN" sz="1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kumimoji="0" lang="zh-CN" altLang="en-US" sz="10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Box 115"/>
          <p:cNvSpPr txBox="1">
            <a:spLocks noChangeArrowheads="1"/>
          </p:cNvSpPr>
          <p:nvPr/>
        </p:nvSpPr>
        <p:spPr bwMode="auto">
          <a:xfrm>
            <a:off x="1203996" y="4604370"/>
            <a:ext cx="35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endParaRPr lang="en-US" altLang="zh-CN" sz="1200" b="1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操作系统</a:t>
            </a:r>
            <a:endParaRPr lang="en-US" altLang="zh-CN" sz="1200" b="1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层</a:t>
            </a:r>
            <a:endParaRPr lang="en-US" altLang="zh-CN" sz="1200" b="1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10321" y="5909295"/>
            <a:ext cx="7428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OS</a:t>
            </a:r>
            <a:endParaRPr lang="zh-CN" altLang="en-US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8" name="Picture 4" descr="화살표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9278" y="4149080"/>
            <a:ext cx="6115050" cy="4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20072" y="1052736"/>
            <a:ext cx="1310125" cy="1131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7" cstate="print"/>
          <a:srcRect l="51835" t="13964" r="3237" b="32144"/>
          <a:stretch>
            <a:fillRect/>
          </a:stretch>
        </p:blipFill>
        <p:spPr bwMode="auto">
          <a:xfrm>
            <a:off x="2843808" y="1052736"/>
            <a:ext cx="131614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4" name="Picture 2" descr="http://t2.baidu.com/it/u=1244867973,3537667958&amp;fm=23&amp;gp=0.jpg"/>
          <p:cNvPicPr>
            <a:picLocks noChangeAspect="1" noChangeArrowheads="1"/>
          </p:cNvPicPr>
          <p:nvPr/>
        </p:nvPicPr>
        <p:blipFill>
          <a:blip r:embed="rId18" cstate="print"/>
          <a:srcRect l="6266"/>
          <a:stretch>
            <a:fillRect/>
          </a:stretch>
        </p:blipFill>
        <p:spPr bwMode="auto">
          <a:xfrm>
            <a:off x="7452320" y="1052736"/>
            <a:ext cx="1452267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" name="TextBox 70"/>
          <p:cNvSpPr txBox="1"/>
          <p:nvPr/>
        </p:nvSpPr>
        <p:spPr>
          <a:xfrm>
            <a:off x="7430776" y="4565446"/>
            <a:ext cx="1655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通过云计算实现园区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高效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动态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按需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使用，进而提供</a:t>
            </a:r>
            <a:r>
              <a:rPr lang="en-US" altLang="zh-CN" sz="18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IaaS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圆角矩形 128"/>
          <p:cNvSpPr/>
          <p:nvPr/>
        </p:nvSpPr>
        <p:spPr bwMode="auto">
          <a:xfrm>
            <a:off x="827584" y="4365104"/>
            <a:ext cx="3096344" cy="1512168"/>
          </a:xfrm>
          <a:prstGeom prst="roundRect">
            <a:avLst>
              <a:gd name="adj" fmla="val 11397"/>
            </a:avLst>
          </a:prstGeom>
          <a:solidFill>
            <a:srgbClr val="F8F8F8"/>
          </a:solidFill>
          <a:ln w="3175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9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椭圆 127"/>
          <p:cNvSpPr/>
          <p:nvPr/>
        </p:nvSpPr>
        <p:spPr bwMode="auto">
          <a:xfrm>
            <a:off x="2485714" y="4509120"/>
            <a:ext cx="731909" cy="4633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9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智慧园区</a:t>
            </a:r>
            <a:r>
              <a:rPr lang="en-US" altLang="zh-CN" dirty="0" smtClean="0"/>
              <a:t>—</a:t>
            </a:r>
            <a:r>
              <a:rPr lang="en-US" altLang="zh-CN" dirty="0" err="1" smtClean="0"/>
              <a:t>SaaS</a:t>
            </a:r>
            <a:r>
              <a:rPr lang="zh-CN" altLang="en-US" dirty="0" smtClean="0"/>
              <a:t>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  <p:graphicFrame>
        <p:nvGraphicFramePr>
          <p:cNvPr id="6" name="图示 5"/>
          <p:cNvGraphicFramePr/>
          <p:nvPr/>
        </p:nvGraphicFramePr>
        <p:xfrm>
          <a:off x="1524000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组合 72"/>
          <p:cNvGrpSpPr/>
          <p:nvPr/>
        </p:nvGrpSpPr>
        <p:grpSpPr>
          <a:xfrm>
            <a:off x="5292080" y="1124744"/>
            <a:ext cx="3359677" cy="1678892"/>
            <a:chOff x="1420591" y="2711685"/>
            <a:chExt cx="7447190" cy="3721497"/>
          </a:xfrm>
        </p:grpSpPr>
        <p:sp>
          <p:nvSpPr>
            <p:cNvPr id="74" name="圆角矩形 73"/>
            <p:cNvSpPr/>
            <p:nvPr/>
          </p:nvSpPr>
          <p:spPr>
            <a:xfrm>
              <a:off x="1420591" y="2871301"/>
              <a:ext cx="7435043" cy="3561881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94"/>
            <p:cNvGrpSpPr/>
            <p:nvPr/>
          </p:nvGrpSpPr>
          <p:grpSpPr>
            <a:xfrm>
              <a:off x="1580206" y="2711685"/>
              <a:ext cx="7287575" cy="3575198"/>
              <a:chOff x="1606329" y="2857984"/>
              <a:chExt cx="7287575" cy="3575198"/>
            </a:xfrm>
          </p:grpSpPr>
          <p:grpSp>
            <p:nvGrpSpPr>
              <p:cNvPr id="7" name="组合 181"/>
              <p:cNvGrpSpPr/>
              <p:nvPr/>
            </p:nvGrpSpPr>
            <p:grpSpPr>
              <a:xfrm>
                <a:off x="1664431" y="4647244"/>
                <a:ext cx="7229473" cy="1785938"/>
                <a:chOff x="1000125" y="4841470"/>
                <a:chExt cx="7229473" cy="1785938"/>
              </a:xfrm>
            </p:grpSpPr>
            <p:sp>
              <p:nvSpPr>
                <p:cNvPr id="99" name="Freeform 3"/>
                <p:cNvSpPr>
                  <a:spLocks/>
                </p:cNvSpPr>
                <p:nvPr/>
              </p:nvSpPr>
              <p:spPr bwMode="gray">
                <a:xfrm>
                  <a:off x="1000125" y="4841470"/>
                  <a:ext cx="7015163" cy="1785938"/>
                </a:xfrm>
                <a:custGeom>
                  <a:avLst/>
                  <a:gdLst/>
                  <a:ahLst/>
                  <a:cxnLst>
                    <a:cxn ang="0">
                      <a:pos x="2216" y="584"/>
                    </a:cxn>
                    <a:cxn ang="0">
                      <a:pos x="963" y="122"/>
                    </a:cxn>
                    <a:cxn ang="0">
                      <a:pos x="1" y="550"/>
                    </a:cxn>
                    <a:cxn ang="0">
                      <a:pos x="888" y="1038"/>
                    </a:cxn>
                    <a:cxn ang="0">
                      <a:pos x="2216" y="645"/>
                    </a:cxn>
                    <a:cxn ang="0">
                      <a:pos x="3443" y="1057"/>
                    </a:cxn>
                    <a:cxn ang="0">
                      <a:pos x="4405" y="590"/>
                    </a:cxn>
                    <a:cxn ang="0">
                      <a:pos x="3497" y="129"/>
                    </a:cxn>
                    <a:cxn ang="0">
                      <a:pos x="2216" y="584"/>
                    </a:cxn>
                  </a:cxnLst>
                  <a:rect l="0" t="0" r="r" b="b"/>
                  <a:pathLst>
                    <a:path w="4419" h="1125">
                      <a:moveTo>
                        <a:pt x="2216" y="584"/>
                      </a:moveTo>
                      <a:cubicBezTo>
                        <a:pt x="1769" y="582"/>
                        <a:pt x="1490" y="244"/>
                        <a:pt x="963" y="122"/>
                      </a:cubicBezTo>
                      <a:cubicBezTo>
                        <a:pt x="437" y="0"/>
                        <a:pt x="0" y="204"/>
                        <a:pt x="1" y="550"/>
                      </a:cubicBezTo>
                      <a:cubicBezTo>
                        <a:pt x="2" y="896"/>
                        <a:pt x="389" y="1066"/>
                        <a:pt x="888" y="1038"/>
                      </a:cubicBezTo>
                      <a:cubicBezTo>
                        <a:pt x="1387" y="1010"/>
                        <a:pt x="1756" y="644"/>
                        <a:pt x="2216" y="645"/>
                      </a:cubicBezTo>
                      <a:cubicBezTo>
                        <a:pt x="2676" y="646"/>
                        <a:pt x="2908" y="989"/>
                        <a:pt x="3443" y="1057"/>
                      </a:cubicBezTo>
                      <a:cubicBezTo>
                        <a:pt x="3978" y="1125"/>
                        <a:pt x="4391" y="936"/>
                        <a:pt x="4405" y="590"/>
                      </a:cubicBezTo>
                      <a:cubicBezTo>
                        <a:pt x="4419" y="244"/>
                        <a:pt x="3937" y="34"/>
                        <a:pt x="3497" y="129"/>
                      </a:cubicBezTo>
                      <a:cubicBezTo>
                        <a:pt x="3057" y="224"/>
                        <a:pt x="2663" y="586"/>
                        <a:pt x="2216" y="58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>
                        <a:gamma/>
                        <a:shade val="76078"/>
                        <a:invGamma/>
                      </a:srgbClr>
                    </a:gs>
                    <a:gs pos="50000">
                      <a:srgbClr val="DDDDDD"/>
                    </a:gs>
                    <a:gs pos="100000">
                      <a:srgbClr val="DDDDDD">
                        <a:gamma/>
                        <a:shade val="76078"/>
                        <a:invGamma/>
                      </a:srgbClr>
                    </a:gs>
                  </a:gsLst>
                  <a:lin ang="5400000" scaled="1"/>
                </a:gradFill>
                <a:ln w="9525">
                  <a:round/>
                  <a:headEnd/>
                  <a:tailEnd/>
                </a:ln>
                <a:effectLst>
                  <a:reflection blurRad="6350" stA="50000" endA="300" endPos="55000" dir="5400000" sy="-100000" algn="bl" rotWithShape="0"/>
                </a:effectLst>
                <a:scene3d>
                  <a:camera prst="legacyObliqueBottom">
                    <a:rot lat="18900000" lon="0" rev="0"/>
                  </a:camera>
                  <a:lightRig rig="legacyNormal2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100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1292225" y="6069864"/>
                  <a:ext cx="243963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rgbClr val="080808"/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zh-CN" altLang="en-US" sz="1400" b="1" dirty="0" smtClean="0">
                      <a:solidFill>
                        <a:srgbClr val="F8F8F8"/>
                      </a:solidFill>
                      <a:latin typeface="微软雅黑" pitchFamily="34" charset="-122"/>
                      <a:ea typeface="微软雅黑" pitchFamily="34" charset="-122"/>
                      <a:cs typeface="Arial" pitchFamily="34" charset="0"/>
                    </a:rPr>
                    <a:t>统一的沟通平台</a:t>
                  </a:r>
                  <a:endParaRPr lang="en-US" altLang="zh-CN" sz="1400" b="1" dirty="0">
                    <a:solidFill>
                      <a:srgbClr val="F8F8F8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1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5789966" y="6092089"/>
                  <a:ext cx="243963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rgbClr val="080808"/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zh-CN" altLang="en-US" sz="1400" b="1" dirty="0" smtClean="0">
                      <a:solidFill>
                        <a:srgbClr val="F8F8F8"/>
                      </a:solidFill>
                      <a:latin typeface="微软雅黑" pitchFamily="34" charset="-122"/>
                      <a:ea typeface="微软雅黑" pitchFamily="34" charset="-122"/>
                      <a:cs typeface="Arial" pitchFamily="34" charset="0"/>
                    </a:rPr>
                    <a:t>团队协作管理平台</a:t>
                  </a:r>
                  <a:endParaRPr lang="en-US" altLang="zh-CN" sz="1400" b="1" dirty="0">
                    <a:solidFill>
                      <a:srgbClr val="F8F8F8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2" name="Oval 15"/>
                <p:cNvSpPr>
                  <a:spLocks noChangeArrowheads="1"/>
                </p:cNvSpPr>
                <p:nvPr/>
              </p:nvSpPr>
              <p:spPr bwMode="gray">
                <a:xfrm>
                  <a:off x="1389511" y="5535541"/>
                  <a:ext cx="463550" cy="193675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  <a:effectLst/>
                <a:scene3d>
                  <a:camera prst="legacyObliqueBottom"/>
                  <a:lightRig rig="legacyNormal3" dir="l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99CC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03" name="Oval 15"/>
                <p:cNvSpPr>
                  <a:spLocks noChangeArrowheads="1"/>
                </p:cNvSpPr>
                <p:nvPr/>
              </p:nvSpPr>
              <p:spPr bwMode="gray">
                <a:xfrm>
                  <a:off x="2024106" y="5534240"/>
                  <a:ext cx="463550" cy="19367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  <a:scene3d>
                  <a:camera prst="legacyObliqueBottom"/>
                  <a:lightRig rig="legacyNormal3" dir="l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chemeClr val="fol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104" name="Oval 15"/>
                <p:cNvSpPr>
                  <a:spLocks noChangeArrowheads="1"/>
                </p:cNvSpPr>
                <p:nvPr/>
              </p:nvSpPr>
              <p:spPr bwMode="gray">
                <a:xfrm>
                  <a:off x="6388100" y="5559137"/>
                  <a:ext cx="463550" cy="19367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  <a:scene3d>
                  <a:camera prst="legacyObliqueBottom"/>
                  <a:lightRig rig="legacyNormal3" dir="l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chemeClr val="fol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zh-CN" altLang="en-US">
                    <a:latin typeface="+mn-lt"/>
                  </a:endParaRPr>
                </a:p>
              </p:txBody>
            </p:sp>
            <p:sp>
              <p:nvSpPr>
                <p:cNvPr id="105" name="Oval 15"/>
                <p:cNvSpPr>
                  <a:spLocks noChangeArrowheads="1"/>
                </p:cNvSpPr>
                <p:nvPr/>
              </p:nvSpPr>
              <p:spPr bwMode="gray">
                <a:xfrm>
                  <a:off x="7044993" y="5560438"/>
                  <a:ext cx="463550" cy="193675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  <a:effectLst/>
                <a:scene3d>
                  <a:camera prst="legacyObliqueBottom"/>
                  <a:lightRig rig="legacyNormal3" dir="l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99CC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77" name="Arc 2"/>
              <p:cNvSpPr>
                <a:spLocks/>
              </p:cNvSpPr>
              <p:nvPr/>
            </p:nvSpPr>
            <p:spPr bwMode="auto">
              <a:xfrm>
                <a:off x="2763656" y="4407661"/>
                <a:ext cx="4633912" cy="749187"/>
              </a:xfrm>
              <a:custGeom>
                <a:avLst/>
                <a:gdLst>
                  <a:gd name="T0" fmla="*/ 0 w 43200"/>
                  <a:gd name="T1" fmla="*/ 2147483647 h 21600"/>
                  <a:gd name="T2" fmla="*/ 2147483647 w 43200"/>
                  <a:gd name="T3" fmla="*/ 2147483647 h 21600"/>
                  <a:gd name="T4" fmla="*/ 2147483647 w 432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600"/>
                  <a:gd name="T11" fmla="*/ 43200 w 432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0">
                <a:solidFill>
                  <a:schemeClr val="folHlink">
                    <a:alpha val="66000"/>
                  </a:schemeClr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78" name="Rectangle 5"/>
              <p:cNvSpPr>
                <a:spLocks noChangeArrowheads="1"/>
              </p:cNvSpPr>
              <p:nvPr/>
            </p:nvSpPr>
            <p:spPr bwMode="auto">
              <a:xfrm>
                <a:off x="2506640" y="5124525"/>
                <a:ext cx="535741" cy="17298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79" name="Rectangle 6"/>
              <p:cNvSpPr>
                <a:spLocks noChangeArrowheads="1"/>
              </p:cNvSpPr>
              <p:nvPr/>
            </p:nvSpPr>
            <p:spPr bwMode="auto">
              <a:xfrm>
                <a:off x="7150454" y="5146372"/>
                <a:ext cx="519113" cy="16663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1606329" y="3496447"/>
                <a:ext cx="1436052" cy="681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5731" tIns="37866" rIns="75731" bIns="37866">
                <a:spAutoFit/>
              </a:bodyPr>
              <a:lstStyle/>
              <a:p>
                <a:pPr defTabSz="757238"/>
                <a:r>
                  <a:rPr lang="en-US" altLang="zh-CN" sz="1500" b="1" dirty="0" smtClean="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IP</a:t>
                </a:r>
                <a:r>
                  <a:rPr lang="zh-CN" altLang="en-US" sz="1200" b="1" dirty="0" smtClean="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语音</a:t>
                </a:r>
                <a:endParaRPr lang="zh-CN" altLang="en-US" sz="1500" b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" name="Oval 9"/>
              <p:cNvSpPr>
                <a:spLocks noChangeArrowheads="1"/>
              </p:cNvSpPr>
              <p:nvPr/>
            </p:nvSpPr>
            <p:spPr bwMode="auto">
              <a:xfrm>
                <a:off x="3488420" y="3844939"/>
                <a:ext cx="1178908" cy="62239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82" name="Oval 9"/>
              <p:cNvSpPr>
                <a:spLocks noChangeArrowheads="1"/>
              </p:cNvSpPr>
              <p:nvPr/>
            </p:nvSpPr>
            <p:spPr bwMode="auto">
              <a:xfrm>
                <a:off x="5102372" y="3813805"/>
                <a:ext cx="1178908" cy="62239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83" name="Oval 9"/>
              <p:cNvSpPr>
                <a:spLocks noChangeArrowheads="1"/>
              </p:cNvSpPr>
              <p:nvPr/>
            </p:nvSpPr>
            <p:spPr bwMode="auto">
              <a:xfrm>
                <a:off x="6789600" y="4271759"/>
                <a:ext cx="1178908" cy="62239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84" name="Oval 9"/>
              <p:cNvSpPr>
                <a:spLocks noChangeArrowheads="1"/>
              </p:cNvSpPr>
              <p:nvPr/>
            </p:nvSpPr>
            <p:spPr bwMode="auto">
              <a:xfrm>
                <a:off x="2008769" y="4328008"/>
                <a:ext cx="1178908" cy="62239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5466791" y="3479260"/>
                <a:ext cx="895272" cy="669089"/>
                <a:chOff x="3424" y="799"/>
                <a:chExt cx="2112" cy="2592"/>
              </a:xfrm>
            </p:grpSpPr>
            <p:pic>
              <p:nvPicPr>
                <p:cNvPr id="93" name="Picture 14" descr="ODA－呼叫信息（4）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424" y="799"/>
                  <a:ext cx="2112" cy="259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3553" y="1615"/>
                  <a:ext cx="1392" cy="1632"/>
                  <a:chOff x="1111" y="709"/>
                  <a:chExt cx="3420" cy="2712"/>
                </a:xfrm>
              </p:grpSpPr>
              <p:pic>
                <p:nvPicPr>
                  <p:cNvPr id="95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111" y="709"/>
                    <a:ext cx="3420" cy="2712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96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606" y="1253"/>
                    <a:ext cx="681" cy="594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97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3606" y="1869"/>
                    <a:ext cx="680" cy="563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98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3606" y="2759"/>
                    <a:ext cx="681" cy="617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</p:grpSp>
          </p:grpSp>
          <p:pic>
            <p:nvPicPr>
              <p:cNvPr id="86" name="Picture 30" descr="zte-p80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28334" y="4179022"/>
                <a:ext cx="749300" cy="5143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87" name="Picture 29" descr="传真机0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577635" y="4207598"/>
                <a:ext cx="681038" cy="48577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88" name="Picture 2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319631" y="3462381"/>
                <a:ext cx="1007576" cy="66986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9" name="Text Box 10"/>
              <p:cNvSpPr txBox="1">
                <a:spLocks noChangeArrowheads="1"/>
              </p:cNvSpPr>
              <p:nvPr/>
            </p:nvSpPr>
            <p:spPr bwMode="auto">
              <a:xfrm>
                <a:off x="2883255" y="2857984"/>
                <a:ext cx="2234620" cy="578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5731" tIns="37866" rIns="75731" bIns="37866">
                <a:spAutoFit/>
              </a:bodyPr>
              <a:lstStyle/>
              <a:p>
                <a:pPr defTabSz="757238"/>
                <a:r>
                  <a:rPr lang="zh-CN" altLang="en-US" sz="1200" b="1" dirty="0" smtClean="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多媒体会议</a:t>
                </a:r>
                <a:endParaRPr lang="zh-CN" altLang="en-US" sz="1200" b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0" name="Text Box 10"/>
              <p:cNvSpPr txBox="1">
                <a:spLocks noChangeArrowheads="1"/>
              </p:cNvSpPr>
              <p:nvPr/>
            </p:nvSpPr>
            <p:spPr bwMode="auto">
              <a:xfrm>
                <a:off x="5117875" y="2857984"/>
                <a:ext cx="1755773" cy="578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5731" tIns="37866" rIns="75731" bIns="37866">
                <a:spAutoFit/>
              </a:bodyPr>
              <a:lstStyle/>
              <a:p>
                <a:pPr defTabSz="757238"/>
                <a:r>
                  <a:rPr lang="zh-CN" altLang="en-US" sz="1200" b="1" dirty="0" smtClean="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协同办公</a:t>
                </a:r>
                <a:endParaRPr lang="zh-CN" altLang="en-US" sz="1200" b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1" name="Picture 1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382328" y="3934225"/>
                <a:ext cx="417636" cy="78756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  <a:softEdge rad="31750"/>
              </a:effectLst>
            </p:spPr>
          </p:pic>
          <p:sp>
            <p:nvSpPr>
              <p:cNvPr id="92" name="Text Box 10"/>
              <p:cNvSpPr txBox="1">
                <a:spLocks noChangeArrowheads="1"/>
              </p:cNvSpPr>
              <p:nvPr/>
            </p:nvSpPr>
            <p:spPr bwMode="auto">
              <a:xfrm>
                <a:off x="6714032" y="3336831"/>
                <a:ext cx="1953267" cy="578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5731" tIns="37866" rIns="75731" bIns="37866">
                <a:spAutoFit/>
              </a:bodyPr>
              <a:lstStyle/>
              <a:p>
                <a:pPr defTabSz="757238"/>
                <a:r>
                  <a:rPr lang="zh-CN" altLang="en-US" sz="1200" b="1" dirty="0" smtClean="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移动办公</a:t>
                </a:r>
                <a:endParaRPr lang="zh-CN" altLang="en-US" sz="1200" b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64088" y="4365104"/>
            <a:ext cx="236006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合 136"/>
          <p:cNvGrpSpPr/>
          <p:nvPr/>
        </p:nvGrpSpPr>
        <p:grpSpPr>
          <a:xfrm>
            <a:off x="7740352" y="4221088"/>
            <a:ext cx="1316590" cy="494628"/>
            <a:chOff x="633730" y="2975516"/>
            <a:chExt cx="1316590" cy="371083"/>
          </a:xfrm>
        </p:grpSpPr>
        <p:pic>
          <p:nvPicPr>
            <p:cNvPr id="110" name="Picture 10" descr="C:\Documents and Settings\Song\Local Settings\Application Data\Mindjet\MindManager\8\Library\ENU\Images\XP Style Images\XP-clock.png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33730" y="2979146"/>
              <a:ext cx="468000" cy="355598"/>
            </a:xfrm>
            <a:prstGeom prst="rect">
              <a:avLst/>
            </a:prstGeom>
            <a:noFill/>
          </p:spPr>
        </p:pic>
        <p:sp>
          <p:nvSpPr>
            <p:cNvPr id="111" name="矩形 110"/>
            <p:cNvSpPr/>
            <p:nvPr/>
          </p:nvSpPr>
          <p:spPr bwMode="auto">
            <a:xfrm>
              <a:off x="1226737" y="2975516"/>
              <a:ext cx="723583" cy="37108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6800" rIns="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13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7×24</a:t>
              </a:r>
              <a:r>
                <a:rPr kumimoji="1" lang="zh-CN" altLang="en-US" sz="13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在线服务</a:t>
              </a:r>
            </a:p>
          </p:txBody>
        </p:sp>
      </p:grpSp>
      <p:grpSp>
        <p:nvGrpSpPr>
          <p:cNvPr id="11" name="组合 139"/>
          <p:cNvGrpSpPr/>
          <p:nvPr/>
        </p:nvGrpSpPr>
        <p:grpSpPr>
          <a:xfrm>
            <a:off x="7740352" y="4789128"/>
            <a:ext cx="1295080" cy="495622"/>
            <a:chOff x="664210" y="3439498"/>
            <a:chExt cx="1295080" cy="371830"/>
          </a:xfrm>
        </p:grpSpPr>
        <p:pic>
          <p:nvPicPr>
            <p:cNvPr id="113" name="Picture 2" descr="C:\Documents and Settings\Song\Local Settings\Application Data\Mindjet\MindManager\8\Library\ENU\Images\Objects\objects-place-globe.png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64210" y="3460221"/>
              <a:ext cx="468000" cy="351107"/>
            </a:xfrm>
            <a:prstGeom prst="rect">
              <a:avLst/>
            </a:prstGeom>
            <a:noFill/>
          </p:spPr>
        </p:pic>
        <p:sp>
          <p:nvSpPr>
            <p:cNvPr id="114" name="矩形 113"/>
            <p:cNvSpPr/>
            <p:nvPr/>
          </p:nvSpPr>
          <p:spPr bwMode="auto">
            <a:xfrm>
              <a:off x="1235707" y="3439498"/>
              <a:ext cx="723583" cy="37108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6800" rIns="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zh-CN" altLang="en-US" sz="13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随时全球接入使用</a:t>
              </a:r>
            </a:p>
          </p:txBody>
        </p:sp>
      </p:grpSp>
      <p:grpSp>
        <p:nvGrpSpPr>
          <p:cNvPr id="12" name="组合 140"/>
          <p:cNvGrpSpPr/>
          <p:nvPr/>
        </p:nvGrpSpPr>
        <p:grpSpPr>
          <a:xfrm>
            <a:off x="7770832" y="5383081"/>
            <a:ext cx="1267457" cy="500278"/>
            <a:chOff x="679450" y="3957898"/>
            <a:chExt cx="1267457" cy="375325"/>
          </a:xfrm>
        </p:grpSpPr>
        <p:pic>
          <p:nvPicPr>
            <p:cNvPr id="116" name="Picture 9" descr="C:\Documents and Settings\Song\Local Settings\Application Data\Mindjet\MindManager\8\Library\ENU\Images\Symbols\Metallic\metal-symbol-mail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79450" y="3957898"/>
              <a:ext cx="355600" cy="355600"/>
            </a:xfrm>
            <a:prstGeom prst="rect">
              <a:avLst/>
            </a:prstGeom>
            <a:noFill/>
          </p:spPr>
        </p:pic>
        <p:sp>
          <p:nvSpPr>
            <p:cNvPr id="117" name="矩形 116"/>
            <p:cNvSpPr/>
            <p:nvPr/>
          </p:nvSpPr>
          <p:spPr bwMode="auto">
            <a:xfrm>
              <a:off x="1223324" y="3962140"/>
              <a:ext cx="723583" cy="37108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6800" rIns="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zh-CN" altLang="en-US" sz="13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贴身客户关怀短信</a:t>
              </a:r>
            </a:p>
          </p:txBody>
        </p:sp>
      </p:grp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530" y="4725144"/>
            <a:ext cx="686096" cy="7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14" descr="C:\Users\qing\Desktop\iphone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85714" y="4437112"/>
            <a:ext cx="670916" cy="552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1" name="TextBox 120"/>
          <p:cNvSpPr txBox="1"/>
          <p:nvPr/>
        </p:nvSpPr>
        <p:spPr>
          <a:xfrm>
            <a:off x="2412892" y="4941168"/>
            <a:ext cx="792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0" dirty="0" smtClean="0">
                <a:latin typeface="微软雅黑" pitchFamily="34" charset="-122"/>
                <a:ea typeface="微软雅黑" pitchFamily="34" charset="-122"/>
              </a:rPr>
              <a:t>移动终端</a:t>
            </a:r>
            <a:endParaRPr lang="zh-CN" altLang="en-US" sz="9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93626" y="5661248"/>
            <a:ext cx="792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0" dirty="0" smtClean="0">
                <a:latin typeface="微软雅黑" pitchFamily="34" charset="-122"/>
                <a:ea typeface="微软雅黑" pitchFamily="34" charset="-122"/>
              </a:rPr>
              <a:t>PC    </a:t>
            </a:r>
            <a:endParaRPr lang="zh-CN" altLang="en-US" sz="9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3" name="Picture 2" descr="C:\Users\qing\Desktop\my_computer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65634" y="5157192"/>
            <a:ext cx="731909" cy="595460"/>
          </a:xfrm>
          <a:prstGeom prst="rect">
            <a:avLst/>
          </a:prstGeom>
          <a:noFill/>
        </p:spPr>
      </p:pic>
      <p:sp>
        <p:nvSpPr>
          <p:cNvPr id="124" name="椭圆 123"/>
          <p:cNvSpPr/>
          <p:nvPr/>
        </p:nvSpPr>
        <p:spPr bwMode="auto">
          <a:xfrm>
            <a:off x="3120011" y="5290450"/>
            <a:ext cx="731909" cy="4633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9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5" name="Picture 11" descr="C:\Users\qing\Desktop\phone_icon_by_cemagraphics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81003" y="5077949"/>
            <a:ext cx="609924" cy="482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7" name="TextBox 126"/>
          <p:cNvSpPr txBox="1"/>
          <p:nvPr/>
        </p:nvSpPr>
        <p:spPr>
          <a:xfrm>
            <a:off x="901538" y="4437112"/>
            <a:ext cx="609924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客户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1" name="直接连接符 130"/>
          <p:cNvCxnSpPr>
            <a:stCxn id="119" idx="3"/>
            <a:endCxn id="120" idx="1"/>
          </p:cNvCxnSpPr>
          <p:nvPr/>
        </p:nvCxnSpPr>
        <p:spPr>
          <a:xfrm flipV="1">
            <a:off x="1515626" y="4713132"/>
            <a:ext cx="970088" cy="377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>
            <a:stCxn id="119" idx="3"/>
            <a:endCxn id="123" idx="1"/>
          </p:cNvCxnSpPr>
          <p:nvPr/>
        </p:nvCxnSpPr>
        <p:spPr>
          <a:xfrm>
            <a:off x="1515626" y="5090785"/>
            <a:ext cx="250008" cy="364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>
            <a:stCxn id="119" idx="3"/>
            <a:endCxn id="125" idx="1"/>
          </p:cNvCxnSpPr>
          <p:nvPr/>
        </p:nvCxnSpPr>
        <p:spPr>
          <a:xfrm>
            <a:off x="1515626" y="5090785"/>
            <a:ext cx="1665377" cy="228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576" y="1196752"/>
            <a:ext cx="2952328" cy="1752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2" name="圆角矩形 61"/>
          <p:cNvSpPr/>
          <p:nvPr/>
        </p:nvSpPr>
        <p:spPr bwMode="auto">
          <a:xfrm>
            <a:off x="755576" y="5949280"/>
            <a:ext cx="7632848" cy="648072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5616" y="6021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服务以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的方式满足入驻企业基础的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通信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428596" y="1071546"/>
            <a:ext cx="3671887" cy="2232025"/>
          </a:xfrm>
          <a:prstGeom prst="roundRect">
            <a:avLst>
              <a:gd name="adj" fmla="val 6278"/>
            </a:avLst>
          </a:prstGeom>
          <a:solidFill>
            <a:srgbClr val="EAEAEA"/>
          </a:solidFill>
          <a:ln w="12700" algn="ctr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 b="0"/>
          </a:p>
        </p:txBody>
      </p:sp>
      <p:sp>
        <p:nvSpPr>
          <p:cNvPr id="20482" name="AutoShape 5"/>
          <p:cNvSpPr>
            <a:spLocks noChangeArrowheads="1"/>
          </p:cNvSpPr>
          <p:nvPr/>
        </p:nvSpPr>
        <p:spPr bwMode="gray">
          <a:xfrm>
            <a:off x="531813" y="3559173"/>
            <a:ext cx="3600450" cy="2305050"/>
          </a:xfrm>
          <a:prstGeom prst="roundRect">
            <a:avLst>
              <a:gd name="adj" fmla="val 6278"/>
            </a:avLst>
          </a:prstGeom>
          <a:solidFill>
            <a:srgbClr val="EAEAEA"/>
          </a:solidFill>
          <a:ln w="12700" algn="ctr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 b="0"/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gray">
          <a:xfrm>
            <a:off x="4792663" y="3509961"/>
            <a:ext cx="3600450" cy="2305050"/>
          </a:xfrm>
          <a:prstGeom prst="roundRect">
            <a:avLst>
              <a:gd name="adj" fmla="val 6278"/>
            </a:avLst>
          </a:prstGeom>
          <a:solidFill>
            <a:srgbClr val="EAEAEA"/>
          </a:solidFill>
          <a:ln w="12700" algn="ctr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 b="0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gray">
          <a:xfrm>
            <a:off x="4732338" y="1041271"/>
            <a:ext cx="3671887" cy="2232025"/>
          </a:xfrm>
          <a:prstGeom prst="roundRect">
            <a:avLst>
              <a:gd name="adj" fmla="val 6278"/>
            </a:avLst>
          </a:prstGeom>
          <a:solidFill>
            <a:srgbClr val="EAEAEA"/>
          </a:solidFill>
          <a:ln w="12700" algn="ctr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 b="0"/>
          </a:p>
        </p:txBody>
      </p:sp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4572000" y="3398836"/>
            <a:ext cx="936625" cy="9350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>
                  <a:gamma/>
                  <a:shade val="4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3137"/>
                  <a:invGamma/>
                </a:schemeClr>
              </a:gs>
            </a:gsLst>
            <a:lin ang="2700000" scaled="1"/>
          </a:gradFill>
          <a:ln w="57150" algn="ctr">
            <a:solidFill>
              <a:srgbClr val="CDDCE9"/>
            </a:solidFill>
            <a:miter lim="800000"/>
            <a:headEnd/>
            <a:tailEnd/>
          </a:ln>
          <a:effectLst>
            <a:prstShdw prst="shdw17" dist="17961" dir="2700000">
              <a:srgbClr val="CDDCE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400" b="0">
              <a:ea typeface="宋体" charset="-122"/>
            </a:endParaRPr>
          </a:p>
        </p:txBody>
      </p:sp>
      <p:sp>
        <p:nvSpPr>
          <p:cNvPr id="20488" name="Rectangle 44"/>
          <p:cNvSpPr>
            <a:spLocks noChangeArrowheads="1"/>
          </p:cNvSpPr>
          <p:nvPr/>
        </p:nvSpPr>
        <p:spPr bwMode="gray">
          <a:xfrm>
            <a:off x="4706729" y="3543773"/>
            <a:ext cx="7588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dirty="0" smtClean="0">
                <a:solidFill>
                  <a:srgbClr val="FEFEFE"/>
                </a:solidFill>
                <a:ea typeface="微软雅黑" pitchFamily="34" charset="-122"/>
                <a:cs typeface="Arial" pitchFamily="34" charset="0"/>
              </a:rPr>
              <a:t>外勤</a:t>
            </a:r>
            <a:endParaRPr lang="en-US" altLang="zh-CN" sz="1800" b="1" dirty="0" smtClean="0">
              <a:solidFill>
                <a:srgbClr val="FEFEFE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800" b="1" dirty="0" smtClean="0">
                <a:solidFill>
                  <a:srgbClr val="FEFEFE"/>
                </a:solidFill>
                <a:ea typeface="微软雅黑" pitchFamily="34" charset="-122"/>
                <a:cs typeface="Arial" pitchFamily="34" charset="0"/>
              </a:rPr>
              <a:t>管理</a:t>
            </a:r>
            <a:endParaRPr lang="zh-CN" altLang="en-US" sz="1800" b="1" dirty="0">
              <a:solidFill>
                <a:srgbClr val="FEFEFE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489" name="Line 48"/>
          <p:cNvSpPr>
            <a:spLocks noChangeShapeType="1"/>
          </p:cNvSpPr>
          <p:nvPr/>
        </p:nvSpPr>
        <p:spPr bwMode="gray">
          <a:xfrm flipH="1">
            <a:off x="5286375" y="3571873"/>
            <a:ext cx="41275" cy="0"/>
          </a:xfrm>
          <a:prstGeom prst="line">
            <a:avLst/>
          </a:prstGeom>
          <a:noFill/>
          <a:ln w="19050">
            <a:solidFill>
              <a:srgbClr val="FFFFFF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Line 49"/>
          <p:cNvSpPr>
            <a:spLocks noChangeShapeType="1"/>
          </p:cNvSpPr>
          <p:nvPr/>
        </p:nvSpPr>
        <p:spPr bwMode="gray">
          <a:xfrm flipH="1">
            <a:off x="5132388" y="3508373"/>
            <a:ext cx="66675" cy="0"/>
          </a:xfrm>
          <a:prstGeom prst="line">
            <a:avLst/>
          </a:prstGeom>
          <a:noFill/>
          <a:ln w="19050">
            <a:solidFill>
              <a:srgbClr val="FFFFFF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Line 51"/>
          <p:cNvSpPr>
            <a:spLocks noChangeShapeType="1"/>
          </p:cNvSpPr>
          <p:nvPr/>
        </p:nvSpPr>
        <p:spPr bwMode="gray">
          <a:xfrm flipH="1">
            <a:off x="5170488" y="3576636"/>
            <a:ext cx="28575" cy="0"/>
          </a:xfrm>
          <a:prstGeom prst="line">
            <a:avLst/>
          </a:prstGeom>
          <a:noFill/>
          <a:ln w="19050">
            <a:solidFill>
              <a:srgbClr val="FFFFFF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ltGray">
          <a:xfrm>
            <a:off x="7662864" y="1054944"/>
            <a:ext cx="936625" cy="9350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>
                  <a:gamma/>
                  <a:shade val="4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3137"/>
                  <a:invGamma/>
                </a:schemeClr>
              </a:gs>
            </a:gsLst>
            <a:lin ang="2700000" scaled="1"/>
          </a:gradFill>
          <a:ln w="57150" algn="ctr">
            <a:solidFill>
              <a:srgbClr val="CDDCE9"/>
            </a:solidFill>
            <a:miter lim="800000"/>
            <a:headEnd/>
            <a:tailEnd/>
          </a:ln>
          <a:effectLst>
            <a:prstShdw prst="shdw17" dist="17961" dir="2700000">
              <a:srgbClr val="CDDCE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400" b="0">
              <a:ea typeface="宋体" charset="-122"/>
            </a:endParaRPr>
          </a:p>
        </p:txBody>
      </p:sp>
      <p:sp>
        <p:nvSpPr>
          <p:cNvPr id="20493" name="Rectangle 53"/>
          <p:cNvSpPr>
            <a:spLocks noChangeArrowheads="1"/>
          </p:cNvSpPr>
          <p:nvPr/>
        </p:nvSpPr>
        <p:spPr bwMode="gray">
          <a:xfrm>
            <a:off x="7826377" y="1173962"/>
            <a:ext cx="81758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800" b="1" dirty="0" smtClean="0">
                <a:solidFill>
                  <a:srgbClr val="FEFEFE"/>
                </a:solidFill>
                <a:ea typeface="微软雅黑" pitchFamily="34" charset="-122"/>
                <a:cs typeface="Arial" pitchFamily="34" charset="0"/>
              </a:rPr>
              <a:t>车辆</a:t>
            </a:r>
            <a:endParaRPr lang="en-US" altLang="zh-CN" sz="1800" b="1" dirty="0" smtClean="0">
              <a:solidFill>
                <a:srgbClr val="FEFEFE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800" b="1" dirty="0" smtClean="0">
                <a:solidFill>
                  <a:srgbClr val="FEFEFE"/>
                </a:solidFill>
                <a:ea typeface="微软雅黑" pitchFamily="34" charset="-122"/>
                <a:cs typeface="Arial" pitchFamily="34" charset="0"/>
              </a:rPr>
              <a:t>管理</a:t>
            </a:r>
            <a:endParaRPr lang="zh-CN" altLang="en-US" sz="1800" b="1" dirty="0">
              <a:solidFill>
                <a:srgbClr val="FEFEFE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9" name="AutoShape 43"/>
          <p:cNvSpPr>
            <a:spLocks noChangeArrowheads="1"/>
          </p:cNvSpPr>
          <p:nvPr/>
        </p:nvSpPr>
        <p:spPr bwMode="gray">
          <a:xfrm>
            <a:off x="285720" y="3448048"/>
            <a:ext cx="936625" cy="9350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>
                  <a:gamma/>
                  <a:shade val="4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3137"/>
                  <a:invGamma/>
                </a:schemeClr>
              </a:gs>
            </a:gsLst>
            <a:lin ang="2700000" scaled="1"/>
          </a:gradFill>
          <a:ln w="57150" algn="ctr">
            <a:solidFill>
              <a:srgbClr val="CDDCE9"/>
            </a:solidFill>
            <a:miter lim="800000"/>
            <a:headEnd/>
            <a:tailEnd/>
          </a:ln>
          <a:effectLst>
            <a:prstShdw prst="shdw17" dist="17961" dir="2700000">
              <a:srgbClr val="CDDCE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400" b="0">
              <a:ea typeface="宋体" charset="-122"/>
            </a:endParaRPr>
          </a:p>
        </p:txBody>
      </p:sp>
      <p:sp>
        <p:nvSpPr>
          <p:cNvPr id="20497" name="Rectangle 44"/>
          <p:cNvSpPr>
            <a:spLocks noChangeArrowheads="1"/>
          </p:cNvSpPr>
          <p:nvPr/>
        </p:nvSpPr>
        <p:spPr bwMode="gray">
          <a:xfrm>
            <a:off x="425851" y="3586935"/>
            <a:ext cx="7588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dirty="0" smtClean="0">
                <a:solidFill>
                  <a:srgbClr val="FEFEFE"/>
                </a:solidFill>
                <a:ea typeface="微软雅黑" pitchFamily="34" charset="-122"/>
                <a:cs typeface="Arial" pitchFamily="34" charset="0"/>
              </a:rPr>
              <a:t>物流管理</a:t>
            </a:r>
            <a:endParaRPr lang="zh-CN" altLang="en-US" sz="1800" b="1" dirty="0">
              <a:solidFill>
                <a:srgbClr val="FEFEFE"/>
              </a:solidFill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3" name="Picture 2" descr="IMG_03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08617"/>
            <a:ext cx="25717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52"/>
          <p:cNvSpPr>
            <a:spLocks noChangeArrowheads="1"/>
          </p:cNvSpPr>
          <p:nvPr/>
        </p:nvSpPr>
        <p:spPr bwMode="ltGray">
          <a:xfrm>
            <a:off x="3400033" y="1000108"/>
            <a:ext cx="936625" cy="9350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>
                  <a:gamma/>
                  <a:shade val="4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3137"/>
                  <a:invGamma/>
                </a:schemeClr>
              </a:gs>
            </a:gsLst>
            <a:lin ang="2700000" scaled="1"/>
          </a:gradFill>
          <a:ln w="57150" algn="ctr">
            <a:solidFill>
              <a:srgbClr val="CDDCE9"/>
            </a:solidFill>
            <a:miter lim="800000"/>
            <a:headEnd/>
            <a:tailEnd/>
          </a:ln>
          <a:effectLst>
            <a:prstShdw prst="shdw17" dist="17961" dir="2700000">
              <a:srgbClr val="CDDCE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400" b="0">
              <a:ea typeface="宋体" charset="-122"/>
            </a:endParaRP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gray">
          <a:xfrm>
            <a:off x="3397221" y="1151096"/>
            <a:ext cx="9604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rgbClr val="FEFEFE"/>
                </a:solidFill>
                <a:ea typeface="微软雅黑" pitchFamily="34" charset="-122"/>
                <a:cs typeface="Arial" pitchFamily="34" charset="0"/>
              </a:rPr>
              <a:t>视频</a:t>
            </a:r>
            <a:endParaRPr lang="en-US" altLang="zh-CN" sz="1800" b="1" dirty="0" smtClean="0">
              <a:solidFill>
                <a:srgbClr val="FEFEFE"/>
              </a:solidFill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zh-CN" altLang="en-US" sz="1800" b="1" dirty="0" smtClean="0">
                <a:solidFill>
                  <a:srgbClr val="FEFEFE"/>
                </a:solidFill>
                <a:ea typeface="微软雅黑" pitchFamily="34" charset="-122"/>
                <a:cs typeface="Arial" pitchFamily="34" charset="0"/>
              </a:rPr>
              <a:t>监控</a:t>
            </a:r>
            <a:endParaRPr lang="zh-CN" altLang="en-US" sz="1800" b="1" dirty="0">
              <a:solidFill>
                <a:srgbClr val="FEFEFE"/>
              </a:solidFill>
              <a:ea typeface="微软雅黑" pitchFamily="34" charset="-122"/>
              <a:cs typeface="Arial" pitchFamily="34" charset="0"/>
            </a:endParaRPr>
          </a:p>
        </p:txBody>
      </p:sp>
      <p:graphicFrame>
        <p:nvGraphicFramePr>
          <p:cNvPr id="60417" name="Object 15"/>
          <p:cNvGraphicFramePr>
            <a:graphicFrameLocks/>
          </p:cNvGraphicFramePr>
          <p:nvPr/>
        </p:nvGraphicFramePr>
        <p:xfrm>
          <a:off x="4857752" y="1120974"/>
          <a:ext cx="2500330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r:id="rId4" imgW="4092295" imgH="4625741" progId="PBrush">
                  <p:embed/>
                </p:oleObj>
              </mc:Choice>
              <mc:Fallback>
                <p:oleObj r:id="rId4" imgW="4092295" imgH="4625741" progId="PBrush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120974"/>
                        <a:ext cx="2500330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643314"/>
            <a:ext cx="248579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圆角矩形 29"/>
          <p:cNvSpPr/>
          <p:nvPr/>
        </p:nvSpPr>
        <p:spPr bwMode="auto">
          <a:xfrm>
            <a:off x="545838" y="6000768"/>
            <a:ext cx="7955252" cy="785818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998" y="5965472"/>
            <a:ext cx="78180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为不同行业的园区提供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定制化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的行业服务，提升园区的服务质量，促进产业发展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5" name="标题 1"/>
          <p:cNvSpPr txBox="1">
            <a:spLocks/>
          </p:cNvSpPr>
          <p:nvPr/>
        </p:nvSpPr>
        <p:spPr>
          <a:xfrm>
            <a:off x="0" y="214290"/>
            <a:ext cx="8229600" cy="8308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智慧园区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行业服务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aphicFrame>
        <p:nvGraphicFramePr>
          <p:cNvPr id="56" name="Object 3"/>
          <p:cNvGraphicFramePr>
            <a:graphicFrameLocks noGrp="1" noChangeAspect="1"/>
          </p:cNvGraphicFramePr>
          <p:nvPr/>
        </p:nvGraphicFramePr>
        <p:xfrm>
          <a:off x="5853127" y="4143380"/>
          <a:ext cx="69009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r:id="rId7" imgW="1991003" imgH="3847619" progId="">
                  <p:embed/>
                </p:oleObj>
              </mc:Choice>
              <mc:Fallback>
                <p:oleObj r:id="rId7" imgW="1991003" imgH="3847619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27" y="4143380"/>
                        <a:ext cx="690090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643314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目  录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13310" y="2000240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概  述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73154" y="3667349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43254" y="1928802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矩形 6"/>
          <p:cNvSpPr/>
          <p:nvPr/>
        </p:nvSpPr>
        <p:spPr>
          <a:xfrm>
            <a:off x="2100510" y="4828154"/>
            <a:ext cx="5500538" cy="743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企业拎包入驻案例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59972" y="2697339"/>
            <a:ext cx="72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264983" y="4818152"/>
            <a:ext cx="735249" cy="75398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2122588" y="2936367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智慧园区管理应用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58492" y="4650879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251485" y="2864929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2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2588" y="3857628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智慧园区服务应用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258492" y="5610557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264983" y="3818020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3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企业拎包入驻方案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  <p:graphicFrame>
        <p:nvGraphicFramePr>
          <p:cNvPr id="5" name="图示 4"/>
          <p:cNvGraphicFramePr/>
          <p:nvPr/>
        </p:nvGraphicFramePr>
        <p:xfrm>
          <a:off x="2123728" y="1268760"/>
          <a:ext cx="5807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6" descr="service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1520" y="3212976"/>
            <a:ext cx="2524706" cy="189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 bwMode="auto">
          <a:xfrm>
            <a:off x="1043608" y="5661248"/>
            <a:ext cx="7272808" cy="1008112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66124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园区提供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服务平台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，向企业提供基础服务和增值服务。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企业无需自建，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拎包入驻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目  录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13310" y="1857364"/>
            <a:ext cx="5559364" cy="743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概  述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73154" y="3678360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43254" y="2875940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2100510" y="2838901"/>
            <a:ext cx="5500538" cy="743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智慧园区管理应用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59972" y="2708350"/>
            <a:ext cx="72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264983" y="1875808"/>
            <a:ext cx="735249" cy="75398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矩形 9"/>
          <p:cNvSpPr/>
          <p:nvPr/>
        </p:nvSpPr>
        <p:spPr>
          <a:xfrm>
            <a:off x="2122588" y="3941240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智慧园区服务应用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58492" y="4661890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264983" y="3869802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3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2588" y="4922928"/>
            <a:ext cx="5559364" cy="66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企业拎包入驻案例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258492" y="5643578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264983" y="4851490"/>
            <a:ext cx="735249" cy="753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zh-CN"/>
            </a:defPPr>
            <a:lvl1pPr algn="ctr" defTabSz="895350">
              <a:defRPr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895350">
              <a:defRPr>
                <a:latin typeface="Calibri" pitchFamily="34" charset="0"/>
              </a:defRPr>
            </a:lvl2pPr>
            <a:lvl3pPr marL="1143000" indent="-228600" defTabSz="895350">
              <a:defRPr>
                <a:latin typeface="Calibri" pitchFamily="34" charset="0"/>
              </a:defRPr>
            </a:lvl3pPr>
            <a:lvl4pPr marL="1600200" indent="-228600" defTabSz="895350">
              <a:defRPr>
                <a:latin typeface="Calibri" pitchFamily="34" charset="0"/>
              </a:defRPr>
            </a:lvl4pPr>
            <a:lvl5pPr marL="2057400" indent="-228600" defTabSz="895350">
              <a:defRPr>
                <a:latin typeface="Calibri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zh-CN" sz="3600" dirty="0" smtClean="0">
                <a:solidFill>
                  <a:schemeClr val="tx1"/>
                </a:solidFill>
              </a:rPr>
              <a:t>4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95951"/>
            <a:ext cx="746760" cy="78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企业拎包入驻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桌面云</a:t>
            </a:r>
            <a:endParaRPr lang="zh-CN" altLang="en-US" dirty="0"/>
          </a:p>
        </p:txBody>
      </p:sp>
      <p:sp>
        <p:nvSpPr>
          <p:cNvPr id="221" name="矩形 220"/>
          <p:cNvSpPr/>
          <p:nvPr/>
        </p:nvSpPr>
        <p:spPr>
          <a:xfrm>
            <a:off x="900172" y="4607852"/>
            <a:ext cx="1427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4A</a:t>
            </a:r>
            <a:r>
              <a:rPr lang="en-US" altLang="zh-TW" sz="9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lang="zh-TW" altLang="zh-TW" sz="96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198376" y="4959506"/>
            <a:ext cx="1628651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nyone</a:t>
            </a:r>
          </a:p>
          <a:p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nytime</a:t>
            </a:r>
          </a:p>
          <a:p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nywhere</a:t>
            </a:r>
          </a:p>
          <a:p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ny-terminal</a:t>
            </a:r>
            <a:endParaRPr lang="zh-TW" alt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23" name="直接连接符 222"/>
          <p:cNvCxnSpPr/>
          <p:nvPr/>
        </p:nvCxnSpPr>
        <p:spPr>
          <a:xfrm flipH="1">
            <a:off x="3556000" y="1091264"/>
            <a:ext cx="1" cy="557901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矩形 223"/>
          <p:cNvSpPr/>
          <p:nvPr/>
        </p:nvSpPr>
        <p:spPr>
          <a:xfrm>
            <a:off x="1263353" y="1617994"/>
            <a:ext cx="1319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F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70</a:t>
            </a:r>
            <a:r>
              <a:rPr lang="en-US" altLang="zh-CN" sz="3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%</a:t>
            </a:r>
            <a:endParaRPr lang="zh-CN" altLang="en-US" sz="3200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1421944" y="247867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能耗降低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4583112" y="5877123"/>
            <a:ext cx="2933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桌面云解决方案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1361996" y="130089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低碳节能</a:t>
            </a:r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3" name="组合 542"/>
          <p:cNvGrpSpPr/>
          <p:nvPr/>
        </p:nvGrpSpPr>
        <p:grpSpPr>
          <a:xfrm>
            <a:off x="2354975" y="1593685"/>
            <a:ext cx="1261884" cy="1199456"/>
            <a:chOff x="741958" y="3097015"/>
            <a:chExt cx="1261884" cy="1199456"/>
          </a:xfrm>
        </p:grpSpPr>
        <p:sp>
          <p:nvSpPr>
            <p:cNvPr id="229" name="矩形 228"/>
            <p:cNvSpPr/>
            <p:nvPr/>
          </p:nvSpPr>
          <p:spPr>
            <a:xfrm>
              <a:off x="806153" y="3097015"/>
              <a:ext cx="9797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smtClean="0">
                  <a:solidFill>
                    <a:srgbClr val="FF66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9</a:t>
              </a:r>
              <a:r>
                <a:rPr lang="zh-CN" altLang="en-US" sz="32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倍</a:t>
              </a:r>
              <a:endParaRPr lang="zh-CN" altLang="en-US" sz="3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30" name="矩形 229"/>
            <p:cNvSpPr/>
            <p:nvPr/>
          </p:nvSpPr>
          <p:spPr>
            <a:xfrm>
              <a:off x="741958" y="3988694"/>
              <a:ext cx="12618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维护效率提升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31" name="矩形 230"/>
          <p:cNvSpPr/>
          <p:nvPr/>
        </p:nvSpPr>
        <p:spPr>
          <a:xfrm>
            <a:off x="1361996" y="28574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安全可控</a:t>
            </a:r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1324313" y="3295703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F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管</a:t>
            </a:r>
            <a:r>
              <a:rPr lang="zh-CN" altLang="en-US" sz="3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控</a:t>
            </a:r>
            <a:endParaRPr lang="zh-CN" altLang="en-US" sz="3200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1406446" y="4220223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统一维护、统一备份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" name="组合 578"/>
          <p:cNvGrpSpPr/>
          <p:nvPr/>
        </p:nvGrpSpPr>
        <p:grpSpPr>
          <a:xfrm>
            <a:off x="714770" y="1136822"/>
            <a:ext cx="691676" cy="3864338"/>
            <a:chOff x="143270" y="877510"/>
            <a:chExt cx="691676" cy="4036336"/>
          </a:xfrm>
        </p:grpSpPr>
        <p:sp>
          <p:nvSpPr>
            <p:cNvPr id="235" name="椭圆 4"/>
            <p:cNvSpPr/>
            <p:nvPr/>
          </p:nvSpPr>
          <p:spPr bwMode="auto">
            <a:xfrm>
              <a:off x="143270" y="877510"/>
              <a:ext cx="691676" cy="691555"/>
            </a:xfrm>
            <a:prstGeom prst="ellipse">
              <a:avLst/>
            </a:prstGeom>
            <a:solidFill>
              <a:srgbClr val="99CC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36" name="椭圆 4"/>
            <p:cNvSpPr/>
            <p:nvPr/>
          </p:nvSpPr>
          <p:spPr bwMode="auto">
            <a:xfrm>
              <a:off x="143270" y="2538749"/>
              <a:ext cx="691676" cy="691555"/>
            </a:xfrm>
            <a:prstGeom prst="ellipse">
              <a:avLst/>
            </a:prstGeom>
            <a:solidFill>
              <a:srgbClr val="99CC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37" name="椭圆 4"/>
            <p:cNvSpPr/>
            <p:nvPr/>
          </p:nvSpPr>
          <p:spPr bwMode="auto">
            <a:xfrm>
              <a:off x="143270" y="4222291"/>
              <a:ext cx="691676" cy="691555"/>
            </a:xfrm>
            <a:prstGeom prst="ellipse">
              <a:avLst/>
            </a:prstGeom>
            <a:solidFill>
              <a:srgbClr val="99CC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38" name="矩形 237"/>
          <p:cNvSpPr/>
          <p:nvPr/>
        </p:nvSpPr>
        <p:spPr>
          <a:xfrm>
            <a:off x="1406446" y="44884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平台共享</a:t>
            </a:r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4077" y="4835698"/>
            <a:ext cx="151216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0" name="图片 239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8559" y="3871077"/>
            <a:ext cx="151216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0637" y="4901087"/>
            <a:ext cx="2328358" cy="917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2" name="矩形 241"/>
          <p:cNvSpPr/>
          <p:nvPr/>
        </p:nvSpPr>
        <p:spPr>
          <a:xfrm>
            <a:off x="4525597" y="360931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统一监控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6444191" y="476905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终端可管可控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44" name="Picture 2" descr="D:\梁军的文档\工作文档\办公文档\宣传资料\云计算\微模块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536" y="3928028"/>
            <a:ext cx="1474324" cy="886191"/>
          </a:xfrm>
          <a:prstGeom prst="rect">
            <a:avLst/>
          </a:prstGeom>
          <a:noFill/>
        </p:spPr>
      </p:pic>
      <p:grpSp>
        <p:nvGrpSpPr>
          <p:cNvPr id="5" name="组合 160"/>
          <p:cNvGrpSpPr/>
          <p:nvPr/>
        </p:nvGrpSpPr>
        <p:grpSpPr>
          <a:xfrm>
            <a:off x="5760256" y="2060848"/>
            <a:ext cx="1116000" cy="0"/>
            <a:chOff x="6105045" y="1889919"/>
            <a:chExt cx="2265323" cy="7937"/>
          </a:xfrm>
        </p:grpSpPr>
        <p:sp>
          <p:nvSpPr>
            <p:cNvPr id="247" name="Line 65"/>
            <p:cNvSpPr>
              <a:spLocks noChangeShapeType="1"/>
            </p:cNvSpPr>
            <p:nvPr/>
          </p:nvSpPr>
          <p:spPr bwMode="auto">
            <a:xfrm>
              <a:off x="6390755" y="1889919"/>
              <a:ext cx="1979613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48" name="Line 70"/>
            <p:cNvSpPr>
              <a:spLocks noChangeShapeType="1"/>
            </p:cNvSpPr>
            <p:nvPr/>
          </p:nvSpPr>
          <p:spPr bwMode="auto">
            <a:xfrm flipH="1">
              <a:off x="6105045" y="1889919"/>
              <a:ext cx="1657350" cy="7937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9" name="Rectangle 71"/>
          <p:cNvSpPr>
            <a:spLocks noChangeArrowheads="1"/>
          </p:cNvSpPr>
          <p:nvPr/>
        </p:nvSpPr>
        <p:spPr bwMode="auto">
          <a:xfrm>
            <a:off x="3479699" y="1169570"/>
            <a:ext cx="2305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应用影像</a:t>
            </a:r>
            <a:r>
              <a:rPr lang="zh-CN" altLang="en-US" sz="1400" dirty="0">
                <a:solidFill>
                  <a:srgbClr val="00457A"/>
                </a:solidFill>
                <a:latin typeface="微软雅黑" pitchFamily="34" charset="-122"/>
                <a:ea typeface="微软雅黑" pitchFamily="34" charset="-122"/>
              </a:rPr>
              <a:t>显示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在客户端</a:t>
            </a:r>
            <a:endParaRPr lang="de-DE" altLang="zh-CN" sz="1400" i="1" u="sng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0" name="Text Box 72"/>
          <p:cNvSpPr txBox="1">
            <a:spLocks noChangeArrowheads="1"/>
          </p:cNvSpPr>
          <p:nvPr/>
        </p:nvSpPr>
        <p:spPr bwMode="gray">
          <a:xfrm>
            <a:off x="5570978" y="1131244"/>
            <a:ext cx="215038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只有屏幕、鼠标和键盘等更新信息在网络里传输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5871233" y="1645617"/>
            <a:ext cx="788999" cy="199207"/>
            <a:chOff x="1248" y="1826"/>
            <a:chExt cx="825" cy="312"/>
          </a:xfrm>
        </p:grpSpPr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1533" y="1888"/>
              <a:ext cx="281" cy="196"/>
              <a:chOff x="2446" y="1353"/>
              <a:chExt cx="948" cy="503"/>
            </a:xfrm>
          </p:grpSpPr>
          <p:sp>
            <p:nvSpPr>
              <p:cNvPr id="303" name="Freeform 75"/>
              <p:cNvSpPr>
                <a:spLocks/>
              </p:cNvSpPr>
              <p:nvPr/>
            </p:nvSpPr>
            <p:spPr bwMode="auto">
              <a:xfrm>
                <a:off x="2446" y="1373"/>
                <a:ext cx="502" cy="182"/>
              </a:xfrm>
              <a:custGeom>
                <a:avLst/>
                <a:gdLst>
                  <a:gd name="T0" fmla="*/ 238 w 583"/>
                  <a:gd name="T1" fmla="*/ 21 h 212"/>
                  <a:gd name="T2" fmla="*/ 133 w 583"/>
                  <a:gd name="T3" fmla="*/ 2 h 212"/>
                  <a:gd name="T4" fmla="*/ 69 w 583"/>
                  <a:gd name="T5" fmla="*/ 24 h 212"/>
                  <a:gd name="T6" fmla="*/ 101 w 583"/>
                  <a:gd name="T7" fmla="*/ 85 h 212"/>
                  <a:gd name="T8" fmla="*/ 0 w 583"/>
                  <a:gd name="T9" fmla="*/ 58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3"/>
                  <a:gd name="T16" fmla="*/ 0 h 212"/>
                  <a:gd name="T17" fmla="*/ 583 w 58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3" h="212">
                    <a:moveTo>
                      <a:pt x="583" y="52"/>
                    </a:moveTo>
                    <a:cubicBezTo>
                      <a:pt x="489" y="26"/>
                      <a:pt x="415" y="10"/>
                      <a:pt x="325" y="2"/>
                    </a:cubicBezTo>
                    <a:cubicBezTo>
                      <a:pt x="256" y="3"/>
                      <a:pt x="147" y="0"/>
                      <a:pt x="169" y="60"/>
                    </a:cubicBezTo>
                    <a:cubicBezTo>
                      <a:pt x="185" y="100"/>
                      <a:pt x="357" y="188"/>
                      <a:pt x="249" y="212"/>
                    </a:cubicBezTo>
                    <a:cubicBezTo>
                      <a:pt x="39" y="209"/>
                      <a:pt x="44" y="153"/>
                      <a:pt x="0" y="146"/>
                    </a:cubicBezTo>
                  </a:path>
                </a:pathLst>
              </a:custGeom>
              <a:noFill/>
              <a:ln w="25400" cap="rnd">
                <a:solidFill>
                  <a:srgbClr val="919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Freeform 76"/>
              <p:cNvSpPr>
                <a:spLocks/>
              </p:cNvSpPr>
              <p:nvPr/>
            </p:nvSpPr>
            <p:spPr bwMode="auto">
              <a:xfrm>
                <a:off x="2850" y="1531"/>
                <a:ext cx="539" cy="325"/>
              </a:xfrm>
              <a:custGeom>
                <a:avLst/>
                <a:gdLst>
                  <a:gd name="T0" fmla="*/ 255 w 626"/>
                  <a:gd name="T1" fmla="*/ 92 h 378"/>
                  <a:gd name="T2" fmla="*/ 254 w 626"/>
                  <a:gd name="T3" fmla="*/ 96 h 378"/>
                  <a:gd name="T4" fmla="*/ 252 w 626"/>
                  <a:gd name="T5" fmla="*/ 99 h 378"/>
                  <a:gd name="T6" fmla="*/ 251 w 626"/>
                  <a:gd name="T7" fmla="*/ 102 h 378"/>
                  <a:gd name="T8" fmla="*/ 250 w 626"/>
                  <a:gd name="T9" fmla="*/ 106 h 378"/>
                  <a:gd name="T10" fmla="*/ 248 w 626"/>
                  <a:gd name="T11" fmla="*/ 108 h 378"/>
                  <a:gd name="T12" fmla="*/ 247 w 626"/>
                  <a:gd name="T13" fmla="*/ 111 h 378"/>
                  <a:gd name="T14" fmla="*/ 246 w 626"/>
                  <a:gd name="T15" fmla="*/ 113 h 378"/>
                  <a:gd name="T16" fmla="*/ 245 w 626"/>
                  <a:gd name="T17" fmla="*/ 115 h 378"/>
                  <a:gd name="T18" fmla="*/ 244 w 626"/>
                  <a:gd name="T19" fmla="*/ 116 h 378"/>
                  <a:gd name="T20" fmla="*/ 243 w 626"/>
                  <a:gd name="T21" fmla="*/ 119 h 378"/>
                  <a:gd name="T22" fmla="*/ 242 w 626"/>
                  <a:gd name="T23" fmla="*/ 119 h 378"/>
                  <a:gd name="T24" fmla="*/ 240 w 626"/>
                  <a:gd name="T25" fmla="*/ 122 h 378"/>
                  <a:gd name="T26" fmla="*/ 239 w 626"/>
                  <a:gd name="T27" fmla="*/ 123 h 378"/>
                  <a:gd name="T28" fmla="*/ 237 w 626"/>
                  <a:gd name="T29" fmla="*/ 125 h 378"/>
                  <a:gd name="T30" fmla="*/ 232 w 626"/>
                  <a:gd name="T31" fmla="*/ 129 h 378"/>
                  <a:gd name="T32" fmla="*/ 230 w 626"/>
                  <a:gd name="T33" fmla="*/ 132 h 378"/>
                  <a:gd name="T34" fmla="*/ 226 w 626"/>
                  <a:gd name="T35" fmla="*/ 134 h 378"/>
                  <a:gd name="T36" fmla="*/ 222 w 626"/>
                  <a:gd name="T37" fmla="*/ 138 h 378"/>
                  <a:gd name="T38" fmla="*/ 216 w 626"/>
                  <a:gd name="T39" fmla="*/ 141 h 378"/>
                  <a:gd name="T40" fmla="*/ 211 w 626"/>
                  <a:gd name="T41" fmla="*/ 144 h 378"/>
                  <a:gd name="T42" fmla="*/ 205 w 626"/>
                  <a:gd name="T43" fmla="*/ 146 h 378"/>
                  <a:gd name="T44" fmla="*/ 198 w 626"/>
                  <a:gd name="T45" fmla="*/ 150 h 378"/>
                  <a:gd name="T46" fmla="*/ 190 w 626"/>
                  <a:gd name="T47" fmla="*/ 151 h 378"/>
                  <a:gd name="T48" fmla="*/ 183 w 626"/>
                  <a:gd name="T49" fmla="*/ 152 h 378"/>
                  <a:gd name="T50" fmla="*/ 175 w 626"/>
                  <a:gd name="T51" fmla="*/ 152 h 378"/>
                  <a:gd name="T52" fmla="*/ 167 w 626"/>
                  <a:gd name="T53" fmla="*/ 151 h 378"/>
                  <a:gd name="T54" fmla="*/ 158 w 626"/>
                  <a:gd name="T55" fmla="*/ 150 h 378"/>
                  <a:gd name="T56" fmla="*/ 149 w 626"/>
                  <a:gd name="T57" fmla="*/ 146 h 378"/>
                  <a:gd name="T58" fmla="*/ 140 w 626"/>
                  <a:gd name="T59" fmla="*/ 143 h 378"/>
                  <a:gd name="T60" fmla="*/ 123 w 626"/>
                  <a:gd name="T61" fmla="*/ 128 h 378"/>
                  <a:gd name="T62" fmla="*/ 116 w 626"/>
                  <a:gd name="T63" fmla="*/ 120 h 378"/>
                  <a:gd name="T64" fmla="*/ 108 w 626"/>
                  <a:gd name="T65" fmla="*/ 113 h 378"/>
                  <a:gd name="T66" fmla="*/ 101 w 626"/>
                  <a:gd name="T67" fmla="*/ 106 h 378"/>
                  <a:gd name="T68" fmla="*/ 93 w 626"/>
                  <a:gd name="T69" fmla="*/ 99 h 378"/>
                  <a:gd name="T70" fmla="*/ 87 w 626"/>
                  <a:gd name="T71" fmla="*/ 92 h 378"/>
                  <a:gd name="T72" fmla="*/ 80 w 626"/>
                  <a:gd name="T73" fmla="*/ 85 h 378"/>
                  <a:gd name="T74" fmla="*/ 72 w 626"/>
                  <a:gd name="T75" fmla="*/ 79 h 378"/>
                  <a:gd name="T76" fmla="*/ 65 w 626"/>
                  <a:gd name="T77" fmla="*/ 71 h 378"/>
                  <a:gd name="T78" fmla="*/ 57 w 626"/>
                  <a:gd name="T79" fmla="*/ 66 h 378"/>
                  <a:gd name="T80" fmla="*/ 50 w 626"/>
                  <a:gd name="T81" fmla="*/ 61 h 378"/>
                  <a:gd name="T82" fmla="*/ 43 w 626"/>
                  <a:gd name="T83" fmla="*/ 54 h 378"/>
                  <a:gd name="T84" fmla="*/ 35 w 626"/>
                  <a:gd name="T85" fmla="*/ 48 h 378"/>
                  <a:gd name="T86" fmla="*/ 28 w 626"/>
                  <a:gd name="T87" fmla="*/ 42 h 378"/>
                  <a:gd name="T88" fmla="*/ 21 w 626"/>
                  <a:gd name="T89" fmla="*/ 37 h 378"/>
                  <a:gd name="T90" fmla="*/ 4 w 626"/>
                  <a:gd name="T91" fmla="*/ 25 h 378"/>
                  <a:gd name="T92" fmla="*/ 4 w 626"/>
                  <a:gd name="T93" fmla="*/ 25 h 378"/>
                  <a:gd name="T94" fmla="*/ 3 w 626"/>
                  <a:gd name="T95" fmla="*/ 24 h 378"/>
                  <a:gd name="T96" fmla="*/ 3 w 626"/>
                  <a:gd name="T97" fmla="*/ 22 h 378"/>
                  <a:gd name="T98" fmla="*/ 3 w 626"/>
                  <a:gd name="T99" fmla="*/ 21 h 378"/>
                  <a:gd name="T100" fmla="*/ 3 w 626"/>
                  <a:gd name="T101" fmla="*/ 18 h 378"/>
                  <a:gd name="T102" fmla="*/ 3 w 626"/>
                  <a:gd name="T103" fmla="*/ 18 h 378"/>
                  <a:gd name="T104" fmla="*/ 3 w 626"/>
                  <a:gd name="T105" fmla="*/ 15 h 378"/>
                  <a:gd name="T106" fmla="*/ 2 w 626"/>
                  <a:gd name="T107" fmla="*/ 13 h 378"/>
                  <a:gd name="T108" fmla="*/ 1 w 626"/>
                  <a:gd name="T109" fmla="*/ 11 h 378"/>
                  <a:gd name="T110" fmla="*/ 1 w 626"/>
                  <a:gd name="T111" fmla="*/ 9 h 378"/>
                  <a:gd name="T112" fmla="*/ 1 w 626"/>
                  <a:gd name="T113" fmla="*/ 8 h 378"/>
                  <a:gd name="T114" fmla="*/ 0 w 626"/>
                  <a:gd name="T115" fmla="*/ 6 h 378"/>
                  <a:gd name="T116" fmla="*/ 0 w 626"/>
                  <a:gd name="T117" fmla="*/ 4 h 378"/>
                  <a:gd name="T118" fmla="*/ 0 w 626"/>
                  <a:gd name="T119" fmla="*/ 3 h 378"/>
                  <a:gd name="T120" fmla="*/ 1 w 626"/>
                  <a:gd name="T121" fmla="*/ 0 h 3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6"/>
                  <a:gd name="T184" fmla="*/ 0 h 378"/>
                  <a:gd name="T185" fmla="*/ 626 w 626"/>
                  <a:gd name="T186" fmla="*/ 378 h 3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6" h="378">
                    <a:moveTo>
                      <a:pt x="625" y="227"/>
                    </a:moveTo>
                    <a:lnTo>
                      <a:pt x="622" y="238"/>
                    </a:lnTo>
                    <a:lnTo>
                      <a:pt x="619" y="247"/>
                    </a:lnTo>
                    <a:lnTo>
                      <a:pt x="616" y="254"/>
                    </a:lnTo>
                    <a:lnTo>
                      <a:pt x="612" y="262"/>
                    </a:lnTo>
                    <a:lnTo>
                      <a:pt x="610" y="268"/>
                    </a:lnTo>
                    <a:lnTo>
                      <a:pt x="607" y="274"/>
                    </a:lnTo>
                    <a:lnTo>
                      <a:pt x="604" y="279"/>
                    </a:lnTo>
                    <a:lnTo>
                      <a:pt x="602" y="284"/>
                    </a:lnTo>
                    <a:lnTo>
                      <a:pt x="599" y="288"/>
                    </a:lnTo>
                    <a:lnTo>
                      <a:pt x="596" y="292"/>
                    </a:lnTo>
                    <a:lnTo>
                      <a:pt x="593" y="296"/>
                    </a:lnTo>
                    <a:lnTo>
                      <a:pt x="589" y="301"/>
                    </a:lnTo>
                    <a:lnTo>
                      <a:pt x="585" y="305"/>
                    </a:lnTo>
                    <a:lnTo>
                      <a:pt x="581" y="309"/>
                    </a:lnTo>
                    <a:lnTo>
                      <a:pt x="571" y="319"/>
                    </a:lnTo>
                    <a:lnTo>
                      <a:pt x="563" y="326"/>
                    </a:lnTo>
                    <a:lnTo>
                      <a:pt x="555" y="333"/>
                    </a:lnTo>
                    <a:lnTo>
                      <a:pt x="545" y="341"/>
                    </a:lnTo>
                    <a:lnTo>
                      <a:pt x="532" y="349"/>
                    </a:lnTo>
                    <a:lnTo>
                      <a:pt x="518" y="356"/>
                    </a:lnTo>
                    <a:lnTo>
                      <a:pt x="502" y="363"/>
                    </a:lnTo>
                    <a:lnTo>
                      <a:pt x="486" y="369"/>
                    </a:lnTo>
                    <a:lnTo>
                      <a:pt x="467" y="374"/>
                    </a:lnTo>
                    <a:lnTo>
                      <a:pt x="448" y="377"/>
                    </a:lnTo>
                    <a:lnTo>
                      <a:pt x="429" y="377"/>
                    </a:lnTo>
                    <a:lnTo>
                      <a:pt x="409" y="376"/>
                    </a:lnTo>
                    <a:lnTo>
                      <a:pt x="388" y="371"/>
                    </a:lnTo>
                    <a:lnTo>
                      <a:pt x="367" y="363"/>
                    </a:lnTo>
                    <a:lnTo>
                      <a:pt x="345" y="352"/>
                    </a:lnTo>
                    <a:lnTo>
                      <a:pt x="302" y="316"/>
                    </a:lnTo>
                    <a:lnTo>
                      <a:pt x="284" y="297"/>
                    </a:lnTo>
                    <a:lnTo>
                      <a:pt x="267" y="280"/>
                    </a:lnTo>
                    <a:lnTo>
                      <a:pt x="249" y="262"/>
                    </a:lnTo>
                    <a:lnTo>
                      <a:pt x="230" y="244"/>
                    </a:lnTo>
                    <a:lnTo>
                      <a:pt x="212" y="227"/>
                    </a:lnTo>
                    <a:lnTo>
                      <a:pt x="195" y="210"/>
                    </a:lnTo>
                    <a:lnTo>
                      <a:pt x="177" y="195"/>
                    </a:lnTo>
                    <a:lnTo>
                      <a:pt x="159" y="179"/>
                    </a:lnTo>
                    <a:lnTo>
                      <a:pt x="142" y="163"/>
                    </a:lnTo>
                    <a:lnTo>
                      <a:pt x="123" y="149"/>
                    </a:lnTo>
                    <a:lnTo>
                      <a:pt x="106" y="134"/>
                    </a:lnTo>
                    <a:lnTo>
                      <a:pt x="87" y="119"/>
                    </a:lnTo>
                    <a:lnTo>
                      <a:pt x="69" y="105"/>
                    </a:lnTo>
                    <a:lnTo>
                      <a:pt x="50" y="91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8" y="59"/>
                    </a:lnTo>
                    <a:lnTo>
                      <a:pt x="7" y="56"/>
                    </a:lnTo>
                    <a:lnTo>
                      <a:pt x="6" y="52"/>
                    </a:lnTo>
                    <a:lnTo>
                      <a:pt x="5" y="47"/>
                    </a:lnTo>
                    <a:lnTo>
                      <a:pt x="4" y="43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1" y="28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DADADA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Freeform 77"/>
              <p:cNvSpPr>
                <a:spLocks/>
              </p:cNvSpPr>
              <p:nvPr/>
            </p:nvSpPr>
            <p:spPr bwMode="auto">
              <a:xfrm>
                <a:off x="2850" y="1353"/>
                <a:ext cx="544" cy="491"/>
              </a:xfrm>
              <a:custGeom>
                <a:avLst/>
                <a:gdLst>
                  <a:gd name="T0" fmla="*/ 250 w 632"/>
                  <a:gd name="T1" fmla="*/ 120 h 572"/>
                  <a:gd name="T2" fmla="*/ 247 w 632"/>
                  <a:gd name="T3" fmla="*/ 112 h 572"/>
                  <a:gd name="T4" fmla="*/ 244 w 632"/>
                  <a:gd name="T5" fmla="*/ 105 h 572"/>
                  <a:gd name="T6" fmla="*/ 238 w 632"/>
                  <a:gd name="T7" fmla="*/ 97 h 572"/>
                  <a:gd name="T8" fmla="*/ 232 w 632"/>
                  <a:gd name="T9" fmla="*/ 89 h 572"/>
                  <a:gd name="T10" fmla="*/ 215 w 632"/>
                  <a:gd name="T11" fmla="*/ 72 h 572"/>
                  <a:gd name="T12" fmla="*/ 195 w 632"/>
                  <a:gd name="T13" fmla="*/ 56 h 572"/>
                  <a:gd name="T14" fmla="*/ 169 w 632"/>
                  <a:gd name="T15" fmla="*/ 39 h 572"/>
                  <a:gd name="T16" fmla="*/ 145 w 632"/>
                  <a:gd name="T17" fmla="*/ 24 h 572"/>
                  <a:gd name="T18" fmla="*/ 120 w 632"/>
                  <a:gd name="T19" fmla="*/ 11 h 572"/>
                  <a:gd name="T20" fmla="*/ 101 w 632"/>
                  <a:gd name="T21" fmla="*/ 3 h 572"/>
                  <a:gd name="T22" fmla="*/ 98 w 632"/>
                  <a:gd name="T23" fmla="*/ 1 h 572"/>
                  <a:gd name="T24" fmla="*/ 93 w 632"/>
                  <a:gd name="T25" fmla="*/ 0 h 572"/>
                  <a:gd name="T26" fmla="*/ 90 w 632"/>
                  <a:gd name="T27" fmla="*/ 1 h 572"/>
                  <a:gd name="T28" fmla="*/ 87 w 632"/>
                  <a:gd name="T29" fmla="*/ 3 h 572"/>
                  <a:gd name="T30" fmla="*/ 82 w 632"/>
                  <a:gd name="T31" fmla="*/ 6 h 572"/>
                  <a:gd name="T32" fmla="*/ 78 w 632"/>
                  <a:gd name="T33" fmla="*/ 9 h 572"/>
                  <a:gd name="T34" fmla="*/ 75 w 632"/>
                  <a:gd name="T35" fmla="*/ 11 h 572"/>
                  <a:gd name="T36" fmla="*/ 71 w 632"/>
                  <a:gd name="T37" fmla="*/ 14 h 572"/>
                  <a:gd name="T38" fmla="*/ 66 w 632"/>
                  <a:gd name="T39" fmla="*/ 16 h 572"/>
                  <a:gd name="T40" fmla="*/ 62 w 632"/>
                  <a:gd name="T41" fmla="*/ 18 h 572"/>
                  <a:gd name="T42" fmla="*/ 61 w 632"/>
                  <a:gd name="T43" fmla="*/ 20 h 572"/>
                  <a:gd name="T44" fmla="*/ 59 w 632"/>
                  <a:gd name="T45" fmla="*/ 21 h 572"/>
                  <a:gd name="T46" fmla="*/ 57 w 632"/>
                  <a:gd name="T47" fmla="*/ 21 h 572"/>
                  <a:gd name="T48" fmla="*/ 57 w 632"/>
                  <a:gd name="T49" fmla="*/ 24 h 572"/>
                  <a:gd name="T50" fmla="*/ 50 w 632"/>
                  <a:gd name="T51" fmla="*/ 32 h 572"/>
                  <a:gd name="T52" fmla="*/ 41 w 632"/>
                  <a:gd name="T53" fmla="*/ 39 h 572"/>
                  <a:gd name="T54" fmla="*/ 31 w 632"/>
                  <a:gd name="T55" fmla="*/ 45 h 572"/>
                  <a:gd name="T56" fmla="*/ 22 w 632"/>
                  <a:gd name="T57" fmla="*/ 52 h 572"/>
                  <a:gd name="T58" fmla="*/ 12 w 632"/>
                  <a:gd name="T59" fmla="*/ 58 h 572"/>
                  <a:gd name="T60" fmla="*/ 3 w 632"/>
                  <a:gd name="T61" fmla="*/ 65 h 572"/>
                  <a:gd name="T62" fmla="*/ 2 w 632"/>
                  <a:gd name="T63" fmla="*/ 70 h 572"/>
                  <a:gd name="T64" fmla="*/ 0 w 632"/>
                  <a:gd name="T65" fmla="*/ 75 h 572"/>
                  <a:gd name="T66" fmla="*/ 1 w 632"/>
                  <a:gd name="T67" fmla="*/ 79 h 572"/>
                  <a:gd name="T68" fmla="*/ 2 w 632"/>
                  <a:gd name="T69" fmla="*/ 82 h 572"/>
                  <a:gd name="T70" fmla="*/ 19 w 632"/>
                  <a:gd name="T71" fmla="*/ 97 h 572"/>
                  <a:gd name="T72" fmla="*/ 46 w 632"/>
                  <a:gd name="T73" fmla="*/ 113 h 572"/>
                  <a:gd name="T74" fmla="*/ 71 w 632"/>
                  <a:gd name="T75" fmla="*/ 128 h 572"/>
                  <a:gd name="T76" fmla="*/ 93 w 632"/>
                  <a:gd name="T77" fmla="*/ 145 h 572"/>
                  <a:gd name="T78" fmla="*/ 110 w 632"/>
                  <a:gd name="T79" fmla="*/ 166 h 572"/>
                  <a:gd name="T80" fmla="*/ 130 w 632"/>
                  <a:gd name="T81" fmla="*/ 197 h 572"/>
                  <a:gd name="T82" fmla="*/ 147 w 632"/>
                  <a:gd name="T83" fmla="*/ 216 h 572"/>
                  <a:gd name="T84" fmla="*/ 166 w 632"/>
                  <a:gd name="T85" fmla="*/ 226 h 572"/>
                  <a:gd name="T86" fmla="*/ 187 w 632"/>
                  <a:gd name="T87" fmla="*/ 228 h 572"/>
                  <a:gd name="T88" fmla="*/ 208 w 632"/>
                  <a:gd name="T89" fmla="*/ 224 h 572"/>
                  <a:gd name="T90" fmla="*/ 236 w 632"/>
                  <a:gd name="T91" fmla="*/ 206 h 572"/>
                  <a:gd name="T92" fmla="*/ 249 w 632"/>
                  <a:gd name="T93" fmla="*/ 189 h 572"/>
                  <a:gd name="T94" fmla="*/ 255 w 632"/>
                  <a:gd name="T95" fmla="*/ 169 h 572"/>
                  <a:gd name="T96" fmla="*/ 257 w 632"/>
                  <a:gd name="T97" fmla="*/ 149 h 572"/>
                  <a:gd name="T98" fmla="*/ 256 w 632"/>
                  <a:gd name="T99" fmla="*/ 134 h 5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32"/>
                  <a:gd name="T151" fmla="*/ 0 h 572"/>
                  <a:gd name="T152" fmla="*/ 632 w 632"/>
                  <a:gd name="T153" fmla="*/ 572 h 5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32" h="572">
                    <a:moveTo>
                      <a:pt x="623" y="315"/>
                    </a:moveTo>
                    <a:lnTo>
                      <a:pt x="621" y="309"/>
                    </a:lnTo>
                    <a:lnTo>
                      <a:pt x="617" y="301"/>
                    </a:lnTo>
                    <a:lnTo>
                      <a:pt x="614" y="294"/>
                    </a:lnTo>
                    <a:lnTo>
                      <a:pt x="612" y="288"/>
                    </a:lnTo>
                    <a:lnTo>
                      <a:pt x="608" y="281"/>
                    </a:lnTo>
                    <a:lnTo>
                      <a:pt x="605" y="274"/>
                    </a:lnTo>
                    <a:lnTo>
                      <a:pt x="602" y="268"/>
                    </a:lnTo>
                    <a:lnTo>
                      <a:pt x="599" y="262"/>
                    </a:lnTo>
                    <a:lnTo>
                      <a:pt x="594" y="256"/>
                    </a:lnTo>
                    <a:lnTo>
                      <a:pt x="590" y="249"/>
                    </a:lnTo>
                    <a:lnTo>
                      <a:pt x="585" y="243"/>
                    </a:lnTo>
                    <a:lnTo>
                      <a:pt x="581" y="237"/>
                    </a:lnTo>
                    <a:lnTo>
                      <a:pt x="576" y="229"/>
                    </a:lnTo>
                    <a:lnTo>
                      <a:pt x="569" y="222"/>
                    </a:lnTo>
                    <a:lnTo>
                      <a:pt x="557" y="208"/>
                    </a:lnTo>
                    <a:lnTo>
                      <a:pt x="543" y="193"/>
                    </a:lnTo>
                    <a:lnTo>
                      <a:pt x="528" y="180"/>
                    </a:lnTo>
                    <a:lnTo>
                      <a:pt x="513" y="166"/>
                    </a:lnTo>
                    <a:lnTo>
                      <a:pt x="495" y="152"/>
                    </a:lnTo>
                    <a:lnTo>
                      <a:pt x="477" y="139"/>
                    </a:lnTo>
                    <a:lnTo>
                      <a:pt x="457" y="125"/>
                    </a:lnTo>
                    <a:lnTo>
                      <a:pt x="437" y="113"/>
                    </a:lnTo>
                    <a:lnTo>
                      <a:pt x="416" y="99"/>
                    </a:lnTo>
                    <a:lnTo>
                      <a:pt x="396" y="86"/>
                    </a:lnTo>
                    <a:lnTo>
                      <a:pt x="375" y="75"/>
                    </a:lnTo>
                    <a:lnTo>
                      <a:pt x="354" y="62"/>
                    </a:lnTo>
                    <a:lnTo>
                      <a:pt x="333" y="50"/>
                    </a:lnTo>
                    <a:lnTo>
                      <a:pt x="313" y="39"/>
                    </a:lnTo>
                    <a:lnTo>
                      <a:pt x="293" y="28"/>
                    </a:lnTo>
                    <a:lnTo>
                      <a:pt x="256" y="8"/>
                    </a:lnTo>
                    <a:lnTo>
                      <a:pt x="252" y="6"/>
                    </a:lnTo>
                    <a:lnTo>
                      <a:pt x="249" y="4"/>
                    </a:lnTo>
                    <a:lnTo>
                      <a:pt x="246" y="3"/>
                    </a:lnTo>
                    <a:lnTo>
                      <a:pt x="243" y="2"/>
                    </a:lnTo>
                    <a:lnTo>
                      <a:pt x="240" y="1"/>
                    </a:lnTo>
                    <a:lnTo>
                      <a:pt x="236" y="0"/>
                    </a:lnTo>
                    <a:lnTo>
                      <a:pt x="233" y="0"/>
                    </a:lnTo>
                    <a:lnTo>
                      <a:pt x="230" y="0"/>
                    </a:lnTo>
                    <a:lnTo>
                      <a:pt x="227" y="0"/>
                    </a:lnTo>
                    <a:lnTo>
                      <a:pt x="225" y="0"/>
                    </a:lnTo>
                    <a:lnTo>
                      <a:pt x="222" y="1"/>
                    </a:lnTo>
                    <a:lnTo>
                      <a:pt x="219" y="2"/>
                    </a:lnTo>
                    <a:lnTo>
                      <a:pt x="217" y="4"/>
                    </a:lnTo>
                    <a:lnTo>
                      <a:pt x="213" y="6"/>
                    </a:lnTo>
                    <a:lnTo>
                      <a:pt x="207" y="11"/>
                    </a:lnTo>
                    <a:lnTo>
                      <a:pt x="204" y="13"/>
                    </a:lnTo>
                    <a:lnTo>
                      <a:pt x="201" y="15"/>
                    </a:lnTo>
                    <a:lnTo>
                      <a:pt x="198" y="17"/>
                    </a:lnTo>
                    <a:lnTo>
                      <a:pt x="195" y="20"/>
                    </a:lnTo>
                    <a:lnTo>
                      <a:pt x="193" y="22"/>
                    </a:lnTo>
                    <a:lnTo>
                      <a:pt x="189" y="24"/>
                    </a:lnTo>
                    <a:lnTo>
                      <a:pt x="186" y="26"/>
                    </a:lnTo>
                    <a:lnTo>
                      <a:pt x="184" y="28"/>
                    </a:lnTo>
                    <a:lnTo>
                      <a:pt x="180" y="30"/>
                    </a:lnTo>
                    <a:lnTo>
                      <a:pt x="178" y="33"/>
                    </a:lnTo>
                    <a:lnTo>
                      <a:pt x="175" y="35"/>
                    </a:lnTo>
                    <a:lnTo>
                      <a:pt x="172" y="37"/>
                    </a:lnTo>
                    <a:lnTo>
                      <a:pt x="168" y="39"/>
                    </a:lnTo>
                    <a:lnTo>
                      <a:pt x="164" y="41"/>
                    </a:lnTo>
                    <a:lnTo>
                      <a:pt x="158" y="45"/>
                    </a:lnTo>
                    <a:lnTo>
                      <a:pt x="155" y="47"/>
                    </a:lnTo>
                    <a:lnTo>
                      <a:pt x="154" y="47"/>
                    </a:lnTo>
                    <a:lnTo>
                      <a:pt x="152" y="48"/>
                    </a:lnTo>
                    <a:lnTo>
                      <a:pt x="151" y="49"/>
                    </a:lnTo>
                    <a:lnTo>
                      <a:pt x="149" y="49"/>
                    </a:lnTo>
                    <a:lnTo>
                      <a:pt x="148" y="50"/>
                    </a:lnTo>
                    <a:lnTo>
                      <a:pt x="147" y="52"/>
                    </a:lnTo>
                    <a:lnTo>
                      <a:pt x="145" y="52"/>
                    </a:lnTo>
                    <a:lnTo>
                      <a:pt x="144" y="54"/>
                    </a:lnTo>
                    <a:lnTo>
                      <a:pt x="143" y="54"/>
                    </a:lnTo>
                    <a:lnTo>
                      <a:pt x="142" y="55"/>
                    </a:lnTo>
                    <a:lnTo>
                      <a:pt x="141" y="57"/>
                    </a:lnTo>
                    <a:lnTo>
                      <a:pt x="141" y="58"/>
                    </a:lnTo>
                    <a:lnTo>
                      <a:pt x="140" y="59"/>
                    </a:lnTo>
                    <a:lnTo>
                      <a:pt x="138" y="63"/>
                    </a:lnTo>
                    <a:lnTo>
                      <a:pt x="131" y="70"/>
                    </a:lnTo>
                    <a:lnTo>
                      <a:pt x="123" y="78"/>
                    </a:lnTo>
                    <a:lnTo>
                      <a:pt x="117" y="84"/>
                    </a:lnTo>
                    <a:lnTo>
                      <a:pt x="109" y="90"/>
                    </a:lnTo>
                    <a:lnTo>
                      <a:pt x="102" y="97"/>
                    </a:lnTo>
                    <a:lnTo>
                      <a:pt x="93" y="102"/>
                    </a:lnTo>
                    <a:lnTo>
                      <a:pt x="86" y="108"/>
                    </a:lnTo>
                    <a:lnTo>
                      <a:pt x="77" y="114"/>
                    </a:lnTo>
                    <a:lnTo>
                      <a:pt x="70" y="119"/>
                    </a:lnTo>
                    <a:lnTo>
                      <a:pt x="62" y="124"/>
                    </a:lnTo>
                    <a:lnTo>
                      <a:pt x="53" y="128"/>
                    </a:lnTo>
                    <a:lnTo>
                      <a:pt x="45" y="135"/>
                    </a:lnTo>
                    <a:lnTo>
                      <a:pt x="38" y="139"/>
                    </a:lnTo>
                    <a:lnTo>
                      <a:pt x="29" y="144"/>
                    </a:lnTo>
                    <a:lnTo>
                      <a:pt x="15" y="155"/>
                    </a:lnTo>
                    <a:lnTo>
                      <a:pt x="10" y="159"/>
                    </a:lnTo>
                    <a:lnTo>
                      <a:pt x="7" y="163"/>
                    </a:lnTo>
                    <a:lnTo>
                      <a:pt x="5" y="166"/>
                    </a:lnTo>
                    <a:lnTo>
                      <a:pt x="3" y="170"/>
                    </a:lnTo>
                    <a:lnTo>
                      <a:pt x="2" y="175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0" y="186"/>
                    </a:lnTo>
                    <a:lnTo>
                      <a:pt x="0" y="189"/>
                    </a:lnTo>
                    <a:lnTo>
                      <a:pt x="0" y="193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2" y="204"/>
                    </a:lnTo>
                    <a:lnTo>
                      <a:pt x="2" y="207"/>
                    </a:lnTo>
                    <a:lnTo>
                      <a:pt x="2" y="212"/>
                    </a:lnTo>
                    <a:lnTo>
                      <a:pt x="25" y="228"/>
                    </a:lnTo>
                    <a:lnTo>
                      <a:pt x="47" y="242"/>
                    </a:lnTo>
                    <a:lnTo>
                      <a:pt x="70" y="256"/>
                    </a:lnTo>
                    <a:lnTo>
                      <a:pt x="92" y="269"/>
                    </a:lnTo>
                    <a:lnTo>
                      <a:pt x="113" y="282"/>
                    </a:lnTo>
                    <a:lnTo>
                      <a:pt x="134" y="294"/>
                    </a:lnTo>
                    <a:lnTo>
                      <a:pt x="154" y="307"/>
                    </a:lnTo>
                    <a:lnTo>
                      <a:pt x="174" y="321"/>
                    </a:lnTo>
                    <a:lnTo>
                      <a:pt x="193" y="333"/>
                    </a:lnTo>
                    <a:lnTo>
                      <a:pt x="210" y="348"/>
                    </a:lnTo>
                    <a:lnTo>
                      <a:pt x="227" y="363"/>
                    </a:lnTo>
                    <a:lnTo>
                      <a:pt x="243" y="379"/>
                    </a:lnTo>
                    <a:lnTo>
                      <a:pt x="257" y="395"/>
                    </a:lnTo>
                    <a:lnTo>
                      <a:pt x="271" y="413"/>
                    </a:lnTo>
                    <a:lnTo>
                      <a:pt x="295" y="453"/>
                    </a:lnTo>
                    <a:lnTo>
                      <a:pt x="308" y="475"/>
                    </a:lnTo>
                    <a:lnTo>
                      <a:pt x="319" y="494"/>
                    </a:lnTo>
                    <a:lnTo>
                      <a:pt x="332" y="511"/>
                    </a:lnTo>
                    <a:lnTo>
                      <a:pt x="346" y="526"/>
                    </a:lnTo>
                    <a:lnTo>
                      <a:pt x="361" y="538"/>
                    </a:lnTo>
                    <a:lnTo>
                      <a:pt x="377" y="549"/>
                    </a:lnTo>
                    <a:lnTo>
                      <a:pt x="391" y="557"/>
                    </a:lnTo>
                    <a:lnTo>
                      <a:pt x="408" y="564"/>
                    </a:lnTo>
                    <a:lnTo>
                      <a:pt x="425" y="568"/>
                    </a:lnTo>
                    <a:lnTo>
                      <a:pt x="443" y="570"/>
                    </a:lnTo>
                    <a:lnTo>
                      <a:pt x="459" y="571"/>
                    </a:lnTo>
                    <a:lnTo>
                      <a:pt x="477" y="569"/>
                    </a:lnTo>
                    <a:lnTo>
                      <a:pt x="495" y="565"/>
                    </a:lnTo>
                    <a:lnTo>
                      <a:pt x="513" y="559"/>
                    </a:lnTo>
                    <a:lnTo>
                      <a:pt x="548" y="541"/>
                    </a:lnTo>
                    <a:lnTo>
                      <a:pt x="565" y="529"/>
                    </a:lnTo>
                    <a:lnTo>
                      <a:pt x="580" y="516"/>
                    </a:lnTo>
                    <a:lnTo>
                      <a:pt x="591" y="502"/>
                    </a:lnTo>
                    <a:lnTo>
                      <a:pt x="602" y="487"/>
                    </a:lnTo>
                    <a:lnTo>
                      <a:pt x="611" y="471"/>
                    </a:lnTo>
                    <a:lnTo>
                      <a:pt x="617" y="454"/>
                    </a:lnTo>
                    <a:lnTo>
                      <a:pt x="623" y="439"/>
                    </a:lnTo>
                    <a:lnTo>
                      <a:pt x="627" y="422"/>
                    </a:lnTo>
                    <a:lnTo>
                      <a:pt x="629" y="405"/>
                    </a:lnTo>
                    <a:lnTo>
                      <a:pt x="630" y="389"/>
                    </a:lnTo>
                    <a:lnTo>
                      <a:pt x="631" y="374"/>
                    </a:lnTo>
                    <a:lnTo>
                      <a:pt x="630" y="360"/>
                    </a:lnTo>
                    <a:lnTo>
                      <a:pt x="629" y="347"/>
                    </a:lnTo>
                    <a:lnTo>
                      <a:pt x="628" y="335"/>
                    </a:lnTo>
                    <a:lnTo>
                      <a:pt x="623" y="315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Freeform 78"/>
              <p:cNvSpPr>
                <a:spLocks/>
              </p:cNvSpPr>
              <p:nvPr/>
            </p:nvSpPr>
            <p:spPr bwMode="auto">
              <a:xfrm>
                <a:off x="2856" y="1503"/>
                <a:ext cx="526" cy="323"/>
              </a:xfrm>
              <a:custGeom>
                <a:avLst/>
                <a:gdLst>
                  <a:gd name="T0" fmla="*/ 248 w 611"/>
                  <a:gd name="T1" fmla="*/ 101 h 376"/>
                  <a:gd name="T2" fmla="*/ 244 w 611"/>
                  <a:gd name="T3" fmla="*/ 112 h 376"/>
                  <a:gd name="T4" fmla="*/ 238 w 611"/>
                  <a:gd name="T5" fmla="*/ 122 h 376"/>
                  <a:gd name="T6" fmla="*/ 232 w 611"/>
                  <a:gd name="T7" fmla="*/ 131 h 376"/>
                  <a:gd name="T8" fmla="*/ 226 w 611"/>
                  <a:gd name="T9" fmla="*/ 137 h 376"/>
                  <a:gd name="T10" fmla="*/ 218 w 611"/>
                  <a:gd name="T11" fmla="*/ 144 h 376"/>
                  <a:gd name="T12" fmla="*/ 209 w 611"/>
                  <a:gd name="T13" fmla="*/ 148 h 376"/>
                  <a:gd name="T14" fmla="*/ 200 w 611"/>
                  <a:gd name="T15" fmla="*/ 150 h 376"/>
                  <a:gd name="T16" fmla="*/ 190 w 611"/>
                  <a:gd name="T17" fmla="*/ 150 h 376"/>
                  <a:gd name="T18" fmla="*/ 180 w 611"/>
                  <a:gd name="T19" fmla="*/ 149 h 376"/>
                  <a:gd name="T20" fmla="*/ 172 w 611"/>
                  <a:gd name="T21" fmla="*/ 147 h 376"/>
                  <a:gd name="T22" fmla="*/ 162 w 611"/>
                  <a:gd name="T23" fmla="*/ 143 h 376"/>
                  <a:gd name="T24" fmla="*/ 152 w 611"/>
                  <a:gd name="T25" fmla="*/ 137 h 376"/>
                  <a:gd name="T26" fmla="*/ 143 w 611"/>
                  <a:gd name="T27" fmla="*/ 128 h 376"/>
                  <a:gd name="T28" fmla="*/ 135 w 611"/>
                  <a:gd name="T29" fmla="*/ 118 h 376"/>
                  <a:gd name="T30" fmla="*/ 121 w 611"/>
                  <a:gd name="T31" fmla="*/ 92 h 376"/>
                  <a:gd name="T32" fmla="*/ 114 w 611"/>
                  <a:gd name="T33" fmla="*/ 83 h 376"/>
                  <a:gd name="T34" fmla="*/ 108 w 611"/>
                  <a:gd name="T35" fmla="*/ 76 h 376"/>
                  <a:gd name="T36" fmla="*/ 103 w 611"/>
                  <a:gd name="T37" fmla="*/ 69 h 376"/>
                  <a:gd name="T38" fmla="*/ 96 w 611"/>
                  <a:gd name="T39" fmla="*/ 61 h 376"/>
                  <a:gd name="T40" fmla="*/ 89 w 611"/>
                  <a:gd name="T41" fmla="*/ 56 h 376"/>
                  <a:gd name="T42" fmla="*/ 81 w 611"/>
                  <a:gd name="T43" fmla="*/ 50 h 376"/>
                  <a:gd name="T44" fmla="*/ 72 w 611"/>
                  <a:gd name="T45" fmla="*/ 45 h 376"/>
                  <a:gd name="T46" fmla="*/ 66 w 611"/>
                  <a:gd name="T47" fmla="*/ 39 h 376"/>
                  <a:gd name="T48" fmla="*/ 57 w 611"/>
                  <a:gd name="T49" fmla="*/ 34 h 376"/>
                  <a:gd name="T50" fmla="*/ 49 w 611"/>
                  <a:gd name="T51" fmla="*/ 28 h 376"/>
                  <a:gd name="T52" fmla="*/ 40 w 611"/>
                  <a:gd name="T53" fmla="*/ 23 h 376"/>
                  <a:gd name="T54" fmla="*/ 33 w 611"/>
                  <a:gd name="T55" fmla="*/ 18 h 376"/>
                  <a:gd name="T56" fmla="*/ 24 w 611"/>
                  <a:gd name="T57" fmla="*/ 13 h 376"/>
                  <a:gd name="T58" fmla="*/ 16 w 611"/>
                  <a:gd name="T59" fmla="*/ 9 h 376"/>
                  <a:gd name="T60" fmla="*/ 0 w 611"/>
                  <a:gd name="T61" fmla="*/ 0 h 37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1"/>
                  <a:gd name="T94" fmla="*/ 0 h 376"/>
                  <a:gd name="T95" fmla="*/ 611 w 611"/>
                  <a:gd name="T96" fmla="*/ 376 h 37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1" h="376">
                    <a:moveTo>
                      <a:pt x="610" y="249"/>
                    </a:moveTo>
                    <a:lnTo>
                      <a:pt x="601" y="278"/>
                    </a:lnTo>
                    <a:lnTo>
                      <a:pt x="587" y="304"/>
                    </a:lnTo>
                    <a:lnTo>
                      <a:pt x="571" y="325"/>
                    </a:lnTo>
                    <a:lnTo>
                      <a:pt x="553" y="342"/>
                    </a:lnTo>
                    <a:lnTo>
                      <a:pt x="534" y="357"/>
                    </a:lnTo>
                    <a:lnTo>
                      <a:pt x="513" y="368"/>
                    </a:lnTo>
                    <a:lnTo>
                      <a:pt x="490" y="374"/>
                    </a:lnTo>
                    <a:lnTo>
                      <a:pt x="467" y="375"/>
                    </a:lnTo>
                    <a:lnTo>
                      <a:pt x="443" y="373"/>
                    </a:lnTo>
                    <a:lnTo>
                      <a:pt x="420" y="366"/>
                    </a:lnTo>
                    <a:lnTo>
                      <a:pt x="396" y="355"/>
                    </a:lnTo>
                    <a:lnTo>
                      <a:pt x="374" y="339"/>
                    </a:lnTo>
                    <a:lnTo>
                      <a:pt x="351" y="318"/>
                    </a:lnTo>
                    <a:lnTo>
                      <a:pt x="331" y="294"/>
                    </a:lnTo>
                    <a:lnTo>
                      <a:pt x="295" y="228"/>
                    </a:lnTo>
                    <a:lnTo>
                      <a:pt x="281" y="208"/>
                    </a:lnTo>
                    <a:lnTo>
                      <a:pt x="267" y="189"/>
                    </a:lnTo>
                    <a:lnTo>
                      <a:pt x="252" y="171"/>
                    </a:lnTo>
                    <a:lnTo>
                      <a:pt x="235" y="154"/>
                    </a:lnTo>
                    <a:lnTo>
                      <a:pt x="218" y="139"/>
                    </a:lnTo>
                    <a:lnTo>
                      <a:pt x="200" y="123"/>
                    </a:lnTo>
                    <a:lnTo>
                      <a:pt x="180" y="109"/>
                    </a:lnTo>
                    <a:lnTo>
                      <a:pt x="161" y="95"/>
                    </a:lnTo>
                    <a:lnTo>
                      <a:pt x="140" y="82"/>
                    </a:lnTo>
                    <a:lnTo>
                      <a:pt x="120" y="69"/>
                    </a:lnTo>
                    <a:lnTo>
                      <a:pt x="99" y="57"/>
                    </a:lnTo>
                    <a:lnTo>
                      <a:pt x="80" y="45"/>
                    </a:lnTo>
                    <a:lnTo>
                      <a:pt x="59" y="34"/>
                    </a:lnTo>
                    <a:lnTo>
                      <a:pt x="39" y="2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90909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Freeform 79"/>
              <p:cNvSpPr>
                <a:spLocks/>
              </p:cNvSpPr>
              <p:nvPr/>
            </p:nvSpPr>
            <p:spPr bwMode="auto">
              <a:xfrm>
                <a:off x="2948" y="1410"/>
                <a:ext cx="218" cy="187"/>
              </a:xfrm>
              <a:custGeom>
                <a:avLst/>
                <a:gdLst>
                  <a:gd name="T0" fmla="*/ 1 w 253"/>
                  <a:gd name="T1" fmla="*/ 87 h 218"/>
                  <a:gd name="T2" fmla="*/ 1 w 253"/>
                  <a:gd name="T3" fmla="*/ 86 h 218"/>
                  <a:gd name="T4" fmla="*/ 1 w 253"/>
                  <a:gd name="T5" fmla="*/ 85 h 218"/>
                  <a:gd name="T6" fmla="*/ 0 w 253"/>
                  <a:gd name="T7" fmla="*/ 83 h 218"/>
                  <a:gd name="T8" fmla="*/ 0 w 253"/>
                  <a:gd name="T9" fmla="*/ 82 h 218"/>
                  <a:gd name="T10" fmla="*/ 0 w 253"/>
                  <a:gd name="T11" fmla="*/ 81 h 218"/>
                  <a:gd name="T12" fmla="*/ 0 w 253"/>
                  <a:gd name="T13" fmla="*/ 81 h 218"/>
                  <a:gd name="T14" fmla="*/ 0 w 253"/>
                  <a:gd name="T15" fmla="*/ 79 h 218"/>
                  <a:gd name="T16" fmla="*/ 0 w 253"/>
                  <a:gd name="T17" fmla="*/ 78 h 218"/>
                  <a:gd name="T18" fmla="*/ 0 w 253"/>
                  <a:gd name="T19" fmla="*/ 77 h 218"/>
                  <a:gd name="T20" fmla="*/ 0 w 253"/>
                  <a:gd name="T21" fmla="*/ 76 h 218"/>
                  <a:gd name="T22" fmla="*/ 1 w 253"/>
                  <a:gd name="T23" fmla="*/ 75 h 218"/>
                  <a:gd name="T24" fmla="*/ 1 w 253"/>
                  <a:gd name="T25" fmla="*/ 75 h 218"/>
                  <a:gd name="T26" fmla="*/ 1 w 253"/>
                  <a:gd name="T27" fmla="*/ 74 h 218"/>
                  <a:gd name="T28" fmla="*/ 2 w 253"/>
                  <a:gd name="T29" fmla="*/ 72 h 218"/>
                  <a:gd name="T30" fmla="*/ 3 w 253"/>
                  <a:gd name="T31" fmla="*/ 70 h 218"/>
                  <a:gd name="T32" fmla="*/ 96 w 253"/>
                  <a:gd name="T33" fmla="*/ 3 h 218"/>
                  <a:gd name="T34" fmla="*/ 96 w 253"/>
                  <a:gd name="T35" fmla="*/ 3 h 218"/>
                  <a:gd name="T36" fmla="*/ 97 w 253"/>
                  <a:gd name="T37" fmla="*/ 3 h 218"/>
                  <a:gd name="T38" fmla="*/ 98 w 253"/>
                  <a:gd name="T39" fmla="*/ 2 h 218"/>
                  <a:gd name="T40" fmla="*/ 98 w 253"/>
                  <a:gd name="T41" fmla="*/ 1 h 218"/>
                  <a:gd name="T42" fmla="*/ 98 w 253"/>
                  <a:gd name="T43" fmla="*/ 1 h 218"/>
                  <a:gd name="T44" fmla="*/ 99 w 253"/>
                  <a:gd name="T45" fmla="*/ 1 h 218"/>
                  <a:gd name="T46" fmla="*/ 99 w 253"/>
                  <a:gd name="T47" fmla="*/ 0 h 218"/>
                  <a:gd name="T48" fmla="*/ 99 w 253"/>
                  <a:gd name="T49" fmla="*/ 0 h 218"/>
                  <a:gd name="T50" fmla="*/ 100 w 253"/>
                  <a:gd name="T51" fmla="*/ 0 h 218"/>
                  <a:gd name="T52" fmla="*/ 102 w 253"/>
                  <a:gd name="T53" fmla="*/ 0 h 218"/>
                  <a:gd name="T54" fmla="*/ 102 w 253"/>
                  <a:gd name="T55" fmla="*/ 1 h 218"/>
                  <a:gd name="T56" fmla="*/ 102 w 253"/>
                  <a:gd name="T57" fmla="*/ 1 h 218"/>
                  <a:gd name="T58" fmla="*/ 102 w 253"/>
                  <a:gd name="T59" fmla="*/ 2 h 218"/>
                  <a:gd name="T60" fmla="*/ 103 w 253"/>
                  <a:gd name="T61" fmla="*/ 3 h 2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53"/>
                  <a:gd name="T94" fmla="*/ 0 h 218"/>
                  <a:gd name="T95" fmla="*/ 253 w 253"/>
                  <a:gd name="T96" fmla="*/ 218 h 2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53" h="218">
                    <a:moveTo>
                      <a:pt x="1" y="217"/>
                    </a:moveTo>
                    <a:lnTo>
                      <a:pt x="1" y="215"/>
                    </a:lnTo>
                    <a:lnTo>
                      <a:pt x="1" y="212"/>
                    </a:lnTo>
                    <a:lnTo>
                      <a:pt x="0" y="209"/>
                    </a:lnTo>
                    <a:lnTo>
                      <a:pt x="0" y="206"/>
                    </a:lnTo>
                    <a:lnTo>
                      <a:pt x="0" y="203"/>
                    </a:lnTo>
                    <a:lnTo>
                      <a:pt x="0" y="201"/>
                    </a:lnTo>
                    <a:lnTo>
                      <a:pt x="0" y="198"/>
                    </a:lnTo>
                    <a:lnTo>
                      <a:pt x="0" y="196"/>
                    </a:lnTo>
                    <a:lnTo>
                      <a:pt x="0" y="194"/>
                    </a:lnTo>
                    <a:lnTo>
                      <a:pt x="0" y="191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1" y="184"/>
                    </a:lnTo>
                    <a:lnTo>
                      <a:pt x="2" y="181"/>
                    </a:lnTo>
                    <a:lnTo>
                      <a:pt x="3" y="177"/>
                    </a:lnTo>
                    <a:lnTo>
                      <a:pt x="234" y="4"/>
                    </a:lnTo>
                    <a:lnTo>
                      <a:pt x="235" y="3"/>
                    </a:lnTo>
                    <a:lnTo>
                      <a:pt x="237" y="3"/>
                    </a:lnTo>
                    <a:lnTo>
                      <a:pt x="238" y="2"/>
                    </a:lnTo>
                    <a:lnTo>
                      <a:pt x="239" y="1"/>
                    </a:lnTo>
                    <a:lnTo>
                      <a:pt x="240" y="1"/>
                    </a:lnTo>
                    <a:lnTo>
                      <a:pt x="242" y="1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5" y="0"/>
                    </a:lnTo>
                    <a:lnTo>
                      <a:pt x="247" y="0"/>
                    </a:lnTo>
                    <a:lnTo>
                      <a:pt x="248" y="1"/>
                    </a:lnTo>
                    <a:lnTo>
                      <a:pt x="249" y="1"/>
                    </a:lnTo>
                    <a:lnTo>
                      <a:pt x="250" y="2"/>
                    </a:lnTo>
                    <a:lnTo>
                      <a:pt x="252" y="3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Line 80"/>
              <p:cNvSpPr>
                <a:spLocks noChangeShapeType="1"/>
              </p:cNvSpPr>
              <p:nvPr/>
            </p:nvSpPr>
            <p:spPr bwMode="auto">
              <a:xfrm>
                <a:off x="2981" y="1403"/>
                <a:ext cx="101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Group 81"/>
            <p:cNvGrpSpPr>
              <a:grpSpLocks/>
            </p:cNvGrpSpPr>
            <p:nvPr/>
          </p:nvGrpSpPr>
          <p:grpSpPr bwMode="auto">
            <a:xfrm>
              <a:off x="1894" y="1879"/>
              <a:ext cx="179" cy="254"/>
              <a:chOff x="2124" y="1673"/>
              <a:chExt cx="425" cy="464"/>
            </a:xfrm>
          </p:grpSpPr>
          <p:grpSp>
            <p:nvGrpSpPr>
              <p:cNvPr id="9" name="Group 82"/>
              <p:cNvGrpSpPr>
                <a:grpSpLocks/>
              </p:cNvGrpSpPr>
              <p:nvPr/>
            </p:nvGrpSpPr>
            <p:grpSpPr bwMode="auto">
              <a:xfrm>
                <a:off x="2124" y="1673"/>
                <a:ext cx="348" cy="371"/>
                <a:chOff x="2124" y="1673"/>
                <a:chExt cx="348" cy="371"/>
              </a:xfrm>
            </p:grpSpPr>
            <p:sp>
              <p:nvSpPr>
                <p:cNvPr id="284" name="Freeform 83"/>
                <p:cNvSpPr>
                  <a:spLocks/>
                </p:cNvSpPr>
                <p:nvPr/>
              </p:nvSpPr>
              <p:spPr bwMode="auto">
                <a:xfrm>
                  <a:off x="2286" y="1774"/>
                  <a:ext cx="152" cy="231"/>
                </a:xfrm>
                <a:custGeom>
                  <a:avLst/>
                  <a:gdLst>
                    <a:gd name="T0" fmla="*/ 0 w 152"/>
                    <a:gd name="T1" fmla="*/ 0 h 231"/>
                    <a:gd name="T2" fmla="*/ 37 w 152"/>
                    <a:gd name="T3" fmla="*/ 15 h 231"/>
                    <a:gd name="T4" fmla="*/ 129 w 152"/>
                    <a:gd name="T5" fmla="*/ 133 h 231"/>
                    <a:gd name="T6" fmla="*/ 152 w 152"/>
                    <a:gd name="T7" fmla="*/ 227 h 231"/>
                    <a:gd name="T8" fmla="*/ 139 w 152"/>
                    <a:gd name="T9" fmla="*/ 231 h 231"/>
                    <a:gd name="T10" fmla="*/ 112 w 152"/>
                    <a:gd name="T11" fmla="*/ 219 h 231"/>
                    <a:gd name="T12" fmla="*/ 30 w 152"/>
                    <a:gd name="T13" fmla="*/ 71 h 231"/>
                    <a:gd name="T14" fmla="*/ 0 w 152"/>
                    <a:gd name="T15" fmla="*/ 0 h 2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2"/>
                    <a:gd name="T25" fmla="*/ 0 h 231"/>
                    <a:gd name="T26" fmla="*/ 152 w 152"/>
                    <a:gd name="T27" fmla="*/ 231 h 2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2" h="231">
                      <a:moveTo>
                        <a:pt x="0" y="0"/>
                      </a:moveTo>
                      <a:lnTo>
                        <a:pt x="37" y="15"/>
                      </a:lnTo>
                      <a:lnTo>
                        <a:pt x="129" y="133"/>
                      </a:lnTo>
                      <a:lnTo>
                        <a:pt x="152" y="227"/>
                      </a:lnTo>
                      <a:lnTo>
                        <a:pt x="139" y="231"/>
                      </a:lnTo>
                      <a:lnTo>
                        <a:pt x="112" y="219"/>
                      </a:lnTo>
                      <a:lnTo>
                        <a:pt x="30" y="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Freeform 84"/>
                <p:cNvSpPr>
                  <a:spLocks/>
                </p:cNvSpPr>
                <p:nvPr/>
              </p:nvSpPr>
              <p:spPr bwMode="auto">
                <a:xfrm>
                  <a:off x="2124" y="1673"/>
                  <a:ext cx="182" cy="157"/>
                </a:xfrm>
                <a:custGeom>
                  <a:avLst/>
                  <a:gdLst>
                    <a:gd name="T0" fmla="*/ 13 w 182"/>
                    <a:gd name="T1" fmla="*/ 64 h 157"/>
                    <a:gd name="T2" fmla="*/ 21 w 182"/>
                    <a:gd name="T3" fmla="*/ 56 h 157"/>
                    <a:gd name="T4" fmla="*/ 53 w 182"/>
                    <a:gd name="T5" fmla="*/ 32 h 157"/>
                    <a:gd name="T6" fmla="*/ 83 w 182"/>
                    <a:gd name="T7" fmla="*/ 15 h 157"/>
                    <a:gd name="T8" fmla="*/ 105 w 182"/>
                    <a:gd name="T9" fmla="*/ 8 h 157"/>
                    <a:gd name="T10" fmla="*/ 122 w 182"/>
                    <a:gd name="T11" fmla="*/ 0 h 157"/>
                    <a:gd name="T12" fmla="*/ 132 w 182"/>
                    <a:gd name="T13" fmla="*/ 2 h 157"/>
                    <a:gd name="T14" fmla="*/ 154 w 182"/>
                    <a:gd name="T15" fmla="*/ 32 h 157"/>
                    <a:gd name="T16" fmla="*/ 167 w 182"/>
                    <a:gd name="T17" fmla="*/ 45 h 157"/>
                    <a:gd name="T18" fmla="*/ 180 w 182"/>
                    <a:gd name="T19" fmla="*/ 64 h 157"/>
                    <a:gd name="T20" fmla="*/ 182 w 182"/>
                    <a:gd name="T21" fmla="*/ 73 h 157"/>
                    <a:gd name="T22" fmla="*/ 180 w 182"/>
                    <a:gd name="T23" fmla="*/ 84 h 157"/>
                    <a:gd name="T24" fmla="*/ 179 w 182"/>
                    <a:gd name="T25" fmla="*/ 92 h 157"/>
                    <a:gd name="T26" fmla="*/ 169 w 182"/>
                    <a:gd name="T27" fmla="*/ 99 h 157"/>
                    <a:gd name="T28" fmla="*/ 47 w 182"/>
                    <a:gd name="T29" fmla="*/ 157 h 157"/>
                    <a:gd name="T30" fmla="*/ 39 w 182"/>
                    <a:gd name="T31" fmla="*/ 152 h 157"/>
                    <a:gd name="T32" fmla="*/ 32 w 182"/>
                    <a:gd name="T33" fmla="*/ 150 h 157"/>
                    <a:gd name="T34" fmla="*/ 26 w 182"/>
                    <a:gd name="T35" fmla="*/ 146 h 157"/>
                    <a:gd name="T36" fmla="*/ 23 w 182"/>
                    <a:gd name="T37" fmla="*/ 140 h 157"/>
                    <a:gd name="T38" fmla="*/ 19 w 182"/>
                    <a:gd name="T39" fmla="*/ 133 h 157"/>
                    <a:gd name="T40" fmla="*/ 21 w 182"/>
                    <a:gd name="T41" fmla="*/ 125 h 157"/>
                    <a:gd name="T42" fmla="*/ 26 w 182"/>
                    <a:gd name="T43" fmla="*/ 120 h 157"/>
                    <a:gd name="T44" fmla="*/ 32 w 182"/>
                    <a:gd name="T45" fmla="*/ 111 h 157"/>
                    <a:gd name="T46" fmla="*/ 24 w 182"/>
                    <a:gd name="T47" fmla="*/ 118 h 157"/>
                    <a:gd name="T48" fmla="*/ 19 w 182"/>
                    <a:gd name="T49" fmla="*/ 107 h 157"/>
                    <a:gd name="T50" fmla="*/ 13 w 182"/>
                    <a:gd name="T51" fmla="*/ 97 h 157"/>
                    <a:gd name="T52" fmla="*/ 7 w 182"/>
                    <a:gd name="T53" fmla="*/ 90 h 157"/>
                    <a:gd name="T54" fmla="*/ 0 w 182"/>
                    <a:gd name="T55" fmla="*/ 84 h 157"/>
                    <a:gd name="T56" fmla="*/ 13 w 182"/>
                    <a:gd name="T57" fmla="*/ 64 h 15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2"/>
                    <a:gd name="T88" fmla="*/ 0 h 157"/>
                    <a:gd name="T89" fmla="*/ 182 w 182"/>
                    <a:gd name="T90" fmla="*/ 157 h 15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2" h="157">
                      <a:moveTo>
                        <a:pt x="13" y="64"/>
                      </a:moveTo>
                      <a:lnTo>
                        <a:pt x="21" y="56"/>
                      </a:lnTo>
                      <a:lnTo>
                        <a:pt x="53" y="32"/>
                      </a:lnTo>
                      <a:lnTo>
                        <a:pt x="83" y="15"/>
                      </a:lnTo>
                      <a:lnTo>
                        <a:pt x="105" y="8"/>
                      </a:lnTo>
                      <a:lnTo>
                        <a:pt x="122" y="0"/>
                      </a:lnTo>
                      <a:lnTo>
                        <a:pt x="132" y="2"/>
                      </a:lnTo>
                      <a:lnTo>
                        <a:pt x="154" y="32"/>
                      </a:lnTo>
                      <a:lnTo>
                        <a:pt x="167" y="45"/>
                      </a:lnTo>
                      <a:lnTo>
                        <a:pt x="180" y="64"/>
                      </a:lnTo>
                      <a:lnTo>
                        <a:pt x="182" y="73"/>
                      </a:lnTo>
                      <a:lnTo>
                        <a:pt x="180" y="84"/>
                      </a:lnTo>
                      <a:lnTo>
                        <a:pt x="179" y="92"/>
                      </a:lnTo>
                      <a:lnTo>
                        <a:pt x="169" y="99"/>
                      </a:lnTo>
                      <a:lnTo>
                        <a:pt x="47" y="157"/>
                      </a:lnTo>
                      <a:lnTo>
                        <a:pt x="39" y="152"/>
                      </a:lnTo>
                      <a:lnTo>
                        <a:pt x="32" y="150"/>
                      </a:lnTo>
                      <a:lnTo>
                        <a:pt x="26" y="146"/>
                      </a:lnTo>
                      <a:lnTo>
                        <a:pt x="23" y="140"/>
                      </a:lnTo>
                      <a:lnTo>
                        <a:pt x="19" y="133"/>
                      </a:lnTo>
                      <a:lnTo>
                        <a:pt x="21" y="125"/>
                      </a:lnTo>
                      <a:lnTo>
                        <a:pt x="26" y="120"/>
                      </a:lnTo>
                      <a:lnTo>
                        <a:pt x="32" y="111"/>
                      </a:lnTo>
                      <a:lnTo>
                        <a:pt x="24" y="118"/>
                      </a:lnTo>
                      <a:lnTo>
                        <a:pt x="19" y="107"/>
                      </a:lnTo>
                      <a:lnTo>
                        <a:pt x="13" y="97"/>
                      </a:lnTo>
                      <a:lnTo>
                        <a:pt x="7" y="90"/>
                      </a:lnTo>
                      <a:lnTo>
                        <a:pt x="0" y="84"/>
                      </a:lnTo>
                      <a:lnTo>
                        <a:pt x="13" y="64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" name="Group 85"/>
                <p:cNvGrpSpPr>
                  <a:grpSpLocks/>
                </p:cNvGrpSpPr>
                <p:nvPr/>
              </p:nvGrpSpPr>
              <p:grpSpPr bwMode="auto">
                <a:xfrm>
                  <a:off x="2291" y="1776"/>
                  <a:ext cx="181" cy="189"/>
                  <a:chOff x="2291" y="1776"/>
                  <a:chExt cx="181" cy="189"/>
                </a:xfrm>
              </p:grpSpPr>
              <p:sp>
                <p:nvSpPr>
                  <p:cNvPr id="301" name="Freeform 86"/>
                  <p:cNvSpPr>
                    <a:spLocks/>
                  </p:cNvSpPr>
                  <p:nvPr/>
                </p:nvSpPr>
                <p:spPr bwMode="auto">
                  <a:xfrm>
                    <a:off x="2291" y="1776"/>
                    <a:ext cx="181" cy="189"/>
                  </a:xfrm>
                  <a:custGeom>
                    <a:avLst/>
                    <a:gdLst>
                      <a:gd name="T0" fmla="*/ 0 w 181"/>
                      <a:gd name="T1" fmla="*/ 0 h 189"/>
                      <a:gd name="T2" fmla="*/ 40 w 181"/>
                      <a:gd name="T3" fmla="*/ 19 h 189"/>
                      <a:gd name="T4" fmla="*/ 72 w 181"/>
                      <a:gd name="T5" fmla="*/ 39 h 189"/>
                      <a:gd name="T6" fmla="*/ 98 w 181"/>
                      <a:gd name="T7" fmla="*/ 62 h 189"/>
                      <a:gd name="T8" fmla="*/ 122 w 181"/>
                      <a:gd name="T9" fmla="*/ 90 h 189"/>
                      <a:gd name="T10" fmla="*/ 139 w 181"/>
                      <a:gd name="T11" fmla="*/ 114 h 189"/>
                      <a:gd name="T12" fmla="*/ 153 w 181"/>
                      <a:gd name="T13" fmla="*/ 137 h 189"/>
                      <a:gd name="T14" fmla="*/ 164 w 181"/>
                      <a:gd name="T15" fmla="*/ 152 h 189"/>
                      <a:gd name="T16" fmla="*/ 173 w 181"/>
                      <a:gd name="T17" fmla="*/ 161 h 189"/>
                      <a:gd name="T18" fmla="*/ 181 w 181"/>
                      <a:gd name="T19" fmla="*/ 172 h 189"/>
                      <a:gd name="T20" fmla="*/ 177 w 181"/>
                      <a:gd name="T21" fmla="*/ 184 h 189"/>
                      <a:gd name="T22" fmla="*/ 168 w 181"/>
                      <a:gd name="T23" fmla="*/ 189 h 189"/>
                      <a:gd name="T24" fmla="*/ 154 w 181"/>
                      <a:gd name="T25" fmla="*/ 184 h 189"/>
                      <a:gd name="T26" fmla="*/ 145 w 181"/>
                      <a:gd name="T27" fmla="*/ 178 h 189"/>
                      <a:gd name="T28" fmla="*/ 0 w 181"/>
                      <a:gd name="T29" fmla="*/ 0 h 18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1"/>
                      <a:gd name="T46" fmla="*/ 0 h 189"/>
                      <a:gd name="T47" fmla="*/ 181 w 181"/>
                      <a:gd name="T48" fmla="*/ 189 h 18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1" h="189">
                        <a:moveTo>
                          <a:pt x="0" y="0"/>
                        </a:moveTo>
                        <a:lnTo>
                          <a:pt x="40" y="19"/>
                        </a:lnTo>
                        <a:lnTo>
                          <a:pt x="72" y="39"/>
                        </a:lnTo>
                        <a:lnTo>
                          <a:pt x="98" y="62"/>
                        </a:lnTo>
                        <a:lnTo>
                          <a:pt x="122" y="90"/>
                        </a:lnTo>
                        <a:lnTo>
                          <a:pt x="139" y="114"/>
                        </a:lnTo>
                        <a:lnTo>
                          <a:pt x="153" y="137"/>
                        </a:lnTo>
                        <a:lnTo>
                          <a:pt x="164" y="152"/>
                        </a:lnTo>
                        <a:lnTo>
                          <a:pt x="173" y="161"/>
                        </a:lnTo>
                        <a:lnTo>
                          <a:pt x="181" y="172"/>
                        </a:lnTo>
                        <a:lnTo>
                          <a:pt x="177" y="184"/>
                        </a:lnTo>
                        <a:lnTo>
                          <a:pt x="168" y="189"/>
                        </a:lnTo>
                        <a:lnTo>
                          <a:pt x="154" y="184"/>
                        </a:lnTo>
                        <a:lnTo>
                          <a:pt x="145" y="1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2" name="Freeform 87"/>
                  <p:cNvSpPr>
                    <a:spLocks/>
                  </p:cNvSpPr>
                  <p:nvPr/>
                </p:nvSpPr>
                <p:spPr bwMode="auto">
                  <a:xfrm>
                    <a:off x="2291" y="1776"/>
                    <a:ext cx="181" cy="189"/>
                  </a:xfrm>
                  <a:custGeom>
                    <a:avLst/>
                    <a:gdLst>
                      <a:gd name="T0" fmla="*/ 0 w 181"/>
                      <a:gd name="T1" fmla="*/ 0 h 189"/>
                      <a:gd name="T2" fmla="*/ 40 w 181"/>
                      <a:gd name="T3" fmla="*/ 19 h 189"/>
                      <a:gd name="T4" fmla="*/ 72 w 181"/>
                      <a:gd name="T5" fmla="*/ 39 h 189"/>
                      <a:gd name="T6" fmla="*/ 98 w 181"/>
                      <a:gd name="T7" fmla="*/ 62 h 189"/>
                      <a:gd name="T8" fmla="*/ 122 w 181"/>
                      <a:gd name="T9" fmla="*/ 90 h 189"/>
                      <a:gd name="T10" fmla="*/ 139 w 181"/>
                      <a:gd name="T11" fmla="*/ 114 h 189"/>
                      <a:gd name="T12" fmla="*/ 153 w 181"/>
                      <a:gd name="T13" fmla="*/ 137 h 189"/>
                      <a:gd name="T14" fmla="*/ 164 w 181"/>
                      <a:gd name="T15" fmla="*/ 152 h 189"/>
                      <a:gd name="T16" fmla="*/ 173 w 181"/>
                      <a:gd name="T17" fmla="*/ 161 h 189"/>
                      <a:gd name="T18" fmla="*/ 181 w 181"/>
                      <a:gd name="T19" fmla="*/ 172 h 189"/>
                      <a:gd name="T20" fmla="*/ 177 w 181"/>
                      <a:gd name="T21" fmla="*/ 184 h 189"/>
                      <a:gd name="T22" fmla="*/ 168 w 181"/>
                      <a:gd name="T23" fmla="*/ 189 h 189"/>
                      <a:gd name="T24" fmla="*/ 154 w 181"/>
                      <a:gd name="T25" fmla="*/ 184 h 189"/>
                      <a:gd name="T26" fmla="*/ 145 w 181"/>
                      <a:gd name="T27" fmla="*/ 178 h 1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81"/>
                      <a:gd name="T43" fmla="*/ 0 h 189"/>
                      <a:gd name="T44" fmla="*/ 181 w 181"/>
                      <a:gd name="T45" fmla="*/ 189 h 1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81" h="189">
                        <a:moveTo>
                          <a:pt x="0" y="0"/>
                        </a:moveTo>
                        <a:lnTo>
                          <a:pt x="40" y="19"/>
                        </a:lnTo>
                        <a:lnTo>
                          <a:pt x="72" y="39"/>
                        </a:lnTo>
                        <a:lnTo>
                          <a:pt x="98" y="62"/>
                        </a:lnTo>
                        <a:lnTo>
                          <a:pt x="122" y="90"/>
                        </a:lnTo>
                        <a:lnTo>
                          <a:pt x="139" y="114"/>
                        </a:lnTo>
                        <a:lnTo>
                          <a:pt x="153" y="137"/>
                        </a:lnTo>
                        <a:lnTo>
                          <a:pt x="164" y="152"/>
                        </a:lnTo>
                        <a:lnTo>
                          <a:pt x="173" y="161"/>
                        </a:lnTo>
                        <a:lnTo>
                          <a:pt x="181" y="172"/>
                        </a:lnTo>
                        <a:lnTo>
                          <a:pt x="177" y="184"/>
                        </a:lnTo>
                        <a:lnTo>
                          <a:pt x="168" y="189"/>
                        </a:lnTo>
                        <a:lnTo>
                          <a:pt x="154" y="184"/>
                        </a:lnTo>
                        <a:lnTo>
                          <a:pt x="145" y="178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" name="Group 88"/>
                <p:cNvGrpSpPr>
                  <a:grpSpLocks/>
                </p:cNvGrpSpPr>
                <p:nvPr/>
              </p:nvGrpSpPr>
              <p:grpSpPr bwMode="auto">
                <a:xfrm>
                  <a:off x="2380" y="1898"/>
                  <a:ext cx="62" cy="142"/>
                  <a:chOff x="2380" y="1898"/>
                  <a:chExt cx="62" cy="142"/>
                </a:xfrm>
              </p:grpSpPr>
              <p:sp>
                <p:nvSpPr>
                  <p:cNvPr id="299" name="Freeform 89"/>
                  <p:cNvSpPr>
                    <a:spLocks/>
                  </p:cNvSpPr>
                  <p:nvPr/>
                </p:nvSpPr>
                <p:spPr bwMode="auto">
                  <a:xfrm>
                    <a:off x="2380" y="1898"/>
                    <a:ext cx="62" cy="142"/>
                  </a:xfrm>
                  <a:custGeom>
                    <a:avLst/>
                    <a:gdLst>
                      <a:gd name="T0" fmla="*/ 33 w 62"/>
                      <a:gd name="T1" fmla="*/ 136 h 142"/>
                      <a:gd name="T2" fmla="*/ 47 w 62"/>
                      <a:gd name="T3" fmla="*/ 142 h 142"/>
                      <a:gd name="T4" fmla="*/ 58 w 62"/>
                      <a:gd name="T5" fmla="*/ 138 h 142"/>
                      <a:gd name="T6" fmla="*/ 62 w 62"/>
                      <a:gd name="T7" fmla="*/ 125 h 142"/>
                      <a:gd name="T8" fmla="*/ 56 w 62"/>
                      <a:gd name="T9" fmla="*/ 118 h 142"/>
                      <a:gd name="T10" fmla="*/ 47 w 62"/>
                      <a:gd name="T11" fmla="*/ 103 h 142"/>
                      <a:gd name="T12" fmla="*/ 43 w 62"/>
                      <a:gd name="T13" fmla="*/ 77 h 142"/>
                      <a:gd name="T14" fmla="*/ 33 w 62"/>
                      <a:gd name="T15" fmla="*/ 56 h 142"/>
                      <a:gd name="T16" fmla="*/ 22 w 62"/>
                      <a:gd name="T17" fmla="*/ 32 h 142"/>
                      <a:gd name="T18" fmla="*/ 11 w 62"/>
                      <a:gd name="T19" fmla="*/ 11 h 142"/>
                      <a:gd name="T20" fmla="*/ 0 w 62"/>
                      <a:gd name="T21" fmla="*/ 0 h 142"/>
                      <a:gd name="T22" fmla="*/ 33 w 62"/>
                      <a:gd name="T23" fmla="*/ 136 h 14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2"/>
                      <a:gd name="T37" fmla="*/ 0 h 142"/>
                      <a:gd name="T38" fmla="*/ 62 w 62"/>
                      <a:gd name="T39" fmla="*/ 142 h 14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2" h="142">
                        <a:moveTo>
                          <a:pt x="33" y="136"/>
                        </a:moveTo>
                        <a:lnTo>
                          <a:pt x="47" y="142"/>
                        </a:lnTo>
                        <a:lnTo>
                          <a:pt x="58" y="138"/>
                        </a:lnTo>
                        <a:lnTo>
                          <a:pt x="62" y="125"/>
                        </a:lnTo>
                        <a:lnTo>
                          <a:pt x="56" y="118"/>
                        </a:lnTo>
                        <a:lnTo>
                          <a:pt x="47" y="103"/>
                        </a:lnTo>
                        <a:lnTo>
                          <a:pt x="43" y="77"/>
                        </a:lnTo>
                        <a:lnTo>
                          <a:pt x="33" y="56"/>
                        </a:lnTo>
                        <a:lnTo>
                          <a:pt x="22" y="32"/>
                        </a:lnTo>
                        <a:lnTo>
                          <a:pt x="11" y="11"/>
                        </a:lnTo>
                        <a:lnTo>
                          <a:pt x="0" y="0"/>
                        </a:lnTo>
                        <a:lnTo>
                          <a:pt x="33" y="1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0" name="Freeform 90"/>
                  <p:cNvSpPr>
                    <a:spLocks/>
                  </p:cNvSpPr>
                  <p:nvPr/>
                </p:nvSpPr>
                <p:spPr bwMode="auto">
                  <a:xfrm>
                    <a:off x="2380" y="1898"/>
                    <a:ext cx="62" cy="142"/>
                  </a:xfrm>
                  <a:custGeom>
                    <a:avLst/>
                    <a:gdLst>
                      <a:gd name="T0" fmla="*/ 33 w 62"/>
                      <a:gd name="T1" fmla="*/ 136 h 142"/>
                      <a:gd name="T2" fmla="*/ 47 w 62"/>
                      <a:gd name="T3" fmla="*/ 142 h 142"/>
                      <a:gd name="T4" fmla="*/ 58 w 62"/>
                      <a:gd name="T5" fmla="*/ 138 h 142"/>
                      <a:gd name="T6" fmla="*/ 62 w 62"/>
                      <a:gd name="T7" fmla="*/ 125 h 142"/>
                      <a:gd name="T8" fmla="*/ 56 w 62"/>
                      <a:gd name="T9" fmla="*/ 118 h 142"/>
                      <a:gd name="T10" fmla="*/ 47 w 62"/>
                      <a:gd name="T11" fmla="*/ 103 h 142"/>
                      <a:gd name="T12" fmla="*/ 43 w 62"/>
                      <a:gd name="T13" fmla="*/ 77 h 142"/>
                      <a:gd name="T14" fmla="*/ 33 w 62"/>
                      <a:gd name="T15" fmla="*/ 56 h 142"/>
                      <a:gd name="T16" fmla="*/ 22 w 62"/>
                      <a:gd name="T17" fmla="*/ 32 h 142"/>
                      <a:gd name="T18" fmla="*/ 11 w 62"/>
                      <a:gd name="T19" fmla="*/ 11 h 142"/>
                      <a:gd name="T20" fmla="*/ 0 w 62"/>
                      <a:gd name="T21" fmla="*/ 0 h 14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2"/>
                      <a:gd name="T34" fmla="*/ 0 h 142"/>
                      <a:gd name="T35" fmla="*/ 62 w 62"/>
                      <a:gd name="T36" fmla="*/ 142 h 14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2" h="142">
                        <a:moveTo>
                          <a:pt x="33" y="136"/>
                        </a:moveTo>
                        <a:lnTo>
                          <a:pt x="47" y="142"/>
                        </a:lnTo>
                        <a:lnTo>
                          <a:pt x="58" y="138"/>
                        </a:lnTo>
                        <a:lnTo>
                          <a:pt x="62" y="125"/>
                        </a:lnTo>
                        <a:lnTo>
                          <a:pt x="56" y="118"/>
                        </a:lnTo>
                        <a:lnTo>
                          <a:pt x="47" y="103"/>
                        </a:lnTo>
                        <a:lnTo>
                          <a:pt x="43" y="77"/>
                        </a:lnTo>
                        <a:lnTo>
                          <a:pt x="33" y="56"/>
                        </a:lnTo>
                        <a:lnTo>
                          <a:pt x="22" y="32"/>
                        </a:lnTo>
                        <a:lnTo>
                          <a:pt x="11" y="1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" name="Group 91"/>
                <p:cNvGrpSpPr>
                  <a:grpSpLocks/>
                </p:cNvGrpSpPr>
                <p:nvPr/>
              </p:nvGrpSpPr>
              <p:grpSpPr bwMode="auto">
                <a:xfrm>
                  <a:off x="2402" y="1887"/>
                  <a:ext cx="60" cy="125"/>
                  <a:chOff x="2402" y="1887"/>
                  <a:chExt cx="60" cy="125"/>
                </a:xfrm>
              </p:grpSpPr>
              <p:sp>
                <p:nvSpPr>
                  <p:cNvPr id="297" name="Freeform 92"/>
                  <p:cNvSpPr>
                    <a:spLocks/>
                  </p:cNvSpPr>
                  <p:nvPr/>
                </p:nvSpPr>
                <p:spPr bwMode="auto">
                  <a:xfrm>
                    <a:off x="2402" y="1887"/>
                    <a:ext cx="60" cy="125"/>
                  </a:xfrm>
                  <a:custGeom>
                    <a:avLst/>
                    <a:gdLst>
                      <a:gd name="T0" fmla="*/ 32 w 60"/>
                      <a:gd name="T1" fmla="*/ 119 h 125"/>
                      <a:gd name="T2" fmla="*/ 45 w 60"/>
                      <a:gd name="T3" fmla="*/ 125 h 125"/>
                      <a:gd name="T4" fmla="*/ 57 w 60"/>
                      <a:gd name="T5" fmla="*/ 119 h 125"/>
                      <a:gd name="T6" fmla="*/ 60 w 60"/>
                      <a:gd name="T7" fmla="*/ 108 h 125"/>
                      <a:gd name="T8" fmla="*/ 51 w 60"/>
                      <a:gd name="T9" fmla="*/ 97 h 125"/>
                      <a:gd name="T10" fmla="*/ 38 w 60"/>
                      <a:gd name="T11" fmla="*/ 73 h 125"/>
                      <a:gd name="T12" fmla="*/ 23 w 60"/>
                      <a:gd name="T13" fmla="*/ 43 h 125"/>
                      <a:gd name="T14" fmla="*/ 11 w 60"/>
                      <a:gd name="T15" fmla="*/ 20 h 125"/>
                      <a:gd name="T16" fmla="*/ 0 w 60"/>
                      <a:gd name="T17" fmla="*/ 0 h 125"/>
                      <a:gd name="T18" fmla="*/ 32 w 60"/>
                      <a:gd name="T19" fmla="*/ 119 h 12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"/>
                      <a:gd name="T31" fmla="*/ 0 h 125"/>
                      <a:gd name="T32" fmla="*/ 60 w 60"/>
                      <a:gd name="T33" fmla="*/ 125 h 12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" h="125">
                        <a:moveTo>
                          <a:pt x="32" y="119"/>
                        </a:moveTo>
                        <a:lnTo>
                          <a:pt x="45" y="125"/>
                        </a:lnTo>
                        <a:lnTo>
                          <a:pt x="57" y="119"/>
                        </a:lnTo>
                        <a:lnTo>
                          <a:pt x="60" y="108"/>
                        </a:lnTo>
                        <a:lnTo>
                          <a:pt x="51" y="97"/>
                        </a:lnTo>
                        <a:lnTo>
                          <a:pt x="38" y="73"/>
                        </a:lnTo>
                        <a:lnTo>
                          <a:pt x="23" y="43"/>
                        </a:lnTo>
                        <a:lnTo>
                          <a:pt x="11" y="20"/>
                        </a:lnTo>
                        <a:lnTo>
                          <a:pt x="0" y="0"/>
                        </a:lnTo>
                        <a:lnTo>
                          <a:pt x="32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8" name="Freeform 93"/>
                  <p:cNvSpPr>
                    <a:spLocks/>
                  </p:cNvSpPr>
                  <p:nvPr/>
                </p:nvSpPr>
                <p:spPr bwMode="auto">
                  <a:xfrm>
                    <a:off x="2402" y="1887"/>
                    <a:ext cx="60" cy="125"/>
                  </a:xfrm>
                  <a:custGeom>
                    <a:avLst/>
                    <a:gdLst>
                      <a:gd name="T0" fmla="*/ 32 w 60"/>
                      <a:gd name="T1" fmla="*/ 119 h 125"/>
                      <a:gd name="T2" fmla="*/ 45 w 60"/>
                      <a:gd name="T3" fmla="*/ 125 h 125"/>
                      <a:gd name="T4" fmla="*/ 57 w 60"/>
                      <a:gd name="T5" fmla="*/ 119 h 125"/>
                      <a:gd name="T6" fmla="*/ 60 w 60"/>
                      <a:gd name="T7" fmla="*/ 108 h 125"/>
                      <a:gd name="T8" fmla="*/ 51 w 60"/>
                      <a:gd name="T9" fmla="*/ 97 h 125"/>
                      <a:gd name="T10" fmla="*/ 38 w 60"/>
                      <a:gd name="T11" fmla="*/ 73 h 125"/>
                      <a:gd name="T12" fmla="*/ 23 w 60"/>
                      <a:gd name="T13" fmla="*/ 43 h 125"/>
                      <a:gd name="T14" fmla="*/ 11 w 60"/>
                      <a:gd name="T15" fmla="*/ 20 h 125"/>
                      <a:gd name="T16" fmla="*/ 0 w 60"/>
                      <a:gd name="T17" fmla="*/ 0 h 1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0"/>
                      <a:gd name="T28" fmla="*/ 0 h 125"/>
                      <a:gd name="T29" fmla="*/ 60 w 60"/>
                      <a:gd name="T30" fmla="*/ 125 h 1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0" h="125">
                        <a:moveTo>
                          <a:pt x="32" y="119"/>
                        </a:moveTo>
                        <a:lnTo>
                          <a:pt x="45" y="125"/>
                        </a:lnTo>
                        <a:lnTo>
                          <a:pt x="57" y="119"/>
                        </a:lnTo>
                        <a:lnTo>
                          <a:pt x="60" y="108"/>
                        </a:lnTo>
                        <a:lnTo>
                          <a:pt x="51" y="97"/>
                        </a:lnTo>
                        <a:lnTo>
                          <a:pt x="38" y="73"/>
                        </a:lnTo>
                        <a:lnTo>
                          <a:pt x="23" y="43"/>
                        </a:lnTo>
                        <a:lnTo>
                          <a:pt x="11" y="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" name="Group 94"/>
                <p:cNvGrpSpPr>
                  <a:grpSpLocks/>
                </p:cNvGrpSpPr>
                <p:nvPr/>
              </p:nvGrpSpPr>
              <p:grpSpPr bwMode="auto">
                <a:xfrm>
                  <a:off x="2175" y="1769"/>
                  <a:ext cx="242" cy="275"/>
                  <a:chOff x="2175" y="1769"/>
                  <a:chExt cx="242" cy="275"/>
                </a:xfrm>
              </p:grpSpPr>
              <p:sp>
                <p:nvSpPr>
                  <p:cNvPr id="295" name="Freeform 95"/>
                  <p:cNvSpPr>
                    <a:spLocks/>
                  </p:cNvSpPr>
                  <p:nvPr/>
                </p:nvSpPr>
                <p:spPr bwMode="auto">
                  <a:xfrm>
                    <a:off x="2175" y="1769"/>
                    <a:ext cx="242" cy="275"/>
                  </a:xfrm>
                  <a:custGeom>
                    <a:avLst/>
                    <a:gdLst>
                      <a:gd name="T0" fmla="*/ 116 w 242"/>
                      <a:gd name="T1" fmla="*/ 5 h 275"/>
                      <a:gd name="T2" fmla="*/ 97 w 242"/>
                      <a:gd name="T3" fmla="*/ 0 h 275"/>
                      <a:gd name="T4" fmla="*/ 71 w 242"/>
                      <a:gd name="T5" fmla="*/ 3 h 275"/>
                      <a:gd name="T6" fmla="*/ 47 w 242"/>
                      <a:gd name="T7" fmla="*/ 13 h 275"/>
                      <a:gd name="T8" fmla="*/ 22 w 242"/>
                      <a:gd name="T9" fmla="*/ 26 h 275"/>
                      <a:gd name="T10" fmla="*/ 5 w 242"/>
                      <a:gd name="T11" fmla="*/ 43 h 275"/>
                      <a:gd name="T12" fmla="*/ 0 w 242"/>
                      <a:gd name="T13" fmla="*/ 63 h 275"/>
                      <a:gd name="T14" fmla="*/ 2 w 242"/>
                      <a:gd name="T15" fmla="*/ 89 h 275"/>
                      <a:gd name="T16" fmla="*/ 5 w 242"/>
                      <a:gd name="T17" fmla="*/ 114 h 275"/>
                      <a:gd name="T18" fmla="*/ 15 w 242"/>
                      <a:gd name="T19" fmla="*/ 147 h 275"/>
                      <a:gd name="T20" fmla="*/ 19 w 242"/>
                      <a:gd name="T21" fmla="*/ 168 h 275"/>
                      <a:gd name="T22" fmla="*/ 26 w 242"/>
                      <a:gd name="T23" fmla="*/ 187 h 275"/>
                      <a:gd name="T24" fmla="*/ 24 w 242"/>
                      <a:gd name="T25" fmla="*/ 213 h 275"/>
                      <a:gd name="T26" fmla="*/ 26 w 242"/>
                      <a:gd name="T27" fmla="*/ 228 h 275"/>
                      <a:gd name="T28" fmla="*/ 32 w 242"/>
                      <a:gd name="T29" fmla="*/ 236 h 275"/>
                      <a:gd name="T30" fmla="*/ 39 w 242"/>
                      <a:gd name="T31" fmla="*/ 237 h 275"/>
                      <a:gd name="T32" fmla="*/ 49 w 242"/>
                      <a:gd name="T33" fmla="*/ 236 h 275"/>
                      <a:gd name="T34" fmla="*/ 60 w 242"/>
                      <a:gd name="T35" fmla="*/ 219 h 275"/>
                      <a:gd name="T36" fmla="*/ 62 w 242"/>
                      <a:gd name="T37" fmla="*/ 185 h 275"/>
                      <a:gd name="T38" fmla="*/ 60 w 242"/>
                      <a:gd name="T39" fmla="*/ 159 h 275"/>
                      <a:gd name="T40" fmla="*/ 66 w 242"/>
                      <a:gd name="T41" fmla="*/ 136 h 275"/>
                      <a:gd name="T42" fmla="*/ 84 w 242"/>
                      <a:gd name="T43" fmla="*/ 125 h 275"/>
                      <a:gd name="T44" fmla="*/ 97 w 242"/>
                      <a:gd name="T45" fmla="*/ 127 h 275"/>
                      <a:gd name="T46" fmla="*/ 111 w 242"/>
                      <a:gd name="T47" fmla="*/ 129 h 275"/>
                      <a:gd name="T48" fmla="*/ 126 w 242"/>
                      <a:gd name="T49" fmla="*/ 136 h 275"/>
                      <a:gd name="T50" fmla="*/ 146 w 242"/>
                      <a:gd name="T51" fmla="*/ 151 h 275"/>
                      <a:gd name="T52" fmla="*/ 158 w 242"/>
                      <a:gd name="T53" fmla="*/ 166 h 275"/>
                      <a:gd name="T54" fmla="*/ 175 w 242"/>
                      <a:gd name="T55" fmla="*/ 183 h 275"/>
                      <a:gd name="T56" fmla="*/ 190 w 242"/>
                      <a:gd name="T57" fmla="*/ 207 h 275"/>
                      <a:gd name="T58" fmla="*/ 193 w 242"/>
                      <a:gd name="T59" fmla="*/ 230 h 275"/>
                      <a:gd name="T60" fmla="*/ 201 w 242"/>
                      <a:gd name="T61" fmla="*/ 254 h 275"/>
                      <a:gd name="T62" fmla="*/ 212 w 242"/>
                      <a:gd name="T63" fmla="*/ 269 h 275"/>
                      <a:gd name="T64" fmla="*/ 227 w 242"/>
                      <a:gd name="T65" fmla="*/ 275 h 275"/>
                      <a:gd name="T66" fmla="*/ 242 w 242"/>
                      <a:gd name="T67" fmla="*/ 265 h 275"/>
                      <a:gd name="T68" fmla="*/ 235 w 242"/>
                      <a:gd name="T69" fmla="*/ 239 h 275"/>
                      <a:gd name="T70" fmla="*/ 227 w 242"/>
                      <a:gd name="T71" fmla="*/ 221 h 275"/>
                      <a:gd name="T72" fmla="*/ 223 w 242"/>
                      <a:gd name="T73" fmla="*/ 202 h 275"/>
                      <a:gd name="T74" fmla="*/ 218 w 242"/>
                      <a:gd name="T75" fmla="*/ 181 h 275"/>
                      <a:gd name="T76" fmla="*/ 208 w 242"/>
                      <a:gd name="T77" fmla="*/ 162 h 275"/>
                      <a:gd name="T78" fmla="*/ 195 w 242"/>
                      <a:gd name="T79" fmla="*/ 146 h 275"/>
                      <a:gd name="T80" fmla="*/ 180 w 242"/>
                      <a:gd name="T81" fmla="*/ 131 h 275"/>
                      <a:gd name="T82" fmla="*/ 116 w 242"/>
                      <a:gd name="T83" fmla="*/ 5 h 27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2"/>
                      <a:gd name="T127" fmla="*/ 0 h 275"/>
                      <a:gd name="T128" fmla="*/ 242 w 242"/>
                      <a:gd name="T129" fmla="*/ 275 h 275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2" h="275">
                        <a:moveTo>
                          <a:pt x="116" y="5"/>
                        </a:moveTo>
                        <a:lnTo>
                          <a:pt x="97" y="0"/>
                        </a:lnTo>
                        <a:lnTo>
                          <a:pt x="71" y="3"/>
                        </a:lnTo>
                        <a:lnTo>
                          <a:pt x="47" y="13"/>
                        </a:lnTo>
                        <a:lnTo>
                          <a:pt x="22" y="26"/>
                        </a:lnTo>
                        <a:lnTo>
                          <a:pt x="5" y="43"/>
                        </a:lnTo>
                        <a:lnTo>
                          <a:pt x="0" y="63"/>
                        </a:lnTo>
                        <a:lnTo>
                          <a:pt x="2" y="89"/>
                        </a:lnTo>
                        <a:lnTo>
                          <a:pt x="5" y="114"/>
                        </a:lnTo>
                        <a:lnTo>
                          <a:pt x="15" y="147"/>
                        </a:lnTo>
                        <a:lnTo>
                          <a:pt x="19" y="168"/>
                        </a:lnTo>
                        <a:lnTo>
                          <a:pt x="26" y="187"/>
                        </a:lnTo>
                        <a:lnTo>
                          <a:pt x="24" y="213"/>
                        </a:lnTo>
                        <a:lnTo>
                          <a:pt x="26" y="228"/>
                        </a:lnTo>
                        <a:lnTo>
                          <a:pt x="32" y="236"/>
                        </a:lnTo>
                        <a:lnTo>
                          <a:pt x="39" y="237"/>
                        </a:lnTo>
                        <a:lnTo>
                          <a:pt x="49" y="236"/>
                        </a:lnTo>
                        <a:lnTo>
                          <a:pt x="60" y="219"/>
                        </a:lnTo>
                        <a:lnTo>
                          <a:pt x="62" y="185"/>
                        </a:lnTo>
                        <a:lnTo>
                          <a:pt x="60" y="159"/>
                        </a:lnTo>
                        <a:lnTo>
                          <a:pt x="66" y="136"/>
                        </a:lnTo>
                        <a:lnTo>
                          <a:pt x="84" y="125"/>
                        </a:lnTo>
                        <a:lnTo>
                          <a:pt x="97" y="127"/>
                        </a:lnTo>
                        <a:lnTo>
                          <a:pt x="111" y="129"/>
                        </a:lnTo>
                        <a:lnTo>
                          <a:pt x="126" y="136"/>
                        </a:lnTo>
                        <a:lnTo>
                          <a:pt x="146" y="151"/>
                        </a:lnTo>
                        <a:lnTo>
                          <a:pt x="158" y="166"/>
                        </a:lnTo>
                        <a:lnTo>
                          <a:pt x="175" y="183"/>
                        </a:lnTo>
                        <a:lnTo>
                          <a:pt x="190" y="207"/>
                        </a:lnTo>
                        <a:lnTo>
                          <a:pt x="193" y="230"/>
                        </a:lnTo>
                        <a:lnTo>
                          <a:pt x="201" y="254"/>
                        </a:lnTo>
                        <a:lnTo>
                          <a:pt x="212" y="269"/>
                        </a:lnTo>
                        <a:lnTo>
                          <a:pt x="227" y="275"/>
                        </a:lnTo>
                        <a:lnTo>
                          <a:pt x="242" y="265"/>
                        </a:lnTo>
                        <a:lnTo>
                          <a:pt x="235" y="239"/>
                        </a:lnTo>
                        <a:lnTo>
                          <a:pt x="227" y="221"/>
                        </a:lnTo>
                        <a:lnTo>
                          <a:pt x="223" y="202"/>
                        </a:lnTo>
                        <a:lnTo>
                          <a:pt x="218" y="181"/>
                        </a:lnTo>
                        <a:lnTo>
                          <a:pt x="208" y="162"/>
                        </a:lnTo>
                        <a:lnTo>
                          <a:pt x="195" y="146"/>
                        </a:lnTo>
                        <a:lnTo>
                          <a:pt x="180" y="131"/>
                        </a:lnTo>
                        <a:lnTo>
                          <a:pt x="116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6" name="Freeform 96"/>
                  <p:cNvSpPr>
                    <a:spLocks/>
                  </p:cNvSpPr>
                  <p:nvPr/>
                </p:nvSpPr>
                <p:spPr bwMode="auto">
                  <a:xfrm>
                    <a:off x="2175" y="1769"/>
                    <a:ext cx="242" cy="275"/>
                  </a:xfrm>
                  <a:custGeom>
                    <a:avLst/>
                    <a:gdLst>
                      <a:gd name="T0" fmla="*/ 116 w 242"/>
                      <a:gd name="T1" fmla="*/ 5 h 275"/>
                      <a:gd name="T2" fmla="*/ 97 w 242"/>
                      <a:gd name="T3" fmla="*/ 0 h 275"/>
                      <a:gd name="T4" fmla="*/ 71 w 242"/>
                      <a:gd name="T5" fmla="*/ 3 h 275"/>
                      <a:gd name="T6" fmla="*/ 47 w 242"/>
                      <a:gd name="T7" fmla="*/ 13 h 275"/>
                      <a:gd name="T8" fmla="*/ 22 w 242"/>
                      <a:gd name="T9" fmla="*/ 26 h 275"/>
                      <a:gd name="T10" fmla="*/ 5 w 242"/>
                      <a:gd name="T11" fmla="*/ 43 h 275"/>
                      <a:gd name="T12" fmla="*/ 0 w 242"/>
                      <a:gd name="T13" fmla="*/ 63 h 275"/>
                      <a:gd name="T14" fmla="*/ 2 w 242"/>
                      <a:gd name="T15" fmla="*/ 89 h 275"/>
                      <a:gd name="T16" fmla="*/ 5 w 242"/>
                      <a:gd name="T17" fmla="*/ 114 h 275"/>
                      <a:gd name="T18" fmla="*/ 15 w 242"/>
                      <a:gd name="T19" fmla="*/ 147 h 275"/>
                      <a:gd name="T20" fmla="*/ 19 w 242"/>
                      <a:gd name="T21" fmla="*/ 168 h 275"/>
                      <a:gd name="T22" fmla="*/ 26 w 242"/>
                      <a:gd name="T23" fmla="*/ 187 h 275"/>
                      <a:gd name="T24" fmla="*/ 24 w 242"/>
                      <a:gd name="T25" fmla="*/ 213 h 275"/>
                      <a:gd name="T26" fmla="*/ 26 w 242"/>
                      <a:gd name="T27" fmla="*/ 228 h 275"/>
                      <a:gd name="T28" fmla="*/ 32 w 242"/>
                      <a:gd name="T29" fmla="*/ 236 h 275"/>
                      <a:gd name="T30" fmla="*/ 39 w 242"/>
                      <a:gd name="T31" fmla="*/ 237 h 275"/>
                      <a:gd name="T32" fmla="*/ 49 w 242"/>
                      <a:gd name="T33" fmla="*/ 236 h 275"/>
                      <a:gd name="T34" fmla="*/ 60 w 242"/>
                      <a:gd name="T35" fmla="*/ 219 h 275"/>
                      <a:gd name="T36" fmla="*/ 62 w 242"/>
                      <a:gd name="T37" fmla="*/ 185 h 275"/>
                      <a:gd name="T38" fmla="*/ 60 w 242"/>
                      <a:gd name="T39" fmla="*/ 159 h 275"/>
                      <a:gd name="T40" fmla="*/ 66 w 242"/>
                      <a:gd name="T41" fmla="*/ 136 h 275"/>
                      <a:gd name="T42" fmla="*/ 84 w 242"/>
                      <a:gd name="T43" fmla="*/ 125 h 275"/>
                      <a:gd name="T44" fmla="*/ 97 w 242"/>
                      <a:gd name="T45" fmla="*/ 127 h 275"/>
                      <a:gd name="T46" fmla="*/ 111 w 242"/>
                      <a:gd name="T47" fmla="*/ 129 h 275"/>
                      <a:gd name="T48" fmla="*/ 126 w 242"/>
                      <a:gd name="T49" fmla="*/ 136 h 275"/>
                      <a:gd name="T50" fmla="*/ 146 w 242"/>
                      <a:gd name="T51" fmla="*/ 151 h 275"/>
                      <a:gd name="T52" fmla="*/ 158 w 242"/>
                      <a:gd name="T53" fmla="*/ 166 h 275"/>
                      <a:gd name="T54" fmla="*/ 175 w 242"/>
                      <a:gd name="T55" fmla="*/ 183 h 275"/>
                      <a:gd name="T56" fmla="*/ 190 w 242"/>
                      <a:gd name="T57" fmla="*/ 207 h 275"/>
                      <a:gd name="T58" fmla="*/ 193 w 242"/>
                      <a:gd name="T59" fmla="*/ 230 h 275"/>
                      <a:gd name="T60" fmla="*/ 201 w 242"/>
                      <a:gd name="T61" fmla="*/ 254 h 275"/>
                      <a:gd name="T62" fmla="*/ 212 w 242"/>
                      <a:gd name="T63" fmla="*/ 269 h 275"/>
                      <a:gd name="T64" fmla="*/ 227 w 242"/>
                      <a:gd name="T65" fmla="*/ 275 h 275"/>
                      <a:gd name="T66" fmla="*/ 242 w 242"/>
                      <a:gd name="T67" fmla="*/ 265 h 275"/>
                      <a:gd name="T68" fmla="*/ 235 w 242"/>
                      <a:gd name="T69" fmla="*/ 239 h 275"/>
                      <a:gd name="T70" fmla="*/ 227 w 242"/>
                      <a:gd name="T71" fmla="*/ 221 h 275"/>
                      <a:gd name="T72" fmla="*/ 223 w 242"/>
                      <a:gd name="T73" fmla="*/ 202 h 275"/>
                      <a:gd name="T74" fmla="*/ 218 w 242"/>
                      <a:gd name="T75" fmla="*/ 181 h 275"/>
                      <a:gd name="T76" fmla="*/ 208 w 242"/>
                      <a:gd name="T77" fmla="*/ 162 h 275"/>
                      <a:gd name="T78" fmla="*/ 195 w 242"/>
                      <a:gd name="T79" fmla="*/ 146 h 275"/>
                      <a:gd name="T80" fmla="*/ 180 w 242"/>
                      <a:gd name="T81" fmla="*/ 131 h 275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42"/>
                      <a:gd name="T124" fmla="*/ 0 h 275"/>
                      <a:gd name="T125" fmla="*/ 242 w 242"/>
                      <a:gd name="T126" fmla="*/ 275 h 275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42" h="275">
                        <a:moveTo>
                          <a:pt x="116" y="5"/>
                        </a:moveTo>
                        <a:lnTo>
                          <a:pt x="97" y="0"/>
                        </a:lnTo>
                        <a:lnTo>
                          <a:pt x="71" y="3"/>
                        </a:lnTo>
                        <a:lnTo>
                          <a:pt x="47" y="13"/>
                        </a:lnTo>
                        <a:lnTo>
                          <a:pt x="22" y="26"/>
                        </a:lnTo>
                        <a:lnTo>
                          <a:pt x="5" y="43"/>
                        </a:lnTo>
                        <a:lnTo>
                          <a:pt x="0" y="63"/>
                        </a:lnTo>
                        <a:lnTo>
                          <a:pt x="2" y="89"/>
                        </a:lnTo>
                        <a:lnTo>
                          <a:pt x="5" y="114"/>
                        </a:lnTo>
                        <a:lnTo>
                          <a:pt x="15" y="147"/>
                        </a:lnTo>
                        <a:lnTo>
                          <a:pt x="19" y="168"/>
                        </a:lnTo>
                        <a:lnTo>
                          <a:pt x="26" y="187"/>
                        </a:lnTo>
                        <a:lnTo>
                          <a:pt x="24" y="213"/>
                        </a:lnTo>
                        <a:lnTo>
                          <a:pt x="26" y="228"/>
                        </a:lnTo>
                        <a:lnTo>
                          <a:pt x="32" y="236"/>
                        </a:lnTo>
                        <a:lnTo>
                          <a:pt x="39" y="237"/>
                        </a:lnTo>
                        <a:lnTo>
                          <a:pt x="49" y="236"/>
                        </a:lnTo>
                        <a:lnTo>
                          <a:pt x="60" y="219"/>
                        </a:lnTo>
                        <a:lnTo>
                          <a:pt x="62" y="185"/>
                        </a:lnTo>
                        <a:lnTo>
                          <a:pt x="60" y="159"/>
                        </a:lnTo>
                        <a:lnTo>
                          <a:pt x="66" y="136"/>
                        </a:lnTo>
                        <a:lnTo>
                          <a:pt x="84" y="125"/>
                        </a:lnTo>
                        <a:lnTo>
                          <a:pt x="97" y="127"/>
                        </a:lnTo>
                        <a:lnTo>
                          <a:pt x="111" y="129"/>
                        </a:lnTo>
                        <a:lnTo>
                          <a:pt x="126" y="136"/>
                        </a:lnTo>
                        <a:lnTo>
                          <a:pt x="146" y="151"/>
                        </a:lnTo>
                        <a:lnTo>
                          <a:pt x="158" y="166"/>
                        </a:lnTo>
                        <a:lnTo>
                          <a:pt x="175" y="183"/>
                        </a:lnTo>
                        <a:lnTo>
                          <a:pt x="190" y="207"/>
                        </a:lnTo>
                        <a:lnTo>
                          <a:pt x="193" y="230"/>
                        </a:lnTo>
                        <a:lnTo>
                          <a:pt x="201" y="254"/>
                        </a:lnTo>
                        <a:lnTo>
                          <a:pt x="212" y="269"/>
                        </a:lnTo>
                        <a:lnTo>
                          <a:pt x="227" y="275"/>
                        </a:lnTo>
                        <a:lnTo>
                          <a:pt x="242" y="265"/>
                        </a:lnTo>
                        <a:lnTo>
                          <a:pt x="235" y="239"/>
                        </a:lnTo>
                        <a:lnTo>
                          <a:pt x="227" y="221"/>
                        </a:lnTo>
                        <a:lnTo>
                          <a:pt x="223" y="202"/>
                        </a:lnTo>
                        <a:lnTo>
                          <a:pt x="218" y="181"/>
                        </a:lnTo>
                        <a:lnTo>
                          <a:pt x="208" y="162"/>
                        </a:lnTo>
                        <a:lnTo>
                          <a:pt x="195" y="146"/>
                        </a:lnTo>
                        <a:lnTo>
                          <a:pt x="180" y="131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90" name="Freeform 97"/>
                <p:cNvSpPr>
                  <a:spLocks/>
                </p:cNvSpPr>
                <p:nvPr/>
              </p:nvSpPr>
              <p:spPr bwMode="auto">
                <a:xfrm>
                  <a:off x="2224" y="1885"/>
                  <a:ext cx="101" cy="90"/>
                </a:xfrm>
                <a:custGeom>
                  <a:avLst/>
                  <a:gdLst>
                    <a:gd name="T0" fmla="*/ 11 w 101"/>
                    <a:gd name="T1" fmla="*/ 76 h 90"/>
                    <a:gd name="T2" fmla="*/ 11 w 101"/>
                    <a:gd name="T3" fmla="*/ 86 h 90"/>
                    <a:gd name="T4" fmla="*/ 5 w 101"/>
                    <a:gd name="T5" fmla="*/ 90 h 90"/>
                    <a:gd name="T6" fmla="*/ 5 w 101"/>
                    <a:gd name="T7" fmla="*/ 76 h 90"/>
                    <a:gd name="T8" fmla="*/ 3 w 101"/>
                    <a:gd name="T9" fmla="*/ 69 h 90"/>
                    <a:gd name="T10" fmla="*/ 1 w 101"/>
                    <a:gd name="T11" fmla="*/ 52 h 90"/>
                    <a:gd name="T12" fmla="*/ 0 w 101"/>
                    <a:gd name="T13" fmla="*/ 37 h 90"/>
                    <a:gd name="T14" fmla="*/ 0 w 101"/>
                    <a:gd name="T15" fmla="*/ 20 h 90"/>
                    <a:gd name="T16" fmla="*/ 9 w 101"/>
                    <a:gd name="T17" fmla="*/ 7 h 90"/>
                    <a:gd name="T18" fmla="*/ 20 w 101"/>
                    <a:gd name="T19" fmla="*/ 0 h 90"/>
                    <a:gd name="T20" fmla="*/ 33 w 101"/>
                    <a:gd name="T21" fmla="*/ 0 h 90"/>
                    <a:gd name="T22" fmla="*/ 52 w 101"/>
                    <a:gd name="T23" fmla="*/ 2 h 90"/>
                    <a:gd name="T24" fmla="*/ 64 w 101"/>
                    <a:gd name="T25" fmla="*/ 5 h 90"/>
                    <a:gd name="T26" fmla="*/ 79 w 101"/>
                    <a:gd name="T27" fmla="*/ 15 h 90"/>
                    <a:gd name="T28" fmla="*/ 101 w 101"/>
                    <a:gd name="T29" fmla="*/ 35 h 90"/>
                    <a:gd name="T30" fmla="*/ 79 w 101"/>
                    <a:gd name="T31" fmla="*/ 20 h 90"/>
                    <a:gd name="T32" fmla="*/ 64 w 101"/>
                    <a:gd name="T33" fmla="*/ 15 h 90"/>
                    <a:gd name="T34" fmla="*/ 56 w 101"/>
                    <a:gd name="T35" fmla="*/ 11 h 90"/>
                    <a:gd name="T36" fmla="*/ 45 w 101"/>
                    <a:gd name="T37" fmla="*/ 7 h 90"/>
                    <a:gd name="T38" fmla="*/ 35 w 101"/>
                    <a:gd name="T39" fmla="*/ 9 h 90"/>
                    <a:gd name="T40" fmla="*/ 26 w 101"/>
                    <a:gd name="T41" fmla="*/ 13 h 90"/>
                    <a:gd name="T42" fmla="*/ 17 w 101"/>
                    <a:gd name="T43" fmla="*/ 20 h 90"/>
                    <a:gd name="T44" fmla="*/ 15 w 101"/>
                    <a:gd name="T45" fmla="*/ 28 h 90"/>
                    <a:gd name="T46" fmla="*/ 13 w 101"/>
                    <a:gd name="T47" fmla="*/ 31 h 90"/>
                    <a:gd name="T48" fmla="*/ 11 w 101"/>
                    <a:gd name="T49" fmla="*/ 35 h 90"/>
                    <a:gd name="T50" fmla="*/ 11 w 101"/>
                    <a:gd name="T51" fmla="*/ 45 h 90"/>
                    <a:gd name="T52" fmla="*/ 13 w 101"/>
                    <a:gd name="T53" fmla="*/ 54 h 90"/>
                    <a:gd name="T54" fmla="*/ 11 w 101"/>
                    <a:gd name="T55" fmla="*/ 61 h 90"/>
                    <a:gd name="T56" fmla="*/ 11 w 101"/>
                    <a:gd name="T57" fmla="*/ 67 h 90"/>
                    <a:gd name="T58" fmla="*/ 11 w 101"/>
                    <a:gd name="T59" fmla="*/ 76 h 9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1"/>
                    <a:gd name="T91" fmla="*/ 0 h 90"/>
                    <a:gd name="T92" fmla="*/ 101 w 101"/>
                    <a:gd name="T93" fmla="*/ 90 h 9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1" h="90">
                      <a:moveTo>
                        <a:pt x="11" y="76"/>
                      </a:moveTo>
                      <a:lnTo>
                        <a:pt x="11" y="86"/>
                      </a:lnTo>
                      <a:lnTo>
                        <a:pt x="5" y="90"/>
                      </a:lnTo>
                      <a:lnTo>
                        <a:pt x="5" y="76"/>
                      </a:lnTo>
                      <a:lnTo>
                        <a:pt x="3" y="69"/>
                      </a:lnTo>
                      <a:lnTo>
                        <a:pt x="1" y="52"/>
                      </a:lnTo>
                      <a:lnTo>
                        <a:pt x="0" y="37"/>
                      </a:lnTo>
                      <a:lnTo>
                        <a:pt x="0" y="20"/>
                      </a:lnTo>
                      <a:lnTo>
                        <a:pt x="9" y="7"/>
                      </a:lnTo>
                      <a:lnTo>
                        <a:pt x="20" y="0"/>
                      </a:lnTo>
                      <a:lnTo>
                        <a:pt x="33" y="0"/>
                      </a:lnTo>
                      <a:lnTo>
                        <a:pt x="52" y="2"/>
                      </a:lnTo>
                      <a:lnTo>
                        <a:pt x="64" y="5"/>
                      </a:lnTo>
                      <a:lnTo>
                        <a:pt x="79" y="15"/>
                      </a:lnTo>
                      <a:lnTo>
                        <a:pt x="101" y="35"/>
                      </a:lnTo>
                      <a:lnTo>
                        <a:pt x="79" y="20"/>
                      </a:lnTo>
                      <a:lnTo>
                        <a:pt x="64" y="15"/>
                      </a:lnTo>
                      <a:lnTo>
                        <a:pt x="56" y="11"/>
                      </a:lnTo>
                      <a:lnTo>
                        <a:pt x="45" y="7"/>
                      </a:lnTo>
                      <a:lnTo>
                        <a:pt x="35" y="9"/>
                      </a:lnTo>
                      <a:lnTo>
                        <a:pt x="26" y="13"/>
                      </a:lnTo>
                      <a:lnTo>
                        <a:pt x="17" y="20"/>
                      </a:lnTo>
                      <a:lnTo>
                        <a:pt x="15" y="28"/>
                      </a:lnTo>
                      <a:lnTo>
                        <a:pt x="13" y="31"/>
                      </a:lnTo>
                      <a:lnTo>
                        <a:pt x="11" y="35"/>
                      </a:lnTo>
                      <a:lnTo>
                        <a:pt x="11" y="45"/>
                      </a:lnTo>
                      <a:lnTo>
                        <a:pt x="13" y="54"/>
                      </a:lnTo>
                      <a:lnTo>
                        <a:pt x="11" y="61"/>
                      </a:lnTo>
                      <a:lnTo>
                        <a:pt x="11" y="67"/>
                      </a:lnTo>
                      <a:lnTo>
                        <a:pt x="11" y="7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1" name="Freeform 98"/>
                <p:cNvSpPr>
                  <a:spLocks/>
                </p:cNvSpPr>
                <p:nvPr/>
              </p:nvSpPr>
              <p:spPr bwMode="auto">
                <a:xfrm>
                  <a:off x="2173" y="1789"/>
                  <a:ext cx="36" cy="62"/>
                </a:xfrm>
                <a:custGeom>
                  <a:avLst/>
                  <a:gdLst>
                    <a:gd name="T0" fmla="*/ 4 w 36"/>
                    <a:gd name="T1" fmla="*/ 39 h 62"/>
                    <a:gd name="T2" fmla="*/ 4 w 36"/>
                    <a:gd name="T3" fmla="*/ 24 h 62"/>
                    <a:gd name="T4" fmla="*/ 0 w 36"/>
                    <a:gd name="T5" fmla="*/ 15 h 62"/>
                    <a:gd name="T6" fmla="*/ 9 w 36"/>
                    <a:gd name="T7" fmla="*/ 6 h 62"/>
                    <a:gd name="T8" fmla="*/ 19 w 36"/>
                    <a:gd name="T9" fmla="*/ 0 h 62"/>
                    <a:gd name="T10" fmla="*/ 30 w 36"/>
                    <a:gd name="T11" fmla="*/ 0 h 62"/>
                    <a:gd name="T12" fmla="*/ 36 w 36"/>
                    <a:gd name="T13" fmla="*/ 4 h 62"/>
                    <a:gd name="T14" fmla="*/ 30 w 36"/>
                    <a:gd name="T15" fmla="*/ 9 h 62"/>
                    <a:gd name="T16" fmla="*/ 19 w 36"/>
                    <a:gd name="T17" fmla="*/ 23 h 62"/>
                    <a:gd name="T18" fmla="*/ 11 w 36"/>
                    <a:gd name="T19" fmla="*/ 38 h 62"/>
                    <a:gd name="T20" fmla="*/ 7 w 36"/>
                    <a:gd name="T21" fmla="*/ 51 h 62"/>
                    <a:gd name="T22" fmla="*/ 4 w 36"/>
                    <a:gd name="T23" fmla="*/ 62 h 62"/>
                    <a:gd name="T24" fmla="*/ 4 w 36"/>
                    <a:gd name="T25" fmla="*/ 39 h 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"/>
                    <a:gd name="T40" fmla="*/ 0 h 62"/>
                    <a:gd name="T41" fmla="*/ 36 w 36"/>
                    <a:gd name="T42" fmla="*/ 62 h 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" h="62">
                      <a:moveTo>
                        <a:pt x="4" y="39"/>
                      </a:moveTo>
                      <a:lnTo>
                        <a:pt x="4" y="24"/>
                      </a:lnTo>
                      <a:lnTo>
                        <a:pt x="0" y="15"/>
                      </a:lnTo>
                      <a:lnTo>
                        <a:pt x="9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6" y="4"/>
                      </a:lnTo>
                      <a:lnTo>
                        <a:pt x="30" y="9"/>
                      </a:lnTo>
                      <a:lnTo>
                        <a:pt x="19" y="23"/>
                      </a:lnTo>
                      <a:lnTo>
                        <a:pt x="11" y="38"/>
                      </a:lnTo>
                      <a:lnTo>
                        <a:pt x="7" y="51"/>
                      </a:lnTo>
                      <a:lnTo>
                        <a:pt x="4" y="62"/>
                      </a:lnTo>
                      <a:lnTo>
                        <a:pt x="4" y="3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Freeform 99"/>
                <p:cNvSpPr>
                  <a:spLocks/>
                </p:cNvSpPr>
                <p:nvPr/>
              </p:nvSpPr>
              <p:spPr bwMode="auto">
                <a:xfrm>
                  <a:off x="2171" y="1772"/>
                  <a:ext cx="68" cy="47"/>
                </a:xfrm>
                <a:custGeom>
                  <a:avLst/>
                  <a:gdLst>
                    <a:gd name="T0" fmla="*/ 4 w 68"/>
                    <a:gd name="T1" fmla="*/ 47 h 47"/>
                    <a:gd name="T2" fmla="*/ 4 w 68"/>
                    <a:gd name="T3" fmla="*/ 45 h 47"/>
                    <a:gd name="T4" fmla="*/ 0 w 68"/>
                    <a:gd name="T5" fmla="*/ 43 h 47"/>
                    <a:gd name="T6" fmla="*/ 0 w 68"/>
                    <a:gd name="T7" fmla="*/ 36 h 47"/>
                    <a:gd name="T8" fmla="*/ 2 w 68"/>
                    <a:gd name="T9" fmla="*/ 28 h 47"/>
                    <a:gd name="T10" fmla="*/ 13 w 68"/>
                    <a:gd name="T11" fmla="*/ 17 h 47"/>
                    <a:gd name="T12" fmla="*/ 30 w 68"/>
                    <a:gd name="T13" fmla="*/ 10 h 47"/>
                    <a:gd name="T14" fmla="*/ 47 w 68"/>
                    <a:gd name="T15" fmla="*/ 4 h 47"/>
                    <a:gd name="T16" fmla="*/ 68 w 68"/>
                    <a:gd name="T17" fmla="*/ 0 h 47"/>
                    <a:gd name="T18" fmla="*/ 54 w 68"/>
                    <a:gd name="T19" fmla="*/ 6 h 47"/>
                    <a:gd name="T20" fmla="*/ 39 w 68"/>
                    <a:gd name="T21" fmla="*/ 15 h 47"/>
                    <a:gd name="T22" fmla="*/ 32 w 68"/>
                    <a:gd name="T23" fmla="*/ 19 h 47"/>
                    <a:gd name="T24" fmla="*/ 34 w 68"/>
                    <a:gd name="T25" fmla="*/ 19 h 47"/>
                    <a:gd name="T26" fmla="*/ 24 w 68"/>
                    <a:gd name="T27" fmla="*/ 25 h 47"/>
                    <a:gd name="T28" fmla="*/ 19 w 68"/>
                    <a:gd name="T29" fmla="*/ 30 h 47"/>
                    <a:gd name="T30" fmla="*/ 9 w 68"/>
                    <a:gd name="T31" fmla="*/ 40 h 47"/>
                    <a:gd name="T32" fmla="*/ 4 w 68"/>
                    <a:gd name="T33" fmla="*/ 47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47"/>
                    <a:gd name="T53" fmla="*/ 68 w 68"/>
                    <a:gd name="T54" fmla="*/ 47 h 4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47">
                      <a:moveTo>
                        <a:pt x="4" y="47"/>
                      </a:moveTo>
                      <a:lnTo>
                        <a:pt x="4" y="45"/>
                      </a:lnTo>
                      <a:lnTo>
                        <a:pt x="0" y="43"/>
                      </a:lnTo>
                      <a:lnTo>
                        <a:pt x="0" y="36"/>
                      </a:lnTo>
                      <a:lnTo>
                        <a:pt x="2" y="28"/>
                      </a:lnTo>
                      <a:lnTo>
                        <a:pt x="13" y="17"/>
                      </a:lnTo>
                      <a:lnTo>
                        <a:pt x="30" y="10"/>
                      </a:lnTo>
                      <a:lnTo>
                        <a:pt x="47" y="4"/>
                      </a:lnTo>
                      <a:lnTo>
                        <a:pt x="68" y="0"/>
                      </a:lnTo>
                      <a:lnTo>
                        <a:pt x="54" y="6"/>
                      </a:lnTo>
                      <a:lnTo>
                        <a:pt x="39" y="15"/>
                      </a:lnTo>
                      <a:lnTo>
                        <a:pt x="32" y="19"/>
                      </a:lnTo>
                      <a:lnTo>
                        <a:pt x="34" y="19"/>
                      </a:lnTo>
                      <a:lnTo>
                        <a:pt x="24" y="25"/>
                      </a:lnTo>
                      <a:lnTo>
                        <a:pt x="19" y="30"/>
                      </a:lnTo>
                      <a:lnTo>
                        <a:pt x="9" y="40"/>
                      </a:lnTo>
                      <a:lnTo>
                        <a:pt x="4" y="47"/>
                      </a:lnTo>
                      <a:close/>
                    </a:path>
                  </a:pathLst>
                </a:custGeom>
                <a:solidFill>
                  <a:srgbClr val="7900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3" name="Freeform 100"/>
                <p:cNvSpPr>
                  <a:spLocks/>
                </p:cNvSpPr>
                <p:nvPr/>
              </p:nvSpPr>
              <p:spPr bwMode="auto">
                <a:xfrm>
                  <a:off x="2124" y="1757"/>
                  <a:ext cx="47" cy="73"/>
                </a:xfrm>
                <a:custGeom>
                  <a:avLst/>
                  <a:gdLst>
                    <a:gd name="T0" fmla="*/ 47 w 47"/>
                    <a:gd name="T1" fmla="*/ 73 h 73"/>
                    <a:gd name="T2" fmla="*/ 38 w 47"/>
                    <a:gd name="T3" fmla="*/ 68 h 73"/>
                    <a:gd name="T4" fmla="*/ 32 w 47"/>
                    <a:gd name="T5" fmla="*/ 66 h 73"/>
                    <a:gd name="T6" fmla="*/ 26 w 47"/>
                    <a:gd name="T7" fmla="*/ 62 h 73"/>
                    <a:gd name="T8" fmla="*/ 23 w 47"/>
                    <a:gd name="T9" fmla="*/ 56 h 73"/>
                    <a:gd name="T10" fmla="*/ 19 w 47"/>
                    <a:gd name="T11" fmla="*/ 49 h 73"/>
                    <a:gd name="T12" fmla="*/ 21 w 47"/>
                    <a:gd name="T13" fmla="*/ 41 h 73"/>
                    <a:gd name="T14" fmla="*/ 26 w 47"/>
                    <a:gd name="T15" fmla="*/ 36 h 73"/>
                    <a:gd name="T16" fmla="*/ 32 w 47"/>
                    <a:gd name="T17" fmla="*/ 27 h 73"/>
                    <a:gd name="T18" fmla="*/ 24 w 47"/>
                    <a:gd name="T19" fmla="*/ 32 h 73"/>
                    <a:gd name="T20" fmla="*/ 19 w 47"/>
                    <a:gd name="T21" fmla="*/ 23 h 73"/>
                    <a:gd name="T22" fmla="*/ 13 w 47"/>
                    <a:gd name="T23" fmla="*/ 13 h 73"/>
                    <a:gd name="T24" fmla="*/ 7 w 47"/>
                    <a:gd name="T25" fmla="*/ 6 h 73"/>
                    <a:gd name="T26" fmla="*/ 0 w 47"/>
                    <a:gd name="T27" fmla="*/ 0 h 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"/>
                    <a:gd name="T43" fmla="*/ 0 h 73"/>
                    <a:gd name="T44" fmla="*/ 47 w 47"/>
                    <a:gd name="T45" fmla="*/ 73 h 7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" h="73">
                      <a:moveTo>
                        <a:pt x="47" y="73"/>
                      </a:moveTo>
                      <a:lnTo>
                        <a:pt x="38" y="68"/>
                      </a:lnTo>
                      <a:lnTo>
                        <a:pt x="32" y="66"/>
                      </a:lnTo>
                      <a:lnTo>
                        <a:pt x="26" y="62"/>
                      </a:lnTo>
                      <a:lnTo>
                        <a:pt x="23" y="56"/>
                      </a:lnTo>
                      <a:lnTo>
                        <a:pt x="19" y="49"/>
                      </a:lnTo>
                      <a:lnTo>
                        <a:pt x="21" y="41"/>
                      </a:lnTo>
                      <a:lnTo>
                        <a:pt x="26" y="36"/>
                      </a:lnTo>
                      <a:lnTo>
                        <a:pt x="32" y="27"/>
                      </a:lnTo>
                      <a:lnTo>
                        <a:pt x="24" y="32"/>
                      </a:lnTo>
                      <a:lnTo>
                        <a:pt x="19" y="23"/>
                      </a:lnTo>
                      <a:lnTo>
                        <a:pt x="13" y="13"/>
                      </a:lnTo>
                      <a:lnTo>
                        <a:pt x="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4" name="Freeform 101"/>
                <p:cNvSpPr>
                  <a:spLocks/>
                </p:cNvSpPr>
                <p:nvPr/>
              </p:nvSpPr>
              <p:spPr bwMode="auto">
                <a:xfrm>
                  <a:off x="2257" y="1675"/>
                  <a:ext cx="49" cy="97"/>
                </a:xfrm>
                <a:custGeom>
                  <a:avLst/>
                  <a:gdLst>
                    <a:gd name="T0" fmla="*/ 0 w 49"/>
                    <a:gd name="T1" fmla="*/ 0 h 97"/>
                    <a:gd name="T2" fmla="*/ 23 w 49"/>
                    <a:gd name="T3" fmla="*/ 30 h 97"/>
                    <a:gd name="T4" fmla="*/ 34 w 49"/>
                    <a:gd name="T5" fmla="*/ 43 h 97"/>
                    <a:gd name="T6" fmla="*/ 47 w 49"/>
                    <a:gd name="T7" fmla="*/ 62 h 97"/>
                    <a:gd name="T8" fmla="*/ 49 w 49"/>
                    <a:gd name="T9" fmla="*/ 71 h 97"/>
                    <a:gd name="T10" fmla="*/ 47 w 49"/>
                    <a:gd name="T11" fmla="*/ 82 h 97"/>
                    <a:gd name="T12" fmla="*/ 46 w 49"/>
                    <a:gd name="T13" fmla="*/ 92 h 97"/>
                    <a:gd name="T14" fmla="*/ 36 w 49"/>
                    <a:gd name="T15" fmla="*/ 97 h 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97"/>
                    <a:gd name="T26" fmla="*/ 49 w 49"/>
                    <a:gd name="T27" fmla="*/ 97 h 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97">
                      <a:moveTo>
                        <a:pt x="0" y="0"/>
                      </a:moveTo>
                      <a:lnTo>
                        <a:pt x="23" y="30"/>
                      </a:lnTo>
                      <a:lnTo>
                        <a:pt x="34" y="43"/>
                      </a:lnTo>
                      <a:lnTo>
                        <a:pt x="47" y="62"/>
                      </a:lnTo>
                      <a:lnTo>
                        <a:pt x="49" y="71"/>
                      </a:lnTo>
                      <a:lnTo>
                        <a:pt x="47" y="82"/>
                      </a:lnTo>
                      <a:lnTo>
                        <a:pt x="46" y="92"/>
                      </a:lnTo>
                      <a:lnTo>
                        <a:pt x="36" y="9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102"/>
              <p:cNvGrpSpPr>
                <a:grpSpLocks/>
              </p:cNvGrpSpPr>
              <p:nvPr/>
            </p:nvGrpSpPr>
            <p:grpSpPr bwMode="auto">
              <a:xfrm>
                <a:off x="2393" y="2049"/>
                <a:ext cx="156" cy="88"/>
                <a:chOff x="2393" y="2049"/>
                <a:chExt cx="156" cy="88"/>
              </a:xfrm>
            </p:grpSpPr>
            <p:grpSp>
              <p:nvGrpSpPr>
                <p:cNvPr id="15" name="Group 103"/>
                <p:cNvGrpSpPr>
                  <a:grpSpLocks/>
                </p:cNvGrpSpPr>
                <p:nvPr/>
              </p:nvGrpSpPr>
              <p:grpSpPr bwMode="auto">
                <a:xfrm>
                  <a:off x="2393" y="2055"/>
                  <a:ext cx="92" cy="56"/>
                  <a:chOff x="2393" y="2055"/>
                  <a:chExt cx="92" cy="56"/>
                </a:xfrm>
              </p:grpSpPr>
              <p:grpSp>
                <p:nvGrpSpPr>
                  <p:cNvPr id="1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393" y="2055"/>
                    <a:ext cx="92" cy="56"/>
                    <a:chOff x="2393" y="2055"/>
                    <a:chExt cx="92" cy="56"/>
                  </a:xfrm>
                </p:grpSpPr>
                <p:sp>
                  <p:nvSpPr>
                    <p:cNvPr id="282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2393" y="2055"/>
                      <a:ext cx="92" cy="56"/>
                    </a:xfrm>
                    <a:custGeom>
                      <a:avLst/>
                      <a:gdLst>
                        <a:gd name="T0" fmla="*/ 41 w 92"/>
                        <a:gd name="T1" fmla="*/ 0 h 56"/>
                        <a:gd name="T2" fmla="*/ 11 w 92"/>
                        <a:gd name="T3" fmla="*/ 21 h 56"/>
                        <a:gd name="T4" fmla="*/ 4 w 92"/>
                        <a:gd name="T5" fmla="*/ 32 h 56"/>
                        <a:gd name="T6" fmla="*/ 0 w 92"/>
                        <a:gd name="T7" fmla="*/ 45 h 56"/>
                        <a:gd name="T8" fmla="*/ 0 w 92"/>
                        <a:gd name="T9" fmla="*/ 51 h 56"/>
                        <a:gd name="T10" fmla="*/ 4 w 92"/>
                        <a:gd name="T11" fmla="*/ 51 h 56"/>
                        <a:gd name="T12" fmla="*/ 51 w 92"/>
                        <a:gd name="T13" fmla="*/ 56 h 56"/>
                        <a:gd name="T14" fmla="*/ 56 w 92"/>
                        <a:gd name="T15" fmla="*/ 56 h 56"/>
                        <a:gd name="T16" fmla="*/ 60 w 92"/>
                        <a:gd name="T17" fmla="*/ 54 h 56"/>
                        <a:gd name="T18" fmla="*/ 92 w 92"/>
                        <a:gd name="T19" fmla="*/ 24 h 56"/>
                        <a:gd name="T20" fmla="*/ 90 w 92"/>
                        <a:gd name="T21" fmla="*/ 17 h 56"/>
                        <a:gd name="T22" fmla="*/ 83 w 92"/>
                        <a:gd name="T23" fmla="*/ 6 h 56"/>
                        <a:gd name="T24" fmla="*/ 77 w 92"/>
                        <a:gd name="T25" fmla="*/ 2 h 56"/>
                        <a:gd name="T26" fmla="*/ 41 w 92"/>
                        <a:gd name="T27" fmla="*/ 0 h 5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2"/>
                        <a:gd name="T43" fmla="*/ 0 h 56"/>
                        <a:gd name="T44" fmla="*/ 92 w 92"/>
                        <a:gd name="T45" fmla="*/ 56 h 5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2" h="56">
                          <a:moveTo>
                            <a:pt x="41" y="0"/>
                          </a:moveTo>
                          <a:lnTo>
                            <a:pt x="11" y="21"/>
                          </a:lnTo>
                          <a:lnTo>
                            <a:pt x="4" y="32"/>
                          </a:lnTo>
                          <a:lnTo>
                            <a:pt x="0" y="45"/>
                          </a:lnTo>
                          <a:lnTo>
                            <a:pt x="0" y="51"/>
                          </a:lnTo>
                          <a:lnTo>
                            <a:pt x="4" y="51"/>
                          </a:lnTo>
                          <a:lnTo>
                            <a:pt x="51" y="56"/>
                          </a:lnTo>
                          <a:lnTo>
                            <a:pt x="56" y="56"/>
                          </a:lnTo>
                          <a:lnTo>
                            <a:pt x="60" y="54"/>
                          </a:lnTo>
                          <a:lnTo>
                            <a:pt x="92" y="24"/>
                          </a:lnTo>
                          <a:lnTo>
                            <a:pt x="90" y="17"/>
                          </a:lnTo>
                          <a:lnTo>
                            <a:pt x="83" y="6"/>
                          </a:lnTo>
                          <a:lnTo>
                            <a:pt x="77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2393" y="2055"/>
                      <a:ext cx="92" cy="56"/>
                    </a:xfrm>
                    <a:custGeom>
                      <a:avLst/>
                      <a:gdLst>
                        <a:gd name="T0" fmla="*/ 41 w 92"/>
                        <a:gd name="T1" fmla="*/ 0 h 56"/>
                        <a:gd name="T2" fmla="*/ 11 w 92"/>
                        <a:gd name="T3" fmla="*/ 21 h 56"/>
                        <a:gd name="T4" fmla="*/ 4 w 92"/>
                        <a:gd name="T5" fmla="*/ 32 h 56"/>
                        <a:gd name="T6" fmla="*/ 0 w 92"/>
                        <a:gd name="T7" fmla="*/ 45 h 56"/>
                        <a:gd name="T8" fmla="*/ 0 w 92"/>
                        <a:gd name="T9" fmla="*/ 51 h 56"/>
                        <a:gd name="T10" fmla="*/ 4 w 92"/>
                        <a:gd name="T11" fmla="*/ 51 h 56"/>
                        <a:gd name="T12" fmla="*/ 51 w 92"/>
                        <a:gd name="T13" fmla="*/ 56 h 56"/>
                        <a:gd name="T14" fmla="*/ 56 w 92"/>
                        <a:gd name="T15" fmla="*/ 56 h 56"/>
                        <a:gd name="T16" fmla="*/ 60 w 92"/>
                        <a:gd name="T17" fmla="*/ 54 h 56"/>
                        <a:gd name="T18" fmla="*/ 92 w 92"/>
                        <a:gd name="T19" fmla="*/ 24 h 56"/>
                        <a:gd name="T20" fmla="*/ 90 w 92"/>
                        <a:gd name="T21" fmla="*/ 17 h 56"/>
                        <a:gd name="T22" fmla="*/ 83 w 92"/>
                        <a:gd name="T23" fmla="*/ 6 h 56"/>
                        <a:gd name="T24" fmla="*/ 77 w 92"/>
                        <a:gd name="T25" fmla="*/ 2 h 56"/>
                        <a:gd name="T26" fmla="*/ 41 w 92"/>
                        <a:gd name="T27" fmla="*/ 0 h 5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2"/>
                        <a:gd name="T43" fmla="*/ 0 h 56"/>
                        <a:gd name="T44" fmla="*/ 92 w 92"/>
                        <a:gd name="T45" fmla="*/ 56 h 5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2" h="56">
                          <a:moveTo>
                            <a:pt x="41" y="0"/>
                          </a:moveTo>
                          <a:lnTo>
                            <a:pt x="11" y="21"/>
                          </a:lnTo>
                          <a:lnTo>
                            <a:pt x="4" y="32"/>
                          </a:lnTo>
                          <a:lnTo>
                            <a:pt x="0" y="45"/>
                          </a:lnTo>
                          <a:lnTo>
                            <a:pt x="0" y="51"/>
                          </a:lnTo>
                          <a:lnTo>
                            <a:pt x="4" y="51"/>
                          </a:lnTo>
                          <a:lnTo>
                            <a:pt x="51" y="56"/>
                          </a:lnTo>
                          <a:lnTo>
                            <a:pt x="56" y="56"/>
                          </a:lnTo>
                          <a:lnTo>
                            <a:pt x="60" y="54"/>
                          </a:lnTo>
                          <a:lnTo>
                            <a:pt x="92" y="24"/>
                          </a:lnTo>
                          <a:lnTo>
                            <a:pt x="90" y="17"/>
                          </a:lnTo>
                          <a:lnTo>
                            <a:pt x="83" y="6"/>
                          </a:lnTo>
                          <a:lnTo>
                            <a:pt x="77" y="2"/>
                          </a:lnTo>
                          <a:lnTo>
                            <a:pt x="4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78" name="Freeform 107"/>
                  <p:cNvSpPr>
                    <a:spLocks/>
                  </p:cNvSpPr>
                  <p:nvPr/>
                </p:nvSpPr>
                <p:spPr bwMode="auto">
                  <a:xfrm>
                    <a:off x="2404" y="2057"/>
                    <a:ext cx="66" cy="22"/>
                  </a:xfrm>
                  <a:custGeom>
                    <a:avLst/>
                    <a:gdLst>
                      <a:gd name="T0" fmla="*/ 0 w 66"/>
                      <a:gd name="T1" fmla="*/ 21 h 22"/>
                      <a:gd name="T2" fmla="*/ 41 w 66"/>
                      <a:gd name="T3" fmla="*/ 22 h 22"/>
                      <a:gd name="T4" fmla="*/ 66 w 66"/>
                      <a:gd name="T5" fmla="*/ 4 h 22"/>
                      <a:gd name="T6" fmla="*/ 62 w 66"/>
                      <a:gd name="T7" fmla="*/ 2 h 22"/>
                      <a:gd name="T8" fmla="*/ 34 w 66"/>
                      <a:gd name="T9" fmla="*/ 0 h 22"/>
                      <a:gd name="T10" fmla="*/ 30 w 66"/>
                      <a:gd name="T11" fmla="*/ 0 h 22"/>
                      <a:gd name="T12" fmla="*/ 0 w 66"/>
                      <a:gd name="T13" fmla="*/ 21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6"/>
                      <a:gd name="T22" fmla="*/ 0 h 22"/>
                      <a:gd name="T23" fmla="*/ 66 w 66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6" h="22">
                        <a:moveTo>
                          <a:pt x="0" y="21"/>
                        </a:moveTo>
                        <a:lnTo>
                          <a:pt x="41" y="22"/>
                        </a:lnTo>
                        <a:lnTo>
                          <a:pt x="66" y="4"/>
                        </a:lnTo>
                        <a:lnTo>
                          <a:pt x="62" y="2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Freeform 108"/>
                  <p:cNvSpPr>
                    <a:spLocks/>
                  </p:cNvSpPr>
                  <p:nvPr/>
                </p:nvSpPr>
                <p:spPr bwMode="auto">
                  <a:xfrm>
                    <a:off x="2447" y="2059"/>
                    <a:ext cx="36" cy="50"/>
                  </a:xfrm>
                  <a:custGeom>
                    <a:avLst/>
                    <a:gdLst>
                      <a:gd name="T0" fmla="*/ 4 w 36"/>
                      <a:gd name="T1" fmla="*/ 50 h 50"/>
                      <a:gd name="T2" fmla="*/ 4 w 36"/>
                      <a:gd name="T3" fmla="*/ 37 h 50"/>
                      <a:gd name="T4" fmla="*/ 0 w 36"/>
                      <a:gd name="T5" fmla="*/ 28 h 50"/>
                      <a:gd name="T6" fmla="*/ 0 w 36"/>
                      <a:gd name="T7" fmla="*/ 20 h 50"/>
                      <a:gd name="T8" fmla="*/ 23 w 36"/>
                      <a:gd name="T9" fmla="*/ 0 h 50"/>
                      <a:gd name="T10" fmla="*/ 30 w 36"/>
                      <a:gd name="T11" fmla="*/ 4 h 50"/>
                      <a:gd name="T12" fmla="*/ 34 w 36"/>
                      <a:gd name="T13" fmla="*/ 13 h 50"/>
                      <a:gd name="T14" fmla="*/ 36 w 36"/>
                      <a:gd name="T15" fmla="*/ 15 h 50"/>
                      <a:gd name="T16" fmla="*/ 36 w 36"/>
                      <a:gd name="T17" fmla="*/ 19 h 50"/>
                      <a:gd name="T18" fmla="*/ 4 w 36"/>
                      <a:gd name="T19" fmla="*/ 50 h 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6"/>
                      <a:gd name="T31" fmla="*/ 0 h 50"/>
                      <a:gd name="T32" fmla="*/ 36 w 36"/>
                      <a:gd name="T33" fmla="*/ 50 h 5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6" h="50">
                        <a:moveTo>
                          <a:pt x="4" y="50"/>
                        </a:moveTo>
                        <a:lnTo>
                          <a:pt x="4" y="37"/>
                        </a:lnTo>
                        <a:lnTo>
                          <a:pt x="0" y="28"/>
                        </a:lnTo>
                        <a:lnTo>
                          <a:pt x="0" y="20"/>
                        </a:lnTo>
                        <a:lnTo>
                          <a:pt x="23" y="0"/>
                        </a:lnTo>
                        <a:lnTo>
                          <a:pt x="30" y="4"/>
                        </a:lnTo>
                        <a:lnTo>
                          <a:pt x="34" y="13"/>
                        </a:lnTo>
                        <a:lnTo>
                          <a:pt x="36" y="15"/>
                        </a:lnTo>
                        <a:lnTo>
                          <a:pt x="36" y="19"/>
                        </a:lnTo>
                        <a:lnTo>
                          <a:pt x="4" y="50"/>
                        </a:lnTo>
                        <a:close/>
                      </a:path>
                    </a:pathLst>
                  </a:custGeom>
                  <a:solidFill>
                    <a:srgbClr val="6767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0" name="Freeform 109"/>
                  <p:cNvSpPr>
                    <a:spLocks/>
                  </p:cNvSpPr>
                  <p:nvPr/>
                </p:nvSpPr>
                <p:spPr bwMode="auto">
                  <a:xfrm>
                    <a:off x="2408" y="2079"/>
                    <a:ext cx="43" cy="29"/>
                  </a:xfrm>
                  <a:custGeom>
                    <a:avLst/>
                    <a:gdLst>
                      <a:gd name="T0" fmla="*/ 43 w 43"/>
                      <a:gd name="T1" fmla="*/ 29 h 29"/>
                      <a:gd name="T2" fmla="*/ 43 w 43"/>
                      <a:gd name="T3" fmla="*/ 19 h 29"/>
                      <a:gd name="T4" fmla="*/ 41 w 43"/>
                      <a:gd name="T5" fmla="*/ 10 h 29"/>
                      <a:gd name="T6" fmla="*/ 36 w 43"/>
                      <a:gd name="T7" fmla="*/ 4 h 29"/>
                      <a:gd name="T8" fmla="*/ 0 w 43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29"/>
                      <a:gd name="T17" fmla="*/ 43 w 43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29">
                        <a:moveTo>
                          <a:pt x="43" y="29"/>
                        </a:moveTo>
                        <a:lnTo>
                          <a:pt x="43" y="19"/>
                        </a:lnTo>
                        <a:lnTo>
                          <a:pt x="41" y="10"/>
                        </a:lnTo>
                        <a:lnTo>
                          <a:pt x="36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1" name="Freeform 110"/>
                  <p:cNvSpPr>
                    <a:spLocks/>
                  </p:cNvSpPr>
                  <p:nvPr/>
                </p:nvSpPr>
                <p:spPr bwMode="auto">
                  <a:xfrm>
                    <a:off x="2393" y="2055"/>
                    <a:ext cx="92" cy="56"/>
                  </a:xfrm>
                  <a:custGeom>
                    <a:avLst/>
                    <a:gdLst>
                      <a:gd name="T0" fmla="*/ 41 w 92"/>
                      <a:gd name="T1" fmla="*/ 0 h 56"/>
                      <a:gd name="T2" fmla="*/ 11 w 92"/>
                      <a:gd name="T3" fmla="*/ 21 h 56"/>
                      <a:gd name="T4" fmla="*/ 4 w 92"/>
                      <a:gd name="T5" fmla="*/ 32 h 56"/>
                      <a:gd name="T6" fmla="*/ 0 w 92"/>
                      <a:gd name="T7" fmla="*/ 45 h 56"/>
                      <a:gd name="T8" fmla="*/ 0 w 92"/>
                      <a:gd name="T9" fmla="*/ 51 h 56"/>
                      <a:gd name="T10" fmla="*/ 4 w 92"/>
                      <a:gd name="T11" fmla="*/ 51 h 56"/>
                      <a:gd name="T12" fmla="*/ 51 w 92"/>
                      <a:gd name="T13" fmla="*/ 56 h 56"/>
                      <a:gd name="T14" fmla="*/ 56 w 92"/>
                      <a:gd name="T15" fmla="*/ 56 h 56"/>
                      <a:gd name="T16" fmla="*/ 60 w 92"/>
                      <a:gd name="T17" fmla="*/ 54 h 56"/>
                      <a:gd name="T18" fmla="*/ 92 w 92"/>
                      <a:gd name="T19" fmla="*/ 24 h 56"/>
                      <a:gd name="T20" fmla="*/ 90 w 92"/>
                      <a:gd name="T21" fmla="*/ 17 h 56"/>
                      <a:gd name="T22" fmla="*/ 83 w 92"/>
                      <a:gd name="T23" fmla="*/ 6 h 56"/>
                      <a:gd name="T24" fmla="*/ 77 w 92"/>
                      <a:gd name="T25" fmla="*/ 2 h 56"/>
                      <a:gd name="T26" fmla="*/ 41 w 92"/>
                      <a:gd name="T27" fmla="*/ 0 h 5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2"/>
                      <a:gd name="T43" fmla="*/ 0 h 56"/>
                      <a:gd name="T44" fmla="*/ 92 w 92"/>
                      <a:gd name="T45" fmla="*/ 56 h 5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2" h="56">
                        <a:moveTo>
                          <a:pt x="41" y="0"/>
                        </a:moveTo>
                        <a:lnTo>
                          <a:pt x="11" y="21"/>
                        </a:lnTo>
                        <a:lnTo>
                          <a:pt x="4" y="32"/>
                        </a:lnTo>
                        <a:lnTo>
                          <a:pt x="0" y="45"/>
                        </a:lnTo>
                        <a:lnTo>
                          <a:pt x="0" y="51"/>
                        </a:lnTo>
                        <a:lnTo>
                          <a:pt x="4" y="51"/>
                        </a:lnTo>
                        <a:lnTo>
                          <a:pt x="51" y="56"/>
                        </a:lnTo>
                        <a:lnTo>
                          <a:pt x="56" y="56"/>
                        </a:lnTo>
                        <a:lnTo>
                          <a:pt x="60" y="54"/>
                        </a:lnTo>
                        <a:lnTo>
                          <a:pt x="92" y="24"/>
                        </a:lnTo>
                        <a:lnTo>
                          <a:pt x="90" y="17"/>
                        </a:lnTo>
                        <a:lnTo>
                          <a:pt x="83" y="6"/>
                        </a:lnTo>
                        <a:lnTo>
                          <a:pt x="77" y="2"/>
                        </a:lnTo>
                        <a:lnTo>
                          <a:pt x="4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" name="Group 111"/>
                <p:cNvGrpSpPr>
                  <a:grpSpLocks/>
                </p:cNvGrpSpPr>
                <p:nvPr/>
              </p:nvGrpSpPr>
              <p:grpSpPr bwMode="auto">
                <a:xfrm>
                  <a:off x="2457" y="2049"/>
                  <a:ext cx="92" cy="57"/>
                  <a:chOff x="2457" y="2049"/>
                  <a:chExt cx="92" cy="57"/>
                </a:xfrm>
              </p:grpSpPr>
              <p:grpSp>
                <p:nvGrpSpPr>
                  <p:cNvPr id="1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457" y="2049"/>
                    <a:ext cx="92" cy="57"/>
                    <a:chOff x="2457" y="2049"/>
                    <a:chExt cx="92" cy="57"/>
                  </a:xfrm>
                </p:grpSpPr>
                <p:sp>
                  <p:nvSpPr>
                    <p:cNvPr id="275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2457" y="2049"/>
                      <a:ext cx="92" cy="57"/>
                    </a:xfrm>
                    <a:custGeom>
                      <a:avLst/>
                      <a:gdLst>
                        <a:gd name="T0" fmla="*/ 43 w 92"/>
                        <a:gd name="T1" fmla="*/ 0 h 57"/>
                        <a:gd name="T2" fmla="*/ 13 w 92"/>
                        <a:gd name="T3" fmla="*/ 21 h 57"/>
                        <a:gd name="T4" fmla="*/ 3 w 92"/>
                        <a:gd name="T5" fmla="*/ 32 h 57"/>
                        <a:gd name="T6" fmla="*/ 0 w 92"/>
                        <a:gd name="T7" fmla="*/ 45 h 57"/>
                        <a:gd name="T8" fmla="*/ 0 w 92"/>
                        <a:gd name="T9" fmla="*/ 51 h 57"/>
                        <a:gd name="T10" fmla="*/ 3 w 92"/>
                        <a:gd name="T11" fmla="*/ 53 h 57"/>
                        <a:gd name="T12" fmla="*/ 50 w 92"/>
                        <a:gd name="T13" fmla="*/ 57 h 57"/>
                        <a:gd name="T14" fmla="*/ 56 w 92"/>
                        <a:gd name="T15" fmla="*/ 57 h 57"/>
                        <a:gd name="T16" fmla="*/ 62 w 92"/>
                        <a:gd name="T17" fmla="*/ 55 h 57"/>
                        <a:gd name="T18" fmla="*/ 92 w 92"/>
                        <a:gd name="T19" fmla="*/ 25 h 57"/>
                        <a:gd name="T20" fmla="*/ 90 w 92"/>
                        <a:gd name="T21" fmla="*/ 17 h 57"/>
                        <a:gd name="T22" fmla="*/ 84 w 92"/>
                        <a:gd name="T23" fmla="*/ 8 h 57"/>
                        <a:gd name="T24" fmla="*/ 77 w 92"/>
                        <a:gd name="T25" fmla="*/ 2 h 57"/>
                        <a:gd name="T26" fmla="*/ 43 w 92"/>
                        <a:gd name="T27" fmla="*/ 0 h 5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2"/>
                        <a:gd name="T43" fmla="*/ 0 h 57"/>
                        <a:gd name="T44" fmla="*/ 92 w 92"/>
                        <a:gd name="T45" fmla="*/ 57 h 5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2" h="57">
                          <a:moveTo>
                            <a:pt x="43" y="0"/>
                          </a:moveTo>
                          <a:lnTo>
                            <a:pt x="13" y="21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51"/>
                          </a:lnTo>
                          <a:lnTo>
                            <a:pt x="3" y="53"/>
                          </a:lnTo>
                          <a:lnTo>
                            <a:pt x="50" y="57"/>
                          </a:lnTo>
                          <a:lnTo>
                            <a:pt x="56" y="57"/>
                          </a:lnTo>
                          <a:lnTo>
                            <a:pt x="62" y="55"/>
                          </a:lnTo>
                          <a:lnTo>
                            <a:pt x="92" y="25"/>
                          </a:lnTo>
                          <a:lnTo>
                            <a:pt x="90" y="17"/>
                          </a:lnTo>
                          <a:lnTo>
                            <a:pt x="84" y="8"/>
                          </a:lnTo>
                          <a:lnTo>
                            <a:pt x="77" y="2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6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2457" y="2049"/>
                      <a:ext cx="92" cy="57"/>
                    </a:xfrm>
                    <a:custGeom>
                      <a:avLst/>
                      <a:gdLst>
                        <a:gd name="T0" fmla="*/ 43 w 92"/>
                        <a:gd name="T1" fmla="*/ 0 h 57"/>
                        <a:gd name="T2" fmla="*/ 13 w 92"/>
                        <a:gd name="T3" fmla="*/ 21 h 57"/>
                        <a:gd name="T4" fmla="*/ 3 w 92"/>
                        <a:gd name="T5" fmla="*/ 32 h 57"/>
                        <a:gd name="T6" fmla="*/ 0 w 92"/>
                        <a:gd name="T7" fmla="*/ 45 h 57"/>
                        <a:gd name="T8" fmla="*/ 0 w 92"/>
                        <a:gd name="T9" fmla="*/ 51 h 57"/>
                        <a:gd name="T10" fmla="*/ 3 w 92"/>
                        <a:gd name="T11" fmla="*/ 53 h 57"/>
                        <a:gd name="T12" fmla="*/ 50 w 92"/>
                        <a:gd name="T13" fmla="*/ 57 h 57"/>
                        <a:gd name="T14" fmla="*/ 56 w 92"/>
                        <a:gd name="T15" fmla="*/ 57 h 57"/>
                        <a:gd name="T16" fmla="*/ 62 w 92"/>
                        <a:gd name="T17" fmla="*/ 55 h 57"/>
                        <a:gd name="T18" fmla="*/ 92 w 92"/>
                        <a:gd name="T19" fmla="*/ 25 h 57"/>
                        <a:gd name="T20" fmla="*/ 90 w 92"/>
                        <a:gd name="T21" fmla="*/ 17 h 57"/>
                        <a:gd name="T22" fmla="*/ 84 w 92"/>
                        <a:gd name="T23" fmla="*/ 8 h 57"/>
                        <a:gd name="T24" fmla="*/ 77 w 92"/>
                        <a:gd name="T25" fmla="*/ 2 h 57"/>
                        <a:gd name="T26" fmla="*/ 43 w 92"/>
                        <a:gd name="T27" fmla="*/ 0 h 5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2"/>
                        <a:gd name="T43" fmla="*/ 0 h 57"/>
                        <a:gd name="T44" fmla="*/ 92 w 92"/>
                        <a:gd name="T45" fmla="*/ 57 h 5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2" h="57">
                          <a:moveTo>
                            <a:pt x="43" y="0"/>
                          </a:moveTo>
                          <a:lnTo>
                            <a:pt x="13" y="21"/>
                          </a:lnTo>
                          <a:lnTo>
                            <a:pt x="3" y="32"/>
                          </a:lnTo>
                          <a:lnTo>
                            <a:pt x="0" y="45"/>
                          </a:lnTo>
                          <a:lnTo>
                            <a:pt x="0" y="51"/>
                          </a:lnTo>
                          <a:lnTo>
                            <a:pt x="3" y="53"/>
                          </a:lnTo>
                          <a:lnTo>
                            <a:pt x="50" y="57"/>
                          </a:lnTo>
                          <a:lnTo>
                            <a:pt x="56" y="57"/>
                          </a:lnTo>
                          <a:lnTo>
                            <a:pt x="62" y="55"/>
                          </a:lnTo>
                          <a:lnTo>
                            <a:pt x="92" y="25"/>
                          </a:lnTo>
                          <a:lnTo>
                            <a:pt x="90" y="17"/>
                          </a:lnTo>
                          <a:lnTo>
                            <a:pt x="84" y="8"/>
                          </a:lnTo>
                          <a:lnTo>
                            <a:pt x="77" y="2"/>
                          </a:lnTo>
                          <a:lnTo>
                            <a:pt x="43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71" name="Freeform 115"/>
                  <p:cNvSpPr>
                    <a:spLocks/>
                  </p:cNvSpPr>
                  <p:nvPr/>
                </p:nvSpPr>
                <p:spPr bwMode="auto">
                  <a:xfrm>
                    <a:off x="2470" y="2051"/>
                    <a:ext cx="64" cy="25"/>
                  </a:xfrm>
                  <a:custGeom>
                    <a:avLst/>
                    <a:gdLst>
                      <a:gd name="T0" fmla="*/ 0 w 64"/>
                      <a:gd name="T1" fmla="*/ 21 h 25"/>
                      <a:gd name="T2" fmla="*/ 41 w 64"/>
                      <a:gd name="T3" fmla="*/ 25 h 25"/>
                      <a:gd name="T4" fmla="*/ 64 w 64"/>
                      <a:gd name="T5" fmla="*/ 2 h 25"/>
                      <a:gd name="T6" fmla="*/ 60 w 64"/>
                      <a:gd name="T7" fmla="*/ 2 h 25"/>
                      <a:gd name="T8" fmla="*/ 34 w 64"/>
                      <a:gd name="T9" fmla="*/ 0 h 25"/>
                      <a:gd name="T10" fmla="*/ 30 w 64"/>
                      <a:gd name="T11" fmla="*/ 0 h 25"/>
                      <a:gd name="T12" fmla="*/ 0 w 64"/>
                      <a:gd name="T13" fmla="*/ 21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4"/>
                      <a:gd name="T22" fmla="*/ 0 h 25"/>
                      <a:gd name="T23" fmla="*/ 64 w 64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4" h="25">
                        <a:moveTo>
                          <a:pt x="0" y="21"/>
                        </a:moveTo>
                        <a:lnTo>
                          <a:pt x="41" y="25"/>
                        </a:lnTo>
                        <a:lnTo>
                          <a:pt x="64" y="2"/>
                        </a:lnTo>
                        <a:lnTo>
                          <a:pt x="60" y="2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2" name="Freeform 116"/>
                  <p:cNvSpPr>
                    <a:spLocks/>
                  </p:cNvSpPr>
                  <p:nvPr/>
                </p:nvSpPr>
                <p:spPr bwMode="auto">
                  <a:xfrm>
                    <a:off x="2511" y="2053"/>
                    <a:ext cx="36" cy="51"/>
                  </a:xfrm>
                  <a:custGeom>
                    <a:avLst/>
                    <a:gdLst>
                      <a:gd name="T0" fmla="*/ 6 w 36"/>
                      <a:gd name="T1" fmla="*/ 51 h 51"/>
                      <a:gd name="T2" fmla="*/ 2 w 36"/>
                      <a:gd name="T3" fmla="*/ 38 h 51"/>
                      <a:gd name="T4" fmla="*/ 2 w 36"/>
                      <a:gd name="T5" fmla="*/ 28 h 51"/>
                      <a:gd name="T6" fmla="*/ 0 w 36"/>
                      <a:gd name="T7" fmla="*/ 21 h 51"/>
                      <a:gd name="T8" fmla="*/ 23 w 36"/>
                      <a:gd name="T9" fmla="*/ 0 h 51"/>
                      <a:gd name="T10" fmla="*/ 30 w 36"/>
                      <a:gd name="T11" fmla="*/ 6 h 51"/>
                      <a:gd name="T12" fmla="*/ 34 w 36"/>
                      <a:gd name="T13" fmla="*/ 13 h 51"/>
                      <a:gd name="T14" fmla="*/ 36 w 36"/>
                      <a:gd name="T15" fmla="*/ 15 h 51"/>
                      <a:gd name="T16" fmla="*/ 34 w 36"/>
                      <a:gd name="T17" fmla="*/ 19 h 51"/>
                      <a:gd name="T18" fmla="*/ 6 w 36"/>
                      <a:gd name="T19" fmla="*/ 51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6"/>
                      <a:gd name="T31" fmla="*/ 0 h 51"/>
                      <a:gd name="T32" fmla="*/ 36 w 36"/>
                      <a:gd name="T33" fmla="*/ 51 h 5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6" h="51">
                        <a:moveTo>
                          <a:pt x="6" y="51"/>
                        </a:moveTo>
                        <a:lnTo>
                          <a:pt x="2" y="38"/>
                        </a:lnTo>
                        <a:lnTo>
                          <a:pt x="2" y="28"/>
                        </a:lnTo>
                        <a:lnTo>
                          <a:pt x="0" y="21"/>
                        </a:lnTo>
                        <a:lnTo>
                          <a:pt x="23" y="0"/>
                        </a:lnTo>
                        <a:lnTo>
                          <a:pt x="30" y="6"/>
                        </a:lnTo>
                        <a:lnTo>
                          <a:pt x="34" y="13"/>
                        </a:lnTo>
                        <a:lnTo>
                          <a:pt x="36" y="15"/>
                        </a:lnTo>
                        <a:lnTo>
                          <a:pt x="34" y="19"/>
                        </a:lnTo>
                        <a:lnTo>
                          <a:pt x="6" y="51"/>
                        </a:lnTo>
                        <a:close/>
                      </a:path>
                    </a:pathLst>
                  </a:custGeom>
                  <a:solidFill>
                    <a:srgbClr val="6767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Freeform 117"/>
                  <p:cNvSpPr>
                    <a:spLocks/>
                  </p:cNvSpPr>
                  <p:nvPr/>
                </p:nvSpPr>
                <p:spPr bwMode="auto">
                  <a:xfrm>
                    <a:off x="2472" y="2074"/>
                    <a:ext cx="45" cy="28"/>
                  </a:xfrm>
                  <a:custGeom>
                    <a:avLst/>
                    <a:gdLst>
                      <a:gd name="T0" fmla="*/ 45 w 45"/>
                      <a:gd name="T1" fmla="*/ 28 h 28"/>
                      <a:gd name="T2" fmla="*/ 43 w 45"/>
                      <a:gd name="T3" fmla="*/ 19 h 28"/>
                      <a:gd name="T4" fmla="*/ 43 w 45"/>
                      <a:gd name="T5" fmla="*/ 11 h 28"/>
                      <a:gd name="T6" fmla="*/ 37 w 45"/>
                      <a:gd name="T7" fmla="*/ 4 h 28"/>
                      <a:gd name="T8" fmla="*/ 0 w 45"/>
                      <a:gd name="T9" fmla="*/ 0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28"/>
                      <a:gd name="T17" fmla="*/ 45 w 45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28">
                        <a:moveTo>
                          <a:pt x="45" y="28"/>
                        </a:moveTo>
                        <a:lnTo>
                          <a:pt x="43" y="19"/>
                        </a:lnTo>
                        <a:lnTo>
                          <a:pt x="43" y="11"/>
                        </a:lnTo>
                        <a:lnTo>
                          <a:pt x="37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Freeform 118"/>
                  <p:cNvSpPr>
                    <a:spLocks/>
                  </p:cNvSpPr>
                  <p:nvPr/>
                </p:nvSpPr>
                <p:spPr bwMode="auto">
                  <a:xfrm>
                    <a:off x="2457" y="2049"/>
                    <a:ext cx="92" cy="57"/>
                  </a:xfrm>
                  <a:custGeom>
                    <a:avLst/>
                    <a:gdLst>
                      <a:gd name="T0" fmla="*/ 43 w 92"/>
                      <a:gd name="T1" fmla="*/ 0 h 57"/>
                      <a:gd name="T2" fmla="*/ 13 w 92"/>
                      <a:gd name="T3" fmla="*/ 21 h 57"/>
                      <a:gd name="T4" fmla="*/ 3 w 92"/>
                      <a:gd name="T5" fmla="*/ 32 h 57"/>
                      <a:gd name="T6" fmla="*/ 0 w 92"/>
                      <a:gd name="T7" fmla="*/ 45 h 57"/>
                      <a:gd name="T8" fmla="*/ 0 w 92"/>
                      <a:gd name="T9" fmla="*/ 51 h 57"/>
                      <a:gd name="T10" fmla="*/ 3 w 92"/>
                      <a:gd name="T11" fmla="*/ 53 h 57"/>
                      <a:gd name="T12" fmla="*/ 50 w 92"/>
                      <a:gd name="T13" fmla="*/ 57 h 57"/>
                      <a:gd name="T14" fmla="*/ 56 w 92"/>
                      <a:gd name="T15" fmla="*/ 57 h 57"/>
                      <a:gd name="T16" fmla="*/ 62 w 92"/>
                      <a:gd name="T17" fmla="*/ 55 h 57"/>
                      <a:gd name="T18" fmla="*/ 92 w 92"/>
                      <a:gd name="T19" fmla="*/ 25 h 57"/>
                      <a:gd name="T20" fmla="*/ 90 w 92"/>
                      <a:gd name="T21" fmla="*/ 17 h 57"/>
                      <a:gd name="T22" fmla="*/ 84 w 92"/>
                      <a:gd name="T23" fmla="*/ 8 h 57"/>
                      <a:gd name="T24" fmla="*/ 77 w 92"/>
                      <a:gd name="T25" fmla="*/ 2 h 57"/>
                      <a:gd name="T26" fmla="*/ 43 w 92"/>
                      <a:gd name="T27" fmla="*/ 0 h 5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2"/>
                      <a:gd name="T43" fmla="*/ 0 h 57"/>
                      <a:gd name="T44" fmla="*/ 92 w 92"/>
                      <a:gd name="T45" fmla="*/ 57 h 5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2" h="57">
                        <a:moveTo>
                          <a:pt x="43" y="0"/>
                        </a:moveTo>
                        <a:lnTo>
                          <a:pt x="13" y="21"/>
                        </a:lnTo>
                        <a:lnTo>
                          <a:pt x="3" y="32"/>
                        </a:lnTo>
                        <a:lnTo>
                          <a:pt x="0" y="45"/>
                        </a:lnTo>
                        <a:lnTo>
                          <a:pt x="0" y="51"/>
                        </a:lnTo>
                        <a:lnTo>
                          <a:pt x="3" y="53"/>
                        </a:lnTo>
                        <a:lnTo>
                          <a:pt x="50" y="57"/>
                        </a:lnTo>
                        <a:lnTo>
                          <a:pt x="56" y="57"/>
                        </a:lnTo>
                        <a:lnTo>
                          <a:pt x="62" y="55"/>
                        </a:lnTo>
                        <a:lnTo>
                          <a:pt x="92" y="25"/>
                        </a:lnTo>
                        <a:lnTo>
                          <a:pt x="90" y="17"/>
                        </a:lnTo>
                        <a:lnTo>
                          <a:pt x="84" y="8"/>
                        </a:lnTo>
                        <a:lnTo>
                          <a:pt x="77" y="2"/>
                        </a:lnTo>
                        <a:lnTo>
                          <a:pt x="4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" name="Group 119"/>
                <p:cNvGrpSpPr>
                  <a:grpSpLocks/>
                </p:cNvGrpSpPr>
                <p:nvPr/>
              </p:nvGrpSpPr>
              <p:grpSpPr bwMode="auto">
                <a:xfrm>
                  <a:off x="2423" y="2083"/>
                  <a:ext cx="90" cy="54"/>
                  <a:chOff x="2423" y="2083"/>
                  <a:chExt cx="90" cy="54"/>
                </a:xfrm>
              </p:grpSpPr>
              <p:grpSp>
                <p:nvGrpSpPr>
                  <p:cNvPr id="2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2423" y="2083"/>
                    <a:ext cx="90" cy="54"/>
                    <a:chOff x="2423" y="2083"/>
                    <a:chExt cx="90" cy="54"/>
                  </a:xfrm>
                </p:grpSpPr>
                <p:sp>
                  <p:nvSpPr>
                    <p:cNvPr id="268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2423" y="2083"/>
                      <a:ext cx="90" cy="54"/>
                    </a:xfrm>
                    <a:custGeom>
                      <a:avLst/>
                      <a:gdLst>
                        <a:gd name="T0" fmla="*/ 43 w 90"/>
                        <a:gd name="T1" fmla="*/ 0 h 54"/>
                        <a:gd name="T2" fmla="*/ 11 w 90"/>
                        <a:gd name="T3" fmla="*/ 21 h 54"/>
                        <a:gd name="T4" fmla="*/ 4 w 90"/>
                        <a:gd name="T5" fmla="*/ 32 h 54"/>
                        <a:gd name="T6" fmla="*/ 0 w 90"/>
                        <a:gd name="T7" fmla="*/ 45 h 54"/>
                        <a:gd name="T8" fmla="*/ 0 w 90"/>
                        <a:gd name="T9" fmla="*/ 49 h 54"/>
                        <a:gd name="T10" fmla="*/ 4 w 90"/>
                        <a:gd name="T11" fmla="*/ 51 h 54"/>
                        <a:gd name="T12" fmla="*/ 49 w 90"/>
                        <a:gd name="T13" fmla="*/ 54 h 54"/>
                        <a:gd name="T14" fmla="*/ 54 w 90"/>
                        <a:gd name="T15" fmla="*/ 54 h 54"/>
                        <a:gd name="T16" fmla="*/ 60 w 90"/>
                        <a:gd name="T17" fmla="*/ 53 h 54"/>
                        <a:gd name="T18" fmla="*/ 90 w 90"/>
                        <a:gd name="T19" fmla="*/ 25 h 54"/>
                        <a:gd name="T20" fmla="*/ 90 w 90"/>
                        <a:gd name="T21" fmla="*/ 17 h 54"/>
                        <a:gd name="T22" fmla="*/ 83 w 90"/>
                        <a:gd name="T23" fmla="*/ 8 h 54"/>
                        <a:gd name="T24" fmla="*/ 77 w 90"/>
                        <a:gd name="T25" fmla="*/ 2 h 54"/>
                        <a:gd name="T26" fmla="*/ 43 w 90"/>
                        <a:gd name="T27" fmla="*/ 0 h 5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0"/>
                        <a:gd name="T43" fmla="*/ 0 h 54"/>
                        <a:gd name="T44" fmla="*/ 90 w 90"/>
                        <a:gd name="T45" fmla="*/ 54 h 5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0" h="54">
                          <a:moveTo>
                            <a:pt x="43" y="0"/>
                          </a:moveTo>
                          <a:lnTo>
                            <a:pt x="11" y="21"/>
                          </a:lnTo>
                          <a:lnTo>
                            <a:pt x="4" y="32"/>
                          </a:lnTo>
                          <a:lnTo>
                            <a:pt x="0" y="45"/>
                          </a:lnTo>
                          <a:lnTo>
                            <a:pt x="0" y="49"/>
                          </a:lnTo>
                          <a:lnTo>
                            <a:pt x="4" y="51"/>
                          </a:lnTo>
                          <a:lnTo>
                            <a:pt x="49" y="54"/>
                          </a:lnTo>
                          <a:lnTo>
                            <a:pt x="54" y="54"/>
                          </a:lnTo>
                          <a:lnTo>
                            <a:pt x="60" y="53"/>
                          </a:lnTo>
                          <a:lnTo>
                            <a:pt x="90" y="25"/>
                          </a:lnTo>
                          <a:lnTo>
                            <a:pt x="90" y="17"/>
                          </a:lnTo>
                          <a:lnTo>
                            <a:pt x="83" y="8"/>
                          </a:lnTo>
                          <a:lnTo>
                            <a:pt x="77" y="2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9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2423" y="2083"/>
                      <a:ext cx="90" cy="54"/>
                    </a:xfrm>
                    <a:custGeom>
                      <a:avLst/>
                      <a:gdLst>
                        <a:gd name="T0" fmla="*/ 43 w 90"/>
                        <a:gd name="T1" fmla="*/ 0 h 54"/>
                        <a:gd name="T2" fmla="*/ 11 w 90"/>
                        <a:gd name="T3" fmla="*/ 21 h 54"/>
                        <a:gd name="T4" fmla="*/ 4 w 90"/>
                        <a:gd name="T5" fmla="*/ 32 h 54"/>
                        <a:gd name="T6" fmla="*/ 0 w 90"/>
                        <a:gd name="T7" fmla="*/ 45 h 54"/>
                        <a:gd name="T8" fmla="*/ 0 w 90"/>
                        <a:gd name="T9" fmla="*/ 49 h 54"/>
                        <a:gd name="T10" fmla="*/ 4 w 90"/>
                        <a:gd name="T11" fmla="*/ 51 h 54"/>
                        <a:gd name="T12" fmla="*/ 49 w 90"/>
                        <a:gd name="T13" fmla="*/ 54 h 54"/>
                        <a:gd name="T14" fmla="*/ 54 w 90"/>
                        <a:gd name="T15" fmla="*/ 54 h 54"/>
                        <a:gd name="T16" fmla="*/ 60 w 90"/>
                        <a:gd name="T17" fmla="*/ 53 h 54"/>
                        <a:gd name="T18" fmla="*/ 90 w 90"/>
                        <a:gd name="T19" fmla="*/ 25 h 54"/>
                        <a:gd name="T20" fmla="*/ 90 w 90"/>
                        <a:gd name="T21" fmla="*/ 17 h 54"/>
                        <a:gd name="T22" fmla="*/ 83 w 90"/>
                        <a:gd name="T23" fmla="*/ 8 h 54"/>
                        <a:gd name="T24" fmla="*/ 77 w 90"/>
                        <a:gd name="T25" fmla="*/ 2 h 54"/>
                        <a:gd name="T26" fmla="*/ 43 w 90"/>
                        <a:gd name="T27" fmla="*/ 0 h 5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0"/>
                        <a:gd name="T43" fmla="*/ 0 h 54"/>
                        <a:gd name="T44" fmla="*/ 90 w 90"/>
                        <a:gd name="T45" fmla="*/ 54 h 5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0" h="54">
                          <a:moveTo>
                            <a:pt x="43" y="0"/>
                          </a:moveTo>
                          <a:lnTo>
                            <a:pt x="11" y="21"/>
                          </a:lnTo>
                          <a:lnTo>
                            <a:pt x="4" y="32"/>
                          </a:lnTo>
                          <a:lnTo>
                            <a:pt x="0" y="45"/>
                          </a:lnTo>
                          <a:lnTo>
                            <a:pt x="0" y="49"/>
                          </a:lnTo>
                          <a:lnTo>
                            <a:pt x="4" y="51"/>
                          </a:lnTo>
                          <a:lnTo>
                            <a:pt x="49" y="54"/>
                          </a:lnTo>
                          <a:lnTo>
                            <a:pt x="54" y="54"/>
                          </a:lnTo>
                          <a:lnTo>
                            <a:pt x="60" y="53"/>
                          </a:lnTo>
                          <a:lnTo>
                            <a:pt x="90" y="25"/>
                          </a:lnTo>
                          <a:lnTo>
                            <a:pt x="90" y="17"/>
                          </a:lnTo>
                          <a:lnTo>
                            <a:pt x="83" y="8"/>
                          </a:lnTo>
                          <a:lnTo>
                            <a:pt x="77" y="2"/>
                          </a:lnTo>
                          <a:lnTo>
                            <a:pt x="43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64" name="Freeform 123"/>
                  <p:cNvSpPr>
                    <a:spLocks/>
                  </p:cNvSpPr>
                  <p:nvPr/>
                </p:nvSpPr>
                <p:spPr bwMode="auto">
                  <a:xfrm>
                    <a:off x="2434" y="2085"/>
                    <a:ext cx="66" cy="23"/>
                  </a:xfrm>
                  <a:custGeom>
                    <a:avLst/>
                    <a:gdLst>
                      <a:gd name="T0" fmla="*/ 0 w 66"/>
                      <a:gd name="T1" fmla="*/ 21 h 23"/>
                      <a:gd name="T2" fmla="*/ 42 w 66"/>
                      <a:gd name="T3" fmla="*/ 23 h 23"/>
                      <a:gd name="T4" fmla="*/ 66 w 66"/>
                      <a:gd name="T5" fmla="*/ 2 h 23"/>
                      <a:gd name="T6" fmla="*/ 62 w 66"/>
                      <a:gd name="T7" fmla="*/ 2 h 23"/>
                      <a:gd name="T8" fmla="*/ 34 w 66"/>
                      <a:gd name="T9" fmla="*/ 0 h 23"/>
                      <a:gd name="T10" fmla="*/ 30 w 66"/>
                      <a:gd name="T11" fmla="*/ 0 h 23"/>
                      <a:gd name="T12" fmla="*/ 0 w 66"/>
                      <a:gd name="T13" fmla="*/ 21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6"/>
                      <a:gd name="T22" fmla="*/ 0 h 23"/>
                      <a:gd name="T23" fmla="*/ 66 w 66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6" h="23">
                        <a:moveTo>
                          <a:pt x="0" y="21"/>
                        </a:moveTo>
                        <a:lnTo>
                          <a:pt x="42" y="23"/>
                        </a:lnTo>
                        <a:lnTo>
                          <a:pt x="66" y="2"/>
                        </a:lnTo>
                        <a:lnTo>
                          <a:pt x="62" y="2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Freeform 124"/>
                  <p:cNvSpPr>
                    <a:spLocks/>
                  </p:cNvSpPr>
                  <p:nvPr/>
                </p:nvSpPr>
                <p:spPr bwMode="auto">
                  <a:xfrm>
                    <a:off x="2476" y="2085"/>
                    <a:ext cx="37" cy="52"/>
                  </a:xfrm>
                  <a:custGeom>
                    <a:avLst/>
                    <a:gdLst>
                      <a:gd name="T0" fmla="*/ 5 w 37"/>
                      <a:gd name="T1" fmla="*/ 52 h 52"/>
                      <a:gd name="T2" fmla="*/ 5 w 37"/>
                      <a:gd name="T3" fmla="*/ 39 h 52"/>
                      <a:gd name="T4" fmla="*/ 1 w 37"/>
                      <a:gd name="T5" fmla="*/ 28 h 52"/>
                      <a:gd name="T6" fmla="*/ 0 w 37"/>
                      <a:gd name="T7" fmla="*/ 21 h 52"/>
                      <a:gd name="T8" fmla="*/ 24 w 37"/>
                      <a:gd name="T9" fmla="*/ 0 h 52"/>
                      <a:gd name="T10" fmla="*/ 30 w 37"/>
                      <a:gd name="T11" fmla="*/ 8 h 52"/>
                      <a:gd name="T12" fmla="*/ 35 w 37"/>
                      <a:gd name="T13" fmla="*/ 15 h 52"/>
                      <a:gd name="T14" fmla="*/ 37 w 37"/>
                      <a:gd name="T15" fmla="*/ 17 h 52"/>
                      <a:gd name="T16" fmla="*/ 35 w 37"/>
                      <a:gd name="T17" fmla="*/ 21 h 52"/>
                      <a:gd name="T18" fmla="*/ 5 w 37"/>
                      <a:gd name="T19" fmla="*/ 52 h 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7"/>
                      <a:gd name="T31" fmla="*/ 0 h 52"/>
                      <a:gd name="T32" fmla="*/ 37 w 37"/>
                      <a:gd name="T33" fmla="*/ 52 h 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7" h="52">
                        <a:moveTo>
                          <a:pt x="5" y="52"/>
                        </a:moveTo>
                        <a:lnTo>
                          <a:pt x="5" y="39"/>
                        </a:lnTo>
                        <a:lnTo>
                          <a:pt x="1" y="28"/>
                        </a:lnTo>
                        <a:lnTo>
                          <a:pt x="0" y="21"/>
                        </a:lnTo>
                        <a:lnTo>
                          <a:pt x="24" y="0"/>
                        </a:lnTo>
                        <a:lnTo>
                          <a:pt x="30" y="8"/>
                        </a:lnTo>
                        <a:lnTo>
                          <a:pt x="35" y="15"/>
                        </a:lnTo>
                        <a:lnTo>
                          <a:pt x="37" y="17"/>
                        </a:lnTo>
                        <a:lnTo>
                          <a:pt x="35" y="21"/>
                        </a:lnTo>
                        <a:lnTo>
                          <a:pt x="5" y="52"/>
                        </a:lnTo>
                        <a:close/>
                      </a:path>
                    </a:pathLst>
                  </a:custGeom>
                  <a:solidFill>
                    <a:srgbClr val="6767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Freeform 125"/>
                  <p:cNvSpPr>
                    <a:spLocks/>
                  </p:cNvSpPr>
                  <p:nvPr/>
                </p:nvSpPr>
                <p:spPr bwMode="auto">
                  <a:xfrm>
                    <a:off x="2438" y="2108"/>
                    <a:ext cx="43" cy="28"/>
                  </a:xfrm>
                  <a:custGeom>
                    <a:avLst/>
                    <a:gdLst>
                      <a:gd name="T0" fmla="*/ 43 w 43"/>
                      <a:gd name="T1" fmla="*/ 28 h 28"/>
                      <a:gd name="T2" fmla="*/ 41 w 43"/>
                      <a:gd name="T3" fmla="*/ 18 h 28"/>
                      <a:gd name="T4" fmla="*/ 41 w 43"/>
                      <a:gd name="T5" fmla="*/ 9 h 28"/>
                      <a:gd name="T6" fmla="*/ 36 w 43"/>
                      <a:gd name="T7" fmla="*/ 1 h 28"/>
                      <a:gd name="T8" fmla="*/ 0 w 43"/>
                      <a:gd name="T9" fmla="*/ 0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28"/>
                      <a:gd name="T17" fmla="*/ 43 w 43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28">
                        <a:moveTo>
                          <a:pt x="43" y="28"/>
                        </a:moveTo>
                        <a:lnTo>
                          <a:pt x="41" y="18"/>
                        </a:lnTo>
                        <a:lnTo>
                          <a:pt x="41" y="9"/>
                        </a:lnTo>
                        <a:lnTo>
                          <a:pt x="36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Freeform 126"/>
                  <p:cNvSpPr>
                    <a:spLocks/>
                  </p:cNvSpPr>
                  <p:nvPr/>
                </p:nvSpPr>
                <p:spPr bwMode="auto">
                  <a:xfrm>
                    <a:off x="2423" y="2083"/>
                    <a:ext cx="90" cy="54"/>
                  </a:xfrm>
                  <a:custGeom>
                    <a:avLst/>
                    <a:gdLst>
                      <a:gd name="T0" fmla="*/ 43 w 90"/>
                      <a:gd name="T1" fmla="*/ 0 h 54"/>
                      <a:gd name="T2" fmla="*/ 11 w 90"/>
                      <a:gd name="T3" fmla="*/ 21 h 54"/>
                      <a:gd name="T4" fmla="*/ 4 w 90"/>
                      <a:gd name="T5" fmla="*/ 32 h 54"/>
                      <a:gd name="T6" fmla="*/ 0 w 90"/>
                      <a:gd name="T7" fmla="*/ 45 h 54"/>
                      <a:gd name="T8" fmla="*/ 0 w 90"/>
                      <a:gd name="T9" fmla="*/ 49 h 54"/>
                      <a:gd name="T10" fmla="*/ 4 w 90"/>
                      <a:gd name="T11" fmla="*/ 51 h 54"/>
                      <a:gd name="T12" fmla="*/ 49 w 90"/>
                      <a:gd name="T13" fmla="*/ 54 h 54"/>
                      <a:gd name="T14" fmla="*/ 54 w 90"/>
                      <a:gd name="T15" fmla="*/ 54 h 54"/>
                      <a:gd name="T16" fmla="*/ 60 w 90"/>
                      <a:gd name="T17" fmla="*/ 53 h 54"/>
                      <a:gd name="T18" fmla="*/ 90 w 90"/>
                      <a:gd name="T19" fmla="*/ 25 h 54"/>
                      <a:gd name="T20" fmla="*/ 90 w 90"/>
                      <a:gd name="T21" fmla="*/ 17 h 54"/>
                      <a:gd name="T22" fmla="*/ 83 w 90"/>
                      <a:gd name="T23" fmla="*/ 8 h 54"/>
                      <a:gd name="T24" fmla="*/ 77 w 90"/>
                      <a:gd name="T25" fmla="*/ 2 h 54"/>
                      <a:gd name="T26" fmla="*/ 43 w 90"/>
                      <a:gd name="T27" fmla="*/ 0 h 5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0"/>
                      <a:gd name="T43" fmla="*/ 0 h 54"/>
                      <a:gd name="T44" fmla="*/ 90 w 90"/>
                      <a:gd name="T45" fmla="*/ 54 h 5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0" h="54">
                        <a:moveTo>
                          <a:pt x="43" y="0"/>
                        </a:moveTo>
                        <a:lnTo>
                          <a:pt x="11" y="21"/>
                        </a:lnTo>
                        <a:lnTo>
                          <a:pt x="4" y="32"/>
                        </a:lnTo>
                        <a:lnTo>
                          <a:pt x="0" y="45"/>
                        </a:lnTo>
                        <a:lnTo>
                          <a:pt x="0" y="49"/>
                        </a:lnTo>
                        <a:lnTo>
                          <a:pt x="4" y="51"/>
                        </a:lnTo>
                        <a:lnTo>
                          <a:pt x="49" y="54"/>
                        </a:lnTo>
                        <a:lnTo>
                          <a:pt x="54" y="54"/>
                        </a:lnTo>
                        <a:lnTo>
                          <a:pt x="60" y="53"/>
                        </a:lnTo>
                        <a:lnTo>
                          <a:pt x="90" y="25"/>
                        </a:lnTo>
                        <a:lnTo>
                          <a:pt x="90" y="17"/>
                        </a:lnTo>
                        <a:lnTo>
                          <a:pt x="83" y="8"/>
                        </a:lnTo>
                        <a:lnTo>
                          <a:pt x="77" y="2"/>
                        </a:lnTo>
                        <a:lnTo>
                          <a:pt x="4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1" name="Group 127"/>
            <p:cNvGrpSpPr>
              <a:grpSpLocks/>
            </p:cNvGrpSpPr>
            <p:nvPr/>
          </p:nvGrpSpPr>
          <p:grpSpPr bwMode="auto">
            <a:xfrm>
              <a:off x="1250" y="1830"/>
              <a:ext cx="276" cy="305"/>
              <a:chOff x="1093" y="1335"/>
              <a:chExt cx="447" cy="589"/>
            </a:xfrm>
          </p:grpSpPr>
          <p:pic>
            <p:nvPicPr>
              <p:cNvPr id="255" name="Picture 128" descr="icon_mainfram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198" y="1335"/>
                <a:ext cx="276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" name="Picture 129" descr="icon_porta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1093" y="1517"/>
                <a:ext cx="276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7" name="Picture 130" descr="icon_datasource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1264" y="1553"/>
                <a:ext cx="276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5921" y="1531666"/>
            <a:ext cx="1513667" cy="1075396"/>
          </a:xfrm>
          <a:prstGeom prst="rect">
            <a:avLst/>
          </a:prstGeom>
          <a:noFill/>
          <a:ln w="18415">
            <a:noFill/>
            <a:round/>
            <a:headEnd/>
            <a:tailEnd/>
          </a:ln>
        </p:spPr>
      </p:pic>
      <p:pic>
        <p:nvPicPr>
          <p:cNvPr id="3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77676" y="1610205"/>
            <a:ext cx="1298984" cy="79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11060" y="1655698"/>
            <a:ext cx="1283017" cy="72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79999" y="1783668"/>
            <a:ext cx="703072" cy="408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8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896" y="2564904"/>
            <a:ext cx="1428444" cy="42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Moderately" fov="0">
              <a:rot lat="21000000" lon="0" rev="0"/>
            </a:camera>
            <a:lightRig rig="threePt" dir="t"/>
          </a:scene3d>
        </p:spPr>
      </p:pic>
      <p:sp>
        <p:nvSpPr>
          <p:cNvPr id="332" name="TextBox 6"/>
          <p:cNvSpPr txBox="1">
            <a:spLocks noChangeArrowheads="1"/>
          </p:cNvSpPr>
          <p:nvPr/>
        </p:nvSpPr>
        <p:spPr bwMode="auto">
          <a:xfrm>
            <a:off x="3635896" y="3068960"/>
            <a:ext cx="1946377" cy="2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84" tIns="43191" rIns="86384" bIns="43191">
            <a:spAutoFit/>
          </a:bodyPr>
          <a:lstStyle/>
          <a:p>
            <a:pPr algn="ctr"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入驻企业</a:t>
            </a:r>
            <a:endParaRPr lang="en-US" altLang="zh-CN" sz="13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9" name="云形 368"/>
          <p:cNvSpPr/>
          <p:nvPr/>
        </p:nvSpPr>
        <p:spPr bwMode="auto">
          <a:xfrm>
            <a:off x="7135316" y="1418885"/>
            <a:ext cx="1692976" cy="129003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5023" tIns="44212" rIns="85023" bIns="44212" anchor="ctr"/>
          <a:lstStyle/>
          <a:p>
            <a:pPr defTabSz="863416">
              <a:defRPr/>
            </a:pPr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0" name="TextBox 13"/>
          <p:cNvSpPr txBox="1">
            <a:spLocks noChangeArrowheads="1"/>
          </p:cNvSpPr>
          <p:nvPr/>
        </p:nvSpPr>
        <p:spPr bwMode="auto">
          <a:xfrm>
            <a:off x="7072330" y="2713092"/>
            <a:ext cx="1792660" cy="2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4" tIns="43191" rIns="86384" bIns="43191">
            <a:spAutoFit/>
          </a:bodyPr>
          <a:lstStyle/>
          <a:p>
            <a:pPr algn="ctr"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云服务中心</a:t>
            </a:r>
            <a:endParaRPr lang="en-US" altLang="zh-CN" sz="13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Group 106"/>
          <p:cNvGrpSpPr>
            <a:grpSpLocks/>
          </p:cNvGrpSpPr>
          <p:nvPr/>
        </p:nvGrpSpPr>
        <p:grpSpPr bwMode="auto">
          <a:xfrm>
            <a:off x="7351340" y="1628800"/>
            <a:ext cx="1418599" cy="936104"/>
            <a:chOff x="3107" y="2144"/>
            <a:chExt cx="2557" cy="816"/>
          </a:xfrm>
        </p:grpSpPr>
        <p:sp>
          <p:nvSpPr>
            <p:cNvPr id="372" name="Oval 4"/>
            <p:cNvSpPr>
              <a:spLocks noChangeArrowheads="1"/>
            </p:cNvSpPr>
            <p:nvPr/>
          </p:nvSpPr>
          <p:spPr bwMode="gray">
            <a:xfrm>
              <a:off x="4542" y="2265"/>
              <a:ext cx="1122" cy="43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70000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3200" y="2503"/>
              <a:ext cx="496" cy="214"/>
              <a:chOff x="1245" y="3341"/>
              <a:chExt cx="658" cy="321"/>
            </a:xfrm>
          </p:grpSpPr>
          <p:grpSp>
            <p:nvGrpSpPr>
              <p:cNvPr id="24" name="Group 30"/>
              <p:cNvGrpSpPr>
                <a:grpSpLocks/>
              </p:cNvGrpSpPr>
              <p:nvPr/>
            </p:nvGrpSpPr>
            <p:grpSpPr bwMode="auto">
              <a:xfrm>
                <a:off x="1245" y="3506"/>
                <a:ext cx="658" cy="156"/>
                <a:chOff x="1245" y="3506"/>
                <a:chExt cx="658" cy="156"/>
              </a:xfrm>
            </p:grpSpPr>
            <p:pic>
              <p:nvPicPr>
                <p:cNvPr id="381" name="Picture 31" descr="excel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421" y="3510"/>
                  <a:ext cx="137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2" name="Picture 32" descr="visio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768" y="3512"/>
                  <a:ext cx="135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3" name="Picture 33" descr="word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1245" y="3507"/>
                  <a:ext cx="141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4" name="Picture 34" descr="pp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581" y="3506"/>
                  <a:ext cx="157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80" name="Picture 40" descr="outlook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247" y="3341"/>
                <a:ext cx="14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4" name="Picture 19" descr="C:\Program Files\Microsoft Resource DVD Artwork\DVD_ART\Artwork_Imagery\HARDWARE_IMAGERY\Photos - OEM Hardware\Server Computer\HP AlphaServer SC4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107" y="2144"/>
              <a:ext cx="202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5" name="Picture 4" descr="C:\Program Files\Microsoft Resource DVD Artwork\DVD_ART\Artwork_Imagery\HARDWARE_IMAGERY\Illustration - Misc Hardware\Windows Vista Illustration Icons\Windows Vista Start Butto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06" y="2364"/>
              <a:ext cx="55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6" name="Picture 4" descr="C:\Program Files\Microsoft Resource DVD Artwork\DVD_ART\Artwork_Imagery\HARDWARE_IMAGERY\Illustration - Misc Hardware\Windows Vista Illustration Icons\Windows Vista Start Butto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08" y="2501"/>
              <a:ext cx="55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7" name="Picture 4" descr="C:\Program Files\Microsoft Resource DVD Artwork\DVD_ART\Artwork_Imagery\HARDWARE_IMAGERY\Illustration - Misc Hardware\Windows Vista Illustration Icons\Windows Vista Start Butto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83" y="2224"/>
              <a:ext cx="55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4" descr="C:\Program Files\Microsoft Resource DVD Artwork\DVD_ART\Artwork_Imagery\HARDWARE_IMAGERY\Illustration - Misc Hardware\Windows Vista Illustration Icons\Windows Vista Start Butto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83" y="2361"/>
              <a:ext cx="55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" name="灯片编号占位符 1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内容占位符 1"/>
          <p:cNvSpPr txBox="1">
            <a:spLocks/>
          </p:cNvSpPr>
          <p:nvPr/>
        </p:nvSpPr>
        <p:spPr bwMode="auto">
          <a:xfrm>
            <a:off x="899592" y="1197778"/>
            <a:ext cx="7328776" cy="100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11" tIns="51206" rIns="102411" bIns="51206" numCol="1" anchor="t" anchorCtr="0" compatLnSpc="1">
            <a:prstTxWarp prst="textNoShape">
              <a:avLst/>
            </a:prstTxWarp>
            <a:noAutofit/>
          </a:bodyPr>
          <a:lstStyle/>
          <a:p>
            <a:pPr marL="384040" indent="-384040" defTabSz="80183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当前企业面临如何提升办公效率以提升竞争力的挑战，办公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作为办公自动化、信息化的重要手段，对提升企业的办公效率有非常重要的贡献。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84040" indent="-384040" defTabSz="80183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园区为入驻企业提供的办公解决方案，从移动办公、沟通协同、角色空间三个维度为企业提升协同效率、创造价值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标题 33"/>
          <p:cNvSpPr>
            <a:spLocks noGrp="1"/>
          </p:cNvSpPr>
          <p:nvPr>
            <p:ph type="title"/>
          </p:nvPr>
        </p:nvSpPr>
        <p:spPr>
          <a:xfrm>
            <a:off x="0" y="274638"/>
            <a:ext cx="7572375" cy="511175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企业拎包入驻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办公</a:t>
            </a:r>
            <a:r>
              <a:rPr lang="en-US" altLang="zh-CN" dirty="0" smtClean="0"/>
              <a:t>OA</a:t>
            </a:r>
            <a:endParaRPr lang="zh-CN" altLang="en-US" dirty="0"/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803393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灯片编号占位符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2681" r="2007"/>
          <a:stretch>
            <a:fillRect/>
          </a:stretch>
        </p:blipFill>
        <p:spPr bwMode="auto">
          <a:xfrm>
            <a:off x="2207493" y="1357316"/>
            <a:ext cx="6829003" cy="50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企业拎包入驻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电子公告</a:t>
            </a:r>
            <a:endParaRPr lang="zh-CN" altLang="en-US" dirty="0"/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395536" y="5517232"/>
            <a:ext cx="2172086" cy="510691"/>
            <a:chOff x="1714479" y="2857498"/>
            <a:chExt cx="1965827" cy="490792"/>
          </a:xfrm>
        </p:grpSpPr>
        <p:sp>
          <p:nvSpPr>
            <p:cNvPr id="5" name="圆角矩形 4"/>
            <p:cNvSpPr/>
            <p:nvPr/>
          </p:nvSpPr>
          <p:spPr>
            <a:xfrm>
              <a:off x="1714479" y="2857498"/>
              <a:ext cx="1965827" cy="490792"/>
            </a:xfrm>
            <a:prstGeom prst="roundRect">
              <a:avLst>
                <a:gd name="adj" fmla="val 34436"/>
              </a:avLst>
            </a:prstGeom>
            <a:noFill/>
            <a:ln w="19050">
              <a:prstDash val="dash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36000" tIns="36000" rIns="36000" bIns="36000">
              <a:spAutoFit/>
            </a:bodyPr>
            <a:lstStyle/>
            <a:p>
              <a:pPr defTabSz="984923" eaLnBrk="0" hangingPunct="0">
                <a:defRPr/>
              </a:pPr>
              <a:r>
                <a:rPr kumimoji="1" lang="zh-CN" altLang="en-US" sz="2200" b="1" dirty="0">
                  <a:solidFill>
                    <a:srgbClr val="9BBB59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    </a:t>
              </a:r>
              <a:r>
                <a:rPr kumimoji="1" lang="zh-CN" altLang="en-US" sz="2200" b="1" dirty="0" smtClean="0">
                  <a:solidFill>
                    <a:srgbClr val="9BBB59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 按合同播放</a:t>
              </a:r>
              <a:endParaRPr kumimoji="1" lang="en-US" altLang="zh-CN" sz="1300" b="1" dirty="0">
                <a:solidFill>
                  <a:srgbClr val="9BBB59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十字形 5"/>
            <p:cNvSpPr/>
            <p:nvPr/>
          </p:nvSpPr>
          <p:spPr bwMode="auto">
            <a:xfrm>
              <a:off x="1786717" y="2928099"/>
              <a:ext cx="285592" cy="285775"/>
            </a:xfrm>
            <a:prstGeom prst="plus">
              <a:avLst>
                <a:gd name="adj" fmla="val 43571"/>
              </a:avLst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 defTabSz="984712" eaLnBrk="0" hangingPunct="0">
                <a:defRPr/>
              </a:pPr>
              <a:endParaRPr kumimoji="1" lang="zh-CN" altLang="en-US" sz="17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组合 25"/>
          <p:cNvGrpSpPr>
            <a:grpSpLocks/>
          </p:cNvGrpSpPr>
          <p:nvPr/>
        </p:nvGrpSpPr>
        <p:grpSpPr bwMode="auto">
          <a:xfrm>
            <a:off x="0" y="4725144"/>
            <a:ext cx="2645376" cy="510691"/>
            <a:chOff x="1714479" y="2857495"/>
            <a:chExt cx="2394173" cy="489791"/>
          </a:xfrm>
        </p:grpSpPr>
        <p:sp>
          <p:nvSpPr>
            <p:cNvPr id="8" name="圆角矩形 7"/>
            <p:cNvSpPr/>
            <p:nvPr/>
          </p:nvSpPr>
          <p:spPr>
            <a:xfrm>
              <a:off x="1714479" y="2857495"/>
              <a:ext cx="2394173" cy="489791"/>
            </a:xfrm>
            <a:prstGeom prst="roundRect">
              <a:avLst>
                <a:gd name="adj" fmla="val 34436"/>
              </a:avLst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36000" tIns="36000" rIns="36000" bIns="36000">
              <a:spAutoFit/>
            </a:bodyPr>
            <a:lstStyle/>
            <a:p>
              <a:pPr defTabSz="984923" eaLnBrk="0" hangingPunct="0">
                <a:defRPr/>
              </a:pPr>
              <a:r>
                <a:rPr kumimoji="1" lang="zh-CN" altLang="en-US" sz="2200" b="1" dirty="0">
                  <a:solidFill>
                    <a:srgbClr val="C0504D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    </a:t>
              </a:r>
              <a:r>
                <a:rPr kumimoji="1" lang="zh-CN" altLang="en-US" sz="2200" b="1" dirty="0" smtClean="0">
                  <a:solidFill>
                    <a:srgbClr val="C0504D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  分权分域管理</a:t>
              </a:r>
              <a:endParaRPr kumimoji="1" lang="en-US" altLang="zh-CN" sz="1100" b="1" dirty="0">
                <a:solidFill>
                  <a:srgbClr val="C0504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十字形 8"/>
            <p:cNvSpPr/>
            <p:nvPr/>
          </p:nvSpPr>
          <p:spPr bwMode="auto">
            <a:xfrm>
              <a:off x="1786718" y="2929633"/>
              <a:ext cx="285592" cy="285193"/>
            </a:xfrm>
            <a:prstGeom prst="plus">
              <a:avLst>
                <a:gd name="adj" fmla="val 43571"/>
              </a:avLst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 defTabSz="984712" eaLnBrk="0" hangingPunct="0">
                <a:defRPr/>
              </a:pPr>
              <a:endParaRPr kumimoji="1" lang="zh-CN" altLang="en-US" sz="17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组合 52"/>
          <p:cNvGrpSpPr/>
          <p:nvPr/>
        </p:nvGrpSpPr>
        <p:grpSpPr>
          <a:xfrm>
            <a:off x="321329" y="6225541"/>
            <a:ext cx="2680057" cy="510691"/>
            <a:chOff x="1356360" y="5998362"/>
            <a:chExt cx="2292075" cy="463484"/>
          </a:xfrm>
        </p:grpSpPr>
        <p:sp>
          <p:nvSpPr>
            <p:cNvPr id="11" name="圆角矩形 10"/>
            <p:cNvSpPr/>
            <p:nvPr/>
          </p:nvSpPr>
          <p:spPr bwMode="auto">
            <a:xfrm>
              <a:off x="1356360" y="5998362"/>
              <a:ext cx="2292075" cy="463484"/>
            </a:xfrm>
            <a:prstGeom prst="roundRect">
              <a:avLst>
                <a:gd name="adj" fmla="val 34436"/>
              </a:avLst>
            </a:prstGeom>
            <a:noFill/>
            <a:ln w="19050">
              <a:solidFill>
                <a:srgbClr val="FF0066"/>
              </a:solidFill>
              <a:prstDash val="dash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36000" tIns="36000" rIns="36000" bIns="36000">
              <a:spAutoFit/>
            </a:bodyPr>
            <a:lstStyle/>
            <a:p>
              <a:pPr defTabSz="984923" eaLnBrk="0" hangingPunct="0">
                <a:defRPr/>
              </a:pPr>
              <a:r>
                <a:rPr kumimoji="1" lang="zh-CN" altLang="en-US" sz="2200" b="1" dirty="0">
                  <a:solidFill>
                    <a:srgbClr val="9BBB59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    </a:t>
              </a:r>
              <a:r>
                <a:rPr kumimoji="1" lang="zh-CN" altLang="en-US" sz="2200" b="1" dirty="0" smtClean="0">
                  <a:solidFill>
                    <a:srgbClr val="9BBB59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kumimoji="1" lang="zh-CN" altLang="en-US" sz="2200" b="1" dirty="0" smtClean="0">
                  <a:solidFill>
                    <a:srgbClr val="FF0066"/>
                  </a:solidFill>
                  <a:latin typeface="微软雅黑" pitchFamily="34" charset="-122"/>
                  <a:ea typeface="微软雅黑" pitchFamily="34" charset="-122"/>
                </a:rPr>
                <a:t>多种公告模板</a:t>
              </a:r>
              <a:endParaRPr kumimoji="1" lang="en-US" altLang="zh-CN" sz="1100" b="1" dirty="0">
                <a:solidFill>
                  <a:srgbClr val="FF00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十字形 15"/>
            <p:cNvSpPr>
              <a:spLocks noChangeArrowheads="1"/>
            </p:cNvSpPr>
            <p:nvPr/>
          </p:nvSpPr>
          <p:spPr bwMode="auto">
            <a:xfrm>
              <a:off x="1460196" y="6088189"/>
              <a:ext cx="269875" cy="269853"/>
            </a:xfrm>
            <a:prstGeom prst="plus">
              <a:avLst>
                <a:gd name="adj" fmla="val 43569"/>
              </a:avLst>
            </a:prstGeom>
            <a:solidFill>
              <a:srgbClr val="FF0066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endParaRPr kumimoji="1" lang="zh-CN" altLang="en-US" sz="17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1541247" cy="138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1400735" cy="136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7572375" cy="511175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企业拎包入驻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融合通信</a:t>
            </a:r>
            <a:endParaRPr lang="zh-CN" altLang="en-US" dirty="0"/>
          </a:p>
        </p:txBody>
      </p:sp>
      <p:grpSp>
        <p:nvGrpSpPr>
          <p:cNvPr id="3" name="组合 71"/>
          <p:cNvGrpSpPr/>
          <p:nvPr/>
        </p:nvGrpSpPr>
        <p:grpSpPr>
          <a:xfrm>
            <a:off x="-36512" y="1196752"/>
            <a:ext cx="7758111" cy="4470755"/>
            <a:chOff x="695322" y="1196752"/>
            <a:chExt cx="9258606" cy="53354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98082" y="3342391"/>
              <a:ext cx="4680892" cy="33804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8E1D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2665483" y="4668679"/>
              <a:ext cx="892032" cy="671513"/>
            </a:xfrm>
            <a:prstGeom prst="rightArrow">
              <a:avLst>
                <a:gd name="adj1" fmla="val 50000"/>
                <a:gd name="adj2" fmla="val 12722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10800000">
              <a:off x="4952043" y="4958332"/>
              <a:ext cx="889435" cy="671513"/>
            </a:xfrm>
            <a:prstGeom prst="rightArrow">
              <a:avLst>
                <a:gd name="adj1" fmla="val 50000"/>
                <a:gd name="adj2" fmla="val 12592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rot="18987912">
              <a:off x="5580490" y="2159637"/>
              <a:ext cx="458350" cy="671513"/>
            </a:xfrm>
            <a:prstGeom prst="rightArrow">
              <a:avLst>
                <a:gd name="adj1" fmla="val 50000"/>
                <a:gd name="adj2" fmla="val 487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66"/>
                </a:gs>
              </a:gsLst>
              <a:lin ang="2700000" scaled="1"/>
            </a:gradFill>
            <a:ln w="317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5006578" y="4668679"/>
              <a:ext cx="890733" cy="671513"/>
            </a:xfrm>
            <a:prstGeom prst="rightArrow">
              <a:avLst>
                <a:gd name="adj1" fmla="val 50000"/>
                <a:gd name="adj2" fmla="val 12703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rot="10800000">
              <a:off x="2610949" y="4958332"/>
              <a:ext cx="890733" cy="671513"/>
            </a:xfrm>
            <a:prstGeom prst="rightArrow">
              <a:avLst>
                <a:gd name="adj1" fmla="val 50000"/>
                <a:gd name="adj2" fmla="val 12610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10800000">
              <a:off x="5163689" y="1667932"/>
              <a:ext cx="890733" cy="671513"/>
            </a:xfrm>
            <a:prstGeom prst="rightArrow">
              <a:avLst>
                <a:gd name="adj1" fmla="val 50000"/>
                <a:gd name="adj2" fmla="val 12610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5219523" y="1377639"/>
              <a:ext cx="890733" cy="671513"/>
            </a:xfrm>
            <a:prstGeom prst="rightArrow">
              <a:avLst>
                <a:gd name="adj1" fmla="val 50000"/>
                <a:gd name="adj2" fmla="val 12610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 rot="10800000">
              <a:off x="2612247" y="1667932"/>
              <a:ext cx="889435" cy="671513"/>
            </a:xfrm>
            <a:prstGeom prst="rightArrow">
              <a:avLst>
                <a:gd name="adj1" fmla="val 50000"/>
                <a:gd name="adj2" fmla="val 12592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2864622" y="1456824"/>
              <a:ext cx="524836" cy="671504"/>
            </a:xfrm>
            <a:prstGeom prst="rightArrow">
              <a:avLst>
                <a:gd name="adj1" fmla="val 50000"/>
                <a:gd name="adj2" fmla="val 1261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 rot="16200000">
              <a:off x="6325161" y="2272746"/>
              <a:ext cx="340167" cy="671644"/>
            </a:xfrm>
            <a:prstGeom prst="rightArrow">
              <a:avLst>
                <a:gd name="adj1" fmla="val 50000"/>
                <a:gd name="adj2" fmla="val 4784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AutoShape 21"/>
            <p:cNvSpPr>
              <a:spLocks noChangeArrowheads="1"/>
            </p:cNvSpPr>
            <p:nvPr/>
          </p:nvSpPr>
          <p:spPr bwMode="auto">
            <a:xfrm rot="5400000">
              <a:off x="6685478" y="2279138"/>
              <a:ext cx="340167" cy="671644"/>
            </a:xfrm>
            <a:prstGeom prst="rightArrow">
              <a:avLst>
                <a:gd name="adj1" fmla="val 50000"/>
                <a:gd name="adj2" fmla="val 5450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16200000">
              <a:off x="6325161" y="3666658"/>
              <a:ext cx="340167" cy="671644"/>
            </a:xfrm>
            <a:prstGeom prst="rightArrow">
              <a:avLst>
                <a:gd name="adj1" fmla="val 50000"/>
                <a:gd name="adj2" fmla="val 4784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5400000">
              <a:off x="6685478" y="3673052"/>
              <a:ext cx="340167" cy="671644"/>
            </a:xfrm>
            <a:prstGeom prst="rightArrow">
              <a:avLst>
                <a:gd name="adj1" fmla="val 50000"/>
                <a:gd name="adj2" fmla="val 5450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BDAEF"/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 rot="13411545">
              <a:off x="2752479" y="2159637"/>
              <a:ext cx="458350" cy="671513"/>
            </a:xfrm>
            <a:prstGeom prst="rightArrow">
              <a:avLst>
                <a:gd name="adj1" fmla="val 50000"/>
                <a:gd name="adj2" fmla="val 487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66"/>
                </a:gs>
              </a:gsLst>
              <a:lin ang="2700000" scaled="1"/>
            </a:gradFill>
            <a:ln w="317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 rot="8111138">
              <a:off x="2812207" y="3855350"/>
              <a:ext cx="458350" cy="671513"/>
            </a:xfrm>
            <a:prstGeom prst="rightArrow">
              <a:avLst>
                <a:gd name="adj1" fmla="val 50000"/>
                <a:gd name="adj2" fmla="val 487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66"/>
                </a:gs>
              </a:gsLst>
              <a:lin ang="2700000" scaled="1"/>
            </a:gradFill>
            <a:ln w="317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 rot="2904350">
              <a:off x="5569670" y="3791343"/>
              <a:ext cx="451423" cy="671644"/>
            </a:xfrm>
            <a:prstGeom prst="rightArrow">
              <a:avLst>
                <a:gd name="adj1" fmla="val 50000"/>
                <a:gd name="adj2" fmla="val 487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66"/>
                </a:gs>
              </a:gsLst>
              <a:lin ang="2700000" scaled="1"/>
            </a:gradFill>
            <a:ln w="317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 rot="10800000">
              <a:off x="2596666" y="2971685"/>
              <a:ext cx="458350" cy="671513"/>
            </a:xfrm>
            <a:prstGeom prst="rightArrow">
              <a:avLst>
                <a:gd name="adj1" fmla="val 50000"/>
                <a:gd name="adj2" fmla="val 487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66"/>
                </a:gs>
              </a:gsLst>
              <a:lin ang="2700000" scaled="1"/>
            </a:gradFill>
            <a:ln w="317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5731110" y="2914140"/>
              <a:ext cx="458350" cy="671513"/>
            </a:xfrm>
            <a:prstGeom prst="rightArrow">
              <a:avLst>
                <a:gd name="adj1" fmla="val 50000"/>
                <a:gd name="adj2" fmla="val 487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66"/>
                </a:gs>
              </a:gsLst>
              <a:lin ang="2700000" scaled="1"/>
            </a:gradFill>
            <a:ln w="317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3291333" y="4237783"/>
              <a:ext cx="2103480" cy="338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1600" b="1" dirty="0" smtClean="0">
                  <a:solidFill>
                    <a:schemeClr val="tx2"/>
                  </a:solidFill>
                  <a:latin typeface="Verdana" pitchFamily="34" charset="0"/>
                  <a:ea typeface="黑体" pitchFamily="49" charset="-122"/>
                  <a:cs typeface="Verdana" pitchFamily="34" charset="0"/>
                </a:rPr>
                <a:t>融合通信</a:t>
              </a:r>
              <a:endParaRPr lang="zh-CN" altLang="en-US" sz="1600" b="1" dirty="0">
                <a:solidFill>
                  <a:schemeClr val="tx2"/>
                </a:solidFill>
                <a:latin typeface="Verdana" pitchFamily="34" charset="0"/>
                <a:ea typeface="黑体" pitchFamily="49" charset="-122"/>
                <a:cs typeface="Verdana" pitchFamily="34" charset="0"/>
              </a:endParaRPr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3700343" y="1296500"/>
              <a:ext cx="1168600" cy="253534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rgbClr val="0066FF"/>
                  </a:solidFill>
                  <a:latin typeface="Verdana" pitchFamily="34" charset="0"/>
                </a:rPr>
                <a:t>工作日历</a:t>
              </a: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6546802" y="3549159"/>
              <a:ext cx="12655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0066FF"/>
                  </a:solidFill>
                  <a:latin typeface="Verdana" pitchFamily="34" charset="0"/>
                </a:rPr>
                <a:t>企业协同办公</a:t>
              </a:r>
              <a:endParaRPr lang="en-US" altLang="zh-CN" sz="1200" b="1" dirty="0">
                <a:solidFill>
                  <a:srgbClr val="0066FF"/>
                </a:solidFill>
                <a:latin typeface="Verdana" pitchFamily="34" charset="0"/>
              </a:endParaRPr>
            </a:p>
          </p:txBody>
        </p:sp>
        <p:sp>
          <p:nvSpPr>
            <p:cNvPr id="29" name="Text Box 65"/>
            <p:cNvSpPr txBox="1">
              <a:spLocks noChangeArrowheads="1"/>
            </p:cNvSpPr>
            <p:nvPr/>
          </p:nvSpPr>
          <p:spPr bwMode="auto">
            <a:xfrm>
              <a:off x="5872984" y="5439872"/>
              <a:ext cx="1504186" cy="253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rgbClr val="0066FF"/>
                  </a:solidFill>
                  <a:latin typeface="Verdana" pitchFamily="34" charset="0"/>
                </a:rPr>
                <a:t>单方</a:t>
              </a:r>
              <a:r>
                <a:rPr lang="en-US" altLang="zh-CN" sz="1200" b="1">
                  <a:solidFill>
                    <a:srgbClr val="0066FF"/>
                  </a:solidFill>
                  <a:latin typeface="Verdana" pitchFamily="34" charset="0"/>
                </a:rPr>
                <a:t>/</a:t>
              </a:r>
              <a:r>
                <a:rPr lang="zh-CN" altLang="en-US" sz="1200" b="1">
                  <a:solidFill>
                    <a:srgbClr val="0066FF"/>
                  </a:solidFill>
                  <a:latin typeface="Verdana" pitchFamily="34" charset="0"/>
                </a:rPr>
                <a:t>多方语音会议</a:t>
              </a:r>
            </a:p>
          </p:txBody>
        </p:sp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3726312" y="4722455"/>
              <a:ext cx="1169898" cy="1003873"/>
              <a:chOff x="2448" y="3074"/>
              <a:chExt cx="901" cy="785"/>
            </a:xfrm>
          </p:grpSpPr>
          <p:sp>
            <p:nvSpPr>
              <p:cNvPr id="49" name="Rectangle 67"/>
              <p:cNvSpPr>
                <a:spLocks noChangeArrowheads="1"/>
              </p:cNvSpPr>
              <p:nvPr/>
            </p:nvSpPr>
            <p:spPr bwMode="auto">
              <a:xfrm>
                <a:off x="2448" y="3235"/>
                <a:ext cx="901" cy="26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76A4DC"/>
                </a:solidFill>
                <a:prstDash val="sysDot"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Text Box 68"/>
              <p:cNvSpPr txBox="1">
                <a:spLocks noChangeArrowheads="1"/>
              </p:cNvSpPr>
              <p:nvPr/>
            </p:nvSpPr>
            <p:spPr bwMode="auto">
              <a:xfrm>
                <a:off x="2533" y="3661"/>
                <a:ext cx="730" cy="198"/>
              </a:xfrm>
              <a:prstGeom prst="rect">
                <a:avLst/>
              </a:prstGeom>
              <a:noFill/>
              <a:ln w="9525" algn="ctr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solidFill>
                      <a:srgbClr val="0066FF"/>
                    </a:solidFill>
                    <a:latin typeface="Verdana" pitchFamily="34" charset="0"/>
                  </a:rPr>
                  <a:t>短信服务</a:t>
                </a:r>
              </a:p>
            </p:txBody>
          </p:sp>
          <p:grpSp>
            <p:nvGrpSpPr>
              <p:cNvPr id="5" name="Group 69"/>
              <p:cNvGrpSpPr>
                <a:grpSpLocks/>
              </p:cNvGrpSpPr>
              <p:nvPr/>
            </p:nvGrpSpPr>
            <p:grpSpPr bwMode="auto">
              <a:xfrm>
                <a:off x="2662" y="3074"/>
                <a:ext cx="514" cy="362"/>
                <a:chOff x="2517" y="2251"/>
                <a:chExt cx="1361" cy="771"/>
              </a:xfrm>
            </p:grpSpPr>
            <p:sp>
              <p:nvSpPr>
                <p:cNvPr id="6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517" y="2251"/>
                  <a:ext cx="1361" cy="77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84 w 21600"/>
                    <a:gd name="T13" fmla="*/ 3250 h 21600"/>
                    <a:gd name="T14" fmla="*/ 17093 w 21600"/>
                    <a:gd name="T15" fmla="*/ 1734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9BC8ED"/>
                    </a:gs>
                    <a:gs pos="100000">
                      <a:srgbClr val="D5E9F7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2561" y="2292"/>
                  <a:ext cx="1280" cy="685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pic>
            <p:nvPicPr>
              <p:cNvPr id="52" name="Picture 7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0" y="3255"/>
                <a:ext cx="190" cy="3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27" name="Group 73"/>
              <p:cNvGrpSpPr>
                <a:grpSpLocks/>
              </p:cNvGrpSpPr>
              <p:nvPr/>
            </p:nvGrpSpPr>
            <p:grpSpPr bwMode="auto">
              <a:xfrm>
                <a:off x="2835" y="3182"/>
                <a:ext cx="257" cy="181"/>
                <a:chOff x="3787" y="3113"/>
                <a:chExt cx="272" cy="181"/>
              </a:xfrm>
            </p:grpSpPr>
            <p:sp>
              <p:nvSpPr>
                <p:cNvPr id="60" name="Line 74"/>
                <p:cNvSpPr>
                  <a:spLocks noChangeShapeType="1"/>
                </p:cNvSpPr>
                <p:nvPr/>
              </p:nvSpPr>
              <p:spPr bwMode="auto">
                <a:xfrm>
                  <a:off x="3787" y="3113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rgbClr val="0066CC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Line 75"/>
                <p:cNvSpPr>
                  <a:spLocks noChangeShapeType="1"/>
                </p:cNvSpPr>
                <p:nvPr/>
              </p:nvSpPr>
              <p:spPr bwMode="auto">
                <a:xfrm>
                  <a:off x="3787" y="3158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rgbClr val="0066CC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" name="Line 76"/>
                <p:cNvSpPr>
                  <a:spLocks noChangeShapeType="1"/>
                </p:cNvSpPr>
                <p:nvPr/>
              </p:nvSpPr>
              <p:spPr bwMode="auto">
                <a:xfrm>
                  <a:off x="3787" y="3249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rgbClr val="0066CC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Line 77"/>
                <p:cNvSpPr>
                  <a:spLocks noChangeShapeType="1"/>
                </p:cNvSpPr>
                <p:nvPr/>
              </p:nvSpPr>
              <p:spPr bwMode="auto">
                <a:xfrm>
                  <a:off x="3787" y="3294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rgbClr val="0066CC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" name="Group 78"/>
              <p:cNvGrpSpPr>
                <a:grpSpLocks/>
              </p:cNvGrpSpPr>
              <p:nvPr/>
            </p:nvGrpSpPr>
            <p:grpSpPr bwMode="auto">
              <a:xfrm>
                <a:off x="3048" y="3391"/>
                <a:ext cx="173" cy="226"/>
                <a:chOff x="4422" y="3369"/>
                <a:chExt cx="227" cy="273"/>
              </a:xfrm>
            </p:grpSpPr>
            <p:sp>
              <p:nvSpPr>
                <p:cNvPr id="55" name="Rectangle 79"/>
                <p:cNvSpPr>
                  <a:spLocks noChangeArrowheads="1"/>
                </p:cNvSpPr>
                <p:nvPr/>
              </p:nvSpPr>
              <p:spPr bwMode="auto">
                <a:xfrm>
                  <a:off x="4422" y="3415"/>
                  <a:ext cx="227" cy="22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4" name="Group 80"/>
                <p:cNvGrpSpPr>
                  <a:grpSpLocks/>
                </p:cNvGrpSpPr>
                <p:nvPr/>
              </p:nvGrpSpPr>
              <p:grpSpPr bwMode="auto">
                <a:xfrm>
                  <a:off x="4422" y="3460"/>
                  <a:ext cx="226" cy="136"/>
                  <a:chOff x="1609" y="2441"/>
                  <a:chExt cx="226" cy="136"/>
                </a:xfrm>
              </p:grpSpPr>
              <p:sp>
                <p:nvSpPr>
                  <p:cNvPr id="58" name="Freeform 81"/>
                  <p:cNvSpPr>
                    <a:spLocks/>
                  </p:cNvSpPr>
                  <p:nvPr/>
                </p:nvSpPr>
                <p:spPr bwMode="auto">
                  <a:xfrm>
                    <a:off x="1609" y="2441"/>
                    <a:ext cx="226" cy="136"/>
                  </a:xfrm>
                  <a:custGeom>
                    <a:avLst/>
                    <a:gdLst>
                      <a:gd name="T0" fmla="*/ 0 w 681"/>
                      <a:gd name="T1" fmla="*/ 0 h 272"/>
                      <a:gd name="T2" fmla="*/ 0 w 681"/>
                      <a:gd name="T3" fmla="*/ 0 h 272"/>
                      <a:gd name="T4" fmla="*/ 0 w 681"/>
                      <a:gd name="T5" fmla="*/ 1 h 272"/>
                      <a:gd name="T6" fmla="*/ 0 w 681"/>
                      <a:gd name="T7" fmla="*/ 1 h 2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81"/>
                      <a:gd name="T13" fmla="*/ 0 h 272"/>
                      <a:gd name="T14" fmla="*/ 681 w 681"/>
                      <a:gd name="T15" fmla="*/ 272 h 2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81" h="272">
                        <a:moveTo>
                          <a:pt x="0" y="0"/>
                        </a:moveTo>
                        <a:lnTo>
                          <a:pt x="272" y="0"/>
                        </a:lnTo>
                        <a:lnTo>
                          <a:pt x="409" y="272"/>
                        </a:lnTo>
                        <a:lnTo>
                          <a:pt x="681" y="272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bg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Freeform 82"/>
                  <p:cNvSpPr>
                    <a:spLocks/>
                  </p:cNvSpPr>
                  <p:nvPr/>
                </p:nvSpPr>
                <p:spPr bwMode="auto">
                  <a:xfrm flipV="1">
                    <a:off x="1609" y="2441"/>
                    <a:ext cx="226" cy="136"/>
                  </a:xfrm>
                  <a:custGeom>
                    <a:avLst/>
                    <a:gdLst>
                      <a:gd name="T0" fmla="*/ 0 w 681"/>
                      <a:gd name="T1" fmla="*/ 0 h 272"/>
                      <a:gd name="T2" fmla="*/ 0 w 681"/>
                      <a:gd name="T3" fmla="*/ 0 h 272"/>
                      <a:gd name="T4" fmla="*/ 0 w 681"/>
                      <a:gd name="T5" fmla="*/ 1 h 272"/>
                      <a:gd name="T6" fmla="*/ 0 w 681"/>
                      <a:gd name="T7" fmla="*/ 1 h 2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81"/>
                      <a:gd name="T13" fmla="*/ 0 h 272"/>
                      <a:gd name="T14" fmla="*/ 681 w 681"/>
                      <a:gd name="T15" fmla="*/ 272 h 2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81" h="272">
                        <a:moveTo>
                          <a:pt x="0" y="0"/>
                        </a:moveTo>
                        <a:lnTo>
                          <a:pt x="272" y="0"/>
                        </a:lnTo>
                        <a:lnTo>
                          <a:pt x="409" y="272"/>
                        </a:lnTo>
                        <a:lnTo>
                          <a:pt x="681" y="272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bg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7" name="Rectangle 83"/>
                <p:cNvSpPr>
                  <a:spLocks noChangeArrowheads="1"/>
                </p:cNvSpPr>
                <p:nvPr/>
              </p:nvSpPr>
              <p:spPr bwMode="auto">
                <a:xfrm>
                  <a:off x="4422" y="3369"/>
                  <a:ext cx="227" cy="4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1" name="Text Box 87"/>
            <p:cNvSpPr txBox="1">
              <a:spLocks noChangeArrowheads="1"/>
            </p:cNvSpPr>
            <p:nvPr/>
          </p:nvSpPr>
          <p:spPr bwMode="auto">
            <a:xfrm>
              <a:off x="695322" y="4462285"/>
              <a:ext cx="859351" cy="1101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0066FF"/>
                  </a:solidFill>
                  <a:latin typeface="Verdana" pitchFamily="34" charset="0"/>
                </a:rPr>
                <a:t>语音呼叫</a:t>
              </a:r>
              <a:r>
                <a:rPr lang="zh-CN" altLang="en-US" sz="1200" b="1" dirty="0" smtClean="0">
                  <a:solidFill>
                    <a:srgbClr val="0066FF"/>
                  </a:solidFill>
                  <a:latin typeface="Verdana" pitchFamily="34" charset="0"/>
                </a:rPr>
                <a:t>、</a:t>
              </a:r>
              <a:endParaRPr lang="en-US" altLang="zh-CN" sz="1200" b="1" dirty="0" smtClean="0">
                <a:solidFill>
                  <a:srgbClr val="0066FF"/>
                </a:solidFill>
                <a:latin typeface="Verdan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200" b="1" dirty="0" smtClean="0">
                  <a:solidFill>
                    <a:srgbClr val="0066FF"/>
                  </a:solidFill>
                  <a:latin typeface="Verdana" pitchFamily="34" charset="0"/>
                </a:rPr>
                <a:t>多媒体</a:t>
              </a:r>
              <a:r>
                <a:rPr lang="zh-CN" altLang="en-US" sz="1200" b="1" dirty="0">
                  <a:solidFill>
                    <a:srgbClr val="0066FF"/>
                  </a:solidFill>
                  <a:latin typeface="Verdana" pitchFamily="34" charset="0"/>
                </a:rPr>
                <a:t>会议</a:t>
              </a:r>
              <a:endParaRPr lang="en-US" altLang="zh-CN" sz="1200" b="1" dirty="0">
                <a:solidFill>
                  <a:srgbClr val="0066FF"/>
                </a:solidFill>
                <a:latin typeface="Verdana" pitchFamily="34" charset="0"/>
              </a:endParaRPr>
            </a:p>
          </p:txBody>
        </p:sp>
        <p:sp>
          <p:nvSpPr>
            <p:cNvPr id="32" name="Rectangle 89"/>
            <p:cNvSpPr>
              <a:spLocks noChangeArrowheads="1"/>
            </p:cNvSpPr>
            <p:nvPr/>
          </p:nvSpPr>
          <p:spPr bwMode="auto">
            <a:xfrm>
              <a:off x="3387815" y="2497310"/>
              <a:ext cx="2158171" cy="1740473"/>
            </a:xfrm>
            <a:prstGeom prst="rect">
              <a:avLst/>
            </a:prstGeom>
            <a:noFill/>
            <a:ln w="9525" algn="ctr">
              <a:solidFill>
                <a:srgbClr val="7030A0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zh-CN">
                <a:solidFill>
                  <a:srgbClr val="FF0000"/>
                </a:solidFill>
              </a:endParaRPr>
            </a:p>
          </p:txBody>
        </p:sp>
        <p:pic>
          <p:nvPicPr>
            <p:cNvPr id="33" name="Picture 9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6020" y="2556136"/>
              <a:ext cx="933581" cy="1624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51" name="Group 116"/>
            <p:cNvGrpSpPr>
              <a:grpSpLocks/>
            </p:cNvGrpSpPr>
            <p:nvPr/>
          </p:nvGrpSpPr>
          <p:grpSpPr bwMode="auto">
            <a:xfrm>
              <a:off x="2229996" y="4404029"/>
              <a:ext cx="525870" cy="978296"/>
              <a:chOff x="4699" y="618"/>
              <a:chExt cx="542" cy="952"/>
            </a:xfrm>
          </p:grpSpPr>
          <p:pic>
            <p:nvPicPr>
              <p:cNvPr id="47" name="Picture 1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99" y="618"/>
                <a:ext cx="542" cy="9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48" name="Picture 115" descr="视频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20" y="849"/>
                <a:ext cx="499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Text Box 128"/>
            <p:cNvSpPr txBox="1">
              <a:spLocks noChangeArrowheads="1"/>
            </p:cNvSpPr>
            <p:nvPr/>
          </p:nvSpPr>
          <p:spPr bwMode="auto">
            <a:xfrm>
              <a:off x="5870043" y="1196752"/>
              <a:ext cx="1652920" cy="2535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rgbClr val="0066FF"/>
                  </a:solidFill>
                  <a:latin typeface="Verdana" pitchFamily="34" charset="0"/>
                </a:rPr>
                <a:t>即时通信</a:t>
              </a:r>
              <a:r>
                <a:rPr lang="en-US" altLang="zh-CN" sz="1200" b="1">
                  <a:solidFill>
                    <a:srgbClr val="0066FF"/>
                  </a:solidFill>
                  <a:latin typeface="Verdana" pitchFamily="34" charset="0"/>
                </a:rPr>
                <a:t>/</a:t>
              </a:r>
              <a:r>
                <a:rPr lang="zh-CN" altLang="en-US" sz="1200" b="1">
                  <a:solidFill>
                    <a:srgbClr val="0066FF"/>
                  </a:solidFill>
                  <a:latin typeface="Verdana" pitchFamily="34" charset="0"/>
                </a:rPr>
                <a:t>文件传输</a:t>
              </a:r>
            </a:p>
          </p:txBody>
        </p:sp>
        <p:sp>
          <p:nvSpPr>
            <p:cNvPr id="36" name="Text Box 129"/>
            <p:cNvSpPr txBox="1">
              <a:spLocks noChangeArrowheads="1"/>
            </p:cNvSpPr>
            <p:nvPr/>
          </p:nvSpPr>
          <p:spPr bwMode="auto">
            <a:xfrm>
              <a:off x="1098843" y="2764533"/>
              <a:ext cx="1111782" cy="253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rgbClr val="0066FF"/>
                  </a:solidFill>
                  <a:latin typeface="Verdana" pitchFamily="34" charset="0"/>
                </a:rPr>
                <a:t>统一通知信息</a:t>
              </a: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3725013" y="1720208"/>
              <a:ext cx="1169899" cy="338046"/>
            </a:xfrm>
            <a:prstGeom prst="rect">
              <a:avLst/>
            </a:prstGeom>
            <a:noFill/>
            <a:ln w="28575" algn="ctr">
              <a:solidFill>
                <a:srgbClr val="76A4DC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38" name="图片 69" descr="cha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54403" y="1469140"/>
              <a:ext cx="1219239" cy="846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图片 70" descr="AddressBook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00575" y="1526687"/>
              <a:ext cx="1251944" cy="966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图片 71" descr="Telephon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87191" y="4404029"/>
              <a:ext cx="568719" cy="97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图片 72" descr="conference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45392" y="4691763"/>
              <a:ext cx="1698365" cy="695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图片 73" descr="Navigation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71263" y="3080452"/>
              <a:ext cx="1577609" cy="40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图片 74" descr="A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24997" y="3080452"/>
              <a:ext cx="1356106" cy="49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圆角矩形 43"/>
            <p:cNvSpPr/>
            <p:nvPr/>
          </p:nvSpPr>
          <p:spPr bwMode="auto">
            <a:xfrm>
              <a:off x="3758159" y="1583299"/>
              <a:ext cx="1110232" cy="57546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>
                <a:defRPr/>
              </a:pPr>
              <a:endParaRPr kumimoji="1" lang="zh-CN" alt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63"/>
            <p:cNvSpPr txBox="1">
              <a:spLocks noChangeArrowheads="1"/>
            </p:cNvSpPr>
            <p:nvPr/>
          </p:nvSpPr>
          <p:spPr bwMode="auto">
            <a:xfrm>
              <a:off x="3816286" y="1589112"/>
              <a:ext cx="993978" cy="591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Char char="•"/>
                <a:defRPr/>
              </a:pPr>
              <a:r>
                <a:rPr lang="en-US" altLang="zh-CN" sz="900" dirty="0">
                  <a:solidFill>
                    <a:srgbClr val="002060"/>
                  </a:solidFill>
                  <a:latin typeface="+mn-lt"/>
                </a:rPr>
                <a:t> 2 </a:t>
              </a:r>
              <a:r>
                <a:rPr lang="zh-CN" altLang="en-US" sz="900" dirty="0">
                  <a:solidFill>
                    <a:srgbClr val="002060"/>
                  </a:solidFill>
                  <a:latin typeface="+mn-lt"/>
                </a:rPr>
                <a:t>未读邮件</a:t>
              </a:r>
              <a:endParaRPr lang="en-US" altLang="zh-CN" sz="900" dirty="0">
                <a:solidFill>
                  <a:srgbClr val="00206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buFont typeface="Arial" charset="0"/>
                <a:buChar char="•"/>
                <a:defRPr/>
              </a:pPr>
              <a:r>
                <a:rPr lang="en-US" altLang="zh-CN" sz="900" dirty="0">
                  <a:solidFill>
                    <a:srgbClr val="002060"/>
                  </a:solidFill>
                  <a:latin typeface="+mn-lt"/>
                </a:rPr>
                <a:t> 3 </a:t>
              </a:r>
              <a:r>
                <a:rPr lang="zh-CN" altLang="en-US" sz="900" dirty="0">
                  <a:solidFill>
                    <a:srgbClr val="002060"/>
                  </a:solidFill>
                  <a:latin typeface="+mn-lt"/>
                </a:rPr>
                <a:t>未接电话</a:t>
              </a:r>
              <a:endParaRPr lang="en-US" altLang="zh-CN" sz="900" dirty="0">
                <a:solidFill>
                  <a:srgbClr val="00206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buFont typeface="Arial" charset="0"/>
                <a:buChar char="•"/>
                <a:defRPr/>
              </a:pPr>
              <a:r>
                <a:rPr lang="en-US" altLang="zh-CN" sz="900" dirty="0">
                  <a:solidFill>
                    <a:srgbClr val="002060"/>
                  </a:solidFill>
                  <a:latin typeface="+mn-lt"/>
                </a:rPr>
                <a:t> xx </a:t>
              </a:r>
              <a:r>
                <a:rPr lang="zh-CN" altLang="en-US" sz="900" dirty="0">
                  <a:solidFill>
                    <a:srgbClr val="002060"/>
                  </a:solidFill>
                  <a:latin typeface="+mn-lt"/>
                </a:rPr>
                <a:t>待审批</a:t>
              </a:r>
            </a:p>
          </p:txBody>
        </p:sp>
        <p:sp>
          <p:nvSpPr>
            <p:cNvPr id="46" name="Text Box 63"/>
            <p:cNvSpPr txBox="1">
              <a:spLocks noChangeArrowheads="1"/>
            </p:cNvSpPr>
            <p:nvPr/>
          </p:nvSpPr>
          <p:spPr bwMode="auto">
            <a:xfrm>
              <a:off x="1229642" y="1260667"/>
              <a:ext cx="1443870" cy="253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rgbClr val="0066FF"/>
                  </a:solidFill>
                  <a:latin typeface="Verdana" pitchFamily="34" charset="0"/>
                </a:rPr>
                <a:t>企业通讯录</a:t>
              </a:r>
              <a:endParaRPr lang="en-US" altLang="zh-CN" sz="1200" b="1">
                <a:solidFill>
                  <a:srgbClr val="0066FF"/>
                </a:solidFill>
                <a:latin typeface="Verdan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452318" y="4365104"/>
              <a:ext cx="1814127" cy="2167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/>
              </a:r>
              <a:b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1400" dirty="0" smtClean="0">
                  <a:ea typeface="微软雅黑" pitchFamily="34" charset="-122"/>
                </a:rPr>
                <a:t>多媒体会议应用：</a:t>
              </a:r>
              <a:r>
                <a:rPr lang="en-US" altLang="zh-CN" sz="1400" dirty="0" smtClean="0">
                  <a:ea typeface="微软雅黑" pitchFamily="34" charset="-122"/>
                </a:rPr>
                <a:t/>
              </a:r>
              <a:br>
                <a:rPr lang="en-US" altLang="zh-CN" sz="1400" dirty="0" smtClean="0">
                  <a:ea typeface="微软雅黑" pitchFamily="34" charset="-122"/>
                </a:rPr>
              </a:br>
              <a:r>
                <a:rPr lang="zh-CN" altLang="en-US" sz="1400" dirty="0" smtClean="0">
                  <a:ea typeface="微软雅黑" pitchFamily="34" charset="-122"/>
                </a:rPr>
                <a:t>多终端接入</a:t>
              </a:r>
              <a:r>
                <a:rPr lang="en-US" altLang="zh-CN" sz="1400" dirty="0" smtClean="0">
                  <a:ea typeface="微软雅黑" pitchFamily="34" charset="-122"/>
                </a:rPr>
                <a:t>(UC</a:t>
              </a:r>
              <a:r>
                <a:rPr lang="zh-CN" altLang="en-US" sz="1400" dirty="0" smtClean="0">
                  <a:ea typeface="微软雅黑" pitchFamily="34" charset="-122"/>
                </a:rPr>
                <a:t>客户端，</a:t>
              </a:r>
              <a:r>
                <a:rPr lang="en-US" altLang="zh-CN" sz="1400" dirty="0" smtClean="0">
                  <a:ea typeface="微软雅黑" pitchFamily="34" charset="-122"/>
                </a:rPr>
                <a:t>IP</a:t>
              </a:r>
              <a:r>
                <a:rPr lang="zh-CN" altLang="en-US" sz="1400" dirty="0" smtClean="0">
                  <a:ea typeface="微软雅黑" pitchFamily="34" charset="-122"/>
                </a:rPr>
                <a:t>电话，视频硬终端，移动电话</a:t>
              </a:r>
              <a:r>
                <a:rPr lang="en-US" altLang="zh-CN" sz="1400" dirty="0" smtClean="0">
                  <a:ea typeface="微软雅黑" pitchFamily="34" charset="-122"/>
                </a:rPr>
                <a:t>)</a:t>
              </a:r>
              <a:r>
                <a:rPr lang="zh-CN" altLang="en-US" sz="1400" dirty="0" smtClean="0">
                  <a:ea typeface="微软雅黑" pitchFamily="34" charset="-122"/>
                </a:rPr>
                <a:t>；会议通知</a:t>
              </a:r>
              <a:r>
                <a:rPr lang="en-US" altLang="zh-CN" sz="1400" dirty="0" smtClean="0">
                  <a:ea typeface="微软雅黑" pitchFamily="34" charset="-122"/>
                </a:rPr>
                <a:t>…</a:t>
              </a:r>
              <a:br>
                <a:rPr lang="en-US" altLang="zh-CN" sz="1400" dirty="0" smtClean="0">
                  <a:ea typeface="微软雅黑" pitchFamily="34" charset="-122"/>
                </a:rPr>
              </a:br>
              <a:endParaRPr lang="zh-CN" alt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39062" y="5579441"/>
              <a:ext cx="2663987" cy="88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VOIP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语音应用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:</a:t>
              </a:r>
              <a:b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呼叫中心；电话会议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;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电话传真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….</a:t>
              </a:r>
              <a:endParaRPr lang="zh-CN" alt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88833" y="1248446"/>
              <a:ext cx="2465095" cy="165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ea typeface="微软雅黑" pitchFamily="34" charset="-122"/>
                </a:rPr>
                <a:t>协同办公应用：</a:t>
              </a:r>
              <a:endParaRPr lang="en-US" altLang="zh-CN" sz="1400" dirty="0" smtClean="0"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CN" altLang="en-US" sz="1400" dirty="0" smtClean="0">
                  <a:ea typeface="微软雅黑" pitchFamily="34" charset="-122"/>
                </a:rPr>
                <a:t>点击呼叫；</a:t>
              </a:r>
              <a:endParaRPr lang="en-US" altLang="zh-CN" sz="1400" dirty="0" smtClean="0"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CN" altLang="en-US" sz="1400" dirty="0" smtClean="0">
                  <a:ea typeface="微软雅黑" pitchFamily="34" charset="-122"/>
                </a:rPr>
                <a:t>短消息；</a:t>
              </a:r>
              <a:endParaRPr lang="en-US" altLang="zh-CN" sz="1400" dirty="0" smtClean="0">
                <a:ea typeface="微软雅黑" pitchFamily="34" charset="-122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zh-CN" altLang="en-US" sz="1400" dirty="0" smtClean="0">
                  <a:ea typeface="微软雅黑" pitchFamily="34" charset="-122"/>
                </a:rPr>
                <a:t>即时通信，文件共享</a:t>
              </a:r>
              <a:endParaRPr lang="en-US" altLang="zh-CN" sz="1400" dirty="0" smtClean="0"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CN" sz="1400" dirty="0" smtClean="0">
                  <a:ea typeface="微软雅黑" pitchFamily="34" charset="-122"/>
                </a:rPr>
                <a:t>OA</a:t>
              </a:r>
              <a:r>
                <a:rPr lang="zh-CN" altLang="en-US" sz="1400" dirty="0" smtClean="0">
                  <a:ea typeface="微软雅黑" pitchFamily="34" charset="-122"/>
                </a:rPr>
                <a:t>协同</a:t>
              </a:r>
              <a:endParaRPr lang="en-US" altLang="zh-CN" sz="1400" dirty="0" smtClean="0"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CN" altLang="en-US" sz="1400" dirty="0" smtClean="0">
                  <a:ea typeface="微软雅黑" pitchFamily="34" charset="-122"/>
                </a:rPr>
                <a:t>单点登录业务系统</a:t>
              </a:r>
              <a:endParaRPr lang="zh-CN" altLang="en-US" sz="1400" dirty="0"/>
            </a:p>
          </p:txBody>
        </p:sp>
      </p:grpSp>
      <p:sp>
        <p:nvSpPr>
          <p:cNvPr id="69" name="灯片编号占位符 6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70" name="圆角矩形 69"/>
          <p:cNvSpPr/>
          <p:nvPr/>
        </p:nvSpPr>
        <p:spPr bwMode="auto">
          <a:xfrm>
            <a:off x="1043608" y="5589240"/>
            <a:ext cx="6840760" cy="1124744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15616" y="558924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与园区内部电话系统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互通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为入驻企业提供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的内部沟通平台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3" name="组合 72"/>
          <p:cNvGrpSpPr/>
          <p:nvPr/>
        </p:nvGrpSpPr>
        <p:grpSpPr>
          <a:xfrm>
            <a:off x="7308304" y="2492896"/>
            <a:ext cx="1718617" cy="2736304"/>
            <a:chOff x="539750" y="1322388"/>
            <a:chExt cx="1631950" cy="3357562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9750" y="1322388"/>
              <a:ext cx="1631950" cy="335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1350" y="1825625"/>
              <a:ext cx="1368425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" name="组合 93"/>
            <p:cNvGrpSpPr>
              <a:grpSpLocks/>
            </p:cNvGrpSpPr>
            <p:nvPr/>
          </p:nvGrpSpPr>
          <p:grpSpPr bwMode="auto">
            <a:xfrm>
              <a:off x="641350" y="1608138"/>
              <a:ext cx="1403350" cy="150812"/>
              <a:chOff x="982634" y="4227518"/>
              <a:chExt cx="1346200" cy="150813"/>
            </a:xfrm>
          </p:grpSpPr>
          <p:pic>
            <p:nvPicPr>
              <p:cNvPr id="124" name="Picture 85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82634" y="4227518"/>
                <a:ext cx="1346200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" name="Rectangle 852"/>
              <p:cNvSpPr>
                <a:spLocks noChangeArrowheads="1"/>
              </p:cNvSpPr>
              <p:nvPr/>
            </p:nvSpPr>
            <p:spPr bwMode="auto">
              <a:xfrm>
                <a:off x="1003272" y="4248156"/>
                <a:ext cx="1314450" cy="115888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26" name="Picture 85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011209" y="4310068"/>
                <a:ext cx="53975" cy="5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" name="Freeform 854"/>
              <p:cNvSpPr>
                <a:spLocks/>
              </p:cNvSpPr>
              <p:nvPr/>
            </p:nvSpPr>
            <p:spPr bwMode="auto">
              <a:xfrm>
                <a:off x="1023909" y="4335468"/>
                <a:ext cx="22225" cy="23813"/>
              </a:xfrm>
              <a:custGeom>
                <a:avLst/>
                <a:gdLst>
                  <a:gd name="T0" fmla="*/ 0 w 14"/>
                  <a:gd name="T1" fmla="*/ 2147483647 h 15"/>
                  <a:gd name="T2" fmla="*/ 2147483647 w 14"/>
                  <a:gd name="T3" fmla="*/ 2147483647 h 15"/>
                  <a:gd name="T4" fmla="*/ 2147483647 w 14"/>
                  <a:gd name="T5" fmla="*/ 2147483647 h 15"/>
                  <a:gd name="T6" fmla="*/ 2147483647 w 14"/>
                  <a:gd name="T7" fmla="*/ 2147483647 h 15"/>
                  <a:gd name="T8" fmla="*/ 2147483647 w 14"/>
                  <a:gd name="T9" fmla="*/ 0 h 15"/>
                  <a:gd name="T10" fmla="*/ 0 w 14"/>
                  <a:gd name="T11" fmla="*/ 2147483647 h 15"/>
                  <a:gd name="T12" fmla="*/ 0 w 14"/>
                  <a:gd name="T13" fmla="*/ 214748364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1"/>
                    </a:moveTo>
                    <a:lnTo>
                      <a:pt x="7" y="15"/>
                    </a:lnTo>
                    <a:lnTo>
                      <a:pt x="14" y="11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28" name="Picture 85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011209" y="4227518"/>
                <a:ext cx="53975" cy="5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" name="Freeform 856"/>
              <p:cNvSpPr>
                <a:spLocks/>
              </p:cNvSpPr>
              <p:nvPr/>
            </p:nvSpPr>
            <p:spPr bwMode="auto">
              <a:xfrm>
                <a:off x="1023909" y="4252918"/>
                <a:ext cx="22225" cy="23813"/>
              </a:xfrm>
              <a:custGeom>
                <a:avLst/>
                <a:gdLst>
                  <a:gd name="T0" fmla="*/ 0 w 14"/>
                  <a:gd name="T1" fmla="*/ 2147483647 h 15"/>
                  <a:gd name="T2" fmla="*/ 2147483647 w 14"/>
                  <a:gd name="T3" fmla="*/ 2147483647 h 15"/>
                  <a:gd name="T4" fmla="*/ 2147483647 w 14"/>
                  <a:gd name="T5" fmla="*/ 2147483647 h 15"/>
                  <a:gd name="T6" fmla="*/ 2147483647 w 14"/>
                  <a:gd name="T7" fmla="*/ 2147483647 h 15"/>
                  <a:gd name="T8" fmla="*/ 2147483647 w 14"/>
                  <a:gd name="T9" fmla="*/ 0 h 15"/>
                  <a:gd name="T10" fmla="*/ 0 w 14"/>
                  <a:gd name="T11" fmla="*/ 2147483647 h 15"/>
                  <a:gd name="T12" fmla="*/ 0 w 14"/>
                  <a:gd name="T13" fmla="*/ 214748364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1"/>
                    </a:moveTo>
                    <a:lnTo>
                      <a:pt x="7" y="15"/>
                    </a:lnTo>
                    <a:lnTo>
                      <a:pt x="14" y="11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30" name="Picture 857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260572" y="4310068"/>
                <a:ext cx="53975" cy="5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1" name="Freeform 858"/>
              <p:cNvSpPr>
                <a:spLocks/>
              </p:cNvSpPr>
              <p:nvPr/>
            </p:nvSpPr>
            <p:spPr bwMode="auto">
              <a:xfrm>
                <a:off x="2276447" y="4335468"/>
                <a:ext cx="20638" cy="23813"/>
              </a:xfrm>
              <a:custGeom>
                <a:avLst/>
                <a:gdLst>
                  <a:gd name="T0" fmla="*/ 0 w 13"/>
                  <a:gd name="T1" fmla="*/ 2147483647 h 15"/>
                  <a:gd name="T2" fmla="*/ 2147483647 w 13"/>
                  <a:gd name="T3" fmla="*/ 2147483647 h 15"/>
                  <a:gd name="T4" fmla="*/ 2147483647 w 13"/>
                  <a:gd name="T5" fmla="*/ 2147483647 h 15"/>
                  <a:gd name="T6" fmla="*/ 2147483647 w 13"/>
                  <a:gd name="T7" fmla="*/ 2147483647 h 15"/>
                  <a:gd name="T8" fmla="*/ 2147483647 w 13"/>
                  <a:gd name="T9" fmla="*/ 0 h 15"/>
                  <a:gd name="T10" fmla="*/ 0 w 13"/>
                  <a:gd name="T11" fmla="*/ 2147483647 h 15"/>
                  <a:gd name="T12" fmla="*/ 0 w 13"/>
                  <a:gd name="T13" fmla="*/ 214748364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5"/>
                  <a:gd name="T23" fmla="*/ 13 w 1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5">
                    <a:moveTo>
                      <a:pt x="0" y="11"/>
                    </a:moveTo>
                    <a:lnTo>
                      <a:pt x="6" y="15"/>
                    </a:lnTo>
                    <a:lnTo>
                      <a:pt x="13" y="11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32" name="Picture 85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260572" y="4227518"/>
                <a:ext cx="53975" cy="5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" name="Freeform 860"/>
              <p:cNvSpPr>
                <a:spLocks/>
              </p:cNvSpPr>
              <p:nvPr/>
            </p:nvSpPr>
            <p:spPr bwMode="auto">
              <a:xfrm>
                <a:off x="2276447" y="4252918"/>
                <a:ext cx="20638" cy="23813"/>
              </a:xfrm>
              <a:custGeom>
                <a:avLst/>
                <a:gdLst>
                  <a:gd name="T0" fmla="*/ 0 w 13"/>
                  <a:gd name="T1" fmla="*/ 2147483647 h 15"/>
                  <a:gd name="T2" fmla="*/ 2147483647 w 13"/>
                  <a:gd name="T3" fmla="*/ 2147483647 h 15"/>
                  <a:gd name="T4" fmla="*/ 2147483647 w 13"/>
                  <a:gd name="T5" fmla="*/ 2147483647 h 15"/>
                  <a:gd name="T6" fmla="*/ 2147483647 w 13"/>
                  <a:gd name="T7" fmla="*/ 2147483647 h 15"/>
                  <a:gd name="T8" fmla="*/ 2147483647 w 13"/>
                  <a:gd name="T9" fmla="*/ 0 h 15"/>
                  <a:gd name="T10" fmla="*/ 0 w 13"/>
                  <a:gd name="T11" fmla="*/ 2147483647 h 15"/>
                  <a:gd name="T12" fmla="*/ 0 w 13"/>
                  <a:gd name="T13" fmla="*/ 214748364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5"/>
                  <a:gd name="T23" fmla="*/ 13 w 1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5">
                    <a:moveTo>
                      <a:pt x="0" y="11"/>
                    </a:moveTo>
                    <a:lnTo>
                      <a:pt x="6" y="15"/>
                    </a:lnTo>
                    <a:lnTo>
                      <a:pt x="13" y="11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4" name="Rectangle 861"/>
              <p:cNvSpPr>
                <a:spLocks noChangeArrowheads="1"/>
              </p:cNvSpPr>
              <p:nvPr/>
            </p:nvSpPr>
            <p:spPr bwMode="auto">
              <a:xfrm>
                <a:off x="1093759" y="4256093"/>
                <a:ext cx="617538" cy="82550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5" name="Freeform 862"/>
              <p:cNvSpPr>
                <a:spLocks noEditPoints="1"/>
              </p:cNvSpPr>
              <p:nvPr/>
            </p:nvSpPr>
            <p:spPr bwMode="auto">
              <a:xfrm>
                <a:off x="1096934" y="4267206"/>
                <a:ext cx="592138" cy="65088"/>
              </a:xfrm>
              <a:custGeom>
                <a:avLst/>
                <a:gdLst>
                  <a:gd name="T0" fmla="*/ 0 w 373"/>
                  <a:gd name="T1" fmla="*/ 2147483647 h 41"/>
                  <a:gd name="T2" fmla="*/ 2147483647 w 373"/>
                  <a:gd name="T3" fmla="*/ 2147483647 h 41"/>
                  <a:gd name="T4" fmla="*/ 2147483647 w 373"/>
                  <a:gd name="T5" fmla="*/ 0 h 41"/>
                  <a:gd name="T6" fmla="*/ 0 w 373"/>
                  <a:gd name="T7" fmla="*/ 0 h 41"/>
                  <a:gd name="T8" fmla="*/ 0 w 373"/>
                  <a:gd name="T9" fmla="*/ 2147483647 h 41"/>
                  <a:gd name="T10" fmla="*/ 2147483647 w 373"/>
                  <a:gd name="T11" fmla="*/ 2147483647 h 41"/>
                  <a:gd name="T12" fmla="*/ 2147483647 w 373"/>
                  <a:gd name="T13" fmla="*/ 2147483647 h 41"/>
                  <a:gd name="T14" fmla="*/ 2147483647 w 373"/>
                  <a:gd name="T15" fmla="*/ 0 h 41"/>
                  <a:gd name="T16" fmla="*/ 2147483647 w 373"/>
                  <a:gd name="T17" fmla="*/ 0 h 41"/>
                  <a:gd name="T18" fmla="*/ 2147483647 w 373"/>
                  <a:gd name="T19" fmla="*/ 2147483647 h 41"/>
                  <a:gd name="T20" fmla="*/ 2147483647 w 373"/>
                  <a:gd name="T21" fmla="*/ 2147483647 h 41"/>
                  <a:gd name="T22" fmla="*/ 2147483647 w 373"/>
                  <a:gd name="T23" fmla="*/ 2147483647 h 41"/>
                  <a:gd name="T24" fmla="*/ 2147483647 w 373"/>
                  <a:gd name="T25" fmla="*/ 2147483647 h 41"/>
                  <a:gd name="T26" fmla="*/ 2147483647 w 373"/>
                  <a:gd name="T27" fmla="*/ 2147483647 h 41"/>
                  <a:gd name="T28" fmla="*/ 2147483647 w 373"/>
                  <a:gd name="T29" fmla="*/ 2147483647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3"/>
                  <a:gd name="T46" fmla="*/ 0 h 41"/>
                  <a:gd name="T47" fmla="*/ 373 w 373"/>
                  <a:gd name="T48" fmla="*/ 41 h 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3" h="41">
                    <a:moveTo>
                      <a:pt x="0" y="41"/>
                    </a:moveTo>
                    <a:lnTo>
                      <a:pt x="147" y="41"/>
                    </a:lnTo>
                    <a:lnTo>
                      <a:pt x="147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  <a:moveTo>
                      <a:pt x="172" y="41"/>
                    </a:moveTo>
                    <a:lnTo>
                      <a:pt x="319" y="41"/>
                    </a:lnTo>
                    <a:lnTo>
                      <a:pt x="319" y="0"/>
                    </a:lnTo>
                    <a:lnTo>
                      <a:pt x="172" y="0"/>
                    </a:lnTo>
                    <a:lnTo>
                      <a:pt x="172" y="41"/>
                    </a:lnTo>
                    <a:close/>
                    <a:moveTo>
                      <a:pt x="348" y="41"/>
                    </a:moveTo>
                    <a:lnTo>
                      <a:pt x="373" y="41"/>
                    </a:lnTo>
                    <a:lnTo>
                      <a:pt x="373" y="21"/>
                    </a:lnTo>
                    <a:lnTo>
                      <a:pt x="348" y="21"/>
                    </a:lnTo>
                    <a:lnTo>
                      <a:pt x="348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6" name="Rectangle 863"/>
              <p:cNvSpPr>
                <a:spLocks noChangeArrowheads="1"/>
              </p:cNvSpPr>
              <p:nvPr/>
            </p:nvSpPr>
            <p:spPr bwMode="auto">
              <a:xfrm>
                <a:off x="1093759" y="4256093"/>
                <a:ext cx="617538" cy="82550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7" name="Rectangle 864"/>
              <p:cNvSpPr>
                <a:spLocks noChangeArrowheads="1"/>
              </p:cNvSpPr>
              <p:nvPr/>
            </p:nvSpPr>
            <p:spPr bwMode="auto">
              <a:xfrm>
                <a:off x="1096934" y="4267206"/>
                <a:ext cx="233363" cy="65088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8" name="Rectangle 865"/>
              <p:cNvSpPr>
                <a:spLocks noChangeArrowheads="1"/>
              </p:cNvSpPr>
              <p:nvPr/>
            </p:nvSpPr>
            <p:spPr bwMode="auto">
              <a:xfrm>
                <a:off x="1369984" y="4267206"/>
                <a:ext cx="233363" cy="65088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9" name="Rectangle 866"/>
              <p:cNvSpPr>
                <a:spLocks noChangeArrowheads="1"/>
              </p:cNvSpPr>
              <p:nvPr/>
            </p:nvSpPr>
            <p:spPr bwMode="auto">
              <a:xfrm>
                <a:off x="1649384" y="4300543"/>
                <a:ext cx="39688" cy="31750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0" name="Freeform 867"/>
              <p:cNvSpPr>
                <a:spLocks noEditPoints="1"/>
              </p:cNvSpPr>
              <p:nvPr/>
            </p:nvSpPr>
            <p:spPr bwMode="auto">
              <a:xfrm>
                <a:off x="1098522" y="4302131"/>
                <a:ext cx="588963" cy="28575"/>
              </a:xfrm>
              <a:custGeom>
                <a:avLst/>
                <a:gdLst>
                  <a:gd name="T0" fmla="*/ 2147483647 w 371"/>
                  <a:gd name="T1" fmla="*/ 2147483647 h 18"/>
                  <a:gd name="T2" fmla="*/ 2147483647 w 371"/>
                  <a:gd name="T3" fmla="*/ 2147483647 h 18"/>
                  <a:gd name="T4" fmla="*/ 2147483647 w 371"/>
                  <a:gd name="T5" fmla="*/ 2147483647 h 18"/>
                  <a:gd name="T6" fmla="*/ 2147483647 w 371"/>
                  <a:gd name="T7" fmla="*/ 0 h 18"/>
                  <a:gd name="T8" fmla="*/ 2147483647 w 371"/>
                  <a:gd name="T9" fmla="*/ 2147483647 h 18"/>
                  <a:gd name="T10" fmla="*/ 2147483647 w 371"/>
                  <a:gd name="T11" fmla="*/ 2147483647 h 18"/>
                  <a:gd name="T12" fmla="*/ 2147483647 w 371"/>
                  <a:gd name="T13" fmla="*/ 2147483647 h 18"/>
                  <a:gd name="T14" fmla="*/ 2147483647 w 371"/>
                  <a:gd name="T15" fmla="*/ 0 h 18"/>
                  <a:gd name="T16" fmla="*/ 2147483647 w 371"/>
                  <a:gd name="T17" fmla="*/ 2147483647 h 18"/>
                  <a:gd name="T18" fmla="*/ 2147483647 w 371"/>
                  <a:gd name="T19" fmla="*/ 2147483647 h 18"/>
                  <a:gd name="T20" fmla="*/ 2147483647 w 371"/>
                  <a:gd name="T21" fmla="*/ 2147483647 h 18"/>
                  <a:gd name="T22" fmla="*/ 2147483647 w 371"/>
                  <a:gd name="T23" fmla="*/ 2147483647 h 18"/>
                  <a:gd name="T24" fmla="*/ 2147483647 w 371"/>
                  <a:gd name="T25" fmla="*/ 2147483647 h 18"/>
                  <a:gd name="T26" fmla="*/ 2147483647 w 371"/>
                  <a:gd name="T27" fmla="*/ 2147483647 h 18"/>
                  <a:gd name="T28" fmla="*/ 2147483647 w 371"/>
                  <a:gd name="T29" fmla="*/ 2147483647 h 18"/>
                  <a:gd name="T30" fmla="*/ 2147483647 w 371"/>
                  <a:gd name="T31" fmla="*/ 2147483647 h 18"/>
                  <a:gd name="T32" fmla="*/ 2147483647 w 371"/>
                  <a:gd name="T33" fmla="*/ 0 h 18"/>
                  <a:gd name="T34" fmla="*/ 2147483647 w 371"/>
                  <a:gd name="T35" fmla="*/ 2147483647 h 18"/>
                  <a:gd name="T36" fmla="*/ 2147483647 w 371"/>
                  <a:gd name="T37" fmla="*/ 2147483647 h 18"/>
                  <a:gd name="T38" fmla="*/ 2147483647 w 371"/>
                  <a:gd name="T39" fmla="*/ 2147483647 h 18"/>
                  <a:gd name="T40" fmla="*/ 2147483647 w 371"/>
                  <a:gd name="T41" fmla="*/ 0 h 18"/>
                  <a:gd name="T42" fmla="*/ 0 w 371"/>
                  <a:gd name="T43" fmla="*/ 2147483647 h 18"/>
                  <a:gd name="T44" fmla="*/ 2147483647 w 371"/>
                  <a:gd name="T45" fmla="*/ 2147483647 h 18"/>
                  <a:gd name="T46" fmla="*/ 2147483647 w 371"/>
                  <a:gd name="T47" fmla="*/ 2147483647 h 18"/>
                  <a:gd name="T48" fmla="*/ 2147483647 w 371"/>
                  <a:gd name="T49" fmla="*/ 2147483647 h 18"/>
                  <a:gd name="T50" fmla="*/ 0 w 371"/>
                  <a:gd name="T51" fmla="*/ 2147483647 h 18"/>
                  <a:gd name="T52" fmla="*/ 2147483647 w 371"/>
                  <a:gd name="T53" fmla="*/ 2147483647 h 18"/>
                  <a:gd name="T54" fmla="*/ 2147483647 w 371"/>
                  <a:gd name="T55" fmla="*/ 2147483647 h 18"/>
                  <a:gd name="T56" fmla="*/ 2147483647 w 371"/>
                  <a:gd name="T57" fmla="*/ 2147483647 h 18"/>
                  <a:gd name="T58" fmla="*/ 2147483647 w 371"/>
                  <a:gd name="T59" fmla="*/ 0 h 18"/>
                  <a:gd name="T60" fmla="*/ 2147483647 w 371"/>
                  <a:gd name="T61" fmla="*/ 2147483647 h 18"/>
                  <a:gd name="T62" fmla="*/ 2147483647 w 371"/>
                  <a:gd name="T63" fmla="*/ 2147483647 h 18"/>
                  <a:gd name="T64" fmla="*/ 2147483647 w 371"/>
                  <a:gd name="T65" fmla="*/ 2147483647 h 18"/>
                  <a:gd name="T66" fmla="*/ 2147483647 w 371"/>
                  <a:gd name="T67" fmla="*/ 0 h 18"/>
                  <a:gd name="T68" fmla="*/ 2147483647 w 371"/>
                  <a:gd name="T69" fmla="*/ 2147483647 h 18"/>
                  <a:gd name="T70" fmla="*/ 2147483647 w 371"/>
                  <a:gd name="T71" fmla="*/ 2147483647 h 18"/>
                  <a:gd name="T72" fmla="*/ 2147483647 w 371"/>
                  <a:gd name="T73" fmla="*/ 2147483647 h 18"/>
                  <a:gd name="T74" fmla="*/ 2147483647 w 371"/>
                  <a:gd name="T75" fmla="*/ 2147483647 h 18"/>
                  <a:gd name="T76" fmla="*/ 2147483647 w 371"/>
                  <a:gd name="T77" fmla="*/ 2147483647 h 18"/>
                  <a:gd name="T78" fmla="*/ 2147483647 w 371"/>
                  <a:gd name="T79" fmla="*/ 2147483647 h 18"/>
                  <a:gd name="T80" fmla="*/ 2147483647 w 371"/>
                  <a:gd name="T81" fmla="*/ 2147483647 h 18"/>
                  <a:gd name="T82" fmla="*/ 2147483647 w 371"/>
                  <a:gd name="T83" fmla="*/ 2147483647 h 18"/>
                  <a:gd name="T84" fmla="*/ 2147483647 w 371"/>
                  <a:gd name="T85" fmla="*/ 0 h 18"/>
                  <a:gd name="T86" fmla="*/ 2147483647 w 371"/>
                  <a:gd name="T87" fmla="*/ 2147483647 h 18"/>
                  <a:gd name="T88" fmla="*/ 2147483647 w 371"/>
                  <a:gd name="T89" fmla="*/ 2147483647 h 18"/>
                  <a:gd name="T90" fmla="*/ 2147483647 w 371"/>
                  <a:gd name="T91" fmla="*/ 2147483647 h 18"/>
                  <a:gd name="T92" fmla="*/ 2147483647 w 371"/>
                  <a:gd name="T93" fmla="*/ 0 h 18"/>
                  <a:gd name="T94" fmla="*/ 2147483647 w 371"/>
                  <a:gd name="T95" fmla="*/ 2147483647 h 18"/>
                  <a:gd name="T96" fmla="*/ 2147483647 w 371"/>
                  <a:gd name="T97" fmla="*/ 2147483647 h 18"/>
                  <a:gd name="T98" fmla="*/ 2147483647 w 371"/>
                  <a:gd name="T99" fmla="*/ 2147483647 h 18"/>
                  <a:gd name="T100" fmla="*/ 2147483647 w 371"/>
                  <a:gd name="T101" fmla="*/ 2147483647 h 18"/>
                  <a:gd name="T102" fmla="*/ 2147483647 w 371"/>
                  <a:gd name="T103" fmla="*/ 2147483647 h 18"/>
                  <a:gd name="T104" fmla="*/ 2147483647 w 371"/>
                  <a:gd name="T105" fmla="*/ 2147483647 h 18"/>
                  <a:gd name="T106" fmla="*/ 2147483647 w 371"/>
                  <a:gd name="T107" fmla="*/ 2147483647 h 18"/>
                  <a:gd name="T108" fmla="*/ 2147483647 w 371"/>
                  <a:gd name="T109" fmla="*/ 2147483647 h 18"/>
                  <a:gd name="T110" fmla="*/ 2147483647 w 371"/>
                  <a:gd name="T111" fmla="*/ 0 h 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1"/>
                  <a:gd name="T169" fmla="*/ 0 h 18"/>
                  <a:gd name="T170" fmla="*/ 371 w 371"/>
                  <a:gd name="T171" fmla="*/ 18 h 1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1" h="18">
                    <a:moveTo>
                      <a:pt x="123" y="14"/>
                    </a:moveTo>
                    <a:lnTo>
                      <a:pt x="128" y="14"/>
                    </a:lnTo>
                    <a:lnTo>
                      <a:pt x="128" y="17"/>
                    </a:lnTo>
                    <a:lnTo>
                      <a:pt x="131" y="17"/>
                    </a:lnTo>
                    <a:lnTo>
                      <a:pt x="131" y="18"/>
                    </a:lnTo>
                    <a:lnTo>
                      <a:pt x="137" y="18"/>
                    </a:lnTo>
                    <a:lnTo>
                      <a:pt x="137" y="17"/>
                    </a:lnTo>
                    <a:lnTo>
                      <a:pt x="140" y="17"/>
                    </a:lnTo>
                    <a:lnTo>
                      <a:pt x="140" y="14"/>
                    </a:lnTo>
                    <a:lnTo>
                      <a:pt x="145" y="14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14"/>
                    </a:lnTo>
                    <a:close/>
                    <a:moveTo>
                      <a:pt x="98" y="14"/>
                    </a:moveTo>
                    <a:lnTo>
                      <a:pt x="104" y="14"/>
                    </a:lnTo>
                    <a:lnTo>
                      <a:pt x="104" y="17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12" y="18"/>
                    </a:lnTo>
                    <a:lnTo>
                      <a:pt x="112" y="17"/>
                    </a:lnTo>
                    <a:lnTo>
                      <a:pt x="115" y="17"/>
                    </a:lnTo>
                    <a:lnTo>
                      <a:pt x="115" y="14"/>
                    </a:lnTo>
                    <a:lnTo>
                      <a:pt x="121" y="14"/>
                    </a:lnTo>
                    <a:lnTo>
                      <a:pt x="121" y="0"/>
                    </a:lnTo>
                    <a:lnTo>
                      <a:pt x="98" y="0"/>
                    </a:lnTo>
                    <a:lnTo>
                      <a:pt x="98" y="14"/>
                    </a:lnTo>
                    <a:close/>
                    <a:moveTo>
                      <a:pt x="73" y="14"/>
                    </a:moveTo>
                    <a:lnTo>
                      <a:pt x="79" y="14"/>
                    </a:lnTo>
                    <a:lnTo>
                      <a:pt x="79" y="17"/>
                    </a:lnTo>
                    <a:lnTo>
                      <a:pt x="82" y="17"/>
                    </a:lnTo>
                    <a:lnTo>
                      <a:pt x="82" y="18"/>
                    </a:lnTo>
                    <a:lnTo>
                      <a:pt x="88" y="18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91" y="14"/>
                    </a:lnTo>
                    <a:lnTo>
                      <a:pt x="97" y="14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73" y="14"/>
                    </a:lnTo>
                    <a:close/>
                    <a:moveTo>
                      <a:pt x="49" y="14"/>
                    </a:moveTo>
                    <a:lnTo>
                      <a:pt x="55" y="14"/>
                    </a:lnTo>
                    <a:lnTo>
                      <a:pt x="55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6" y="14"/>
                    </a:lnTo>
                    <a:lnTo>
                      <a:pt x="72" y="14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49" y="14"/>
                    </a:lnTo>
                    <a:close/>
                    <a:moveTo>
                      <a:pt x="25" y="14"/>
                    </a:moveTo>
                    <a:lnTo>
                      <a:pt x="30" y="14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1" y="14"/>
                    </a:lnTo>
                    <a:lnTo>
                      <a:pt x="47" y="14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25" y="14"/>
                    </a:lnTo>
                    <a:close/>
                    <a:moveTo>
                      <a:pt x="0" y="14"/>
                    </a:moveTo>
                    <a:lnTo>
                      <a:pt x="6" y="14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  <a:moveTo>
                      <a:pt x="172" y="14"/>
                    </a:moveTo>
                    <a:lnTo>
                      <a:pt x="177" y="14"/>
                    </a:lnTo>
                    <a:lnTo>
                      <a:pt x="177" y="17"/>
                    </a:lnTo>
                    <a:lnTo>
                      <a:pt x="180" y="17"/>
                    </a:lnTo>
                    <a:lnTo>
                      <a:pt x="180" y="18"/>
                    </a:lnTo>
                    <a:lnTo>
                      <a:pt x="186" y="18"/>
                    </a:lnTo>
                    <a:lnTo>
                      <a:pt x="186" y="17"/>
                    </a:lnTo>
                    <a:lnTo>
                      <a:pt x="188" y="17"/>
                    </a:lnTo>
                    <a:lnTo>
                      <a:pt x="188" y="14"/>
                    </a:lnTo>
                    <a:lnTo>
                      <a:pt x="194" y="14"/>
                    </a:lnTo>
                    <a:lnTo>
                      <a:pt x="194" y="0"/>
                    </a:lnTo>
                    <a:lnTo>
                      <a:pt x="172" y="0"/>
                    </a:lnTo>
                    <a:lnTo>
                      <a:pt x="172" y="14"/>
                    </a:lnTo>
                    <a:close/>
                    <a:moveTo>
                      <a:pt x="196" y="14"/>
                    </a:moveTo>
                    <a:lnTo>
                      <a:pt x="202" y="14"/>
                    </a:lnTo>
                    <a:lnTo>
                      <a:pt x="202" y="17"/>
                    </a:lnTo>
                    <a:lnTo>
                      <a:pt x="205" y="17"/>
                    </a:lnTo>
                    <a:lnTo>
                      <a:pt x="205" y="18"/>
                    </a:lnTo>
                    <a:lnTo>
                      <a:pt x="211" y="18"/>
                    </a:lnTo>
                    <a:lnTo>
                      <a:pt x="211" y="17"/>
                    </a:lnTo>
                    <a:lnTo>
                      <a:pt x="213" y="17"/>
                    </a:lnTo>
                    <a:lnTo>
                      <a:pt x="213" y="14"/>
                    </a:lnTo>
                    <a:lnTo>
                      <a:pt x="219" y="14"/>
                    </a:lnTo>
                    <a:lnTo>
                      <a:pt x="219" y="0"/>
                    </a:lnTo>
                    <a:lnTo>
                      <a:pt x="196" y="0"/>
                    </a:lnTo>
                    <a:lnTo>
                      <a:pt x="196" y="14"/>
                    </a:lnTo>
                    <a:close/>
                    <a:moveTo>
                      <a:pt x="221" y="14"/>
                    </a:moveTo>
                    <a:lnTo>
                      <a:pt x="226" y="14"/>
                    </a:lnTo>
                    <a:lnTo>
                      <a:pt x="226" y="17"/>
                    </a:lnTo>
                    <a:lnTo>
                      <a:pt x="229" y="17"/>
                    </a:lnTo>
                    <a:lnTo>
                      <a:pt x="229" y="18"/>
                    </a:lnTo>
                    <a:lnTo>
                      <a:pt x="235" y="18"/>
                    </a:lnTo>
                    <a:lnTo>
                      <a:pt x="235" y="17"/>
                    </a:lnTo>
                    <a:lnTo>
                      <a:pt x="238" y="17"/>
                    </a:lnTo>
                    <a:lnTo>
                      <a:pt x="238" y="14"/>
                    </a:lnTo>
                    <a:lnTo>
                      <a:pt x="244" y="14"/>
                    </a:lnTo>
                    <a:lnTo>
                      <a:pt x="244" y="0"/>
                    </a:lnTo>
                    <a:lnTo>
                      <a:pt x="221" y="0"/>
                    </a:lnTo>
                    <a:lnTo>
                      <a:pt x="221" y="14"/>
                    </a:lnTo>
                    <a:close/>
                    <a:moveTo>
                      <a:pt x="245" y="14"/>
                    </a:moveTo>
                    <a:lnTo>
                      <a:pt x="251" y="14"/>
                    </a:lnTo>
                    <a:lnTo>
                      <a:pt x="251" y="17"/>
                    </a:lnTo>
                    <a:lnTo>
                      <a:pt x="254" y="17"/>
                    </a:lnTo>
                    <a:lnTo>
                      <a:pt x="254" y="18"/>
                    </a:lnTo>
                    <a:lnTo>
                      <a:pt x="259" y="18"/>
                    </a:lnTo>
                    <a:lnTo>
                      <a:pt x="259" y="17"/>
                    </a:lnTo>
                    <a:lnTo>
                      <a:pt x="262" y="17"/>
                    </a:lnTo>
                    <a:lnTo>
                      <a:pt x="262" y="14"/>
                    </a:lnTo>
                    <a:lnTo>
                      <a:pt x="268" y="14"/>
                    </a:lnTo>
                    <a:lnTo>
                      <a:pt x="268" y="0"/>
                    </a:lnTo>
                    <a:lnTo>
                      <a:pt x="245" y="0"/>
                    </a:lnTo>
                    <a:lnTo>
                      <a:pt x="245" y="14"/>
                    </a:lnTo>
                    <a:close/>
                    <a:moveTo>
                      <a:pt x="269" y="14"/>
                    </a:moveTo>
                    <a:lnTo>
                      <a:pt x="275" y="14"/>
                    </a:lnTo>
                    <a:lnTo>
                      <a:pt x="275" y="17"/>
                    </a:lnTo>
                    <a:lnTo>
                      <a:pt x="278" y="17"/>
                    </a:lnTo>
                    <a:lnTo>
                      <a:pt x="278" y="18"/>
                    </a:lnTo>
                    <a:lnTo>
                      <a:pt x="284" y="18"/>
                    </a:lnTo>
                    <a:lnTo>
                      <a:pt x="284" y="17"/>
                    </a:lnTo>
                    <a:lnTo>
                      <a:pt x="287" y="17"/>
                    </a:lnTo>
                    <a:lnTo>
                      <a:pt x="287" y="14"/>
                    </a:lnTo>
                    <a:lnTo>
                      <a:pt x="292" y="14"/>
                    </a:lnTo>
                    <a:lnTo>
                      <a:pt x="292" y="0"/>
                    </a:lnTo>
                    <a:lnTo>
                      <a:pt x="269" y="0"/>
                    </a:lnTo>
                    <a:lnTo>
                      <a:pt x="269" y="14"/>
                    </a:lnTo>
                    <a:close/>
                    <a:moveTo>
                      <a:pt x="294" y="14"/>
                    </a:moveTo>
                    <a:lnTo>
                      <a:pt x="300" y="14"/>
                    </a:lnTo>
                    <a:lnTo>
                      <a:pt x="300" y="17"/>
                    </a:lnTo>
                    <a:lnTo>
                      <a:pt x="302" y="17"/>
                    </a:lnTo>
                    <a:lnTo>
                      <a:pt x="302" y="18"/>
                    </a:lnTo>
                    <a:lnTo>
                      <a:pt x="308" y="18"/>
                    </a:lnTo>
                    <a:lnTo>
                      <a:pt x="308" y="17"/>
                    </a:lnTo>
                    <a:lnTo>
                      <a:pt x="311" y="17"/>
                    </a:lnTo>
                    <a:lnTo>
                      <a:pt x="311" y="14"/>
                    </a:lnTo>
                    <a:lnTo>
                      <a:pt x="317" y="14"/>
                    </a:lnTo>
                    <a:lnTo>
                      <a:pt x="317" y="0"/>
                    </a:lnTo>
                    <a:lnTo>
                      <a:pt x="294" y="0"/>
                    </a:lnTo>
                    <a:lnTo>
                      <a:pt x="294" y="14"/>
                    </a:lnTo>
                    <a:close/>
                    <a:moveTo>
                      <a:pt x="348" y="14"/>
                    </a:moveTo>
                    <a:lnTo>
                      <a:pt x="354" y="14"/>
                    </a:lnTo>
                    <a:lnTo>
                      <a:pt x="354" y="17"/>
                    </a:lnTo>
                    <a:lnTo>
                      <a:pt x="357" y="17"/>
                    </a:lnTo>
                    <a:lnTo>
                      <a:pt x="357" y="18"/>
                    </a:lnTo>
                    <a:lnTo>
                      <a:pt x="362" y="18"/>
                    </a:lnTo>
                    <a:lnTo>
                      <a:pt x="362" y="17"/>
                    </a:lnTo>
                    <a:lnTo>
                      <a:pt x="365" y="17"/>
                    </a:lnTo>
                    <a:lnTo>
                      <a:pt x="365" y="14"/>
                    </a:lnTo>
                    <a:lnTo>
                      <a:pt x="371" y="14"/>
                    </a:lnTo>
                    <a:lnTo>
                      <a:pt x="371" y="0"/>
                    </a:lnTo>
                    <a:lnTo>
                      <a:pt x="348" y="0"/>
                    </a:lnTo>
                    <a:lnTo>
                      <a:pt x="34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1" name="Freeform 868"/>
              <p:cNvSpPr>
                <a:spLocks noEditPoints="1"/>
              </p:cNvSpPr>
              <p:nvPr/>
            </p:nvSpPr>
            <p:spPr bwMode="auto">
              <a:xfrm>
                <a:off x="1108047" y="4302131"/>
                <a:ext cx="569913" cy="7938"/>
              </a:xfrm>
              <a:custGeom>
                <a:avLst/>
                <a:gdLst>
                  <a:gd name="T0" fmla="*/ 2147483647 w 359"/>
                  <a:gd name="T1" fmla="*/ 2147483647 h 5"/>
                  <a:gd name="T2" fmla="*/ 2147483647 w 359"/>
                  <a:gd name="T3" fmla="*/ 0 h 5"/>
                  <a:gd name="T4" fmla="*/ 2147483647 w 359"/>
                  <a:gd name="T5" fmla="*/ 2147483647 h 5"/>
                  <a:gd name="T6" fmla="*/ 2147483647 w 359"/>
                  <a:gd name="T7" fmla="*/ 0 h 5"/>
                  <a:gd name="T8" fmla="*/ 2147483647 w 359"/>
                  <a:gd name="T9" fmla="*/ 2147483647 h 5"/>
                  <a:gd name="T10" fmla="*/ 2147483647 w 359"/>
                  <a:gd name="T11" fmla="*/ 2147483647 h 5"/>
                  <a:gd name="T12" fmla="*/ 2147483647 w 359"/>
                  <a:gd name="T13" fmla="*/ 0 h 5"/>
                  <a:gd name="T14" fmla="*/ 2147483647 w 359"/>
                  <a:gd name="T15" fmla="*/ 2147483647 h 5"/>
                  <a:gd name="T16" fmla="*/ 2147483647 w 359"/>
                  <a:gd name="T17" fmla="*/ 0 h 5"/>
                  <a:gd name="T18" fmla="*/ 2147483647 w 359"/>
                  <a:gd name="T19" fmla="*/ 2147483647 h 5"/>
                  <a:gd name="T20" fmla="*/ 2147483647 w 359"/>
                  <a:gd name="T21" fmla="*/ 2147483647 h 5"/>
                  <a:gd name="T22" fmla="*/ 2147483647 w 359"/>
                  <a:gd name="T23" fmla="*/ 0 h 5"/>
                  <a:gd name="T24" fmla="*/ 0 w 359"/>
                  <a:gd name="T25" fmla="*/ 2147483647 h 5"/>
                  <a:gd name="T26" fmla="*/ 2147483647 w 359"/>
                  <a:gd name="T27" fmla="*/ 0 h 5"/>
                  <a:gd name="T28" fmla="*/ 0 w 359"/>
                  <a:gd name="T29" fmla="*/ 2147483647 h 5"/>
                  <a:gd name="T30" fmla="*/ 2147483647 w 359"/>
                  <a:gd name="T31" fmla="*/ 2147483647 h 5"/>
                  <a:gd name="T32" fmla="*/ 2147483647 w 359"/>
                  <a:gd name="T33" fmla="*/ 0 h 5"/>
                  <a:gd name="T34" fmla="*/ 2147483647 w 359"/>
                  <a:gd name="T35" fmla="*/ 2147483647 h 5"/>
                  <a:gd name="T36" fmla="*/ 2147483647 w 359"/>
                  <a:gd name="T37" fmla="*/ 0 h 5"/>
                  <a:gd name="T38" fmla="*/ 2147483647 w 359"/>
                  <a:gd name="T39" fmla="*/ 2147483647 h 5"/>
                  <a:gd name="T40" fmla="*/ 2147483647 w 359"/>
                  <a:gd name="T41" fmla="*/ 2147483647 h 5"/>
                  <a:gd name="T42" fmla="*/ 2147483647 w 359"/>
                  <a:gd name="T43" fmla="*/ 0 h 5"/>
                  <a:gd name="T44" fmla="*/ 2147483647 w 359"/>
                  <a:gd name="T45" fmla="*/ 2147483647 h 5"/>
                  <a:gd name="T46" fmla="*/ 2147483647 w 359"/>
                  <a:gd name="T47" fmla="*/ 0 h 5"/>
                  <a:gd name="T48" fmla="*/ 2147483647 w 359"/>
                  <a:gd name="T49" fmla="*/ 2147483647 h 5"/>
                  <a:gd name="T50" fmla="*/ 2147483647 w 359"/>
                  <a:gd name="T51" fmla="*/ 2147483647 h 5"/>
                  <a:gd name="T52" fmla="*/ 2147483647 w 359"/>
                  <a:gd name="T53" fmla="*/ 0 h 5"/>
                  <a:gd name="T54" fmla="*/ 2147483647 w 359"/>
                  <a:gd name="T55" fmla="*/ 2147483647 h 5"/>
                  <a:gd name="T56" fmla="*/ 2147483647 w 359"/>
                  <a:gd name="T57" fmla="*/ 0 h 5"/>
                  <a:gd name="T58" fmla="*/ 2147483647 w 359"/>
                  <a:gd name="T59" fmla="*/ 2147483647 h 5"/>
                  <a:gd name="T60" fmla="*/ 2147483647 w 359"/>
                  <a:gd name="T61" fmla="*/ 2147483647 h 5"/>
                  <a:gd name="T62" fmla="*/ 2147483647 w 359"/>
                  <a:gd name="T63" fmla="*/ 0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9"/>
                  <a:gd name="T97" fmla="*/ 0 h 5"/>
                  <a:gd name="T98" fmla="*/ 359 w 359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9" h="5">
                    <a:moveTo>
                      <a:pt x="123" y="5"/>
                    </a:moveTo>
                    <a:lnTo>
                      <a:pt x="133" y="5"/>
                    </a:lnTo>
                    <a:lnTo>
                      <a:pt x="133" y="0"/>
                    </a:lnTo>
                    <a:lnTo>
                      <a:pt x="123" y="0"/>
                    </a:lnTo>
                    <a:lnTo>
                      <a:pt x="123" y="5"/>
                    </a:lnTo>
                    <a:close/>
                    <a:moveTo>
                      <a:pt x="99" y="5"/>
                    </a:moveTo>
                    <a:lnTo>
                      <a:pt x="108" y="5"/>
                    </a:lnTo>
                    <a:lnTo>
                      <a:pt x="108" y="0"/>
                    </a:lnTo>
                    <a:lnTo>
                      <a:pt x="99" y="0"/>
                    </a:lnTo>
                    <a:lnTo>
                      <a:pt x="99" y="5"/>
                    </a:lnTo>
                    <a:close/>
                    <a:moveTo>
                      <a:pt x="74" y="5"/>
                    </a:moveTo>
                    <a:lnTo>
                      <a:pt x="84" y="5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74" y="5"/>
                    </a:lnTo>
                    <a:close/>
                    <a:moveTo>
                      <a:pt x="49" y="5"/>
                    </a:moveTo>
                    <a:lnTo>
                      <a:pt x="59" y="5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9" y="5"/>
                    </a:lnTo>
                    <a:close/>
                    <a:moveTo>
                      <a:pt x="25" y="5"/>
                    </a:moveTo>
                    <a:lnTo>
                      <a:pt x="35" y="5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25" y="5"/>
                    </a:lnTo>
                    <a:close/>
                    <a:moveTo>
                      <a:pt x="0" y="5"/>
                    </a:moveTo>
                    <a:lnTo>
                      <a:pt x="10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  <a:moveTo>
                      <a:pt x="172" y="5"/>
                    </a:moveTo>
                    <a:lnTo>
                      <a:pt x="182" y="5"/>
                    </a:lnTo>
                    <a:lnTo>
                      <a:pt x="182" y="0"/>
                    </a:lnTo>
                    <a:lnTo>
                      <a:pt x="172" y="0"/>
                    </a:lnTo>
                    <a:lnTo>
                      <a:pt x="172" y="5"/>
                    </a:lnTo>
                    <a:close/>
                    <a:moveTo>
                      <a:pt x="196" y="5"/>
                    </a:moveTo>
                    <a:lnTo>
                      <a:pt x="206" y="5"/>
                    </a:lnTo>
                    <a:lnTo>
                      <a:pt x="206" y="0"/>
                    </a:lnTo>
                    <a:lnTo>
                      <a:pt x="196" y="0"/>
                    </a:lnTo>
                    <a:lnTo>
                      <a:pt x="196" y="5"/>
                    </a:lnTo>
                    <a:close/>
                    <a:moveTo>
                      <a:pt x="221" y="5"/>
                    </a:moveTo>
                    <a:lnTo>
                      <a:pt x="231" y="5"/>
                    </a:lnTo>
                    <a:lnTo>
                      <a:pt x="231" y="0"/>
                    </a:lnTo>
                    <a:lnTo>
                      <a:pt x="221" y="0"/>
                    </a:lnTo>
                    <a:lnTo>
                      <a:pt x="221" y="5"/>
                    </a:lnTo>
                    <a:close/>
                    <a:moveTo>
                      <a:pt x="246" y="5"/>
                    </a:moveTo>
                    <a:lnTo>
                      <a:pt x="255" y="5"/>
                    </a:lnTo>
                    <a:lnTo>
                      <a:pt x="255" y="0"/>
                    </a:lnTo>
                    <a:lnTo>
                      <a:pt x="246" y="0"/>
                    </a:lnTo>
                    <a:lnTo>
                      <a:pt x="246" y="5"/>
                    </a:lnTo>
                    <a:close/>
                    <a:moveTo>
                      <a:pt x="270" y="5"/>
                    </a:moveTo>
                    <a:lnTo>
                      <a:pt x="280" y="5"/>
                    </a:lnTo>
                    <a:lnTo>
                      <a:pt x="280" y="0"/>
                    </a:lnTo>
                    <a:lnTo>
                      <a:pt x="270" y="0"/>
                    </a:lnTo>
                    <a:lnTo>
                      <a:pt x="270" y="5"/>
                    </a:lnTo>
                    <a:close/>
                    <a:moveTo>
                      <a:pt x="295" y="5"/>
                    </a:moveTo>
                    <a:lnTo>
                      <a:pt x="305" y="5"/>
                    </a:lnTo>
                    <a:lnTo>
                      <a:pt x="305" y="0"/>
                    </a:lnTo>
                    <a:lnTo>
                      <a:pt x="295" y="0"/>
                    </a:lnTo>
                    <a:lnTo>
                      <a:pt x="295" y="5"/>
                    </a:lnTo>
                    <a:close/>
                    <a:moveTo>
                      <a:pt x="348" y="5"/>
                    </a:moveTo>
                    <a:lnTo>
                      <a:pt x="359" y="5"/>
                    </a:lnTo>
                    <a:lnTo>
                      <a:pt x="359" y="0"/>
                    </a:lnTo>
                    <a:lnTo>
                      <a:pt x="348" y="0"/>
                    </a:lnTo>
                    <a:lnTo>
                      <a:pt x="348" y="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2" name="Freeform 869"/>
              <p:cNvSpPr>
                <a:spLocks noEditPoints="1"/>
              </p:cNvSpPr>
              <p:nvPr/>
            </p:nvSpPr>
            <p:spPr bwMode="auto">
              <a:xfrm>
                <a:off x="1098522" y="4268793"/>
                <a:ext cx="503238" cy="30163"/>
              </a:xfrm>
              <a:custGeom>
                <a:avLst/>
                <a:gdLst>
                  <a:gd name="T0" fmla="*/ 2147483647 w 317"/>
                  <a:gd name="T1" fmla="*/ 2147483647 h 19"/>
                  <a:gd name="T2" fmla="*/ 2147483647 w 317"/>
                  <a:gd name="T3" fmla="*/ 0 h 19"/>
                  <a:gd name="T4" fmla="*/ 2147483647 w 317"/>
                  <a:gd name="T5" fmla="*/ 2147483647 h 19"/>
                  <a:gd name="T6" fmla="*/ 0 w 317"/>
                  <a:gd name="T7" fmla="*/ 2147483647 h 19"/>
                  <a:gd name="T8" fmla="*/ 2147483647 w 317"/>
                  <a:gd name="T9" fmla="*/ 2147483647 h 19"/>
                  <a:gd name="T10" fmla="*/ 2147483647 w 317"/>
                  <a:gd name="T11" fmla="*/ 0 h 19"/>
                  <a:gd name="T12" fmla="*/ 2147483647 w 317"/>
                  <a:gd name="T13" fmla="*/ 2147483647 h 19"/>
                  <a:gd name="T14" fmla="*/ 2147483647 w 317"/>
                  <a:gd name="T15" fmla="*/ 2147483647 h 19"/>
                  <a:gd name="T16" fmla="*/ 2147483647 w 317"/>
                  <a:gd name="T17" fmla="*/ 2147483647 h 19"/>
                  <a:gd name="T18" fmla="*/ 2147483647 w 317"/>
                  <a:gd name="T19" fmla="*/ 2147483647 h 19"/>
                  <a:gd name="T20" fmla="*/ 2147483647 w 317"/>
                  <a:gd name="T21" fmla="*/ 2147483647 h 19"/>
                  <a:gd name="T22" fmla="*/ 2147483647 w 317"/>
                  <a:gd name="T23" fmla="*/ 2147483647 h 19"/>
                  <a:gd name="T24" fmla="*/ 2147483647 w 317"/>
                  <a:gd name="T25" fmla="*/ 2147483647 h 19"/>
                  <a:gd name="T26" fmla="*/ 2147483647 w 317"/>
                  <a:gd name="T27" fmla="*/ 2147483647 h 19"/>
                  <a:gd name="T28" fmla="*/ 2147483647 w 317"/>
                  <a:gd name="T29" fmla="*/ 0 h 19"/>
                  <a:gd name="T30" fmla="*/ 2147483647 w 317"/>
                  <a:gd name="T31" fmla="*/ 2147483647 h 19"/>
                  <a:gd name="T32" fmla="*/ 2147483647 w 317"/>
                  <a:gd name="T33" fmla="*/ 2147483647 h 19"/>
                  <a:gd name="T34" fmla="*/ 2147483647 w 317"/>
                  <a:gd name="T35" fmla="*/ 2147483647 h 19"/>
                  <a:gd name="T36" fmla="*/ 2147483647 w 317"/>
                  <a:gd name="T37" fmla="*/ 0 h 19"/>
                  <a:gd name="T38" fmla="*/ 2147483647 w 317"/>
                  <a:gd name="T39" fmla="*/ 2147483647 h 19"/>
                  <a:gd name="T40" fmla="*/ 2147483647 w 317"/>
                  <a:gd name="T41" fmla="*/ 2147483647 h 19"/>
                  <a:gd name="T42" fmla="*/ 2147483647 w 317"/>
                  <a:gd name="T43" fmla="*/ 2147483647 h 19"/>
                  <a:gd name="T44" fmla="*/ 2147483647 w 317"/>
                  <a:gd name="T45" fmla="*/ 2147483647 h 19"/>
                  <a:gd name="T46" fmla="*/ 2147483647 w 317"/>
                  <a:gd name="T47" fmla="*/ 2147483647 h 19"/>
                  <a:gd name="T48" fmla="*/ 2147483647 w 317"/>
                  <a:gd name="T49" fmla="*/ 2147483647 h 19"/>
                  <a:gd name="T50" fmla="*/ 2147483647 w 317"/>
                  <a:gd name="T51" fmla="*/ 2147483647 h 19"/>
                  <a:gd name="T52" fmla="*/ 2147483647 w 317"/>
                  <a:gd name="T53" fmla="*/ 2147483647 h 19"/>
                  <a:gd name="T54" fmla="*/ 2147483647 w 317"/>
                  <a:gd name="T55" fmla="*/ 0 h 19"/>
                  <a:gd name="T56" fmla="*/ 2147483647 w 317"/>
                  <a:gd name="T57" fmla="*/ 2147483647 h 19"/>
                  <a:gd name="T58" fmla="*/ 2147483647 w 317"/>
                  <a:gd name="T59" fmla="*/ 2147483647 h 19"/>
                  <a:gd name="T60" fmla="*/ 2147483647 w 317"/>
                  <a:gd name="T61" fmla="*/ 2147483647 h 19"/>
                  <a:gd name="T62" fmla="*/ 2147483647 w 317"/>
                  <a:gd name="T63" fmla="*/ 0 h 19"/>
                  <a:gd name="T64" fmla="*/ 2147483647 w 317"/>
                  <a:gd name="T65" fmla="*/ 2147483647 h 19"/>
                  <a:gd name="T66" fmla="*/ 2147483647 w 317"/>
                  <a:gd name="T67" fmla="*/ 2147483647 h 19"/>
                  <a:gd name="T68" fmla="*/ 2147483647 w 317"/>
                  <a:gd name="T69" fmla="*/ 2147483647 h 19"/>
                  <a:gd name="T70" fmla="*/ 2147483647 w 317"/>
                  <a:gd name="T71" fmla="*/ 2147483647 h 19"/>
                  <a:gd name="T72" fmla="*/ 2147483647 w 317"/>
                  <a:gd name="T73" fmla="*/ 2147483647 h 19"/>
                  <a:gd name="T74" fmla="*/ 2147483647 w 317"/>
                  <a:gd name="T75" fmla="*/ 2147483647 h 19"/>
                  <a:gd name="T76" fmla="*/ 2147483647 w 317"/>
                  <a:gd name="T77" fmla="*/ 2147483647 h 19"/>
                  <a:gd name="T78" fmla="*/ 2147483647 w 317"/>
                  <a:gd name="T79" fmla="*/ 2147483647 h 19"/>
                  <a:gd name="T80" fmla="*/ 2147483647 w 317"/>
                  <a:gd name="T81" fmla="*/ 0 h 19"/>
                  <a:gd name="T82" fmla="*/ 2147483647 w 317"/>
                  <a:gd name="T83" fmla="*/ 2147483647 h 19"/>
                  <a:gd name="T84" fmla="*/ 2147483647 w 317"/>
                  <a:gd name="T85" fmla="*/ 2147483647 h 19"/>
                  <a:gd name="T86" fmla="*/ 2147483647 w 317"/>
                  <a:gd name="T87" fmla="*/ 2147483647 h 19"/>
                  <a:gd name="T88" fmla="*/ 2147483647 w 317"/>
                  <a:gd name="T89" fmla="*/ 0 h 19"/>
                  <a:gd name="T90" fmla="*/ 2147483647 w 317"/>
                  <a:gd name="T91" fmla="*/ 2147483647 h 19"/>
                  <a:gd name="T92" fmla="*/ 2147483647 w 317"/>
                  <a:gd name="T93" fmla="*/ 2147483647 h 19"/>
                  <a:gd name="T94" fmla="*/ 2147483647 w 317"/>
                  <a:gd name="T95" fmla="*/ 2147483647 h 19"/>
                  <a:gd name="T96" fmla="*/ 2147483647 w 317"/>
                  <a:gd name="T97" fmla="*/ 2147483647 h 19"/>
                  <a:gd name="T98" fmla="*/ 2147483647 w 317"/>
                  <a:gd name="T99" fmla="*/ 2147483647 h 19"/>
                  <a:gd name="T100" fmla="*/ 2147483647 w 317"/>
                  <a:gd name="T101" fmla="*/ 2147483647 h 19"/>
                  <a:gd name="T102" fmla="*/ 2147483647 w 317"/>
                  <a:gd name="T103" fmla="*/ 2147483647 h 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7"/>
                  <a:gd name="T157" fmla="*/ 0 h 19"/>
                  <a:gd name="T158" fmla="*/ 317 w 317"/>
                  <a:gd name="T159" fmla="*/ 19 h 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7" h="19">
                    <a:moveTo>
                      <a:pt x="0" y="5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23" y="5"/>
                    </a:lnTo>
                    <a:lnTo>
                      <a:pt x="23" y="19"/>
                    </a:lnTo>
                    <a:lnTo>
                      <a:pt x="0" y="19"/>
                    </a:lnTo>
                    <a:lnTo>
                      <a:pt x="0" y="5"/>
                    </a:lnTo>
                    <a:close/>
                    <a:moveTo>
                      <a:pt x="25" y="5"/>
                    </a:moveTo>
                    <a:lnTo>
                      <a:pt x="30" y="5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47" y="19"/>
                    </a:lnTo>
                    <a:lnTo>
                      <a:pt x="25" y="19"/>
                    </a:lnTo>
                    <a:lnTo>
                      <a:pt x="25" y="5"/>
                    </a:lnTo>
                    <a:close/>
                    <a:moveTo>
                      <a:pt x="49" y="5"/>
                    </a:moveTo>
                    <a:lnTo>
                      <a:pt x="55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6" y="5"/>
                    </a:lnTo>
                    <a:lnTo>
                      <a:pt x="72" y="5"/>
                    </a:lnTo>
                    <a:lnTo>
                      <a:pt x="72" y="19"/>
                    </a:lnTo>
                    <a:lnTo>
                      <a:pt x="49" y="19"/>
                    </a:lnTo>
                    <a:lnTo>
                      <a:pt x="49" y="5"/>
                    </a:lnTo>
                    <a:close/>
                    <a:moveTo>
                      <a:pt x="73" y="5"/>
                    </a:moveTo>
                    <a:lnTo>
                      <a:pt x="79" y="5"/>
                    </a:lnTo>
                    <a:lnTo>
                      <a:pt x="79" y="2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88" y="2"/>
                    </a:lnTo>
                    <a:lnTo>
                      <a:pt x="91" y="2"/>
                    </a:lnTo>
                    <a:lnTo>
                      <a:pt x="91" y="5"/>
                    </a:lnTo>
                    <a:lnTo>
                      <a:pt x="97" y="5"/>
                    </a:lnTo>
                    <a:lnTo>
                      <a:pt x="97" y="19"/>
                    </a:lnTo>
                    <a:lnTo>
                      <a:pt x="73" y="19"/>
                    </a:lnTo>
                    <a:lnTo>
                      <a:pt x="73" y="5"/>
                    </a:lnTo>
                    <a:close/>
                    <a:moveTo>
                      <a:pt x="98" y="5"/>
                    </a:moveTo>
                    <a:lnTo>
                      <a:pt x="104" y="5"/>
                    </a:lnTo>
                    <a:lnTo>
                      <a:pt x="104" y="2"/>
                    </a:lnTo>
                    <a:lnTo>
                      <a:pt x="107" y="2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5" y="2"/>
                    </a:lnTo>
                    <a:lnTo>
                      <a:pt x="115" y="5"/>
                    </a:lnTo>
                    <a:lnTo>
                      <a:pt x="121" y="5"/>
                    </a:lnTo>
                    <a:lnTo>
                      <a:pt x="121" y="19"/>
                    </a:lnTo>
                    <a:lnTo>
                      <a:pt x="98" y="19"/>
                    </a:lnTo>
                    <a:lnTo>
                      <a:pt x="98" y="5"/>
                    </a:lnTo>
                    <a:close/>
                    <a:moveTo>
                      <a:pt x="123" y="5"/>
                    </a:moveTo>
                    <a:lnTo>
                      <a:pt x="128" y="5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0" y="5"/>
                    </a:lnTo>
                    <a:lnTo>
                      <a:pt x="145" y="5"/>
                    </a:lnTo>
                    <a:lnTo>
                      <a:pt x="145" y="19"/>
                    </a:lnTo>
                    <a:lnTo>
                      <a:pt x="123" y="19"/>
                    </a:lnTo>
                    <a:lnTo>
                      <a:pt x="123" y="5"/>
                    </a:lnTo>
                    <a:close/>
                    <a:moveTo>
                      <a:pt x="172" y="5"/>
                    </a:moveTo>
                    <a:lnTo>
                      <a:pt x="177" y="5"/>
                    </a:lnTo>
                    <a:lnTo>
                      <a:pt x="177" y="2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86" y="2"/>
                    </a:lnTo>
                    <a:lnTo>
                      <a:pt x="188" y="2"/>
                    </a:lnTo>
                    <a:lnTo>
                      <a:pt x="188" y="5"/>
                    </a:lnTo>
                    <a:lnTo>
                      <a:pt x="194" y="5"/>
                    </a:lnTo>
                    <a:lnTo>
                      <a:pt x="194" y="19"/>
                    </a:lnTo>
                    <a:lnTo>
                      <a:pt x="172" y="19"/>
                    </a:lnTo>
                    <a:lnTo>
                      <a:pt x="172" y="5"/>
                    </a:lnTo>
                    <a:close/>
                    <a:moveTo>
                      <a:pt x="196" y="5"/>
                    </a:moveTo>
                    <a:lnTo>
                      <a:pt x="202" y="5"/>
                    </a:lnTo>
                    <a:lnTo>
                      <a:pt x="202" y="2"/>
                    </a:lnTo>
                    <a:lnTo>
                      <a:pt x="205" y="2"/>
                    </a:lnTo>
                    <a:lnTo>
                      <a:pt x="205" y="0"/>
                    </a:lnTo>
                    <a:lnTo>
                      <a:pt x="211" y="0"/>
                    </a:lnTo>
                    <a:lnTo>
                      <a:pt x="211" y="2"/>
                    </a:lnTo>
                    <a:lnTo>
                      <a:pt x="213" y="2"/>
                    </a:lnTo>
                    <a:lnTo>
                      <a:pt x="213" y="5"/>
                    </a:lnTo>
                    <a:lnTo>
                      <a:pt x="219" y="5"/>
                    </a:lnTo>
                    <a:lnTo>
                      <a:pt x="219" y="19"/>
                    </a:lnTo>
                    <a:lnTo>
                      <a:pt x="196" y="19"/>
                    </a:lnTo>
                    <a:lnTo>
                      <a:pt x="196" y="5"/>
                    </a:lnTo>
                    <a:close/>
                    <a:moveTo>
                      <a:pt x="221" y="5"/>
                    </a:moveTo>
                    <a:lnTo>
                      <a:pt x="226" y="5"/>
                    </a:lnTo>
                    <a:lnTo>
                      <a:pt x="226" y="2"/>
                    </a:lnTo>
                    <a:lnTo>
                      <a:pt x="229" y="2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35" y="2"/>
                    </a:lnTo>
                    <a:lnTo>
                      <a:pt x="238" y="2"/>
                    </a:lnTo>
                    <a:lnTo>
                      <a:pt x="238" y="5"/>
                    </a:lnTo>
                    <a:lnTo>
                      <a:pt x="244" y="5"/>
                    </a:lnTo>
                    <a:lnTo>
                      <a:pt x="244" y="19"/>
                    </a:lnTo>
                    <a:lnTo>
                      <a:pt x="221" y="19"/>
                    </a:lnTo>
                    <a:lnTo>
                      <a:pt x="221" y="5"/>
                    </a:lnTo>
                    <a:close/>
                    <a:moveTo>
                      <a:pt x="245" y="5"/>
                    </a:moveTo>
                    <a:lnTo>
                      <a:pt x="251" y="5"/>
                    </a:lnTo>
                    <a:lnTo>
                      <a:pt x="251" y="2"/>
                    </a:lnTo>
                    <a:lnTo>
                      <a:pt x="254" y="2"/>
                    </a:lnTo>
                    <a:lnTo>
                      <a:pt x="254" y="0"/>
                    </a:lnTo>
                    <a:lnTo>
                      <a:pt x="259" y="0"/>
                    </a:lnTo>
                    <a:lnTo>
                      <a:pt x="259" y="2"/>
                    </a:lnTo>
                    <a:lnTo>
                      <a:pt x="262" y="2"/>
                    </a:lnTo>
                    <a:lnTo>
                      <a:pt x="262" y="5"/>
                    </a:lnTo>
                    <a:lnTo>
                      <a:pt x="268" y="5"/>
                    </a:lnTo>
                    <a:lnTo>
                      <a:pt x="268" y="19"/>
                    </a:lnTo>
                    <a:lnTo>
                      <a:pt x="245" y="19"/>
                    </a:lnTo>
                    <a:lnTo>
                      <a:pt x="245" y="5"/>
                    </a:lnTo>
                    <a:close/>
                    <a:moveTo>
                      <a:pt x="269" y="5"/>
                    </a:moveTo>
                    <a:lnTo>
                      <a:pt x="275" y="5"/>
                    </a:lnTo>
                    <a:lnTo>
                      <a:pt x="275" y="2"/>
                    </a:lnTo>
                    <a:lnTo>
                      <a:pt x="278" y="2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84" y="2"/>
                    </a:lnTo>
                    <a:lnTo>
                      <a:pt x="287" y="2"/>
                    </a:lnTo>
                    <a:lnTo>
                      <a:pt x="287" y="5"/>
                    </a:lnTo>
                    <a:lnTo>
                      <a:pt x="292" y="5"/>
                    </a:lnTo>
                    <a:lnTo>
                      <a:pt x="292" y="19"/>
                    </a:lnTo>
                    <a:lnTo>
                      <a:pt x="269" y="19"/>
                    </a:lnTo>
                    <a:lnTo>
                      <a:pt x="269" y="5"/>
                    </a:lnTo>
                    <a:close/>
                    <a:moveTo>
                      <a:pt x="294" y="5"/>
                    </a:moveTo>
                    <a:lnTo>
                      <a:pt x="300" y="5"/>
                    </a:lnTo>
                    <a:lnTo>
                      <a:pt x="300" y="2"/>
                    </a:lnTo>
                    <a:lnTo>
                      <a:pt x="302" y="2"/>
                    </a:lnTo>
                    <a:lnTo>
                      <a:pt x="30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11" y="2"/>
                    </a:lnTo>
                    <a:lnTo>
                      <a:pt x="311" y="5"/>
                    </a:lnTo>
                    <a:lnTo>
                      <a:pt x="317" y="5"/>
                    </a:lnTo>
                    <a:lnTo>
                      <a:pt x="317" y="19"/>
                    </a:lnTo>
                    <a:lnTo>
                      <a:pt x="294" y="19"/>
                    </a:lnTo>
                    <a:lnTo>
                      <a:pt x="29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3" name="Freeform 870"/>
              <p:cNvSpPr>
                <a:spLocks noEditPoints="1"/>
              </p:cNvSpPr>
              <p:nvPr/>
            </p:nvSpPr>
            <p:spPr bwMode="auto">
              <a:xfrm>
                <a:off x="1108047" y="4287843"/>
                <a:ext cx="484188" cy="7938"/>
              </a:xfrm>
              <a:custGeom>
                <a:avLst/>
                <a:gdLst>
                  <a:gd name="T0" fmla="*/ 2147483647 w 305"/>
                  <a:gd name="T1" fmla="*/ 2147483647 h 5"/>
                  <a:gd name="T2" fmla="*/ 2147483647 w 305"/>
                  <a:gd name="T3" fmla="*/ 2147483647 h 5"/>
                  <a:gd name="T4" fmla="*/ 2147483647 w 305"/>
                  <a:gd name="T5" fmla="*/ 0 h 5"/>
                  <a:gd name="T6" fmla="*/ 2147483647 w 305"/>
                  <a:gd name="T7" fmla="*/ 0 h 5"/>
                  <a:gd name="T8" fmla="*/ 2147483647 w 305"/>
                  <a:gd name="T9" fmla="*/ 2147483647 h 5"/>
                  <a:gd name="T10" fmla="*/ 2147483647 w 305"/>
                  <a:gd name="T11" fmla="*/ 2147483647 h 5"/>
                  <a:gd name="T12" fmla="*/ 2147483647 w 305"/>
                  <a:gd name="T13" fmla="*/ 2147483647 h 5"/>
                  <a:gd name="T14" fmla="*/ 2147483647 w 305"/>
                  <a:gd name="T15" fmla="*/ 0 h 5"/>
                  <a:gd name="T16" fmla="*/ 2147483647 w 305"/>
                  <a:gd name="T17" fmla="*/ 0 h 5"/>
                  <a:gd name="T18" fmla="*/ 2147483647 w 305"/>
                  <a:gd name="T19" fmla="*/ 2147483647 h 5"/>
                  <a:gd name="T20" fmla="*/ 2147483647 w 305"/>
                  <a:gd name="T21" fmla="*/ 2147483647 h 5"/>
                  <a:gd name="T22" fmla="*/ 2147483647 w 305"/>
                  <a:gd name="T23" fmla="*/ 2147483647 h 5"/>
                  <a:gd name="T24" fmla="*/ 2147483647 w 305"/>
                  <a:gd name="T25" fmla="*/ 0 h 5"/>
                  <a:gd name="T26" fmla="*/ 2147483647 w 305"/>
                  <a:gd name="T27" fmla="*/ 0 h 5"/>
                  <a:gd name="T28" fmla="*/ 2147483647 w 305"/>
                  <a:gd name="T29" fmla="*/ 2147483647 h 5"/>
                  <a:gd name="T30" fmla="*/ 2147483647 w 305"/>
                  <a:gd name="T31" fmla="*/ 2147483647 h 5"/>
                  <a:gd name="T32" fmla="*/ 2147483647 w 305"/>
                  <a:gd name="T33" fmla="*/ 2147483647 h 5"/>
                  <a:gd name="T34" fmla="*/ 2147483647 w 305"/>
                  <a:gd name="T35" fmla="*/ 0 h 5"/>
                  <a:gd name="T36" fmla="*/ 2147483647 w 305"/>
                  <a:gd name="T37" fmla="*/ 0 h 5"/>
                  <a:gd name="T38" fmla="*/ 2147483647 w 305"/>
                  <a:gd name="T39" fmla="*/ 2147483647 h 5"/>
                  <a:gd name="T40" fmla="*/ 2147483647 w 305"/>
                  <a:gd name="T41" fmla="*/ 2147483647 h 5"/>
                  <a:gd name="T42" fmla="*/ 2147483647 w 305"/>
                  <a:gd name="T43" fmla="*/ 2147483647 h 5"/>
                  <a:gd name="T44" fmla="*/ 2147483647 w 305"/>
                  <a:gd name="T45" fmla="*/ 0 h 5"/>
                  <a:gd name="T46" fmla="*/ 2147483647 w 305"/>
                  <a:gd name="T47" fmla="*/ 0 h 5"/>
                  <a:gd name="T48" fmla="*/ 2147483647 w 305"/>
                  <a:gd name="T49" fmla="*/ 2147483647 h 5"/>
                  <a:gd name="T50" fmla="*/ 0 w 305"/>
                  <a:gd name="T51" fmla="*/ 2147483647 h 5"/>
                  <a:gd name="T52" fmla="*/ 2147483647 w 305"/>
                  <a:gd name="T53" fmla="*/ 2147483647 h 5"/>
                  <a:gd name="T54" fmla="*/ 2147483647 w 305"/>
                  <a:gd name="T55" fmla="*/ 0 h 5"/>
                  <a:gd name="T56" fmla="*/ 0 w 305"/>
                  <a:gd name="T57" fmla="*/ 0 h 5"/>
                  <a:gd name="T58" fmla="*/ 0 w 305"/>
                  <a:gd name="T59" fmla="*/ 2147483647 h 5"/>
                  <a:gd name="T60" fmla="*/ 2147483647 w 305"/>
                  <a:gd name="T61" fmla="*/ 2147483647 h 5"/>
                  <a:gd name="T62" fmla="*/ 2147483647 w 305"/>
                  <a:gd name="T63" fmla="*/ 2147483647 h 5"/>
                  <a:gd name="T64" fmla="*/ 2147483647 w 305"/>
                  <a:gd name="T65" fmla="*/ 0 h 5"/>
                  <a:gd name="T66" fmla="*/ 2147483647 w 305"/>
                  <a:gd name="T67" fmla="*/ 0 h 5"/>
                  <a:gd name="T68" fmla="*/ 2147483647 w 305"/>
                  <a:gd name="T69" fmla="*/ 2147483647 h 5"/>
                  <a:gd name="T70" fmla="*/ 2147483647 w 305"/>
                  <a:gd name="T71" fmla="*/ 2147483647 h 5"/>
                  <a:gd name="T72" fmla="*/ 2147483647 w 305"/>
                  <a:gd name="T73" fmla="*/ 2147483647 h 5"/>
                  <a:gd name="T74" fmla="*/ 2147483647 w 305"/>
                  <a:gd name="T75" fmla="*/ 0 h 5"/>
                  <a:gd name="T76" fmla="*/ 2147483647 w 305"/>
                  <a:gd name="T77" fmla="*/ 0 h 5"/>
                  <a:gd name="T78" fmla="*/ 2147483647 w 305"/>
                  <a:gd name="T79" fmla="*/ 2147483647 h 5"/>
                  <a:gd name="T80" fmla="*/ 2147483647 w 305"/>
                  <a:gd name="T81" fmla="*/ 2147483647 h 5"/>
                  <a:gd name="T82" fmla="*/ 2147483647 w 305"/>
                  <a:gd name="T83" fmla="*/ 2147483647 h 5"/>
                  <a:gd name="T84" fmla="*/ 2147483647 w 305"/>
                  <a:gd name="T85" fmla="*/ 0 h 5"/>
                  <a:gd name="T86" fmla="*/ 2147483647 w 305"/>
                  <a:gd name="T87" fmla="*/ 0 h 5"/>
                  <a:gd name="T88" fmla="*/ 2147483647 w 305"/>
                  <a:gd name="T89" fmla="*/ 2147483647 h 5"/>
                  <a:gd name="T90" fmla="*/ 2147483647 w 305"/>
                  <a:gd name="T91" fmla="*/ 2147483647 h 5"/>
                  <a:gd name="T92" fmla="*/ 2147483647 w 305"/>
                  <a:gd name="T93" fmla="*/ 2147483647 h 5"/>
                  <a:gd name="T94" fmla="*/ 2147483647 w 305"/>
                  <a:gd name="T95" fmla="*/ 0 h 5"/>
                  <a:gd name="T96" fmla="*/ 2147483647 w 305"/>
                  <a:gd name="T97" fmla="*/ 0 h 5"/>
                  <a:gd name="T98" fmla="*/ 2147483647 w 305"/>
                  <a:gd name="T99" fmla="*/ 2147483647 h 5"/>
                  <a:gd name="T100" fmla="*/ 2147483647 w 305"/>
                  <a:gd name="T101" fmla="*/ 2147483647 h 5"/>
                  <a:gd name="T102" fmla="*/ 2147483647 w 305"/>
                  <a:gd name="T103" fmla="*/ 2147483647 h 5"/>
                  <a:gd name="T104" fmla="*/ 2147483647 w 305"/>
                  <a:gd name="T105" fmla="*/ 0 h 5"/>
                  <a:gd name="T106" fmla="*/ 2147483647 w 305"/>
                  <a:gd name="T107" fmla="*/ 0 h 5"/>
                  <a:gd name="T108" fmla="*/ 2147483647 w 305"/>
                  <a:gd name="T109" fmla="*/ 2147483647 h 5"/>
                  <a:gd name="T110" fmla="*/ 2147483647 w 305"/>
                  <a:gd name="T111" fmla="*/ 2147483647 h 5"/>
                  <a:gd name="T112" fmla="*/ 2147483647 w 305"/>
                  <a:gd name="T113" fmla="*/ 2147483647 h 5"/>
                  <a:gd name="T114" fmla="*/ 2147483647 w 305"/>
                  <a:gd name="T115" fmla="*/ 0 h 5"/>
                  <a:gd name="T116" fmla="*/ 2147483647 w 305"/>
                  <a:gd name="T117" fmla="*/ 0 h 5"/>
                  <a:gd name="T118" fmla="*/ 2147483647 w 305"/>
                  <a:gd name="T119" fmla="*/ 2147483647 h 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"/>
                  <a:gd name="T181" fmla="*/ 0 h 5"/>
                  <a:gd name="T182" fmla="*/ 305 w 305"/>
                  <a:gd name="T183" fmla="*/ 5 h 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" h="5">
                    <a:moveTo>
                      <a:pt x="123" y="5"/>
                    </a:moveTo>
                    <a:lnTo>
                      <a:pt x="133" y="5"/>
                    </a:lnTo>
                    <a:lnTo>
                      <a:pt x="133" y="0"/>
                    </a:lnTo>
                    <a:lnTo>
                      <a:pt x="123" y="0"/>
                    </a:lnTo>
                    <a:lnTo>
                      <a:pt x="123" y="5"/>
                    </a:lnTo>
                    <a:close/>
                    <a:moveTo>
                      <a:pt x="99" y="5"/>
                    </a:moveTo>
                    <a:lnTo>
                      <a:pt x="108" y="5"/>
                    </a:lnTo>
                    <a:lnTo>
                      <a:pt x="108" y="0"/>
                    </a:lnTo>
                    <a:lnTo>
                      <a:pt x="99" y="0"/>
                    </a:lnTo>
                    <a:lnTo>
                      <a:pt x="99" y="5"/>
                    </a:lnTo>
                    <a:close/>
                    <a:moveTo>
                      <a:pt x="74" y="5"/>
                    </a:moveTo>
                    <a:lnTo>
                      <a:pt x="84" y="5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74" y="5"/>
                    </a:lnTo>
                    <a:close/>
                    <a:moveTo>
                      <a:pt x="49" y="5"/>
                    </a:moveTo>
                    <a:lnTo>
                      <a:pt x="59" y="5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9" y="5"/>
                    </a:lnTo>
                    <a:close/>
                    <a:moveTo>
                      <a:pt x="25" y="5"/>
                    </a:moveTo>
                    <a:lnTo>
                      <a:pt x="35" y="5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25" y="5"/>
                    </a:lnTo>
                    <a:close/>
                    <a:moveTo>
                      <a:pt x="0" y="5"/>
                    </a:moveTo>
                    <a:lnTo>
                      <a:pt x="10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  <a:moveTo>
                      <a:pt x="172" y="5"/>
                    </a:moveTo>
                    <a:lnTo>
                      <a:pt x="182" y="5"/>
                    </a:lnTo>
                    <a:lnTo>
                      <a:pt x="182" y="0"/>
                    </a:lnTo>
                    <a:lnTo>
                      <a:pt x="172" y="0"/>
                    </a:lnTo>
                    <a:lnTo>
                      <a:pt x="172" y="5"/>
                    </a:lnTo>
                    <a:close/>
                    <a:moveTo>
                      <a:pt x="196" y="5"/>
                    </a:moveTo>
                    <a:lnTo>
                      <a:pt x="206" y="5"/>
                    </a:lnTo>
                    <a:lnTo>
                      <a:pt x="206" y="0"/>
                    </a:lnTo>
                    <a:lnTo>
                      <a:pt x="196" y="0"/>
                    </a:lnTo>
                    <a:lnTo>
                      <a:pt x="196" y="5"/>
                    </a:lnTo>
                    <a:close/>
                    <a:moveTo>
                      <a:pt x="221" y="5"/>
                    </a:moveTo>
                    <a:lnTo>
                      <a:pt x="231" y="5"/>
                    </a:lnTo>
                    <a:lnTo>
                      <a:pt x="231" y="0"/>
                    </a:lnTo>
                    <a:lnTo>
                      <a:pt x="221" y="0"/>
                    </a:lnTo>
                    <a:lnTo>
                      <a:pt x="221" y="5"/>
                    </a:lnTo>
                    <a:close/>
                    <a:moveTo>
                      <a:pt x="246" y="5"/>
                    </a:moveTo>
                    <a:lnTo>
                      <a:pt x="255" y="5"/>
                    </a:lnTo>
                    <a:lnTo>
                      <a:pt x="255" y="0"/>
                    </a:lnTo>
                    <a:lnTo>
                      <a:pt x="246" y="0"/>
                    </a:lnTo>
                    <a:lnTo>
                      <a:pt x="246" y="5"/>
                    </a:lnTo>
                    <a:close/>
                    <a:moveTo>
                      <a:pt x="270" y="5"/>
                    </a:moveTo>
                    <a:lnTo>
                      <a:pt x="280" y="5"/>
                    </a:lnTo>
                    <a:lnTo>
                      <a:pt x="280" y="0"/>
                    </a:lnTo>
                    <a:lnTo>
                      <a:pt x="270" y="0"/>
                    </a:lnTo>
                    <a:lnTo>
                      <a:pt x="270" y="5"/>
                    </a:lnTo>
                    <a:close/>
                    <a:moveTo>
                      <a:pt x="295" y="5"/>
                    </a:moveTo>
                    <a:lnTo>
                      <a:pt x="305" y="5"/>
                    </a:lnTo>
                    <a:lnTo>
                      <a:pt x="305" y="0"/>
                    </a:lnTo>
                    <a:lnTo>
                      <a:pt x="295" y="0"/>
                    </a:lnTo>
                    <a:lnTo>
                      <a:pt x="295" y="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4" name="Rectangle 871"/>
              <p:cNvSpPr>
                <a:spLocks noChangeArrowheads="1"/>
              </p:cNvSpPr>
              <p:nvPr/>
            </p:nvSpPr>
            <p:spPr bwMode="auto">
              <a:xfrm>
                <a:off x="1682722" y="4241806"/>
                <a:ext cx="522288" cy="14288"/>
              </a:xfrm>
              <a:prstGeom prst="rect">
                <a:avLst/>
              </a:prstGeom>
              <a:solidFill>
                <a:srgbClr val="12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5" name="Rectangle 872"/>
              <p:cNvSpPr>
                <a:spLocks noChangeArrowheads="1"/>
              </p:cNvSpPr>
              <p:nvPr/>
            </p:nvSpPr>
            <p:spPr bwMode="auto">
              <a:xfrm>
                <a:off x="1682722" y="4256093"/>
                <a:ext cx="522288" cy="12700"/>
              </a:xfrm>
              <a:prstGeom prst="rect">
                <a:avLst/>
              </a:prstGeom>
              <a:solidFill>
                <a:srgbClr val="26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6" name="Rectangle 873"/>
              <p:cNvSpPr>
                <a:spLocks noChangeArrowheads="1"/>
              </p:cNvSpPr>
              <p:nvPr/>
            </p:nvSpPr>
            <p:spPr bwMode="auto">
              <a:xfrm>
                <a:off x="1682722" y="4268793"/>
                <a:ext cx="522288" cy="14288"/>
              </a:xfrm>
              <a:prstGeom prst="rect">
                <a:avLst/>
              </a:prstGeom>
              <a:solidFill>
                <a:srgbClr val="5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7" name="Rectangle 874"/>
              <p:cNvSpPr>
                <a:spLocks noChangeArrowheads="1"/>
              </p:cNvSpPr>
              <p:nvPr/>
            </p:nvSpPr>
            <p:spPr bwMode="auto">
              <a:xfrm>
                <a:off x="1682722" y="4283081"/>
                <a:ext cx="522288" cy="14288"/>
              </a:xfrm>
              <a:prstGeom prst="rect">
                <a:avLst/>
              </a:prstGeom>
              <a:solidFill>
                <a:srgbClr val="96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8" name="Rectangle 875"/>
              <p:cNvSpPr>
                <a:spLocks noChangeArrowheads="1"/>
              </p:cNvSpPr>
              <p:nvPr/>
            </p:nvSpPr>
            <p:spPr bwMode="auto">
              <a:xfrm>
                <a:off x="1682722" y="4297368"/>
                <a:ext cx="522288" cy="12700"/>
              </a:xfrm>
              <a:prstGeom prst="rect">
                <a:avLst/>
              </a:prstGeom>
              <a:solidFill>
                <a:srgbClr val="CE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9" name="Rectangle 876"/>
              <p:cNvSpPr>
                <a:spLocks noChangeArrowheads="1"/>
              </p:cNvSpPr>
              <p:nvPr/>
            </p:nvSpPr>
            <p:spPr bwMode="auto">
              <a:xfrm>
                <a:off x="1682722" y="4310068"/>
                <a:ext cx="522288" cy="14288"/>
              </a:xfrm>
              <a:prstGeom prst="rect">
                <a:avLst/>
              </a:prstGeom>
              <a:solidFill>
                <a:srgbClr val="F7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0" name="Rectangle 877"/>
              <p:cNvSpPr>
                <a:spLocks noChangeArrowheads="1"/>
              </p:cNvSpPr>
              <p:nvPr/>
            </p:nvSpPr>
            <p:spPr bwMode="auto">
              <a:xfrm>
                <a:off x="1682722" y="4324356"/>
                <a:ext cx="522288" cy="14288"/>
              </a:xfrm>
              <a:prstGeom prst="rect">
                <a:avLst/>
              </a:prstGeom>
              <a:solidFill>
                <a:srgbClr val="B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1" name="Rectangle 878"/>
              <p:cNvSpPr>
                <a:spLocks noChangeArrowheads="1"/>
              </p:cNvSpPr>
              <p:nvPr/>
            </p:nvSpPr>
            <p:spPr bwMode="auto">
              <a:xfrm>
                <a:off x="1682722" y="4338643"/>
                <a:ext cx="522288" cy="12700"/>
              </a:xfrm>
              <a:prstGeom prst="rect">
                <a:avLst/>
              </a:prstGeom>
              <a:solidFill>
                <a:srgbClr val="87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2" name="Rectangle 879"/>
              <p:cNvSpPr>
                <a:spLocks noChangeArrowheads="1"/>
              </p:cNvSpPr>
              <p:nvPr/>
            </p:nvSpPr>
            <p:spPr bwMode="auto">
              <a:xfrm>
                <a:off x="1682722" y="4351343"/>
                <a:ext cx="522288" cy="14288"/>
              </a:xfrm>
              <a:prstGeom prst="rect">
                <a:avLst/>
              </a:prstGeom>
              <a:solidFill>
                <a:srgbClr val="4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3" name="Rectangle 880"/>
              <p:cNvSpPr>
                <a:spLocks noChangeArrowheads="1"/>
              </p:cNvSpPr>
              <p:nvPr/>
            </p:nvSpPr>
            <p:spPr bwMode="auto">
              <a:xfrm>
                <a:off x="1682722" y="4365631"/>
                <a:ext cx="522288" cy="12700"/>
              </a:xfrm>
              <a:prstGeom prst="rect">
                <a:avLst/>
              </a:prstGeom>
              <a:solidFill>
                <a:srgbClr val="17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4" name="Freeform 881"/>
              <p:cNvSpPr>
                <a:spLocks noEditPoints="1"/>
              </p:cNvSpPr>
              <p:nvPr/>
            </p:nvSpPr>
            <p:spPr bwMode="auto">
              <a:xfrm>
                <a:off x="1698597" y="4260856"/>
                <a:ext cx="493713" cy="96838"/>
              </a:xfrm>
              <a:custGeom>
                <a:avLst/>
                <a:gdLst>
                  <a:gd name="T0" fmla="*/ 2147483647 w 575"/>
                  <a:gd name="T1" fmla="*/ 2147483647 h 113"/>
                  <a:gd name="T2" fmla="*/ 2147483647 w 575"/>
                  <a:gd name="T3" fmla="*/ 2147483647 h 113"/>
                  <a:gd name="T4" fmla="*/ 2147483647 w 575"/>
                  <a:gd name="T5" fmla="*/ 2147483647 h 113"/>
                  <a:gd name="T6" fmla="*/ 2147483647 w 575"/>
                  <a:gd name="T7" fmla="*/ 2147483647 h 113"/>
                  <a:gd name="T8" fmla="*/ 2147483647 w 575"/>
                  <a:gd name="T9" fmla="*/ 2147483647 h 113"/>
                  <a:gd name="T10" fmla="*/ 2147483647 w 575"/>
                  <a:gd name="T11" fmla="*/ 2147483647 h 113"/>
                  <a:gd name="T12" fmla="*/ 2147483647 w 575"/>
                  <a:gd name="T13" fmla="*/ 2147483647 h 113"/>
                  <a:gd name="T14" fmla="*/ 2147483647 w 575"/>
                  <a:gd name="T15" fmla="*/ 2147483647 h 113"/>
                  <a:gd name="T16" fmla="*/ 2147483647 w 575"/>
                  <a:gd name="T17" fmla="*/ 2147483647 h 113"/>
                  <a:gd name="T18" fmla="*/ 2147483647 w 575"/>
                  <a:gd name="T19" fmla="*/ 2147483647 h 113"/>
                  <a:gd name="T20" fmla="*/ 2147483647 w 575"/>
                  <a:gd name="T21" fmla="*/ 2147483647 h 113"/>
                  <a:gd name="T22" fmla="*/ 2147483647 w 575"/>
                  <a:gd name="T23" fmla="*/ 2147483647 h 113"/>
                  <a:gd name="T24" fmla="*/ 2147483647 w 575"/>
                  <a:gd name="T25" fmla="*/ 2147483647 h 113"/>
                  <a:gd name="T26" fmla="*/ 2147483647 w 575"/>
                  <a:gd name="T27" fmla="*/ 2147483647 h 113"/>
                  <a:gd name="T28" fmla="*/ 2147483647 w 575"/>
                  <a:gd name="T29" fmla="*/ 2147483647 h 113"/>
                  <a:gd name="T30" fmla="*/ 2147483647 w 575"/>
                  <a:gd name="T31" fmla="*/ 2147483647 h 113"/>
                  <a:gd name="T32" fmla="*/ 2147483647 w 575"/>
                  <a:gd name="T33" fmla="*/ 2147483647 h 113"/>
                  <a:gd name="T34" fmla="*/ 2147483647 w 575"/>
                  <a:gd name="T35" fmla="*/ 2147483647 h 113"/>
                  <a:gd name="T36" fmla="*/ 2147483647 w 575"/>
                  <a:gd name="T37" fmla="*/ 2147483647 h 113"/>
                  <a:gd name="T38" fmla="*/ 2147483647 w 575"/>
                  <a:gd name="T39" fmla="*/ 2147483647 h 113"/>
                  <a:gd name="T40" fmla="*/ 2147483647 w 575"/>
                  <a:gd name="T41" fmla="*/ 2147483647 h 113"/>
                  <a:gd name="T42" fmla="*/ 2147483647 w 575"/>
                  <a:gd name="T43" fmla="*/ 2147483647 h 113"/>
                  <a:gd name="T44" fmla="*/ 2147483647 w 575"/>
                  <a:gd name="T45" fmla="*/ 2147483647 h 113"/>
                  <a:gd name="T46" fmla="*/ 2147483647 w 575"/>
                  <a:gd name="T47" fmla="*/ 2147483647 h 113"/>
                  <a:gd name="T48" fmla="*/ 2147483647 w 575"/>
                  <a:gd name="T49" fmla="*/ 2147483647 h 113"/>
                  <a:gd name="T50" fmla="*/ 2147483647 w 575"/>
                  <a:gd name="T51" fmla="*/ 2147483647 h 113"/>
                  <a:gd name="T52" fmla="*/ 2147483647 w 575"/>
                  <a:gd name="T53" fmla="*/ 2147483647 h 113"/>
                  <a:gd name="T54" fmla="*/ 2147483647 w 575"/>
                  <a:gd name="T55" fmla="*/ 2147483647 h 113"/>
                  <a:gd name="T56" fmla="*/ 2147483647 w 575"/>
                  <a:gd name="T57" fmla="*/ 2147483647 h 113"/>
                  <a:gd name="T58" fmla="*/ 2147483647 w 575"/>
                  <a:gd name="T59" fmla="*/ 2147483647 h 113"/>
                  <a:gd name="T60" fmla="*/ 2147483647 w 575"/>
                  <a:gd name="T61" fmla="*/ 2147483647 h 113"/>
                  <a:gd name="T62" fmla="*/ 2147483647 w 575"/>
                  <a:gd name="T63" fmla="*/ 2147483647 h 113"/>
                  <a:gd name="T64" fmla="*/ 2147483647 w 575"/>
                  <a:gd name="T65" fmla="*/ 2147483647 h 113"/>
                  <a:gd name="T66" fmla="*/ 2147483647 w 575"/>
                  <a:gd name="T67" fmla="*/ 2147483647 h 113"/>
                  <a:gd name="T68" fmla="*/ 2147483647 w 575"/>
                  <a:gd name="T69" fmla="*/ 2147483647 h 113"/>
                  <a:gd name="T70" fmla="*/ 2147483647 w 575"/>
                  <a:gd name="T71" fmla="*/ 2147483647 h 113"/>
                  <a:gd name="T72" fmla="*/ 2147483647 w 575"/>
                  <a:gd name="T73" fmla="*/ 2147483647 h 113"/>
                  <a:gd name="T74" fmla="*/ 2147483647 w 575"/>
                  <a:gd name="T75" fmla="*/ 2147483647 h 113"/>
                  <a:gd name="T76" fmla="*/ 2147483647 w 575"/>
                  <a:gd name="T77" fmla="*/ 2147483647 h 113"/>
                  <a:gd name="T78" fmla="*/ 2147483647 w 575"/>
                  <a:gd name="T79" fmla="*/ 2147483647 h 113"/>
                  <a:gd name="T80" fmla="*/ 2147483647 w 575"/>
                  <a:gd name="T81" fmla="*/ 2147483647 h 113"/>
                  <a:gd name="T82" fmla="*/ 2147483647 w 575"/>
                  <a:gd name="T83" fmla="*/ 2147483647 h 113"/>
                  <a:gd name="T84" fmla="*/ 2147483647 w 575"/>
                  <a:gd name="T85" fmla="*/ 2147483647 h 113"/>
                  <a:gd name="T86" fmla="*/ 2147483647 w 575"/>
                  <a:gd name="T87" fmla="*/ 2147483647 h 113"/>
                  <a:gd name="T88" fmla="*/ 2147483647 w 575"/>
                  <a:gd name="T89" fmla="*/ 2147483647 h 113"/>
                  <a:gd name="T90" fmla="*/ 2147483647 w 575"/>
                  <a:gd name="T91" fmla="*/ 2147483647 h 113"/>
                  <a:gd name="T92" fmla="*/ 2147483647 w 575"/>
                  <a:gd name="T93" fmla="*/ 2147483647 h 113"/>
                  <a:gd name="T94" fmla="*/ 2147483647 w 575"/>
                  <a:gd name="T95" fmla="*/ 2147483647 h 113"/>
                  <a:gd name="T96" fmla="*/ 2147483647 w 575"/>
                  <a:gd name="T97" fmla="*/ 2147483647 h 113"/>
                  <a:gd name="T98" fmla="*/ 2147483647 w 575"/>
                  <a:gd name="T99" fmla="*/ 2147483647 h 113"/>
                  <a:gd name="T100" fmla="*/ 2147483647 w 575"/>
                  <a:gd name="T101" fmla="*/ 2147483647 h 113"/>
                  <a:gd name="T102" fmla="*/ 2147483647 w 575"/>
                  <a:gd name="T103" fmla="*/ 2147483647 h 113"/>
                  <a:gd name="T104" fmla="*/ 2147483647 w 575"/>
                  <a:gd name="T105" fmla="*/ 2147483647 h 113"/>
                  <a:gd name="T106" fmla="*/ 2147483647 w 575"/>
                  <a:gd name="T107" fmla="*/ 2147483647 h 113"/>
                  <a:gd name="T108" fmla="*/ 2147483647 w 575"/>
                  <a:gd name="T109" fmla="*/ 2147483647 h 113"/>
                  <a:gd name="T110" fmla="*/ 2147483647 w 575"/>
                  <a:gd name="T111" fmla="*/ 2147483647 h 113"/>
                  <a:gd name="T112" fmla="*/ 0 w 575"/>
                  <a:gd name="T113" fmla="*/ 2147483647 h 113"/>
                  <a:gd name="T114" fmla="*/ 2147483647 w 575"/>
                  <a:gd name="T115" fmla="*/ 2147483647 h 113"/>
                  <a:gd name="T116" fmla="*/ 2147483647 w 575"/>
                  <a:gd name="T117" fmla="*/ 2147483647 h 113"/>
                  <a:gd name="T118" fmla="*/ 2147483647 w 575"/>
                  <a:gd name="T119" fmla="*/ 2147483647 h 11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75"/>
                  <a:gd name="T181" fmla="*/ 0 h 113"/>
                  <a:gd name="T182" fmla="*/ 575 w 575"/>
                  <a:gd name="T183" fmla="*/ 113 h 11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75" h="113">
                    <a:moveTo>
                      <a:pt x="575" y="11"/>
                    </a:moveTo>
                    <a:cubicBezTo>
                      <a:pt x="575" y="5"/>
                      <a:pt x="570" y="0"/>
                      <a:pt x="564" y="0"/>
                    </a:cubicBezTo>
                    <a:cubicBezTo>
                      <a:pt x="558" y="0"/>
                      <a:pt x="552" y="5"/>
                      <a:pt x="552" y="11"/>
                    </a:cubicBezTo>
                    <a:cubicBezTo>
                      <a:pt x="552" y="17"/>
                      <a:pt x="558" y="22"/>
                      <a:pt x="564" y="22"/>
                    </a:cubicBezTo>
                    <a:cubicBezTo>
                      <a:pt x="570" y="22"/>
                      <a:pt x="575" y="17"/>
                      <a:pt x="575" y="11"/>
                    </a:cubicBezTo>
                    <a:close/>
                    <a:moveTo>
                      <a:pt x="575" y="41"/>
                    </a:moveTo>
                    <a:cubicBezTo>
                      <a:pt x="575" y="35"/>
                      <a:pt x="570" y="30"/>
                      <a:pt x="564" y="30"/>
                    </a:cubicBezTo>
                    <a:cubicBezTo>
                      <a:pt x="558" y="30"/>
                      <a:pt x="552" y="35"/>
                      <a:pt x="552" y="41"/>
                    </a:cubicBezTo>
                    <a:cubicBezTo>
                      <a:pt x="552" y="47"/>
                      <a:pt x="558" y="53"/>
                      <a:pt x="564" y="53"/>
                    </a:cubicBezTo>
                    <a:cubicBezTo>
                      <a:pt x="570" y="53"/>
                      <a:pt x="575" y="47"/>
                      <a:pt x="575" y="41"/>
                    </a:cubicBezTo>
                    <a:close/>
                    <a:moveTo>
                      <a:pt x="575" y="71"/>
                    </a:moveTo>
                    <a:cubicBezTo>
                      <a:pt x="575" y="65"/>
                      <a:pt x="570" y="60"/>
                      <a:pt x="564" y="60"/>
                    </a:cubicBezTo>
                    <a:cubicBezTo>
                      <a:pt x="558" y="60"/>
                      <a:pt x="552" y="65"/>
                      <a:pt x="552" y="71"/>
                    </a:cubicBezTo>
                    <a:cubicBezTo>
                      <a:pt x="552" y="78"/>
                      <a:pt x="558" y="83"/>
                      <a:pt x="564" y="83"/>
                    </a:cubicBezTo>
                    <a:cubicBezTo>
                      <a:pt x="570" y="83"/>
                      <a:pt x="575" y="78"/>
                      <a:pt x="575" y="71"/>
                    </a:cubicBezTo>
                    <a:close/>
                    <a:moveTo>
                      <a:pt x="575" y="102"/>
                    </a:moveTo>
                    <a:cubicBezTo>
                      <a:pt x="575" y="95"/>
                      <a:pt x="570" y="90"/>
                      <a:pt x="564" y="90"/>
                    </a:cubicBezTo>
                    <a:cubicBezTo>
                      <a:pt x="558" y="90"/>
                      <a:pt x="552" y="95"/>
                      <a:pt x="552" y="102"/>
                    </a:cubicBezTo>
                    <a:cubicBezTo>
                      <a:pt x="552" y="108"/>
                      <a:pt x="558" y="113"/>
                      <a:pt x="564" y="113"/>
                    </a:cubicBezTo>
                    <a:cubicBezTo>
                      <a:pt x="570" y="113"/>
                      <a:pt x="575" y="108"/>
                      <a:pt x="575" y="102"/>
                    </a:cubicBezTo>
                    <a:close/>
                    <a:moveTo>
                      <a:pt x="529" y="11"/>
                    </a:moveTo>
                    <a:cubicBezTo>
                      <a:pt x="529" y="5"/>
                      <a:pt x="524" y="0"/>
                      <a:pt x="518" y="0"/>
                    </a:cubicBezTo>
                    <a:cubicBezTo>
                      <a:pt x="511" y="0"/>
                      <a:pt x="506" y="5"/>
                      <a:pt x="506" y="11"/>
                    </a:cubicBezTo>
                    <a:cubicBezTo>
                      <a:pt x="506" y="17"/>
                      <a:pt x="511" y="22"/>
                      <a:pt x="518" y="22"/>
                    </a:cubicBezTo>
                    <a:cubicBezTo>
                      <a:pt x="524" y="22"/>
                      <a:pt x="529" y="17"/>
                      <a:pt x="529" y="11"/>
                    </a:cubicBezTo>
                    <a:close/>
                    <a:moveTo>
                      <a:pt x="529" y="41"/>
                    </a:moveTo>
                    <a:cubicBezTo>
                      <a:pt x="529" y="35"/>
                      <a:pt x="524" y="30"/>
                      <a:pt x="518" y="30"/>
                    </a:cubicBezTo>
                    <a:cubicBezTo>
                      <a:pt x="511" y="30"/>
                      <a:pt x="506" y="35"/>
                      <a:pt x="506" y="41"/>
                    </a:cubicBezTo>
                    <a:cubicBezTo>
                      <a:pt x="506" y="47"/>
                      <a:pt x="511" y="53"/>
                      <a:pt x="518" y="53"/>
                    </a:cubicBezTo>
                    <a:cubicBezTo>
                      <a:pt x="524" y="53"/>
                      <a:pt x="529" y="47"/>
                      <a:pt x="529" y="41"/>
                    </a:cubicBezTo>
                    <a:close/>
                    <a:moveTo>
                      <a:pt x="529" y="71"/>
                    </a:moveTo>
                    <a:cubicBezTo>
                      <a:pt x="529" y="65"/>
                      <a:pt x="524" y="60"/>
                      <a:pt x="518" y="60"/>
                    </a:cubicBezTo>
                    <a:cubicBezTo>
                      <a:pt x="511" y="60"/>
                      <a:pt x="506" y="65"/>
                      <a:pt x="506" y="71"/>
                    </a:cubicBezTo>
                    <a:cubicBezTo>
                      <a:pt x="506" y="78"/>
                      <a:pt x="511" y="83"/>
                      <a:pt x="518" y="83"/>
                    </a:cubicBezTo>
                    <a:cubicBezTo>
                      <a:pt x="524" y="83"/>
                      <a:pt x="529" y="78"/>
                      <a:pt x="529" y="71"/>
                    </a:cubicBezTo>
                    <a:close/>
                    <a:moveTo>
                      <a:pt x="529" y="102"/>
                    </a:moveTo>
                    <a:cubicBezTo>
                      <a:pt x="529" y="95"/>
                      <a:pt x="524" y="90"/>
                      <a:pt x="518" y="90"/>
                    </a:cubicBezTo>
                    <a:cubicBezTo>
                      <a:pt x="511" y="90"/>
                      <a:pt x="506" y="95"/>
                      <a:pt x="506" y="102"/>
                    </a:cubicBezTo>
                    <a:cubicBezTo>
                      <a:pt x="506" y="108"/>
                      <a:pt x="511" y="113"/>
                      <a:pt x="518" y="113"/>
                    </a:cubicBezTo>
                    <a:cubicBezTo>
                      <a:pt x="524" y="113"/>
                      <a:pt x="529" y="108"/>
                      <a:pt x="529" y="102"/>
                    </a:cubicBezTo>
                    <a:close/>
                    <a:moveTo>
                      <a:pt x="483" y="11"/>
                    </a:moveTo>
                    <a:cubicBezTo>
                      <a:pt x="483" y="5"/>
                      <a:pt x="478" y="0"/>
                      <a:pt x="472" y="0"/>
                    </a:cubicBezTo>
                    <a:cubicBezTo>
                      <a:pt x="465" y="0"/>
                      <a:pt x="460" y="5"/>
                      <a:pt x="460" y="11"/>
                    </a:cubicBezTo>
                    <a:cubicBezTo>
                      <a:pt x="460" y="17"/>
                      <a:pt x="465" y="22"/>
                      <a:pt x="472" y="22"/>
                    </a:cubicBezTo>
                    <a:cubicBezTo>
                      <a:pt x="478" y="22"/>
                      <a:pt x="483" y="17"/>
                      <a:pt x="483" y="11"/>
                    </a:cubicBezTo>
                    <a:close/>
                    <a:moveTo>
                      <a:pt x="483" y="41"/>
                    </a:moveTo>
                    <a:cubicBezTo>
                      <a:pt x="483" y="35"/>
                      <a:pt x="478" y="30"/>
                      <a:pt x="472" y="30"/>
                    </a:cubicBezTo>
                    <a:cubicBezTo>
                      <a:pt x="465" y="30"/>
                      <a:pt x="460" y="35"/>
                      <a:pt x="460" y="41"/>
                    </a:cubicBezTo>
                    <a:cubicBezTo>
                      <a:pt x="460" y="47"/>
                      <a:pt x="465" y="53"/>
                      <a:pt x="472" y="53"/>
                    </a:cubicBezTo>
                    <a:cubicBezTo>
                      <a:pt x="478" y="53"/>
                      <a:pt x="483" y="47"/>
                      <a:pt x="483" y="41"/>
                    </a:cubicBezTo>
                    <a:close/>
                    <a:moveTo>
                      <a:pt x="483" y="71"/>
                    </a:moveTo>
                    <a:cubicBezTo>
                      <a:pt x="483" y="65"/>
                      <a:pt x="478" y="60"/>
                      <a:pt x="472" y="60"/>
                    </a:cubicBezTo>
                    <a:cubicBezTo>
                      <a:pt x="465" y="60"/>
                      <a:pt x="460" y="65"/>
                      <a:pt x="460" y="71"/>
                    </a:cubicBezTo>
                    <a:cubicBezTo>
                      <a:pt x="460" y="78"/>
                      <a:pt x="465" y="83"/>
                      <a:pt x="472" y="83"/>
                    </a:cubicBezTo>
                    <a:cubicBezTo>
                      <a:pt x="478" y="83"/>
                      <a:pt x="483" y="78"/>
                      <a:pt x="483" y="71"/>
                    </a:cubicBezTo>
                    <a:close/>
                    <a:moveTo>
                      <a:pt x="483" y="102"/>
                    </a:moveTo>
                    <a:cubicBezTo>
                      <a:pt x="483" y="95"/>
                      <a:pt x="478" y="90"/>
                      <a:pt x="472" y="90"/>
                    </a:cubicBezTo>
                    <a:cubicBezTo>
                      <a:pt x="465" y="90"/>
                      <a:pt x="460" y="95"/>
                      <a:pt x="460" y="102"/>
                    </a:cubicBezTo>
                    <a:cubicBezTo>
                      <a:pt x="460" y="108"/>
                      <a:pt x="465" y="113"/>
                      <a:pt x="472" y="113"/>
                    </a:cubicBezTo>
                    <a:cubicBezTo>
                      <a:pt x="478" y="113"/>
                      <a:pt x="483" y="108"/>
                      <a:pt x="483" y="102"/>
                    </a:cubicBezTo>
                    <a:close/>
                    <a:moveTo>
                      <a:pt x="437" y="11"/>
                    </a:moveTo>
                    <a:cubicBezTo>
                      <a:pt x="437" y="5"/>
                      <a:pt x="432" y="0"/>
                      <a:pt x="426" y="0"/>
                    </a:cubicBezTo>
                    <a:cubicBezTo>
                      <a:pt x="419" y="0"/>
                      <a:pt x="414" y="5"/>
                      <a:pt x="414" y="11"/>
                    </a:cubicBezTo>
                    <a:cubicBezTo>
                      <a:pt x="414" y="17"/>
                      <a:pt x="419" y="22"/>
                      <a:pt x="426" y="22"/>
                    </a:cubicBezTo>
                    <a:cubicBezTo>
                      <a:pt x="432" y="22"/>
                      <a:pt x="437" y="17"/>
                      <a:pt x="437" y="11"/>
                    </a:cubicBezTo>
                    <a:close/>
                    <a:moveTo>
                      <a:pt x="437" y="41"/>
                    </a:moveTo>
                    <a:cubicBezTo>
                      <a:pt x="437" y="35"/>
                      <a:pt x="432" y="30"/>
                      <a:pt x="426" y="30"/>
                    </a:cubicBezTo>
                    <a:cubicBezTo>
                      <a:pt x="419" y="30"/>
                      <a:pt x="414" y="35"/>
                      <a:pt x="414" y="41"/>
                    </a:cubicBezTo>
                    <a:cubicBezTo>
                      <a:pt x="414" y="47"/>
                      <a:pt x="419" y="53"/>
                      <a:pt x="426" y="53"/>
                    </a:cubicBezTo>
                    <a:cubicBezTo>
                      <a:pt x="432" y="53"/>
                      <a:pt x="437" y="47"/>
                      <a:pt x="437" y="41"/>
                    </a:cubicBezTo>
                    <a:close/>
                    <a:moveTo>
                      <a:pt x="437" y="71"/>
                    </a:moveTo>
                    <a:cubicBezTo>
                      <a:pt x="437" y="65"/>
                      <a:pt x="432" y="60"/>
                      <a:pt x="426" y="60"/>
                    </a:cubicBezTo>
                    <a:cubicBezTo>
                      <a:pt x="419" y="60"/>
                      <a:pt x="414" y="65"/>
                      <a:pt x="414" y="71"/>
                    </a:cubicBezTo>
                    <a:cubicBezTo>
                      <a:pt x="414" y="78"/>
                      <a:pt x="419" y="83"/>
                      <a:pt x="426" y="83"/>
                    </a:cubicBezTo>
                    <a:cubicBezTo>
                      <a:pt x="432" y="83"/>
                      <a:pt x="437" y="78"/>
                      <a:pt x="437" y="71"/>
                    </a:cubicBezTo>
                    <a:close/>
                    <a:moveTo>
                      <a:pt x="437" y="102"/>
                    </a:moveTo>
                    <a:cubicBezTo>
                      <a:pt x="437" y="95"/>
                      <a:pt x="432" y="90"/>
                      <a:pt x="426" y="90"/>
                    </a:cubicBezTo>
                    <a:cubicBezTo>
                      <a:pt x="419" y="90"/>
                      <a:pt x="414" y="95"/>
                      <a:pt x="414" y="102"/>
                    </a:cubicBezTo>
                    <a:cubicBezTo>
                      <a:pt x="414" y="108"/>
                      <a:pt x="419" y="113"/>
                      <a:pt x="426" y="113"/>
                    </a:cubicBezTo>
                    <a:cubicBezTo>
                      <a:pt x="432" y="113"/>
                      <a:pt x="437" y="108"/>
                      <a:pt x="437" y="102"/>
                    </a:cubicBezTo>
                    <a:close/>
                    <a:moveTo>
                      <a:pt x="391" y="11"/>
                    </a:moveTo>
                    <a:cubicBezTo>
                      <a:pt x="391" y="5"/>
                      <a:pt x="386" y="0"/>
                      <a:pt x="380" y="0"/>
                    </a:cubicBezTo>
                    <a:cubicBezTo>
                      <a:pt x="373" y="0"/>
                      <a:pt x="368" y="5"/>
                      <a:pt x="368" y="11"/>
                    </a:cubicBezTo>
                    <a:cubicBezTo>
                      <a:pt x="368" y="17"/>
                      <a:pt x="373" y="22"/>
                      <a:pt x="380" y="22"/>
                    </a:cubicBezTo>
                    <a:cubicBezTo>
                      <a:pt x="386" y="22"/>
                      <a:pt x="391" y="17"/>
                      <a:pt x="391" y="11"/>
                    </a:cubicBezTo>
                    <a:close/>
                    <a:moveTo>
                      <a:pt x="391" y="41"/>
                    </a:moveTo>
                    <a:cubicBezTo>
                      <a:pt x="391" y="35"/>
                      <a:pt x="386" y="30"/>
                      <a:pt x="380" y="30"/>
                    </a:cubicBezTo>
                    <a:cubicBezTo>
                      <a:pt x="373" y="30"/>
                      <a:pt x="368" y="35"/>
                      <a:pt x="368" y="41"/>
                    </a:cubicBezTo>
                    <a:cubicBezTo>
                      <a:pt x="368" y="47"/>
                      <a:pt x="373" y="53"/>
                      <a:pt x="380" y="53"/>
                    </a:cubicBezTo>
                    <a:cubicBezTo>
                      <a:pt x="386" y="53"/>
                      <a:pt x="391" y="47"/>
                      <a:pt x="391" y="41"/>
                    </a:cubicBezTo>
                    <a:close/>
                    <a:moveTo>
                      <a:pt x="391" y="71"/>
                    </a:moveTo>
                    <a:cubicBezTo>
                      <a:pt x="391" y="65"/>
                      <a:pt x="386" y="60"/>
                      <a:pt x="380" y="60"/>
                    </a:cubicBezTo>
                    <a:cubicBezTo>
                      <a:pt x="373" y="60"/>
                      <a:pt x="368" y="65"/>
                      <a:pt x="368" y="71"/>
                    </a:cubicBezTo>
                    <a:cubicBezTo>
                      <a:pt x="368" y="78"/>
                      <a:pt x="373" y="83"/>
                      <a:pt x="380" y="83"/>
                    </a:cubicBezTo>
                    <a:cubicBezTo>
                      <a:pt x="386" y="83"/>
                      <a:pt x="391" y="78"/>
                      <a:pt x="391" y="71"/>
                    </a:cubicBezTo>
                    <a:close/>
                    <a:moveTo>
                      <a:pt x="391" y="102"/>
                    </a:moveTo>
                    <a:cubicBezTo>
                      <a:pt x="391" y="95"/>
                      <a:pt x="386" y="90"/>
                      <a:pt x="380" y="90"/>
                    </a:cubicBezTo>
                    <a:cubicBezTo>
                      <a:pt x="373" y="90"/>
                      <a:pt x="368" y="95"/>
                      <a:pt x="368" y="102"/>
                    </a:cubicBezTo>
                    <a:cubicBezTo>
                      <a:pt x="368" y="108"/>
                      <a:pt x="373" y="113"/>
                      <a:pt x="380" y="113"/>
                    </a:cubicBezTo>
                    <a:cubicBezTo>
                      <a:pt x="386" y="113"/>
                      <a:pt x="391" y="108"/>
                      <a:pt x="391" y="102"/>
                    </a:cubicBezTo>
                    <a:close/>
                    <a:moveTo>
                      <a:pt x="345" y="11"/>
                    </a:moveTo>
                    <a:cubicBezTo>
                      <a:pt x="345" y="5"/>
                      <a:pt x="340" y="0"/>
                      <a:pt x="334" y="0"/>
                    </a:cubicBezTo>
                    <a:cubicBezTo>
                      <a:pt x="327" y="0"/>
                      <a:pt x="322" y="5"/>
                      <a:pt x="322" y="11"/>
                    </a:cubicBezTo>
                    <a:cubicBezTo>
                      <a:pt x="322" y="17"/>
                      <a:pt x="327" y="22"/>
                      <a:pt x="334" y="22"/>
                    </a:cubicBezTo>
                    <a:cubicBezTo>
                      <a:pt x="340" y="22"/>
                      <a:pt x="345" y="17"/>
                      <a:pt x="345" y="11"/>
                    </a:cubicBezTo>
                    <a:close/>
                    <a:moveTo>
                      <a:pt x="345" y="41"/>
                    </a:moveTo>
                    <a:cubicBezTo>
                      <a:pt x="345" y="35"/>
                      <a:pt x="340" y="30"/>
                      <a:pt x="334" y="30"/>
                    </a:cubicBezTo>
                    <a:cubicBezTo>
                      <a:pt x="327" y="30"/>
                      <a:pt x="322" y="35"/>
                      <a:pt x="322" y="41"/>
                    </a:cubicBezTo>
                    <a:cubicBezTo>
                      <a:pt x="322" y="47"/>
                      <a:pt x="327" y="53"/>
                      <a:pt x="334" y="53"/>
                    </a:cubicBezTo>
                    <a:cubicBezTo>
                      <a:pt x="340" y="53"/>
                      <a:pt x="345" y="47"/>
                      <a:pt x="345" y="41"/>
                    </a:cubicBezTo>
                    <a:close/>
                    <a:moveTo>
                      <a:pt x="345" y="71"/>
                    </a:moveTo>
                    <a:cubicBezTo>
                      <a:pt x="345" y="65"/>
                      <a:pt x="340" y="60"/>
                      <a:pt x="334" y="60"/>
                    </a:cubicBezTo>
                    <a:cubicBezTo>
                      <a:pt x="327" y="60"/>
                      <a:pt x="322" y="65"/>
                      <a:pt x="322" y="71"/>
                    </a:cubicBezTo>
                    <a:cubicBezTo>
                      <a:pt x="322" y="78"/>
                      <a:pt x="327" y="83"/>
                      <a:pt x="334" y="83"/>
                    </a:cubicBezTo>
                    <a:cubicBezTo>
                      <a:pt x="340" y="83"/>
                      <a:pt x="345" y="78"/>
                      <a:pt x="345" y="71"/>
                    </a:cubicBezTo>
                    <a:close/>
                    <a:moveTo>
                      <a:pt x="345" y="102"/>
                    </a:moveTo>
                    <a:cubicBezTo>
                      <a:pt x="345" y="95"/>
                      <a:pt x="340" y="90"/>
                      <a:pt x="334" y="90"/>
                    </a:cubicBezTo>
                    <a:cubicBezTo>
                      <a:pt x="327" y="90"/>
                      <a:pt x="322" y="95"/>
                      <a:pt x="322" y="102"/>
                    </a:cubicBezTo>
                    <a:cubicBezTo>
                      <a:pt x="322" y="108"/>
                      <a:pt x="327" y="113"/>
                      <a:pt x="334" y="113"/>
                    </a:cubicBezTo>
                    <a:cubicBezTo>
                      <a:pt x="340" y="113"/>
                      <a:pt x="345" y="108"/>
                      <a:pt x="345" y="102"/>
                    </a:cubicBezTo>
                    <a:close/>
                    <a:moveTo>
                      <a:pt x="253" y="11"/>
                    </a:moveTo>
                    <a:cubicBezTo>
                      <a:pt x="253" y="5"/>
                      <a:pt x="248" y="0"/>
                      <a:pt x="241" y="0"/>
                    </a:cubicBezTo>
                    <a:cubicBezTo>
                      <a:pt x="235" y="0"/>
                      <a:pt x="230" y="5"/>
                      <a:pt x="230" y="11"/>
                    </a:cubicBezTo>
                    <a:cubicBezTo>
                      <a:pt x="230" y="17"/>
                      <a:pt x="235" y="22"/>
                      <a:pt x="241" y="22"/>
                    </a:cubicBezTo>
                    <a:cubicBezTo>
                      <a:pt x="248" y="22"/>
                      <a:pt x="253" y="17"/>
                      <a:pt x="253" y="11"/>
                    </a:cubicBezTo>
                    <a:close/>
                    <a:moveTo>
                      <a:pt x="253" y="41"/>
                    </a:moveTo>
                    <a:cubicBezTo>
                      <a:pt x="253" y="35"/>
                      <a:pt x="248" y="30"/>
                      <a:pt x="241" y="30"/>
                    </a:cubicBezTo>
                    <a:cubicBezTo>
                      <a:pt x="235" y="30"/>
                      <a:pt x="230" y="35"/>
                      <a:pt x="230" y="41"/>
                    </a:cubicBezTo>
                    <a:cubicBezTo>
                      <a:pt x="230" y="47"/>
                      <a:pt x="235" y="53"/>
                      <a:pt x="241" y="53"/>
                    </a:cubicBezTo>
                    <a:cubicBezTo>
                      <a:pt x="248" y="53"/>
                      <a:pt x="253" y="47"/>
                      <a:pt x="253" y="41"/>
                    </a:cubicBezTo>
                    <a:close/>
                    <a:moveTo>
                      <a:pt x="253" y="71"/>
                    </a:moveTo>
                    <a:cubicBezTo>
                      <a:pt x="253" y="65"/>
                      <a:pt x="248" y="60"/>
                      <a:pt x="241" y="60"/>
                    </a:cubicBezTo>
                    <a:cubicBezTo>
                      <a:pt x="235" y="60"/>
                      <a:pt x="230" y="65"/>
                      <a:pt x="230" y="71"/>
                    </a:cubicBezTo>
                    <a:cubicBezTo>
                      <a:pt x="230" y="78"/>
                      <a:pt x="235" y="83"/>
                      <a:pt x="241" y="83"/>
                    </a:cubicBezTo>
                    <a:cubicBezTo>
                      <a:pt x="248" y="83"/>
                      <a:pt x="253" y="78"/>
                      <a:pt x="253" y="71"/>
                    </a:cubicBezTo>
                    <a:close/>
                    <a:moveTo>
                      <a:pt x="253" y="102"/>
                    </a:moveTo>
                    <a:cubicBezTo>
                      <a:pt x="253" y="95"/>
                      <a:pt x="248" y="90"/>
                      <a:pt x="241" y="90"/>
                    </a:cubicBezTo>
                    <a:cubicBezTo>
                      <a:pt x="235" y="90"/>
                      <a:pt x="230" y="95"/>
                      <a:pt x="230" y="102"/>
                    </a:cubicBezTo>
                    <a:cubicBezTo>
                      <a:pt x="230" y="108"/>
                      <a:pt x="235" y="113"/>
                      <a:pt x="241" y="113"/>
                    </a:cubicBezTo>
                    <a:cubicBezTo>
                      <a:pt x="248" y="113"/>
                      <a:pt x="253" y="108"/>
                      <a:pt x="253" y="102"/>
                    </a:cubicBezTo>
                    <a:close/>
                    <a:moveTo>
                      <a:pt x="207" y="11"/>
                    </a:moveTo>
                    <a:cubicBezTo>
                      <a:pt x="207" y="5"/>
                      <a:pt x="202" y="0"/>
                      <a:pt x="195" y="0"/>
                    </a:cubicBezTo>
                    <a:cubicBezTo>
                      <a:pt x="189" y="0"/>
                      <a:pt x="184" y="5"/>
                      <a:pt x="184" y="11"/>
                    </a:cubicBezTo>
                    <a:cubicBezTo>
                      <a:pt x="184" y="17"/>
                      <a:pt x="189" y="22"/>
                      <a:pt x="195" y="22"/>
                    </a:cubicBezTo>
                    <a:cubicBezTo>
                      <a:pt x="202" y="22"/>
                      <a:pt x="207" y="17"/>
                      <a:pt x="207" y="11"/>
                    </a:cubicBezTo>
                    <a:close/>
                    <a:moveTo>
                      <a:pt x="207" y="41"/>
                    </a:moveTo>
                    <a:cubicBezTo>
                      <a:pt x="207" y="35"/>
                      <a:pt x="202" y="30"/>
                      <a:pt x="195" y="30"/>
                    </a:cubicBezTo>
                    <a:cubicBezTo>
                      <a:pt x="189" y="30"/>
                      <a:pt x="184" y="35"/>
                      <a:pt x="184" y="41"/>
                    </a:cubicBezTo>
                    <a:cubicBezTo>
                      <a:pt x="184" y="47"/>
                      <a:pt x="189" y="53"/>
                      <a:pt x="195" y="53"/>
                    </a:cubicBezTo>
                    <a:cubicBezTo>
                      <a:pt x="202" y="53"/>
                      <a:pt x="207" y="47"/>
                      <a:pt x="207" y="41"/>
                    </a:cubicBezTo>
                    <a:close/>
                    <a:moveTo>
                      <a:pt x="207" y="71"/>
                    </a:moveTo>
                    <a:cubicBezTo>
                      <a:pt x="207" y="65"/>
                      <a:pt x="202" y="60"/>
                      <a:pt x="195" y="60"/>
                    </a:cubicBezTo>
                    <a:cubicBezTo>
                      <a:pt x="189" y="60"/>
                      <a:pt x="184" y="65"/>
                      <a:pt x="184" y="71"/>
                    </a:cubicBezTo>
                    <a:cubicBezTo>
                      <a:pt x="184" y="78"/>
                      <a:pt x="189" y="83"/>
                      <a:pt x="195" y="83"/>
                    </a:cubicBezTo>
                    <a:cubicBezTo>
                      <a:pt x="202" y="83"/>
                      <a:pt x="207" y="78"/>
                      <a:pt x="207" y="71"/>
                    </a:cubicBezTo>
                    <a:close/>
                    <a:moveTo>
                      <a:pt x="207" y="102"/>
                    </a:moveTo>
                    <a:cubicBezTo>
                      <a:pt x="207" y="95"/>
                      <a:pt x="202" y="90"/>
                      <a:pt x="195" y="90"/>
                    </a:cubicBezTo>
                    <a:cubicBezTo>
                      <a:pt x="189" y="90"/>
                      <a:pt x="184" y="95"/>
                      <a:pt x="184" y="102"/>
                    </a:cubicBezTo>
                    <a:cubicBezTo>
                      <a:pt x="184" y="108"/>
                      <a:pt x="189" y="113"/>
                      <a:pt x="195" y="113"/>
                    </a:cubicBezTo>
                    <a:cubicBezTo>
                      <a:pt x="202" y="113"/>
                      <a:pt x="207" y="108"/>
                      <a:pt x="207" y="102"/>
                    </a:cubicBezTo>
                    <a:close/>
                    <a:moveTo>
                      <a:pt x="161" y="11"/>
                    </a:moveTo>
                    <a:cubicBezTo>
                      <a:pt x="161" y="5"/>
                      <a:pt x="156" y="0"/>
                      <a:pt x="149" y="0"/>
                    </a:cubicBezTo>
                    <a:cubicBezTo>
                      <a:pt x="143" y="0"/>
                      <a:pt x="138" y="5"/>
                      <a:pt x="138" y="11"/>
                    </a:cubicBezTo>
                    <a:cubicBezTo>
                      <a:pt x="138" y="17"/>
                      <a:pt x="143" y="22"/>
                      <a:pt x="149" y="22"/>
                    </a:cubicBezTo>
                    <a:cubicBezTo>
                      <a:pt x="156" y="22"/>
                      <a:pt x="161" y="17"/>
                      <a:pt x="161" y="11"/>
                    </a:cubicBezTo>
                    <a:close/>
                    <a:moveTo>
                      <a:pt x="161" y="41"/>
                    </a:moveTo>
                    <a:cubicBezTo>
                      <a:pt x="161" y="35"/>
                      <a:pt x="156" y="30"/>
                      <a:pt x="149" y="30"/>
                    </a:cubicBezTo>
                    <a:cubicBezTo>
                      <a:pt x="143" y="30"/>
                      <a:pt x="138" y="35"/>
                      <a:pt x="138" y="41"/>
                    </a:cubicBezTo>
                    <a:cubicBezTo>
                      <a:pt x="138" y="47"/>
                      <a:pt x="143" y="53"/>
                      <a:pt x="149" y="53"/>
                    </a:cubicBezTo>
                    <a:cubicBezTo>
                      <a:pt x="156" y="53"/>
                      <a:pt x="161" y="47"/>
                      <a:pt x="161" y="41"/>
                    </a:cubicBezTo>
                    <a:close/>
                    <a:moveTo>
                      <a:pt x="161" y="71"/>
                    </a:moveTo>
                    <a:cubicBezTo>
                      <a:pt x="161" y="65"/>
                      <a:pt x="156" y="60"/>
                      <a:pt x="149" y="60"/>
                    </a:cubicBezTo>
                    <a:cubicBezTo>
                      <a:pt x="143" y="60"/>
                      <a:pt x="138" y="65"/>
                      <a:pt x="138" y="71"/>
                    </a:cubicBezTo>
                    <a:cubicBezTo>
                      <a:pt x="138" y="78"/>
                      <a:pt x="143" y="83"/>
                      <a:pt x="149" y="83"/>
                    </a:cubicBezTo>
                    <a:cubicBezTo>
                      <a:pt x="156" y="83"/>
                      <a:pt x="161" y="78"/>
                      <a:pt x="161" y="71"/>
                    </a:cubicBezTo>
                    <a:close/>
                    <a:moveTo>
                      <a:pt x="161" y="102"/>
                    </a:moveTo>
                    <a:cubicBezTo>
                      <a:pt x="161" y="95"/>
                      <a:pt x="156" y="90"/>
                      <a:pt x="149" y="90"/>
                    </a:cubicBezTo>
                    <a:cubicBezTo>
                      <a:pt x="143" y="90"/>
                      <a:pt x="138" y="95"/>
                      <a:pt x="138" y="102"/>
                    </a:cubicBezTo>
                    <a:cubicBezTo>
                      <a:pt x="138" y="108"/>
                      <a:pt x="143" y="113"/>
                      <a:pt x="149" y="113"/>
                    </a:cubicBezTo>
                    <a:cubicBezTo>
                      <a:pt x="156" y="113"/>
                      <a:pt x="161" y="108"/>
                      <a:pt x="161" y="102"/>
                    </a:cubicBezTo>
                    <a:close/>
                    <a:moveTo>
                      <a:pt x="115" y="11"/>
                    </a:moveTo>
                    <a:cubicBezTo>
                      <a:pt x="115" y="5"/>
                      <a:pt x="110" y="0"/>
                      <a:pt x="103" y="0"/>
                    </a:cubicBezTo>
                    <a:cubicBezTo>
                      <a:pt x="97" y="0"/>
                      <a:pt x="92" y="5"/>
                      <a:pt x="92" y="11"/>
                    </a:cubicBezTo>
                    <a:cubicBezTo>
                      <a:pt x="92" y="17"/>
                      <a:pt x="97" y="22"/>
                      <a:pt x="103" y="22"/>
                    </a:cubicBezTo>
                    <a:cubicBezTo>
                      <a:pt x="110" y="22"/>
                      <a:pt x="115" y="17"/>
                      <a:pt x="115" y="11"/>
                    </a:cubicBezTo>
                    <a:close/>
                    <a:moveTo>
                      <a:pt x="115" y="41"/>
                    </a:moveTo>
                    <a:cubicBezTo>
                      <a:pt x="115" y="35"/>
                      <a:pt x="110" y="30"/>
                      <a:pt x="103" y="30"/>
                    </a:cubicBezTo>
                    <a:cubicBezTo>
                      <a:pt x="97" y="30"/>
                      <a:pt x="92" y="35"/>
                      <a:pt x="92" y="41"/>
                    </a:cubicBezTo>
                    <a:cubicBezTo>
                      <a:pt x="92" y="47"/>
                      <a:pt x="97" y="53"/>
                      <a:pt x="103" y="53"/>
                    </a:cubicBezTo>
                    <a:cubicBezTo>
                      <a:pt x="110" y="53"/>
                      <a:pt x="115" y="47"/>
                      <a:pt x="115" y="41"/>
                    </a:cubicBezTo>
                    <a:close/>
                    <a:moveTo>
                      <a:pt x="115" y="71"/>
                    </a:moveTo>
                    <a:cubicBezTo>
                      <a:pt x="115" y="65"/>
                      <a:pt x="110" y="60"/>
                      <a:pt x="103" y="60"/>
                    </a:cubicBezTo>
                    <a:cubicBezTo>
                      <a:pt x="97" y="60"/>
                      <a:pt x="92" y="65"/>
                      <a:pt x="92" y="71"/>
                    </a:cubicBezTo>
                    <a:cubicBezTo>
                      <a:pt x="92" y="78"/>
                      <a:pt x="97" y="83"/>
                      <a:pt x="103" y="83"/>
                    </a:cubicBezTo>
                    <a:cubicBezTo>
                      <a:pt x="110" y="83"/>
                      <a:pt x="115" y="78"/>
                      <a:pt x="115" y="71"/>
                    </a:cubicBezTo>
                    <a:close/>
                    <a:moveTo>
                      <a:pt x="115" y="102"/>
                    </a:moveTo>
                    <a:cubicBezTo>
                      <a:pt x="115" y="95"/>
                      <a:pt x="110" y="90"/>
                      <a:pt x="103" y="90"/>
                    </a:cubicBezTo>
                    <a:cubicBezTo>
                      <a:pt x="97" y="90"/>
                      <a:pt x="92" y="95"/>
                      <a:pt x="92" y="102"/>
                    </a:cubicBezTo>
                    <a:cubicBezTo>
                      <a:pt x="92" y="108"/>
                      <a:pt x="97" y="113"/>
                      <a:pt x="103" y="113"/>
                    </a:cubicBezTo>
                    <a:cubicBezTo>
                      <a:pt x="110" y="113"/>
                      <a:pt x="115" y="108"/>
                      <a:pt x="115" y="102"/>
                    </a:cubicBezTo>
                    <a:close/>
                    <a:moveTo>
                      <a:pt x="69" y="11"/>
                    </a:moveTo>
                    <a:cubicBezTo>
                      <a:pt x="69" y="5"/>
                      <a:pt x="63" y="0"/>
                      <a:pt x="57" y="0"/>
                    </a:cubicBezTo>
                    <a:cubicBezTo>
                      <a:pt x="51" y="0"/>
                      <a:pt x="46" y="5"/>
                      <a:pt x="46" y="11"/>
                    </a:cubicBezTo>
                    <a:cubicBezTo>
                      <a:pt x="46" y="17"/>
                      <a:pt x="51" y="22"/>
                      <a:pt x="57" y="22"/>
                    </a:cubicBezTo>
                    <a:cubicBezTo>
                      <a:pt x="63" y="22"/>
                      <a:pt x="69" y="17"/>
                      <a:pt x="69" y="11"/>
                    </a:cubicBezTo>
                    <a:close/>
                    <a:moveTo>
                      <a:pt x="69" y="41"/>
                    </a:moveTo>
                    <a:cubicBezTo>
                      <a:pt x="69" y="35"/>
                      <a:pt x="63" y="30"/>
                      <a:pt x="57" y="30"/>
                    </a:cubicBezTo>
                    <a:cubicBezTo>
                      <a:pt x="51" y="30"/>
                      <a:pt x="46" y="35"/>
                      <a:pt x="46" y="41"/>
                    </a:cubicBezTo>
                    <a:cubicBezTo>
                      <a:pt x="46" y="47"/>
                      <a:pt x="51" y="53"/>
                      <a:pt x="57" y="53"/>
                    </a:cubicBezTo>
                    <a:cubicBezTo>
                      <a:pt x="63" y="53"/>
                      <a:pt x="69" y="47"/>
                      <a:pt x="69" y="41"/>
                    </a:cubicBezTo>
                    <a:close/>
                    <a:moveTo>
                      <a:pt x="69" y="71"/>
                    </a:moveTo>
                    <a:cubicBezTo>
                      <a:pt x="69" y="65"/>
                      <a:pt x="63" y="60"/>
                      <a:pt x="57" y="60"/>
                    </a:cubicBezTo>
                    <a:cubicBezTo>
                      <a:pt x="51" y="60"/>
                      <a:pt x="46" y="65"/>
                      <a:pt x="46" y="71"/>
                    </a:cubicBezTo>
                    <a:cubicBezTo>
                      <a:pt x="46" y="78"/>
                      <a:pt x="51" y="83"/>
                      <a:pt x="57" y="83"/>
                    </a:cubicBezTo>
                    <a:cubicBezTo>
                      <a:pt x="63" y="83"/>
                      <a:pt x="69" y="78"/>
                      <a:pt x="69" y="71"/>
                    </a:cubicBezTo>
                    <a:close/>
                    <a:moveTo>
                      <a:pt x="69" y="102"/>
                    </a:moveTo>
                    <a:cubicBezTo>
                      <a:pt x="69" y="95"/>
                      <a:pt x="63" y="90"/>
                      <a:pt x="57" y="90"/>
                    </a:cubicBezTo>
                    <a:cubicBezTo>
                      <a:pt x="51" y="90"/>
                      <a:pt x="46" y="95"/>
                      <a:pt x="46" y="102"/>
                    </a:cubicBezTo>
                    <a:cubicBezTo>
                      <a:pt x="46" y="108"/>
                      <a:pt x="51" y="113"/>
                      <a:pt x="57" y="113"/>
                    </a:cubicBezTo>
                    <a:cubicBezTo>
                      <a:pt x="63" y="113"/>
                      <a:pt x="69" y="108"/>
                      <a:pt x="69" y="102"/>
                    </a:cubicBezTo>
                    <a:close/>
                    <a:moveTo>
                      <a:pt x="22" y="11"/>
                    </a:move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lose/>
                    <a:moveTo>
                      <a:pt x="22" y="41"/>
                    </a:moveTo>
                    <a:cubicBezTo>
                      <a:pt x="22" y="35"/>
                      <a:pt x="17" y="30"/>
                      <a:pt x="11" y="30"/>
                    </a:cubicBezTo>
                    <a:cubicBezTo>
                      <a:pt x="5" y="30"/>
                      <a:pt x="0" y="35"/>
                      <a:pt x="0" y="41"/>
                    </a:cubicBezTo>
                    <a:cubicBezTo>
                      <a:pt x="0" y="47"/>
                      <a:pt x="5" y="53"/>
                      <a:pt x="11" y="53"/>
                    </a:cubicBezTo>
                    <a:cubicBezTo>
                      <a:pt x="17" y="53"/>
                      <a:pt x="22" y="47"/>
                      <a:pt x="22" y="41"/>
                    </a:cubicBezTo>
                    <a:close/>
                    <a:moveTo>
                      <a:pt x="22" y="71"/>
                    </a:moveTo>
                    <a:cubicBezTo>
                      <a:pt x="22" y="65"/>
                      <a:pt x="17" y="60"/>
                      <a:pt x="11" y="60"/>
                    </a:cubicBezTo>
                    <a:cubicBezTo>
                      <a:pt x="5" y="60"/>
                      <a:pt x="0" y="65"/>
                      <a:pt x="0" y="71"/>
                    </a:cubicBezTo>
                    <a:cubicBezTo>
                      <a:pt x="0" y="78"/>
                      <a:pt x="5" y="83"/>
                      <a:pt x="11" y="83"/>
                    </a:cubicBezTo>
                    <a:cubicBezTo>
                      <a:pt x="17" y="83"/>
                      <a:pt x="22" y="78"/>
                      <a:pt x="22" y="71"/>
                    </a:cubicBezTo>
                    <a:close/>
                    <a:moveTo>
                      <a:pt x="22" y="102"/>
                    </a:moveTo>
                    <a:cubicBezTo>
                      <a:pt x="22" y="95"/>
                      <a:pt x="17" y="90"/>
                      <a:pt x="11" y="90"/>
                    </a:cubicBezTo>
                    <a:cubicBezTo>
                      <a:pt x="5" y="90"/>
                      <a:pt x="0" y="95"/>
                      <a:pt x="0" y="102"/>
                    </a:cubicBezTo>
                    <a:cubicBezTo>
                      <a:pt x="0" y="108"/>
                      <a:pt x="5" y="113"/>
                      <a:pt x="11" y="113"/>
                    </a:cubicBezTo>
                    <a:cubicBezTo>
                      <a:pt x="17" y="113"/>
                      <a:pt x="22" y="108"/>
                      <a:pt x="22" y="102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6" name="组合 125"/>
            <p:cNvGrpSpPr>
              <a:grpSpLocks/>
            </p:cNvGrpSpPr>
            <p:nvPr/>
          </p:nvGrpSpPr>
          <p:grpSpPr bwMode="auto">
            <a:xfrm>
              <a:off x="712788" y="3962400"/>
              <a:ext cx="1338262" cy="384175"/>
              <a:chOff x="8470900" y="2630481"/>
              <a:chExt cx="1346200" cy="384175"/>
            </a:xfrm>
          </p:grpSpPr>
          <p:pic>
            <p:nvPicPr>
              <p:cNvPr id="87" name="Picture 77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470900" y="2630481"/>
                <a:ext cx="1346200" cy="384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77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470900" y="2630481"/>
                <a:ext cx="1346200" cy="384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9" name="Rectangle 775"/>
              <p:cNvSpPr>
                <a:spLocks noChangeArrowheads="1"/>
              </p:cNvSpPr>
              <p:nvPr/>
            </p:nvSpPr>
            <p:spPr bwMode="auto">
              <a:xfrm>
                <a:off x="8491537" y="2644769"/>
                <a:ext cx="1314450" cy="3460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0" name="Picture 776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499475" y="2946394"/>
                <a:ext cx="53975" cy="5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Freeform 777"/>
              <p:cNvSpPr>
                <a:spLocks/>
              </p:cNvSpPr>
              <p:nvPr/>
            </p:nvSpPr>
            <p:spPr bwMode="auto">
              <a:xfrm>
                <a:off x="8512175" y="2962269"/>
                <a:ext cx="22225" cy="25400"/>
              </a:xfrm>
              <a:custGeom>
                <a:avLst/>
                <a:gdLst>
                  <a:gd name="T0" fmla="*/ 0 w 14"/>
                  <a:gd name="T1" fmla="*/ 2147483647 h 16"/>
                  <a:gd name="T2" fmla="*/ 2147483647 w 14"/>
                  <a:gd name="T3" fmla="*/ 2147483647 h 16"/>
                  <a:gd name="T4" fmla="*/ 2147483647 w 14"/>
                  <a:gd name="T5" fmla="*/ 2147483647 h 16"/>
                  <a:gd name="T6" fmla="*/ 2147483647 w 14"/>
                  <a:gd name="T7" fmla="*/ 2147483647 h 16"/>
                  <a:gd name="T8" fmla="*/ 2147483647 w 14"/>
                  <a:gd name="T9" fmla="*/ 0 h 16"/>
                  <a:gd name="T10" fmla="*/ 0 w 14"/>
                  <a:gd name="T11" fmla="*/ 2147483647 h 16"/>
                  <a:gd name="T12" fmla="*/ 0 w 14"/>
                  <a:gd name="T13" fmla="*/ 214748364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0" y="12"/>
                    </a:moveTo>
                    <a:lnTo>
                      <a:pt x="7" y="16"/>
                    </a:lnTo>
                    <a:lnTo>
                      <a:pt x="14" y="12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2" name="Picture 778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8499475" y="2630481"/>
                <a:ext cx="53975" cy="5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Freeform 779"/>
              <p:cNvSpPr>
                <a:spLocks/>
              </p:cNvSpPr>
              <p:nvPr/>
            </p:nvSpPr>
            <p:spPr bwMode="auto">
              <a:xfrm>
                <a:off x="8512175" y="2649531"/>
                <a:ext cx="22225" cy="23813"/>
              </a:xfrm>
              <a:custGeom>
                <a:avLst/>
                <a:gdLst>
                  <a:gd name="T0" fmla="*/ 0 w 14"/>
                  <a:gd name="T1" fmla="*/ 2147483647 h 15"/>
                  <a:gd name="T2" fmla="*/ 2147483647 w 14"/>
                  <a:gd name="T3" fmla="*/ 2147483647 h 15"/>
                  <a:gd name="T4" fmla="*/ 2147483647 w 14"/>
                  <a:gd name="T5" fmla="*/ 2147483647 h 15"/>
                  <a:gd name="T6" fmla="*/ 2147483647 w 14"/>
                  <a:gd name="T7" fmla="*/ 2147483647 h 15"/>
                  <a:gd name="T8" fmla="*/ 2147483647 w 14"/>
                  <a:gd name="T9" fmla="*/ 0 h 15"/>
                  <a:gd name="T10" fmla="*/ 0 w 14"/>
                  <a:gd name="T11" fmla="*/ 2147483647 h 15"/>
                  <a:gd name="T12" fmla="*/ 0 w 14"/>
                  <a:gd name="T13" fmla="*/ 214748364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2"/>
                    </a:moveTo>
                    <a:lnTo>
                      <a:pt x="7" y="15"/>
                    </a:lnTo>
                    <a:lnTo>
                      <a:pt x="14" y="12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4" name="Picture 780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8485187" y="2684456"/>
                <a:ext cx="68263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781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8485187" y="2684456"/>
                <a:ext cx="68263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Freeform 782"/>
              <p:cNvSpPr>
                <a:spLocks/>
              </p:cNvSpPr>
              <p:nvPr/>
            </p:nvSpPr>
            <p:spPr bwMode="auto">
              <a:xfrm>
                <a:off x="8507412" y="2706681"/>
                <a:ext cx="31750" cy="222250"/>
              </a:xfrm>
              <a:custGeom>
                <a:avLst/>
                <a:gdLst>
                  <a:gd name="T0" fmla="*/ 0 w 36"/>
                  <a:gd name="T1" fmla="*/ 2147483647 h 258"/>
                  <a:gd name="T2" fmla="*/ 2147483647 w 36"/>
                  <a:gd name="T3" fmla="*/ 2147483647 h 258"/>
                  <a:gd name="T4" fmla="*/ 2147483647 w 36"/>
                  <a:gd name="T5" fmla="*/ 2147483647 h 258"/>
                  <a:gd name="T6" fmla="*/ 2147483647 w 36"/>
                  <a:gd name="T7" fmla="*/ 2147483647 h 258"/>
                  <a:gd name="T8" fmla="*/ 2147483647 w 36"/>
                  <a:gd name="T9" fmla="*/ 2147483647 h 258"/>
                  <a:gd name="T10" fmla="*/ 2147483647 w 36"/>
                  <a:gd name="T11" fmla="*/ 0 h 258"/>
                  <a:gd name="T12" fmla="*/ 0 w 36"/>
                  <a:gd name="T13" fmla="*/ 2147483647 h 258"/>
                  <a:gd name="T14" fmla="*/ 0 w 36"/>
                  <a:gd name="T15" fmla="*/ 2147483647 h 258"/>
                  <a:gd name="T16" fmla="*/ 0 w 36"/>
                  <a:gd name="T17" fmla="*/ 2147483647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58"/>
                  <a:gd name="T29" fmla="*/ 36 w 36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58">
                    <a:moveTo>
                      <a:pt x="0" y="240"/>
                    </a:moveTo>
                    <a:cubicBezTo>
                      <a:pt x="0" y="250"/>
                      <a:pt x="8" y="258"/>
                      <a:pt x="18" y="258"/>
                    </a:cubicBezTo>
                    <a:cubicBezTo>
                      <a:pt x="28" y="258"/>
                      <a:pt x="36" y="250"/>
                      <a:pt x="36" y="240"/>
                    </a:cubicBezTo>
                    <a:cubicBezTo>
                      <a:pt x="36" y="240"/>
                      <a:pt x="36" y="240"/>
                      <a:pt x="36" y="240"/>
                    </a:cubicBezTo>
                    <a:lnTo>
                      <a:pt x="36" y="18"/>
                    </a:ln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lnTo>
                      <a:pt x="0" y="24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7" name="Picture 783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9748837" y="2946394"/>
                <a:ext cx="53975" cy="5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Freeform 784"/>
              <p:cNvSpPr>
                <a:spLocks/>
              </p:cNvSpPr>
              <p:nvPr/>
            </p:nvSpPr>
            <p:spPr bwMode="auto">
              <a:xfrm>
                <a:off x="9764712" y="2962269"/>
                <a:ext cx="20638" cy="25400"/>
              </a:xfrm>
              <a:custGeom>
                <a:avLst/>
                <a:gdLst>
                  <a:gd name="T0" fmla="*/ 0 w 13"/>
                  <a:gd name="T1" fmla="*/ 2147483647 h 16"/>
                  <a:gd name="T2" fmla="*/ 2147483647 w 13"/>
                  <a:gd name="T3" fmla="*/ 2147483647 h 16"/>
                  <a:gd name="T4" fmla="*/ 2147483647 w 13"/>
                  <a:gd name="T5" fmla="*/ 2147483647 h 16"/>
                  <a:gd name="T6" fmla="*/ 2147483647 w 13"/>
                  <a:gd name="T7" fmla="*/ 2147483647 h 16"/>
                  <a:gd name="T8" fmla="*/ 2147483647 w 13"/>
                  <a:gd name="T9" fmla="*/ 0 h 16"/>
                  <a:gd name="T10" fmla="*/ 0 w 13"/>
                  <a:gd name="T11" fmla="*/ 2147483647 h 16"/>
                  <a:gd name="T12" fmla="*/ 0 w 13"/>
                  <a:gd name="T13" fmla="*/ 214748364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6"/>
                  <a:gd name="T23" fmla="*/ 13 w 1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6">
                    <a:moveTo>
                      <a:pt x="0" y="12"/>
                    </a:moveTo>
                    <a:lnTo>
                      <a:pt x="6" y="16"/>
                    </a:lnTo>
                    <a:lnTo>
                      <a:pt x="13" y="12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9" name="Picture 785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9748837" y="2630481"/>
                <a:ext cx="53975" cy="5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Freeform 786"/>
              <p:cNvSpPr>
                <a:spLocks/>
              </p:cNvSpPr>
              <p:nvPr/>
            </p:nvSpPr>
            <p:spPr bwMode="auto">
              <a:xfrm>
                <a:off x="9764712" y="2649531"/>
                <a:ext cx="20638" cy="23813"/>
              </a:xfrm>
              <a:custGeom>
                <a:avLst/>
                <a:gdLst>
                  <a:gd name="T0" fmla="*/ 0 w 13"/>
                  <a:gd name="T1" fmla="*/ 2147483647 h 15"/>
                  <a:gd name="T2" fmla="*/ 2147483647 w 13"/>
                  <a:gd name="T3" fmla="*/ 2147483647 h 15"/>
                  <a:gd name="T4" fmla="*/ 2147483647 w 13"/>
                  <a:gd name="T5" fmla="*/ 2147483647 h 15"/>
                  <a:gd name="T6" fmla="*/ 2147483647 w 13"/>
                  <a:gd name="T7" fmla="*/ 2147483647 h 15"/>
                  <a:gd name="T8" fmla="*/ 2147483647 w 13"/>
                  <a:gd name="T9" fmla="*/ 0 h 15"/>
                  <a:gd name="T10" fmla="*/ 0 w 13"/>
                  <a:gd name="T11" fmla="*/ 2147483647 h 15"/>
                  <a:gd name="T12" fmla="*/ 0 w 13"/>
                  <a:gd name="T13" fmla="*/ 214748364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5"/>
                  <a:gd name="T23" fmla="*/ 13 w 1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5">
                    <a:moveTo>
                      <a:pt x="0" y="12"/>
                    </a:moveTo>
                    <a:lnTo>
                      <a:pt x="6" y="15"/>
                    </a:lnTo>
                    <a:lnTo>
                      <a:pt x="13" y="12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1" name="Picture 787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9734550" y="2684456"/>
                <a:ext cx="68263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788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9734550" y="2684456"/>
                <a:ext cx="68263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Freeform 789"/>
              <p:cNvSpPr>
                <a:spLocks/>
              </p:cNvSpPr>
              <p:nvPr/>
            </p:nvSpPr>
            <p:spPr bwMode="auto">
              <a:xfrm>
                <a:off x="9759950" y="2706681"/>
                <a:ext cx="31750" cy="222250"/>
              </a:xfrm>
              <a:custGeom>
                <a:avLst/>
                <a:gdLst>
                  <a:gd name="T0" fmla="*/ 0 w 37"/>
                  <a:gd name="T1" fmla="*/ 2147483647 h 258"/>
                  <a:gd name="T2" fmla="*/ 2147483647 w 37"/>
                  <a:gd name="T3" fmla="*/ 2147483647 h 258"/>
                  <a:gd name="T4" fmla="*/ 2147483647 w 37"/>
                  <a:gd name="T5" fmla="*/ 2147483647 h 258"/>
                  <a:gd name="T6" fmla="*/ 2147483647 w 37"/>
                  <a:gd name="T7" fmla="*/ 2147483647 h 258"/>
                  <a:gd name="T8" fmla="*/ 2147483647 w 37"/>
                  <a:gd name="T9" fmla="*/ 2147483647 h 258"/>
                  <a:gd name="T10" fmla="*/ 2147483647 w 37"/>
                  <a:gd name="T11" fmla="*/ 2147483647 h 258"/>
                  <a:gd name="T12" fmla="*/ 2147483647 w 37"/>
                  <a:gd name="T13" fmla="*/ 0 h 258"/>
                  <a:gd name="T14" fmla="*/ 0 w 37"/>
                  <a:gd name="T15" fmla="*/ 2147483647 h 258"/>
                  <a:gd name="T16" fmla="*/ 0 w 37"/>
                  <a:gd name="T17" fmla="*/ 2147483647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58"/>
                  <a:gd name="T29" fmla="*/ 37 w 37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58">
                    <a:moveTo>
                      <a:pt x="0" y="240"/>
                    </a:moveTo>
                    <a:cubicBezTo>
                      <a:pt x="0" y="250"/>
                      <a:pt x="8" y="258"/>
                      <a:pt x="18" y="258"/>
                    </a:cubicBezTo>
                    <a:cubicBezTo>
                      <a:pt x="28" y="258"/>
                      <a:pt x="37" y="250"/>
                      <a:pt x="37" y="240"/>
                    </a:cubicBezTo>
                    <a:cubicBezTo>
                      <a:pt x="37" y="240"/>
                      <a:pt x="37" y="240"/>
                      <a:pt x="37" y="240"/>
                    </a:cubicBezTo>
                    <a:lnTo>
                      <a:pt x="37" y="18"/>
                    </a:lnTo>
                    <a:cubicBezTo>
                      <a:pt x="37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lnTo>
                      <a:pt x="0" y="24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4" name="Rectangle 790"/>
              <p:cNvSpPr>
                <a:spLocks noChangeArrowheads="1"/>
              </p:cNvSpPr>
              <p:nvPr/>
            </p:nvSpPr>
            <p:spPr bwMode="auto">
              <a:xfrm>
                <a:off x="8594725" y="2671756"/>
                <a:ext cx="1112838" cy="301625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5" name="Freeform 791"/>
              <p:cNvSpPr>
                <a:spLocks noEditPoints="1"/>
              </p:cNvSpPr>
              <p:nvPr/>
            </p:nvSpPr>
            <p:spPr bwMode="auto">
              <a:xfrm>
                <a:off x="8604250" y="2676519"/>
                <a:ext cx="1089025" cy="282575"/>
              </a:xfrm>
              <a:custGeom>
                <a:avLst/>
                <a:gdLst>
                  <a:gd name="T0" fmla="*/ 2147483647 w 686"/>
                  <a:gd name="T1" fmla="*/ 2147483647 h 178"/>
                  <a:gd name="T2" fmla="*/ 0 w 686"/>
                  <a:gd name="T3" fmla="*/ 0 h 178"/>
                  <a:gd name="T4" fmla="*/ 2147483647 w 686"/>
                  <a:gd name="T5" fmla="*/ 2147483647 h 178"/>
                  <a:gd name="T6" fmla="*/ 2147483647 w 686"/>
                  <a:gd name="T7" fmla="*/ 0 h 178"/>
                  <a:gd name="T8" fmla="*/ 2147483647 w 686"/>
                  <a:gd name="T9" fmla="*/ 2147483647 h 178"/>
                  <a:gd name="T10" fmla="*/ 2147483647 w 686"/>
                  <a:gd name="T11" fmla="*/ 2147483647 h 178"/>
                  <a:gd name="T12" fmla="*/ 2147483647 w 686"/>
                  <a:gd name="T13" fmla="*/ 0 h 178"/>
                  <a:gd name="T14" fmla="*/ 2147483647 w 686"/>
                  <a:gd name="T15" fmla="*/ 2147483647 h 178"/>
                  <a:gd name="T16" fmla="*/ 2147483647 w 686"/>
                  <a:gd name="T17" fmla="*/ 0 h 178"/>
                  <a:gd name="T18" fmla="*/ 2147483647 w 686"/>
                  <a:gd name="T19" fmla="*/ 2147483647 h 178"/>
                  <a:gd name="T20" fmla="*/ 2147483647 w 686"/>
                  <a:gd name="T21" fmla="*/ 2147483647 h 178"/>
                  <a:gd name="T22" fmla="*/ 2147483647 w 686"/>
                  <a:gd name="T23" fmla="*/ 0 h 178"/>
                  <a:gd name="T24" fmla="*/ 2147483647 w 686"/>
                  <a:gd name="T25" fmla="*/ 2147483647 h 178"/>
                  <a:gd name="T26" fmla="*/ 2147483647 w 686"/>
                  <a:gd name="T27" fmla="*/ 0 h 178"/>
                  <a:gd name="T28" fmla="*/ 2147483647 w 686"/>
                  <a:gd name="T29" fmla="*/ 2147483647 h 178"/>
                  <a:gd name="T30" fmla="*/ 2147483647 w 686"/>
                  <a:gd name="T31" fmla="*/ 2147483647 h 178"/>
                  <a:gd name="T32" fmla="*/ 2147483647 w 686"/>
                  <a:gd name="T33" fmla="*/ 0 h 178"/>
                  <a:gd name="T34" fmla="*/ 2147483647 w 686"/>
                  <a:gd name="T35" fmla="*/ 2147483647 h 178"/>
                  <a:gd name="T36" fmla="*/ 2147483647 w 686"/>
                  <a:gd name="T37" fmla="*/ 0 h 178"/>
                  <a:gd name="T38" fmla="*/ 2147483647 w 686"/>
                  <a:gd name="T39" fmla="*/ 2147483647 h 178"/>
                  <a:gd name="T40" fmla="*/ 2147483647 w 686"/>
                  <a:gd name="T41" fmla="*/ 2147483647 h 178"/>
                  <a:gd name="T42" fmla="*/ 2147483647 w 686"/>
                  <a:gd name="T43" fmla="*/ 0 h 178"/>
                  <a:gd name="T44" fmla="*/ 2147483647 w 686"/>
                  <a:gd name="T45" fmla="*/ 2147483647 h 178"/>
                  <a:gd name="T46" fmla="*/ 2147483647 w 686"/>
                  <a:gd name="T47" fmla="*/ 0 h 178"/>
                  <a:gd name="T48" fmla="*/ 2147483647 w 686"/>
                  <a:gd name="T49" fmla="*/ 2147483647 h 178"/>
                  <a:gd name="T50" fmla="*/ 2147483647 w 686"/>
                  <a:gd name="T51" fmla="*/ 2147483647 h 178"/>
                  <a:gd name="T52" fmla="*/ 2147483647 w 686"/>
                  <a:gd name="T53" fmla="*/ 0 h 178"/>
                  <a:gd name="T54" fmla="*/ 2147483647 w 686"/>
                  <a:gd name="T55" fmla="*/ 2147483647 h 178"/>
                  <a:gd name="T56" fmla="*/ 2147483647 w 686"/>
                  <a:gd name="T57" fmla="*/ 0 h 178"/>
                  <a:gd name="T58" fmla="*/ 2147483647 w 686"/>
                  <a:gd name="T59" fmla="*/ 2147483647 h 178"/>
                  <a:gd name="T60" fmla="*/ 2147483647 w 686"/>
                  <a:gd name="T61" fmla="*/ 2147483647 h 178"/>
                  <a:gd name="T62" fmla="*/ 2147483647 w 686"/>
                  <a:gd name="T63" fmla="*/ 0 h 178"/>
                  <a:gd name="T64" fmla="*/ 2147483647 w 686"/>
                  <a:gd name="T65" fmla="*/ 2147483647 h 178"/>
                  <a:gd name="T66" fmla="*/ 2147483647 w 686"/>
                  <a:gd name="T67" fmla="*/ 0 h 178"/>
                  <a:gd name="T68" fmla="*/ 2147483647 w 686"/>
                  <a:gd name="T69" fmla="*/ 2147483647 h 1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6"/>
                  <a:gd name="T106" fmla="*/ 0 h 178"/>
                  <a:gd name="T107" fmla="*/ 686 w 686"/>
                  <a:gd name="T108" fmla="*/ 178 h 1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6" h="178">
                    <a:moveTo>
                      <a:pt x="0" y="178"/>
                    </a:moveTo>
                    <a:lnTo>
                      <a:pt x="46" y="178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78"/>
                    </a:lnTo>
                    <a:close/>
                    <a:moveTo>
                      <a:pt x="46" y="178"/>
                    </a:moveTo>
                    <a:lnTo>
                      <a:pt x="92" y="178"/>
                    </a:lnTo>
                    <a:lnTo>
                      <a:pt x="92" y="0"/>
                    </a:lnTo>
                    <a:lnTo>
                      <a:pt x="46" y="0"/>
                    </a:lnTo>
                    <a:lnTo>
                      <a:pt x="46" y="178"/>
                    </a:lnTo>
                    <a:close/>
                    <a:moveTo>
                      <a:pt x="92" y="178"/>
                    </a:moveTo>
                    <a:lnTo>
                      <a:pt x="137" y="178"/>
                    </a:lnTo>
                    <a:lnTo>
                      <a:pt x="137" y="0"/>
                    </a:lnTo>
                    <a:lnTo>
                      <a:pt x="92" y="0"/>
                    </a:lnTo>
                    <a:lnTo>
                      <a:pt x="92" y="178"/>
                    </a:lnTo>
                    <a:close/>
                    <a:moveTo>
                      <a:pt x="137" y="178"/>
                    </a:moveTo>
                    <a:lnTo>
                      <a:pt x="183" y="178"/>
                    </a:lnTo>
                    <a:lnTo>
                      <a:pt x="183" y="0"/>
                    </a:lnTo>
                    <a:lnTo>
                      <a:pt x="137" y="0"/>
                    </a:lnTo>
                    <a:lnTo>
                      <a:pt x="137" y="178"/>
                    </a:lnTo>
                    <a:close/>
                    <a:moveTo>
                      <a:pt x="183" y="178"/>
                    </a:moveTo>
                    <a:lnTo>
                      <a:pt x="229" y="178"/>
                    </a:lnTo>
                    <a:lnTo>
                      <a:pt x="229" y="0"/>
                    </a:lnTo>
                    <a:lnTo>
                      <a:pt x="183" y="0"/>
                    </a:lnTo>
                    <a:lnTo>
                      <a:pt x="183" y="178"/>
                    </a:lnTo>
                    <a:close/>
                    <a:moveTo>
                      <a:pt x="229" y="178"/>
                    </a:moveTo>
                    <a:lnTo>
                      <a:pt x="275" y="178"/>
                    </a:lnTo>
                    <a:lnTo>
                      <a:pt x="275" y="0"/>
                    </a:lnTo>
                    <a:lnTo>
                      <a:pt x="229" y="0"/>
                    </a:lnTo>
                    <a:lnTo>
                      <a:pt x="229" y="178"/>
                    </a:lnTo>
                    <a:close/>
                    <a:moveTo>
                      <a:pt x="275" y="178"/>
                    </a:moveTo>
                    <a:lnTo>
                      <a:pt x="320" y="178"/>
                    </a:lnTo>
                    <a:lnTo>
                      <a:pt x="320" y="0"/>
                    </a:lnTo>
                    <a:lnTo>
                      <a:pt x="275" y="0"/>
                    </a:lnTo>
                    <a:lnTo>
                      <a:pt x="275" y="178"/>
                    </a:lnTo>
                    <a:close/>
                    <a:moveTo>
                      <a:pt x="366" y="178"/>
                    </a:moveTo>
                    <a:lnTo>
                      <a:pt x="412" y="178"/>
                    </a:lnTo>
                    <a:lnTo>
                      <a:pt x="412" y="0"/>
                    </a:lnTo>
                    <a:lnTo>
                      <a:pt x="366" y="0"/>
                    </a:lnTo>
                    <a:lnTo>
                      <a:pt x="366" y="178"/>
                    </a:lnTo>
                    <a:close/>
                    <a:moveTo>
                      <a:pt x="412" y="178"/>
                    </a:moveTo>
                    <a:lnTo>
                      <a:pt x="457" y="178"/>
                    </a:lnTo>
                    <a:lnTo>
                      <a:pt x="457" y="0"/>
                    </a:lnTo>
                    <a:lnTo>
                      <a:pt x="412" y="0"/>
                    </a:lnTo>
                    <a:lnTo>
                      <a:pt x="412" y="178"/>
                    </a:lnTo>
                    <a:close/>
                    <a:moveTo>
                      <a:pt x="457" y="178"/>
                    </a:moveTo>
                    <a:lnTo>
                      <a:pt x="503" y="178"/>
                    </a:lnTo>
                    <a:lnTo>
                      <a:pt x="503" y="0"/>
                    </a:lnTo>
                    <a:lnTo>
                      <a:pt x="457" y="0"/>
                    </a:lnTo>
                    <a:lnTo>
                      <a:pt x="457" y="178"/>
                    </a:lnTo>
                    <a:close/>
                    <a:moveTo>
                      <a:pt x="503" y="178"/>
                    </a:moveTo>
                    <a:lnTo>
                      <a:pt x="549" y="178"/>
                    </a:lnTo>
                    <a:lnTo>
                      <a:pt x="549" y="0"/>
                    </a:lnTo>
                    <a:lnTo>
                      <a:pt x="503" y="0"/>
                    </a:lnTo>
                    <a:lnTo>
                      <a:pt x="503" y="178"/>
                    </a:lnTo>
                    <a:close/>
                    <a:moveTo>
                      <a:pt x="549" y="178"/>
                    </a:moveTo>
                    <a:lnTo>
                      <a:pt x="595" y="178"/>
                    </a:lnTo>
                    <a:lnTo>
                      <a:pt x="595" y="0"/>
                    </a:lnTo>
                    <a:lnTo>
                      <a:pt x="549" y="0"/>
                    </a:lnTo>
                    <a:lnTo>
                      <a:pt x="549" y="178"/>
                    </a:lnTo>
                    <a:close/>
                    <a:moveTo>
                      <a:pt x="595" y="178"/>
                    </a:moveTo>
                    <a:lnTo>
                      <a:pt x="641" y="178"/>
                    </a:lnTo>
                    <a:lnTo>
                      <a:pt x="641" y="0"/>
                    </a:lnTo>
                    <a:lnTo>
                      <a:pt x="595" y="0"/>
                    </a:lnTo>
                    <a:lnTo>
                      <a:pt x="595" y="178"/>
                    </a:lnTo>
                    <a:close/>
                    <a:moveTo>
                      <a:pt x="641" y="178"/>
                    </a:moveTo>
                    <a:lnTo>
                      <a:pt x="686" y="178"/>
                    </a:lnTo>
                    <a:lnTo>
                      <a:pt x="686" y="0"/>
                    </a:lnTo>
                    <a:lnTo>
                      <a:pt x="641" y="0"/>
                    </a:lnTo>
                    <a:lnTo>
                      <a:pt x="641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6" name="Rectangle 792"/>
              <p:cNvSpPr>
                <a:spLocks noChangeArrowheads="1"/>
              </p:cNvSpPr>
              <p:nvPr/>
            </p:nvSpPr>
            <p:spPr bwMode="auto">
              <a:xfrm>
                <a:off x="8594725" y="2671756"/>
                <a:ext cx="1112838" cy="301625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7" name="Rectangle 793"/>
              <p:cNvSpPr>
                <a:spLocks noChangeArrowheads="1"/>
              </p:cNvSpPr>
              <p:nvPr/>
            </p:nvSpPr>
            <p:spPr bwMode="auto">
              <a:xfrm>
                <a:off x="8604250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8" name="Rectangle 794"/>
              <p:cNvSpPr>
                <a:spLocks noChangeArrowheads="1"/>
              </p:cNvSpPr>
              <p:nvPr/>
            </p:nvSpPr>
            <p:spPr bwMode="auto">
              <a:xfrm>
                <a:off x="8677275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9" name="Rectangle 795"/>
              <p:cNvSpPr>
                <a:spLocks noChangeArrowheads="1"/>
              </p:cNvSpPr>
              <p:nvPr/>
            </p:nvSpPr>
            <p:spPr bwMode="auto">
              <a:xfrm>
                <a:off x="8750300" y="2676519"/>
                <a:ext cx="71438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0" name="Rectangle 796"/>
              <p:cNvSpPr>
                <a:spLocks noChangeArrowheads="1"/>
              </p:cNvSpPr>
              <p:nvPr/>
            </p:nvSpPr>
            <p:spPr bwMode="auto">
              <a:xfrm>
                <a:off x="8821737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1" name="Rectangle 797"/>
              <p:cNvSpPr>
                <a:spLocks noChangeArrowheads="1"/>
              </p:cNvSpPr>
              <p:nvPr/>
            </p:nvSpPr>
            <p:spPr bwMode="auto">
              <a:xfrm>
                <a:off x="8894762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2" name="Rectangle 798"/>
              <p:cNvSpPr>
                <a:spLocks noChangeArrowheads="1"/>
              </p:cNvSpPr>
              <p:nvPr/>
            </p:nvSpPr>
            <p:spPr bwMode="auto">
              <a:xfrm>
                <a:off x="8967787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3" name="Rectangle 799"/>
              <p:cNvSpPr>
                <a:spLocks noChangeArrowheads="1"/>
              </p:cNvSpPr>
              <p:nvPr/>
            </p:nvSpPr>
            <p:spPr bwMode="auto">
              <a:xfrm>
                <a:off x="9040812" y="2676519"/>
                <a:ext cx="71438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4" name="Rectangle 800"/>
              <p:cNvSpPr>
                <a:spLocks noChangeArrowheads="1"/>
              </p:cNvSpPr>
              <p:nvPr/>
            </p:nvSpPr>
            <p:spPr bwMode="auto">
              <a:xfrm>
                <a:off x="9185275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5" name="Rectangle 801"/>
              <p:cNvSpPr>
                <a:spLocks noChangeArrowheads="1"/>
              </p:cNvSpPr>
              <p:nvPr/>
            </p:nvSpPr>
            <p:spPr bwMode="auto">
              <a:xfrm>
                <a:off x="9258300" y="2676519"/>
                <a:ext cx="71438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6" name="Rectangle 802"/>
              <p:cNvSpPr>
                <a:spLocks noChangeArrowheads="1"/>
              </p:cNvSpPr>
              <p:nvPr/>
            </p:nvSpPr>
            <p:spPr bwMode="auto">
              <a:xfrm>
                <a:off x="9329737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7" name="Rectangle 803"/>
              <p:cNvSpPr>
                <a:spLocks noChangeArrowheads="1"/>
              </p:cNvSpPr>
              <p:nvPr/>
            </p:nvSpPr>
            <p:spPr bwMode="auto">
              <a:xfrm>
                <a:off x="9402762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8" name="Rectangle 804"/>
              <p:cNvSpPr>
                <a:spLocks noChangeArrowheads="1"/>
              </p:cNvSpPr>
              <p:nvPr/>
            </p:nvSpPr>
            <p:spPr bwMode="auto">
              <a:xfrm>
                <a:off x="9475787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9" name="Rectangle 805"/>
              <p:cNvSpPr>
                <a:spLocks noChangeArrowheads="1"/>
              </p:cNvSpPr>
              <p:nvPr/>
            </p:nvSpPr>
            <p:spPr bwMode="auto">
              <a:xfrm>
                <a:off x="9548812" y="2676519"/>
                <a:ext cx="73025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0" name="Rectangle 806"/>
              <p:cNvSpPr>
                <a:spLocks noChangeArrowheads="1"/>
              </p:cNvSpPr>
              <p:nvPr/>
            </p:nvSpPr>
            <p:spPr bwMode="auto">
              <a:xfrm>
                <a:off x="9621837" y="2676519"/>
                <a:ext cx="71438" cy="2825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1" name="Freeform 808"/>
              <p:cNvSpPr>
                <a:spLocks noEditPoints="1"/>
              </p:cNvSpPr>
              <p:nvPr/>
            </p:nvSpPr>
            <p:spPr bwMode="auto">
              <a:xfrm>
                <a:off x="8623299" y="2714618"/>
                <a:ext cx="1052513" cy="206375"/>
              </a:xfrm>
              <a:custGeom>
                <a:avLst/>
                <a:gdLst>
                  <a:gd name="T0" fmla="*/ 2147483647 w 1228"/>
                  <a:gd name="T1" fmla="*/ 2147483647 h 240"/>
                  <a:gd name="T2" fmla="*/ 2147483647 w 1228"/>
                  <a:gd name="T3" fmla="*/ 2147483647 h 240"/>
                  <a:gd name="T4" fmla="*/ 2147483647 w 1228"/>
                  <a:gd name="T5" fmla="*/ 0 h 240"/>
                  <a:gd name="T6" fmla="*/ 0 w 1228"/>
                  <a:gd name="T7" fmla="*/ 2147483647 h 240"/>
                  <a:gd name="T8" fmla="*/ 2147483647 w 1228"/>
                  <a:gd name="T9" fmla="*/ 2147483647 h 240"/>
                  <a:gd name="T10" fmla="*/ 2147483647 w 1228"/>
                  <a:gd name="T11" fmla="*/ 2147483647 h 240"/>
                  <a:gd name="T12" fmla="*/ 2147483647 w 1228"/>
                  <a:gd name="T13" fmla="*/ 2147483647 h 240"/>
                  <a:gd name="T14" fmla="*/ 2147483647 w 1228"/>
                  <a:gd name="T15" fmla="*/ 2147483647 h 240"/>
                  <a:gd name="T16" fmla="*/ 2147483647 w 1228"/>
                  <a:gd name="T17" fmla="*/ 2147483647 h 240"/>
                  <a:gd name="T18" fmla="*/ 2147483647 w 1228"/>
                  <a:gd name="T19" fmla="*/ 2147483647 h 240"/>
                  <a:gd name="T20" fmla="*/ 2147483647 w 1228"/>
                  <a:gd name="T21" fmla="*/ 2147483647 h 240"/>
                  <a:gd name="T22" fmla="*/ 2147483647 w 1228"/>
                  <a:gd name="T23" fmla="*/ 0 h 240"/>
                  <a:gd name="T24" fmla="*/ 2147483647 w 1228"/>
                  <a:gd name="T25" fmla="*/ 2147483647 h 240"/>
                  <a:gd name="T26" fmla="*/ 2147483647 w 1228"/>
                  <a:gd name="T27" fmla="*/ 2147483647 h 240"/>
                  <a:gd name="T28" fmla="*/ 2147483647 w 1228"/>
                  <a:gd name="T29" fmla="*/ 2147483647 h 240"/>
                  <a:gd name="T30" fmla="*/ 2147483647 w 1228"/>
                  <a:gd name="T31" fmla="*/ 0 h 240"/>
                  <a:gd name="T32" fmla="*/ 2147483647 w 1228"/>
                  <a:gd name="T33" fmla="*/ 2147483647 h 240"/>
                  <a:gd name="T34" fmla="*/ 2147483647 w 1228"/>
                  <a:gd name="T35" fmla="*/ 2147483647 h 240"/>
                  <a:gd name="T36" fmla="*/ 2147483647 w 1228"/>
                  <a:gd name="T37" fmla="*/ 2147483647 h 240"/>
                  <a:gd name="T38" fmla="*/ 2147483647 w 1228"/>
                  <a:gd name="T39" fmla="*/ 2147483647 h 240"/>
                  <a:gd name="T40" fmla="*/ 2147483647 w 1228"/>
                  <a:gd name="T41" fmla="*/ 2147483647 h 240"/>
                  <a:gd name="T42" fmla="*/ 2147483647 w 1228"/>
                  <a:gd name="T43" fmla="*/ 2147483647 h 240"/>
                  <a:gd name="T44" fmla="*/ 2147483647 w 1228"/>
                  <a:gd name="T45" fmla="*/ 2147483647 h 240"/>
                  <a:gd name="T46" fmla="*/ 2147483647 w 1228"/>
                  <a:gd name="T47" fmla="*/ 2147483647 h 240"/>
                  <a:gd name="T48" fmla="*/ 2147483647 w 1228"/>
                  <a:gd name="T49" fmla="*/ 2147483647 h 240"/>
                  <a:gd name="T50" fmla="*/ 2147483647 w 1228"/>
                  <a:gd name="T51" fmla="*/ 2147483647 h 240"/>
                  <a:gd name="T52" fmla="*/ 2147483647 w 1228"/>
                  <a:gd name="T53" fmla="*/ 2147483647 h 240"/>
                  <a:gd name="T54" fmla="*/ 2147483647 w 1228"/>
                  <a:gd name="T55" fmla="*/ 2147483647 h 240"/>
                  <a:gd name="T56" fmla="*/ 2147483647 w 1228"/>
                  <a:gd name="T57" fmla="*/ 2147483647 h 240"/>
                  <a:gd name="T58" fmla="*/ 2147483647 w 1228"/>
                  <a:gd name="T59" fmla="*/ 0 h 240"/>
                  <a:gd name="T60" fmla="*/ 2147483647 w 1228"/>
                  <a:gd name="T61" fmla="*/ 2147483647 h 240"/>
                  <a:gd name="T62" fmla="*/ 2147483647 w 1228"/>
                  <a:gd name="T63" fmla="*/ 2147483647 h 240"/>
                  <a:gd name="T64" fmla="*/ 2147483647 w 1228"/>
                  <a:gd name="T65" fmla="*/ 2147483647 h 240"/>
                  <a:gd name="T66" fmla="*/ 2147483647 w 1228"/>
                  <a:gd name="T67" fmla="*/ 0 h 240"/>
                  <a:gd name="T68" fmla="*/ 2147483647 w 1228"/>
                  <a:gd name="T69" fmla="*/ 2147483647 h 240"/>
                  <a:gd name="T70" fmla="*/ 2147483647 w 1228"/>
                  <a:gd name="T71" fmla="*/ 2147483647 h 240"/>
                  <a:gd name="T72" fmla="*/ 2147483647 w 1228"/>
                  <a:gd name="T73" fmla="*/ 2147483647 h 240"/>
                  <a:gd name="T74" fmla="*/ 2147483647 w 1228"/>
                  <a:gd name="T75" fmla="*/ 2147483647 h 240"/>
                  <a:gd name="T76" fmla="*/ 2147483647 w 1228"/>
                  <a:gd name="T77" fmla="*/ 0 h 240"/>
                  <a:gd name="T78" fmla="*/ 2147483647 w 1228"/>
                  <a:gd name="T79" fmla="*/ 2147483647 h 240"/>
                  <a:gd name="T80" fmla="*/ 2147483647 w 1228"/>
                  <a:gd name="T81" fmla="*/ 2147483647 h 240"/>
                  <a:gd name="T82" fmla="*/ 2147483647 w 1228"/>
                  <a:gd name="T83" fmla="*/ 2147483647 h 240"/>
                  <a:gd name="T84" fmla="*/ 2147483647 w 1228"/>
                  <a:gd name="T85" fmla="*/ 2147483647 h 240"/>
                  <a:gd name="T86" fmla="*/ 2147483647 w 1228"/>
                  <a:gd name="T87" fmla="*/ 2147483647 h 240"/>
                  <a:gd name="T88" fmla="*/ 2147483647 w 1228"/>
                  <a:gd name="T89" fmla="*/ 2147483647 h 240"/>
                  <a:gd name="T90" fmla="*/ 2147483647 w 1228"/>
                  <a:gd name="T91" fmla="*/ 2147483647 h 240"/>
                  <a:gd name="T92" fmla="*/ 2147483647 w 1228"/>
                  <a:gd name="T93" fmla="*/ 2147483647 h 240"/>
                  <a:gd name="T94" fmla="*/ 2147483647 w 1228"/>
                  <a:gd name="T95" fmla="*/ 2147483647 h 240"/>
                  <a:gd name="T96" fmla="*/ 2147483647 w 1228"/>
                  <a:gd name="T97" fmla="*/ 2147483647 h 240"/>
                  <a:gd name="T98" fmla="*/ 2147483647 w 1228"/>
                  <a:gd name="T99" fmla="*/ 2147483647 h 240"/>
                  <a:gd name="T100" fmla="*/ 2147483647 w 1228"/>
                  <a:gd name="T101" fmla="*/ 2147483647 h 240"/>
                  <a:gd name="T102" fmla="*/ 2147483647 w 1228"/>
                  <a:gd name="T103" fmla="*/ 2147483647 h 240"/>
                  <a:gd name="T104" fmla="*/ 2147483647 w 1228"/>
                  <a:gd name="T105" fmla="*/ 2147483647 h 240"/>
                  <a:gd name="T106" fmla="*/ 2147483647 w 1228"/>
                  <a:gd name="T107" fmla="*/ 2147483647 h 240"/>
                  <a:gd name="T108" fmla="*/ 2147483647 w 1228"/>
                  <a:gd name="T109" fmla="*/ 2147483647 h 240"/>
                  <a:gd name="T110" fmla="*/ 2147483647 w 1228"/>
                  <a:gd name="T111" fmla="*/ 2147483647 h 240"/>
                  <a:gd name="T112" fmla="*/ 2147483647 w 1228"/>
                  <a:gd name="T113" fmla="*/ 2147483647 h 240"/>
                  <a:gd name="T114" fmla="*/ 2147483647 w 1228"/>
                  <a:gd name="T115" fmla="*/ 2147483647 h 240"/>
                  <a:gd name="T116" fmla="*/ 2147483647 w 1228"/>
                  <a:gd name="T117" fmla="*/ 2147483647 h 240"/>
                  <a:gd name="T118" fmla="*/ 2147483647 w 1228"/>
                  <a:gd name="T119" fmla="*/ 2147483647 h 240"/>
                  <a:gd name="T120" fmla="*/ 2147483647 w 1228"/>
                  <a:gd name="T121" fmla="*/ 2147483647 h 240"/>
                  <a:gd name="T122" fmla="*/ 2147483647 w 1228"/>
                  <a:gd name="T123" fmla="*/ 2147483647 h 240"/>
                  <a:gd name="T124" fmla="*/ 2147483647 w 1228"/>
                  <a:gd name="T125" fmla="*/ 2147483647 h 2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28"/>
                  <a:gd name="T190" fmla="*/ 0 h 240"/>
                  <a:gd name="T191" fmla="*/ 1228 w 1228"/>
                  <a:gd name="T192" fmla="*/ 240 h 2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28" h="240">
                    <a:moveTo>
                      <a:pt x="0" y="219"/>
                    </a:moveTo>
                    <a:cubicBezTo>
                      <a:pt x="0" y="231"/>
                      <a:pt x="9" y="240"/>
                      <a:pt x="21" y="240"/>
                    </a:cubicBezTo>
                    <a:cubicBezTo>
                      <a:pt x="33" y="240"/>
                      <a:pt x="42" y="231"/>
                      <a:pt x="42" y="219"/>
                    </a:cubicBezTo>
                    <a:cubicBezTo>
                      <a:pt x="42" y="219"/>
                      <a:pt x="42" y="219"/>
                      <a:pt x="42" y="219"/>
                    </a:cubicBezTo>
                    <a:lnTo>
                      <a:pt x="42" y="21"/>
                    </a:lnTo>
                    <a:cubicBezTo>
                      <a:pt x="42" y="9"/>
                      <a:pt x="33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lnTo>
                      <a:pt x="0" y="219"/>
                    </a:lnTo>
                    <a:close/>
                    <a:moveTo>
                      <a:pt x="85" y="219"/>
                    </a:moveTo>
                    <a:cubicBezTo>
                      <a:pt x="85" y="231"/>
                      <a:pt x="94" y="240"/>
                      <a:pt x="106" y="240"/>
                    </a:cubicBezTo>
                    <a:cubicBezTo>
                      <a:pt x="117" y="240"/>
                      <a:pt x="127" y="231"/>
                      <a:pt x="127" y="219"/>
                    </a:cubicBezTo>
                    <a:cubicBezTo>
                      <a:pt x="127" y="219"/>
                      <a:pt x="127" y="219"/>
                      <a:pt x="127" y="219"/>
                    </a:cubicBezTo>
                    <a:lnTo>
                      <a:pt x="127" y="21"/>
                    </a:lnTo>
                    <a:cubicBezTo>
                      <a:pt x="127" y="9"/>
                      <a:pt x="117" y="0"/>
                      <a:pt x="106" y="0"/>
                    </a:cubicBezTo>
                    <a:cubicBezTo>
                      <a:pt x="94" y="0"/>
                      <a:pt x="85" y="9"/>
                      <a:pt x="85" y="21"/>
                    </a:cubicBezTo>
                    <a:lnTo>
                      <a:pt x="85" y="219"/>
                    </a:lnTo>
                    <a:close/>
                    <a:moveTo>
                      <a:pt x="169" y="219"/>
                    </a:moveTo>
                    <a:cubicBezTo>
                      <a:pt x="169" y="231"/>
                      <a:pt x="179" y="240"/>
                      <a:pt x="190" y="240"/>
                    </a:cubicBezTo>
                    <a:cubicBezTo>
                      <a:pt x="202" y="240"/>
                      <a:pt x="212" y="231"/>
                      <a:pt x="212" y="219"/>
                    </a:cubicBezTo>
                    <a:cubicBezTo>
                      <a:pt x="212" y="219"/>
                      <a:pt x="212" y="219"/>
                      <a:pt x="212" y="219"/>
                    </a:cubicBezTo>
                    <a:lnTo>
                      <a:pt x="212" y="21"/>
                    </a:lnTo>
                    <a:cubicBezTo>
                      <a:pt x="212" y="9"/>
                      <a:pt x="202" y="0"/>
                      <a:pt x="190" y="0"/>
                    </a:cubicBezTo>
                    <a:cubicBezTo>
                      <a:pt x="179" y="0"/>
                      <a:pt x="169" y="9"/>
                      <a:pt x="169" y="21"/>
                    </a:cubicBezTo>
                    <a:lnTo>
                      <a:pt x="169" y="219"/>
                    </a:lnTo>
                    <a:close/>
                    <a:moveTo>
                      <a:pt x="254" y="219"/>
                    </a:moveTo>
                    <a:cubicBezTo>
                      <a:pt x="254" y="231"/>
                      <a:pt x="263" y="240"/>
                      <a:pt x="275" y="240"/>
                    </a:cubicBezTo>
                    <a:cubicBezTo>
                      <a:pt x="287" y="240"/>
                      <a:pt x="296" y="231"/>
                      <a:pt x="296" y="219"/>
                    </a:cubicBezTo>
                    <a:cubicBezTo>
                      <a:pt x="296" y="219"/>
                      <a:pt x="296" y="219"/>
                      <a:pt x="296" y="219"/>
                    </a:cubicBezTo>
                    <a:lnTo>
                      <a:pt x="296" y="21"/>
                    </a:lnTo>
                    <a:cubicBezTo>
                      <a:pt x="296" y="9"/>
                      <a:pt x="287" y="0"/>
                      <a:pt x="275" y="0"/>
                    </a:cubicBezTo>
                    <a:cubicBezTo>
                      <a:pt x="263" y="0"/>
                      <a:pt x="254" y="9"/>
                      <a:pt x="254" y="21"/>
                    </a:cubicBezTo>
                    <a:lnTo>
                      <a:pt x="254" y="219"/>
                    </a:lnTo>
                    <a:close/>
                    <a:moveTo>
                      <a:pt x="339" y="219"/>
                    </a:moveTo>
                    <a:cubicBezTo>
                      <a:pt x="339" y="231"/>
                      <a:pt x="348" y="240"/>
                      <a:pt x="360" y="240"/>
                    </a:cubicBezTo>
                    <a:cubicBezTo>
                      <a:pt x="371" y="240"/>
                      <a:pt x="381" y="231"/>
                      <a:pt x="381" y="219"/>
                    </a:cubicBezTo>
                    <a:cubicBezTo>
                      <a:pt x="381" y="219"/>
                      <a:pt x="381" y="219"/>
                      <a:pt x="381" y="219"/>
                    </a:cubicBezTo>
                    <a:lnTo>
                      <a:pt x="381" y="21"/>
                    </a:lnTo>
                    <a:cubicBezTo>
                      <a:pt x="381" y="9"/>
                      <a:pt x="371" y="0"/>
                      <a:pt x="360" y="0"/>
                    </a:cubicBezTo>
                    <a:cubicBezTo>
                      <a:pt x="348" y="0"/>
                      <a:pt x="339" y="9"/>
                      <a:pt x="339" y="21"/>
                    </a:cubicBezTo>
                    <a:lnTo>
                      <a:pt x="339" y="219"/>
                    </a:lnTo>
                    <a:close/>
                    <a:moveTo>
                      <a:pt x="423" y="219"/>
                    </a:moveTo>
                    <a:cubicBezTo>
                      <a:pt x="423" y="231"/>
                      <a:pt x="433" y="240"/>
                      <a:pt x="444" y="240"/>
                    </a:cubicBezTo>
                    <a:cubicBezTo>
                      <a:pt x="456" y="240"/>
                      <a:pt x="466" y="231"/>
                      <a:pt x="466" y="219"/>
                    </a:cubicBezTo>
                    <a:cubicBezTo>
                      <a:pt x="466" y="219"/>
                      <a:pt x="466" y="219"/>
                      <a:pt x="466" y="219"/>
                    </a:cubicBezTo>
                    <a:lnTo>
                      <a:pt x="466" y="21"/>
                    </a:lnTo>
                    <a:cubicBezTo>
                      <a:pt x="466" y="9"/>
                      <a:pt x="456" y="0"/>
                      <a:pt x="444" y="0"/>
                    </a:cubicBezTo>
                    <a:cubicBezTo>
                      <a:pt x="433" y="0"/>
                      <a:pt x="423" y="9"/>
                      <a:pt x="423" y="21"/>
                    </a:cubicBezTo>
                    <a:cubicBezTo>
                      <a:pt x="423" y="21"/>
                      <a:pt x="423" y="21"/>
                      <a:pt x="423" y="21"/>
                    </a:cubicBezTo>
                    <a:lnTo>
                      <a:pt x="423" y="219"/>
                    </a:lnTo>
                    <a:close/>
                    <a:moveTo>
                      <a:pt x="508" y="219"/>
                    </a:moveTo>
                    <a:cubicBezTo>
                      <a:pt x="508" y="231"/>
                      <a:pt x="517" y="240"/>
                      <a:pt x="529" y="240"/>
                    </a:cubicBezTo>
                    <a:cubicBezTo>
                      <a:pt x="541" y="240"/>
                      <a:pt x="550" y="231"/>
                      <a:pt x="550" y="219"/>
                    </a:cubicBezTo>
                    <a:cubicBezTo>
                      <a:pt x="550" y="219"/>
                      <a:pt x="550" y="219"/>
                      <a:pt x="550" y="219"/>
                    </a:cubicBezTo>
                    <a:lnTo>
                      <a:pt x="550" y="21"/>
                    </a:lnTo>
                    <a:cubicBezTo>
                      <a:pt x="550" y="9"/>
                      <a:pt x="541" y="0"/>
                      <a:pt x="529" y="0"/>
                    </a:cubicBezTo>
                    <a:cubicBezTo>
                      <a:pt x="517" y="0"/>
                      <a:pt x="508" y="9"/>
                      <a:pt x="508" y="21"/>
                    </a:cubicBezTo>
                    <a:lnTo>
                      <a:pt x="508" y="219"/>
                    </a:lnTo>
                    <a:close/>
                    <a:moveTo>
                      <a:pt x="677" y="219"/>
                    </a:moveTo>
                    <a:cubicBezTo>
                      <a:pt x="677" y="231"/>
                      <a:pt x="687" y="240"/>
                      <a:pt x="698" y="240"/>
                    </a:cubicBezTo>
                    <a:cubicBezTo>
                      <a:pt x="710" y="240"/>
                      <a:pt x="720" y="231"/>
                      <a:pt x="720" y="219"/>
                    </a:cubicBezTo>
                    <a:cubicBezTo>
                      <a:pt x="720" y="219"/>
                      <a:pt x="720" y="219"/>
                      <a:pt x="720" y="219"/>
                    </a:cubicBezTo>
                    <a:lnTo>
                      <a:pt x="720" y="21"/>
                    </a:lnTo>
                    <a:cubicBezTo>
                      <a:pt x="720" y="9"/>
                      <a:pt x="710" y="0"/>
                      <a:pt x="698" y="0"/>
                    </a:cubicBezTo>
                    <a:cubicBezTo>
                      <a:pt x="687" y="0"/>
                      <a:pt x="677" y="9"/>
                      <a:pt x="677" y="21"/>
                    </a:cubicBezTo>
                    <a:cubicBezTo>
                      <a:pt x="677" y="21"/>
                      <a:pt x="677" y="21"/>
                      <a:pt x="677" y="21"/>
                    </a:cubicBezTo>
                    <a:lnTo>
                      <a:pt x="677" y="219"/>
                    </a:lnTo>
                    <a:close/>
                    <a:moveTo>
                      <a:pt x="762" y="219"/>
                    </a:moveTo>
                    <a:cubicBezTo>
                      <a:pt x="762" y="231"/>
                      <a:pt x="771" y="240"/>
                      <a:pt x="783" y="240"/>
                    </a:cubicBezTo>
                    <a:cubicBezTo>
                      <a:pt x="795" y="240"/>
                      <a:pt x="804" y="231"/>
                      <a:pt x="804" y="219"/>
                    </a:cubicBezTo>
                    <a:cubicBezTo>
                      <a:pt x="804" y="219"/>
                      <a:pt x="804" y="219"/>
                      <a:pt x="804" y="219"/>
                    </a:cubicBezTo>
                    <a:lnTo>
                      <a:pt x="804" y="21"/>
                    </a:lnTo>
                    <a:cubicBezTo>
                      <a:pt x="804" y="9"/>
                      <a:pt x="795" y="0"/>
                      <a:pt x="783" y="0"/>
                    </a:cubicBezTo>
                    <a:cubicBezTo>
                      <a:pt x="771" y="0"/>
                      <a:pt x="762" y="9"/>
                      <a:pt x="762" y="21"/>
                    </a:cubicBezTo>
                    <a:cubicBezTo>
                      <a:pt x="762" y="21"/>
                      <a:pt x="762" y="21"/>
                      <a:pt x="762" y="21"/>
                    </a:cubicBezTo>
                    <a:lnTo>
                      <a:pt x="762" y="219"/>
                    </a:lnTo>
                    <a:close/>
                    <a:moveTo>
                      <a:pt x="847" y="219"/>
                    </a:moveTo>
                    <a:cubicBezTo>
                      <a:pt x="847" y="231"/>
                      <a:pt x="856" y="240"/>
                      <a:pt x="868" y="240"/>
                    </a:cubicBezTo>
                    <a:cubicBezTo>
                      <a:pt x="879" y="240"/>
                      <a:pt x="889" y="231"/>
                      <a:pt x="889" y="219"/>
                    </a:cubicBezTo>
                    <a:cubicBezTo>
                      <a:pt x="889" y="219"/>
                      <a:pt x="889" y="219"/>
                      <a:pt x="889" y="219"/>
                    </a:cubicBezTo>
                    <a:lnTo>
                      <a:pt x="889" y="21"/>
                    </a:lnTo>
                    <a:cubicBezTo>
                      <a:pt x="889" y="9"/>
                      <a:pt x="879" y="0"/>
                      <a:pt x="868" y="0"/>
                    </a:cubicBezTo>
                    <a:cubicBezTo>
                      <a:pt x="856" y="0"/>
                      <a:pt x="847" y="9"/>
                      <a:pt x="847" y="21"/>
                    </a:cubicBezTo>
                    <a:lnTo>
                      <a:pt x="847" y="219"/>
                    </a:lnTo>
                    <a:close/>
                    <a:moveTo>
                      <a:pt x="931" y="219"/>
                    </a:moveTo>
                    <a:cubicBezTo>
                      <a:pt x="931" y="231"/>
                      <a:pt x="941" y="240"/>
                      <a:pt x="952" y="240"/>
                    </a:cubicBezTo>
                    <a:cubicBezTo>
                      <a:pt x="964" y="240"/>
                      <a:pt x="974" y="231"/>
                      <a:pt x="974" y="219"/>
                    </a:cubicBezTo>
                    <a:cubicBezTo>
                      <a:pt x="974" y="219"/>
                      <a:pt x="974" y="219"/>
                      <a:pt x="974" y="219"/>
                    </a:cubicBezTo>
                    <a:lnTo>
                      <a:pt x="974" y="21"/>
                    </a:lnTo>
                    <a:cubicBezTo>
                      <a:pt x="974" y="9"/>
                      <a:pt x="964" y="0"/>
                      <a:pt x="952" y="0"/>
                    </a:cubicBezTo>
                    <a:cubicBezTo>
                      <a:pt x="941" y="0"/>
                      <a:pt x="931" y="9"/>
                      <a:pt x="931" y="21"/>
                    </a:cubicBezTo>
                    <a:lnTo>
                      <a:pt x="931" y="219"/>
                    </a:lnTo>
                    <a:close/>
                    <a:moveTo>
                      <a:pt x="1016" y="219"/>
                    </a:moveTo>
                    <a:cubicBezTo>
                      <a:pt x="1016" y="231"/>
                      <a:pt x="1025" y="240"/>
                      <a:pt x="1037" y="240"/>
                    </a:cubicBezTo>
                    <a:cubicBezTo>
                      <a:pt x="1049" y="240"/>
                      <a:pt x="1058" y="231"/>
                      <a:pt x="1058" y="219"/>
                    </a:cubicBezTo>
                    <a:cubicBezTo>
                      <a:pt x="1058" y="219"/>
                      <a:pt x="1058" y="219"/>
                      <a:pt x="1058" y="219"/>
                    </a:cubicBezTo>
                    <a:lnTo>
                      <a:pt x="1058" y="21"/>
                    </a:lnTo>
                    <a:cubicBezTo>
                      <a:pt x="1058" y="9"/>
                      <a:pt x="1049" y="0"/>
                      <a:pt x="1037" y="0"/>
                    </a:cubicBezTo>
                    <a:cubicBezTo>
                      <a:pt x="1025" y="0"/>
                      <a:pt x="1016" y="9"/>
                      <a:pt x="1016" y="21"/>
                    </a:cubicBezTo>
                    <a:cubicBezTo>
                      <a:pt x="1016" y="21"/>
                      <a:pt x="1016" y="21"/>
                      <a:pt x="1016" y="21"/>
                    </a:cubicBezTo>
                    <a:lnTo>
                      <a:pt x="1016" y="219"/>
                    </a:lnTo>
                    <a:close/>
                    <a:moveTo>
                      <a:pt x="1101" y="219"/>
                    </a:moveTo>
                    <a:cubicBezTo>
                      <a:pt x="1101" y="231"/>
                      <a:pt x="1110" y="240"/>
                      <a:pt x="1122" y="240"/>
                    </a:cubicBezTo>
                    <a:cubicBezTo>
                      <a:pt x="1133" y="240"/>
                      <a:pt x="1143" y="231"/>
                      <a:pt x="1143" y="219"/>
                    </a:cubicBezTo>
                    <a:cubicBezTo>
                      <a:pt x="1143" y="219"/>
                      <a:pt x="1143" y="219"/>
                      <a:pt x="1143" y="219"/>
                    </a:cubicBezTo>
                    <a:lnTo>
                      <a:pt x="1143" y="21"/>
                    </a:lnTo>
                    <a:cubicBezTo>
                      <a:pt x="1143" y="9"/>
                      <a:pt x="1133" y="0"/>
                      <a:pt x="1122" y="0"/>
                    </a:cubicBezTo>
                    <a:cubicBezTo>
                      <a:pt x="1110" y="0"/>
                      <a:pt x="1101" y="9"/>
                      <a:pt x="1101" y="21"/>
                    </a:cubicBezTo>
                    <a:cubicBezTo>
                      <a:pt x="1101" y="21"/>
                      <a:pt x="1101" y="21"/>
                      <a:pt x="1101" y="21"/>
                    </a:cubicBezTo>
                    <a:lnTo>
                      <a:pt x="1101" y="219"/>
                    </a:lnTo>
                    <a:close/>
                    <a:moveTo>
                      <a:pt x="1185" y="219"/>
                    </a:moveTo>
                    <a:cubicBezTo>
                      <a:pt x="1185" y="231"/>
                      <a:pt x="1195" y="240"/>
                      <a:pt x="1206" y="240"/>
                    </a:cubicBezTo>
                    <a:cubicBezTo>
                      <a:pt x="1218" y="240"/>
                      <a:pt x="1228" y="231"/>
                      <a:pt x="1228" y="219"/>
                    </a:cubicBezTo>
                    <a:cubicBezTo>
                      <a:pt x="1228" y="219"/>
                      <a:pt x="1228" y="219"/>
                      <a:pt x="1228" y="219"/>
                    </a:cubicBezTo>
                    <a:lnTo>
                      <a:pt x="1228" y="21"/>
                    </a:lnTo>
                    <a:cubicBezTo>
                      <a:pt x="1228" y="9"/>
                      <a:pt x="1218" y="0"/>
                      <a:pt x="1206" y="0"/>
                    </a:cubicBezTo>
                    <a:cubicBezTo>
                      <a:pt x="1195" y="0"/>
                      <a:pt x="1185" y="9"/>
                      <a:pt x="1185" y="21"/>
                    </a:cubicBezTo>
                    <a:lnTo>
                      <a:pt x="1185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2" name="Freeform 809"/>
              <p:cNvSpPr>
                <a:spLocks noEditPoints="1"/>
              </p:cNvSpPr>
              <p:nvPr/>
            </p:nvSpPr>
            <p:spPr bwMode="auto">
              <a:xfrm>
                <a:off x="9124949" y="2755893"/>
                <a:ext cx="49213" cy="123825"/>
              </a:xfrm>
              <a:custGeom>
                <a:avLst/>
                <a:gdLst>
                  <a:gd name="T0" fmla="*/ 2147483647 w 58"/>
                  <a:gd name="T1" fmla="*/ 2147483647 h 144"/>
                  <a:gd name="T2" fmla="*/ 2147483647 w 58"/>
                  <a:gd name="T3" fmla="*/ 2147483647 h 144"/>
                  <a:gd name="T4" fmla="*/ 0 w 58"/>
                  <a:gd name="T5" fmla="*/ 2147483647 h 144"/>
                  <a:gd name="T6" fmla="*/ 2147483647 w 58"/>
                  <a:gd name="T7" fmla="*/ 2147483647 h 144"/>
                  <a:gd name="T8" fmla="*/ 2147483647 w 58"/>
                  <a:gd name="T9" fmla="*/ 2147483647 h 144"/>
                  <a:gd name="T10" fmla="*/ 2147483647 w 58"/>
                  <a:gd name="T11" fmla="*/ 2147483647 h 144"/>
                  <a:gd name="T12" fmla="*/ 2147483647 w 58"/>
                  <a:gd name="T13" fmla="*/ 2147483647 h 144"/>
                  <a:gd name="T14" fmla="*/ 0 w 58"/>
                  <a:gd name="T15" fmla="*/ 2147483647 h 144"/>
                  <a:gd name="T16" fmla="*/ 2147483647 w 58"/>
                  <a:gd name="T17" fmla="*/ 2147483647 h 144"/>
                  <a:gd name="T18" fmla="*/ 2147483647 w 58"/>
                  <a:gd name="T19" fmla="*/ 2147483647 h 144"/>
                  <a:gd name="T20" fmla="*/ 2147483647 w 58"/>
                  <a:gd name="T21" fmla="*/ 2147483647 h 144"/>
                  <a:gd name="T22" fmla="*/ 2147483647 w 58"/>
                  <a:gd name="T23" fmla="*/ 2147483647 h 144"/>
                  <a:gd name="T24" fmla="*/ 2147483647 w 58"/>
                  <a:gd name="T25" fmla="*/ 2147483647 h 144"/>
                  <a:gd name="T26" fmla="*/ 2147483647 w 58"/>
                  <a:gd name="T27" fmla="*/ 2147483647 h 144"/>
                  <a:gd name="T28" fmla="*/ 2147483647 w 58"/>
                  <a:gd name="T29" fmla="*/ 2147483647 h 144"/>
                  <a:gd name="T30" fmla="*/ 2147483647 w 58"/>
                  <a:gd name="T31" fmla="*/ 2147483647 h 144"/>
                  <a:gd name="T32" fmla="*/ 2147483647 w 58"/>
                  <a:gd name="T33" fmla="*/ 2147483647 h 144"/>
                  <a:gd name="T34" fmla="*/ 2147483647 w 58"/>
                  <a:gd name="T35" fmla="*/ 2147483647 h 144"/>
                  <a:gd name="T36" fmla="*/ 2147483647 w 58"/>
                  <a:gd name="T37" fmla="*/ 2147483647 h 144"/>
                  <a:gd name="T38" fmla="*/ 2147483647 w 58"/>
                  <a:gd name="T39" fmla="*/ 2147483647 h 144"/>
                  <a:gd name="T40" fmla="*/ 2147483647 w 58"/>
                  <a:gd name="T41" fmla="*/ 2147483647 h 144"/>
                  <a:gd name="T42" fmla="*/ 2147483647 w 58"/>
                  <a:gd name="T43" fmla="*/ 0 h 144"/>
                  <a:gd name="T44" fmla="*/ 2147483647 w 58"/>
                  <a:gd name="T45" fmla="*/ 2147483647 h 144"/>
                  <a:gd name="T46" fmla="*/ 2147483647 w 58"/>
                  <a:gd name="T47" fmla="*/ 2147483647 h 144"/>
                  <a:gd name="T48" fmla="*/ 2147483647 w 58"/>
                  <a:gd name="T49" fmla="*/ 2147483647 h 1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144"/>
                  <a:gd name="T77" fmla="*/ 58 w 58"/>
                  <a:gd name="T78" fmla="*/ 144 h 1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144">
                    <a:moveTo>
                      <a:pt x="18" y="135"/>
                    </a:moveTo>
                    <a:cubicBezTo>
                      <a:pt x="18" y="130"/>
                      <a:pt x="14" y="126"/>
                      <a:pt x="9" y="126"/>
                    </a:cubicBezTo>
                    <a:cubicBezTo>
                      <a:pt x="4" y="126"/>
                      <a:pt x="0" y="130"/>
                      <a:pt x="0" y="135"/>
                    </a:cubicBezTo>
                    <a:cubicBezTo>
                      <a:pt x="0" y="140"/>
                      <a:pt x="4" y="144"/>
                      <a:pt x="9" y="144"/>
                    </a:cubicBezTo>
                    <a:cubicBezTo>
                      <a:pt x="14" y="144"/>
                      <a:pt x="18" y="140"/>
                      <a:pt x="18" y="135"/>
                    </a:cubicBezTo>
                    <a:close/>
                    <a:moveTo>
                      <a:pt x="18" y="72"/>
                    </a:moveTo>
                    <a:cubicBezTo>
                      <a:pt x="18" y="67"/>
                      <a:pt x="14" y="63"/>
                      <a:pt x="9" y="63"/>
                    </a:cubicBezTo>
                    <a:cubicBezTo>
                      <a:pt x="4" y="63"/>
                      <a:pt x="0" y="67"/>
                      <a:pt x="0" y="72"/>
                    </a:cubicBezTo>
                    <a:cubicBezTo>
                      <a:pt x="0" y="77"/>
                      <a:pt x="4" y="81"/>
                      <a:pt x="9" y="81"/>
                    </a:cubicBezTo>
                    <a:cubicBezTo>
                      <a:pt x="14" y="81"/>
                      <a:pt x="18" y="77"/>
                      <a:pt x="18" y="72"/>
                    </a:cubicBezTo>
                    <a:close/>
                    <a:moveTo>
                      <a:pt x="58" y="135"/>
                    </a:moveTo>
                    <a:cubicBezTo>
                      <a:pt x="58" y="130"/>
                      <a:pt x="54" y="126"/>
                      <a:pt x="49" y="126"/>
                    </a:cubicBezTo>
                    <a:cubicBezTo>
                      <a:pt x="43" y="126"/>
                      <a:pt x="39" y="130"/>
                      <a:pt x="39" y="135"/>
                    </a:cubicBezTo>
                    <a:cubicBezTo>
                      <a:pt x="39" y="140"/>
                      <a:pt x="43" y="144"/>
                      <a:pt x="49" y="144"/>
                    </a:cubicBezTo>
                    <a:cubicBezTo>
                      <a:pt x="54" y="144"/>
                      <a:pt x="58" y="140"/>
                      <a:pt x="58" y="135"/>
                    </a:cubicBezTo>
                    <a:close/>
                    <a:moveTo>
                      <a:pt x="58" y="72"/>
                    </a:moveTo>
                    <a:cubicBezTo>
                      <a:pt x="58" y="67"/>
                      <a:pt x="54" y="63"/>
                      <a:pt x="49" y="63"/>
                    </a:cubicBezTo>
                    <a:cubicBezTo>
                      <a:pt x="43" y="63"/>
                      <a:pt x="39" y="67"/>
                      <a:pt x="39" y="72"/>
                    </a:cubicBezTo>
                    <a:cubicBezTo>
                      <a:pt x="39" y="77"/>
                      <a:pt x="43" y="81"/>
                      <a:pt x="49" y="81"/>
                    </a:cubicBezTo>
                    <a:cubicBezTo>
                      <a:pt x="54" y="81"/>
                      <a:pt x="58" y="77"/>
                      <a:pt x="58" y="72"/>
                    </a:cubicBezTo>
                    <a:close/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24" y="0"/>
                      <a:pt x="20" y="4"/>
                      <a:pt x="20" y="9"/>
                    </a:cubicBezTo>
                    <a:cubicBezTo>
                      <a:pt x="20" y="14"/>
                      <a:pt x="24" y="18"/>
                      <a:pt x="29" y="18"/>
                    </a:cubicBezTo>
                    <a:cubicBezTo>
                      <a:pt x="34" y="18"/>
                      <a:pt x="38" y="14"/>
                      <a:pt x="38" y="9"/>
                    </a:cubicBez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3" name="Freeform 810"/>
              <p:cNvSpPr>
                <a:spLocks noEditPoints="1"/>
              </p:cNvSpPr>
              <p:nvPr/>
            </p:nvSpPr>
            <p:spPr bwMode="auto">
              <a:xfrm>
                <a:off x="9124949" y="2755893"/>
                <a:ext cx="49213" cy="123825"/>
              </a:xfrm>
              <a:custGeom>
                <a:avLst/>
                <a:gdLst>
                  <a:gd name="T0" fmla="*/ 2147483647 w 58"/>
                  <a:gd name="T1" fmla="*/ 2147483647 h 144"/>
                  <a:gd name="T2" fmla="*/ 2147483647 w 58"/>
                  <a:gd name="T3" fmla="*/ 2147483647 h 144"/>
                  <a:gd name="T4" fmla="*/ 0 w 58"/>
                  <a:gd name="T5" fmla="*/ 2147483647 h 144"/>
                  <a:gd name="T6" fmla="*/ 2147483647 w 58"/>
                  <a:gd name="T7" fmla="*/ 2147483647 h 144"/>
                  <a:gd name="T8" fmla="*/ 2147483647 w 58"/>
                  <a:gd name="T9" fmla="*/ 2147483647 h 144"/>
                  <a:gd name="T10" fmla="*/ 2147483647 w 58"/>
                  <a:gd name="T11" fmla="*/ 2147483647 h 144"/>
                  <a:gd name="T12" fmla="*/ 2147483647 w 58"/>
                  <a:gd name="T13" fmla="*/ 2147483647 h 144"/>
                  <a:gd name="T14" fmla="*/ 0 w 58"/>
                  <a:gd name="T15" fmla="*/ 2147483647 h 144"/>
                  <a:gd name="T16" fmla="*/ 2147483647 w 58"/>
                  <a:gd name="T17" fmla="*/ 2147483647 h 144"/>
                  <a:gd name="T18" fmla="*/ 2147483647 w 58"/>
                  <a:gd name="T19" fmla="*/ 2147483647 h 144"/>
                  <a:gd name="T20" fmla="*/ 2147483647 w 58"/>
                  <a:gd name="T21" fmla="*/ 2147483647 h 144"/>
                  <a:gd name="T22" fmla="*/ 2147483647 w 58"/>
                  <a:gd name="T23" fmla="*/ 2147483647 h 144"/>
                  <a:gd name="T24" fmla="*/ 2147483647 w 58"/>
                  <a:gd name="T25" fmla="*/ 2147483647 h 144"/>
                  <a:gd name="T26" fmla="*/ 2147483647 w 58"/>
                  <a:gd name="T27" fmla="*/ 2147483647 h 144"/>
                  <a:gd name="T28" fmla="*/ 2147483647 w 58"/>
                  <a:gd name="T29" fmla="*/ 2147483647 h 144"/>
                  <a:gd name="T30" fmla="*/ 2147483647 w 58"/>
                  <a:gd name="T31" fmla="*/ 2147483647 h 144"/>
                  <a:gd name="T32" fmla="*/ 2147483647 w 58"/>
                  <a:gd name="T33" fmla="*/ 2147483647 h 144"/>
                  <a:gd name="T34" fmla="*/ 2147483647 w 58"/>
                  <a:gd name="T35" fmla="*/ 2147483647 h 144"/>
                  <a:gd name="T36" fmla="*/ 2147483647 w 58"/>
                  <a:gd name="T37" fmla="*/ 2147483647 h 144"/>
                  <a:gd name="T38" fmla="*/ 2147483647 w 58"/>
                  <a:gd name="T39" fmla="*/ 2147483647 h 144"/>
                  <a:gd name="T40" fmla="*/ 2147483647 w 58"/>
                  <a:gd name="T41" fmla="*/ 2147483647 h 144"/>
                  <a:gd name="T42" fmla="*/ 2147483647 w 58"/>
                  <a:gd name="T43" fmla="*/ 0 h 144"/>
                  <a:gd name="T44" fmla="*/ 2147483647 w 58"/>
                  <a:gd name="T45" fmla="*/ 2147483647 h 144"/>
                  <a:gd name="T46" fmla="*/ 2147483647 w 58"/>
                  <a:gd name="T47" fmla="*/ 2147483647 h 144"/>
                  <a:gd name="T48" fmla="*/ 2147483647 w 58"/>
                  <a:gd name="T49" fmla="*/ 2147483647 h 1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144"/>
                  <a:gd name="T77" fmla="*/ 58 w 58"/>
                  <a:gd name="T78" fmla="*/ 144 h 1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144">
                    <a:moveTo>
                      <a:pt x="18" y="135"/>
                    </a:moveTo>
                    <a:cubicBezTo>
                      <a:pt x="18" y="130"/>
                      <a:pt x="14" y="126"/>
                      <a:pt x="9" y="126"/>
                    </a:cubicBezTo>
                    <a:cubicBezTo>
                      <a:pt x="4" y="126"/>
                      <a:pt x="0" y="130"/>
                      <a:pt x="0" y="135"/>
                    </a:cubicBezTo>
                    <a:cubicBezTo>
                      <a:pt x="0" y="140"/>
                      <a:pt x="4" y="144"/>
                      <a:pt x="9" y="144"/>
                    </a:cubicBezTo>
                    <a:cubicBezTo>
                      <a:pt x="14" y="144"/>
                      <a:pt x="18" y="140"/>
                      <a:pt x="18" y="135"/>
                    </a:cubicBezTo>
                    <a:close/>
                    <a:moveTo>
                      <a:pt x="18" y="72"/>
                    </a:moveTo>
                    <a:cubicBezTo>
                      <a:pt x="18" y="67"/>
                      <a:pt x="14" y="63"/>
                      <a:pt x="9" y="63"/>
                    </a:cubicBezTo>
                    <a:cubicBezTo>
                      <a:pt x="4" y="63"/>
                      <a:pt x="0" y="67"/>
                      <a:pt x="0" y="72"/>
                    </a:cubicBezTo>
                    <a:cubicBezTo>
                      <a:pt x="0" y="77"/>
                      <a:pt x="4" y="81"/>
                      <a:pt x="9" y="81"/>
                    </a:cubicBezTo>
                    <a:cubicBezTo>
                      <a:pt x="14" y="81"/>
                      <a:pt x="18" y="77"/>
                      <a:pt x="18" y="72"/>
                    </a:cubicBezTo>
                    <a:close/>
                    <a:moveTo>
                      <a:pt x="58" y="135"/>
                    </a:moveTo>
                    <a:cubicBezTo>
                      <a:pt x="58" y="130"/>
                      <a:pt x="54" y="126"/>
                      <a:pt x="49" y="126"/>
                    </a:cubicBezTo>
                    <a:cubicBezTo>
                      <a:pt x="43" y="126"/>
                      <a:pt x="39" y="130"/>
                      <a:pt x="39" y="135"/>
                    </a:cubicBezTo>
                    <a:cubicBezTo>
                      <a:pt x="39" y="140"/>
                      <a:pt x="43" y="144"/>
                      <a:pt x="49" y="144"/>
                    </a:cubicBezTo>
                    <a:cubicBezTo>
                      <a:pt x="54" y="144"/>
                      <a:pt x="58" y="140"/>
                      <a:pt x="58" y="135"/>
                    </a:cubicBezTo>
                    <a:close/>
                    <a:moveTo>
                      <a:pt x="58" y="72"/>
                    </a:moveTo>
                    <a:cubicBezTo>
                      <a:pt x="58" y="67"/>
                      <a:pt x="54" y="63"/>
                      <a:pt x="49" y="63"/>
                    </a:cubicBezTo>
                    <a:cubicBezTo>
                      <a:pt x="43" y="63"/>
                      <a:pt x="39" y="67"/>
                      <a:pt x="39" y="72"/>
                    </a:cubicBezTo>
                    <a:cubicBezTo>
                      <a:pt x="39" y="77"/>
                      <a:pt x="43" y="81"/>
                      <a:pt x="49" y="81"/>
                    </a:cubicBezTo>
                    <a:cubicBezTo>
                      <a:pt x="54" y="81"/>
                      <a:pt x="58" y="77"/>
                      <a:pt x="58" y="72"/>
                    </a:cubicBezTo>
                    <a:close/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24" y="0"/>
                      <a:pt x="20" y="4"/>
                      <a:pt x="20" y="9"/>
                    </a:cubicBezTo>
                    <a:cubicBezTo>
                      <a:pt x="20" y="14"/>
                      <a:pt x="24" y="18"/>
                      <a:pt x="29" y="18"/>
                    </a:cubicBezTo>
                    <a:cubicBezTo>
                      <a:pt x="34" y="18"/>
                      <a:pt x="38" y="14"/>
                      <a:pt x="38" y="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11560" y="2996952"/>
              <a:ext cx="136842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611188" y="2041524"/>
            <a:ext cx="1512886" cy="739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3" name="Visio" r:id="rId29" imgW="1006983" imgH="271272" progId="Visio.Drawing.11">
                    <p:embed/>
                  </p:oleObj>
                </mc:Choice>
                <mc:Fallback>
                  <p:oleObj name="Visio" r:id="rId29" imgW="1006983" imgH="271272" progId="Visio.Drawing.11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188" y="2041524"/>
                          <a:ext cx="1512886" cy="739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91343" y="3306402"/>
            <a:ext cx="1512886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4" name="Visio" r:id="rId31" imgW="1006983" imgH="271272" progId="Visio.Drawing.11">
                    <p:embed/>
                  </p:oleObj>
                </mc:Choice>
                <mc:Fallback>
                  <p:oleObj name="Visio" r:id="rId31" imgW="1006983" imgH="271272" progId="Visio.Drawing.11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" y="3306402"/>
                          <a:ext cx="1512886" cy="6480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企业拎包入驻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云会议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10" name="图片 158" descr="vcs_iphon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7523">
            <a:off x="999109" y="1342761"/>
            <a:ext cx="621246" cy="2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6872" t="8701" r="5518"/>
          <a:stretch>
            <a:fillRect/>
          </a:stretch>
        </p:blipFill>
        <p:spPr bwMode="auto">
          <a:xfrm>
            <a:off x="2195736" y="1260393"/>
            <a:ext cx="1656184" cy="12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/>
          <p:nvPr/>
        </p:nvPicPr>
        <p:blipFill>
          <a:blip r:embed="rId4" cstate="print"/>
          <a:srcRect r="39269"/>
          <a:stretch>
            <a:fillRect/>
          </a:stretch>
        </p:blipFill>
        <p:spPr>
          <a:xfrm>
            <a:off x="504056" y="1916832"/>
            <a:ext cx="1403648" cy="1115851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363">
            <a:off x="3587593" y="1514119"/>
            <a:ext cx="1357322" cy="110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1928826" cy="7503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635896" y="4005064"/>
            <a:ext cx="1512168" cy="373016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pc="52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云会议平台</a:t>
            </a:r>
            <a:endParaRPr lang="zh-CN" altLang="en-US" spc="52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700808"/>
            <a:ext cx="870608" cy="5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圆角矩形 16"/>
          <p:cNvSpPr/>
          <p:nvPr/>
        </p:nvSpPr>
        <p:spPr bwMode="auto">
          <a:xfrm>
            <a:off x="504056" y="1124744"/>
            <a:ext cx="4572000" cy="1944216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8914" name="Picture 2" descr="http://www.starmeeting.com.cn/statics/common/images/zd/ov/4.png"/>
          <p:cNvPicPr>
            <a:picLocks noChangeAspect="1" noChangeArrowheads="1"/>
          </p:cNvPicPr>
          <p:nvPr/>
        </p:nvPicPr>
        <p:blipFill>
          <a:blip r:embed="rId8" cstate="print"/>
          <a:srcRect l="39400" t="62307" r="31050" b="16924"/>
          <a:stretch>
            <a:fillRect/>
          </a:stretch>
        </p:blipFill>
        <p:spPr bwMode="auto">
          <a:xfrm>
            <a:off x="2267744" y="3356992"/>
            <a:ext cx="1224136" cy="510057"/>
          </a:xfrm>
          <a:prstGeom prst="rect">
            <a:avLst/>
          </a:prstGeom>
          <a:noFill/>
        </p:spPr>
      </p:pic>
      <p:cxnSp>
        <p:nvCxnSpPr>
          <p:cNvPr id="20" name="曲线连接符 19"/>
          <p:cNvCxnSpPr>
            <a:stCxn id="13" idx="2"/>
            <a:endCxn id="14" idx="0"/>
          </p:cNvCxnSpPr>
          <p:nvPr/>
        </p:nvCxnSpPr>
        <p:spPr>
          <a:xfrm rot="16200000" flipH="1">
            <a:off x="3692865" y="3169628"/>
            <a:ext cx="1240446" cy="1423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/>
          <p:cNvCxnSpPr>
            <a:stCxn id="11" idx="2"/>
            <a:endCxn id="38914" idx="0"/>
          </p:cNvCxnSpPr>
          <p:nvPr/>
        </p:nvCxnSpPr>
        <p:spPr>
          <a:xfrm rot="5400000">
            <a:off x="2519772" y="2852936"/>
            <a:ext cx="864096" cy="1440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形状 24"/>
          <p:cNvCxnSpPr>
            <a:stCxn id="38914" idx="2"/>
            <a:endCxn id="14" idx="1"/>
          </p:cNvCxnSpPr>
          <p:nvPr/>
        </p:nvCxnSpPr>
        <p:spPr>
          <a:xfrm rot="16200000" flipH="1">
            <a:off x="2965259" y="3781602"/>
            <a:ext cx="369167" cy="5400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endCxn id="38914" idx="1"/>
          </p:cNvCxnSpPr>
          <p:nvPr/>
        </p:nvCxnSpPr>
        <p:spPr>
          <a:xfrm rot="16200000" flipH="1">
            <a:off x="1636174" y="2980450"/>
            <a:ext cx="1047117" cy="21602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形状 29"/>
          <p:cNvCxnSpPr>
            <a:endCxn id="14" idx="3"/>
          </p:cNvCxnSpPr>
          <p:nvPr/>
        </p:nvCxnSpPr>
        <p:spPr>
          <a:xfrm rot="5400000">
            <a:off x="4808769" y="2888809"/>
            <a:ext cx="1887336" cy="80747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36096" y="234888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其他类型终端</a:t>
            </a:r>
            <a:endParaRPr lang="zh-CN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995936" y="25649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软终端</a:t>
            </a:r>
            <a:endParaRPr lang="zh-CN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339752" y="378904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云会议终端</a:t>
            </a:r>
            <a:endParaRPr lang="zh-CN" altLang="en-US" sz="1200" dirty="0"/>
          </a:p>
        </p:txBody>
      </p:sp>
      <p:sp>
        <p:nvSpPr>
          <p:cNvPr id="50" name="任意多边形 49"/>
          <p:cNvSpPr/>
          <p:nvPr/>
        </p:nvSpPr>
        <p:spPr>
          <a:xfrm>
            <a:off x="539570" y="4729451"/>
            <a:ext cx="1817006" cy="374400"/>
          </a:xfrm>
          <a:custGeom>
            <a:avLst/>
            <a:gdLst>
              <a:gd name="connsiteX0" fmla="*/ 0 w 1817006"/>
              <a:gd name="connsiteY0" fmla="*/ 0 h 374400"/>
              <a:gd name="connsiteX1" fmla="*/ 1817006 w 1817006"/>
              <a:gd name="connsiteY1" fmla="*/ 0 h 374400"/>
              <a:gd name="connsiteX2" fmla="*/ 1817006 w 1817006"/>
              <a:gd name="connsiteY2" fmla="*/ 374400 h 374400"/>
              <a:gd name="connsiteX3" fmla="*/ 0 w 1817006"/>
              <a:gd name="connsiteY3" fmla="*/ 374400 h 374400"/>
              <a:gd name="connsiteX4" fmla="*/ 0 w 1817006"/>
              <a:gd name="connsiteY4" fmla="*/ 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006" h="374400">
                <a:moveTo>
                  <a:pt x="0" y="0"/>
                </a:moveTo>
                <a:lnTo>
                  <a:pt x="1817006" y="0"/>
                </a:lnTo>
                <a:lnTo>
                  <a:pt x="1817006" y="374400"/>
                </a:lnTo>
                <a:lnTo>
                  <a:pt x="0" y="37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300" b="1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功能丰富</a:t>
            </a:r>
          </a:p>
        </p:txBody>
      </p:sp>
      <p:sp>
        <p:nvSpPr>
          <p:cNvPr id="51" name="任意多边形 50"/>
          <p:cNvSpPr/>
          <p:nvPr/>
        </p:nvSpPr>
        <p:spPr>
          <a:xfrm>
            <a:off x="539570" y="5103851"/>
            <a:ext cx="1817006" cy="1605824"/>
          </a:xfrm>
          <a:custGeom>
            <a:avLst/>
            <a:gdLst>
              <a:gd name="connsiteX0" fmla="*/ 0 w 1817006"/>
              <a:gd name="connsiteY0" fmla="*/ 0 h 1605824"/>
              <a:gd name="connsiteX1" fmla="*/ 1817006 w 1817006"/>
              <a:gd name="connsiteY1" fmla="*/ 0 h 1605824"/>
              <a:gd name="connsiteX2" fmla="*/ 1817006 w 1817006"/>
              <a:gd name="connsiteY2" fmla="*/ 1605824 h 1605824"/>
              <a:gd name="connsiteX3" fmla="*/ 0 w 1817006"/>
              <a:gd name="connsiteY3" fmla="*/ 1605824 h 1605824"/>
              <a:gd name="connsiteX4" fmla="*/ 0 w 1817006"/>
              <a:gd name="connsiteY4" fmla="*/ 0 h 16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006" h="1605824">
                <a:moveTo>
                  <a:pt x="0" y="0"/>
                </a:moveTo>
                <a:lnTo>
                  <a:pt x="1817006" y="0"/>
                </a:lnTo>
                <a:lnTo>
                  <a:pt x="1817006" y="1605824"/>
                </a:lnTo>
                <a:lnTo>
                  <a:pt x="0" y="1605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强大的通信能力</a:t>
            </a:r>
            <a:endParaRPr lang="zh-CN" altLang="en-US" sz="1300" kern="1200" dirty="0">
              <a:solidFill>
                <a:schemeClr val="tx1"/>
              </a:solidFill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快速共享：屏幕共享、文档共享、白板共享</a:t>
            </a:r>
            <a:endParaRPr lang="en-US" altLang="zh-CN" sz="13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高清的语音质量</a:t>
            </a:r>
            <a:endParaRPr lang="en-US" altLang="zh-CN" sz="13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流程清晰的视频质量</a:t>
            </a:r>
            <a:endParaRPr lang="zh-CN" altLang="en-US" sz="13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118483" y="1257986"/>
            <a:ext cx="1427030" cy="146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732240" y="3152001"/>
            <a:ext cx="2221939" cy="128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6371" y="4880193"/>
            <a:ext cx="20578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任意多边形 53"/>
          <p:cNvSpPr/>
          <p:nvPr/>
        </p:nvSpPr>
        <p:spPr>
          <a:xfrm>
            <a:off x="2555776" y="4725144"/>
            <a:ext cx="1817006" cy="374400"/>
          </a:xfrm>
          <a:custGeom>
            <a:avLst/>
            <a:gdLst>
              <a:gd name="connsiteX0" fmla="*/ 0 w 1817006"/>
              <a:gd name="connsiteY0" fmla="*/ 0 h 374400"/>
              <a:gd name="connsiteX1" fmla="*/ 1817006 w 1817006"/>
              <a:gd name="connsiteY1" fmla="*/ 0 h 374400"/>
              <a:gd name="connsiteX2" fmla="*/ 1817006 w 1817006"/>
              <a:gd name="connsiteY2" fmla="*/ 374400 h 374400"/>
              <a:gd name="connsiteX3" fmla="*/ 0 w 1817006"/>
              <a:gd name="connsiteY3" fmla="*/ 374400 h 374400"/>
              <a:gd name="connsiteX4" fmla="*/ 0 w 1817006"/>
              <a:gd name="connsiteY4" fmla="*/ 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006" h="374400">
                <a:moveTo>
                  <a:pt x="0" y="0"/>
                </a:moveTo>
                <a:lnTo>
                  <a:pt x="1817006" y="0"/>
                </a:lnTo>
                <a:lnTo>
                  <a:pt x="1817006" y="374400"/>
                </a:lnTo>
                <a:lnTo>
                  <a:pt x="0" y="37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300" b="1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使用简单</a:t>
            </a:r>
          </a:p>
        </p:txBody>
      </p:sp>
      <p:sp>
        <p:nvSpPr>
          <p:cNvPr id="55" name="任意多边形 54"/>
          <p:cNvSpPr/>
          <p:nvPr/>
        </p:nvSpPr>
        <p:spPr>
          <a:xfrm>
            <a:off x="2555776" y="5099544"/>
            <a:ext cx="1817006" cy="1605824"/>
          </a:xfrm>
          <a:custGeom>
            <a:avLst/>
            <a:gdLst>
              <a:gd name="connsiteX0" fmla="*/ 0 w 1817006"/>
              <a:gd name="connsiteY0" fmla="*/ 0 h 1605824"/>
              <a:gd name="connsiteX1" fmla="*/ 1817006 w 1817006"/>
              <a:gd name="connsiteY1" fmla="*/ 0 h 1605824"/>
              <a:gd name="connsiteX2" fmla="*/ 1817006 w 1817006"/>
              <a:gd name="connsiteY2" fmla="*/ 1605824 h 1605824"/>
              <a:gd name="connsiteX3" fmla="*/ 0 w 1817006"/>
              <a:gd name="connsiteY3" fmla="*/ 1605824 h 1605824"/>
              <a:gd name="connsiteX4" fmla="*/ 0 w 1817006"/>
              <a:gd name="connsiteY4" fmla="*/ 0 h 16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006" h="1605824">
                <a:moveTo>
                  <a:pt x="0" y="0"/>
                </a:moveTo>
                <a:lnTo>
                  <a:pt x="1817006" y="0"/>
                </a:lnTo>
                <a:lnTo>
                  <a:pt x="1817006" y="1605824"/>
                </a:lnTo>
                <a:lnTo>
                  <a:pt x="0" y="1605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界面简单，操作简单，</a:t>
            </a:r>
            <a:r>
              <a:rPr lang="zh-CN" altLang="en-US" sz="13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终端一键开会</a:t>
            </a:r>
            <a:endParaRPr lang="en-US" altLang="zh-CN" sz="13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终端预先配置，联网即用</a:t>
            </a:r>
            <a:endParaRPr lang="en-US" altLang="zh-CN" sz="13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配置升级智能云同步</a:t>
            </a:r>
            <a:endParaRPr lang="zh-CN" altLang="en-US" sz="13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4555194" y="4729451"/>
            <a:ext cx="1817006" cy="374400"/>
          </a:xfrm>
          <a:custGeom>
            <a:avLst/>
            <a:gdLst>
              <a:gd name="connsiteX0" fmla="*/ 0 w 1817006"/>
              <a:gd name="connsiteY0" fmla="*/ 0 h 374400"/>
              <a:gd name="connsiteX1" fmla="*/ 1817006 w 1817006"/>
              <a:gd name="connsiteY1" fmla="*/ 0 h 374400"/>
              <a:gd name="connsiteX2" fmla="*/ 1817006 w 1817006"/>
              <a:gd name="connsiteY2" fmla="*/ 374400 h 374400"/>
              <a:gd name="connsiteX3" fmla="*/ 0 w 1817006"/>
              <a:gd name="connsiteY3" fmla="*/ 374400 h 374400"/>
              <a:gd name="connsiteX4" fmla="*/ 0 w 1817006"/>
              <a:gd name="connsiteY4" fmla="*/ 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006" h="374400">
                <a:moveTo>
                  <a:pt x="0" y="0"/>
                </a:moveTo>
                <a:lnTo>
                  <a:pt x="1817006" y="0"/>
                </a:lnTo>
                <a:lnTo>
                  <a:pt x="1817006" y="374400"/>
                </a:lnTo>
                <a:lnTo>
                  <a:pt x="0" y="37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300" b="1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成本低廉</a:t>
            </a:r>
            <a:endParaRPr lang="zh-CN" altLang="en-US" sz="13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555194" y="5103851"/>
            <a:ext cx="1817006" cy="1605824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标题 5"/>
          <p:cNvSpPr txBox="1">
            <a:spLocks/>
          </p:cNvSpPr>
          <p:nvPr/>
        </p:nvSpPr>
        <p:spPr>
          <a:xfrm>
            <a:off x="4557504" y="5128164"/>
            <a:ext cx="1800000" cy="1152128"/>
          </a:xfrm>
          <a:prstGeom prst="rect">
            <a:avLst/>
          </a:prstGeom>
          <a:solidFill>
            <a:srgbClr val="FF6161"/>
          </a:solidFill>
        </p:spPr>
        <p:txBody>
          <a:bodyPr tIns="0" anchor="ctr">
            <a:noAutofit/>
          </a:bodyPr>
          <a:lstStyle/>
          <a:p>
            <a:pPr algn="ctr" defTabSz="950881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硬件设备→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50881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维护人员→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50881"/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摄像头→可自购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50881"/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麦克风→可自购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50881"/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显示器→可自购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8068" y="6320717"/>
            <a:ext cx="1800200" cy="380480"/>
          </a:xfrm>
          <a:prstGeom prst="rect">
            <a:avLst/>
          </a:prstGeom>
          <a:solidFill>
            <a:srgbClr val="92D050"/>
          </a:solidFill>
        </p:spPr>
        <p:txBody>
          <a:bodyPr wrap="square" tIns="7200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每台每月仅数百元服务费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下箭头 59"/>
          <p:cNvSpPr/>
          <p:nvPr/>
        </p:nvSpPr>
        <p:spPr bwMode="auto">
          <a:xfrm>
            <a:off x="7622539" y="2748981"/>
            <a:ext cx="57606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1" name="下箭头 60"/>
          <p:cNvSpPr/>
          <p:nvPr/>
        </p:nvSpPr>
        <p:spPr bwMode="auto">
          <a:xfrm>
            <a:off x="7622539" y="4376137"/>
            <a:ext cx="57606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02459" y="286396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注册账户</a:t>
            </a:r>
            <a:endParaRPr lang="zh-CN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6902459" y="444814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申请终端</a:t>
            </a:r>
            <a:endParaRPr lang="zh-CN" alt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6902459" y="624834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收到设备安装使用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 bwMode="auto">
          <a:xfrm>
            <a:off x="1547664" y="5949280"/>
            <a:ext cx="6480720" cy="648072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274638"/>
            <a:ext cx="7572375" cy="511175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企业拎包入驻</a:t>
            </a:r>
            <a:r>
              <a:rPr lang="en-US" altLang="zh-CN" dirty="0" smtClean="0"/>
              <a:t>—”</a:t>
            </a:r>
            <a:r>
              <a:rPr lang="zh-CN" altLang="en-US" dirty="0" smtClean="0"/>
              <a:t>沃眼“视频监控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  <p:graphicFrame>
        <p:nvGraphicFramePr>
          <p:cNvPr id="11" name="图示 10"/>
          <p:cNvGraphicFramePr/>
          <p:nvPr/>
        </p:nvGraphicFramePr>
        <p:xfrm>
          <a:off x="683568" y="1484784"/>
          <a:ext cx="784887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7" cstate="print"/>
          <a:srcRect l="7828"/>
          <a:stretch>
            <a:fillRect/>
          </a:stretch>
        </p:blipFill>
        <p:spPr bwMode="auto">
          <a:xfrm>
            <a:off x="5940152" y="4509120"/>
            <a:ext cx="1425766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移动电话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4221088"/>
            <a:ext cx="950124" cy="1512168"/>
          </a:xfrm>
          <a:prstGeom prst="rect">
            <a:avLst/>
          </a:prstGeom>
        </p:spPr>
      </p:pic>
      <p:sp>
        <p:nvSpPr>
          <p:cNvPr id="13" name="闪电形 12"/>
          <p:cNvSpPr/>
          <p:nvPr/>
        </p:nvSpPr>
        <p:spPr bwMode="auto">
          <a:xfrm>
            <a:off x="2699792" y="4869160"/>
            <a:ext cx="3024336" cy="432048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606367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手机视频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按需使用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即可实现企业监控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 bwMode="auto">
          <a:xfrm>
            <a:off x="899592" y="5373216"/>
            <a:ext cx="2664296" cy="576064"/>
          </a:xfrm>
          <a:prstGeom prst="round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0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7572375" cy="51117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企业拎包入驻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金融服务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D458D-DBC1-4E75-983C-A5808584AA5E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  <p:grpSp>
        <p:nvGrpSpPr>
          <p:cNvPr id="3" name="组合 24"/>
          <p:cNvGrpSpPr/>
          <p:nvPr/>
        </p:nvGrpSpPr>
        <p:grpSpPr>
          <a:xfrm>
            <a:off x="2555776" y="1196752"/>
            <a:ext cx="1770182" cy="1835137"/>
            <a:chOff x="5481853" y="1124745"/>
            <a:chExt cx="1770182" cy="18351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1853" y="1124745"/>
              <a:ext cx="1770182" cy="1468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580112" y="2636912"/>
              <a:ext cx="1319271" cy="322970"/>
            </a:xfrm>
            <a:prstGeom prst="rect">
              <a:avLst/>
            </a:prstGeom>
            <a:noFill/>
          </p:spPr>
          <p:txBody>
            <a:bodyPr wrap="none" lIns="116787" tIns="58394" rIns="116787" bIns="58394" rtlCol="0">
              <a:spAutoFit/>
            </a:bodyPr>
            <a:lstStyle/>
            <a:p>
              <a:r>
                <a:rPr lang="zh-CN" altLang="en-US" sz="1800" dirty="0" smtClean="0"/>
                <a:t>电子商务平台</a:t>
              </a:r>
              <a:endParaRPr lang="zh-CN" altLang="en-US" sz="1800" dirty="0"/>
            </a:p>
          </p:txBody>
        </p:sp>
      </p:grpSp>
      <p:grpSp>
        <p:nvGrpSpPr>
          <p:cNvPr id="5" name="组合 25"/>
          <p:cNvGrpSpPr/>
          <p:nvPr/>
        </p:nvGrpSpPr>
        <p:grpSpPr>
          <a:xfrm>
            <a:off x="2555776" y="3140968"/>
            <a:ext cx="1864346" cy="2144275"/>
            <a:chOff x="5553861" y="3099347"/>
            <a:chExt cx="1864346" cy="214427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3861" y="3099347"/>
              <a:ext cx="1864346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697877" y="4920652"/>
              <a:ext cx="1319271" cy="322970"/>
            </a:xfrm>
            <a:prstGeom prst="rect">
              <a:avLst/>
            </a:prstGeom>
            <a:noFill/>
          </p:spPr>
          <p:txBody>
            <a:bodyPr wrap="none" lIns="116787" tIns="58394" rIns="116787" bIns="58394" rtlCol="0">
              <a:spAutoFit/>
            </a:bodyPr>
            <a:lstStyle/>
            <a:p>
              <a:r>
                <a:rPr lang="zh-CN" altLang="en-US" sz="1800" dirty="0" smtClean="0"/>
                <a:t>物流信息平台</a:t>
              </a:r>
              <a:endParaRPr lang="zh-CN" altLang="en-US" sz="1800" dirty="0"/>
            </a:p>
          </p:txBody>
        </p:sp>
      </p:grpSp>
      <p:grpSp>
        <p:nvGrpSpPr>
          <p:cNvPr id="15" name="组合 22"/>
          <p:cNvGrpSpPr/>
          <p:nvPr/>
        </p:nvGrpSpPr>
        <p:grpSpPr>
          <a:xfrm>
            <a:off x="395536" y="1196752"/>
            <a:ext cx="1816911" cy="1832379"/>
            <a:chOff x="1619672" y="1124746"/>
            <a:chExt cx="1816911" cy="183237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1124746"/>
              <a:ext cx="1806901" cy="144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752361" y="2593260"/>
              <a:ext cx="1684222" cy="363865"/>
            </a:xfrm>
            <a:prstGeom prst="rect">
              <a:avLst/>
            </a:prstGeom>
            <a:noFill/>
          </p:spPr>
          <p:txBody>
            <a:bodyPr wrap="square" lIns="116787" tIns="58394" rIns="116787" bIns="58394" rtlCol="0">
              <a:spAutoFit/>
            </a:bodyPr>
            <a:lstStyle/>
            <a:p>
              <a:r>
                <a:rPr lang="zh-CN" altLang="en-US" sz="1800" dirty="0" smtClean="0"/>
                <a:t>物业管理平台</a:t>
              </a:r>
              <a:endParaRPr lang="zh-CN" altLang="en-US" sz="1800" dirty="0"/>
            </a:p>
          </p:txBody>
        </p:sp>
      </p:grpSp>
      <p:grpSp>
        <p:nvGrpSpPr>
          <p:cNvPr id="16" name="组合 23"/>
          <p:cNvGrpSpPr/>
          <p:nvPr/>
        </p:nvGrpSpPr>
        <p:grpSpPr>
          <a:xfrm>
            <a:off x="395536" y="3140968"/>
            <a:ext cx="1776754" cy="2076908"/>
            <a:chOff x="1649819" y="3331246"/>
            <a:chExt cx="1776754" cy="2076908"/>
          </a:xfrm>
        </p:grpSpPr>
        <p:pic>
          <p:nvPicPr>
            <p:cNvPr id="12" name="Picture 6" descr="http://t3.baidu.com/it/u=3056645606,4289252869&amp;fm=21&amp;gp=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9819" y="3331246"/>
              <a:ext cx="1776754" cy="171657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835696" y="5085184"/>
              <a:ext cx="1319271" cy="322970"/>
            </a:xfrm>
            <a:prstGeom prst="rect">
              <a:avLst/>
            </a:prstGeom>
            <a:noFill/>
          </p:spPr>
          <p:txBody>
            <a:bodyPr wrap="none" lIns="116787" tIns="58394" rIns="116787" bIns="58394" rtlCol="0">
              <a:spAutoFit/>
            </a:bodyPr>
            <a:lstStyle/>
            <a:p>
              <a:r>
                <a:rPr lang="zh-CN" altLang="en-US" sz="1800" dirty="0" smtClean="0"/>
                <a:t>业务信息平台</a:t>
              </a:r>
              <a:endParaRPr lang="zh-CN" altLang="en-US" sz="1800" dirty="0"/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268760"/>
            <a:ext cx="765998" cy="14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24128" y="2708920"/>
            <a:ext cx="1054635" cy="534007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r>
              <a:rPr lang="zh-CN" altLang="en-US" sz="1500" dirty="0" smtClean="0"/>
              <a:t>信用评定及监控</a:t>
            </a:r>
            <a:endParaRPr lang="zh-CN" alt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7452320" y="2891645"/>
            <a:ext cx="1455873" cy="321331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r>
              <a:rPr lang="zh-CN" altLang="en-US" sz="1500" dirty="0" smtClean="0"/>
              <a:t>辅助担保贷款</a:t>
            </a:r>
            <a:endParaRPr lang="zh-CN" altLang="en-US" sz="15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1556792"/>
            <a:ext cx="1186825" cy="348761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r>
              <a:rPr lang="zh-CN" altLang="en-US" sz="1500" dirty="0" smtClean="0"/>
              <a:t>数据挖掘</a:t>
            </a:r>
            <a:endParaRPr lang="zh-CN" altLang="en-US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216143"/>
            <a:ext cx="1162031" cy="348761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r>
              <a:rPr lang="zh-CN" altLang="en-US" sz="1500" dirty="0" smtClean="0"/>
              <a:t>数据分析</a:t>
            </a:r>
            <a:endParaRPr lang="zh-CN" altLang="en-US" sz="1500" dirty="0"/>
          </a:p>
        </p:txBody>
      </p:sp>
      <p:sp>
        <p:nvSpPr>
          <p:cNvPr id="27" name="圆角矩形 26"/>
          <p:cNvSpPr/>
          <p:nvPr/>
        </p:nvSpPr>
        <p:spPr bwMode="auto">
          <a:xfrm>
            <a:off x="251520" y="1052736"/>
            <a:ext cx="4248472" cy="4320480"/>
          </a:xfrm>
          <a:prstGeom prst="roundRect">
            <a:avLst>
              <a:gd name="adj" fmla="val 8604"/>
            </a:avLst>
          </a:prstGeom>
          <a:noFill/>
          <a:ln>
            <a:solidFill>
              <a:schemeClr val="accent1"/>
            </a:solidFill>
          </a:ln>
          <a:extLst/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4934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拎包入驻服务平台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右箭头 29"/>
          <p:cNvSpPr/>
          <p:nvPr/>
        </p:nvSpPr>
        <p:spPr bwMode="auto">
          <a:xfrm>
            <a:off x="4572000" y="1772816"/>
            <a:ext cx="1224136" cy="576064"/>
          </a:xfrm>
          <a:prstGeom prst="rightArrow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1" name="右箭头 30"/>
          <p:cNvSpPr/>
          <p:nvPr/>
        </p:nvSpPr>
        <p:spPr bwMode="auto">
          <a:xfrm>
            <a:off x="6588224" y="1883532"/>
            <a:ext cx="792088" cy="39333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dash"/>
          </a:ln>
          <a:extLst/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452320" y="1307469"/>
            <a:ext cx="1437689" cy="143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圆角矩形 32"/>
          <p:cNvSpPr/>
          <p:nvPr/>
        </p:nvSpPr>
        <p:spPr bwMode="auto">
          <a:xfrm>
            <a:off x="7380312" y="3284984"/>
            <a:ext cx="1691680" cy="2304256"/>
          </a:xfrm>
          <a:prstGeom prst="round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16824" y="3284984"/>
            <a:ext cx="1691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第三方金融公司向园区入驻企业提供微贷服务和理财服务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具有租赁牌照的财务有限公司，可为园区提供量身订制的“技术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资金”端到端解决方案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755576" y="6021288"/>
            <a:ext cx="7200800" cy="720080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7584" y="616530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向入驻企业提供微贷和理财服务，提升服务力度，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促进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招商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5364088" y="3284984"/>
            <a:ext cx="1728192" cy="151216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2400" b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64088" y="3284984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园区和融资租赁平台进行信息合作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第三方金融公司进行数据挖掘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76313" y="2636912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为什么选择联通？</a:t>
            </a:r>
            <a:endParaRPr lang="zh-CN" altLang="en-US" sz="36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4"/>
          <p:cNvSpPr>
            <a:spLocks noChangeArrowheads="1"/>
          </p:cNvSpPr>
          <p:nvPr/>
        </p:nvSpPr>
        <p:spPr bwMode="auto">
          <a:xfrm>
            <a:off x="107950" y="2420938"/>
            <a:ext cx="1655763" cy="7985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国内光缆资源拥有量</a:t>
            </a:r>
          </a:p>
        </p:txBody>
      </p:sp>
      <p:sp>
        <p:nvSpPr>
          <p:cNvPr id="17411" name="圆角矩形 37"/>
          <p:cNvSpPr>
            <a:spLocks noChangeArrowheads="1"/>
          </p:cNvSpPr>
          <p:nvPr/>
        </p:nvSpPr>
        <p:spPr bwMode="auto">
          <a:xfrm>
            <a:off x="7386638" y="1990725"/>
            <a:ext cx="1657350" cy="4283075"/>
          </a:xfrm>
          <a:prstGeom prst="roundRect">
            <a:avLst>
              <a:gd name="adj" fmla="val 10560"/>
            </a:avLst>
          </a:prstGeom>
          <a:solidFill>
            <a:schemeClr val="bg1"/>
          </a:solidFill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altLang="zh-CN" b="1" dirty="0"/>
          </a:p>
        </p:txBody>
      </p:sp>
      <p:sp>
        <p:nvSpPr>
          <p:cNvPr id="17412" name="圆角矩形 36"/>
          <p:cNvSpPr>
            <a:spLocks noChangeArrowheads="1"/>
          </p:cNvSpPr>
          <p:nvPr/>
        </p:nvSpPr>
        <p:spPr bwMode="auto">
          <a:xfrm>
            <a:off x="5524500" y="1990725"/>
            <a:ext cx="1774825" cy="4283075"/>
          </a:xfrm>
          <a:prstGeom prst="roundRect">
            <a:avLst>
              <a:gd name="adj" fmla="val 10560"/>
            </a:avLst>
          </a:prstGeom>
          <a:solidFill>
            <a:schemeClr val="bg1"/>
          </a:solidFill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altLang="zh-CN" dirty="0"/>
          </a:p>
        </p:txBody>
      </p:sp>
      <p:sp>
        <p:nvSpPr>
          <p:cNvPr id="17413" name="圆角矩形 35"/>
          <p:cNvSpPr>
            <a:spLocks noChangeArrowheads="1"/>
          </p:cNvSpPr>
          <p:nvPr/>
        </p:nvSpPr>
        <p:spPr bwMode="auto">
          <a:xfrm>
            <a:off x="3587750" y="2011363"/>
            <a:ext cx="1860550" cy="4262437"/>
          </a:xfrm>
          <a:prstGeom prst="roundRect">
            <a:avLst>
              <a:gd name="adj" fmla="val 10560"/>
            </a:avLst>
          </a:prstGeom>
          <a:solidFill>
            <a:schemeClr val="bg1"/>
          </a:solidFill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altLang="zh-CN" dirty="0"/>
          </a:p>
          <a:p>
            <a:pPr algn="ctr"/>
            <a:endParaRPr lang="en-US" altLang="zh-CN" dirty="0">
              <a:latin typeface="微软雅黑" pitchFamily="34" charset="-122"/>
            </a:endParaRPr>
          </a:p>
          <a:p>
            <a:pPr algn="ctr"/>
            <a:endParaRPr lang="en-US" altLang="zh-CN" dirty="0">
              <a:latin typeface="微软雅黑" pitchFamily="34" charset="-122"/>
            </a:endParaRPr>
          </a:p>
          <a:p>
            <a:pPr algn="ctr"/>
            <a:endParaRPr lang="en-US" altLang="zh-CN" dirty="0">
              <a:latin typeface="微软雅黑" pitchFamily="34" charset="-122"/>
            </a:endParaRPr>
          </a:p>
          <a:p>
            <a:pPr algn="ctr"/>
            <a:endParaRPr lang="en-US" altLang="zh-CN" dirty="0">
              <a:latin typeface="微软雅黑" pitchFamily="34" charset="-122"/>
            </a:endParaRPr>
          </a:p>
          <a:p>
            <a:pPr algn="ctr"/>
            <a:endParaRPr lang="en-US" altLang="zh-CN" dirty="0">
              <a:latin typeface="微软雅黑" pitchFamily="34" charset="-122"/>
            </a:endParaRPr>
          </a:p>
          <a:p>
            <a:pPr algn="ctr"/>
            <a:endParaRPr lang="en-US" altLang="zh-CN" dirty="0">
              <a:latin typeface="微软雅黑" pitchFamily="34" charset="-122"/>
            </a:endParaRPr>
          </a:p>
        </p:txBody>
      </p:sp>
      <p:sp>
        <p:nvSpPr>
          <p:cNvPr id="17414" name="圆角矩形 34"/>
          <p:cNvSpPr>
            <a:spLocks noChangeArrowheads="1"/>
          </p:cNvSpPr>
          <p:nvPr/>
        </p:nvSpPr>
        <p:spPr bwMode="auto">
          <a:xfrm>
            <a:off x="1851025" y="2012950"/>
            <a:ext cx="1657350" cy="4260850"/>
          </a:xfrm>
          <a:prstGeom prst="roundRect">
            <a:avLst>
              <a:gd name="adj" fmla="val 10560"/>
            </a:avLst>
          </a:prstGeom>
          <a:solidFill>
            <a:schemeClr val="bg1"/>
          </a:solidFill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altLang="zh-CN" b="1" dirty="0"/>
          </a:p>
        </p:txBody>
      </p:sp>
      <p:sp>
        <p:nvSpPr>
          <p:cNvPr id="17415" name="圆角矩形 19"/>
          <p:cNvSpPr>
            <a:spLocks noChangeArrowheads="1"/>
          </p:cNvSpPr>
          <p:nvPr/>
        </p:nvSpPr>
        <p:spPr bwMode="auto">
          <a:xfrm>
            <a:off x="107950" y="2019300"/>
            <a:ext cx="1655763" cy="4254500"/>
          </a:xfrm>
          <a:prstGeom prst="roundRect">
            <a:avLst>
              <a:gd name="adj" fmla="val 10560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altLang="zh-CN" dirty="0"/>
          </a:p>
        </p:txBody>
      </p:sp>
      <p:pic>
        <p:nvPicPr>
          <p:cNvPr id="17416" name="Picture 34" descr="1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025" y="1401763"/>
            <a:ext cx="8048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4" descr="1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36788" y="1373188"/>
            <a:ext cx="80486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4" descr="1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9550" y="1379538"/>
            <a:ext cx="8064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4" descr="1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6625" y="1384300"/>
            <a:ext cx="8048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4" descr="1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2088" y="1373188"/>
            <a:ext cx="8064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对象 2"/>
          <p:cNvPicPr>
            <a:picLocks noChangeArrowheads="1"/>
          </p:cNvPicPr>
          <p:nvPr/>
        </p:nvPicPr>
        <p:blipFill>
          <a:blip r:embed="rId5" cstate="email"/>
          <a:srcRect b="-196"/>
          <a:stretch>
            <a:fillRect/>
          </a:stretch>
        </p:blipFill>
        <p:spPr bwMode="auto">
          <a:xfrm>
            <a:off x="231775" y="3289300"/>
            <a:ext cx="14081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131763" y="4286250"/>
            <a:ext cx="1584325" cy="206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defTabSz="9128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200" b="1" dirty="0" smtClean="0">
                <a:ea typeface="微软雅黑" pitchFamily="34" charset="-122"/>
              </a:rPr>
              <a:t>继承原中国</a:t>
            </a:r>
            <a:r>
              <a:rPr lang="zh-CN" altLang="en-US" sz="1200" b="1" dirty="0">
                <a:ea typeface="微软雅黑" pitchFamily="34" charset="-122"/>
              </a:rPr>
              <a:t>网</a:t>
            </a:r>
            <a:r>
              <a:rPr lang="zh-CN" altLang="en-US" sz="1200" b="1" dirty="0" smtClean="0">
                <a:ea typeface="微软雅黑" pitchFamily="34" charset="-122"/>
              </a:rPr>
              <a:t>通、中国联通丰富的光缆资源；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  <a:p>
            <a:pPr marL="171450" indent="-171450" defTabSz="9128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200" b="1" dirty="0">
                <a:ea typeface="微软雅黑" pitchFamily="34" charset="-122"/>
              </a:rPr>
              <a:t>拥有真正意义上</a:t>
            </a:r>
            <a:r>
              <a:rPr lang="zh-CN" altLang="en-US" sz="1200" b="1" dirty="0" smtClean="0">
                <a:ea typeface="微软雅黑" pitchFamily="34" charset="-122"/>
              </a:rPr>
              <a:t>的</a:t>
            </a:r>
            <a:r>
              <a:rPr lang="zh-CN" altLang="en-US" sz="1200" b="1" dirty="0" smtClean="0">
                <a:solidFill>
                  <a:srgbClr val="FF0000"/>
                </a:solidFill>
                <a:ea typeface="微软雅黑" pitchFamily="34" charset="-122"/>
              </a:rPr>
              <a:t>双平面</a:t>
            </a:r>
            <a:r>
              <a:rPr lang="zh-CN" altLang="en-US" sz="1200" b="1" dirty="0" smtClean="0">
                <a:ea typeface="微软雅黑" pitchFamily="34" charset="-122"/>
              </a:rPr>
              <a:t>网络，覆盖</a:t>
            </a:r>
            <a:r>
              <a:rPr lang="zh-CN" altLang="en-US" sz="1200" b="1" dirty="0">
                <a:ea typeface="微软雅黑" pitchFamily="34" charset="-122"/>
              </a:rPr>
              <a:t>全国、</a:t>
            </a:r>
            <a:r>
              <a:rPr lang="en-US" sz="1200" b="1" dirty="0">
                <a:ea typeface="微软雅黑" pitchFamily="34" charset="-122"/>
              </a:rPr>
              <a:t> </a:t>
            </a:r>
            <a:r>
              <a:rPr lang="zh-CN" altLang="en-US" sz="1200" b="1" dirty="0" smtClean="0">
                <a:ea typeface="微软雅黑" pitchFamily="34" charset="-122"/>
              </a:rPr>
              <a:t>通达</a:t>
            </a:r>
            <a:r>
              <a:rPr lang="zh-CN" altLang="en-US" sz="1200" b="1" dirty="0">
                <a:ea typeface="微软雅黑" pitchFamily="34" charset="-122"/>
              </a:rPr>
              <a:t>乡镇的光纤</a:t>
            </a:r>
            <a:r>
              <a:rPr lang="zh-CN" altLang="en-US" sz="1200" b="1" dirty="0" smtClean="0">
                <a:ea typeface="微软雅黑" pitchFamily="34" charset="-122"/>
              </a:rPr>
              <a:t>网络。</a:t>
            </a:r>
            <a:endParaRPr lang="zh-CN" altLang="en-US" sz="1200" b="1" dirty="0"/>
          </a:p>
        </p:txBody>
      </p:sp>
      <p:pic>
        <p:nvPicPr>
          <p:cNvPr id="1742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79600" y="3352800"/>
            <a:ext cx="1604963" cy="944563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</p:spPr>
      </p:pic>
      <p:sp>
        <p:nvSpPr>
          <p:cNvPr id="17424" name="TextBox 41"/>
          <p:cNvSpPr txBox="1">
            <a:spLocks noChangeArrowheads="1"/>
          </p:cNvSpPr>
          <p:nvPr/>
        </p:nvSpPr>
        <p:spPr bwMode="auto">
          <a:xfrm>
            <a:off x="1811338" y="4475163"/>
            <a:ext cx="1655762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defTabSz="9128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200" b="1" dirty="0">
                <a:ea typeface="微软雅黑" pitchFamily="34" charset="-122"/>
              </a:rPr>
              <a:t>拥有通达全球的光缆资源容量超过</a:t>
            </a:r>
            <a:r>
              <a:rPr lang="en-US" altLang="zh-CN" sz="1400" b="1" dirty="0">
                <a:solidFill>
                  <a:srgbClr val="C00000"/>
                </a:solidFill>
                <a:ea typeface="微软雅黑" pitchFamily="34" charset="-122"/>
              </a:rPr>
              <a:t>50</a:t>
            </a:r>
            <a:r>
              <a:rPr lang="en-US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%</a:t>
            </a:r>
            <a:r>
              <a:rPr lang="zh-CN" altLang="en-US" sz="1400" b="1" dirty="0" smtClean="0">
                <a:solidFill>
                  <a:srgbClr val="C00000"/>
                </a:solidFill>
                <a:ea typeface="微软雅黑" pitchFamily="34" charset="-122"/>
              </a:rPr>
              <a:t>；</a:t>
            </a:r>
            <a:endParaRPr lang="en-US" altLang="zh-CN" sz="1200" b="1" dirty="0">
              <a:ea typeface="微软雅黑" pitchFamily="34" charset="-122"/>
            </a:endParaRPr>
          </a:p>
          <a:p>
            <a:pPr marL="180975" lvl="1" indent="-180975" defTabSz="9128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200" b="1" dirty="0">
                <a:ea typeface="微软雅黑" pitchFamily="34" charset="-122"/>
              </a:rPr>
              <a:t>国际出口总容量超过</a:t>
            </a:r>
            <a:r>
              <a:rPr lang="en-US" altLang="zh-CN" sz="1600" b="1" dirty="0" smtClean="0">
                <a:solidFill>
                  <a:srgbClr val="C00000"/>
                </a:solidFill>
                <a:ea typeface="微软雅黑" pitchFamily="34" charset="-122"/>
              </a:rPr>
              <a:t>4500G</a:t>
            </a:r>
            <a:r>
              <a:rPr lang="zh-CN" altLang="en-US" sz="1600" b="1" dirty="0" smtClean="0">
                <a:solidFill>
                  <a:srgbClr val="C00000"/>
                </a:solidFill>
                <a:ea typeface="微软雅黑" pitchFamily="34" charset="-122"/>
              </a:rPr>
              <a:t>。</a:t>
            </a:r>
            <a:endParaRPr lang="en-US" altLang="zh-CN" sz="1600" b="1" dirty="0">
              <a:solidFill>
                <a:srgbClr val="C00000"/>
              </a:solidFill>
              <a:ea typeface="微软雅黑" pitchFamily="34" charset="-122"/>
            </a:endParaRPr>
          </a:p>
        </p:txBody>
      </p:sp>
      <p:sp>
        <p:nvSpPr>
          <p:cNvPr id="7185" name="矩形 43"/>
          <p:cNvSpPr>
            <a:spLocks noChangeArrowheads="1"/>
          </p:cNvSpPr>
          <p:nvPr/>
        </p:nvSpPr>
        <p:spPr bwMode="auto">
          <a:xfrm>
            <a:off x="1851025" y="2420938"/>
            <a:ext cx="1657350" cy="7985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国际出口资源拥有量</a:t>
            </a:r>
          </a:p>
        </p:txBody>
      </p:sp>
      <p:sp>
        <p:nvSpPr>
          <p:cNvPr id="7186" name="矩形 44"/>
          <p:cNvSpPr>
            <a:spLocks noChangeArrowheads="1"/>
          </p:cNvSpPr>
          <p:nvPr/>
        </p:nvSpPr>
        <p:spPr bwMode="auto">
          <a:xfrm>
            <a:off x="3587750" y="2420938"/>
            <a:ext cx="1860550" cy="7985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3G</a:t>
            </a: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网络制式</a:t>
            </a:r>
          </a:p>
        </p:txBody>
      </p:sp>
      <p:sp>
        <p:nvSpPr>
          <p:cNvPr id="7187" name="矩形 45"/>
          <p:cNvSpPr>
            <a:spLocks noChangeArrowheads="1"/>
          </p:cNvSpPr>
          <p:nvPr/>
        </p:nvSpPr>
        <p:spPr bwMode="auto">
          <a:xfrm>
            <a:off x="5524500" y="2420938"/>
            <a:ext cx="1774825" cy="7985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服务支撑体系</a:t>
            </a:r>
          </a:p>
        </p:txBody>
      </p:sp>
      <p:sp>
        <p:nvSpPr>
          <p:cNvPr id="7188" name="矩形 46"/>
          <p:cNvSpPr>
            <a:spLocks noChangeArrowheads="1"/>
          </p:cNvSpPr>
          <p:nvPr/>
        </p:nvSpPr>
        <p:spPr bwMode="auto">
          <a:xfrm>
            <a:off x="7391400" y="2420938"/>
            <a:ext cx="1655763" cy="7985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重大项目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保障能力</a:t>
            </a:r>
          </a:p>
        </p:txBody>
      </p:sp>
      <p:sp>
        <p:nvSpPr>
          <p:cNvPr id="17429" name="TextBox 39"/>
          <p:cNvSpPr txBox="1">
            <a:spLocks noChangeArrowheads="1"/>
          </p:cNvSpPr>
          <p:nvPr/>
        </p:nvSpPr>
        <p:spPr bwMode="auto">
          <a:xfrm>
            <a:off x="3559175" y="3352800"/>
            <a:ext cx="1970088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ea typeface="微软雅黑" pitchFamily="34" charset="-122"/>
              </a:rPr>
              <a:t>WCDMA</a:t>
            </a:r>
            <a:r>
              <a:rPr lang="zh-CN" altLang="en-US" sz="1200" b="1" dirty="0">
                <a:ea typeface="微软雅黑" pitchFamily="34" charset="-122"/>
              </a:rPr>
              <a:t>是全球公认的</a:t>
            </a:r>
            <a:r>
              <a:rPr lang="zh-CN" altLang="en-US" sz="1200" b="1" dirty="0">
                <a:solidFill>
                  <a:srgbClr val="C00000"/>
                </a:solidFill>
                <a:ea typeface="微软雅黑" pitchFamily="34" charset="-122"/>
              </a:rPr>
              <a:t>技术最先进、系统最成熟、产业链最丰富</a:t>
            </a:r>
            <a:r>
              <a:rPr lang="zh-CN" altLang="en-US" sz="1200" b="1" dirty="0">
                <a:ea typeface="微软雅黑" pitchFamily="34" charset="-122"/>
              </a:rPr>
              <a:t>的</a:t>
            </a:r>
            <a:r>
              <a:rPr lang="en-US" altLang="zh-CN" sz="1200" b="1" dirty="0">
                <a:ea typeface="微软雅黑" pitchFamily="34" charset="-122"/>
              </a:rPr>
              <a:t>3G</a:t>
            </a:r>
            <a:r>
              <a:rPr lang="zh-CN" altLang="en-US" sz="1200" b="1" dirty="0">
                <a:ea typeface="微软雅黑" pitchFamily="34" charset="-122"/>
              </a:rPr>
              <a:t>技术。</a:t>
            </a:r>
            <a:endParaRPr lang="en-US" sz="1200" b="1" dirty="0"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sz="600" b="1" dirty="0"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1200" b="1" dirty="0">
                <a:solidFill>
                  <a:srgbClr val="0000CC"/>
                </a:solidFill>
                <a:ea typeface="微软雅黑" pitchFamily="34" charset="-122"/>
              </a:rPr>
              <a:t>下行速率最高</a:t>
            </a:r>
            <a:r>
              <a:rPr lang="en-US" sz="1100" b="1" dirty="0">
                <a:ea typeface="微软雅黑" pitchFamily="34" charset="-122"/>
              </a:rPr>
              <a:t/>
            </a:r>
            <a:br>
              <a:rPr lang="en-US" sz="1100" b="1" dirty="0">
                <a:ea typeface="微软雅黑" pitchFamily="34" charset="-122"/>
              </a:rPr>
            </a:br>
            <a:r>
              <a:rPr lang="zh-CN" altLang="en-US" sz="1000" b="1" dirty="0">
                <a:ea typeface="微软雅黑" pitchFamily="34" charset="-122"/>
              </a:rPr>
              <a:t>最高达到</a:t>
            </a: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42</a:t>
            </a:r>
            <a:r>
              <a:rPr lang="en-US" altLang="zh-CN" sz="1000" b="1" dirty="0" smtClean="0">
                <a:ea typeface="微软雅黑" pitchFamily="34" charset="-122"/>
              </a:rPr>
              <a:t>Mbps</a:t>
            </a:r>
            <a:r>
              <a:rPr lang="zh-CN" altLang="en-US" sz="1000" b="1" dirty="0" smtClean="0">
                <a:ea typeface="微软雅黑" pitchFamily="34" charset="-122"/>
              </a:rPr>
              <a:t>；</a:t>
            </a:r>
            <a:endParaRPr lang="en-US" sz="1000" b="1" dirty="0"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1200" b="1" dirty="0">
                <a:solidFill>
                  <a:srgbClr val="0000CC"/>
                </a:solidFill>
                <a:ea typeface="微软雅黑" pitchFamily="34" charset="-122"/>
              </a:rPr>
              <a:t>国际漫游最便利</a:t>
            </a:r>
            <a:endParaRPr lang="en-US" sz="1200" b="1" dirty="0">
              <a:solidFill>
                <a:srgbClr val="0000CC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b="1" dirty="0">
                <a:ea typeface="微软雅黑" pitchFamily="34" charset="-122"/>
              </a:rPr>
              <a:t>全球</a:t>
            </a:r>
            <a:r>
              <a:rPr lang="en-US" altLang="zh-CN" sz="1000" b="1" dirty="0">
                <a:ea typeface="微软雅黑" pitchFamily="34" charset="-122"/>
              </a:rPr>
              <a:t>315</a:t>
            </a:r>
            <a:r>
              <a:rPr lang="zh-CN" altLang="en-US" sz="1000" b="1" dirty="0">
                <a:ea typeface="微软雅黑" pitchFamily="34" charset="-122"/>
              </a:rPr>
              <a:t>个商用网络，覆盖超过</a:t>
            </a:r>
            <a:r>
              <a:rPr lang="en-US" altLang="zh-CN" sz="1000" b="1" dirty="0">
                <a:ea typeface="微软雅黑" pitchFamily="34" charset="-122"/>
              </a:rPr>
              <a:t>130</a:t>
            </a:r>
            <a:r>
              <a:rPr lang="zh-CN" altLang="en-US" sz="1000" b="1" dirty="0">
                <a:ea typeface="微软雅黑" pitchFamily="34" charset="-122"/>
              </a:rPr>
              <a:t>个国家</a:t>
            </a:r>
            <a:r>
              <a:rPr lang="en-US" altLang="zh-CN" sz="1000" b="1" dirty="0">
                <a:ea typeface="微软雅黑" pitchFamily="34" charset="-122"/>
              </a:rPr>
              <a:t>45</a:t>
            </a:r>
            <a:r>
              <a:rPr lang="zh-CN" altLang="en-US" sz="1000" b="1" dirty="0">
                <a:ea typeface="微软雅黑" pitchFamily="34" charset="-122"/>
              </a:rPr>
              <a:t>亿人，用户全球占</a:t>
            </a:r>
            <a:r>
              <a:rPr lang="en-US" altLang="zh-CN" sz="1000" b="1" dirty="0">
                <a:ea typeface="微软雅黑" pitchFamily="34" charset="-122"/>
              </a:rPr>
              <a:t>3G</a:t>
            </a:r>
            <a:r>
              <a:rPr lang="zh-CN" altLang="en-US" sz="1000" b="1" dirty="0">
                <a:ea typeface="微软雅黑" pitchFamily="34" charset="-122"/>
              </a:rPr>
              <a:t>用户的</a:t>
            </a:r>
            <a:r>
              <a:rPr lang="en-US" altLang="zh-CN" sz="1200" b="1" dirty="0">
                <a:solidFill>
                  <a:srgbClr val="C00000"/>
                </a:solidFill>
                <a:ea typeface="微软雅黑" pitchFamily="34" charset="-122"/>
              </a:rPr>
              <a:t>80</a:t>
            </a:r>
            <a:r>
              <a:rPr lang="en-US" altLang="zh-CN" sz="1000" b="1" dirty="0" smtClean="0">
                <a:ea typeface="微软雅黑" pitchFamily="34" charset="-122"/>
              </a:rPr>
              <a:t>%</a:t>
            </a:r>
            <a:r>
              <a:rPr lang="zh-CN" altLang="en-US" sz="1000" b="1" dirty="0" smtClean="0">
                <a:ea typeface="微软雅黑" pitchFamily="34" charset="-122"/>
              </a:rPr>
              <a:t>；</a:t>
            </a:r>
            <a:endParaRPr lang="en-US" sz="1000" b="1" dirty="0"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1200" b="1" dirty="0">
                <a:solidFill>
                  <a:srgbClr val="0000CC"/>
                </a:solidFill>
                <a:ea typeface="微软雅黑" pitchFamily="34" charset="-122"/>
              </a:rPr>
              <a:t>终端最完善</a:t>
            </a:r>
            <a:endParaRPr lang="en-US" sz="1200" b="1" dirty="0">
              <a:solidFill>
                <a:srgbClr val="0000CC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000" b="1" dirty="0">
                <a:ea typeface="微软雅黑" pitchFamily="34" charset="-122"/>
              </a:rPr>
              <a:t>    </a:t>
            </a:r>
            <a:r>
              <a:rPr lang="zh-CN" altLang="en-US" sz="1000" b="1" dirty="0">
                <a:ea typeface="微软雅黑" pitchFamily="34" charset="-122"/>
              </a:rPr>
              <a:t>全球超过</a:t>
            </a:r>
            <a:r>
              <a:rPr lang="en-US" altLang="zh-CN" sz="1000" b="1" dirty="0">
                <a:ea typeface="微软雅黑" pitchFamily="34" charset="-122"/>
              </a:rPr>
              <a:t>115</a:t>
            </a:r>
            <a:r>
              <a:rPr lang="zh-CN" altLang="en-US" sz="1000" b="1" dirty="0">
                <a:ea typeface="微软雅黑" pitchFamily="34" charset="-122"/>
              </a:rPr>
              <a:t>家厂商提供超过</a:t>
            </a:r>
            <a:r>
              <a:rPr lang="en-US" altLang="zh-CN" sz="1000" b="1" dirty="0">
                <a:ea typeface="微软雅黑" pitchFamily="34" charset="-122"/>
              </a:rPr>
              <a:t>3000</a:t>
            </a:r>
            <a:r>
              <a:rPr lang="zh-CN" altLang="en-US" sz="1000" b="1" dirty="0">
                <a:ea typeface="微软雅黑" pitchFamily="34" charset="-122"/>
              </a:rPr>
              <a:t>款手机终端。</a:t>
            </a:r>
            <a:endParaRPr lang="en-US" sz="1000" b="1" dirty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b="1" dirty="0"/>
          </a:p>
        </p:txBody>
      </p:sp>
      <p:pic>
        <p:nvPicPr>
          <p:cNvPr id="17430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57838" y="3414713"/>
            <a:ext cx="17081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TextBox 42"/>
          <p:cNvSpPr txBox="1">
            <a:spLocks noChangeArrowheads="1"/>
          </p:cNvSpPr>
          <p:nvPr/>
        </p:nvSpPr>
        <p:spPr bwMode="auto">
          <a:xfrm>
            <a:off x="5557838" y="4306888"/>
            <a:ext cx="1741487" cy="19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1050" b="1" dirty="0">
                <a:solidFill>
                  <a:srgbClr val="FF0000"/>
                </a:solidFill>
                <a:ea typeface="微软雅黑" pitchFamily="34" charset="-122"/>
              </a:rPr>
              <a:t>50</a:t>
            </a:r>
            <a:r>
              <a:rPr lang="zh-CN" altLang="en-US" sz="1050" b="1" dirty="0">
                <a:solidFill>
                  <a:srgbClr val="FF0000"/>
                </a:solidFill>
                <a:ea typeface="微软雅黑" pitchFamily="34" charset="-122"/>
              </a:rPr>
              <a:t>万</a:t>
            </a:r>
            <a:r>
              <a:rPr lang="zh-CN" altLang="en-US" sz="1050" b="1" dirty="0">
                <a:ea typeface="微软雅黑" pitchFamily="34" charset="-122"/>
              </a:rPr>
              <a:t>员工</a:t>
            </a:r>
            <a:r>
              <a:rPr lang="zh-CN" altLang="en-US" sz="1050" b="1" dirty="0" smtClean="0">
                <a:ea typeface="微软雅黑" pitchFamily="34" charset="-122"/>
              </a:rPr>
              <a:t>队伍；</a:t>
            </a:r>
            <a:endParaRPr lang="en-US" sz="1050" b="1" dirty="0">
              <a:ea typeface="微软雅黑" pitchFamily="34" charset="-122"/>
            </a:endParaRPr>
          </a:p>
          <a:p>
            <a:pPr marL="85725" indent="-85725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1050" b="1" dirty="0">
                <a:ea typeface="微软雅黑" pitchFamily="34" charset="-122"/>
              </a:rPr>
              <a:t> 集团、省、地市、区</a:t>
            </a:r>
            <a:r>
              <a:rPr lang="en-US" altLang="zh-CN" sz="1050" b="1" dirty="0">
                <a:ea typeface="微软雅黑" pitchFamily="34" charset="-122"/>
              </a:rPr>
              <a:t>/</a:t>
            </a:r>
            <a:r>
              <a:rPr lang="zh-CN" altLang="en-US" sz="1050" b="1" dirty="0">
                <a:ea typeface="微软雅黑" pitchFamily="34" charset="-122"/>
              </a:rPr>
              <a:t>县四级的集团客户服务体系，</a:t>
            </a:r>
            <a:r>
              <a:rPr lang="en-US" altLang="zh-CN" sz="1050" b="1" dirty="0">
                <a:ea typeface="微软雅黑" pitchFamily="34" charset="-122"/>
              </a:rPr>
              <a:t>5</a:t>
            </a:r>
            <a:r>
              <a:rPr lang="zh-CN" altLang="en-US" sz="1050" b="1" dirty="0">
                <a:ea typeface="微软雅黑" pitchFamily="34" charset="-122"/>
              </a:rPr>
              <a:t>万人的服务</a:t>
            </a:r>
            <a:r>
              <a:rPr lang="zh-CN" altLang="en-US" sz="1050" b="1" dirty="0" smtClean="0">
                <a:ea typeface="微软雅黑" pitchFamily="34" charset="-122"/>
              </a:rPr>
              <a:t>队伍；</a:t>
            </a:r>
            <a:endParaRPr lang="en-US" sz="1050" b="1" dirty="0">
              <a:ea typeface="微软雅黑" pitchFamily="34" charset="-122"/>
            </a:endParaRPr>
          </a:p>
          <a:p>
            <a:pPr marL="85725" indent="-85725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1050" b="1" dirty="0">
                <a:ea typeface="微软雅黑" pitchFamily="34" charset="-122"/>
              </a:rPr>
              <a:t> 一站式服务支撑系统和体系，严格的服务制度、完善的服务流程、超前的服务意识。</a:t>
            </a:r>
          </a:p>
          <a:p>
            <a:pPr marL="85725" indent="-85725">
              <a:lnSpc>
                <a:spcPct val="130000"/>
              </a:lnSpc>
              <a:buFont typeface="Arial" pitchFamily="34" charset="0"/>
              <a:buChar char="•"/>
            </a:pPr>
            <a:endParaRPr lang="zh-CN" altLang="en-US" sz="1050" b="1" dirty="0"/>
          </a:p>
        </p:txBody>
      </p:sp>
      <p:pic>
        <p:nvPicPr>
          <p:cNvPr id="1743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32675" y="3352800"/>
            <a:ext cx="15732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矩形 48"/>
          <p:cNvSpPr>
            <a:spLocks noChangeArrowheads="1"/>
          </p:cNvSpPr>
          <p:nvPr/>
        </p:nvSpPr>
        <p:spPr bwMode="auto">
          <a:xfrm>
            <a:off x="7351713" y="4562475"/>
            <a:ext cx="17272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 defTabSz="933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b="1">
                <a:ea typeface="微软雅黑" pitchFamily="34" charset="-122"/>
              </a:rPr>
              <a:t>长期保障重大国事活动、庆典活动、突发事件的通信工作，具有最丰富的重大项目的保障能力和经验。</a:t>
            </a:r>
          </a:p>
        </p:txBody>
      </p:sp>
      <p:sp>
        <p:nvSpPr>
          <p:cNvPr id="17434" name="标题 25"/>
          <p:cNvSpPr>
            <a:spLocks noGrp="1"/>
          </p:cNvSpPr>
          <p:nvPr>
            <p:ph type="title" idx="4294967295"/>
          </p:nvPr>
        </p:nvSpPr>
        <p:spPr>
          <a:xfrm>
            <a:off x="122218" y="285728"/>
            <a:ext cx="4235468" cy="511175"/>
          </a:xfrm>
          <a:solidFill>
            <a:srgbClr val="FFFFFF"/>
          </a:solidFill>
        </p:spPr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多项能力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行业领先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A588B-6DF7-4085-A00F-4AD1D7BDC2B7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323528" y="285728"/>
            <a:ext cx="5116513" cy="5111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中国联通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4G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稳步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  <a:cs typeface="+mj-cs"/>
              </a:rPr>
              <a:t>前行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A588B-6DF7-4085-A00F-4AD1D7BDC2B7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  <p:grpSp>
        <p:nvGrpSpPr>
          <p:cNvPr id="2" name="组合 7"/>
          <p:cNvGrpSpPr/>
          <p:nvPr/>
        </p:nvGrpSpPr>
        <p:grpSpPr>
          <a:xfrm>
            <a:off x="71406" y="1123956"/>
            <a:ext cx="9072594" cy="5656528"/>
            <a:chOff x="71406" y="1123956"/>
            <a:chExt cx="9072594" cy="5656528"/>
          </a:xfrm>
        </p:grpSpPr>
        <p:pic>
          <p:nvPicPr>
            <p:cNvPr id="309249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406" y="1123956"/>
              <a:ext cx="9072594" cy="565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 5"/>
            <p:cNvSpPr/>
            <p:nvPr/>
          </p:nvSpPr>
          <p:spPr bwMode="auto">
            <a:xfrm>
              <a:off x="7236296" y="5128164"/>
              <a:ext cx="1656184" cy="677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101787" tIns="50892" rIns="101787" bIns="50892" rtlCol="0" anchor="ctr"/>
            <a:lstStyle/>
            <a:p>
              <a:pPr algn="ctr"/>
              <a:r>
                <a:rPr lang="en-US" altLang="zh-CN" sz="1600" b="1" smtClean="0">
                  <a:latin typeface="微软雅黑" pitchFamily="34" charset="-122"/>
                  <a:ea typeface="微软雅黑" pitchFamily="34" charset="-122"/>
                </a:rPr>
                <a:t>209</a:t>
              </a:r>
              <a:endParaRPr lang="zh-CN" altLang="en-US" sz="16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5954666" y="5142678"/>
              <a:ext cx="1224136" cy="648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101787" tIns="50892" rIns="101787" bIns="50892" rtlCol="0" anchor="ctr"/>
            <a:lstStyle/>
            <a:p>
              <a:pPr algn="ctr"/>
              <a:r>
                <a:rPr lang="en-US" altLang="zh-CN" sz="1600" b="1" smtClean="0">
                  <a:latin typeface="微软雅黑" pitchFamily="34" charset="-122"/>
                  <a:ea typeface="微软雅黑" pitchFamily="34" charset="-122"/>
                </a:rPr>
                <a:t>154Mbps</a:t>
              </a:r>
              <a:endParaRPr lang="zh-CN" altLang="en-US" sz="16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您可能面临的挑战</a:t>
            </a:r>
            <a:endParaRPr lang="zh-CN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026598" y="3143248"/>
            <a:ext cx="1793874" cy="1813558"/>
          </a:xfrm>
          <a:prstGeom prst="downArrowCallout">
            <a:avLst>
              <a:gd name="adj1" fmla="val 49880"/>
              <a:gd name="adj2" fmla="val 24940"/>
              <a:gd name="adj3" fmla="val 15258"/>
              <a:gd name="adj4" fmla="val 8888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anchor="ctr"/>
          <a:lstStyle/>
          <a:p>
            <a:pPr marL="342900" indent="-342900">
              <a:lnSpc>
                <a:spcPct val="130000"/>
              </a:lnSpc>
            </a:pPr>
            <a:endParaRPr lang="zh-CN" altLang="en-US" sz="1600" b="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7179316" y="6583041"/>
            <a:ext cx="1419225" cy="330200"/>
          </a:xfrm>
          <a:custGeom>
            <a:avLst/>
            <a:gdLst>
              <a:gd name="T0" fmla="*/ 563 w 1126"/>
              <a:gd name="T1" fmla="*/ 0 h 327"/>
              <a:gd name="T2" fmla="*/ 0 w 1126"/>
              <a:gd name="T3" fmla="*/ 327 h 327"/>
              <a:gd name="T4" fmla="*/ 1126 w 1126"/>
              <a:gd name="T5" fmla="*/ 327 h 327"/>
              <a:gd name="T6" fmla="*/ 563 w 1126"/>
              <a:gd name="T7" fmla="*/ 0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1126"/>
              <a:gd name="T13" fmla="*/ 0 h 327"/>
              <a:gd name="T14" fmla="*/ 1126 w 1126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6" h="327">
                <a:moveTo>
                  <a:pt x="563" y="0"/>
                </a:moveTo>
                <a:cubicBezTo>
                  <a:pt x="322" y="0"/>
                  <a:pt x="112" y="132"/>
                  <a:pt x="0" y="327"/>
                </a:cubicBezTo>
                <a:cubicBezTo>
                  <a:pt x="1126" y="327"/>
                  <a:pt x="1126" y="327"/>
                  <a:pt x="1126" y="327"/>
                </a:cubicBezTo>
                <a:cubicBezTo>
                  <a:pt x="1014" y="132"/>
                  <a:pt x="804" y="0"/>
                  <a:pt x="563" y="0"/>
                </a:cubicBezTo>
                <a:close/>
              </a:path>
            </a:pathLst>
          </a:custGeom>
          <a:gradFill rotWithShape="1">
            <a:gsLst>
              <a:gs pos="0">
                <a:srgbClr val="F68426">
                  <a:alpha val="70000"/>
                </a:srgbClr>
              </a:gs>
              <a:gs pos="100000">
                <a:srgbClr val="8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087219" y="5156195"/>
            <a:ext cx="1511320" cy="1450881"/>
          </a:xfrm>
          <a:prstGeom prst="ellipse">
            <a:avLst/>
          </a:prstGeom>
          <a:solidFill>
            <a:srgbClr val="F68426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040158" y="3143248"/>
            <a:ext cx="1727200" cy="1785950"/>
          </a:xfrm>
          <a:prstGeom prst="downArrowCallout">
            <a:avLst>
              <a:gd name="adj1" fmla="val 49880"/>
              <a:gd name="adj2" fmla="val 24940"/>
              <a:gd name="adj3" fmla="val 12664"/>
              <a:gd name="adj4" fmla="val 8888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anchor="ctr"/>
          <a:lstStyle/>
          <a:p>
            <a:pPr marL="742950" lvl="1" indent="-285750" algn="ctr"/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3238278" y="6512584"/>
            <a:ext cx="1442402" cy="330200"/>
          </a:xfrm>
          <a:custGeom>
            <a:avLst/>
            <a:gdLst>
              <a:gd name="T0" fmla="*/ 563 w 1126"/>
              <a:gd name="T1" fmla="*/ 0 h 327"/>
              <a:gd name="T2" fmla="*/ 0 w 1126"/>
              <a:gd name="T3" fmla="*/ 327 h 327"/>
              <a:gd name="T4" fmla="*/ 1126 w 1126"/>
              <a:gd name="T5" fmla="*/ 327 h 327"/>
              <a:gd name="T6" fmla="*/ 563 w 1126"/>
              <a:gd name="T7" fmla="*/ 0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1126"/>
              <a:gd name="T13" fmla="*/ 0 h 327"/>
              <a:gd name="T14" fmla="*/ 1126 w 1126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6" h="327">
                <a:moveTo>
                  <a:pt x="563" y="0"/>
                </a:moveTo>
                <a:cubicBezTo>
                  <a:pt x="322" y="0"/>
                  <a:pt x="112" y="132"/>
                  <a:pt x="0" y="327"/>
                </a:cubicBezTo>
                <a:cubicBezTo>
                  <a:pt x="1126" y="327"/>
                  <a:pt x="1126" y="327"/>
                  <a:pt x="1126" y="327"/>
                </a:cubicBezTo>
                <a:cubicBezTo>
                  <a:pt x="1014" y="132"/>
                  <a:pt x="804" y="0"/>
                  <a:pt x="563" y="0"/>
                </a:cubicBezTo>
                <a:close/>
              </a:path>
            </a:pathLst>
          </a:custGeom>
          <a:gradFill rotWithShape="1">
            <a:gsLst>
              <a:gs pos="0">
                <a:srgbClr val="7BC143">
                  <a:alpha val="70000"/>
                </a:srgbClr>
              </a:gs>
              <a:gs pos="100000">
                <a:srgbClr val="8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190970" y="5085738"/>
            <a:ext cx="1504950" cy="1450881"/>
          </a:xfrm>
          <a:prstGeom prst="ellipse">
            <a:avLst/>
          </a:prstGeom>
          <a:solidFill>
            <a:srgbClr val="7BC14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3360833" y="5345414"/>
            <a:ext cx="11176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如何提高园区服务水平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983258" y="3143248"/>
            <a:ext cx="1800225" cy="1785950"/>
          </a:xfrm>
          <a:prstGeom prst="downArrowCallout">
            <a:avLst>
              <a:gd name="adj1" fmla="val 49880"/>
              <a:gd name="adj2" fmla="val 24940"/>
              <a:gd name="adj3" fmla="val 15258"/>
              <a:gd name="adj4" fmla="val 8888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999999"/>
            </a:prstShdw>
          </a:effectLst>
          <a:extLst/>
        </p:spPr>
        <p:txBody>
          <a:bodyPr wrap="none" anchor="ctr"/>
          <a:lstStyle/>
          <a:p>
            <a:pPr marL="742950" lvl="1" indent="-285750" algn="ctr"/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160105" y="6527824"/>
            <a:ext cx="1422400" cy="330200"/>
          </a:xfrm>
          <a:custGeom>
            <a:avLst/>
            <a:gdLst>
              <a:gd name="T0" fmla="*/ 563 w 1126"/>
              <a:gd name="T1" fmla="*/ 0 h 327"/>
              <a:gd name="T2" fmla="*/ 0 w 1126"/>
              <a:gd name="T3" fmla="*/ 327 h 327"/>
              <a:gd name="T4" fmla="*/ 1126 w 1126"/>
              <a:gd name="T5" fmla="*/ 327 h 327"/>
              <a:gd name="T6" fmla="*/ 563 w 1126"/>
              <a:gd name="T7" fmla="*/ 0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1126"/>
              <a:gd name="T13" fmla="*/ 0 h 327"/>
              <a:gd name="T14" fmla="*/ 1126 w 1126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6" h="327">
                <a:moveTo>
                  <a:pt x="563" y="0"/>
                </a:moveTo>
                <a:cubicBezTo>
                  <a:pt x="322" y="0"/>
                  <a:pt x="112" y="132"/>
                  <a:pt x="0" y="327"/>
                </a:cubicBezTo>
                <a:cubicBezTo>
                  <a:pt x="1126" y="327"/>
                  <a:pt x="1126" y="327"/>
                  <a:pt x="1126" y="327"/>
                </a:cubicBezTo>
                <a:cubicBezTo>
                  <a:pt x="1014" y="132"/>
                  <a:pt x="804" y="0"/>
                  <a:pt x="56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70000"/>
                </a:srgbClr>
              </a:gs>
              <a:gs pos="100000">
                <a:srgbClr val="8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141689" y="5100978"/>
            <a:ext cx="1456055" cy="1437006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289328" y="5374664"/>
            <a:ext cx="1216025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如何提升园区经济效益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3071802" y="3339611"/>
            <a:ext cx="1655762" cy="11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怎样才能改变传统的管理模式，提升园区整体的服务水平？</a:t>
            </a:r>
            <a:endParaRPr lang="zh-CN" altLang="en-US" sz="1600" b="1" dirty="0" smtClean="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5000628" y="3214686"/>
            <a:ext cx="18307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怎样才能提升效率，降低运营成本？</a:t>
            </a:r>
            <a:endParaRPr lang="zh-CN" altLang="en-US" sz="1600" b="1" dirty="0" smtClean="0"/>
          </a:p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怎样还能通过增值服务，创造附加价值。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7072330" y="3333726"/>
            <a:ext cx="165576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怎样才能形成自己的特色，树立品牌？最终催金招商。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44" descr="问号22"/>
          <p:cNvPicPr>
            <a:picLocks noChangeAspect="1" noChangeArrowheads="1"/>
          </p:cNvPicPr>
          <p:nvPr/>
        </p:nvPicPr>
        <p:blipFill>
          <a:blip r:embed="rId3" cstate="print"/>
          <a:srcRect l="15674" t="11230" r="5713" b="15674"/>
          <a:stretch>
            <a:fillRect/>
          </a:stretch>
        </p:blipFill>
        <p:spPr bwMode="auto">
          <a:xfrm>
            <a:off x="91441" y="3171646"/>
            <a:ext cx="2895600" cy="3309565"/>
          </a:xfrm>
          <a:prstGeom prst="rect">
            <a:avLst/>
          </a:prstGeom>
          <a:noFill/>
        </p:spPr>
      </p:pic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7267581" y="5357975"/>
            <a:ext cx="11176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如何提升园区品牌影响力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灯片编号占位符 4"/>
          <p:cNvSpPr txBox="1">
            <a:spLocks/>
          </p:cNvSpPr>
          <p:nvPr/>
        </p:nvSpPr>
        <p:spPr>
          <a:xfrm>
            <a:off x="8304093" y="6507505"/>
            <a:ext cx="76377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B65B15-32B3-482A-9ADF-F2EA24D4B7E8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6" y="1052951"/>
            <a:ext cx="6905644" cy="201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71406" y="214290"/>
            <a:ext cx="6357982" cy="5111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收入增速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市场份额持续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提升</a:t>
            </a:r>
          </a:p>
        </p:txBody>
      </p:sp>
      <p:sp>
        <p:nvSpPr>
          <p:cNvPr id="16397" name="Text Box 3"/>
          <p:cNvSpPr txBox="1">
            <a:spLocks noChangeArrowheads="1"/>
          </p:cNvSpPr>
          <p:nvPr/>
        </p:nvSpPr>
        <p:spPr bwMode="auto">
          <a:xfrm>
            <a:off x="4644009" y="1124744"/>
            <a:ext cx="3888432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i="0" dirty="0">
                <a:solidFill>
                  <a:schemeClr val="bg1"/>
                </a:solidFill>
                <a:ea typeface="微软雅黑" pitchFamily="34" charset="-122"/>
              </a:rPr>
              <a:t>收入</a:t>
            </a:r>
            <a:r>
              <a:rPr lang="zh-CN" altLang="en-US" sz="2400" b="1" dirty="0" smtClean="0">
                <a:solidFill>
                  <a:schemeClr val="bg1"/>
                </a:solidFill>
                <a:ea typeface="微软雅黑" pitchFamily="34" charset="-122"/>
              </a:rPr>
              <a:t>份额持续提升</a:t>
            </a:r>
            <a:endParaRPr lang="zh-CN" altLang="en-US" sz="2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163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220770"/>
            <a:ext cx="3714745" cy="300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2"/>
          <p:cNvSpPr txBox="1">
            <a:spLocks noChangeArrowheads="1"/>
          </p:cNvSpPr>
          <p:nvPr/>
        </p:nvSpPr>
        <p:spPr bwMode="auto">
          <a:xfrm>
            <a:off x="395535" y="1143000"/>
            <a:ext cx="3636687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i="0" dirty="0">
                <a:solidFill>
                  <a:schemeClr val="bg1"/>
                </a:solidFill>
                <a:ea typeface="微软雅黑" pitchFamily="34" charset="-122"/>
              </a:rPr>
              <a:t>收入</a:t>
            </a:r>
            <a:r>
              <a:rPr lang="zh-CN" altLang="en-US" sz="2400" b="1" i="0" dirty="0" smtClean="0">
                <a:solidFill>
                  <a:schemeClr val="bg1"/>
                </a:solidFill>
                <a:ea typeface="微软雅黑" pitchFamily="34" charset="-122"/>
              </a:rPr>
              <a:t>增速，</a:t>
            </a:r>
            <a:r>
              <a:rPr lang="zh-CN" altLang="en-US" sz="2400" b="1" dirty="0" smtClean="0">
                <a:solidFill>
                  <a:schemeClr val="bg1"/>
                </a:solidFill>
                <a:ea typeface="微软雅黑" pitchFamily="34" charset="-122"/>
              </a:rPr>
              <a:t>行业领先</a:t>
            </a:r>
            <a:endParaRPr lang="zh-CN" altLang="en-US" sz="2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3786189" y="2324095"/>
            <a:ext cx="10001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i="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公司主营业务收入同比</a:t>
            </a:r>
          </a:p>
        </p:txBody>
      </p:sp>
      <p:sp>
        <p:nvSpPr>
          <p:cNvPr id="45" name="矩形 44"/>
          <p:cNvSpPr/>
          <p:nvPr/>
        </p:nvSpPr>
        <p:spPr bwMode="auto">
          <a:xfrm>
            <a:off x="3786182" y="3038773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b="1" i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行业</a:t>
            </a:r>
            <a:r>
              <a:rPr lang="zh-CN" altLang="en-US" sz="1200" b="1" i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平均收入增速同比</a:t>
            </a:r>
            <a:endParaRPr lang="zh-CN" altLang="en-US" sz="1200" b="1" i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03" name="矩形 45"/>
          <p:cNvSpPr>
            <a:spLocks noChangeArrowheads="1"/>
          </p:cNvSpPr>
          <p:nvPr/>
        </p:nvSpPr>
        <p:spPr bwMode="auto">
          <a:xfrm>
            <a:off x="3786182" y="1643050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200" b="1" i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公司较</a:t>
            </a:r>
            <a:r>
              <a:rPr lang="zh-CN" altLang="en-US" sz="1200" b="1" i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行业平均相比</a:t>
            </a:r>
            <a:endParaRPr lang="zh-CN" altLang="en-US" sz="1200" b="1" i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1"/>
          <p:cNvGrpSpPr/>
          <p:nvPr/>
        </p:nvGrpSpPr>
        <p:grpSpPr>
          <a:xfrm>
            <a:off x="179512" y="4196388"/>
            <a:ext cx="8775856" cy="2733074"/>
            <a:chOff x="179512" y="4196388"/>
            <a:chExt cx="8775856" cy="2733074"/>
          </a:xfrm>
        </p:grpSpPr>
        <p:sp>
          <p:nvSpPr>
            <p:cNvPr id="16388" name="TextBox 28"/>
            <p:cNvSpPr txBox="1">
              <a:spLocks noChangeArrowheads="1"/>
            </p:cNvSpPr>
            <p:nvPr/>
          </p:nvSpPr>
          <p:spPr bwMode="auto">
            <a:xfrm>
              <a:off x="1357290" y="5214950"/>
              <a:ext cx="75975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截止</a:t>
              </a:r>
              <a:r>
                <a:rPr lang="en-US" altLang="zh-CN" sz="1600" b="1" i="0" dirty="0">
                  <a:latin typeface="微软雅黑" pitchFamily="34" charset="-122"/>
                  <a:ea typeface="微软雅黑" pitchFamily="34" charset="-122"/>
                </a:rPr>
                <a:t>2013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600" b="1" i="0" dirty="0" smtClean="0">
                  <a:latin typeface="微软雅黑" pitchFamily="34" charset="-122"/>
                  <a:ea typeface="微软雅黑" pitchFamily="34" charset="-122"/>
                </a:rPr>
                <a:t>9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月，移动用户数累计达到</a:t>
              </a:r>
              <a:r>
                <a:rPr lang="en-US" altLang="zh-CN" sz="1600" b="1" i="0" dirty="0" smtClean="0">
                  <a:latin typeface="微软雅黑" pitchFamily="34" charset="-122"/>
                  <a:ea typeface="微软雅黑" pitchFamily="34" charset="-122"/>
                </a:rPr>
                <a:t>2.73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亿户，其中</a:t>
              </a:r>
              <a:r>
                <a:rPr lang="en-US" altLang="zh-CN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3G</a:t>
              </a:r>
              <a:r>
                <a:rPr lang="zh-CN" altLang="en-US" sz="1600" b="1" i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用户</a:t>
              </a:r>
              <a:r>
                <a:rPr lang="zh-CN" altLang="en-US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数</a:t>
              </a:r>
              <a:r>
                <a:rPr lang="en-US" altLang="zh-CN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1.12</a:t>
              </a:r>
              <a:r>
                <a:rPr lang="zh-CN" altLang="en-US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亿户，</a:t>
              </a:r>
              <a:r>
                <a:rPr lang="en-US" altLang="zh-CN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3G</a:t>
              </a:r>
              <a:r>
                <a:rPr lang="zh-CN" altLang="en-US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用户渗透率达</a:t>
              </a:r>
              <a:r>
                <a:rPr lang="en-US" altLang="zh-CN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41%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；固话及宽带用户</a:t>
              </a:r>
              <a:r>
                <a:rPr lang="en-US" altLang="zh-CN" sz="1600" b="1" i="0" dirty="0" smtClean="0">
                  <a:latin typeface="微软雅黑" pitchFamily="34" charset="-122"/>
                  <a:ea typeface="微软雅黑" pitchFamily="34" charset="-122"/>
                </a:rPr>
                <a:t>1.52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亿</a:t>
              </a:r>
              <a:r>
                <a:rPr lang="zh-CN" altLang="en-US" sz="1600" b="1" i="0" dirty="0">
                  <a:latin typeface="微软雅黑" pitchFamily="34" charset="-122"/>
                  <a:ea typeface="微软雅黑" pitchFamily="34" charset="-122"/>
                </a:rPr>
                <a:t>户；</a:t>
              </a:r>
              <a:endParaRPr lang="en-US" altLang="zh-CN" sz="1600" b="1" i="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60320" y="5929354"/>
              <a:ext cx="1181946" cy="1000108"/>
              <a:chOff x="0" y="0"/>
              <a:chExt cx="565" cy="437"/>
            </a:xfrm>
          </p:grpSpPr>
          <p:pic>
            <p:nvPicPr>
              <p:cNvPr id="16406" name="椭圆 29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0"/>
                <a:ext cx="565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8" name="Text Box 17"/>
              <p:cNvSpPr txBox="1">
                <a:spLocks noChangeArrowheads="1"/>
              </p:cNvSpPr>
              <p:nvPr/>
            </p:nvSpPr>
            <p:spPr bwMode="auto">
              <a:xfrm>
                <a:off x="130" y="75"/>
                <a:ext cx="29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zh-CN" altLang="en-US" sz="1800" b="1" i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综合实力</a:t>
                </a:r>
                <a:endParaRPr lang="zh-CN" altLang="en-US" sz="1800" b="1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391" name="TextBox 31"/>
            <p:cNvSpPr txBox="1">
              <a:spLocks noChangeArrowheads="1"/>
            </p:cNvSpPr>
            <p:nvPr/>
          </p:nvSpPr>
          <p:spPr bwMode="auto">
            <a:xfrm>
              <a:off x="1357290" y="6162280"/>
              <a:ext cx="7329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b="1" i="0" dirty="0" smtClean="0">
                  <a:latin typeface="微软雅黑" pitchFamily="34" charset="-122"/>
                  <a:ea typeface="微软雅黑" pitchFamily="34" charset="-122"/>
                </a:rPr>
                <a:t>2013</a:t>
              </a:r>
              <a:r>
                <a:rPr lang="zh-CN" altLang="en-US" sz="1600" b="1" i="0" dirty="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600" b="1" i="0" dirty="0"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1600" b="1" i="0" dirty="0">
                  <a:latin typeface="微软雅黑" pitchFamily="34" charset="-122"/>
                  <a:ea typeface="微软雅黑" pitchFamily="34" charset="-122"/>
                </a:rPr>
                <a:t>财富</a:t>
              </a:r>
              <a:r>
                <a:rPr lang="en-US" altLang="zh-CN" sz="1600" b="1" i="0" dirty="0"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1600" b="1" i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1600" b="1" i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500</a:t>
              </a:r>
              <a:r>
                <a:rPr lang="zh-CN" altLang="en-US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强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第</a:t>
              </a:r>
              <a:r>
                <a:rPr lang="en-US" altLang="zh-CN" sz="1600" b="1" i="0" dirty="0" smtClean="0">
                  <a:latin typeface="微软雅黑" pitchFamily="34" charset="-122"/>
                  <a:ea typeface="微软雅黑" pitchFamily="34" charset="-122"/>
                </a:rPr>
                <a:t>258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位。</a:t>
              </a:r>
              <a:endParaRPr lang="zh-CN" altLang="en-US" sz="1600" b="1" i="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1285852" y="4429132"/>
              <a:ext cx="76695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b="1" i="0" dirty="0">
                  <a:latin typeface="微软雅黑" pitchFamily="34" charset="-122"/>
                  <a:ea typeface="微软雅黑" pitchFamily="34" charset="-122"/>
                </a:rPr>
                <a:t>2012</a:t>
              </a:r>
              <a:r>
                <a:rPr lang="zh-CN" altLang="en-US" sz="1600" b="1" i="0" dirty="0">
                  <a:latin typeface="微软雅黑" pitchFamily="34" charset="-122"/>
                  <a:ea typeface="微软雅黑" pitchFamily="34" charset="-122"/>
                </a:rPr>
                <a:t>年资产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规模</a:t>
              </a:r>
              <a:r>
                <a:rPr lang="en-US" altLang="zh-CN" sz="1600" b="1" i="0" dirty="0" smtClean="0">
                  <a:latin typeface="微软雅黑" pitchFamily="34" charset="-122"/>
                  <a:ea typeface="微软雅黑" pitchFamily="34" charset="-122"/>
                </a:rPr>
                <a:t>5760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亿</a:t>
              </a:r>
              <a:r>
                <a:rPr lang="zh-CN" altLang="en-US" sz="1600" b="1" i="0" dirty="0">
                  <a:latin typeface="微软雅黑" pitchFamily="34" charset="-122"/>
                  <a:ea typeface="微软雅黑" pitchFamily="34" charset="-122"/>
                </a:rPr>
                <a:t>元，收入规模超过</a:t>
              </a:r>
              <a:r>
                <a:rPr lang="en-US" altLang="zh-CN" sz="1600" b="1" i="0" dirty="0">
                  <a:latin typeface="微软雅黑" pitchFamily="34" charset="-122"/>
                  <a:ea typeface="微软雅黑" pitchFamily="34" charset="-122"/>
                </a:rPr>
                <a:t>2562</a:t>
              </a:r>
              <a:r>
                <a:rPr lang="zh-CN" altLang="en-US" sz="1600" b="1" i="0" dirty="0">
                  <a:latin typeface="微软雅黑" pitchFamily="34" charset="-122"/>
                  <a:ea typeface="微软雅黑" pitchFamily="34" charset="-122"/>
                </a:rPr>
                <a:t>亿元； </a:t>
              </a:r>
              <a:r>
                <a:rPr lang="en-US" altLang="zh-CN" sz="1600" b="1" i="0" dirty="0">
                  <a:latin typeface="微软雅黑" pitchFamily="34" charset="-122"/>
                  <a:ea typeface="微软雅黑" pitchFamily="34" charset="-122"/>
                </a:rPr>
                <a:t>2013</a:t>
              </a:r>
              <a:r>
                <a:rPr lang="zh-CN" altLang="en-US" sz="1600" b="1" i="0" dirty="0">
                  <a:latin typeface="微软雅黑" pitchFamily="34" charset="-122"/>
                  <a:ea typeface="微软雅黑" pitchFamily="34" charset="-122"/>
                </a:rPr>
                <a:t>年上半年营业收入</a:t>
              </a:r>
              <a:r>
                <a:rPr lang="en-US" altLang="zh-CN" sz="1600" b="1" i="0" dirty="0">
                  <a:latin typeface="微软雅黑" pitchFamily="34" charset="-122"/>
                  <a:ea typeface="微软雅黑" pitchFamily="34" charset="-122"/>
                </a:rPr>
                <a:t>1486</a:t>
              </a:r>
              <a:r>
                <a:rPr lang="zh-CN" altLang="en-US" sz="1600" b="1" i="0" dirty="0">
                  <a:latin typeface="微软雅黑" pitchFamily="34" charset="-122"/>
                  <a:ea typeface="微软雅黑" pitchFamily="34" charset="-122"/>
                </a:rPr>
                <a:t>亿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en-US" altLang="zh-CN" sz="1600" b="1" i="0" dirty="0" smtClean="0">
                  <a:latin typeface="微软雅黑" pitchFamily="34" charset="-122"/>
                  <a:ea typeface="微软雅黑" pitchFamily="34" charset="-122"/>
                </a:rPr>
                <a:t>2010-2012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CN" altLang="en-US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收入增速均超过</a:t>
              </a:r>
              <a:r>
                <a:rPr lang="zh-CN" altLang="en-US" sz="1600" b="1" i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行业平均</a:t>
              </a:r>
              <a:r>
                <a:rPr lang="zh-CN" altLang="en-US" sz="1600" b="1" i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水平</a:t>
              </a:r>
              <a:r>
                <a:rPr lang="zh-CN" altLang="en-US" sz="1600" b="1" i="0" dirty="0" smtClean="0">
                  <a:latin typeface="微软雅黑" pitchFamily="34" charset="-122"/>
                  <a:ea typeface="微软雅黑" pitchFamily="34" charset="-122"/>
                </a:rPr>
                <a:t>，市场份额持续提升。</a:t>
              </a:r>
              <a:endParaRPr lang="en-US" altLang="zh-CN" sz="1600" b="1" i="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4" name="椭圆 2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9512" y="4196388"/>
              <a:ext cx="1224136" cy="1035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539552" y="4437112"/>
              <a:ext cx="484893" cy="462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800" b="1" i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收入规模</a:t>
              </a:r>
              <a:endParaRPr lang="zh-CN" altLang="en-US" sz="18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52546" y="5072074"/>
              <a:ext cx="1171468" cy="991242"/>
              <a:chOff x="-16" y="22"/>
              <a:chExt cx="565" cy="437"/>
            </a:xfrm>
          </p:grpSpPr>
          <p:pic>
            <p:nvPicPr>
              <p:cNvPr id="37" name="椭圆 29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-16" y="22"/>
                <a:ext cx="565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118" y="85"/>
                <a:ext cx="29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zh-CN" altLang="en-US" sz="1800" b="1" i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用户规模</a:t>
                </a:r>
                <a:endParaRPr lang="zh-CN" altLang="en-US" sz="1800" b="1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1604969"/>
            <a:ext cx="3786214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A588B-6DF7-4085-A00F-4AD1D7BDC2B7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3071" y="2571744"/>
            <a:ext cx="6100763" cy="1268413"/>
          </a:xfrm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谢 谢</a:t>
            </a:r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!</a:t>
            </a:r>
            <a:endParaRPr lang="zh-CN" altLang="en-US" sz="5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gray">
          <a:xfrm>
            <a:off x="671513" y="2305050"/>
            <a:ext cx="7999412" cy="2476500"/>
          </a:xfrm>
          <a:custGeom>
            <a:avLst/>
            <a:gdLst>
              <a:gd name="T0" fmla="*/ 0 w 5424"/>
              <a:gd name="T1" fmla="*/ 2147483647 h 1488"/>
              <a:gd name="T2" fmla="*/ 0 w 5424"/>
              <a:gd name="T3" fmla="*/ 2147483647 h 1488"/>
              <a:gd name="T4" fmla="*/ 2147483647 w 5424"/>
              <a:gd name="T5" fmla="*/ 2147483647 h 1488"/>
              <a:gd name="T6" fmla="*/ 2147483647 w 5424"/>
              <a:gd name="T7" fmla="*/ 2147483647 h 1488"/>
              <a:gd name="T8" fmla="*/ 2147483647 w 5424"/>
              <a:gd name="T9" fmla="*/ 2147483647 h 1488"/>
              <a:gd name="T10" fmla="*/ 2147483647 w 5424"/>
              <a:gd name="T11" fmla="*/ 2147483647 h 1488"/>
              <a:gd name="T12" fmla="*/ 2147483647 w 5424"/>
              <a:gd name="T13" fmla="*/ 2147483647 h 1488"/>
              <a:gd name="T14" fmla="*/ 2147483647 w 5424"/>
              <a:gd name="T15" fmla="*/ 2147483647 h 1488"/>
              <a:gd name="T16" fmla="*/ 2147483647 w 5424"/>
              <a:gd name="T17" fmla="*/ 2147483647 h 1488"/>
              <a:gd name="T18" fmla="*/ 2147483647 w 5424"/>
              <a:gd name="T19" fmla="*/ 0 h 1488"/>
              <a:gd name="T20" fmla="*/ 2147483647 w 5424"/>
              <a:gd name="T21" fmla="*/ 0 h 1488"/>
              <a:gd name="T22" fmla="*/ 2147483647 w 5424"/>
              <a:gd name="T23" fmla="*/ 2147483647 h 1488"/>
              <a:gd name="T24" fmla="*/ 2147483647 w 5424"/>
              <a:gd name="T25" fmla="*/ 2147483647 h 1488"/>
              <a:gd name="T26" fmla="*/ 2147483647 w 5424"/>
              <a:gd name="T27" fmla="*/ 2147483647 h 1488"/>
              <a:gd name="T28" fmla="*/ 2147483647 w 5424"/>
              <a:gd name="T29" fmla="*/ 2147483647 h 1488"/>
              <a:gd name="T30" fmla="*/ 2147483647 w 5424"/>
              <a:gd name="T31" fmla="*/ 2147483647 h 1488"/>
              <a:gd name="T32" fmla="*/ 0 w 5424"/>
              <a:gd name="T33" fmla="*/ 2147483647 h 14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24"/>
              <a:gd name="T52" fmla="*/ 0 h 1488"/>
              <a:gd name="T53" fmla="*/ 5424 w 5424"/>
              <a:gd name="T54" fmla="*/ 1488 h 14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36663" y="3508375"/>
            <a:ext cx="1133475" cy="1044575"/>
            <a:chOff x="482" y="1851"/>
            <a:chExt cx="860" cy="796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259 w 224"/>
                <a:gd name="T1" fmla="*/ 253 h 569"/>
                <a:gd name="T2" fmla="*/ 185 w 224"/>
                <a:gd name="T3" fmla="*/ 125 h 569"/>
                <a:gd name="T4" fmla="*/ 302 w 224"/>
                <a:gd name="T5" fmla="*/ 1 h 569"/>
                <a:gd name="T6" fmla="*/ 429 w 224"/>
                <a:gd name="T7" fmla="*/ 130 h 569"/>
                <a:gd name="T8" fmla="*/ 339 w 224"/>
                <a:gd name="T9" fmla="*/ 253 h 569"/>
                <a:gd name="T10" fmla="*/ 337 w 224"/>
                <a:gd name="T11" fmla="*/ 311 h 569"/>
                <a:gd name="T12" fmla="*/ 525 w 224"/>
                <a:gd name="T13" fmla="*/ 362 h 569"/>
                <a:gd name="T14" fmla="*/ 555 w 224"/>
                <a:gd name="T15" fmla="*/ 511 h 569"/>
                <a:gd name="T16" fmla="*/ 546 w 224"/>
                <a:gd name="T17" fmla="*/ 804 h 569"/>
                <a:gd name="T18" fmla="*/ 525 w 224"/>
                <a:gd name="T19" fmla="*/ 915 h 569"/>
                <a:gd name="T20" fmla="*/ 494 w 224"/>
                <a:gd name="T21" fmla="*/ 773 h 569"/>
                <a:gd name="T22" fmla="*/ 470 w 224"/>
                <a:gd name="T23" fmla="*/ 507 h 569"/>
                <a:gd name="T24" fmla="*/ 427 w 224"/>
                <a:gd name="T25" fmla="*/ 804 h 569"/>
                <a:gd name="T26" fmla="*/ 361 w 224"/>
                <a:gd name="T27" fmla="*/ 1427 h 569"/>
                <a:gd name="T28" fmla="*/ 195 w 224"/>
                <a:gd name="T29" fmla="*/ 1417 h 569"/>
                <a:gd name="T30" fmla="*/ 125 w 224"/>
                <a:gd name="T31" fmla="*/ 815 h 569"/>
                <a:gd name="T32" fmla="*/ 84 w 224"/>
                <a:gd name="T33" fmla="*/ 522 h 569"/>
                <a:gd name="T34" fmla="*/ 62 w 224"/>
                <a:gd name="T35" fmla="*/ 778 h 569"/>
                <a:gd name="T36" fmla="*/ 30 w 224"/>
                <a:gd name="T37" fmla="*/ 915 h 569"/>
                <a:gd name="T38" fmla="*/ 1 w 224"/>
                <a:gd name="T39" fmla="*/ 765 h 569"/>
                <a:gd name="T40" fmla="*/ 18 w 224"/>
                <a:gd name="T41" fmla="*/ 462 h 569"/>
                <a:gd name="T42" fmla="*/ 59 w 224"/>
                <a:gd name="T43" fmla="*/ 350 h 569"/>
                <a:gd name="T44" fmla="*/ 256 w 224"/>
                <a:gd name="T45" fmla="*/ 311 h 569"/>
                <a:gd name="T46" fmla="*/ 259 w 224"/>
                <a:gd name="T47" fmla="*/ 253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pic>
        <p:nvPicPr>
          <p:cNvPr id="12" name="Picture 11" descr="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3438" y="13843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2022475"/>
            <a:ext cx="10620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4213" y="2659063"/>
            <a:ext cx="10175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815975" y="4851400"/>
            <a:ext cx="131603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咨询规划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black">
          <a:xfrm>
            <a:off x="539552" y="1268760"/>
            <a:ext cx="3703637" cy="1289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联通依托智慧城市领域雄厚的积累和深刻理解，聚焦城市、园区、行业的“智慧”变革。</a:t>
            </a:r>
            <a:endParaRPr lang="en-US" altLang="zh-CN" sz="18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black">
          <a:xfrm>
            <a:off x="671513" y="5222875"/>
            <a:ext cx="1768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基于园区的现状、定位和愿景，向园区客户提供专业的规划指导。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black">
          <a:xfrm>
            <a:off x="2856211" y="4521200"/>
            <a:ext cx="17700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结合园区差异化需求，提供园区智慧化演进的顶层设计、解决方案、和工程承建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black">
          <a:xfrm>
            <a:off x="4870269" y="3694113"/>
            <a:ext cx="17700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提供灵活适宜的园区运营策略和合作，促进园区步入盈利的良性发展道路。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black">
          <a:xfrm>
            <a:off x="6900863" y="2867025"/>
            <a:ext cx="1770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借助一流的理念、完善的园区配套、高品质的服务，提升园区品牌吸引力，实现园区转型和发展升值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white">
          <a:xfrm>
            <a:off x="2944813" y="4052888"/>
            <a:ext cx="1317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智慧承建</a:t>
            </a:r>
            <a:r>
              <a:rPr lang="en-US" altLang="zh-CN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here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white">
          <a:xfrm>
            <a:off x="4913313" y="3240088"/>
            <a:ext cx="15017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联合运营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white">
          <a:xfrm>
            <a:off x="7094538" y="2449513"/>
            <a:ext cx="13160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园区升值</a:t>
            </a:r>
            <a:r>
              <a:rPr lang="en-US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here</a:t>
            </a:r>
          </a:p>
        </p:txBody>
      </p:sp>
      <p:sp>
        <p:nvSpPr>
          <p:cNvPr id="24" name="标题 2"/>
          <p:cNvSpPr txBox="1">
            <a:spLocks/>
          </p:cNvSpPr>
          <p:nvPr/>
        </p:nvSpPr>
        <p:spPr>
          <a:xfrm>
            <a:off x="0" y="-26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我们能给您带来什么</a:t>
            </a:r>
            <a:endParaRPr lang="en-US" altLang="zh-CN" sz="32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5" name="Picture 32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0388" y="5186363"/>
            <a:ext cx="4572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75" y="5473700"/>
            <a:ext cx="349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4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4325" y="5330825"/>
            <a:ext cx="3032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8"/>
          <p:cNvSpPr txBox="1">
            <a:spLocks noChangeArrowheads="1"/>
          </p:cNvSpPr>
          <p:nvPr/>
        </p:nvSpPr>
        <p:spPr bwMode="white">
          <a:xfrm>
            <a:off x="4913313" y="3240088"/>
            <a:ext cx="15017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联合运营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642910" y="4852980"/>
            <a:ext cx="1808163" cy="314325"/>
            <a:chOff x="406" y="980"/>
            <a:chExt cx="2330" cy="294"/>
          </a:xfrm>
        </p:grpSpPr>
        <p:sp>
          <p:nvSpPr>
            <p:cNvPr id="42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5" name="Text Box 18"/>
          <p:cNvSpPr txBox="1">
            <a:spLocks noChangeArrowheads="1"/>
          </p:cNvSpPr>
          <p:nvPr/>
        </p:nvSpPr>
        <p:spPr bwMode="white">
          <a:xfrm>
            <a:off x="858810" y="4830755"/>
            <a:ext cx="131603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咨询规划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6" name="Group 24"/>
          <p:cNvGrpSpPr>
            <a:grpSpLocks/>
          </p:cNvGrpSpPr>
          <p:nvPr/>
        </p:nvGrpSpPr>
        <p:grpSpPr bwMode="auto">
          <a:xfrm>
            <a:off x="2773335" y="4054468"/>
            <a:ext cx="1808163" cy="312737"/>
            <a:chOff x="406" y="980"/>
            <a:chExt cx="2330" cy="294"/>
          </a:xfrm>
        </p:grpSpPr>
        <p:sp>
          <p:nvSpPr>
            <p:cNvPr id="47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0" name="Text Box 18"/>
          <p:cNvSpPr txBox="1">
            <a:spLocks noChangeArrowheads="1"/>
          </p:cNvSpPr>
          <p:nvPr/>
        </p:nvSpPr>
        <p:spPr bwMode="white">
          <a:xfrm>
            <a:off x="2987648" y="4032243"/>
            <a:ext cx="1317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智慧承建</a:t>
            </a:r>
            <a:r>
              <a:rPr lang="en-US" altLang="zh-CN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here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51" name="Group 29"/>
          <p:cNvGrpSpPr>
            <a:grpSpLocks/>
          </p:cNvGrpSpPr>
          <p:nvPr/>
        </p:nvGrpSpPr>
        <p:grpSpPr bwMode="auto">
          <a:xfrm>
            <a:off x="4803748" y="3241668"/>
            <a:ext cx="1808162" cy="314325"/>
            <a:chOff x="406" y="980"/>
            <a:chExt cx="2330" cy="294"/>
          </a:xfrm>
        </p:grpSpPr>
        <p:sp>
          <p:nvSpPr>
            <p:cNvPr id="52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5" name="Text Box 18"/>
          <p:cNvSpPr txBox="1">
            <a:spLocks noChangeArrowheads="1"/>
          </p:cNvSpPr>
          <p:nvPr/>
        </p:nvSpPr>
        <p:spPr bwMode="white">
          <a:xfrm>
            <a:off x="4956148" y="3219443"/>
            <a:ext cx="15017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联合运营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56" name="Group 34"/>
          <p:cNvGrpSpPr>
            <a:grpSpLocks/>
          </p:cNvGrpSpPr>
          <p:nvPr/>
        </p:nvGrpSpPr>
        <p:grpSpPr bwMode="auto">
          <a:xfrm>
            <a:off x="6921473" y="2451093"/>
            <a:ext cx="1808162" cy="314325"/>
            <a:chOff x="406" y="980"/>
            <a:chExt cx="2330" cy="294"/>
          </a:xfrm>
        </p:grpSpPr>
        <p:sp>
          <p:nvSpPr>
            <p:cNvPr id="57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0" name="Text Box 18"/>
          <p:cNvSpPr txBox="1">
            <a:spLocks noChangeArrowheads="1"/>
          </p:cNvSpPr>
          <p:nvPr/>
        </p:nvSpPr>
        <p:spPr bwMode="white">
          <a:xfrm>
            <a:off x="7137373" y="2428868"/>
            <a:ext cx="13160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园区升值</a:t>
            </a:r>
            <a:r>
              <a:rPr lang="en-US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9712" y="1714488"/>
            <a:ext cx="5097760" cy="157049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提升园区的形象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增加园区入驻率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提高园区产值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提高管理效率，降低管理成本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              </a:t>
            </a:r>
          </a:p>
          <a:p>
            <a:pPr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5536" y="1844824"/>
            <a:ext cx="136815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园区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5536" y="3789040"/>
            <a:ext cx="14401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企业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5536" y="5373216"/>
            <a:ext cx="14401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员工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1979712" y="3857628"/>
            <a:ext cx="5112568" cy="12275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提高管理效率，降低运营成本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提供便捷性的综合服务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提升企业形象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1979712" y="5516662"/>
            <a:ext cx="5112568" cy="11270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降低通信成本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提高工作效率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增加生活便利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爆炸形 1 14"/>
          <p:cNvSpPr/>
          <p:nvPr/>
        </p:nvSpPr>
        <p:spPr>
          <a:xfrm>
            <a:off x="5038436" y="1052736"/>
            <a:ext cx="3962720" cy="25191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某园区打造智慧园区后，入驻率提升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20%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Line 5"/>
          <p:cNvSpPr>
            <a:spLocks noChangeShapeType="1"/>
          </p:cNvSpPr>
          <p:nvPr/>
        </p:nvSpPr>
        <p:spPr bwMode="gray">
          <a:xfrm flipH="1">
            <a:off x="4051300" y="1994949"/>
            <a:ext cx="45719" cy="1188813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gray">
          <a:xfrm>
            <a:off x="2925763" y="2718625"/>
            <a:ext cx="3808412" cy="15240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chemeClr val="bg1"/>
              </a:buClr>
              <a:buSzPct val="60000"/>
              <a:buFont typeface="Wingdings" pitchFamily="2" charset="2"/>
              <a:buNone/>
              <a:defRPr/>
            </a:pPr>
            <a:endParaRPr lang="zh-CN" altLang="en-US" sz="140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gray">
          <a:xfrm flipH="1">
            <a:off x="4414838" y="2637663"/>
            <a:ext cx="2085488" cy="446088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gray">
          <a:xfrm flipH="1" flipV="1">
            <a:off x="4449763" y="3083750"/>
            <a:ext cx="1314450" cy="143351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gray">
          <a:xfrm flipV="1">
            <a:off x="2616200" y="3083750"/>
            <a:ext cx="1833563" cy="163353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gray">
          <a:xfrm flipV="1">
            <a:off x="1543050" y="3083750"/>
            <a:ext cx="2906713" cy="1016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Oval 12"/>
          <p:cNvSpPr>
            <a:spLocks noChangeArrowheads="1"/>
          </p:cNvSpPr>
          <p:nvPr/>
        </p:nvSpPr>
        <p:spPr bwMode="gray">
          <a:xfrm rot="-417327">
            <a:off x="2651125" y="2218562"/>
            <a:ext cx="3424238" cy="16462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E9B5B1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SzPct val="60000"/>
              <a:buFont typeface="Wingdings" pitchFamily="2" charset="2"/>
              <a:buNone/>
            </a:pPr>
            <a:endParaRPr lang="zh-CN" altLang="en-US" sz="140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971" name="Oval 13"/>
          <p:cNvSpPr>
            <a:spLocks noChangeArrowheads="1"/>
          </p:cNvSpPr>
          <p:nvPr/>
        </p:nvSpPr>
        <p:spPr bwMode="gray">
          <a:xfrm rot="-342635">
            <a:off x="1368425" y="1850262"/>
            <a:ext cx="6234113" cy="3033713"/>
          </a:xfrm>
          <a:prstGeom prst="ellips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bg1"/>
              </a:buClr>
              <a:buSzPct val="60000"/>
              <a:buFont typeface="Wingdings" pitchFamily="2" charset="2"/>
              <a:buNone/>
            </a:pPr>
            <a:endParaRPr lang="zh-CN" altLang="en-US" sz="140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972" name="Oval 14"/>
          <p:cNvSpPr>
            <a:spLocks noChangeArrowheads="1"/>
          </p:cNvSpPr>
          <p:nvPr/>
        </p:nvSpPr>
        <p:spPr bwMode="gray">
          <a:xfrm rot="-342635">
            <a:off x="1333500" y="1843912"/>
            <a:ext cx="6249988" cy="3005138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bg1"/>
              </a:buClr>
              <a:buSzPct val="60000"/>
              <a:buFont typeface="Wingdings" pitchFamily="2" charset="2"/>
              <a:buNone/>
            </a:pPr>
            <a:endParaRPr lang="zh-CN" altLang="en-US" sz="140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gray">
          <a:xfrm>
            <a:off x="2797734" y="2753021"/>
            <a:ext cx="33402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1"/>
              </a:buClr>
              <a:buSzPct val="60000"/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园区运营支撑平台</a:t>
            </a:r>
            <a:endParaRPr lang="en-US" altLang="zh-CN" sz="2800" b="1" dirty="0">
              <a:solidFill>
                <a:schemeClr val="tx2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-395355">
            <a:off x="422321" y="2786784"/>
            <a:ext cx="2082610" cy="770149"/>
            <a:chOff x="3098" y="249"/>
            <a:chExt cx="1959" cy="629"/>
          </a:xfrm>
        </p:grpSpPr>
        <p:sp>
          <p:nvSpPr>
            <p:cNvPr id="40997" name="Oval 17"/>
            <p:cNvSpPr>
              <a:spLocks noChangeArrowheads="1"/>
            </p:cNvSpPr>
            <p:nvPr/>
          </p:nvSpPr>
          <p:spPr bwMode="gray">
            <a:xfrm>
              <a:off x="3099" y="297"/>
              <a:ext cx="1958" cy="581"/>
            </a:xfrm>
            <a:prstGeom prst="ellipse">
              <a:avLst/>
            </a:prstGeom>
            <a:gradFill rotWithShape="1">
              <a:gsLst>
                <a:gs pos="0">
                  <a:srgbClr val="6B6B6B"/>
                </a:gs>
                <a:gs pos="50000">
                  <a:srgbClr val="C0C0C0"/>
                </a:gs>
                <a:gs pos="100000">
                  <a:srgbClr val="6B6B6B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0998" name="Oval 18"/>
            <p:cNvSpPr>
              <a:spLocks noChangeArrowheads="1"/>
            </p:cNvSpPr>
            <p:nvPr/>
          </p:nvSpPr>
          <p:spPr bwMode="gray">
            <a:xfrm>
              <a:off x="3098" y="249"/>
              <a:ext cx="1959" cy="58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 rot="-325186">
            <a:off x="3171025" y="1420053"/>
            <a:ext cx="1741167" cy="665590"/>
            <a:chOff x="3098" y="249"/>
            <a:chExt cx="1959" cy="629"/>
          </a:xfrm>
        </p:grpSpPr>
        <p:sp>
          <p:nvSpPr>
            <p:cNvPr id="40995" name="Oval 20"/>
            <p:cNvSpPr>
              <a:spLocks noChangeArrowheads="1"/>
            </p:cNvSpPr>
            <p:nvPr/>
          </p:nvSpPr>
          <p:spPr bwMode="gray">
            <a:xfrm>
              <a:off x="3099" y="297"/>
              <a:ext cx="1958" cy="581"/>
            </a:xfrm>
            <a:prstGeom prst="ellipse">
              <a:avLst/>
            </a:prstGeom>
            <a:gradFill rotWithShape="1">
              <a:gsLst>
                <a:gs pos="0">
                  <a:srgbClr val="6B6B6B"/>
                </a:gs>
                <a:gs pos="50000">
                  <a:srgbClr val="C0C0C0"/>
                </a:gs>
                <a:gs pos="100000">
                  <a:srgbClr val="6B6B6B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0996" name="Oval 21"/>
            <p:cNvSpPr>
              <a:spLocks noChangeArrowheads="1"/>
            </p:cNvSpPr>
            <p:nvPr/>
          </p:nvSpPr>
          <p:spPr bwMode="gray">
            <a:xfrm>
              <a:off x="3098" y="249"/>
              <a:ext cx="1959" cy="58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 rot="-208054">
            <a:off x="6526213" y="2046160"/>
            <a:ext cx="1720850" cy="908050"/>
            <a:chOff x="3098" y="249"/>
            <a:chExt cx="1959" cy="629"/>
          </a:xfrm>
        </p:grpSpPr>
        <p:sp>
          <p:nvSpPr>
            <p:cNvPr id="40991" name="Oval 26"/>
            <p:cNvSpPr>
              <a:spLocks noChangeArrowheads="1"/>
            </p:cNvSpPr>
            <p:nvPr/>
          </p:nvSpPr>
          <p:spPr bwMode="gray">
            <a:xfrm>
              <a:off x="3099" y="297"/>
              <a:ext cx="1958" cy="581"/>
            </a:xfrm>
            <a:prstGeom prst="ellipse">
              <a:avLst/>
            </a:prstGeom>
            <a:gradFill rotWithShape="1"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0992" name="Oval 27"/>
            <p:cNvSpPr>
              <a:spLocks noChangeArrowheads="1"/>
            </p:cNvSpPr>
            <p:nvPr/>
          </p:nvSpPr>
          <p:spPr bwMode="gray">
            <a:xfrm>
              <a:off x="3098" y="249"/>
              <a:ext cx="1959" cy="58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 rot="-198351">
            <a:off x="4552950" y="3917187"/>
            <a:ext cx="2373313" cy="1363663"/>
            <a:chOff x="3098" y="249"/>
            <a:chExt cx="1959" cy="629"/>
          </a:xfrm>
        </p:grpSpPr>
        <p:sp>
          <p:nvSpPr>
            <p:cNvPr id="40989" name="Oval 29"/>
            <p:cNvSpPr>
              <a:spLocks noChangeArrowheads="1"/>
            </p:cNvSpPr>
            <p:nvPr/>
          </p:nvSpPr>
          <p:spPr bwMode="gray">
            <a:xfrm>
              <a:off x="3099" y="297"/>
              <a:ext cx="1958" cy="581"/>
            </a:xfrm>
            <a:prstGeom prst="ellipse">
              <a:avLst/>
            </a:prstGeom>
            <a:gradFill rotWithShape="1"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gray">
            <a:xfrm>
              <a:off x="3098" y="249"/>
              <a:ext cx="1959" cy="58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 rot="-293188">
            <a:off x="1682750" y="4217225"/>
            <a:ext cx="1870075" cy="1065212"/>
            <a:chOff x="3098" y="249"/>
            <a:chExt cx="1959" cy="629"/>
          </a:xfrm>
        </p:grpSpPr>
        <p:sp>
          <p:nvSpPr>
            <p:cNvPr id="40987" name="Oval 32"/>
            <p:cNvSpPr>
              <a:spLocks noChangeArrowheads="1"/>
            </p:cNvSpPr>
            <p:nvPr/>
          </p:nvSpPr>
          <p:spPr bwMode="gray">
            <a:xfrm>
              <a:off x="3099" y="297"/>
              <a:ext cx="1958" cy="581"/>
            </a:xfrm>
            <a:prstGeom prst="ellipse">
              <a:avLst/>
            </a:prstGeom>
            <a:gradFill rotWithShape="1"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0988" name="Oval 33"/>
            <p:cNvSpPr>
              <a:spLocks noChangeArrowheads="1"/>
            </p:cNvSpPr>
            <p:nvPr/>
          </p:nvSpPr>
          <p:spPr bwMode="gray">
            <a:xfrm>
              <a:off x="3098" y="249"/>
              <a:ext cx="1959" cy="58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chemeClr val="bg1"/>
                </a:buClr>
                <a:buSzPct val="60000"/>
                <a:buFont typeface="Wingdings" pitchFamily="2" charset="2"/>
                <a:buNone/>
              </a:pPr>
              <a:endParaRPr lang="zh-CN" altLang="en-US"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40980" name="Text Box 37"/>
          <p:cNvSpPr txBox="1">
            <a:spLocks noChangeArrowheads="1"/>
          </p:cNvSpPr>
          <p:nvPr/>
        </p:nvSpPr>
        <p:spPr bwMode="gray">
          <a:xfrm>
            <a:off x="1928794" y="4381374"/>
            <a:ext cx="12030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bg1"/>
              </a:buClr>
              <a:buSzPct val="60000"/>
            </a:pPr>
            <a:r>
              <a:rPr lang="zh-CN" altLang="en-US" sz="1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</a:t>
            </a:r>
            <a:endParaRPr lang="en-US" altLang="zh-CN" sz="18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 eaLnBrk="0" hangingPunct="0">
              <a:buClr>
                <a:schemeClr val="bg1"/>
              </a:buClr>
              <a:buSzPct val="60000"/>
            </a:pPr>
            <a:r>
              <a:rPr lang="zh-CN" altLang="en-US" sz="1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园区管理</a:t>
            </a:r>
            <a:endParaRPr lang="en-US" altLang="zh-CN" sz="18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0981" name="Text Box 37"/>
          <p:cNvSpPr txBox="1">
            <a:spLocks noChangeArrowheads="1"/>
          </p:cNvSpPr>
          <p:nvPr/>
        </p:nvSpPr>
        <p:spPr bwMode="gray">
          <a:xfrm>
            <a:off x="4788024" y="4293096"/>
            <a:ext cx="20100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bg1"/>
              </a:buClr>
              <a:buSzPct val="60000"/>
            </a:pPr>
            <a:r>
              <a:rPr lang="zh-CN" altLang="en-US" sz="1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企业拎包入驻的服务环境</a:t>
            </a:r>
            <a:endParaRPr lang="en-US" altLang="zh-CN" sz="18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0982" name="Text Box 37"/>
          <p:cNvSpPr txBox="1">
            <a:spLocks noChangeArrowheads="1"/>
          </p:cNvSpPr>
          <p:nvPr/>
        </p:nvSpPr>
        <p:spPr bwMode="gray">
          <a:xfrm>
            <a:off x="6804248" y="2204864"/>
            <a:ext cx="12010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1"/>
              </a:buClr>
              <a:buSzPct val="60000"/>
              <a:buFont typeface="Wingdings" pitchFamily="2" charset="2"/>
              <a:buNone/>
            </a:pPr>
            <a:r>
              <a:rPr lang="en-US" altLang="zh-CN" sz="1800" b="1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SaaS</a:t>
            </a:r>
            <a:r>
              <a:rPr lang="en-US" altLang="zh-CN" sz="1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1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业务模式</a:t>
            </a:r>
            <a:endParaRPr lang="en-US" altLang="zh-CN" sz="18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0983" name="Text Box 37"/>
          <p:cNvSpPr txBox="1">
            <a:spLocks noChangeArrowheads="1"/>
          </p:cNvSpPr>
          <p:nvPr/>
        </p:nvSpPr>
        <p:spPr bwMode="gray">
          <a:xfrm>
            <a:off x="643871" y="2946430"/>
            <a:ext cx="17983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1"/>
              </a:buClr>
              <a:buSzPct val="60000"/>
              <a:buFont typeface="Wingdings" pitchFamily="2" charset="2"/>
              <a:buNone/>
            </a:pPr>
            <a:r>
              <a:rPr lang="zh-CN" altLang="en-US" sz="1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高效云服务平台</a:t>
            </a:r>
            <a:endParaRPr lang="en-US" altLang="zh-CN" sz="18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0985" name="Text Box 37"/>
          <p:cNvSpPr txBox="1">
            <a:spLocks noChangeArrowheads="1"/>
          </p:cNvSpPr>
          <p:nvPr/>
        </p:nvSpPr>
        <p:spPr bwMode="gray">
          <a:xfrm>
            <a:off x="3199138" y="1559470"/>
            <a:ext cx="17352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1"/>
              </a:buClr>
              <a:buSzPct val="60000"/>
              <a:buFont typeface="Wingdings" pitchFamily="2" charset="2"/>
              <a:buNone/>
            </a:pPr>
            <a:r>
              <a:rPr lang="zh-CN" altLang="en-US" sz="1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基础网络</a:t>
            </a:r>
            <a:endParaRPr lang="en-US" altLang="zh-CN" sz="18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0986" name="圆角矩形 38"/>
          <p:cNvSpPr>
            <a:spLocks noChangeArrowheads="1"/>
          </p:cNvSpPr>
          <p:nvPr/>
        </p:nvSpPr>
        <p:spPr bwMode="auto">
          <a:xfrm>
            <a:off x="468313" y="5661248"/>
            <a:ext cx="8207375" cy="64293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chemeClr val="bg1"/>
              </a:buClr>
              <a:buSzPct val="60000"/>
            </a:pPr>
            <a:r>
              <a:rPr lang="zh-CN" altLang="en-US" sz="18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提供拎包入驻的企业服务和高效的园区管理方式，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体现智慧园区的服务性理念</a:t>
            </a:r>
            <a:endParaRPr lang="zh-CN" altLang="en-US" sz="18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6" name="标题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智慧园区建设目标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2128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j0402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736"/>
            <a:ext cx="8786812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8"/>
          <p:cNvSpPr>
            <a:spLocks noChangeArrowheads="1"/>
          </p:cNvSpPr>
          <p:nvPr/>
        </p:nvSpPr>
        <p:spPr bwMode="gray">
          <a:xfrm>
            <a:off x="5251450" y="2447925"/>
            <a:ext cx="2867025" cy="2968625"/>
          </a:xfrm>
          <a:prstGeom prst="ellipse">
            <a:avLst/>
          </a:prstGeom>
          <a:noFill/>
          <a:ln w="57150">
            <a:solidFill>
              <a:srgbClr val="E8C972">
                <a:alpha val="39999"/>
              </a:srgb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6FB157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Oval 59"/>
          <p:cNvSpPr>
            <a:spLocks noChangeArrowheads="1"/>
          </p:cNvSpPr>
          <p:nvPr/>
        </p:nvSpPr>
        <p:spPr bwMode="gray">
          <a:xfrm>
            <a:off x="1247775" y="2447925"/>
            <a:ext cx="2867025" cy="2968625"/>
          </a:xfrm>
          <a:prstGeom prst="ellipse">
            <a:avLst/>
          </a:prstGeom>
          <a:noFill/>
          <a:ln w="57150">
            <a:solidFill>
              <a:srgbClr val="E8C972">
                <a:alpha val="39999"/>
              </a:srgb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D54F6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60"/>
          <p:cNvSpPr>
            <a:spLocks noChangeArrowheads="1"/>
          </p:cNvSpPr>
          <p:nvPr/>
        </p:nvSpPr>
        <p:spPr bwMode="gray">
          <a:xfrm>
            <a:off x="3352800" y="3365500"/>
            <a:ext cx="2514600" cy="1220788"/>
          </a:xfrm>
          <a:prstGeom prst="roundRect">
            <a:avLst>
              <a:gd name="adj" fmla="val 13264"/>
            </a:avLst>
          </a:prstGeom>
          <a:gradFill rotWithShape="1">
            <a:gsLst>
              <a:gs pos="0">
                <a:srgbClr val="EF8D21"/>
              </a:gs>
              <a:gs pos="100000">
                <a:srgbClr val="EF8D21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5" name="Text Box 61"/>
          <p:cNvSpPr txBox="1">
            <a:spLocks noChangeArrowheads="1"/>
          </p:cNvSpPr>
          <p:nvPr/>
        </p:nvSpPr>
        <p:spPr bwMode="white">
          <a:xfrm>
            <a:off x="3429000" y="3790950"/>
            <a:ext cx="24257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运营支撑平台</a:t>
            </a:r>
            <a:endParaRPr lang="en-US" altLang="zh-CN" sz="18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7656" name="Text Box 62"/>
          <p:cNvSpPr txBox="1">
            <a:spLocks noChangeArrowheads="1"/>
          </p:cNvSpPr>
          <p:nvPr/>
        </p:nvSpPr>
        <p:spPr bwMode="black">
          <a:xfrm>
            <a:off x="1692470" y="3763708"/>
            <a:ext cx="16430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  <a:cs typeface="Arial" charset="0"/>
              </a:rPr>
              <a:t>园区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服务应用</a:t>
            </a:r>
            <a:endParaRPr lang="en-US" altLang="zh-CN" sz="1800" b="1" dirty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557338" y="2065338"/>
            <a:ext cx="1044575" cy="1022350"/>
            <a:chOff x="480" y="1200"/>
            <a:chExt cx="1042" cy="1019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7725" name="Picture 6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D54F6F">
                      <a:alpha val="55000"/>
                    </a:srgbClr>
                  </a:gs>
                  <a:gs pos="50000">
                    <a:srgbClr val="D54F6F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D54F6F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27724" name="Picture 6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96913" y="3436938"/>
            <a:ext cx="1044575" cy="1022350"/>
            <a:chOff x="480" y="1200"/>
            <a:chExt cx="1042" cy="1019"/>
          </a:xfrm>
        </p:grpSpPr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7719" name="Picture 70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7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D54F6F">
                      <a:alpha val="55000"/>
                    </a:srgbClr>
                  </a:gs>
                  <a:gs pos="50000">
                    <a:srgbClr val="D54F6F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D54F6F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27718" name="Picture 72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1557338" y="4732338"/>
            <a:ext cx="1044575" cy="1022350"/>
            <a:chOff x="480" y="1200"/>
            <a:chExt cx="1042" cy="1019"/>
          </a:xfrm>
        </p:grpSpPr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7713" name="Picture 7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7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D54F6F">
                      <a:alpha val="55000"/>
                    </a:srgbClr>
                  </a:gs>
                  <a:gs pos="50000">
                    <a:srgbClr val="D54F6F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D54F6F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27712" name="Picture 7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0" name="Text Box 78"/>
          <p:cNvSpPr txBox="1">
            <a:spLocks noChangeArrowheads="1"/>
          </p:cNvSpPr>
          <p:nvPr/>
        </p:nvSpPr>
        <p:spPr bwMode="white">
          <a:xfrm>
            <a:off x="1604747" y="2374342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 err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IaaS</a:t>
            </a:r>
            <a:r>
              <a:rPr lang="zh-CN" altLang="en-US" sz="16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服务</a:t>
            </a:r>
            <a:endParaRPr lang="en-US" altLang="zh-CN" sz="16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7661" name="Text Box 79"/>
          <p:cNvSpPr txBox="1">
            <a:spLocks noChangeArrowheads="1"/>
          </p:cNvSpPr>
          <p:nvPr/>
        </p:nvSpPr>
        <p:spPr bwMode="white">
          <a:xfrm>
            <a:off x="677303" y="3768725"/>
            <a:ext cx="114298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 err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SaaS</a:t>
            </a:r>
            <a:r>
              <a:rPr lang="zh-CN" altLang="en-US" sz="16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服务</a:t>
            </a:r>
            <a:endParaRPr lang="en-US" altLang="zh-CN" sz="16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7662" name="Text Box 80"/>
          <p:cNvSpPr txBox="1">
            <a:spLocks noChangeArrowheads="1"/>
          </p:cNvSpPr>
          <p:nvPr/>
        </p:nvSpPr>
        <p:spPr bwMode="white">
          <a:xfrm>
            <a:off x="1596467" y="5053140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行业服务</a:t>
            </a:r>
            <a:endParaRPr lang="en-US" altLang="zh-CN" sz="16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6718300" y="2092325"/>
            <a:ext cx="990600" cy="968375"/>
            <a:chOff x="480" y="1200"/>
            <a:chExt cx="1042" cy="1019"/>
          </a:xfrm>
        </p:grpSpPr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7707" name="Picture 83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Oval 84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B157">
                      <a:alpha val="55000"/>
                    </a:srgbClr>
                  </a:gs>
                  <a:gs pos="50000">
                    <a:srgbClr val="6FB157">
                      <a:gamma/>
                      <a:shade val="66275"/>
                      <a:invGamma/>
                      <a:alpha val="89999"/>
                    </a:srgbClr>
                  </a:gs>
                  <a:gs pos="100000">
                    <a:srgbClr val="6FB157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27706" name="Picture 8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7612063" y="3463925"/>
            <a:ext cx="990600" cy="968375"/>
            <a:chOff x="480" y="1200"/>
            <a:chExt cx="1042" cy="1019"/>
          </a:xfrm>
        </p:grpSpPr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7701" name="Picture 89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val 9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B157">
                      <a:alpha val="55000"/>
                    </a:srgbClr>
                  </a:gs>
                  <a:gs pos="50000">
                    <a:srgbClr val="6FB157">
                      <a:gamma/>
                      <a:shade val="66275"/>
                      <a:invGamma/>
                      <a:alpha val="89999"/>
                    </a:srgbClr>
                  </a:gs>
                  <a:gs pos="100000">
                    <a:srgbClr val="6FB157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27700" name="Picture 9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5" name="Text Box 92"/>
          <p:cNvSpPr txBox="1">
            <a:spLocks noChangeArrowheads="1"/>
          </p:cNvSpPr>
          <p:nvPr/>
        </p:nvSpPr>
        <p:spPr bwMode="white">
          <a:xfrm>
            <a:off x="7566437" y="3717210"/>
            <a:ext cx="10604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公共设施管理</a:t>
            </a:r>
            <a:endParaRPr lang="en-US" altLang="zh-CN" sz="16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6718300" y="4741863"/>
            <a:ext cx="990600" cy="968375"/>
            <a:chOff x="480" y="1200"/>
            <a:chExt cx="1042" cy="1019"/>
          </a:xfrm>
        </p:grpSpPr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7695" name="Picture 95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Oval 9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B157">
                      <a:alpha val="55000"/>
                    </a:srgbClr>
                  </a:gs>
                  <a:gs pos="50000">
                    <a:srgbClr val="6FB157">
                      <a:gamma/>
                      <a:shade val="66275"/>
                      <a:invGamma/>
                      <a:alpha val="89999"/>
                    </a:srgbClr>
                  </a:gs>
                  <a:gs pos="100000">
                    <a:srgbClr val="6FB157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27694" name="Picture 9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7" name="Text Box 98"/>
          <p:cNvSpPr txBox="1">
            <a:spLocks noChangeArrowheads="1"/>
          </p:cNvSpPr>
          <p:nvPr/>
        </p:nvSpPr>
        <p:spPr bwMode="white">
          <a:xfrm>
            <a:off x="6689471" y="2336546"/>
            <a:ext cx="10604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园区智能管理</a:t>
            </a:r>
            <a:endParaRPr lang="en-US" altLang="zh-CN" sz="16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7668" name="Text Box 99"/>
          <p:cNvSpPr txBox="1">
            <a:spLocks noChangeArrowheads="1"/>
          </p:cNvSpPr>
          <p:nvPr/>
        </p:nvSpPr>
        <p:spPr bwMode="black">
          <a:xfrm>
            <a:off x="6000760" y="3754526"/>
            <a:ext cx="15716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  <a:cs typeface="Arial" charset="0"/>
              </a:rPr>
              <a:t>园区管理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应用</a:t>
            </a:r>
            <a:endParaRPr lang="en-US" altLang="zh-CN" sz="1800" b="1" dirty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5" name="Freeform 7"/>
          <p:cNvSpPr>
            <a:spLocks/>
          </p:cNvSpPr>
          <p:nvPr/>
        </p:nvSpPr>
        <p:spPr bwMode="gray">
          <a:xfrm rot="4181474">
            <a:off x="3021807" y="450294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D9520F"/>
              </a:gs>
              <a:gs pos="100000">
                <a:srgbClr val="D9520F">
                  <a:gamma/>
                  <a:tint val="63529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Freeform 9"/>
          <p:cNvSpPr>
            <a:spLocks/>
          </p:cNvSpPr>
          <p:nvPr/>
        </p:nvSpPr>
        <p:spPr bwMode="gray">
          <a:xfrm rot="17617404" flipH="1">
            <a:off x="5445919" y="452675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6A1B6"/>
              </a:gs>
              <a:gs pos="100000">
                <a:srgbClr val="36A1B6">
                  <a:gamma/>
                  <a:tint val="31765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3500430" y="5362764"/>
            <a:ext cx="1357322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云计算平台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3643306" y="5819110"/>
            <a:ext cx="2357454" cy="4320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数据中心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60906" y="1282053"/>
            <a:ext cx="1368152" cy="954107"/>
          </a:xfrm>
          <a:prstGeom prst="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云桌面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云主机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云存储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云处理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313" y="2330450"/>
            <a:ext cx="1176337" cy="1384995"/>
          </a:xfrm>
          <a:prstGeom prst="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融合通讯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商旅服务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呼叫中心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企业门户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移动办公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IPTV</a:t>
            </a:r>
            <a:endParaRPr lang="zh-CN" altLang="en-US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2619" y="5179758"/>
            <a:ext cx="1428750" cy="1169551"/>
          </a:xfrm>
          <a:prstGeom prst="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物流管理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商户服务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车辆管理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视频监控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多媒体发布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59688" y="5195888"/>
            <a:ext cx="1285875" cy="1169551"/>
          </a:xfrm>
          <a:prstGeom prst="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移网固网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WIFI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建设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基础语音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综合布线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增值服务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2102" y="2235024"/>
            <a:ext cx="1150937" cy="1169551"/>
          </a:xfrm>
          <a:prstGeom prst="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安防管理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交通管理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一卡通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移动储柜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自动售货机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87022" y="1263523"/>
            <a:ext cx="1547812" cy="954087"/>
          </a:xfrm>
          <a:prstGeom prst="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节能管理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环保管理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智能照明</a:t>
            </a:r>
            <a:endParaRPr lang="en-US" altLang="zh-CN" sz="14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园区</a:t>
            </a:r>
            <a:r>
              <a:rPr lang="en-US" altLang="zh-CN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GIS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14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 rot="8307084">
            <a:off x="6571976" y="2066915"/>
            <a:ext cx="414337" cy="179388"/>
          </a:xfrm>
          <a:prstGeom prst="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 rot="13344199">
            <a:off x="7836567" y="3259138"/>
            <a:ext cx="414337" cy="179387"/>
          </a:xfrm>
          <a:prstGeom prst="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等腰三角形 56"/>
          <p:cNvSpPr/>
          <p:nvPr/>
        </p:nvSpPr>
        <p:spPr>
          <a:xfrm rot="18896709">
            <a:off x="7546975" y="5160963"/>
            <a:ext cx="415925" cy="177800"/>
          </a:xfrm>
          <a:prstGeom prst="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等腰三角形 57"/>
          <p:cNvSpPr/>
          <p:nvPr/>
        </p:nvSpPr>
        <p:spPr>
          <a:xfrm rot="13314333">
            <a:off x="2423080" y="2097834"/>
            <a:ext cx="415925" cy="177800"/>
          </a:xfrm>
          <a:prstGeom prst="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等腰三角形 58"/>
          <p:cNvSpPr/>
          <p:nvPr/>
        </p:nvSpPr>
        <p:spPr>
          <a:xfrm rot="7817287">
            <a:off x="1105694" y="3337719"/>
            <a:ext cx="415925" cy="179387"/>
          </a:xfrm>
          <a:prstGeom prst="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等腰三角形 59"/>
          <p:cNvSpPr/>
          <p:nvPr/>
        </p:nvSpPr>
        <p:spPr>
          <a:xfrm rot="2540523">
            <a:off x="1394031" y="5164344"/>
            <a:ext cx="414338" cy="179387"/>
          </a:xfrm>
          <a:prstGeom prst="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4873518" y="5370156"/>
            <a:ext cx="1270118" cy="432048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物联网平台</a:t>
            </a:r>
          </a:p>
        </p:txBody>
      </p:sp>
      <p:sp>
        <p:nvSpPr>
          <p:cNvPr id="62" name="Text Box 86"/>
          <p:cNvSpPr txBox="1">
            <a:spLocks noChangeArrowheads="1"/>
          </p:cNvSpPr>
          <p:nvPr/>
        </p:nvSpPr>
        <p:spPr bwMode="white">
          <a:xfrm>
            <a:off x="6690598" y="4984702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基础网络</a:t>
            </a:r>
            <a:endParaRPr lang="en-US" altLang="zh-CN" sz="16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63" name="灯片编号占位符 4"/>
          <p:cNvSpPr txBox="1">
            <a:spLocks/>
          </p:cNvSpPr>
          <p:nvPr/>
        </p:nvSpPr>
        <p:spPr>
          <a:xfrm>
            <a:off x="8304093" y="6507505"/>
            <a:ext cx="76377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B65B15-32B3-482A-9ADF-F2EA24D4B7E8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标题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智慧园区总体方案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555776" y="692696"/>
            <a:ext cx="3816424" cy="499492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智慧园区功能菜单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5536" y="2276872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行业服务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大括号 9"/>
          <p:cNvSpPr/>
          <p:nvPr/>
        </p:nvSpPr>
        <p:spPr>
          <a:xfrm rot="16200000">
            <a:off x="4355978" y="-963489"/>
            <a:ext cx="360038" cy="4536506"/>
          </a:xfrm>
          <a:prstGeom prst="rightBrace">
            <a:avLst>
              <a:gd name="adj1" fmla="val 137036"/>
              <a:gd name="adj2" fmla="val 48710"/>
            </a:avLst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7" name="左中括号 16"/>
          <p:cNvSpPr/>
          <p:nvPr/>
        </p:nvSpPr>
        <p:spPr>
          <a:xfrm>
            <a:off x="323528" y="3140968"/>
            <a:ext cx="72008" cy="252028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左中括号 27"/>
          <p:cNvSpPr/>
          <p:nvPr/>
        </p:nvSpPr>
        <p:spPr>
          <a:xfrm>
            <a:off x="4860032" y="3212976"/>
            <a:ext cx="72008" cy="1728192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9344" y="60212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菜单式可选，红色模块为建议基本选项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403648" y="1484784"/>
            <a:ext cx="1728192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服务应用模块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5796136" y="1484784"/>
            <a:ext cx="1728192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管理应用模块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95536" y="2996952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物流管理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763688" y="2276872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131840" y="2276872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IaaS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932040" y="2276872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园区智能管理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300192" y="2276872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公共设施管理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668344" y="2276872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基础网络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95536" y="3573016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商务服务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395536" y="4149080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车辆管理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395536" y="4725144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视频监控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395536" y="5397228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多媒体发布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763688" y="2996952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融合通讯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1763688" y="3573016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商旅服务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763688" y="4149080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呼叫中心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763688" y="4749156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企业门户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1763688" y="5373216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移动办公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763688" y="6021288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IPTV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左中括号 53"/>
          <p:cNvSpPr/>
          <p:nvPr/>
        </p:nvSpPr>
        <p:spPr>
          <a:xfrm>
            <a:off x="1691680" y="3140968"/>
            <a:ext cx="72008" cy="3168352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3131840" y="3068960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云桌面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3131840" y="3573016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云主机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3131840" y="4149080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云存储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3131840" y="4797152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云处理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左中括号 58"/>
          <p:cNvSpPr/>
          <p:nvPr/>
        </p:nvSpPr>
        <p:spPr>
          <a:xfrm>
            <a:off x="3059832" y="3284984"/>
            <a:ext cx="72008" cy="1656184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4932040" y="3068960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节能管理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4932040" y="3573016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环保管理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4932040" y="4149080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智能照明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4932040" y="4725144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园区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GIS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6228184" y="3068960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安防管理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6228184" y="3573016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交通管理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6228184" y="4149080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一卡通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6228184" y="4725144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移动储柜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6228184" y="5229200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自动售货机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左中括号 68"/>
          <p:cNvSpPr/>
          <p:nvPr/>
        </p:nvSpPr>
        <p:spPr>
          <a:xfrm>
            <a:off x="6156176" y="3284984"/>
            <a:ext cx="72008" cy="2232248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7668344" y="3020964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移网固网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7668344" y="3573016"/>
            <a:ext cx="1224136" cy="4080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WIFI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建设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7668344" y="4149080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基础语音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7668344" y="4725144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综合布线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7668344" y="5229200"/>
            <a:ext cx="1224136" cy="40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增值服务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左中括号 74"/>
          <p:cNvSpPr/>
          <p:nvPr/>
        </p:nvSpPr>
        <p:spPr>
          <a:xfrm>
            <a:off x="7596336" y="3212976"/>
            <a:ext cx="72008" cy="2304256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商务模式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9512" y="1124744"/>
          <a:ext cx="8640960" cy="46744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44508"/>
                <a:gridCol w="3003210"/>
                <a:gridCol w="4093242"/>
              </a:tblGrid>
              <a:tr h="505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项目参与方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ICT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模式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BOT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模式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5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园区管理方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）向联通支付平台建设费用</a:t>
                      </a: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                                    2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）支付通信费用</a:t>
                      </a: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                     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）平台所有者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sz="14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）可以指定设备、平台厂商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）分期</a:t>
                      </a:r>
                      <a:r>
                        <a:rPr lang="zh-CN" sz="14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向联通</a:t>
                      </a:r>
                      <a:r>
                        <a:rPr lang="zh-CN" altLang="en-US" sz="14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公司</a:t>
                      </a:r>
                      <a:r>
                        <a:rPr lang="zh-CN" sz="14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支付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平台</a:t>
                      </a:r>
                      <a:r>
                        <a:rPr lang="zh-CN" sz="14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投资</a:t>
                      </a:r>
                      <a:endParaRPr lang="en-US" altLang="zh-CN" sz="1400" b="1" kern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      </a:t>
                      </a:r>
                      <a:r>
                        <a:rPr lang="zh-CN" altLang="en-US" sz="1400" b="1" kern="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（固定付款或者合作运营）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）支付通信费用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）平台投资支付期满后获得平台产权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）可以指定设备、平台厂商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5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联通</a:t>
                      </a:r>
                      <a:r>
                        <a:rPr lang="zh-CN" altLang="en-US" sz="14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公司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）提供配套接入网络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）提供系统集成方案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）提供系统集成服务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）协助提供系统维护服务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）投资建设平台和软件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）提供系统集成方案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400" b="1" kern="0" dirty="0">
                          <a:latin typeface="微软雅黑" pitchFamily="34" charset="-122"/>
                          <a:ea typeface="微软雅黑" pitchFamily="34" charset="-122"/>
                        </a:rPr>
                        <a:t>）提供系统集成服务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优势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产权明晰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资金压力小，联通设立专人负责协调减轻园区管理压力。</a:t>
                      </a:r>
                      <a:endParaRPr lang="en-US" altLang="zh-CN" sz="1400" b="1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劣势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一次性投资大，且需设立专人负责协调，园区管理成本高。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----------</a:t>
                      </a:r>
                      <a:endParaRPr lang="zh-CN" sz="1400" b="1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745" marR="66745" marT="0" marB="0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Verdana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hlink"/>
        </a:solidFill>
        <a:ln w="9525">
          <a:noFill/>
          <a:miter lim="800000"/>
          <a:headEnd/>
          <a:tailEnd/>
        </a:ln>
      </a:spPr>
      <a:bodyPr>
        <a:spAutoFit/>
      </a:bodyPr>
      <a:lstStyle>
        <a:defPPr algn="l">
          <a:lnSpc>
            <a:spcPct val="130000"/>
          </a:lnSpc>
          <a:buFont typeface="Wingdings" pitchFamily="2" charset="2"/>
          <a:buNone/>
          <a:defRPr b="1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黑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33761</TotalTime>
  <Words>2569</Words>
  <Application>Microsoft Office PowerPoint</Application>
  <PresentationFormat>全屏显示(4:3)</PresentationFormat>
  <Paragraphs>571</Paragraphs>
  <Slides>31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默认设计模板</vt:lpstr>
      <vt:lpstr>主题1</vt:lpstr>
      <vt:lpstr>1_主题1</vt:lpstr>
      <vt:lpstr>9_Office 主题​​</vt:lpstr>
      <vt:lpstr>Visio</vt:lpstr>
      <vt:lpstr>PowerPoint 演示文稿</vt:lpstr>
      <vt:lpstr>目  录</vt:lpstr>
      <vt:lpstr>您可能面临的挑战</vt:lpstr>
      <vt:lpstr>PowerPoint 演示文稿</vt:lpstr>
      <vt:lpstr>PowerPoint 演示文稿</vt:lpstr>
      <vt:lpstr>智慧园区建设目标</vt:lpstr>
      <vt:lpstr>智慧园区总体方案</vt:lpstr>
      <vt:lpstr>PowerPoint 演示文稿</vt:lpstr>
      <vt:lpstr>商务模式</vt:lpstr>
      <vt:lpstr>目  录</vt:lpstr>
      <vt:lpstr>智慧园区—智能管理</vt:lpstr>
      <vt:lpstr>智慧园区—公共设施管理</vt:lpstr>
      <vt:lpstr>智慧园区—基础网络</vt:lpstr>
      <vt:lpstr>目  录</vt:lpstr>
      <vt:lpstr>智慧园区—IaaS服务</vt:lpstr>
      <vt:lpstr>智慧园区—SaaS服务</vt:lpstr>
      <vt:lpstr>PowerPoint 演示文稿</vt:lpstr>
      <vt:lpstr>目  录</vt:lpstr>
      <vt:lpstr>企业拎包入驻方案</vt:lpstr>
      <vt:lpstr>企业拎包入驻—桌面云</vt:lpstr>
      <vt:lpstr>企业拎包入驻—办公OA</vt:lpstr>
      <vt:lpstr>企业拎包入驻—电子公告</vt:lpstr>
      <vt:lpstr>企业拎包入驻—融合通信</vt:lpstr>
      <vt:lpstr>企业拎包入驻—云会议</vt:lpstr>
      <vt:lpstr>企业拎包入驻—”沃眼“视频监控</vt:lpstr>
      <vt:lpstr>企业拎包入驻—金融服务</vt:lpstr>
      <vt:lpstr>PowerPoint 演示文稿</vt:lpstr>
      <vt:lpstr>多项能力 行业领先</vt:lpstr>
      <vt:lpstr>PowerPoint 演示文稿</vt:lpstr>
      <vt:lpstr>收入增速，市场份额持续提升</vt:lpstr>
      <vt:lpstr>谢 谢!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信息化创造新增长</dc:title>
  <dc:creator>周剑明</dc:creator>
  <cp:lastModifiedBy>mac</cp:lastModifiedBy>
  <cp:revision>2267</cp:revision>
  <dcterms:created xsi:type="dcterms:W3CDTF">2012-06-17T03:10:52Z</dcterms:created>
  <dcterms:modified xsi:type="dcterms:W3CDTF">2014-07-24T04:02:53Z</dcterms:modified>
</cp:coreProperties>
</file>