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579" r:id="rId3"/>
    <p:sldId id="614" r:id="rId4"/>
    <p:sldId id="643" r:id="rId5"/>
    <p:sldId id="649" r:id="rId6"/>
    <p:sldId id="629" r:id="rId7"/>
    <p:sldId id="685" r:id="rId8"/>
    <p:sldId id="679" r:id="rId9"/>
    <p:sldId id="680" r:id="rId10"/>
    <p:sldId id="681" r:id="rId11"/>
    <p:sldId id="682" r:id="rId12"/>
    <p:sldId id="684" r:id="rId13"/>
    <p:sldId id="662" r:id="rId14"/>
    <p:sldId id="686" r:id="rId15"/>
    <p:sldId id="648" r:id="rId16"/>
    <p:sldId id="687" r:id="rId17"/>
    <p:sldId id="664" r:id="rId18"/>
    <p:sldId id="675" r:id="rId19"/>
    <p:sldId id="688" r:id="rId20"/>
    <p:sldId id="665" r:id="rId21"/>
    <p:sldId id="666" r:id="rId22"/>
    <p:sldId id="667" r:id="rId23"/>
    <p:sldId id="668" r:id="rId24"/>
    <p:sldId id="669" r:id="rId25"/>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4DB352"/>
    <a:srgbClr val="66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483" autoAdjust="0"/>
  </p:normalViewPr>
  <p:slideViewPr>
    <p:cSldViewPr>
      <p:cViewPr>
        <p:scale>
          <a:sx n="70" d="100"/>
          <a:sy n="70" d="100"/>
        </p:scale>
        <p:origin x="-1386" y="-96"/>
      </p:cViewPr>
      <p:guideLst>
        <p:guide orient="horz" pos="2200"/>
        <p:guide pos="2925"/>
      </p:guideLst>
    </p:cSldViewPr>
  </p:slideViewPr>
  <p:notesTextViewPr>
    <p:cViewPr>
      <p:scale>
        <a:sx n="1" d="1"/>
        <a:sy n="1" d="1"/>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F903B-3B80-476C-A19B-195650B6BC6F}" type="doc">
      <dgm:prSet loTypeId="urn:microsoft.com/office/officeart/2005/8/layout/list1" loCatId="list" qsTypeId="urn:microsoft.com/office/officeart/2005/8/quickstyle/simple3" qsCatId="simple" csTypeId="urn:microsoft.com/office/officeart/2005/8/colors/accent1_3" csCatId="accent1" phldr="1"/>
      <dgm:spPr/>
    </dgm:pt>
    <dgm:pt modelId="{2738C6AB-4267-4E4C-9296-65A06F677F8B}">
      <dgm:prSet phldrT="[文本]" custT="1"/>
      <dgm:spPr>
        <a:solidFill>
          <a:schemeClr val="accent5">
            <a:lumMod val="75000"/>
          </a:schemeClr>
        </a:solidFill>
      </dgm:spPr>
      <dgm:t>
        <a:bodyPr/>
        <a:lstStyle/>
        <a:p>
          <a:pPr algn="l"/>
          <a:r>
            <a:rPr lang="zh-CN" altLang="en-US" sz="1800" b="1" dirty="0" smtClean="0">
              <a:latin typeface="黑体" pitchFamily="49" charset="-122"/>
              <a:ea typeface="黑体" pitchFamily="49" charset="-122"/>
            </a:rPr>
            <a:t>数据采集</a:t>
          </a:r>
          <a:r>
            <a:rPr lang="zh-CN" altLang="en-US" sz="1800" dirty="0" smtClean="0">
              <a:latin typeface="黑体" pitchFamily="49" charset="-122"/>
              <a:ea typeface="黑体" pitchFamily="49" charset="-122"/>
            </a:rPr>
            <a:t>：</a:t>
          </a:r>
          <a:r>
            <a:rPr lang="zh-CN" altLang="en-US" sz="1800" dirty="0" smtClean="0">
              <a:latin typeface="+mn-ea"/>
              <a:ea typeface="+mn-ea"/>
            </a:rPr>
            <a:t>通过建筑终端安装智能仪表，对建筑的</a:t>
          </a:r>
          <a:r>
            <a:rPr lang="en-US" altLang="zh-CN" sz="1800" dirty="0" smtClean="0">
              <a:latin typeface="+mn-ea"/>
              <a:ea typeface="+mn-ea"/>
            </a:rPr>
            <a:t>HVAC</a:t>
          </a:r>
          <a:r>
            <a:rPr lang="zh-CN" altLang="en-US" sz="1800" dirty="0" smtClean="0">
              <a:latin typeface="+mn-ea"/>
              <a:ea typeface="+mn-ea"/>
            </a:rPr>
            <a:t>系统、照明系统、给排水系统、动力设置系统等进行能耗监测计量，实时传输数据至数据中心；</a:t>
          </a:r>
          <a:endParaRPr lang="zh-CN" altLang="en-US" sz="1800" dirty="0">
            <a:latin typeface="+mn-ea"/>
            <a:ea typeface="+mn-ea"/>
          </a:endParaRPr>
        </a:p>
      </dgm:t>
    </dgm:pt>
    <dgm:pt modelId="{6EA2284C-9DC7-4FF3-8D7B-A74005D54850}" type="parTrans" cxnId="{8733C3D2-6C3E-43DC-A691-C6022FB8B842}">
      <dgm:prSet/>
      <dgm:spPr/>
      <dgm:t>
        <a:bodyPr/>
        <a:lstStyle/>
        <a:p>
          <a:endParaRPr lang="zh-CN" altLang="en-US"/>
        </a:p>
      </dgm:t>
    </dgm:pt>
    <dgm:pt modelId="{E18279B4-1794-4D19-9A0C-D1A3611CA936}" type="sibTrans" cxnId="{8733C3D2-6C3E-43DC-A691-C6022FB8B842}">
      <dgm:prSet/>
      <dgm:spPr/>
      <dgm:t>
        <a:bodyPr/>
        <a:lstStyle/>
        <a:p>
          <a:endParaRPr lang="zh-CN" altLang="en-US"/>
        </a:p>
      </dgm:t>
    </dgm:pt>
    <dgm:pt modelId="{ABBCAF36-874B-4925-8EBC-415861997259}">
      <dgm:prSet phldrT="[文本]" custT="1"/>
      <dgm:spPr>
        <a:solidFill>
          <a:schemeClr val="accent5">
            <a:lumMod val="75000"/>
          </a:schemeClr>
        </a:solidFill>
      </dgm:spPr>
      <dgm:t>
        <a:bodyPr/>
        <a:lstStyle/>
        <a:p>
          <a:pPr algn="l"/>
          <a:r>
            <a:rPr lang="zh-CN" altLang="en-US" sz="1800" b="1" dirty="0" smtClean="0">
              <a:latin typeface="+mn-ea"/>
              <a:ea typeface="+mn-ea"/>
            </a:rPr>
            <a:t>统计分析</a:t>
          </a:r>
          <a:r>
            <a:rPr lang="zh-CN" altLang="en-US" sz="1800" dirty="0" smtClean="0">
              <a:latin typeface="+mn-ea"/>
              <a:ea typeface="+mn-ea"/>
            </a:rPr>
            <a:t>：能耗分类分项统计分析，能耗同比分析、环比分析，与同等类型建筑的能耗对比（标准值、平均值），空调能效水平等；</a:t>
          </a:r>
          <a:endParaRPr lang="zh-CN" altLang="en-US" sz="2000" dirty="0">
            <a:latin typeface="+mn-ea"/>
            <a:ea typeface="+mn-ea"/>
          </a:endParaRPr>
        </a:p>
      </dgm:t>
    </dgm:pt>
    <dgm:pt modelId="{C02E6494-6C3B-4518-8F42-D7BAE5409122}" type="parTrans" cxnId="{19C0A9CF-2A6E-4EB4-8DAE-7081C056C693}">
      <dgm:prSet/>
      <dgm:spPr/>
      <dgm:t>
        <a:bodyPr/>
        <a:lstStyle/>
        <a:p>
          <a:endParaRPr lang="zh-CN" altLang="en-US"/>
        </a:p>
      </dgm:t>
    </dgm:pt>
    <dgm:pt modelId="{34A39C66-3458-4252-A820-936B21F0C0C1}" type="sibTrans" cxnId="{19C0A9CF-2A6E-4EB4-8DAE-7081C056C693}">
      <dgm:prSet/>
      <dgm:spPr/>
      <dgm:t>
        <a:bodyPr/>
        <a:lstStyle/>
        <a:p>
          <a:endParaRPr lang="zh-CN" altLang="en-US"/>
        </a:p>
      </dgm:t>
    </dgm:pt>
    <dgm:pt modelId="{D839A253-E2C3-4F8E-9602-4622AB8C16A8}" type="pres">
      <dgm:prSet presAssocID="{D61F903B-3B80-476C-A19B-195650B6BC6F}" presName="linear" presStyleCnt="0">
        <dgm:presLayoutVars>
          <dgm:dir/>
          <dgm:animLvl val="lvl"/>
          <dgm:resizeHandles val="exact"/>
        </dgm:presLayoutVars>
      </dgm:prSet>
      <dgm:spPr/>
    </dgm:pt>
    <dgm:pt modelId="{E96D1713-7434-451B-AC3F-CA8AF63FA0A3}" type="pres">
      <dgm:prSet presAssocID="{2738C6AB-4267-4E4C-9296-65A06F677F8B}" presName="parentLin" presStyleCnt="0"/>
      <dgm:spPr/>
    </dgm:pt>
    <dgm:pt modelId="{BCD2A226-16F2-4028-8411-725B4C8A5C6F}" type="pres">
      <dgm:prSet presAssocID="{2738C6AB-4267-4E4C-9296-65A06F677F8B}" presName="parentLeftMargin" presStyleLbl="node1" presStyleIdx="0" presStyleCnt="2"/>
      <dgm:spPr/>
      <dgm:t>
        <a:bodyPr/>
        <a:lstStyle/>
        <a:p>
          <a:endParaRPr lang="zh-CN" altLang="en-US"/>
        </a:p>
      </dgm:t>
    </dgm:pt>
    <dgm:pt modelId="{95E9F5AB-9D63-42D2-B67B-5FD7B939848F}" type="pres">
      <dgm:prSet presAssocID="{2738C6AB-4267-4E4C-9296-65A06F677F8B}" presName="parentText" presStyleLbl="node1" presStyleIdx="0" presStyleCnt="2" custScaleX="142857">
        <dgm:presLayoutVars>
          <dgm:chMax val="0"/>
          <dgm:bulletEnabled val="1"/>
        </dgm:presLayoutVars>
      </dgm:prSet>
      <dgm:spPr/>
      <dgm:t>
        <a:bodyPr/>
        <a:lstStyle/>
        <a:p>
          <a:endParaRPr lang="zh-CN" altLang="en-US"/>
        </a:p>
      </dgm:t>
    </dgm:pt>
    <dgm:pt modelId="{3130EC81-34DA-44E6-A88E-C1F9F448F01F}" type="pres">
      <dgm:prSet presAssocID="{2738C6AB-4267-4E4C-9296-65A06F677F8B}" presName="negativeSpace" presStyleCnt="0"/>
      <dgm:spPr/>
    </dgm:pt>
    <dgm:pt modelId="{655395B3-A45C-46FD-9B1B-A5FE7074978D}" type="pres">
      <dgm:prSet presAssocID="{2738C6AB-4267-4E4C-9296-65A06F677F8B}" presName="childText" presStyleLbl="conFgAcc1" presStyleIdx="0" presStyleCnt="2">
        <dgm:presLayoutVars>
          <dgm:bulletEnabled val="1"/>
        </dgm:presLayoutVars>
      </dgm:prSet>
      <dgm:spPr>
        <a:noFill/>
      </dgm:spPr>
    </dgm:pt>
    <dgm:pt modelId="{CAAD92E1-3E17-4B81-AD2C-AEE80CC080AC}" type="pres">
      <dgm:prSet presAssocID="{E18279B4-1794-4D19-9A0C-D1A3611CA936}" presName="spaceBetweenRectangles" presStyleCnt="0"/>
      <dgm:spPr/>
    </dgm:pt>
    <dgm:pt modelId="{4DB9D561-8147-40AB-9916-262C7B599F5B}" type="pres">
      <dgm:prSet presAssocID="{ABBCAF36-874B-4925-8EBC-415861997259}" presName="parentLin" presStyleCnt="0"/>
      <dgm:spPr/>
    </dgm:pt>
    <dgm:pt modelId="{795CAE14-C90E-4801-AFEF-F4B184373D17}" type="pres">
      <dgm:prSet presAssocID="{ABBCAF36-874B-4925-8EBC-415861997259}" presName="parentLeftMargin" presStyleLbl="node1" presStyleIdx="0" presStyleCnt="2"/>
      <dgm:spPr/>
      <dgm:t>
        <a:bodyPr/>
        <a:lstStyle/>
        <a:p>
          <a:endParaRPr lang="zh-CN" altLang="en-US"/>
        </a:p>
      </dgm:t>
    </dgm:pt>
    <dgm:pt modelId="{EBEB4FF8-2135-47C3-8779-67A38264B15D}" type="pres">
      <dgm:prSet presAssocID="{ABBCAF36-874B-4925-8EBC-415861997259}" presName="parentText" presStyleLbl="node1" presStyleIdx="1" presStyleCnt="2" custScaleX="142857">
        <dgm:presLayoutVars>
          <dgm:chMax val="0"/>
          <dgm:bulletEnabled val="1"/>
        </dgm:presLayoutVars>
      </dgm:prSet>
      <dgm:spPr/>
      <dgm:t>
        <a:bodyPr/>
        <a:lstStyle/>
        <a:p>
          <a:endParaRPr lang="zh-CN" altLang="en-US"/>
        </a:p>
      </dgm:t>
    </dgm:pt>
    <dgm:pt modelId="{2AF7B65D-2FA6-4620-A566-BD0A75348EDC}" type="pres">
      <dgm:prSet presAssocID="{ABBCAF36-874B-4925-8EBC-415861997259}" presName="negativeSpace" presStyleCnt="0"/>
      <dgm:spPr/>
    </dgm:pt>
    <dgm:pt modelId="{E1D98F36-3BB6-4999-AC88-630A1D2ED081}" type="pres">
      <dgm:prSet presAssocID="{ABBCAF36-874B-4925-8EBC-415861997259}" presName="childText" presStyleLbl="conFgAcc1" presStyleIdx="1" presStyleCnt="2">
        <dgm:presLayoutVars>
          <dgm:bulletEnabled val="1"/>
        </dgm:presLayoutVars>
      </dgm:prSet>
      <dgm:spPr/>
    </dgm:pt>
  </dgm:ptLst>
  <dgm:cxnLst>
    <dgm:cxn modelId="{8733C3D2-6C3E-43DC-A691-C6022FB8B842}" srcId="{D61F903B-3B80-476C-A19B-195650B6BC6F}" destId="{2738C6AB-4267-4E4C-9296-65A06F677F8B}" srcOrd="0" destOrd="0" parTransId="{6EA2284C-9DC7-4FF3-8D7B-A74005D54850}" sibTransId="{E18279B4-1794-4D19-9A0C-D1A3611CA936}"/>
    <dgm:cxn modelId="{DD44FF85-8B21-4696-B24B-B21B1FE3B80C}" type="presOf" srcId="{D61F903B-3B80-476C-A19B-195650B6BC6F}" destId="{D839A253-E2C3-4F8E-9602-4622AB8C16A8}" srcOrd="0" destOrd="0" presId="urn:microsoft.com/office/officeart/2005/8/layout/list1"/>
    <dgm:cxn modelId="{BE0819B0-A2E8-4545-8446-25329BED2646}" type="presOf" srcId="{ABBCAF36-874B-4925-8EBC-415861997259}" destId="{EBEB4FF8-2135-47C3-8779-67A38264B15D}" srcOrd="1" destOrd="0" presId="urn:microsoft.com/office/officeart/2005/8/layout/list1"/>
    <dgm:cxn modelId="{BF55AA84-1D87-4A94-BAB7-1EB64C397DA7}" type="presOf" srcId="{2738C6AB-4267-4E4C-9296-65A06F677F8B}" destId="{BCD2A226-16F2-4028-8411-725B4C8A5C6F}" srcOrd="0" destOrd="0" presId="urn:microsoft.com/office/officeart/2005/8/layout/list1"/>
    <dgm:cxn modelId="{19C0A9CF-2A6E-4EB4-8DAE-7081C056C693}" srcId="{D61F903B-3B80-476C-A19B-195650B6BC6F}" destId="{ABBCAF36-874B-4925-8EBC-415861997259}" srcOrd="1" destOrd="0" parTransId="{C02E6494-6C3B-4518-8F42-D7BAE5409122}" sibTransId="{34A39C66-3458-4252-A820-936B21F0C0C1}"/>
    <dgm:cxn modelId="{1C97B4BB-E70A-4BF9-89E5-96237395F2DE}" type="presOf" srcId="{2738C6AB-4267-4E4C-9296-65A06F677F8B}" destId="{95E9F5AB-9D63-42D2-B67B-5FD7B939848F}" srcOrd="1" destOrd="0" presId="urn:microsoft.com/office/officeart/2005/8/layout/list1"/>
    <dgm:cxn modelId="{8685A545-F320-4D36-8BD3-FCD8B1D8CDB2}" type="presOf" srcId="{ABBCAF36-874B-4925-8EBC-415861997259}" destId="{795CAE14-C90E-4801-AFEF-F4B184373D17}" srcOrd="0" destOrd="0" presId="urn:microsoft.com/office/officeart/2005/8/layout/list1"/>
    <dgm:cxn modelId="{F1684DA6-DF47-4F6A-842A-7A1AE9039B28}" type="presParOf" srcId="{D839A253-E2C3-4F8E-9602-4622AB8C16A8}" destId="{E96D1713-7434-451B-AC3F-CA8AF63FA0A3}" srcOrd="0" destOrd="0" presId="urn:microsoft.com/office/officeart/2005/8/layout/list1"/>
    <dgm:cxn modelId="{402B4B7E-2F55-4A38-AB1D-BFBD1FCCCB3F}" type="presParOf" srcId="{E96D1713-7434-451B-AC3F-CA8AF63FA0A3}" destId="{BCD2A226-16F2-4028-8411-725B4C8A5C6F}" srcOrd="0" destOrd="0" presId="urn:microsoft.com/office/officeart/2005/8/layout/list1"/>
    <dgm:cxn modelId="{F2D9D0B2-887B-4E4C-8526-AAB3DA1AFB90}" type="presParOf" srcId="{E96D1713-7434-451B-AC3F-CA8AF63FA0A3}" destId="{95E9F5AB-9D63-42D2-B67B-5FD7B939848F}" srcOrd="1" destOrd="0" presId="urn:microsoft.com/office/officeart/2005/8/layout/list1"/>
    <dgm:cxn modelId="{FB82BB4A-AAD3-46D4-A175-41296E574F91}" type="presParOf" srcId="{D839A253-E2C3-4F8E-9602-4622AB8C16A8}" destId="{3130EC81-34DA-44E6-A88E-C1F9F448F01F}" srcOrd="1" destOrd="0" presId="urn:microsoft.com/office/officeart/2005/8/layout/list1"/>
    <dgm:cxn modelId="{C385DE56-0DF8-4C7A-9F31-23832B76E1D7}" type="presParOf" srcId="{D839A253-E2C3-4F8E-9602-4622AB8C16A8}" destId="{655395B3-A45C-46FD-9B1B-A5FE7074978D}" srcOrd="2" destOrd="0" presId="urn:microsoft.com/office/officeart/2005/8/layout/list1"/>
    <dgm:cxn modelId="{44415DB8-F928-4B84-B112-966BF6032CA8}" type="presParOf" srcId="{D839A253-E2C3-4F8E-9602-4622AB8C16A8}" destId="{CAAD92E1-3E17-4B81-AD2C-AEE80CC080AC}" srcOrd="3" destOrd="0" presId="urn:microsoft.com/office/officeart/2005/8/layout/list1"/>
    <dgm:cxn modelId="{57F1758C-2F02-4441-A671-0C0E9360178B}" type="presParOf" srcId="{D839A253-E2C3-4F8E-9602-4622AB8C16A8}" destId="{4DB9D561-8147-40AB-9916-262C7B599F5B}" srcOrd="4" destOrd="0" presId="urn:microsoft.com/office/officeart/2005/8/layout/list1"/>
    <dgm:cxn modelId="{D535CBCE-6EAD-49F1-A569-701553272F66}" type="presParOf" srcId="{4DB9D561-8147-40AB-9916-262C7B599F5B}" destId="{795CAE14-C90E-4801-AFEF-F4B184373D17}" srcOrd="0" destOrd="0" presId="urn:microsoft.com/office/officeart/2005/8/layout/list1"/>
    <dgm:cxn modelId="{9E13DC5D-1CE3-4017-A4D4-33CC97567101}" type="presParOf" srcId="{4DB9D561-8147-40AB-9916-262C7B599F5B}" destId="{EBEB4FF8-2135-47C3-8779-67A38264B15D}" srcOrd="1" destOrd="0" presId="urn:microsoft.com/office/officeart/2005/8/layout/list1"/>
    <dgm:cxn modelId="{4D95298F-9BFB-4BD9-90F1-312FF662EFC0}" type="presParOf" srcId="{D839A253-E2C3-4F8E-9602-4622AB8C16A8}" destId="{2AF7B65D-2FA6-4620-A566-BD0A75348EDC}" srcOrd="5" destOrd="0" presId="urn:microsoft.com/office/officeart/2005/8/layout/list1"/>
    <dgm:cxn modelId="{1A363D63-0042-454A-B29C-5B691B9DA585}" type="presParOf" srcId="{D839A253-E2C3-4F8E-9602-4622AB8C16A8}" destId="{E1D98F36-3BB6-4999-AC88-630A1D2ED081}" srcOrd="6" destOrd="0" presId="urn:microsoft.com/office/officeart/2005/8/layout/list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F903B-3B80-476C-A19B-195650B6BC6F}" type="doc">
      <dgm:prSet loTypeId="urn:microsoft.com/office/officeart/2005/8/layout/list1" loCatId="list" qsTypeId="urn:microsoft.com/office/officeart/2005/8/quickstyle/simple3" qsCatId="simple" csTypeId="urn:microsoft.com/office/officeart/2005/8/colors/accent1_3" csCatId="accent1" phldr="1"/>
      <dgm:spPr/>
    </dgm:pt>
    <dgm:pt modelId="{ABBCAF36-874B-4925-8EBC-415861997259}">
      <dgm:prSet phldrT="[文本]" custT="1"/>
      <dgm:spPr>
        <a:solidFill>
          <a:schemeClr val="accent5">
            <a:lumMod val="75000"/>
          </a:schemeClr>
        </a:solidFill>
      </dgm:spPr>
      <dgm:t>
        <a:bodyPr/>
        <a:lstStyle/>
        <a:p>
          <a:pPr algn="l"/>
          <a:r>
            <a:rPr lang="zh-CN" altLang="en-US" sz="1800" b="1" dirty="0" smtClean="0">
              <a:latin typeface="+mn-ea"/>
              <a:ea typeface="+mn-ea"/>
            </a:rPr>
            <a:t>实时监控</a:t>
          </a:r>
          <a:r>
            <a:rPr lang="zh-CN" altLang="en-US" sz="1800" dirty="0" smtClean="0">
              <a:latin typeface="+mn-ea"/>
              <a:ea typeface="+mn-ea"/>
            </a:rPr>
            <a:t>：通过平台或手机</a:t>
          </a:r>
          <a:r>
            <a:rPr lang="en-US" altLang="zh-CN" sz="1800" dirty="0" smtClean="0">
              <a:latin typeface="+mn-ea"/>
              <a:ea typeface="+mn-ea"/>
            </a:rPr>
            <a:t>APP</a:t>
          </a:r>
          <a:r>
            <a:rPr lang="zh-CN" altLang="en-US" sz="1800" dirty="0" smtClean="0">
              <a:latin typeface="+mn-ea"/>
              <a:ea typeface="+mn-ea"/>
            </a:rPr>
            <a:t>方便实时查询系统运行状况；</a:t>
          </a:r>
          <a:endParaRPr lang="zh-CN" altLang="en-US" sz="2000" dirty="0">
            <a:latin typeface="+mn-ea"/>
            <a:ea typeface="+mn-ea"/>
          </a:endParaRPr>
        </a:p>
      </dgm:t>
    </dgm:pt>
    <dgm:pt modelId="{C02E6494-6C3B-4518-8F42-D7BAE5409122}" type="parTrans" cxnId="{19C0A9CF-2A6E-4EB4-8DAE-7081C056C693}">
      <dgm:prSet/>
      <dgm:spPr/>
      <dgm:t>
        <a:bodyPr/>
        <a:lstStyle/>
        <a:p>
          <a:endParaRPr lang="zh-CN" altLang="en-US"/>
        </a:p>
      </dgm:t>
    </dgm:pt>
    <dgm:pt modelId="{34A39C66-3458-4252-A820-936B21F0C0C1}" type="sibTrans" cxnId="{19C0A9CF-2A6E-4EB4-8DAE-7081C056C693}">
      <dgm:prSet/>
      <dgm:spPr/>
      <dgm:t>
        <a:bodyPr/>
        <a:lstStyle/>
        <a:p>
          <a:endParaRPr lang="zh-CN" altLang="en-US"/>
        </a:p>
      </dgm:t>
    </dgm:pt>
    <dgm:pt modelId="{11426FA4-ADBA-4AEE-A6BF-EC1D3A07D8DE}">
      <dgm:prSet phldrT="[文本]" custT="1"/>
      <dgm:spPr>
        <a:solidFill>
          <a:schemeClr val="accent5">
            <a:lumMod val="75000"/>
          </a:schemeClr>
        </a:solidFill>
      </dgm:spPr>
      <dgm:t>
        <a:bodyPr/>
        <a:lstStyle/>
        <a:p>
          <a:pPr algn="l"/>
          <a:r>
            <a:rPr lang="zh-CN" altLang="en-US" sz="1800" b="1" dirty="0" smtClean="0">
              <a:latin typeface="+mn-ea"/>
              <a:ea typeface="+mn-ea"/>
            </a:rPr>
            <a:t>趋势记录</a:t>
          </a:r>
          <a:r>
            <a:rPr lang="zh-CN" altLang="en-US" sz="1800" b="0" dirty="0" smtClean="0">
              <a:latin typeface="+mn-ea"/>
              <a:ea typeface="+mn-ea"/>
            </a:rPr>
            <a:t>：系统和各单元设备运行曲线图，方便查询历史记录和趋势；</a:t>
          </a:r>
          <a:endParaRPr lang="zh-CN" altLang="en-US" sz="1800" b="0" dirty="0">
            <a:latin typeface="+mn-ea"/>
            <a:ea typeface="+mn-ea"/>
          </a:endParaRPr>
        </a:p>
      </dgm:t>
    </dgm:pt>
    <dgm:pt modelId="{1CDBA02F-483C-42D7-B803-7C823DB568F1}" type="parTrans" cxnId="{FB9C0147-EF05-4DF3-B96F-8C6C6A34F872}">
      <dgm:prSet/>
      <dgm:spPr/>
      <dgm:t>
        <a:bodyPr/>
        <a:lstStyle/>
        <a:p>
          <a:endParaRPr lang="zh-CN" altLang="en-US"/>
        </a:p>
      </dgm:t>
    </dgm:pt>
    <dgm:pt modelId="{02EC1579-CA50-4415-82D7-FBCC16961B85}" type="sibTrans" cxnId="{FB9C0147-EF05-4DF3-B96F-8C6C6A34F872}">
      <dgm:prSet/>
      <dgm:spPr/>
      <dgm:t>
        <a:bodyPr/>
        <a:lstStyle/>
        <a:p>
          <a:endParaRPr lang="zh-CN" altLang="en-US"/>
        </a:p>
      </dgm:t>
    </dgm:pt>
    <dgm:pt modelId="{D839A253-E2C3-4F8E-9602-4622AB8C16A8}" type="pres">
      <dgm:prSet presAssocID="{D61F903B-3B80-476C-A19B-195650B6BC6F}" presName="linear" presStyleCnt="0">
        <dgm:presLayoutVars>
          <dgm:dir/>
          <dgm:animLvl val="lvl"/>
          <dgm:resizeHandles val="exact"/>
        </dgm:presLayoutVars>
      </dgm:prSet>
      <dgm:spPr/>
    </dgm:pt>
    <dgm:pt modelId="{4DB9D561-8147-40AB-9916-262C7B599F5B}" type="pres">
      <dgm:prSet presAssocID="{ABBCAF36-874B-4925-8EBC-415861997259}" presName="parentLin" presStyleCnt="0"/>
      <dgm:spPr/>
    </dgm:pt>
    <dgm:pt modelId="{795CAE14-C90E-4801-AFEF-F4B184373D17}" type="pres">
      <dgm:prSet presAssocID="{ABBCAF36-874B-4925-8EBC-415861997259}" presName="parentLeftMargin" presStyleLbl="node1" presStyleIdx="0" presStyleCnt="2"/>
      <dgm:spPr/>
      <dgm:t>
        <a:bodyPr/>
        <a:lstStyle/>
        <a:p>
          <a:endParaRPr lang="zh-CN" altLang="en-US"/>
        </a:p>
      </dgm:t>
    </dgm:pt>
    <dgm:pt modelId="{EBEB4FF8-2135-47C3-8779-67A38264B15D}" type="pres">
      <dgm:prSet presAssocID="{ABBCAF36-874B-4925-8EBC-415861997259}" presName="parentText" presStyleLbl="node1" presStyleIdx="0" presStyleCnt="2" custScaleX="142857" custScaleY="77578" custLinFactNeighborX="-27568" custLinFactNeighborY="-2364">
        <dgm:presLayoutVars>
          <dgm:chMax val="0"/>
          <dgm:bulletEnabled val="1"/>
        </dgm:presLayoutVars>
      </dgm:prSet>
      <dgm:spPr/>
      <dgm:t>
        <a:bodyPr/>
        <a:lstStyle/>
        <a:p>
          <a:endParaRPr lang="zh-CN" altLang="en-US"/>
        </a:p>
      </dgm:t>
    </dgm:pt>
    <dgm:pt modelId="{2AF7B65D-2FA6-4620-A566-BD0A75348EDC}" type="pres">
      <dgm:prSet presAssocID="{ABBCAF36-874B-4925-8EBC-415861997259}" presName="negativeSpace" presStyleCnt="0"/>
      <dgm:spPr/>
    </dgm:pt>
    <dgm:pt modelId="{E1D98F36-3BB6-4999-AC88-630A1D2ED081}" type="pres">
      <dgm:prSet presAssocID="{ABBCAF36-874B-4925-8EBC-415861997259}" presName="childText" presStyleLbl="conFgAcc1" presStyleIdx="0" presStyleCnt="2">
        <dgm:presLayoutVars>
          <dgm:bulletEnabled val="1"/>
        </dgm:presLayoutVars>
      </dgm:prSet>
      <dgm:spPr/>
    </dgm:pt>
    <dgm:pt modelId="{1779D4FA-A7FA-4A09-A46B-386E3C110E61}" type="pres">
      <dgm:prSet presAssocID="{34A39C66-3458-4252-A820-936B21F0C0C1}" presName="spaceBetweenRectangles" presStyleCnt="0"/>
      <dgm:spPr/>
    </dgm:pt>
    <dgm:pt modelId="{C89515ED-E780-413D-8CC7-38D8E91BFE0C}" type="pres">
      <dgm:prSet presAssocID="{11426FA4-ADBA-4AEE-A6BF-EC1D3A07D8DE}" presName="parentLin" presStyleCnt="0"/>
      <dgm:spPr/>
    </dgm:pt>
    <dgm:pt modelId="{4B8A4D36-6630-4564-A41E-FD1C73132649}" type="pres">
      <dgm:prSet presAssocID="{11426FA4-ADBA-4AEE-A6BF-EC1D3A07D8DE}" presName="parentLeftMargin" presStyleLbl="node1" presStyleIdx="0" presStyleCnt="2"/>
      <dgm:spPr/>
      <dgm:t>
        <a:bodyPr/>
        <a:lstStyle/>
        <a:p>
          <a:endParaRPr lang="zh-CN" altLang="en-US"/>
        </a:p>
      </dgm:t>
    </dgm:pt>
    <dgm:pt modelId="{F9F0FB99-B4B0-41CA-BAA8-861F12DEBF95}" type="pres">
      <dgm:prSet presAssocID="{11426FA4-ADBA-4AEE-A6BF-EC1D3A07D8DE}" presName="parentText" presStyleLbl="node1" presStyleIdx="1" presStyleCnt="2" custScaleX="142857" custScaleY="66738">
        <dgm:presLayoutVars>
          <dgm:chMax val="0"/>
          <dgm:bulletEnabled val="1"/>
        </dgm:presLayoutVars>
      </dgm:prSet>
      <dgm:spPr/>
      <dgm:t>
        <a:bodyPr/>
        <a:lstStyle/>
        <a:p>
          <a:endParaRPr lang="zh-CN" altLang="en-US"/>
        </a:p>
      </dgm:t>
    </dgm:pt>
    <dgm:pt modelId="{988B082B-A744-49FC-8494-07A1447316FF}" type="pres">
      <dgm:prSet presAssocID="{11426FA4-ADBA-4AEE-A6BF-EC1D3A07D8DE}" presName="negativeSpace" presStyleCnt="0"/>
      <dgm:spPr/>
    </dgm:pt>
    <dgm:pt modelId="{C8125899-F4E2-40F6-8458-12966E5A2CC2}" type="pres">
      <dgm:prSet presAssocID="{11426FA4-ADBA-4AEE-A6BF-EC1D3A07D8DE}" presName="childText" presStyleLbl="conFgAcc1" presStyleIdx="1" presStyleCnt="2">
        <dgm:presLayoutVars>
          <dgm:bulletEnabled val="1"/>
        </dgm:presLayoutVars>
      </dgm:prSet>
      <dgm:spPr/>
    </dgm:pt>
  </dgm:ptLst>
  <dgm:cxnLst>
    <dgm:cxn modelId="{4A117818-B5EE-4749-BAA0-285F7C09DD9D}" type="presOf" srcId="{11426FA4-ADBA-4AEE-A6BF-EC1D3A07D8DE}" destId="{4B8A4D36-6630-4564-A41E-FD1C73132649}" srcOrd="0" destOrd="0" presId="urn:microsoft.com/office/officeart/2005/8/layout/list1"/>
    <dgm:cxn modelId="{CA4964C9-303B-4050-ACD6-D2BB7716E6B7}" type="presOf" srcId="{D61F903B-3B80-476C-A19B-195650B6BC6F}" destId="{D839A253-E2C3-4F8E-9602-4622AB8C16A8}" srcOrd="0" destOrd="0" presId="urn:microsoft.com/office/officeart/2005/8/layout/list1"/>
    <dgm:cxn modelId="{19C0A9CF-2A6E-4EB4-8DAE-7081C056C693}" srcId="{D61F903B-3B80-476C-A19B-195650B6BC6F}" destId="{ABBCAF36-874B-4925-8EBC-415861997259}" srcOrd="0" destOrd="0" parTransId="{C02E6494-6C3B-4518-8F42-D7BAE5409122}" sibTransId="{34A39C66-3458-4252-A820-936B21F0C0C1}"/>
    <dgm:cxn modelId="{0D87B642-5A3D-45D6-A24C-04C9B9C17ADB}" type="presOf" srcId="{11426FA4-ADBA-4AEE-A6BF-EC1D3A07D8DE}" destId="{F9F0FB99-B4B0-41CA-BAA8-861F12DEBF95}" srcOrd="1" destOrd="0" presId="urn:microsoft.com/office/officeart/2005/8/layout/list1"/>
    <dgm:cxn modelId="{289C9F31-1194-42D3-A2F5-9216DFB80E46}" type="presOf" srcId="{ABBCAF36-874B-4925-8EBC-415861997259}" destId="{795CAE14-C90E-4801-AFEF-F4B184373D17}" srcOrd="0" destOrd="0" presId="urn:microsoft.com/office/officeart/2005/8/layout/list1"/>
    <dgm:cxn modelId="{FB9C0147-EF05-4DF3-B96F-8C6C6A34F872}" srcId="{D61F903B-3B80-476C-A19B-195650B6BC6F}" destId="{11426FA4-ADBA-4AEE-A6BF-EC1D3A07D8DE}" srcOrd="1" destOrd="0" parTransId="{1CDBA02F-483C-42D7-B803-7C823DB568F1}" sibTransId="{02EC1579-CA50-4415-82D7-FBCC16961B85}"/>
    <dgm:cxn modelId="{45BCF8D0-721D-4548-9083-8999AE92C1B9}" type="presOf" srcId="{ABBCAF36-874B-4925-8EBC-415861997259}" destId="{EBEB4FF8-2135-47C3-8779-67A38264B15D}" srcOrd="1" destOrd="0" presId="urn:microsoft.com/office/officeart/2005/8/layout/list1"/>
    <dgm:cxn modelId="{783902D3-0D80-4753-9D48-F9A0A8BA5A99}" type="presParOf" srcId="{D839A253-E2C3-4F8E-9602-4622AB8C16A8}" destId="{4DB9D561-8147-40AB-9916-262C7B599F5B}" srcOrd="0" destOrd="0" presId="urn:microsoft.com/office/officeart/2005/8/layout/list1"/>
    <dgm:cxn modelId="{256F7E82-65A8-4C72-8ED4-2FB008CE6825}" type="presParOf" srcId="{4DB9D561-8147-40AB-9916-262C7B599F5B}" destId="{795CAE14-C90E-4801-AFEF-F4B184373D17}" srcOrd="0" destOrd="0" presId="urn:microsoft.com/office/officeart/2005/8/layout/list1"/>
    <dgm:cxn modelId="{D6F631EB-0C50-4BD5-A363-3C50D2F7E47B}" type="presParOf" srcId="{4DB9D561-8147-40AB-9916-262C7B599F5B}" destId="{EBEB4FF8-2135-47C3-8779-67A38264B15D}" srcOrd="1" destOrd="0" presId="urn:microsoft.com/office/officeart/2005/8/layout/list1"/>
    <dgm:cxn modelId="{76CC0EC6-C8B8-41E7-9816-345BE70288B5}" type="presParOf" srcId="{D839A253-E2C3-4F8E-9602-4622AB8C16A8}" destId="{2AF7B65D-2FA6-4620-A566-BD0A75348EDC}" srcOrd="1" destOrd="0" presId="urn:microsoft.com/office/officeart/2005/8/layout/list1"/>
    <dgm:cxn modelId="{E379783F-BFD8-43E3-B399-BBE5F77DE36F}" type="presParOf" srcId="{D839A253-E2C3-4F8E-9602-4622AB8C16A8}" destId="{E1D98F36-3BB6-4999-AC88-630A1D2ED081}" srcOrd="2" destOrd="0" presId="urn:microsoft.com/office/officeart/2005/8/layout/list1"/>
    <dgm:cxn modelId="{FB9F9C49-FF1F-4322-8F5B-82D9CC74E889}" type="presParOf" srcId="{D839A253-E2C3-4F8E-9602-4622AB8C16A8}" destId="{1779D4FA-A7FA-4A09-A46B-386E3C110E61}" srcOrd="3" destOrd="0" presId="urn:microsoft.com/office/officeart/2005/8/layout/list1"/>
    <dgm:cxn modelId="{BF816A19-78AA-41C1-B12F-56B5F9EE9894}" type="presParOf" srcId="{D839A253-E2C3-4F8E-9602-4622AB8C16A8}" destId="{C89515ED-E780-413D-8CC7-38D8E91BFE0C}" srcOrd="4" destOrd="0" presId="urn:microsoft.com/office/officeart/2005/8/layout/list1"/>
    <dgm:cxn modelId="{210854EC-6096-4CCA-9AF1-CDD30A96FADF}" type="presParOf" srcId="{C89515ED-E780-413D-8CC7-38D8E91BFE0C}" destId="{4B8A4D36-6630-4564-A41E-FD1C73132649}" srcOrd="0" destOrd="0" presId="urn:microsoft.com/office/officeart/2005/8/layout/list1"/>
    <dgm:cxn modelId="{EE1847EA-1754-43BA-BA69-F9ADEDFD0284}" type="presParOf" srcId="{C89515ED-E780-413D-8CC7-38D8E91BFE0C}" destId="{F9F0FB99-B4B0-41CA-BAA8-861F12DEBF95}" srcOrd="1" destOrd="0" presId="urn:microsoft.com/office/officeart/2005/8/layout/list1"/>
    <dgm:cxn modelId="{4296D7FA-69F4-4945-A0CD-1EE4BADEC378}" type="presParOf" srcId="{D839A253-E2C3-4F8E-9602-4622AB8C16A8}" destId="{988B082B-A744-49FC-8494-07A1447316FF}" srcOrd="5" destOrd="0" presId="urn:microsoft.com/office/officeart/2005/8/layout/list1"/>
    <dgm:cxn modelId="{DF7C62DC-9218-4915-B495-700D9678908F}" type="presParOf" srcId="{D839A253-E2C3-4F8E-9602-4622AB8C16A8}" destId="{C8125899-F4E2-40F6-8458-12966E5A2CC2}" srcOrd="6" destOrd="0" presId="urn:microsoft.com/office/officeart/2005/8/layout/list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1F903B-3B80-476C-A19B-195650B6BC6F}" type="doc">
      <dgm:prSet loTypeId="urn:microsoft.com/office/officeart/2005/8/layout/list1" loCatId="list" qsTypeId="urn:microsoft.com/office/officeart/2005/8/quickstyle/simple3" qsCatId="simple" csTypeId="urn:microsoft.com/office/officeart/2005/8/colors/accent0_2" csCatId="mainScheme" phldr="1"/>
      <dgm:spPr/>
    </dgm:pt>
    <dgm:pt modelId="{ABBCAF36-874B-4925-8EBC-415861997259}">
      <dgm:prSet phldrT="[文本]" custT="1"/>
      <dgm:spPr>
        <a:solidFill>
          <a:schemeClr val="accent1">
            <a:lumMod val="75000"/>
          </a:schemeClr>
        </a:solidFill>
      </dgm:spPr>
      <dgm:t>
        <a:bodyPr/>
        <a:lstStyle/>
        <a:p>
          <a:pPr algn="l"/>
          <a:r>
            <a:rPr lang="zh-CN" altLang="en-US" sz="1800" b="1" dirty="0" smtClean="0">
              <a:latin typeface="+mn-ea"/>
              <a:ea typeface="+mn-ea"/>
            </a:rPr>
            <a:t>报警管理</a:t>
          </a:r>
          <a:r>
            <a:rPr lang="zh-CN" altLang="en-US" sz="1800" dirty="0" smtClean="0">
              <a:latin typeface="+mn-ea"/>
              <a:ea typeface="+mn-ea"/>
            </a:rPr>
            <a:t>：当系统运行出现异常情况时可以及时报警，报警采用手机短信和电子邮寄的方式；</a:t>
          </a:r>
          <a:endParaRPr lang="zh-CN" altLang="en-US" sz="1800" dirty="0">
            <a:latin typeface="+mn-ea"/>
            <a:ea typeface="+mn-ea"/>
          </a:endParaRPr>
        </a:p>
      </dgm:t>
    </dgm:pt>
    <dgm:pt modelId="{C02E6494-6C3B-4518-8F42-D7BAE5409122}" type="parTrans" cxnId="{19C0A9CF-2A6E-4EB4-8DAE-7081C056C693}">
      <dgm:prSet/>
      <dgm:spPr/>
      <dgm:t>
        <a:bodyPr/>
        <a:lstStyle/>
        <a:p>
          <a:endParaRPr lang="zh-CN" altLang="en-US"/>
        </a:p>
      </dgm:t>
    </dgm:pt>
    <dgm:pt modelId="{34A39C66-3458-4252-A820-936B21F0C0C1}" type="sibTrans" cxnId="{19C0A9CF-2A6E-4EB4-8DAE-7081C056C693}">
      <dgm:prSet/>
      <dgm:spPr/>
      <dgm:t>
        <a:bodyPr/>
        <a:lstStyle/>
        <a:p>
          <a:endParaRPr lang="zh-CN" altLang="en-US"/>
        </a:p>
      </dgm:t>
    </dgm:pt>
    <dgm:pt modelId="{11426FA4-ADBA-4AEE-A6BF-EC1D3A07D8DE}">
      <dgm:prSet phldrT="[文本]" custT="1"/>
      <dgm:spPr>
        <a:solidFill>
          <a:schemeClr val="accent1">
            <a:lumMod val="75000"/>
          </a:schemeClr>
        </a:solidFill>
      </dgm:spPr>
      <dgm:t>
        <a:bodyPr/>
        <a:lstStyle/>
        <a:p>
          <a:pPr algn="l"/>
          <a:r>
            <a:rPr lang="zh-CN" altLang="en-US" sz="1800" b="1" dirty="0" smtClean="0">
              <a:latin typeface="+mn-ea"/>
              <a:ea typeface="+mn-ea"/>
            </a:rPr>
            <a:t>设备诊断</a:t>
          </a:r>
          <a:r>
            <a:rPr lang="zh-CN" altLang="en-US" sz="1800" b="0" dirty="0" smtClean="0">
              <a:latin typeface="+mn-ea"/>
              <a:ea typeface="+mn-ea"/>
            </a:rPr>
            <a:t>：通过数据分析与计算得知设备的能效水平，经过与对应标准对比，诊断系统的运行水平；或通过系统同比历年趋势数据判断系统故障；</a:t>
          </a:r>
          <a:endParaRPr lang="zh-CN" altLang="en-US" sz="1800" b="0" dirty="0">
            <a:latin typeface="+mn-ea"/>
            <a:ea typeface="+mn-ea"/>
          </a:endParaRPr>
        </a:p>
      </dgm:t>
    </dgm:pt>
    <dgm:pt modelId="{1CDBA02F-483C-42D7-B803-7C823DB568F1}" type="parTrans" cxnId="{FB9C0147-EF05-4DF3-B96F-8C6C6A34F872}">
      <dgm:prSet/>
      <dgm:spPr/>
      <dgm:t>
        <a:bodyPr/>
        <a:lstStyle/>
        <a:p>
          <a:endParaRPr lang="zh-CN" altLang="en-US"/>
        </a:p>
      </dgm:t>
    </dgm:pt>
    <dgm:pt modelId="{02EC1579-CA50-4415-82D7-FBCC16961B85}" type="sibTrans" cxnId="{FB9C0147-EF05-4DF3-B96F-8C6C6A34F872}">
      <dgm:prSet/>
      <dgm:spPr/>
      <dgm:t>
        <a:bodyPr/>
        <a:lstStyle/>
        <a:p>
          <a:endParaRPr lang="zh-CN" altLang="en-US"/>
        </a:p>
      </dgm:t>
    </dgm:pt>
    <dgm:pt modelId="{D839A253-E2C3-4F8E-9602-4622AB8C16A8}" type="pres">
      <dgm:prSet presAssocID="{D61F903B-3B80-476C-A19B-195650B6BC6F}" presName="linear" presStyleCnt="0">
        <dgm:presLayoutVars>
          <dgm:dir/>
          <dgm:animLvl val="lvl"/>
          <dgm:resizeHandles val="exact"/>
        </dgm:presLayoutVars>
      </dgm:prSet>
      <dgm:spPr/>
    </dgm:pt>
    <dgm:pt modelId="{4DB9D561-8147-40AB-9916-262C7B599F5B}" type="pres">
      <dgm:prSet presAssocID="{ABBCAF36-874B-4925-8EBC-415861997259}" presName="parentLin" presStyleCnt="0"/>
      <dgm:spPr/>
    </dgm:pt>
    <dgm:pt modelId="{795CAE14-C90E-4801-AFEF-F4B184373D17}" type="pres">
      <dgm:prSet presAssocID="{ABBCAF36-874B-4925-8EBC-415861997259}" presName="parentLeftMargin" presStyleLbl="node1" presStyleIdx="0" presStyleCnt="2"/>
      <dgm:spPr/>
      <dgm:t>
        <a:bodyPr/>
        <a:lstStyle/>
        <a:p>
          <a:endParaRPr lang="zh-CN" altLang="en-US"/>
        </a:p>
      </dgm:t>
    </dgm:pt>
    <dgm:pt modelId="{EBEB4FF8-2135-47C3-8779-67A38264B15D}" type="pres">
      <dgm:prSet presAssocID="{ABBCAF36-874B-4925-8EBC-415861997259}" presName="parentText" presStyleLbl="node1" presStyleIdx="0" presStyleCnt="2" custScaleX="142857" custLinFactNeighborX="12024" custLinFactNeighborY="21834">
        <dgm:presLayoutVars>
          <dgm:chMax val="0"/>
          <dgm:bulletEnabled val="1"/>
        </dgm:presLayoutVars>
      </dgm:prSet>
      <dgm:spPr/>
      <dgm:t>
        <a:bodyPr/>
        <a:lstStyle/>
        <a:p>
          <a:endParaRPr lang="zh-CN" altLang="en-US"/>
        </a:p>
      </dgm:t>
    </dgm:pt>
    <dgm:pt modelId="{2AF7B65D-2FA6-4620-A566-BD0A75348EDC}" type="pres">
      <dgm:prSet presAssocID="{ABBCAF36-874B-4925-8EBC-415861997259}" presName="negativeSpace" presStyleCnt="0"/>
      <dgm:spPr/>
    </dgm:pt>
    <dgm:pt modelId="{E1D98F36-3BB6-4999-AC88-630A1D2ED081}" type="pres">
      <dgm:prSet presAssocID="{ABBCAF36-874B-4925-8EBC-415861997259}" presName="childText" presStyleLbl="conFgAcc1" presStyleIdx="0" presStyleCnt="2">
        <dgm:presLayoutVars>
          <dgm:bulletEnabled val="1"/>
        </dgm:presLayoutVars>
      </dgm:prSet>
      <dgm:spPr>
        <a:solidFill>
          <a:schemeClr val="bg1">
            <a:alpha val="90000"/>
          </a:schemeClr>
        </a:solidFill>
      </dgm:spPr>
    </dgm:pt>
    <dgm:pt modelId="{1779D4FA-A7FA-4A09-A46B-386E3C110E61}" type="pres">
      <dgm:prSet presAssocID="{34A39C66-3458-4252-A820-936B21F0C0C1}" presName="spaceBetweenRectangles" presStyleCnt="0"/>
      <dgm:spPr/>
    </dgm:pt>
    <dgm:pt modelId="{C89515ED-E780-413D-8CC7-38D8E91BFE0C}" type="pres">
      <dgm:prSet presAssocID="{11426FA4-ADBA-4AEE-A6BF-EC1D3A07D8DE}" presName="parentLin" presStyleCnt="0"/>
      <dgm:spPr/>
    </dgm:pt>
    <dgm:pt modelId="{4B8A4D36-6630-4564-A41E-FD1C73132649}" type="pres">
      <dgm:prSet presAssocID="{11426FA4-ADBA-4AEE-A6BF-EC1D3A07D8DE}" presName="parentLeftMargin" presStyleLbl="node1" presStyleIdx="0" presStyleCnt="2"/>
      <dgm:spPr/>
      <dgm:t>
        <a:bodyPr/>
        <a:lstStyle/>
        <a:p>
          <a:endParaRPr lang="zh-CN" altLang="en-US"/>
        </a:p>
      </dgm:t>
    </dgm:pt>
    <dgm:pt modelId="{F9F0FB99-B4B0-41CA-BAA8-861F12DEBF95}" type="pres">
      <dgm:prSet presAssocID="{11426FA4-ADBA-4AEE-A6BF-EC1D3A07D8DE}" presName="parentText" presStyleLbl="node1" presStyleIdx="1" presStyleCnt="2" custScaleX="142857" custScaleY="125659" custLinFactNeighborX="-15982" custLinFactNeighborY="47528">
        <dgm:presLayoutVars>
          <dgm:chMax val="0"/>
          <dgm:bulletEnabled val="1"/>
        </dgm:presLayoutVars>
      </dgm:prSet>
      <dgm:spPr/>
      <dgm:t>
        <a:bodyPr/>
        <a:lstStyle/>
        <a:p>
          <a:endParaRPr lang="zh-CN" altLang="en-US"/>
        </a:p>
      </dgm:t>
    </dgm:pt>
    <dgm:pt modelId="{988B082B-A744-49FC-8494-07A1447316FF}" type="pres">
      <dgm:prSet presAssocID="{11426FA4-ADBA-4AEE-A6BF-EC1D3A07D8DE}" presName="negativeSpace" presStyleCnt="0"/>
      <dgm:spPr/>
    </dgm:pt>
    <dgm:pt modelId="{C8125899-F4E2-40F6-8458-12966E5A2CC2}" type="pres">
      <dgm:prSet presAssocID="{11426FA4-ADBA-4AEE-A6BF-EC1D3A07D8DE}" presName="childText" presStyleLbl="conFgAcc1" presStyleIdx="1" presStyleCnt="2">
        <dgm:presLayoutVars>
          <dgm:bulletEnabled val="1"/>
        </dgm:presLayoutVars>
      </dgm:prSet>
      <dgm:spPr>
        <a:solidFill>
          <a:schemeClr val="bg1">
            <a:alpha val="90000"/>
          </a:schemeClr>
        </a:solidFill>
        <a:ln>
          <a:solidFill>
            <a:schemeClr val="tx1"/>
          </a:solidFill>
        </a:ln>
      </dgm:spPr>
    </dgm:pt>
  </dgm:ptLst>
  <dgm:cxnLst>
    <dgm:cxn modelId="{3126ACED-8827-49AD-BCDA-CD6B5F696452}" type="presOf" srcId="{11426FA4-ADBA-4AEE-A6BF-EC1D3A07D8DE}" destId="{4B8A4D36-6630-4564-A41E-FD1C73132649}" srcOrd="0" destOrd="0" presId="urn:microsoft.com/office/officeart/2005/8/layout/list1"/>
    <dgm:cxn modelId="{19C0A9CF-2A6E-4EB4-8DAE-7081C056C693}" srcId="{D61F903B-3B80-476C-A19B-195650B6BC6F}" destId="{ABBCAF36-874B-4925-8EBC-415861997259}" srcOrd="0" destOrd="0" parTransId="{C02E6494-6C3B-4518-8F42-D7BAE5409122}" sibTransId="{34A39C66-3458-4252-A820-936B21F0C0C1}"/>
    <dgm:cxn modelId="{DB148170-3B7A-431C-BF63-8C28C8ED66FC}" type="presOf" srcId="{ABBCAF36-874B-4925-8EBC-415861997259}" destId="{795CAE14-C90E-4801-AFEF-F4B184373D17}" srcOrd="0" destOrd="0" presId="urn:microsoft.com/office/officeart/2005/8/layout/list1"/>
    <dgm:cxn modelId="{648319E0-5FE8-49E3-959C-DAFD9CE9108A}" type="presOf" srcId="{ABBCAF36-874B-4925-8EBC-415861997259}" destId="{EBEB4FF8-2135-47C3-8779-67A38264B15D}" srcOrd="1" destOrd="0" presId="urn:microsoft.com/office/officeart/2005/8/layout/list1"/>
    <dgm:cxn modelId="{48291D07-B766-4047-BF14-91D845B53F82}" type="presOf" srcId="{11426FA4-ADBA-4AEE-A6BF-EC1D3A07D8DE}" destId="{F9F0FB99-B4B0-41CA-BAA8-861F12DEBF95}" srcOrd="1" destOrd="0" presId="urn:microsoft.com/office/officeart/2005/8/layout/list1"/>
    <dgm:cxn modelId="{36450AA3-274C-4D0E-920C-29C9CF2EF5A1}" type="presOf" srcId="{D61F903B-3B80-476C-A19B-195650B6BC6F}" destId="{D839A253-E2C3-4F8E-9602-4622AB8C16A8}" srcOrd="0" destOrd="0" presId="urn:microsoft.com/office/officeart/2005/8/layout/list1"/>
    <dgm:cxn modelId="{FB9C0147-EF05-4DF3-B96F-8C6C6A34F872}" srcId="{D61F903B-3B80-476C-A19B-195650B6BC6F}" destId="{11426FA4-ADBA-4AEE-A6BF-EC1D3A07D8DE}" srcOrd="1" destOrd="0" parTransId="{1CDBA02F-483C-42D7-B803-7C823DB568F1}" sibTransId="{02EC1579-CA50-4415-82D7-FBCC16961B85}"/>
    <dgm:cxn modelId="{74F6B391-96DC-40F4-B1DA-A88A50F7B7AB}" type="presParOf" srcId="{D839A253-E2C3-4F8E-9602-4622AB8C16A8}" destId="{4DB9D561-8147-40AB-9916-262C7B599F5B}" srcOrd="0" destOrd="0" presId="urn:microsoft.com/office/officeart/2005/8/layout/list1"/>
    <dgm:cxn modelId="{E4E0F8B1-07D3-48D3-AD1D-1C3300802378}" type="presParOf" srcId="{4DB9D561-8147-40AB-9916-262C7B599F5B}" destId="{795CAE14-C90E-4801-AFEF-F4B184373D17}" srcOrd="0" destOrd="0" presId="urn:microsoft.com/office/officeart/2005/8/layout/list1"/>
    <dgm:cxn modelId="{8CC5C920-B49D-41CB-896D-96E42CE4F415}" type="presParOf" srcId="{4DB9D561-8147-40AB-9916-262C7B599F5B}" destId="{EBEB4FF8-2135-47C3-8779-67A38264B15D}" srcOrd="1" destOrd="0" presId="urn:microsoft.com/office/officeart/2005/8/layout/list1"/>
    <dgm:cxn modelId="{AEB02E3E-21CE-4520-9C1A-54D52CE52101}" type="presParOf" srcId="{D839A253-E2C3-4F8E-9602-4622AB8C16A8}" destId="{2AF7B65D-2FA6-4620-A566-BD0A75348EDC}" srcOrd="1" destOrd="0" presId="urn:microsoft.com/office/officeart/2005/8/layout/list1"/>
    <dgm:cxn modelId="{9DD3E887-CD05-4296-9729-D0CF5C337EF8}" type="presParOf" srcId="{D839A253-E2C3-4F8E-9602-4622AB8C16A8}" destId="{E1D98F36-3BB6-4999-AC88-630A1D2ED081}" srcOrd="2" destOrd="0" presId="urn:microsoft.com/office/officeart/2005/8/layout/list1"/>
    <dgm:cxn modelId="{9DEC3B26-3DD4-46AB-970D-CE02E4382A67}" type="presParOf" srcId="{D839A253-E2C3-4F8E-9602-4622AB8C16A8}" destId="{1779D4FA-A7FA-4A09-A46B-386E3C110E61}" srcOrd="3" destOrd="0" presId="urn:microsoft.com/office/officeart/2005/8/layout/list1"/>
    <dgm:cxn modelId="{5BCDD7FF-D26E-4667-BE62-56457A64E091}" type="presParOf" srcId="{D839A253-E2C3-4F8E-9602-4622AB8C16A8}" destId="{C89515ED-E780-413D-8CC7-38D8E91BFE0C}" srcOrd="4" destOrd="0" presId="urn:microsoft.com/office/officeart/2005/8/layout/list1"/>
    <dgm:cxn modelId="{3D54F9C1-ED44-48D1-81D1-17CF565C7250}" type="presParOf" srcId="{C89515ED-E780-413D-8CC7-38D8E91BFE0C}" destId="{4B8A4D36-6630-4564-A41E-FD1C73132649}" srcOrd="0" destOrd="0" presId="urn:microsoft.com/office/officeart/2005/8/layout/list1"/>
    <dgm:cxn modelId="{16596195-AF11-455E-A093-6A2F0412A4E3}" type="presParOf" srcId="{C89515ED-E780-413D-8CC7-38D8E91BFE0C}" destId="{F9F0FB99-B4B0-41CA-BAA8-861F12DEBF95}" srcOrd="1" destOrd="0" presId="urn:microsoft.com/office/officeart/2005/8/layout/list1"/>
    <dgm:cxn modelId="{2D74ACE7-EC3D-4EE8-BCAE-A7C6482B26FC}" type="presParOf" srcId="{D839A253-E2C3-4F8E-9602-4622AB8C16A8}" destId="{988B082B-A744-49FC-8494-07A1447316FF}" srcOrd="5" destOrd="0" presId="urn:microsoft.com/office/officeart/2005/8/layout/list1"/>
    <dgm:cxn modelId="{922F19B8-51C4-4924-BA8C-DDB675181768}" type="presParOf" srcId="{D839A253-E2C3-4F8E-9602-4622AB8C16A8}" destId="{C8125899-F4E2-40F6-8458-12966E5A2CC2}" srcOrd="6" destOrd="0" presId="urn:microsoft.com/office/officeart/2005/8/layout/list1"/>
  </dgm:cxnLst>
  <dgm:bg>
    <a:solidFill>
      <a:schemeClr val="bg1"/>
    </a:solidFill>
  </dgm:bg>
  <dgm:whole>
    <a:ln>
      <a:solidFill>
        <a:schemeClr val="accent1">
          <a:shade val="80000"/>
          <a:hueOff val="0"/>
          <a:satOff val="0"/>
          <a:lumOff val="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1F903B-3B80-476C-A19B-195650B6BC6F}" type="doc">
      <dgm:prSet loTypeId="urn:microsoft.com/office/officeart/2005/8/layout/list1" loCatId="list" qsTypeId="urn:microsoft.com/office/officeart/2005/8/quickstyle/simple3" qsCatId="simple" csTypeId="urn:microsoft.com/office/officeart/2005/8/colors/accent1_3" csCatId="accent1" phldr="1"/>
      <dgm:spPr/>
    </dgm:pt>
    <dgm:pt modelId="{2738C6AB-4267-4E4C-9296-65A06F677F8B}">
      <dgm:prSet phldrT="[文本]" custT="1"/>
      <dgm:spPr>
        <a:solidFill>
          <a:schemeClr val="accent1">
            <a:lumMod val="75000"/>
          </a:schemeClr>
        </a:solidFill>
        <a:ln>
          <a:solidFill>
            <a:schemeClr val="tx1"/>
          </a:solidFill>
        </a:ln>
      </dgm:spPr>
      <dgm:t>
        <a:bodyPr/>
        <a:lstStyle/>
        <a:p>
          <a:pPr algn="l"/>
          <a:r>
            <a:rPr lang="zh-CN" altLang="en-US" sz="1800" b="1" dirty="0" smtClean="0">
              <a:latin typeface="+mn-ea"/>
              <a:ea typeface="+mn-ea"/>
            </a:rPr>
            <a:t>能效公示</a:t>
          </a:r>
          <a:r>
            <a:rPr lang="zh-CN" altLang="en-US" sz="1800" dirty="0" smtClean="0">
              <a:latin typeface="+mn-ea"/>
              <a:ea typeface="+mn-ea"/>
            </a:rPr>
            <a:t>：通过液晶显示器展示系统的能效水平、关键性系统参数、节能减排量等信息；</a:t>
          </a:r>
          <a:endParaRPr lang="zh-CN" altLang="en-US" sz="1800" dirty="0">
            <a:latin typeface="+mn-ea"/>
            <a:ea typeface="+mn-ea"/>
          </a:endParaRPr>
        </a:p>
      </dgm:t>
    </dgm:pt>
    <dgm:pt modelId="{6EA2284C-9DC7-4FF3-8D7B-A74005D54850}" type="parTrans" cxnId="{8733C3D2-6C3E-43DC-A691-C6022FB8B842}">
      <dgm:prSet/>
      <dgm:spPr/>
      <dgm:t>
        <a:bodyPr/>
        <a:lstStyle/>
        <a:p>
          <a:endParaRPr lang="zh-CN" altLang="en-US"/>
        </a:p>
      </dgm:t>
    </dgm:pt>
    <dgm:pt modelId="{E18279B4-1794-4D19-9A0C-D1A3611CA936}" type="sibTrans" cxnId="{8733C3D2-6C3E-43DC-A691-C6022FB8B842}">
      <dgm:prSet/>
      <dgm:spPr/>
      <dgm:t>
        <a:bodyPr/>
        <a:lstStyle/>
        <a:p>
          <a:endParaRPr lang="zh-CN" altLang="en-US"/>
        </a:p>
      </dgm:t>
    </dgm:pt>
    <dgm:pt modelId="{ABBCAF36-874B-4925-8EBC-415861997259}">
      <dgm:prSet phldrT="[文本]" custT="1"/>
      <dgm:spPr>
        <a:solidFill>
          <a:schemeClr val="accent1">
            <a:lumMod val="75000"/>
          </a:schemeClr>
        </a:solidFill>
      </dgm:spPr>
      <dgm:t>
        <a:bodyPr/>
        <a:lstStyle/>
        <a:p>
          <a:pPr algn="l"/>
          <a:r>
            <a:rPr lang="zh-CN" altLang="en-US" sz="1800" b="1" dirty="0" smtClean="0">
              <a:latin typeface="+mn-ea"/>
              <a:ea typeface="+mn-ea"/>
            </a:rPr>
            <a:t>权限设置</a:t>
          </a:r>
          <a:r>
            <a:rPr lang="zh-CN" altLang="en-US" sz="1800" dirty="0" smtClean="0">
              <a:latin typeface="+mn-ea"/>
              <a:ea typeface="+mn-ea"/>
            </a:rPr>
            <a:t>：可设置不同功能的访问权限，允许不同级别的人访问查询；</a:t>
          </a:r>
          <a:endParaRPr lang="zh-CN" altLang="en-US" sz="1800" dirty="0">
            <a:latin typeface="+mn-ea"/>
            <a:ea typeface="+mn-ea"/>
          </a:endParaRPr>
        </a:p>
      </dgm:t>
    </dgm:pt>
    <dgm:pt modelId="{34A39C66-3458-4252-A820-936B21F0C0C1}" type="sibTrans" cxnId="{19C0A9CF-2A6E-4EB4-8DAE-7081C056C693}">
      <dgm:prSet/>
      <dgm:spPr/>
      <dgm:t>
        <a:bodyPr/>
        <a:lstStyle/>
        <a:p>
          <a:endParaRPr lang="zh-CN" altLang="en-US"/>
        </a:p>
      </dgm:t>
    </dgm:pt>
    <dgm:pt modelId="{C02E6494-6C3B-4518-8F42-D7BAE5409122}" type="parTrans" cxnId="{19C0A9CF-2A6E-4EB4-8DAE-7081C056C693}">
      <dgm:prSet/>
      <dgm:spPr/>
      <dgm:t>
        <a:bodyPr/>
        <a:lstStyle/>
        <a:p>
          <a:endParaRPr lang="zh-CN" altLang="en-US"/>
        </a:p>
      </dgm:t>
    </dgm:pt>
    <dgm:pt modelId="{D839A253-E2C3-4F8E-9602-4622AB8C16A8}" type="pres">
      <dgm:prSet presAssocID="{D61F903B-3B80-476C-A19B-195650B6BC6F}" presName="linear" presStyleCnt="0">
        <dgm:presLayoutVars>
          <dgm:dir/>
          <dgm:animLvl val="lvl"/>
          <dgm:resizeHandles val="exact"/>
        </dgm:presLayoutVars>
      </dgm:prSet>
      <dgm:spPr/>
    </dgm:pt>
    <dgm:pt modelId="{E96D1713-7434-451B-AC3F-CA8AF63FA0A3}" type="pres">
      <dgm:prSet presAssocID="{2738C6AB-4267-4E4C-9296-65A06F677F8B}" presName="parentLin" presStyleCnt="0"/>
      <dgm:spPr/>
    </dgm:pt>
    <dgm:pt modelId="{BCD2A226-16F2-4028-8411-725B4C8A5C6F}" type="pres">
      <dgm:prSet presAssocID="{2738C6AB-4267-4E4C-9296-65A06F677F8B}" presName="parentLeftMargin" presStyleLbl="node1" presStyleIdx="0" presStyleCnt="2"/>
      <dgm:spPr/>
      <dgm:t>
        <a:bodyPr/>
        <a:lstStyle/>
        <a:p>
          <a:endParaRPr lang="zh-CN" altLang="en-US"/>
        </a:p>
      </dgm:t>
    </dgm:pt>
    <dgm:pt modelId="{95E9F5AB-9D63-42D2-B67B-5FD7B939848F}" type="pres">
      <dgm:prSet presAssocID="{2738C6AB-4267-4E4C-9296-65A06F677F8B}" presName="parentText" presStyleLbl="node1" presStyleIdx="0" presStyleCnt="2" custScaleX="142857">
        <dgm:presLayoutVars>
          <dgm:chMax val="0"/>
          <dgm:bulletEnabled val="1"/>
        </dgm:presLayoutVars>
      </dgm:prSet>
      <dgm:spPr/>
      <dgm:t>
        <a:bodyPr/>
        <a:lstStyle/>
        <a:p>
          <a:endParaRPr lang="zh-CN" altLang="en-US"/>
        </a:p>
      </dgm:t>
    </dgm:pt>
    <dgm:pt modelId="{3130EC81-34DA-44E6-A88E-C1F9F448F01F}" type="pres">
      <dgm:prSet presAssocID="{2738C6AB-4267-4E4C-9296-65A06F677F8B}" presName="negativeSpace" presStyleCnt="0"/>
      <dgm:spPr/>
    </dgm:pt>
    <dgm:pt modelId="{655395B3-A45C-46FD-9B1B-A5FE7074978D}" type="pres">
      <dgm:prSet presAssocID="{2738C6AB-4267-4E4C-9296-65A06F677F8B}" presName="childText" presStyleLbl="conFgAcc1" presStyleIdx="0" presStyleCnt="2">
        <dgm:presLayoutVars>
          <dgm:bulletEnabled val="1"/>
        </dgm:presLayoutVars>
      </dgm:prSet>
      <dgm:spPr/>
    </dgm:pt>
    <dgm:pt modelId="{CAAD92E1-3E17-4B81-AD2C-AEE80CC080AC}" type="pres">
      <dgm:prSet presAssocID="{E18279B4-1794-4D19-9A0C-D1A3611CA936}" presName="spaceBetweenRectangles" presStyleCnt="0"/>
      <dgm:spPr/>
    </dgm:pt>
    <dgm:pt modelId="{4DB9D561-8147-40AB-9916-262C7B599F5B}" type="pres">
      <dgm:prSet presAssocID="{ABBCAF36-874B-4925-8EBC-415861997259}" presName="parentLin" presStyleCnt="0"/>
      <dgm:spPr/>
    </dgm:pt>
    <dgm:pt modelId="{795CAE14-C90E-4801-AFEF-F4B184373D17}" type="pres">
      <dgm:prSet presAssocID="{ABBCAF36-874B-4925-8EBC-415861997259}" presName="parentLeftMargin" presStyleLbl="node1" presStyleIdx="0" presStyleCnt="2"/>
      <dgm:spPr/>
      <dgm:t>
        <a:bodyPr/>
        <a:lstStyle/>
        <a:p>
          <a:endParaRPr lang="zh-CN" altLang="en-US"/>
        </a:p>
      </dgm:t>
    </dgm:pt>
    <dgm:pt modelId="{EBEB4FF8-2135-47C3-8779-67A38264B15D}" type="pres">
      <dgm:prSet presAssocID="{ABBCAF36-874B-4925-8EBC-415861997259}" presName="parentText" presStyleLbl="node1" presStyleIdx="1" presStyleCnt="2" custScaleX="142857">
        <dgm:presLayoutVars>
          <dgm:chMax val="0"/>
          <dgm:bulletEnabled val="1"/>
        </dgm:presLayoutVars>
      </dgm:prSet>
      <dgm:spPr/>
      <dgm:t>
        <a:bodyPr/>
        <a:lstStyle/>
        <a:p>
          <a:endParaRPr lang="zh-CN" altLang="en-US"/>
        </a:p>
      </dgm:t>
    </dgm:pt>
    <dgm:pt modelId="{2AF7B65D-2FA6-4620-A566-BD0A75348EDC}" type="pres">
      <dgm:prSet presAssocID="{ABBCAF36-874B-4925-8EBC-415861997259}" presName="negativeSpace" presStyleCnt="0"/>
      <dgm:spPr/>
    </dgm:pt>
    <dgm:pt modelId="{E1D98F36-3BB6-4999-AC88-630A1D2ED081}" type="pres">
      <dgm:prSet presAssocID="{ABBCAF36-874B-4925-8EBC-415861997259}" presName="childText" presStyleLbl="conFgAcc1" presStyleIdx="1" presStyleCnt="2">
        <dgm:presLayoutVars>
          <dgm:bulletEnabled val="1"/>
        </dgm:presLayoutVars>
      </dgm:prSet>
      <dgm:spPr/>
    </dgm:pt>
  </dgm:ptLst>
  <dgm:cxnLst>
    <dgm:cxn modelId="{8733C3D2-6C3E-43DC-A691-C6022FB8B842}" srcId="{D61F903B-3B80-476C-A19B-195650B6BC6F}" destId="{2738C6AB-4267-4E4C-9296-65A06F677F8B}" srcOrd="0" destOrd="0" parTransId="{6EA2284C-9DC7-4FF3-8D7B-A74005D54850}" sibTransId="{E18279B4-1794-4D19-9A0C-D1A3611CA936}"/>
    <dgm:cxn modelId="{7E992CF7-03DE-46A3-9B10-2949C7C6183E}" type="presOf" srcId="{D61F903B-3B80-476C-A19B-195650B6BC6F}" destId="{D839A253-E2C3-4F8E-9602-4622AB8C16A8}" srcOrd="0" destOrd="0" presId="urn:microsoft.com/office/officeart/2005/8/layout/list1"/>
    <dgm:cxn modelId="{99C5B1AF-D8CC-420E-87B9-2BF9A779283A}" type="presOf" srcId="{2738C6AB-4267-4E4C-9296-65A06F677F8B}" destId="{95E9F5AB-9D63-42D2-B67B-5FD7B939848F}" srcOrd="1" destOrd="0" presId="urn:microsoft.com/office/officeart/2005/8/layout/list1"/>
    <dgm:cxn modelId="{19C0A9CF-2A6E-4EB4-8DAE-7081C056C693}" srcId="{D61F903B-3B80-476C-A19B-195650B6BC6F}" destId="{ABBCAF36-874B-4925-8EBC-415861997259}" srcOrd="1" destOrd="0" parTransId="{C02E6494-6C3B-4518-8F42-D7BAE5409122}" sibTransId="{34A39C66-3458-4252-A820-936B21F0C0C1}"/>
    <dgm:cxn modelId="{FA346E0A-84EA-47CF-BDF8-9D77305B78F7}" type="presOf" srcId="{ABBCAF36-874B-4925-8EBC-415861997259}" destId="{795CAE14-C90E-4801-AFEF-F4B184373D17}" srcOrd="0" destOrd="0" presId="urn:microsoft.com/office/officeart/2005/8/layout/list1"/>
    <dgm:cxn modelId="{CC5DE238-2F1B-4004-86F3-3E55391C7607}" type="presOf" srcId="{2738C6AB-4267-4E4C-9296-65A06F677F8B}" destId="{BCD2A226-16F2-4028-8411-725B4C8A5C6F}" srcOrd="0" destOrd="0" presId="urn:microsoft.com/office/officeart/2005/8/layout/list1"/>
    <dgm:cxn modelId="{A6C941B5-A93E-417C-88D3-A2CF987940FD}" type="presOf" srcId="{ABBCAF36-874B-4925-8EBC-415861997259}" destId="{EBEB4FF8-2135-47C3-8779-67A38264B15D}" srcOrd="1" destOrd="0" presId="urn:microsoft.com/office/officeart/2005/8/layout/list1"/>
    <dgm:cxn modelId="{846CAA05-8901-4038-9CD2-0021F3F4C269}" type="presParOf" srcId="{D839A253-E2C3-4F8E-9602-4622AB8C16A8}" destId="{E96D1713-7434-451B-AC3F-CA8AF63FA0A3}" srcOrd="0" destOrd="0" presId="urn:microsoft.com/office/officeart/2005/8/layout/list1"/>
    <dgm:cxn modelId="{0C9CF83E-939E-4A3B-B740-FFBF7A2545F6}" type="presParOf" srcId="{E96D1713-7434-451B-AC3F-CA8AF63FA0A3}" destId="{BCD2A226-16F2-4028-8411-725B4C8A5C6F}" srcOrd="0" destOrd="0" presId="urn:microsoft.com/office/officeart/2005/8/layout/list1"/>
    <dgm:cxn modelId="{F17CEBEF-57D5-43C7-8311-0DACAAB46B2C}" type="presParOf" srcId="{E96D1713-7434-451B-AC3F-CA8AF63FA0A3}" destId="{95E9F5AB-9D63-42D2-B67B-5FD7B939848F}" srcOrd="1" destOrd="0" presId="urn:microsoft.com/office/officeart/2005/8/layout/list1"/>
    <dgm:cxn modelId="{C8AF43DC-5723-418B-9B68-54F57108C515}" type="presParOf" srcId="{D839A253-E2C3-4F8E-9602-4622AB8C16A8}" destId="{3130EC81-34DA-44E6-A88E-C1F9F448F01F}" srcOrd="1" destOrd="0" presId="urn:microsoft.com/office/officeart/2005/8/layout/list1"/>
    <dgm:cxn modelId="{355FA53A-3FC0-472A-8D80-B827A1E60A2F}" type="presParOf" srcId="{D839A253-E2C3-4F8E-9602-4622AB8C16A8}" destId="{655395B3-A45C-46FD-9B1B-A5FE7074978D}" srcOrd="2" destOrd="0" presId="urn:microsoft.com/office/officeart/2005/8/layout/list1"/>
    <dgm:cxn modelId="{729509A4-EA3F-4AD7-B773-D0D758038E63}" type="presParOf" srcId="{D839A253-E2C3-4F8E-9602-4622AB8C16A8}" destId="{CAAD92E1-3E17-4B81-AD2C-AEE80CC080AC}" srcOrd="3" destOrd="0" presId="urn:microsoft.com/office/officeart/2005/8/layout/list1"/>
    <dgm:cxn modelId="{D69BCDA4-6EC4-4777-B8EB-2D99D7C7EDD9}" type="presParOf" srcId="{D839A253-E2C3-4F8E-9602-4622AB8C16A8}" destId="{4DB9D561-8147-40AB-9916-262C7B599F5B}" srcOrd="4" destOrd="0" presId="urn:microsoft.com/office/officeart/2005/8/layout/list1"/>
    <dgm:cxn modelId="{CB980B13-E707-4E4F-9B1C-BDEF672FF9ED}" type="presParOf" srcId="{4DB9D561-8147-40AB-9916-262C7B599F5B}" destId="{795CAE14-C90E-4801-AFEF-F4B184373D17}" srcOrd="0" destOrd="0" presId="urn:microsoft.com/office/officeart/2005/8/layout/list1"/>
    <dgm:cxn modelId="{EC0A4CDA-5D55-4154-B077-68B0AF08CFA8}" type="presParOf" srcId="{4DB9D561-8147-40AB-9916-262C7B599F5B}" destId="{EBEB4FF8-2135-47C3-8779-67A38264B15D}" srcOrd="1" destOrd="0" presId="urn:microsoft.com/office/officeart/2005/8/layout/list1"/>
    <dgm:cxn modelId="{891CFE94-700B-4979-956B-B8E2D01BBB81}" type="presParOf" srcId="{D839A253-E2C3-4F8E-9602-4622AB8C16A8}" destId="{2AF7B65D-2FA6-4620-A566-BD0A75348EDC}" srcOrd="5" destOrd="0" presId="urn:microsoft.com/office/officeart/2005/8/layout/list1"/>
    <dgm:cxn modelId="{895B463D-C02D-423B-8603-321E3230D346}" type="presParOf" srcId="{D839A253-E2C3-4F8E-9602-4622AB8C16A8}" destId="{E1D98F36-3BB6-4999-AC88-630A1D2ED081}"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1F903B-3B80-476C-A19B-195650B6BC6F}" type="doc">
      <dgm:prSet loTypeId="urn:microsoft.com/office/officeart/2005/8/layout/list1" loCatId="list" qsTypeId="urn:microsoft.com/office/officeart/2005/8/quickstyle/simple3" qsCatId="simple" csTypeId="urn:microsoft.com/office/officeart/2005/8/colors/accent1_3" csCatId="accent1" phldr="1"/>
      <dgm:spPr/>
    </dgm:pt>
    <dgm:pt modelId="{ABBCAF36-874B-4925-8EBC-415861997259}">
      <dgm:prSet phldrT="[文本]" custT="1"/>
      <dgm:spPr>
        <a:solidFill>
          <a:schemeClr val="accent1">
            <a:lumMod val="75000"/>
          </a:schemeClr>
        </a:solidFill>
      </dgm:spPr>
      <dgm:t>
        <a:bodyPr/>
        <a:lstStyle/>
        <a:p>
          <a:pPr algn="l"/>
          <a:r>
            <a:rPr lang="zh-CN" altLang="en-US" sz="1800" b="1" dirty="0" smtClean="0">
              <a:latin typeface="+mn-ea"/>
              <a:ea typeface="+mn-ea"/>
            </a:rPr>
            <a:t>报表管理</a:t>
          </a:r>
          <a:r>
            <a:rPr lang="zh-CN" altLang="en-US" sz="1800" b="0" dirty="0" smtClean="0">
              <a:latin typeface="+mn-ea"/>
              <a:ea typeface="+mn-ea"/>
            </a:rPr>
            <a:t>：对月、季度、年耗电量、制冷量、耗水量等信息导出报表，可供日常管理使用。</a:t>
          </a:r>
          <a:endParaRPr lang="zh-CN" altLang="en-US" sz="1800" dirty="0">
            <a:latin typeface="+mn-ea"/>
            <a:ea typeface="+mn-ea"/>
          </a:endParaRPr>
        </a:p>
      </dgm:t>
    </dgm:pt>
    <dgm:pt modelId="{C02E6494-6C3B-4518-8F42-D7BAE5409122}" type="parTrans" cxnId="{19C0A9CF-2A6E-4EB4-8DAE-7081C056C693}">
      <dgm:prSet/>
      <dgm:spPr/>
      <dgm:t>
        <a:bodyPr/>
        <a:lstStyle/>
        <a:p>
          <a:endParaRPr lang="zh-CN" altLang="en-US"/>
        </a:p>
      </dgm:t>
    </dgm:pt>
    <dgm:pt modelId="{34A39C66-3458-4252-A820-936B21F0C0C1}" type="sibTrans" cxnId="{19C0A9CF-2A6E-4EB4-8DAE-7081C056C693}">
      <dgm:prSet/>
      <dgm:spPr/>
      <dgm:t>
        <a:bodyPr/>
        <a:lstStyle/>
        <a:p>
          <a:endParaRPr lang="zh-CN" altLang="en-US"/>
        </a:p>
      </dgm:t>
    </dgm:pt>
    <dgm:pt modelId="{11426FA4-ADBA-4AEE-A6BF-EC1D3A07D8DE}">
      <dgm:prSet phldrT="[文本]" custT="1"/>
      <dgm:spPr>
        <a:solidFill>
          <a:schemeClr val="accent1">
            <a:lumMod val="75000"/>
          </a:schemeClr>
        </a:solidFill>
      </dgm:spPr>
      <dgm:t>
        <a:bodyPr/>
        <a:lstStyle/>
        <a:p>
          <a:pPr algn="l"/>
          <a:r>
            <a:rPr lang="zh-CN" altLang="en-US" sz="1800" b="1" dirty="0" smtClean="0">
              <a:solidFill>
                <a:schemeClr val="tx1"/>
              </a:solidFill>
              <a:latin typeface="+mn-ea"/>
              <a:ea typeface="+mn-ea"/>
            </a:rPr>
            <a:t>节能评估</a:t>
          </a:r>
          <a:r>
            <a:rPr lang="zh-CN" altLang="en-US" sz="1800" dirty="0" smtClean="0">
              <a:latin typeface="+mn-ea"/>
              <a:ea typeface="+mn-ea"/>
            </a:rPr>
            <a:t>：通过对比建筑节能标准分析园区的能耗水平，计算节能量，对于超出标准的区域针对性的提供节能减排措施。</a:t>
          </a:r>
          <a:endParaRPr lang="zh-CN" altLang="en-US" sz="1800" b="0" dirty="0">
            <a:latin typeface="+mn-ea"/>
            <a:ea typeface="+mn-ea"/>
          </a:endParaRPr>
        </a:p>
      </dgm:t>
    </dgm:pt>
    <dgm:pt modelId="{1CDBA02F-483C-42D7-B803-7C823DB568F1}" type="parTrans" cxnId="{FB9C0147-EF05-4DF3-B96F-8C6C6A34F872}">
      <dgm:prSet/>
      <dgm:spPr/>
      <dgm:t>
        <a:bodyPr/>
        <a:lstStyle/>
        <a:p>
          <a:endParaRPr lang="zh-CN" altLang="en-US"/>
        </a:p>
      </dgm:t>
    </dgm:pt>
    <dgm:pt modelId="{02EC1579-CA50-4415-82D7-FBCC16961B85}" type="sibTrans" cxnId="{FB9C0147-EF05-4DF3-B96F-8C6C6A34F872}">
      <dgm:prSet/>
      <dgm:spPr/>
      <dgm:t>
        <a:bodyPr/>
        <a:lstStyle/>
        <a:p>
          <a:endParaRPr lang="zh-CN" altLang="en-US"/>
        </a:p>
      </dgm:t>
    </dgm:pt>
    <dgm:pt modelId="{D839A253-E2C3-4F8E-9602-4622AB8C16A8}" type="pres">
      <dgm:prSet presAssocID="{D61F903B-3B80-476C-A19B-195650B6BC6F}" presName="linear" presStyleCnt="0">
        <dgm:presLayoutVars>
          <dgm:dir/>
          <dgm:animLvl val="lvl"/>
          <dgm:resizeHandles val="exact"/>
        </dgm:presLayoutVars>
      </dgm:prSet>
      <dgm:spPr/>
    </dgm:pt>
    <dgm:pt modelId="{4DB9D561-8147-40AB-9916-262C7B599F5B}" type="pres">
      <dgm:prSet presAssocID="{ABBCAF36-874B-4925-8EBC-415861997259}" presName="parentLin" presStyleCnt="0"/>
      <dgm:spPr/>
    </dgm:pt>
    <dgm:pt modelId="{795CAE14-C90E-4801-AFEF-F4B184373D17}" type="pres">
      <dgm:prSet presAssocID="{ABBCAF36-874B-4925-8EBC-415861997259}" presName="parentLeftMargin" presStyleLbl="node1" presStyleIdx="0" presStyleCnt="2"/>
      <dgm:spPr/>
      <dgm:t>
        <a:bodyPr/>
        <a:lstStyle/>
        <a:p>
          <a:endParaRPr lang="zh-CN" altLang="en-US"/>
        </a:p>
      </dgm:t>
    </dgm:pt>
    <dgm:pt modelId="{EBEB4FF8-2135-47C3-8779-67A38264B15D}" type="pres">
      <dgm:prSet presAssocID="{ABBCAF36-874B-4925-8EBC-415861997259}" presName="parentText" presStyleLbl="node1" presStyleIdx="0" presStyleCnt="2" custScaleX="142857">
        <dgm:presLayoutVars>
          <dgm:chMax val="0"/>
          <dgm:bulletEnabled val="1"/>
        </dgm:presLayoutVars>
      </dgm:prSet>
      <dgm:spPr/>
      <dgm:t>
        <a:bodyPr/>
        <a:lstStyle/>
        <a:p>
          <a:endParaRPr lang="zh-CN" altLang="en-US"/>
        </a:p>
      </dgm:t>
    </dgm:pt>
    <dgm:pt modelId="{2AF7B65D-2FA6-4620-A566-BD0A75348EDC}" type="pres">
      <dgm:prSet presAssocID="{ABBCAF36-874B-4925-8EBC-415861997259}" presName="negativeSpace" presStyleCnt="0"/>
      <dgm:spPr/>
    </dgm:pt>
    <dgm:pt modelId="{E1D98F36-3BB6-4999-AC88-630A1D2ED081}" type="pres">
      <dgm:prSet presAssocID="{ABBCAF36-874B-4925-8EBC-415861997259}" presName="childText" presStyleLbl="conFgAcc1" presStyleIdx="0" presStyleCnt="2">
        <dgm:presLayoutVars>
          <dgm:bulletEnabled val="1"/>
        </dgm:presLayoutVars>
      </dgm:prSet>
      <dgm:spPr/>
    </dgm:pt>
    <dgm:pt modelId="{1779D4FA-A7FA-4A09-A46B-386E3C110E61}" type="pres">
      <dgm:prSet presAssocID="{34A39C66-3458-4252-A820-936B21F0C0C1}" presName="spaceBetweenRectangles" presStyleCnt="0"/>
      <dgm:spPr/>
    </dgm:pt>
    <dgm:pt modelId="{C89515ED-E780-413D-8CC7-38D8E91BFE0C}" type="pres">
      <dgm:prSet presAssocID="{11426FA4-ADBA-4AEE-A6BF-EC1D3A07D8DE}" presName="parentLin" presStyleCnt="0"/>
      <dgm:spPr/>
    </dgm:pt>
    <dgm:pt modelId="{4B8A4D36-6630-4564-A41E-FD1C73132649}" type="pres">
      <dgm:prSet presAssocID="{11426FA4-ADBA-4AEE-A6BF-EC1D3A07D8DE}" presName="parentLeftMargin" presStyleLbl="node1" presStyleIdx="0" presStyleCnt="2"/>
      <dgm:spPr/>
      <dgm:t>
        <a:bodyPr/>
        <a:lstStyle/>
        <a:p>
          <a:endParaRPr lang="zh-CN" altLang="en-US"/>
        </a:p>
      </dgm:t>
    </dgm:pt>
    <dgm:pt modelId="{F9F0FB99-B4B0-41CA-BAA8-861F12DEBF95}" type="pres">
      <dgm:prSet presAssocID="{11426FA4-ADBA-4AEE-A6BF-EC1D3A07D8DE}" presName="parentText" presStyleLbl="node1" presStyleIdx="1" presStyleCnt="2" custScaleX="142857" custScaleY="119076">
        <dgm:presLayoutVars>
          <dgm:chMax val="0"/>
          <dgm:bulletEnabled val="1"/>
        </dgm:presLayoutVars>
      </dgm:prSet>
      <dgm:spPr/>
      <dgm:t>
        <a:bodyPr/>
        <a:lstStyle/>
        <a:p>
          <a:endParaRPr lang="zh-CN" altLang="en-US"/>
        </a:p>
      </dgm:t>
    </dgm:pt>
    <dgm:pt modelId="{988B082B-A744-49FC-8494-07A1447316FF}" type="pres">
      <dgm:prSet presAssocID="{11426FA4-ADBA-4AEE-A6BF-EC1D3A07D8DE}" presName="negativeSpace" presStyleCnt="0"/>
      <dgm:spPr/>
    </dgm:pt>
    <dgm:pt modelId="{C8125899-F4E2-40F6-8458-12966E5A2CC2}" type="pres">
      <dgm:prSet presAssocID="{11426FA4-ADBA-4AEE-A6BF-EC1D3A07D8DE}" presName="childText" presStyleLbl="conFgAcc1" presStyleIdx="1" presStyleCnt="2">
        <dgm:presLayoutVars>
          <dgm:bulletEnabled val="1"/>
        </dgm:presLayoutVars>
      </dgm:prSet>
      <dgm:spPr/>
    </dgm:pt>
  </dgm:ptLst>
  <dgm:cxnLst>
    <dgm:cxn modelId="{19C0A9CF-2A6E-4EB4-8DAE-7081C056C693}" srcId="{D61F903B-3B80-476C-A19B-195650B6BC6F}" destId="{ABBCAF36-874B-4925-8EBC-415861997259}" srcOrd="0" destOrd="0" parTransId="{C02E6494-6C3B-4518-8F42-D7BAE5409122}" sibTransId="{34A39C66-3458-4252-A820-936B21F0C0C1}"/>
    <dgm:cxn modelId="{561A585B-49D4-4B3D-8596-67CE24EC4C90}" type="presOf" srcId="{ABBCAF36-874B-4925-8EBC-415861997259}" destId="{795CAE14-C90E-4801-AFEF-F4B184373D17}" srcOrd="0" destOrd="0" presId="urn:microsoft.com/office/officeart/2005/8/layout/list1"/>
    <dgm:cxn modelId="{89BC7E28-2C45-4197-B69A-502617CA23F8}" type="presOf" srcId="{11426FA4-ADBA-4AEE-A6BF-EC1D3A07D8DE}" destId="{4B8A4D36-6630-4564-A41E-FD1C73132649}" srcOrd="0" destOrd="0" presId="urn:microsoft.com/office/officeart/2005/8/layout/list1"/>
    <dgm:cxn modelId="{0086AA2F-6E62-4C7F-91A3-5C2A50999BC8}" type="presOf" srcId="{ABBCAF36-874B-4925-8EBC-415861997259}" destId="{EBEB4FF8-2135-47C3-8779-67A38264B15D}" srcOrd="1" destOrd="0" presId="urn:microsoft.com/office/officeart/2005/8/layout/list1"/>
    <dgm:cxn modelId="{05EF3496-567C-473E-94E5-75DE14E80958}" type="presOf" srcId="{D61F903B-3B80-476C-A19B-195650B6BC6F}" destId="{D839A253-E2C3-4F8E-9602-4622AB8C16A8}" srcOrd="0" destOrd="0" presId="urn:microsoft.com/office/officeart/2005/8/layout/list1"/>
    <dgm:cxn modelId="{FB9C0147-EF05-4DF3-B96F-8C6C6A34F872}" srcId="{D61F903B-3B80-476C-A19B-195650B6BC6F}" destId="{11426FA4-ADBA-4AEE-A6BF-EC1D3A07D8DE}" srcOrd="1" destOrd="0" parTransId="{1CDBA02F-483C-42D7-B803-7C823DB568F1}" sibTransId="{02EC1579-CA50-4415-82D7-FBCC16961B85}"/>
    <dgm:cxn modelId="{8A68984E-0E88-4601-9FEF-D78F13BCAE67}" type="presOf" srcId="{11426FA4-ADBA-4AEE-A6BF-EC1D3A07D8DE}" destId="{F9F0FB99-B4B0-41CA-BAA8-861F12DEBF95}" srcOrd="1" destOrd="0" presId="urn:microsoft.com/office/officeart/2005/8/layout/list1"/>
    <dgm:cxn modelId="{4609CC32-8F98-4412-91A9-103CC4F3225F}" type="presParOf" srcId="{D839A253-E2C3-4F8E-9602-4622AB8C16A8}" destId="{4DB9D561-8147-40AB-9916-262C7B599F5B}" srcOrd="0" destOrd="0" presId="urn:microsoft.com/office/officeart/2005/8/layout/list1"/>
    <dgm:cxn modelId="{8B308F21-EA53-4EED-B7BE-289FE05D63EB}" type="presParOf" srcId="{4DB9D561-8147-40AB-9916-262C7B599F5B}" destId="{795CAE14-C90E-4801-AFEF-F4B184373D17}" srcOrd="0" destOrd="0" presId="urn:microsoft.com/office/officeart/2005/8/layout/list1"/>
    <dgm:cxn modelId="{372DF183-381F-4FB0-89E8-03E917A0979C}" type="presParOf" srcId="{4DB9D561-8147-40AB-9916-262C7B599F5B}" destId="{EBEB4FF8-2135-47C3-8779-67A38264B15D}" srcOrd="1" destOrd="0" presId="urn:microsoft.com/office/officeart/2005/8/layout/list1"/>
    <dgm:cxn modelId="{C9EC4313-C58C-499E-98CD-FE83F645E4AD}" type="presParOf" srcId="{D839A253-E2C3-4F8E-9602-4622AB8C16A8}" destId="{2AF7B65D-2FA6-4620-A566-BD0A75348EDC}" srcOrd="1" destOrd="0" presId="urn:microsoft.com/office/officeart/2005/8/layout/list1"/>
    <dgm:cxn modelId="{44D95653-1297-4E28-B96F-8FF34A65676B}" type="presParOf" srcId="{D839A253-E2C3-4F8E-9602-4622AB8C16A8}" destId="{E1D98F36-3BB6-4999-AC88-630A1D2ED081}" srcOrd="2" destOrd="0" presId="urn:microsoft.com/office/officeart/2005/8/layout/list1"/>
    <dgm:cxn modelId="{0FD74C01-BB11-4EBA-97A3-86E4E6FD8A74}" type="presParOf" srcId="{D839A253-E2C3-4F8E-9602-4622AB8C16A8}" destId="{1779D4FA-A7FA-4A09-A46B-386E3C110E61}" srcOrd="3" destOrd="0" presId="urn:microsoft.com/office/officeart/2005/8/layout/list1"/>
    <dgm:cxn modelId="{EC014F07-53F4-4BD4-B5C1-A841EF361C2E}" type="presParOf" srcId="{D839A253-E2C3-4F8E-9602-4622AB8C16A8}" destId="{C89515ED-E780-413D-8CC7-38D8E91BFE0C}" srcOrd="4" destOrd="0" presId="urn:microsoft.com/office/officeart/2005/8/layout/list1"/>
    <dgm:cxn modelId="{1B6703F8-3419-49BF-93FC-E05739833C86}" type="presParOf" srcId="{C89515ED-E780-413D-8CC7-38D8E91BFE0C}" destId="{4B8A4D36-6630-4564-A41E-FD1C73132649}" srcOrd="0" destOrd="0" presId="urn:microsoft.com/office/officeart/2005/8/layout/list1"/>
    <dgm:cxn modelId="{D159EB63-5D60-4D53-9436-B99CE1FF45FE}" type="presParOf" srcId="{C89515ED-E780-413D-8CC7-38D8E91BFE0C}" destId="{F9F0FB99-B4B0-41CA-BAA8-861F12DEBF95}" srcOrd="1" destOrd="0" presId="urn:microsoft.com/office/officeart/2005/8/layout/list1"/>
    <dgm:cxn modelId="{89806E78-82A6-4AB5-A1BE-CAFF8DB0C345}" type="presParOf" srcId="{D839A253-E2C3-4F8E-9602-4622AB8C16A8}" destId="{988B082B-A744-49FC-8494-07A1447316FF}" srcOrd="5" destOrd="0" presId="urn:microsoft.com/office/officeart/2005/8/layout/list1"/>
    <dgm:cxn modelId="{333709BB-5469-4457-8567-71838395966A}" type="presParOf" srcId="{D839A253-E2C3-4F8E-9602-4622AB8C16A8}" destId="{C8125899-F4E2-40F6-8458-12966E5A2CC2}" srcOrd="6" destOrd="0" presId="urn:microsoft.com/office/officeart/2005/8/layout/list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buFont typeface="Arial" pitchFamily="34" charset="0"/>
              <a:buNone/>
              <a:defRPr>
                <a:latin typeface="Arial" pitchFamily="34" charset="0"/>
              </a:defRPr>
            </a:lvl1pPr>
          </a:lstStyle>
          <a:p>
            <a:pPr>
              <a:defRPr/>
            </a:pPr>
            <a:fld id="{A6273879-70D9-465A-B0F1-34540AD4E4B9}" type="datetime1">
              <a:rPr lang="zh-CN" altLang="en-US"/>
              <a:pPr>
                <a:defRPr/>
              </a:pPr>
              <a:t>2016/1/11</a:t>
            </a:fld>
            <a:endParaRPr lang="en-US" sz="1200"/>
          </a:p>
        </p:txBody>
      </p:sp>
      <p:sp>
        <p:nvSpPr>
          <p:cNvPr id="51204"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41989" name="Rectangle 5"/>
          <p:cNvSpPr>
            <a:spLocks noGrp="1" noRot="1" noChangeAspect="1" noChangeArrowheads="1"/>
          </p:cNvSpPr>
          <p:nvPr/>
        </p:nvSpPr>
        <p:spPr bwMode="auto">
          <a:xfrm>
            <a:off x="685800" y="4343400"/>
            <a:ext cx="5486400" cy="4114800"/>
          </a:xfrm>
          <a:prstGeom prst="rect">
            <a:avLst/>
          </a:prstGeom>
          <a:noFill/>
          <a:ln>
            <a:noFill/>
          </a:ln>
          <a:extLst>
            <a:ext uri="{909E8E84-426E-40DD-AFC4-6F175D3DCCD1}"/>
            <a:ext uri="{91240B29-F687-4F45-9708-019B960494DF}"/>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buFont typeface="Arial" panose="020B0604020202020204" pitchFamily="34" charset="0"/>
              <a:buNone/>
              <a:defRPr/>
            </a:pPr>
            <a:r>
              <a:rPr lang="zh-CN" altLang="en-US" sz="1200" smtClean="0"/>
              <a:t>单击此处编辑母版文本样式</a:t>
            </a:r>
          </a:p>
          <a:p>
            <a:pPr>
              <a:spcBef>
                <a:spcPct val="30000"/>
              </a:spcBef>
              <a:buFont typeface="Arial" panose="020B0604020202020204" pitchFamily="34" charset="0"/>
              <a:buNone/>
              <a:defRPr/>
            </a:pPr>
            <a:r>
              <a:rPr lang="zh-CN" altLang="en-US" sz="1200" smtClean="0"/>
              <a:t>第二级</a:t>
            </a:r>
          </a:p>
          <a:p>
            <a:pPr>
              <a:spcBef>
                <a:spcPct val="30000"/>
              </a:spcBef>
              <a:buFont typeface="Arial" panose="020B0604020202020204" pitchFamily="34" charset="0"/>
              <a:buNone/>
              <a:defRPr/>
            </a:pPr>
            <a:r>
              <a:rPr lang="zh-CN" altLang="en-US" sz="1200" smtClean="0"/>
              <a:t>第三级</a:t>
            </a:r>
          </a:p>
          <a:p>
            <a:pPr>
              <a:spcBef>
                <a:spcPct val="30000"/>
              </a:spcBef>
              <a:buFont typeface="Arial" panose="020B0604020202020204" pitchFamily="34" charset="0"/>
              <a:buNone/>
              <a:defRPr/>
            </a:pPr>
            <a:r>
              <a:rPr lang="zh-CN" altLang="en-US" sz="1200" smtClean="0"/>
              <a:t>第四级</a:t>
            </a:r>
          </a:p>
          <a:p>
            <a:pPr>
              <a:spcBef>
                <a:spcPct val="30000"/>
              </a:spcBef>
              <a:buFont typeface="Arial" panose="020B0604020202020204" pitchFamily="34" charset="0"/>
              <a:buNone/>
              <a:defRPr/>
            </a:pPr>
            <a:r>
              <a:rPr lang="zh-CN" altLang="en-US" sz="1200"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buFont typeface="Arial" pitchFamily="34" charset="0"/>
              <a:buNone/>
              <a:defRPr smtClean="0"/>
            </a:lvl1pPr>
          </a:lstStyle>
          <a:p>
            <a:pPr>
              <a:defRPr/>
            </a:pPr>
            <a:fld id="{C47B6AF3-24C3-43FD-AABB-B3435E2C02C5}" type="slidenum">
              <a:rPr lang="zh-CN" altLang="en-US"/>
              <a:pPr>
                <a:defRPr/>
              </a:pPr>
              <a:t>‹#›</a:t>
            </a:fld>
            <a:endParaRPr lang="en-US" altLang="zh-CN" sz="1200"/>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smtClean="0">
              <a:sym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ext Box 6"/>
          <p:cNvSpPr>
            <a:spLocks noChangeArrowheads="1"/>
          </p:cNvSpPr>
          <p:nvPr/>
        </p:nvSpPr>
        <p:spPr bwMode="auto">
          <a:xfrm>
            <a:off x="215900" y="6408738"/>
            <a:ext cx="10260013" cy="5492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defRPr/>
            </a:pPr>
            <a:r>
              <a:rPr lang="zh-CN" altLang="en-US" sz="1200" b="1" smtClean="0">
                <a:solidFill>
                  <a:srgbClr val="5F5F5F"/>
                </a:solidFill>
                <a:ea typeface="黑体" panose="02010609060101010101" pitchFamily="49" charset="-122"/>
              </a:rPr>
              <a:t>聚合点滴 创生无限</a:t>
            </a:r>
            <a:r>
              <a:rPr lang="zh-CN" altLang="en-US" sz="1200" smtClean="0">
                <a:solidFill>
                  <a:srgbClr val="5F5F5F"/>
                </a:solidFill>
                <a:ea typeface="黑体" panose="02010609060101010101" pitchFamily="49" charset="-122"/>
              </a:rPr>
              <a:t>  </a:t>
            </a:r>
            <a:r>
              <a:rPr lang="en-US" altLang="zh-CN" sz="1200" b="1" smtClean="0">
                <a:solidFill>
                  <a:srgbClr val="B2B2B2"/>
                </a:solidFill>
                <a:sym typeface="Arial" panose="020B0604020202020204" pitchFamily="34" charset="0"/>
              </a:rPr>
              <a:t>Going Green, Investing Green</a:t>
            </a:r>
            <a:r>
              <a:rPr lang="en-US" altLang="zh-CN" sz="1200" b="1" smtClean="0">
                <a:solidFill>
                  <a:srgbClr val="5F5F5F"/>
                </a:solidFill>
                <a:sym typeface="Arial" panose="020B0604020202020204" pitchFamily="34" charset="0"/>
              </a:rPr>
              <a:t> </a:t>
            </a:r>
            <a:r>
              <a:rPr lang="en-US" altLang="zh-CN" sz="1200" b="1" smtClean="0">
                <a:solidFill>
                  <a:srgbClr val="808080"/>
                </a:solidFill>
                <a:sym typeface="Arial" panose="020B0604020202020204" pitchFamily="34" charset="0"/>
              </a:rPr>
              <a:t>                                                                                        </a:t>
            </a:r>
            <a:r>
              <a:rPr lang="en-US" altLang="zh-CN" sz="1200" b="1" smtClean="0">
                <a:solidFill>
                  <a:srgbClr val="0A50A1"/>
                </a:solidFill>
                <a:sym typeface="Arial" panose="020B0604020202020204" pitchFamily="34" charset="0"/>
              </a:rPr>
              <a:t>www. cecep. cn</a:t>
            </a:r>
            <a:endParaRPr lang="zh-CN" altLang="en-US" sz="1200" b="1" smtClean="0">
              <a:solidFill>
                <a:srgbClr val="0A50A1"/>
              </a:solidFill>
              <a:sym typeface="Arial" panose="020B0604020202020204" pitchFamily="34" charset="0"/>
            </a:endParaRPr>
          </a:p>
          <a:p>
            <a:pPr>
              <a:spcBef>
                <a:spcPct val="50000"/>
              </a:spcBef>
              <a:buFont typeface="Arial" panose="020B0604020202020204" pitchFamily="34" charset="0"/>
              <a:buNone/>
              <a:defRPr/>
            </a:pPr>
            <a:endParaRPr lang="zh-CN" altLang="en-US" sz="1200" b="1" smtClean="0">
              <a:solidFill>
                <a:srgbClr val="808080"/>
              </a:solidFill>
              <a:sym typeface="Arial" panose="020B0604020202020204" pitchFamily="34" charset="0"/>
            </a:endParaRPr>
          </a:p>
        </p:txBody>
      </p:sp>
      <p:pic>
        <p:nvPicPr>
          <p:cNvPr id="1027" name="Picture 7" descr="新节能标志"/>
          <p:cNvPicPr>
            <a:picLocks noChangeAspect="1" noChangeArrowheads="1"/>
          </p:cNvPicPr>
          <p:nvPr/>
        </p:nvPicPr>
        <p:blipFill>
          <a:blip r:embed="rId14" cstate="print"/>
          <a:srcRect/>
          <a:stretch>
            <a:fillRect/>
          </a:stretch>
        </p:blipFill>
        <p:spPr bwMode="auto">
          <a:xfrm>
            <a:off x="5940425" y="185738"/>
            <a:ext cx="2916238" cy="795337"/>
          </a:xfrm>
          <a:prstGeom prst="rect">
            <a:avLst/>
          </a:prstGeom>
          <a:noFill/>
          <a:ln w="9525">
            <a:noFill/>
            <a:miter lim="800000"/>
            <a:headEnd/>
            <a:tailEnd/>
          </a:ln>
        </p:spPr>
      </p:pic>
      <p:sp>
        <p:nvSpPr>
          <p:cNvPr id="1028" name="Line 8"/>
          <p:cNvSpPr>
            <a:spLocks noChangeShapeType="1"/>
          </p:cNvSpPr>
          <p:nvPr/>
        </p:nvSpPr>
        <p:spPr bwMode="auto">
          <a:xfrm flipH="1">
            <a:off x="468313" y="620713"/>
            <a:ext cx="5472112" cy="1587"/>
          </a:xfrm>
          <a:prstGeom prst="line">
            <a:avLst/>
          </a:prstGeom>
          <a:noFill/>
          <a:ln w="25400">
            <a:solidFill>
              <a:schemeClr val="hlink"/>
            </a:solidFill>
            <a:round/>
            <a:headEnd/>
            <a:tailEnd/>
          </a:ln>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eaLnBrk="0" fontAlgn="base" hangingPunct="0">
        <a:spcBef>
          <a:spcPct val="20000"/>
        </a:spcBef>
        <a:spcAft>
          <a:spcPct val="0"/>
        </a:spcAft>
        <a:buChar char="•"/>
        <a:defRPr sz="3200">
          <a:solidFill>
            <a:schemeClr val="tx1"/>
          </a:solidFill>
          <a:latin typeface="+mn-lt"/>
          <a:ea typeface="+mn-ea"/>
          <a:cs typeface="+mn-cs"/>
          <a:sym typeface="Arial" pitchFamily="34" charset="0"/>
        </a:defRPr>
      </a:lvl1pPr>
      <a:lvl2pPr marL="742950" indent="-285750" algn="l" defTabSz="0" rtl="0" eaLnBrk="0" fontAlgn="base" hangingPunct="0">
        <a:spcBef>
          <a:spcPct val="20000"/>
        </a:spcBef>
        <a:spcAft>
          <a:spcPct val="0"/>
        </a:spcAft>
        <a:buChar char="–"/>
        <a:defRPr sz="2800">
          <a:solidFill>
            <a:schemeClr val="tx1"/>
          </a:solidFill>
          <a:latin typeface="+mn-lt"/>
          <a:ea typeface="+mn-ea"/>
          <a:sym typeface="Arial" pitchFamily="34" charset="0"/>
        </a:defRPr>
      </a:lvl2pPr>
      <a:lvl3pPr marL="1143000" indent="-228600" algn="l" defTabSz="0" rtl="0" eaLnBrk="0" fontAlgn="base" hangingPunct="0">
        <a:spcBef>
          <a:spcPct val="20000"/>
        </a:spcBef>
        <a:spcAft>
          <a:spcPct val="0"/>
        </a:spcAft>
        <a:buChar char="•"/>
        <a:defRPr sz="2400">
          <a:solidFill>
            <a:schemeClr val="tx1"/>
          </a:solidFill>
          <a:latin typeface="+mn-lt"/>
          <a:ea typeface="+mn-ea"/>
          <a:sym typeface="Arial" pitchFamily="34" charset="0"/>
        </a:defRPr>
      </a:lvl3pPr>
      <a:lvl4pPr marL="16002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4pPr>
      <a:lvl5pPr marL="20574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5pPr>
      <a:lvl6pPr marL="25146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6pPr>
      <a:lvl7pPr marL="29718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7pPr>
      <a:lvl8pPr marL="34290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8pPr>
      <a:lvl9pPr marL="38862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4.xml"/><Relationship Id="rId7" Type="http://schemas.openxmlformats.org/officeDocument/2006/relationships/image" Target="../media/image2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5.xml"/><Relationship Id="rId7" Type="http://schemas.openxmlformats.org/officeDocument/2006/relationships/image" Target="../media/image3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0" y="1844890"/>
            <a:ext cx="9144000" cy="871392"/>
          </a:xfrm>
          <a:prstGeom prst="rect">
            <a:avLst/>
          </a:prstGeom>
          <a:solidFill>
            <a:srgbClr val="F2F2F2">
              <a:alpha val="53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lnSpc>
                <a:spcPct val="150000"/>
              </a:lnSpc>
              <a:spcBef>
                <a:spcPts val="300"/>
              </a:spcBef>
              <a:spcAft>
                <a:spcPts val="300"/>
              </a:spcAft>
              <a:buFont typeface="Arial" panose="020B0604020202020204" pitchFamily="34" charset="0"/>
              <a:buNone/>
              <a:defRPr/>
            </a:pPr>
            <a:r>
              <a:rPr lang="zh-CN" altLang="en-US" sz="4000" b="1" dirty="0" smtClean="0">
                <a:solidFill>
                  <a:schemeClr val="accent6"/>
                </a:solidFill>
                <a:latin typeface="黑体" pitchFamily="49" charset="-122"/>
                <a:ea typeface="黑体" pitchFamily="49" charset="-122"/>
              </a:rPr>
              <a:t>智慧</a:t>
            </a:r>
            <a:r>
              <a:rPr lang="zh-CN" altLang="en-US" sz="4000" b="1" dirty="0" smtClean="0">
                <a:solidFill>
                  <a:schemeClr val="accent6"/>
                </a:solidFill>
                <a:latin typeface="黑体" pitchFamily="49" charset="-122"/>
                <a:ea typeface="黑体" pitchFamily="49" charset="-122"/>
              </a:rPr>
              <a:t>园区（云平台</a:t>
            </a:r>
            <a:r>
              <a:rPr lang="zh-CN" altLang="en-US" sz="4000" b="1" dirty="0" smtClean="0">
                <a:solidFill>
                  <a:schemeClr val="accent6"/>
                </a:solidFill>
                <a:latin typeface="黑体" pitchFamily="49" charset="-122"/>
                <a:ea typeface="黑体" pitchFamily="49" charset="-122"/>
              </a:rPr>
              <a:t>）方案</a:t>
            </a:r>
            <a:r>
              <a:rPr lang="zh-CN" altLang="en-US" sz="4000" b="1" dirty="0" smtClean="0">
                <a:solidFill>
                  <a:schemeClr val="accent6"/>
                </a:solidFill>
                <a:latin typeface="黑体" pitchFamily="49" charset="-122"/>
                <a:ea typeface="黑体" pitchFamily="49" charset="-122"/>
              </a:rPr>
              <a:t>及实践</a:t>
            </a:r>
            <a:endParaRPr lang="zh-CN" altLang="en-US" sz="4000" b="1" dirty="0">
              <a:solidFill>
                <a:schemeClr val="accent6"/>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51700" y="814022"/>
            <a:ext cx="831626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endParaRPr lang="en-US" altLang="zh-CN" sz="2000" b="1" dirty="0" smtClean="0">
              <a:solidFill>
                <a:schemeClr val="accent6"/>
              </a:solidFill>
              <a:latin typeface="+mn-ea"/>
              <a:ea typeface="+mn-ea"/>
              <a:cs typeface="Times New Roman" pitchFamily="18" charset="0"/>
            </a:endParaRPr>
          </a:p>
          <a:p>
            <a:pPr marL="0" marR="0" lvl="0" indent="304800" algn="l" defTabSz="914400" rtl="0" eaLnBrk="1" fontAlgn="base" latinLnBrk="0" hangingPunct="1">
              <a:lnSpc>
                <a:spcPct val="100000"/>
              </a:lnSpc>
              <a:spcBef>
                <a:spcPct val="0"/>
              </a:spcBef>
              <a:spcAft>
                <a:spcPct val="0"/>
              </a:spcAft>
              <a:buClrTx/>
              <a:buSzTx/>
              <a:buFontTx/>
              <a:buNone/>
              <a:tabLst/>
            </a:pPr>
            <a:r>
              <a:rPr lang="en-US" altLang="zh-CN" sz="2000" b="1" dirty="0" smtClean="0">
                <a:solidFill>
                  <a:schemeClr val="accent6"/>
                </a:solidFill>
                <a:latin typeface="+mn-ea"/>
                <a:ea typeface="+mn-ea"/>
                <a:cs typeface="Times New Roman" pitchFamily="18" charset="0"/>
              </a:rPr>
              <a:t>(3) </a:t>
            </a:r>
            <a:r>
              <a:rPr kumimoji="0" lang="zh-CN" altLang="en-US" sz="2000" b="1" i="0" u="none" strike="noStrike" cap="none" normalizeH="0" baseline="0" dirty="0" smtClean="0">
                <a:ln>
                  <a:noFill/>
                </a:ln>
                <a:solidFill>
                  <a:schemeClr val="accent6"/>
                </a:solidFill>
                <a:effectLst/>
                <a:latin typeface="+mn-ea"/>
                <a:ea typeface="+mn-ea"/>
                <a:cs typeface="Times New Roman" pitchFamily="18" charset="0"/>
              </a:rPr>
              <a:t>智慧管理服务</a:t>
            </a:r>
            <a:endParaRPr kumimoji="0" lang="en-US" altLang="zh-CN" sz="2000" b="1" i="0" u="none" strike="noStrike" cap="none" normalizeH="0" baseline="0" dirty="0" smtClean="0">
              <a:ln>
                <a:noFill/>
              </a:ln>
              <a:solidFill>
                <a:schemeClr val="accent6"/>
              </a:solidFill>
              <a:effectLst/>
              <a:latin typeface="+mn-ea"/>
              <a:ea typeface="+mn-ea"/>
              <a:cs typeface="Times New Roman" pitchFamily="18" charset="0"/>
            </a:endParaRPr>
          </a:p>
          <a:p>
            <a:pPr marL="0" marR="0" lvl="0" indent="304800" algn="l"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smtClean="0">
              <a:ln>
                <a:noFill/>
              </a:ln>
              <a:solidFill>
                <a:schemeClr val="accent6"/>
              </a:solidFill>
              <a:effectLst/>
              <a:latin typeface="+mn-ea"/>
              <a:ea typeface="+mn-ea"/>
              <a:cs typeface="Times New Roman" pitchFamily="18" charset="0"/>
            </a:endParaRPr>
          </a:p>
          <a:p>
            <a:pPr marL="0" marR="0" lvl="0" indent="304800" algn="l" defTabSz="914400" rtl="0" eaLnBrk="0" fontAlgn="base" latinLnBrk="0" hangingPunct="0">
              <a:lnSpc>
                <a:spcPct val="150000"/>
              </a:lnSpc>
              <a:spcBef>
                <a:spcPct val="0"/>
              </a:spcBef>
              <a:spcAft>
                <a:spcPct val="0"/>
              </a:spcAft>
              <a:buClrTx/>
              <a:buSzTx/>
              <a:buFontTx/>
              <a:buNone/>
              <a:tabLst/>
            </a:pPr>
            <a:r>
              <a:rPr kumimoji="0" lang="en-US" altLang="zh-CN" b="1" i="0" u="none" strike="noStrike" cap="none" normalizeH="0" baseline="0" dirty="0" smtClean="0">
                <a:ln>
                  <a:noFill/>
                </a:ln>
                <a:effectLst/>
                <a:latin typeface="+mn-ea"/>
                <a:ea typeface="+mn-ea"/>
                <a:cs typeface="Times New Roman" pitchFamily="18" charset="0"/>
              </a:rPr>
              <a:t>1)</a:t>
            </a:r>
            <a:r>
              <a:rPr kumimoji="0" lang="zh-CN" altLang="en-US" b="1" i="0" u="none" strike="noStrike" cap="none" normalizeH="0" baseline="0" dirty="0" smtClean="0">
                <a:ln>
                  <a:noFill/>
                </a:ln>
                <a:effectLst/>
                <a:latin typeface="+mn-ea"/>
                <a:ea typeface="+mn-ea"/>
                <a:cs typeface="Times New Roman" pitchFamily="18" charset="0"/>
              </a:rPr>
              <a:t>园区入住企业电子地图</a:t>
            </a:r>
            <a:endParaRPr kumimoji="0" lang="zh-CN" altLang="en-US" b="1" i="0" u="none" strike="noStrike" cap="none" normalizeH="0" baseline="0" dirty="0" smtClean="0">
              <a:ln>
                <a:noFill/>
              </a:ln>
              <a:effectLst/>
              <a:latin typeface="+mn-ea"/>
              <a:ea typeface="+mn-ea"/>
              <a:cs typeface="宋体" pitchFamily="2" charset="-122"/>
            </a:endParaRPr>
          </a:p>
          <a:p>
            <a:pPr marL="0" marR="0" lvl="0" indent="304800" algn="l" defTabSz="914400" rtl="0" eaLnBrk="0" fontAlgn="base" latinLnBrk="0" hangingPunct="0">
              <a:lnSpc>
                <a:spcPct val="150000"/>
              </a:lnSpc>
              <a:spcBef>
                <a:spcPct val="0"/>
              </a:spcBef>
              <a:spcAft>
                <a:spcPct val="0"/>
              </a:spcAft>
              <a:buClrTx/>
              <a:buSzTx/>
              <a:buFontTx/>
              <a:buNone/>
              <a:tabLst/>
            </a:pPr>
            <a:r>
              <a:rPr kumimoji="0" lang="zh-CN" altLang="en-US" i="0" u="none" strike="noStrike" cap="none" normalizeH="0" baseline="0" dirty="0" smtClean="0">
                <a:ln>
                  <a:noFill/>
                </a:ln>
                <a:effectLst/>
                <a:latin typeface="+mn-ea"/>
                <a:ea typeface="+mn-ea"/>
                <a:cs typeface="Times New Roman" pitchFamily="18" charset="0"/>
              </a:rPr>
              <a:t>    方便快速了解园区企业的入住情况和信息。</a:t>
            </a:r>
            <a:endParaRPr kumimoji="0" lang="zh-CN" altLang="en-US" i="0" u="none" strike="noStrike" cap="none" normalizeH="0" baseline="0" dirty="0" smtClean="0">
              <a:ln>
                <a:noFill/>
              </a:ln>
              <a:effectLst/>
              <a:latin typeface="+mn-ea"/>
              <a:ea typeface="+mn-ea"/>
              <a:cs typeface="宋体" pitchFamily="2" charset="-122"/>
            </a:endParaRPr>
          </a:p>
          <a:p>
            <a:pPr marL="0" marR="0" lvl="0" indent="304800" algn="l" defTabSz="914400" rtl="0" eaLnBrk="0" fontAlgn="base" latinLnBrk="0" hangingPunct="0">
              <a:lnSpc>
                <a:spcPct val="150000"/>
              </a:lnSpc>
              <a:spcBef>
                <a:spcPct val="0"/>
              </a:spcBef>
              <a:spcAft>
                <a:spcPct val="0"/>
              </a:spcAft>
              <a:buClrTx/>
              <a:buSzTx/>
              <a:buFontTx/>
              <a:buNone/>
              <a:tabLst/>
            </a:pPr>
            <a:r>
              <a:rPr kumimoji="0" lang="en-US" altLang="zh-CN" b="1" i="0" u="none" strike="noStrike" cap="none" normalizeH="0" baseline="0" dirty="0" smtClean="0">
                <a:ln>
                  <a:noFill/>
                </a:ln>
                <a:effectLst/>
                <a:latin typeface="+mn-ea"/>
                <a:ea typeface="+mn-ea"/>
                <a:cs typeface="Times New Roman" pitchFamily="18" charset="0"/>
              </a:rPr>
              <a:t>2)</a:t>
            </a:r>
            <a:r>
              <a:rPr kumimoji="0" lang="zh-CN" altLang="en-US" b="1" i="0" u="none" strike="noStrike" cap="none" normalizeH="0" baseline="0" dirty="0" smtClean="0">
                <a:ln>
                  <a:noFill/>
                </a:ln>
                <a:effectLst/>
                <a:latin typeface="+mn-ea"/>
                <a:ea typeface="+mn-ea"/>
                <a:cs typeface="Times New Roman" pitchFamily="18" charset="0"/>
              </a:rPr>
              <a:t>电子巡更</a:t>
            </a:r>
            <a:endParaRPr kumimoji="0" lang="zh-CN" altLang="en-US" b="1" i="0" u="none" strike="noStrike" cap="none" normalizeH="0" baseline="0" dirty="0" smtClean="0">
              <a:ln>
                <a:noFill/>
              </a:ln>
              <a:effectLst/>
              <a:latin typeface="+mn-ea"/>
              <a:ea typeface="+mn-ea"/>
              <a:cs typeface="宋体" pitchFamily="2" charset="-122"/>
            </a:endParaRPr>
          </a:p>
          <a:p>
            <a:pPr marL="0" marR="0" lvl="0" indent="304800" algn="l" defTabSz="914400" rtl="0" eaLnBrk="0" fontAlgn="base" latinLnBrk="0" hangingPunct="0">
              <a:lnSpc>
                <a:spcPct val="150000"/>
              </a:lnSpc>
              <a:spcBef>
                <a:spcPct val="0"/>
              </a:spcBef>
              <a:spcAft>
                <a:spcPct val="0"/>
              </a:spcAft>
              <a:buClrTx/>
              <a:buSzTx/>
              <a:buFontTx/>
              <a:buNone/>
              <a:tabLst/>
            </a:pPr>
            <a:r>
              <a:rPr kumimoji="0" lang="zh-CN" altLang="en-US" i="0" u="none" strike="noStrike" cap="none" normalizeH="0" baseline="0" dirty="0" smtClean="0">
                <a:ln>
                  <a:noFill/>
                </a:ln>
                <a:effectLst/>
                <a:latin typeface="+mn-ea"/>
                <a:ea typeface="+mn-ea"/>
                <a:cs typeface="Times New Roman" pitchFamily="18" charset="0"/>
              </a:rPr>
              <a:t>    对安保人员的巡逻轨迹进行跟踪管理。</a:t>
            </a:r>
            <a:endParaRPr kumimoji="0" lang="zh-CN" altLang="en-US" i="0" u="none" strike="noStrike" cap="none" normalizeH="0" baseline="0" dirty="0" smtClean="0">
              <a:ln>
                <a:noFill/>
              </a:ln>
              <a:effectLst/>
              <a:latin typeface="+mn-ea"/>
              <a:ea typeface="+mn-ea"/>
              <a:cs typeface="宋体" pitchFamily="2" charset="-122"/>
            </a:endParaRPr>
          </a:p>
          <a:p>
            <a:pPr marL="0" marR="0" lvl="0" indent="304800" algn="l" defTabSz="914400" rtl="0" eaLnBrk="0" fontAlgn="base" latinLnBrk="0" hangingPunct="0">
              <a:lnSpc>
                <a:spcPct val="150000"/>
              </a:lnSpc>
              <a:spcBef>
                <a:spcPct val="0"/>
              </a:spcBef>
              <a:spcAft>
                <a:spcPct val="0"/>
              </a:spcAft>
              <a:buClrTx/>
              <a:buSzTx/>
              <a:buFontTx/>
              <a:buNone/>
              <a:tabLst/>
            </a:pPr>
            <a:r>
              <a:rPr kumimoji="0" lang="en-US" altLang="zh-CN" b="1" i="0" u="none" strike="noStrike" cap="none" normalizeH="0" baseline="0" dirty="0" smtClean="0">
                <a:ln>
                  <a:noFill/>
                </a:ln>
                <a:effectLst/>
                <a:latin typeface="+mn-ea"/>
                <a:ea typeface="+mn-ea"/>
                <a:cs typeface="Times New Roman" pitchFamily="18" charset="0"/>
              </a:rPr>
              <a:t>3)</a:t>
            </a:r>
            <a:r>
              <a:rPr kumimoji="0" lang="zh-CN" altLang="en-US" b="1" i="0" u="none" strike="noStrike" cap="none" normalizeH="0" baseline="0" dirty="0" smtClean="0">
                <a:ln>
                  <a:noFill/>
                </a:ln>
                <a:effectLst/>
                <a:latin typeface="+mn-ea"/>
                <a:ea typeface="+mn-ea"/>
                <a:cs typeface="Times New Roman" pitchFamily="18" charset="0"/>
              </a:rPr>
              <a:t>智慧电梯</a:t>
            </a:r>
            <a:endParaRPr kumimoji="0" lang="zh-CN" altLang="en-US" b="1" i="0" u="none" strike="noStrike" cap="none" normalizeH="0" baseline="0" dirty="0" smtClean="0">
              <a:ln>
                <a:noFill/>
              </a:ln>
              <a:effectLst/>
              <a:latin typeface="+mn-ea"/>
              <a:ea typeface="+mn-ea"/>
              <a:cs typeface="宋体" pitchFamily="2" charset="-122"/>
            </a:endParaRPr>
          </a:p>
          <a:p>
            <a:pPr marL="0" marR="0" lvl="0" indent="304800" algn="l" defTabSz="914400" rtl="0" eaLnBrk="0" fontAlgn="base" latinLnBrk="0" hangingPunct="0">
              <a:lnSpc>
                <a:spcPct val="150000"/>
              </a:lnSpc>
              <a:spcBef>
                <a:spcPct val="0"/>
              </a:spcBef>
              <a:spcAft>
                <a:spcPct val="0"/>
              </a:spcAft>
              <a:buClrTx/>
              <a:buSzTx/>
              <a:buFontTx/>
              <a:buNone/>
              <a:tabLst/>
            </a:pPr>
            <a:r>
              <a:rPr lang="zh-CN" altLang="en-US" dirty="0" smtClean="0">
                <a:latin typeface="+mn-ea"/>
                <a:ea typeface="+mn-ea"/>
                <a:cs typeface="Times New Roman" pitchFamily="18" charset="0"/>
              </a:rPr>
              <a:t>    实现电梯故障监测报警，应急处理。</a:t>
            </a:r>
            <a:endParaRPr kumimoji="0" lang="zh-CN" altLang="en-US" i="0" u="none" strike="noStrike" cap="none" normalizeH="0" baseline="0" dirty="0" smtClean="0">
              <a:ln>
                <a:noFill/>
              </a:ln>
              <a:effectLst/>
              <a:latin typeface="+mn-ea"/>
              <a:ea typeface="+mn-ea"/>
              <a:cs typeface="宋体" pitchFamily="2" charset="-122"/>
            </a:endParaRPr>
          </a:p>
          <a:p>
            <a:pPr marL="0" marR="0" lvl="0" indent="304800" algn="l" defTabSz="914400" rtl="0" eaLnBrk="0" fontAlgn="base" latinLnBrk="0" hangingPunct="0">
              <a:lnSpc>
                <a:spcPct val="150000"/>
              </a:lnSpc>
              <a:spcBef>
                <a:spcPct val="0"/>
              </a:spcBef>
              <a:spcAft>
                <a:spcPct val="0"/>
              </a:spcAft>
              <a:buClrTx/>
              <a:buSzTx/>
              <a:buFontTx/>
              <a:buNone/>
              <a:tabLst/>
            </a:pPr>
            <a:r>
              <a:rPr lang="en-US" altLang="zh-CN" b="1" dirty="0" smtClean="0">
                <a:latin typeface="+mn-ea"/>
                <a:ea typeface="+mn-ea"/>
                <a:cs typeface="Times New Roman" pitchFamily="18" charset="0"/>
              </a:rPr>
              <a:t>4</a:t>
            </a:r>
            <a:r>
              <a:rPr kumimoji="0" lang="zh-CN" altLang="en-US" b="1" i="0" u="none" strike="noStrike" cap="none" normalizeH="0" baseline="0" dirty="0" smtClean="0">
                <a:ln>
                  <a:noFill/>
                </a:ln>
                <a:effectLst/>
                <a:latin typeface="+mn-ea"/>
                <a:ea typeface="+mn-ea"/>
                <a:cs typeface="Times New Roman" pitchFamily="18" charset="0"/>
              </a:rPr>
              <a:t>）园区污染物排放监测</a:t>
            </a:r>
            <a:endParaRPr kumimoji="0" lang="en-US" altLang="zh-CN" b="1" i="0" u="none" strike="noStrike" cap="none" normalizeH="0" baseline="0" dirty="0" smtClean="0">
              <a:ln>
                <a:noFill/>
              </a:ln>
              <a:effectLst/>
              <a:latin typeface="+mn-ea"/>
              <a:ea typeface="+mn-ea"/>
              <a:cs typeface="Times New Roman" pitchFamily="18" charset="0"/>
            </a:endParaRPr>
          </a:p>
          <a:p>
            <a:pPr marL="0" marR="0" lvl="0" indent="304800" algn="l" defTabSz="914400" rtl="0" eaLnBrk="0" fontAlgn="base" latinLnBrk="0" hangingPunct="0">
              <a:lnSpc>
                <a:spcPct val="150000"/>
              </a:lnSpc>
              <a:spcBef>
                <a:spcPct val="0"/>
              </a:spcBef>
              <a:spcAft>
                <a:spcPct val="0"/>
              </a:spcAft>
              <a:buClrTx/>
              <a:buSzTx/>
              <a:buFontTx/>
              <a:buNone/>
              <a:tabLst/>
            </a:pPr>
            <a:r>
              <a:rPr lang="en-US" altLang="zh-CN" b="1" dirty="0" smtClean="0">
                <a:latin typeface="+mn-ea"/>
                <a:ea typeface="+mn-ea"/>
                <a:cs typeface="Times New Roman" pitchFamily="18" charset="0"/>
              </a:rPr>
              <a:t>5</a:t>
            </a:r>
            <a:r>
              <a:rPr lang="zh-CN" altLang="en-US" b="1" dirty="0" smtClean="0">
                <a:latin typeface="+mn-ea"/>
                <a:ea typeface="+mn-ea"/>
                <a:cs typeface="Times New Roman" pitchFamily="18" charset="0"/>
              </a:rPr>
              <a:t>）园区数字服务台</a:t>
            </a:r>
            <a:endParaRPr lang="en-US" altLang="zh-CN" b="1" dirty="0" smtClean="0">
              <a:latin typeface="+mn-ea"/>
              <a:ea typeface="+mn-ea"/>
              <a:cs typeface="Times New Roman" pitchFamily="18" charset="0"/>
            </a:endParaRPr>
          </a:p>
          <a:p>
            <a:pPr indent="304800">
              <a:lnSpc>
                <a:spcPct val="150000"/>
              </a:lnSpc>
            </a:pPr>
            <a:r>
              <a:rPr lang="en-US" altLang="zh-CN" b="1" dirty="0" smtClean="0">
                <a:latin typeface="+mn-ea"/>
                <a:cs typeface="Times New Roman" pitchFamily="18" charset="0"/>
              </a:rPr>
              <a:t>6) </a:t>
            </a:r>
            <a:r>
              <a:rPr lang="zh-CN" altLang="en-US" b="1" dirty="0" smtClean="0">
                <a:latin typeface="+mn-ea"/>
                <a:cs typeface="Times New Roman" pitchFamily="18" charset="0"/>
              </a:rPr>
              <a:t>能源费用查询</a:t>
            </a:r>
            <a:r>
              <a:rPr lang="en-US" altLang="zh-CN" b="1" dirty="0" smtClean="0">
                <a:latin typeface="+mn-ea"/>
                <a:cs typeface="Times New Roman" pitchFamily="18" charset="0"/>
              </a:rPr>
              <a:t>APP</a:t>
            </a:r>
          </a:p>
          <a:p>
            <a:pPr marL="0" marR="0" lvl="0" indent="304800" algn="l" defTabSz="914400" rtl="0" eaLnBrk="0" fontAlgn="base" latinLnBrk="0" hangingPunct="0">
              <a:lnSpc>
                <a:spcPct val="150000"/>
              </a:lnSpc>
              <a:spcBef>
                <a:spcPct val="0"/>
              </a:spcBef>
              <a:spcAft>
                <a:spcPct val="0"/>
              </a:spcAft>
              <a:buClrTx/>
              <a:buSzTx/>
              <a:buFontTx/>
              <a:buNone/>
              <a:tabLst/>
            </a:pPr>
            <a:endParaRPr kumimoji="0" lang="zh-CN" altLang="en-US" b="1" i="0" u="none" strike="noStrike" cap="none" normalizeH="0" baseline="0" dirty="0" smtClean="0">
              <a:ln>
                <a:noFill/>
              </a:ln>
              <a:effectLst/>
              <a:latin typeface="+mn-ea"/>
              <a:ea typeface="+mn-ea"/>
              <a:cs typeface="宋体" pitchFamily="2" charset="-122"/>
            </a:endParaRPr>
          </a:p>
        </p:txBody>
      </p:sp>
      <p:pic>
        <p:nvPicPr>
          <p:cNvPr id="9218" name="Picture 2" descr="http://www.itavcn.com/pic/news/201302/20130219/image/xk1321913.jpg"/>
          <p:cNvPicPr>
            <a:picLocks noChangeAspect="1" noChangeArrowheads="1"/>
          </p:cNvPicPr>
          <p:nvPr/>
        </p:nvPicPr>
        <p:blipFill>
          <a:blip r:embed="rId2" cstate="print"/>
          <a:srcRect l="15119" r="12309" b="22978"/>
          <a:stretch>
            <a:fillRect/>
          </a:stretch>
        </p:blipFill>
        <p:spPr bwMode="auto">
          <a:xfrm>
            <a:off x="4932025" y="3717020"/>
            <a:ext cx="3240225" cy="1944135"/>
          </a:xfrm>
          <a:prstGeom prst="rect">
            <a:avLst/>
          </a:prstGeom>
          <a:noFill/>
        </p:spPr>
      </p:pic>
      <p:sp>
        <p:nvSpPr>
          <p:cNvPr id="5" name="TextBox 4"/>
          <p:cNvSpPr txBox="1"/>
          <p:nvPr/>
        </p:nvSpPr>
        <p:spPr>
          <a:xfrm>
            <a:off x="467715" y="188775"/>
            <a:ext cx="2736190" cy="461665"/>
          </a:xfrm>
          <a:prstGeom prst="rect">
            <a:avLst/>
          </a:prstGeom>
          <a:noFill/>
        </p:spPr>
        <p:txBody>
          <a:bodyPr wrap="square" rtlCol="0">
            <a:spAutoFit/>
          </a:bodyPr>
          <a:lstStyle/>
          <a:p>
            <a:r>
              <a:rPr lang="en-US" altLang="zh-CN" sz="2400" b="1" dirty="0" smtClean="0">
                <a:solidFill>
                  <a:schemeClr val="accent6"/>
                </a:solidFill>
              </a:rPr>
              <a:t>2.2.2 </a:t>
            </a:r>
            <a:r>
              <a:rPr lang="zh-CN" altLang="en-US" sz="2400" b="1" dirty="0" smtClean="0">
                <a:solidFill>
                  <a:schemeClr val="accent6"/>
                </a:solidFill>
              </a:rPr>
              <a:t>创新应用</a:t>
            </a:r>
            <a:endParaRPr lang="zh-CN" altLang="en-US" sz="2400" b="1"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51700" y="980830"/>
            <a:ext cx="597641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95275" algn="l" defTabSz="914400" rtl="0" eaLnBrk="1" fontAlgn="base" latinLnBrk="0" hangingPunct="1">
              <a:lnSpc>
                <a:spcPct val="150000"/>
              </a:lnSpc>
              <a:spcBef>
                <a:spcPct val="0"/>
              </a:spcBef>
              <a:spcAft>
                <a:spcPct val="0"/>
              </a:spcAft>
              <a:buClrTx/>
              <a:buSzTx/>
              <a:buFontTx/>
              <a:buNone/>
              <a:tabLst/>
            </a:pPr>
            <a:r>
              <a:rPr lang="zh-CN" altLang="en-US" sz="2000" b="1" dirty="0" smtClean="0">
                <a:solidFill>
                  <a:schemeClr val="accent2"/>
                </a:solidFill>
                <a:latin typeface="Calibri" pitchFamily="34" charset="0"/>
                <a:cs typeface="Times New Roman" pitchFamily="18" charset="0"/>
              </a:rPr>
              <a:t>（</a:t>
            </a:r>
            <a:r>
              <a:rPr lang="en-US" altLang="zh-CN" sz="2000" b="1" dirty="0" smtClean="0">
                <a:solidFill>
                  <a:schemeClr val="accent2"/>
                </a:solidFill>
                <a:latin typeface="Calibri" pitchFamily="34" charset="0"/>
                <a:cs typeface="Times New Roman" pitchFamily="18" charset="0"/>
              </a:rPr>
              <a:t>4</a:t>
            </a:r>
            <a:r>
              <a:rPr lang="zh-CN" altLang="en-US" sz="2000" b="1" dirty="0" smtClean="0">
                <a:solidFill>
                  <a:schemeClr val="accent2"/>
                </a:solidFill>
                <a:latin typeface="Calibri" pitchFamily="34" charset="0"/>
                <a:cs typeface="Times New Roman" pitchFamily="18" charset="0"/>
              </a:rPr>
              <a:t>）</a:t>
            </a:r>
            <a:r>
              <a:rPr kumimoji="0" lang="en-US" altLang="zh-CN" sz="2000" b="1" i="0" u="none" strike="noStrike" cap="none" normalizeH="0" dirty="0" smtClean="0">
                <a:ln>
                  <a:noFill/>
                </a:ln>
                <a:solidFill>
                  <a:schemeClr val="accent2"/>
                </a:solidFill>
                <a:effectLst/>
                <a:latin typeface="Calibri" pitchFamily="34" charset="0"/>
                <a:ea typeface="宋体" pitchFamily="2" charset="-122"/>
                <a:cs typeface="Times New Roman" pitchFamily="18" charset="0"/>
              </a:rPr>
              <a:t> </a:t>
            </a:r>
            <a:r>
              <a:rPr kumimoji="0" lang="zh-CN" altLang="en-US" sz="2000" b="1" i="0" u="none" strike="noStrike" cap="none" normalizeH="0" baseline="0" dirty="0" smtClean="0">
                <a:ln>
                  <a:noFill/>
                </a:ln>
                <a:solidFill>
                  <a:schemeClr val="accent2"/>
                </a:solidFill>
                <a:effectLst/>
                <a:latin typeface="Calibri" pitchFamily="34" charset="0"/>
                <a:ea typeface="宋体" pitchFamily="2" charset="-122"/>
                <a:cs typeface="Times New Roman" pitchFamily="18" charset="0"/>
              </a:rPr>
              <a:t>增值服务</a:t>
            </a:r>
            <a:endParaRPr kumimoji="0" lang="zh-CN" altLang="en-US" sz="2000" b="0" i="0" u="none" strike="noStrike" cap="none" normalizeH="0" baseline="0" dirty="0" smtClean="0">
              <a:ln>
                <a:noFill/>
              </a:ln>
              <a:solidFill>
                <a:schemeClr val="accent2"/>
              </a:solidFill>
              <a:effectLst/>
              <a:latin typeface="Arial" pitchFamily="34" charset="0"/>
              <a:ea typeface="宋体" pitchFamily="2" charset="-122"/>
              <a:cs typeface="宋体" pitchFamily="2" charset="-122"/>
            </a:endParaRPr>
          </a:p>
          <a:p>
            <a:pPr marL="0" marR="0" lvl="0" indent="295275" algn="l" defTabSz="914400" rtl="0" eaLnBrk="0" fontAlgn="base" latinLnBrk="0" hangingPunct="0">
              <a:lnSpc>
                <a:spcPct val="150000"/>
              </a:lnSpc>
              <a:spcBef>
                <a:spcPct val="0"/>
              </a:spcBef>
              <a:spcAft>
                <a:spcPct val="0"/>
              </a:spcAft>
              <a:buClrTx/>
              <a:buSzTx/>
              <a:buFontTx/>
              <a:buNone/>
              <a:tabLst/>
            </a:pPr>
            <a:r>
              <a:rPr kumimoji="0" lang="zh-CN" altLang="en-US" sz="2000" b="1" i="0" u="none" strike="noStrike" cap="none" normalizeH="0" baseline="0" dirty="0" smtClean="0">
                <a:ln>
                  <a:noFill/>
                </a:ln>
                <a:effectLst/>
                <a:latin typeface="Calibri" pitchFamily="34" charset="0"/>
                <a:ea typeface="宋体" pitchFamily="2" charset="-122"/>
                <a:cs typeface="Times New Roman" pitchFamily="18" charset="0"/>
              </a:rPr>
              <a:t>   通过平台实现企业品牌、产品推广。</a:t>
            </a:r>
            <a:endParaRPr kumimoji="0" lang="zh-CN" altLang="en-US" sz="2000" b="1" i="0" u="none" strike="noStrike" cap="none" normalizeH="0" baseline="0" dirty="0" smtClean="0">
              <a:ln>
                <a:noFill/>
              </a:ln>
              <a:effectLst/>
              <a:latin typeface="Arial" pitchFamily="34" charset="0"/>
              <a:ea typeface="宋体" pitchFamily="2" charset="-122"/>
              <a:cs typeface="宋体" pitchFamily="2" charset="-122"/>
            </a:endParaRPr>
          </a:p>
        </p:txBody>
      </p:sp>
      <p:pic>
        <p:nvPicPr>
          <p:cNvPr id="8194" name="Picture 2" descr="http://2c.zol-img.com.cn/product/128_500x2000/186/ce1U0sCwEJKQ.jpg"/>
          <p:cNvPicPr>
            <a:picLocks noChangeAspect="1" noChangeArrowheads="1"/>
          </p:cNvPicPr>
          <p:nvPr/>
        </p:nvPicPr>
        <p:blipFill>
          <a:blip r:embed="rId2" cstate="print"/>
          <a:srcRect b="13317"/>
          <a:stretch>
            <a:fillRect/>
          </a:stretch>
        </p:blipFill>
        <p:spPr bwMode="auto">
          <a:xfrm>
            <a:off x="2627865" y="2060905"/>
            <a:ext cx="4546485" cy="2955778"/>
          </a:xfrm>
          <a:prstGeom prst="rect">
            <a:avLst/>
          </a:prstGeom>
          <a:noFill/>
        </p:spPr>
      </p:pic>
      <p:sp>
        <p:nvSpPr>
          <p:cNvPr id="5" name="TextBox 4"/>
          <p:cNvSpPr txBox="1"/>
          <p:nvPr/>
        </p:nvSpPr>
        <p:spPr>
          <a:xfrm>
            <a:off x="467715" y="188775"/>
            <a:ext cx="2736190" cy="461665"/>
          </a:xfrm>
          <a:prstGeom prst="rect">
            <a:avLst/>
          </a:prstGeom>
          <a:noFill/>
        </p:spPr>
        <p:txBody>
          <a:bodyPr wrap="square" rtlCol="0">
            <a:spAutoFit/>
          </a:bodyPr>
          <a:lstStyle/>
          <a:p>
            <a:r>
              <a:rPr lang="en-US" altLang="zh-CN" sz="2400" b="1" dirty="0" smtClean="0">
                <a:solidFill>
                  <a:schemeClr val="accent6"/>
                </a:solidFill>
              </a:rPr>
              <a:t>2.2.2 </a:t>
            </a:r>
            <a:r>
              <a:rPr lang="zh-CN" altLang="en-US" sz="2400" b="1" dirty="0" smtClean="0">
                <a:solidFill>
                  <a:schemeClr val="accent6"/>
                </a:solidFill>
              </a:rPr>
              <a:t>创新应用</a:t>
            </a:r>
            <a:endParaRPr lang="zh-CN" altLang="en-US" sz="2400" b="1" dirty="0">
              <a:solidFill>
                <a:schemeClr val="accent6"/>
              </a:solidFill>
            </a:endParaRPr>
          </a:p>
        </p:txBody>
      </p:sp>
      <p:sp>
        <p:nvSpPr>
          <p:cNvPr id="6" name="Rectangle 1"/>
          <p:cNvSpPr>
            <a:spLocks noChangeArrowheads="1"/>
          </p:cNvSpPr>
          <p:nvPr/>
        </p:nvSpPr>
        <p:spPr bwMode="auto">
          <a:xfrm>
            <a:off x="251700" y="5085115"/>
            <a:ext cx="597641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95275" algn="l" defTabSz="914400" rtl="0" eaLnBrk="1" fontAlgn="base" latinLnBrk="0" hangingPunct="1">
              <a:lnSpc>
                <a:spcPct val="150000"/>
              </a:lnSpc>
              <a:spcBef>
                <a:spcPct val="0"/>
              </a:spcBef>
              <a:spcAft>
                <a:spcPct val="0"/>
              </a:spcAft>
              <a:buClrTx/>
              <a:buSzTx/>
              <a:buFontTx/>
              <a:buNone/>
              <a:tabLst/>
            </a:pPr>
            <a:r>
              <a:rPr lang="zh-CN" altLang="en-US" sz="2000" b="1" dirty="0" smtClean="0">
                <a:solidFill>
                  <a:schemeClr val="accent2"/>
                </a:solidFill>
                <a:latin typeface="Calibri" pitchFamily="34" charset="0"/>
                <a:cs typeface="Times New Roman" pitchFamily="18" charset="0"/>
              </a:rPr>
              <a:t>（</a:t>
            </a:r>
            <a:r>
              <a:rPr lang="en-US" altLang="zh-CN" sz="2000" b="1" dirty="0" smtClean="0">
                <a:solidFill>
                  <a:schemeClr val="accent2"/>
                </a:solidFill>
                <a:latin typeface="Calibri" pitchFamily="34" charset="0"/>
                <a:cs typeface="Times New Roman" pitchFamily="18" charset="0"/>
              </a:rPr>
              <a:t>5</a:t>
            </a:r>
            <a:r>
              <a:rPr lang="zh-CN" altLang="en-US" sz="2000" b="1" dirty="0" smtClean="0">
                <a:solidFill>
                  <a:schemeClr val="accent2"/>
                </a:solidFill>
                <a:latin typeface="Calibri" pitchFamily="34" charset="0"/>
                <a:cs typeface="Times New Roman" pitchFamily="18" charset="0"/>
              </a:rPr>
              <a:t>）</a:t>
            </a:r>
            <a:r>
              <a:rPr kumimoji="0" lang="en-US" altLang="zh-CN" sz="2000" b="1" i="0" u="none" strike="noStrike" cap="none" normalizeH="0" dirty="0" smtClean="0">
                <a:ln>
                  <a:noFill/>
                </a:ln>
                <a:solidFill>
                  <a:schemeClr val="accent2"/>
                </a:solidFill>
                <a:effectLst/>
                <a:latin typeface="Calibri" pitchFamily="34" charset="0"/>
                <a:ea typeface="宋体" pitchFamily="2" charset="-122"/>
                <a:cs typeface="Times New Roman" pitchFamily="18" charset="0"/>
              </a:rPr>
              <a:t> </a:t>
            </a:r>
            <a:r>
              <a:rPr kumimoji="0" lang="zh-CN" altLang="en-US" sz="2000" b="1" i="0" u="none" strike="noStrike" cap="none" normalizeH="0" dirty="0" smtClean="0">
                <a:ln>
                  <a:noFill/>
                </a:ln>
                <a:solidFill>
                  <a:schemeClr val="accent2"/>
                </a:solidFill>
                <a:effectLst/>
                <a:latin typeface="Calibri" pitchFamily="34" charset="0"/>
                <a:ea typeface="宋体" pitchFamily="2" charset="-122"/>
                <a:cs typeface="Times New Roman" pitchFamily="18" charset="0"/>
              </a:rPr>
              <a:t>其他服务</a:t>
            </a:r>
            <a:endParaRPr kumimoji="0" lang="zh-CN" altLang="en-US" sz="2000" b="0" i="0" u="none" strike="noStrike" cap="none" normalizeH="0" baseline="0" dirty="0" smtClean="0">
              <a:ln>
                <a:noFill/>
              </a:ln>
              <a:solidFill>
                <a:schemeClr val="accent2"/>
              </a:solidFill>
              <a:effectLst/>
              <a:latin typeface="Arial" pitchFamily="34" charset="0"/>
              <a:ea typeface="宋体" pitchFamily="2" charset="-122"/>
              <a:cs typeface="宋体" pitchFamily="2" charset="-122"/>
            </a:endParaRPr>
          </a:p>
          <a:p>
            <a:pPr marL="0" marR="0" lvl="0" indent="295275" algn="l" defTabSz="914400" rtl="0" eaLnBrk="0" fontAlgn="base" latinLnBrk="0" hangingPunct="0">
              <a:lnSpc>
                <a:spcPct val="150000"/>
              </a:lnSpc>
              <a:spcBef>
                <a:spcPct val="0"/>
              </a:spcBef>
              <a:spcAft>
                <a:spcPct val="0"/>
              </a:spcAft>
              <a:buClrTx/>
              <a:buSzTx/>
              <a:buFontTx/>
              <a:buNone/>
              <a:tabLst/>
            </a:pPr>
            <a:r>
              <a:rPr kumimoji="0" lang="en-US" altLang="zh-CN" sz="2000" b="1" i="0" u="none" strike="noStrike" cap="none" normalizeH="0" baseline="0" dirty="0" smtClean="0">
                <a:ln>
                  <a:noFill/>
                </a:ln>
                <a:effectLst/>
                <a:latin typeface="Arial" pitchFamily="34" charset="0"/>
                <a:ea typeface="宋体" pitchFamily="2" charset="-122"/>
                <a:cs typeface="宋体" pitchFamily="2" charset="-122"/>
              </a:rPr>
              <a:t>   EMC</a:t>
            </a:r>
            <a:r>
              <a:rPr kumimoji="0" lang="zh-CN" altLang="en-US" sz="2000" b="1" i="0" u="none" strike="noStrike" cap="none" normalizeH="0" baseline="0" dirty="0" smtClean="0">
                <a:ln>
                  <a:noFill/>
                </a:ln>
                <a:effectLst/>
                <a:latin typeface="Arial" pitchFamily="34" charset="0"/>
                <a:ea typeface="宋体" pitchFamily="2" charset="-122"/>
                <a:cs typeface="宋体" pitchFamily="2" charset="-122"/>
              </a:rPr>
              <a:t>管理服务、助力营销等。</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710" y="188775"/>
            <a:ext cx="2040943" cy="461665"/>
          </a:xfrm>
          <a:prstGeom prst="rect">
            <a:avLst/>
          </a:prstGeom>
        </p:spPr>
        <p:txBody>
          <a:bodyPr wrap="none">
            <a:spAutoFit/>
          </a:bodyPr>
          <a:lstStyle/>
          <a:p>
            <a:r>
              <a:rPr lang="zh-CN" altLang="en-US" sz="2400" b="1" dirty="0" smtClean="0">
                <a:solidFill>
                  <a:schemeClr val="accent6"/>
                </a:solidFill>
                <a:latin typeface="+mn-ea"/>
                <a:ea typeface="+mn-ea"/>
              </a:rPr>
              <a:t>二、方案设计</a:t>
            </a:r>
            <a:endParaRPr lang="zh-CN" altLang="en-US" sz="2400" b="1" dirty="0">
              <a:solidFill>
                <a:schemeClr val="accent6"/>
              </a:solidFill>
              <a:latin typeface="+mn-ea"/>
              <a:ea typeface="+mn-ea"/>
            </a:endParaRPr>
          </a:p>
        </p:txBody>
      </p:sp>
      <p:sp>
        <p:nvSpPr>
          <p:cNvPr id="4" name="TextBox 3"/>
          <p:cNvSpPr txBox="1"/>
          <p:nvPr/>
        </p:nvSpPr>
        <p:spPr>
          <a:xfrm>
            <a:off x="539719" y="908825"/>
            <a:ext cx="2952205" cy="400110"/>
          </a:xfrm>
          <a:prstGeom prst="rect">
            <a:avLst/>
          </a:prstGeom>
          <a:noFill/>
        </p:spPr>
        <p:txBody>
          <a:bodyPr wrap="square" rtlCol="0">
            <a:spAutoFit/>
          </a:bodyPr>
          <a:lstStyle/>
          <a:p>
            <a:r>
              <a:rPr lang="en-US" altLang="zh-CN" sz="2000" b="1" dirty="0" smtClean="0">
                <a:solidFill>
                  <a:schemeClr val="accent2"/>
                </a:solidFill>
                <a:latin typeface="+mn-ea"/>
                <a:ea typeface="+mn-ea"/>
              </a:rPr>
              <a:t>2.3 </a:t>
            </a:r>
            <a:r>
              <a:rPr lang="zh-CN" altLang="en-US" sz="2000" b="1" dirty="0" smtClean="0">
                <a:solidFill>
                  <a:schemeClr val="accent2"/>
                </a:solidFill>
                <a:latin typeface="+mn-ea"/>
                <a:ea typeface="+mn-ea"/>
              </a:rPr>
              <a:t>服务对象</a:t>
            </a:r>
            <a:endParaRPr lang="zh-CN" altLang="en-US" sz="2000" b="1" dirty="0">
              <a:solidFill>
                <a:schemeClr val="accent2"/>
              </a:solidFill>
              <a:latin typeface="+mn-ea"/>
              <a:ea typeface="+mn-ea"/>
            </a:endParaRPr>
          </a:p>
        </p:txBody>
      </p:sp>
      <p:sp>
        <p:nvSpPr>
          <p:cNvPr id="7" name="TextBox 6"/>
          <p:cNvSpPr txBox="1"/>
          <p:nvPr/>
        </p:nvSpPr>
        <p:spPr>
          <a:xfrm>
            <a:off x="2771875" y="1916895"/>
            <a:ext cx="1728120" cy="584775"/>
          </a:xfrm>
          <a:prstGeom prst="rect">
            <a:avLst/>
          </a:prstGeom>
          <a:noFill/>
        </p:spPr>
        <p:txBody>
          <a:bodyPr wrap="square" rtlCol="0">
            <a:spAutoFit/>
          </a:bodyPr>
          <a:lstStyle/>
          <a:p>
            <a:pPr algn="ctr"/>
            <a:r>
              <a:rPr lang="zh-CN" altLang="en-US" sz="1600" b="1" dirty="0" smtClean="0"/>
              <a:t>中节能实业公司</a:t>
            </a:r>
            <a:endParaRPr lang="en-US" altLang="zh-CN" sz="1600" b="1" dirty="0" smtClean="0"/>
          </a:p>
          <a:p>
            <a:pPr algn="ctr"/>
            <a:r>
              <a:rPr lang="zh-CN" altLang="en-US" sz="1600" b="1" dirty="0" smtClean="0"/>
              <a:t>自有园区</a:t>
            </a:r>
            <a:endParaRPr lang="zh-CN" altLang="en-US" sz="1600" b="1" dirty="0"/>
          </a:p>
        </p:txBody>
      </p:sp>
      <p:pic>
        <p:nvPicPr>
          <p:cNvPr id="1028" name="Picture 4" descr="http://imgs.soufun.com/house/2014_06/13/hangzhou/1402640042180_000.jpg"/>
          <p:cNvPicPr>
            <a:picLocks noChangeAspect="1" noChangeArrowheads="1"/>
          </p:cNvPicPr>
          <p:nvPr/>
        </p:nvPicPr>
        <p:blipFill>
          <a:blip r:embed="rId2" cstate="print"/>
          <a:srcRect l="4691" t="5308" r="5077" b="16845"/>
          <a:stretch>
            <a:fillRect/>
          </a:stretch>
        </p:blipFill>
        <p:spPr bwMode="auto">
          <a:xfrm>
            <a:off x="1187765" y="1484865"/>
            <a:ext cx="1584110" cy="1296090"/>
          </a:xfrm>
          <a:prstGeom prst="rect">
            <a:avLst/>
          </a:prstGeom>
          <a:noFill/>
        </p:spPr>
      </p:pic>
      <p:pic>
        <p:nvPicPr>
          <p:cNvPr id="1032" name="Picture 8" descr="http://static.panoramio.com/photos/large/49338151.jpg"/>
          <p:cNvPicPr>
            <a:picLocks noChangeAspect="1" noChangeArrowheads="1"/>
          </p:cNvPicPr>
          <p:nvPr/>
        </p:nvPicPr>
        <p:blipFill>
          <a:blip r:embed="rId3" cstate="print"/>
          <a:srcRect/>
          <a:stretch>
            <a:fillRect/>
          </a:stretch>
        </p:blipFill>
        <p:spPr bwMode="auto">
          <a:xfrm>
            <a:off x="1187765" y="5013110"/>
            <a:ext cx="1584110" cy="1224085"/>
          </a:xfrm>
          <a:prstGeom prst="rect">
            <a:avLst/>
          </a:prstGeom>
          <a:noFill/>
        </p:spPr>
      </p:pic>
      <p:sp>
        <p:nvSpPr>
          <p:cNvPr id="12" name="TextBox 11"/>
          <p:cNvSpPr txBox="1"/>
          <p:nvPr/>
        </p:nvSpPr>
        <p:spPr>
          <a:xfrm>
            <a:off x="2339845" y="5301130"/>
            <a:ext cx="2520175" cy="338554"/>
          </a:xfrm>
          <a:prstGeom prst="rect">
            <a:avLst/>
          </a:prstGeom>
          <a:noFill/>
        </p:spPr>
        <p:txBody>
          <a:bodyPr wrap="square" rtlCol="0">
            <a:spAutoFit/>
          </a:bodyPr>
          <a:lstStyle/>
          <a:p>
            <a:pPr algn="ctr"/>
            <a:r>
              <a:rPr lang="zh-CN" altLang="en-US" sz="1600" b="1" dirty="0" smtClean="0"/>
              <a:t>政府机关大楼</a:t>
            </a:r>
            <a:endParaRPr lang="zh-CN" altLang="en-US" sz="1600" b="1" dirty="0"/>
          </a:p>
        </p:txBody>
      </p:sp>
      <p:sp>
        <p:nvSpPr>
          <p:cNvPr id="1036" name="AutoShape 12" descr="http://img0.imgtn.bdimg.com/it/u=1660076856,2838748804&amp;fm=21&amp;gp=0.jpg"/>
          <p:cNvSpPr>
            <a:spLocks noChangeAspect="1" noChangeArrowheads="1"/>
          </p:cNvSpPr>
          <p:nvPr/>
        </p:nvSpPr>
        <p:spPr bwMode="auto">
          <a:xfrm>
            <a:off x="317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8" name="AutoShape 14" descr="http://img0.imgtn.bdimg.com/it/u=1660076856,2838748804&amp;fm=21&amp;gp=0.jpg"/>
          <p:cNvSpPr>
            <a:spLocks noChangeAspect="1" noChangeArrowheads="1"/>
          </p:cNvSpPr>
          <p:nvPr/>
        </p:nvSpPr>
        <p:spPr bwMode="auto">
          <a:xfrm>
            <a:off x="317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40" name="Picture 16" descr="http://www.onlinexijiang.com/uploads/allimg/121020/13-121020194604O4.jpg"/>
          <p:cNvPicPr>
            <a:picLocks noChangeAspect="1" noChangeArrowheads="1"/>
          </p:cNvPicPr>
          <p:nvPr/>
        </p:nvPicPr>
        <p:blipFill>
          <a:blip r:embed="rId4" cstate="print"/>
          <a:srcRect b="5920"/>
          <a:stretch>
            <a:fillRect/>
          </a:stretch>
        </p:blipFill>
        <p:spPr bwMode="auto">
          <a:xfrm>
            <a:off x="1187765" y="3212985"/>
            <a:ext cx="1584110" cy="1224085"/>
          </a:xfrm>
          <a:prstGeom prst="rect">
            <a:avLst/>
          </a:prstGeom>
          <a:noFill/>
        </p:spPr>
      </p:pic>
      <p:sp>
        <p:nvSpPr>
          <p:cNvPr id="17" name="TextBox 16"/>
          <p:cNvSpPr txBox="1"/>
          <p:nvPr/>
        </p:nvSpPr>
        <p:spPr>
          <a:xfrm>
            <a:off x="2339845" y="3645015"/>
            <a:ext cx="2520175" cy="338554"/>
          </a:xfrm>
          <a:prstGeom prst="rect">
            <a:avLst/>
          </a:prstGeom>
          <a:noFill/>
        </p:spPr>
        <p:txBody>
          <a:bodyPr wrap="square" rtlCol="0">
            <a:spAutoFit/>
          </a:bodyPr>
          <a:lstStyle/>
          <a:p>
            <a:pPr algn="ctr"/>
            <a:r>
              <a:rPr lang="zh-CN" altLang="en-US" sz="1600" b="1" dirty="0" smtClean="0"/>
              <a:t>公司外部园区</a:t>
            </a:r>
            <a:endParaRPr lang="zh-CN" altLang="en-US" sz="1600" b="1" dirty="0"/>
          </a:p>
        </p:txBody>
      </p:sp>
      <p:cxnSp>
        <p:nvCxnSpPr>
          <p:cNvPr id="19" name="直接箭头连接符 18"/>
          <p:cNvCxnSpPr/>
          <p:nvPr/>
        </p:nvCxnSpPr>
        <p:spPr bwMode="auto">
          <a:xfrm>
            <a:off x="4716010" y="2204915"/>
            <a:ext cx="151210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6228115" y="1628875"/>
            <a:ext cx="2915885" cy="646331"/>
          </a:xfrm>
          <a:prstGeom prst="rect">
            <a:avLst/>
          </a:prstGeom>
          <a:noFill/>
        </p:spPr>
        <p:txBody>
          <a:bodyPr wrap="square" rtlCol="0">
            <a:spAutoFit/>
          </a:bodyPr>
          <a:lstStyle/>
          <a:p>
            <a:pPr>
              <a:buFont typeface="Wingdings" pitchFamily="2" charset="2"/>
              <a:buChar char="ü"/>
            </a:pPr>
            <a:r>
              <a:rPr lang="zh-CN" altLang="en-US" dirty="0" smtClean="0"/>
              <a:t>各园区资源共享、协调发展</a:t>
            </a:r>
            <a:endParaRPr lang="zh-CN" altLang="en-US" dirty="0"/>
          </a:p>
        </p:txBody>
      </p:sp>
      <p:sp>
        <p:nvSpPr>
          <p:cNvPr id="21" name="TextBox 20"/>
          <p:cNvSpPr txBox="1"/>
          <p:nvPr/>
        </p:nvSpPr>
        <p:spPr>
          <a:xfrm>
            <a:off x="6228115" y="5013110"/>
            <a:ext cx="2448170" cy="646331"/>
          </a:xfrm>
          <a:prstGeom prst="rect">
            <a:avLst/>
          </a:prstGeom>
          <a:noFill/>
        </p:spPr>
        <p:txBody>
          <a:bodyPr wrap="square" rtlCol="0">
            <a:spAutoFit/>
          </a:bodyPr>
          <a:lstStyle/>
          <a:p>
            <a:pPr>
              <a:buFont typeface="Wingdings" pitchFamily="2" charset="2"/>
              <a:buChar char="ü"/>
            </a:pPr>
            <a:r>
              <a:rPr lang="zh-CN" altLang="en-US" dirty="0" smtClean="0"/>
              <a:t>能耗计量、节能环保宣传推广</a:t>
            </a:r>
            <a:endParaRPr lang="zh-CN" altLang="en-US" dirty="0"/>
          </a:p>
        </p:txBody>
      </p:sp>
      <p:sp>
        <p:nvSpPr>
          <p:cNvPr id="22" name="TextBox 21"/>
          <p:cNvSpPr txBox="1"/>
          <p:nvPr/>
        </p:nvSpPr>
        <p:spPr>
          <a:xfrm>
            <a:off x="6228115" y="5661155"/>
            <a:ext cx="2448170" cy="646331"/>
          </a:xfrm>
          <a:prstGeom prst="rect">
            <a:avLst/>
          </a:prstGeom>
          <a:noFill/>
        </p:spPr>
        <p:txBody>
          <a:bodyPr wrap="square" rtlCol="0">
            <a:spAutoFit/>
          </a:bodyPr>
          <a:lstStyle/>
          <a:p>
            <a:pPr>
              <a:buFont typeface="Wingdings" pitchFamily="2" charset="2"/>
              <a:buChar char="ü"/>
            </a:pPr>
            <a:r>
              <a:rPr lang="zh-CN" altLang="en-US" dirty="0" smtClean="0"/>
              <a:t>大型能耗建筑特征、能耗现状统计分析</a:t>
            </a:r>
            <a:endParaRPr lang="zh-CN" altLang="en-US" dirty="0"/>
          </a:p>
        </p:txBody>
      </p:sp>
      <p:sp>
        <p:nvSpPr>
          <p:cNvPr id="23" name="TextBox 22"/>
          <p:cNvSpPr txBox="1"/>
          <p:nvPr/>
        </p:nvSpPr>
        <p:spPr>
          <a:xfrm>
            <a:off x="6228115" y="2276920"/>
            <a:ext cx="2304160" cy="369332"/>
          </a:xfrm>
          <a:prstGeom prst="rect">
            <a:avLst/>
          </a:prstGeom>
          <a:noFill/>
        </p:spPr>
        <p:txBody>
          <a:bodyPr wrap="square" rtlCol="0">
            <a:spAutoFit/>
          </a:bodyPr>
          <a:lstStyle/>
          <a:p>
            <a:pPr>
              <a:buFont typeface="Wingdings" pitchFamily="2" charset="2"/>
              <a:buChar char="ü"/>
            </a:pPr>
            <a:r>
              <a:rPr lang="zh-CN" altLang="en-US" dirty="0" smtClean="0"/>
              <a:t>园区内部企业服务</a:t>
            </a:r>
            <a:endParaRPr lang="zh-CN" altLang="en-US" dirty="0"/>
          </a:p>
        </p:txBody>
      </p:sp>
      <p:cxnSp>
        <p:nvCxnSpPr>
          <p:cNvPr id="24" name="直接箭头连接符 23"/>
          <p:cNvCxnSpPr/>
          <p:nvPr/>
        </p:nvCxnSpPr>
        <p:spPr bwMode="auto">
          <a:xfrm>
            <a:off x="4644005" y="3861030"/>
            <a:ext cx="151210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直接箭头连接符 24"/>
          <p:cNvCxnSpPr/>
          <p:nvPr/>
        </p:nvCxnSpPr>
        <p:spPr bwMode="auto">
          <a:xfrm>
            <a:off x="4644005" y="5445140"/>
            <a:ext cx="151210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4716010" y="1772885"/>
            <a:ext cx="1368095" cy="338554"/>
          </a:xfrm>
          <a:prstGeom prst="rect">
            <a:avLst/>
          </a:prstGeom>
          <a:noFill/>
        </p:spPr>
        <p:txBody>
          <a:bodyPr wrap="square" rtlCol="0">
            <a:spAutoFit/>
          </a:bodyPr>
          <a:lstStyle/>
          <a:p>
            <a:r>
              <a:rPr lang="zh-CN" altLang="en-US" sz="1600" dirty="0" smtClean="0"/>
              <a:t>定制化服务</a:t>
            </a:r>
            <a:endParaRPr lang="zh-CN" altLang="en-US" sz="1600" dirty="0"/>
          </a:p>
        </p:txBody>
      </p:sp>
      <p:sp>
        <p:nvSpPr>
          <p:cNvPr id="28" name="TextBox 27"/>
          <p:cNvSpPr txBox="1"/>
          <p:nvPr/>
        </p:nvSpPr>
        <p:spPr>
          <a:xfrm>
            <a:off x="6228115" y="3284990"/>
            <a:ext cx="2448170" cy="923330"/>
          </a:xfrm>
          <a:prstGeom prst="rect">
            <a:avLst/>
          </a:prstGeom>
          <a:noFill/>
        </p:spPr>
        <p:txBody>
          <a:bodyPr wrap="square" rtlCol="0">
            <a:spAutoFit/>
          </a:bodyPr>
          <a:lstStyle/>
          <a:p>
            <a:pPr>
              <a:buFont typeface="Wingdings" pitchFamily="2" charset="2"/>
              <a:buChar char="ü"/>
            </a:pPr>
            <a:r>
              <a:rPr lang="zh-CN" altLang="en-US" dirty="0" smtClean="0"/>
              <a:t>产业技术资讯</a:t>
            </a:r>
            <a:endParaRPr lang="en-US" altLang="zh-CN" dirty="0" smtClean="0"/>
          </a:p>
          <a:p>
            <a:pPr>
              <a:buFont typeface="Wingdings" pitchFamily="2" charset="2"/>
              <a:buChar char="ü"/>
            </a:pPr>
            <a:r>
              <a:rPr lang="zh-CN" altLang="en-US" dirty="0" smtClean="0"/>
              <a:t>行业交流互动</a:t>
            </a:r>
            <a:endParaRPr lang="en-US" altLang="zh-CN" dirty="0" smtClean="0"/>
          </a:p>
          <a:p>
            <a:pPr>
              <a:buFont typeface="Wingdings" pitchFamily="2" charset="2"/>
              <a:buChar char="ü"/>
            </a:pPr>
            <a:r>
              <a:rPr lang="zh-CN" altLang="en-US" dirty="0" smtClean="0"/>
              <a:t>节能解决方案</a:t>
            </a:r>
            <a:endParaRPr lang="zh-CN" altLang="en-US" dirty="0"/>
          </a:p>
        </p:txBody>
      </p:sp>
      <p:sp>
        <p:nvSpPr>
          <p:cNvPr id="29" name="TextBox 28"/>
          <p:cNvSpPr txBox="1"/>
          <p:nvPr/>
        </p:nvSpPr>
        <p:spPr>
          <a:xfrm>
            <a:off x="395710" y="2564940"/>
            <a:ext cx="504035" cy="2031325"/>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zh-CN" altLang="en-US" dirty="0" smtClean="0"/>
              <a:t>开放性应用平台</a:t>
            </a:r>
            <a:endParaRPr lang="zh-CN" altLang="en-US" dirty="0"/>
          </a:p>
        </p:txBody>
      </p:sp>
      <p:sp>
        <p:nvSpPr>
          <p:cNvPr id="30" name="TextBox 29"/>
          <p:cNvSpPr txBox="1"/>
          <p:nvPr/>
        </p:nvSpPr>
        <p:spPr>
          <a:xfrm>
            <a:off x="6372125" y="1196845"/>
            <a:ext cx="1368095" cy="369332"/>
          </a:xfrm>
          <a:prstGeom prst="rect">
            <a:avLst/>
          </a:prstGeom>
          <a:noFill/>
        </p:spPr>
        <p:txBody>
          <a:bodyPr wrap="square" rtlCol="0">
            <a:spAutoFit/>
          </a:bodyPr>
          <a:lstStyle/>
          <a:p>
            <a:r>
              <a:rPr lang="zh-CN" altLang="en-US" b="1" dirty="0" smtClean="0">
                <a:solidFill>
                  <a:schemeClr val="accent2"/>
                </a:solidFill>
              </a:rPr>
              <a:t>服务重点</a:t>
            </a:r>
            <a:endParaRPr lang="zh-CN" altLang="en-US" b="1" dirty="0">
              <a:solidFill>
                <a:schemeClr val="accent2"/>
              </a:solidFill>
            </a:endParaRPr>
          </a:p>
        </p:txBody>
      </p:sp>
      <p:sp>
        <p:nvSpPr>
          <p:cNvPr id="31" name="TextBox 30"/>
          <p:cNvSpPr txBox="1"/>
          <p:nvPr/>
        </p:nvSpPr>
        <p:spPr>
          <a:xfrm>
            <a:off x="4644005" y="3429000"/>
            <a:ext cx="1368095" cy="338554"/>
          </a:xfrm>
          <a:prstGeom prst="rect">
            <a:avLst/>
          </a:prstGeom>
          <a:noFill/>
        </p:spPr>
        <p:txBody>
          <a:bodyPr wrap="square" rtlCol="0">
            <a:spAutoFit/>
          </a:bodyPr>
          <a:lstStyle/>
          <a:p>
            <a:r>
              <a:rPr lang="zh-CN" altLang="en-US" sz="1600" dirty="0" smtClean="0"/>
              <a:t>定制化服务</a:t>
            </a:r>
            <a:endParaRPr lang="zh-CN" altLang="en-US" sz="1600" dirty="0"/>
          </a:p>
        </p:txBody>
      </p:sp>
      <p:sp>
        <p:nvSpPr>
          <p:cNvPr id="32" name="TextBox 31"/>
          <p:cNvSpPr txBox="1"/>
          <p:nvPr/>
        </p:nvSpPr>
        <p:spPr>
          <a:xfrm>
            <a:off x="4644005" y="4941105"/>
            <a:ext cx="1368095" cy="338554"/>
          </a:xfrm>
          <a:prstGeom prst="rect">
            <a:avLst/>
          </a:prstGeom>
          <a:noFill/>
        </p:spPr>
        <p:txBody>
          <a:bodyPr wrap="square" rtlCol="0">
            <a:spAutoFit/>
          </a:bodyPr>
          <a:lstStyle/>
          <a:p>
            <a:r>
              <a:rPr lang="zh-CN" altLang="en-US" sz="1600" dirty="0" smtClean="0"/>
              <a:t>定制化服务</a:t>
            </a:r>
            <a:endParaRPr lang="zh-CN"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710" y="188775"/>
            <a:ext cx="2040943" cy="461665"/>
          </a:xfrm>
          <a:prstGeom prst="rect">
            <a:avLst/>
          </a:prstGeom>
        </p:spPr>
        <p:txBody>
          <a:bodyPr wrap="none">
            <a:spAutoFit/>
          </a:bodyPr>
          <a:lstStyle/>
          <a:p>
            <a:r>
              <a:rPr lang="zh-CN" altLang="en-US" sz="2400" b="1" dirty="0" smtClean="0">
                <a:solidFill>
                  <a:schemeClr val="accent6"/>
                </a:solidFill>
                <a:latin typeface="+mn-ea"/>
                <a:ea typeface="+mn-ea"/>
              </a:rPr>
              <a:t>三、助力主业</a:t>
            </a:r>
            <a:endParaRPr lang="zh-CN" altLang="en-US" sz="2400" b="1" dirty="0">
              <a:solidFill>
                <a:schemeClr val="accent6"/>
              </a:solidFill>
              <a:latin typeface="+mn-ea"/>
              <a:ea typeface="+mn-ea"/>
            </a:endParaRPr>
          </a:p>
        </p:txBody>
      </p:sp>
      <p:sp>
        <p:nvSpPr>
          <p:cNvPr id="7" name="TextBox 6"/>
          <p:cNvSpPr txBox="1"/>
          <p:nvPr/>
        </p:nvSpPr>
        <p:spPr>
          <a:xfrm>
            <a:off x="428596" y="785794"/>
            <a:ext cx="8247689" cy="1015663"/>
          </a:xfrm>
          <a:prstGeom prst="rect">
            <a:avLst/>
          </a:prstGeom>
          <a:noFill/>
        </p:spPr>
        <p:txBody>
          <a:bodyPr wrap="square" rtlCol="0">
            <a:spAutoFit/>
          </a:bodyPr>
          <a:lstStyle/>
          <a:p>
            <a:r>
              <a:rPr lang="x-none" altLang="en-US" sz="2000" b="1" dirty="0" smtClean="0">
                <a:solidFill>
                  <a:schemeClr val="accent6"/>
                </a:solidFill>
              </a:rPr>
              <a:t>能源监管APP</a:t>
            </a:r>
            <a:r>
              <a:rPr lang="en-US" altLang="en-US" sz="2000" b="1" dirty="0" smtClean="0">
                <a:solidFill>
                  <a:schemeClr val="accent6"/>
                </a:solidFill>
              </a:rPr>
              <a:t>   </a:t>
            </a:r>
            <a:r>
              <a:rPr lang="en-US" altLang="zh-CN" sz="2000" b="1" dirty="0" smtClean="0">
                <a:solidFill>
                  <a:schemeClr val="accent6"/>
                </a:solidFill>
              </a:rPr>
              <a:t>PLUS</a:t>
            </a:r>
            <a:endParaRPr lang="zh-CN" altLang="en-US" sz="2000" b="1" dirty="0" smtClean="0">
              <a:solidFill>
                <a:schemeClr val="accent6"/>
              </a:solidFill>
            </a:endParaRPr>
          </a:p>
          <a:p>
            <a:r>
              <a:rPr lang="zh-CN" altLang="en-US" sz="2000" dirty="0" smtClean="0"/>
              <a:t>    分别为园区领导、工程部经理、租户三级用户开发不同功能的手机客户端软件，分</a:t>
            </a:r>
            <a:r>
              <a:rPr lang="en-US" sz="2000" dirty="0" smtClean="0"/>
              <a:t>IOS</a:t>
            </a:r>
            <a:r>
              <a:rPr lang="zh-CN" altLang="en-US" sz="2000" dirty="0" smtClean="0"/>
              <a:t>版本和安卓版本。</a:t>
            </a:r>
            <a:endParaRPr lang="zh-CN" altLang="en-US" sz="2000" dirty="0"/>
          </a:p>
        </p:txBody>
      </p:sp>
      <p:pic>
        <p:nvPicPr>
          <p:cNvPr id="2050" name="Picture 2" descr="园区能耗"/>
          <p:cNvPicPr>
            <a:picLocks noChangeAspect="1" noChangeArrowheads="1"/>
          </p:cNvPicPr>
          <p:nvPr/>
        </p:nvPicPr>
        <p:blipFill>
          <a:blip r:embed="rId2" cstate="print"/>
          <a:srcRect/>
          <a:stretch>
            <a:fillRect/>
          </a:stretch>
        </p:blipFill>
        <p:spPr bwMode="auto">
          <a:xfrm>
            <a:off x="1285852" y="2071678"/>
            <a:ext cx="2162175" cy="3933825"/>
          </a:xfrm>
          <a:prstGeom prst="rect">
            <a:avLst/>
          </a:prstGeom>
          <a:noFill/>
          <a:ln w="9525">
            <a:noFill/>
            <a:miter lim="800000"/>
            <a:headEnd/>
            <a:tailEnd/>
          </a:ln>
        </p:spPr>
      </p:pic>
      <p:pic>
        <p:nvPicPr>
          <p:cNvPr id="2051" name="Picture 3" descr="能耗趋势"/>
          <p:cNvPicPr>
            <a:picLocks noChangeAspect="1" noChangeArrowheads="1"/>
          </p:cNvPicPr>
          <p:nvPr/>
        </p:nvPicPr>
        <p:blipFill>
          <a:blip r:embed="rId3" cstate="print"/>
          <a:srcRect/>
          <a:stretch>
            <a:fillRect/>
          </a:stretch>
        </p:blipFill>
        <p:spPr bwMode="auto">
          <a:xfrm>
            <a:off x="3428992" y="2071678"/>
            <a:ext cx="2162175" cy="3933825"/>
          </a:xfrm>
          <a:prstGeom prst="rect">
            <a:avLst/>
          </a:prstGeom>
          <a:noFill/>
          <a:ln w="9525">
            <a:noFill/>
            <a:miter lim="800000"/>
            <a:headEnd/>
            <a:tailEnd/>
          </a:ln>
        </p:spPr>
      </p:pic>
      <p:pic>
        <p:nvPicPr>
          <p:cNvPr id="9" name="图片 8"/>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572132" y="2071678"/>
            <a:ext cx="2160000" cy="39270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710" y="188775"/>
            <a:ext cx="2040943" cy="461665"/>
          </a:xfrm>
          <a:prstGeom prst="rect">
            <a:avLst/>
          </a:prstGeom>
        </p:spPr>
        <p:txBody>
          <a:bodyPr wrap="none">
            <a:spAutoFit/>
          </a:bodyPr>
          <a:lstStyle/>
          <a:p>
            <a:r>
              <a:rPr lang="zh-CN" altLang="en-US" sz="2400" b="1" dirty="0" smtClean="0">
                <a:solidFill>
                  <a:schemeClr val="accent6"/>
                </a:solidFill>
                <a:latin typeface="+mn-ea"/>
                <a:ea typeface="+mn-ea"/>
              </a:rPr>
              <a:t>三、助力主业</a:t>
            </a:r>
            <a:endParaRPr lang="zh-CN" altLang="en-US" sz="2400" b="1" dirty="0">
              <a:solidFill>
                <a:schemeClr val="accent6"/>
              </a:solidFill>
              <a:latin typeface="+mn-ea"/>
              <a:ea typeface="+mn-ea"/>
            </a:endParaRPr>
          </a:p>
        </p:txBody>
      </p:sp>
      <p:sp>
        <p:nvSpPr>
          <p:cNvPr id="7" name="TextBox 6"/>
          <p:cNvSpPr txBox="1"/>
          <p:nvPr/>
        </p:nvSpPr>
        <p:spPr>
          <a:xfrm>
            <a:off x="428596" y="928670"/>
            <a:ext cx="3240225" cy="1015663"/>
          </a:xfrm>
          <a:prstGeom prst="rect">
            <a:avLst/>
          </a:prstGeom>
          <a:noFill/>
        </p:spPr>
        <p:txBody>
          <a:bodyPr wrap="square" rtlCol="0">
            <a:spAutoFit/>
          </a:bodyPr>
          <a:lstStyle/>
          <a:p>
            <a:r>
              <a:rPr lang="zh-CN" altLang="en-US" sz="2000" b="1" dirty="0" smtClean="0">
                <a:solidFill>
                  <a:schemeClr val="accent6"/>
                </a:solidFill>
              </a:rPr>
              <a:t>微信</a:t>
            </a:r>
            <a:r>
              <a:rPr lang="en-US" altLang="zh-CN" sz="2000" b="1" dirty="0" smtClean="0">
                <a:solidFill>
                  <a:schemeClr val="accent6"/>
                </a:solidFill>
              </a:rPr>
              <a:t>PLUS</a:t>
            </a:r>
          </a:p>
          <a:p>
            <a:endParaRPr lang="en-US" altLang="zh-CN" sz="2000" b="1" dirty="0" smtClean="0">
              <a:solidFill>
                <a:schemeClr val="accent6"/>
              </a:solidFill>
            </a:endParaRPr>
          </a:p>
          <a:p>
            <a:endParaRPr lang="zh-CN" altLang="en-US" sz="2000" b="1" dirty="0">
              <a:solidFill>
                <a:schemeClr val="accent6"/>
              </a:solidFill>
            </a:endParaRPr>
          </a:p>
        </p:txBody>
      </p:sp>
      <p:sp>
        <p:nvSpPr>
          <p:cNvPr id="10" name="矩形 9"/>
          <p:cNvSpPr/>
          <p:nvPr/>
        </p:nvSpPr>
        <p:spPr>
          <a:xfrm>
            <a:off x="1714480" y="2428868"/>
            <a:ext cx="1500182" cy="2308324"/>
          </a:xfrm>
          <a:prstGeom prst="rect">
            <a:avLst/>
          </a:prstGeom>
        </p:spPr>
        <p:txBody>
          <a:bodyPr wrap="square">
            <a:spAutoFit/>
          </a:bodyPr>
          <a:lstStyle/>
          <a:p>
            <a:pPr marL="285750" indent="-285750">
              <a:buFont typeface="Wingdings" charset="0"/>
              <a:buChar char="u"/>
            </a:pPr>
            <a:r>
              <a:rPr lang="zh-CN" altLang="en-US" dirty="0" smtClean="0">
                <a:solidFill>
                  <a:schemeClr val="tx2"/>
                </a:solidFill>
                <a:latin typeface="微软雅黑" charset="0"/>
                <a:ea typeface="微软雅黑" charset="0"/>
              </a:rPr>
              <a:t>园区动态</a:t>
            </a:r>
          </a:p>
          <a:p>
            <a:pPr marL="285750" indent="-285750">
              <a:buFont typeface="Wingdings" charset="0"/>
              <a:buChar char="u"/>
            </a:pPr>
            <a:r>
              <a:rPr lang="zh-CN" altLang="en-US" dirty="0" smtClean="0">
                <a:solidFill>
                  <a:schemeClr val="tx2"/>
                </a:solidFill>
                <a:latin typeface="微软雅黑" charset="0"/>
                <a:ea typeface="微软雅黑" charset="0"/>
              </a:rPr>
              <a:t>园区服务</a:t>
            </a:r>
          </a:p>
          <a:p>
            <a:pPr marL="285750" indent="-285750">
              <a:buFont typeface="Wingdings" charset="0"/>
              <a:buChar char="u"/>
            </a:pPr>
            <a:r>
              <a:rPr lang="zh-CN" altLang="en-US" dirty="0" smtClean="0">
                <a:solidFill>
                  <a:schemeClr val="tx2"/>
                </a:solidFill>
                <a:latin typeface="微软雅黑" charset="0"/>
                <a:ea typeface="微软雅黑" charset="0"/>
              </a:rPr>
              <a:t>商贸服务</a:t>
            </a:r>
          </a:p>
          <a:p>
            <a:pPr marL="285750" indent="-285750">
              <a:buFont typeface="Wingdings" charset="0"/>
              <a:buChar char="u"/>
            </a:pPr>
            <a:r>
              <a:rPr lang="zh-CN" altLang="en-US" dirty="0" smtClean="0">
                <a:solidFill>
                  <a:schemeClr val="tx2"/>
                </a:solidFill>
                <a:latin typeface="微软雅黑" charset="0"/>
                <a:ea typeface="微软雅黑" charset="0"/>
              </a:rPr>
              <a:t>能耗分析</a:t>
            </a:r>
          </a:p>
          <a:p>
            <a:pPr marL="285750" indent="-285750">
              <a:buFont typeface="Wingdings" charset="0"/>
              <a:buChar char="u"/>
            </a:pPr>
            <a:r>
              <a:rPr lang="zh-CN" altLang="en-US" dirty="0" smtClean="0">
                <a:solidFill>
                  <a:schemeClr val="tx2"/>
                </a:solidFill>
                <a:latin typeface="微软雅黑" charset="0"/>
                <a:ea typeface="微软雅黑" charset="0"/>
              </a:rPr>
              <a:t>车辆管理</a:t>
            </a:r>
          </a:p>
          <a:p>
            <a:pPr marL="285750" indent="-285750">
              <a:buFont typeface="Wingdings" charset="0"/>
              <a:buChar char="u"/>
            </a:pPr>
            <a:r>
              <a:rPr lang="zh-CN" altLang="en-US" dirty="0" smtClean="0">
                <a:solidFill>
                  <a:schemeClr val="tx2"/>
                </a:solidFill>
                <a:latin typeface="微软雅黑" charset="0"/>
                <a:ea typeface="微软雅黑" charset="0"/>
              </a:rPr>
              <a:t>节能创新</a:t>
            </a:r>
          </a:p>
          <a:p>
            <a:pPr marL="285750" indent="-285750">
              <a:buFont typeface="Wingdings" charset="0"/>
              <a:buChar char="u"/>
            </a:pPr>
            <a:r>
              <a:rPr lang="zh-CN" altLang="en-US" dirty="0" smtClean="0">
                <a:solidFill>
                  <a:schemeClr val="tx2"/>
                </a:solidFill>
                <a:latin typeface="微软雅黑" charset="0"/>
                <a:ea typeface="微软雅黑" charset="0"/>
              </a:rPr>
              <a:t>园区论坛</a:t>
            </a:r>
          </a:p>
          <a:p>
            <a:pPr indent="0">
              <a:buFont typeface="Wingdings" charset="0"/>
              <a:buNone/>
            </a:pPr>
            <a:r>
              <a:rPr lang="en-US" altLang="zh-CN" dirty="0" smtClean="0">
                <a:solidFill>
                  <a:schemeClr val="tx2"/>
                </a:solidFill>
                <a:latin typeface="微软雅黑" charset="0"/>
                <a:ea typeface="微软雅黑" charset="0"/>
              </a:rPr>
              <a:t>      .......</a:t>
            </a:r>
            <a:endParaRPr lang="en-US" altLang="zh-CN" dirty="0">
              <a:solidFill>
                <a:schemeClr val="tx2"/>
              </a:solidFill>
              <a:latin typeface="微软雅黑" charset="0"/>
              <a:ea typeface="微软雅黑" charset="0"/>
            </a:endParaRPr>
          </a:p>
        </p:txBody>
      </p:sp>
      <p:pic>
        <p:nvPicPr>
          <p:cNvPr id="11" name="图片 10" descr="首页"/>
          <p:cNvPicPr>
            <a:picLocks noChangeAspect="1"/>
          </p:cNvPicPr>
          <p:nvPr/>
        </p:nvPicPr>
        <p:blipFill>
          <a:blip r:embed="rId2" cstate="print"/>
          <a:srcRect/>
          <a:stretch>
            <a:fillRect/>
          </a:stretch>
        </p:blipFill>
        <p:spPr>
          <a:xfrm>
            <a:off x="4714876" y="1000108"/>
            <a:ext cx="3103880" cy="531304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710" y="188775"/>
            <a:ext cx="2040943" cy="461665"/>
          </a:xfrm>
          <a:prstGeom prst="rect">
            <a:avLst/>
          </a:prstGeom>
        </p:spPr>
        <p:txBody>
          <a:bodyPr wrap="none">
            <a:spAutoFit/>
          </a:bodyPr>
          <a:lstStyle/>
          <a:p>
            <a:r>
              <a:rPr lang="zh-CN" altLang="en-US" sz="2400" b="1" dirty="0" smtClean="0">
                <a:solidFill>
                  <a:schemeClr val="accent2"/>
                </a:solidFill>
                <a:latin typeface="+mn-ea"/>
                <a:ea typeface="+mn-ea"/>
              </a:rPr>
              <a:t>三、助力主业</a:t>
            </a:r>
            <a:endParaRPr lang="zh-CN" altLang="en-US" sz="2400" b="1" dirty="0">
              <a:solidFill>
                <a:schemeClr val="accent2"/>
              </a:solidFill>
              <a:latin typeface="+mn-ea"/>
              <a:ea typeface="+mn-ea"/>
            </a:endParaRPr>
          </a:p>
        </p:txBody>
      </p:sp>
      <p:pic>
        <p:nvPicPr>
          <p:cNvPr id="16" name="图片 15" descr="C:\Users\guzha\Desktop\节能公司\第三次改\能耗分析.jpg能耗分析"/>
          <p:cNvPicPr>
            <a:picLocks noChangeAspect="1"/>
          </p:cNvPicPr>
          <p:nvPr/>
        </p:nvPicPr>
        <p:blipFill>
          <a:blip r:embed="rId2" cstate="print"/>
          <a:srcRect/>
          <a:stretch>
            <a:fillRect/>
          </a:stretch>
        </p:blipFill>
        <p:spPr>
          <a:xfrm>
            <a:off x="285720" y="1643050"/>
            <a:ext cx="5098415" cy="3556635"/>
          </a:xfrm>
          <a:prstGeom prst="rect">
            <a:avLst/>
          </a:prstGeom>
        </p:spPr>
      </p:pic>
      <p:pic>
        <p:nvPicPr>
          <p:cNvPr id="18" name="图片 17" descr="C:\Users\guzha\Desktop\节能公司\第三次改\jiao费.jpgjiao费"/>
          <p:cNvPicPr>
            <a:picLocks noChangeAspect="1"/>
          </p:cNvPicPr>
          <p:nvPr/>
        </p:nvPicPr>
        <p:blipFill>
          <a:blip r:embed="rId3" cstate="print"/>
          <a:srcRect/>
          <a:stretch>
            <a:fillRect/>
          </a:stretch>
        </p:blipFill>
        <p:spPr>
          <a:xfrm>
            <a:off x="5429256" y="1000108"/>
            <a:ext cx="3482975" cy="5366385"/>
          </a:xfrm>
          <a:prstGeom prst="rect">
            <a:avLst/>
          </a:prstGeom>
        </p:spPr>
      </p:pic>
    </p:spTree>
    <p:extLst>
      <p:ext uri="{BB962C8B-B14F-4D97-AF65-F5344CB8AC3E}">
        <p14:creationId xmlns="" xmlns:p14="http://schemas.microsoft.com/office/powerpoint/2010/main" val="3716330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710" y="188775"/>
            <a:ext cx="2040943" cy="461665"/>
          </a:xfrm>
          <a:prstGeom prst="rect">
            <a:avLst/>
          </a:prstGeom>
        </p:spPr>
        <p:txBody>
          <a:bodyPr wrap="none">
            <a:spAutoFit/>
          </a:bodyPr>
          <a:lstStyle/>
          <a:p>
            <a:r>
              <a:rPr lang="zh-CN" altLang="en-US" sz="2400" b="1" dirty="0" smtClean="0">
                <a:solidFill>
                  <a:schemeClr val="accent6"/>
                </a:solidFill>
                <a:latin typeface="+mn-ea"/>
                <a:ea typeface="+mn-ea"/>
              </a:rPr>
              <a:t>四、</a:t>
            </a:r>
            <a:r>
              <a:rPr lang="zh-CN" altLang="en-US" sz="2400" b="1" dirty="0" smtClean="0">
                <a:latin typeface="+mn-ea"/>
                <a:ea typeface="+mn-ea"/>
              </a:rPr>
              <a:t>建设计划</a:t>
            </a:r>
            <a:endParaRPr lang="zh-CN" altLang="en-US" sz="2400" b="1" dirty="0">
              <a:latin typeface="+mn-ea"/>
              <a:ea typeface="+mn-ea"/>
            </a:endParaRPr>
          </a:p>
        </p:txBody>
      </p:sp>
      <p:sp>
        <p:nvSpPr>
          <p:cNvPr id="57" name="TextBox 56"/>
          <p:cNvSpPr txBox="1"/>
          <p:nvPr/>
        </p:nvSpPr>
        <p:spPr>
          <a:xfrm>
            <a:off x="539720" y="5301130"/>
            <a:ext cx="7992555" cy="369332"/>
          </a:xfrm>
          <a:prstGeom prst="rect">
            <a:avLst/>
          </a:prstGeom>
          <a:noFill/>
        </p:spPr>
        <p:txBody>
          <a:bodyPr wrap="square" rtlCol="0">
            <a:spAutoFit/>
          </a:bodyPr>
          <a:lstStyle/>
          <a:p>
            <a:r>
              <a:rPr lang="zh-CN" altLang="en-US" dirty="0" smtClean="0"/>
              <a:t>以云平台为切入点，战略进军智慧城市发展契机，构建公司发展新亮点业务。</a:t>
            </a:r>
            <a:endParaRPr lang="zh-CN" altLang="en-US" dirty="0"/>
          </a:p>
        </p:txBody>
      </p:sp>
      <p:sp>
        <p:nvSpPr>
          <p:cNvPr id="58" name="TextBox 57"/>
          <p:cNvSpPr txBox="1"/>
          <p:nvPr/>
        </p:nvSpPr>
        <p:spPr>
          <a:xfrm>
            <a:off x="395710" y="908825"/>
            <a:ext cx="2016140" cy="400110"/>
          </a:xfrm>
          <a:prstGeom prst="rect">
            <a:avLst/>
          </a:prstGeom>
          <a:noFill/>
        </p:spPr>
        <p:txBody>
          <a:bodyPr wrap="square" rtlCol="0">
            <a:spAutoFit/>
          </a:bodyPr>
          <a:lstStyle/>
          <a:p>
            <a:r>
              <a:rPr lang="en-US" altLang="zh-CN" sz="2000" b="1" dirty="0" smtClean="0">
                <a:solidFill>
                  <a:schemeClr val="accent2"/>
                </a:solidFill>
                <a:latin typeface="+mn-ea"/>
                <a:ea typeface="+mn-ea"/>
              </a:rPr>
              <a:t>4.1 </a:t>
            </a:r>
            <a:r>
              <a:rPr lang="zh-CN" altLang="en-US" sz="2000" b="1" dirty="0" smtClean="0">
                <a:solidFill>
                  <a:schemeClr val="accent2"/>
                </a:solidFill>
                <a:latin typeface="+mn-ea"/>
                <a:ea typeface="+mn-ea"/>
              </a:rPr>
              <a:t>计划介绍</a:t>
            </a:r>
            <a:endParaRPr lang="zh-CN" altLang="en-US" sz="2000" b="1" dirty="0">
              <a:solidFill>
                <a:schemeClr val="accent2"/>
              </a:solidFill>
              <a:latin typeface="+mn-ea"/>
              <a:ea typeface="+mn-ea"/>
            </a:endParaRPr>
          </a:p>
        </p:txBody>
      </p:sp>
      <p:sp>
        <p:nvSpPr>
          <p:cNvPr id="12" name="TextBox 11"/>
          <p:cNvSpPr txBox="1"/>
          <p:nvPr/>
        </p:nvSpPr>
        <p:spPr>
          <a:xfrm>
            <a:off x="539720" y="1772885"/>
            <a:ext cx="8136565" cy="646331"/>
          </a:xfrm>
          <a:prstGeom prst="rect">
            <a:avLst/>
          </a:prstGeom>
          <a:noFill/>
        </p:spPr>
        <p:txBody>
          <a:bodyPr wrap="square" rtlCol="0">
            <a:spAutoFit/>
          </a:bodyPr>
          <a:lstStyle/>
          <a:p>
            <a:r>
              <a:rPr lang="zh-CN" altLang="en-US" dirty="0" smtClean="0"/>
              <a:t>当前开发海创基地能耗管理平台、安吉行政中心能耗平台项目，针对用户需求设计定制化服务方案。</a:t>
            </a:r>
            <a:endParaRPr lang="zh-CN" altLang="en-US" dirty="0"/>
          </a:p>
        </p:txBody>
      </p:sp>
      <p:sp>
        <p:nvSpPr>
          <p:cNvPr id="13" name="TextBox 12"/>
          <p:cNvSpPr txBox="1"/>
          <p:nvPr/>
        </p:nvSpPr>
        <p:spPr>
          <a:xfrm>
            <a:off x="539720" y="3501005"/>
            <a:ext cx="8136565" cy="646331"/>
          </a:xfrm>
          <a:prstGeom prst="rect">
            <a:avLst/>
          </a:prstGeom>
          <a:noFill/>
        </p:spPr>
        <p:txBody>
          <a:bodyPr wrap="square" rtlCol="0">
            <a:spAutoFit/>
          </a:bodyPr>
          <a:lstStyle/>
          <a:p>
            <a:r>
              <a:rPr lang="zh-CN" altLang="en-US" dirty="0" smtClean="0"/>
              <a:t>实业公司与华为云平台战略合作，开阔浙江绿建发展视野，将能源管理</a:t>
            </a:r>
            <a:r>
              <a:rPr lang="en-US" altLang="zh-CN" dirty="0" smtClean="0"/>
              <a:t>&amp;</a:t>
            </a:r>
            <a:r>
              <a:rPr lang="zh-CN" altLang="en-US" dirty="0" smtClean="0"/>
              <a:t>能耗监测平台发展定位转变至智慧园区云服务平台。</a:t>
            </a:r>
            <a:endParaRPr lang="zh-CN" altLang="en-US" dirty="0"/>
          </a:p>
        </p:txBody>
      </p:sp>
      <p:cxnSp>
        <p:nvCxnSpPr>
          <p:cNvPr id="15" name="直接箭头连接符 14"/>
          <p:cNvCxnSpPr/>
          <p:nvPr/>
        </p:nvCxnSpPr>
        <p:spPr bwMode="auto">
          <a:xfrm>
            <a:off x="4643438" y="2500306"/>
            <a:ext cx="0" cy="864060"/>
          </a:xfrm>
          <a:prstGeom prst="straightConnector1">
            <a:avLst/>
          </a:prstGeom>
          <a:ln>
            <a:headEnd type="none" w="med" len="med"/>
            <a:tailEnd type="arrow"/>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17" name="直接箭头连接符 16"/>
          <p:cNvCxnSpPr/>
          <p:nvPr/>
        </p:nvCxnSpPr>
        <p:spPr bwMode="auto">
          <a:xfrm>
            <a:off x="4643438" y="4286256"/>
            <a:ext cx="0" cy="720050"/>
          </a:xfrm>
          <a:prstGeom prst="straightConnector1">
            <a:avLst/>
          </a:prstGeom>
          <a:ln>
            <a:headEnd type="none" w="med" len="med"/>
            <a:tailEnd type="arrow"/>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http://a0.att.hudong.com/82/62/01300542111161138216626068226.jpg"/>
          <p:cNvPicPr/>
          <p:nvPr/>
        </p:nvPicPr>
        <p:blipFill>
          <a:blip r:embed="rId2" cstate="print"/>
          <a:srcRect/>
          <a:stretch>
            <a:fillRect/>
          </a:stretch>
        </p:blipFill>
        <p:spPr bwMode="auto">
          <a:xfrm>
            <a:off x="539720" y="1484865"/>
            <a:ext cx="3600250" cy="2376165"/>
          </a:xfrm>
          <a:prstGeom prst="rect">
            <a:avLst/>
          </a:prstGeom>
          <a:noFill/>
          <a:ln w="9525">
            <a:noFill/>
            <a:miter lim="800000"/>
            <a:headEnd/>
            <a:tailEnd/>
          </a:ln>
        </p:spPr>
      </p:pic>
      <p:sp>
        <p:nvSpPr>
          <p:cNvPr id="4" name="TextBox 3"/>
          <p:cNvSpPr txBox="1"/>
          <p:nvPr/>
        </p:nvSpPr>
        <p:spPr>
          <a:xfrm>
            <a:off x="1187765" y="4005040"/>
            <a:ext cx="2016140" cy="338554"/>
          </a:xfrm>
          <a:prstGeom prst="rect">
            <a:avLst/>
          </a:prstGeom>
          <a:noFill/>
        </p:spPr>
        <p:txBody>
          <a:bodyPr wrap="square" rtlCol="0">
            <a:spAutoFit/>
          </a:bodyPr>
          <a:lstStyle/>
          <a:p>
            <a:pPr algn="ctr"/>
            <a:r>
              <a:rPr lang="zh-CN" altLang="en-US" sz="1600" b="1" dirty="0" smtClean="0">
                <a:solidFill>
                  <a:schemeClr val="accent6"/>
                </a:solidFill>
              </a:rPr>
              <a:t>海创基地实景图</a:t>
            </a:r>
            <a:endParaRPr lang="zh-CN" altLang="en-US" sz="1600" b="1" dirty="0">
              <a:solidFill>
                <a:schemeClr val="accent6"/>
              </a:solidFill>
            </a:endParaRPr>
          </a:p>
        </p:txBody>
      </p:sp>
      <p:sp>
        <p:nvSpPr>
          <p:cNvPr id="5" name="TextBox 4"/>
          <p:cNvSpPr txBox="1"/>
          <p:nvPr/>
        </p:nvSpPr>
        <p:spPr>
          <a:xfrm>
            <a:off x="4355985" y="1412860"/>
            <a:ext cx="4320300" cy="2468368"/>
          </a:xfrm>
          <a:prstGeom prst="rect">
            <a:avLst/>
          </a:prstGeom>
          <a:noFill/>
        </p:spPr>
        <p:txBody>
          <a:bodyPr wrap="square" rtlCol="0">
            <a:spAutoFit/>
          </a:bodyPr>
          <a:lstStyle/>
          <a:p>
            <a:pPr>
              <a:spcBef>
                <a:spcPts val="600"/>
              </a:spcBef>
              <a:buFont typeface="Wingdings" pitchFamily="2" charset="2"/>
              <a:buChar char="Ø"/>
            </a:pPr>
            <a:r>
              <a:rPr lang="zh-CN" altLang="en-US" sz="2000" b="1" dirty="0" smtClean="0">
                <a:solidFill>
                  <a:schemeClr val="accent6"/>
                </a:solidFill>
                <a:latin typeface="+mn-ea"/>
                <a:ea typeface="+mn-ea"/>
              </a:rPr>
              <a:t>项目介绍</a:t>
            </a:r>
            <a:endParaRPr lang="en-US" altLang="zh-CN" sz="2000" b="1" dirty="0" smtClean="0">
              <a:solidFill>
                <a:schemeClr val="accent6"/>
              </a:solidFill>
              <a:latin typeface="+mn-ea"/>
              <a:ea typeface="+mn-ea"/>
            </a:endParaRPr>
          </a:p>
          <a:p>
            <a:pPr>
              <a:lnSpc>
                <a:spcPct val="120000"/>
              </a:lnSpc>
            </a:pPr>
            <a:r>
              <a:rPr lang="zh-CN" altLang="zh-CN" sz="1600" b="1" dirty="0" smtClean="0"/>
              <a:t>海创基地已经完成中央空调系统全面能源审计</a:t>
            </a:r>
            <a:r>
              <a:rPr lang="zh-CN" altLang="en-US" sz="1600" b="1" dirty="0" smtClean="0"/>
              <a:t>，</a:t>
            </a:r>
            <a:r>
              <a:rPr lang="zh-CN" altLang="zh-CN" sz="1600" b="1" dirty="0" smtClean="0"/>
              <a:t>为了充分利用全面能源审计的检测手段，进一步挖掘中央空调系统改造后的节能空间，实时监测系统的运行状态</a:t>
            </a:r>
            <a:r>
              <a:rPr lang="zh-CN" altLang="en-US" sz="1600" b="1" dirty="0" smtClean="0"/>
              <a:t>，</a:t>
            </a:r>
            <a:r>
              <a:rPr lang="zh-CN" altLang="zh-CN" sz="1600" b="1" dirty="0" smtClean="0"/>
              <a:t>考虑建设能耗管理平台。平台经过拓展，还可为海创基地及用户提供能源管理、园区服务等功能，提升海创基地的智慧化管理。</a:t>
            </a:r>
            <a:endParaRPr lang="zh-CN" altLang="en-US" sz="1600" b="1" dirty="0"/>
          </a:p>
        </p:txBody>
      </p:sp>
      <p:sp>
        <p:nvSpPr>
          <p:cNvPr id="11" name="TextBox 10"/>
          <p:cNvSpPr txBox="1"/>
          <p:nvPr/>
        </p:nvSpPr>
        <p:spPr>
          <a:xfrm>
            <a:off x="467714" y="764815"/>
            <a:ext cx="3672255" cy="400110"/>
          </a:xfrm>
          <a:prstGeom prst="rect">
            <a:avLst/>
          </a:prstGeom>
          <a:noFill/>
        </p:spPr>
        <p:txBody>
          <a:bodyPr wrap="square" rtlCol="0">
            <a:spAutoFit/>
          </a:bodyPr>
          <a:lstStyle/>
          <a:p>
            <a:r>
              <a:rPr lang="en-US" altLang="zh-CN" sz="2000" b="1" dirty="0" smtClean="0">
                <a:solidFill>
                  <a:schemeClr val="accent2"/>
                </a:solidFill>
                <a:latin typeface="+mn-ea"/>
                <a:ea typeface="+mn-ea"/>
              </a:rPr>
              <a:t>4.2 </a:t>
            </a:r>
            <a:r>
              <a:rPr lang="zh-CN" altLang="en-US" sz="2000" b="1" dirty="0" smtClean="0">
                <a:solidFill>
                  <a:schemeClr val="accent2"/>
                </a:solidFill>
                <a:latin typeface="+mn-ea"/>
                <a:ea typeface="+mn-ea"/>
              </a:rPr>
              <a:t>已开发项目</a:t>
            </a:r>
            <a:r>
              <a:rPr lang="en-US" altLang="zh-CN" sz="2000" b="1" dirty="0" smtClean="0">
                <a:solidFill>
                  <a:schemeClr val="accent2"/>
                </a:solidFill>
                <a:latin typeface="+mn-ea"/>
                <a:ea typeface="+mn-ea"/>
              </a:rPr>
              <a:t>—</a:t>
            </a:r>
            <a:r>
              <a:rPr lang="zh-CN" altLang="en-US" sz="2000" b="1" dirty="0" smtClean="0">
                <a:solidFill>
                  <a:schemeClr val="accent2"/>
                </a:solidFill>
                <a:latin typeface="+mn-ea"/>
                <a:ea typeface="+mn-ea"/>
              </a:rPr>
              <a:t>海创基地</a:t>
            </a:r>
            <a:endParaRPr lang="zh-CN" altLang="en-US" sz="2000" b="1" dirty="0">
              <a:solidFill>
                <a:schemeClr val="accent2"/>
              </a:solidFill>
              <a:latin typeface="+mn-ea"/>
              <a:ea typeface="+mn-ea"/>
            </a:endParaRPr>
          </a:p>
        </p:txBody>
      </p:sp>
      <p:sp>
        <p:nvSpPr>
          <p:cNvPr id="12" name="矩形 11"/>
          <p:cNvSpPr/>
          <p:nvPr/>
        </p:nvSpPr>
        <p:spPr>
          <a:xfrm>
            <a:off x="395710" y="188775"/>
            <a:ext cx="2040943" cy="461665"/>
          </a:xfrm>
          <a:prstGeom prst="rect">
            <a:avLst/>
          </a:prstGeom>
        </p:spPr>
        <p:txBody>
          <a:bodyPr wrap="none">
            <a:spAutoFit/>
          </a:bodyPr>
          <a:lstStyle/>
          <a:p>
            <a:r>
              <a:rPr lang="zh-CN" altLang="en-US" sz="2400" b="1" dirty="0" smtClean="0">
                <a:solidFill>
                  <a:schemeClr val="accent6"/>
                </a:solidFill>
                <a:latin typeface="+mn-ea"/>
                <a:ea typeface="+mn-ea"/>
              </a:rPr>
              <a:t>四、建设计划</a:t>
            </a:r>
            <a:endParaRPr lang="zh-CN" altLang="en-US" sz="2400" b="1" dirty="0">
              <a:solidFill>
                <a:schemeClr val="accent6"/>
              </a:solidFill>
              <a:latin typeface="+mn-ea"/>
              <a:ea typeface="+mn-ea"/>
            </a:endParaRPr>
          </a:p>
        </p:txBody>
      </p:sp>
      <p:sp>
        <p:nvSpPr>
          <p:cNvPr id="13" name="TextBox 12"/>
          <p:cNvSpPr txBox="1"/>
          <p:nvPr/>
        </p:nvSpPr>
        <p:spPr>
          <a:xfrm>
            <a:off x="2843880" y="4581080"/>
            <a:ext cx="5949491" cy="1728120"/>
          </a:xfrm>
          <a:prstGeom prst="rect">
            <a:avLst/>
          </a:prstGeom>
          <a:solidFill>
            <a:srgbClr val="9966FF"/>
          </a:solidFill>
          <a:effectLst>
            <a:innerShdw blurRad="63500" dist="50800" dir="2700000">
              <a:prstClr val="black">
                <a:alpha val="50000"/>
              </a:prstClr>
            </a:innerShdw>
          </a:effectLst>
        </p:spPr>
        <p:txBody>
          <a:bodyPr wrap="square" rtlCol="0" anchor="ctr">
            <a:noAutofit/>
          </a:bodyPr>
          <a:lstStyle/>
          <a:p>
            <a:pPr>
              <a:lnSpc>
                <a:spcPct val="150000"/>
              </a:lnSpc>
              <a:buFont typeface="Wingdings" pitchFamily="2" charset="2"/>
              <a:buChar char="Ø"/>
            </a:pPr>
            <a:r>
              <a:rPr lang="zh-CN" altLang="en-US" sz="1800" b="1" dirty="0" smtClean="0">
                <a:solidFill>
                  <a:schemeClr val="bg1"/>
                </a:solidFill>
                <a:latin typeface="仿宋" pitchFamily="49" charset="-122"/>
                <a:ea typeface="仿宋" pitchFamily="49" charset="-122"/>
              </a:rPr>
              <a:t> 全面掌握建筑各用能设备单元或管理单元的能源数据</a:t>
            </a:r>
          </a:p>
          <a:p>
            <a:pPr>
              <a:lnSpc>
                <a:spcPct val="150000"/>
              </a:lnSpc>
              <a:buFont typeface="Wingdings" pitchFamily="2" charset="2"/>
              <a:buChar char="Ø"/>
            </a:pPr>
            <a:r>
              <a:rPr lang="zh-CN" altLang="en-US" sz="1800" b="1" dirty="0" smtClean="0">
                <a:solidFill>
                  <a:schemeClr val="bg1"/>
                </a:solidFill>
                <a:latin typeface="仿宋" pitchFamily="49" charset="-122"/>
                <a:ea typeface="仿宋" pitchFamily="49" charset="-122"/>
              </a:rPr>
              <a:t> 指导日常的管理运行调节</a:t>
            </a:r>
          </a:p>
          <a:p>
            <a:pPr>
              <a:lnSpc>
                <a:spcPct val="150000"/>
              </a:lnSpc>
              <a:buFont typeface="Wingdings" pitchFamily="2" charset="2"/>
              <a:buChar char="Ø"/>
            </a:pPr>
            <a:r>
              <a:rPr lang="zh-CN" altLang="en-US" sz="1800" b="1" dirty="0" smtClean="0">
                <a:solidFill>
                  <a:schemeClr val="bg1"/>
                </a:solidFill>
                <a:latin typeface="仿宋" pitchFamily="49" charset="-122"/>
                <a:ea typeface="仿宋" pitchFamily="49" charset="-122"/>
              </a:rPr>
              <a:t> 寻找节能潜力，提供改造方案，指导改造实施</a:t>
            </a:r>
          </a:p>
        </p:txBody>
      </p:sp>
      <p:sp>
        <p:nvSpPr>
          <p:cNvPr id="14" name="Rectangle 5"/>
          <p:cNvSpPr/>
          <p:nvPr/>
        </p:nvSpPr>
        <p:spPr>
          <a:xfrm>
            <a:off x="251700" y="5085115"/>
            <a:ext cx="2249334" cy="400110"/>
          </a:xfrm>
          <a:prstGeom prst="rect">
            <a:avLst/>
          </a:prstGeom>
        </p:spPr>
        <p:txBody>
          <a:bodyPr wrap="none">
            <a:spAutoFit/>
          </a:bodyPr>
          <a:lstStyle/>
          <a:p>
            <a:pPr>
              <a:buNone/>
            </a:pPr>
            <a:r>
              <a:rPr lang="zh-CN" altLang="en-US" sz="2000" b="1" i="1" dirty="0" smtClean="0">
                <a:solidFill>
                  <a:srgbClr val="008000"/>
                </a:solidFill>
              </a:rPr>
              <a:t>海创能源管理平台</a:t>
            </a:r>
            <a:endParaRPr lang="zh-CN" altLang="en-US" sz="2000" b="1" i="1" dirty="0">
              <a:solidFill>
                <a:srgbClr val="008000"/>
              </a:solidFill>
            </a:endParaRPr>
          </a:p>
        </p:txBody>
      </p:sp>
      <p:pic>
        <p:nvPicPr>
          <p:cNvPr id="16" name="Picture 2" descr="E:\00工作\EA upgrade\00宣传\PPT\图片\发展箭头.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715" y="4581079"/>
            <a:ext cx="2412239" cy="1924279"/>
          </a:xfrm>
          <a:prstGeom prst="rect">
            <a:avLst/>
          </a:prstGeom>
          <a:noFill/>
          <a:effectLst>
            <a:outerShdw sx="104000" sy="104000" algn="ctr" rotWithShape="0">
              <a:srgbClr val="7030A0"/>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11724" y="4509075"/>
            <a:ext cx="7992555" cy="1840504"/>
          </a:xfrm>
          <a:prstGeom prst="rect">
            <a:avLst/>
          </a:prstGeom>
        </p:spPr>
        <p:txBody>
          <a:bodyPr wrap="square">
            <a:spAutoFit/>
          </a:bodyPr>
          <a:lstStyle/>
          <a:p>
            <a:pPr>
              <a:buFont typeface="Wingdings" pitchFamily="2" charset="2"/>
              <a:buChar char="Ø"/>
            </a:pPr>
            <a:r>
              <a:rPr lang="zh-CN" altLang="en-US" sz="2000" b="1" dirty="0" smtClean="0">
                <a:solidFill>
                  <a:schemeClr val="accent6"/>
                </a:solidFill>
                <a:latin typeface="+mn-ea"/>
              </a:rPr>
              <a:t>方案介绍</a:t>
            </a:r>
            <a:endParaRPr lang="en-US" altLang="zh-CN" sz="2000" b="1" dirty="0" smtClean="0">
              <a:solidFill>
                <a:schemeClr val="accent6"/>
              </a:solidFill>
              <a:latin typeface="+mn-ea"/>
            </a:endParaRPr>
          </a:p>
          <a:p>
            <a:pPr>
              <a:lnSpc>
                <a:spcPct val="120000"/>
              </a:lnSpc>
            </a:pPr>
            <a:r>
              <a:rPr lang="zh-CN" altLang="en-US" sz="1600" b="1" dirty="0" smtClean="0"/>
              <a:t>平台通过智能仪表监测海创基地</a:t>
            </a:r>
            <a:r>
              <a:rPr lang="en-US" altLang="zh-CN" sz="1600" b="1" dirty="0" smtClean="0"/>
              <a:t>HVAC</a:t>
            </a:r>
            <a:r>
              <a:rPr lang="zh-CN" altLang="en-US" sz="1600" b="1" dirty="0" smtClean="0"/>
              <a:t>系统的</a:t>
            </a:r>
            <a:r>
              <a:rPr lang="zh-CN" altLang="zh-CN" sz="1600" b="1" dirty="0" smtClean="0"/>
              <a:t>电、水、</a:t>
            </a:r>
            <a:r>
              <a:rPr lang="zh-CN" altLang="en-US" sz="1600" b="1" dirty="0" smtClean="0"/>
              <a:t>冷</a:t>
            </a:r>
            <a:r>
              <a:rPr lang="zh-CN" altLang="zh-CN" sz="1600" b="1" dirty="0" smtClean="0"/>
              <a:t>、气等</a:t>
            </a:r>
            <a:r>
              <a:rPr lang="zh-CN" altLang="en-US" sz="1600" b="1" dirty="0" smtClean="0"/>
              <a:t>能耗数据，进行</a:t>
            </a:r>
            <a:r>
              <a:rPr lang="zh-CN" altLang="zh-CN" sz="1600" b="1" dirty="0" smtClean="0"/>
              <a:t>分类分项计量、统计分析</a:t>
            </a:r>
            <a:r>
              <a:rPr lang="zh-CN" altLang="en-US" sz="1600" b="1" dirty="0" smtClean="0"/>
              <a:t>、能源管理，</a:t>
            </a:r>
            <a:r>
              <a:rPr lang="zh-CN" altLang="zh-CN" sz="1600" b="1" dirty="0" smtClean="0"/>
              <a:t>为海创基地节能管理精细化提供技术支持，同时展示海创基地的节能环保理念和节能减排行动效果。</a:t>
            </a:r>
          </a:p>
          <a:p>
            <a:pPr>
              <a:buFont typeface="Wingdings" pitchFamily="2" charset="2"/>
              <a:buChar char="Ø"/>
            </a:pPr>
            <a:endParaRPr lang="en-US" altLang="zh-CN" b="1" dirty="0" smtClean="0">
              <a:solidFill>
                <a:schemeClr val="accent6"/>
              </a:solidFill>
              <a:latin typeface="+mn-ea"/>
            </a:endParaRPr>
          </a:p>
          <a:p>
            <a:pPr>
              <a:buFont typeface="Wingdings" pitchFamily="2" charset="2"/>
              <a:buChar char="Ø"/>
            </a:pPr>
            <a:endParaRPr lang="en-US" altLang="zh-CN" b="1" dirty="0" smtClean="0">
              <a:solidFill>
                <a:schemeClr val="accent6"/>
              </a:solidFill>
              <a:latin typeface="+mn-ea"/>
            </a:endParaRPr>
          </a:p>
        </p:txBody>
      </p:sp>
      <p:pic>
        <p:nvPicPr>
          <p:cNvPr id="7" name="Picture 3" descr="C:\Users\john\Documents\Tencent Files\349241304\Image\C2C\X8@YGW1QI12SU}RT_RJ_(1R.png"/>
          <p:cNvPicPr>
            <a:picLocks noChangeAspect="1" noChangeArrowheads="1"/>
          </p:cNvPicPr>
          <p:nvPr/>
        </p:nvPicPr>
        <p:blipFill>
          <a:blip r:embed="rId2" cstate="print"/>
          <a:srcRect/>
          <a:stretch>
            <a:fillRect/>
          </a:stretch>
        </p:blipFill>
        <p:spPr bwMode="auto">
          <a:xfrm>
            <a:off x="2267840" y="1124840"/>
            <a:ext cx="4716010" cy="3063995"/>
          </a:xfrm>
          <a:prstGeom prst="rect">
            <a:avLst/>
          </a:prstGeom>
          <a:noFill/>
        </p:spPr>
      </p:pic>
      <p:sp>
        <p:nvSpPr>
          <p:cNvPr id="8" name="TextBox 7"/>
          <p:cNvSpPr txBox="1"/>
          <p:nvPr/>
        </p:nvSpPr>
        <p:spPr>
          <a:xfrm>
            <a:off x="3707940" y="4221055"/>
            <a:ext cx="2160150" cy="338554"/>
          </a:xfrm>
          <a:prstGeom prst="rect">
            <a:avLst/>
          </a:prstGeom>
          <a:noFill/>
        </p:spPr>
        <p:txBody>
          <a:bodyPr wrap="square" rtlCol="0">
            <a:spAutoFit/>
          </a:bodyPr>
          <a:lstStyle/>
          <a:p>
            <a:pPr algn="ctr"/>
            <a:r>
              <a:rPr lang="zh-CN" altLang="en-US" sz="1600" b="1" dirty="0" smtClean="0">
                <a:solidFill>
                  <a:schemeClr val="accent6"/>
                </a:solidFill>
              </a:rPr>
              <a:t>海创基地平台架构</a:t>
            </a:r>
            <a:endParaRPr lang="zh-CN" altLang="en-US" sz="1600" b="1" dirty="0">
              <a:solidFill>
                <a:schemeClr val="accent6"/>
              </a:solidFill>
            </a:endParaRPr>
          </a:p>
        </p:txBody>
      </p:sp>
      <p:sp>
        <p:nvSpPr>
          <p:cNvPr id="9" name="TextBox 8"/>
          <p:cNvSpPr txBox="1"/>
          <p:nvPr/>
        </p:nvSpPr>
        <p:spPr>
          <a:xfrm>
            <a:off x="467714" y="188775"/>
            <a:ext cx="2461211" cy="461665"/>
          </a:xfrm>
          <a:prstGeom prst="rect">
            <a:avLst/>
          </a:prstGeom>
          <a:noFill/>
        </p:spPr>
        <p:txBody>
          <a:bodyPr wrap="square" rtlCol="0">
            <a:spAutoFit/>
          </a:bodyPr>
          <a:lstStyle/>
          <a:p>
            <a:r>
              <a:rPr lang="en-US" altLang="zh-CN" sz="2400" b="1" dirty="0" smtClean="0">
                <a:solidFill>
                  <a:schemeClr val="accent2"/>
                </a:solidFill>
                <a:latin typeface="+mn-ea"/>
                <a:ea typeface="+mn-ea"/>
              </a:rPr>
              <a:t>4.2 </a:t>
            </a:r>
            <a:r>
              <a:rPr lang="zh-CN" altLang="en-US" sz="2400" b="1" dirty="0" smtClean="0">
                <a:solidFill>
                  <a:schemeClr val="accent2"/>
                </a:solidFill>
                <a:latin typeface="+mn-ea"/>
                <a:ea typeface="+mn-ea"/>
              </a:rPr>
              <a:t>开发项目</a:t>
            </a:r>
            <a:endParaRPr lang="zh-CN" altLang="en-US" sz="2400" b="1" dirty="0">
              <a:solidFill>
                <a:schemeClr val="accent2"/>
              </a:solidFill>
              <a:latin typeface="+mn-ea"/>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未命名"/>
          <p:cNvPicPr>
            <a:picLocks noChangeAspect="1" noChangeArrowheads="1"/>
          </p:cNvPicPr>
          <p:nvPr/>
        </p:nvPicPr>
        <p:blipFill>
          <a:blip r:embed="rId2" cstate="print"/>
          <a:srcRect/>
          <a:stretch>
            <a:fillRect/>
          </a:stretch>
        </p:blipFill>
        <p:spPr bwMode="auto">
          <a:xfrm>
            <a:off x="2411850" y="980830"/>
            <a:ext cx="4622728" cy="3262611"/>
          </a:xfrm>
          <a:prstGeom prst="rect">
            <a:avLst/>
          </a:prstGeom>
          <a:noFill/>
          <a:ln w="9525">
            <a:noFill/>
            <a:miter lim="800000"/>
            <a:headEnd/>
            <a:tailEnd/>
          </a:ln>
        </p:spPr>
      </p:pic>
      <p:sp>
        <p:nvSpPr>
          <p:cNvPr id="3" name="TextBox 2"/>
          <p:cNvSpPr txBox="1"/>
          <p:nvPr/>
        </p:nvSpPr>
        <p:spPr>
          <a:xfrm>
            <a:off x="467714" y="188775"/>
            <a:ext cx="2664185" cy="461665"/>
          </a:xfrm>
          <a:prstGeom prst="rect">
            <a:avLst/>
          </a:prstGeom>
          <a:noFill/>
        </p:spPr>
        <p:txBody>
          <a:bodyPr wrap="square" rtlCol="0">
            <a:spAutoFit/>
          </a:bodyPr>
          <a:lstStyle/>
          <a:p>
            <a:r>
              <a:rPr lang="en-US" altLang="zh-CN" sz="2400" b="1" dirty="0" smtClean="0">
                <a:solidFill>
                  <a:schemeClr val="accent2"/>
                </a:solidFill>
                <a:latin typeface="+mn-ea"/>
                <a:ea typeface="+mn-ea"/>
              </a:rPr>
              <a:t>4.2 </a:t>
            </a:r>
            <a:r>
              <a:rPr lang="zh-CN" altLang="en-US" sz="2400" b="1" dirty="0" smtClean="0">
                <a:solidFill>
                  <a:schemeClr val="accent2"/>
                </a:solidFill>
                <a:latin typeface="+mn-ea"/>
                <a:ea typeface="+mn-ea"/>
              </a:rPr>
              <a:t>开发项目</a:t>
            </a:r>
            <a:endParaRPr lang="zh-CN" altLang="en-US" sz="2400" b="1" dirty="0">
              <a:solidFill>
                <a:schemeClr val="accent2"/>
              </a:solidFill>
              <a:latin typeface="+mn-ea"/>
              <a:ea typeface="+mn-ea"/>
            </a:endParaRPr>
          </a:p>
        </p:txBody>
      </p:sp>
      <p:sp>
        <p:nvSpPr>
          <p:cNvPr id="1027" name="Rectangle 3"/>
          <p:cNvSpPr>
            <a:spLocks noChangeArrowheads="1"/>
          </p:cNvSpPr>
          <p:nvPr/>
        </p:nvSpPr>
        <p:spPr bwMode="auto">
          <a:xfrm>
            <a:off x="395710" y="4653085"/>
            <a:ext cx="8424585"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2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a:t>
            </a:r>
            <a:r>
              <a:rPr kumimoji="0" 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安吉行政中心位于浙江省湖州市安吉县灵芝西路</a:t>
            </a:r>
            <a:r>
              <a:rPr kumimoji="0" lang="en-US"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1</a:t>
            </a:r>
            <a:r>
              <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号，以机关事务办公用途为主。安吉县人民政府积极响应国家和省里的各项政策与方针，对行政中心的空调系统、照明系统、电梯系统等进行节能改造，并建设能耗平台。</a:t>
            </a:r>
            <a:endParaRPr kumimoji="0" lang="en-US"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304800" algn="l" defTabSz="914400" rtl="0" eaLnBrk="1" fontAlgn="base" latinLnBrk="0" hangingPunct="1">
              <a:lnSpc>
                <a:spcPct val="120000"/>
              </a:lnSpc>
              <a:spcBef>
                <a:spcPct val="0"/>
              </a:spcBef>
              <a:spcAft>
                <a:spcPct val="0"/>
              </a:spcAft>
              <a:buClrTx/>
              <a:buSzTx/>
              <a:buFontTx/>
              <a:buNone/>
              <a:tabLst/>
            </a:pPr>
            <a:r>
              <a:rPr lang="en-US" altLang="zh-CN" sz="1600" dirty="0" smtClean="0">
                <a:latin typeface="Calibri" pitchFamily="34" charset="0"/>
                <a:cs typeface="Times New Roman" pitchFamily="18" charset="0"/>
              </a:rPr>
              <a:t>   </a:t>
            </a:r>
            <a:r>
              <a:rPr lang="zh-CN" altLang="en-US" sz="1600" dirty="0" smtClean="0">
                <a:latin typeface="Calibri" pitchFamily="34" charset="0"/>
                <a:cs typeface="Times New Roman" pitchFamily="18" charset="0"/>
              </a:rPr>
              <a:t>能耗平台设计帮助管理人员分析及查找建筑物的能耗情况及能耗浪费的情况。平台监测范围包括楼宇中央空调系统、照明系统、给排水系统及动力设施等部分。</a:t>
            </a:r>
            <a:endParaRPr kumimoji="0" lang="en-US"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304800" algn="l" defTabSz="914400" rtl="0" eaLnBrk="1" fontAlgn="base" latinLnBrk="0" hangingPunct="1">
              <a:lnSpc>
                <a:spcPct val="150000"/>
              </a:lnSpc>
              <a:spcBef>
                <a:spcPct val="0"/>
              </a:spcBef>
              <a:spcAft>
                <a:spcPct val="0"/>
              </a:spcAft>
              <a:buClrTx/>
              <a:buSzTx/>
              <a:buFontTx/>
              <a:buNone/>
              <a:tabLst/>
            </a:pP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TextBox 4"/>
          <p:cNvSpPr txBox="1"/>
          <p:nvPr/>
        </p:nvSpPr>
        <p:spPr>
          <a:xfrm>
            <a:off x="3203905" y="4293060"/>
            <a:ext cx="2952205" cy="338554"/>
          </a:xfrm>
          <a:prstGeom prst="rect">
            <a:avLst/>
          </a:prstGeom>
          <a:noFill/>
        </p:spPr>
        <p:txBody>
          <a:bodyPr wrap="square" rtlCol="0">
            <a:spAutoFit/>
          </a:bodyPr>
          <a:lstStyle/>
          <a:p>
            <a:pPr algn="ctr"/>
            <a:r>
              <a:rPr lang="zh-CN" altLang="en-US" sz="1600" b="1" dirty="0" smtClean="0">
                <a:solidFill>
                  <a:schemeClr val="accent6"/>
                </a:solidFill>
              </a:rPr>
              <a:t>安吉行政中心能耗平台架构</a:t>
            </a:r>
            <a:endParaRPr lang="zh-CN" altLang="en-US" sz="1600" b="1" dirty="0">
              <a:solidFill>
                <a:schemeClr val="accent6"/>
              </a:solidFill>
            </a:endParaRPr>
          </a:p>
        </p:txBody>
      </p:sp>
      <p:sp>
        <p:nvSpPr>
          <p:cNvPr id="6" name="TextBox 5"/>
          <p:cNvSpPr txBox="1"/>
          <p:nvPr/>
        </p:nvSpPr>
        <p:spPr>
          <a:xfrm>
            <a:off x="323705" y="908825"/>
            <a:ext cx="2592180" cy="400110"/>
          </a:xfrm>
          <a:prstGeom prst="rect">
            <a:avLst/>
          </a:prstGeom>
          <a:noFill/>
        </p:spPr>
        <p:txBody>
          <a:bodyPr wrap="square" rtlCol="0">
            <a:spAutoFit/>
          </a:bodyPr>
          <a:lstStyle/>
          <a:p>
            <a:pPr algn="ctr"/>
            <a:r>
              <a:rPr lang="zh-CN" altLang="en-US" sz="2000" b="1" dirty="0" smtClean="0">
                <a:solidFill>
                  <a:schemeClr val="accent6"/>
                </a:solidFill>
              </a:rPr>
              <a:t>安吉行政中心项目</a:t>
            </a:r>
            <a:endParaRPr lang="zh-CN" altLang="en-US" sz="2000" b="1" dirty="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p:cNvGrpSpPr>
            <a:grpSpLocks/>
          </p:cNvGrpSpPr>
          <p:nvPr/>
        </p:nvGrpSpPr>
        <p:grpSpPr bwMode="auto">
          <a:xfrm>
            <a:off x="1835810" y="1700880"/>
            <a:ext cx="5256213" cy="685800"/>
            <a:chOff x="1296" y="1824"/>
            <a:chExt cx="2976" cy="432"/>
          </a:xfrm>
          <a:solidFill>
            <a:schemeClr val="accent2">
              <a:lumMod val="60000"/>
              <a:lumOff val="40000"/>
            </a:schemeClr>
          </a:solidFill>
        </p:grpSpPr>
        <p:sp>
          <p:nvSpPr>
            <p:cNvPr id="14" name="AutoShape 5"/>
            <p:cNvSpPr>
              <a:spLocks noChangeArrowheads="1"/>
            </p:cNvSpPr>
            <p:nvPr/>
          </p:nvSpPr>
          <p:spPr bwMode="gray">
            <a:xfrm>
              <a:off x="1536" y="1899"/>
              <a:ext cx="2736" cy="288"/>
            </a:xfrm>
            <a:prstGeom prst="roundRect">
              <a:avLst>
                <a:gd name="adj" fmla="val 16667"/>
              </a:avLst>
            </a:prstGeom>
            <a:solidFill>
              <a:schemeClr val="accent2">
                <a:lumMod val="60000"/>
                <a:lumOff val="4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p>
          </p:txBody>
        </p:sp>
        <p:sp>
          <p:nvSpPr>
            <p:cNvPr id="15" name="AutoShape 6"/>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p>
          </p:txBody>
        </p:sp>
        <p:sp>
          <p:nvSpPr>
            <p:cNvPr id="16" name="Text Box 7"/>
            <p:cNvSpPr txBox="1">
              <a:spLocks noChangeArrowheads="1"/>
            </p:cNvSpPr>
            <p:nvPr/>
          </p:nvSpPr>
          <p:spPr bwMode="gray">
            <a:xfrm>
              <a:off x="1948" y="1934"/>
              <a:ext cx="1892" cy="231"/>
            </a:xfrm>
            <a:prstGeom prst="rect">
              <a:avLst/>
            </a:prstGeom>
            <a:grpFill/>
            <a:ln w="9525" algn="ctr">
              <a:noFill/>
              <a:miter lim="800000"/>
              <a:headEnd/>
              <a:tailEnd/>
            </a:ln>
          </p:spPr>
          <p:txBody>
            <a:bodyPr>
              <a:spAutoFit/>
            </a:bodyPr>
            <a:lstStyle/>
            <a:p>
              <a:pPr eaLnBrk="0" hangingPunct="0">
                <a:spcBef>
                  <a:spcPct val="0"/>
                </a:spcBef>
              </a:pPr>
              <a:r>
                <a:rPr kumimoji="0" lang="zh-CN" altLang="en-US" sz="1800" b="1" dirty="0" smtClean="0">
                  <a:solidFill>
                    <a:schemeClr val="bg1"/>
                  </a:solidFill>
                  <a:latin typeface="Arial" pitchFamily="34" charset="0"/>
                  <a:ea typeface="华文细黑" pitchFamily="2" charset="-122"/>
                </a:rPr>
                <a:t>背景、目的与意义</a:t>
              </a:r>
              <a:endParaRPr kumimoji="0" lang="zh-CN" altLang="en-US" sz="1800" b="1" dirty="0">
                <a:solidFill>
                  <a:schemeClr val="bg1"/>
                </a:solidFill>
                <a:latin typeface="Arial" pitchFamily="34" charset="0"/>
                <a:ea typeface="华文细黑" pitchFamily="2" charset="-122"/>
              </a:endParaRPr>
            </a:p>
          </p:txBody>
        </p:sp>
        <p:sp>
          <p:nvSpPr>
            <p:cNvPr id="17" name="Text Box 8"/>
            <p:cNvSpPr txBox="1">
              <a:spLocks noChangeArrowheads="1"/>
            </p:cNvSpPr>
            <p:nvPr/>
          </p:nvSpPr>
          <p:spPr bwMode="gray">
            <a:xfrm>
              <a:off x="1405" y="1886"/>
              <a:ext cx="200" cy="288"/>
            </a:xfrm>
            <a:prstGeom prst="rect">
              <a:avLst/>
            </a:prstGeom>
            <a:grpFill/>
            <a:ln w="9525" algn="ctr">
              <a:noFill/>
              <a:miter lim="800000"/>
              <a:headEnd/>
              <a:tailEnd/>
            </a:ln>
          </p:spPr>
          <p:txBody>
            <a:bodyPr wrap="none">
              <a:spAutoFit/>
            </a:bodyPr>
            <a:lstStyle/>
            <a:p>
              <a:pPr eaLnBrk="0" hangingPunct="0">
                <a:spcBef>
                  <a:spcPct val="0"/>
                </a:spcBef>
              </a:pPr>
              <a:r>
                <a:rPr kumimoji="0" lang="en-US" altLang="zh-CN" sz="2400" b="0">
                  <a:solidFill>
                    <a:schemeClr val="bg1"/>
                  </a:solidFill>
                  <a:latin typeface="Arial" pitchFamily="34" charset="0"/>
                  <a:ea typeface="宋体" pitchFamily="2" charset="-122"/>
                </a:rPr>
                <a:t>1</a:t>
              </a:r>
            </a:p>
          </p:txBody>
        </p:sp>
      </p:grpSp>
      <p:sp>
        <p:nvSpPr>
          <p:cNvPr id="41" name="TextBox 40"/>
          <p:cNvSpPr txBox="1"/>
          <p:nvPr/>
        </p:nvSpPr>
        <p:spPr>
          <a:xfrm>
            <a:off x="611725" y="188775"/>
            <a:ext cx="3312230" cy="461665"/>
          </a:xfrm>
          <a:prstGeom prst="rect">
            <a:avLst/>
          </a:prstGeom>
          <a:noFill/>
        </p:spPr>
        <p:txBody>
          <a:bodyPr wrap="square" rtlCol="0">
            <a:spAutoFit/>
          </a:bodyPr>
          <a:lstStyle/>
          <a:p>
            <a:r>
              <a:rPr lang="zh-CN" altLang="en-US" sz="2400" b="1" dirty="0" smtClean="0"/>
              <a:t>目 录</a:t>
            </a:r>
            <a:endParaRPr lang="zh-CN" altLang="en-US" sz="2400" b="1" dirty="0"/>
          </a:p>
        </p:txBody>
      </p:sp>
      <p:grpSp>
        <p:nvGrpSpPr>
          <p:cNvPr id="31" name="Group 4"/>
          <p:cNvGrpSpPr>
            <a:grpSpLocks/>
          </p:cNvGrpSpPr>
          <p:nvPr/>
        </p:nvGrpSpPr>
        <p:grpSpPr bwMode="auto">
          <a:xfrm>
            <a:off x="1835810" y="2708950"/>
            <a:ext cx="5256213" cy="685800"/>
            <a:chOff x="1296" y="1824"/>
            <a:chExt cx="2976" cy="432"/>
          </a:xfrm>
          <a:solidFill>
            <a:schemeClr val="accent2">
              <a:lumMod val="60000"/>
              <a:lumOff val="40000"/>
            </a:schemeClr>
          </a:solidFill>
        </p:grpSpPr>
        <p:sp>
          <p:nvSpPr>
            <p:cNvPr id="32" name="AutoShape 5"/>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p>
          </p:txBody>
        </p:sp>
        <p:sp>
          <p:nvSpPr>
            <p:cNvPr id="33" name="AutoShape 6"/>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p>
          </p:txBody>
        </p:sp>
        <p:sp>
          <p:nvSpPr>
            <p:cNvPr id="34" name="Text Box 7"/>
            <p:cNvSpPr txBox="1">
              <a:spLocks noChangeArrowheads="1"/>
            </p:cNvSpPr>
            <p:nvPr/>
          </p:nvSpPr>
          <p:spPr bwMode="gray">
            <a:xfrm>
              <a:off x="1948" y="1934"/>
              <a:ext cx="1892" cy="231"/>
            </a:xfrm>
            <a:prstGeom prst="rect">
              <a:avLst/>
            </a:prstGeom>
            <a:grpFill/>
            <a:ln w="9525" algn="ctr">
              <a:noFill/>
              <a:miter lim="800000"/>
              <a:headEnd/>
              <a:tailEnd/>
            </a:ln>
          </p:spPr>
          <p:txBody>
            <a:bodyPr>
              <a:spAutoFit/>
            </a:bodyPr>
            <a:lstStyle/>
            <a:p>
              <a:pPr eaLnBrk="0" hangingPunct="0">
                <a:spcBef>
                  <a:spcPct val="0"/>
                </a:spcBef>
              </a:pPr>
              <a:r>
                <a:rPr kumimoji="0" lang="zh-CN" altLang="en-US" sz="1800" b="1" dirty="0" smtClean="0">
                  <a:solidFill>
                    <a:schemeClr val="bg1"/>
                  </a:solidFill>
                  <a:latin typeface="Arial" pitchFamily="34" charset="0"/>
                  <a:ea typeface="华文细黑" pitchFamily="2" charset="-122"/>
                </a:rPr>
                <a:t>方案设计</a:t>
              </a:r>
              <a:endParaRPr kumimoji="0" lang="zh-CN" altLang="en-US" sz="1800" b="1" dirty="0">
                <a:solidFill>
                  <a:schemeClr val="bg1"/>
                </a:solidFill>
                <a:latin typeface="Arial" pitchFamily="34" charset="0"/>
                <a:ea typeface="华文细黑" pitchFamily="2" charset="-122"/>
              </a:endParaRPr>
            </a:p>
          </p:txBody>
        </p:sp>
        <p:sp>
          <p:nvSpPr>
            <p:cNvPr id="42" name="Text Box 8"/>
            <p:cNvSpPr txBox="1">
              <a:spLocks noChangeArrowheads="1"/>
            </p:cNvSpPr>
            <p:nvPr/>
          </p:nvSpPr>
          <p:spPr bwMode="gray">
            <a:xfrm>
              <a:off x="1405" y="1886"/>
              <a:ext cx="200" cy="288"/>
            </a:xfrm>
            <a:prstGeom prst="rect">
              <a:avLst/>
            </a:prstGeom>
            <a:grpFill/>
            <a:ln w="9525" algn="ctr">
              <a:noFill/>
              <a:miter lim="800000"/>
              <a:headEnd/>
              <a:tailEnd/>
            </a:ln>
          </p:spPr>
          <p:txBody>
            <a:bodyPr wrap="none">
              <a:spAutoFit/>
            </a:bodyPr>
            <a:lstStyle/>
            <a:p>
              <a:pPr eaLnBrk="0" hangingPunct="0">
                <a:spcBef>
                  <a:spcPct val="0"/>
                </a:spcBef>
              </a:pPr>
              <a:r>
                <a:rPr kumimoji="0" lang="en-US" altLang="zh-CN" sz="2400" b="0" dirty="0" smtClean="0">
                  <a:solidFill>
                    <a:schemeClr val="bg1"/>
                  </a:solidFill>
                  <a:latin typeface="Arial" pitchFamily="34" charset="0"/>
                  <a:ea typeface="宋体" pitchFamily="2" charset="-122"/>
                </a:rPr>
                <a:t>2</a:t>
              </a:r>
              <a:endParaRPr kumimoji="0" lang="en-US" altLang="zh-CN" sz="2400" b="0" dirty="0">
                <a:solidFill>
                  <a:schemeClr val="bg1"/>
                </a:solidFill>
                <a:latin typeface="Arial" pitchFamily="34" charset="0"/>
                <a:ea typeface="宋体" pitchFamily="2" charset="-122"/>
              </a:endParaRPr>
            </a:p>
          </p:txBody>
        </p:sp>
      </p:grpSp>
      <p:grpSp>
        <p:nvGrpSpPr>
          <p:cNvPr id="48" name="Group 4"/>
          <p:cNvGrpSpPr>
            <a:grpSpLocks/>
          </p:cNvGrpSpPr>
          <p:nvPr/>
        </p:nvGrpSpPr>
        <p:grpSpPr bwMode="auto">
          <a:xfrm>
            <a:off x="1835810" y="4653085"/>
            <a:ext cx="5265044" cy="685800"/>
            <a:chOff x="1296" y="1824"/>
            <a:chExt cx="2981" cy="432"/>
          </a:xfrm>
          <a:solidFill>
            <a:schemeClr val="accent2">
              <a:lumMod val="60000"/>
              <a:lumOff val="40000"/>
            </a:schemeClr>
          </a:solidFill>
        </p:grpSpPr>
        <p:sp>
          <p:nvSpPr>
            <p:cNvPr id="49" name="AutoShape 5"/>
            <p:cNvSpPr>
              <a:spLocks noChangeArrowheads="1"/>
            </p:cNvSpPr>
            <p:nvPr/>
          </p:nvSpPr>
          <p:spPr bwMode="gray">
            <a:xfrm>
              <a:off x="1541" y="186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p>
          </p:txBody>
        </p:sp>
        <p:sp>
          <p:nvSpPr>
            <p:cNvPr id="50" name="AutoShape 6"/>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p>
          </p:txBody>
        </p:sp>
        <p:sp>
          <p:nvSpPr>
            <p:cNvPr id="51" name="Text Box 7"/>
            <p:cNvSpPr txBox="1">
              <a:spLocks noChangeArrowheads="1"/>
            </p:cNvSpPr>
            <p:nvPr/>
          </p:nvSpPr>
          <p:spPr bwMode="gray">
            <a:xfrm>
              <a:off x="1948" y="1915"/>
              <a:ext cx="2120" cy="233"/>
            </a:xfrm>
            <a:prstGeom prst="rect">
              <a:avLst/>
            </a:prstGeom>
            <a:grpFill/>
            <a:ln w="9525" algn="ctr">
              <a:noFill/>
              <a:miter lim="800000"/>
              <a:headEnd/>
              <a:tailEnd/>
            </a:ln>
          </p:spPr>
          <p:txBody>
            <a:bodyPr wrap="square">
              <a:spAutoFit/>
            </a:bodyPr>
            <a:lstStyle/>
            <a:p>
              <a:pPr eaLnBrk="0" hangingPunct="0">
                <a:spcBef>
                  <a:spcPct val="0"/>
                </a:spcBef>
              </a:pPr>
              <a:r>
                <a:rPr kumimoji="0" lang="zh-CN" altLang="en-US" sz="1800" b="1" dirty="0" smtClean="0">
                  <a:solidFill>
                    <a:schemeClr val="bg1"/>
                  </a:solidFill>
                  <a:latin typeface="+mn-ea"/>
                  <a:ea typeface="+mn-ea"/>
                </a:rPr>
                <a:t>建设计划</a:t>
              </a:r>
              <a:endParaRPr kumimoji="0" lang="zh-CN" altLang="en-US" sz="1800" b="1" dirty="0">
                <a:solidFill>
                  <a:schemeClr val="bg1"/>
                </a:solidFill>
                <a:latin typeface="+mn-ea"/>
                <a:ea typeface="+mn-ea"/>
              </a:endParaRPr>
            </a:p>
          </p:txBody>
        </p:sp>
        <p:sp>
          <p:nvSpPr>
            <p:cNvPr id="52" name="Text Box 8"/>
            <p:cNvSpPr txBox="1">
              <a:spLocks noChangeArrowheads="1"/>
            </p:cNvSpPr>
            <p:nvPr/>
          </p:nvSpPr>
          <p:spPr bwMode="gray">
            <a:xfrm>
              <a:off x="1405" y="1886"/>
              <a:ext cx="200" cy="288"/>
            </a:xfrm>
            <a:prstGeom prst="rect">
              <a:avLst/>
            </a:prstGeom>
            <a:grpFill/>
            <a:ln w="9525" algn="ctr">
              <a:noFill/>
              <a:miter lim="800000"/>
              <a:headEnd/>
              <a:tailEnd/>
            </a:ln>
          </p:spPr>
          <p:txBody>
            <a:bodyPr wrap="none">
              <a:spAutoFit/>
            </a:bodyPr>
            <a:lstStyle/>
            <a:p>
              <a:pPr eaLnBrk="0" hangingPunct="0">
                <a:spcBef>
                  <a:spcPct val="0"/>
                </a:spcBef>
              </a:pPr>
              <a:r>
                <a:rPr kumimoji="0" lang="en-US" altLang="zh-CN" sz="2400" b="0" dirty="0" smtClean="0">
                  <a:solidFill>
                    <a:schemeClr val="bg1"/>
                  </a:solidFill>
                  <a:latin typeface="Arial" pitchFamily="34" charset="0"/>
                  <a:ea typeface="宋体" pitchFamily="2" charset="-122"/>
                </a:rPr>
                <a:t>4</a:t>
              </a:r>
              <a:endParaRPr kumimoji="0" lang="en-US" altLang="zh-CN" sz="2400" b="0" dirty="0">
                <a:solidFill>
                  <a:schemeClr val="bg1"/>
                </a:solidFill>
                <a:latin typeface="Arial" pitchFamily="34" charset="0"/>
                <a:ea typeface="宋体" pitchFamily="2" charset="-122"/>
              </a:endParaRPr>
            </a:p>
          </p:txBody>
        </p:sp>
      </p:grpSp>
      <p:grpSp>
        <p:nvGrpSpPr>
          <p:cNvPr id="24" name="Group 4"/>
          <p:cNvGrpSpPr>
            <a:grpSpLocks/>
          </p:cNvGrpSpPr>
          <p:nvPr/>
        </p:nvGrpSpPr>
        <p:grpSpPr bwMode="auto">
          <a:xfrm>
            <a:off x="1835810" y="3717020"/>
            <a:ext cx="5256213" cy="685800"/>
            <a:chOff x="1296" y="1824"/>
            <a:chExt cx="2976" cy="432"/>
          </a:xfrm>
          <a:solidFill>
            <a:schemeClr val="accent2">
              <a:lumMod val="60000"/>
              <a:lumOff val="40000"/>
            </a:schemeClr>
          </a:solidFill>
        </p:grpSpPr>
        <p:sp>
          <p:nvSpPr>
            <p:cNvPr id="25" name="AutoShape 5"/>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p>
          </p:txBody>
        </p:sp>
        <p:sp>
          <p:nvSpPr>
            <p:cNvPr id="26" name="AutoShape 6"/>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p>
          </p:txBody>
        </p:sp>
        <p:sp>
          <p:nvSpPr>
            <p:cNvPr id="27" name="Text Box 7"/>
            <p:cNvSpPr txBox="1">
              <a:spLocks noChangeArrowheads="1"/>
            </p:cNvSpPr>
            <p:nvPr/>
          </p:nvSpPr>
          <p:spPr bwMode="gray">
            <a:xfrm>
              <a:off x="1948" y="1934"/>
              <a:ext cx="1892" cy="231"/>
            </a:xfrm>
            <a:prstGeom prst="rect">
              <a:avLst/>
            </a:prstGeom>
            <a:grpFill/>
            <a:ln w="9525" algn="ctr">
              <a:noFill/>
              <a:miter lim="800000"/>
              <a:headEnd/>
              <a:tailEnd/>
            </a:ln>
          </p:spPr>
          <p:txBody>
            <a:bodyPr>
              <a:spAutoFit/>
            </a:bodyPr>
            <a:lstStyle/>
            <a:p>
              <a:pPr eaLnBrk="0" hangingPunct="0">
                <a:spcBef>
                  <a:spcPct val="0"/>
                </a:spcBef>
              </a:pPr>
              <a:r>
                <a:rPr kumimoji="0" lang="zh-CN" altLang="en-US" sz="1800" b="1" dirty="0" smtClean="0">
                  <a:solidFill>
                    <a:schemeClr val="bg1"/>
                  </a:solidFill>
                  <a:latin typeface="Arial" pitchFamily="34" charset="0"/>
                  <a:ea typeface="华文细黑" pitchFamily="2" charset="-122"/>
                </a:rPr>
                <a:t>助力主业</a:t>
              </a:r>
              <a:endParaRPr kumimoji="0" lang="zh-CN" altLang="en-US" sz="1800" b="1" dirty="0">
                <a:solidFill>
                  <a:schemeClr val="bg1"/>
                </a:solidFill>
                <a:latin typeface="Arial" pitchFamily="34" charset="0"/>
                <a:ea typeface="华文细黑" pitchFamily="2" charset="-122"/>
              </a:endParaRPr>
            </a:p>
          </p:txBody>
        </p:sp>
        <p:sp>
          <p:nvSpPr>
            <p:cNvPr id="28" name="Text Box 8"/>
            <p:cNvSpPr txBox="1">
              <a:spLocks noChangeArrowheads="1"/>
            </p:cNvSpPr>
            <p:nvPr/>
          </p:nvSpPr>
          <p:spPr bwMode="gray">
            <a:xfrm>
              <a:off x="1405" y="1886"/>
              <a:ext cx="200" cy="288"/>
            </a:xfrm>
            <a:prstGeom prst="rect">
              <a:avLst/>
            </a:prstGeom>
            <a:grpFill/>
            <a:ln w="9525" algn="ctr">
              <a:noFill/>
              <a:miter lim="800000"/>
              <a:headEnd/>
              <a:tailEnd/>
            </a:ln>
          </p:spPr>
          <p:txBody>
            <a:bodyPr wrap="none">
              <a:spAutoFit/>
            </a:bodyPr>
            <a:lstStyle/>
            <a:p>
              <a:pPr eaLnBrk="0" hangingPunct="0">
                <a:spcBef>
                  <a:spcPct val="0"/>
                </a:spcBef>
              </a:pPr>
              <a:r>
                <a:rPr kumimoji="0" lang="en-US" altLang="zh-CN" sz="2400" b="0" dirty="0" smtClean="0">
                  <a:solidFill>
                    <a:schemeClr val="bg1"/>
                  </a:solidFill>
                  <a:latin typeface="Arial" pitchFamily="34" charset="0"/>
                  <a:ea typeface="宋体" pitchFamily="2" charset="-122"/>
                </a:rPr>
                <a:t>3</a:t>
              </a:r>
              <a:endParaRPr kumimoji="0" lang="en-US" altLang="zh-CN" sz="2400" b="0" dirty="0">
                <a:solidFill>
                  <a:schemeClr val="bg1"/>
                </a:solidFill>
                <a:latin typeface="Arial" pitchFamily="34" charset="0"/>
                <a:ea typeface="宋体" pitchFamily="2"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323705" y="1340855"/>
          <a:ext cx="4464310" cy="485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539720" y="188775"/>
            <a:ext cx="3900427" cy="461665"/>
          </a:xfrm>
          <a:prstGeom prst="rect">
            <a:avLst/>
          </a:prstGeom>
        </p:spPr>
        <p:txBody>
          <a:bodyPr wrap="none">
            <a:spAutoFit/>
          </a:bodyPr>
          <a:lstStyle/>
          <a:p>
            <a:r>
              <a:rPr lang="en-US" altLang="zh-CN" sz="2400" b="1" dirty="0" smtClean="0">
                <a:solidFill>
                  <a:schemeClr val="accent6"/>
                </a:solidFill>
                <a:latin typeface="+mn-ea"/>
                <a:ea typeface="+mn-ea"/>
              </a:rPr>
              <a:t>4.3 </a:t>
            </a:r>
            <a:r>
              <a:rPr lang="zh-CN" altLang="en-US" sz="2400" b="1" dirty="0" smtClean="0">
                <a:solidFill>
                  <a:schemeClr val="accent6"/>
                </a:solidFill>
                <a:latin typeface="+mn-ea"/>
                <a:ea typeface="+mn-ea"/>
              </a:rPr>
              <a:t>能耗监测基本功能详解</a:t>
            </a:r>
            <a:endParaRPr lang="zh-CN" altLang="en-US" sz="2400" b="1" dirty="0">
              <a:solidFill>
                <a:schemeClr val="accent6"/>
              </a:solidFill>
              <a:latin typeface="+mn-ea"/>
              <a:ea typeface="+mn-ea"/>
            </a:endParaRPr>
          </a:p>
        </p:txBody>
      </p:sp>
      <p:grpSp>
        <p:nvGrpSpPr>
          <p:cNvPr id="2" name="组合 8"/>
          <p:cNvGrpSpPr/>
          <p:nvPr/>
        </p:nvGrpSpPr>
        <p:grpSpPr>
          <a:xfrm>
            <a:off x="5076035" y="1052835"/>
            <a:ext cx="3528245" cy="2132120"/>
            <a:chOff x="5076035" y="1052835"/>
            <a:chExt cx="3528245" cy="2132120"/>
          </a:xfrm>
        </p:grpSpPr>
        <p:pic>
          <p:nvPicPr>
            <p:cNvPr id="1028" name="Picture 4"/>
            <p:cNvPicPr>
              <a:picLocks noChangeAspect="1" noChangeArrowheads="1"/>
            </p:cNvPicPr>
            <p:nvPr/>
          </p:nvPicPr>
          <p:blipFill>
            <a:blip r:embed="rId7" cstate="print"/>
            <a:srcRect/>
            <a:stretch>
              <a:fillRect/>
            </a:stretch>
          </p:blipFill>
          <p:spPr bwMode="auto">
            <a:xfrm>
              <a:off x="5076035" y="1052835"/>
              <a:ext cx="3201653" cy="2132120"/>
            </a:xfrm>
            <a:prstGeom prst="rect">
              <a:avLst/>
            </a:prstGeom>
            <a:noFill/>
            <a:ln w="9525">
              <a:noFill/>
              <a:miter lim="800000"/>
              <a:headEnd/>
              <a:tailEnd/>
            </a:ln>
          </p:spPr>
        </p:pic>
        <p:sp>
          <p:nvSpPr>
            <p:cNvPr id="8" name="TextBox 7"/>
            <p:cNvSpPr txBox="1"/>
            <p:nvPr/>
          </p:nvSpPr>
          <p:spPr>
            <a:xfrm>
              <a:off x="6948165" y="1124840"/>
              <a:ext cx="1656115" cy="369332"/>
            </a:xfrm>
            <a:prstGeom prst="rect">
              <a:avLst/>
            </a:prstGeom>
            <a:solidFill>
              <a:schemeClr val="bg1"/>
            </a:solidFill>
            <a:ln>
              <a:solidFill>
                <a:schemeClr val="bg1"/>
              </a:solidFill>
            </a:ln>
          </p:spPr>
          <p:txBody>
            <a:bodyPr wrap="square" rtlCol="0">
              <a:spAutoFit/>
            </a:bodyPr>
            <a:lstStyle/>
            <a:p>
              <a:endParaRPr lang="zh-CN" altLang="en-US" dirty="0"/>
            </a:p>
          </p:txBody>
        </p:sp>
      </p:grpSp>
      <p:pic>
        <p:nvPicPr>
          <p:cNvPr id="1029" name="Picture 5"/>
          <p:cNvPicPr>
            <a:picLocks noChangeAspect="1" noChangeArrowheads="1"/>
          </p:cNvPicPr>
          <p:nvPr/>
        </p:nvPicPr>
        <p:blipFill>
          <a:blip r:embed="rId8" cstate="print"/>
          <a:srcRect/>
          <a:stretch>
            <a:fillRect/>
          </a:stretch>
        </p:blipFill>
        <p:spPr bwMode="auto">
          <a:xfrm>
            <a:off x="5148040" y="3789025"/>
            <a:ext cx="3563930" cy="2121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395710" y="1412860"/>
          <a:ext cx="446431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srcRect/>
          <a:stretch>
            <a:fillRect/>
          </a:stretch>
        </p:blipFill>
        <p:spPr bwMode="auto">
          <a:xfrm>
            <a:off x="5148040" y="4077045"/>
            <a:ext cx="3491925" cy="1743585"/>
          </a:xfrm>
          <a:prstGeom prst="rect">
            <a:avLst/>
          </a:prstGeom>
          <a:noFill/>
          <a:ln w="9525">
            <a:noFill/>
            <a:miter lim="800000"/>
            <a:headEnd/>
            <a:tailEnd/>
          </a:ln>
        </p:spPr>
      </p:pic>
      <p:pic>
        <p:nvPicPr>
          <p:cNvPr id="7" name="Picture 3"/>
          <p:cNvPicPr>
            <a:picLocks noChangeAspect="1" noChangeArrowheads="1"/>
          </p:cNvPicPr>
          <p:nvPr/>
        </p:nvPicPr>
        <p:blipFill>
          <a:blip r:embed="rId8" cstate="print"/>
          <a:srcRect/>
          <a:stretch>
            <a:fillRect/>
          </a:stretch>
        </p:blipFill>
        <p:spPr bwMode="auto">
          <a:xfrm>
            <a:off x="5004030" y="1268850"/>
            <a:ext cx="3672255" cy="2016140"/>
          </a:xfrm>
          <a:prstGeom prst="rect">
            <a:avLst/>
          </a:prstGeom>
          <a:noFill/>
          <a:ln w="9525">
            <a:noFill/>
            <a:miter lim="800000"/>
            <a:headEnd/>
            <a:tailEnd/>
          </a:ln>
        </p:spPr>
      </p:pic>
      <p:sp>
        <p:nvSpPr>
          <p:cNvPr id="6" name="矩形 5"/>
          <p:cNvSpPr/>
          <p:nvPr/>
        </p:nvSpPr>
        <p:spPr>
          <a:xfrm>
            <a:off x="539720" y="188775"/>
            <a:ext cx="3900427" cy="461665"/>
          </a:xfrm>
          <a:prstGeom prst="rect">
            <a:avLst/>
          </a:prstGeom>
        </p:spPr>
        <p:txBody>
          <a:bodyPr wrap="none">
            <a:spAutoFit/>
          </a:bodyPr>
          <a:lstStyle/>
          <a:p>
            <a:r>
              <a:rPr lang="en-US" altLang="zh-CN" sz="2400" b="1" dirty="0" smtClean="0">
                <a:solidFill>
                  <a:schemeClr val="accent6"/>
                </a:solidFill>
                <a:latin typeface="+mn-ea"/>
                <a:ea typeface="+mn-ea"/>
              </a:rPr>
              <a:t>4.3 </a:t>
            </a:r>
            <a:r>
              <a:rPr lang="zh-CN" altLang="en-US" sz="2400" b="1" dirty="0" smtClean="0">
                <a:solidFill>
                  <a:schemeClr val="accent6"/>
                </a:solidFill>
                <a:latin typeface="+mn-ea"/>
                <a:ea typeface="+mn-ea"/>
              </a:rPr>
              <a:t>能耗监测基本功能详解</a:t>
            </a:r>
            <a:endParaRPr lang="zh-CN" altLang="en-US" sz="2400" b="1" dirty="0">
              <a:solidFill>
                <a:schemeClr val="accent6"/>
              </a:solidFill>
              <a:latin typeface="+mn-ea"/>
              <a:ea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539720" y="1124840"/>
          <a:ext cx="4104284"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srcRect/>
          <a:stretch>
            <a:fillRect/>
          </a:stretch>
        </p:blipFill>
        <p:spPr bwMode="auto">
          <a:xfrm>
            <a:off x="4788015" y="3967197"/>
            <a:ext cx="4104285" cy="2157033"/>
          </a:xfrm>
          <a:prstGeom prst="rect">
            <a:avLst/>
          </a:prstGeom>
          <a:noFill/>
          <a:ln w="9525">
            <a:noFill/>
            <a:miter lim="800000"/>
            <a:headEnd/>
            <a:tailEnd/>
          </a:ln>
        </p:spPr>
      </p:pic>
      <p:pic>
        <p:nvPicPr>
          <p:cNvPr id="2052" name="Picture 4"/>
          <p:cNvPicPr>
            <a:picLocks noChangeAspect="1" noChangeArrowheads="1"/>
          </p:cNvPicPr>
          <p:nvPr/>
        </p:nvPicPr>
        <p:blipFill>
          <a:blip r:embed="rId8" cstate="print"/>
          <a:srcRect/>
          <a:stretch>
            <a:fillRect/>
          </a:stretch>
        </p:blipFill>
        <p:spPr bwMode="auto">
          <a:xfrm>
            <a:off x="4932025" y="1340855"/>
            <a:ext cx="3960275" cy="1944135"/>
          </a:xfrm>
          <a:prstGeom prst="rect">
            <a:avLst/>
          </a:prstGeom>
          <a:noFill/>
          <a:ln w="9525">
            <a:noFill/>
            <a:miter lim="800000"/>
            <a:headEnd/>
            <a:tailEnd/>
          </a:ln>
        </p:spPr>
      </p:pic>
      <p:sp>
        <p:nvSpPr>
          <p:cNvPr id="7" name="矩形 6"/>
          <p:cNvSpPr/>
          <p:nvPr/>
        </p:nvSpPr>
        <p:spPr>
          <a:xfrm>
            <a:off x="539720" y="188775"/>
            <a:ext cx="3900427" cy="461665"/>
          </a:xfrm>
          <a:prstGeom prst="rect">
            <a:avLst/>
          </a:prstGeom>
        </p:spPr>
        <p:txBody>
          <a:bodyPr wrap="none">
            <a:spAutoFit/>
          </a:bodyPr>
          <a:lstStyle/>
          <a:p>
            <a:r>
              <a:rPr lang="en-US" altLang="zh-CN" sz="2400" b="1" dirty="0" smtClean="0">
                <a:solidFill>
                  <a:schemeClr val="accent6"/>
                </a:solidFill>
                <a:latin typeface="+mn-ea"/>
                <a:ea typeface="+mn-ea"/>
              </a:rPr>
              <a:t>4.3 </a:t>
            </a:r>
            <a:r>
              <a:rPr lang="zh-CN" altLang="en-US" sz="2400" b="1" dirty="0" smtClean="0">
                <a:solidFill>
                  <a:schemeClr val="accent6"/>
                </a:solidFill>
                <a:latin typeface="+mn-ea"/>
                <a:ea typeface="+mn-ea"/>
              </a:rPr>
              <a:t>能耗监测基本功能详解</a:t>
            </a:r>
            <a:endParaRPr lang="zh-CN" altLang="en-US" sz="2400" b="1" dirty="0">
              <a:solidFill>
                <a:schemeClr val="accent6"/>
              </a:solidFill>
              <a:latin typeface="+mn-ea"/>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79695" y="1484865"/>
          <a:ext cx="4536316"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srcRect/>
          <a:stretch>
            <a:fillRect/>
          </a:stretch>
        </p:blipFill>
        <p:spPr bwMode="auto">
          <a:xfrm>
            <a:off x="4788015" y="3861030"/>
            <a:ext cx="4032280" cy="2302235"/>
          </a:xfrm>
          <a:prstGeom prst="rect">
            <a:avLst/>
          </a:prstGeom>
          <a:noFill/>
          <a:ln w="9525">
            <a:noFill/>
            <a:miter lim="800000"/>
            <a:headEnd/>
            <a:tailEnd/>
          </a:ln>
        </p:spPr>
      </p:pic>
      <p:pic>
        <p:nvPicPr>
          <p:cNvPr id="3075" name="Picture 3"/>
          <p:cNvPicPr>
            <a:picLocks noChangeAspect="1" noChangeArrowheads="1"/>
          </p:cNvPicPr>
          <p:nvPr/>
        </p:nvPicPr>
        <p:blipFill>
          <a:blip r:embed="rId8" cstate="print"/>
          <a:srcRect t="3163"/>
          <a:stretch>
            <a:fillRect/>
          </a:stretch>
        </p:blipFill>
        <p:spPr bwMode="auto">
          <a:xfrm>
            <a:off x="4788016" y="1340855"/>
            <a:ext cx="3960274" cy="2204470"/>
          </a:xfrm>
          <a:prstGeom prst="rect">
            <a:avLst/>
          </a:prstGeom>
          <a:noFill/>
          <a:ln w="9525">
            <a:noFill/>
            <a:miter lim="800000"/>
            <a:headEnd/>
            <a:tailEnd/>
          </a:ln>
        </p:spPr>
      </p:pic>
      <p:sp>
        <p:nvSpPr>
          <p:cNvPr id="7" name="矩形 6"/>
          <p:cNvSpPr/>
          <p:nvPr/>
        </p:nvSpPr>
        <p:spPr>
          <a:xfrm>
            <a:off x="539720" y="188775"/>
            <a:ext cx="3900427" cy="461665"/>
          </a:xfrm>
          <a:prstGeom prst="rect">
            <a:avLst/>
          </a:prstGeom>
        </p:spPr>
        <p:txBody>
          <a:bodyPr wrap="none">
            <a:spAutoFit/>
          </a:bodyPr>
          <a:lstStyle/>
          <a:p>
            <a:r>
              <a:rPr lang="en-US" altLang="zh-CN" sz="2400" b="1" dirty="0" smtClean="0">
                <a:solidFill>
                  <a:schemeClr val="accent6"/>
                </a:solidFill>
                <a:latin typeface="+mn-ea"/>
                <a:ea typeface="+mn-ea"/>
              </a:rPr>
              <a:t>4.3 </a:t>
            </a:r>
            <a:r>
              <a:rPr lang="zh-CN" altLang="en-US" sz="2400" b="1" dirty="0" smtClean="0">
                <a:solidFill>
                  <a:schemeClr val="accent6"/>
                </a:solidFill>
                <a:latin typeface="+mn-ea"/>
                <a:ea typeface="+mn-ea"/>
              </a:rPr>
              <a:t>能耗监测基本功能详解</a:t>
            </a:r>
            <a:endParaRPr lang="zh-CN" altLang="en-US" sz="2400" b="1" dirty="0">
              <a:solidFill>
                <a:schemeClr val="accent6"/>
              </a:solidFill>
              <a:latin typeface="+mn-ea"/>
              <a:ea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251700" y="1268850"/>
          <a:ext cx="446431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srcRect/>
          <a:stretch>
            <a:fillRect/>
          </a:stretch>
        </p:blipFill>
        <p:spPr bwMode="auto">
          <a:xfrm>
            <a:off x="5076036" y="1268850"/>
            <a:ext cx="3816264" cy="2255155"/>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a:stretch>
            <a:fillRect/>
          </a:stretch>
        </p:blipFill>
        <p:spPr bwMode="auto">
          <a:xfrm>
            <a:off x="5364055" y="3645015"/>
            <a:ext cx="3306694" cy="2808195"/>
          </a:xfrm>
          <a:prstGeom prst="rect">
            <a:avLst/>
          </a:prstGeom>
          <a:noFill/>
          <a:ln w="9525">
            <a:noFill/>
            <a:miter lim="800000"/>
            <a:headEnd/>
            <a:tailEnd/>
          </a:ln>
        </p:spPr>
      </p:pic>
      <p:sp>
        <p:nvSpPr>
          <p:cNvPr id="8" name="TextBox 7"/>
          <p:cNvSpPr txBox="1"/>
          <p:nvPr/>
        </p:nvSpPr>
        <p:spPr>
          <a:xfrm>
            <a:off x="251699" y="5661155"/>
            <a:ext cx="482433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smtClean="0">
                <a:solidFill>
                  <a:srgbClr val="FF0000"/>
                </a:solidFill>
              </a:rPr>
              <a:t>平台具有可扩展性，并预留有余量，可根据用户的需求对平台功能进行扩展。</a:t>
            </a:r>
            <a:endParaRPr lang="zh-CN" altLang="en-US" dirty="0">
              <a:solidFill>
                <a:srgbClr val="FF0000"/>
              </a:solidFill>
            </a:endParaRPr>
          </a:p>
        </p:txBody>
      </p:sp>
      <p:sp>
        <p:nvSpPr>
          <p:cNvPr id="7" name="矩形 6"/>
          <p:cNvSpPr/>
          <p:nvPr/>
        </p:nvSpPr>
        <p:spPr>
          <a:xfrm>
            <a:off x="539720" y="188775"/>
            <a:ext cx="3900427" cy="461665"/>
          </a:xfrm>
          <a:prstGeom prst="rect">
            <a:avLst/>
          </a:prstGeom>
        </p:spPr>
        <p:txBody>
          <a:bodyPr wrap="none">
            <a:spAutoFit/>
          </a:bodyPr>
          <a:lstStyle/>
          <a:p>
            <a:r>
              <a:rPr lang="en-US" altLang="zh-CN" sz="2400" b="1" dirty="0" smtClean="0">
                <a:solidFill>
                  <a:schemeClr val="accent6"/>
                </a:solidFill>
                <a:latin typeface="+mn-ea"/>
                <a:ea typeface="+mn-ea"/>
              </a:rPr>
              <a:t>4.3 </a:t>
            </a:r>
            <a:r>
              <a:rPr lang="zh-CN" altLang="en-US" sz="2400" b="1" dirty="0" smtClean="0">
                <a:solidFill>
                  <a:schemeClr val="accent6"/>
                </a:solidFill>
                <a:latin typeface="+mn-ea"/>
                <a:ea typeface="+mn-ea"/>
              </a:rPr>
              <a:t>能耗监测基本功能详解</a:t>
            </a:r>
            <a:endParaRPr lang="zh-CN" altLang="en-US" sz="2400" b="1" dirty="0">
              <a:solidFill>
                <a:schemeClr val="accent6"/>
              </a:solidFill>
              <a:latin typeface="+mn-ea"/>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95710" y="188775"/>
            <a:ext cx="3278462" cy="461665"/>
          </a:xfrm>
          <a:prstGeom prst="rect">
            <a:avLst/>
          </a:prstGeom>
        </p:spPr>
        <p:txBody>
          <a:bodyPr wrap="none">
            <a:spAutoFit/>
          </a:bodyPr>
          <a:lstStyle/>
          <a:p>
            <a:r>
              <a:rPr lang="zh-CN" altLang="en-US" sz="2400" b="1" dirty="0" smtClean="0">
                <a:solidFill>
                  <a:schemeClr val="accent6"/>
                </a:solidFill>
                <a:latin typeface="+mn-ea"/>
                <a:ea typeface="+mn-ea"/>
              </a:rPr>
              <a:t>一、背景、目的与意义</a:t>
            </a:r>
            <a:endParaRPr lang="zh-CN" altLang="en-US" sz="2400" b="1" dirty="0">
              <a:solidFill>
                <a:schemeClr val="accent6"/>
              </a:solidFill>
              <a:latin typeface="+mn-ea"/>
              <a:ea typeface="+mn-ea"/>
            </a:endParaRPr>
          </a:p>
        </p:txBody>
      </p:sp>
      <p:sp>
        <p:nvSpPr>
          <p:cNvPr id="16" name="TextBox 15"/>
          <p:cNvSpPr txBox="1"/>
          <p:nvPr/>
        </p:nvSpPr>
        <p:spPr>
          <a:xfrm>
            <a:off x="683730" y="1196845"/>
            <a:ext cx="7704535" cy="2616101"/>
          </a:xfrm>
          <a:prstGeom prst="rect">
            <a:avLst/>
          </a:prstGeom>
          <a:noFill/>
        </p:spPr>
        <p:txBody>
          <a:bodyPr wrap="square" rtlCol="0">
            <a:spAutoFit/>
          </a:bodyPr>
          <a:lstStyle/>
          <a:p>
            <a:r>
              <a:rPr lang="en-US" altLang="zh-CN" sz="2000" b="1" dirty="0" smtClean="0">
                <a:solidFill>
                  <a:schemeClr val="accent6"/>
                </a:solidFill>
                <a:latin typeface="+mn-ea"/>
                <a:ea typeface="+mn-ea"/>
              </a:rPr>
              <a:t>1</a:t>
            </a:r>
            <a:r>
              <a:rPr lang="zh-CN" altLang="en-US" sz="2000" b="1" dirty="0" smtClean="0">
                <a:solidFill>
                  <a:schemeClr val="accent6"/>
                </a:solidFill>
                <a:latin typeface="+mn-ea"/>
                <a:ea typeface="+mn-ea"/>
              </a:rPr>
              <a:t>）</a:t>
            </a:r>
            <a:r>
              <a:rPr lang="zh-CN" altLang="en-US" sz="2000" b="1" dirty="0" smtClean="0">
                <a:solidFill>
                  <a:schemeClr val="accent2"/>
                </a:solidFill>
                <a:latin typeface="+mn-ea"/>
                <a:ea typeface="+mn-ea"/>
              </a:rPr>
              <a:t>智慧园区目标 ：</a:t>
            </a:r>
            <a:endParaRPr lang="en-US" altLang="zh-CN" sz="2000" b="1" dirty="0" smtClean="0">
              <a:solidFill>
                <a:schemeClr val="accent2"/>
              </a:solidFill>
              <a:latin typeface="+mn-ea"/>
              <a:ea typeface="+mn-ea"/>
            </a:endParaRPr>
          </a:p>
          <a:p>
            <a:r>
              <a:rPr lang="zh-CN" altLang="en-US" sz="2000" dirty="0" smtClean="0">
                <a:latin typeface="+mn-ea"/>
                <a:ea typeface="+mn-ea"/>
              </a:rPr>
              <a:t>    </a:t>
            </a:r>
            <a:endParaRPr lang="en-US" altLang="zh-CN" sz="2000" dirty="0" smtClean="0">
              <a:latin typeface="+mn-ea"/>
              <a:ea typeface="+mn-ea"/>
            </a:endParaRPr>
          </a:p>
          <a:p>
            <a:r>
              <a:rPr lang="en-US" altLang="zh-CN" sz="2000" dirty="0" smtClean="0">
                <a:latin typeface="+mn-ea"/>
                <a:ea typeface="+mn-ea"/>
              </a:rPr>
              <a:t>      </a:t>
            </a:r>
            <a:r>
              <a:rPr lang="zh-CN" altLang="en-US" sz="2000" dirty="0" smtClean="0"/>
              <a:t>直接为园区管理单位服务</a:t>
            </a:r>
            <a:endParaRPr lang="en-US" altLang="zh-CN" sz="2000" dirty="0" smtClean="0"/>
          </a:p>
          <a:p>
            <a:r>
              <a:rPr lang="en-US" altLang="zh-CN" sz="2000" dirty="0" smtClean="0"/>
              <a:t>           </a:t>
            </a:r>
            <a:r>
              <a:rPr lang="zh-CN" altLang="en-US" sz="2000" dirty="0" smtClean="0"/>
              <a:t>协助物业开展管理 。</a:t>
            </a:r>
          </a:p>
          <a:p>
            <a:r>
              <a:rPr lang="en-US" altLang="zh-CN" sz="2000" dirty="0" smtClean="0"/>
              <a:t>           </a:t>
            </a:r>
            <a:r>
              <a:rPr lang="zh-CN" altLang="en-US" sz="2000" dirty="0" smtClean="0"/>
              <a:t>为园区内企业</a:t>
            </a:r>
            <a:endParaRPr lang="en-US" altLang="zh-CN" sz="2000" dirty="0" smtClean="0"/>
          </a:p>
          <a:p>
            <a:pPr>
              <a:lnSpc>
                <a:spcPct val="150000"/>
              </a:lnSpc>
              <a:spcBef>
                <a:spcPts val="0"/>
              </a:spcBef>
            </a:pPr>
            <a:endParaRPr lang="en-US" altLang="zh-CN" sz="2000" dirty="0" smtClean="0"/>
          </a:p>
          <a:p>
            <a:pPr>
              <a:lnSpc>
                <a:spcPct val="150000"/>
              </a:lnSpc>
              <a:spcBef>
                <a:spcPts val="0"/>
              </a:spcBef>
            </a:pPr>
            <a:endParaRPr lang="zh-CN" altLang="en-US" sz="2000" dirty="0">
              <a:latin typeface="+mn-ea"/>
              <a:ea typeface="+mn-ea"/>
            </a:endParaRPr>
          </a:p>
        </p:txBody>
      </p:sp>
      <p:sp>
        <p:nvSpPr>
          <p:cNvPr id="7" name="TextBox 6"/>
          <p:cNvSpPr txBox="1"/>
          <p:nvPr/>
        </p:nvSpPr>
        <p:spPr>
          <a:xfrm>
            <a:off x="683730" y="3789025"/>
            <a:ext cx="7704535" cy="1692771"/>
          </a:xfrm>
          <a:prstGeom prst="rect">
            <a:avLst/>
          </a:prstGeom>
          <a:noFill/>
        </p:spPr>
        <p:txBody>
          <a:bodyPr wrap="square" rtlCol="0">
            <a:spAutoFit/>
          </a:bodyPr>
          <a:lstStyle/>
          <a:p>
            <a:r>
              <a:rPr lang="en-US" altLang="zh-CN" sz="2000" b="1" dirty="0" smtClean="0">
                <a:solidFill>
                  <a:schemeClr val="accent6"/>
                </a:solidFill>
                <a:latin typeface="+mn-ea"/>
                <a:ea typeface="+mn-ea"/>
              </a:rPr>
              <a:t>2</a:t>
            </a:r>
            <a:r>
              <a:rPr lang="zh-CN" altLang="en-US" sz="2000" b="1" dirty="0" smtClean="0">
                <a:solidFill>
                  <a:schemeClr val="accent6"/>
                </a:solidFill>
                <a:latin typeface="+mn-ea"/>
                <a:ea typeface="+mn-ea"/>
              </a:rPr>
              <a:t>）</a:t>
            </a:r>
            <a:r>
              <a:rPr lang="zh-CN" altLang="en-US" sz="2000" b="1" dirty="0" smtClean="0">
                <a:solidFill>
                  <a:schemeClr val="accent2"/>
                </a:solidFill>
                <a:latin typeface="+mn-ea"/>
                <a:ea typeface="+mn-ea"/>
              </a:rPr>
              <a:t>三大体现：</a:t>
            </a:r>
            <a:r>
              <a:rPr lang="zh-CN" altLang="en-US" sz="2400" b="1" dirty="0" smtClean="0">
                <a:solidFill>
                  <a:schemeClr val="accent2"/>
                </a:solidFill>
                <a:latin typeface="+mn-ea"/>
                <a:ea typeface="+mn-ea"/>
              </a:rPr>
              <a:t>  </a:t>
            </a:r>
            <a:endParaRPr lang="en-US" altLang="zh-CN" sz="2400" b="1" dirty="0" smtClean="0">
              <a:solidFill>
                <a:schemeClr val="accent2"/>
              </a:solidFill>
              <a:latin typeface="+mn-ea"/>
              <a:ea typeface="+mn-ea"/>
            </a:endParaRPr>
          </a:p>
          <a:p>
            <a:endParaRPr lang="zh-CN" altLang="en-US" sz="2000" dirty="0" smtClean="0"/>
          </a:p>
          <a:p>
            <a:r>
              <a:rPr lang="zh-CN" altLang="en-US" sz="2000" dirty="0" smtClean="0">
                <a:latin typeface="+mn-ea"/>
                <a:ea typeface="+mn-ea"/>
              </a:rPr>
              <a:t>      展示</a:t>
            </a:r>
            <a:r>
              <a:rPr lang="en-US" altLang="zh-CN" sz="2000" dirty="0" smtClean="0">
                <a:latin typeface="+mn-ea"/>
                <a:ea typeface="+mn-ea"/>
              </a:rPr>
              <a:t>——</a:t>
            </a:r>
            <a:r>
              <a:rPr lang="zh-CN" altLang="en-US" sz="2000" dirty="0" smtClean="0">
                <a:latin typeface="+mn-ea"/>
                <a:ea typeface="+mn-ea"/>
              </a:rPr>
              <a:t>领导考察、企业访问； </a:t>
            </a:r>
          </a:p>
          <a:p>
            <a:r>
              <a:rPr lang="zh-CN" altLang="en-US" sz="2000" dirty="0" smtClean="0">
                <a:latin typeface="+mn-ea"/>
                <a:ea typeface="+mn-ea"/>
              </a:rPr>
              <a:t>      管理</a:t>
            </a:r>
            <a:r>
              <a:rPr lang="en-US" altLang="zh-CN" sz="2000" dirty="0" smtClean="0">
                <a:latin typeface="+mn-ea"/>
                <a:ea typeface="+mn-ea"/>
              </a:rPr>
              <a:t>——</a:t>
            </a:r>
            <a:r>
              <a:rPr lang="zh-CN" altLang="en-US" sz="2000" dirty="0" smtClean="0">
                <a:latin typeface="+mn-ea"/>
                <a:ea typeface="+mn-ea"/>
              </a:rPr>
              <a:t>园区内部服务； </a:t>
            </a:r>
          </a:p>
          <a:p>
            <a:r>
              <a:rPr lang="zh-CN" altLang="en-US" sz="2000" dirty="0" smtClean="0">
                <a:latin typeface="+mn-ea"/>
                <a:ea typeface="+mn-ea"/>
              </a:rPr>
              <a:t>      生活</a:t>
            </a:r>
            <a:r>
              <a:rPr lang="en-US" altLang="zh-CN" sz="2000" dirty="0" smtClean="0">
                <a:latin typeface="+mn-ea"/>
                <a:ea typeface="+mn-ea"/>
              </a:rPr>
              <a:t>——</a:t>
            </a:r>
            <a:r>
              <a:rPr lang="zh-CN" altLang="en-US" sz="2000" dirty="0" smtClean="0">
                <a:latin typeface="+mn-ea"/>
                <a:ea typeface="+mn-ea"/>
              </a:rPr>
              <a:t>提供便捷设施、 及时更新活动信息等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95710" y="188775"/>
            <a:ext cx="3278462" cy="461665"/>
          </a:xfrm>
          <a:prstGeom prst="rect">
            <a:avLst/>
          </a:prstGeom>
        </p:spPr>
        <p:txBody>
          <a:bodyPr wrap="none">
            <a:spAutoFit/>
          </a:bodyPr>
          <a:lstStyle/>
          <a:p>
            <a:r>
              <a:rPr lang="zh-CN" altLang="en-US" sz="2400" b="1" dirty="0" smtClean="0">
                <a:solidFill>
                  <a:schemeClr val="accent6"/>
                </a:solidFill>
                <a:latin typeface="+mn-ea"/>
                <a:ea typeface="+mn-ea"/>
              </a:rPr>
              <a:t>一、背景、目的与意义</a:t>
            </a:r>
            <a:endParaRPr lang="zh-CN" altLang="en-US" sz="2400" b="1" dirty="0">
              <a:solidFill>
                <a:schemeClr val="accent6"/>
              </a:solidFill>
              <a:latin typeface="+mn-ea"/>
              <a:ea typeface="+mn-ea"/>
            </a:endParaRPr>
          </a:p>
        </p:txBody>
      </p:sp>
      <p:sp>
        <p:nvSpPr>
          <p:cNvPr id="18" name="TextBox 17"/>
          <p:cNvSpPr txBox="1"/>
          <p:nvPr/>
        </p:nvSpPr>
        <p:spPr>
          <a:xfrm>
            <a:off x="683730" y="1268850"/>
            <a:ext cx="7848545" cy="2246769"/>
          </a:xfrm>
          <a:prstGeom prst="rect">
            <a:avLst/>
          </a:prstGeom>
          <a:noFill/>
        </p:spPr>
        <p:txBody>
          <a:bodyPr wrap="square" rtlCol="0">
            <a:spAutoFit/>
          </a:bodyPr>
          <a:lstStyle/>
          <a:p>
            <a:pPr>
              <a:spcAft>
                <a:spcPts val="1200"/>
              </a:spcAft>
            </a:pPr>
            <a:r>
              <a:rPr lang="en-US" altLang="zh-CN" sz="2000" b="1" dirty="0" smtClean="0">
                <a:solidFill>
                  <a:schemeClr val="accent6"/>
                </a:solidFill>
                <a:latin typeface="+mn-ea"/>
                <a:ea typeface="+mn-ea"/>
              </a:rPr>
              <a:t>3</a:t>
            </a:r>
            <a:r>
              <a:rPr lang="zh-CN" altLang="en-US" sz="2000" b="1" dirty="0" smtClean="0">
                <a:solidFill>
                  <a:schemeClr val="accent6"/>
                </a:solidFill>
                <a:latin typeface="+mn-ea"/>
                <a:ea typeface="+mn-ea"/>
              </a:rPr>
              <a:t>）切实需求：</a:t>
            </a:r>
            <a:endParaRPr lang="en-US" altLang="zh-CN" sz="2000" b="1" dirty="0" smtClean="0">
              <a:solidFill>
                <a:schemeClr val="accent6"/>
              </a:solidFill>
              <a:latin typeface="+mn-ea"/>
              <a:ea typeface="+mn-ea"/>
            </a:endParaRPr>
          </a:p>
          <a:p>
            <a:pPr>
              <a:lnSpc>
                <a:spcPct val="150000"/>
              </a:lnSpc>
            </a:pPr>
            <a:r>
              <a:rPr lang="en-US" altLang="zh-CN" sz="2000" b="1" dirty="0" smtClean="0">
                <a:solidFill>
                  <a:schemeClr val="accent6"/>
                </a:solidFill>
                <a:latin typeface="+mn-ea"/>
                <a:ea typeface="+mn-ea"/>
              </a:rPr>
              <a:t>    </a:t>
            </a:r>
            <a:r>
              <a:rPr lang="zh-CN" altLang="en-US" sz="2000" dirty="0" smtClean="0">
                <a:latin typeface="+mn-ea"/>
                <a:ea typeface="+mn-ea"/>
              </a:rPr>
              <a:t>中节能实业公司针对智慧园区已与华为云签订战略合作协议，华为云平台的开发有切实需求，是云平台应用很好的抓手。通过云平台服务应用开发可有效提升中节能实业公司园区的服务水平；</a:t>
            </a:r>
          </a:p>
          <a:p>
            <a:endParaRPr lang="zh-CN" altLang="en-US" sz="2000" b="1" dirty="0">
              <a:solidFill>
                <a:schemeClr val="accent6"/>
              </a:solidFill>
              <a:latin typeface="+mn-ea"/>
              <a:ea typeface="+mn-ea"/>
            </a:endParaRPr>
          </a:p>
        </p:txBody>
      </p:sp>
      <p:sp>
        <p:nvSpPr>
          <p:cNvPr id="19" name="TextBox 18"/>
          <p:cNvSpPr txBox="1"/>
          <p:nvPr/>
        </p:nvSpPr>
        <p:spPr>
          <a:xfrm>
            <a:off x="683730" y="3501005"/>
            <a:ext cx="7848545" cy="2400657"/>
          </a:xfrm>
          <a:prstGeom prst="rect">
            <a:avLst/>
          </a:prstGeom>
          <a:noFill/>
        </p:spPr>
        <p:txBody>
          <a:bodyPr wrap="square" rtlCol="0">
            <a:spAutoFit/>
          </a:bodyPr>
          <a:lstStyle/>
          <a:p>
            <a:pPr>
              <a:spcAft>
                <a:spcPts val="1200"/>
              </a:spcAft>
            </a:pPr>
            <a:r>
              <a:rPr lang="en-US" altLang="zh-CN" sz="2000" b="1" dirty="0" smtClean="0">
                <a:solidFill>
                  <a:schemeClr val="accent6"/>
                </a:solidFill>
                <a:latin typeface="+mn-ea"/>
                <a:ea typeface="+mn-ea"/>
              </a:rPr>
              <a:t>4</a:t>
            </a:r>
            <a:r>
              <a:rPr lang="zh-CN" altLang="en-US" sz="2000" b="1" dirty="0" smtClean="0">
                <a:solidFill>
                  <a:schemeClr val="accent6"/>
                </a:solidFill>
                <a:latin typeface="+mn-ea"/>
                <a:ea typeface="+mn-ea"/>
              </a:rPr>
              <a:t>）有力支撑：</a:t>
            </a:r>
            <a:endParaRPr lang="en-US" altLang="zh-CN" sz="2000" b="1" dirty="0" smtClean="0">
              <a:solidFill>
                <a:schemeClr val="accent6"/>
              </a:solidFill>
              <a:latin typeface="+mn-ea"/>
              <a:ea typeface="+mn-ea"/>
            </a:endParaRPr>
          </a:p>
          <a:p>
            <a:pPr>
              <a:lnSpc>
                <a:spcPct val="150000"/>
              </a:lnSpc>
            </a:pPr>
            <a:r>
              <a:rPr lang="en-US" altLang="zh-CN" sz="2000" b="1" dirty="0" smtClean="0">
                <a:solidFill>
                  <a:schemeClr val="accent6"/>
                </a:solidFill>
                <a:latin typeface="+mn-ea"/>
                <a:ea typeface="+mn-ea"/>
              </a:rPr>
              <a:t>    </a:t>
            </a:r>
            <a:r>
              <a:rPr lang="zh-CN" altLang="en-US" sz="2000" dirty="0" smtClean="0">
                <a:latin typeface="+mn-ea"/>
                <a:ea typeface="+mn-ea"/>
              </a:rPr>
              <a:t>中节能实业公司建设云平台为浙江绿建公司提供一个有力的发展支撑，自有园区建设云平台有很强的示范带头作用，支持浙江绿建将云平台发展为具有竞争力的核心业务，让作为三驾马车之一的绿建发挥自身应有的价值。</a:t>
            </a:r>
            <a:endParaRPr lang="zh-CN" altLang="en-US" sz="2000" dirty="0">
              <a:latin typeface="+mn-ea"/>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715" y="908825"/>
            <a:ext cx="2510624" cy="400110"/>
          </a:xfrm>
          <a:prstGeom prst="rect">
            <a:avLst/>
          </a:prstGeom>
        </p:spPr>
        <p:txBody>
          <a:bodyPr wrap="none">
            <a:spAutoFit/>
          </a:bodyPr>
          <a:lstStyle/>
          <a:p>
            <a:r>
              <a:rPr lang="en-US" altLang="zh-CN" sz="2000" b="1" dirty="0" smtClean="0">
                <a:solidFill>
                  <a:schemeClr val="accent6"/>
                </a:solidFill>
                <a:latin typeface="+mn-ea"/>
                <a:ea typeface="+mn-ea"/>
              </a:rPr>
              <a:t>2.1 </a:t>
            </a:r>
            <a:r>
              <a:rPr lang="zh-CN" altLang="en-US" sz="2000" b="1" dirty="0" smtClean="0">
                <a:solidFill>
                  <a:schemeClr val="accent6"/>
                </a:solidFill>
                <a:latin typeface="+mn-ea"/>
                <a:ea typeface="+mn-ea"/>
              </a:rPr>
              <a:t>平台的系统架构</a:t>
            </a:r>
            <a:endParaRPr lang="zh-CN" altLang="en-US" sz="2000" b="1" dirty="0">
              <a:solidFill>
                <a:schemeClr val="accent6"/>
              </a:solidFill>
              <a:latin typeface="+mn-ea"/>
              <a:ea typeface="+mn-ea"/>
            </a:endParaRPr>
          </a:p>
        </p:txBody>
      </p:sp>
      <p:sp>
        <p:nvSpPr>
          <p:cNvPr id="3" name="矩形 2"/>
          <p:cNvSpPr/>
          <p:nvPr/>
        </p:nvSpPr>
        <p:spPr>
          <a:xfrm>
            <a:off x="395710" y="188775"/>
            <a:ext cx="2040943" cy="461665"/>
          </a:xfrm>
          <a:prstGeom prst="rect">
            <a:avLst/>
          </a:prstGeom>
        </p:spPr>
        <p:txBody>
          <a:bodyPr wrap="none">
            <a:spAutoFit/>
          </a:bodyPr>
          <a:lstStyle/>
          <a:p>
            <a:r>
              <a:rPr lang="zh-CN" altLang="en-US" sz="2400" b="1" dirty="0" smtClean="0">
                <a:solidFill>
                  <a:schemeClr val="accent6"/>
                </a:solidFill>
                <a:latin typeface="+mn-ea"/>
                <a:ea typeface="+mn-ea"/>
              </a:rPr>
              <a:t>二、方案设计</a:t>
            </a:r>
            <a:endParaRPr lang="zh-CN" altLang="en-US" sz="2400" b="1" dirty="0">
              <a:solidFill>
                <a:schemeClr val="accent6"/>
              </a:solidFill>
              <a:latin typeface="+mn-ea"/>
              <a:ea typeface="+mn-ea"/>
            </a:endParaRPr>
          </a:p>
        </p:txBody>
      </p:sp>
      <p:sp>
        <p:nvSpPr>
          <p:cNvPr id="5" name="矩形 4"/>
          <p:cNvSpPr/>
          <p:nvPr/>
        </p:nvSpPr>
        <p:spPr>
          <a:xfrm>
            <a:off x="3707940" y="5949175"/>
            <a:ext cx="1579278" cy="369332"/>
          </a:xfrm>
          <a:prstGeom prst="rect">
            <a:avLst/>
          </a:prstGeom>
        </p:spPr>
        <p:txBody>
          <a:bodyPr wrap="none">
            <a:spAutoFit/>
          </a:bodyPr>
          <a:lstStyle/>
          <a:p>
            <a:r>
              <a:rPr lang="zh-CN" altLang="en-US" b="1" dirty="0" smtClean="0"/>
              <a:t>平台设计架构</a:t>
            </a:r>
            <a:endParaRPr lang="zh-CN" altLang="en-US" b="1" dirty="0"/>
          </a:p>
        </p:txBody>
      </p:sp>
      <p:pic>
        <p:nvPicPr>
          <p:cNvPr id="24577" name="Picture 1" descr="C:\Users\john\Documents\Tencent Files\349241304\Image\C2C\J9@6`U}ZG69QG0U9`5UAYGT.png"/>
          <p:cNvPicPr>
            <a:picLocks noChangeAspect="1" noChangeArrowheads="1"/>
          </p:cNvPicPr>
          <p:nvPr/>
        </p:nvPicPr>
        <p:blipFill>
          <a:blip r:embed="rId2" cstate="print"/>
          <a:srcRect/>
          <a:stretch>
            <a:fillRect/>
          </a:stretch>
        </p:blipFill>
        <p:spPr bwMode="auto">
          <a:xfrm>
            <a:off x="1403780" y="1316479"/>
            <a:ext cx="6192430" cy="45608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5710" y="188775"/>
            <a:ext cx="2040943" cy="461665"/>
          </a:xfrm>
          <a:prstGeom prst="rect">
            <a:avLst/>
          </a:prstGeom>
        </p:spPr>
        <p:txBody>
          <a:bodyPr wrap="none">
            <a:spAutoFit/>
          </a:bodyPr>
          <a:lstStyle/>
          <a:p>
            <a:r>
              <a:rPr lang="zh-CN" altLang="en-US" sz="2400" b="1" dirty="0" smtClean="0">
                <a:solidFill>
                  <a:schemeClr val="accent6"/>
                </a:solidFill>
                <a:latin typeface="+mn-ea"/>
                <a:ea typeface="+mn-ea"/>
              </a:rPr>
              <a:t>二、方案设计</a:t>
            </a:r>
            <a:endParaRPr lang="zh-CN" altLang="en-US" sz="2400" b="1" dirty="0">
              <a:solidFill>
                <a:schemeClr val="accent6"/>
              </a:solidFill>
              <a:latin typeface="+mn-ea"/>
              <a:ea typeface="+mn-ea"/>
            </a:endParaRPr>
          </a:p>
        </p:txBody>
      </p:sp>
      <p:sp>
        <p:nvSpPr>
          <p:cNvPr id="19" name="TextBox 18"/>
          <p:cNvSpPr txBox="1"/>
          <p:nvPr/>
        </p:nvSpPr>
        <p:spPr>
          <a:xfrm>
            <a:off x="539719" y="908825"/>
            <a:ext cx="2952205" cy="400110"/>
          </a:xfrm>
          <a:prstGeom prst="rect">
            <a:avLst/>
          </a:prstGeom>
          <a:noFill/>
        </p:spPr>
        <p:txBody>
          <a:bodyPr wrap="square" rtlCol="0">
            <a:spAutoFit/>
          </a:bodyPr>
          <a:lstStyle/>
          <a:p>
            <a:r>
              <a:rPr lang="en-US" altLang="zh-CN" sz="2000" b="1" dirty="0" smtClean="0">
                <a:solidFill>
                  <a:schemeClr val="accent2"/>
                </a:solidFill>
                <a:latin typeface="+mn-ea"/>
                <a:ea typeface="+mn-ea"/>
              </a:rPr>
              <a:t>2.2 </a:t>
            </a:r>
            <a:r>
              <a:rPr lang="zh-CN" altLang="en-US" sz="2000" b="1" dirty="0" smtClean="0">
                <a:solidFill>
                  <a:schemeClr val="accent2"/>
                </a:solidFill>
                <a:latin typeface="+mn-ea"/>
                <a:ea typeface="+mn-ea"/>
              </a:rPr>
              <a:t>功能及服务</a:t>
            </a:r>
            <a:endParaRPr lang="zh-CN" altLang="en-US" sz="2000" b="1" dirty="0">
              <a:solidFill>
                <a:schemeClr val="accent2"/>
              </a:solidFill>
              <a:latin typeface="+mn-ea"/>
              <a:ea typeface="+mn-ea"/>
            </a:endParaRPr>
          </a:p>
        </p:txBody>
      </p:sp>
      <p:sp>
        <p:nvSpPr>
          <p:cNvPr id="10" name="TextBox 9"/>
          <p:cNvSpPr txBox="1"/>
          <p:nvPr/>
        </p:nvSpPr>
        <p:spPr>
          <a:xfrm>
            <a:off x="500034" y="1357298"/>
            <a:ext cx="8172250" cy="2677656"/>
          </a:xfrm>
          <a:prstGeom prst="rect">
            <a:avLst/>
          </a:prstGeom>
          <a:noFill/>
        </p:spPr>
        <p:txBody>
          <a:bodyPr wrap="square" rtlCol="0">
            <a:spAutoFit/>
          </a:bodyPr>
          <a:lstStyle/>
          <a:p>
            <a:r>
              <a:rPr lang="zh-CN" altLang="en-US" dirty="0" smtClean="0"/>
              <a:t>        </a:t>
            </a:r>
          </a:p>
          <a:p>
            <a:pPr>
              <a:lnSpc>
                <a:spcPct val="150000"/>
              </a:lnSpc>
            </a:pPr>
            <a:r>
              <a:rPr lang="zh-CN" altLang="en-US" sz="2000" b="1" dirty="0" smtClean="0">
                <a:solidFill>
                  <a:schemeClr val="accent2"/>
                </a:solidFill>
                <a:latin typeface="+mn-ea"/>
                <a:ea typeface="+mn-ea"/>
              </a:rPr>
              <a:t>感知，智能，智慧。 </a:t>
            </a:r>
          </a:p>
          <a:p>
            <a:pPr>
              <a:lnSpc>
                <a:spcPct val="150000"/>
              </a:lnSpc>
            </a:pPr>
            <a:r>
              <a:rPr lang="zh-CN" altLang="en-US" sz="2000" b="1" dirty="0" smtClean="0">
                <a:solidFill>
                  <a:schemeClr val="accent2"/>
                </a:solidFill>
                <a:latin typeface="+mn-ea"/>
                <a:ea typeface="+mn-ea"/>
              </a:rPr>
              <a:t>    </a:t>
            </a:r>
            <a:r>
              <a:rPr lang="zh-CN" altLang="en-US" sz="2000" dirty="0" smtClean="0">
                <a:solidFill>
                  <a:schemeClr val="accent2"/>
                </a:solidFill>
                <a:latin typeface="+mn-ea"/>
                <a:ea typeface="+mn-ea"/>
              </a:rPr>
              <a:t>园区正从早期单纯提供办公场所物理空间的园区</a:t>
            </a:r>
            <a:r>
              <a:rPr lang="en-US" altLang="zh-CN" sz="2000" dirty="0" smtClean="0">
                <a:solidFill>
                  <a:schemeClr val="accent2"/>
                </a:solidFill>
                <a:latin typeface="+mn-ea"/>
                <a:ea typeface="+mn-ea"/>
              </a:rPr>
              <a:t>1.0</a:t>
            </a:r>
            <a:r>
              <a:rPr lang="zh-CN" altLang="en-US" sz="2000" dirty="0" smtClean="0">
                <a:solidFill>
                  <a:schemeClr val="accent2"/>
                </a:solidFill>
                <a:latin typeface="+mn-ea"/>
                <a:ea typeface="+mn-ea"/>
              </a:rPr>
              <a:t>模式向“商务园区”和“智慧园区”演进。 </a:t>
            </a:r>
          </a:p>
          <a:p>
            <a:pPr>
              <a:lnSpc>
                <a:spcPct val="150000"/>
              </a:lnSpc>
            </a:pPr>
            <a:r>
              <a:rPr lang="zh-CN" altLang="en-US" sz="2000" dirty="0" smtClean="0">
                <a:solidFill>
                  <a:schemeClr val="accent2"/>
                </a:solidFill>
                <a:latin typeface="+mn-ea"/>
                <a:ea typeface="+mn-ea"/>
              </a:rPr>
              <a:t>    园区不仅成为企业办公的场所，也逐渐成为产业聚集、企业和员工发展，以及创新的平台</a:t>
            </a:r>
            <a:r>
              <a:rPr lang="zh-CN" altLang="en-US" sz="2000" b="1" dirty="0" smtClean="0">
                <a:solidFill>
                  <a:schemeClr val="accent2"/>
                </a:solidFill>
                <a:latin typeface="+mn-ea"/>
                <a:ea typeface="+mn-ea"/>
              </a:rPr>
              <a:t>。 </a:t>
            </a:r>
            <a:endParaRPr lang="zh-CN" altLang="en-US" sz="2000" b="1" dirty="0">
              <a:solidFill>
                <a:schemeClr val="accent2"/>
              </a:solidFill>
              <a:latin typeface="+mn-ea"/>
              <a:ea typeface="+mn-ea"/>
            </a:endParaRPr>
          </a:p>
        </p:txBody>
      </p:sp>
      <p:sp>
        <p:nvSpPr>
          <p:cNvPr id="12" name="TextBox 11"/>
          <p:cNvSpPr txBox="1"/>
          <p:nvPr/>
        </p:nvSpPr>
        <p:spPr>
          <a:xfrm>
            <a:off x="1187765" y="4869100"/>
            <a:ext cx="14401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dirty="0" smtClean="0"/>
              <a:t>云服务平台</a:t>
            </a:r>
            <a:endParaRPr lang="zh-CN" altLang="en-US" dirty="0"/>
          </a:p>
        </p:txBody>
      </p:sp>
      <p:sp>
        <p:nvSpPr>
          <p:cNvPr id="13" name="TextBox 12"/>
          <p:cNvSpPr txBox="1"/>
          <p:nvPr/>
        </p:nvSpPr>
        <p:spPr>
          <a:xfrm>
            <a:off x="3131900" y="5661155"/>
            <a:ext cx="4896340" cy="369332"/>
          </a:xfrm>
          <a:prstGeom prst="rect">
            <a:avLst/>
          </a:prstGeom>
          <a:noFill/>
        </p:spPr>
        <p:txBody>
          <a:bodyPr wrap="square" rtlCol="0">
            <a:spAutoFit/>
          </a:bodyPr>
          <a:lstStyle/>
          <a:p>
            <a:pPr>
              <a:buFont typeface="Wingdings" pitchFamily="2" charset="2"/>
              <a:buChar char="p"/>
            </a:pPr>
            <a:r>
              <a:rPr lang="zh-CN" altLang="en-US" dirty="0" smtClean="0"/>
              <a:t> 能耗监测、统计分析、用能管理、节能评估</a:t>
            </a:r>
            <a:endParaRPr lang="zh-CN" altLang="en-US" dirty="0"/>
          </a:p>
        </p:txBody>
      </p:sp>
      <p:sp>
        <p:nvSpPr>
          <p:cNvPr id="14" name="TextBox 13"/>
          <p:cNvSpPr txBox="1"/>
          <p:nvPr/>
        </p:nvSpPr>
        <p:spPr>
          <a:xfrm>
            <a:off x="3131900" y="4149050"/>
            <a:ext cx="5256365" cy="369332"/>
          </a:xfrm>
          <a:prstGeom prst="rect">
            <a:avLst/>
          </a:prstGeom>
          <a:noFill/>
        </p:spPr>
        <p:txBody>
          <a:bodyPr wrap="square" rtlCol="0">
            <a:spAutoFit/>
          </a:bodyPr>
          <a:lstStyle/>
          <a:p>
            <a:pPr>
              <a:buFont typeface="Wingdings" pitchFamily="2" charset="2"/>
              <a:buChar char="p"/>
            </a:pPr>
            <a:r>
              <a:rPr lang="zh-CN" altLang="en-US" dirty="0" smtClean="0"/>
              <a:t> 园区智慧管理、智慧服务</a:t>
            </a:r>
            <a:endParaRPr lang="zh-CN" altLang="en-US" dirty="0"/>
          </a:p>
        </p:txBody>
      </p:sp>
      <p:sp>
        <p:nvSpPr>
          <p:cNvPr id="15" name="TextBox 14"/>
          <p:cNvSpPr txBox="1"/>
          <p:nvPr/>
        </p:nvSpPr>
        <p:spPr>
          <a:xfrm>
            <a:off x="3131901" y="4653085"/>
            <a:ext cx="3672255" cy="369332"/>
          </a:xfrm>
          <a:prstGeom prst="rect">
            <a:avLst/>
          </a:prstGeom>
          <a:noFill/>
        </p:spPr>
        <p:txBody>
          <a:bodyPr wrap="square" rtlCol="0">
            <a:spAutoFit/>
          </a:bodyPr>
          <a:lstStyle/>
          <a:p>
            <a:pPr>
              <a:buFont typeface="Wingdings" pitchFamily="2" charset="2"/>
              <a:buChar char="p"/>
            </a:pPr>
            <a:r>
              <a:rPr lang="zh-CN" altLang="en-US" dirty="0" smtClean="0"/>
              <a:t> 产业推进、招商引资</a:t>
            </a:r>
            <a:endParaRPr lang="zh-CN" altLang="en-US" dirty="0"/>
          </a:p>
        </p:txBody>
      </p:sp>
      <p:sp>
        <p:nvSpPr>
          <p:cNvPr id="20" name="TextBox 19"/>
          <p:cNvSpPr txBox="1"/>
          <p:nvPr/>
        </p:nvSpPr>
        <p:spPr>
          <a:xfrm>
            <a:off x="3131901" y="5157120"/>
            <a:ext cx="5184360" cy="369332"/>
          </a:xfrm>
          <a:prstGeom prst="rect">
            <a:avLst/>
          </a:prstGeom>
          <a:noFill/>
        </p:spPr>
        <p:txBody>
          <a:bodyPr wrap="square" rtlCol="0">
            <a:spAutoFit/>
          </a:bodyPr>
          <a:lstStyle/>
          <a:p>
            <a:pPr>
              <a:buFont typeface="Wingdings" pitchFamily="2" charset="2"/>
              <a:buChar char="p"/>
            </a:pPr>
            <a:r>
              <a:rPr lang="zh-CN" altLang="en-US" dirty="0" smtClean="0"/>
              <a:t>社区服务、园区生态圈良好互动</a:t>
            </a:r>
            <a:endParaRPr lang="zh-CN" altLang="en-US" dirty="0"/>
          </a:p>
        </p:txBody>
      </p:sp>
      <p:sp>
        <p:nvSpPr>
          <p:cNvPr id="22" name="左大括号 21"/>
          <p:cNvSpPr/>
          <p:nvPr/>
        </p:nvSpPr>
        <p:spPr bwMode="auto">
          <a:xfrm>
            <a:off x="2627865" y="4221055"/>
            <a:ext cx="432030" cy="1728120"/>
          </a:xfrm>
          <a:prstGeom prst="leftBrac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720" y="1484865"/>
            <a:ext cx="3240225" cy="400110"/>
          </a:xfrm>
          <a:prstGeom prst="rect">
            <a:avLst/>
          </a:prstGeom>
          <a:noFill/>
        </p:spPr>
        <p:txBody>
          <a:bodyPr wrap="square" rtlCol="0">
            <a:spAutoFit/>
          </a:bodyPr>
          <a:lstStyle/>
          <a:p>
            <a:r>
              <a:rPr lang="en-US" altLang="zh-CN" sz="2000" b="1" dirty="0" smtClean="0">
                <a:solidFill>
                  <a:schemeClr val="accent2"/>
                </a:solidFill>
                <a:latin typeface="+mn-ea"/>
                <a:ea typeface="+mn-ea"/>
              </a:rPr>
              <a:t>2.2.1 </a:t>
            </a:r>
            <a:r>
              <a:rPr lang="zh-CN" altLang="en-US" sz="2000" b="1" dirty="0" smtClean="0">
                <a:solidFill>
                  <a:schemeClr val="accent2"/>
                </a:solidFill>
                <a:latin typeface="+mn-ea"/>
                <a:ea typeface="+mn-ea"/>
              </a:rPr>
              <a:t>基本功能</a:t>
            </a:r>
            <a:endParaRPr lang="zh-CN" altLang="en-US" sz="2000" b="1" dirty="0">
              <a:solidFill>
                <a:schemeClr val="accent2"/>
              </a:solidFill>
              <a:latin typeface="+mn-ea"/>
              <a:ea typeface="+mn-ea"/>
            </a:endParaRPr>
          </a:p>
        </p:txBody>
      </p:sp>
      <p:sp>
        <p:nvSpPr>
          <p:cNvPr id="6" name="矩形 5"/>
          <p:cNvSpPr/>
          <p:nvPr/>
        </p:nvSpPr>
        <p:spPr>
          <a:xfrm>
            <a:off x="395710" y="188775"/>
            <a:ext cx="2040943" cy="461665"/>
          </a:xfrm>
          <a:prstGeom prst="rect">
            <a:avLst/>
          </a:prstGeom>
        </p:spPr>
        <p:txBody>
          <a:bodyPr wrap="none">
            <a:spAutoFit/>
          </a:bodyPr>
          <a:lstStyle/>
          <a:p>
            <a:r>
              <a:rPr lang="zh-CN" altLang="en-US" sz="2400" b="1" dirty="0" smtClean="0">
                <a:solidFill>
                  <a:schemeClr val="accent6"/>
                </a:solidFill>
                <a:latin typeface="+mn-ea"/>
                <a:ea typeface="+mn-ea"/>
              </a:rPr>
              <a:t>二、方案设计</a:t>
            </a:r>
            <a:endParaRPr lang="zh-CN" altLang="en-US" sz="2400" b="1" dirty="0">
              <a:solidFill>
                <a:schemeClr val="accent6"/>
              </a:solidFill>
              <a:latin typeface="+mn-ea"/>
              <a:ea typeface="+mn-ea"/>
            </a:endParaRPr>
          </a:p>
        </p:txBody>
      </p:sp>
      <p:sp>
        <p:nvSpPr>
          <p:cNvPr id="7" name="TextBox 6"/>
          <p:cNvSpPr txBox="1"/>
          <p:nvPr/>
        </p:nvSpPr>
        <p:spPr>
          <a:xfrm>
            <a:off x="539720" y="836820"/>
            <a:ext cx="2952205" cy="461665"/>
          </a:xfrm>
          <a:prstGeom prst="rect">
            <a:avLst/>
          </a:prstGeom>
          <a:noFill/>
        </p:spPr>
        <p:txBody>
          <a:bodyPr wrap="square" rtlCol="0">
            <a:spAutoFit/>
          </a:bodyPr>
          <a:lstStyle/>
          <a:p>
            <a:r>
              <a:rPr lang="en-US" altLang="zh-CN" sz="2400" b="1" dirty="0" smtClean="0">
                <a:solidFill>
                  <a:schemeClr val="accent2"/>
                </a:solidFill>
                <a:latin typeface="+mn-ea"/>
                <a:ea typeface="+mn-ea"/>
              </a:rPr>
              <a:t>2.2 </a:t>
            </a:r>
            <a:r>
              <a:rPr lang="zh-CN" altLang="en-US" sz="2400" b="1" dirty="0" smtClean="0">
                <a:solidFill>
                  <a:schemeClr val="accent2"/>
                </a:solidFill>
                <a:latin typeface="+mn-ea"/>
                <a:ea typeface="+mn-ea"/>
              </a:rPr>
              <a:t>功能及服务</a:t>
            </a:r>
            <a:endParaRPr lang="zh-CN" altLang="en-US" sz="2400" b="1" dirty="0">
              <a:solidFill>
                <a:schemeClr val="accent2"/>
              </a:solidFill>
              <a:latin typeface="+mn-ea"/>
              <a:ea typeface="+mn-ea"/>
            </a:endParaRPr>
          </a:p>
        </p:txBody>
      </p:sp>
      <p:sp>
        <p:nvSpPr>
          <p:cNvPr id="13" name="矩形 12"/>
          <p:cNvSpPr/>
          <p:nvPr/>
        </p:nvSpPr>
        <p:spPr>
          <a:xfrm>
            <a:off x="2286000" y="2690336"/>
            <a:ext cx="4572000" cy="2143857"/>
          </a:xfrm>
          <a:prstGeom prst="rect">
            <a:avLst/>
          </a:prstGeom>
        </p:spPr>
        <p:txBody>
          <a:bodyPr>
            <a:spAutoFit/>
          </a:bodyPr>
          <a:lstStyle/>
          <a:p>
            <a:endParaRPr lang="zh-CN" altLang="en-US" dirty="0" smtClean="0"/>
          </a:p>
          <a:p>
            <a:pPr>
              <a:lnSpc>
                <a:spcPct val="150000"/>
              </a:lnSpc>
            </a:pPr>
            <a:r>
              <a:rPr lang="zh-CN" altLang="en-US" sz="2000" b="1" dirty="0" smtClean="0">
                <a:solidFill>
                  <a:schemeClr val="accent2"/>
                </a:solidFill>
                <a:latin typeface="+mn-ea"/>
                <a:ea typeface="+mn-ea"/>
              </a:rPr>
              <a:t>    </a:t>
            </a:r>
            <a:r>
              <a:rPr lang="zh-CN" altLang="en-US" sz="2000" dirty="0" smtClean="0">
                <a:solidFill>
                  <a:schemeClr val="accent2"/>
                </a:solidFill>
                <a:latin typeface="+mn-ea"/>
                <a:ea typeface="+mn-ea"/>
              </a:rPr>
              <a:t>为企业提供信息化云基础设施服务，减少企业信息化建设成本 </a:t>
            </a:r>
          </a:p>
          <a:p>
            <a:pPr>
              <a:lnSpc>
                <a:spcPct val="150000"/>
              </a:lnSpc>
            </a:pPr>
            <a:r>
              <a:rPr lang="zh-CN" altLang="en-US" sz="2000" dirty="0" smtClean="0">
                <a:solidFill>
                  <a:schemeClr val="accent2"/>
                </a:solidFill>
                <a:latin typeface="+mn-ea"/>
                <a:ea typeface="+mn-ea"/>
              </a:rPr>
              <a:t>    借助信息平台整合产业链 </a:t>
            </a:r>
          </a:p>
          <a:p>
            <a:pPr>
              <a:lnSpc>
                <a:spcPct val="150000"/>
              </a:lnSpc>
            </a:pPr>
            <a:r>
              <a:rPr lang="zh-CN" altLang="en-US" sz="2000" dirty="0" smtClean="0">
                <a:solidFill>
                  <a:schemeClr val="accent2"/>
                </a:solidFill>
                <a:latin typeface="+mn-ea"/>
                <a:ea typeface="+mn-ea"/>
              </a:rPr>
              <a:t>建立虚拟园区 </a:t>
            </a:r>
          </a:p>
        </p:txBody>
      </p:sp>
      <p:pic>
        <p:nvPicPr>
          <p:cNvPr id="1026" name="Picture 2"/>
          <p:cNvPicPr>
            <a:picLocks noChangeAspect="1" noChangeArrowheads="1"/>
          </p:cNvPicPr>
          <p:nvPr/>
        </p:nvPicPr>
        <p:blipFill>
          <a:blip r:embed="rId2" cstate="print"/>
          <a:srcRect/>
          <a:stretch>
            <a:fillRect/>
          </a:stretch>
        </p:blipFill>
        <p:spPr bwMode="auto">
          <a:xfrm>
            <a:off x="1714480" y="2285992"/>
            <a:ext cx="558165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715" y="188775"/>
            <a:ext cx="2736190" cy="461665"/>
          </a:xfrm>
          <a:prstGeom prst="rect">
            <a:avLst/>
          </a:prstGeom>
          <a:noFill/>
        </p:spPr>
        <p:txBody>
          <a:bodyPr wrap="square" rtlCol="0">
            <a:spAutoFit/>
          </a:bodyPr>
          <a:lstStyle/>
          <a:p>
            <a:r>
              <a:rPr lang="en-US" altLang="zh-CN" sz="2400" b="1" dirty="0" smtClean="0">
                <a:solidFill>
                  <a:schemeClr val="accent6"/>
                </a:solidFill>
              </a:rPr>
              <a:t>2.2.2 </a:t>
            </a:r>
            <a:r>
              <a:rPr lang="zh-CN" altLang="en-US" sz="2400" b="1" dirty="0" smtClean="0">
                <a:solidFill>
                  <a:schemeClr val="accent6"/>
                </a:solidFill>
              </a:rPr>
              <a:t>创新应用</a:t>
            </a:r>
            <a:endParaRPr lang="zh-CN" altLang="en-US" sz="2400" b="1" dirty="0">
              <a:solidFill>
                <a:schemeClr val="accent6"/>
              </a:solidFill>
            </a:endParaRPr>
          </a:p>
        </p:txBody>
      </p:sp>
      <p:sp>
        <p:nvSpPr>
          <p:cNvPr id="20" name="矩形 19"/>
          <p:cNvSpPr/>
          <p:nvPr/>
        </p:nvSpPr>
        <p:spPr>
          <a:xfrm>
            <a:off x="539720" y="1268850"/>
            <a:ext cx="7848545" cy="1277273"/>
          </a:xfrm>
          <a:prstGeom prst="rect">
            <a:avLst/>
          </a:prstGeom>
        </p:spPr>
        <p:txBody>
          <a:bodyPr wrap="square">
            <a:spAutoFit/>
          </a:bodyPr>
          <a:lstStyle/>
          <a:p>
            <a:pPr indent="295275" eaLnBrk="1" hangingPunct="1">
              <a:lnSpc>
                <a:spcPct val="150000"/>
              </a:lnSpc>
              <a:buAutoNum type="arabicParenBoth"/>
            </a:pPr>
            <a:r>
              <a:rPr lang="zh-CN" altLang="en-US" sz="2000" b="1" dirty="0" smtClean="0">
                <a:latin typeface="+mn-ea"/>
                <a:cs typeface="Times New Roman" pitchFamily="18" charset="0"/>
              </a:rPr>
              <a:t> 商务社区服务：</a:t>
            </a:r>
            <a:endParaRPr lang="en-US" altLang="zh-CN" sz="2000" b="1" dirty="0" smtClean="0">
              <a:latin typeface="+mn-ea"/>
              <a:cs typeface="Times New Roman" pitchFamily="18" charset="0"/>
            </a:endParaRPr>
          </a:p>
          <a:p>
            <a:pPr indent="295275" eaLnBrk="1" hangingPunct="1">
              <a:lnSpc>
                <a:spcPct val="150000"/>
              </a:lnSpc>
            </a:pPr>
            <a:r>
              <a:rPr lang="zh-CN" altLang="en-US" dirty="0" smtClean="0">
                <a:latin typeface="+mn-ea"/>
                <a:cs typeface="Times New Roman" pitchFamily="18" charset="0"/>
              </a:rPr>
              <a:t>  园区工作生活交际圈，提高园区内企业、人员之间的互动与交流。</a:t>
            </a:r>
            <a:endParaRPr lang="zh-CN" altLang="en-US" dirty="0" smtClean="0">
              <a:latin typeface="+mn-ea"/>
              <a:cs typeface="宋体" pitchFamily="2" charset="-122"/>
            </a:endParaRPr>
          </a:p>
          <a:p>
            <a:pPr lvl="0" indent="295275" eaLnBrk="1" hangingPunct="1"/>
            <a:endParaRPr lang="en-US" altLang="zh-CN" sz="2000" b="1" dirty="0" smtClean="0">
              <a:solidFill>
                <a:schemeClr val="accent6"/>
              </a:solidFill>
              <a:latin typeface="+mn-ea"/>
              <a:ea typeface="+mn-ea"/>
              <a:cs typeface="Times New Roman" pitchFamily="18" charset="0"/>
            </a:endParaRPr>
          </a:p>
        </p:txBody>
      </p:sp>
      <p:grpSp>
        <p:nvGrpSpPr>
          <p:cNvPr id="8" name="组合 7"/>
          <p:cNvGrpSpPr/>
          <p:nvPr/>
        </p:nvGrpSpPr>
        <p:grpSpPr>
          <a:xfrm>
            <a:off x="1835810" y="2348925"/>
            <a:ext cx="5429250" cy="3096216"/>
            <a:chOff x="1857375" y="2195513"/>
            <a:chExt cx="5429250" cy="3096216"/>
          </a:xfrm>
        </p:grpSpPr>
        <p:pic>
          <p:nvPicPr>
            <p:cNvPr id="1028" name="Picture 4"/>
            <p:cNvPicPr>
              <a:picLocks noChangeAspect="1" noChangeArrowheads="1"/>
            </p:cNvPicPr>
            <p:nvPr/>
          </p:nvPicPr>
          <p:blipFill>
            <a:blip r:embed="rId2" cstate="print"/>
            <a:srcRect b="6219"/>
            <a:stretch>
              <a:fillRect/>
            </a:stretch>
          </p:blipFill>
          <p:spPr bwMode="auto">
            <a:xfrm>
              <a:off x="1857375" y="2195513"/>
              <a:ext cx="5429250" cy="2313562"/>
            </a:xfrm>
            <a:prstGeom prst="rect">
              <a:avLst/>
            </a:prstGeom>
            <a:noFill/>
            <a:ln w="9525">
              <a:noFill/>
              <a:miter lim="800000"/>
              <a:headEnd/>
              <a:tailEnd/>
            </a:ln>
          </p:spPr>
        </p:pic>
        <p:sp>
          <p:nvSpPr>
            <p:cNvPr id="7" name="上箭头 6"/>
            <p:cNvSpPr/>
            <p:nvPr/>
          </p:nvSpPr>
          <p:spPr bwMode="auto">
            <a:xfrm>
              <a:off x="5436060" y="4293061"/>
              <a:ext cx="669610" cy="998668"/>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grpSp>
      <p:sp>
        <p:nvSpPr>
          <p:cNvPr id="9" name="TextBox 8"/>
          <p:cNvSpPr txBox="1"/>
          <p:nvPr/>
        </p:nvSpPr>
        <p:spPr>
          <a:xfrm>
            <a:off x="5004030" y="5445140"/>
            <a:ext cx="158411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zh-CN" altLang="en-US" dirty="0" smtClean="0"/>
              <a:t>社区云平台</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705" y="1196845"/>
            <a:ext cx="3024210" cy="400110"/>
          </a:xfrm>
          <a:prstGeom prst="rect">
            <a:avLst/>
          </a:prstGeom>
        </p:spPr>
        <p:txBody>
          <a:bodyPr wrap="square">
            <a:spAutoFit/>
          </a:bodyPr>
          <a:lstStyle/>
          <a:p>
            <a:pPr lvl="0" indent="295275" eaLnBrk="1" hangingPunct="1"/>
            <a:r>
              <a:rPr lang="en-US" altLang="zh-CN" sz="2000" b="1" dirty="0" smtClean="0">
                <a:solidFill>
                  <a:schemeClr val="accent6"/>
                </a:solidFill>
                <a:latin typeface="+mn-ea"/>
                <a:ea typeface="+mn-ea"/>
                <a:cs typeface="Times New Roman" pitchFamily="18" charset="0"/>
              </a:rPr>
              <a:t>(2) </a:t>
            </a:r>
            <a:r>
              <a:rPr lang="zh-CN" altLang="en-US" sz="2000" b="1" dirty="0" smtClean="0">
                <a:solidFill>
                  <a:schemeClr val="accent6"/>
                </a:solidFill>
                <a:latin typeface="+mn-ea"/>
                <a:ea typeface="+mn-ea"/>
                <a:cs typeface="Times New Roman" pitchFamily="18" charset="0"/>
              </a:rPr>
              <a:t>智慧生活服务</a:t>
            </a:r>
            <a:endParaRPr lang="zh-CN" altLang="en-US" sz="2000" dirty="0" smtClean="0">
              <a:solidFill>
                <a:schemeClr val="accent6"/>
              </a:solidFill>
              <a:latin typeface="+mn-ea"/>
              <a:ea typeface="+mn-ea"/>
              <a:cs typeface="宋体" pitchFamily="2" charset="-122"/>
            </a:endParaRPr>
          </a:p>
        </p:txBody>
      </p:sp>
      <p:sp>
        <p:nvSpPr>
          <p:cNvPr id="40961" name="Rectangle 1"/>
          <p:cNvSpPr>
            <a:spLocks noChangeArrowheads="1"/>
          </p:cNvSpPr>
          <p:nvPr/>
        </p:nvSpPr>
        <p:spPr bwMode="auto">
          <a:xfrm>
            <a:off x="323705" y="1412860"/>
            <a:ext cx="532837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95275" algn="l" defTabSz="914400" rtl="0" eaLnBrk="0" fontAlgn="base" latinLnBrk="0" hangingPunct="0">
              <a:lnSpc>
                <a:spcPct val="300000"/>
              </a:lnSpc>
              <a:spcBef>
                <a:spcPct val="0"/>
              </a:spcBef>
              <a:spcAft>
                <a:spcPct val="0"/>
              </a:spcAft>
              <a:buClrTx/>
              <a:buSzTx/>
              <a:buFontTx/>
              <a:buNone/>
              <a:tabLst/>
            </a:pPr>
            <a:r>
              <a:rPr kumimoji="0" lang="en-US" altLang="zh-CN" b="1" i="0" u="none" strike="noStrike" cap="none" normalizeH="0" baseline="0" dirty="0" smtClean="0">
                <a:ln>
                  <a:noFill/>
                </a:ln>
                <a:effectLst/>
                <a:latin typeface="+mn-ea"/>
                <a:ea typeface="+mn-ea"/>
                <a:cs typeface="Times New Roman" pitchFamily="18" charset="0"/>
              </a:rPr>
              <a:t>1</a:t>
            </a:r>
            <a:r>
              <a:rPr kumimoji="0" lang="zh-CN" altLang="en-US" b="1" i="0" u="none" strike="noStrike" cap="none" normalizeH="0" baseline="0" dirty="0" smtClean="0">
                <a:ln>
                  <a:noFill/>
                </a:ln>
                <a:effectLst/>
                <a:latin typeface="+mn-ea"/>
                <a:ea typeface="+mn-ea"/>
                <a:cs typeface="Times New Roman" pitchFamily="18" charset="0"/>
              </a:rPr>
              <a:t>）园区停产场停车位查询，停车诱导系统；</a:t>
            </a:r>
            <a:endParaRPr kumimoji="0" lang="zh-CN" altLang="en-US" b="1" i="0" u="none" strike="noStrike" cap="none" normalizeH="0" baseline="0" dirty="0" smtClean="0">
              <a:ln>
                <a:noFill/>
              </a:ln>
              <a:effectLst/>
              <a:latin typeface="+mn-ea"/>
              <a:ea typeface="+mn-ea"/>
              <a:cs typeface="宋体" pitchFamily="2" charset="-122"/>
            </a:endParaRPr>
          </a:p>
          <a:p>
            <a:pPr marL="0" marR="0" lvl="0" indent="295275" algn="l" defTabSz="914400" rtl="0" eaLnBrk="0" fontAlgn="base" latinLnBrk="0" hangingPunct="0">
              <a:lnSpc>
                <a:spcPct val="300000"/>
              </a:lnSpc>
              <a:spcBef>
                <a:spcPct val="0"/>
              </a:spcBef>
              <a:spcAft>
                <a:spcPct val="0"/>
              </a:spcAft>
              <a:buClrTx/>
              <a:buSzTx/>
              <a:buFontTx/>
              <a:buNone/>
              <a:tabLst/>
            </a:pPr>
            <a:r>
              <a:rPr kumimoji="0" lang="en-US" altLang="zh-CN" b="1" i="0" u="none" strike="noStrike" cap="none" normalizeH="0" baseline="0" dirty="0" smtClean="0">
                <a:ln>
                  <a:noFill/>
                </a:ln>
                <a:effectLst/>
                <a:latin typeface="+mn-ea"/>
                <a:ea typeface="+mn-ea"/>
                <a:cs typeface="Times New Roman" pitchFamily="18" charset="0"/>
              </a:rPr>
              <a:t>2</a:t>
            </a:r>
            <a:r>
              <a:rPr kumimoji="0" lang="zh-CN" altLang="en-US" b="1" i="0" u="none" strike="noStrike" cap="none" normalizeH="0" baseline="0" dirty="0" smtClean="0">
                <a:ln>
                  <a:noFill/>
                </a:ln>
                <a:effectLst/>
                <a:latin typeface="+mn-ea"/>
                <a:ea typeface="+mn-ea"/>
                <a:cs typeface="Times New Roman" pitchFamily="18" charset="0"/>
              </a:rPr>
              <a:t>）</a:t>
            </a:r>
            <a:r>
              <a:rPr kumimoji="0" lang="en-US" altLang="zh-CN" b="1" i="0" u="none" strike="noStrike" cap="none" normalizeH="0" baseline="0" dirty="0" smtClean="0">
                <a:ln>
                  <a:noFill/>
                </a:ln>
                <a:effectLst/>
                <a:latin typeface="+mn-ea"/>
                <a:ea typeface="+mn-ea"/>
                <a:cs typeface="Times New Roman" pitchFamily="18" charset="0"/>
              </a:rPr>
              <a:t>GPS</a:t>
            </a:r>
            <a:r>
              <a:rPr kumimoji="0" lang="zh-CN" altLang="en-US" b="1" i="0" u="none" strike="noStrike" cap="none" normalizeH="0" baseline="0" dirty="0" smtClean="0">
                <a:ln>
                  <a:noFill/>
                </a:ln>
                <a:effectLst/>
                <a:latin typeface="+mn-ea"/>
                <a:ea typeface="+mn-ea"/>
                <a:cs typeface="Times New Roman" pitchFamily="18" charset="0"/>
              </a:rPr>
              <a:t>导航系统，方便用户精准做到目标企业；</a:t>
            </a:r>
            <a:endParaRPr kumimoji="0" lang="zh-CN" altLang="en-US" b="1" i="0" u="none" strike="noStrike" cap="none" normalizeH="0" baseline="0" dirty="0" smtClean="0">
              <a:ln>
                <a:noFill/>
              </a:ln>
              <a:effectLst/>
              <a:latin typeface="+mn-ea"/>
              <a:ea typeface="+mn-ea"/>
              <a:cs typeface="宋体" pitchFamily="2" charset="-122"/>
            </a:endParaRPr>
          </a:p>
          <a:p>
            <a:pPr marL="0" marR="0" lvl="0" indent="295275" algn="l" defTabSz="914400" rtl="0" eaLnBrk="0" fontAlgn="base" latinLnBrk="0" hangingPunct="0">
              <a:lnSpc>
                <a:spcPct val="300000"/>
              </a:lnSpc>
              <a:spcBef>
                <a:spcPct val="0"/>
              </a:spcBef>
              <a:spcAft>
                <a:spcPct val="0"/>
              </a:spcAft>
              <a:buClrTx/>
              <a:buSzTx/>
              <a:buFontTx/>
              <a:buNone/>
              <a:tabLst/>
            </a:pPr>
            <a:r>
              <a:rPr kumimoji="0" lang="en-US" altLang="zh-CN" b="1" i="0" u="none" strike="noStrike" cap="none" normalizeH="0" baseline="0" dirty="0" smtClean="0">
                <a:ln>
                  <a:noFill/>
                </a:ln>
                <a:effectLst/>
                <a:latin typeface="+mn-ea"/>
                <a:ea typeface="+mn-ea"/>
                <a:cs typeface="Times New Roman" pitchFamily="18" charset="0"/>
              </a:rPr>
              <a:t>3</a:t>
            </a:r>
            <a:r>
              <a:rPr kumimoji="0" lang="zh-CN" altLang="en-US" b="1" i="0" u="none" strike="noStrike" cap="none" normalizeH="0" baseline="0" dirty="0" smtClean="0">
                <a:ln>
                  <a:noFill/>
                </a:ln>
                <a:effectLst/>
                <a:latin typeface="+mn-ea"/>
                <a:ea typeface="+mn-ea"/>
                <a:cs typeface="Times New Roman" pitchFamily="18" charset="0"/>
              </a:rPr>
              <a:t>）园区便利店、餐饮查询，优惠打折券领取；</a:t>
            </a:r>
            <a:endParaRPr kumimoji="0" lang="zh-CN" altLang="en-US" b="1" i="0" u="none" strike="noStrike" cap="none" normalizeH="0" baseline="0" dirty="0" smtClean="0">
              <a:ln>
                <a:noFill/>
              </a:ln>
              <a:effectLst/>
              <a:latin typeface="+mn-ea"/>
              <a:ea typeface="+mn-ea"/>
              <a:cs typeface="宋体" pitchFamily="2" charset="-122"/>
            </a:endParaRPr>
          </a:p>
          <a:p>
            <a:pPr marL="0" marR="0" lvl="0" indent="295275" algn="l" defTabSz="914400" rtl="0" eaLnBrk="0" fontAlgn="base" latinLnBrk="0" hangingPunct="0">
              <a:lnSpc>
                <a:spcPct val="300000"/>
              </a:lnSpc>
              <a:spcBef>
                <a:spcPct val="0"/>
              </a:spcBef>
              <a:spcAft>
                <a:spcPct val="0"/>
              </a:spcAft>
              <a:buClrTx/>
              <a:buSzTx/>
              <a:buFontTx/>
              <a:buNone/>
              <a:tabLst/>
            </a:pPr>
            <a:r>
              <a:rPr kumimoji="0" lang="en-US" altLang="zh-CN" b="1" i="0" u="none" strike="noStrike" cap="none" normalizeH="0" baseline="0" dirty="0" smtClean="0">
                <a:ln>
                  <a:noFill/>
                </a:ln>
                <a:effectLst/>
                <a:latin typeface="+mn-ea"/>
                <a:ea typeface="+mn-ea"/>
                <a:cs typeface="Times New Roman" pitchFamily="18" charset="0"/>
              </a:rPr>
              <a:t>4</a:t>
            </a:r>
            <a:r>
              <a:rPr kumimoji="0" lang="zh-CN" altLang="en-US" b="1" i="0" u="none" strike="noStrike" cap="none" normalizeH="0" baseline="0" dirty="0" smtClean="0">
                <a:ln>
                  <a:noFill/>
                </a:ln>
                <a:effectLst/>
                <a:latin typeface="+mn-ea"/>
                <a:ea typeface="+mn-ea"/>
                <a:cs typeface="Times New Roman" pitchFamily="18" charset="0"/>
              </a:rPr>
              <a:t>）园区小巴士服务平台</a:t>
            </a:r>
            <a:endParaRPr kumimoji="0" lang="zh-CN" altLang="en-US" b="1" i="0" u="none" strike="noStrike" cap="none" normalizeH="0" baseline="0" dirty="0" smtClean="0">
              <a:ln>
                <a:noFill/>
              </a:ln>
              <a:effectLst/>
              <a:latin typeface="+mn-ea"/>
              <a:ea typeface="+mn-ea"/>
              <a:cs typeface="宋体" pitchFamily="2" charset="-122"/>
            </a:endParaRPr>
          </a:p>
          <a:p>
            <a:pPr marL="0" marR="0" lvl="0" indent="295275" algn="l" defTabSz="914400" rtl="0" eaLnBrk="0" fontAlgn="base" latinLnBrk="0" hangingPunct="0">
              <a:lnSpc>
                <a:spcPct val="300000"/>
              </a:lnSpc>
              <a:spcBef>
                <a:spcPct val="0"/>
              </a:spcBef>
              <a:spcAft>
                <a:spcPct val="0"/>
              </a:spcAft>
              <a:buClrTx/>
              <a:buSzTx/>
              <a:buFontTx/>
              <a:buNone/>
              <a:tabLst/>
            </a:pPr>
            <a:r>
              <a:rPr kumimoji="0" lang="en-US" altLang="zh-CN" b="1" i="0" u="none" strike="noStrike" cap="none" normalizeH="0" baseline="0" dirty="0" smtClean="0">
                <a:ln>
                  <a:noFill/>
                </a:ln>
                <a:effectLst/>
                <a:latin typeface="+mn-ea"/>
                <a:ea typeface="+mn-ea"/>
                <a:cs typeface="Times New Roman" pitchFamily="18" charset="0"/>
              </a:rPr>
              <a:t>5</a:t>
            </a:r>
            <a:r>
              <a:rPr kumimoji="0" lang="zh-CN" altLang="en-US" b="1" i="0" u="none" strike="noStrike" cap="none" normalizeH="0" baseline="0" dirty="0" smtClean="0">
                <a:ln>
                  <a:noFill/>
                </a:ln>
                <a:effectLst/>
                <a:latin typeface="+mn-ea"/>
                <a:ea typeface="+mn-ea"/>
                <a:cs typeface="Times New Roman" pitchFamily="18" charset="0"/>
              </a:rPr>
              <a:t>）园区充电设施服务系统。</a:t>
            </a:r>
            <a:endParaRPr kumimoji="0" lang="zh-CN" altLang="en-US" b="1" i="0" u="none" strike="noStrike" cap="none" normalizeH="0" baseline="0" dirty="0" smtClean="0">
              <a:ln>
                <a:noFill/>
              </a:ln>
              <a:effectLst/>
              <a:latin typeface="+mn-ea"/>
              <a:ea typeface="+mn-ea"/>
              <a:cs typeface="宋体" pitchFamily="2" charset="-122"/>
            </a:endParaRPr>
          </a:p>
        </p:txBody>
      </p:sp>
      <p:pic>
        <p:nvPicPr>
          <p:cNvPr id="5" name="Picture 3"/>
          <p:cNvPicPr>
            <a:picLocks noChangeAspect="1" noChangeArrowheads="1"/>
          </p:cNvPicPr>
          <p:nvPr/>
        </p:nvPicPr>
        <p:blipFill>
          <a:blip r:embed="rId2" cstate="print"/>
          <a:srcRect l="5418" r="5167"/>
          <a:stretch>
            <a:fillRect/>
          </a:stretch>
        </p:blipFill>
        <p:spPr bwMode="auto">
          <a:xfrm>
            <a:off x="5796085" y="1916895"/>
            <a:ext cx="2448170" cy="1590656"/>
          </a:xfrm>
          <a:prstGeom prst="rect">
            <a:avLst/>
          </a:prstGeom>
          <a:noFill/>
          <a:ln w="9525">
            <a:noFill/>
            <a:miter lim="800000"/>
            <a:headEnd/>
            <a:tailEnd/>
          </a:ln>
        </p:spPr>
      </p:pic>
      <p:sp>
        <p:nvSpPr>
          <p:cNvPr id="7" name="TextBox 6"/>
          <p:cNvSpPr txBox="1"/>
          <p:nvPr/>
        </p:nvSpPr>
        <p:spPr>
          <a:xfrm>
            <a:off x="467715" y="188775"/>
            <a:ext cx="2736190" cy="461665"/>
          </a:xfrm>
          <a:prstGeom prst="rect">
            <a:avLst/>
          </a:prstGeom>
          <a:noFill/>
        </p:spPr>
        <p:txBody>
          <a:bodyPr wrap="square" rtlCol="0">
            <a:spAutoFit/>
          </a:bodyPr>
          <a:lstStyle/>
          <a:p>
            <a:r>
              <a:rPr lang="en-US" altLang="zh-CN" sz="2400" b="1" dirty="0" smtClean="0">
                <a:solidFill>
                  <a:schemeClr val="accent6"/>
                </a:solidFill>
              </a:rPr>
              <a:t>2.2.2 </a:t>
            </a:r>
            <a:r>
              <a:rPr lang="zh-CN" altLang="en-US" sz="2400" b="1" dirty="0" smtClean="0">
                <a:solidFill>
                  <a:schemeClr val="accent6"/>
                </a:solidFill>
              </a:rPr>
              <a:t>创新应用</a:t>
            </a:r>
            <a:endParaRPr lang="zh-CN" altLang="en-US" sz="2400" b="1" dirty="0">
              <a:solidFill>
                <a:schemeClr val="accent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4047</TotalTime>
  <Pages>0</Pages>
  <Words>1391</Words>
  <Characters>0</Characters>
  <Application>Microsoft Office PowerPoint</Application>
  <DocSecurity>0</DocSecurity>
  <PresentationFormat>全屏显示(4:3)</PresentationFormat>
  <Lines>0</Lines>
  <Paragraphs>147</Paragraphs>
  <Slides>24</Slides>
  <Notes>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WWW.YlmF.CoM</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雨林木风</dc:creator>
  <cp:lastModifiedBy>物业公司</cp:lastModifiedBy>
  <cp:revision>576</cp:revision>
  <dcterms:created xsi:type="dcterms:W3CDTF">2011-07-28T22:46:00Z</dcterms:created>
  <dcterms:modified xsi:type="dcterms:W3CDTF">2016-01-11T14:07:40Z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2052-9.1.0.4567</vt:lpwstr>
  </property>
</Properties>
</file>