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4" r:id="rId2"/>
  </p:sldMasterIdLst>
  <p:notesMasterIdLst>
    <p:notesMasterId r:id="rId31"/>
  </p:notesMasterIdLst>
  <p:sldIdLst>
    <p:sldId id="394" r:id="rId3"/>
    <p:sldId id="436" r:id="rId4"/>
    <p:sldId id="434" r:id="rId5"/>
    <p:sldId id="435" r:id="rId6"/>
    <p:sldId id="437" r:id="rId7"/>
    <p:sldId id="433" r:id="rId8"/>
    <p:sldId id="421" r:id="rId9"/>
    <p:sldId id="422" r:id="rId10"/>
    <p:sldId id="423" r:id="rId11"/>
    <p:sldId id="424" r:id="rId12"/>
    <p:sldId id="440" r:id="rId13"/>
    <p:sldId id="426" r:id="rId14"/>
    <p:sldId id="427" r:id="rId15"/>
    <p:sldId id="428" r:id="rId16"/>
    <p:sldId id="443" r:id="rId17"/>
    <p:sldId id="438" r:id="rId18"/>
    <p:sldId id="441" r:id="rId19"/>
    <p:sldId id="395" r:id="rId20"/>
    <p:sldId id="397" r:id="rId21"/>
    <p:sldId id="398" r:id="rId22"/>
    <p:sldId id="399" r:id="rId23"/>
    <p:sldId id="400" r:id="rId24"/>
    <p:sldId id="429" r:id="rId25"/>
    <p:sldId id="386" r:id="rId26"/>
    <p:sldId id="389" r:id="rId27"/>
    <p:sldId id="402" r:id="rId28"/>
    <p:sldId id="442" r:id="rId29"/>
    <p:sldId id="293" r:id="rId30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0000"/>
    <a:srgbClr val="A2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93" autoAdjust="0"/>
    <p:restoredTop sz="95494" autoAdjust="0"/>
  </p:normalViewPr>
  <p:slideViewPr>
    <p:cSldViewPr>
      <p:cViewPr varScale="1">
        <p:scale>
          <a:sx n="114" d="100"/>
          <a:sy n="114" d="100"/>
        </p:scale>
        <p:origin x="-294" y="-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285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75508F-36A7-4C1C-A468-F894B6830852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7D6378DA-F42D-4F35-B4A0-FD2ADD6A6331}">
      <dgm:prSet phldrT="[文本]"/>
      <dgm:spPr/>
      <dgm:t>
        <a:bodyPr/>
        <a:lstStyle/>
        <a:p>
          <a:pPr algn="l"/>
          <a:r>
            <a:rPr lang="zh-CN" altLang="en-US" dirty="0" smtClean="0"/>
            <a:t>提供免费</a:t>
          </a:r>
          <a:r>
            <a:rPr lang="en-US" altLang="zh-CN" dirty="0" smtClean="0"/>
            <a:t>WIFI</a:t>
          </a:r>
          <a:r>
            <a:rPr lang="zh-CN" altLang="en-US" dirty="0" smtClean="0"/>
            <a:t>吸引更多人气</a:t>
          </a:r>
          <a:endParaRPr lang="zh-CN" altLang="en-US" dirty="0"/>
        </a:p>
      </dgm:t>
    </dgm:pt>
    <dgm:pt modelId="{D10CE47B-B442-4F4F-A8F2-7D62285418BB}" type="parTrans" cxnId="{ED338783-4CF4-41A8-B598-E49A67C52A2C}">
      <dgm:prSet/>
      <dgm:spPr/>
      <dgm:t>
        <a:bodyPr/>
        <a:lstStyle/>
        <a:p>
          <a:endParaRPr lang="zh-CN" altLang="en-US"/>
        </a:p>
      </dgm:t>
    </dgm:pt>
    <dgm:pt modelId="{5A458B2B-49BA-41A5-8900-25A3AD0E6418}" type="sibTrans" cxnId="{ED338783-4CF4-41A8-B598-E49A67C52A2C}">
      <dgm:prSet/>
      <dgm:spPr/>
      <dgm:t>
        <a:bodyPr/>
        <a:lstStyle/>
        <a:p>
          <a:endParaRPr lang="zh-CN" altLang="en-US"/>
        </a:p>
      </dgm:t>
    </dgm:pt>
    <dgm:pt modelId="{560376F3-75D0-46C0-8280-5D8AA7A08E89}">
      <dgm:prSet phldrT="[文本]"/>
      <dgm:spPr/>
      <dgm:t>
        <a:bodyPr/>
        <a:lstStyle/>
        <a:p>
          <a:pPr algn="l"/>
          <a:r>
            <a:rPr lang="zh-CN" altLang="en-US" dirty="0" smtClean="0"/>
            <a:t>商户优先入驻人气高的商铺、更多购买客户</a:t>
          </a:r>
          <a:endParaRPr lang="zh-CN" altLang="en-US" dirty="0"/>
        </a:p>
      </dgm:t>
    </dgm:pt>
    <dgm:pt modelId="{389C8956-50E6-414A-BF75-15DD38D3F975}" type="parTrans" cxnId="{74B12D58-413C-42C4-A239-8DD76A19B687}">
      <dgm:prSet/>
      <dgm:spPr/>
      <dgm:t>
        <a:bodyPr/>
        <a:lstStyle/>
        <a:p>
          <a:endParaRPr lang="zh-CN" altLang="en-US"/>
        </a:p>
      </dgm:t>
    </dgm:pt>
    <dgm:pt modelId="{A03EDD8A-D9F7-46E7-A782-55736268A312}" type="sibTrans" cxnId="{74B12D58-413C-42C4-A239-8DD76A19B687}">
      <dgm:prSet/>
      <dgm:spPr/>
      <dgm:t>
        <a:bodyPr/>
        <a:lstStyle/>
        <a:p>
          <a:endParaRPr lang="zh-CN" altLang="en-US"/>
        </a:p>
      </dgm:t>
    </dgm:pt>
    <dgm:pt modelId="{EC509CE3-F8D1-4411-9985-436CA9C2DC78}">
      <dgm:prSet phldrT="[文本]"/>
      <dgm:spPr/>
      <dgm:t>
        <a:bodyPr/>
        <a:lstStyle/>
        <a:p>
          <a:pPr algn="l"/>
          <a:r>
            <a:rPr lang="zh-CN" altLang="en-US" dirty="0" smtClean="0"/>
            <a:t>消费者免费使用网络，延长购物时间</a:t>
          </a:r>
          <a:endParaRPr lang="zh-CN" altLang="en-US" dirty="0"/>
        </a:p>
      </dgm:t>
    </dgm:pt>
    <dgm:pt modelId="{338303FC-8ACA-41B3-8371-634E0C0ED69E}" type="parTrans" cxnId="{ED162C13-8309-406F-ABE0-E7FEA7D49766}">
      <dgm:prSet/>
      <dgm:spPr/>
      <dgm:t>
        <a:bodyPr/>
        <a:lstStyle/>
        <a:p>
          <a:endParaRPr lang="zh-CN" altLang="en-US"/>
        </a:p>
      </dgm:t>
    </dgm:pt>
    <dgm:pt modelId="{5BE437F0-7190-4133-9EA0-F73EAA166911}" type="sibTrans" cxnId="{ED162C13-8309-406F-ABE0-E7FEA7D49766}">
      <dgm:prSet/>
      <dgm:spPr/>
      <dgm:t>
        <a:bodyPr/>
        <a:lstStyle/>
        <a:p>
          <a:endParaRPr lang="zh-CN" altLang="en-US"/>
        </a:p>
      </dgm:t>
    </dgm:pt>
    <dgm:pt modelId="{3C907F18-596C-4152-BDDB-72DE0C591F05}" type="pres">
      <dgm:prSet presAssocID="{5975508F-36A7-4C1C-A468-F894B6830852}" presName="linearFlow" presStyleCnt="0">
        <dgm:presLayoutVars>
          <dgm:dir/>
          <dgm:resizeHandles val="exact"/>
        </dgm:presLayoutVars>
      </dgm:prSet>
      <dgm:spPr/>
    </dgm:pt>
    <dgm:pt modelId="{7B6C29FC-FA88-4A7F-B832-E438096AF78E}" type="pres">
      <dgm:prSet presAssocID="{7D6378DA-F42D-4F35-B4A0-FD2ADD6A6331}" presName="composite" presStyleCnt="0"/>
      <dgm:spPr/>
    </dgm:pt>
    <dgm:pt modelId="{5E02CAC5-2781-4C47-96C0-A52E31B92F21}" type="pres">
      <dgm:prSet presAssocID="{7D6378DA-F42D-4F35-B4A0-FD2ADD6A6331}" presName="imgShp" presStyleLbl="fgImgPlace1" presStyleIdx="0" presStyleCnt="3" custScaleX="57942" custScaleY="5794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1787FEF-0801-4ACF-B18D-DC8408AF593A}" type="pres">
      <dgm:prSet presAssocID="{7D6378DA-F42D-4F35-B4A0-FD2ADD6A6331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ABC9A10-490C-4EC9-9CBD-B838964426DC}" type="pres">
      <dgm:prSet presAssocID="{5A458B2B-49BA-41A5-8900-25A3AD0E6418}" presName="spacing" presStyleCnt="0"/>
      <dgm:spPr/>
    </dgm:pt>
    <dgm:pt modelId="{DED707C6-0903-45C1-BC64-D7EA45F0A8DC}" type="pres">
      <dgm:prSet presAssocID="{560376F3-75D0-46C0-8280-5D8AA7A08E89}" presName="composite" presStyleCnt="0"/>
      <dgm:spPr/>
    </dgm:pt>
    <dgm:pt modelId="{1ABCD93A-069B-4449-9100-2F7AD7325AA9}" type="pres">
      <dgm:prSet presAssocID="{560376F3-75D0-46C0-8280-5D8AA7A08E89}" presName="imgShp" presStyleLbl="fgImgPlace1" presStyleIdx="1" presStyleCnt="3" custScaleX="57942" custScaleY="5794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4809AC2-84B9-47DD-87DE-55FE069ED74E}" type="pres">
      <dgm:prSet presAssocID="{560376F3-75D0-46C0-8280-5D8AA7A08E89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6EC5370-A8D8-4EB2-8F99-304257471B1F}" type="pres">
      <dgm:prSet presAssocID="{A03EDD8A-D9F7-46E7-A782-55736268A312}" presName="spacing" presStyleCnt="0"/>
      <dgm:spPr/>
    </dgm:pt>
    <dgm:pt modelId="{47D1C4EF-025B-46FE-A203-82F970585DD3}" type="pres">
      <dgm:prSet presAssocID="{EC509CE3-F8D1-4411-9985-436CA9C2DC78}" presName="composite" presStyleCnt="0"/>
      <dgm:spPr/>
    </dgm:pt>
    <dgm:pt modelId="{3C34BFBF-C160-4548-99F5-A0A7BAF1C5EE}" type="pres">
      <dgm:prSet presAssocID="{EC509CE3-F8D1-4411-9985-436CA9C2DC78}" presName="imgShp" presStyleLbl="fgImgPlace1" presStyleIdx="2" presStyleCnt="3" custScaleX="57942" custScaleY="5794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5F6BC80-EE26-4577-90DA-223A20AAC9FA}" type="pres">
      <dgm:prSet presAssocID="{EC509CE3-F8D1-4411-9985-436CA9C2DC78}" presName="txShp" presStyleLbl="node1" presStyleIdx="2" presStyleCnt="3" custLinFactNeighborY="682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397E4CBF-2B6B-4238-8FFE-FD69F2F2A98B}" type="presOf" srcId="{560376F3-75D0-46C0-8280-5D8AA7A08E89}" destId="{B4809AC2-84B9-47DD-87DE-55FE069ED74E}" srcOrd="0" destOrd="0" presId="urn:microsoft.com/office/officeart/2005/8/layout/vList3"/>
    <dgm:cxn modelId="{92E0034B-729A-4C72-95B6-B96460E111E9}" type="presOf" srcId="{EC509CE3-F8D1-4411-9985-436CA9C2DC78}" destId="{75F6BC80-EE26-4577-90DA-223A20AAC9FA}" srcOrd="0" destOrd="0" presId="urn:microsoft.com/office/officeart/2005/8/layout/vList3"/>
    <dgm:cxn modelId="{ED162C13-8309-406F-ABE0-E7FEA7D49766}" srcId="{5975508F-36A7-4C1C-A468-F894B6830852}" destId="{EC509CE3-F8D1-4411-9985-436CA9C2DC78}" srcOrd="2" destOrd="0" parTransId="{338303FC-8ACA-41B3-8371-634E0C0ED69E}" sibTransId="{5BE437F0-7190-4133-9EA0-F73EAA166911}"/>
    <dgm:cxn modelId="{ED338783-4CF4-41A8-B598-E49A67C52A2C}" srcId="{5975508F-36A7-4C1C-A468-F894B6830852}" destId="{7D6378DA-F42D-4F35-B4A0-FD2ADD6A6331}" srcOrd="0" destOrd="0" parTransId="{D10CE47B-B442-4F4F-A8F2-7D62285418BB}" sibTransId="{5A458B2B-49BA-41A5-8900-25A3AD0E6418}"/>
    <dgm:cxn modelId="{A3CB808B-3333-4002-B89B-5E8F9748A5E8}" type="presOf" srcId="{5975508F-36A7-4C1C-A468-F894B6830852}" destId="{3C907F18-596C-4152-BDDB-72DE0C591F05}" srcOrd="0" destOrd="0" presId="urn:microsoft.com/office/officeart/2005/8/layout/vList3"/>
    <dgm:cxn modelId="{74B12D58-413C-42C4-A239-8DD76A19B687}" srcId="{5975508F-36A7-4C1C-A468-F894B6830852}" destId="{560376F3-75D0-46C0-8280-5D8AA7A08E89}" srcOrd="1" destOrd="0" parTransId="{389C8956-50E6-414A-BF75-15DD38D3F975}" sibTransId="{A03EDD8A-D9F7-46E7-A782-55736268A312}"/>
    <dgm:cxn modelId="{6BA62E6E-6454-46DC-A8E5-CA11D3C76708}" type="presOf" srcId="{7D6378DA-F42D-4F35-B4A0-FD2ADD6A6331}" destId="{C1787FEF-0801-4ACF-B18D-DC8408AF593A}" srcOrd="0" destOrd="0" presId="urn:microsoft.com/office/officeart/2005/8/layout/vList3"/>
    <dgm:cxn modelId="{508C1956-415E-4D93-8AB5-200D689CE809}" type="presParOf" srcId="{3C907F18-596C-4152-BDDB-72DE0C591F05}" destId="{7B6C29FC-FA88-4A7F-B832-E438096AF78E}" srcOrd="0" destOrd="0" presId="urn:microsoft.com/office/officeart/2005/8/layout/vList3"/>
    <dgm:cxn modelId="{157DB17D-B47D-4AF8-BE3A-B16F41AA403E}" type="presParOf" srcId="{7B6C29FC-FA88-4A7F-B832-E438096AF78E}" destId="{5E02CAC5-2781-4C47-96C0-A52E31B92F21}" srcOrd="0" destOrd="0" presId="urn:microsoft.com/office/officeart/2005/8/layout/vList3"/>
    <dgm:cxn modelId="{6279541E-A207-411D-8AC2-F8F6F48C783A}" type="presParOf" srcId="{7B6C29FC-FA88-4A7F-B832-E438096AF78E}" destId="{C1787FEF-0801-4ACF-B18D-DC8408AF593A}" srcOrd="1" destOrd="0" presId="urn:microsoft.com/office/officeart/2005/8/layout/vList3"/>
    <dgm:cxn modelId="{42598169-D9B6-404F-AD63-F4F2987BF252}" type="presParOf" srcId="{3C907F18-596C-4152-BDDB-72DE0C591F05}" destId="{CABC9A10-490C-4EC9-9CBD-B838964426DC}" srcOrd="1" destOrd="0" presId="urn:microsoft.com/office/officeart/2005/8/layout/vList3"/>
    <dgm:cxn modelId="{3CF3039A-BB54-4F79-BFCD-6120AB343812}" type="presParOf" srcId="{3C907F18-596C-4152-BDDB-72DE0C591F05}" destId="{DED707C6-0903-45C1-BC64-D7EA45F0A8DC}" srcOrd="2" destOrd="0" presId="urn:microsoft.com/office/officeart/2005/8/layout/vList3"/>
    <dgm:cxn modelId="{7EEE33B9-1A00-4C10-8EDD-5561AD318C48}" type="presParOf" srcId="{DED707C6-0903-45C1-BC64-D7EA45F0A8DC}" destId="{1ABCD93A-069B-4449-9100-2F7AD7325AA9}" srcOrd="0" destOrd="0" presId="urn:microsoft.com/office/officeart/2005/8/layout/vList3"/>
    <dgm:cxn modelId="{EF2BDA0A-4B30-4F4D-AFA5-641996BD6A15}" type="presParOf" srcId="{DED707C6-0903-45C1-BC64-D7EA45F0A8DC}" destId="{B4809AC2-84B9-47DD-87DE-55FE069ED74E}" srcOrd="1" destOrd="0" presId="urn:microsoft.com/office/officeart/2005/8/layout/vList3"/>
    <dgm:cxn modelId="{7E70C123-4D18-4C73-8258-CD90D10F34C8}" type="presParOf" srcId="{3C907F18-596C-4152-BDDB-72DE0C591F05}" destId="{D6EC5370-A8D8-4EB2-8F99-304257471B1F}" srcOrd="3" destOrd="0" presId="urn:microsoft.com/office/officeart/2005/8/layout/vList3"/>
    <dgm:cxn modelId="{458D2741-A38C-4948-8D80-564A30811E6B}" type="presParOf" srcId="{3C907F18-596C-4152-BDDB-72DE0C591F05}" destId="{47D1C4EF-025B-46FE-A203-82F970585DD3}" srcOrd="4" destOrd="0" presId="urn:microsoft.com/office/officeart/2005/8/layout/vList3"/>
    <dgm:cxn modelId="{ABA90D6C-8AE3-42AC-AAA4-D88414E56465}" type="presParOf" srcId="{47D1C4EF-025B-46FE-A203-82F970585DD3}" destId="{3C34BFBF-C160-4548-99F5-A0A7BAF1C5EE}" srcOrd="0" destOrd="0" presId="urn:microsoft.com/office/officeart/2005/8/layout/vList3"/>
    <dgm:cxn modelId="{B8FD10AD-DACA-4E7D-A4DC-678B4CFD89E3}" type="presParOf" srcId="{47D1C4EF-025B-46FE-A203-82F970585DD3}" destId="{75F6BC80-EE26-4577-90DA-223A20AAC9F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846706-B308-46B4-8A8A-370D2EB6D35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7C8848C-DF61-44CB-B862-AD61CFFF4353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选取</a:t>
          </a:r>
          <a:r>
            <a:rPr lang="en-US" altLang="zh-CN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WIFI SSID</a:t>
          </a:r>
          <a:endParaRPr lang="zh-CN" altLang="en-US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4546EEE-4A8E-4762-8724-27431B850023}" type="parTrans" cxnId="{4EF15983-383D-47DA-A03D-712037931830}">
      <dgm:prSet/>
      <dgm:spPr/>
      <dgm:t>
        <a:bodyPr/>
        <a:lstStyle/>
        <a:p>
          <a:endParaRPr lang="zh-CN" altLang="en-US"/>
        </a:p>
      </dgm:t>
    </dgm:pt>
    <dgm:pt modelId="{6DDA00C6-74A1-4D66-B62D-4F50DB3EA9B5}" type="sibTrans" cxnId="{4EF15983-383D-47DA-A03D-712037931830}">
      <dgm:prSet/>
      <dgm:spPr/>
      <dgm:t>
        <a:bodyPr/>
        <a:lstStyle/>
        <a:p>
          <a:endParaRPr lang="zh-CN" altLang="en-US"/>
        </a:p>
      </dgm:t>
    </dgm:pt>
    <dgm:pt modelId="{35254E6D-29CC-4F52-A99F-E9A6531ED638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关注微信公众账号</a:t>
          </a:r>
          <a:endParaRPr lang="zh-CN" altLang="en-US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4F29CC6-3D65-4CE2-BADE-5DD21C2589AA}" type="parTrans" cxnId="{0D0A0670-58DD-4055-8336-6638363507DA}">
      <dgm:prSet/>
      <dgm:spPr/>
      <dgm:t>
        <a:bodyPr/>
        <a:lstStyle/>
        <a:p>
          <a:endParaRPr lang="zh-CN" altLang="en-US"/>
        </a:p>
      </dgm:t>
    </dgm:pt>
    <dgm:pt modelId="{B8EB969D-4D11-4BFA-9995-772745E55310}" type="sibTrans" cxnId="{0D0A0670-58DD-4055-8336-6638363507DA}">
      <dgm:prSet/>
      <dgm:spPr/>
      <dgm:t>
        <a:bodyPr/>
        <a:lstStyle/>
        <a:p>
          <a:endParaRPr lang="zh-CN" altLang="en-US"/>
        </a:p>
      </dgm:t>
    </dgm:pt>
    <dgm:pt modelId="{3A74A66C-2360-4942-9E13-080704D35D20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跳转至公众账号，连接</a:t>
          </a:r>
          <a:r>
            <a:rPr lang="en-US" altLang="zh-CN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WIFI</a:t>
          </a:r>
          <a:endParaRPr lang="zh-CN" altLang="en-US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2C123EB-E3ED-439A-8035-50AD35D4C470}" type="parTrans" cxnId="{9AEC5595-72A8-4D5F-9000-B0179C6D9E8D}">
      <dgm:prSet/>
      <dgm:spPr/>
      <dgm:t>
        <a:bodyPr/>
        <a:lstStyle/>
        <a:p>
          <a:endParaRPr lang="zh-CN" altLang="en-US"/>
        </a:p>
      </dgm:t>
    </dgm:pt>
    <dgm:pt modelId="{619E6E5B-2A7C-44ED-832C-7984279599FF}" type="sibTrans" cxnId="{9AEC5595-72A8-4D5F-9000-B0179C6D9E8D}">
      <dgm:prSet/>
      <dgm:spPr/>
      <dgm:t>
        <a:bodyPr/>
        <a:lstStyle/>
        <a:p>
          <a:endParaRPr lang="zh-CN" altLang="en-US"/>
        </a:p>
      </dgm:t>
    </dgm:pt>
    <dgm:pt modelId="{073FEC59-5D3A-4543-860F-AB2750B287DB}" type="pres">
      <dgm:prSet presAssocID="{7B846706-B308-46B4-8A8A-370D2EB6D353}" presName="Name0" presStyleCnt="0">
        <dgm:presLayoutVars>
          <dgm:dir/>
          <dgm:animLvl val="lvl"/>
          <dgm:resizeHandles val="exact"/>
        </dgm:presLayoutVars>
      </dgm:prSet>
      <dgm:spPr/>
    </dgm:pt>
    <dgm:pt modelId="{7233A36B-57D5-4D8C-878D-BB082113554A}" type="pres">
      <dgm:prSet presAssocID="{C7C8848C-DF61-44CB-B862-AD61CFFF435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1A2AF4D-4520-4B2B-ADB2-D34A4C12093F}" type="pres">
      <dgm:prSet presAssocID="{6DDA00C6-74A1-4D66-B62D-4F50DB3EA9B5}" presName="parTxOnlySpace" presStyleCnt="0"/>
      <dgm:spPr/>
    </dgm:pt>
    <dgm:pt modelId="{7A944341-CFA2-4DF1-8B9F-76F41850FA2A}" type="pres">
      <dgm:prSet presAssocID="{35254E6D-29CC-4F52-A99F-E9A6531ED638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7342589-6BAC-42B0-9D1A-14BC3EE242A7}" type="pres">
      <dgm:prSet presAssocID="{B8EB969D-4D11-4BFA-9995-772745E55310}" presName="parTxOnlySpace" presStyleCnt="0"/>
      <dgm:spPr/>
    </dgm:pt>
    <dgm:pt modelId="{402437FD-B867-4D8C-A1F7-2E3A1C636477}" type="pres">
      <dgm:prSet presAssocID="{3A74A66C-2360-4942-9E13-080704D35D2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AEC5595-72A8-4D5F-9000-B0179C6D9E8D}" srcId="{7B846706-B308-46B4-8A8A-370D2EB6D353}" destId="{3A74A66C-2360-4942-9E13-080704D35D20}" srcOrd="2" destOrd="0" parTransId="{02C123EB-E3ED-439A-8035-50AD35D4C470}" sibTransId="{619E6E5B-2A7C-44ED-832C-7984279599FF}"/>
    <dgm:cxn modelId="{146518DD-C5AE-42DA-AB5F-2A5B03F48366}" type="presOf" srcId="{3A74A66C-2360-4942-9E13-080704D35D20}" destId="{402437FD-B867-4D8C-A1F7-2E3A1C636477}" srcOrd="0" destOrd="0" presId="urn:microsoft.com/office/officeart/2005/8/layout/chevron1"/>
    <dgm:cxn modelId="{0D0A0670-58DD-4055-8336-6638363507DA}" srcId="{7B846706-B308-46B4-8A8A-370D2EB6D353}" destId="{35254E6D-29CC-4F52-A99F-E9A6531ED638}" srcOrd="1" destOrd="0" parTransId="{34F29CC6-3D65-4CE2-BADE-5DD21C2589AA}" sibTransId="{B8EB969D-4D11-4BFA-9995-772745E55310}"/>
    <dgm:cxn modelId="{167200B0-B6C2-4D30-8A49-73F30DF5C751}" type="presOf" srcId="{7B846706-B308-46B4-8A8A-370D2EB6D353}" destId="{073FEC59-5D3A-4543-860F-AB2750B287DB}" srcOrd="0" destOrd="0" presId="urn:microsoft.com/office/officeart/2005/8/layout/chevron1"/>
    <dgm:cxn modelId="{9719A978-5D18-4A45-B008-EE1855876201}" type="presOf" srcId="{C7C8848C-DF61-44CB-B862-AD61CFFF4353}" destId="{7233A36B-57D5-4D8C-878D-BB082113554A}" srcOrd="0" destOrd="0" presId="urn:microsoft.com/office/officeart/2005/8/layout/chevron1"/>
    <dgm:cxn modelId="{4EF15983-383D-47DA-A03D-712037931830}" srcId="{7B846706-B308-46B4-8A8A-370D2EB6D353}" destId="{C7C8848C-DF61-44CB-B862-AD61CFFF4353}" srcOrd="0" destOrd="0" parTransId="{F4546EEE-4A8E-4762-8724-27431B850023}" sibTransId="{6DDA00C6-74A1-4D66-B62D-4F50DB3EA9B5}"/>
    <dgm:cxn modelId="{5418173F-58AD-46F6-B545-1DA510C3B4DF}" type="presOf" srcId="{35254E6D-29CC-4F52-A99F-E9A6531ED638}" destId="{7A944341-CFA2-4DF1-8B9F-76F41850FA2A}" srcOrd="0" destOrd="0" presId="urn:microsoft.com/office/officeart/2005/8/layout/chevron1"/>
    <dgm:cxn modelId="{9C83E538-5502-4CC7-8CD9-2CC89E17A62D}" type="presParOf" srcId="{073FEC59-5D3A-4543-860F-AB2750B287DB}" destId="{7233A36B-57D5-4D8C-878D-BB082113554A}" srcOrd="0" destOrd="0" presId="urn:microsoft.com/office/officeart/2005/8/layout/chevron1"/>
    <dgm:cxn modelId="{3DBB8D19-CFE9-4688-AA44-F4395F661012}" type="presParOf" srcId="{073FEC59-5D3A-4543-860F-AB2750B287DB}" destId="{31A2AF4D-4520-4B2B-ADB2-D34A4C12093F}" srcOrd="1" destOrd="0" presId="urn:microsoft.com/office/officeart/2005/8/layout/chevron1"/>
    <dgm:cxn modelId="{FCB949E6-CEC7-4A9F-9FB1-14D8D6EEE902}" type="presParOf" srcId="{073FEC59-5D3A-4543-860F-AB2750B287DB}" destId="{7A944341-CFA2-4DF1-8B9F-76F41850FA2A}" srcOrd="2" destOrd="0" presId="urn:microsoft.com/office/officeart/2005/8/layout/chevron1"/>
    <dgm:cxn modelId="{7DD4EDC2-8471-428A-97A8-E02F41DA809E}" type="presParOf" srcId="{073FEC59-5D3A-4543-860F-AB2750B287DB}" destId="{07342589-6BAC-42B0-9D1A-14BC3EE242A7}" srcOrd="3" destOrd="0" presId="urn:microsoft.com/office/officeart/2005/8/layout/chevron1"/>
    <dgm:cxn modelId="{F21DEF03-20F6-4A36-9F9D-8B68A8B139AC}" type="presParOf" srcId="{073FEC59-5D3A-4543-860F-AB2750B287DB}" destId="{402437FD-B867-4D8C-A1F7-2E3A1C63647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87FEF-0801-4ACF-B18D-DC8408AF593A}">
      <dsp:nvSpPr>
        <dsp:cNvPr id="0" name=""/>
        <dsp:cNvSpPr/>
      </dsp:nvSpPr>
      <dsp:spPr>
        <a:xfrm rot="10800000">
          <a:off x="1063516" y="226"/>
          <a:ext cx="3687169" cy="93053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341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提供免费</a:t>
          </a:r>
          <a:r>
            <a:rPr lang="en-US" altLang="zh-CN" sz="1900" kern="1200" dirty="0" smtClean="0"/>
            <a:t>WIFI</a:t>
          </a:r>
          <a:r>
            <a:rPr lang="zh-CN" altLang="en-US" sz="1900" kern="1200" dirty="0" smtClean="0"/>
            <a:t>吸引更多人气</a:t>
          </a:r>
          <a:endParaRPr lang="zh-CN" altLang="en-US" sz="1900" kern="1200" dirty="0"/>
        </a:p>
      </dsp:txBody>
      <dsp:txXfrm rot="10800000">
        <a:off x="1296150" y="226"/>
        <a:ext cx="3454535" cy="930537"/>
      </dsp:txXfrm>
    </dsp:sp>
    <dsp:sp modelId="{5E02CAC5-2781-4C47-96C0-A52E31B92F21}">
      <dsp:nvSpPr>
        <dsp:cNvPr id="0" name=""/>
        <dsp:cNvSpPr/>
      </dsp:nvSpPr>
      <dsp:spPr>
        <a:xfrm>
          <a:off x="793930" y="195913"/>
          <a:ext cx="539171" cy="53916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809AC2-84B9-47DD-87DE-55FE069ED74E}">
      <dsp:nvSpPr>
        <dsp:cNvPr id="0" name=""/>
        <dsp:cNvSpPr/>
      </dsp:nvSpPr>
      <dsp:spPr>
        <a:xfrm rot="10800000">
          <a:off x="1063516" y="1208535"/>
          <a:ext cx="3687169" cy="93053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341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商户优先入驻人气高的商铺、更多购买客户</a:t>
          </a:r>
          <a:endParaRPr lang="zh-CN" altLang="en-US" sz="1900" kern="1200" dirty="0"/>
        </a:p>
      </dsp:txBody>
      <dsp:txXfrm rot="10800000">
        <a:off x="1296150" y="1208535"/>
        <a:ext cx="3454535" cy="930537"/>
      </dsp:txXfrm>
    </dsp:sp>
    <dsp:sp modelId="{1ABCD93A-069B-4449-9100-2F7AD7325AA9}">
      <dsp:nvSpPr>
        <dsp:cNvPr id="0" name=""/>
        <dsp:cNvSpPr/>
      </dsp:nvSpPr>
      <dsp:spPr>
        <a:xfrm>
          <a:off x="793930" y="1404222"/>
          <a:ext cx="539171" cy="53916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F6BC80-EE26-4577-90DA-223A20AAC9FA}">
      <dsp:nvSpPr>
        <dsp:cNvPr id="0" name=""/>
        <dsp:cNvSpPr/>
      </dsp:nvSpPr>
      <dsp:spPr>
        <a:xfrm rot="10800000">
          <a:off x="1063516" y="2417070"/>
          <a:ext cx="3687169" cy="93053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341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kern="1200" dirty="0" smtClean="0"/>
            <a:t>消费者免费使用网络，延长购物时间</a:t>
          </a:r>
          <a:endParaRPr lang="zh-CN" altLang="en-US" sz="1900" kern="1200" dirty="0"/>
        </a:p>
      </dsp:txBody>
      <dsp:txXfrm rot="10800000">
        <a:off x="1296150" y="2417070"/>
        <a:ext cx="3454535" cy="930537"/>
      </dsp:txXfrm>
    </dsp:sp>
    <dsp:sp modelId="{3C34BFBF-C160-4548-99F5-A0A7BAF1C5EE}">
      <dsp:nvSpPr>
        <dsp:cNvPr id="0" name=""/>
        <dsp:cNvSpPr/>
      </dsp:nvSpPr>
      <dsp:spPr>
        <a:xfrm>
          <a:off x="793930" y="2612532"/>
          <a:ext cx="539171" cy="53916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33A36B-57D5-4D8C-878D-BB082113554A}">
      <dsp:nvSpPr>
        <dsp:cNvPr id="0" name=""/>
        <dsp:cNvSpPr/>
      </dsp:nvSpPr>
      <dsp:spPr>
        <a:xfrm>
          <a:off x="2605" y="0"/>
          <a:ext cx="3174024" cy="4320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选取</a:t>
          </a:r>
          <a:r>
            <a:rPr lang="en-US" altLang="zh-CN" sz="170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WIFI SSID</a:t>
          </a:r>
          <a:endParaRPr lang="zh-CN" altLang="en-US" sz="1700" kern="1200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18629" y="0"/>
        <a:ext cx="2741976" cy="432048"/>
      </dsp:txXfrm>
    </dsp:sp>
    <dsp:sp modelId="{7A944341-CFA2-4DF1-8B9F-76F41850FA2A}">
      <dsp:nvSpPr>
        <dsp:cNvPr id="0" name=""/>
        <dsp:cNvSpPr/>
      </dsp:nvSpPr>
      <dsp:spPr>
        <a:xfrm>
          <a:off x="2859227" y="0"/>
          <a:ext cx="3174024" cy="4320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关注微信公众账号</a:t>
          </a:r>
          <a:endParaRPr lang="zh-CN" altLang="en-US" sz="1700" kern="1200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075251" y="0"/>
        <a:ext cx="2741976" cy="432048"/>
      </dsp:txXfrm>
    </dsp:sp>
    <dsp:sp modelId="{402437FD-B867-4D8C-A1F7-2E3A1C636477}">
      <dsp:nvSpPr>
        <dsp:cNvPr id="0" name=""/>
        <dsp:cNvSpPr/>
      </dsp:nvSpPr>
      <dsp:spPr>
        <a:xfrm>
          <a:off x="5715849" y="0"/>
          <a:ext cx="3174024" cy="4320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跳转至公众账号，连接</a:t>
          </a:r>
          <a:r>
            <a:rPr lang="en-US" altLang="zh-CN" sz="1700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WIFI</a:t>
          </a:r>
          <a:endParaRPr lang="zh-CN" altLang="en-US" sz="1700" kern="1200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931873" y="0"/>
        <a:ext cx="2741976" cy="432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39F5BA6-0F26-4C9B-829B-952107187878}" type="datetimeFigureOut">
              <a:rPr lang="zh-CN" altLang="en-US"/>
              <a:pPr>
                <a:defRPr/>
              </a:pPr>
              <a:t>2016/8/18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D2644DD-CBB1-4809-BD60-184987A6583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6332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2644DD-CBB1-4809-BD60-184987A65831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20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2644DD-CBB1-4809-BD60-184987A65831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096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2644DD-CBB1-4809-BD60-184987A65831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096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2644DD-CBB1-4809-BD60-184987A65831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096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2644DD-CBB1-4809-BD60-184987A65831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096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2644DD-CBB1-4809-BD60-184987A65831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693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2644DD-CBB1-4809-BD60-184987A65831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457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2644DD-CBB1-4809-BD60-184987A65831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972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2644DD-CBB1-4809-BD60-184987A65831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607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2644DD-CBB1-4809-BD60-184987A65831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762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2644DD-CBB1-4809-BD60-184987A65831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90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2644DD-CBB1-4809-BD60-184987A65831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383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2644DD-CBB1-4809-BD60-184987A65831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762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2644DD-CBB1-4809-BD60-184987A65831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607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2644DD-CBB1-4809-BD60-184987A65831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096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00809"/>
            <a:ext cx="10363200" cy="1470025"/>
          </a:xfrm>
        </p:spPr>
        <p:txBody>
          <a:bodyPr anchor="b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644901"/>
            <a:ext cx="8534400" cy="9112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327651" y="6453189"/>
            <a:ext cx="1176867" cy="396875"/>
          </a:xfrm>
          <a:prstGeom prst="rect">
            <a:avLst/>
          </a:prstGeom>
        </p:spPr>
        <p:txBody>
          <a:bodyPr/>
          <a:lstStyle>
            <a:lvl1pPr algn="ctr">
              <a:defRPr kumimoji="0" sz="1400" b="1">
                <a:solidFill>
                  <a:srgbClr val="808080"/>
                </a:solidFill>
                <a:ea typeface="DFKai-SB" pitchFamily="65" charset="-120"/>
              </a:defRPr>
            </a:lvl1pPr>
          </a:lstStyle>
          <a:p>
            <a:pPr>
              <a:defRPr/>
            </a:pPr>
            <a:fld id="{5E938FB4-CA3B-4D40-9FC2-9B2476638E8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8284633" y="6453188"/>
            <a:ext cx="3860800" cy="360362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 dirty="0"/>
              <a:t>Confidential -  Do Not Distribute</a:t>
            </a:r>
          </a:p>
        </p:txBody>
      </p:sp>
      <p:sp>
        <p:nvSpPr>
          <p:cNvPr id="7" name="Rectangle 15"/>
          <p:cNvSpPr>
            <a:spLocks noChangeArrowheads="1"/>
          </p:cNvSpPr>
          <p:nvPr userDrawn="1"/>
        </p:nvSpPr>
        <p:spPr bwMode="auto">
          <a:xfrm>
            <a:off x="-24680" y="6461125"/>
            <a:ext cx="12216680" cy="396875"/>
          </a:xfrm>
          <a:prstGeom prst="rect">
            <a:avLst/>
          </a:prstGeom>
          <a:solidFill>
            <a:srgbClr val="C0C0C0"/>
          </a:solidFill>
          <a:ln w="9525">
            <a:solidFill>
              <a:srgbClr val="DDDDDD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 userDrawn="1"/>
        </p:nvSpPr>
        <p:spPr bwMode="auto">
          <a:xfrm>
            <a:off x="-24680" y="6461125"/>
            <a:ext cx="12216680" cy="396875"/>
          </a:xfrm>
          <a:prstGeom prst="rect">
            <a:avLst/>
          </a:prstGeom>
          <a:solidFill>
            <a:srgbClr val="C0C0C0"/>
          </a:solidFill>
          <a:ln w="9525">
            <a:solidFill>
              <a:srgbClr val="DDDDDD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+mn-lt"/>
              <a:ea typeface="+mn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035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637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233" y="150813"/>
            <a:ext cx="10668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928688"/>
            <a:ext cx="1066800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+mj-lt"/>
          <a:ea typeface="微軟正黑體" pitchFamily="34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charset="0"/>
          <a:ea typeface="微軟正黑體" pitchFamily="34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5050"/>
        </a:buClr>
        <a:buSzPct val="90000"/>
        <a:buFont typeface="Wingdings" pitchFamily="2" charset="2"/>
        <a:buChar char="p"/>
        <a:defRPr kumimoji="1" sz="3200">
          <a:solidFill>
            <a:schemeClr val="tx1"/>
          </a:solidFill>
          <a:latin typeface="+mn-lt"/>
          <a:ea typeface="微軟正黑體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5050"/>
        </a:buClr>
        <a:buSzPct val="90000"/>
        <a:buFont typeface="Wingdings" pitchFamily="2" charset="2"/>
        <a:buChar char="n"/>
        <a:defRPr kumimoji="1" sz="2800">
          <a:solidFill>
            <a:srgbClr val="006600"/>
          </a:solidFill>
          <a:latin typeface="+mn-lt"/>
          <a:ea typeface="微軟正黑體" pitchFamily="34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5050"/>
        </a:buClr>
        <a:buSzPct val="90000"/>
        <a:buFont typeface="Wingdings" pitchFamily="2" charset="2"/>
        <a:buChar char="p"/>
        <a:defRPr kumimoji="1" sz="2400">
          <a:solidFill>
            <a:srgbClr val="663300"/>
          </a:solidFill>
          <a:latin typeface="+mn-lt"/>
          <a:ea typeface="微軟正黑體" pitchFamily="34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PMingLiU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PMingLiU" pitchFamily="18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新細明體" pitchFamily="18" charset="-12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新細明體" pitchFamily="18" charset="-12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新細明體" pitchFamily="18" charset="-12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新細明體" pitchFamily="18" charset="-12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4318001" y="2132013"/>
            <a:ext cx="2643125" cy="71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088" tIns="40046" rIns="80088" bIns="40046">
            <a:spAutoFit/>
          </a:bodyPr>
          <a:lstStyle/>
          <a:p>
            <a:pPr defTabSz="801688" eaLnBrk="0" hangingPunct="0">
              <a:defRPr/>
            </a:pPr>
            <a:r>
              <a:rPr lang="zh-CN" altLang="zh-CN" sz="4100" dirty="0">
                <a:solidFill>
                  <a:schemeClr val="bg1"/>
                </a:solidFill>
                <a:latin typeface="FrutigerNext LT Medium" pitchFamily="34" charset="0"/>
                <a:ea typeface="MS PGothic" pitchFamily="34" charset="-128"/>
              </a:rPr>
              <a:t>Thank You</a:t>
            </a:r>
            <a:endParaRPr lang="zh-CN" altLang="zh-CN" sz="4100" dirty="0">
              <a:latin typeface="FrutigerNext LT Medium" pitchFamily="34" charset="0"/>
              <a:ea typeface="MS PGothic" pitchFamily="34" charset="-128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3965396" y="3657600"/>
            <a:ext cx="3829411" cy="41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088" tIns="40046" rIns="80088" bIns="40046">
            <a:spAutoFit/>
          </a:bodyPr>
          <a:lstStyle/>
          <a:p>
            <a:pPr algn="ctr" defTabSz="801688" eaLnBrk="0" hangingPunct="0">
              <a:defRPr/>
            </a:pPr>
            <a:r>
              <a:rPr lang="zh-CN" altLang="en-US" sz="2200" dirty="0" smtClean="0">
                <a:solidFill>
                  <a:schemeClr val="bg1"/>
                </a:solidFill>
                <a:latin typeface="FrutigerNext LT Regular" pitchFamily="34" charset="0"/>
                <a:ea typeface="MS PGothic" pitchFamily="34" charset="-128"/>
              </a:rPr>
              <a:t>安徽华速达电子科技有限公司</a:t>
            </a:r>
            <a:endParaRPr lang="zh-CN" altLang="en-US" sz="4100" dirty="0">
              <a:latin typeface="FrutigerNext LT Regular" pitchFamily="34" charset="0"/>
              <a:ea typeface="MS PGothic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iming>
    <p:tnLst>
      <p:par>
        <p:cTn id="1" dur="indefinite" restart="never" nodeType="tmRoot"/>
      </p:par>
    </p:tnLst>
  </p:timing>
  <p:txStyles>
    <p:titleStyle>
      <a:lvl1pPr algn="ctr" defTabSz="801688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01688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charset="-122"/>
        </a:defRPr>
      </a:lvl2pPr>
      <a:lvl3pPr algn="ctr" defTabSz="801688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charset="-122"/>
        </a:defRPr>
      </a:lvl3pPr>
      <a:lvl4pPr algn="ctr" defTabSz="801688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charset="-122"/>
        </a:defRPr>
      </a:lvl4pPr>
      <a:lvl5pPr algn="ctr" defTabSz="801688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charset="-122"/>
        </a:defRPr>
      </a:lvl5pPr>
      <a:lvl6pPr marL="457200" algn="ctr" defTabSz="801688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charset="-122"/>
        </a:defRPr>
      </a:lvl6pPr>
      <a:lvl7pPr marL="914400" algn="ctr" defTabSz="801688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charset="-122"/>
        </a:defRPr>
      </a:lvl7pPr>
      <a:lvl8pPr marL="1371600" algn="ctr" defTabSz="801688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charset="-122"/>
        </a:defRPr>
      </a:lvl8pPr>
      <a:lvl9pPr marL="1828800" algn="ctr" defTabSz="801688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00038" indent="-300038" algn="l" defTabSz="801688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52463" indent="-250825" algn="l" defTabSz="801688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</a:defRPr>
      </a:lvl2pPr>
      <a:lvl3pPr marL="1003300" indent="-201613" algn="l" defTabSz="80168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401763" indent="-200025" algn="l" defTabSz="801688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  <a:ea typeface="+mn-ea"/>
        </a:defRPr>
      </a:lvl4pPr>
      <a:lvl5pPr marL="1803400" indent="-201613" algn="l" defTabSz="801688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ea typeface="+mn-ea"/>
        </a:defRPr>
      </a:lvl5pPr>
      <a:lvl6pPr marL="2260600" indent="-201613" algn="l" defTabSz="801688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ea typeface="+mn-ea"/>
        </a:defRPr>
      </a:lvl6pPr>
      <a:lvl7pPr marL="2717800" indent="-201613" algn="l" defTabSz="801688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ea typeface="+mn-ea"/>
        </a:defRPr>
      </a:lvl7pPr>
      <a:lvl8pPr marL="3175000" indent="-201613" algn="l" defTabSz="801688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ea typeface="+mn-ea"/>
        </a:defRPr>
      </a:lvl8pPr>
      <a:lvl9pPr marL="3632200" indent="-201613" algn="l" defTabSz="801688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3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jpeg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6792"/>
            <a:ext cx="1219200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528048" y="5383126"/>
            <a:ext cx="1312362" cy="309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8335" tIns="39167" rIns="78335" bIns="39167">
            <a:spAutoFit/>
          </a:bodyPr>
          <a:lstStyle/>
          <a:p>
            <a:pPr defTabSz="784225" eaLnBrk="0" hangingPunct="0"/>
            <a:r>
              <a:rPr lang="zh-CN" altLang="en-US" sz="15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500" b="1" dirty="0">
                <a:solidFill>
                  <a:schemeClr val="bg1">
                    <a:lumMod val="95000"/>
                  </a:schemeClr>
                </a:solidFill>
                <a:latin typeface="FrutigerNext LT Regular"/>
                <a:ea typeface="MS PGothic" pitchFamily="34" charset="-128"/>
              </a:rPr>
              <a:t>201</a:t>
            </a:r>
            <a:r>
              <a:rPr lang="en-US" altLang="zh-CN" sz="1500" b="1" dirty="0">
                <a:solidFill>
                  <a:schemeClr val="bg1">
                    <a:lumMod val="95000"/>
                  </a:schemeClr>
                </a:solidFill>
                <a:latin typeface="FrutigerNext LT Regular"/>
                <a:ea typeface="MS PGothic" pitchFamily="34" charset="-128"/>
              </a:rPr>
              <a:t>5</a:t>
            </a:r>
            <a:r>
              <a:rPr lang="zh-CN" altLang="en-US" sz="1500" b="1" dirty="0">
                <a:solidFill>
                  <a:schemeClr val="bg1">
                    <a:lumMod val="95000"/>
                  </a:schemeClr>
                </a:solidFill>
                <a:latin typeface="FrutigerNext LT Regular"/>
                <a:ea typeface="MS PGothic" pitchFamily="34" charset="-128"/>
              </a:rPr>
              <a:t>年 </a:t>
            </a:r>
            <a:r>
              <a:rPr lang="en-US" altLang="zh-CN" sz="1500" b="1" dirty="0" smtClean="0">
                <a:solidFill>
                  <a:schemeClr val="bg1">
                    <a:lumMod val="95000"/>
                  </a:schemeClr>
                </a:solidFill>
                <a:latin typeface="FrutigerNext LT Regular"/>
                <a:ea typeface="MS PGothic" pitchFamily="34" charset="-128"/>
              </a:rPr>
              <a:t>11</a:t>
            </a:r>
            <a:r>
              <a:rPr lang="zh-CN" altLang="en-US" sz="1500" b="1" dirty="0" smtClean="0">
                <a:solidFill>
                  <a:schemeClr val="bg1">
                    <a:lumMod val="95000"/>
                  </a:schemeClr>
                </a:solidFill>
                <a:latin typeface="FrutigerNext LT Regular"/>
                <a:ea typeface="MS PGothic" pitchFamily="34" charset="-128"/>
              </a:rPr>
              <a:t>月</a:t>
            </a:r>
            <a:endParaRPr lang="zh-CN" altLang="en-US" sz="1500" b="1" dirty="0">
              <a:solidFill>
                <a:schemeClr val="bg1">
                  <a:lumMod val="95000"/>
                </a:schemeClr>
              </a:solidFill>
              <a:latin typeface="FrutigerNext LT Regular"/>
              <a:ea typeface="MS PGothic" pitchFamily="34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23392" y="2842940"/>
            <a:ext cx="7560840" cy="155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8335" tIns="39167" rIns="78335" bIns="39167">
            <a:spAutoFit/>
          </a:bodyPr>
          <a:lstStyle/>
          <a:p>
            <a:pPr algn="ctr" defTabSz="784225" eaLnBrk="0" hangingPunct="0"/>
            <a:r>
              <a:rPr lang="zh-CN" altLang="en-US" sz="4800" dirty="0" smtClean="0">
                <a:solidFill>
                  <a:schemeClr val="bg1"/>
                </a:solidFill>
                <a:latin typeface="FrutigerNext LT Medium"/>
                <a:ea typeface="黑体" pitchFamily="49" charset="-122"/>
              </a:rPr>
              <a:t>基于物联网智能化平台的</a:t>
            </a:r>
            <a:endParaRPr lang="en-US" altLang="zh-CN" sz="4800" dirty="0" smtClean="0">
              <a:solidFill>
                <a:schemeClr val="bg1"/>
              </a:solidFill>
              <a:latin typeface="FrutigerNext LT Medium"/>
              <a:ea typeface="黑体" pitchFamily="49" charset="-122"/>
            </a:endParaRPr>
          </a:p>
          <a:p>
            <a:pPr algn="ctr" defTabSz="784225" eaLnBrk="0" hangingPunct="0"/>
            <a:r>
              <a:rPr lang="zh-CN" altLang="en-US" sz="4800" dirty="0" smtClean="0">
                <a:solidFill>
                  <a:schemeClr val="bg1"/>
                </a:solidFill>
                <a:latin typeface="FrutigerNext LT Medium"/>
                <a:ea typeface="黑体" pitchFamily="49" charset="-122"/>
              </a:rPr>
              <a:t>智慧园区解决方案</a:t>
            </a:r>
            <a:endParaRPr lang="zh-CN" altLang="en-US" sz="4800" dirty="0">
              <a:solidFill>
                <a:schemeClr val="bg1"/>
              </a:solidFill>
              <a:latin typeface="FrutigerNext LT Medium"/>
              <a:ea typeface="黑体" pitchFamily="49" charset="-122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587101" y="5373242"/>
            <a:ext cx="2485562" cy="319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762" tIns="43879" rIns="87762" bIns="43879">
            <a:spAutoFit/>
          </a:bodyPr>
          <a:lstStyle/>
          <a:p>
            <a:pPr defTabSz="877888" eaLnBrk="0" hangingPunct="0"/>
            <a:r>
              <a:rPr lang="zh-CN" altLang="zh-CN" sz="1500" b="1" dirty="0">
                <a:solidFill>
                  <a:schemeClr val="bg1">
                    <a:lumMod val="85000"/>
                  </a:schemeClr>
                </a:solidFill>
                <a:latin typeface="FrutigerNext LT Regular"/>
                <a:ea typeface="MS PGothic" pitchFamily="34" charset="-128"/>
              </a:rPr>
              <a:t>Security Level: </a:t>
            </a:r>
            <a:r>
              <a:rPr lang="zh-CN" altLang="en-US" sz="1500" b="1" dirty="0">
                <a:solidFill>
                  <a:schemeClr val="bg1">
                    <a:lumMod val="85000"/>
                  </a:schemeClr>
                </a:solidFill>
                <a:latin typeface="FrutigerNext LT Regular"/>
                <a:ea typeface="MS PGothic" pitchFamily="34" charset="-128"/>
              </a:rPr>
              <a:t>内部公开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72064" y="476962"/>
            <a:ext cx="5400600" cy="57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8335" tIns="39167" rIns="78335" bIns="39167">
            <a:spAutoFit/>
          </a:bodyPr>
          <a:lstStyle/>
          <a:p>
            <a:pPr algn="r" defTabSz="784225" eaLnBrk="0" hangingPunct="0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全球领先的物联网智能化解决方案平台供应商</a:t>
            </a:r>
          </a:p>
          <a:p>
            <a:pPr algn="r" defTabSz="784225" eaLnBrk="0" hangingPunct="0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致力于整合行业资源，推动行业智能化、信息化发展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96063"/>
            <a:ext cx="3744416" cy="994856"/>
          </a:xfrm>
          <a:prstGeom prst="rect">
            <a:avLst/>
          </a:prstGeom>
        </p:spPr>
      </p:pic>
      <p:sp>
        <p:nvSpPr>
          <p:cNvPr id="10" name="页脚占位符 4"/>
          <p:cNvSpPr txBox="1">
            <a:spLocks noGrp="1"/>
          </p:cNvSpPr>
          <p:nvPr/>
        </p:nvSpPr>
        <p:spPr bwMode="auto">
          <a:xfrm>
            <a:off x="4165600" y="6524640"/>
            <a:ext cx="3860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25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704734" y="5014917"/>
            <a:ext cx="841560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kumimoji="1" lang="zh-CN" altLang="en-US" dirty="0" smtClean="0">
                <a:latin typeface="Verdana" pitchFamily="34" charset="0"/>
                <a:cs typeface="Verdana" pitchFamily="34" charset="0"/>
              </a:rPr>
              <a:t>公共</a:t>
            </a:r>
            <a:r>
              <a:rPr kumimoji="1" lang="zh-CN" altLang="en-US" b="1" dirty="0" smtClean="0">
                <a:solidFill>
                  <a:srgbClr val="C00000"/>
                </a:solidFill>
                <a:latin typeface="Verdana" pitchFamily="34" charset="0"/>
                <a:cs typeface="Verdana" pitchFamily="34" charset="0"/>
              </a:rPr>
              <a:t>数字化</a:t>
            </a:r>
            <a:r>
              <a:rPr kumimoji="1" lang="zh-CN" altLang="en-US" dirty="0" smtClean="0">
                <a:latin typeface="Verdana" pitchFamily="34" charset="0"/>
                <a:cs typeface="Verdana" pitchFamily="34" charset="0"/>
              </a:rPr>
              <a:t>广播系统</a:t>
            </a:r>
            <a:r>
              <a:rPr kumimoji="1" lang="zh-CN" altLang="en-US" dirty="0">
                <a:latin typeface="Verdana" pitchFamily="34" charset="0"/>
                <a:cs typeface="Verdana" pitchFamily="34" charset="0"/>
              </a:rPr>
              <a:t>，利用控制系统统一控制管理，又有区域独立控制管理，灵活分区</a:t>
            </a:r>
            <a:r>
              <a:rPr kumimoji="1" lang="zh-CN" altLang="en-US" dirty="0" smtClean="0">
                <a:latin typeface="Verdana" pitchFamily="34" charset="0"/>
                <a:cs typeface="Verdana" pitchFamily="34" charset="0"/>
              </a:rPr>
              <a:t>分组。</a:t>
            </a:r>
            <a:endParaRPr kumimoji="1" lang="en-US" altLang="zh-CN" dirty="0" smtClean="0">
              <a:latin typeface="Verdana" pitchFamily="34" charset="0"/>
              <a:cs typeface="Verdana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zh-CN" altLang="en-US" dirty="0"/>
              <a:t>在导航栏中选择</a:t>
            </a:r>
            <a:r>
              <a:rPr lang="zh-CN" altLang="en-US" dirty="0" smtClean="0"/>
              <a:t>“广播”，可以</a:t>
            </a:r>
            <a:r>
              <a:rPr lang="zh-CN" altLang="en-US" dirty="0"/>
              <a:t>进到</a:t>
            </a:r>
            <a:r>
              <a:rPr lang="zh-CN" altLang="en-US" dirty="0" smtClean="0"/>
              <a:t>“广播应用”</a:t>
            </a:r>
            <a:r>
              <a:rPr lang="zh-CN" altLang="en-US" dirty="0"/>
              <a:t>子系统界面。在此界面中</a:t>
            </a:r>
            <a:r>
              <a:rPr lang="zh-CN" altLang="en-US" dirty="0" smtClean="0"/>
              <a:t>，</a:t>
            </a:r>
            <a:r>
              <a:rPr lang="zh-CN" altLang="en-US" dirty="0"/>
              <a:t>管理人员</a:t>
            </a:r>
            <a:r>
              <a:rPr lang="zh-CN" altLang="en-US" dirty="0" smtClean="0"/>
              <a:t>可以</a:t>
            </a:r>
            <a:r>
              <a:rPr lang="zh-CN" altLang="en-US" dirty="0"/>
              <a:t>看到当前</a:t>
            </a:r>
            <a:r>
              <a:rPr lang="zh-CN" altLang="en-US" b="1" dirty="0">
                <a:solidFill>
                  <a:srgbClr val="C00000"/>
                </a:solidFill>
              </a:rPr>
              <a:t>声音通道</a:t>
            </a:r>
            <a:r>
              <a:rPr lang="zh-CN" altLang="en-US" b="1" dirty="0" smtClean="0">
                <a:solidFill>
                  <a:srgbClr val="C00000"/>
                </a:solidFill>
              </a:rPr>
              <a:t>设定</a:t>
            </a:r>
            <a:r>
              <a:rPr lang="zh-CN" altLang="en-US" b="1" dirty="0">
                <a:solidFill>
                  <a:srgbClr val="C00000"/>
                </a:solidFill>
              </a:rPr>
              <a:t>、背景音乐内容，和</a:t>
            </a:r>
            <a:r>
              <a:rPr lang="zh-CN" altLang="en-US" b="1" dirty="0" smtClean="0">
                <a:solidFill>
                  <a:srgbClr val="C00000"/>
                </a:solidFill>
              </a:rPr>
              <a:t>系统故障</a:t>
            </a:r>
            <a:r>
              <a:rPr lang="zh-CN" altLang="en-US" dirty="0"/>
              <a:t>等</a:t>
            </a:r>
            <a:r>
              <a:rPr lang="zh-CN" altLang="en-US" dirty="0" smtClean="0"/>
              <a:t>情况。</a:t>
            </a:r>
            <a:endParaRPr kumimoji="1" lang="zh-CN" altLang="en-US" dirty="0">
              <a:latin typeface="Verdana" pitchFamily="34" charset="0"/>
              <a:cs typeface="Verdana" pitchFamily="34" charset="0"/>
            </a:endParaRPr>
          </a:p>
        </p:txBody>
      </p:sp>
      <p:sp>
        <p:nvSpPr>
          <p:cNvPr id="15" name="页脚占位符 4"/>
          <p:cNvSpPr txBox="1">
            <a:spLocks noGrp="1"/>
          </p:cNvSpPr>
          <p:nvPr/>
        </p:nvSpPr>
        <p:spPr bwMode="auto">
          <a:xfrm>
            <a:off x="4648200" y="652464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标题 1"/>
          <p:cNvSpPr txBox="1">
            <a:spLocks/>
          </p:cNvSpPr>
          <p:nvPr/>
        </p:nvSpPr>
        <p:spPr bwMode="auto">
          <a:xfrm>
            <a:off x="550970" y="764704"/>
            <a:ext cx="1704901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u"/>
            </a:pPr>
            <a:r>
              <a:rPr lang="zh-CN" altLang="en-US" sz="2000" b="0" dirty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园区</a:t>
            </a:r>
            <a:r>
              <a:rPr lang="zh-CN" altLang="en-US" sz="2000" b="0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广播</a:t>
            </a:r>
            <a:endParaRPr lang="zh-CN" altLang="en-US" sz="2000" b="0" kern="0" dirty="0" smtClean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7" name="图片 16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1772817"/>
            <a:ext cx="3096344" cy="2736303"/>
          </a:xfrm>
          <a:prstGeom prst="rect">
            <a:avLst/>
          </a:prstGeom>
        </p:spPr>
      </p:pic>
      <p:pic>
        <p:nvPicPr>
          <p:cNvPr id="18" name="图片 17" descr="屏幕剪辑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024" y="2132856"/>
            <a:ext cx="2160238" cy="1656184"/>
          </a:xfrm>
          <a:prstGeom prst="rect">
            <a:avLst/>
          </a:prstGeom>
        </p:spPr>
      </p:pic>
      <p:sp>
        <p:nvSpPr>
          <p:cNvPr id="24" name="Text Box 44"/>
          <p:cNvSpPr txBox="1">
            <a:spLocks noChangeArrowheads="1"/>
          </p:cNvSpPr>
          <p:nvPr/>
        </p:nvSpPr>
        <p:spPr bwMode="auto">
          <a:xfrm>
            <a:off x="9957794" y="3849537"/>
            <a:ext cx="15388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600" dirty="0" smtClean="0">
                <a:latin typeface="微软雅黑"/>
              </a:rPr>
              <a:t>监控调度中心</a:t>
            </a:r>
            <a:endParaRPr lang="zh-CN" altLang="en-US" sz="1600" dirty="0">
              <a:latin typeface="微软雅黑"/>
            </a:endParaRPr>
          </a:p>
        </p:txBody>
      </p:sp>
      <p:sp>
        <p:nvSpPr>
          <p:cNvPr id="25" name="右箭头 24"/>
          <p:cNvSpPr/>
          <p:nvPr/>
        </p:nvSpPr>
        <p:spPr bwMode="auto">
          <a:xfrm>
            <a:off x="4655840" y="2936857"/>
            <a:ext cx="792088" cy="292555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1" lang="zh-CN" altLang="en-US">
              <a:solidFill>
                <a:srgbClr val="4B4D4F"/>
              </a:solidFill>
              <a:ea typeface="新細明體" pitchFamily="18" charset="-120"/>
            </a:endParaRPr>
          </a:p>
        </p:txBody>
      </p:sp>
      <p:sp>
        <p:nvSpPr>
          <p:cNvPr id="28" name="矩形 27"/>
          <p:cNvSpPr/>
          <p:nvPr/>
        </p:nvSpPr>
        <p:spPr bwMode="auto">
          <a:xfrm>
            <a:off x="1644940" y="1412404"/>
            <a:ext cx="2763651" cy="360040"/>
          </a:xfrm>
          <a:prstGeom prst="rect">
            <a:avLst/>
          </a:prstGeom>
          <a:noFill/>
          <a:ln w="12700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>
                <a:solidFill>
                  <a:srgbClr val="4B4D4F"/>
                </a:solidFill>
                <a:ea typeface="DFKai-SB" pitchFamily="65" charset="-120"/>
              </a:rPr>
              <a:t>园区</a:t>
            </a:r>
            <a:r>
              <a:rPr lang="zh-CN" altLang="en-US" dirty="0" smtClean="0">
                <a:solidFill>
                  <a:srgbClr val="4B4D4F"/>
                </a:solidFill>
                <a:ea typeface="DFKai-SB" pitchFamily="65" charset="-120"/>
              </a:rPr>
              <a:t>广播管理平台</a:t>
            </a:r>
            <a:endParaRPr lang="zh-CN" altLang="zh-CN" dirty="0">
              <a:solidFill>
                <a:srgbClr val="4B4D4F"/>
              </a:solidFill>
              <a:ea typeface="DFKai-SB" pitchFamily="65" charset="-120"/>
            </a:endParaRPr>
          </a:p>
        </p:txBody>
      </p:sp>
      <p:sp>
        <p:nvSpPr>
          <p:cNvPr id="29" name="矩形 28"/>
          <p:cNvSpPr/>
          <p:nvPr/>
        </p:nvSpPr>
        <p:spPr bwMode="auto">
          <a:xfrm>
            <a:off x="5708613" y="1412776"/>
            <a:ext cx="2763651" cy="360040"/>
          </a:xfrm>
          <a:prstGeom prst="rect">
            <a:avLst/>
          </a:prstGeom>
          <a:noFill/>
          <a:ln w="12700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>
                <a:solidFill>
                  <a:srgbClr val="4B4D4F"/>
                </a:solidFill>
                <a:ea typeface="DFKai-SB" pitchFamily="65" charset="-120"/>
              </a:rPr>
              <a:t>园区</a:t>
            </a:r>
            <a:r>
              <a:rPr lang="zh-CN" altLang="en-US" dirty="0" smtClean="0">
                <a:solidFill>
                  <a:srgbClr val="4B4D4F"/>
                </a:solidFill>
                <a:ea typeface="DFKai-SB" pitchFamily="65" charset="-120"/>
              </a:rPr>
              <a:t>广播管理系统子界面</a:t>
            </a:r>
            <a:endParaRPr lang="zh-CN" altLang="zh-CN" dirty="0">
              <a:solidFill>
                <a:srgbClr val="4B4D4F"/>
              </a:solidFill>
              <a:ea typeface="DFKai-SB" pitchFamily="65" charset="-120"/>
            </a:endParaRPr>
          </a:p>
        </p:txBody>
      </p:sp>
      <p:sp>
        <p:nvSpPr>
          <p:cNvPr id="23" name="标题 1"/>
          <p:cNvSpPr txBox="1">
            <a:spLocks/>
          </p:cNvSpPr>
          <p:nvPr/>
        </p:nvSpPr>
        <p:spPr>
          <a:xfrm>
            <a:off x="766233" y="150813"/>
            <a:ext cx="10668000" cy="647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r>
              <a:rPr lang="en-US" altLang="zh-CN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IBMS</a:t>
            </a:r>
            <a:r>
              <a:rPr lang="zh-CN" altLang="en-US" dirty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园区</a:t>
            </a:r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管理平台</a:t>
            </a:r>
            <a:endParaRPr lang="zh-CN" altLang="en-US" dirty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99" y="2092179"/>
            <a:ext cx="4178512" cy="235041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365099" y="3146112"/>
            <a:ext cx="491716" cy="144016"/>
          </a:xfrm>
          <a:prstGeom prst="rect">
            <a:avLst/>
          </a:prstGeom>
          <a:noFill/>
          <a:ln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右箭头 18"/>
          <p:cNvSpPr/>
          <p:nvPr/>
        </p:nvSpPr>
        <p:spPr bwMode="auto">
          <a:xfrm>
            <a:off x="8688288" y="2922949"/>
            <a:ext cx="792088" cy="292555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1" lang="zh-CN" altLang="en-US">
              <a:solidFill>
                <a:srgbClr val="4B4D4F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881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 bwMode="auto">
          <a:xfrm>
            <a:off x="574675" y="910382"/>
            <a:ext cx="8001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u"/>
            </a:pPr>
            <a:r>
              <a:rPr lang="zh-CN" altLang="en-US" sz="2000" b="0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信息发布</a:t>
            </a:r>
            <a:endParaRPr lang="zh-CN" altLang="en-US" sz="2000" b="0" kern="0" dirty="0" smtClean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8179631" y="3743890"/>
            <a:ext cx="792088" cy="204111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1" lang="zh-CN" altLang="en-US">
              <a:solidFill>
                <a:srgbClr val="4B4D4F"/>
              </a:solidFill>
              <a:ea typeface="新細明體" pitchFamily="18" charset="-12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1343472" y="1680595"/>
            <a:ext cx="2556284" cy="360040"/>
          </a:xfrm>
          <a:prstGeom prst="rect">
            <a:avLst/>
          </a:prstGeom>
          <a:noFill/>
          <a:ln w="12700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 smtClean="0">
                <a:solidFill>
                  <a:srgbClr val="4B4D4F"/>
                </a:solidFill>
                <a:ea typeface="DFKai-SB" pitchFamily="65" charset="-120"/>
              </a:rPr>
              <a:t>输入需要发布的内容</a:t>
            </a:r>
            <a:endParaRPr lang="zh-CN" altLang="zh-CN" dirty="0">
              <a:solidFill>
                <a:srgbClr val="4B4D4F"/>
              </a:solidFill>
              <a:ea typeface="DFKai-SB" pitchFamily="65" charset="-120"/>
            </a:endParaRP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766233" y="150813"/>
            <a:ext cx="10668000" cy="647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r>
              <a:rPr lang="en-US" altLang="zh-CN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IBMS</a:t>
            </a:r>
            <a:r>
              <a:rPr lang="zh-CN" altLang="en-US" dirty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园区</a:t>
            </a:r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管理平台</a:t>
            </a:r>
            <a:endParaRPr lang="zh-CN" altLang="en-US" dirty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页脚占位符 4"/>
          <p:cNvSpPr txBox="1">
            <a:spLocks noGrp="1"/>
          </p:cNvSpPr>
          <p:nvPr/>
        </p:nvSpPr>
        <p:spPr bwMode="auto">
          <a:xfrm>
            <a:off x="4648200" y="652464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3177663"/>
            <a:ext cx="2743406" cy="159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1" y="2223745"/>
            <a:ext cx="7146304" cy="401979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200" y="3284984"/>
            <a:ext cx="2861753" cy="177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40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3" name="页脚占位符 4"/>
          <p:cNvSpPr txBox="1">
            <a:spLocks noGrp="1"/>
          </p:cNvSpPr>
          <p:nvPr/>
        </p:nvSpPr>
        <p:spPr bwMode="auto">
          <a:xfrm>
            <a:off x="4165600" y="6524640"/>
            <a:ext cx="3860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53" y="2639762"/>
            <a:ext cx="2705513" cy="1357322"/>
          </a:xfrm>
          <a:prstGeom prst="rect">
            <a:avLst/>
          </a:prstGeom>
        </p:spPr>
      </p:pic>
      <p:sp>
        <p:nvSpPr>
          <p:cNvPr id="9" name="虚尾箭头 8"/>
          <p:cNvSpPr/>
          <p:nvPr/>
        </p:nvSpPr>
        <p:spPr bwMode="auto">
          <a:xfrm>
            <a:off x="2524100" y="3068390"/>
            <a:ext cx="1237952" cy="665598"/>
          </a:xfrm>
          <a:prstGeom prst="stripedRightArrow">
            <a:avLst/>
          </a:prstGeom>
          <a:solidFill>
            <a:srgbClr val="FFFF00"/>
          </a:solidFill>
          <a:ln w="31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6" name="矩形标注 15"/>
          <p:cNvSpPr/>
          <p:nvPr/>
        </p:nvSpPr>
        <p:spPr bwMode="auto">
          <a:xfrm>
            <a:off x="403557" y="1639630"/>
            <a:ext cx="2524091" cy="405656"/>
          </a:xfrm>
          <a:prstGeom prst="wedgeRectCallout">
            <a:avLst>
              <a:gd name="adj1" fmla="val -12642"/>
              <a:gd name="adj2" fmla="val 195262"/>
            </a:avLst>
          </a:prstGeom>
          <a:noFill/>
          <a:ln w="31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号红外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围栏违法翻越</a:t>
            </a:r>
          </a:p>
        </p:txBody>
      </p:sp>
      <p:sp>
        <p:nvSpPr>
          <p:cNvPr id="13" name="标题 1"/>
          <p:cNvSpPr txBox="1">
            <a:spLocks/>
          </p:cNvSpPr>
          <p:nvPr/>
        </p:nvSpPr>
        <p:spPr bwMode="auto">
          <a:xfrm>
            <a:off x="577700" y="890362"/>
            <a:ext cx="8001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u"/>
            </a:pPr>
            <a:r>
              <a:rPr lang="zh-CN" altLang="en-US" sz="2000" b="0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报警联动</a:t>
            </a:r>
            <a:endParaRPr lang="zh-CN" altLang="en-US" sz="2000" b="0" kern="0" dirty="0" smtClean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911427" y="5498649"/>
            <a:ext cx="109093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5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当</a:t>
            </a:r>
            <a:r>
              <a:rPr lang="zh-CN" altLang="en-US" sz="15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园区</a:t>
            </a:r>
            <a:r>
              <a:rPr lang="zh-CN" altLang="en-US" sz="15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发生告警时，系统会自动弹出联动视频流，同时给出提前设置的处理预案，供物业管理人员更好的处置现场情况；</a:t>
            </a:r>
            <a:endParaRPr lang="en-US" altLang="zh-CN" sz="15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5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此</a:t>
            </a:r>
            <a:r>
              <a:rPr lang="zh-CN" altLang="en-US" sz="15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操作可大幅度提高物业管理人员处置告警的能力，</a:t>
            </a:r>
            <a:r>
              <a:rPr lang="zh-CN" altLang="en-US" sz="15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提高园区</a:t>
            </a:r>
            <a:r>
              <a:rPr lang="zh-CN" altLang="en-US" sz="15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的安全系数</a:t>
            </a:r>
            <a:r>
              <a:rPr lang="zh-CN" altLang="en-US" sz="15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5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标题 1"/>
          <p:cNvSpPr txBox="1">
            <a:spLocks/>
          </p:cNvSpPr>
          <p:nvPr/>
        </p:nvSpPr>
        <p:spPr>
          <a:xfrm>
            <a:off x="766233" y="150813"/>
            <a:ext cx="10668000" cy="647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r>
              <a:rPr lang="en-US" altLang="zh-CN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IBMS</a:t>
            </a:r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园区管理平台</a:t>
            </a:r>
            <a:endParaRPr lang="zh-CN" altLang="en-US" dirty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884" y="1206145"/>
            <a:ext cx="7554628" cy="4311089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 bwMode="auto">
          <a:xfrm>
            <a:off x="5951984" y="1974102"/>
            <a:ext cx="2851808" cy="1814938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8" name="矩形标注 7"/>
          <p:cNvSpPr/>
          <p:nvPr/>
        </p:nvSpPr>
        <p:spPr bwMode="auto">
          <a:xfrm>
            <a:off x="9650669" y="5138447"/>
            <a:ext cx="1701915" cy="378787"/>
          </a:xfrm>
          <a:prstGeom prst="wedgeRectCallout">
            <a:avLst>
              <a:gd name="adj1" fmla="val 4569"/>
              <a:gd name="adj2" fmla="val -466713"/>
            </a:avLst>
          </a:prstGeom>
          <a:noFill/>
          <a:ln w="31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告警处理预案</a:t>
            </a:r>
          </a:p>
        </p:txBody>
      </p:sp>
      <p:sp>
        <p:nvSpPr>
          <p:cNvPr id="12" name="矩形标注 11"/>
          <p:cNvSpPr/>
          <p:nvPr/>
        </p:nvSpPr>
        <p:spPr bwMode="auto">
          <a:xfrm>
            <a:off x="6412555" y="908721"/>
            <a:ext cx="5068255" cy="378787"/>
          </a:xfrm>
          <a:prstGeom prst="wedgeRectCallout">
            <a:avLst>
              <a:gd name="adj1" fmla="val -39347"/>
              <a:gd name="adj2" fmla="val 230081"/>
            </a:avLst>
          </a:prstGeom>
          <a:noFill/>
          <a:ln w="31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自动弹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出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号围栏附近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的监控视频</a:t>
            </a:r>
          </a:p>
        </p:txBody>
      </p:sp>
      <p:sp>
        <p:nvSpPr>
          <p:cNvPr id="17" name="矩形标注 16"/>
          <p:cNvSpPr/>
          <p:nvPr/>
        </p:nvSpPr>
        <p:spPr bwMode="auto">
          <a:xfrm>
            <a:off x="4799855" y="5155877"/>
            <a:ext cx="3403831" cy="378787"/>
          </a:xfrm>
          <a:prstGeom prst="wedgeRectCallout">
            <a:avLst>
              <a:gd name="adj1" fmla="val 45848"/>
              <a:gd name="adj2" fmla="val -260637"/>
            </a:avLst>
          </a:prstGeom>
          <a:noFill/>
          <a:ln w="31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号红外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围栏翻越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报警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69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5" grpId="0" animBg="1"/>
      <p:bldP spid="8" grpId="0" animBg="1"/>
      <p:bldP spid="12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35" y="2236799"/>
            <a:ext cx="4328769" cy="3061685"/>
          </a:xfrm>
          <a:prstGeom prst="rect">
            <a:avLst/>
          </a:prstGeom>
        </p:spPr>
      </p:pic>
      <p:sp>
        <p:nvSpPr>
          <p:cNvPr id="45093" name="页脚占位符 4"/>
          <p:cNvSpPr txBox="1">
            <a:spLocks noGrp="1"/>
          </p:cNvSpPr>
          <p:nvPr/>
        </p:nvSpPr>
        <p:spPr bwMode="auto">
          <a:xfrm>
            <a:off x="4648200" y="6524626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860" y="2289085"/>
            <a:ext cx="5095149" cy="2880000"/>
          </a:xfrm>
          <a:prstGeom prst="rect">
            <a:avLst/>
          </a:prstGeom>
        </p:spPr>
      </p:pic>
      <p:sp>
        <p:nvSpPr>
          <p:cNvPr id="12" name="虚尾箭头 11"/>
          <p:cNvSpPr/>
          <p:nvPr/>
        </p:nvSpPr>
        <p:spPr bwMode="auto">
          <a:xfrm>
            <a:off x="5065212" y="3315102"/>
            <a:ext cx="928464" cy="665598"/>
          </a:xfrm>
          <a:prstGeom prst="stripedRightArrow">
            <a:avLst/>
          </a:prstGeom>
          <a:solidFill>
            <a:srgbClr val="FFFF00"/>
          </a:solidFill>
          <a:ln w="31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1" lang="zh-CN" altLang="en-US">
              <a:ea typeface="新細明體" pitchFamily="18" charset="-12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90" y="2823038"/>
            <a:ext cx="353921" cy="235947"/>
          </a:xfrm>
          <a:prstGeom prst="rect">
            <a:avLst/>
          </a:prstGeom>
        </p:spPr>
      </p:pic>
      <p:sp>
        <p:nvSpPr>
          <p:cNvPr id="7" name="椭圆形标注 6"/>
          <p:cNvSpPr/>
          <p:nvPr/>
        </p:nvSpPr>
        <p:spPr bwMode="auto">
          <a:xfrm>
            <a:off x="480061" y="1388027"/>
            <a:ext cx="2402724" cy="826696"/>
          </a:xfrm>
          <a:prstGeom prst="wedgeEllipseCallout">
            <a:avLst>
              <a:gd name="adj1" fmla="val 50948"/>
              <a:gd name="adj2" fmla="val 114034"/>
            </a:avLst>
          </a:prstGeom>
          <a:noFill/>
          <a:ln w="31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区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1#1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层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105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户发生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SOS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报警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544" y="2276872"/>
            <a:ext cx="5047128" cy="2880000"/>
          </a:xfrm>
          <a:prstGeom prst="rect">
            <a:avLst/>
          </a:prstGeom>
        </p:spPr>
      </p:pic>
      <p:sp>
        <p:nvSpPr>
          <p:cNvPr id="17" name="椭圆形标注 16"/>
          <p:cNvSpPr/>
          <p:nvPr/>
        </p:nvSpPr>
        <p:spPr bwMode="auto">
          <a:xfrm>
            <a:off x="9139188" y="1202065"/>
            <a:ext cx="1934441" cy="826696"/>
          </a:xfrm>
          <a:prstGeom prst="wedgeEllipseCallout">
            <a:avLst>
              <a:gd name="adj1" fmla="val -50746"/>
              <a:gd name="adj2" fmla="val 90869"/>
            </a:avLst>
          </a:prstGeom>
          <a:noFill/>
          <a:ln w="31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动弹出报警点视频流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0" name="椭圆形标注 19"/>
          <p:cNvSpPr/>
          <p:nvPr/>
        </p:nvSpPr>
        <p:spPr bwMode="auto">
          <a:xfrm>
            <a:off x="9597932" y="5050576"/>
            <a:ext cx="2402724" cy="826696"/>
          </a:xfrm>
          <a:prstGeom prst="wedgeEllipseCallout">
            <a:avLst>
              <a:gd name="adj1" fmla="val -72891"/>
              <a:gd name="adj2" fmla="val -112345"/>
            </a:avLst>
          </a:prstGeom>
          <a:noFill/>
          <a:ln w="31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区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1#1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层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105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户发生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SOS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报警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7624350" y="2378438"/>
            <a:ext cx="3315038" cy="1886946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1" lang="zh-CN" altLang="en-US">
              <a:ea typeface="新細明體" pitchFamily="18" charset="-12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287508" y="590777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告警点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372380" y="5907776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管理中心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326005"/>
            <a:ext cx="504056" cy="800411"/>
          </a:xfrm>
          <a:prstGeom prst="rect">
            <a:avLst/>
          </a:prstGeom>
        </p:spPr>
      </p:pic>
      <p:sp>
        <p:nvSpPr>
          <p:cNvPr id="19" name="椭圆形标注 18"/>
          <p:cNvSpPr/>
          <p:nvPr/>
        </p:nvSpPr>
        <p:spPr bwMode="auto">
          <a:xfrm>
            <a:off x="7392145" y="837084"/>
            <a:ext cx="1512168" cy="510904"/>
          </a:xfrm>
          <a:prstGeom prst="wedgeEllipseCallout">
            <a:avLst>
              <a:gd name="adj1" fmla="val -50746"/>
              <a:gd name="adj2" fmla="val 90869"/>
            </a:avLst>
          </a:prstGeom>
          <a:noFill/>
          <a:ln w="31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声</a:t>
            </a:r>
            <a:r>
              <a:rPr kumimoji="1"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光报警</a:t>
            </a:r>
            <a:endParaRPr kumimoji="1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标题 1"/>
          <p:cNvSpPr txBox="1">
            <a:spLocks/>
          </p:cNvSpPr>
          <p:nvPr/>
        </p:nvSpPr>
        <p:spPr bwMode="auto">
          <a:xfrm>
            <a:off x="771489" y="878215"/>
            <a:ext cx="8001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u"/>
            </a:pPr>
            <a:r>
              <a:rPr lang="en-US" altLang="zh-CN" sz="2000" b="0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SOS</a:t>
            </a:r>
            <a:r>
              <a:rPr lang="zh-CN" altLang="en-US" sz="2000" b="0" dirty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一键告警联动</a:t>
            </a:r>
          </a:p>
          <a:p>
            <a:pPr marL="342900" indent="-342900" eaLnBrk="1" hangingPunct="1">
              <a:buFont typeface="Wingdings" panose="05000000000000000000" pitchFamily="2" charset="2"/>
              <a:buChar char="u"/>
            </a:pPr>
            <a:endParaRPr lang="zh-CN" altLang="en-US" sz="2000" b="0" kern="0" dirty="0" smtClean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标题 1"/>
          <p:cNvSpPr txBox="1">
            <a:spLocks/>
          </p:cNvSpPr>
          <p:nvPr/>
        </p:nvSpPr>
        <p:spPr>
          <a:xfrm>
            <a:off x="766233" y="150813"/>
            <a:ext cx="10668000" cy="647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r>
              <a:rPr lang="en-US" altLang="zh-CN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IBMS</a:t>
            </a:r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园区管理平台</a:t>
            </a:r>
            <a:endParaRPr lang="zh-CN" altLang="en-US" dirty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238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9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3" name="页脚占位符 4"/>
          <p:cNvSpPr txBox="1">
            <a:spLocks noGrp="1"/>
          </p:cNvSpPr>
          <p:nvPr/>
        </p:nvSpPr>
        <p:spPr bwMode="auto">
          <a:xfrm>
            <a:off x="4648200" y="6524626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419" y="1733844"/>
            <a:ext cx="2243137" cy="1440000"/>
          </a:xfrm>
          <a:prstGeom prst="rect">
            <a:avLst/>
          </a:prstGeom>
        </p:spPr>
      </p:pic>
      <p:sp>
        <p:nvSpPr>
          <p:cNvPr id="142" name="虚尾箭头 141"/>
          <p:cNvSpPr/>
          <p:nvPr/>
        </p:nvSpPr>
        <p:spPr bwMode="auto">
          <a:xfrm rot="5400000">
            <a:off x="2922363" y="3767253"/>
            <a:ext cx="1438227" cy="761829"/>
          </a:xfrm>
          <a:prstGeom prst="stripedRightArrow">
            <a:avLst/>
          </a:prstGeom>
          <a:solidFill>
            <a:srgbClr val="FFFF00"/>
          </a:solidFill>
          <a:ln w="31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后勤工作</a:t>
            </a:r>
          </a:p>
        </p:txBody>
      </p:sp>
      <p:sp>
        <p:nvSpPr>
          <p:cNvPr id="144" name="虚尾箭头 143"/>
          <p:cNvSpPr/>
          <p:nvPr/>
        </p:nvSpPr>
        <p:spPr bwMode="auto">
          <a:xfrm rot="5400000">
            <a:off x="7553852" y="3788741"/>
            <a:ext cx="1438229" cy="761829"/>
          </a:xfrm>
          <a:prstGeom prst="stripedRightArrow">
            <a:avLst/>
          </a:prstGeom>
          <a:solidFill>
            <a:srgbClr val="FFFF00"/>
          </a:solidFill>
          <a:ln w="31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快速撤离</a:t>
            </a:r>
          </a:p>
        </p:txBody>
      </p:sp>
      <p:pic>
        <p:nvPicPr>
          <p:cNvPr id="145" name="图片 1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751615"/>
            <a:ext cx="2523414" cy="1439914"/>
          </a:xfrm>
          <a:prstGeom prst="rect">
            <a:avLst/>
          </a:prstGeom>
        </p:spPr>
      </p:pic>
      <p:grpSp>
        <p:nvGrpSpPr>
          <p:cNvPr id="45072" name="组合 45071"/>
          <p:cNvGrpSpPr/>
          <p:nvPr/>
        </p:nvGrpSpPr>
        <p:grpSpPr>
          <a:xfrm>
            <a:off x="5280891" y="4948654"/>
            <a:ext cx="1751166" cy="856611"/>
            <a:chOff x="3756891" y="4498472"/>
            <a:chExt cx="1751166" cy="856611"/>
          </a:xfrm>
        </p:grpSpPr>
        <p:pic>
          <p:nvPicPr>
            <p:cNvPr id="45065" name="图片 4506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530" y="4498472"/>
              <a:ext cx="371527" cy="847843"/>
            </a:xfrm>
            <a:prstGeom prst="rect">
              <a:avLst/>
            </a:prstGeom>
          </p:spPr>
        </p:pic>
        <p:pic>
          <p:nvPicPr>
            <p:cNvPr id="147" name="图片 14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574" y="4498472"/>
              <a:ext cx="371527" cy="847843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939" y="4507240"/>
              <a:ext cx="371527" cy="847843"/>
            </a:xfrm>
            <a:prstGeom prst="rect">
              <a:avLst/>
            </a:prstGeom>
          </p:spPr>
        </p:pic>
        <p:pic>
          <p:nvPicPr>
            <p:cNvPr id="149" name="图片 14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6891" y="4507240"/>
              <a:ext cx="371527" cy="847843"/>
            </a:xfrm>
            <a:prstGeom prst="rect">
              <a:avLst/>
            </a:prstGeom>
          </p:spPr>
        </p:pic>
      </p:grpSp>
      <p:sp>
        <p:nvSpPr>
          <p:cNvPr id="45067" name="圆角矩形 45066"/>
          <p:cNvSpPr/>
          <p:nvPr/>
        </p:nvSpPr>
        <p:spPr bwMode="auto">
          <a:xfrm>
            <a:off x="1775520" y="1554051"/>
            <a:ext cx="8424936" cy="1730988"/>
          </a:xfrm>
          <a:prstGeom prst="roundRect">
            <a:avLst/>
          </a:prstGeom>
          <a:noFill/>
          <a:ln w="31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1" lang="zh-CN" altLang="en-US">
              <a:ea typeface="新細明體" pitchFamily="18" charset="-120"/>
            </a:endParaRPr>
          </a:p>
        </p:txBody>
      </p:sp>
      <p:grpSp>
        <p:nvGrpSpPr>
          <p:cNvPr id="45071" name="组合 45070"/>
          <p:cNvGrpSpPr/>
          <p:nvPr/>
        </p:nvGrpSpPr>
        <p:grpSpPr>
          <a:xfrm>
            <a:off x="2711625" y="4927250"/>
            <a:ext cx="2019259" cy="856529"/>
            <a:chOff x="1187624" y="4477068"/>
            <a:chExt cx="2019259" cy="856529"/>
          </a:xfrm>
        </p:grpSpPr>
        <p:pic>
          <p:nvPicPr>
            <p:cNvPr id="45068" name="图片 4506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4477068"/>
              <a:ext cx="371527" cy="847843"/>
            </a:xfrm>
            <a:prstGeom prst="rect">
              <a:avLst/>
            </a:prstGeom>
          </p:spPr>
        </p:pic>
        <p:pic>
          <p:nvPicPr>
            <p:cNvPr id="157" name="图片 15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562" y="4485754"/>
              <a:ext cx="371527" cy="847843"/>
            </a:xfrm>
            <a:prstGeom prst="rect">
              <a:avLst/>
            </a:prstGeom>
          </p:spPr>
        </p:pic>
        <p:pic>
          <p:nvPicPr>
            <p:cNvPr id="158" name="图片 15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418" y="4477068"/>
              <a:ext cx="371527" cy="847843"/>
            </a:xfrm>
            <a:prstGeom prst="rect">
              <a:avLst/>
            </a:prstGeom>
          </p:spPr>
        </p:pic>
        <p:pic>
          <p:nvPicPr>
            <p:cNvPr id="159" name="图片 15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5356" y="4485754"/>
              <a:ext cx="371527" cy="847843"/>
            </a:xfrm>
            <a:prstGeom prst="rect">
              <a:avLst/>
            </a:prstGeom>
          </p:spPr>
        </p:pic>
      </p:grpSp>
      <p:sp>
        <p:nvSpPr>
          <p:cNvPr id="45069" name="文本框 45068"/>
          <p:cNvSpPr txBox="1"/>
          <p:nvPr/>
        </p:nvSpPr>
        <p:spPr>
          <a:xfrm>
            <a:off x="2942271" y="596762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物业管理人员</a:t>
            </a:r>
          </a:p>
        </p:txBody>
      </p:sp>
      <p:sp>
        <p:nvSpPr>
          <p:cNvPr id="161" name="文本框 160"/>
          <p:cNvSpPr txBox="1"/>
          <p:nvPr/>
        </p:nvSpPr>
        <p:spPr>
          <a:xfrm>
            <a:off x="7704564" y="5970766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事故现场人员</a:t>
            </a:r>
          </a:p>
        </p:txBody>
      </p:sp>
      <p:sp>
        <p:nvSpPr>
          <p:cNvPr id="162" name="虚尾箭头 161"/>
          <p:cNvSpPr/>
          <p:nvPr/>
        </p:nvSpPr>
        <p:spPr bwMode="auto">
          <a:xfrm rot="5400000">
            <a:off x="5332805" y="3767254"/>
            <a:ext cx="1438227" cy="761829"/>
          </a:xfrm>
          <a:prstGeom prst="stripedRightArrow">
            <a:avLst/>
          </a:prstGeom>
          <a:solidFill>
            <a:srgbClr val="FFFF00"/>
          </a:solidFill>
          <a:ln w="31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查看现场</a:t>
            </a:r>
          </a:p>
        </p:txBody>
      </p:sp>
      <p:sp>
        <p:nvSpPr>
          <p:cNvPr id="167" name="文本框 166"/>
          <p:cNvSpPr txBox="1"/>
          <p:nvPr/>
        </p:nvSpPr>
        <p:spPr>
          <a:xfrm>
            <a:off x="5594654" y="596762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安保人员</a:t>
            </a:r>
          </a:p>
        </p:txBody>
      </p:sp>
      <p:grpSp>
        <p:nvGrpSpPr>
          <p:cNvPr id="45073" name="组合 45072"/>
          <p:cNvGrpSpPr/>
          <p:nvPr/>
        </p:nvGrpSpPr>
        <p:grpSpPr>
          <a:xfrm>
            <a:off x="7476518" y="4948652"/>
            <a:ext cx="1859842" cy="856612"/>
            <a:chOff x="5952518" y="4498471"/>
            <a:chExt cx="1859842" cy="856612"/>
          </a:xfrm>
        </p:grpSpPr>
        <p:pic>
          <p:nvPicPr>
            <p:cNvPr id="45070" name="图片 4506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0833" y="4498471"/>
              <a:ext cx="371527" cy="847843"/>
            </a:xfrm>
            <a:prstGeom prst="rect">
              <a:avLst/>
            </a:prstGeom>
          </p:spPr>
        </p:pic>
        <p:pic>
          <p:nvPicPr>
            <p:cNvPr id="169" name="图片 16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5915" y="4507240"/>
              <a:ext cx="371527" cy="847843"/>
            </a:xfrm>
            <a:prstGeom prst="rect">
              <a:avLst/>
            </a:prstGeom>
          </p:spPr>
        </p:pic>
        <p:pic>
          <p:nvPicPr>
            <p:cNvPr id="170" name="图片 16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9096" y="4498471"/>
              <a:ext cx="371527" cy="847843"/>
            </a:xfrm>
            <a:prstGeom prst="rect">
              <a:avLst/>
            </a:prstGeom>
          </p:spPr>
        </p:pic>
        <p:pic>
          <p:nvPicPr>
            <p:cNvPr id="171" name="图片 17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18" y="4498471"/>
              <a:ext cx="371527" cy="847843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1937" y="1751572"/>
            <a:ext cx="2539102" cy="1440000"/>
          </a:xfrm>
          <a:prstGeom prst="rect">
            <a:avLst/>
          </a:prstGeom>
        </p:spPr>
      </p:pic>
      <p:sp>
        <p:nvSpPr>
          <p:cNvPr id="30" name="标题 1"/>
          <p:cNvSpPr txBox="1">
            <a:spLocks/>
          </p:cNvSpPr>
          <p:nvPr/>
        </p:nvSpPr>
        <p:spPr bwMode="auto">
          <a:xfrm>
            <a:off x="1199456" y="837084"/>
            <a:ext cx="8001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u"/>
            </a:pPr>
            <a:r>
              <a:rPr lang="zh-CN" altLang="en-US" sz="2000" b="0" kern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应急指挥</a:t>
            </a:r>
            <a:endParaRPr lang="zh-CN" altLang="en-US" sz="2000" b="0" kern="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标题 1"/>
          <p:cNvSpPr txBox="1">
            <a:spLocks/>
          </p:cNvSpPr>
          <p:nvPr/>
        </p:nvSpPr>
        <p:spPr>
          <a:xfrm>
            <a:off x="766233" y="150813"/>
            <a:ext cx="10668000" cy="647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r>
              <a:rPr lang="en-US" altLang="zh-CN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IBMS</a:t>
            </a:r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园区管理平台</a:t>
            </a:r>
            <a:endParaRPr lang="zh-CN" altLang="en-US" dirty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278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4" grpId="0" animBg="1"/>
      <p:bldP spid="1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 bwMode="auto">
          <a:xfrm>
            <a:off x="574675" y="764704"/>
            <a:ext cx="8001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u"/>
            </a:pPr>
            <a:r>
              <a:rPr lang="zh-CN" altLang="en-US" sz="2000" b="0" dirty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仪表盘</a:t>
            </a:r>
            <a:endParaRPr lang="zh-CN" altLang="en-US" sz="2000" b="0" kern="0" dirty="0" smtClean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页脚占位符 4"/>
          <p:cNvSpPr txBox="1">
            <a:spLocks noGrp="1"/>
          </p:cNvSpPr>
          <p:nvPr/>
        </p:nvSpPr>
        <p:spPr bwMode="auto">
          <a:xfrm>
            <a:off x="4165600" y="6524640"/>
            <a:ext cx="3860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矩形 5"/>
          <p:cNvSpPr>
            <a:spLocks noChangeArrowheads="1"/>
          </p:cNvSpPr>
          <p:nvPr/>
        </p:nvSpPr>
        <p:spPr bwMode="auto">
          <a:xfrm>
            <a:off x="797289" y="5949280"/>
            <a:ext cx="755816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华文细黑"/>
              </a:rPr>
              <a:t>管理部门可以查看能耗统计、温湿度、投诉、告警统计和车牌信息等；</a:t>
            </a:r>
            <a:endParaRPr lang="en-US" altLang="zh-CN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华文细黑"/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>
          <a:xfrm>
            <a:off x="766233" y="150813"/>
            <a:ext cx="10668000" cy="647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r>
              <a:rPr lang="en-US" altLang="zh-CN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IBMS</a:t>
            </a:r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智慧园区管理平台</a:t>
            </a:r>
            <a:endParaRPr lang="zh-CN" altLang="en-US" dirty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8888" y="1451163"/>
            <a:ext cx="8954960" cy="417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45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ChangeArrowheads="1"/>
          </p:cNvSpPr>
          <p:nvPr/>
        </p:nvSpPr>
        <p:spPr bwMode="auto">
          <a:xfrm>
            <a:off x="-842" y="2996952"/>
            <a:ext cx="12360696" cy="609600"/>
          </a:xfrm>
          <a:prstGeom prst="rect">
            <a:avLst/>
          </a:prstGeom>
          <a:gradFill rotWithShape="1">
            <a:gsLst>
              <a:gs pos="0">
                <a:srgbClr val="762525"/>
              </a:gs>
              <a:gs pos="100000">
                <a:srgbClr val="FF5050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" hangingPunct="0"/>
            <a:endParaRPr lang="zh-CN" altLang="en-US" sz="1200" b="1" baseline="30000">
              <a:solidFill>
                <a:srgbClr val="CC3300"/>
              </a:solidFill>
              <a:latin typeface="微软雅黑" pitchFamily="34" charset="-122"/>
            </a:endParaRPr>
          </a:p>
        </p:txBody>
      </p:sp>
      <p:sp>
        <p:nvSpPr>
          <p:cNvPr id="44036" name="页脚占位符 4"/>
          <p:cNvSpPr txBox="1">
            <a:spLocks noGrp="1"/>
          </p:cNvSpPr>
          <p:nvPr/>
        </p:nvSpPr>
        <p:spPr bwMode="auto">
          <a:xfrm>
            <a:off x="4648200" y="6524652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667000" y="1628800"/>
            <a:ext cx="7389440" cy="448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6" tIns="45692" rIns="91386" bIns="45692">
            <a:spAutoFit/>
          </a:bodyPr>
          <a:lstStyle/>
          <a:p>
            <a:pPr>
              <a:lnSpc>
                <a:spcPct val="85000"/>
              </a:lnSpc>
              <a:buFont typeface="Wingdings" pitchFamily="2" charset="2"/>
              <a:buChar char="Ø"/>
            </a:pPr>
            <a:r>
              <a:rPr lang="zh-CN" altLang="en-US" sz="2800" b="1" dirty="0">
                <a:solidFill>
                  <a:srgbClr val="000000"/>
                </a:solidFill>
                <a:ea typeface="黑体" pitchFamily="49" charset="-122"/>
              </a:rPr>
              <a:t>全</a:t>
            </a:r>
            <a:r>
              <a:rPr lang="zh-CN" altLang="en-US" sz="2800" b="1" dirty="0" smtClean="0">
                <a:solidFill>
                  <a:srgbClr val="000000"/>
                </a:solidFill>
                <a:ea typeface="黑体" pitchFamily="49" charset="-122"/>
              </a:rPr>
              <a:t>光智慧园区硬件平台</a:t>
            </a:r>
            <a:endParaRPr lang="zh-CN" altLang="en-US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</a:pPr>
            <a:endParaRPr lang="zh-CN" altLang="en-US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  <a:buFont typeface="Wingdings" pitchFamily="2" charset="2"/>
              <a:buChar char="Ø"/>
            </a:pPr>
            <a:r>
              <a:rPr lang="en-US" altLang="zh-CN" sz="2800" b="1" dirty="0" smtClean="0">
                <a:solidFill>
                  <a:srgbClr val="000000"/>
                </a:solidFill>
                <a:ea typeface="黑体" pitchFamily="49" charset="-122"/>
              </a:rPr>
              <a:t>IBMS</a:t>
            </a:r>
            <a:r>
              <a:rPr lang="zh-CN" altLang="en-US" sz="2800" b="1" dirty="0" smtClean="0">
                <a:solidFill>
                  <a:srgbClr val="000000"/>
                </a:solidFill>
                <a:ea typeface="黑体" pitchFamily="49" charset="-122"/>
              </a:rPr>
              <a:t>智慧园区管理平台</a:t>
            </a:r>
            <a:endParaRPr lang="en-US" altLang="zh-CN" sz="2800" b="1" dirty="0" smtClean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  <a:buFont typeface="Wingdings" pitchFamily="2" charset="2"/>
              <a:buChar char="Ø"/>
            </a:pPr>
            <a:endParaRPr lang="en-US" altLang="zh-CN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  <a:buFont typeface="Wingdings" pitchFamily="2" charset="2"/>
              <a:buChar char="Ø"/>
            </a:pPr>
            <a:r>
              <a:rPr lang="zh-CN" altLang="en-US" sz="2800" b="1" dirty="0" smtClean="0">
                <a:solidFill>
                  <a:srgbClr val="000000"/>
                </a:solidFill>
                <a:ea typeface="黑体" pitchFamily="49" charset="-122"/>
              </a:rPr>
              <a:t>云平台及手机应用</a:t>
            </a:r>
            <a:endParaRPr lang="en-US" altLang="zh-CN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  <a:buFont typeface="Wingdings" pitchFamily="2" charset="2"/>
              <a:buChar char="Ø"/>
            </a:pPr>
            <a:endParaRPr lang="en-US" altLang="zh-CN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</a:pPr>
            <a:endParaRPr lang="zh-CN" altLang="en-US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  <a:buFont typeface="Wingdings" pitchFamily="2" charset="2"/>
              <a:buChar char="Ø"/>
            </a:pPr>
            <a:endParaRPr lang="en-US" altLang="zh-CN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</a:pPr>
            <a:endParaRPr lang="en-US" altLang="zh-CN" sz="2800" b="1" dirty="0" smtClean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</a:pPr>
            <a:endParaRPr lang="zh-CN" altLang="en-US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</a:pPr>
            <a:endParaRPr lang="zh-CN" altLang="en-US" sz="2800" b="1" dirty="0">
              <a:solidFill>
                <a:schemeClr val="tx2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  <a:buFont typeface="Wingdings" pitchFamily="2" charset="2"/>
              <a:buNone/>
            </a:pPr>
            <a:endParaRPr lang="zh-CN" altLang="en-US" sz="2800" b="1" dirty="0">
              <a:solidFill>
                <a:schemeClr val="tx2"/>
              </a:solidFill>
              <a:ea typeface="黑体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9496" y="451341"/>
            <a:ext cx="1499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A50021"/>
                </a:solidFill>
                <a:latin typeface="微软雅黑" pitchFamily="34" charset="-122"/>
                <a:ea typeface="微软雅黑" pitchFamily="34" charset="-122"/>
              </a:rPr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244542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3" name="页脚占位符 4"/>
          <p:cNvSpPr txBox="1">
            <a:spLocks noGrp="1"/>
          </p:cNvSpPr>
          <p:nvPr/>
        </p:nvSpPr>
        <p:spPr bwMode="auto">
          <a:xfrm>
            <a:off x="4648200" y="652464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0" name="标题 2"/>
          <p:cNvSpPr txBox="1">
            <a:spLocks/>
          </p:cNvSpPr>
          <p:nvPr/>
        </p:nvSpPr>
        <p:spPr bwMode="auto">
          <a:xfrm>
            <a:off x="263352" y="188640"/>
            <a:ext cx="10668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智慧园区云平台包含</a:t>
            </a:r>
            <a:r>
              <a:rPr lang="en-US" altLang="zh-CN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个客户端应用</a:t>
            </a:r>
            <a:endParaRPr lang="zh-CN" altLang="en-US" kern="1200" dirty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4394083" y="877068"/>
            <a:ext cx="3523384" cy="936104"/>
            <a:chOff x="4020416" y="1124744"/>
            <a:chExt cx="3523384" cy="936104"/>
          </a:xfrm>
        </p:grpSpPr>
        <p:sp>
          <p:nvSpPr>
            <p:cNvPr id="62" name="矩形 61"/>
            <p:cNvSpPr/>
            <p:nvPr/>
          </p:nvSpPr>
          <p:spPr bwMode="auto">
            <a:xfrm>
              <a:off x="4020416" y="1124744"/>
              <a:ext cx="3384376" cy="936104"/>
            </a:xfrm>
            <a:prstGeom prst="rect">
              <a:avLst/>
            </a:prstGeom>
            <a:solidFill>
              <a:srgbClr val="A50021"/>
            </a:solidFill>
            <a:ln w="1270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>
              <a:reflection blurRad="6350" stA="50000" endA="300" endPos="38500" dist="50800" dir="5400000" sy="-100000" algn="bl" rotWithShape="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kumimoji="1" lang="zh-CN" altLang="en-US">
                <a:ea typeface="新細明體" pitchFamily="18" charset="-12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280395" y="1361962"/>
              <a:ext cx="32634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云平台及手机端应用</a:t>
              </a:r>
              <a:endPara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64" name="直接连接符 63"/>
          <p:cNvCxnSpPr/>
          <p:nvPr/>
        </p:nvCxnSpPr>
        <p:spPr bwMode="auto">
          <a:xfrm>
            <a:off x="1840111" y="2461246"/>
            <a:ext cx="803257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直接连接符 64"/>
          <p:cNvCxnSpPr/>
          <p:nvPr/>
        </p:nvCxnSpPr>
        <p:spPr bwMode="auto">
          <a:xfrm>
            <a:off x="1847528" y="2461246"/>
            <a:ext cx="0" cy="77992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直接连接符 65"/>
          <p:cNvCxnSpPr/>
          <p:nvPr/>
        </p:nvCxnSpPr>
        <p:spPr bwMode="auto">
          <a:xfrm>
            <a:off x="4583832" y="2461246"/>
            <a:ext cx="0" cy="77076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直接连接符 66"/>
          <p:cNvCxnSpPr/>
          <p:nvPr/>
        </p:nvCxnSpPr>
        <p:spPr bwMode="auto">
          <a:xfrm>
            <a:off x="9851174" y="2461246"/>
            <a:ext cx="0" cy="77076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直接连接符 67"/>
          <p:cNvCxnSpPr>
            <a:stCxn id="62" idx="2"/>
          </p:cNvCxnSpPr>
          <p:nvPr/>
        </p:nvCxnSpPr>
        <p:spPr bwMode="auto">
          <a:xfrm>
            <a:off x="6086271" y="1813172"/>
            <a:ext cx="0" cy="61943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9" name="组合 68"/>
          <p:cNvGrpSpPr/>
          <p:nvPr/>
        </p:nvGrpSpPr>
        <p:grpSpPr>
          <a:xfrm>
            <a:off x="8688288" y="3212976"/>
            <a:ext cx="2383638" cy="3061180"/>
            <a:chOff x="1192082" y="1340768"/>
            <a:chExt cx="2383638" cy="3061180"/>
          </a:xfrm>
        </p:grpSpPr>
        <p:sp>
          <p:nvSpPr>
            <p:cNvPr id="70" name="矩形 69"/>
            <p:cNvSpPr/>
            <p:nvPr/>
          </p:nvSpPr>
          <p:spPr bwMode="auto">
            <a:xfrm>
              <a:off x="1192082" y="1340768"/>
              <a:ext cx="2383638" cy="576064"/>
            </a:xfrm>
            <a:prstGeom prst="rect">
              <a:avLst/>
            </a:prstGeom>
            <a:solidFill>
              <a:srgbClr val="A50021"/>
            </a:solidFill>
            <a:ln w="1270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kumimoji="1"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343472" y="1458326"/>
              <a:ext cx="21389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顾客（微信公众号）</a:t>
              </a:r>
              <a:endParaRPr kumimoji="1"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lang="zh-CN" altLang="en-US" dirty="0"/>
            </a:p>
          </p:txBody>
        </p:sp>
        <p:sp>
          <p:nvSpPr>
            <p:cNvPr id="72" name="矩形 71"/>
            <p:cNvSpPr/>
            <p:nvPr/>
          </p:nvSpPr>
          <p:spPr bwMode="auto">
            <a:xfrm>
              <a:off x="1192082" y="1936159"/>
              <a:ext cx="2383638" cy="2378006"/>
            </a:xfrm>
            <a:prstGeom prst="rect">
              <a:avLst/>
            </a:prstGeom>
            <a:solidFill>
              <a:srgbClr val="A7A7A7"/>
            </a:solidFill>
            <a:ln w="1270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kumimoji="1" lang="zh-CN" altLang="en-US">
                <a:ea typeface="新細明體" pitchFamily="18" charset="-12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192082" y="1816625"/>
              <a:ext cx="2383638" cy="25853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en-US" altLang="zh-CN" dirty="0" smtClean="0">
                  <a:solidFill>
                    <a:schemeClr val="bg1"/>
                  </a:solidFill>
                </a:rPr>
                <a:t>WIFI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覆盖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>
                  <a:solidFill>
                    <a:schemeClr val="bg1"/>
                  </a:solidFill>
                </a:rPr>
                <a:t>微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信公众平台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信息查询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停车查找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店铺导航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客服中心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endParaRPr lang="zh-CN" altLang="en-US" dirty="0"/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6023992" y="3212976"/>
            <a:ext cx="2383638" cy="2998340"/>
            <a:chOff x="1192082" y="1340768"/>
            <a:chExt cx="2383638" cy="2998340"/>
          </a:xfrm>
        </p:grpSpPr>
        <p:sp>
          <p:nvSpPr>
            <p:cNvPr id="75" name="矩形 74"/>
            <p:cNvSpPr/>
            <p:nvPr/>
          </p:nvSpPr>
          <p:spPr bwMode="auto">
            <a:xfrm>
              <a:off x="1192082" y="1340768"/>
              <a:ext cx="2383638" cy="576064"/>
            </a:xfrm>
            <a:prstGeom prst="rect">
              <a:avLst/>
            </a:prstGeom>
            <a:solidFill>
              <a:srgbClr val="A50021"/>
            </a:solidFill>
            <a:ln w="1270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kumimoji="1"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436997" y="1456947"/>
              <a:ext cx="20882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商家（手机</a:t>
              </a:r>
              <a:r>
                <a:rPr kumimoji="1" lang="en-US" altLang="zh-CN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APP</a:t>
              </a:r>
              <a:r>
                <a:rPr kumimoji="1" lang="zh-CN" altLang="en-US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）</a:t>
              </a:r>
              <a:endParaRPr kumimoji="1"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lang="zh-CN" altLang="en-US" dirty="0"/>
            </a:p>
          </p:txBody>
        </p:sp>
        <p:sp>
          <p:nvSpPr>
            <p:cNvPr id="77" name="矩形 76"/>
            <p:cNvSpPr/>
            <p:nvPr/>
          </p:nvSpPr>
          <p:spPr bwMode="auto">
            <a:xfrm>
              <a:off x="1192082" y="1936159"/>
              <a:ext cx="2383638" cy="2378006"/>
            </a:xfrm>
            <a:prstGeom prst="rect">
              <a:avLst/>
            </a:prstGeom>
            <a:solidFill>
              <a:srgbClr val="A7A7A7"/>
            </a:solidFill>
            <a:ln w="1270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kumimoji="1" lang="zh-CN" altLang="en-US">
                <a:ea typeface="新細明體" pitchFamily="18" charset="-12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92082" y="1753785"/>
              <a:ext cx="2383638" cy="25853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手机看店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手机开门（仓库门）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手机开关灯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告警推送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物业报修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手机提货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邻里交流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endParaRPr lang="en-US" altLang="zh-CN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3359696" y="3212976"/>
            <a:ext cx="2383638" cy="3892177"/>
            <a:chOff x="1192082" y="1340768"/>
            <a:chExt cx="2383638" cy="3892177"/>
          </a:xfrm>
        </p:grpSpPr>
        <p:sp>
          <p:nvSpPr>
            <p:cNvPr id="80" name="矩形 79"/>
            <p:cNvSpPr/>
            <p:nvPr/>
          </p:nvSpPr>
          <p:spPr bwMode="auto">
            <a:xfrm>
              <a:off x="1192082" y="1340768"/>
              <a:ext cx="2383638" cy="576064"/>
            </a:xfrm>
            <a:prstGeom prst="rect">
              <a:avLst/>
            </a:prstGeom>
            <a:solidFill>
              <a:srgbClr val="A50021"/>
            </a:solidFill>
            <a:ln w="1270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kumimoji="1"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303824" y="1458326"/>
              <a:ext cx="2127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运营</a:t>
              </a:r>
              <a:r>
                <a:rPr kumimoji="1" lang="zh-CN" altLang="en-US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方（手机</a:t>
              </a:r>
              <a:r>
                <a:rPr kumimoji="1" lang="en-US" altLang="zh-CN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APP</a:t>
              </a:r>
              <a:r>
                <a:rPr kumimoji="1" lang="zh-CN" altLang="en-US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）</a:t>
              </a:r>
              <a:endParaRPr kumimoji="1"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2" name="矩形 81"/>
            <p:cNvSpPr/>
            <p:nvPr/>
          </p:nvSpPr>
          <p:spPr bwMode="auto">
            <a:xfrm>
              <a:off x="1192082" y="1936159"/>
              <a:ext cx="2383638" cy="2378006"/>
            </a:xfrm>
            <a:prstGeom prst="rect">
              <a:avLst/>
            </a:prstGeom>
            <a:solidFill>
              <a:srgbClr val="A7A7A7"/>
            </a:solidFill>
            <a:ln w="1270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kumimoji="1" lang="zh-CN" altLang="en-US">
                <a:ea typeface="新細明體" pitchFamily="18" charset="-12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192082" y="1816625"/>
              <a:ext cx="2383638" cy="34163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手机看园区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手机开门（机房门）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手机巡更（</a:t>
              </a:r>
              <a:r>
                <a:rPr lang="en-US" altLang="zh-CN" dirty="0" smtClean="0">
                  <a:solidFill>
                    <a:schemeClr val="bg1"/>
                  </a:solidFill>
                </a:rPr>
                <a:t>WIFI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）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告警推送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仓库提货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物业报修、投诉、通知、数据统计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endParaRPr lang="en-US" altLang="zh-CN" dirty="0" smtClean="0">
                <a:solidFill>
                  <a:schemeClr val="bg1"/>
                </a:solidFill>
              </a:endParaRPr>
            </a:p>
            <a:p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endParaRPr lang="zh-CN" altLang="en-US" dirty="0"/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688026" y="3212976"/>
            <a:ext cx="2383638" cy="3892177"/>
            <a:chOff x="1192082" y="1340768"/>
            <a:chExt cx="2383638" cy="3892177"/>
          </a:xfrm>
        </p:grpSpPr>
        <p:sp>
          <p:nvSpPr>
            <p:cNvPr id="85" name="矩形 84"/>
            <p:cNvSpPr/>
            <p:nvPr/>
          </p:nvSpPr>
          <p:spPr bwMode="auto">
            <a:xfrm>
              <a:off x="1192082" y="1340768"/>
              <a:ext cx="2383638" cy="576064"/>
            </a:xfrm>
            <a:prstGeom prst="rect">
              <a:avLst/>
            </a:prstGeom>
            <a:solidFill>
              <a:srgbClr val="A50021"/>
            </a:solidFill>
            <a:ln w="1270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kumimoji="1"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199456" y="1458326"/>
              <a:ext cx="2271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运营</a:t>
              </a:r>
              <a:r>
                <a:rPr kumimoji="1" lang="zh-CN" altLang="en-US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方（云平台界面）</a:t>
              </a:r>
              <a:endParaRPr kumimoji="1"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7" name="矩形 86"/>
            <p:cNvSpPr/>
            <p:nvPr/>
          </p:nvSpPr>
          <p:spPr bwMode="auto">
            <a:xfrm>
              <a:off x="1192082" y="1936159"/>
              <a:ext cx="2383638" cy="2378006"/>
            </a:xfrm>
            <a:prstGeom prst="rect">
              <a:avLst/>
            </a:prstGeom>
            <a:solidFill>
              <a:srgbClr val="A7A7A7"/>
            </a:solidFill>
            <a:ln w="1270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kumimoji="1" lang="zh-CN" altLang="en-US">
                <a:ea typeface="新細明體" pitchFamily="18" charset="-12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192082" y="1816625"/>
              <a:ext cx="2383638" cy="34163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仪表盘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店铺信息管理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业主管理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设备权限管理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物业管理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仓库提货管理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lang="zh-CN" altLang="en-US" dirty="0" smtClean="0">
                  <a:solidFill>
                    <a:schemeClr val="bg1"/>
                  </a:solidFill>
                </a:rPr>
                <a:t>物业通知</a:t>
              </a:r>
              <a:endParaRPr lang="en-US" altLang="zh-CN" dirty="0" smtClean="0">
                <a:solidFill>
                  <a:schemeClr val="bg1"/>
                </a:solidFill>
              </a:endParaRPr>
            </a:p>
            <a:p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endParaRPr lang="en-US" altLang="zh-CN" dirty="0" smtClean="0">
                <a:solidFill>
                  <a:schemeClr val="bg1"/>
                </a:solidFill>
              </a:endParaRPr>
            </a:p>
            <a:p>
              <a:endParaRPr lang="en-US" altLang="zh-CN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endParaRPr lang="zh-CN" altLang="en-US" dirty="0"/>
            </a:p>
          </p:txBody>
        </p:sp>
      </p:grpSp>
      <p:cxnSp>
        <p:nvCxnSpPr>
          <p:cNvPr id="89" name="直接连接符 88"/>
          <p:cNvCxnSpPr/>
          <p:nvPr/>
        </p:nvCxnSpPr>
        <p:spPr bwMode="auto">
          <a:xfrm>
            <a:off x="7248128" y="2442215"/>
            <a:ext cx="0" cy="77076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7842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3" name="页脚占位符 4"/>
          <p:cNvSpPr txBox="1">
            <a:spLocks noGrp="1"/>
          </p:cNvSpPr>
          <p:nvPr/>
        </p:nvSpPr>
        <p:spPr bwMode="auto">
          <a:xfrm>
            <a:off x="4648200" y="652464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906" y="1268759"/>
            <a:ext cx="2646652" cy="4471223"/>
          </a:xfrm>
          <a:prstGeom prst="rect">
            <a:avLst/>
          </a:prstGeom>
        </p:spPr>
      </p:pic>
      <p:sp>
        <p:nvSpPr>
          <p:cNvPr id="8" name="标题 2"/>
          <p:cNvSpPr txBox="1">
            <a:spLocks/>
          </p:cNvSpPr>
          <p:nvPr/>
        </p:nvSpPr>
        <p:spPr bwMode="auto">
          <a:xfrm>
            <a:off x="551384" y="295121"/>
            <a:ext cx="10668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云平台及手机</a:t>
            </a:r>
            <a:r>
              <a:rPr lang="en-US" altLang="zh-CN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APP</a:t>
            </a:r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应用</a:t>
            </a:r>
            <a:endParaRPr lang="zh-CN" altLang="en-US" kern="1200" dirty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284453"/>
            <a:ext cx="2520281" cy="448050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 bwMode="auto">
          <a:xfrm>
            <a:off x="4714779" y="1260244"/>
            <a:ext cx="1704120" cy="804913"/>
          </a:xfrm>
          <a:prstGeom prst="rect">
            <a:avLst/>
          </a:prstGeom>
          <a:solidFill>
            <a:srgbClr val="A50021"/>
          </a:solidFill>
          <a:ln w="12700" cap="flat" cmpd="sng" algn="ctr">
            <a:noFill/>
            <a:prstDash val="sysDash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zh-CN" altLang="en-US" sz="2800" b="1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告警</a:t>
            </a:r>
            <a:r>
              <a:rPr kumimoji="1" lang="zh-CN" altLang="en-US" sz="28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通知</a:t>
            </a:r>
            <a:endParaRPr kumimoji="1" lang="zh-CN" altLang="en-US" sz="28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943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3" name="页脚占位符 4"/>
          <p:cNvSpPr txBox="1">
            <a:spLocks noGrp="1"/>
          </p:cNvSpPr>
          <p:nvPr/>
        </p:nvSpPr>
        <p:spPr bwMode="auto">
          <a:xfrm>
            <a:off x="4648200" y="652464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椭圆形标注 12"/>
          <p:cNvSpPr/>
          <p:nvPr/>
        </p:nvSpPr>
        <p:spPr bwMode="auto">
          <a:xfrm>
            <a:off x="8472267" y="1919231"/>
            <a:ext cx="1561388" cy="588889"/>
          </a:xfrm>
          <a:prstGeom prst="wedgeEllipseCallout">
            <a:avLst>
              <a:gd name="adj1" fmla="val -52073"/>
              <a:gd name="adj2" fmla="val 94542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zh-CN" altLang="en-US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实时视频流</a:t>
            </a:r>
            <a:endParaRPr kumimoji="1"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标题 2"/>
          <p:cNvSpPr txBox="1">
            <a:spLocks/>
          </p:cNvSpPr>
          <p:nvPr/>
        </p:nvSpPr>
        <p:spPr bwMode="auto">
          <a:xfrm>
            <a:off x="479376" y="295121"/>
            <a:ext cx="10668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endParaRPr lang="zh-CN" altLang="en-US" kern="1200" dirty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956" y="1241409"/>
            <a:ext cx="2567169" cy="4563855"/>
          </a:xfrm>
          <a:prstGeom prst="rect">
            <a:avLst/>
          </a:prstGeom>
        </p:spPr>
      </p:pic>
      <p:sp>
        <p:nvSpPr>
          <p:cNvPr id="16" name="标题 2"/>
          <p:cNvSpPr txBox="1">
            <a:spLocks/>
          </p:cNvSpPr>
          <p:nvPr/>
        </p:nvSpPr>
        <p:spPr bwMode="auto">
          <a:xfrm>
            <a:off x="551384" y="295121"/>
            <a:ext cx="10668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云平台及手机</a:t>
            </a:r>
            <a:r>
              <a:rPr lang="en-US" altLang="zh-CN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APP</a:t>
            </a:r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应用</a:t>
            </a:r>
            <a:endParaRPr lang="zh-CN" altLang="en-US" kern="1200" dirty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69" y="1270559"/>
            <a:ext cx="2550771" cy="453470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 bwMode="auto">
          <a:xfrm>
            <a:off x="4679836" y="1270559"/>
            <a:ext cx="1704120" cy="804913"/>
          </a:xfrm>
          <a:prstGeom prst="rect">
            <a:avLst/>
          </a:prstGeom>
          <a:solidFill>
            <a:srgbClr val="A50021"/>
          </a:solidFill>
          <a:ln w="12700" cap="flat" cmpd="sng" algn="ctr">
            <a:noFill/>
            <a:prstDash val="sysDash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zh-CN" altLang="en-US" sz="28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手机看店</a:t>
            </a:r>
            <a:endParaRPr kumimoji="1" lang="zh-CN" altLang="en-US" sz="28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椭圆形标注 8"/>
          <p:cNvSpPr/>
          <p:nvPr/>
        </p:nvSpPr>
        <p:spPr bwMode="auto">
          <a:xfrm>
            <a:off x="1055440" y="3062547"/>
            <a:ext cx="1561388" cy="588889"/>
          </a:xfrm>
          <a:prstGeom prst="wedgeEllipseCallout">
            <a:avLst>
              <a:gd name="adj1" fmla="val 55055"/>
              <a:gd name="adj2" fmla="val 68031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zh-CN" altLang="en-US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摄像头列表</a:t>
            </a:r>
            <a:endParaRPr kumimoji="1"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866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ChangeArrowheads="1"/>
          </p:cNvSpPr>
          <p:nvPr/>
        </p:nvSpPr>
        <p:spPr bwMode="auto">
          <a:xfrm>
            <a:off x="-24680" y="1556792"/>
            <a:ext cx="12360696" cy="609600"/>
          </a:xfrm>
          <a:prstGeom prst="rect">
            <a:avLst/>
          </a:prstGeom>
          <a:gradFill rotWithShape="1">
            <a:gsLst>
              <a:gs pos="0">
                <a:srgbClr val="762525"/>
              </a:gs>
              <a:gs pos="100000">
                <a:srgbClr val="FF5050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" hangingPunct="0"/>
            <a:endParaRPr lang="zh-CN" altLang="en-US" sz="1200" b="1" baseline="30000">
              <a:solidFill>
                <a:srgbClr val="CC3300"/>
              </a:solidFill>
              <a:latin typeface="微软雅黑" pitchFamily="34" charset="-122"/>
            </a:endParaRPr>
          </a:p>
        </p:txBody>
      </p:sp>
      <p:sp>
        <p:nvSpPr>
          <p:cNvPr id="44036" name="页脚占位符 4"/>
          <p:cNvSpPr txBox="1">
            <a:spLocks noGrp="1"/>
          </p:cNvSpPr>
          <p:nvPr/>
        </p:nvSpPr>
        <p:spPr bwMode="auto">
          <a:xfrm>
            <a:off x="4648200" y="6524652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667000" y="1628800"/>
            <a:ext cx="7389440" cy="448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6" tIns="45692" rIns="91386" bIns="45692">
            <a:spAutoFit/>
          </a:bodyPr>
          <a:lstStyle/>
          <a:p>
            <a:pPr>
              <a:lnSpc>
                <a:spcPct val="85000"/>
              </a:lnSpc>
              <a:buFont typeface="Wingdings" pitchFamily="2" charset="2"/>
              <a:buChar char="Ø"/>
            </a:pPr>
            <a:r>
              <a:rPr lang="zh-CN" altLang="en-US" sz="2800" b="1" dirty="0">
                <a:solidFill>
                  <a:srgbClr val="000000"/>
                </a:solidFill>
                <a:ea typeface="黑体" pitchFamily="49" charset="-122"/>
              </a:rPr>
              <a:t>全</a:t>
            </a:r>
            <a:r>
              <a:rPr lang="zh-CN" altLang="en-US" sz="2800" b="1" dirty="0" smtClean="0">
                <a:solidFill>
                  <a:srgbClr val="000000"/>
                </a:solidFill>
                <a:ea typeface="黑体" pitchFamily="49" charset="-122"/>
              </a:rPr>
              <a:t>光智慧</a:t>
            </a:r>
            <a:r>
              <a:rPr lang="zh-CN" altLang="en-US" sz="2800" b="1" dirty="0">
                <a:solidFill>
                  <a:srgbClr val="000000"/>
                </a:solidFill>
                <a:ea typeface="黑体" pitchFamily="49" charset="-122"/>
              </a:rPr>
              <a:t>园</a:t>
            </a:r>
            <a:r>
              <a:rPr lang="zh-CN" altLang="en-US" sz="2800" b="1" dirty="0" smtClean="0">
                <a:solidFill>
                  <a:srgbClr val="000000"/>
                </a:solidFill>
                <a:ea typeface="黑体" pitchFamily="49" charset="-122"/>
              </a:rPr>
              <a:t>区硬件平台</a:t>
            </a:r>
            <a:endParaRPr lang="zh-CN" altLang="en-US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</a:pPr>
            <a:endParaRPr lang="zh-CN" altLang="en-US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  <a:buFont typeface="Wingdings" pitchFamily="2" charset="2"/>
              <a:buChar char="Ø"/>
            </a:pPr>
            <a:r>
              <a:rPr lang="en-US" altLang="zh-CN" sz="2800" b="1" dirty="0" smtClean="0">
                <a:solidFill>
                  <a:srgbClr val="000000"/>
                </a:solidFill>
                <a:ea typeface="黑体" pitchFamily="49" charset="-122"/>
              </a:rPr>
              <a:t>IBMS</a:t>
            </a:r>
            <a:r>
              <a:rPr lang="zh-CN" altLang="en-US" sz="2800" b="1" dirty="0" smtClean="0">
                <a:solidFill>
                  <a:srgbClr val="000000"/>
                </a:solidFill>
                <a:ea typeface="黑体" pitchFamily="49" charset="-122"/>
              </a:rPr>
              <a:t>智慧园区管理平台</a:t>
            </a:r>
            <a:endParaRPr lang="en-US" altLang="zh-CN" sz="2800" b="1" dirty="0" smtClean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  <a:buFont typeface="Wingdings" pitchFamily="2" charset="2"/>
              <a:buChar char="Ø"/>
            </a:pPr>
            <a:endParaRPr lang="en-US" altLang="zh-CN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  <a:buFont typeface="Wingdings" pitchFamily="2" charset="2"/>
              <a:buChar char="Ø"/>
            </a:pPr>
            <a:r>
              <a:rPr lang="zh-CN" altLang="en-US" sz="2800" b="1" dirty="0" smtClean="0">
                <a:solidFill>
                  <a:srgbClr val="000000"/>
                </a:solidFill>
                <a:ea typeface="黑体" pitchFamily="49" charset="-122"/>
              </a:rPr>
              <a:t>云平台及手机应用</a:t>
            </a:r>
            <a:endParaRPr lang="en-US" altLang="zh-CN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  <a:buFont typeface="Wingdings" pitchFamily="2" charset="2"/>
              <a:buChar char="Ø"/>
            </a:pPr>
            <a:endParaRPr lang="en-US" altLang="zh-CN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</a:pPr>
            <a:endParaRPr lang="zh-CN" altLang="en-US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  <a:buFont typeface="Wingdings" pitchFamily="2" charset="2"/>
              <a:buChar char="Ø"/>
            </a:pPr>
            <a:endParaRPr lang="en-US" altLang="zh-CN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</a:pPr>
            <a:endParaRPr lang="en-US" altLang="zh-CN" sz="2800" b="1" dirty="0" smtClean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</a:pPr>
            <a:endParaRPr lang="zh-CN" altLang="en-US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</a:pPr>
            <a:endParaRPr lang="zh-CN" altLang="en-US" sz="2800" b="1" dirty="0">
              <a:solidFill>
                <a:schemeClr val="tx2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  <a:buFont typeface="Wingdings" pitchFamily="2" charset="2"/>
              <a:buNone/>
            </a:pPr>
            <a:endParaRPr lang="zh-CN" altLang="en-US" sz="2800" b="1" dirty="0">
              <a:solidFill>
                <a:schemeClr val="tx2"/>
              </a:solidFill>
              <a:ea typeface="黑体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9496" y="451341"/>
            <a:ext cx="1499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A50021"/>
                </a:solidFill>
                <a:latin typeface="微软雅黑" pitchFamily="34" charset="-122"/>
                <a:ea typeface="微软雅黑" pitchFamily="34" charset="-122"/>
              </a:rPr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87807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3" name="页脚占位符 4"/>
          <p:cNvSpPr txBox="1">
            <a:spLocks noGrp="1"/>
          </p:cNvSpPr>
          <p:nvPr/>
        </p:nvSpPr>
        <p:spPr bwMode="auto">
          <a:xfrm>
            <a:off x="4648200" y="652464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Picture 2" descr="http://img.diytrade.com/cdimg/1627913/24068152/0/13225319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063" y="1629596"/>
            <a:ext cx="2448272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标题 2"/>
          <p:cNvSpPr txBox="1">
            <a:spLocks/>
          </p:cNvSpPr>
          <p:nvPr/>
        </p:nvSpPr>
        <p:spPr bwMode="auto">
          <a:xfrm>
            <a:off x="551384" y="295121"/>
            <a:ext cx="10668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云平台及手机</a:t>
            </a:r>
            <a:r>
              <a:rPr lang="en-US" altLang="zh-CN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APP</a:t>
            </a:r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应用</a:t>
            </a:r>
            <a:endParaRPr lang="zh-CN" altLang="en-US" kern="1200" dirty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167" y="1658370"/>
            <a:ext cx="2489473" cy="44257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 bwMode="auto">
          <a:xfrm>
            <a:off x="4503795" y="1629598"/>
            <a:ext cx="1704120" cy="804913"/>
          </a:xfrm>
          <a:prstGeom prst="rect">
            <a:avLst/>
          </a:prstGeom>
          <a:solidFill>
            <a:srgbClr val="A50021"/>
          </a:solidFill>
          <a:ln w="12700" cap="flat" cmpd="sng" algn="ctr">
            <a:noFill/>
            <a:prstDash val="sysDash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zh-CN" altLang="en-US" sz="28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手机开门</a:t>
            </a:r>
            <a:endParaRPr kumimoji="1" lang="zh-CN" altLang="en-US" sz="28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227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3" name="页脚占位符 4"/>
          <p:cNvSpPr txBox="1">
            <a:spLocks noGrp="1"/>
          </p:cNvSpPr>
          <p:nvPr/>
        </p:nvSpPr>
        <p:spPr bwMode="auto">
          <a:xfrm>
            <a:off x="4648200" y="652464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770" y="1291270"/>
            <a:ext cx="2512798" cy="4467197"/>
          </a:xfrm>
          <a:prstGeom prst="rect">
            <a:avLst/>
          </a:prstGeom>
        </p:spPr>
      </p:pic>
      <p:sp>
        <p:nvSpPr>
          <p:cNvPr id="8" name="标题 2"/>
          <p:cNvSpPr txBox="1">
            <a:spLocks/>
          </p:cNvSpPr>
          <p:nvPr/>
        </p:nvSpPr>
        <p:spPr bwMode="auto">
          <a:xfrm>
            <a:off x="551384" y="295121"/>
            <a:ext cx="10668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云平台及手机</a:t>
            </a:r>
            <a:r>
              <a:rPr lang="en-US" altLang="zh-CN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APP</a:t>
            </a:r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应用</a:t>
            </a:r>
            <a:endParaRPr lang="zh-CN" altLang="en-US" kern="1200" dirty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5" y="1291270"/>
            <a:ext cx="2520281" cy="448050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 bwMode="auto">
          <a:xfrm>
            <a:off x="4799856" y="1277966"/>
            <a:ext cx="1704120" cy="804913"/>
          </a:xfrm>
          <a:prstGeom prst="rect">
            <a:avLst/>
          </a:prstGeom>
          <a:solidFill>
            <a:srgbClr val="A50021"/>
          </a:solidFill>
          <a:ln w="12700" cap="flat" cmpd="sng" algn="ctr">
            <a:noFill/>
            <a:prstDash val="sysDash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1" lang="zh-CN" altLang="en-US" sz="2800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物业服务</a:t>
            </a:r>
            <a:endParaRPr kumimoji="1" lang="zh-CN" altLang="en-US" sz="2800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066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页脚占位符 4"/>
          <p:cNvSpPr txBox="1">
            <a:spLocks noGrp="1"/>
          </p:cNvSpPr>
          <p:nvPr/>
        </p:nvSpPr>
        <p:spPr bwMode="auto">
          <a:xfrm>
            <a:off x="4648200" y="6524626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2259526" y="5085184"/>
            <a:ext cx="81819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库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管人员进入仓库需要手机请求商户远程开门，门禁权限在商户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APP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中；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库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管人员在提货过程中，商户可以使用手机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APP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实时远程查看现场情况；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统一配送：每日定时物流人员根据提货单统一配送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948330"/>
            <a:ext cx="752597" cy="1063303"/>
          </a:xfrm>
          <a:prstGeom prst="rect">
            <a:avLst/>
          </a:prstGeom>
        </p:spPr>
      </p:pic>
      <p:sp>
        <p:nvSpPr>
          <p:cNvPr id="8" name="椭圆形标注 7"/>
          <p:cNvSpPr/>
          <p:nvPr/>
        </p:nvSpPr>
        <p:spPr bwMode="auto">
          <a:xfrm>
            <a:off x="837621" y="2158823"/>
            <a:ext cx="1185497" cy="674654"/>
          </a:xfrm>
          <a:prstGeom prst="wedgeEllipseCallout">
            <a:avLst>
              <a:gd name="adj1" fmla="val -35401"/>
              <a:gd name="adj2" fmla="val 64824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CN" alt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手机</a:t>
            </a:r>
            <a:r>
              <a:rPr kumimoji="1" lang="en-US" altLang="zh-CN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kumimoji="1" lang="zh-CN" alt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，请求开门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86" y="2927886"/>
            <a:ext cx="752597" cy="1063303"/>
          </a:xfrm>
          <a:prstGeom prst="rect">
            <a:avLst/>
          </a:prstGeom>
        </p:spPr>
      </p:pic>
      <p:sp>
        <p:nvSpPr>
          <p:cNvPr id="14" name="椭圆形标注 13"/>
          <p:cNvSpPr/>
          <p:nvPr/>
        </p:nvSpPr>
        <p:spPr bwMode="auto">
          <a:xfrm>
            <a:off x="8977202" y="2264802"/>
            <a:ext cx="1234660" cy="613020"/>
          </a:xfrm>
          <a:prstGeom prst="wedgeEllipseCallout">
            <a:avLst>
              <a:gd name="adj1" fmla="val -35401"/>
              <a:gd name="adj2" fmla="val 64824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</a:t>
            </a:r>
            <a:r>
              <a:rPr kumimoji="1"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是您要的货</a:t>
            </a:r>
            <a:endParaRPr kumimoji="1" lang="zh-CN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16055" y="2972460"/>
            <a:ext cx="903587" cy="1063303"/>
          </a:xfrm>
          <a:prstGeom prst="rect">
            <a:avLst/>
          </a:prstGeom>
        </p:spPr>
      </p:pic>
      <p:sp>
        <p:nvSpPr>
          <p:cNvPr id="16" name="椭圆形标注 15"/>
          <p:cNvSpPr/>
          <p:nvPr/>
        </p:nvSpPr>
        <p:spPr bwMode="auto">
          <a:xfrm>
            <a:off x="10711242" y="2332811"/>
            <a:ext cx="856942" cy="487554"/>
          </a:xfrm>
          <a:prstGeom prst="wedgeEllipseCallout">
            <a:avLst>
              <a:gd name="adj1" fmla="val -13856"/>
              <a:gd name="adj2" fmla="val 71355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CN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确认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00" y="2908851"/>
            <a:ext cx="752597" cy="1063303"/>
          </a:xfrm>
          <a:prstGeom prst="rect">
            <a:avLst/>
          </a:prstGeom>
        </p:spPr>
      </p:pic>
      <p:sp>
        <p:nvSpPr>
          <p:cNvPr id="20" name="椭圆形标注 19"/>
          <p:cNvSpPr/>
          <p:nvPr/>
        </p:nvSpPr>
        <p:spPr bwMode="auto">
          <a:xfrm>
            <a:off x="4941519" y="2425416"/>
            <a:ext cx="902016" cy="395626"/>
          </a:xfrm>
          <a:prstGeom prst="wedgeEllipseCallout">
            <a:avLst>
              <a:gd name="adj1" fmla="val -35401"/>
              <a:gd name="adj2" fmla="val 64824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提货</a:t>
            </a:r>
            <a:endParaRPr kumimoji="1" lang="zh-CN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85827" y="3420010"/>
            <a:ext cx="903587" cy="1063303"/>
          </a:xfrm>
          <a:prstGeom prst="rect">
            <a:avLst/>
          </a:prstGeom>
        </p:spPr>
      </p:pic>
      <p:sp>
        <p:nvSpPr>
          <p:cNvPr id="24" name="椭圆形标注 23"/>
          <p:cNvSpPr/>
          <p:nvPr/>
        </p:nvSpPr>
        <p:spPr bwMode="auto">
          <a:xfrm>
            <a:off x="2826324" y="2278259"/>
            <a:ext cx="1120767" cy="599922"/>
          </a:xfrm>
          <a:prstGeom prst="wedgeEllipseCallout">
            <a:avLst>
              <a:gd name="adj1" fmla="val -57431"/>
              <a:gd name="adj2" fmla="val 7661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CN" altLang="en-US" sz="1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</a:t>
            </a:r>
            <a:r>
              <a:rPr kumimoji="1"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远程</a:t>
            </a:r>
            <a:r>
              <a:rPr kumimoji="1" lang="zh-CN" altLang="en-US" sz="1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开门</a:t>
            </a:r>
            <a:endParaRPr kumimoji="1" lang="zh-CN" altLang="en-US" sz="1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2080" y="3226376"/>
            <a:ext cx="903587" cy="1063303"/>
          </a:xfrm>
          <a:prstGeom prst="rect">
            <a:avLst/>
          </a:prstGeom>
        </p:spPr>
      </p:pic>
      <p:sp>
        <p:nvSpPr>
          <p:cNvPr id="26" name="椭圆形标注 25"/>
          <p:cNvSpPr/>
          <p:nvPr/>
        </p:nvSpPr>
        <p:spPr bwMode="auto">
          <a:xfrm>
            <a:off x="6662080" y="2308952"/>
            <a:ext cx="1120767" cy="538536"/>
          </a:xfrm>
          <a:prstGeom prst="wedgeEllipseCallout">
            <a:avLst>
              <a:gd name="adj1" fmla="val -28690"/>
              <a:gd name="adj2" fmla="val 7714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CN" altLang="en-US" sz="1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手机远程查看</a:t>
            </a:r>
            <a:endParaRPr kumimoji="1" lang="zh-CN" altLang="en-US" sz="1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39472" y="403918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库管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2419559" y="403918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商户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4837118" y="403918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库管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6493302" y="403918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商户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8869142" y="403576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库管</a:t>
            </a: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726469" y="403576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</a:t>
            </a: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172" y="3133036"/>
            <a:ext cx="1012500" cy="180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663" y="3060756"/>
            <a:ext cx="1012500" cy="1800000"/>
          </a:xfrm>
          <a:prstGeom prst="rect">
            <a:avLst/>
          </a:prstGeom>
        </p:spPr>
      </p:pic>
      <p:sp>
        <p:nvSpPr>
          <p:cNvPr id="37" name="标题 1"/>
          <p:cNvSpPr txBox="1">
            <a:spLocks/>
          </p:cNvSpPr>
          <p:nvPr/>
        </p:nvSpPr>
        <p:spPr bwMode="auto">
          <a:xfrm>
            <a:off x="1199456" y="918528"/>
            <a:ext cx="8001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u"/>
            </a:pPr>
            <a:r>
              <a:rPr lang="zh-CN" altLang="en-US" sz="2000" b="0" kern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手机提货</a:t>
            </a:r>
            <a:endParaRPr lang="zh-CN" altLang="en-US" sz="2000" b="0" kern="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标题 2"/>
          <p:cNvSpPr txBox="1">
            <a:spLocks/>
          </p:cNvSpPr>
          <p:nvPr/>
        </p:nvSpPr>
        <p:spPr bwMode="auto">
          <a:xfrm>
            <a:off x="551384" y="295121"/>
            <a:ext cx="10668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云平台及手机</a:t>
            </a:r>
            <a:r>
              <a:rPr lang="en-US" altLang="zh-CN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APP</a:t>
            </a:r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应用</a:t>
            </a:r>
            <a:endParaRPr lang="zh-CN" altLang="en-US" kern="1200" dirty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36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  <p:bldP spid="20" grpId="0" animBg="1"/>
      <p:bldP spid="24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 bwMode="auto">
          <a:xfrm>
            <a:off x="577700" y="890362"/>
            <a:ext cx="8001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u"/>
            </a:pPr>
            <a:r>
              <a:rPr lang="zh-CN" altLang="en-US" sz="2000" b="0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手机</a:t>
            </a:r>
            <a:r>
              <a:rPr lang="en-US" altLang="zh-CN" sz="2000" b="0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APP</a:t>
            </a:r>
            <a:r>
              <a:rPr lang="zh-CN" altLang="en-US" sz="2000" b="0" dirty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巡更</a:t>
            </a:r>
            <a:endParaRPr lang="zh-CN" altLang="en-US" sz="2000" b="0" kern="0" dirty="0" smtClean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833274"/>
            <a:ext cx="4295775" cy="2486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616" y="3865748"/>
            <a:ext cx="335044" cy="453551"/>
          </a:xfrm>
          <a:prstGeom prst="rect">
            <a:avLst/>
          </a:prstGeom>
        </p:spPr>
      </p:pic>
      <p:sp>
        <p:nvSpPr>
          <p:cNvPr id="10" name="虚尾箭头 9"/>
          <p:cNvSpPr/>
          <p:nvPr/>
        </p:nvSpPr>
        <p:spPr bwMode="auto">
          <a:xfrm>
            <a:off x="4988722" y="2708508"/>
            <a:ext cx="1438227" cy="570261"/>
          </a:xfrm>
          <a:prstGeom prst="stripedRightArrow">
            <a:avLst/>
          </a:prstGeom>
          <a:solidFill>
            <a:srgbClr val="FFFF00"/>
          </a:solidFill>
          <a:ln w="31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1"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系统实时生成</a:t>
            </a:r>
            <a:endParaRPr kumimoji="1"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2207568" y="4754932"/>
            <a:ext cx="81819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手机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APP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巡更是利用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WIFI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定位技术进行巡更人员的轨迹管理；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可实时查看管理人员位置；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实时生成巡更人员巡更路线图；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512" y="1833274"/>
            <a:ext cx="4295775" cy="2486025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 bwMode="auto">
          <a:xfrm flipH="1" flipV="1">
            <a:off x="7104112" y="2469796"/>
            <a:ext cx="1728192" cy="17450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椭圆形标注 13"/>
          <p:cNvSpPr/>
          <p:nvPr/>
        </p:nvSpPr>
        <p:spPr bwMode="auto">
          <a:xfrm>
            <a:off x="7104112" y="1196752"/>
            <a:ext cx="2160240" cy="636522"/>
          </a:xfrm>
          <a:prstGeom prst="wedgeEllipseCallout">
            <a:avLst>
              <a:gd name="adj1" fmla="val -31222"/>
              <a:gd name="adj2" fmla="val 156242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实时生成王明的巡更路线图；</a:t>
            </a:r>
            <a:endParaRPr kumimoji="1" lang="zh-CN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页脚占位符 4"/>
          <p:cNvSpPr txBox="1">
            <a:spLocks noGrp="1"/>
          </p:cNvSpPr>
          <p:nvPr/>
        </p:nvSpPr>
        <p:spPr bwMode="auto">
          <a:xfrm>
            <a:off x="4648200" y="6524626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标题 2"/>
          <p:cNvSpPr txBox="1">
            <a:spLocks/>
          </p:cNvSpPr>
          <p:nvPr/>
        </p:nvSpPr>
        <p:spPr bwMode="auto">
          <a:xfrm>
            <a:off x="551384" y="295121"/>
            <a:ext cx="10668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云平台及手机</a:t>
            </a:r>
            <a:r>
              <a:rPr lang="en-US" altLang="zh-CN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APP</a:t>
            </a:r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应用</a:t>
            </a:r>
            <a:endParaRPr lang="zh-CN" altLang="en-US" kern="1200" dirty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377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14362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3" name="页脚占位符 4"/>
          <p:cNvSpPr txBox="1">
            <a:spLocks noGrp="1"/>
          </p:cNvSpPr>
          <p:nvPr/>
        </p:nvSpPr>
        <p:spPr bwMode="auto">
          <a:xfrm>
            <a:off x="4648200" y="6524626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809002" y="5532797"/>
            <a:ext cx="86047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园区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WIFI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全覆盖，可以增加</a:t>
            </a:r>
            <a:r>
              <a:rPr lang="zh-CN" altLang="en-US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园区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人气，对于商户入驻和消费者购物都是良好的驱动效果；</a:t>
            </a:r>
            <a:endParaRPr lang="zh-CN" altLang="en-US" sz="16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可延长消费者的购物时长，同时对消费者行为进行数据分析，为</a:t>
            </a:r>
            <a:r>
              <a:rPr lang="zh-CN" altLang="en-US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园区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营销做数据储备；</a:t>
            </a:r>
            <a:endParaRPr lang="zh-CN" altLang="en-US" sz="16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Picture 2" descr="http://365jia.cn/uploads/news/folder_1256488/images/c1d64873686ce91a8095d7ee0f8f5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1923424"/>
            <a:ext cx="4343164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图示 24"/>
          <p:cNvGraphicFramePr/>
          <p:nvPr>
            <p:extLst>
              <p:ext uri="{D42A27DB-BD31-4B8C-83A1-F6EECF244321}">
                <p14:modId xmlns:p14="http://schemas.microsoft.com/office/powerpoint/2010/main" val="1771710013"/>
              </p:ext>
            </p:extLst>
          </p:nvPr>
        </p:nvGraphicFramePr>
        <p:xfrm>
          <a:off x="766233" y="1923424"/>
          <a:ext cx="5544616" cy="3347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标题 1"/>
          <p:cNvSpPr txBox="1">
            <a:spLocks/>
          </p:cNvSpPr>
          <p:nvPr/>
        </p:nvSpPr>
        <p:spPr bwMode="auto">
          <a:xfrm>
            <a:off x="1199456" y="837084"/>
            <a:ext cx="8001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u"/>
            </a:pPr>
            <a:r>
              <a:rPr lang="zh-CN" altLang="en-US" sz="2000" b="0" kern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园区</a:t>
            </a:r>
            <a:r>
              <a:rPr lang="en-US" altLang="zh-CN" sz="2000" b="0" kern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WIFI</a:t>
            </a:r>
            <a:r>
              <a:rPr lang="zh-CN" altLang="en-US" sz="2000" b="0" kern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覆盖</a:t>
            </a:r>
            <a:endParaRPr lang="zh-CN" altLang="en-US" sz="2000" b="0" kern="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标题 2"/>
          <p:cNvSpPr txBox="1">
            <a:spLocks/>
          </p:cNvSpPr>
          <p:nvPr/>
        </p:nvSpPr>
        <p:spPr bwMode="auto">
          <a:xfrm>
            <a:off x="551384" y="295121"/>
            <a:ext cx="10668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云平台及手机</a:t>
            </a:r>
            <a:r>
              <a:rPr lang="en-US" altLang="zh-CN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APP</a:t>
            </a:r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应用</a:t>
            </a:r>
            <a:endParaRPr lang="zh-CN" altLang="en-US" kern="1200" dirty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929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4"/>
          <p:cNvSpPr txBox="1">
            <a:spLocks noGrp="1"/>
          </p:cNvSpPr>
          <p:nvPr/>
        </p:nvSpPr>
        <p:spPr bwMode="auto">
          <a:xfrm>
            <a:off x="4648200" y="6524626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898" y="1658809"/>
            <a:ext cx="2320766" cy="396000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graphicFrame>
        <p:nvGraphicFramePr>
          <p:cNvPr id="12" name="图示 11"/>
          <p:cNvGraphicFramePr/>
          <p:nvPr>
            <p:extLst>
              <p:ext uri="{D42A27DB-BD31-4B8C-83A1-F6EECF244321}">
                <p14:modId xmlns:p14="http://schemas.microsoft.com/office/powerpoint/2010/main" val="2201353138"/>
              </p:ext>
            </p:extLst>
          </p:nvPr>
        </p:nvGraphicFramePr>
        <p:xfrm>
          <a:off x="1775520" y="5877272"/>
          <a:ext cx="8892480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右箭头 12"/>
          <p:cNvSpPr/>
          <p:nvPr/>
        </p:nvSpPr>
        <p:spPr bwMode="auto">
          <a:xfrm>
            <a:off x="7681149" y="3727944"/>
            <a:ext cx="575091" cy="311394"/>
          </a:xfrm>
          <a:prstGeom prst="rightArrow">
            <a:avLst/>
          </a:prstGeom>
          <a:solidFill>
            <a:srgbClr val="00B050"/>
          </a:solidFill>
          <a:ln w="3175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1" lang="zh-CN" altLang="en-US">
              <a:ln>
                <a:solidFill>
                  <a:srgbClr val="00B050"/>
                </a:solidFill>
              </a:ln>
              <a:solidFill>
                <a:srgbClr val="00B050"/>
              </a:solidFill>
              <a:ea typeface="新細明體" pitchFamily="18" charset="-120"/>
            </a:endParaRPr>
          </a:p>
        </p:txBody>
      </p:sp>
      <p:sp>
        <p:nvSpPr>
          <p:cNvPr id="14" name="右箭头 13"/>
          <p:cNvSpPr/>
          <p:nvPr/>
        </p:nvSpPr>
        <p:spPr bwMode="auto">
          <a:xfrm>
            <a:off x="4440789" y="3717032"/>
            <a:ext cx="575091" cy="311394"/>
          </a:xfrm>
          <a:prstGeom prst="rightArrow">
            <a:avLst/>
          </a:prstGeom>
          <a:solidFill>
            <a:srgbClr val="00B050"/>
          </a:solidFill>
          <a:ln w="3175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1" lang="zh-CN" altLang="en-US">
              <a:ln>
                <a:solidFill>
                  <a:srgbClr val="00B050"/>
                </a:solidFill>
              </a:ln>
              <a:solidFill>
                <a:srgbClr val="00B050"/>
              </a:solidFill>
              <a:ea typeface="新細明體" pitchFamily="18" charset="-12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18" y="1661889"/>
            <a:ext cx="2230986" cy="3960000"/>
          </a:xfrm>
          <a:prstGeom prst="rect">
            <a:avLst/>
          </a:prstGeom>
        </p:spPr>
      </p:pic>
      <p:pic>
        <p:nvPicPr>
          <p:cNvPr id="16" name="图片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2345" y="1658809"/>
            <a:ext cx="2363815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标题 1"/>
          <p:cNvSpPr txBox="1">
            <a:spLocks/>
          </p:cNvSpPr>
          <p:nvPr/>
        </p:nvSpPr>
        <p:spPr bwMode="auto">
          <a:xfrm>
            <a:off x="1199456" y="837084"/>
            <a:ext cx="8001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u"/>
            </a:pPr>
            <a:r>
              <a:rPr lang="zh-CN" altLang="en-US" sz="2000" b="0" kern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微</a:t>
            </a:r>
            <a:r>
              <a:rPr lang="zh-CN" altLang="en-US" sz="2000" b="0" kern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信认证</a:t>
            </a:r>
            <a:r>
              <a:rPr lang="en-US" altLang="zh-CN" sz="2000" b="0" kern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2000" b="0" kern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首次认证</a:t>
            </a:r>
            <a:endParaRPr lang="zh-CN" altLang="en-US" sz="2000" b="0" kern="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标题 2"/>
          <p:cNvSpPr txBox="1">
            <a:spLocks/>
          </p:cNvSpPr>
          <p:nvPr/>
        </p:nvSpPr>
        <p:spPr bwMode="auto">
          <a:xfrm>
            <a:off x="551384" y="295121"/>
            <a:ext cx="10668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云平台及手机</a:t>
            </a:r>
            <a:r>
              <a:rPr lang="en-US" altLang="zh-CN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APP</a:t>
            </a:r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应用</a:t>
            </a:r>
            <a:endParaRPr lang="zh-CN" altLang="en-US" kern="1200" dirty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43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3" name="页脚占位符 4"/>
          <p:cNvSpPr txBox="1">
            <a:spLocks noGrp="1"/>
          </p:cNvSpPr>
          <p:nvPr/>
        </p:nvSpPr>
        <p:spPr bwMode="auto">
          <a:xfrm>
            <a:off x="4648200" y="6524626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6178821" y="1988840"/>
            <a:ext cx="3687169" cy="1046813"/>
          </a:xfrm>
          <a:custGeom>
            <a:avLst/>
            <a:gdLst>
              <a:gd name="connsiteX0" fmla="*/ 0 w 3687169"/>
              <a:gd name="connsiteY0" fmla="*/ 0 h 1046811"/>
              <a:gd name="connsiteX1" fmla="*/ 3163764 w 3687169"/>
              <a:gd name="connsiteY1" fmla="*/ 0 h 1046811"/>
              <a:gd name="connsiteX2" fmla="*/ 3687169 w 3687169"/>
              <a:gd name="connsiteY2" fmla="*/ 523406 h 1046811"/>
              <a:gd name="connsiteX3" fmla="*/ 3163764 w 3687169"/>
              <a:gd name="connsiteY3" fmla="*/ 1046811 h 1046811"/>
              <a:gd name="connsiteX4" fmla="*/ 0 w 3687169"/>
              <a:gd name="connsiteY4" fmla="*/ 1046811 h 1046811"/>
              <a:gd name="connsiteX5" fmla="*/ 0 w 3687169"/>
              <a:gd name="connsiteY5" fmla="*/ 0 h 10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7169" h="1046811">
                <a:moveTo>
                  <a:pt x="3687169" y="1046810"/>
                </a:moveTo>
                <a:lnTo>
                  <a:pt x="523405" y="1046810"/>
                </a:lnTo>
                <a:lnTo>
                  <a:pt x="0" y="523405"/>
                </a:lnTo>
                <a:lnTo>
                  <a:pt x="523405" y="1"/>
                </a:lnTo>
                <a:lnTo>
                  <a:pt x="3687169" y="1"/>
                </a:lnTo>
                <a:lnTo>
                  <a:pt x="3687169" y="10468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854" tIns="60961" rIns="113792" bIns="60960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latin typeface="宋体" pitchFamily="2" charset="-122"/>
                <a:ea typeface="宋体" pitchFamily="2" charset="-122"/>
              </a:rPr>
              <a:t>推送</a:t>
            </a:r>
            <a:r>
              <a:rPr lang="zh-CN" altLang="en-US" sz="1600" b="1" dirty="0">
                <a:latin typeface="宋体" pitchFamily="2" charset="-122"/>
                <a:ea typeface="宋体" pitchFamily="2" charset="-122"/>
              </a:rPr>
              <a:t>园区</a:t>
            </a:r>
            <a:r>
              <a:rPr lang="zh-CN" sz="1600" b="1" kern="1200" dirty="0" smtClean="0">
                <a:latin typeface="宋体" pitchFamily="2" charset="-122"/>
                <a:ea typeface="宋体" pitchFamily="2" charset="-122"/>
              </a:rPr>
              <a:t>的品牌资讯、</a:t>
            </a:r>
            <a:r>
              <a:rPr lang="zh-CN" altLang="en-US" sz="1600" b="1" kern="1200" dirty="0" smtClean="0">
                <a:solidFill>
                  <a:srgbClr val="A70000"/>
                </a:solidFill>
                <a:latin typeface="宋体" pitchFamily="2" charset="-122"/>
                <a:ea typeface="宋体" pitchFamily="2" charset="-122"/>
              </a:rPr>
              <a:t>店铺导航、店铺信息查询</a:t>
            </a:r>
            <a:r>
              <a:rPr lang="zh-CN" sz="1600" b="1" kern="1200" dirty="0" smtClean="0">
                <a:latin typeface="宋体" pitchFamily="2" charset="-122"/>
                <a:ea typeface="宋体" pitchFamily="2" charset="-122"/>
              </a:rPr>
              <a:t>等</a:t>
            </a:r>
            <a:endParaRPr lang="zh-CN" altLang="en-US" sz="1600" b="1" kern="12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904546" y="2289861"/>
            <a:ext cx="448258" cy="448251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任意多边形 5"/>
          <p:cNvSpPr/>
          <p:nvPr/>
        </p:nvSpPr>
        <p:spPr>
          <a:xfrm>
            <a:off x="6131109" y="3418769"/>
            <a:ext cx="3687169" cy="773634"/>
          </a:xfrm>
          <a:custGeom>
            <a:avLst/>
            <a:gdLst>
              <a:gd name="connsiteX0" fmla="*/ 0 w 3687169"/>
              <a:gd name="connsiteY0" fmla="*/ 0 h 773633"/>
              <a:gd name="connsiteX1" fmla="*/ 3300353 w 3687169"/>
              <a:gd name="connsiteY1" fmla="*/ 0 h 773633"/>
              <a:gd name="connsiteX2" fmla="*/ 3687169 w 3687169"/>
              <a:gd name="connsiteY2" fmla="*/ 386817 h 773633"/>
              <a:gd name="connsiteX3" fmla="*/ 3300353 w 3687169"/>
              <a:gd name="connsiteY3" fmla="*/ 773633 h 773633"/>
              <a:gd name="connsiteX4" fmla="*/ 0 w 3687169"/>
              <a:gd name="connsiteY4" fmla="*/ 773633 h 773633"/>
              <a:gd name="connsiteX5" fmla="*/ 0 w 3687169"/>
              <a:gd name="connsiteY5" fmla="*/ 0 h 77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7169" h="773633">
                <a:moveTo>
                  <a:pt x="3687169" y="773632"/>
                </a:moveTo>
                <a:lnTo>
                  <a:pt x="386816" y="773632"/>
                </a:lnTo>
                <a:lnTo>
                  <a:pt x="0" y="386816"/>
                </a:lnTo>
                <a:lnTo>
                  <a:pt x="386816" y="1"/>
                </a:lnTo>
                <a:lnTo>
                  <a:pt x="3687169" y="1"/>
                </a:lnTo>
                <a:lnTo>
                  <a:pt x="3687169" y="77363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4559" tIns="60960" rIns="113792" bIns="6096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latin typeface="宋体" pitchFamily="2" charset="-122"/>
                <a:ea typeface="宋体" pitchFamily="2" charset="-122"/>
              </a:rPr>
              <a:t>停车查找：方便车主反向寻车</a:t>
            </a:r>
            <a:endParaRPr lang="zh-CN" altLang="en-US" sz="1600" b="1" kern="12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904546" y="3621588"/>
            <a:ext cx="448258" cy="448251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任意多边形 9"/>
          <p:cNvSpPr/>
          <p:nvPr/>
        </p:nvSpPr>
        <p:spPr>
          <a:xfrm>
            <a:off x="6203082" y="4653136"/>
            <a:ext cx="3687169" cy="773634"/>
          </a:xfrm>
          <a:custGeom>
            <a:avLst/>
            <a:gdLst>
              <a:gd name="connsiteX0" fmla="*/ 0 w 3687169"/>
              <a:gd name="connsiteY0" fmla="*/ 0 h 773633"/>
              <a:gd name="connsiteX1" fmla="*/ 3300353 w 3687169"/>
              <a:gd name="connsiteY1" fmla="*/ 0 h 773633"/>
              <a:gd name="connsiteX2" fmla="*/ 3687169 w 3687169"/>
              <a:gd name="connsiteY2" fmla="*/ 386817 h 773633"/>
              <a:gd name="connsiteX3" fmla="*/ 3300353 w 3687169"/>
              <a:gd name="connsiteY3" fmla="*/ 773633 h 773633"/>
              <a:gd name="connsiteX4" fmla="*/ 0 w 3687169"/>
              <a:gd name="connsiteY4" fmla="*/ 773633 h 773633"/>
              <a:gd name="connsiteX5" fmla="*/ 0 w 3687169"/>
              <a:gd name="connsiteY5" fmla="*/ 0 h 77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7169" h="773633">
                <a:moveTo>
                  <a:pt x="3687169" y="773632"/>
                </a:moveTo>
                <a:lnTo>
                  <a:pt x="386816" y="773632"/>
                </a:lnTo>
                <a:lnTo>
                  <a:pt x="0" y="386816"/>
                </a:lnTo>
                <a:lnTo>
                  <a:pt x="386816" y="1"/>
                </a:lnTo>
                <a:lnTo>
                  <a:pt x="3687169" y="1"/>
                </a:lnTo>
                <a:lnTo>
                  <a:pt x="3687169" y="77363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4559" tIns="60961" rIns="113792" bIns="60960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latin typeface="宋体" pitchFamily="2" charset="-122"/>
                <a:ea typeface="宋体" pitchFamily="2" charset="-122"/>
              </a:rPr>
              <a:t>客服中心：增强</a:t>
            </a:r>
            <a:r>
              <a:rPr lang="zh-CN" altLang="en-US" sz="1600" b="1" dirty="0" smtClean="0">
                <a:latin typeface="宋体" pitchFamily="2" charset="-122"/>
                <a:ea typeface="宋体" pitchFamily="2" charset="-122"/>
              </a:rPr>
              <a:t>物业</a:t>
            </a:r>
            <a:r>
              <a:rPr lang="zh-CN" altLang="en-US" sz="1600" b="1" kern="1200" dirty="0" smtClean="0">
                <a:latin typeface="宋体" pitchFamily="2" charset="-122"/>
                <a:ea typeface="宋体" pitchFamily="2" charset="-122"/>
              </a:rPr>
              <a:t>与商户及顾客的粘连度</a:t>
            </a:r>
            <a:endParaRPr lang="zh-CN" altLang="en-US" sz="1600" b="1" kern="12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904546" y="4823727"/>
            <a:ext cx="448258" cy="448251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标题 1"/>
          <p:cNvSpPr txBox="1">
            <a:spLocks/>
          </p:cNvSpPr>
          <p:nvPr/>
        </p:nvSpPr>
        <p:spPr bwMode="auto">
          <a:xfrm>
            <a:off x="1199456" y="837084"/>
            <a:ext cx="8001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u"/>
            </a:pPr>
            <a:r>
              <a:rPr lang="zh-CN" altLang="en-US" sz="200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微信订阅号</a:t>
            </a:r>
            <a:endParaRPr lang="zh-CN" altLang="en-US" sz="2000" b="0" kern="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628799"/>
            <a:ext cx="2592288" cy="4608513"/>
          </a:xfrm>
          <a:prstGeom prst="rect">
            <a:avLst/>
          </a:prstGeom>
        </p:spPr>
      </p:pic>
      <p:sp>
        <p:nvSpPr>
          <p:cNvPr id="7" name="标题 2"/>
          <p:cNvSpPr txBox="1">
            <a:spLocks/>
          </p:cNvSpPr>
          <p:nvPr/>
        </p:nvSpPr>
        <p:spPr bwMode="auto">
          <a:xfrm>
            <a:off x="551384" y="295121"/>
            <a:ext cx="10668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云平台及手机</a:t>
            </a:r>
            <a:r>
              <a:rPr lang="en-US" altLang="zh-CN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APP</a:t>
            </a:r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应用</a:t>
            </a:r>
            <a:endParaRPr lang="zh-CN" altLang="en-US" kern="1200" dirty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003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0" dirty="0">
                <a:latin typeface="微软雅黑" pitchFamily="34" charset="-122"/>
                <a:ea typeface="微软雅黑" pitchFamily="34" charset="-122"/>
              </a:rPr>
              <a:t>公司</a:t>
            </a:r>
            <a:r>
              <a:rPr lang="zh-CN" altLang="en-US" b="0" dirty="0" smtClean="0">
                <a:latin typeface="微软雅黑" pitchFamily="34" charset="-122"/>
                <a:ea typeface="微软雅黑" pitchFamily="34" charset="-122"/>
              </a:rPr>
              <a:t>简介</a:t>
            </a:r>
            <a:endParaRPr lang="zh-CN" altLang="en-US" dirty="0"/>
          </a:p>
        </p:txBody>
      </p:sp>
      <p:sp>
        <p:nvSpPr>
          <p:cNvPr id="5" name="页脚占位符 4"/>
          <p:cNvSpPr txBox="1">
            <a:spLocks noGrp="1"/>
          </p:cNvSpPr>
          <p:nvPr/>
        </p:nvSpPr>
        <p:spPr bwMode="auto">
          <a:xfrm>
            <a:off x="4648200" y="6524652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81791" y="5445250"/>
            <a:ext cx="8976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华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速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达一直努力推进行业的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化、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化发展，并且致力于精简、高效的行业物联网智能化解决方案。公司率先在行业推出物联网智慧园区解决方案，包括：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IBMS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智慧园区管理系统、云园区平台及掌上园区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、全光智慧园区硬件平台三部分，可极大的提升园区智能化的稳定性、物业管理的先进性，提升业主对于园区智能化的感知度，从而提升楼盘形象，提升开发商品牌形象。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690" y="1556794"/>
            <a:ext cx="8492655" cy="374912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581791" y="982611"/>
            <a:ext cx="8976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安徽华速达电子科技有限公司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是一家集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物联网应用、通信集成及专业服务于一体的高科技公司，注册资金为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1001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万元，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公司总部位于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安徽安徽。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774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1" name="Rectangle 2"/>
          <p:cNvSpPr>
            <a:spLocks noChangeArrowheads="1"/>
          </p:cNvSpPr>
          <p:nvPr/>
        </p:nvSpPr>
        <p:spPr bwMode="auto">
          <a:xfrm>
            <a:off x="398462" y="228600"/>
            <a:ext cx="6777657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zh-CN" altLang="en-US" sz="3600" b="1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智慧园区解决</a:t>
            </a:r>
            <a:r>
              <a:rPr lang="zh-CN" altLang="en-US" sz="3600" b="1" dirty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方案架构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908785" y="564622"/>
            <a:ext cx="10636968" cy="4539832"/>
            <a:chOff x="908785" y="564622"/>
            <a:chExt cx="10636968" cy="4539832"/>
          </a:xfrm>
        </p:grpSpPr>
        <p:sp>
          <p:nvSpPr>
            <p:cNvPr id="6" name="立方体 5"/>
            <p:cNvSpPr/>
            <p:nvPr/>
          </p:nvSpPr>
          <p:spPr bwMode="auto">
            <a:xfrm>
              <a:off x="908785" y="4181048"/>
              <a:ext cx="10008034" cy="923406"/>
            </a:xfrm>
            <a:prstGeom prst="cube">
              <a:avLst/>
            </a:prstGeom>
            <a:solidFill>
              <a:srgbClr val="FFC000"/>
            </a:solidFill>
            <a:ln w="9525" cap="flat" cmpd="sng" algn="ctr">
              <a:solidFill>
                <a:schemeClr val="tx1">
                  <a:alpha val="99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200" b="1" i="0" u="none" strike="noStrike" cap="none" normalizeH="0" baseline="30000" smtClean="0">
                <a:ln>
                  <a:noFill/>
                </a:ln>
                <a:solidFill>
                  <a:srgbClr val="CC3300"/>
                </a:solidFill>
                <a:effectLst/>
                <a:latin typeface="微软雅黑" pitchFamily="34" charset="-122"/>
                <a:ea typeface="宋体" pitchFamily="2" charset="-122"/>
              </a:endParaRPr>
            </a:p>
          </p:txBody>
        </p:sp>
        <p:sp>
          <p:nvSpPr>
            <p:cNvPr id="36" name="立方体 35"/>
            <p:cNvSpPr/>
            <p:nvPr/>
          </p:nvSpPr>
          <p:spPr>
            <a:xfrm>
              <a:off x="9419519" y="2524866"/>
              <a:ext cx="827017" cy="1424419"/>
            </a:xfrm>
            <a:prstGeom prst="cube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spAutoFit/>
            </a:bodyPr>
            <a:lstStyle/>
            <a:p>
              <a:pPr marL="0" marR="0" indent="0" algn="ctr" defTabSz="914400" rtl="0" eaLnBrk="0" fontAlgn="b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200" b="1" i="0" u="none" strike="noStrike" cap="none" normalizeH="0" baseline="30000" smtClean="0">
                <a:ln>
                  <a:noFill/>
                </a:ln>
                <a:solidFill>
                  <a:srgbClr val="CC3300"/>
                </a:solidFill>
                <a:effectLst/>
                <a:latin typeface="微软雅黑" pitchFamily="34" charset="-122"/>
                <a:ea typeface="宋体" pitchFamily="2" charset="-122"/>
              </a:endParaRPr>
            </a:p>
          </p:txBody>
        </p:sp>
        <p:sp>
          <p:nvSpPr>
            <p:cNvPr id="40" name="立方体 39"/>
            <p:cNvSpPr/>
            <p:nvPr/>
          </p:nvSpPr>
          <p:spPr>
            <a:xfrm>
              <a:off x="8256240" y="2524865"/>
              <a:ext cx="827017" cy="1424419"/>
            </a:xfrm>
            <a:prstGeom prst="cube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spAutoFit/>
            </a:bodyPr>
            <a:lstStyle/>
            <a:p>
              <a:pPr marL="0" marR="0" indent="0" algn="ctr" defTabSz="914400" rtl="0" eaLnBrk="0" fontAlgn="b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200" b="1" i="0" u="none" strike="noStrike" cap="none" normalizeH="0" baseline="30000" smtClean="0">
                <a:ln>
                  <a:noFill/>
                </a:ln>
                <a:solidFill>
                  <a:srgbClr val="CC3300"/>
                </a:solidFill>
                <a:effectLst/>
                <a:latin typeface="微软雅黑" pitchFamily="34" charset="-122"/>
                <a:ea typeface="宋体" pitchFamily="2" charset="-122"/>
              </a:endParaRPr>
            </a:p>
          </p:txBody>
        </p:sp>
        <p:sp>
          <p:nvSpPr>
            <p:cNvPr id="42" name="立方体 41"/>
            <p:cNvSpPr/>
            <p:nvPr/>
          </p:nvSpPr>
          <p:spPr>
            <a:xfrm>
              <a:off x="7032104" y="2524865"/>
              <a:ext cx="827017" cy="1424419"/>
            </a:xfrm>
            <a:prstGeom prst="cube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spAutoFit/>
            </a:bodyPr>
            <a:lstStyle/>
            <a:p>
              <a:pPr marL="0" marR="0" indent="0" algn="ctr" defTabSz="914400" rtl="0" eaLnBrk="0" fontAlgn="b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200" b="1" i="0" u="none" strike="noStrike" cap="none" normalizeH="0" baseline="30000" smtClean="0">
                <a:ln>
                  <a:noFill/>
                </a:ln>
                <a:solidFill>
                  <a:srgbClr val="CC3300"/>
                </a:solidFill>
                <a:effectLst/>
                <a:latin typeface="微软雅黑" pitchFamily="34" charset="-122"/>
                <a:ea typeface="宋体" pitchFamily="2" charset="-122"/>
              </a:endParaRPr>
            </a:p>
          </p:txBody>
        </p:sp>
        <p:sp>
          <p:nvSpPr>
            <p:cNvPr id="43" name="立方体 42"/>
            <p:cNvSpPr/>
            <p:nvPr/>
          </p:nvSpPr>
          <p:spPr>
            <a:xfrm>
              <a:off x="5845047" y="2524864"/>
              <a:ext cx="827017" cy="1424419"/>
            </a:xfrm>
            <a:prstGeom prst="cube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spAutoFit/>
            </a:bodyPr>
            <a:lstStyle/>
            <a:p>
              <a:pPr marL="0" marR="0" indent="0" algn="ctr" defTabSz="914400" rtl="0" eaLnBrk="0" fontAlgn="b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200" b="1" i="0" u="none" strike="noStrike" cap="none" normalizeH="0" baseline="30000" smtClean="0">
                <a:ln>
                  <a:noFill/>
                </a:ln>
                <a:solidFill>
                  <a:srgbClr val="CC3300"/>
                </a:solidFill>
                <a:effectLst/>
                <a:latin typeface="微软雅黑" pitchFamily="34" charset="-122"/>
                <a:ea typeface="宋体" pitchFamily="2" charset="-122"/>
              </a:endParaRPr>
            </a:p>
          </p:txBody>
        </p:sp>
        <p:sp>
          <p:nvSpPr>
            <p:cNvPr id="32" name="立方体 31"/>
            <p:cNvSpPr/>
            <p:nvPr/>
          </p:nvSpPr>
          <p:spPr>
            <a:xfrm>
              <a:off x="4652123" y="2524865"/>
              <a:ext cx="827017" cy="1424419"/>
            </a:xfrm>
            <a:prstGeom prst="cube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spAutoFit/>
            </a:bodyPr>
            <a:lstStyle/>
            <a:p>
              <a:pPr marL="0" marR="0" indent="0" algn="ctr" defTabSz="914400" rtl="0" eaLnBrk="0" fontAlgn="b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200" b="1" i="0" u="none" strike="noStrike" cap="none" normalizeH="0" baseline="30000" smtClean="0">
                <a:ln>
                  <a:noFill/>
                </a:ln>
                <a:solidFill>
                  <a:srgbClr val="CC3300"/>
                </a:solidFill>
                <a:effectLst/>
                <a:latin typeface="微软雅黑" pitchFamily="34" charset="-122"/>
                <a:ea typeface="宋体" pitchFamily="2" charset="-122"/>
              </a:endParaRPr>
            </a:p>
          </p:txBody>
        </p:sp>
        <p:sp>
          <p:nvSpPr>
            <p:cNvPr id="34" name="立方体 33"/>
            <p:cNvSpPr/>
            <p:nvPr/>
          </p:nvSpPr>
          <p:spPr>
            <a:xfrm>
              <a:off x="3427987" y="2524864"/>
              <a:ext cx="827017" cy="1424419"/>
            </a:xfrm>
            <a:prstGeom prst="cube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spAutoFit/>
            </a:bodyPr>
            <a:lstStyle/>
            <a:p>
              <a:pPr marL="0" marR="0" indent="0" algn="ctr" defTabSz="914400" rtl="0" eaLnBrk="0" fontAlgn="b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200" b="1" i="0" u="none" strike="noStrike" cap="none" normalizeH="0" baseline="30000" smtClean="0">
                <a:ln>
                  <a:noFill/>
                </a:ln>
                <a:solidFill>
                  <a:srgbClr val="CC3300"/>
                </a:solidFill>
                <a:effectLst/>
                <a:latin typeface="微软雅黑" pitchFamily="34" charset="-122"/>
                <a:ea typeface="宋体" pitchFamily="2" charset="-122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3572003" y="2728178"/>
              <a:ext cx="4895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防盗报警</a:t>
              </a:r>
              <a:endParaRPr lang="zh-CN" altLang="en-US" dirty="0"/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4796139" y="2716748"/>
              <a:ext cx="4895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门禁管理</a:t>
              </a:r>
              <a:endParaRPr lang="zh-CN" altLang="en-US" dirty="0"/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5944153" y="2703413"/>
              <a:ext cx="4895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远程抄表</a:t>
              </a:r>
              <a:endParaRPr lang="zh-CN" altLang="en-US" dirty="0"/>
            </a:p>
          </p:txBody>
        </p:sp>
        <p:sp>
          <p:nvSpPr>
            <p:cNvPr id="98" name="文本框 97"/>
            <p:cNvSpPr txBox="1"/>
            <p:nvPr/>
          </p:nvSpPr>
          <p:spPr>
            <a:xfrm>
              <a:off x="7126414" y="2691983"/>
              <a:ext cx="4895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ym typeface="+mn-ea"/>
                </a:rPr>
                <a:t>信息发布</a:t>
              </a:r>
              <a:endParaRPr lang="zh-CN" altLang="en-US" dirty="0"/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8377954" y="2679283"/>
              <a:ext cx="4895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广播系统</a:t>
              </a:r>
              <a:endParaRPr lang="zh-CN" altLang="en-US" dirty="0"/>
            </a:p>
          </p:txBody>
        </p:sp>
        <p:sp>
          <p:nvSpPr>
            <p:cNvPr id="104" name="文本框 103"/>
            <p:cNvSpPr txBox="1"/>
            <p:nvPr/>
          </p:nvSpPr>
          <p:spPr>
            <a:xfrm>
              <a:off x="9552384" y="2678648"/>
              <a:ext cx="4895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停车管理</a:t>
              </a:r>
              <a:endParaRPr lang="zh-CN" altLang="en-US" dirty="0"/>
            </a:p>
          </p:txBody>
        </p:sp>
        <p:sp>
          <p:nvSpPr>
            <p:cNvPr id="31" name="立方体 30"/>
            <p:cNvSpPr/>
            <p:nvPr/>
          </p:nvSpPr>
          <p:spPr>
            <a:xfrm>
              <a:off x="2240930" y="2516788"/>
              <a:ext cx="827017" cy="1424419"/>
            </a:xfrm>
            <a:prstGeom prst="cube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spAutoFit/>
            </a:bodyPr>
            <a:lstStyle/>
            <a:p>
              <a:pPr marL="0" marR="0" indent="0" algn="ctr" defTabSz="914400" rtl="0" eaLnBrk="0" fontAlgn="b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200" b="1" i="0" u="none" strike="noStrike" cap="none" normalizeH="0" baseline="30000" smtClean="0">
                <a:ln>
                  <a:noFill/>
                </a:ln>
                <a:solidFill>
                  <a:srgbClr val="CC3300"/>
                </a:solidFill>
                <a:effectLst/>
                <a:latin typeface="微软雅黑" pitchFamily="34" charset="-122"/>
                <a:ea typeface="宋体" pitchFamily="2" charset="-122"/>
              </a:endParaRPr>
            </a:p>
          </p:txBody>
        </p:sp>
        <p:sp>
          <p:nvSpPr>
            <p:cNvPr id="2" name="立方体 1"/>
            <p:cNvSpPr/>
            <p:nvPr/>
          </p:nvSpPr>
          <p:spPr>
            <a:xfrm>
              <a:off x="1089825" y="2524863"/>
              <a:ext cx="827017" cy="1424419"/>
            </a:xfrm>
            <a:prstGeom prst="cube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spAutoFit/>
            </a:bodyPr>
            <a:lstStyle/>
            <a:p>
              <a:pPr marL="0" marR="0" indent="0" algn="ctr" defTabSz="914400" rtl="0" eaLnBrk="0" fontAlgn="b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200" b="1" i="0" u="none" strike="noStrike" cap="none" normalizeH="0" baseline="30000" smtClean="0">
                <a:ln>
                  <a:noFill/>
                </a:ln>
                <a:solidFill>
                  <a:srgbClr val="CC3300"/>
                </a:solidFill>
                <a:effectLst/>
                <a:latin typeface="微软雅黑" pitchFamily="34" charset="-122"/>
                <a:ea typeface="宋体" pitchFamily="2" charset="-122"/>
              </a:endParaRPr>
            </a:p>
          </p:txBody>
        </p:sp>
        <p:pic>
          <p:nvPicPr>
            <p:cNvPr id="33797" name="Picture 2" descr="云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08785" y="1013688"/>
              <a:ext cx="4615815" cy="1148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文本框 8"/>
            <p:cNvSpPr txBox="1"/>
            <p:nvPr/>
          </p:nvSpPr>
          <p:spPr>
            <a:xfrm>
              <a:off x="4261056" y="4541088"/>
              <a:ext cx="2767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>
                  <a:latin typeface="微软雅黑" charset="0"/>
                  <a:ea typeface="微软雅黑" charset="0"/>
                  <a:sym typeface="+mn-ea"/>
                </a:rPr>
                <a:t>全光纤</a:t>
              </a:r>
              <a:r>
                <a:rPr lang="zh-CN" altLang="en-US" sz="1800" dirty="0" smtClean="0">
                  <a:latin typeface="微软雅黑" charset="0"/>
                  <a:ea typeface="微软雅黑" charset="0"/>
                  <a:sym typeface="+mn-ea"/>
                </a:rPr>
                <a:t>智慧</a:t>
              </a:r>
              <a:r>
                <a:rPr lang="zh-CN" altLang="en-US" dirty="0">
                  <a:latin typeface="微软雅黑" charset="0"/>
                  <a:ea typeface="微软雅黑" charset="0"/>
                  <a:sym typeface="+mn-ea"/>
                </a:rPr>
                <a:t>园区</a:t>
              </a:r>
              <a:r>
                <a:rPr lang="zh-CN" altLang="en-US" sz="1800" dirty="0" smtClean="0">
                  <a:latin typeface="微软雅黑" charset="0"/>
                  <a:ea typeface="微软雅黑" charset="0"/>
                  <a:sym typeface="+mn-ea"/>
                </a:rPr>
                <a:t>接入</a:t>
              </a:r>
              <a:r>
                <a:rPr lang="zh-CN" altLang="en-US" sz="1800" dirty="0">
                  <a:latin typeface="微软雅黑" charset="0"/>
                  <a:ea typeface="微软雅黑" charset="0"/>
                  <a:sym typeface="+mn-ea"/>
                </a:rPr>
                <a:t>平台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183423" y="2741513"/>
              <a:ext cx="489585" cy="1207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>
                  <a:latin typeface="+mn-ea"/>
                  <a:ea typeface="+mn-ea"/>
                </a:rPr>
                <a:t>监控系统</a:t>
              </a: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2347867" y="2740878"/>
              <a:ext cx="4895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周界防范</a:t>
              </a:r>
              <a:endParaRPr lang="zh-CN" altLang="en-US" dirty="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16842" y="1380078"/>
              <a:ext cx="2807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IBMS</a:t>
              </a:r>
              <a:r>
                <a:rPr lang="zh-CN" altLang="en-US" dirty="0" smtClean="0"/>
                <a:t>智慧</a:t>
              </a:r>
              <a:r>
                <a:rPr lang="zh-CN" altLang="en-US" dirty="0"/>
                <a:t>园区</a:t>
              </a:r>
              <a:r>
                <a:rPr lang="en-US" altLang="zh-CN" dirty="0" smtClean="0"/>
                <a:t>“</a:t>
              </a:r>
              <a:r>
                <a:rPr lang="zh-CN" altLang="en-US" dirty="0"/>
                <a:t>管理平台</a:t>
              </a:r>
              <a:r>
                <a:rPr lang="en-US" altLang="zh-CN" dirty="0"/>
                <a:t>”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64152" y="1407056"/>
              <a:ext cx="2011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智慧</a:t>
              </a:r>
              <a:r>
                <a:rPr lang="zh-CN" altLang="en-US" dirty="0"/>
                <a:t>园区</a:t>
              </a:r>
              <a:r>
                <a:rPr lang="en-US" altLang="zh-CN" dirty="0" smtClean="0"/>
                <a:t>“</a:t>
              </a:r>
              <a:r>
                <a:rPr lang="zh-CN" altLang="en-US" dirty="0"/>
                <a:t>云平台</a:t>
              </a:r>
              <a:r>
                <a:rPr lang="en-US" altLang="zh-CN" dirty="0"/>
                <a:t>”</a:t>
              </a:r>
            </a:p>
          </p:txBody>
        </p:sp>
        <p:sp>
          <p:nvSpPr>
            <p:cNvPr id="149" name="Freeform 31"/>
            <p:cNvSpPr/>
            <p:nvPr/>
          </p:nvSpPr>
          <p:spPr bwMode="auto">
            <a:xfrm rot="1621860">
              <a:off x="5352508" y="1284198"/>
              <a:ext cx="1207771" cy="514985"/>
            </a:xfrm>
            <a:custGeom>
              <a:avLst/>
              <a:gdLst>
                <a:gd name="T0" fmla="*/ 0 w 576"/>
                <a:gd name="T1" fmla="*/ 2147483647 h 288"/>
                <a:gd name="T2" fmla="*/ 2147483647 w 576"/>
                <a:gd name="T3" fmla="*/ 2147483647 h 288"/>
                <a:gd name="T4" fmla="*/ 2147483647 w 576"/>
                <a:gd name="T5" fmla="*/ 2147483647 h 288"/>
                <a:gd name="T6" fmla="*/ 2147483647 w 576"/>
                <a:gd name="T7" fmla="*/ 0 h 288"/>
                <a:gd name="T8" fmla="*/ 2147483647 w 576"/>
                <a:gd name="T9" fmla="*/ 2147483647 h 288"/>
                <a:gd name="T10" fmla="*/ 2147483647 w 576"/>
                <a:gd name="T11" fmla="*/ 2147483647 h 288"/>
                <a:gd name="T12" fmla="*/ 0 w 576"/>
                <a:gd name="T13" fmla="*/ 2147483647 h 2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6"/>
                <a:gd name="T22" fmla="*/ 0 h 288"/>
                <a:gd name="T23" fmla="*/ 576 w 576"/>
                <a:gd name="T24" fmla="*/ 288 h 2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6" h="288">
                  <a:moveTo>
                    <a:pt x="0" y="288"/>
                  </a:moveTo>
                  <a:lnTo>
                    <a:pt x="336" y="48"/>
                  </a:lnTo>
                  <a:lnTo>
                    <a:pt x="288" y="192"/>
                  </a:lnTo>
                  <a:lnTo>
                    <a:pt x="576" y="0"/>
                  </a:lnTo>
                  <a:lnTo>
                    <a:pt x="240" y="288"/>
                  </a:lnTo>
                  <a:lnTo>
                    <a:pt x="264" y="152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92D050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 sz="14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" name="云形 4"/>
            <p:cNvSpPr/>
            <p:nvPr/>
          </p:nvSpPr>
          <p:spPr bwMode="auto">
            <a:xfrm>
              <a:off x="6629423" y="1204551"/>
              <a:ext cx="3783340" cy="744249"/>
            </a:xfrm>
            <a:prstGeom prst="cloud">
              <a:avLst/>
            </a:prstGeom>
            <a:noFill/>
            <a:ln w="50800" cap="flat" cmpd="sng" algn="ctr">
              <a:solidFill>
                <a:srgbClr val="002060">
                  <a:alpha val="99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marL="0" marR="0" indent="0" algn="ctr" defTabSz="914400" rtl="0" eaLnBrk="0" fontAlgn="b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200" b="1" i="0" u="none" strike="noStrike" cap="none" normalizeH="0" baseline="30000" smtClean="0">
                <a:ln>
                  <a:noFill/>
                </a:ln>
                <a:solidFill>
                  <a:srgbClr val="CC3300"/>
                </a:solidFill>
                <a:effectLst/>
                <a:latin typeface="微软雅黑" pitchFamily="34" charset="-122"/>
                <a:ea typeface="宋体" pitchFamily="2" charset="-122"/>
              </a:endParaRPr>
            </a:p>
          </p:txBody>
        </p:sp>
        <p:pic>
          <p:nvPicPr>
            <p:cNvPr id="3" name="图片 2" descr="屏幕剪辑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641" y="564622"/>
              <a:ext cx="1008112" cy="1215922"/>
            </a:xfrm>
            <a:prstGeom prst="rect">
              <a:avLst/>
            </a:prstGeom>
          </p:spPr>
        </p:pic>
        <p:sp>
          <p:nvSpPr>
            <p:cNvPr id="29" name="矩形 28"/>
            <p:cNvSpPr/>
            <p:nvPr/>
          </p:nvSpPr>
          <p:spPr bwMode="auto">
            <a:xfrm>
              <a:off x="10272464" y="2780928"/>
              <a:ext cx="1080120" cy="537783"/>
            </a:xfrm>
            <a:prstGeom prst="rect">
              <a:avLst/>
            </a:prstGeom>
            <a:noFill/>
            <a:ln w="12700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kumimoji="1" lang="en-US" altLang="zh-CN" sz="3200" dirty="0">
                  <a:ea typeface="新細明體" pitchFamily="18" charset="-120"/>
                </a:rPr>
                <a:t>……</a:t>
              </a:r>
              <a:endParaRPr kumimoji="1" lang="zh-CN" altLang="en-US" sz="3200" dirty="0">
                <a:ea typeface="新細明體" pitchFamily="18" charset="-120"/>
              </a:endParaRPr>
            </a:p>
          </p:txBody>
        </p:sp>
      </p:grpSp>
      <p:sp>
        <p:nvSpPr>
          <p:cNvPr id="30" name="页脚占位符 4"/>
          <p:cNvSpPr txBox="1">
            <a:spLocks noGrp="1"/>
          </p:cNvSpPr>
          <p:nvPr/>
        </p:nvSpPr>
        <p:spPr bwMode="auto">
          <a:xfrm>
            <a:off x="4648200" y="652464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195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标题 1"/>
          <p:cNvSpPr>
            <a:spLocks noGrp="1"/>
          </p:cNvSpPr>
          <p:nvPr>
            <p:ph type="title"/>
          </p:nvPr>
        </p:nvSpPr>
        <p:spPr>
          <a:xfrm>
            <a:off x="525275" y="260408"/>
            <a:ext cx="5721569" cy="647700"/>
          </a:xfrm>
        </p:spPr>
        <p:txBody>
          <a:bodyPr/>
          <a:lstStyle/>
          <a:p>
            <a:r>
              <a:rPr lang="zh-CN" altLang="en-US" dirty="0" smtClean="0">
                <a:solidFill>
                  <a:srgbClr val="A50021"/>
                </a:solidFill>
                <a:latin typeface="微软雅黑" pitchFamily="34" charset="-122"/>
                <a:ea typeface="微软雅黑" pitchFamily="34" charset="-122"/>
              </a:rPr>
              <a:t>全光智慧园区硬件平台</a:t>
            </a:r>
            <a:r>
              <a:rPr lang="en-US" altLang="zh-CN" sz="2400" b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2400" b="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</a:br>
            <a:endParaRPr lang="zh-CN" altLang="en-US" sz="1800" b="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45093" name="页脚占位符 4"/>
          <p:cNvSpPr txBox="1">
            <a:spLocks noGrp="1"/>
          </p:cNvSpPr>
          <p:nvPr/>
        </p:nvSpPr>
        <p:spPr bwMode="auto">
          <a:xfrm>
            <a:off x="4648200" y="652464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271467" y="692703"/>
            <a:ext cx="9505053" cy="5518820"/>
            <a:chOff x="1271467" y="692703"/>
            <a:chExt cx="9505053" cy="5518820"/>
          </a:xfrm>
        </p:grpSpPr>
        <p:sp>
          <p:nvSpPr>
            <p:cNvPr id="134" name="TextBox 59"/>
            <p:cNvSpPr txBox="1">
              <a:spLocks noChangeArrowheads="1"/>
            </p:cNvSpPr>
            <p:nvPr/>
          </p:nvSpPr>
          <p:spPr bwMode="auto">
            <a:xfrm>
              <a:off x="5298490" y="5903746"/>
              <a:ext cx="198575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物联网智能化平台</a:t>
              </a:r>
            </a:p>
          </p:txBody>
        </p:sp>
        <p:sp>
          <p:nvSpPr>
            <p:cNvPr id="164" name="TextBox 59"/>
            <p:cNvSpPr txBox="1">
              <a:spLocks noChangeArrowheads="1"/>
            </p:cNvSpPr>
            <p:nvPr/>
          </p:nvSpPr>
          <p:spPr bwMode="auto">
            <a:xfrm>
              <a:off x="2014902" y="5903745"/>
              <a:ext cx="198575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园区</a:t>
              </a:r>
              <a:r>
                <a:rPr lang="zh-CN" altLang="en-US" sz="1400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智能</a:t>
              </a:r>
              <a:r>
                <a:rPr lang="zh-CN" altLang="en-US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服务平台</a:t>
              </a:r>
            </a:p>
          </p:txBody>
        </p:sp>
        <p:sp>
          <p:nvSpPr>
            <p:cNvPr id="165" name="TextBox 59"/>
            <p:cNvSpPr txBox="1">
              <a:spLocks noChangeArrowheads="1"/>
            </p:cNvSpPr>
            <p:nvPr/>
          </p:nvSpPr>
          <p:spPr bwMode="auto">
            <a:xfrm>
              <a:off x="8197638" y="5903746"/>
              <a:ext cx="232089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完美兼容前端功能模块</a:t>
              </a: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1271467" y="692703"/>
              <a:ext cx="9505053" cy="5184583"/>
              <a:chOff x="1271467" y="692703"/>
              <a:chExt cx="9505053" cy="5184583"/>
            </a:xfrm>
          </p:grpSpPr>
          <p:sp>
            <p:nvSpPr>
              <p:cNvPr id="127" name="AutoShape 2"/>
              <p:cNvSpPr>
                <a:spLocks noChangeArrowheads="1"/>
              </p:cNvSpPr>
              <p:nvPr/>
            </p:nvSpPr>
            <p:spPr bwMode="auto">
              <a:xfrm>
                <a:off x="1305925" y="4567893"/>
                <a:ext cx="3508723" cy="695441"/>
              </a:xfrm>
              <a:prstGeom prst="parallelogram">
                <a:avLst>
                  <a:gd name="adj" fmla="val 110294"/>
                </a:avLst>
              </a:prstGeom>
              <a:solidFill>
                <a:srgbClr val="3366FF">
                  <a:alpha val="32941"/>
                </a:srgbClr>
              </a:solidFill>
              <a:ln w="28575" algn="ctr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lIns="91434" tIns="45717" rIns="91434" bIns="45717" anchor="ctr"/>
              <a:lstStyle/>
              <a:p>
                <a:pPr>
                  <a:spcBef>
                    <a:spcPct val="50000"/>
                  </a:spcBef>
                </a:pPr>
                <a:endParaRPr lang="zh-CN" altLang="en-US" sz="11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细黑"/>
                </a:endParaRPr>
              </a:p>
            </p:txBody>
          </p:sp>
          <p:pic>
            <p:nvPicPr>
              <p:cNvPr id="128" name="Picture 2" descr="云6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463485" y="2834625"/>
                <a:ext cx="3387279" cy="1285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35" name="直接连接符 86"/>
              <p:cNvCxnSpPr>
                <a:cxnSpLocks noChangeShapeType="1"/>
              </p:cNvCxnSpPr>
              <p:nvPr/>
            </p:nvCxnSpPr>
            <p:spPr bwMode="auto">
              <a:xfrm flipH="1">
                <a:off x="7570385" y="1301596"/>
                <a:ext cx="774611" cy="1057682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36" name="直接连接符 86"/>
              <p:cNvCxnSpPr>
                <a:cxnSpLocks noChangeShapeType="1"/>
              </p:cNvCxnSpPr>
              <p:nvPr/>
            </p:nvCxnSpPr>
            <p:spPr bwMode="auto">
              <a:xfrm flipH="1">
                <a:off x="7644242" y="2359293"/>
                <a:ext cx="617063" cy="9171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37" name="直接连接符 86"/>
              <p:cNvCxnSpPr>
                <a:cxnSpLocks noChangeShapeType="1"/>
              </p:cNvCxnSpPr>
              <p:nvPr/>
            </p:nvCxnSpPr>
            <p:spPr bwMode="auto">
              <a:xfrm flipH="1" flipV="1">
                <a:off x="7662289" y="2402076"/>
                <a:ext cx="530387" cy="996216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38" name="直接连接符 86"/>
              <p:cNvCxnSpPr>
                <a:cxnSpLocks noChangeShapeType="1"/>
              </p:cNvCxnSpPr>
              <p:nvPr/>
            </p:nvCxnSpPr>
            <p:spPr bwMode="auto">
              <a:xfrm flipH="1" flipV="1">
                <a:off x="7406279" y="3971795"/>
                <a:ext cx="759839" cy="226209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39" name="直接连接符 86"/>
              <p:cNvCxnSpPr>
                <a:cxnSpLocks noChangeShapeType="1"/>
              </p:cNvCxnSpPr>
              <p:nvPr/>
            </p:nvCxnSpPr>
            <p:spPr bwMode="auto">
              <a:xfrm flipH="1" flipV="1">
                <a:off x="7273339" y="3996256"/>
                <a:ext cx="987956" cy="1479533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40" name="TextBox 73"/>
              <p:cNvSpPr txBox="1">
                <a:spLocks noChangeArrowheads="1"/>
              </p:cNvSpPr>
              <p:nvPr/>
            </p:nvSpPr>
            <p:spPr bwMode="auto">
              <a:xfrm>
                <a:off x="2171937" y="5301442"/>
                <a:ext cx="2128627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kern="0" dirty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园区</a:t>
                </a:r>
                <a:r>
                  <a:rPr lang="zh-CN" altLang="en-US" sz="1200" kern="0" dirty="0" smtClea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数据</a:t>
                </a:r>
                <a:r>
                  <a:rPr lang="zh-CN" altLang="en-US" sz="1200" kern="0" dirty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服务中心</a:t>
                </a:r>
              </a:p>
            </p:txBody>
          </p:sp>
          <p:sp>
            <p:nvSpPr>
              <p:cNvPr id="143" name="TextBox 110"/>
              <p:cNvSpPr txBox="1">
                <a:spLocks noChangeArrowheads="1"/>
              </p:cNvSpPr>
              <p:nvPr/>
            </p:nvSpPr>
            <p:spPr bwMode="auto">
              <a:xfrm>
                <a:off x="2014902" y="3275730"/>
                <a:ext cx="17995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 smtClean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IBMS</a:t>
                </a:r>
                <a:r>
                  <a:rPr lang="zh-CN" altLang="en-US" b="1" dirty="0" smtClean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管理平台</a:t>
                </a:r>
                <a:endParaRPr lang="zh-CN" altLang="en-US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9" name="Freeform 31"/>
              <p:cNvSpPr>
                <a:spLocks/>
              </p:cNvSpPr>
              <p:nvPr/>
            </p:nvSpPr>
            <p:spPr bwMode="auto">
              <a:xfrm rot="19441860">
                <a:off x="3196510" y="4101705"/>
                <a:ext cx="446385" cy="181886"/>
              </a:xfrm>
              <a:custGeom>
                <a:avLst/>
                <a:gdLst>
                  <a:gd name="T0" fmla="*/ 0 w 576"/>
                  <a:gd name="T1" fmla="*/ 2147483647 h 288"/>
                  <a:gd name="T2" fmla="*/ 2147483647 w 576"/>
                  <a:gd name="T3" fmla="*/ 2147483647 h 288"/>
                  <a:gd name="T4" fmla="*/ 2147483647 w 576"/>
                  <a:gd name="T5" fmla="*/ 2147483647 h 288"/>
                  <a:gd name="T6" fmla="*/ 2147483647 w 576"/>
                  <a:gd name="T7" fmla="*/ 0 h 288"/>
                  <a:gd name="T8" fmla="*/ 2147483647 w 576"/>
                  <a:gd name="T9" fmla="*/ 2147483647 h 288"/>
                  <a:gd name="T10" fmla="*/ 2147483647 w 576"/>
                  <a:gd name="T11" fmla="*/ 2147483647 h 288"/>
                  <a:gd name="T12" fmla="*/ 0 w 576"/>
                  <a:gd name="T13" fmla="*/ 2147483647 h 2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76"/>
                  <a:gd name="T22" fmla="*/ 0 h 288"/>
                  <a:gd name="T23" fmla="*/ 576 w 576"/>
                  <a:gd name="T24" fmla="*/ 288 h 2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76" h="288">
                    <a:moveTo>
                      <a:pt x="0" y="288"/>
                    </a:moveTo>
                    <a:lnTo>
                      <a:pt x="336" y="48"/>
                    </a:lnTo>
                    <a:lnTo>
                      <a:pt x="288" y="192"/>
                    </a:lnTo>
                    <a:lnTo>
                      <a:pt x="576" y="0"/>
                    </a:lnTo>
                    <a:lnTo>
                      <a:pt x="240" y="288"/>
                    </a:lnTo>
                    <a:lnTo>
                      <a:pt x="264" y="152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8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 sz="12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0" name="Line 128"/>
              <p:cNvSpPr>
                <a:spLocks noChangeShapeType="1"/>
              </p:cNvSpPr>
              <p:nvPr/>
            </p:nvSpPr>
            <p:spPr bwMode="auto">
              <a:xfrm flipV="1">
                <a:off x="4372477" y="3276344"/>
                <a:ext cx="2169345" cy="0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ffectLst>
                <a:prstShdw prst="shdw17" dist="17961" dir="13500000">
                  <a:srgbClr val="993D00"/>
                </a:prstShdw>
              </a:effectLst>
            </p:spPr>
            <p:txBody>
              <a:bodyPr/>
              <a:lstStyle/>
              <a:p>
                <a:endParaRPr lang="zh-CN" altLang="en-US" sz="16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1" name="Line 137"/>
              <p:cNvSpPr>
                <a:spLocks noChangeShapeType="1"/>
              </p:cNvSpPr>
              <p:nvPr/>
            </p:nvSpPr>
            <p:spPr bwMode="auto">
              <a:xfrm flipV="1">
                <a:off x="6945142" y="2542691"/>
                <a:ext cx="315095" cy="586922"/>
              </a:xfrm>
              <a:prstGeom prst="line">
                <a:avLst/>
              </a:prstGeom>
              <a:noFill/>
              <a:ln w="6350">
                <a:solidFill>
                  <a:srgbClr val="FF6600"/>
                </a:solidFill>
                <a:round/>
                <a:headEnd/>
                <a:tailEnd/>
              </a:ln>
              <a:effectLst>
                <a:prstShdw prst="shdw17" dist="17961" dir="13500000">
                  <a:srgbClr val="993D00"/>
                </a:prstShdw>
              </a:effectLst>
            </p:spPr>
            <p:txBody>
              <a:bodyPr/>
              <a:lstStyle/>
              <a:p>
                <a:endParaRPr lang="zh-CN" altLang="en-US" sz="16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2" name="Line 138"/>
              <p:cNvSpPr>
                <a:spLocks noChangeShapeType="1"/>
              </p:cNvSpPr>
              <p:nvPr/>
            </p:nvSpPr>
            <p:spPr bwMode="auto">
              <a:xfrm>
                <a:off x="6945133" y="3423076"/>
                <a:ext cx="356123" cy="608321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ffectLst>
                <a:prstShdw prst="shdw17" dist="17961" dir="13500000">
                  <a:srgbClr val="993D00"/>
                </a:prstShdw>
              </a:effectLst>
            </p:spPr>
            <p:txBody>
              <a:bodyPr/>
              <a:lstStyle/>
              <a:p>
                <a:endParaRPr lang="zh-CN" altLang="en-US" sz="16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3" name="TextBox 76"/>
              <p:cNvSpPr txBox="1">
                <a:spLocks noChangeArrowheads="1"/>
              </p:cNvSpPr>
              <p:nvPr/>
            </p:nvSpPr>
            <p:spPr bwMode="auto">
              <a:xfrm>
                <a:off x="5324015" y="2950047"/>
                <a:ext cx="708967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sz="11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全光纤</a:t>
                </a:r>
              </a:p>
            </p:txBody>
          </p:sp>
          <p:grpSp>
            <p:nvGrpSpPr>
              <p:cNvPr id="154" name="Group 141"/>
              <p:cNvGrpSpPr>
                <a:grpSpLocks/>
              </p:cNvGrpSpPr>
              <p:nvPr/>
            </p:nvGrpSpPr>
            <p:grpSpPr bwMode="auto">
              <a:xfrm>
                <a:off x="6541819" y="3120304"/>
                <a:ext cx="1329097" cy="470935"/>
                <a:chOff x="2784" y="2256"/>
                <a:chExt cx="849" cy="323"/>
              </a:xfrm>
            </p:grpSpPr>
            <p:pic>
              <p:nvPicPr>
                <p:cNvPr id="204" name="Picture 36" descr="未标题-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784" y="2256"/>
                  <a:ext cx="309" cy="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05" name="TextBox 76"/>
                <p:cNvSpPr txBox="1">
                  <a:spLocks noChangeArrowheads="1"/>
                </p:cNvSpPr>
                <p:nvPr/>
              </p:nvSpPr>
              <p:spPr bwMode="auto">
                <a:xfrm>
                  <a:off x="3107" y="2294"/>
                  <a:ext cx="526" cy="2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050" dirty="0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</a:t>
                  </a:r>
                  <a:r>
                    <a:rPr lang="zh-CN" altLang="en-US" sz="1050" dirty="0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：</a:t>
                  </a:r>
                  <a:r>
                    <a:rPr lang="en-US" altLang="zh-CN" sz="1050" dirty="0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N</a:t>
                  </a:r>
                </a:p>
                <a:p>
                  <a:pPr algn="ctr"/>
                  <a:r>
                    <a:rPr lang="zh-CN" altLang="en-US" sz="1050" dirty="0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分光器</a:t>
                  </a:r>
                </a:p>
              </p:txBody>
            </p:sp>
          </p:grpSp>
          <p:sp>
            <p:nvSpPr>
              <p:cNvPr id="155" name="TextBox 59"/>
              <p:cNvSpPr txBox="1">
                <a:spLocks noChangeArrowheads="1"/>
              </p:cNvSpPr>
              <p:nvPr/>
            </p:nvSpPr>
            <p:spPr bwMode="auto">
              <a:xfrm>
                <a:off x="6291361" y="1934154"/>
                <a:ext cx="1729744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zh-CN" altLang="en-US" sz="11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智慧盒子</a:t>
                </a:r>
              </a:p>
            </p:txBody>
          </p:sp>
          <p:sp>
            <p:nvSpPr>
              <p:cNvPr id="156" name="TextBox 59"/>
              <p:cNvSpPr txBox="1">
                <a:spLocks noChangeArrowheads="1"/>
              </p:cNvSpPr>
              <p:nvPr/>
            </p:nvSpPr>
            <p:spPr bwMode="auto">
              <a:xfrm>
                <a:off x="6246837" y="4252336"/>
                <a:ext cx="1729744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zh-CN" altLang="en-US" sz="11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智慧盒子</a:t>
                </a:r>
              </a:p>
            </p:txBody>
          </p:sp>
          <p:sp>
            <p:nvSpPr>
              <p:cNvPr id="160" name="Text Box 46"/>
              <p:cNvSpPr txBox="1">
                <a:spLocks noChangeArrowheads="1"/>
              </p:cNvSpPr>
              <p:nvPr/>
            </p:nvSpPr>
            <p:spPr bwMode="auto">
              <a:xfrm>
                <a:off x="2912195" y="1924012"/>
                <a:ext cx="1654253" cy="2616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sz="1100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智慧</a:t>
                </a:r>
                <a:r>
                  <a:rPr lang="zh-CN" altLang="en-US" sz="11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园区</a:t>
                </a:r>
                <a:r>
                  <a:rPr lang="en-US" altLang="zh-CN" sz="1100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APP</a:t>
                </a:r>
                <a:endParaRPr lang="zh-CN" altLang="en-US" sz="11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2" name="Line 104"/>
              <p:cNvSpPr>
                <a:spLocks noChangeShapeType="1"/>
              </p:cNvSpPr>
              <p:nvPr/>
            </p:nvSpPr>
            <p:spPr bwMode="auto">
              <a:xfrm>
                <a:off x="4724665" y="1051436"/>
                <a:ext cx="0" cy="45740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3" name="Line 105"/>
              <p:cNvSpPr>
                <a:spLocks noChangeShapeType="1"/>
              </p:cNvSpPr>
              <p:nvPr/>
            </p:nvSpPr>
            <p:spPr bwMode="auto">
              <a:xfrm>
                <a:off x="8050264" y="1058077"/>
                <a:ext cx="0" cy="449303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66" name="Group 6"/>
              <p:cNvGrpSpPr>
                <a:grpSpLocks noChangeAspect="1"/>
              </p:cNvGrpSpPr>
              <p:nvPr/>
            </p:nvGrpSpPr>
            <p:grpSpPr bwMode="auto">
              <a:xfrm>
                <a:off x="3914156" y="2917161"/>
                <a:ext cx="603933" cy="689328"/>
                <a:chOff x="2290" y="602"/>
                <a:chExt cx="535" cy="828"/>
              </a:xfrm>
            </p:grpSpPr>
            <p:sp>
              <p:nvSpPr>
                <p:cNvPr id="176" name="Freeform 7"/>
                <p:cNvSpPr>
                  <a:spLocks noChangeAspect="1"/>
                </p:cNvSpPr>
                <p:nvPr/>
              </p:nvSpPr>
              <p:spPr bwMode="auto">
                <a:xfrm>
                  <a:off x="2289" y="602"/>
                  <a:ext cx="538" cy="834"/>
                </a:xfrm>
                <a:custGeom>
                  <a:avLst/>
                  <a:gdLst/>
                  <a:ahLst/>
                  <a:cxnLst>
                    <a:cxn ang="0">
                      <a:pos x="535" y="0"/>
                    </a:cxn>
                    <a:cxn ang="0">
                      <a:pos x="535" y="769"/>
                    </a:cxn>
                    <a:cxn ang="0">
                      <a:pos x="444" y="828"/>
                    </a:cxn>
                    <a:cxn ang="0">
                      <a:pos x="0" y="828"/>
                    </a:cxn>
                    <a:cxn ang="0">
                      <a:pos x="0" y="59"/>
                    </a:cxn>
                    <a:cxn ang="0">
                      <a:pos x="90" y="0"/>
                    </a:cxn>
                    <a:cxn ang="0">
                      <a:pos x="535" y="0"/>
                    </a:cxn>
                  </a:cxnLst>
                  <a:rect l="0" t="0" r="r" b="b"/>
                  <a:pathLst>
                    <a:path w="535" h="828">
                      <a:moveTo>
                        <a:pt x="535" y="0"/>
                      </a:moveTo>
                      <a:lnTo>
                        <a:pt x="535" y="769"/>
                      </a:lnTo>
                      <a:lnTo>
                        <a:pt x="444" y="828"/>
                      </a:lnTo>
                      <a:lnTo>
                        <a:pt x="0" y="828"/>
                      </a:lnTo>
                      <a:lnTo>
                        <a:pt x="0" y="59"/>
                      </a:lnTo>
                      <a:lnTo>
                        <a:pt x="90" y="0"/>
                      </a:lnTo>
                      <a:lnTo>
                        <a:pt x="535" y="0"/>
                      </a:lnTo>
                      <a:close/>
                    </a:path>
                  </a:pathLst>
                </a:custGeom>
                <a:solidFill>
                  <a:srgbClr val="7AA7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7" name="Rectangle 8"/>
                <p:cNvSpPr>
                  <a:spLocks noChangeAspect="1" noChangeArrowheads="1"/>
                </p:cNvSpPr>
                <p:nvPr/>
              </p:nvSpPr>
              <p:spPr bwMode="auto">
                <a:xfrm>
                  <a:off x="2289" y="663"/>
                  <a:ext cx="448" cy="777"/>
                </a:xfrm>
                <a:prstGeom prst="rect">
                  <a:avLst/>
                </a:prstGeom>
                <a:solidFill>
                  <a:srgbClr val="7AA7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8" name="Freeform 9"/>
                <p:cNvSpPr>
                  <a:spLocks noChangeAspect="1"/>
                </p:cNvSpPr>
                <p:nvPr/>
              </p:nvSpPr>
              <p:spPr bwMode="auto">
                <a:xfrm>
                  <a:off x="2736" y="602"/>
                  <a:ext cx="90" cy="834"/>
                </a:xfrm>
                <a:custGeom>
                  <a:avLst/>
                  <a:gdLst/>
                  <a:ahLst/>
                  <a:cxnLst>
                    <a:cxn ang="0">
                      <a:pos x="89" y="0"/>
                    </a:cxn>
                    <a:cxn ang="0">
                      <a:pos x="0" y="59"/>
                    </a:cxn>
                    <a:cxn ang="0">
                      <a:pos x="0" y="828"/>
                    </a:cxn>
                    <a:cxn ang="0">
                      <a:pos x="89" y="769"/>
                    </a:cxn>
                    <a:cxn ang="0">
                      <a:pos x="89" y="0"/>
                    </a:cxn>
                  </a:cxnLst>
                  <a:rect l="0" t="0" r="r" b="b"/>
                  <a:pathLst>
                    <a:path w="89" h="828">
                      <a:moveTo>
                        <a:pt x="89" y="0"/>
                      </a:moveTo>
                      <a:lnTo>
                        <a:pt x="0" y="59"/>
                      </a:lnTo>
                      <a:lnTo>
                        <a:pt x="0" y="828"/>
                      </a:lnTo>
                      <a:lnTo>
                        <a:pt x="89" y="769"/>
                      </a:lnTo>
                      <a:lnTo>
                        <a:pt x="89" y="0"/>
                      </a:lnTo>
                      <a:close/>
                    </a:path>
                  </a:pathLst>
                </a:custGeom>
                <a:solidFill>
                  <a:srgbClr val="1A49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9" name="Freeform 10"/>
                <p:cNvSpPr>
                  <a:spLocks noChangeAspect="1"/>
                </p:cNvSpPr>
                <p:nvPr/>
              </p:nvSpPr>
              <p:spPr bwMode="auto">
                <a:xfrm>
                  <a:off x="2289" y="602"/>
                  <a:ext cx="538" cy="6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444" y="61"/>
                    </a:cxn>
                    <a:cxn ang="0">
                      <a:pos x="535" y="0"/>
                    </a:cxn>
                    <a:cxn ang="0">
                      <a:pos x="90" y="0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535" h="61">
                      <a:moveTo>
                        <a:pt x="0" y="61"/>
                      </a:moveTo>
                      <a:lnTo>
                        <a:pt x="444" y="61"/>
                      </a:lnTo>
                      <a:lnTo>
                        <a:pt x="535" y="0"/>
                      </a:lnTo>
                      <a:lnTo>
                        <a:pt x="90" y="0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solidFill>
                  <a:srgbClr val="4C769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0" name="Rectangl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2289" y="1046"/>
                  <a:ext cx="448" cy="10"/>
                </a:xfrm>
                <a:prstGeom prst="rect">
                  <a:avLst/>
                </a:prstGeom>
                <a:solidFill>
                  <a:srgbClr val="2B282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1" name="Rectangle 12"/>
                <p:cNvSpPr>
                  <a:spLocks noChangeAspect="1" noChangeArrowheads="1"/>
                </p:cNvSpPr>
                <p:nvPr/>
              </p:nvSpPr>
              <p:spPr bwMode="auto">
                <a:xfrm>
                  <a:off x="2289" y="1054"/>
                  <a:ext cx="448" cy="16"/>
                </a:xfrm>
                <a:prstGeom prst="rect">
                  <a:avLst/>
                </a:prstGeom>
                <a:solidFill>
                  <a:srgbClr val="95C2D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2" name="Freeform 13"/>
                <p:cNvSpPr>
                  <a:spLocks noChangeAspect="1"/>
                </p:cNvSpPr>
                <p:nvPr/>
              </p:nvSpPr>
              <p:spPr bwMode="auto">
                <a:xfrm>
                  <a:off x="2464" y="754"/>
                  <a:ext cx="250" cy="191"/>
                </a:xfrm>
                <a:custGeom>
                  <a:avLst/>
                  <a:gdLst/>
                  <a:ahLst/>
                  <a:cxnLst>
                    <a:cxn ang="0">
                      <a:pos x="173" y="190"/>
                    </a:cxn>
                    <a:cxn ang="0">
                      <a:pos x="186" y="159"/>
                    </a:cxn>
                    <a:cxn ang="0">
                      <a:pos x="125" y="126"/>
                    </a:cxn>
                    <a:cxn ang="0">
                      <a:pos x="130" y="117"/>
                    </a:cxn>
                    <a:cxn ang="0">
                      <a:pos x="132" y="103"/>
                    </a:cxn>
                    <a:cxn ang="0">
                      <a:pos x="249" y="94"/>
                    </a:cxn>
                    <a:cxn ang="0">
                      <a:pos x="132" y="86"/>
                    </a:cxn>
                    <a:cxn ang="0">
                      <a:pos x="130" y="73"/>
                    </a:cxn>
                    <a:cxn ang="0">
                      <a:pos x="125" y="63"/>
                    </a:cxn>
                    <a:cxn ang="0">
                      <a:pos x="186" y="32"/>
                    </a:cxn>
                    <a:cxn ang="0">
                      <a:pos x="173" y="0"/>
                    </a:cxn>
                    <a:cxn ang="0">
                      <a:pos x="106" y="40"/>
                    </a:cxn>
                    <a:cxn ang="0">
                      <a:pos x="100" y="38"/>
                    </a:cxn>
                    <a:cxn ang="0">
                      <a:pos x="92" y="32"/>
                    </a:cxn>
                    <a:cxn ang="0">
                      <a:pos x="84" y="28"/>
                    </a:cxn>
                    <a:cxn ang="0">
                      <a:pos x="73" y="28"/>
                    </a:cxn>
                    <a:cxn ang="0">
                      <a:pos x="67" y="28"/>
                    </a:cxn>
                    <a:cxn ang="0">
                      <a:pos x="56" y="28"/>
                    </a:cxn>
                    <a:cxn ang="0">
                      <a:pos x="46" y="28"/>
                    </a:cxn>
                    <a:cxn ang="0">
                      <a:pos x="38" y="34"/>
                    </a:cxn>
                    <a:cxn ang="0">
                      <a:pos x="29" y="38"/>
                    </a:cxn>
                    <a:cxn ang="0">
                      <a:pos x="21" y="46"/>
                    </a:cxn>
                    <a:cxn ang="0">
                      <a:pos x="15" y="51"/>
                    </a:cxn>
                    <a:cxn ang="0">
                      <a:pos x="10" y="59"/>
                    </a:cxn>
                    <a:cxn ang="0">
                      <a:pos x="6" y="69"/>
                    </a:cxn>
                    <a:cxn ang="0">
                      <a:pos x="4" y="78"/>
                    </a:cxn>
                    <a:cxn ang="0">
                      <a:pos x="0" y="86"/>
                    </a:cxn>
                    <a:cxn ang="0">
                      <a:pos x="0" y="96"/>
                    </a:cxn>
                    <a:cxn ang="0">
                      <a:pos x="0" y="107"/>
                    </a:cxn>
                    <a:cxn ang="0">
                      <a:pos x="4" y="117"/>
                    </a:cxn>
                    <a:cxn ang="0">
                      <a:pos x="8" y="125"/>
                    </a:cxn>
                    <a:cxn ang="0">
                      <a:pos x="12" y="130"/>
                    </a:cxn>
                    <a:cxn ang="0">
                      <a:pos x="21" y="140"/>
                    </a:cxn>
                    <a:cxn ang="0">
                      <a:pos x="25" y="148"/>
                    </a:cxn>
                    <a:cxn ang="0">
                      <a:pos x="33" y="151"/>
                    </a:cxn>
                    <a:cxn ang="0">
                      <a:pos x="42" y="155"/>
                    </a:cxn>
                    <a:cxn ang="0">
                      <a:pos x="54" y="157"/>
                    </a:cxn>
                    <a:cxn ang="0">
                      <a:pos x="61" y="159"/>
                    </a:cxn>
                    <a:cxn ang="0">
                      <a:pos x="71" y="159"/>
                    </a:cxn>
                    <a:cxn ang="0">
                      <a:pos x="79" y="157"/>
                    </a:cxn>
                    <a:cxn ang="0">
                      <a:pos x="86" y="157"/>
                    </a:cxn>
                    <a:cxn ang="0">
                      <a:pos x="94" y="151"/>
                    </a:cxn>
                    <a:cxn ang="0">
                      <a:pos x="102" y="150"/>
                    </a:cxn>
                  </a:cxnLst>
                  <a:rect l="0" t="0" r="r" b="b"/>
                  <a:pathLst>
                    <a:path w="249" h="190">
                      <a:moveTo>
                        <a:pt x="106" y="148"/>
                      </a:moveTo>
                      <a:lnTo>
                        <a:pt x="180" y="175"/>
                      </a:lnTo>
                      <a:lnTo>
                        <a:pt x="173" y="190"/>
                      </a:lnTo>
                      <a:lnTo>
                        <a:pt x="226" y="182"/>
                      </a:lnTo>
                      <a:lnTo>
                        <a:pt x="194" y="142"/>
                      </a:lnTo>
                      <a:lnTo>
                        <a:pt x="186" y="159"/>
                      </a:lnTo>
                      <a:lnTo>
                        <a:pt x="119" y="134"/>
                      </a:lnTo>
                      <a:lnTo>
                        <a:pt x="123" y="128"/>
                      </a:lnTo>
                      <a:lnTo>
                        <a:pt x="125" y="126"/>
                      </a:lnTo>
                      <a:lnTo>
                        <a:pt x="125" y="125"/>
                      </a:lnTo>
                      <a:lnTo>
                        <a:pt x="127" y="119"/>
                      </a:lnTo>
                      <a:lnTo>
                        <a:pt x="130" y="117"/>
                      </a:lnTo>
                      <a:lnTo>
                        <a:pt x="130" y="111"/>
                      </a:lnTo>
                      <a:lnTo>
                        <a:pt x="132" y="109"/>
                      </a:lnTo>
                      <a:lnTo>
                        <a:pt x="132" y="103"/>
                      </a:lnTo>
                      <a:lnTo>
                        <a:pt x="203" y="103"/>
                      </a:lnTo>
                      <a:lnTo>
                        <a:pt x="203" y="123"/>
                      </a:lnTo>
                      <a:lnTo>
                        <a:pt x="249" y="94"/>
                      </a:lnTo>
                      <a:lnTo>
                        <a:pt x="203" y="69"/>
                      </a:lnTo>
                      <a:lnTo>
                        <a:pt x="203" y="86"/>
                      </a:lnTo>
                      <a:lnTo>
                        <a:pt x="132" y="86"/>
                      </a:lnTo>
                      <a:lnTo>
                        <a:pt x="132" y="80"/>
                      </a:lnTo>
                      <a:lnTo>
                        <a:pt x="132" y="78"/>
                      </a:lnTo>
                      <a:lnTo>
                        <a:pt x="130" y="73"/>
                      </a:lnTo>
                      <a:lnTo>
                        <a:pt x="130" y="71"/>
                      </a:lnTo>
                      <a:lnTo>
                        <a:pt x="127" y="69"/>
                      </a:lnTo>
                      <a:lnTo>
                        <a:pt x="125" y="63"/>
                      </a:lnTo>
                      <a:lnTo>
                        <a:pt x="125" y="59"/>
                      </a:lnTo>
                      <a:lnTo>
                        <a:pt x="123" y="55"/>
                      </a:lnTo>
                      <a:lnTo>
                        <a:pt x="186" y="32"/>
                      </a:lnTo>
                      <a:lnTo>
                        <a:pt x="194" y="48"/>
                      </a:lnTo>
                      <a:lnTo>
                        <a:pt x="226" y="7"/>
                      </a:lnTo>
                      <a:lnTo>
                        <a:pt x="173" y="0"/>
                      </a:lnTo>
                      <a:lnTo>
                        <a:pt x="180" y="17"/>
                      </a:lnTo>
                      <a:lnTo>
                        <a:pt x="109" y="42"/>
                      </a:lnTo>
                      <a:lnTo>
                        <a:pt x="106" y="40"/>
                      </a:lnTo>
                      <a:lnTo>
                        <a:pt x="106" y="40"/>
                      </a:lnTo>
                      <a:lnTo>
                        <a:pt x="102" y="38"/>
                      </a:lnTo>
                      <a:lnTo>
                        <a:pt x="100" y="38"/>
                      </a:lnTo>
                      <a:lnTo>
                        <a:pt x="98" y="34"/>
                      </a:lnTo>
                      <a:lnTo>
                        <a:pt x="94" y="32"/>
                      </a:lnTo>
                      <a:lnTo>
                        <a:pt x="92" y="32"/>
                      </a:lnTo>
                      <a:lnTo>
                        <a:pt x="88" y="32"/>
                      </a:lnTo>
                      <a:lnTo>
                        <a:pt x="86" y="28"/>
                      </a:lnTo>
                      <a:lnTo>
                        <a:pt x="84" y="28"/>
                      </a:lnTo>
                      <a:lnTo>
                        <a:pt x="81" y="28"/>
                      </a:lnTo>
                      <a:lnTo>
                        <a:pt x="79" y="28"/>
                      </a:lnTo>
                      <a:lnTo>
                        <a:pt x="73" y="28"/>
                      </a:lnTo>
                      <a:lnTo>
                        <a:pt x="71" y="28"/>
                      </a:lnTo>
                      <a:lnTo>
                        <a:pt x="69" y="28"/>
                      </a:lnTo>
                      <a:lnTo>
                        <a:pt x="67" y="28"/>
                      </a:lnTo>
                      <a:lnTo>
                        <a:pt x="61" y="28"/>
                      </a:lnTo>
                      <a:lnTo>
                        <a:pt x="60" y="28"/>
                      </a:lnTo>
                      <a:lnTo>
                        <a:pt x="56" y="28"/>
                      </a:lnTo>
                      <a:lnTo>
                        <a:pt x="54" y="28"/>
                      </a:lnTo>
                      <a:lnTo>
                        <a:pt x="48" y="28"/>
                      </a:lnTo>
                      <a:lnTo>
                        <a:pt x="46" y="28"/>
                      </a:lnTo>
                      <a:lnTo>
                        <a:pt x="42" y="32"/>
                      </a:lnTo>
                      <a:lnTo>
                        <a:pt x="42" y="32"/>
                      </a:lnTo>
                      <a:lnTo>
                        <a:pt x="38" y="34"/>
                      </a:lnTo>
                      <a:lnTo>
                        <a:pt x="33" y="34"/>
                      </a:lnTo>
                      <a:lnTo>
                        <a:pt x="31" y="38"/>
                      </a:lnTo>
                      <a:lnTo>
                        <a:pt x="29" y="38"/>
                      </a:lnTo>
                      <a:lnTo>
                        <a:pt x="25" y="40"/>
                      </a:lnTo>
                      <a:lnTo>
                        <a:pt x="23" y="42"/>
                      </a:lnTo>
                      <a:lnTo>
                        <a:pt x="21" y="46"/>
                      </a:lnTo>
                      <a:lnTo>
                        <a:pt x="21" y="48"/>
                      </a:lnTo>
                      <a:lnTo>
                        <a:pt x="17" y="51"/>
                      </a:lnTo>
                      <a:lnTo>
                        <a:pt x="15" y="51"/>
                      </a:lnTo>
                      <a:lnTo>
                        <a:pt x="12" y="55"/>
                      </a:lnTo>
                      <a:lnTo>
                        <a:pt x="10" y="55"/>
                      </a:lnTo>
                      <a:lnTo>
                        <a:pt x="10" y="59"/>
                      </a:lnTo>
                      <a:lnTo>
                        <a:pt x="8" y="63"/>
                      </a:lnTo>
                      <a:lnTo>
                        <a:pt x="8" y="65"/>
                      </a:lnTo>
                      <a:lnTo>
                        <a:pt x="6" y="69"/>
                      </a:lnTo>
                      <a:lnTo>
                        <a:pt x="4" y="71"/>
                      </a:lnTo>
                      <a:lnTo>
                        <a:pt x="4" y="73"/>
                      </a:lnTo>
                      <a:lnTo>
                        <a:pt x="4" y="78"/>
                      </a:lnTo>
                      <a:lnTo>
                        <a:pt x="0" y="80"/>
                      </a:lnTo>
                      <a:lnTo>
                        <a:pt x="0" y="84"/>
                      </a:lnTo>
                      <a:lnTo>
                        <a:pt x="0" y="86"/>
                      </a:lnTo>
                      <a:lnTo>
                        <a:pt x="0" y="92"/>
                      </a:lnTo>
                      <a:lnTo>
                        <a:pt x="0" y="94"/>
                      </a:lnTo>
                      <a:lnTo>
                        <a:pt x="0" y="96"/>
                      </a:lnTo>
                      <a:lnTo>
                        <a:pt x="0" y="101"/>
                      </a:lnTo>
                      <a:lnTo>
                        <a:pt x="0" y="103"/>
                      </a:lnTo>
                      <a:lnTo>
                        <a:pt x="0" y="107"/>
                      </a:lnTo>
                      <a:lnTo>
                        <a:pt x="4" y="109"/>
                      </a:lnTo>
                      <a:lnTo>
                        <a:pt x="4" y="115"/>
                      </a:lnTo>
                      <a:lnTo>
                        <a:pt x="4" y="117"/>
                      </a:lnTo>
                      <a:lnTo>
                        <a:pt x="6" y="119"/>
                      </a:lnTo>
                      <a:lnTo>
                        <a:pt x="8" y="123"/>
                      </a:lnTo>
                      <a:lnTo>
                        <a:pt x="8" y="125"/>
                      </a:lnTo>
                      <a:lnTo>
                        <a:pt x="10" y="126"/>
                      </a:lnTo>
                      <a:lnTo>
                        <a:pt x="10" y="128"/>
                      </a:lnTo>
                      <a:lnTo>
                        <a:pt x="12" y="130"/>
                      </a:lnTo>
                      <a:lnTo>
                        <a:pt x="15" y="134"/>
                      </a:lnTo>
                      <a:lnTo>
                        <a:pt x="17" y="136"/>
                      </a:lnTo>
                      <a:lnTo>
                        <a:pt x="21" y="140"/>
                      </a:lnTo>
                      <a:lnTo>
                        <a:pt x="21" y="142"/>
                      </a:lnTo>
                      <a:lnTo>
                        <a:pt x="23" y="144"/>
                      </a:lnTo>
                      <a:lnTo>
                        <a:pt x="25" y="148"/>
                      </a:lnTo>
                      <a:lnTo>
                        <a:pt x="29" y="148"/>
                      </a:lnTo>
                      <a:lnTo>
                        <a:pt x="31" y="150"/>
                      </a:lnTo>
                      <a:lnTo>
                        <a:pt x="33" y="151"/>
                      </a:lnTo>
                      <a:lnTo>
                        <a:pt x="38" y="151"/>
                      </a:lnTo>
                      <a:lnTo>
                        <a:pt x="42" y="155"/>
                      </a:lnTo>
                      <a:lnTo>
                        <a:pt x="42" y="155"/>
                      </a:lnTo>
                      <a:lnTo>
                        <a:pt x="46" y="157"/>
                      </a:lnTo>
                      <a:lnTo>
                        <a:pt x="48" y="157"/>
                      </a:lnTo>
                      <a:lnTo>
                        <a:pt x="54" y="157"/>
                      </a:lnTo>
                      <a:lnTo>
                        <a:pt x="56" y="159"/>
                      </a:lnTo>
                      <a:lnTo>
                        <a:pt x="60" y="159"/>
                      </a:lnTo>
                      <a:lnTo>
                        <a:pt x="61" y="159"/>
                      </a:lnTo>
                      <a:lnTo>
                        <a:pt x="67" y="159"/>
                      </a:lnTo>
                      <a:lnTo>
                        <a:pt x="69" y="159"/>
                      </a:lnTo>
                      <a:lnTo>
                        <a:pt x="71" y="159"/>
                      </a:lnTo>
                      <a:lnTo>
                        <a:pt x="73" y="159"/>
                      </a:lnTo>
                      <a:lnTo>
                        <a:pt x="77" y="159"/>
                      </a:lnTo>
                      <a:lnTo>
                        <a:pt x="79" y="157"/>
                      </a:lnTo>
                      <a:lnTo>
                        <a:pt x="81" y="157"/>
                      </a:lnTo>
                      <a:lnTo>
                        <a:pt x="84" y="157"/>
                      </a:lnTo>
                      <a:lnTo>
                        <a:pt x="86" y="157"/>
                      </a:lnTo>
                      <a:lnTo>
                        <a:pt x="88" y="155"/>
                      </a:lnTo>
                      <a:lnTo>
                        <a:pt x="92" y="155"/>
                      </a:lnTo>
                      <a:lnTo>
                        <a:pt x="94" y="151"/>
                      </a:lnTo>
                      <a:lnTo>
                        <a:pt x="98" y="151"/>
                      </a:lnTo>
                      <a:lnTo>
                        <a:pt x="100" y="150"/>
                      </a:lnTo>
                      <a:lnTo>
                        <a:pt x="102" y="150"/>
                      </a:lnTo>
                      <a:lnTo>
                        <a:pt x="106" y="150"/>
                      </a:lnTo>
                      <a:lnTo>
                        <a:pt x="106" y="148"/>
                      </a:lnTo>
                      <a:close/>
                    </a:path>
                  </a:pathLst>
                </a:custGeom>
                <a:solidFill>
                  <a:srgbClr val="2B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3" name="Freeform 14"/>
                <p:cNvSpPr>
                  <a:spLocks noChangeAspect="1"/>
                </p:cNvSpPr>
                <p:nvPr/>
              </p:nvSpPr>
              <p:spPr bwMode="auto">
                <a:xfrm>
                  <a:off x="2321" y="829"/>
                  <a:ext cx="125" cy="38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127" y="0"/>
                    </a:cxn>
                    <a:cxn ang="0">
                      <a:pos x="127" y="38"/>
                    </a:cxn>
                    <a:cxn ang="0">
                      <a:pos x="0" y="38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27" h="38">
                      <a:moveTo>
                        <a:pt x="0" y="2"/>
                      </a:moveTo>
                      <a:lnTo>
                        <a:pt x="127" y="0"/>
                      </a:lnTo>
                      <a:lnTo>
                        <a:pt x="127" y="38"/>
                      </a:lnTo>
                      <a:lnTo>
                        <a:pt x="0" y="38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2B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4" name="Freeform 15"/>
                <p:cNvSpPr>
                  <a:spLocks noChangeAspect="1"/>
                </p:cNvSpPr>
                <p:nvPr/>
              </p:nvSpPr>
              <p:spPr bwMode="auto">
                <a:xfrm>
                  <a:off x="2459" y="743"/>
                  <a:ext cx="253" cy="193"/>
                </a:xfrm>
                <a:custGeom>
                  <a:avLst/>
                  <a:gdLst/>
                  <a:ahLst/>
                  <a:cxnLst>
                    <a:cxn ang="0">
                      <a:pos x="175" y="194"/>
                    </a:cxn>
                    <a:cxn ang="0">
                      <a:pos x="188" y="162"/>
                    </a:cxn>
                    <a:cxn ang="0">
                      <a:pos x="125" y="129"/>
                    </a:cxn>
                    <a:cxn ang="0">
                      <a:pos x="129" y="117"/>
                    </a:cxn>
                    <a:cxn ang="0">
                      <a:pos x="134" y="104"/>
                    </a:cxn>
                    <a:cxn ang="0">
                      <a:pos x="251" y="98"/>
                    </a:cxn>
                    <a:cxn ang="0">
                      <a:pos x="134" y="87"/>
                    </a:cxn>
                    <a:cxn ang="0">
                      <a:pos x="133" y="77"/>
                    </a:cxn>
                    <a:cxn ang="0">
                      <a:pos x="127" y="65"/>
                    </a:cxn>
                    <a:cxn ang="0">
                      <a:pos x="188" y="35"/>
                    </a:cxn>
                    <a:cxn ang="0">
                      <a:pos x="175" y="0"/>
                    </a:cxn>
                    <a:cxn ang="0">
                      <a:pos x="110" y="44"/>
                    </a:cxn>
                    <a:cxn ang="0">
                      <a:pos x="102" y="38"/>
                    </a:cxn>
                    <a:cxn ang="0">
                      <a:pos x="94" y="35"/>
                    </a:cxn>
                    <a:cxn ang="0">
                      <a:pos x="85" y="31"/>
                    </a:cxn>
                    <a:cxn ang="0">
                      <a:pos x="77" y="29"/>
                    </a:cxn>
                    <a:cxn ang="0">
                      <a:pos x="69" y="29"/>
                    </a:cxn>
                    <a:cxn ang="0">
                      <a:pos x="56" y="29"/>
                    </a:cxn>
                    <a:cxn ang="0">
                      <a:pos x="46" y="31"/>
                    </a:cxn>
                    <a:cxn ang="0">
                      <a:pos x="39" y="37"/>
                    </a:cxn>
                    <a:cxn ang="0">
                      <a:pos x="29" y="40"/>
                    </a:cxn>
                    <a:cxn ang="0">
                      <a:pos x="21" y="46"/>
                    </a:cxn>
                    <a:cxn ang="0">
                      <a:pos x="14" y="54"/>
                    </a:cxn>
                    <a:cxn ang="0">
                      <a:pos x="10" y="62"/>
                    </a:cxn>
                    <a:cxn ang="0">
                      <a:pos x="8" y="69"/>
                    </a:cxn>
                    <a:cxn ang="0">
                      <a:pos x="2" y="79"/>
                    </a:cxn>
                    <a:cxn ang="0">
                      <a:pos x="2" y="87"/>
                    </a:cxn>
                    <a:cxn ang="0">
                      <a:pos x="2" y="100"/>
                    </a:cxn>
                    <a:cxn ang="0">
                      <a:pos x="2" y="108"/>
                    </a:cxn>
                    <a:cxn ang="0">
                      <a:pos x="4" y="117"/>
                    </a:cxn>
                    <a:cxn ang="0">
                      <a:pos x="10" y="129"/>
                    </a:cxn>
                    <a:cxn ang="0">
                      <a:pos x="14" y="137"/>
                    </a:cxn>
                    <a:cxn ang="0">
                      <a:pos x="21" y="142"/>
                    </a:cxn>
                    <a:cxn ang="0">
                      <a:pos x="29" y="150"/>
                    </a:cxn>
                    <a:cxn ang="0">
                      <a:pos x="39" y="156"/>
                    </a:cxn>
                    <a:cxn ang="0">
                      <a:pos x="46" y="158"/>
                    </a:cxn>
                    <a:cxn ang="0">
                      <a:pos x="56" y="162"/>
                    </a:cxn>
                    <a:cxn ang="0">
                      <a:pos x="69" y="162"/>
                    </a:cxn>
                    <a:cxn ang="0">
                      <a:pos x="77" y="162"/>
                    </a:cxn>
                    <a:cxn ang="0">
                      <a:pos x="83" y="158"/>
                    </a:cxn>
                    <a:cxn ang="0">
                      <a:pos x="90" y="158"/>
                    </a:cxn>
                    <a:cxn ang="0">
                      <a:pos x="98" y="154"/>
                    </a:cxn>
                    <a:cxn ang="0">
                      <a:pos x="108" y="148"/>
                    </a:cxn>
                  </a:cxnLst>
                  <a:rect l="0" t="0" r="r" b="b"/>
                  <a:pathLst>
                    <a:path w="251" h="194">
                      <a:moveTo>
                        <a:pt x="108" y="148"/>
                      </a:moveTo>
                      <a:lnTo>
                        <a:pt x="181" y="175"/>
                      </a:lnTo>
                      <a:lnTo>
                        <a:pt x="175" y="194"/>
                      </a:lnTo>
                      <a:lnTo>
                        <a:pt x="228" y="185"/>
                      </a:lnTo>
                      <a:lnTo>
                        <a:pt x="192" y="142"/>
                      </a:lnTo>
                      <a:lnTo>
                        <a:pt x="188" y="162"/>
                      </a:lnTo>
                      <a:lnTo>
                        <a:pt x="119" y="137"/>
                      </a:lnTo>
                      <a:lnTo>
                        <a:pt x="121" y="133"/>
                      </a:lnTo>
                      <a:lnTo>
                        <a:pt x="125" y="129"/>
                      </a:lnTo>
                      <a:lnTo>
                        <a:pt x="127" y="125"/>
                      </a:lnTo>
                      <a:lnTo>
                        <a:pt x="129" y="121"/>
                      </a:lnTo>
                      <a:lnTo>
                        <a:pt x="129" y="117"/>
                      </a:lnTo>
                      <a:lnTo>
                        <a:pt x="133" y="113"/>
                      </a:lnTo>
                      <a:lnTo>
                        <a:pt x="133" y="110"/>
                      </a:lnTo>
                      <a:lnTo>
                        <a:pt x="134" y="104"/>
                      </a:lnTo>
                      <a:lnTo>
                        <a:pt x="205" y="104"/>
                      </a:lnTo>
                      <a:lnTo>
                        <a:pt x="205" y="123"/>
                      </a:lnTo>
                      <a:lnTo>
                        <a:pt x="251" y="98"/>
                      </a:lnTo>
                      <a:lnTo>
                        <a:pt x="205" y="69"/>
                      </a:lnTo>
                      <a:lnTo>
                        <a:pt x="205" y="87"/>
                      </a:lnTo>
                      <a:lnTo>
                        <a:pt x="134" y="87"/>
                      </a:lnTo>
                      <a:lnTo>
                        <a:pt x="134" y="85"/>
                      </a:lnTo>
                      <a:lnTo>
                        <a:pt x="133" y="79"/>
                      </a:lnTo>
                      <a:lnTo>
                        <a:pt x="133" y="77"/>
                      </a:lnTo>
                      <a:lnTo>
                        <a:pt x="129" y="71"/>
                      </a:lnTo>
                      <a:lnTo>
                        <a:pt x="129" y="69"/>
                      </a:lnTo>
                      <a:lnTo>
                        <a:pt x="127" y="65"/>
                      </a:lnTo>
                      <a:lnTo>
                        <a:pt x="125" y="62"/>
                      </a:lnTo>
                      <a:lnTo>
                        <a:pt x="121" y="60"/>
                      </a:lnTo>
                      <a:lnTo>
                        <a:pt x="188" y="35"/>
                      </a:lnTo>
                      <a:lnTo>
                        <a:pt x="192" y="52"/>
                      </a:lnTo>
                      <a:lnTo>
                        <a:pt x="228" y="10"/>
                      </a:lnTo>
                      <a:lnTo>
                        <a:pt x="175" y="0"/>
                      </a:lnTo>
                      <a:lnTo>
                        <a:pt x="181" y="17"/>
                      </a:lnTo>
                      <a:lnTo>
                        <a:pt x="111" y="44"/>
                      </a:lnTo>
                      <a:lnTo>
                        <a:pt x="110" y="44"/>
                      </a:lnTo>
                      <a:lnTo>
                        <a:pt x="108" y="40"/>
                      </a:lnTo>
                      <a:lnTo>
                        <a:pt x="104" y="38"/>
                      </a:lnTo>
                      <a:lnTo>
                        <a:pt x="102" y="38"/>
                      </a:lnTo>
                      <a:lnTo>
                        <a:pt x="98" y="37"/>
                      </a:lnTo>
                      <a:lnTo>
                        <a:pt x="96" y="37"/>
                      </a:lnTo>
                      <a:lnTo>
                        <a:pt x="94" y="35"/>
                      </a:lnTo>
                      <a:lnTo>
                        <a:pt x="90" y="35"/>
                      </a:lnTo>
                      <a:lnTo>
                        <a:pt x="85" y="35"/>
                      </a:lnTo>
                      <a:lnTo>
                        <a:pt x="85" y="31"/>
                      </a:lnTo>
                      <a:lnTo>
                        <a:pt x="81" y="31"/>
                      </a:lnTo>
                      <a:lnTo>
                        <a:pt x="77" y="31"/>
                      </a:lnTo>
                      <a:lnTo>
                        <a:pt x="77" y="29"/>
                      </a:lnTo>
                      <a:lnTo>
                        <a:pt x="73" y="29"/>
                      </a:lnTo>
                      <a:lnTo>
                        <a:pt x="71" y="29"/>
                      </a:lnTo>
                      <a:lnTo>
                        <a:pt x="69" y="29"/>
                      </a:lnTo>
                      <a:lnTo>
                        <a:pt x="64" y="29"/>
                      </a:lnTo>
                      <a:lnTo>
                        <a:pt x="60" y="29"/>
                      </a:lnTo>
                      <a:lnTo>
                        <a:pt x="56" y="29"/>
                      </a:lnTo>
                      <a:lnTo>
                        <a:pt x="52" y="31"/>
                      </a:lnTo>
                      <a:lnTo>
                        <a:pt x="50" y="31"/>
                      </a:lnTo>
                      <a:lnTo>
                        <a:pt x="46" y="31"/>
                      </a:lnTo>
                      <a:lnTo>
                        <a:pt x="46" y="35"/>
                      </a:lnTo>
                      <a:lnTo>
                        <a:pt x="41" y="35"/>
                      </a:lnTo>
                      <a:lnTo>
                        <a:pt x="39" y="37"/>
                      </a:lnTo>
                      <a:lnTo>
                        <a:pt x="35" y="37"/>
                      </a:lnTo>
                      <a:lnTo>
                        <a:pt x="33" y="38"/>
                      </a:lnTo>
                      <a:lnTo>
                        <a:pt x="29" y="40"/>
                      </a:lnTo>
                      <a:lnTo>
                        <a:pt x="27" y="40"/>
                      </a:lnTo>
                      <a:lnTo>
                        <a:pt x="25" y="44"/>
                      </a:lnTo>
                      <a:lnTo>
                        <a:pt x="21" y="46"/>
                      </a:lnTo>
                      <a:lnTo>
                        <a:pt x="19" y="48"/>
                      </a:lnTo>
                      <a:lnTo>
                        <a:pt x="18" y="52"/>
                      </a:lnTo>
                      <a:lnTo>
                        <a:pt x="14" y="54"/>
                      </a:lnTo>
                      <a:lnTo>
                        <a:pt x="14" y="56"/>
                      </a:lnTo>
                      <a:lnTo>
                        <a:pt x="12" y="60"/>
                      </a:lnTo>
                      <a:lnTo>
                        <a:pt x="10" y="62"/>
                      </a:lnTo>
                      <a:lnTo>
                        <a:pt x="10" y="65"/>
                      </a:lnTo>
                      <a:lnTo>
                        <a:pt x="8" y="67"/>
                      </a:lnTo>
                      <a:lnTo>
                        <a:pt x="8" y="69"/>
                      </a:lnTo>
                      <a:lnTo>
                        <a:pt x="4" y="71"/>
                      </a:lnTo>
                      <a:lnTo>
                        <a:pt x="4" y="73"/>
                      </a:lnTo>
                      <a:lnTo>
                        <a:pt x="2" y="79"/>
                      </a:lnTo>
                      <a:lnTo>
                        <a:pt x="2" y="83"/>
                      </a:lnTo>
                      <a:lnTo>
                        <a:pt x="2" y="85"/>
                      </a:lnTo>
                      <a:lnTo>
                        <a:pt x="2" y="87"/>
                      </a:lnTo>
                      <a:lnTo>
                        <a:pt x="2" y="92"/>
                      </a:lnTo>
                      <a:lnTo>
                        <a:pt x="0" y="96"/>
                      </a:lnTo>
                      <a:lnTo>
                        <a:pt x="2" y="100"/>
                      </a:lnTo>
                      <a:lnTo>
                        <a:pt x="2" y="104"/>
                      </a:lnTo>
                      <a:lnTo>
                        <a:pt x="2" y="104"/>
                      </a:lnTo>
                      <a:lnTo>
                        <a:pt x="2" y="108"/>
                      </a:lnTo>
                      <a:lnTo>
                        <a:pt x="2" y="113"/>
                      </a:lnTo>
                      <a:lnTo>
                        <a:pt x="4" y="115"/>
                      </a:lnTo>
                      <a:lnTo>
                        <a:pt x="4" y="117"/>
                      </a:lnTo>
                      <a:lnTo>
                        <a:pt x="8" y="121"/>
                      </a:lnTo>
                      <a:lnTo>
                        <a:pt x="8" y="123"/>
                      </a:lnTo>
                      <a:lnTo>
                        <a:pt x="10" y="129"/>
                      </a:lnTo>
                      <a:lnTo>
                        <a:pt x="12" y="133"/>
                      </a:lnTo>
                      <a:lnTo>
                        <a:pt x="14" y="137"/>
                      </a:lnTo>
                      <a:lnTo>
                        <a:pt x="14" y="137"/>
                      </a:lnTo>
                      <a:lnTo>
                        <a:pt x="18" y="140"/>
                      </a:lnTo>
                      <a:lnTo>
                        <a:pt x="19" y="140"/>
                      </a:lnTo>
                      <a:lnTo>
                        <a:pt x="21" y="142"/>
                      </a:lnTo>
                      <a:lnTo>
                        <a:pt x="25" y="146"/>
                      </a:lnTo>
                      <a:lnTo>
                        <a:pt x="27" y="148"/>
                      </a:lnTo>
                      <a:lnTo>
                        <a:pt x="29" y="150"/>
                      </a:lnTo>
                      <a:lnTo>
                        <a:pt x="33" y="150"/>
                      </a:lnTo>
                      <a:lnTo>
                        <a:pt x="35" y="154"/>
                      </a:lnTo>
                      <a:lnTo>
                        <a:pt x="39" y="156"/>
                      </a:lnTo>
                      <a:lnTo>
                        <a:pt x="41" y="156"/>
                      </a:lnTo>
                      <a:lnTo>
                        <a:pt x="46" y="158"/>
                      </a:lnTo>
                      <a:lnTo>
                        <a:pt x="46" y="158"/>
                      </a:lnTo>
                      <a:lnTo>
                        <a:pt x="50" y="158"/>
                      </a:lnTo>
                      <a:lnTo>
                        <a:pt x="52" y="162"/>
                      </a:lnTo>
                      <a:lnTo>
                        <a:pt x="56" y="162"/>
                      </a:lnTo>
                      <a:lnTo>
                        <a:pt x="60" y="162"/>
                      </a:lnTo>
                      <a:lnTo>
                        <a:pt x="64" y="162"/>
                      </a:lnTo>
                      <a:lnTo>
                        <a:pt x="69" y="162"/>
                      </a:lnTo>
                      <a:lnTo>
                        <a:pt x="71" y="162"/>
                      </a:lnTo>
                      <a:lnTo>
                        <a:pt x="73" y="162"/>
                      </a:lnTo>
                      <a:lnTo>
                        <a:pt x="77" y="162"/>
                      </a:lnTo>
                      <a:lnTo>
                        <a:pt x="77" y="162"/>
                      </a:lnTo>
                      <a:lnTo>
                        <a:pt x="81" y="162"/>
                      </a:lnTo>
                      <a:lnTo>
                        <a:pt x="83" y="158"/>
                      </a:lnTo>
                      <a:lnTo>
                        <a:pt x="85" y="158"/>
                      </a:lnTo>
                      <a:lnTo>
                        <a:pt x="88" y="158"/>
                      </a:lnTo>
                      <a:lnTo>
                        <a:pt x="90" y="158"/>
                      </a:lnTo>
                      <a:lnTo>
                        <a:pt x="94" y="156"/>
                      </a:lnTo>
                      <a:lnTo>
                        <a:pt x="96" y="156"/>
                      </a:lnTo>
                      <a:lnTo>
                        <a:pt x="98" y="154"/>
                      </a:lnTo>
                      <a:lnTo>
                        <a:pt x="102" y="150"/>
                      </a:lnTo>
                      <a:lnTo>
                        <a:pt x="104" y="150"/>
                      </a:lnTo>
                      <a:lnTo>
                        <a:pt x="108" y="1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5" name="Freeform 16"/>
                <p:cNvSpPr>
                  <a:spLocks noChangeAspect="1"/>
                </p:cNvSpPr>
                <p:nvPr/>
              </p:nvSpPr>
              <p:spPr bwMode="auto">
                <a:xfrm>
                  <a:off x="2316" y="821"/>
                  <a:ext cx="128" cy="40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27" y="0"/>
                    </a:cxn>
                    <a:cxn ang="0">
                      <a:pos x="127" y="38"/>
                    </a:cxn>
                    <a:cxn ang="0">
                      <a:pos x="0" y="38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27" h="38">
                      <a:moveTo>
                        <a:pt x="0" y="4"/>
                      </a:moveTo>
                      <a:lnTo>
                        <a:pt x="127" y="0"/>
                      </a:lnTo>
                      <a:lnTo>
                        <a:pt x="127" y="38"/>
                      </a:lnTo>
                      <a:lnTo>
                        <a:pt x="0" y="38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6" name="Freeform 17"/>
                <p:cNvSpPr>
                  <a:spLocks noChangeAspect="1" noEditPoints="1"/>
                </p:cNvSpPr>
                <p:nvPr/>
              </p:nvSpPr>
              <p:spPr bwMode="auto">
                <a:xfrm>
                  <a:off x="2325" y="1102"/>
                  <a:ext cx="373" cy="300"/>
                </a:xfrm>
                <a:custGeom>
                  <a:avLst/>
                  <a:gdLst/>
                  <a:ahLst/>
                  <a:cxnLst>
                    <a:cxn ang="0">
                      <a:pos x="44" y="217"/>
                    </a:cxn>
                    <a:cxn ang="0">
                      <a:pos x="105" y="230"/>
                    </a:cxn>
                    <a:cxn ang="0">
                      <a:pos x="125" y="211"/>
                    </a:cxn>
                    <a:cxn ang="0">
                      <a:pos x="115" y="198"/>
                    </a:cxn>
                    <a:cxn ang="0">
                      <a:pos x="107" y="186"/>
                    </a:cxn>
                    <a:cxn ang="0">
                      <a:pos x="102" y="171"/>
                    </a:cxn>
                    <a:cxn ang="0">
                      <a:pos x="100" y="155"/>
                    </a:cxn>
                    <a:cxn ang="0">
                      <a:pos x="100" y="140"/>
                    </a:cxn>
                    <a:cxn ang="0">
                      <a:pos x="102" y="125"/>
                    </a:cxn>
                    <a:cxn ang="0">
                      <a:pos x="107" y="111"/>
                    </a:cxn>
                    <a:cxn ang="0">
                      <a:pos x="115" y="98"/>
                    </a:cxn>
                    <a:cxn ang="0">
                      <a:pos x="123" y="86"/>
                    </a:cxn>
                    <a:cxn ang="0">
                      <a:pos x="111" y="71"/>
                    </a:cxn>
                    <a:cxn ang="0">
                      <a:pos x="44" y="53"/>
                    </a:cxn>
                    <a:cxn ang="0">
                      <a:pos x="146" y="67"/>
                    </a:cxn>
                    <a:cxn ang="0">
                      <a:pos x="161" y="61"/>
                    </a:cxn>
                    <a:cxn ang="0">
                      <a:pos x="176" y="57"/>
                    </a:cxn>
                    <a:cxn ang="0">
                      <a:pos x="192" y="57"/>
                    </a:cxn>
                    <a:cxn ang="0">
                      <a:pos x="207" y="57"/>
                    </a:cxn>
                    <a:cxn ang="0">
                      <a:pos x="222" y="65"/>
                    </a:cxn>
                    <a:cxn ang="0">
                      <a:pos x="326" y="78"/>
                    </a:cxn>
                    <a:cxn ang="0">
                      <a:pos x="261" y="67"/>
                    </a:cxn>
                    <a:cxn ang="0">
                      <a:pos x="247" y="84"/>
                    </a:cxn>
                    <a:cxn ang="0">
                      <a:pos x="255" y="94"/>
                    </a:cxn>
                    <a:cxn ang="0">
                      <a:pos x="265" y="109"/>
                    </a:cxn>
                    <a:cxn ang="0">
                      <a:pos x="270" y="125"/>
                    </a:cxn>
                    <a:cxn ang="0">
                      <a:pos x="274" y="140"/>
                    </a:cxn>
                    <a:cxn ang="0">
                      <a:pos x="274" y="155"/>
                    </a:cxn>
                    <a:cxn ang="0">
                      <a:pos x="270" y="171"/>
                    </a:cxn>
                    <a:cxn ang="0">
                      <a:pos x="265" y="186"/>
                    </a:cxn>
                    <a:cxn ang="0">
                      <a:pos x="257" y="198"/>
                    </a:cxn>
                    <a:cxn ang="0">
                      <a:pos x="247" y="211"/>
                    </a:cxn>
                    <a:cxn ang="0">
                      <a:pos x="261" y="226"/>
                    </a:cxn>
                    <a:cxn ang="0">
                      <a:pos x="326" y="244"/>
                    </a:cxn>
                    <a:cxn ang="0">
                      <a:pos x="224" y="228"/>
                    </a:cxn>
                    <a:cxn ang="0">
                      <a:pos x="209" y="234"/>
                    </a:cxn>
                    <a:cxn ang="0">
                      <a:pos x="198" y="236"/>
                    </a:cxn>
                    <a:cxn ang="0">
                      <a:pos x="180" y="238"/>
                    </a:cxn>
                    <a:cxn ang="0">
                      <a:pos x="167" y="236"/>
                    </a:cxn>
                    <a:cxn ang="0">
                      <a:pos x="150" y="228"/>
                    </a:cxn>
                    <a:cxn ang="0">
                      <a:pos x="198" y="88"/>
                    </a:cxn>
                    <a:cxn ang="0">
                      <a:pos x="211" y="94"/>
                    </a:cxn>
                    <a:cxn ang="0">
                      <a:pos x="224" y="103"/>
                    </a:cxn>
                    <a:cxn ang="0">
                      <a:pos x="236" y="117"/>
                    </a:cxn>
                    <a:cxn ang="0">
                      <a:pos x="244" y="130"/>
                    </a:cxn>
                    <a:cxn ang="0">
                      <a:pos x="244" y="150"/>
                    </a:cxn>
                    <a:cxn ang="0">
                      <a:pos x="240" y="167"/>
                    </a:cxn>
                    <a:cxn ang="0">
                      <a:pos x="232" y="182"/>
                    </a:cxn>
                    <a:cxn ang="0">
                      <a:pos x="222" y="196"/>
                    </a:cxn>
                    <a:cxn ang="0">
                      <a:pos x="207" y="203"/>
                    </a:cxn>
                    <a:cxn ang="0">
                      <a:pos x="188" y="209"/>
                    </a:cxn>
                    <a:cxn ang="0">
                      <a:pos x="175" y="205"/>
                    </a:cxn>
                    <a:cxn ang="0">
                      <a:pos x="159" y="198"/>
                    </a:cxn>
                    <a:cxn ang="0">
                      <a:pos x="144" y="188"/>
                    </a:cxn>
                    <a:cxn ang="0">
                      <a:pos x="136" y="173"/>
                    </a:cxn>
                    <a:cxn ang="0">
                      <a:pos x="130" y="157"/>
                    </a:cxn>
                    <a:cxn ang="0">
                      <a:pos x="130" y="140"/>
                    </a:cxn>
                    <a:cxn ang="0">
                      <a:pos x="136" y="123"/>
                    </a:cxn>
                    <a:cxn ang="0">
                      <a:pos x="144" y="105"/>
                    </a:cxn>
                    <a:cxn ang="0">
                      <a:pos x="159" y="96"/>
                    </a:cxn>
                    <a:cxn ang="0">
                      <a:pos x="175" y="88"/>
                    </a:cxn>
                  </a:cxnLst>
                  <a:rect l="0" t="0" r="r" b="b"/>
                  <a:pathLst>
                    <a:path w="370" h="294">
                      <a:moveTo>
                        <a:pt x="146" y="228"/>
                      </a:moveTo>
                      <a:lnTo>
                        <a:pt x="111" y="267"/>
                      </a:lnTo>
                      <a:lnTo>
                        <a:pt x="44" y="269"/>
                      </a:lnTo>
                      <a:lnTo>
                        <a:pt x="44" y="294"/>
                      </a:lnTo>
                      <a:lnTo>
                        <a:pt x="0" y="255"/>
                      </a:lnTo>
                      <a:lnTo>
                        <a:pt x="44" y="217"/>
                      </a:lnTo>
                      <a:lnTo>
                        <a:pt x="44" y="244"/>
                      </a:lnTo>
                      <a:lnTo>
                        <a:pt x="92" y="244"/>
                      </a:lnTo>
                      <a:lnTo>
                        <a:pt x="94" y="242"/>
                      </a:lnTo>
                      <a:lnTo>
                        <a:pt x="98" y="238"/>
                      </a:lnTo>
                      <a:lnTo>
                        <a:pt x="100" y="236"/>
                      </a:lnTo>
                      <a:lnTo>
                        <a:pt x="105" y="230"/>
                      </a:lnTo>
                      <a:lnTo>
                        <a:pt x="111" y="226"/>
                      </a:lnTo>
                      <a:lnTo>
                        <a:pt x="115" y="219"/>
                      </a:lnTo>
                      <a:lnTo>
                        <a:pt x="117" y="217"/>
                      </a:lnTo>
                      <a:lnTo>
                        <a:pt x="119" y="217"/>
                      </a:lnTo>
                      <a:lnTo>
                        <a:pt x="123" y="213"/>
                      </a:lnTo>
                      <a:lnTo>
                        <a:pt x="125" y="211"/>
                      </a:lnTo>
                      <a:lnTo>
                        <a:pt x="123" y="209"/>
                      </a:lnTo>
                      <a:lnTo>
                        <a:pt x="119" y="205"/>
                      </a:lnTo>
                      <a:lnTo>
                        <a:pt x="119" y="203"/>
                      </a:lnTo>
                      <a:lnTo>
                        <a:pt x="117" y="203"/>
                      </a:lnTo>
                      <a:lnTo>
                        <a:pt x="117" y="199"/>
                      </a:lnTo>
                      <a:lnTo>
                        <a:pt x="115" y="198"/>
                      </a:lnTo>
                      <a:lnTo>
                        <a:pt x="113" y="196"/>
                      </a:lnTo>
                      <a:lnTo>
                        <a:pt x="113" y="192"/>
                      </a:lnTo>
                      <a:lnTo>
                        <a:pt x="113" y="190"/>
                      </a:lnTo>
                      <a:lnTo>
                        <a:pt x="111" y="190"/>
                      </a:lnTo>
                      <a:lnTo>
                        <a:pt x="111" y="188"/>
                      </a:lnTo>
                      <a:lnTo>
                        <a:pt x="107" y="186"/>
                      </a:lnTo>
                      <a:lnTo>
                        <a:pt x="107" y="182"/>
                      </a:lnTo>
                      <a:lnTo>
                        <a:pt x="105" y="180"/>
                      </a:lnTo>
                      <a:lnTo>
                        <a:pt x="105" y="178"/>
                      </a:lnTo>
                      <a:lnTo>
                        <a:pt x="105" y="175"/>
                      </a:lnTo>
                      <a:lnTo>
                        <a:pt x="102" y="173"/>
                      </a:lnTo>
                      <a:lnTo>
                        <a:pt x="102" y="171"/>
                      </a:lnTo>
                      <a:lnTo>
                        <a:pt x="102" y="167"/>
                      </a:lnTo>
                      <a:lnTo>
                        <a:pt x="102" y="165"/>
                      </a:lnTo>
                      <a:lnTo>
                        <a:pt x="102" y="161"/>
                      </a:lnTo>
                      <a:lnTo>
                        <a:pt x="100" y="159"/>
                      </a:lnTo>
                      <a:lnTo>
                        <a:pt x="100" y="157"/>
                      </a:lnTo>
                      <a:lnTo>
                        <a:pt x="100" y="155"/>
                      </a:lnTo>
                      <a:lnTo>
                        <a:pt x="100" y="153"/>
                      </a:lnTo>
                      <a:lnTo>
                        <a:pt x="100" y="150"/>
                      </a:lnTo>
                      <a:lnTo>
                        <a:pt x="100" y="148"/>
                      </a:lnTo>
                      <a:lnTo>
                        <a:pt x="100" y="144"/>
                      </a:lnTo>
                      <a:lnTo>
                        <a:pt x="100" y="142"/>
                      </a:lnTo>
                      <a:lnTo>
                        <a:pt x="100" y="140"/>
                      </a:lnTo>
                      <a:lnTo>
                        <a:pt x="100" y="136"/>
                      </a:lnTo>
                      <a:lnTo>
                        <a:pt x="102" y="134"/>
                      </a:lnTo>
                      <a:lnTo>
                        <a:pt x="102" y="130"/>
                      </a:lnTo>
                      <a:lnTo>
                        <a:pt x="102" y="128"/>
                      </a:lnTo>
                      <a:lnTo>
                        <a:pt x="102" y="126"/>
                      </a:lnTo>
                      <a:lnTo>
                        <a:pt x="102" y="125"/>
                      </a:lnTo>
                      <a:lnTo>
                        <a:pt x="105" y="123"/>
                      </a:lnTo>
                      <a:lnTo>
                        <a:pt x="105" y="119"/>
                      </a:lnTo>
                      <a:lnTo>
                        <a:pt x="105" y="117"/>
                      </a:lnTo>
                      <a:lnTo>
                        <a:pt x="105" y="113"/>
                      </a:lnTo>
                      <a:lnTo>
                        <a:pt x="107" y="113"/>
                      </a:lnTo>
                      <a:lnTo>
                        <a:pt x="107" y="111"/>
                      </a:lnTo>
                      <a:lnTo>
                        <a:pt x="107" y="109"/>
                      </a:lnTo>
                      <a:lnTo>
                        <a:pt x="111" y="105"/>
                      </a:lnTo>
                      <a:lnTo>
                        <a:pt x="113" y="103"/>
                      </a:lnTo>
                      <a:lnTo>
                        <a:pt x="113" y="101"/>
                      </a:lnTo>
                      <a:lnTo>
                        <a:pt x="113" y="98"/>
                      </a:lnTo>
                      <a:lnTo>
                        <a:pt x="115" y="98"/>
                      </a:lnTo>
                      <a:lnTo>
                        <a:pt x="115" y="96"/>
                      </a:lnTo>
                      <a:lnTo>
                        <a:pt x="117" y="94"/>
                      </a:lnTo>
                      <a:lnTo>
                        <a:pt x="119" y="92"/>
                      </a:lnTo>
                      <a:lnTo>
                        <a:pt x="119" y="88"/>
                      </a:lnTo>
                      <a:lnTo>
                        <a:pt x="123" y="88"/>
                      </a:lnTo>
                      <a:lnTo>
                        <a:pt x="123" y="86"/>
                      </a:lnTo>
                      <a:lnTo>
                        <a:pt x="125" y="84"/>
                      </a:lnTo>
                      <a:lnTo>
                        <a:pt x="123" y="84"/>
                      </a:lnTo>
                      <a:lnTo>
                        <a:pt x="119" y="80"/>
                      </a:lnTo>
                      <a:lnTo>
                        <a:pt x="117" y="78"/>
                      </a:lnTo>
                      <a:lnTo>
                        <a:pt x="115" y="75"/>
                      </a:lnTo>
                      <a:lnTo>
                        <a:pt x="111" y="71"/>
                      </a:lnTo>
                      <a:lnTo>
                        <a:pt x="105" y="65"/>
                      </a:lnTo>
                      <a:lnTo>
                        <a:pt x="100" y="61"/>
                      </a:lnTo>
                      <a:lnTo>
                        <a:pt x="98" y="55"/>
                      </a:lnTo>
                      <a:lnTo>
                        <a:pt x="94" y="53"/>
                      </a:lnTo>
                      <a:lnTo>
                        <a:pt x="92" y="53"/>
                      </a:lnTo>
                      <a:lnTo>
                        <a:pt x="44" y="53"/>
                      </a:lnTo>
                      <a:lnTo>
                        <a:pt x="44" y="78"/>
                      </a:lnTo>
                      <a:lnTo>
                        <a:pt x="0" y="38"/>
                      </a:lnTo>
                      <a:lnTo>
                        <a:pt x="44" y="0"/>
                      </a:lnTo>
                      <a:lnTo>
                        <a:pt x="44" y="25"/>
                      </a:lnTo>
                      <a:lnTo>
                        <a:pt x="111" y="28"/>
                      </a:lnTo>
                      <a:lnTo>
                        <a:pt x="146" y="67"/>
                      </a:lnTo>
                      <a:lnTo>
                        <a:pt x="148" y="65"/>
                      </a:lnTo>
                      <a:lnTo>
                        <a:pt x="150" y="65"/>
                      </a:lnTo>
                      <a:lnTo>
                        <a:pt x="153" y="63"/>
                      </a:lnTo>
                      <a:lnTo>
                        <a:pt x="155" y="63"/>
                      </a:lnTo>
                      <a:lnTo>
                        <a:pt x="159" y="63"/>
                      </a:lnTo>
                      <a:lnTo>
                        <a:pt x="161" y="61"/>
                      </a:lnTo>
                      <a:lnTo>
                        <a:pt x="163" y="61"/>
                      </a:lnTo>
                      <a:lnTo>
                        <a:pt x="167" y="61"/>
                      </a:lnTo>
                      <a:lnTo>
                        <a:pt x="169" y="57"/>
                      </a:lnTo>
                      <a:lnTo>
                        <a:pt x="171" y="57"/>
                      </a:lnTo>
                      <a:lnTo>
                        <a:pt x="175" y="57"/>
                      </a:lnTo>
                      <a:lnTo>
                        <a:pt x="176" y="57"/>
                      </a:lnTo>
                      <a:lnTo>
                        <a:pt x="180" y="57"/>
                      </a:lnTo>
                      <a:lnTo>
                        <a:pt x="180" y="57"/>
                      </a:lnTo>
                      <a:lnTo>
                        <a:pt x="184" y="57"/>
                      </a:lnTo>
                      <a:lnTo>
                        <a:pt x="186" y="57"/>
                      </a:lnTo>
                      <a:lnTo>
                        <a:pt x="188" y="57"/>
                      </a:lnTo>
                      <a:lnTo>
                        <a:pt x="192" y="57"/>
                      </a:lnTo>
                      <a:lnTo>
                        <a:pt x="194" y="57"/>
                      </a:lnTo>
                      <a:lnTo>
                        <a:pt x="198" y="57"/>
                      </a:lnTo>
                      <a:lnTo>
                        <a:pt x="199" y="57"/>
                      </a:lnTo>
                      <a:lnTo>
                        <a:pt x="201" y="57"/>
                      </a:lnTo>
                      <a:lnTo>
                        <a:pt x="205" y="57"/>
                      </a:lnTo>
                      <a:lnTo>
                        <a:pt x="207" y="57"/>
                      </a:lnTo>
                      <a:lnTo>
                        <a:pt x="209" y="61"/>
                      </a:lnTo>
                      <a:lnTo>
                        <a:pt x="211" y="61"/>
                      </a:lnTo>
                      <a:lnTo>
                        <a:pt x="215" y="61"/>
                      </a:lnTo>
                      <a:lnTo>
                        <a:pt x="217" y="63"/>
                      </a:lnTo>
                      <a:lnTo>
                        <a:pt x="219" y="63"/>
                      </a:lnTo>
                      <a:lnTo>
                        <a:pt x="222" y="65"/>
                      </a:lnTo>
                      <a:lnTo>
                        <a:pt x="224" y="65"/>
                      </a:lnTo>
                      <a:lnTo>
                        <a:pt x="257" y="28"/>
                      </a:lnTo>
                      <a:lnTo>
                        <a:pt x="324" y="25"/>
                      </a:lnTo>
                      <a:lnTo>
                        <a:pt x="326" y="0"/>
                      </a:lnTo>
                      <a:lnTo>
                        <a:pt x="370" y="38"/>
                      </a:lnTo>
                      <a:lnTo>
                        <a:pt x="326" y="78"/>
                      </a:lnTo>
                      <a:lnTo>
                        <a:pt x="326" y="53"/>
                      </a:lnTo>
                      <a:lnTo>
                        <a:pt x="274" y="53"/>
                      </a:lnTo>
                      <a:lnTo>
                        <a:pt x="274" y="55"/>
                      </a:lnTo>
                      <a:lnTo>
                        <a:pt x="268" y="57"/>
                      </a:lnTo>
                      <a:lnTo>
                        <a:pt x="265" y="63"/>
                      </a:lnTo>
                      <a:lnTo>
                        <a:pt x="261" y="67"/>
                      </a:lnTo>
                      <a:lnTo>
                        <a:pt x="255" y="73"/>
                      </a:lnTo>
                      <a:lnTo>
                        <a:pt x="253" y="75"/>
                      </a:lnTo>
                      <a:lnTo>
                        <a:pt x="249" y="78"/>
                      </a:lnTo>
                      <a:lnTo>
                        <a:pt x="247" y="78"/>
                      </a:lnTo>
                      <a:lnTo>
                        <a:pt x="244" y="80"/>
                      </a:lnTo>
                      <a:lnTo>
                        <a:pt x="247" y="84"/>
                      </a:lnTo>
                      <a:lnTo>
                        <a:pt x="247" y="86"/>
                      </a:lnTo>
                      <a:lnTo>
                        <a:pt x="249" y="86"/>
                      </a:lnTo>
                      <a:lnTo>
                        <a:pt x="253" y="88"/>
                      </a:lnTo>
                      <a:lnTo>
                        <a:pt x="253" y="92"/>
                      </a:lnTo>
                      <a:lnTo>
                        <a:pt x="255" y="92"/>
                      </a:lnTo>
                      <a:lnTo>
                        <a:pt x="255" y="94"/>
                      </a:lnTo>
                      <a:lnTo>
                        <a:pt x="257" y="96"/>
                      </a:lnTo>
                      <a:lnTo>
                        <a:pt x="261" y="98"/>
                      </a:lnTo>
                      <a:lnTo>
                        <a:pt x="261" y="101"/>
                      </a:lnTo>
                      <a:lnTo>
                        <a:pt x="263" y="103"/>
                      </a:lnTo>
                      <a:lnTo>
                        <a:pt x="263" y="105"/>
                      </a:lnTo>
                      <a:lnTo>
                        <a:pt x="265" y="109"/>
                      </a:lnTo>
                      <a:lnTo>
                        <a:pt x="265" y="111"/>
                      </a:lnTo>
                      <a:lnTo>
                        <a:pt x="265" y="113"/>
                      </a:lnTo>
                      <a:lnTo>
                        <a:pt x="268" y="117"/>
                      </a:lnTo>
                      <a:lnTo>
                        <a:pt x="268" y="119"/>
                      </a:lnTo>
                      <a:lnTo>
                        <a:pt x="270" y="123"/>
                      </a:lnTo>
                      <a:lnTo>
                        <a:pt x="270" y="125"/>
                      </a:lnTo>
                      <a:lnTo>
                        <a:pt x="270" y="126"/>
                      </a:lnTo>
                      <a:lnTo>
                        <a:pt x="270" y="128"/>
                      </a:lnTo>
                      <a:lnTo>
                        <a:pt x="270" y="130"/>
                      </a:lnTo>
                      <a:lnTo>
                        <a:pt x="274" y="134"/>
                      </a:lnTo>
                      <a:lnTo>
                        <a:pt x="274" y="136"/>
                      </a:lnTo>
                      <a:lnTo>
                        <a:pt x="274" y="140"/>
                      </a:lnTo>
                      <a:lnTo>
                        <a:pt x="274" y="142"/>
                      </a:lnTo>
                      <a:lnTo>
                        <a:pt x="274" y="144"/>
                      </a:lnTo>
                      <a:lnTo>
                        <a:pt x="274" y="148"/>
                      </a:lnTo>
                      <a:lnTo>
                        <a:pt x="274" y="150"/>
                      </a:lnTo>
                      <a:lnTo>
                        <a:pt x="274" y="153"/>
                      </a:lnTo>
                      <a:lnTo>
                        <a:pt x="274" y="155"/>
                      </a:lnTo>
                      <a:lnTo>
                        <a:pt x="274" y="157"/>
                      </a:lnTo>
                      <a:lnTo>
                        <a:pt x="274" y="159"/>
                      </a:lnTo>
                      <a:lnTo>
                        <a:pt x="274" y="161"/>
                      </a:lnTo>
                      <a:lnTo>
                        <a:pt x="270" y="165"/>
                      </a:lnTo>
                      <a:lnTo>
                        <a:pt x="270" y="167"/>
                      </a:lnTo>
                      <a:lnTo>
                        <a:pt x="270" y="171"/>
                      </a:lnTo>
                      <a:lnTo>
                        <a:pt x="270" y="173"/>
                      </a:lnTo>
                      <a:lnTo>
                        <a:pt x="268" y="175"/>
                      </a:lnTo>
                      <a:lnTo>
                        <a:pt x="268" y="178"/>
                      </a:lnTo>
                      <a:lnTo>
                        <a:pt x="268" y="180"/>
                      </a:lnTo>
                      <a:lnTo>
                        <a:pt x="265" y="182"/>
                      </a:lnTo>
                      <a:lnTo>
                        <a:pt x="265" y="186"/>
                      </a:lnTo>
                      <a:lnTo>
                        <a:pt x="263" y="188"/>
                      </a:lnTo>
                      <a:lnTo>
                        <a:pt x="263" y="190"/>
                      </a:lnTo>
                      <a:lnTo>
                        <a:pt x="263" y="192"/>
                      </a:lnTo>
                      <a:lnTo>
                        <a:pt x="261" y="192"/>
                      </a:lnTo>
                      <a:lnTo>
                        <a:pt x="261" y="196"/>
                      </a:lnTo>
                      <a:lnTo>
                        <a:pt x="257" y="198"/>
                      </a:lnTo>
                      <a:lnTo>
                        <a:pt x="257" y="199"/>
                      </a:lnTo>
                      <a:lnTo>
                        <a:pt x="255" y="199"/>
                      </a:lnTo>
                      <a:lnTo>
                        <a:pt x="255" y="203"/>
                      </a:lnTo>
                      <a:lnTo>
                        <a:pt x="253" y="205"/>
                      </a:lnTo>
                      <a:lnTo>
                        <a:pt x="249" y="209"/>
                      </a:lnTo>
                      <a:lnTo>
                        <a:pt x="247" y="211"/>
                      </a:lnTo>
                      <a:lnTo>
                        <a:pt x="244" y="213"/>
                      </a:lnTo>
                      <a:lnTo>
                        <a:pt x="247" y="217"/>
                      </a:lnTo>
                      <a:lnTo>
                        <a:pt x="249" y="219"/>
                      </a:lnTo>
                      <a:lnTo>
                        <a:pt x="253" y="221"/>
                      </a:lnTo>
                      <a:lnTo>
                        <a:pt x="255" y="223"/>
                      </a:lnTo>
                      <a:lnTo>
                        <a:pt x="261" y="226"/>
                      </a:lnTo>
                      <a:lnTo>
                        <a:pt x="265" y="230"/>
                      </a:lnTo>
                      <a:lnTo>
                        <a:pt x="268" y="236"/>
                      </a:lnTo>
                      <a:lnTo>
                        <a:pt x="274" y="238"/>
                      </a:lnTo>
                      <a:lnTo>
                        <a:pt x="274" y="242"/>
                      </a:lnTo>
                      <a:lnTo>
                        <a:pt x="274" y="244"/>
                      </a:lnTo>
                      <a:lnTo>
                        <a:pt x="326" y="244"/>
                      </a:lnTo>
                      <a:lnTo>
                        <a:pt x="326" y="217"/>
                      </a:lnTo>
                      <a:lnTo>
                        <a:pt x="370" y="255"/>
                      </a:lnTo>
                      <a:lnTo>
                        <a:pt x="326" y="294"/>
                      </a:lnTo>
                      <a:lnTo>
                        <a:pt x="324" y="269"/>
                      </a:lnTo>
                      <a:lnTo>
                        <a:pt x="257" y="267"/>
                      </a:lnTo>
                      <a:lnTo>
                        <a:pt x="224" y="228"/>
                      </a:lnTo>
                      <a:lnTo>
                        <a:pt x="222" y="230"/>
                      </a:lnTo>
                      <a:lnTo>
                        <a:pt x="219" y="230"/>
                      </a:lnTo>
                      <a:lnTo>
                        <a:pt x="217" y="230"/>
                      </a:lnTo>
                      <a:lnTo>
                        <a:pt x="215" y="234"/>
                      </a:lnTo>
                      <a:lnTo>
                        <a:pt x="211" y="234"/>
                      </a:lnTo>
                      <a:lnTo>
                        <a:pt x="209" y="234"/>
                      </a:lnTo>
                      <a:lnTo>
                        <a:pt x="209" y="236"/>
                      </a:lnTo>
                      <a:lnTo>
                        <a:pt x="207" y="236"/>
                      </a:lnTo>
                      <a:lnTo>
                        <a:pt x="205" y="236"/>
                      </a:lnTo>
                      <a:lnTo>
                        <a:pt x="201" y="236"/>
                      </a:lnTo>
                      <a:lnTo>
                        <a:pt x="199" y="236"/>
                      </a:lnTo>
                      <a:lnTo>
                        <a:pt x="198" y="236"/>
                      </a:lnTo>
                      <a:lnTo>
                        <a:pt x="194" y="238"/>
                      </a:lnTo>
                      <a:lnTo>
                        <a:pt x="192" y="238"/>
                      </a:lnTo>
                      <a:lnTo>
                        <a:pt x="188" y="238"/>
                      </a:lnTo>
                      <a:lnTo>
                        <a:pt x="186" y="238"/>
                      </a:lnTo>
                      <a:lnTo>
                        <a:pt x="184" y="238"/>
                      </a:lnTo>
                      <a:lnTo>
                        <a:pt x="180" y="238"/>
                      </a:lnTo>
                      <a:lnTo>
                        <a:pt x="180" y="238"/>
                      </a:lnTo>
                      <a:lnTo>
                        <a:pt x="176" y="236"/>
                      </a:lnTo>
                      <a:lnTo>
                        <a:pt x="175" y="236"/>
                      </a:lnTo>
                      <a:lnTo>
                        <a:pt x="171" y="236"/>
                      </a:lnTo>
                      <a:lnTo>
                        <a:pt x="169" y="236"/>
                      </a:lnTo>
                      <a:lnTo>
                        <a:pt x="167" y="236"/>
                      </a:lnTo>
                      <a:lnTo>
                        <a:pt x="163" y="234"/>
                      </a:lnTo>
                      <a:lnTo>
                        <a:pt x="161" y="234"/>
                      </a:lnTo>
                      <a:lnTo>
                        <a:pt x="159" y="234"/>
                      </a:lnTo>
                      <a:lnTo>
                        <a:pt x="155" y="230"/>
                      </a:lnTo>
                      <a:lnTo>
                        <a:pt x="153" y="230"/>
                      </a:lnTo>
                      <a:lnTo>
                        <a:pt x="150" y="228"/>
                      </a:lnTo>
                      <a:lnTo>
                        <a:pt x="148" y="228"/>
                      </a:lnTo>
                      <a:lnTo>
                        <a:pt x="146" y="228"/>
                      </a:lnTo>
                      <a:close/>
                      <a:moveTo>
                        <a:pt x="186" y="88"/>
                      </a:moveTo>
                      <a:lnTo>
                        <a:pt x="188" y="88"/>
                      </a:lnTo>
                      <a:lnTo>
                        <a:pt x="194" y="88"/>
                      </a:lnTo>
                      <a:lnTo>
                        <a:pt x="198" y="88"/>
                      </a:lnTo>
                      <a:lnTo>
                        <a:pt x="199" y="88"/>
                      </a:lnTo>
                      <a:lnTo>
                        <a:pt x="201" y="88"/>
                      </a:lnTo>
                      <a:lnTo>
                        <a:pt x="205" y="92"/>
                      </a:lnTo>
                      <a:lnTo>
                        <a:pt x="207" y="92"/>
                      </a:lnTo>
                      <a:lnTo>
                        <a:pt x="209" y="92"/>
                      </a:lnTo>
                      <a:lnTo>
                        <a:pt x="211" y="94"/>
                      </a:lnTo>
                      <a:lnTo>
                        <a:pt x="215" y="94"/>
                      </a:lnTo>
                      <a:lnTo>
                        <a:pt x="217" y="96"/>
                      </a:lnTo>
                      <a:lnTo>
                        <a:pt x="219" y="98"/>
                      </a:lnTo>
                      <a:lnTo>
                        <a:pt x="222" y="98"/>
                      </a:lnTo>
                      <a:lnTo>
                        <a:pt x="224" y="101"/>
                      </a:lnTo>
                      <a:lnTo>
                        <a:pt x="224" y="103"/>
                      </a:lnTo>
                      <a:lnTo>
                        <a:pt x="226" y="105"/>
                      </a:lnTo>
                      <a:lnTo>
                        <a:pt x="230" y="105"/>
                      </a:lnTo>
                      <a:lnTo>
                        <a:pt x="232" y="109"/>
                      </a:lnTo>
                      <a:lnTo>
                        <a:pt x="232" y="111"/>
                      </a:lnTo>
                      <a:lnTo>
                        <a:pt x="236" y="113"/>
                      </a:lnTo>
                      <a:lnTo>
                        <a:pt x="236" y="117"/>
                      </a:lnTo>
                      <a:lnTo>
                        <a:pt x="238" y="119"/>
                      </a:lnTo>
                      <a:lnTo>
                        <a:pt x="238" y="123"/>
                      </a:lnTo>
                      <a:lnTo>
                        <a:pt x="240" y="125"/>
                      </a:lnTo>
                      <a:lnTo>
                        <a:pt x="240" y="126"/>
                      </a:lnTo>
                      <a:lnTo>
                        <a:pt x="244" y="128"/>
                      </a:lnTo>
                      <a:lnTo>
                        <a:pt x="244" y="130"/>
                      </a:lnTo>
                      <a:lnTo>
                        <a:pt x="244" y="134"/>
                      </a:lnTo>
                      <a:lnTo>
                        <a:pt x="244" y="140"/>
                      </a:lnTo>
                      <a:lnTo>
                        <a:pt x="244" y="142"/>
                      </a:lnTo>
                      <a:lnTo>
                        <a:pt x="244" y="144"/>
                      </a:lnTo>
                      <a:lnTo>
                        <a:pt x="244" y="148"/>
                      </a:lnTo>
                      <a:lnTo>
                        <a:pt x="244" y="150"/>
                      </a:lnTo>
                      <a:lnTo>
                        <a:pt x="244" y="155"/>
                      </a:lnTo>
                      <a:lnTo>
                        <a:pt x="244" y="157"/>
                      </a:lnTo>
                      <a:lnTo>
                        <a:pt x="244" y="159"/>
                      </a:lnTo>
                      <a:lnTo>
                        <a:pt x="244" y="161"/>
                      </a:lnTo>
                      <a:lnTo>
                        <a:pt x="244" y="165"/>
                      </a:lnTo>
                      <a:lnTo>
                        <a:pt x="240" y="167"/>
                      </a:lnTo>
                      <a:lnTo>
                        <a:pt x="240" y="171"/>
                      </a:lnTo>
                      <a:lnTo>
                        <a:pt x="238" y="173"/>
                      </a:lnTo>
                      <a:lnTo>
                        <a:pt x="238" y="175"/>
                      </a:lnTo>
                      <a:lnTo>
                        <a:pt x="236" y="178"/>
                      </a:lnTo>
                      <a:lnTo>
                        <a:pt x="236" y="180"/>
                      </a:lnTo>
                      <a:lnTo>
                        <a:pt x="232" y="182"/>
                      </a:lnTo>
                      <a:lnTo>
                        <a:pt x="232" y="186"/>
                      </a:lnTo>
                      <a:lnTo>
                        <a:pt x="230" y="188"/>
                      </a:lnTo>
                      <a:lnTo>
                        <a:pt x="226" y="190"/>
                      </a:lnTo>
                      <a:lnTo>
                        <a:pt x="224" y="190"/>
                      </a:lnTo>
                      <a:lnTo>
                        <a:pt x="224" y="192"/>
                      </a:lnTo>
                      <a:lnTo>
                        <a:pt x="222" y="196"/>
                      </a:lnTo>
                      <a:lnTo>
                        <a:pt x="219" y="198"/>
                      </a:lnTo>
                      <a:lnTo>
                        <a:pt x="217" y="198"/>
                      </a:lnTo>
                      <a:lnTo>
                        <a:pt x="215" y="199"/>
                      </a:lnTo>
                      <a:lnTo>
                        <a:pt x="211" y="199"/>
                      </a:lnTo>
                      <a:lnTo>
                        <a:pt x="209" y="203"/>
                      </a:lnTo>
                      <a:lnTo>
                        <a:pt x="207" y="203"/>
                      </a:lnTo>
                      <a:lnTo>
                        <a:pt x="205" y="205"/>
                      </a:lnTo>
                      <a:lnTo>
                        <a:pt x="201" y="205"/>
                      </a:lnTo>
                      <a:lnTo>
                        <a:pt x="199" y="205"/>
                      </a:lnTo>
                      <a:lnTo>
                        <a:pt x="198" y="205"/>
                      </a:lnTo>
                      <a:lnTo>
                        <a:pt x="194" y="209"/>
                      </a:lnTo>
                      <a:lnTo>
                        <a:pt x="188" y="209"/>
                      </a:lnTo>
                      <a:lnTo>
                        <a:pt x="186" y="209"/>
                      </a:lnTo>
                      <a:lnTo>
                        <a:pt x="184" y="209"/>
                      </a:lnTo>
                      <a:lnTo>
                        <a:pt x="180" y="209"/>
                      </a:lnTo>
                      <a:lnTo>
                        <a:pt x="180" y="205"/>
                      </a:lnTo>
                      <a:lnTo>
                        <a:pt x="176" y="205"/>
                      </a:lnTo>
                      <a:lnTo>
                        <a:pt x="175" y="205"/>
                      </a:lnTo>
                      <a:lnTo>
                        <a:pt x="171" y="205"/>
                      </a:lnTo>
                      <a:lnTo>
                        <a:pt x="167" y="203"/>
                      </a:lnTo>
                      <a:lnTo>
                        <a:pt x="163" y="203"/>
                      </a:lnTo>
                      <a:lnTo>
                        <a:pt x="161" y="199"/>
                      </a:lnTo>
                      <a:lnTo>
                        <a:pt x="159" y="199"/>
                      </a:lnTo>
                      <a:lnTo>
                        <a:pt x="159" y="198"/>
                      </a:lnTo>
                      <a:lnTo>
                        <a:pt x="155" y="198"/>
                      </a:lnTo>
                      <a:lnTo>
                        <a:pt x="153" y="196"/>
                      </a:lnTo>
                      <a:lnTo>
                        <a:pt x="150" y="192"/>
                      </a:lnTo>
                      <a:lnTo>
                        <a:pt x="148" y="190"/>
                      </a:lnTo>
                      <a:lnTo>
                        <a:pt x="146" y="190"/>
                      </a:lnTo>
                      <a:lnTo>
                        <a:pt x="144" y="188"/>
                      </a:lnTo>
                      <a:lnTo>
                        <a:pt x="144" y="186"/>
                      </a:lnTo>
                      <a:lnTo>
                        <a:pt x="142" y="182"/>
                      </a:lnTo>
                      <a:lnTo>
                        <a:pt x="138" y="180"/>
                      </a:lnTo>
                      <a:lnTo>
                        <a:pt x="138" y="178"/>
                      </a:lnTo>
                      <a:lnTo>
                        <a:pt x="136" y="175"/>
                      </a:lnTo>
                      <a:lnTo>
                        <a:pt x="136" y="173"/>
                      </a:lnTo>
                      <a:lnTo>
                        <a:pt x="132" y="171"/>
                      </a:lnTo>
                      <a:lnTo>
                        <a:pt x="132" y="167"/>
                      </a:lnTo>
                      <a:lnTo>
                        <a:pt x="132" y="165"/>
                      </a:lnTo>
                      <a:lnTo>
                        <a:pt x="130" y="161"/>
                      </a:lnTo>
                      <a:lnTo>
                        <a:pt x="130" y="159"/>
                      </a:lnTo>
                      <a:lnTo>
                        <a:pt x="130" y="157"/>
                      </a:lnTo>
                      <a:lnTo>
                        <a:pt x="130" y="155"/>
                      </a:lnTo>
                      <a:lnTo>
                        <a:pt x="130" y="150"/>
                      </a:lnTo>
                      <a:lnTo>
                        <a:pt x="130" y="148"/>
                      </a:lnTo>
                      <a:lnTo>
                        <a:pt x="130" y="144"/>
                      </a:lnTo>
                      <a:lnTo>
                        <a:pt x="130" y="142"/>
                      </a:lnTo>
                      <a:lnTo>
                        <a:pt x="130" y="140"/>
                      </a:lnTo>
                      <a:lnTo>
                        <a:pt x="130" y="134"/>
                      </a:lnTo>
                      <a:lnTo>
                        <a:pt x="130" y="130"/>
                      </a:lnTo>
                      <a:lnTo>
                        <a:pt x="132" y="128"/>
                      </a:lnTo>
                      <a:lnTo>
                        <a:pt x="132" y="126"/>
                      </a:lnTo>
                      <a:lnTo>
                        <a:pt x="132" y="125"/>
                      </a:lnTo>
                      <a:lnTo>
                        <a:pt x="136" y="123"/>
                      </a:lnTo>
                      <a:lnTo>
                        <a:pt x="136" y="119"/>
                      </a:lnTo>
                      <a:lnTo>
                        <a:pt x="138" y="117"/>
                      </a:lnTo>
                      <a:lnTo>
                        <a:pt x="138" y="113"/>
                      </a:lnTo>
                      <a:lnTo>
                        <a:pt x="142" y="111"/>
                      </a:lnTo>
                      <a:lnTo>
                        <a:pt x="144" y="109"/>
                      </a:lnTo>
                      <a:lnTo>
                        <a:pt x="144" y="105"/>
                      </a:lnTo>
                      <a:lnTo>
                        <a:pt x="146" y="105"/>
                      </a:lnTo>
                      <a:lnTo>
                        <a:pt x="148" y="103"/>
                      </a:lnTo>
                      <a:lnTo>
                        <a:pt x="150" y="101"/>
                      </a:lnTo>
                      <a:lnTo>
                        <a:pt x="153" y="98"/>
                      </a:lnTo>
                      <a:lnTo>
                        <a:pt x="155" y="98"/>
                      </a:lnTo>
                      <a:lnTo>
                        <a:pt x="159" y="96"/>
                      </a:lnTo>
                      <a:lnTo>
                        <a:pt x="159" y="94"/>
                      </a:lnTo>
                      <a:lnTo>
                        <a:pt x="161" y="94"/>
                      </a:lnTo>
                      <a:lnTo>
                        <a:pt x="163" y="92"/>
                      </a:lnTo>
                      <a:lnTo>
                        <a:pt x="167" y="92"/>
                      </a:lnTo>
                      <a:lnTo>
                        <a:pt x="171" y="92"/>
                      </a:lnTo>
                      <a:lnTo>
                        <a:pt x="175" y="88"/>
                      </a:lnTo>
                      <a:lnTo>
                        <a:pt x="176" y="88"/>
                      </a:lnTo>
                      <a:lnTo>
                        <a:pt x="180" y="88"/>
                      </a:lnTo>
                      <a:lnTo>
                        <a:pt x="180" y="88"/>
                      </a:lnTo>
                      <a:lnTo>
                        <a:pt x="184" y="88"/>
                      </a:lnTo>
                      <a:lnTo>
                        <a:pt x="186" y="88"/>
                      </a:lnTo>
                      <a:close/>
                    </a:path>
                  </a:pathLst>
                </a:custGeom>
                <a:solidFill>
                  <a:srgbClr val="2B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7" name="Freeform 18"/>
                <p:cNvSpPr>
                  <a:spLocks noChangeAspect="1" noEditPoints="1"/>
                </p:cNvSpPr>
                <p:nvPr/>
              </p:nvSpPr>
              <p:spPr bwMode="auto">
                <a:xfrm>
                  <a:off x="2321" y="1100"/>
                  <a:ext cx="375" cy="297"/>
                </a:xfrm>
                <a:custGeom>
                  <a:avLst/>
                  <a:gdLst/>
                  <a:ahLst/>
                  <a:cxnLst>
                    <a:cxn ang="0">
                      <a:pos x="44" y="217"/>
                    </a:cxn>
                    <a:cxn ang="0">
                      <a:pos x="108" y="232"/>
                    </a:cxn>
                    <a:cxn ang="0">
                      <a:pos x="125" y="211"/>
                    </a:cxn>
                    <a:cxn ang="0">
                      <a:pos x="115" y="198"/>
                    </a:cxn>
                    <a:cxn ang="0">
                      <a:pos x="109" y="186"/>
                    </a:cxn>
                    <a:cxn ang="0">
                      <a:pos x="104" y="171"/>
                    </a:cxn>
                    <a:cxn ang="0">
                      <a:pos x="102" y="159"/>
                    </a:cxn>
                    <a:cxn ang="0">
                      <a:pos x="102" y="142"/>
                    </a:cxn>
                    <a:cxn ang="0">
                      <a:pos x="104" y="129"/>
                    </a:cxn>
                    <a:cxn ang="0">
                      <a:pos x="109" y="111"/>
                    </a:cxn>
                    <a:cxn ang="0">
                      <a:pos x="115" y="100"/>
                    </a:cxn>
                    <a:cxn ang="0">
                      <a:pos x="125" y="86"/>
                    </a:cxn>
                    <a:cxn ang="0">
                      <a:pos x="108" y="67"/>
                    </a:cxn>
                    <a:cxn ang="0">
                      <a:pos x="0" y="38"/>
                    </a:cxn>
                    <a:cxn ang="0">
                      <a:pos x="152" y="67"/>
                    </a:cxn>
                    <a:cxn ang="0">
                      <a:pos x="169" y="61"/>
                    </a:cxn>
                    <a:cxn ang="0">
                      <a:pos x="184" y="59"/>
                    </a:cxn>
                    <a:cxn ang="0">
                      <a:pos x="198" y="59"/>
                    </a:cxn>
                    <a:cxn ang="0">
                      <a:pos x="215" y="61"/>
                    </a:cxn>
                    <a:cxn ang="0">
                      <a:pos x="326" y="27"/>
                    </a:cxn>
                    <a:cxn ang="0">
                      <a:pos x="276" y="54"/>
                    </a:cxn>
                    <a:cxn ang="0">
                      <a:pos x="253" y="77"/>
                    </a:cxn>
                    <a:cxn ang="0">
                      <a:pos x="251" y="86"/>
                    </a:cxn>
                    <a:cxn ang="0">
                      <a:pos x="263" y="100"/>
                    </a:cxn>
                    <a:cxn ang="0">
                      <a:pos x="267" y="115"/>
                    </a:cxn>
                    <a:cxn ang="0">
                      <a:pos x="272" y="131"/>
                    </a:cxn>
                    <a:cxn ang="0">
                      <a:pos x="276" y="146"/>
                    </a:cxn>
                    <a:cxn ang="0">
                      <a:pos x="276" y="161"/>
                    </a:cxn>
                    <a:cxn ang="0">
                      <a:pos x="271" y="177"/>
                    </a:cxn>
                    <a:cxn ang="0">
                      <a:pos x="265" y="192"/>
                    </a:cxn>
                    <a:cxn ang="0">
                      <a:pos x="253" y="207"/>
                    </a:cxn>
                    <a:cxn ang="0">
                      <a:pos x="251" y="219"/>
                    </a:cxn>
                    <a:cxn ang="0">
                      <a:pos x="272" y="242"/>
                    </a:cxn>
                    <a:cxn ang="0">
                      <a:pos x="326" y="296"/>
                    </a:cxn>
                    <a:cxn ang="0">
                      <a:pos x="215" y="234"/>
                    </a:cxn>
                    <a:cxn ang="0">
                      <a:pos x="202" y="240"/>
                    </a:cxn>
                    <a:cxn ang="0">
                      <a:pos x="184" y="240"/>
                    </a:cxn>
                    <a:cxn ang="0">
                      <a:pos x="171" y="236"/>
                    </a:cxn>
                    <a:cxn ang="0">
                      <a:pos x="156" y="232"/>
                    </a:cxn>
                    <a:cxn ang="0">
                      <a:pos x="194" y="90"/>
                    </a:cxn>
                    <a:cxn ang="0">
                      <a:pos x="211" y="94"/>
                    </a:cxn>
                    <a:cxn ang="0">
                      <a:pos x="226" y="104"/>
                    </a:cxn>
                    <a:cxn ang="0">
                      <a:pos x="236" y="117"/>
                    </a:cxn>
                    <a:cxn ang="0">
                      <a:pos x="246" y="132"/>
                    </a:cxn>
                    <a:cxn ang="0">
                      <a:pos x="246" y="154"/>
                    </a:cxn>
                    <a:cxn ang="0">
                      <a:pos x="242" y="171"/>
                    </a:cxn>
                    <a:cxn ang="0">
                      <a:pos x="234" y="186"/>
                    </a:cxn>
                    <a:cxn ang="0">
                      <a:pos x="221" y="198"/>
                    </a:cxn>
                    <a:cxn ang="0">
                      <a:pos x="207" y="207"/>
                    </a:cxn>
                    <a:cxn ang="0">
                      <a:pos x="188" y="209"/>
                    </a:cxn>
                    <a:cxn ang="0">
                      <a:pos x="171" y="207"/>
                    </a:cxn>
                    <a:cxn ang="0">
                      <a:pos x="156" y="198"/>
                    </a:cxn>
                    <a:cxn ang="0">
                      <a:pos x="142" y="186"/>
                    </a:cxn>
                    <a:cxn ang="0">
                      <a:pos x="134" y="171"/>
                    </a:cxn>
                    <a:cxn ang="0">
                      <a:pos x="129" y="154"/>
                    </a:cxn>
                    <a:cxn ang="0">
                      <a:pos x="133" y="132"/>
                    </a:cxn>
                    <a:cxn ang="0">
                      <a:pos x="140" y="117"/>
                    </a:cxn>
                    <a:cxn ang="0">
                      <a:pos x="152" y="104"/>
                    </a:cxn>
                    <a:cxn ang="0">
                      <a:pos x="163" y="94"/>
                    </a:cxn>
                    <a:cxn ang="0">
                      <a:pos x="179" y="90"/>
                    </a:cxn>
                  </a:cxnLst>
                  <a:rect l="0" t="0" r="r" b="b"/>
                  <a:pathLst>
                    <a:path w="372" h="296">
                      <a:moveTo>
                        <a:pt x="148" y="229"/>
                      </a:moveTo>
                      <a:lnTo>
                        <a:pt x="111" y="271"/>
                      </a:lnTo>
                      <a:lnTo>
                        <a:pt x="44" y="271"/>
                      </a:lnTo>
                      <a:lnTo>
                        <a:pt x="44" y="296"/>
                      </a:lnTo>
                      <a:lnTo>
                        <a:pt x="0" y="259"/>
                      </a:lnTo>
                      <a:lnTo>
                        <a:pt x="44" y="217"/>
                      </a:lnTo>
                      <a:lnTo>
                        <a:pt x="44" y="246"/>
                      </a:lnTo>
                      <a:lnTo>
                        <a:pt x="94" y="246"/>
                      </a:lnTo>
                      <a:lnTo>
                        <a:pt x="94" y="242"/>
                      </a:lnTo>
                      <a:lnTo>
                        <a:pt x="96" y="240"/>
                      </a:lnTo>
                      <a:lnTo>
                        <a:pt x="102" y="236"/>
                      </a:lnTo>
                      <a:lnTo>
                        <a:pt x="108" y="232"/>
                      </a:lnTo>
                      <a:lnTo>
                        <a:pt x="111" y="229"/>
                      </a:lnTo>
                      <a:lnTo>
                        <a:pt x="117" y="223"/>
                      </a:lnTo>
                      <a:lnTo>
                        <a:pt x="121" y="219"/>
                      </a:lnTo>
                      <a:lnTo>
                        <a:pt x="121" y="217"/>
                      </a:lnTo>
                      <a:lnTo>
                        <a:pt x="125" y="215"/>
                      </a:lnTo>
                      <a:lnTo>
                        <a:pt x="125" y="211"/>
                      </a:lnTo>
                      <a:lnTo>
                        <a:pt x="121" y="209"/>
                      </a:lnTo>
                      <a:lnTo>
                        <a:pt x="121" y="207"/>
                      </a:lnTo>
                      <a:lnTo>
                        <a:pt x="121" y="207"/>
                      </a:lnTo>
                      <a:lnTo>
                        <a:pt x="121" y="204"/>
                      </a:lnTo>
                      <a:lnTo>
                        <a:pt x="117" y="202"/>
                      </a:lnTo>
                      <a:lnTo>
                        <a:pt x="115" y="198"/>
                      </a:lnTo>
                      <a:lnTo>
                        <a:pt x="115" y="196"/>
                      </a:lnTo>
                      <a:lnTo>
                        <a:pt x="115" y="194"/>
                      </a:lnTo>
                      <a:lnTo>
                        <a:pt x="111" y="194"/>
                      </a:lnTo>
                      <a:lnTo>
                        <a:pt x="111" y="192"/>
                      </a:lnTo>
                      <a:lnTo>
                        <a:pt x="109" y="190"/>
                      </a:lnTo>
                      <a:lnTo>
                        <a:pt x="109" y="186"/>
                      </a:lnTo>
                      <a:lnTo>
                        <a:pt x="108" y="184"/>
                      </a:lnTo>
                      <a:lnTo>
                        <a:pt x="108" y="181"/>
                      </a:lnTo>
                      <a:lnTo>
                        <a:pt x="104" y="179"/>
                      </a:lnTo>
                      <a:lnTo>
                        <a:pt x="104" y="177"/>
                      </a:lnTo>
                      <a:lnTo>
                        <a:pt x="104" y="173"/>
                      </a:lnTo>
                      <a:lnTo>
                        <a:pt x="104" y="171"/>
                      </a:lnTo>
                      <a:lnTo>
                        <a:pt x="104" y="167"/>
                      </a:lnTo>
                      <a:lnTo>
                        <a:pt x="102" y="167"/>
                      </a:lnTo>
                      <a:lnTo>
                        <a:pt x="102" y="165"/>
                      </a:lnTo>
                      <a:lnTo>
                        <a:pt x="102" y="163"/>
                      </a:lnTo>
                      <a:lnTo>
                        <a:pt x="102" y="161"/>
                      </a:lnTo>
                      <a:lnTo>
                        <a:pt x="102" y="159"/>
                      </a:lnTo>
                      <a:lnTo>
                        <a:pt x="102" y="156"/>
                      </a:lnTo>
                      <a:lnTo>
                        <a:pt x="102" y="154"/>
                      </a:lnTo>
                      <a:lnTo>
                        <a:pt x="102" y="150"/>
                      </a:lnTo>
                      <a:lnTo>
                        <a:pt x="102" y="148"/>
                      </a:lnTo>
                      <a:lnTo>
                        <a:pt x="102" y="146"/>
                      </a:lnTo>
                      <a:lnTo>
                        <a:pt x="102" y="142"/>
                      </a:lnTo>
                      <a:lnTo>
                        <a:pt x="102" y="140"/>
                      </a:lnTo>
                      <a:lnTo>
                        <a:pt x="102" y="138"/>
                      </a:lnTo>
                      <a:lnTo>
                        <a:pt x="102" y="134"/>
                      </a:lnTo>
                      <a:lnTo>
                        <a:pt x="102" y="132"/>
                      </a:lnTo>
                      <a:lnTo>
                        <a:pt x="102" y="131"/>
                      </a:lnTo>
                      <a:lnTo>
                        <a:pt x="104" y="129"/>
                      </a:lnTo>
                      <a:lnTo>
                        <a:pt x="104" y="125"/>
                      </a:lnTo>
                      <a:lnTo>
                        <a:pt x="104" y="123"/>
                      </a:lnTo>
                      <a:lnTo>
                        <a:pt x="104" y="121"/>
                      </a:lnTo>
                      <a:lnTo>
                        <a:pt x="108" y="117"/>
                      </a:lnTo>
                      <a:lnTo>
                        <a:pt x="108" y="115"/>
                      </a:lnTo>
                      <a:lnTo>
                        <a:pt x="109" y="111"/>
                      </a:lnTo>
                      <a:lnTo>
                        <a:pt x="109" y="109"/>
                      </a:lnTo>
                      <a:lnTo>
                        <a:pt x="109" y="107"/>
                      </a:lnTo>
                      <a:lnTo>
                        <a:pt x="111" y="107"/>
                      </a:lnTo>
                      <a:lnTo>
                        <a:pt x="111" y="104"/>
                      </a:lnTo>
                      <a:lnTo>
                        <a:pt x="115" y="102"/>
                      </a:lnTo>
                      <a:lnTo>
                        <a:pt x="115" y="100"/>
                      </a:lnTo>
                      <a:lnTo>
                        <a:pt x="117" y="98"/>
                      </a:lnTo>
                      <a:lnTo>
                        <a:pt x="117" y="94"/>
                      </a:lnTo>
                      <a:lnTo>
                        <a:pt x="121" y="94"/>
                      </a:lnTo>
                      <a:lnTo>
                        <a:pt x="121" y="92"/>
                      </a:lnTo>
                      <a:lnTo>
                        <a:pt x="121" y="90"/>
                      </a:lnTo>
                      <a:lnTo>
                        <a:pt x="125" y="86"/>
                      </a:lnTo>
                      <a:lnTo>
                        <a:pt x="125" y="84"/>
                      </a:lnTo>
                      <a:lnTo>
                        <a:pt x="121" y="81"/>
                      </a:lnTo>
                      <a:lnTo>
                        <a:pt x="121" y="79"/>
                      </a:lnTo>
                      <a:lnTo>
                        <a:pt x="117" y="77"/>
                      </a:lnTo>
                      <a:lnTo>
                        <a:pt x="111" y="71"/>
                      </a:lnTo>
                      <a:lnTo>
                        <a:pt x="108" y="67"/>
                      </a:lnTo>
                      <a:lnTo>
                        <a:pt x="102" y="61"/>
                      </a:lnTo>
                      <a:lnTo>
                        <a:pt x="96" y="57"/>
                      </a:lnTo>
                      <a:lnTo>
                        <a:pt x="94" y="54"/>
                      </a:lnTo>
                      <a:lnTo>
                        <a:pt x="44" y="54"/>
                      </a:lnTo>
                      <a:lnTo>
                        <a:pt x="44" y="79"/>
                      </a:lnTo>
                      <a:lnTo>
                        <a:pt x="0" y="38"/>
                      </a:lnTo>
                      <a:lnTo>
                        <a:pt x="44" y="0"/>
                      </a:lnTo>
                      <a:lnTo>
                        <a:pt x="44" y="27"/>
                      </a:lnTo>
                      <a:lnTo>
                        <a:pt x="111" y="29"/>
                      </a:lnTo>
                      <a:lnTo>
                        <a:pt x="148" y="69"/>
                      </a:lnTo>
                      <a:lnTo>
                        <a:pt x="152" y="67"/>
                      </a:lnTo>
                      <a:lnTo>
                        <a:pt x="152" y="67"/>
                      </a:lnTo>
                      <a:lnTo>
                        <a:pt x="156" y="63"/>
                      </a:lnTo>
                      <a:lnTo>
                        <a:pt x="157" y="63"/>
                      </a:lnTo>
                      <a:lnTo>
                        <a:pt x="159" y="63"/>
                      </a:lnTo>
                      <a:lnTo>
                        <a:pt x="163" y="61"/>
                      </a:lnTo>
                      <a:lnTo>
                        <a:pt x="165" y="61"/>
                      </a:lnTo>
                      <a:lnTo>
                        <a:pt x="169" y="61"/>
                      </a:lnTo>
                      <a:lnTo>
                        <a:pt x="171" y="59"/>
                      </a:lnTo>
                      <a:lnTo>
                        <a:pt x="173" y="59"/>
                      </a:lnTo>
                      <a:lnTo>
                        <a:pt x="177" y="59"/>
                      </a:lnTo>
                      <a:lnTo>
                        <a:pt x="179" y="59"/>
                      </a:lnTo>
                      <a:lnTo>
                        <a:pt x="180" y="59"/>
                      </a:lnTo>
                      <a:lnTo>
                        <a:pt x="184" y="59"/>
                      </a:lnTo>
                      <a:lnTo>
                        <a:pt x="184" y="59"/>
                      </a:lnTo>
                      <a:lnTo>
                        <a:pt x="188" y="59"/>
                      </a:lnTo>
                      <a:lnTo>
                        <a:pt x="190" y="59"/>
                      </a:lnTo>
                      <a:lnTo>
                        <a:pt x="194" y="59"/>
                      </a:lnTo>
                      <a:lnTo>
                        <a:pt x="196" y="59"/>
                      </a:lnTo>
                      <a:lnTo>
                        <a:pt x="198" y="59"/>
                      </a:lnTo>
                      <a:lnTo>
                        <a:pt x="202" y="59"/>
                      </a:lnTo>
                      <a:lnTo>
                        <a:pt x="203" y="59"/>
                      </a:lnTo>
                      <a:lnTo>
                        <a:pt x="207" y="59"/>
                      </a:lnTo>
                      <a:lnTo>
                        <a:pt x="209" y="61"/>
                      </a:lnTo>
                      <a:lnTo>
                        <a:pt x="211" y="61"/>
                      </a:lnTo>
                      <a:lnTo>
                        <a:pt x="215" y="61"/>
                      </a:lnTo>
                      <a:lnTo>
                        <a:pt x="215" y="63"/>
                      </a:lnTo>
                      <a:lnTo>
                        <a:pt x="219" y="63"/>
                      </a:lnTo>
                      <a:lnTo>
                        <a:pt x="221" y="63"/>
                      </a:lnTo>
                      <a:lnTo>
                        <a:pt x="225" y="67"/>
                      </a:lnTo>
                      <a:lnTo>
                        <a:pt x="259" y="29"/>
                      </a:lnTo>
                      <a:lnTo>
                        <a:pt x="326" y="27"/>
                      </a:lnTo>
                      <a:lnTo>
                        <a:pt x="326" y="0"/>
                      </a:lnTo>
                      <a:lnTo>
                        <a:pt x="372" y="38"/>
                      </a:lnTo>
                      <a:lnTo>
                        <a:pt x="328" y="79"/>
                      </a:lnTo>
                      <a:lnTo>
                        <a:pt x="328" y="54"/>
                      </a:lnTo>
                      <a:lnTo>
                        <a:pt x="278" y="54"/>
                      </a:lnTo>
                      <a:lnTo>
                        <a:pt x="276" y="54"/>
                      </a:lnTo>
                      <a:lnTo>
                        <a:pt x="272" y="57"/>
                      </a:lnTo>
                      <a:lnTo>
                        <a:pt x="271" y="59"/>
                      </a:lnTo>
                      <a:lnTo>
                        <a:pt x="265" y="63"/>
                      </a:lnTo>
                      <a:lnTo>
                        <a:pt x="259" y="69"/>
                      </a:lnTo>
                      <a:lnTo>
                        <a:pt x="257" y="73"/>
                      </a:lnTo>
                      <a:lnTo>
                        <a:pt x="253" y="77"/>
                      </a:lnTo>
                      <a:lnTo>
                        <a:pt x="251" y="79"/>
                      </a:lnTo>
                      <a:lnTo>
                        <a:pt x="249" y="81"/>
                      </a:lnTo>
                      <a:lnTo>
                        <a:pt x="248" y="81"/>
                      </a:lnTo>
                      <a:lnTo>
                        <a:pt x="249" y="84"/>
                      </a:lnTo>
                      <a:lnTo>
                        <a:pt x="249" y="86"/>
                      </a:lnTo>
                      <a:lnTo>
                        <a:pt x="251" y="86"/>
                      </a:lnTo>
                      <a:lnTo>
                        <a:pt x="251" y="90"/>
                      </a:lnTo>
                      <a:lnTo>
                        <a:pt x="253" y="92"/>
                      </a:lnTo>
                      <a:lnTo>
                        <a:pt x="257" y="92"/>
                      </a:lnTo>
                      <a:lnTo>
                        <a:pt x="257" y="94"/>
                      </a:lnTo>
                      <a:lnTo>
                        <a:pt x="259" y="98"/>
                      </a:lnTo>
                      <a:lnTo>
                        <a:pt x="263" y="100"/>
                      </a:lnTo>
                      <a:lnTo>
                        <a:pt x="263" y="102"/>
                      </a:lnTo>
                      <a:lnTo>
                        <a:pt x="263" y="104"/>
                      </a:lnTo>
                      <a:lnTo>
                        <a:pt x="265" y="107"/>
                      </a:lnTo>
                      <a:lnTo>
                        <a:pt x="267" y="109"/>
                      </a:lnTo>
                      <a:lnTo>
                        <a:pt x="267" y="111"/>
                      </a:lnTo>
                      <a:lnTo>
                        <a:pt x="267" y="115"/>
                      </a:lnTo>
                      <a:lnTo>
                        <a:pt x="271" y="117"/>
                      </a:lnTo>
                      <a:lnTo>
                        <a:pt x="271" y="121"/>
                      </a:lnTo>
                      <a:lnTo>
                        <a:pt x="271" y="123"/>
                      </a:lnTo>
                      <a:lnTo>
                        <a:pt x="272" y="125"/>
                      </a:lnTo>
                      <a:lnTo>
                        <a:pt x="272" y="129"/>
                      </a:lnTo>
                      <a:lnTo>
                        <a:pt x="272" y="131"/>
                      </a:lnTo>
                      <a:lnTo>
                        <a:pt x="272" y="132"/>
                      </a:lnTo>
                      <a:lnTo>
                        <a:pt x="272" y="134"/>
                      </a:lnTo>
                      <a:lnTo>
                        <a:pt x="276" y="138"/>
                      </a:lnTo>
                      <a:lnTo>
                        <a:pt x="276" y="140"/>
                      </a:lnTo>
                      <a:lnTo>
                        <a:pt x="276" y="142"/>
                      </a:lnTo>
                      <a:lnTo>
                        <a:pt x="276" y="146"/>
                      </a:lnTo>
                      <a:lnTo>
                        <a:pt x="276" y="148"/>
                      </a:lnTo>
                      <a:lnTo>
                        <a:pt x="276" y="150"/>
                      </a:lnTo>
                      <a:lnTo>
                        <a:pt x="276" y="154"/>
                      </a:lnTo>
                      <a:lnTo>
                        <a:pt x="276" y="156"/>
                      </a:lnTo>
                      <a:lnTo>
                        <a:pt x="276" y="159"/>
                      </a:lnTo>
                      <a:lnTo>
                        <a:pt x="276" y="161"/>
                      </a:lnTo>
                      <a:lnTo>
                        <a:pt x="272" y="163"/>
                      </a:lnTo>
                      <a:lnTo>
                        <a:pt x="272" y="165"/>
                      </a:lnTo>
                      <a:lnTo>
                        <a:pt x="272" y="167"/>
                      </a:lnTo>
                      <a:lnTo>
                        <a:pt x="272" y="171"/>
                      </a:lnTo>
                      <a:lnTo>
                        <a:pt x="272" y="173"/>
                      </a:lnTo>
                      <a:lnTo>
                        <a:pt x="271" y="177"/>
                      </a:lnTo>
                      <a:lnTo>
                        <a:pt x="271" y="179"/>
                      </a:lnTo>
                      <a:lnTo>
                        <a:pt x="271" y="181"/>
                      </a:lnTo>
                      <a:lnTo>
                        <a:pt x="267" y="184"/>
                      </a:lnTo>
                      <a:lnTo>
                        <a:pt x="267" y="186"/>
                      </a:lnTo>
                      <a:lnTo>
                        <a:pt x="267" y="190"/>
                      </a:lnTo>
                      <a:lnTo>
                        <a:pt x="265" y="192"/>
                      </a:lnTo>
                      <a:lnTo>
                        <a:pt x="263" y="194"/>
                      </a:lnTo>
                      <a:lnTo>
                        <a:pt x="263" y="196"/>
                      </a:lnTo>
                      <a:lnTo>
                        <a:pt x="259" y="198"/>
                      </a:lnTo>
                      <a:lnTo>
                        <a:pt x="259" y="202"/>
                      </a:lnTo>
                      <a:lnTo>
                        <a:pt x="257" y="204"/>
                      </a:lnTo>
                      <a:lnTo>
                        <a:pt x="253" y="207"/>
                      </a:lnTo>
                      <a:lnTo>
                        <a:pt x="251" y="209"/>
                      </a:lnTo>
                      <a:lnTo>
                        <a:pt x="249" y="211"/>
                      </a:lnTo>
                      <a:lnTo>
                        <a:pt x="249" y="215"/>
                      </a:lnTo>
                      <a:lnTo>
                        <a:pt x="248" y="215"/>
                      </a:lnTo>
                      <a:lnTo>
                        <a:pt x="249" y="217"/>
                      </a:lnTo>
                      <a:lnTo>
                        <a:pt x="251" y="219"/>
                      </a:lnTo>
                      <a:lnTo>
                        <a:pt x="253" y="223"/>
                      </a:lnTo>
                      <a:lnTo>
                        <a:pt x="257" y="225"/>
                      </a:lnTo>
                      <a:lnTo>
                        <a:pt x="259" y="229"/>
                      </a:lnTo>
                      <a:lnTo>
                        <a:pt x="265" y="234"/>
                      </a:lnTo>
                      <a:lnTo>
                        <a:pt x="271" y="236"/>
                      </a:lnTo>
                      <a:lnTo>
                        <a:pt x="272" y="242"/>
                      </a:lnTo>
                      <a:lnTo>
                        <a:pt x="276" y="246"/>
                      </a:lnTo>
                      <a:lnTo>
                        <a:pt x="278" y="246"/>
                      </a:lnTo>
                      <a:lnTo>
                        <a:pt x="328" y="246"/>
                      </a:lnTo>
                      <a:lnTo>
                        <a:pt x="328" y="217"/>
                      </a:lnTo>
                      <a:lnTo>
                        <a:pt x="372" y="259"/>
                      </a:lnTo>
                      <a:lnTo>
                        <a:pt x="326" y="296"/>
                      </a:lnTo>
                      <a:lnTo>
                        <a:pt x="326" y="271"/>
                      </a:lnTo>
                      <a:lnTo>
                        <a:pt x="259" y="271"/>
                      </a:lnTo>
                      <a:lnTo>
                        <a:pt x="225" y="232"/>
                      </a:lnTo>
                      <a:lnTo>
                        <a:pt x="221" y="232"/>
                      </a:lnTo>
                      <a:lnTo>
                        <a:pt x="219" y="234"/>
                      </a:lnTo>
                      <a:lnTo>
                        <a:pt x="215" y="234"/>
                      </a:lnTo>
                      <a:lnTo>
                        <a:pt x="215" y="234"/>
                      </a:lnTo>
                      <a:lnTo>
                        <a:pt x="211" y="236"/>
                      </a:lnTo>
                      <a:lnTo>
                        <a:pt x="209" y="236"/>
                      </a:lnTo>
                      <a:lnTo>
                        <a:pt x="207" y="236"/>
                      </a:lnTo>
                      <a:lnTo>
                        <a:pt x="203" y="236"/>
                      </a:lnTo>
                      <a:lnTo>
                        <a:pt x="202" y="240"/>
                      </a:lnTo>
                      <a:lnTo>
                        <a:pt x="198" y="240"/>
                      </a:lnTo>
                      <a:lnTo>
                        <a:pt x="196" y="240"/>
                      </a:lnTo>
                      <a:lnTo>
                        <a:pt x="194" y="240"/>
                      </a:lnTo>
                      <a:lnTo>
                        <a:pt x="190" y="240"/>
                      </a:lnTo>
                      <a:lnTo>
                        <a:pt x="188" y="240"/>
                      </a:lnTo>
                      <a:lnTo>
                        <a:pt x="184" y="240"/>
                      </a:lnTo>
                      <a:lnTo>
                        <a:pt x="184" y="240"/>
                      </a:lnTo>
                      <a:lnTo>
                        <a:pt x="180" y="240"/>
                      </a:lnTo>
                      <a:lnTo>
                        <a:pt x="179" y="240"/>
                      </a:lnTo>
                      <a:lnTo>
                        <a:pt x="177" y="240"/>
                      </a:lnTo>
                      <a:lnTo>
                        <a:pt x="173" y="236"/>
                      </a:lnTo>
                      <a:lnTo>
                        <a:pt x="171" y="236"/>
                      </a:lnTo>
                      <a:lnTo>
                        <a:pt x="169" y="236"/>
                      </a:lnTo>
                      <a:lnTo>
                        <a:pt x="165" y="236"/>
                      </a:lnTo>
                      <a:lnTo>
                        <a:pt x="163" y="234"/>
                      </a:lnTo>
                      <a:lnTo>
                        <a:pt x="159" y="234"/>
                      </a:lnTo>
                      <a:lnTo>
                        <a:pt x="157" y="234"/>
                      </a:lnTo>
                      <a:lnTo>
                        <a:pt x="156" y="232"/>
                      </a:lnTo>
                      <a:lnTo>
                        <a:pt x="152" y="232"/>
                      </a:lnTo>
                      <a:lnTo>
                        <a:pt x="152" y="229"/>
                      </a:lnTo>
                      <a:lnTo>
                        <a:pt x="148" y="229"/>
                      </a:lnTo>
                      <a:close/>
                      <a:moveTo>
                        <a:pt x="188" y="90"/>
                      </a:moveTo>
                      <a:lnTo>
                        <a:pt x="190" y="90"/>
                      </a:lnTo>
                      <a:lnTo>
                        <a:pt x="194" y="90"/>
                      </a:lnTo>
                      <a:lnTo>
                        <a:pt x="196" y="90"/>
                      </a:lnTo>
                      <a:lnTo>
                        <a:pt x="198" y="90"/>
                      </a:lnTo>
                      <a:lnTo>
                        <a:pt x="203" y="90"/>
                      </a:lnTo>
                      <a:lnTo>
                        <a:pt x="207" y="92"/>
                      </a:lnTo>
                      <a:lnTo>
                        <a:pt x="209" y="92"/>
                      </a:lnTo>
                      <a:lnTo>
                        <a:pt x="211" y="94"/>
                      </a:lnTo>
                      <a:lnTo>
                        <a:pt x="215" y="94"/>
                      </a:lnTo>
                      <a:lnTo>
                        <a:pt x="215" y="98"/>
                      </a:lnTo>
                      <a:lnTo>
                        <a:pt x="219" y="98"/>
                      </a:lnTo>
                      <a:lnTo>
                        <a:pt x="221" y="100"/>
                      </a:lnTo>
                      <a:lnTo>
                        <a:pt x="225" y="102"/>
                      </a:lnTo>
                      <a:lnTo>
                        <a:pt x="226" y="104"/>
                      </a:lnTo>
                      <a:lnTo>
                        <a:pt x="228" y="107"/>
                      </a:lnTo>
                      <a:lnTo>
                        <a:pt x="232" y="107"/>
                      </a:lnTo>
                      <a:lnTo>
                        <a:pt x="232" y="109"/>
                      </a:lnTo>
                      <a:lnTo>
                        <a:pt x="234" y="111"/>
                      </a:lnTo>
                      <a:lnTo>
                        <a:pt x="236" y="115"/>
                      </a:lnTo>
                      <a:lnTo>
                        <a:pt x="236" y="117"/>
                      </a:lnTo>
                      <a:lnTo>
                        <a:pt x="240" y="121"/>
                      </a:lnTo>
                      <a:lnTo>
                        <a:pt x="240" y="123"/>
                      </a:lnTo>
                      <a:lnTo>
                        <a:pt x="242" y="125"/>
                      </a:lnTo>
                      <a:lnTo>
                        <a:pt x="242" y="129"/>
                      </a:lnTo>
                      <a:lnTo>
                        <a:pt x="242" y="131"/>
                      </a:lnTo>
                      <a:lnTo>
                        <a:pt x="246" y="132"/>
                      </a:lnTo>
                      <a:lnTo>
                        <a:pt x="246" y="138"/>
                      </a:lnTo>
                      <a:lnTo>
                        <a:pt x="246" y="140"/>
                      </a:lnTo>
                      <a:lnTo>
                        <a:pt x="246" y="142"/>
                      </a:lnTo>
                      <a:lnTo>
                        <a:pt x="246" y="146"/>
                      </a:lnTo>
                      <a:lnTo>
                        <a:pt x="246" y="148"/>
                      </a:lnTo>
                      <a:lnTo>
                        <a:pt x="246" y="154"/>
                      </a:lnTo>
                      <a:lnTo>
                        <a:pt x="246" y="156"/>
                      </a:lnTo>
                      <a:lnTo>
                        <a:pt x="246" y="159"/>
                      </a:lnTo>
                      <a:lnTo>
                        <a:pt x="246" y="161"/>
                      </a:lnTo>
                      <a:lnTo>
                        <a:pt x="246" y="163"/>
                      </a:lnTo>
                      <a:lnTo>
                        <a:pt x="242" y="165"/>
                      </a:lnTo>
                      <a:lnTo>
                        <a:pt x="242" y="171"/>
                      </a:lnTo>
                      <a:lnTo>
                        <a:pt x="242" y="173"/>
                      </a:lnTo>
                      <a:lnTo>
                        <a:pt x="240" y="177"/>
                      </a:lnTo>
                      <a:lnTo>
                        <a:pt x="240" y="179"/>
                      </a:lnTo>
                      <a:lnTo>
                        <a:pt x="236" y="181"/>
                      </a:lnTo>
                      <a:lnTo>
                        <a:pt x="236" y="184"/>
                      </a:lnTo>
                      <a:lnTo>
                        <a:pt x="234" y="186"/>
                      </a:lnTo>
                      <a:lnTo>
                        <a:pt x="232" y="190"/>
                      </a:lnTo>
                      <a:lnTo>
                        <a:pt x="228" y="192"/>
                      </a:lnTo>
                      <a:lnTo>
                        <a:pt x="226" y="194"/>
                      </a:lnTo>
                      <a:lnTo>
                        <a:pt x="225" y="196"/>
                      </a:lnTo>
                      <a:lnTo>
                        <a:pt x="221" y="196"/>
                      </a:lnTo>
                      <a:lnTo>
                        <a:pt x="221" y="198"/>
                      </a:lnTo>
                      <a:lnTo>
                        <a:pt x="219" y="198"/>
                      </a:lnTo>
                      <a:lnTo>
                        <a:pt x="215" y="202"/>
                      </a:lnTo>
                      <a:lnTo>
                        <a:pt x="215" y="204"/>
                      </a:lnTo>
                      <a:lnTo>
                        <a:pt x="211" y="204"/>
                      </a:lnTo>
                      <a:lnTo>
                        <a:pt x="209" y="204"/>
                      </a:lnTo>
                      <a:lnTo>
                        <a:pt x="207" y="207"/>
                      </a:lnTo>
                      <a:lnTo>
                        <a:pt x="203" y="207"/>
                      </a:lnTo>
                      <a:lnTo>
                        <a:pt x="198" y="207"/>
                      </a:lnTo>
                      <a:lnTo>
                        <a:pt x="196" y="209"/>
                      </a:lnTo>
                      <a:lnTo>
                        <a:pt x="194" y="209"/>
                      </a:lnTo>
                      <a:lnTo>
                        <a:pt x="190" y="209"/>
                      </a:lnTo>
                      <a:lnTo>
                        <a:pt x="188" y="209"/>
                      </a:lnTo>
                      <a:lnTo>
                        <a:pt x="184" y="209"/>
                      </a:lnTo>
                      <a:lnTo>
                        <a:pt x="184" y="209"/>
                      </a:lnTo>
                      <a:lnTo>
                        <a:pt x="179" y="209"/>
                      </a:lnTo>
                      <a:lnTo>
                        <a:pt x="177" y="207"/>
                      </a:lnTo>
                      <a:lnTo>
                        <a:pt x="173" y="207"/>
                      </a:lnTo>
                      <a:lnTo>
                        <a:pt x="171" y="207"/>
                      </a:lnTo>
                      <a:lnTo>
                        <a:pt x="169" y="204"/>
                      </a:lnTo>
                      <a:lnTo>
                        <a:pt x="165" y="204"/>
                      </a:lnTo>
                      <a:lnTo>
                        <a:pt x="163" y="204"/>
                      </a:lnTo>
                      <a:lnTo>
                        <a:pt x="159" y="202"/>
                      </a:lnTo>
                      <a:lnTo>
                        <a:pt x="157" y="198"/>
                      </a:lnTo>
                      <a:lnTo>
                        <a:pt x="156" y="198"/>
                      </a:lnTo>
                      <a:lnTo>
                        <a:pt x="152" y="196"/>
                      </a:lnTo>
                      <a:lnTo>
                        <a:pt x="152" y="194"/>
                      </a:lnTo>
                      <a:lnTo>
                        <a:pt x="148" y="192"/>
                      </a:lnTo>
                      <a:lnTo>
                        <a:pt x="146" y="190"/>
                      </a:lnTo>
                      <a:lnTo>
                        <a:pt x="142" y="190"/>
                      </a:lnTo>
                      <a:lnTo>
                        <a:pt x="142" y="186"/>
                      </a:lnTo>
                      <a:lnTo>
                        <a:pt x="140" y="184"/>
                      </a:lnTo>
                      <a:lnTo>
                        <a:pt x="140" y="181"/>
                      </a:lnTo>
                      <a:lnTo>
                        <a:pt x="138" y="179"/>
                      </a:lnTo>
                      <a:lnTo>
                        <a:pt x="134" y="177"/>
                      </a:lnTo>
                      <a:lnTo>
                        <a:pt x="134" y="173"/>
                      </a:lnTo>
                      <a:lnTo>
                        <a:pt x="134" y="171"/>
                      </a:lnTo>
                      <a:lnTo>
                        <a:pt x="133" y="165"/>
                      </a:lnTo>
                      <a:lnTo>
                        <a:pt x="133" y="163"/>
                      </a:lnTo>
                      <a:lnTo>
                        <a:pt x="133" y="161"/>
                      </a:lnTo>
                      <a:lnTo>
                        <a:pt x="133" y="159"/>
                      </a:lnTo>
                      <a:lnTo>
                        <a:pt x="129" y="156"/>
                      </a:lnTo>
                      <a:lnTo>
                        <a:pt x="129" y="154"/>
                      </a:lnTo>
                      <a:lnTo>
                        <a:pt x="129" y="148"/>
                      </a:lnTo>
                      <a:lnTo>
                        <a:pt x="129" y="146"/>
                      </a:lnTo>
                      <a:lnTo>
                        <a:pt x="129" y="142"/>
                      </a:lnTo>
                      <a:lnTo>
                        <a:pt x="133" y="140"/>
                      </a:lnTo>
                      <a:lnTo>
                        <a:pt x="133" y="138"/>
                      </a:lnTo>
                      <a:lnTo>
                        <a:pt x="133" y="132"/>
                      </a:lnTo>
                      <a:lnTo>
                        <a:pt x="133" y="131"/>
                      </a:lnTo>
                      <a:lnTo>
                        <a:pt x="134" y="129"/>
                      </a:lnTo>
                      <a:lnTo>
                        <a:pt x="134" y="125"/>
                      </a:lnTo>
                      <a:lnTo>
                        <a:pt x="134" y="123"/>
                      </a:lnTo>
                      <a:lnTo>
                        <a:pt x="138" y="121"/>
                      </a:lnTo>
                      <a:lnTo>
                        <a:pt x="140" y="117"/>
                      </a:lnTo>
                      <a:lnTo>
                        <a:pt x="140" y="115"/>
                      </a:lnTo>
                      <a:lnTo>
                        <a:pt x="142" y="111"/>
                      </a:lnTo>
                      <a:lnTo>
                        <a:pt x="142" y="109"/>
                      </a:lnTo>
                      <a:lnTo>
                        <a:pt x="146" y="107"/>
                      </a:lnTo>
                      <a:lnTo>
                        <a:pt x="148" y="107"/>
                      </a:lnTo>
                      <a:lnTo>
                        <a:pt x="152" y="104"/>
                      </a:lnTo>
                      <a:lnTo>
                        <a:pt x="152" y="102"/>
                      </a:lnTo>
                      <a:lnTo>
                        <a:pt x="152" y="100"/>
                      </a:lnTo>
                      <a:lnTo>
                        <a:pt x="156" y="100"/>
                      </a:lnTo>
                      <a:lnTo>
                        <a:pt x="157" y="98"/>
                      </a:lnTo>
                      <a:lnTo>
                        <a:pt x="159" y="98"/>
                      </a:lnTo>
                      <a:lnTo>
                        <a:pt x="163" y="94"/>
                      </a:lnTo>
                      <a:lnTo>
                        <a:pt x="165" y="94"/>
                      </a:lnTo>
                      <a:lnTo>
                        <a:pt x="169" y="92"/>
                      </a:lnTo>
                      <a:lnTo>
                        <a:pt x="171" y="92"/>
                      </a:lnTo>
                      <a:lnTo>
                        <a:pt x="173" y="90"/>
                      </a:lnTo>
                      <a:lnTo>
                        <a:pt x="177" y="90"/>
                      </a:lnTo>
                      <a:lnTo>
                        <a:pt x="179" y="90"/>
                      </a:lnTo>
                      <a:lnTo>
                        <a:pt x="184" y="90"/>
                      </a:lnTo>
                      <a:lnTo>
                        <a:pt x="184" y="90"/>
                      </a:lnTo>
                      <a:lnTo>
                        <a:pt x="188" y="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8" name="Freeform 19"/>
                <p:cNvSpPr>
                  <a:spLocks noChangeAspect="1" noEditPoints="1"/>
                </p:cNvSpPr>
                <p:nvPr/>
              </p:nvSpPr>
              <p:spPr bwMode="auto">
                <a:xfrm>
                  <a:off x="2325" y="1102"/>
                  <a:ext cx="373" cy="300"/>
                </a:xfrm>
                <a:custGeom>
                  <a:avLst/>
                  <a:gdLst/>
                  <a:ahLst/>
                  <a:cxnLst>
                    <a:cxn ang="0">
                      <a:pos x="44" y="217"/>
                    </a:cxn>
                    <a:cxn ang="0">
                      <a:pos x="105" y="230"/>
                    </a:cxn>
                    <a:cxn ang="0">
                      <a:pos x="125" y="211"/>
                    </a:cxn>
                    <a:cxn ang="0">
                      <a:pos x="115" y="198"/>
                    </a:cxn>
                    <a:cxn ang="0">
                      <a:pos x="107" y="186"/>
                    </a:cxn>
                    <a:cxn ang="0">
                      <a:pos x="102" y="171"/>
                    </a:cxn>
                    <a:cxn ang="0">
                      <a:pos x="100" y="155"/>
                    </a:cxn>
                    <a:cxn ang="0">
                      <a:pos x="100" y="140"/>
                    </a:cxn>
                    <a:cxn ang="0">
                      <a:pos x="102" y="125"/>
                    </a:cxn>
                    <a:cxn ang="0">
                      <a:pos x="107" y="111"/>
                    </a:cxn>
                    <a:cxn ang="0">
                      <a:pos x="115" y="98"/>
                    </a:cxn>
                    <a:cxn ang="0">
                      <a:pos x="123" y="86"/>
                    </a:cxn>
                    <a:cxn ang="0">
                      <a:pos x="111" y="71"/>
                    </a:cxn>
                    <a:cxn ang="0">
                      <a:pos x="44" y="53"/>
                    </a:cxn>
                    <a:cxn ang="0">
                      <a:pos x="146" y="67"/>
                    </a:cxn>
                    <a:cxn ang="0">
                      <a:pos x="161" y="61"/>
                    </a:cxn>
                    <a:cxn ang="0">
                      <a:pos x="176" y="57"/>
                    </a:cxn>
                    <a:cxn ang="0">
                      <a:pos x="192" y="57"/>
                    </a:cxn>
                    <a:cxn ang="0">
                      <a:pos x="207" y="57"/>
                    </a:cxn>
                    <a:cxn ang="0">
                      <a:pos x="222" y="65"/>
                    </a:cxn>
                    <a:cxn ang="0">
                      <a:pos x="326" y="78"/>
                    </a:cxn>
                    <a:cxn ang="0">
                      <a:pos x="261" y="67"/>
                    </a:cxn>
                    <a:cxn ang="0">
                      <a:pos x="247" y="84"/>
                    </a:cxn>
                    <a:cxn ang="0">
                      <a:pos x="255" y="94"/>
                    </a:cxn>
                    <a:cxn ang="0">
                      <a:pos x="265" y="109"/>
                    </a:cxn>
                    <a:cxn ang="0">
                      <a:pos x="270" y="125"/>
                    </a:cxn>
                    <a:cxn ang="0">
                      <a:pos x="274" y="140"/>
                    </a:cxn>
                    <a:cxn ang="0">
                      <a:pos x="274" y="155"/>
                    </a:cxn>
                    <a:cxn ang="0">
                      <a:pos x="270" y="171"/>
                    </a:cxn>
                    <a:cxn ang="0">
                      <a:pos x="265" y="186"/>
                    </a:cxn>
                    <a:cxn ang="0">
                      <a:pos x="257" y="198"/>
                    </a:cxn>
                    <a:cxn ang="0">
                      <a:pos x="247" y="211"/>
                    </a:cxn>
                    <a:cxn ang="0">
                      <a:pos x="261" y="226"/>
                    </a:cxn>
                    <a:cxn ang="0">
                      <a:pos x="326" y="244"/>
                    </a:cxn>
                    <a:cxn ang="0">
                      <a:pos x="224" y="228"/>
                    </a:cxn>
                    <a:cxn ang="0">
                      <a:pos x="209" y="234"/>
                    </a:cxn>
                    <a:cxn ang="0">
                      <a:pos x="198" y="236"/>
                    </a:cxn>
                    <a:cxn ang="0">
                      <a:pos x="180" y="238"/>
                    </a:cxn>
                    <a:cxn ang="0">
                      <a:pos x="167" y="236"/>
                    </a:cxn>
                    <a:cxn ang="0">
                      <a:pos x="150" y="228"/>
                    </a:cxn>
                    <a:cxn ang="0">
                      <a:pos x="198" y="88"/>
                    </a:cxn>
                    <a:cxn ang="0">
                      <a:pos x="211" y="94"/>
                    </a:cxn>
                    <a:cxn ang="0">
                      <a:pos x="224" y="103"/>
                    </a:cxn>
                    <a:cxn ang="0">
                      <a:pos x="236" y="117"/>
                    </a:cxn>
                    <a:cxn ang="0">
                      <a:pos x="244" y="130"/>
                    </a:cxn>
                    <a:cxn ang="0">
                      <a:pos x="244" y="150"/>
                    </a:cxn>
                    <a:cxn ang="0">
                      <a:pos x="240" y="167"/>
                    </a:cxn>
                    <a:cxn ang="0">
                      <a:pos x="232" y="182"/>
                    </a:cxn>
                    <a:cxn ang="0">
                      <a:pos x="222" y="196"/>
                    </a:cxn>
                    <a:cxn ang="0">
                      <a:pos x="207" y="203"/>
                    </a:cxn>
                    <a:cxn ang="0">
                      <a:pos x="188" y="209"/>
                    </a:cxn>
                    <a:cxn ang="0">
                      <a:pos x="175" y="205"/>
                    </a:cxn>
                    <a:cxn ang="0">
                      <a:pos x="159" y="198"/>
                    </a:cxn>
                    <a:cxn ang="0">
                      <a:pos x="144" y="188"/>
                    </a:cxn>
                    <a:cxn ang="0">
                      <a:pos x="136" y="173"/>
                    </a:cxn>
                    <a:cxn ang="0">
                      <a:pos x="130" y="157"/>
                    </a:cxn>
                    <a:cxn ang="0">
                      <a:pos x="130" y="140"/>
                    </a:cxn>
                    <a:cxn ang="0">
                      <a:pos x="136" y="123"/>
                    </a:cxn>
                    <a:cxn ang="0">
                      <a:pos x="144" y="105"/>
                    </a:cxn>
                    <a:cxn ang="0">
                      <a:pos x="159" y="96"/>
                    </a:cxn>
                    <a:cxn ang="0">
                      <a:pos x="175" y="88"/>
                    </a:cxn>
                  </a:cxnLst>
                  <a:rect l="0" t="0" r="r" b="b"/>
                  <a:pathLst>
                    <a:path w="370" h="294">
                      <a:moveTo>
                        <a:pt x="146" y="228"/>
                      </a:moveTo>
                      <a:lnTo>
                        <a:pt x="111" y="267"/>
                      </a:lnTo>
                      <a:lnTo>
                        <a:pt x="44" y="269"/>
                      </a:lnTo>
                      <a:lnTo>
                        <a:pt x="44" y="294"/>
                      </a:lnTo>
                      <a:lnTo>
                        <a:pt x="0" y="255"/>
                      </a:lnTo>
                      <a:lnTo>
                        <a:pt x="44" y="217"/>
                      </a:lnTo>
                      <a:lnTo>
                        <a:pt x="44" y="244"/>
                      </a:lnTo>
                      <a:lnTo>
                        <a:pt x="92" y="244"/>
                      </a:lnTo>
                      <a:lnTo>
                        <a:pt x="94" y="242"/>
                      </a:lnTo>
                      <a:lnTo>
                        <a:pt x="98" y="238"/>
                      </a:lnTo>
                      <a:lnTo>
                        <a:pt x="100" y="236"/>
                      </a:lnTo>
                      <a:lnTo>
                        <a:pt x="105" y="230"/>
                      </a:lnTo>
                      <a:lnTo>
                        <a:pt x="111" y="226"/>
                      </a:lnTo>
                      <a:lnTo>
                        <a:pt x="115" y="219"/>
                      </a:lnTo>
                      <a:lnTo>
                        <a:pt x="117" y="217"/>
                      </a:lnTo>
                      <a:lnTo>
                        <a:pt x="119" y="217"/>
                      </a:lnTo>
                      <a:lnTo>
                        <a:pt x="123" y="213"/>
                      </a:lnTo>
                      <a:lnTo>
                        <a:pt x="125" y="211"/>
                      </a:lnTo>
                      <a:lnTo>
                        <a:pt x="123" y="209"/>
                      </a:lnTo>
                      <a:lnTo>
                        <a:pt x="119" y="205"/>
                      </a:lnTo>
                      <a:lnTo>
                        <a:pt x="119" y="203"/>
                      </a:lnTo>
                      <a:lnTo>
                        <a:pt x="117" y="203"/>
                      </a:lnTo>
                      <a:lnTo>
                        <a:pt x="117" y="199"/>
                      </a:lnTo>
                      <a:lnTo>
                        <a:pt x="115" y="198"/>
                      </a:lnTo>
                      <a:lnTo>
                        <a:pt x="113" y="196"/>
                      </a:lnTo>
                      <a:lnTo>
                        <a:pt x="113" y="192"/>
                      </a:lnTo>
                      <a:lnTo>
                        <a:pt x="113" y="190"/>
                      </a:lnTo>
                      <a:lnTo>
                        <a:pt x="111" y="190"/>
                      </a:lnTo>
                      <a:lnTo>
                        <a:pt x="111" y="188"/>
                      </a:lnTo>
                      <a:lnTo>
                        <a:pt x="107" y="186"/>
                      </a:lnTo>
                      <a:lnTo>
                        <a:pt x="107" y="182"/>
                      </a:lnTo>
                      <a:lnTo>
                        <a:pt x="105" y="180"/>
                      </a:lnTo>
                      <a:lnTo>
                        <a:pt x="105" y="178"/>
                      </a:lnTo>
                      <a:lnTo>
                        <a:pt x="105" y="175"/>
                      </a:lnTo>
                      <a:lnTo>
                        <a:pt x="102" y="173"/>
                      </a:lnTo>
                      <a:lnTo>
                        <a:pt x="102" y="171"/>
                      </a:lnTo>
                      <a:lnTo>
                        <a:pt x="102" y="167"/>
                      </a:lnTo>
                      <a:lnTo>
                        <a:pt x="102" y="165"/>
                      </a:lnTo>
                      <a:lnTo>
                        <a:pt x="102" y="161"/>
                      </a:lnTo>
                      <a:lnTo>
                        <a:pt x="100" y="159"/>
                      </a:lnTo>
                      <a:lnTo>
                        <a:pt x="100" y="157"/>
                      </a:lnTo>
                      <a:lnTo>
                        <a:pt x="100" y="155"/>
                      </a:lnTo>
                      <a:lnTo>
                        <a:pt x="100" y="153"/>
                      </a:lnTo>
                      <a:lnTo>
                        <a:pt x="100" y="150"/>
                      </a:lnTo>
                      <a:lnTo>
                        <a:pt x="100" y="148"/>
                      </a:lnTo>
                      <a:lnTo>
                        <a:pt x="100" y="144"/>
                      </a:lnTo>
                      <a:lnTo>
                        <a:pt x="100" y="142"/>
                      </a:lnTo>
                      <a:lnTo>
                        <a:pt x="100" y="140"/>
                      </a:lnTo>
                      <a:lnTo>
                        <a:pt x="100" y="136"/>
                      </a:lnTo>
                      <a:lnTo>
                        <a:pt x="102" y="134"/>
                      </a:lnTo>
                      <a:lnTo>
                        <a:pt x="102" y="130"/>
                      </a:lnTo>
                      <a:lnTo>
                        <a:pt x="102" y="128"/>
                      </a:lnTo>
                      <a:lnTo>
                        <a:pt x="102" y="126"/>
                      </a:lnTo>
                      <a:lnTo>
                        <a:pt x="102" y="125"/>
                      </a:lnTo>
                      <a:lnTo>
                        <a:pt x="105" y="123"/>
                      </a:lnTo>
                      <a:lnTo>
                        <a:pt x="105" y="119"/>
                      </a:lnTo>
                      <a:lnTo>
                        <a:pt x="105" y="117"/>
                      </a:lnTo>
                      <a:lnTo>
                        <a:pt x="105" y="113"/>
                      </a:lnTo>
                      <a:lnTo>
                        <a:pt x="107" y="113"/>
                      </a:lnTo>
                      <a:lnTo>
                        <a:pt x="107" y="111"/>
                      </a:lnTo>
                      <a:lnTo>
                        <a:pt x="107" y="109"/>
                      </a:lnTo>
                      <a:lnTo>
                        <a:pt x="111" y="105"/>
                      </a:lnTo>
                      <a:lnTo>
                        <a:pt x="113" y="103"/>
                      </a:lnTo>
                      <a:lnTo>
                        <a:pt x="113" y="101"/>
                      </a:lnTo>
                      <a:lnTo>
                        <a:pt x="113" y="98"/>
                      </a:lnTo>
                      <a:lnTo>
                        <a:pt x="115" y="98"/>
                      </a:lnTo>
                      <a:lnTo>
                        <a:pt x="115" y="96"/>
                      </a:lnTo>
                      <a:lnTo>
                        <a:pt x="117" y="94"/>
                      </a:lnTo>
                      <a:lnTo>
                        <a:pt x="119" y="92"/>
                      </a:lnTo>
                      <a:lnTo>
                        <a:pt x="119" y="88"/>
                      </a:lnTo>
                      <a:lnTo>
                        <a:pt x="123" y="88"/>
                      </a:lnTo>
                      <a:lnTo>
                        <a:pt x="123" y="86"/>
                      </a:lnTo>
                      <a:lnTo>
                        <a:pt x="125" y="84"/>
                      </a:lnTo>
                      <a:lnTo>
                        <a:pt x="123" y="84"/>
                      </a:lnTo>
                      <a:lnTo>
                        <a:pt x="119" y="80"/>
                      </a:lnTo>
                      <a:lnTo>
                        <a:pt x="117" y="78"/>
                      </a:lnTo>
                      <a:lnTo>
                        <a:pt x="115" y="75"/>
                      </a:lnTo>
                      <a:lnTo>
                        <a:pt x="111" y="71"/>
                      </a:lnTo>
                      <a:lnTo>
                        <a:pt x="105" y="65"/>
                      </a:lnTo>
                      <a:lnTo>
                        <a:pt x="100" y="61"/>
                      </a:lnTo>
                      <a:lnTo>
                        <a:pt x="98" y="55"/>
                      </a:lnTo>
                      <a:lnTo>
                        <a:pt x="94" y="53"/>
                      </a:lnTo>
                      <a:lnTo>
                        <a:pt x="92" y="53"/>
                      </a:lnTo>
                      <a:lnTo>
                        <a:pt x="44" y="53"/>
                      </a:lnTo>
                      <a:lnTo>
                        <a:pt x="44" y="78"/>
                      </a:lnTo>
                      <a:lnTo>
                        <a:pt x="0" y="38"/>
                      </a:lnTo>
                      <a:lnTo>
                        <a:pt x="44" y="0"/>
                      </a:lnTo>
                      <a:lnTo>
                        <a:pt x="44" y="25"/>
                      </a:lnTo>
                      <a:lnTo>
                        <a:pt x="111" y="28"/>
                      </a:lnTo>
                      <a:lnTo>
                        <a:pt x="146" y="67"/>
                      </a:lnTo>
                      <a:lnTo>
                        <a:pt x="148" y="65"/>
                      </a:lnTo>
                      <a:lnTo>
                        <a:pt x="150" y="65"/>
                      </a:lnTo>
                      <a:lnTo>
                        <a:pt x="153" y="63"/>
                      </a:lnTo>
                      <a:lnTo>
                        <a:pt x="155" y="63"/>
                      </a:lnTo>
                      <a:lnTo>
                        <a:pt x="159" y="63"/>
                      </a:lnTo>
                      <a:lnTo>
                        <a:pt x="161" y="61"/>
                      </a:lnTo>
                      <a:lnTo>
                        <a:pt x="163" y="61"/>
                      </a:lnTo>
                      <a:lnTo>
                        <a:pt x="167" y="61"/>
                      </a:lnTo>
                      <a:lnTo>
                        <a:pt x="169" y="57"/>
                      </a:lnTo>
                      <a:lnTo>
                        <a:pt x="171" y="57"/>
                      </a:lnTo>
                      <a:lnTo>
                        <a:pt x="175" y="57"/>
                      </a:lnTo>
                      <a:lnTo>
                        <a:pt x="176" y="57"/>
                      </a:lnTo>
                      <a:lnTo>
                        <a:pt x="180" y="57"/>
                      </a:lnTo>
                      <a:lnTo>
                        <a:pt x="180" y="57"/>
                      </a:lnTo>
                      <a:lnTo>
                        <a:pt x="184" y="57"/>
                      </a:lnTo>
                      <a:lnTo>
                        <a:pt x="186" y="57"/>
                      </a:lnTo>
                      <a:lnTo>
                        <a:pt x="188" y="57"/>
                      </a:lnTo>
                      <a:lnTo>
                        <a:pt x="192" y="57"/>
                      </a:lnTo>
                      <a:lnTo>
                        <a:pt x="194" y="57"/>
                      </a:lnTo>
                      <a:lnTo>
                        <a:pt x="198" y="57"/>
                      </a:lnTo>
                      <a:lnTo>
                        <a:pt x="199" y="57"/>
                      </a:lnTo>
                      <a:lnTo>
                        <a:pt x="201" y="57"/>
                      </a:lnTo>
                      <a:lnTo>
                        <a:pt x="205" y="57"/>
                      </a:lnTo>
                      <a:lnTo>
                        <a:pt x="207" y="57"/>
                      </a:lnTo>
                      <a:lnTo>
                        <a:pt x="209" y="61"/>
                      </a:lnTo>
                      <a:lnTo>
                        <a:pt x="211" y="61"/>
                      </a:lnTo>
                      <a:lnTo>
                        <a:pt x="215" y="61"/>
                      </a:lnTo>
                      <a:lnTo>
                        <a:pt x="217" y="63"/>
                      </a:lnTo>
                      <a:lnTo>
                        <a:pt x="219" y="63"/>
                      </a:lnTo>
                      <a:lnTo>
                        <a:pt x="222" y="65"/>
                      </a:lnTo>
                      <a:lnTo>
                        <a:pt x="224" y="65"/>
                      </a:lnTo>
                      <a:lnTo>
                        <a:pt x="257" y="28"/>
                      </a:lnTo>
                      <a:lnTo>
                        <a:pt x="324" y="25"/>
                      </a:lnTo>
                      <a:lnTo>
                        <a:pt x="326" y="0"/>
                      </a:lnTo>
                      <a:lnTo>
                        <a:pt x="370" y="38"/>
                      </a:lnTo>
                      <a:lnTo>
                        <a:pt x="326" y="78"/>
                      </a:lnTo>
                      <a:lnTo>
                        <a:pt x="326" y="53"/>
                      </a:lnTo>
                      <a:lnTo>
                        <a:pt x="274" y="53"/>
                      </a:lnTo>
                      <a:lnTo>
                        <a:pt x="274" y="55"/>
                      </a:lnTo>
                      <a:lnTo>
                        <a:pt x="268" y="57"/>
                      </a:lnTo>
                      <a:lnTo>
                        <a:pt x="265" y="63"/>
                      </a:lnTo>
                      <a:lnTo>
                        <a:pt x="261" y="67"/>
                      </a:lnTo>
                      <a:lnTo>
                        <a:pt x="255" y="73"/>
                      </a:lnTo>
                      <a:lnTo>
                        <a:pt x="253" y="75"/>
                      </a:lnTo>
                      <a:lnTo>
                        <a:pt x="249" y="78"/>
                      </a:lnTo>
                      <a:lnTo>
                        <a:pt x="247" y="78"/>
                      </a:lnTo>
                      <a:lnTo>
                        <a:pt x="244" y="80"/>
                      </a:lnTo>
                      <a:lnTo>
                        <a:pt x="247" y="84"/>
                      </a:lnTo>
                      <a:lnTo>
                        <a:pt x="247" y="86"/>
                      </a:lnTo>
                      <a:lnTo>
                        <a:pt x="249" y="86"/>
                      </a:lnTo>
                      <a:lnTo>
                        <a:pt x="253" y="88"/>
                      </a:lnTo>
                      <a:lnTo>
                        <a:pt x="253" y="92"/>
                      </a:lnTo>
                      <a:lnTo>
                        <a:pt x="255" y="92"/>
                      </a:lnTo>
                      <a:lnTo>
                        <a:pt x="255" y="94"/>
                      </a:lnTo>
                      <a:lnTo>
                        <a:pt x="257" y="96"/>
                      </a:lnTo>
                      <a:lnTo>
                        <a:pt x="261" y="98"/>
                      </a:lnTo>
                      <a:lnTo>
                        <a:pt x="261" y="101"/>
                      </a:lnTo>
                      <a:lnTo>
                        <a:pt x="263" y="103"/>
                      </a:lnTo>
                      <a:lnTo>
                        <a:pt x="263" y="105"/>
                      </a:lnTo>
                      <a:lnTo>
                        <a:pt x="265" y="109"/>
                      </a:lnTo>
                      <a:lnTo>
                        <a:pt x="265" y="111"/>
                      </a:lnTo>
                      <a:lnTo>
                        <a:pt x="265" y="113"/>
                      </a:lnTo>
                      <a:lnTo>
                        <a:pt x="268" y="117"/>
                      </a:lnTo>
                      <a:lnTo>
                        <a:pt x="268" y="119"/>
                      </a:lnTo>
                      <a:lnTo>
                        <a:pt x="270" y="123"/>
                      </a:lnTo>
                      <a:lnTo>
                        <a:pt x="270" y="125"/>
                      </a:lnTo>
                      <a:lnTo>
                        <a:pt x="270" y="126"/>
                      </a:lnTo>
                      <a:lnTo>
                        <a:pt x="270" y="128"/>
                      </a:lnTo>
                      <a:lnTo>
                        <a:pt x="270" y="130"/>
                      </a:lnTo>
                      <a:lnTo>
                        <a:pt x="274" y="134"/>
                      </a:lnTo>
                      <a:lnTo>
                        <a:pt x="274" y="136"/>
                      </a:lnTo>
                      <a:lnTo>
                        <a:pt x="274" y="140"/>
                      </a:lnTo>
                      <a:lnTo>
                        <a:pt x="274" y="142"/>
                      </a:lnTo>
                      <a:lnTo>
                        <a:pt x="274" y="144"/>
                      </a:lnTo>
                      <a:lnTo>
                        <a:pt x="274" y="148"/>
                      </a:lnTo>
                      <a:lnTo>
                        <a:pt x="274" y="150"/>
                      </a:lnTo>
                      <a:lnTo>
                        <a:pt x="274" y="153"/>
                      </a:lnTo>
                      <a:lnTo>
                        <a:pt x="274" y="155"/>
                      </a:lnTo>
                      <a:lnTo>
                        <a:pt x="274" y="157"/>
                      </a:lnTo>
                      <a:lnTo>
                        <a:pt x="274" y="159"/>
                      </a:lnTo>
                      <a:lnTo>
                        <a:pt x="274" y="161"/>
                      </a:lnTo>
                      <a:lnTo>
                        <a:pt x="270" y="165"/>
                      </a:lnTo>
                      <a:lnTo>
                        <a:pt x="270" y="167"/>
                      </a:lnTo>
                      <a:lnTo>
                        <a:pt x="270" y="171"/>
                      </a:lnTo>
                      <a:lnTo>
                        <a:pt x="270" y="173"/>
                      </a:lnTo>
                      <a:lnTo>
                        <a:pt x="268" y="175"/>
                      </a:lnTo>
                      <a:lnTo>
                        <a:pt x="268" y="178"/>
                      </a:lnTo>
                      <a:lnTo>
                        <a:pt x="268" y="180"/>
                      </a:lnTo>
                      <a:lnTo>
                        <a:pt x="265" y="182"/>
                      </a:lnTo>
                      <a:lnTo>
                        <a:pt x="265" y="186"/>
                      </a:lnTo>
                      <a:lnTo>
                        <a:pt x="263" y="188"/>
                      </a:lnTo>
                      <a:lnTo>
                        <a:pt x="263" y="190"/>
                      </a:lnTo>
                      <a:lnTo>
                        <a:pt x="263" y="192"/>
                      </a:lnTo>
                      <a:lnTo>
                        <a:pt x="261" y="192"/>
                      </a:lnTo>
                      <a:lnTo>
                        <a:pt x="261" y="196"/>
                      </a:lnTo>
                      <a:lnTo>
                        <a:pt x="257" y="198"/>
                      </a:lnTo>
                      <a:lnTo>
                        <a:pt x="257" y="199"/>
                      </a:lnTo>
                      <a:lnTo>
                        <a:pt x="255" y="199"/>
                      </a:lnTo>
                      <a:lnTo>
                        <a:pt x="255" y="203"/>
                      </a:lnTo>
                      <a:lnTo>
                        <a:pt x="253" y="205"/>
                      </a:lnTo>
                      <a:lnTo>
                        <a:pt x="249" y="209"/>
                      </a:lnTo>
                      <a:lnTo>
                        <a:pt x="247" y="211"/>
                      </a:lnTo>
                      <a:lnTo>
                        <a:pt x="244" y="213"/>
                      </a:lnTo>
                      <a:lnTo>
                        <a:pt x="247" y="217"/>
                      </a:lnTo>
                      <a:lnTo>
                        <a:pt x="249" y="219"/>
                      </a:lnTo>
                      <a:lnTo>
                        <a:pt x="253" y="221"/>
                      </a:lnTo>
                      <a:lnTo>
                        <a:pt x="255" y="223"/>
                      </a:lnTo>
                      <a:lnTo>
                        <a:pt x="261" y="226"/>
                      </a:lnTo>
                      <a:lnTo>
                        <a:pt x="265" y="230"/>
                      </a:lnTo>
                      <a:lnTo>
                        <a:pt x="268" y="236"/>
                      </a:lnTo>
                      <a:lnTo>
                        <a:pt x="274" y="238"/>
                      </a:lnTo>
                      <a:lnTo>
                        <a:pt x="274" y="242"/>
                      </a:lnTo>
                      <a:lnTo>
                        <a:pt x="274" y="244"/>
                      </a:lnTo>
                      <a:lnTo>
                        <a:pt x="326" y="244"/>
                      </a:lnTo>
                      <a:lnTo>
                        <a:pt x="326" y="217"/>
                      </a:lnTo>
                      <a:lnTo>
                        <a:pt x="370" y="255"/>
                      </a:lnTo>
                      <a:lnTo>
                        <a:pt x="326" y="294"/>
                      </a:lnTo>
                      <a:lnTo>
                        <a:pt x="324" y="269"/>
                      </a:lnTo>
                      <a:lnTo>
                        <a:pt x="257" y="267"/>
                      </a:lnTo>
                      <a:lnTo>
                        <a:pt x="224" y="228"/>
                      </a:lnTo>
                      <a:lnTo>
                        <a:pt x="222" y="230"/>
                      </a:lnTo>
                      <a:lnTo>
                        <a:pt x="219" y="230"/>
                      </a:lnTo>
                      <a:lnTo>
                        <a:pt x="217" y="230"/>
                      </a:lnTo>
                      <a:lnTo>
                        <a:pt x="215" y="234"/>
                      </a:lnTo>
                      <a:lnTo>
                        <a:pt x="211" y="234"/>
                      </a:lnTo>
                      <a:lnTo>
                        <a:pt x="209" y="234"/>
                      </a:lnTo>
                      <a:lnTo>
                        <a:pt x="209" y="236"/>
                      </a:lnTo>
                      <a:lnTo>
                        <a:pt x="207" y="236"/>
                      </a:lnTo>
                      <a:lnTo>
                        <a:pt x="205" y="236"/>
                      </a:lnTo>
                      <a:lnTo>
                        <a:pt x="201" y="236"/>
                      </a:lnTo>
                      <a:lnTo>
                        <a:pt x="199" y="236"/>
                      </a:lnTo>
                      <a:lnTo>
                        <a:pt x="198" y="236"/>
                      </a:lnTo>
                      <a:lnTo>
                        <a:pt x="194" y="238"/>
                      </a:lnTo>
                      <a:lnTo>
                        <a:pt x="192" y="238"/>
                      </a:lnTo>
                      <a:lnTo>
                        <a:pt x="188" y="238"/>
                      </a:lnTo>
                      <a:lnTo>
                        <a:pt x="186" y="238"/>
                      </a:lnTo>
                      <a:lnTo>
                        <a:pt x="184" y="238"/>
                      </a:lnTo>
                      <a:lnTo>
                        <a:pt x="180" y="238"/>
                      </a:lnTo>
                      <a:lnTo>
                        <a:pt x="180" y="238"/>
                      </a:lnTo>
                      <a:lnTo>
                        <a:pt x="176" y="236"/>
                      </a:lnTo>
                      <a:lnTo>
                        <a:pt x="175" y="236"/>
                      </a:lnTo>
                      <a:lnTo>
                        <a:pt x="171" y="236"/>
                      </a:lnTo>
                      <a:lnTo>
                        <a:pt x="169" y="236"/>
                      </a:lnTo>
                      <a:lnTo>
                        <a:pt x="167" y="236"/>
                      </a:lnTo>
                      <a:lnTo>
                        <a:pt x="163" y="234"/>
                      </a:lnTo>
                      <a:lnTo>
                        <a:pt x="161" y="234"/>
                      </a:lnTo>
                      <a:lnTo>
                        <a:pt x="159" y="234"/>
                      </a:lnTo>
                      <a:lnTo>
                        <a:pt x="155" y="230"/>
                      </a:lnTo>
                      <a:lnTo>
                        <a:pt x="153" y="230"/>
                      </a:lnTo>
                      <a:lnTo>
                        <a:pt x="150" y="228"/>
                      </a:lnTo>
                      <a:lnTo>
                        <a:pt x="148" y="228"/>
                      </a:lnTo>
                      <a:lnTo>
                        <a:pt x="146" y="228"/>
                      </a:lnTo>
                      <a:close/>
                      <a:moveTo>
                        <a:pt x="186" y="88"/>
                      </a:moveTo>
                      <a:lnTo>
                        <a:pt x="188" y="88"/>
                      </a:lnTo>
                      <a:lnTo>
                        <a:pt x="194" y="88"/>
                      </a:lnTo>
                      <a:lnTo>
                        <a:pt x="198" y="88"/>
                      </a:lnTo>
                      <a:lnTo>
                        <a:pt x="199" y="88"/>
                      </a:lnTo>
                      <a:lnTo>
                        <a:pt x="201" y="88"/>
                      </a:lnTo>
                      <a:lnTo>
                        <a:pt x="205" y="92"/>
                      </a:lnTo>
                      <a:lnTo>
                        <a:pt x="207" y="92"/>
                      </a:lnTo>
                      <a:lnTo>
                        <a:pt x="209" y="92"/>
                      </a:lnTo>
                      <a:lnTo>
                        <a:pt x="211" y="94"/>
                      </a:lnTo>
                      <a:lnTo>
                        <a:pt x="215" y="94"/>
                      </a:lnTo>
                      <a:lnTo>
                        <a:pt x="217" y="96"/>
                      </a:lnTo>
                      <a:lnTo>
                        <a:pt x="219" y="98"/>
                      </a:lnTo>
                      <a:lnTo>
                        <a:pt x="222" y="98"/>
                      </a:lnTo>
                      <a:lnTo>
                        <a:pt x="224" y="101"/>
                      </a:lnTo>
                      <a:lnTo>
                        <a:pt x="224" y="103"/>
                      </a:lnTo>
                      <a:lnTo>
                        <a:pt x="226" y="105"/>
                      </a:lnTo>
                      <a:lnTo>
                        <a:pt x="230" y="105"/>
                      </a:lnTo>
                      <a:lnTo>
                        <a:pt x="232" y="109"/>
                      </a:lnTo>
                      <a:lnTo>
                        <a:pt x="232" y="111"/>
                      </a:lnTo>
                      <a:lnTo>
                        <a:pt x="236" y="113"/>
                      </a:lnTo>
                      <a:lnTo>
                        <a:pt x="236" y="117"/>
                      </a:lnTo>
                      <a:lnTo>
                        <a:pt x="238" y="119"/>
                      </a:lnTo>
                      <a:lnTo>
                        <a:pt x="238" y="123"/>
                      </a:lnTo>
                      <a:lnTo>
                        <a:pt x="240" y="125"/>
                      </a:lnTo>
                      <a:lnTo>
                        <a:pt x="240" y="126"/>
                      </a:lnTo>
                      <a:lnTo>
                        <a:pt x="244" y="128"/>
                      </a:lnTo>
                      <a:lnTo>
                        <a:pt x="244" y="130"/>
                      </a:lnTo>
                      <a:lnTo>
                        <a:pt x="244" y="134"/>
                      </a:lnTo>
                      <a:lnTo>
                        <a:pt x="244" y="140"/>
                      </a:lnTo>
                      <a:lnTo>
                        <a:pt x="244" y="142"/>
                      </a:lnTo>
                      <a:lnTo>
                        <a:pt x="244" y="144"/>
                      </a:lnTo>
                      <a:lnTo>
                        <a:pt x="244" y="148"/>
                      </a:lnTo>
                      <a:lnTo>
                        <a:pt x="244" y="150"/>
                      </a:lnTo>
                      <a:lnTo>
                        <a:pt x="244" y="155"/>
                      </a:lnTo>
                      <a:lnTo>
                        <a:pt x="244" y="157"/>
                      </a:lnTo>
                      <a:lnTo>
                        <a:pt x="244" y="159"/>
                      </a:lnTo>
                      <a:lnTo>
                        <a:pt x="244" y="161"/>
                      </a:lnTo>
                      <a:lnTo>
                        <a:pt x="244" y="165"/>
                      </a:lnTo>
                      <a:lnTo>
                        <a:pt x="240" y="167"/>
                      </a:lnTo>
                      <a:lnTo>
                        <a:pt x="240" y="171"/>
                      </a:lnTo>
                      <a:lnTo>
                        <a:pt x="238" y="173"/>
                      </a:lnTo>
                      <a:lnTo>
                        <a:pt x="238" y="175"/>
                      </a:lnTo>
                      <a:lnTo>
                        <a:pt x="236" y="178"/>
                      </a:lnTo>
                      <a:lnTo>
                        <a:pt x="236" y="180"/>
                      </a:lnTo>
                      <a:lnTo>
                        <a:pt x="232" y="182"/>
                      </a:lnTo>
                      <a:lnTo>
                        <a:pt x="232" y="186"/>
                      </a:lnTo>
                      <a:lnTo>
                        <a:pt x="230" y="188"/>
                      </a:lnTo>
                      <a:lnTo>
                        <a:pt x="226" y="190"/>
                      </a:lnTo>
                      <a:lnTo>
                        <a:pt x="224" y="190"/>
                      </a:lnTo>
                      <a:lnTo>
                        <a:pt x="224" y="192"/>
                      </a:lnTo>
                      <a:lnTo>
                        <a:pt x="222" y="196"/>
                      </a:lnTo>
                      <a:lnTo>
                        <a:pt x="219" y="198"/>
                      </a:lnTo>
                      <a:lnTo>
                        <a:pt x="217" y="198"/>
                      </a:lnTo>
                      <a:lnTo>
                        <a:pt x="215" y="199"/>
                      </a:lnTo>
                      <a:lnTo>
                        <a:pt x="211" y="199"/>
                      </a:lnTo>
                      <a:lnTo>
                        <a:pt x="209" y="203"/>
                      </a:lnTo>
                      <a:lnTo>
                        <a:pt x="207" y="203"/>
                      </a:lnTo>
                      <a:lnTo>
                        <a:pt x="205" y="205"/>
                      </a:lnTo>
                      <a:lnTo>
                        <a:pt x="201" y="205"/>
                      </a:lnTo>
                      <a:lnTo>
                        <a:pt x="199" y="205"/>
                      </a:lnTo>
                      <a:lnTo>
                        <a:pt x="198" y="205"/>
                      </a:lnTo>
                      <a:lnTo>
                        <a:pt x="194" y="209"/>
                      </a:lnTo>
                      <a:lnTo>
                        <a:pt x="188" y="209"/>
                      </a:lnTo>
                      <a:lnTo>
                        <a:pt x="186" y="209"/>
                      </a:lnTo>
                      <a:lnTo>
                        <a:pt x="184" y="209"/>
                      </a:lnTo>
                      <a:lnTo>
                        <a:pt x="180" y="209"/>
                      </a:lnTo>
                      <a:lnTo>
                        <a:pt x="180" y="205"/>
                      </a:lnTo>
                      <a:lnTo>
                        <a:pt x="176" y="205"/>
                      </a:lnTo>
                      <a:lnTo>
                        <a:pt x="175" y="205"/>
                      </a:lnTo>
                      <a:lnTo>
                        <a:pt x="171" y="205"/>
                      </a:lnTo>
                      <a:lnTo>
                        <a:pt x="167" y="203"/>
                      </a:lnTo>
                      <a:lnTo>
                        <a:pt x="163" y="203"/>
                      </a:lnTo>
                      <a:lnTo>
                        <a:pt x="161" y="199"/>
                      </a:lnTo>
                      <a:lnTo>
                        <a:pt x="159" y="199"/>
                      </a:lnTo>
                      <a:lnTo>
                        <a:pt x="159" y="198"/>
                      </a:lnTo>
                      <a:lnTo>
                        <a:pt x="155" y="198"/>
                      </a:lnTo>
                      <a:lnTo>
                        <a:pt x="153" y="196"/>
                      </a:lnTo>
                      <a:lnTo>
                        <a:pt x="150" y="192"/>
                      </a:lnTo>
                      <a:lnTo>
                        <a:pt x="148" y="190"/>
                      </a:lnTo>
                      <a:lnTo>
                        <a:pt x="146" y="190"/>
                      </a:lnTo>
                      <a:lnTo>
                        <a:pt x="144" y="188"/>
                      </a:lnTo>
                      <a:lnTo>
                        <a:pt x="144" y="186"/>
                      </a:lnTo>
                      <a:lnTo>
                        <a:pt x="142" y="182"/>
                      </a:lnTo>
                      <a:lnTo>
                        <a:pt x="138" y="180"/>
                      </a:lnTo>
                      <a:lnTo>
                        <a:pt x="138" y="178"/>
                      </a:lnTo>
                      <a:lnTo>
                        <a:pt x="136" y="175"/>
                      </a:lnTo>
                      <a:lnTo>
                        <a:pt x="136" y="173"/>
                      </a:lnTo>
                      <a:lnTo>
                        <a:pt x="132" y="171"/>
                      </a:lnTo>
                      <a:lnTo>
                        <a:pt x="132" y="167"/>
                      </a:lnTo>
                      <a:lnTo>
                        <a:pt x="132" y="165"/>
                      </a:lnTo>
                      <a:lnTo>
                        <a:pt x="130" y="161"/>
                      </a:lnTo>
                      <a:lnTo>
                        <a:pt x="130" y="159"/>
                      </a:lnTo>
                      <a:lnTo>
                        <a:pt x="130" y="157"/>
                      </a:lnTo>
                      <a:lnTo>
                        <a:pt x="130" y="155"/>
                      </a:lnTo>
                      <a:lnTo>
                        <a:pt x="130" y="150"/>
                      </a:lnTo>
                      <a:lnTo>
                        <a:pt x="130" y="148"/>
                      </a:lnTo>
                      <a:lnTo>
                        <a:pt x="130" y="144"/>
                      </a:lnTo>
                      <a:lnTo>
                        <a:pt x="130" y="142"/>
                      </a:lnTo>
                      <a:lnTo>
                        <a:pt x="130" y="140"/>
                      </a:lnTo>
                      <a:lnTo>
                        <a:pt x="130" y="134"/>
                      </a:lnTo>
                      <a:lnTo>
                        <a:pt x="130" y="130"/>
                      </a:lnTo>
                      <a:lnTo>
                        <a:pt x="132" y="128"/>
                      </a:lnTo>
                      <a:lnTo>
                        <a:pt x="132" y="126"/>
                      </a:lnTo>
                      <a:lnTo>
                        <a:pt x="132" y="125"/>
                      </a:lnTo>
                      <a:lnTo>
                        <a:pt x="136" y="123"/>
                      </a:lnTo>
                      <a:lnTo>
                        <a:pt x="136" y="119"/>
                      </a:lnTo>
                      <a:lnTo>
                        <a:pt x="138" y="117"/>
                      </a:lnTo>
                      <a:lnTo>
                        <a:pt x="138" y="113"/>
                      </a:lnTo>
                      <a:lnTo>
                        <a:pt x="142" y="111"/>
                      </a:lnTo>
                      <a:lnTo>
                        <a:pt x="144" y="109"/>
                      </a:lnTo>
                      <a:lnTo>
                        <a:pt x="144" y="105"/>
                      </a:lnTo>
                      <a:lnTo>
                        <a:pt x="146" y="105"/>
                      </a:lnTo>
                      <a:lnTo>
                        <a:pt x="148" y="103"/>
                      </a:lnTo>
                      <a:lnTo>
                        <a:pt x="150" y="101"/>
                      </a:lnTo>
                      <a:lnTo>
                        <a:pt x="153" y="98"/>
                      </a:lnTo>
                      <a:lnTo>
                        <a:pt x="155" y="98"/>
                      </a:lnTo>
                      <a:lnTo>
                        <a:pt x="159" y="96"/>
                      </a:lnTo>
                      <a:lnTo>
                        <a:pt x="159" y="94"/>
                      </a:lnTo>
                      <a:lnTo>
                        <a:pt x="161" y="94"/>
                      </a:lnTo>
                      <a:lnTo>
                        <a:pt x="163" y="92"/>
                      </a:lnTo>
                      <a:lnTo>
                        <a:pt x="167" y="92"/>
                      </a:lnTo>
                      <a:lnTo>
                        <a:pt x="171" y="92"/>
                      </a:lnTo>
                      <a:lnTo>
                        <a:pt x="175" y="88"/>
                      </a:lnTo>
                      <a:lnTo>
                        <a:pt x="176" y="88"/>
                      </a:lnTo>
                      <a:lnTo>
                        <a:pt x="180" y="88"/>
                      </a:lnTo>
                      <a:lnTo>
                        <a:pt x="180" y="88"/>
                      </a:lnTo>
                      <a:lnTo>
                        <a:pt x="184" y="88"/>
                      </a:lnTo>
                      <a:lnTo>
                        <a:pt x="186" y="88"/>
                      </a:lnTo>
                      <a:close/>
                    </a:path>
                  </a:pathLst>
                </a:custGeom>
                <a:solidFill>
                  <a:srgbClr val="2B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9" name="Freeform 20"/>
                <p:cNvSpPr>
                  <a:spLocks noChangeAspect="1" noEditPoints="1"/>
                </p:cNvSpPr>
                <p:nvPr/>
              </p:nvSpPr>
              <p:spPr bwMode="auto">
                <a:xfrm>
                  <a:off x="2321" y="1100"/>
                  <a:ext cx="375" cy="297"/>
                </a:xfrm>
                <a:custGeom>
                  <a:avLst/>
                  <a:gdLst/>
                  <a:ahLst/>
                  <a:cxnLst>
                    <a:cxn ang="0">
                      <a:pos x="44" y="217"/>
                    </a:cxn>
                    <a:cxn ang="0">
                      <a:pos x="108" y="232"/>
                    </a:cxn>
                    <a:cxn ang="0">
                      <a:pos x="125" y="211"/>
                    </a:cxn>
                    <a:cxn ang="0">
                      <a:pos x="115" y="198"/>
                    </a:cxn>
                    <a:cxn ang="0">
                      <a:pos x="109" y="186"/>
                    </a:cxn>
                    <a:cxn ang="0">
                      <a:pos x="104" y="171"/>
                    </a:cxn>
                    <a:cxn ang="0">
                      <a:pos x="102" y="159"/>
                    </a:cxn>
                    <a:cxn ang="0">
                      <a:pos x="102" y="142"/>
                    </a:cxn>
                    <a:cxn ang="0">
                      <a:pos x="104" y="129"/>
                    </a:cxn>
                    <a:cxn ang="0">
                      <a:pos x="109" y="111"/>
                    </a:cxn>
                    <a:cxn ang="0">
                      <a:pos x="115" y="100"/>
                    </a:cxn>
                    <a:cxn ang="0">
                      <a:pos x="125" y="86"/>
                    </a:cxn>
                    <a:cxn ang="0">
                      <a:pos x="108" y="67"/>
                    </a:cxn>
                    <a:cxn ang="0">
                      <a:pos x="0" y="38"/>
                    </a:cxn>
                    <a:cxn ang="0">
                      <a:pos x="152" y="67"/>
                    </a:cxn>
                    <a:cxn ang="0">
                      <a:pos x="169" y="61"/>
                    </a:cxn>
                    <a:cxn ang="0">
                      <a:pos x="184" y="59"/>
                    </a:cxn>
                    <a:cxn ang="0">
                      <a:pos x="198" y="59"/>
                    </a:cxn>
                    <a:cxn ang="0">
                      <a:pos x="215" y="61"/>
                    </a:cxn>
                    <a:cxn ang="0">
                      <a:pos x="326" y="27"/>
                    </a:cxn>
                    <a:cxn ang="0">
                      <a:pos x="276" y="54"/>
                    </a:cxn>
                    <a:cxn ang="0">
                      <a:pos x="253" y="77"/>
                    </a:cxn>
                    <a:cxn ang="0">
                      <a:pos x="251" y="86"/>
                    </a:cxn>
                    <a:cxn ang="0">
                      <a:pos x="263" y="100"/>
                    </a:cxn>
                    <a:cxn ang="0">
                      <a:pos x="267" y="115"/>
                    </a:cxn>
                    <a:cxn ang="0">
                      <a:pos x="272" y="131"/>
                    </a:cxn>
                    <a:cxn ang="0">
                      <a:pos x="276" y="146"/>
                    </a:cxn>
                    <a:cxn ang="0">
                      <a:pos x="276" y="161"/>
                    </a:cxn>
                    <a:cxn ang="0">
                      <a:pos x="271" y="177"/>
                    </a:cxn>
                    <a:cxn ang="0">
                      <a:pos x="265" y="192"/>
                    </a:cxn>
                    <a:cxn ang="0">
                      <a:pos x="253" y="207"/>
                    </a:cxn>
                    <a:cxn ang="0">
                      <a:pos x="251" y="219"/>
                    </a:cxn>
                    <a:cxn ang="0">
                      <a:pos x="272" y="242"/>
                    </a:cxn>
                    <a:cxn ang="0">
                      <a:pos x="326" y="296"/>
                    </a:cxn>
                    <a:cxn ang="0">
                      <a:pos x="215" y="234"/>
                    </a:cxn>
                    <a:cxn ang="0">
                      <a:pos x="202" y="240"/>
                    </a:cxn>
                    <a:cxn ang="0">
                      <a:pos x="184" y="240"/>
                    </a:cxn>
                    <a:cxn ang="0">
                      <a:pos x="171" y="236"/>
                    </a:cxn>
                    <a:cxn ang="0">
                      <a:pos x="156" y="232"/>
                    </a:cxn>
                    <a:cxn ang="0">
                      <a:pos x="194" y="90"/>
                    </a:cxn>
                    <a:cxn ang="0">
                      <a:pos x="211" y="94"/>
                    </a:cxn>
                    <a:cxn ang="0">
                      <a:pos x="226" y="104"/>
                    </a:cxn>
                    <a:cxn ang="0">
                      <a:pos x="236" y="117"/>
                    </a:cxn>
                    <a:cxn ang="0">
                      <a:pos x="246" y="132"/>
                    </a:cxn>
                    <a:cxn ang="0">
                      <a:pos x="246" y="154"/>
                    </a:cxn>
                    <a:cxn ang="0">
                      <a:pos x="242" y="171"/>
                    </a:cxn>
                    <a:cxn ang="0">
                      <a:pos x="234" y="186"/>
                    </a:cxn>
                    <a:cxn ang="0">
                      <a:pos x="221" y="198"/>
                    </a:cxn>
                    <a:cxn ang="0">
                      <a:pos x="207" y="207"/>
                    </a:cxn>
                    <a:cxn ang="0">
                      <a:pos x="188" y="209"/>
                    </a:cxn>
                    <a:cxn ang="0">
                      <a:pos x="171" y="207"/>
                    </a:cxn>
                    <a:cxn ang="0">
                      <a:pos x="156" y="198"/>
                    </a:cxn>
                    <a:cxn ang="0">
                      <a:pos x="142" y="186"/>
                    </a:cxn>
                    <a:cxn ang="0">
                      <a:pos x="134" y="171"/>
                    </a:cxn>
                    <a:cxn ang="0">
                      <a:pos x="129" y="154"/>
                    </a:cxn>
                    <a:cxn ang="0">
                      <a:pos x="133" y="132"/>
                    </a:cxn>
                    <a:cxn ang="0">
                      <a:pos x="140" y="117"/>
                    </a:cxn>
                    <a:cxn ang="0">
                      <a:pos x="152" y="104"/>
                    </a:cxn>
                    <a:cxn ang="0">
                      <a:pos x="163" y="94"/>
                    </a:cxn>
                    <a:cxn ang="0">
                      <a:pos x="179" y="90"/>
                    </a:cxn>
                  </a:cxnLst>
                  <a:rect l="0" t="0" r="r" b="b"/>
                  <a:pathLst>
                    <a:path w="372" h="296">
                      <a:moveTo>
                        <a:pt x="148" y="229"/>
                      </a:moveTo>
                      <a:lnTo>
                        <a:pt x="111" y="271"/>
                      </a:lnTo>
                      <a:lnTo>
                        <a:pt x="44" y="271"/>
                      </a:lnTo>
                      <a:lnTo>
                        <a:pt x="44" y="296"/>
                      </a:lnTo>
                      <a:lnTo>
                        <a:pt x="0" y="259"/>
                      </a:lnTo>
                      <a:lnTo>
                        <a:pt x="44" y="217"/>
                      </a:lnTo>
                      <a:lnTo>
                        <a:pt x="44" y="246"/>
                      </a:lnTo>
                      <a:lnTo>
                        <a:pt x="94" y="246"/>
                      </a:lnTo>
                      <a:lnTo>
                        <a:pt x="94" y="242"/>
                      </a:lnTo>
                      <a:lnTo>
                        <a:pt x="96" y="240"/>
                      </a:lnTo>
                      <a:lnTo>
                        <a:pt x="102" y="236"/>
                      </a:lnTo>
                      <a:lnTo>
                        <a:pt x="108" y="232"/>
                      </a:lnTo>
                      <a:lnTo>
                        <a:pt x="111" y="229"/>
                      </a:lnTo>
                      <a:lnTo>
                        <a:pt x="117" y="223"/>
                      </a:lnTo>
                      <a:lnTo>
                        <a:pt x="121" y="219"/>
                      </a:lnTo>
                      <a:lnTo>
                        <a:pt x="121" y="217"/>
                      </a:lnTo>
                      <a:lnTo>
                        <a:pt x="125" y="215"/>
                      </a:lnTo>
                      <a:lnTo>
                        <a:pt x="125" y="211"/>
                      </a:lnTo>
                      <a:lnTo>
                        <a:pt x="121" y="209"/>
                      </a:lnTo>
                      <a:lnTo>
                        <a:pt x="121" y="207"/>
                      </a:lnTo>
                      <a:lnTo>
                        <a:pt x="121" y="207"/>
                      </a:lnTo>
                      <a:lnTo>
                        <a:pt x="121" y="204"/>
                      </a:lnTo>
                      <a:lnTo>
                        <a:pt x="117" y="202"/>
                      </a:lnTo>
                      <a:lnTo>
                        <a:pt x="115" y="198"/>
                      </a:lnTo>
                      <a:lnTo>
                        <a:pt x="115" y="196"/>
                      </a:lnTo>
                      <a:lnTo>
                        <a:pt x="115" y="194"/>
                      </a:lnTo>
                      <a:lnTo>
                        <a:pt x="111" y="194"/>
                      </a:lnTo>
                      <a:lnTo>
                        <a:pt x="111" y="192"/>
                      </a:lnTo>
                      <a:lnTo>
                        <a:pt x="109" y="190"/>
                      </a:lnTo>
                      <a:lnTo>
                        <a:pt x="109" y="186"/>
                      </a:lnTo>
                      <a:lnTo>
                        <a:pt x="108" y="184"/>
                      </a:lnTo>
                      <a:lnTo>
                        <a:pt x="108" y="181"/>
                      </a:lnTo>
                      <a:lnTo>
                        <a:pt x="104" y="179"/>
                      </a:lnTo>
                      <a:lnTo>
                        <a:pt x="104" y="177"/>
                      </a:lnTo>
                      <a:lnTo>
                        <a:pt x="104" y="173"/>
                      </a:lnTo>
                      <a:lnTo>
                        <a:pt x="104" y="171"/>
                      </a:lnTo>
                      <a:lnTo>
                        <a:pt x="104" y="167"/>
                      </a:lnTo>
                      <a:lnTo>
                        <a:pt x="102" y="167"/>
                      </a:lnTo>
                      <a:lnTo>
                        <a:pt x="102" y="165"/>
                      </a:lnTo>
                      <a:lnTo>
                        <a:pt x="102" y="163"/>
                      </a:lnTo>
                      <a:lnTo>
                        <a:pt x="102" y="161"/>
                      </a:lnTo>
                      <a:lnTo>
                        <a:pt x="102" y="159"/>
                      </a:lnTo>
                      <a:lnTo>
                        <a:pt x="102" y="156"/>
                      </a:lnTo>
                      <a:lnTo>
                        <a:pt x="102" y="154"/>
                      </a:lnTo>
                      <a:lnTo>
                        <a:pt x="102" y="150"/>
                      </a:lnTo>
                      <a:lnTo>
                        <a:pt x="102" y="148"/>
                      </a:lnTo>
                      <a:lnTo>
                        <a:pt x="102" y="146"/>
                      </a:lnTo>
                      <a:lnTo>
                        <a:pt x="102" y="142"/>
                      </a:lnTo>
                      <a:lnTo>
                        <a:pt x="102" y="140"/>
                      </a:lnTo>
                      <a:lnTo>
                        <a:pt x="102" y="138"/>
                      </a:lnTo>
                      <a:lnTo>
                        <a:pt x="102" y="134"/>
                      </a:lnTo>
                      <a:lnTo>
                        <a:pt x="102" y="132"/>
                      </a:lnTo>
                      <a:lnTo>
                        <a:pt x="102" y="131"/>
                      </a:lnTo>
                      <a:lnTo>
                        <a:pt x="104" y="129"/>
                      </a:lnTo>
                      <a:lnTo>
                        <a:pt x="104" y="125"/>
                      </a:lnTo>
                      <a:lnTo>
                        <a:pt x="104" y="123"/>
                      </a:lnTo>
                      <a:lnTo>
                        <a:pt x="104" y="121"/>
                      </a:lnTo>
                      <a:lnTo>
                        <a:pt x="108" y="117"/>
                      </a:lnTo>
                      <a:lnTo>
                        <a:pt x="108" y="115"/>
                      </a:lnTo>
                      <a:lnTo>
                        <a:pt x="109" y="111"/>
                      </a:lnTo>
                      <a:lnTo>
                        <a:pt x="109" y="109"/>
                      </a:lnTo>
                      <a:lnTo>
                        <a:pt x="109" y="107"/>
                      </a:lnTo>
                      <a:lnTo>
                        <a:pt x="111" y="107"/>
                      </a:lnTo>
                      <a:lnTo>
                        <a:pt x="111" y="104"/>
                      </a:lnTo>
                      <a:lnTo>
                        <a:pt x="115" y="102"/>
                      </a:lnTo>
                      <a:lnTo>
                        <a:pt x="115" y="100"/>
                      </a:lnTo>
                      <a:lnTo>
                        <a:pt x="117" y="98"/>
                      </a:lnTo>
                      <a:lnTo>
                        <a:pt x="117" y="94"/>
                      </a:lnTo>
                      <a:lnTo>
                        <a:pt x="121" y="94"/>
                      </a:lnTo>
                      <a:lnTo>
                        <a:pt x="121" y="92"/>
                      </a:lnTo>
                      <a:lnTo>
                        <a:pt x="121" y="90"/>
                      </a:lnTo>
                      <a:lnTo>
                        <a:pt x="125" y="86"/>
                      </a:lnTo>
                      <a:lnTo>
                        <a:pt x="125" y="84"/>
                      </a:lnTo>
                      <a:lnTo>
                        <a:pt x="121" y="81"/>
                      </a:lnTo>
                      <a:lnTo>
                        <a:pt x="121" y="79"/>
                      </a:lnTo>
                      <a:lnTo>
                        <a:pt x="117" y="77"/>
                      </a:lnTo>
                      <a:lnTo>
                        <a:pt x="111" y="71"/>
                      </a:lnTo>
                      <a:lnTo>
                        <a:pt x="108" y="67"/>
                      </a:lnTo>
                      <a:lnTo>
                        <a:pt x="102" y="61"/>
                      </a:lnTo>
                      <a:lnTo>
                        <a:pt x="96" y="57"/>
                      </a:lnTo>
                      <a:lnTo>
                        <a:pt x="94" y="54"/>
                      </a:lnTo>
                      <a:lnTo>
                        <a:pt x="44" y="54"/>
                      </a:lnTo>
                      <a:lnTo>
                        <a:pt x="44" y="79"/>
                      </a:lnTo>
                      <a:lnTo>
                        <a:pt x="0" y="38"/>
                      </a:lnTo>
                      <a:lnTo>
                        <a:pt x="44" y="0"/>
                      </a:lnTo>
                      <a:lnTo>
                        <a:pt x="44" y="27"/>
                      </a:lnTo>
                      <a:lnTo>
                        <a:pt x="111" y="29"/>
                      </a:lnTo>
                      <a:lnTo>
                        <a:pt x="148" y="69"/>
                      </a:lnTo>
                      <a:lnTo>
                        <a:pt x="152" y="67"/>
                      </a:lnTo>
                      <a:lnTo>
                        <a:pt x="152" y="67"/>
                      </a:lnTo>
                      <a:lnTo>
                        <a:pt x="156" y="63"/>
                      </a:lnTo>
                      <a:lnTo>
                        <a:pt x="157" y="63"/>
                      </a:lnTo>
                      <a:lnTo>
                        <a:pt x="159" y="63"/>
                      </a:lnTo>
                      <a:lnTo>
                        <a:pt x="163" y="61"/>
                      </a:lnTo>
                      <a:lnTo>
                        <a:pt x="165" y="61"/>
                      </a:lnTo>
                      <a:lnTo>
                        <a:pt x="169" y="61"/>
                      </a:lnTo>
                      <a:lnTo>
                        <a:pt x="171" y="59"/>
                      </a:lnTo>
                      <a:lnTo>
                        <a:pt x="173" y="59"/>
                      </a:lnTo>
                      <a:lnTo>
                        <a:pt x="177" y="59"/>
                      </a:lnTo>
                      <a:lnTo>
                        <a:pt x="179" y="59"/>
                      </a:lnTo>
                      <a:lnTo>
                        <a:pt x="180" y="59"/>
                      </a:lnTo>
                      <a:lnTo>
                        <a:pt x="184" y="59"/>
                      </a:lnTo>
                      <a:lnTo>
                        <a:pt x="184" y="59"/>
                      </a:lnTo>
                      <a:lnTo>
                        <a:pt x="188" y="59"/>
                      </a:lnTo>
                      <a:lnTo>
                        <a:pt x="190" y="59"/>
                      </a:lnTo>
                      <a:lnTo>
                        <a:pt x="194" y="59"/>
                      </a:lnTo>
                      <a:lnTo>
                        <a:pt x="196" y="59"/>
                      </a:lnTo>
                      <a:lnTo>
                        <a:pt x="198" y="59"/>
                      </a:lnTo>
                      <a:lnTo>
                        <a:pt x="202" y="59"/>
                      </a:lnTo>
                      <a:lnTo>
                        <a:pt x="203" y="59"/>
                      </a:lnTo>
                      <a:lnTo>
                        <a:pt x="207" y="59"/>
                      </a:lnTo>
                      <a:lnTo>
                        <a:pt x="209" y="61"/>
                      </a:lnTo>
                      <a:lnTo>
                        <a:pt x="211" y="61"/>
                      </a:lnTo>
                      <a:lnTo>
                        <a:pt x="215" y="61"/>
                      </a:lnTo>
                      <a:lnTo>
                        <a:pt x="215" y="63"/>
                      </a:lnTo>
                      <a:lnTo>
                        <a:pt x="219" y="63"/>
                      </a:lnTo>
                      <a:lnTo>
                        <a:pt x="221" y="63"/>
                      </a:lnTo>
                      <a:lnTo>
                        <a:pt x="225" y="67"/>
                      </a:lnTo>
                      <a:lnTo>
                        <a:pt x="259" y="29"/>
                      </a:lnTo>
                      <a:lnTo>
                        <a:pt x="326" y="27"/>
                      </a:lnTo>
                      <a:lnTo>
                        <a:pt x="326" y="0"/>
                      </a:lnTo>
                      <a:lnTo>
                        <a:pt x="372" y="38"/>
                      </a:lnTo>
                      <a:lnTo>
                        <a:pt x="328" y="79"/>
                      </a:lnTo>
                      <a:lnTo>
                        <a:pt x="328" y="54"/>
                      </a:lnTo>
                      <a:lnTo>
                        <a:pt x="278" y="54"/>
                      </a:lnTo>
                      <a:lnTo>
                        <a:pt x="276" y="54"/>
                      </a:lnTo>
                      <a:lnTo>
                        <a:pt x="272" y="57"/>
                      </a:lnTo>
                      <a:lnTo>
                        <a:pt x="271" y="59"/>
                      </a:lnTo>
                      <a:lnTo>
                        <a:pt x="265" y="63"/>
                      </a:lnTo>
                      <a:lnTo>
                        <a:pt x="259" y="69"/>
                      </a:lnTo>
                      <a:lnTo>
                        <a:pt x="257" y="73"/>
                      </a:lnTo>
                      <a:lnTo>
                        <a:pt x="253" y="77"/>
                      </a:lnTo>
                      <a:lnTo>
                        <a:pt x="251" y="79"/>
                      </a:lnTo>
                      <a:lnTo>
                        <a:pt x="249" y="81"/>
                      </a:lnTo>
                      <a:lnTo>
                        <a:pt x="248" y="81"/>
                      </a:lnTo>
                      <a:lnTo>
                        <a:pt x="249" y="84"/>
                      </a:lnTo>
                      <a:lnTo>
                        <a:pt x="249" y="86"/>
                      </a:lnTo>
                      <a:lnTo>
                        <a:pt x="251" y="86"/>
                      </a:lnTo>
                      <a:lnTo>
                        <a:pt x="251" y="90"/>
                      </a:lnTo>
                      <a:lnTo>
                        <a:pt x="253" y="92"/>
                      </a:lnTo>
                      <a:lnTo>
                        <a:pt x="257" y="92"/>
                      </a:lnTo>
                      <a:lnTo>
                        <a:pt x="257" y="94"/>
                      </a:lnTo>
                      <a:lnTo>
                        <a:pt x="259" y="98"/>
                      </a:lnTo>
                      <a:lnTo>
                        <a:pt x="263" y="100"/>
                      </a:lnTo>
                      <a:lnTo>
                        <a:pt x="263" y="102"/>
                      </a:lnTo>
                      <a:lnTo>
                        <a:pt x="263" y="104"/>
                      </a:lnTo>
                      <a:lnTo>
                        <a:pt x="265" y="107"/>
                      </a:lnTo>
                      <a:lnTo>
                        <a:pt x="267" y="109"/>
                      </a:lnTo>
                      <a:lnTo>
                        <a:pt x="267" y="111"/>
                      </a:lnTo>
                      <a:lnTo>
                        <a:pt x="267" y="115"/>
                      </a:lnTo>
                      <a:lnTo>
                        <a:pt x="271" y="117"/>
                      </a:lnTo>
                      <a:lnTo>
                        <a:pt x="271" y="121"/>
                      </a:lnTo>
                      <a:lnTo>
                        <a:pt x="271" y="123"/>
                      </a:lnTo>
                      <a:lnTo>
                        <a:pt x="272" y="125"/>
                      </a:lnTo>
                      <a:lnTo>
                        <a:pt x="272" y="129"/>
                      </a:lnTo>
                      <a:lnTo>
                        <a:pt x="272" y="131"/>
                      </a:lnTo>
                      <a:lnTo>
                        <a:pt x="272" y="132"/>
                      </a:lnTo>
                      <a:lnTo>
                        <a:pt x="272" y="134"/>
                      </a:lnTo>
                      <a:lnTo>
                        <a:pt x="276" y="138"/>
                      </a:lnTo>
                      <a:lnTo>
                        <a:pt x="276" y="140"/>
                      </a:lnTo>
                      <a:lnTo>
                        <a:pt x="276" y="142"/>
                      </a:lnTo>
                      <a:lnTo>
                        <a:pt x="276" y="146"/>
                      </a:lnTo>
                      <a:lnTo>
                        <a:pt x="276" y="148"/>
                      </a:lnTo>
                      <a:lnTo>
                        <a:pt x="276" y="150"/>
                      </a:lnTo>
                      <a:lnTo>
                        <a:pt x="276" y="154"/>
                      </a:lnTo>
                      <a:lnTo>
                        <a:pt x="276" y="156"/>
                      </a:lnTo>
                      <a:lnTo>
                        <a:pt x="276" y="159"/>
                      </a:lnTo>
                      <a:lnTo>
                        <a:pt x="276" y="161"/>
                      </a:lnTo>
                      <a:lnTo>
                        <a:pt x="272" y="163"/>
                      </a:lnTo>
                      <a:lnTo>
                        <a:pt x="272" y="165"/>
                      </a:lnTo>
                      <a:lnTo>
                        <a:pt x="272" y="167"/>
                      </a:lnTo>
                      <a:lnTo>
                        <a:pt x="272" y="171"/>
                      </a:lnTo>
                      <a:lnTo>
                        <a:pt x="272" y="173"/>
                      </a:lnTo>
                      <a:lnTo>
                        <a:pt x="271" y="177"/>
                      </a:lnTo>
                      <a:lnTo>
                        <a:pt x="271" y="179"/>
                      </a:lnTo>
                      <a:lnTo>
                        <a:pt x="271" y="181"/>
                      </a:lnTo>
                      <a:lnTo>
                        <a:pt x="267" y="184"/>
                      </a:lnTo>
                      <a:lnTo>
                        <a:pt x="267" y="186"/>
                      </a:lnTo>
                      <a:lnTo>
                        <a:pt x="267" y="190"/>
                      </a:lnTo>
                      <a:lnTo>
                        <a:pt x="265" y="192"/>
                      </a:lnTo>
                      <a:lnTo>
                        <a:pt x="263" y="194"/>
                      </a:lnTo>
                      <a:lnTo>
                        <a:pt x="263" y="196"/>
                      </a:lnTo>
                      <a:lnTo>
                        <a:pt x="259" y="198"/>
                      </a:lnTo>
                      <a:lnTo>
                        <a:pt x="259" y="202"/>
                      </a:lnTo>
                      <a:lnTo>
                        <a:pt x="257" y="204"/>
                      </a:lnTo>
                      <a:lnTo>
                        <a:pt x="253" y="207"/>
                      </a:lnTo>
                      <a:lnTo>
                        <a:pt x="251" y="209"/>
                      </a:lnTo>
                      <a:lnTo>
                        <a:pt x="249" y="211"/>
                      </a:lnTo>
                      <a:lnTo>
                        <a:pt x="249" y="215"/>
                      </a:lnTo>
                      <a:lnTo>
                        <a:pt x="248" y="215"/>
                      </a:lnTo>
                      <a:lnTo>
                        <a:pt x="249" y="217"/>
                      </a:lnTo>
                      <a:lnTo>
                        <a:pt x="251" y="219"/>
                      </a:lnTo>
                      <a:lnTo>
                        <a:pt x="253" y="223"/>
                      </a:lnTo>
                      <a:lnTo>
                        <a:pt x="257" y="225"/>
                      </a:lnTo>
                      <a:lnTo>
                        <a:pt x="259" y="229"/>
                      </a:lnTo>
                      <a:lnTo>
                        <a:pt x="265" y="234"/>
                      </a:lnTo>
                      <a:lnTo>
                        <a:pt x="271" y="236"/>
                      </a:lnTo>
                      <a:lnTo>
                        <a:pt x="272" y="242"/>
                      </a:lnTo>
                      <a:lnTo>
                        <a:pt x="276" y="246"/>
                      </a:lnTo>
                      <a:lnTo>
                        <a:pt x="278" y="246"/>
                      </a:lnTo>
                      <a:lnTo>
                        <a:pt x="328" y="246"/>
                      </a:lnTo>
                      <a:lnTo>
                        <a:pt x="328" y="217"/>
                      </a:lnTo>
                      <a:lnTo>
                        <a:pt x="372" y="259"/>
                      </a:lnTo>
                      <a:lnTo>
                        <a:pt x="326" y="296"/>
                      </a:lnTo>
                      <a:lnTo>
                        <a:pt x="326" y="271"/>
                      </a:lnTo>
                      <a:lnTo>
                        <a:pt x="259" y="271"/>
                      </a:lnTo>
                      <a:lnTo>
                        <a:pt x="225" y="232"/>
                      </a:lnTo>
                      <a:lnTo>
                        <a:pt x="221" y="232"/>
                      </a:lnTo>
                      <a:lnTo>
                        <a:pt x="219" y="234"/>
                      </a:lnTo>
                      <a:lnTo>
                        <a:pt x="215" y="234"/>
                      </a:lnTo>
                      <a:lnTo>
                        <a:pt x="215" y="234"/>
                      </a:lnTo>
                      <a:lnTo>
                        <a:pt x="211" y="236"/>
                      </a:lnTo>
                      <a:lnTo>
                        <a:pt x="209" y="236"/>
                      </a:lnTo>
                      <a:lnTo>
                        <a:pt x="207" y="236"/>
                      </a:lnTo>
                      <a:lnTo>
                        <a:pt x="203" y="236"/>
                      </a:lnTo>
                      <a:lnTo>
                        <a:pt x="202" y="240"/>
                      </a:lnTo>
                      <a:lnTo>
                        <a:pt x="198" y="240"/>
                      </a:lnTo>
                      <a:lnTo>
                        <a:pt x="196" y="240"/>
                      </a:lnTo>
                      <a:lnTo>
                        <a:pt x="194" y="240"/>
                      </a:lnTo>
                      <a:lnTo>
                        <a:pt x="190" y="240"/>
                      </a:lnTo>
                      <a:lnTo>
                        <a:pt x="188" y="240"/>
                      </a:lnTo>
                      <a:lnTo>
                        <a:pt x="184" y="240"/>
                      </a:lnTo>
                      <a:lnTo>
                        <a:pt x="184" y="240"/>
                      </a:lnTo>
                      <a:lnTo>
                        <a:pt x="180" y="240"/>
                      </a:lnTo>
                      <a:lnTo>
                        <a:pt x="179" y="240"/>
                      </a:lnTo>
                      <a:lnTo>
                        <a:pt x="177" y="240"/>
                      </a:lnTo>
                      <a:lnTo>
                        <a:pt x="173" y="236"/>
                      </a:lnTo>
                      <a:lnTo>
                        <a:pt x="171" y="236"/>
                      </a:lnTo>
                      <a:lnTo>
                        <a:pt x="169" y="236"/>
                      </a:lnTo>
                      <a:lnTo>
                        <a:pt x="165" y="236"/>
                      </a:lnTo>
                      <a:lnTo>
                        <a:pt x="163" y="234"/>
                      </a:lnTo>
                      <a:lnTo>
                        <a:pt x="159" y="234"/>
                      </a:lnTo>
                      <a:lnTo>
                        <a:pt x="157" y="234"/>
                      </a:lnTo>
                      <a:lnTo>
                        <a:pt x="156" y="232"/>
                      </a:lnTo>
                      <a:lnTo>
                        <a:pt x="152" y="232"/>
                      </a:lnTo>
                      <a:lnTo>
                        <a:pt x="152" y="229"/>
                      </a:lnTo>
                      <a:lnTo>
                        <a:pt x="148" y="229"/>
                      </a:lnTo>
                      <a:close/>
                      <a:moveTo>
                        <a:pt x="188" y="90"/>
                      </a:moveTo>
                      <a:lnTo>
                        <a:pt x="190" y="90"/>
                      </a:lnTo>
                      <a:lnTo>
                        <a:pt x="194" y="90"/>
                      </a:lnTo>
                      <a:lnTo>
                        <a:pt x="196" y="90"/>
                      </a:lnTo>
                      <a:lnTo>
                        <a:pt x="198" y="90"/>
                      </a:lnTo>
                      <a:lnTo>
                        <a:pt x="203" y="90"/>
                      </a:lnTo>
                      <a:lnTo>
                        <a:pt x="207" y="92"/>
                      </a:lnTo>
                      <a:lnTo>
                        <a:pt x="209" y="92"/>
                      </a:lnTo>
                      <a:lnTo>
                        <a:pt x="211" y="94"/>
                      </a:lnTo>
                      <a:lnTo>
                        <a:pt x="215" y="94"/>
                      </a:lnTo>
                      <a:lnTo>
                        <a:pt x="215" y="98"/>
                      </a:lnTo>
                      <a:lnTo>
                        <a:pt x="219" y="98"/>
                      </a:lnTo>
                      <a:lnTo>
                        <a:pt x="221" y="100"/>
                      </a:lnTo>
                      <a:lnTo>
                        <a:pt x="225" y="102"/>
                      </a:lnTo>
                      <a:lnTo>
                        <a:pt x="226" y="104"/>
                      </a:lnTo>
                      <a:lnTo>
                        <a:pt x="228" y="107"/>
                      </a:lnTo>
                      <a:lnTo>
                        <a:pt x="232" y="107"/>
                      </a:lnTo>
                      <a:lnTo>
                        <a:pt x="232" y="109"/>
                      </a:lnTo>
                      <a:lnTo>
                        <a:pt x="234" y="111"/>
                      </a:lnTo>
                      <a:lnTo>
                        <a:pt x="236" y="115"/>
                      </a:lnTo>
                      <a:lnTo>
                        <a:pt x="236" y="117"/>
                      </a:lnTo>
                      <a:lnTo>
                        <a:pt x="240" y="121"/>
                      </a:lnTo>
                      <a:lnTo>
                        <a:pt x="240" y="123"/>
                      </a:lnTo>
                      <a:lnTo>
                        <a:pt x="242" y="125"/>
                      </a:lnTo>
                      <a:lnTo>
                        <a:pt x="242" y="129"/>
                      </a:lnTo>
                      <a:lnTo>
                        <a:pt x="242" y="131"/>
                      </a:lnTo>
                      <a:lnTo>
                        <a:pt x="246" y="132"/>
                      </a:lnTo>
                      <a:lnTo>
                        <a:pt x="246" y="138"/>
                      </a:lnTo>
                      <a:lnTo>
                        <a:pt x="246" y="140"/>
                      </a:lnTo>
                      <a:lnTo>
                        <a:pt x="246" y="142"/>
                      </a:lnTo>
                      <a:lnTo>
                        <a:pt x="246" y="146"/>
                      </a:lnTo>
                      <a:lnTo>
                        <a:pt x="246" y="148"/>
                      </a:lnTo>
                      <a:lnTo>
                        <a:pt x="246" y="154"/>
                      </a:lnTo>
                      <a:lnTo>
                        <a:pt x="246" y="156"/>
                      </a:lnTo>
                      <a:lnTo>
                        <a:pt x="246" y="159"/>
                      </a:lnTo>
                      <a:lnTo>
                        <a:pt x="246" y="161"/>
                      </a:lnTo>
                      <a:lnTo>
                        <a:pt x="246" y="163"/>
                      </a:lnTo>
                      <a:lnTo>
                        <a:pt x="242" y="165"/>
                      </a:lnTo>
                      <a:lnTo>
                        <a:pt x="242" y="171"/>
                      </a:lnTo>
                      <a:lnTo>
                        <a:pt x="242" y="173"/>
                      </a:lnTo>
                      <a:lnTo>
                        <a:pt x="240" y="177"/>
                      </a:lnTo>
                      <a:lnTo>
                        <a:pt x="240" y="179"/>
                      </a:lnTo>
                      <a:lnTo>
                        <a:pt x="236" y="181"/>
                      </a:lnTo>
                      <a:lnTo>
                        <a:pt x="236" y="184"/>
                      </a:lnTo>
                      <a:lnTo>
                        <a:pt x="234" y="186"/>
                      </a:lnTo>
                      <a:lnTo>
                        <a:pt x="232" y="190"/>
                      </a:lnTo>
                      <a:lnTo>
                        <a:pt x="228" y="192"/>
                      </a:lnTo>
                      <a:lnTo>
                        <a:pt x="226" y="194"/>
                      </a:lnTo>
                      <a:lnTo>
                        <a:pt x="225" y="196"/>
                      </a:lnTo>
                      <a:lnTo>
                        <a:pt x="221" y="196"/>
                      </a:lnTo>
                      <a:lnTo>
                        <a:pt x="221" y="198"/>
                      </a:lnTo>
                      <a:lnTo>
                        <a:pt x="219" y="198"/>
                      </a:lnTo>
                      <a:lnTo>
                        <a:pt x="215" y="202"/>
                      </a:lnTo>
                      <a:lnTo>
                        <a:pt x="215" y="204"/>
                      </a:lnTo>
                      <a:lnTo>
                        <a:pt x="211" y="204"/>
                      </a:lnTo>
                      <a:lnTo>
                        <a:pt x="209" y="204"/>
                      </a:lnTo>
                      <a:lnTo>
                        <a:pt x="207" y="207"/>
                      </a:lnTo>
                      <a:lnTo>
                        <a:pt x="203" y="207"/>
                      </a:lnTo>
                      <a:lnTo>
                        <a:pt x="198" y="207"/>
                      </a:lnTo>
                      <a:lnTo>
                        <a:pt x="196" y="209"/>
                      </a:lnTo>
                      <a:lnTo>
                        <a:pt x="194" y="209"/>
                      </a:lnTo>
                      <a:lnTo>
                        <a:pt x="190" y="209"/>
                      </a:lnTo>
                      <a:lnTo>
                        <a:pt x="188" y="209"/>
                      </a:lnTo>
                      <a:lnTo>
                        <a:pt x="184" y="209"/>
                      </a:lnTo>
                      <a:lnTo>
                        <a:pt x="184" y="209"/>
                      </a:lnTo>
                      <a:lnTo>
                        <a:pt x="179" y="209"/>
                      </a:lnTo>
                      <a:lnTo>
                        <a:pt x="177" y="207"/>
                      </a:lnTo>
                      <a:lnTo>
                        <a:pt x="173" y="207"/>
                      </a:lnTo>
                      <a:lnTo>
                        <a:pt x="171" y="207"/>
                      </a:lnTo>
                      <a:lnTo>
                        <a:pt x="169" y="204"/>
                      </a:lnTo>
                      <a:lnTo>
                        <a:pt x="165" y="204"/>
                      </a:lnTo>
                      <a:lnTo>
                        <a:pt x="163" y="204"/>
                      </a:lnTo>
                      <a:lnTo>
                        <a:pt x="159" y="202"/>
                      </a:lnTo>
                      <a:lnTo>
                        <a:pt x="157" y="198"/>
                      </a:lnTo>
                      <a:lnTo>
                        <a:pt x="156" y="198"/>
                      </a:lnTo>
                      <a:lnTo>
                        <a:pt x="152" y="196"/>
                      </a:lnTo>
                      <a:lnTo>
                        <a:pt x="152" y="194"/>
                      </a:lnTo>
                      <a:lnTo>
                        <a:pt x="148" y="192"/>
                      </a:lnTo>
                      <a:lnTo>
                        <a:pt x="146" y="190"/>
                      </a:lnTo>
                      <a:lnTo>
                        <a:pt x="142" y="190"/>
                      </a:lnTo>
                      <a:lnTo>
                        <a:pt x="142" y="186"/>
                      </a:lnTo>
                      <a:lnTo>
                        <a:pt x="140" y="184"/>
                      </a:lnTo>
                      <a:lnTo>
                        <a:pt x="140" y="181"/>
                      </a:lnTo>
                      <a:lnTo>
                        <a:pt x="138" y="179"/>
                      </a:lnTo>
                      <a:lnTo>
                        <a:pt x="134" y="177"/>
                      </a:lnTo>
                      <a:lnTo>
                        <a:pt x="134" y="173"/>
                      </a:lnTo>
                      <a:lnTo>
                        <a:pt x="134" y="171"/>
                      </a:lnTo>
                      <a:lnTo>
                        <a:pt x="133" y="165"/>
                      </a:lnTo>
                      <a:lnTo>
                        <a:pt x="133" y="163"/>
                      </a:lnTo>
                      <a:lnTo>
                        <a:pt x="133" y="161"/>
                      </a:lnTo>
                      <a:lnTo>
                        <a:pt x="133" y="159"/>
                      </a:lnTo>
                      <a:lnTo>
                        <a:pt x="129" y="156"/>
                      </a:lnTo>
                      <a:lnTo>
                        <a:pt x="129" y="154"/>
                      </a:lnTo>
                      <a:lnTo>
                        <a:pt x="129" y="148"/>
                      </a:lnTo>
                      <a:lnTo>
                        <a:pt x="129" y="146"/>
                      </a:lnTo>
                      <a:lnTo>
                        <a:pt x="129" y="142"/>
                      </a:lnTo>
                      <a:lnTo>
                        <a:pt x="133" y="140"/>
                      </a:lnTo>
                      <a:lnTo>
                        <a:pt x="133" y="138"/>
                      </a:lnTo>
                      <a:lnTo>
                        <a:pt x="133" y="132"/>
                      </a:lnTo>
                      <a:lnTo>
                        <a:pt x="133" y="131"/>
                      </a:lnTo>
                      <a:lnTo>
                        <a:pt x="134" y="129"/>
                      </a:lnTo>
                      <a:lnTo>
                        <a:pt x="134" y="125"/>
                      </a:lnTo>
                      <a:lnTo>
                        <a:pt x="134" y="123"/>
                      </a:lnTo>
                      <a:lnTo>
                        <a:pt x="138" y="121"/>
                      </a:lnTo>
                      <a:lnTo>
                        <a:pt x="140" y="117"/>
                      </a:lnTo>
                      <a:lnTo>
                        <a:pt x="140" y="115"/>
                      </a:lnTo>
                      <a:lnTo>
                        <a:pt x="142" y="111"/>
                      </a:lnTo>
                      <a:lnTo>
                        <a:pt x="142" y="109"/>
                      </a:lnTo>
                      <a:lnTo>
                        <a:pt x="146" y="107"/>
                      </a:lnTo>
                      <a:lnTo>
                        <a:pt x="148" y="107"/>
                      </a:lnTo>
                      <a:lnTo>
                        <a:pt x="152" y="104"/>
                      </a:lnTo>
                      <a:lnTo>
                        <a:pt x="152" y="102"/>
                      </a:lnTo>
                      <a:lnTo>
                        <a:pt x="152" y="100"/>
                      </a:lnTo>
                      <a:lnTo>
                        <a:pt x="156" y="100"/>
                      </a:lnTo>
                      <a:lnTo>
                        <a:pt x="157" y="98"/>
                      </a:lnTo>
                      <a:lnTo>
                        <a:pt x="159" y="98"/>
                      </a:lnTo>
                      <a:lnTo>
                        <a:pt x="163" y="94"/>
                      </a:lnTo>
                      <a:lnTo>
                        <a:pt x="165" y="94"/>
                      </a:lnTo>
                      <a:lnTo>
                        <a:pt x="169" y="92"/>
                      </a:lnTo>
                      <a:lnTo>
                        <a:pt x="171" y="92"/>
                      </a:lnTo>
                      <a:lnTo>
                        <a:pt x="173" y="90"/>
                      </a:lnTo>
                      <a:lnTo>
                        <a:pt x="177" y="90"/>
                      </a:lnTo>
                      <a:lnTo>
                        <a:pt x="179" y="90"/>
                      </a:lnTo>
                      <a:lnTo>
                        <a:pt x="184" y="90"/>
                      </a:lnTo>
                      <a:lnTo>
                        <a:pt x="184" y="90"/>
                      </a:lnTo>
                      <a:lnTo>
                        <a:pt x="188" y="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0" name="Freeform 21"/>
                <p:cNvSpPr>
                  <a:spLocks noChangeAspect="1"/>
                </p:cNvSpPr>
                <p:nvPr/>
              </p:nvSpPr>
              <p:spPr bwMode="auto">
                <a:xfrm>
                  <a:off x="2289" y="602"/>
                  <a:ext cx="538" cy="834"/>
                </a:xfrm>
                <a:custGeom>
                  <a:avLst/>
                  <a:gdLst/>
                  <a:ahLst/>
                  <a:cxnLst>
                    <a:cxn ang="0">
                      <a:pos x="535" y="0"/>
                    </a:cxn>
                    <a:cxn ang="0">
                      <a:pos x="535" y="769"/>
                    </a:cxn>
                    <a:cxn ang="0">
                      <a:pos x="444" y="828"/>
                    </a:cxn>
                    <a:cxn ang="0">
                      <a:pos x="0" y="828"/>
                    </a:cxn>
                    <a:cxn ang="0">
                      <a:pos x="0" y="59"/>
                    </a:cxn>
                    <a:cxn ang="0">
                      <a:pos x="90" y="0"/>
                    </a:cxn>
                    <a:cxn ang="0">
                      <a:pos x="535" y="0"/>
                    </a:cxn>
                  </a:cxnLst>
                  <a:rect l="0" t="0" r="r" b="b"/>
                  <a:pathLst>
                    <a:path w="535" h="828">
                      <a:moveTo>
                        <a:pt x="535" y="0"/>
                      </a:moveTo>
                      <a:lnTo>
                        <a:pt x="535" y="769"/>
                      </a:lnTo>
                      <a:lnTo>
                        <a:pt x="444" y="828"/>
                      </a:lnTo>
                      <a:lnTo>
                        <a:pt x="0" y="828"/>
                      </a:lnTo>
                      <a:lnTo>
                        <a:pt x="0" y="59"/>
                      </a:lnTo>
                      <a:lnTo>
                        <a:pt x="90" y="0"/>
                      </a:lnTo>
                      <a:lnTo>
                        <a:pt x="535" y="0"/>
                      </a:lnTo>
                      <a:close/>
                    </a:path>
                  </a:pathLst>
                </a:custGeom>
                <a:solidFill>
                  <a:srgbClr val="7AA7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1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2289" y="663"/>
                  <a:ext cx="448" cy="777"/>
                </a:xfrm>
                <a:prstGeom prst="rect">
                  <a:avLst/>
                </a:prstGeom>
                <a:solidFill>
                  <a:srgbClr val="7AA7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2" name="Freeform 23"/>
                <p:cNvSpPr>
                  <a:spLocks noChangeAspect="1"/>
                </p:cNvSpPr>
                <p:nvPr/>
              </p:nvSpPr>
              <p:spPr bwMode="auto">
                <a:xfrm>
                  <a:off x="2736" y="602"/>
                  <a:ext cx="90" cy="834"/>
                </a:xfrm>
                <a:custGeom>
                  <a:avLst/>
                  <a:gdLst/>
                  <a:ahLst/>
                  <a:cxnLst>
                    <a:cxn ang="0">
                      <a:pos x="89" y="0"/>
                    </a:cxn>
                    <a:cxn ang="0">
                      <a:pos x="0" y="59"/>
                    </a:cxn>
                    <a:cxn ang="0">
                      <a:pos x="0" y="828"/>
                    </a:cxn>
                    <a:cxn ang="0">
                      <a:pos x="89" y="769"/>
                    </a:cxn>
                    <a:cxn ang="0">
                      <a:pos x="89" y="0"/>
                    </a:cxn>
                  </a:cxnLst>
                  <a:rect l="0" t="0" r="r" b="b"/>
                  <a:pathLst>
                    <a:path w="89" h="828">
                      <a:moveTo>
                        <a:pt x="89" y="0"/>
                      </a:moveTo>
                      <a:lnTo>
                        <a:pt x="0" y="59"/>
                      </a:lnTo>
                      <a:lnTo>
                        <a:pt x="0" y="828"/>
                      </a:lnTo>
                      <a:lnTo>
                        <a:pt x="89" y="769"/>
                      </a:lnTo>
                      <a:lnTo>
                        <a:pt x="89" y="0"/>
                      </a:lnTo>
                      <a:close/>
                    </a:path>
                  </a:pathLst>
                </a:custGeom>
                <a:solidFill>
                  <a:srgbClr val="1A49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3" name="Freeform 24"/>
                <p:cNvSpPr>
                  <a:spLocks noChangeAspect="1"/>
                </p:cNvSpPr>
                <p:nvPr/>
              </p:nvSpPr>
              <p:spPr bwMode="auto">
                <a:xfrm>
                  <a:off x="2289" y="602"/>
                  <a:ext cx="538" cy="6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444" y="61"/>
                    </a:cxn>
                    <a:cxn ang="0">
                      <a:pos x="535" y="0"/>
                    </a:cxn>
                    <a:cxn ang="0">
                      <a:pos x="90" y="0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535" h="61">
                      <a:moveTo>
                        <a:pt x="0" y="61"/>
                      </a:moveTo>
                      <a:lnTo>
                        <a:pt x="444" y="61"/>
                      </a:lnTo>
                      <a:lnTo>
                        <a:pt x="535" y="0"/>
                      </a:lnTo>
                      <a:lnTo>
                        <a:pt x="90" y="0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solidFill>
                  <a:srgbClr val="4C769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4" name="Rectangle 25"/>
                <p:cNvSpPr>
                  <a:spLocks noChangeAspect="1" noChangeArrowheads="1"/>
                </p:cNvSpPr>
                <p:nvPr/>
              </p:nvSpPr>
              <p:spPr bwMode="auto">
                <a:xfrm>
                  <a:off x="2289" y="1046"/>
                  <a:ext cx="448" cy="10"/>
                </a:xfrm>
                <a:prstGeom prst="rect">
                  <a:avLst/>
                </a:prstGeom>
                <a:solidFill>
                  <a:srgbClr val="2B282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5" name="Rectangle 26"/>
                <p:cNvSpPr>
                  <a:spLocks noChangeAspect="1" noChangeArrowheads="1"/>
                </p:cNvSpPr>
                <p:nvPr/>
              </p:nvSpPr>
              <p:spPr bwMode="auto">
                <a:xfrm>
                  <a:off x="2289" y="1054"/>
                  <a:ext cx="448" cy="16"/>
                </a:xfrm>
                <a:prstGeom prst="rect">
                  <a:avLst/>
                </a:prstGeom>
                <a:solidFill>
                  <a:srgbClr val="95C2D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6" name="Freeform 27"/>
                <p:cNvSpPr>
                  <a:spLocks noChangeAspect="1"/>
                </p:cNvSpPr>
                <p:nvPr/>
              </p:nvSpPr>
              <p:spPr bwMode="auto">
                <a:xfrm>
                  <a:off x="2464" y="754"/>
                  <a:ext cx="250" cy="191"/>
                </a:xfrm>
                <a:custGeom>
                  <a:avLst/>
                  <a:gdLst/>
                  <a:ahLst/>
                  <a:cxnLst>
                    <a:cxn ang="0">
                      <a:pos x="173" y="190"/>
                    </a:cxn>
                    <a:cxn ang="0">
                      <a:pos x="186" y="159"/>
                    </a:cxn>
                    <a:cxn ang="0">
                      <a:pos x="125" y="126"/>
                    </a:cxn>
                    <a:cxn ang="0">
                      <a:pos x="130" y="117"/>
                    </a:cxn>
                    <a:cxn ang="0">
                      <a:pos x="132" y="103"/>
                    </a:cxn>
                    <a:cxn ang="0">
                      <a:pos x="249" y="94"/>
                    </a:cxn>
                    <a:cxn ang="0">
                      <a:pos x="132" y="86"/>
                    </a:cxn>
                    <a:cxn ang="0">
                      <a:pos x="130" y="73"/>
                    </a:cxn>
                    <a:cxn ang="0">
                      <a:pos x="125" y="63"/>
                    </a:cxn>
                    <a:cxn ang="0">
                      <a:pos x="186" y="32"/>
                    </a:cxn>
                    <a:cxn ang="0">
                      <a:pos x="173" y="0"/>
                    </a:cxn>
                    <a:cxn ang="0">
                      <a:pos x="106" y="40"/>
                    </a:cxn>
                    <a:cxn ang="0">
                      <a:pos x="100" y="38"/>
                    </a:cxn>
                    <a:cxn ang="0">
                      <a:pos x="92" y="32"/>
                    </a:cxn>
                    <a:cxn ang="0">
                      <a:pos x="84" y="28"/>
                    </a:cxn>
                    <a:cxn ang="0">
                      <a:pos x="73" y="28"/>
                    </a:cxn>
                    <a:cxn ang="0">
                      <a:pos x="67" y="28"/>
                    </a:cxn>
                    <a:cxn ang="0">
                      <a:pos x="56" y="28"/>
                    </a:cxn>
                    <a:cxn ang="0">
                      <a:pos x="46" y="28"/>
                    </a:cxn>
                    <a:cxn ang="0">
                      <a:pos x="38" y="34"/>
                    </a:cxn>
                    <a:cxn ang="0">
                      <a:pos x="29" y="38"/>
                    </a:cxn>
                    <a:cxn ang="0">
                      <a:pos x="21" y="46"/>
                    </a:cxn>
                    <a:cxn ang="0">
                      <a:pos x="15" y="51"/>
                    </a:cxn>
                    <a:cxn ang="0">
                      <a:pos x="10" y="59"/>
                    </a:cxn>
                    <a:cxn ang="0">
                      <a:pos x="6" y="69"/>
                    </a:cxn>
                    <a:cxn ang="0">
                      <a:pos x="4" y="78"/>
                    </a:cxn>
                    <a:cxn ang="0">
                      <a:pos x="0" y="86"/>
                    </a:cxn>
                    <a:cxn ang="0">
                      <a:pos x="0" y="96"/>
                    </a:cxn>
                    <a:cxn ang="0">
                      <a:pos x="0" y="107"/>
                    </a:cxn>
                    <a:cxn ang="0">
                      <a:pos x="4" y="117"/>
                    </a:cxn>
                    <a:cxn ang="0">
                      <a:pos x="8" y="125"/>
                    </a:cxn>
                    <a:cxn ang="0">
                      <a:pos x="12" y="130"/>
                    </a:cxn>
                    <a:cxn ang="0">
                      <a:pos x="21" y="140"/>
                    </a:cxn>
                    <a:cxn ang="0">
                      <a:pos x="25" y="148"/>
                    </a:cxn>
                    <a:cxn ang="0">
                      <a:pos x="33" y="151"/>
                    </a:cxn>
                    <a:cxn ang="0">
                      <a:pos x="42" y="155"/>
                    </a:cxn>
                    <a:cxn ang="0">
                      <a:pos x="54" y="157"/>
                    </a:cxn>
                    <a:cxn ang="0">
                      <a:pos x="61" y="159"/>
                    </a:cxn>
                    <a:cxn ang="0">
                      <a:pos x="71" y="159"/>
                    </a:cxn>
                    <a:cxn ang="0">
                      <a:pos x="79" y="157"/>
                    </a:cxn>
                    <a:cxn ang="0">
                      <a:pos x="86" y="157"/>
                    </a:cxn>
                    <a:cxn ang="0">
                      <a:pos x="94" y="151"/>
                    </a:cxn>
                    <a:cxn ang="0">
                      <a:pos x="102" y="150"/>
                    </a:cxn>
                  </a:cxnLst>
                  <a:rect l="0" t="0" r="r" b="b"/>
                  <a:pathLst>
                    <a:path w="249" h="190">
                      <a:moveTo>
                        <a:pt x="106" y="148"/>
                      </a:moveTo>
                      <a:lnTo>
                        <a:pt x="180" y="175"/>
                      </a:lnTo>
                      <a:lnTo>
                        <a:pt x="173" y="190"/>
                      </a:lnTo>
                      <a:lnTo>
                        <a:pt x="226" y="182"/>
                      </a:lnTo>
                      <a:lnTo>
                        <a:pt x="194" y="142"/>
                      </a:lnTo>
                      <a:lnTo>
                        <a:pt x="186" y="159"/>
                      </a:lnTo>
                      <a:lnTo>
                        <a:pt x="119" y="134"/>
                      </a:lnTo>
                      <a:lnTo>
                        <a:pt x="123" y="128"/>
                      </a:lnTo>
                      <a:lnTo>
                        <a:pt x="125" y="126"/>
                      </a:lnTo>
                      <a:lnTo>
                        <a:pt x="125" y="125"/>
                      </a:lnTo>
                      <a:lnTo>
                        <a:pt x="127" y="119"/>
                      </a:lnTo>
                      <a:lnTo>
                        <a:pt x="130" y="117"/>
                      </a:lnTo>
                      <a:lnTo>
                        <a:pt x="130" y="111"/>
                      </a:lnTo>
                      <a:lnTo>
                        <a:pt x="132" y="109"/>
                      </a:lnTo>
                      <a:lnTo>
                        <a:pt x="132" y="103"/>
                      </a:lnTo>
                      <a:lnTo>
                        <a:pt x="203" y="103"/>
                      </a:lnTo>
                      <a:lnTo>
                        <a:pt x="203" y="123"/>
                      </a:lnTo>
                      <a:lnTo>
                        <a:pt x="249" y="94"/>
                      </a:lnTo>
                      <a:lnTo>
                        <a:pt x="203" y="69"/>
                      </a:lnTo>
                      <a:lnTo>
                        <a:pt x="203" y="86"/>
                      </a:lnTo>
                      <a:lnTo>
                        <a:pt x="132" y="86"/>
                      </a:lnTo>
                      <a:lnTo>
                        <a:pt x="132" y="80"/>
                      </a:lnTo>
                      <a:lnTo>
                        <a:pt x="132" y="78"/>
                      </a:lnTo>
                      <a:lnTo>
                        <a:pt x="130" y="73"/>
                      </a:lnTo>
                      <a:lnTo>
                        <a:pt x="130" y="71"/>
                      </a:lnTo>
                      <a:lnTo>
                        <a:pt x="127" y="69"/>
                      </a:lnTo>
                      <a:lnTo>
                        <a:pt x="125" y="63"/>
                      </a:lnTo>
                      <a:lnTo>
                        <a:pt x="125" y="59"/>
                      </a:lnTo>
                      <a:lnTo>
                        <a:pt x="123" y="55"/>
                      </a:lnTo>
                      <a:lnTo>
                        <a:pt x="186" y="32"/>
                      </a:lnTo>
                      <a:lnTo>
                        <a:pt x="194" y="48"/>
                      </a:lnTo>
                      <a:lnTo>
                        <a:pt x="226" y="7"/>
                      </a:lnTo>
                      <a:lnTo>
                        <a:pt x="173" y="0"/>
                      </a:lnTo>
                      <a:lnTo>
                        <a:pt x="180" y="17"/>
                      </a:lnTo>
                      <a:lnTo>
                        <a:pt x="109" y="42"/>
                      </a:lnTo>
                      <a:lnTo>
                        <a:pt x="106" y="40"/>
                      </a:lnTo>
                      <a:lnTo>
                        <a:pt x="106" y="40"/>
                      </a:lnTo>
                      <a:lnTo>
                        <a:pt x="102" y="38"/>
                      </a:lnTo>
                      <a:lnTo>
                        <a:pt x="100" y="38"/>
                      </a:lnTo>
                      <a:lnTo>
                        <a:pt x="98" y="34"/>
                      </a:lnTo>
                      <a:lnTo>
                        <a:pt x="94" y="32"/>
                      </a:lnTo>
                      <a:lnTo>
                        <a:pt x="92" y="32"/>
                      </a:lnTo>
                      <a:lnTo>
                        <a:pt x="88" y="32"/>
                      </a:lnTo>
                      <a:lnTo>
                        <a:pt x="86" y="28"/>
                      </a:lnTo>
                      <a:lnTo>
                        <a:pt x="84" y="28"/>
                      </a:lnTo>
                      <a:lnTo>
                        <a:pt x="81" y="28"/>
                      </a:lnTo>
                      <a:lnTo>
                        <a:pt x="79" y="28"/>
                      </a:lnTo>
                      <a:lnTo>
                        <a:pt x="73" y="28"/>
                      </a:lnTo>
                      <a:lnTo>
                        <a:pt x="71" y="28"/>
                      </a:lnTo>
                      <a:lnTo>
                        <a:pt x="69" y="28"/>
                      </a:lnTo>
                      <a:lnTo>
                        <a:pt x="67" y="28"/>
                      </a:lnTo>
                      <a:lnTo>
                        <a:pt x="61" y="28"/>
                      </a:lnTo>
                      <a:lnTo>
                        <a:pt x="60" y="28"/>
                      </a:lnTo>
                      <a:lnTo>
                        <a:pt x="56" y="28"/>
                      </a:lnTo>
                      <a:lnTo>
                        <a:pt x="54" y="28"/>
                      </a:lnTo>
                      <a:lnTo>
                        <a:pt x="48" y="28"/>
                      </a:lnTo>
                      <a:lnTo>
                        <a:pt x="46" y="28"/>
                      </a:lnTo>
                      <a:lnTo>
                        <a:pt x="42" y="32"/>
                      </a:lnTo>
                      <a:lnTo>
                        <a:pt x="42" y="32"/>
                      </a:lnTo>
                      <a:lnTo>
                        <a:pt x="38" y="34"/>
                      </a:lnTo>
                      <a:lnTo>
                        <a:pt x="33" y="34"/>
                      </a:lnTo>
                      <a:lnTo>
                        <a:pt x="31" y="38"/>
                      </a:lnTo>
                      <a:lnTo>
                        <a:pt x="29" y="38"/>
                      </a:lnTo>
                      <a:lnTo>
                        <a:pt x="25" y="40"/>
                      </a:lnTo>
                      <a:lnTo>
                        <a:pt x="23" y="42"/>
                      </a:lnTo>
                      <a:lnTo>
                        <a:pt x="21" y="46"/>
                      </a:lnTo>
                      <a:lnTo>
                        <a:pt x="21" y="48"/>
                      </a:lnTo>
                      <a:lnTo>
                        <a:pt x="17" y="51"/>
                      </a:lnTo>
                      <a:lnTo>
                        <a:pt x="15" y="51"/>
                      </a:lnTo>
                      <a:lnTo>
                        <a:pt x="12" y="55"/>
                      </a:lnTo>
                      <a:lnTo>
                        <a:pt x="10" y="55"/>
                      </a:lnTo>
                      <a:lnTo>
                        <a:pt x="10" y="59"/>
                      </a:lnTo>
                      <a:lnTo>
                        <a:pt x="8" y="63"/>
                      </a:lnTo>
                      <a:lnTo>
                        <a:pt x="8" y="65"/>
                      </a:lnTo>
                      <a:lnTo>
                        <a:pt x="6" y="69"/>
                      </a:lnTo>
                      <a:lnTo>
                        <a:pt x="4" y="71"/>
                      </a:lnTo>
                      <a:lnTo>
                        <a:pt x="4" y="73"/>
                      </a:lnTo>
                      <a:lnTo>
                        <a:pt x="4" y="78"/>
                      </a:lnTo>
                      <a:lnTo>
                        <a:pt x="0" y="80"/>
                      </a:lnTo>
                      <a:lnTo>
                        <a:pt x="0" y="84"/>
                      </a:lnTo>
                      <a:lnTo>
                        <a:pt x="0" y="86"/>
                      </a:lnTo>
                      <a:lnTo>
                        <a:pt x="0" y="92"/>
                      </a:lnTo>
                      <a:lnTo>
                        <a:pt x="0" y="94"/>
                      </a:lnTo>
                      <a:lnTo>
                        <a:pt x="0" y="96"/>
                      </a:lnTo>
                      <a:lnTo>
                        <a:pt x="0" y="101"/>
                      </a:lnTo>
                      <a:lnTo>
                        <a:pt x="0" y="103"/>
                      </a:lnTo>
                      <a:lnTo>
                        <a:pt x="0" y="107"/>
                      </a:lnTo>
                      <a:lnTo>
                        <a:pt x="4" y="109"/>
                      </a:lnTo>
                      <a:lnTo>
                        <a:pt x="4" y="115"/>
                      </a:lnTo>
                      <a:lnTo>
                        <a:pt x="4" y="117"/>
                      </a:lnTo>
                      <a:lnTo>
                        <a:pt x="6" y="119"/>
                      </a:lnTo>
                      <a:lnTo>
                        <a:pt x="8" y="123"/>
                      </a:lnTo>
                      <a:lnTo>
                        <a:pt x="8" y="125"/>
                      </a:lnTo>
                      <a:lnTo>
                        <a:pt x="10" y="126"/>
                      </a:lnTo>
                      <a:lnTo>
                        <a:pt x="10" y="128"/>
                      </a:lnTo>
                      <a:lnTo>
                        <a:pt x="12" y="130"/>
                      </a:lnTo>
                      <a:lnTo>
                        <a:pt x="15" y="134"/>
                      </a:lnTo>
                      <a:lnTo>
                        <a:pt x="17" y="136"/>
                      </a:lnTo>
                      <a:lnTo>
                        <a:pt x="21" y="140"/>
                      </a:lnTo>
                      <a:lnTo>
                        <a:pt x="21" y="142"/>
                      </a:lnTo>
                      <a:lnTo>
                        <a:pt x="23" y="144"/>
                      </a:lnTo>
                      <a:lnTo>
                        <a:pt x="25" y="148"/>
                      </a:lnTo>
                      <a:lnTo>
                        <a:pt x="29" y="148"/>
                      </a:lnTo>
                      <a:lnTo>
                        <a:pt x="31" y="150"/>
                      </a:lnTo>
                      <a:lnTo>
                        <a:pt x="33" y="151"/>
                      </a:lnTo>
                      <a:lnTo>
                        <a:pt x="38" y="151"/>
                      </a:lnTo>
                      <a:lnTo>
                        <a:pt x="42" y="155"/>
                      </a:lnTo>
                      <a:lnTo>
                        <a:pt x="42" y="155"/>
                      </a:lnTo>
                      <a:lnTo>
                        <a:pt x="46" y="157"/>
                      </a:lnTo>
                      <a:lnTo>
                        <a:pt x="48" y="157"/>
                      </a:lnTo>
                      <a:lnTo>
                        <a:pt x="54" y="157"/>
                      </a:lnTo>
                      <a:lnTo>
                        <a:pt x="56" y="159"/>
                      </a:lnTo>
                      <a:lnTo>
                        <a:pt x="60" y="159"/>
                      </a:lnTo>
                      <a:lnTo>
                        <a:pt x="61" y="159"/>
                      </a:lnTo>
                      <a:lnTo>
                        <a:pt x="67" y="159"/>
                      </a:lnTo>
                      <a:lnTo>
                        <a:pt x="69" y="159"/>
                      </a:lnTo>
                      <a:lnTo>
                        <a:pt x="71" y="159"/>
                      </a:lnTo>
                      <a:lnTo>
                        <a:pt x="73" y="159"/>
                      </a:lnTo>
                      <a:lnTo>
                        <a:pt x="77" y="159"/>
                      </a:lnTo>
                      <a:lnTo>
                        <a:pt x="79" y="157"/>
                      </a:lnTo>
                      <a:lnTo>
                        <a:pt x="81" y="157"/>
                      </a:lnTo>
                      <a:lnTo>
                        <a:pt x="84" y="157"/>
                      </a:lnTo>
                      <a:lnTo>
                        <a:pt x="86" y="157"/>
                      </a:lnTo>
                      <a:lnTo>
                        <a:pt x="88" y="155"/>
                      </a:lnTo>
                      <a:lnTo>
                        <a:pt x="92" y="155"/>
                      </a:lnTo>
                      <a:lnTo>
                        <a:pt x="94" y="151"/>
                      </a:lnTo>
                      <a:lnTo>
                        <a:pt x="98" y="151"/>
                      </a:lnTo>
                      <a:lnTo>
                        <a:pt x="100" y="150"/>
                      </a:lnTo>
                      <a:lnTo>
                        <a:pt x="102" y="150"/>
                      </a:lnTo>
                      <a:lnTo>
                        <a:pt x="106" y="150"/>
                      </a:lnTo>
                      <a:lnTo>
                        <a:pt x="106" y="148"/>
                      </a:lnTo>
                      <a:close/>
                    </a:path>
                  </a:pathLst>
                </a:custGeom>
                <a:solidFill>
                  <a:srgbClr val="2B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7" name="Freeform 28"/>
                <p:cNvSpPr>
                  <a:spLocks noChangeAspect="1"/>
                </p:cNvSpPr>
                <p:nvPr/>
              </p:nvSpPr>
              <p:spPr bwMode="auto">
                <a:xfrm>
                  <a:off x="2321" y="829"/>
                  <a:ext cx="125" cy="38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127" y="0"/>
                    </a:cxn>
                    <a:cxn ang="0">
                      <a:pos x="127" y="38"/>
                    </a:cxn>
                    <a:cxn ang="0">
                      <a:pos x="0" y="38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27" h="38">
                      <a:moveTo>
                        <a:pt x="0" y="2"/>
                      </a:moveTo>
                      <a:lnTo>
                        <a:pt x="127" y="0"/>
                      </a:lnTo>
                      <a:lnTo>
                        <a:pt x="127" y="38"/>
                      </a:lnTo>
                      <a:lnTo>
                        <a:pt x="0" y="38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2B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8" name="Freeform 29"/>
                <p:cNvSpPr>
                  <a:spLocks noChangeAspect="1"/>
                </p:cNvSpPr>
                <p:nvPr/>
              </p:nvSpPr>
              <p:spPr bwMode="auto">
                <a:xfrm>
                  <a:off x="2459" y="743"/>
                  <a:ext cx="253" cy="193"/>
                </a:xfrm>
                <a:custGeom>
                  <a:avLst/>
                  <a:gdLst/>
                  <a:ahLst/>
                  <a:cxnLst>
                    <a:cxn ang="0">
                      <a:pos x="175" y="194"/>
                    </a:cxn>
                    <a:cxn ang="0">
                      <a:pos x="188" y="162"/>
                    </a:cxn>
                    <a:cxn ang="0">
                      <a:pos x="125" y="129"/>
                    </a:cxn>
                    <a:cxn ang="0">
                      <a:pos x="129" y="117"/>
                    </a:cxn>
                    <a:cxn ang="0">
                      <a:pos x="134" y="104"/>
                    </a:cxn>
                    <a:cxn ang="0">
                      <a:pos x="251" y="98"/>
                    </a:cxn>
                    <a:cxn ang="0">
                      <a:pos x="134" y="87"/>
                    </a:cxn>
                    <a:cxn ang="0">
                      <a:pos x="133" y="77"/>
                    </a:cxn>
                    <a:cxn ang="0">
                      <a:pos x="127" y="65"/>
                    </a:cxn>
                    <a:cxn ang="0">
                      <a:pos x="188" y="35"/>
                    </a:cxn>
                    <a:cxn ang="0">
                      <a:pos x="175" y="0"/>
                    </a:cxn>
                    <a:cxn ang="0">
                      <a:pos x="110" y="44"/>
                    </a:cxn>
                    <a:cxn ang="0">
                      <a:pos x="102" y="38"/>
                    </a:cxn>
                    <a:cxn ang="0">
                      <a:pos x="94" y="35"/>
                    </a:cxn>
                    <a:cxn ang="0">
                      <a:pos x="85" y="31"/>
                    </a:cxn>
                    <a:cxn ang="0">
                      <a:pos x="77" y="29"/>
                    </a:cxn>
                    <a:cxn ang="0">
                      <a:pos x="69" y="29"/>
                    </a:cxn>
                    <a:cxn ang="0">
                      <a:pos x="56" y="29"/>
                    </a:cxn>
                    <a:cxn ang="0">
                      <a:pos x="46" y="31"/>
                    </a:cxn>
                    <a:cxn ang="0">
                      <a:pos x="39" y="37"/>
                    </a:cxn>
                    <a:cxn ang="0">
                      <a:pos x="29" y="40"/>
                    </a:cxn>
                    <a:cxn ang="0">
                      <a:pos x="21" y="46"/>
                    </a:cxn>
                    <a:cxn ang="0">
                      <a:pos x="14" y="54"/>
                    </a:cxn>
                    <a:cxn ang="0">
                      <a:pos x="10" y="62"/>
                    </a:cxn>
                    <a:cxn ang="0">
                      <a:pos x="8" y="69"/>
                    </a:cxn>
                    <a:cxn ang="0">
                      <a:pos x="2" y="79"/>
                    </a:cxn>
                    <a:cxn ang="0">
                      <a:pos x="2" y="87"/>
                    </a:cxn>
                    <a:cxn ang="0">
                      <a:pos x="2" y="100"/>
                    </a:cxn>
                    <a:cxn ang="0">
                      <a:pos x="2" y="108"/>
                    </a:cxn>
                    <a:cxn ang="0">
                      <a:pos x="4" y="117"/>
                    </a:cxn>
                    <a:cxn ang="0">
                      <a:pos x="10" y="129"/>
                    </a:cxn>
                    <a:cxn ang="0">
                      <a:pos x="14" y="137"/>
                    </a:cxn>
                    <a:cxn ang="0">
                      <a:pos x="21" y="142"/>
                    </a:cxn>
                    <a:cxn ang="0">
                      <a:pos x="29" y="150"/>
                    </a:cxn>
                    <a:cxn ang="0">
                      <a:pos x="39" y="156"/>
                    </a:cxn>
                    <a:cxn ang="0">
                      <a:pos x="46" y="158"/>
                    </a:cxn>
                    <a:cxn ang="0">
                      <a:pos x="56" y="162"/>
                    </a:cxn>
                    <a:cxn ang="0">
                      <a:pos x="69" y="162"/>
                    </a:cxn>
                    <a:cxn ang="0">
                      <a:pos x="77" y="162"/>
                    </a:cxn>
                    <a:cxn ang="0">
                      <a:pos x="83" y="158"/>
                    </a:cxn>
                    <a:cxn ang="0">
                      <a:pos x="90" y="158"/>
                    </a:cxn>
                    <a:cxn ang="0">
                      <a:pos x="98" y="154"/>
                    </a:cxn>
                    <a:cxn ang="0">
                      <a:pos x="108" y="148"/>
                    </a:cxn>
                  </a:cxnLst>
                  <a:rect l="0" t="0" r="r" b="b"/>
                  <a:pathLst>
                    <a:path w="251" h="194">
                      <a:moveTo>
                        <a:pt x="108" y="148"/>
                      </a:moveTo>
                      <a:lnTo>
                        <a:pt x="181" y="175"/>
                      </a:lnTo>
                      <a:lnTo>
                        <a:pt x="175" y="194"/>
                      </a:lnTo>
                      <a:lnTo>
                        <a:pt x="228" y="185"/>
                      </a:lnTo>
                      <a:lnTo>
                        <a:pt x="192" y="142"/>
                      </a:lnTo>
                      <a:lnTo>
                        <a:pt x="188" y="162"/>
                      </a:lnTo>
                      <a:lnTo>
                        <a:pt x="119" y="137"/>
                      </a:lnTo>
                      <a:lnTo>
                        <a:pt x="121" y="133"/>
                      </a:lnTo>
                      <a:lnTo>
                        <a:pt x="125" y="129"/>
                      </a:lnTo>
                      <a:lnTo>
                        <a:pt x="127" y="125"/>
                      </a:lnTo>
                      <a:lnTo>
                        <a:pt x="129" y="121"/>
                      </a:lnTo>
                      <a:lnTo>
                        <a:pt x="129" y="117"/>
                      </a:lnTo>
                      <a:lnTo>
                        <a:pt x="133" y="113"/>
                      </a:lnTo>
                      <a:lnTo>
                        <a:pt x="133" y="110"/>
                      </a:lnTo>
                      <a:lnTo>
                        <a:pt x="134" y="104"/>
                      </a:lnTo>
                      <a:lnTo>
                        <a:pt x="205" y="104"/>
                      </a:lnTo>
                      <a:lnTo>
                        <a:pt x="205" y="123"/>
                      </a:lnTo>
                      <a:lnTo>
                        <a:pt x="251" y="98"/>
                      </a:lnTo>
                      <a:lnTo>
                        <a:pt x="205" y="69"/>
                      </a:lnTo>
                      <a:lnTo>
                        <a:pt x="205" y="87"/>
                      </a:lnTo>
                      <a:lnTo>
                        <a:pt x="134" y="87"/>
                      </a:lnTo>
                      <a:lnTo>
                        <a:pt x="134" y="85"/>
                      </a:lnTo>
                      <a:lnTo>
                        <a:pt x="133" y="79"/>
                      </a:lnTo>
                      <a:lnTo>
                        <a:pt x="133" y="77"/>
                      </a:lnTo>
                      <a:lnTo>
                        <a:pt x="129" y="71"/>
                      </a:lnTo>
                      <a:lnTo>
                        <a:pt x="129" y="69"/>
                      </a:lnTo>
                      <a:lnTo>
                        <a:pt x="127" y="65"/>
                      </a:lnTo>
                      <a:lnTo>
                        <a:pt x="125" y="62"/>
                      </a:lnTo>
                      <a:lnTo>
                        <a:pt x="121" y="60"/>
                      </a:lnTo>
                      <a:lnTo>
                        <a:pt x="188" y="35"/>
                      </a:lnTo>
                      <a:lnTo>
                        <a:pt x="192" y="52"/>
                      </a:lnTo>
                      <a:lnTo>
                        <a:pt x="228" y="10"/>
                      </a:lnTo>
                      <a:lnTo>
                        <a:pt x="175" y="0"/>
                      </a:lnTo>
                      <a:lnTo>
                        <a:pt x="181" y="17"/>
                      </a:lnTo>
                      <a:lnTo>
                        <a:pt x="111" y="44"/>
                      </a:lnTo>
                      <a:lnTo>
                        <a:pt x="110" y="44"/>
                      </a:lnTo>
                      <a:lnTo>
                        <a:pt x="108" y="40"/>
                      </a:lnTo>
                      <a:lnTo>
                        <a:pt x="104" y="38"/>
                      </a:lnTo>
                      <a:lnTo>
                        <a:pt x="102" y="38"/>
                      </a:lnTo>
                      <a:lnTo>
                        <a:pt x="98" y="37"/>
                      </a:lnTo>
                      <a:lnTo>
                        <a:pt x="96" y="37"/>
                      </a:lnTo>
                      <a:lnTo>
                        <a:pt x="94" y="35"/>
                      </a:lnTo>
                      <a:lnTo>
                        <a:pt x="90" y="35"/>
                      </a:lnTo>
                      <a:lnTo>
                        <a:pt x="85" y="35"/>
                      </a:lnTo>
                      <a:lnTo>
                        <a:pt x="85" y="31"/>
                      </a:lnTo>
                      <a:lnTo>
                        <a:pt x="81" y="31"/>
                      </a:lnTo>
                      <a:lnTo>
                        <a:pt x="77" y="31"/>
                      </a:lnTo>
                      <a:lnTo>
                        <a:pt x="77" y="29"/>
                      </a:lnTo>
                      <a:lnTo>
                        <a:pt x="73" y="29"/>
                      </a:lnTo>
                      <a:lnTo>
                        <a:pt x="71" y="29"/>
                      </a:lnTo>
                      <a:lnTo>
                        <a:pt x="69" y="29"/>
                      </a:lnTo>
                      <a:lnTo>
                        <a:pt x="64" y="29"/>
                      </a:lnTo>
                      <a:lnTo>
                        <a:pt x="60" y="29"/>
                      </a:lnTo>
                      <a:lnTo>
                        <a:pt x="56" y="29"/>
                      </a:lnTo>
                      <a:lnTo>
                        <a:pt x="52" y="31"/>
                      </a:lnTo>
                      <a:lnTo>
                        <a:pt x="50" y="31"/>
                      </a:lnTo>
                      <a:lnTo>
                        <a:pt x="46" y="31"/>
                      </a:lnTo>
                      <a:lnTo>
                        <a:pt x="46" y="35"/>
                      </a:lnTo>
                      <a:lnTo>
                        <a:pt x="41" y="35"/>
                      </a:lnTo>
                      <a:lnTo>
                        <a:pt x="39" y="37"/>
                      </a:lnTo>
                      <a:lnTo>
                        <a:pt x="35" y="37"/>
                      </a:lnTo>
                      <a:lnTo>
                        <a:pt x="33" y="38"/>
                      </a:lnTo>
                      <a:lnTo>
                        <a:pt x="29" y="40"/>
                      </a:lnTo>
                      <a:lnTo>
                        <a:pt x="27" y="40"/>
                      </a:lnTo>
                      <a:lnTo>
                        <a:pt x="25" y="44"/>
                      </a:lnTo>
                      <a:lnTo>
                        <a:pt x="21" y="46"/>
                      </a:lnTo>
                      <a:lnTo>
                        <a:pt x="19" y="48"/>
                      </a:lnTo>
                      <a:lnTo>
                        <a:pt x="18" y="52"/>
                      </a:lnTo>
                      <a:lnTo>
                        <a:pt x="14" y="54"/>
                      </a:lnTo>
                      <a:lnTo>
                        <a:pt x="14" y="56"/>
                      </a:lnTo>
                      <a:lnTo>
                        <a:pt x="12" y="60"/>
                      </a:lnTo>
                      <a:lnTo>
                        <a:pt x="10" y="62"/>
                      </a:lnTo>
                      <a:lnTo>
                        <a:pt x="10" y="65"/>
                      </a:lnTo>
                      <a:lnTo>
                        <a:pt x="8" y="67"/>
                      </a:lnTo>
                      <a:lnTo>
                        <a:pt x="8" y="69"/>
                      </a:lnTo>
                      <a:lnTo>
                        <a:pt x="4" y="71"/>
                      </a:lnTo>
                      <a:lnTo>
                        <a:pt x="4" y="73"/>
                      </a:lnTo>
                      <a:lnTo>
                        <a:pt x="2" y="79"/>
                      </a:lnTo>
                      <a:lnTo>
                        <a:pt x="2" y="83"/>
                      </a:lnTo>
                      <a:lnTo>
                        <a:pt x="2" y="85"/>
                      </a:lnTo>
                      <a:lnTo>
                        <a:pt x="2" y="87"/>
                      </a:lnTo>
                      <a:lnTo>
                        <a:pt x="2" y="92"/>
                      </a:lnTo>
                      <a:lnTo>
                        <a:pt x="0" y="96"/>
                      </a:lnTo>
                      <a:lnTo>
                        <a:pt x="2" y="100"/>
                      </a:lnTo>
                      <a:lnTo>
                        <a:pt x="2" y="104"/>
                      </a:lnTo>
                      <a:lnTo>
                        <a:pt x="2" y="104"/>
                      </a:lnTo>
                      <a:lnTo>
                        <a:pt x="2" y="108"/>
                      </a:lnTo>
                      <a:lnTo>
                        <a:pt x="2" y="113"/>
                      </a:lnTo>
                      <a:lnTo>
                        <a:pt x="4" y="115"/>
                      </a:lnTo>
                      <a:lnTo>
                        <a:pt x="4" y="117"/>
                      </a:lnTo>
                      <a:lnTo>
                        <a:pt x="8" y="121"/>
                      </a:lnTo>
                      <a:lnTo>
                        <a:pt x="8" y="123"/>
                      </a:lnTo>
                      <a:lnTo>
                        <a:pt x="10" y="129"/>
                      </a:lnTo>
                      <a:lnTo>
                        <a:pt x="12" y="133"/>
                      </a:lnTo>
                      <a:lnTo>
                        <a:pt x="14" y="137"/>
                      </a:lnTo>
                      <a:lnTo>
                        <a:pt x="14" y="137"/>
                      </a:lnTo>
                      <a:lnTo>
                        <a:pt x="18" y="140"/>
                      </a:lnTo>
                      <a:lnTo>
                        <a:pt x="19" y="140"/>
                      </a:lnTo>
                      <a:lnTo>
                        <a:pt x="21" y="142"/>
                      </a:lnTo>
                      <a:lnTo>
                        <a:pt x="25" y="146"/>
                      </a:lnTo>
                      <a:lnTo>
                        <a:pt x="27" y="148"/>
                      </a:lnTo>
                      <a:lnTo>
                        <a:pt x="29" y="150"/>
                      </a:lnTo>
                      <a:lnTo>
                        <a:pt x="33" y="150"/>
                      </a:lnTo>
                      <a:lnTo>
                        <a:pt x="35" y="154"/>
                      </a:lnTo>
                      <a:lnTo>
                        <a:pt x="39" y="156"/>
                      </a:lnTo>
                      <a:lnTo>
                        <a:pt x="41" y="156"/>
                      </a:lnTo>
                      <a:lnTo>
                        <a:pt x="46" y="158"/>
                      </a:lnTo>
                      <a:lnTo>
                        <a:pt x="46" y="158"/>
                      </a:lnTo>
                      <a:lnTo>
                        <a:pt x="50" y="158"/>
                      </a:lnTo>
                      <a:lnTo>
                        <a:pt x="52" y="162"/>
                      </a:lnTo>
                      <a:lnTo>
                        <a:pt x="56" y="162"/>
                      </a:lnTo>
                      <a:lnTo>
                        <a:pt x="60" y="162"/>
                      </a:lnTo>
                      <a:lnTo>
                        <a:pt x="64" y="162"/>
                      </a:lnTo>
                      <a:lnTo>
                        <a:pt x="69" y="162"/>
                      </a:lnTo>
                      <a:lnTo>
                        <a:pt x="71" y="162"/>
                      </a:lnTo>
                      <a:lnTo>
                        <a:pt x="73" y="162"/>
                      </a:lnTo>
                      <a:lnTo>
                        <a:pt x="77" y="162"/>
                      </a:lnTo>
                      <a:lnTo>
                        <a:pt x="77" y="162"/>
                      </a:lnTo>
                      <a:lnTo>
                        <a:pt x="81" y="162"/>
                      </a:lnTo>
                      <a:lnTo>
                        <a:pt x="83" y="158"/>
                      </a:lnTo>
                      <a:lnTo>
                        <a:pt x="85" y="158"/>
                      </a:lnTo>
                      <a:lnTo>
                        <a:pt x="88" y="158"/>
                      </a:lnTo>
                      <a:lnTo>
                        <a:pt x="90" y="158"/>
                      </a:lnTo>
                      <a:lnTo>
                        <a:pt x="94" y="156"/>
                      </a:lnTo>
                      <a:lnTo>
                        <a:pt x="96" y="156"/>
                      </a:lnTo>
                      <a:lnTo>
                        <a:pt x="98" y="154"/>
                      </a:lnTo>
                      <a:lnTo>
                        <a:pt x="102" y="150"/>
                      </a:lnTo>
                      <a:lnTo>
                        <a:pt x="104" y="150"/>
                      </a:lnTo>
                      <a:lnTo>
                        <a:pt x="108" y="1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9" name="Freeform 30"/>
                <p:cNvSpPr>
                  <a:spLocks noChangeAspect="1"/>
                </p:cNvSpPr>
                <p:nvPr/>
              </p:nvSpPr>
              <p:spPr bwMode="auto">
                <a:xfrm>
                  <a:off x="2316" y="821"/>
                  <a:ext cx="128" cy="40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27" y="0"/>
                    </a:cxn>
                    <a:cxn ang="0">
                      <a:pos x="127" y="38"/>
                    </a:cxn>
                    <a:cxn ang="0">
                      <a:pos x="0" y="38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27" h="38">
                      <a:moveTo>
                        <a:pt x="0" y="4"/>
                      </a:moveTo>
                      <a:lnTo>
                        <a:pt x="127" y="0"/>
                      </a:lnTo>
                      <a:lnTo>
                        <a:pt x="127" y="38"/>
                      </a:lnTo>
                      <a:lnTo>
                        <a:pt x="0" y="38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0" name="Freeform 31"/>
                <p:cNvSpPr>
                  <a:spLocks noChangeAspect="1" noEditPoints="1"/>
                </p:cNvSpPr>
                <p:nvPr/>
              </p:nvSpPr>
              <p:spPr bwMode="auto">
                <a:xfrm>
                  <a:off x="2325" y="1102"/>
                  <a:ext cx="373" cy="300"/>
                </a:xfrm>
                <a:custGeom>
                  <a:avLst/>
                  <a:gdLst/>
                  <a:ahLst/>
                  <a:cxnLst>
                    <a:cxn ang="0">
                      <a:pos x="44" y="217"/>
                    </a:cxn>
                    <a:cxn ang="0">
                      <a:pos x="105" y="230"/>
                    </a:cxn>
                    <a:cxn ang="0">
                      <a:pos x="125" y="211"/>
                    </a:cxn>
                    <a:cxn ang="0">
                      <a:pos x="115" y="198"/>
                    </a:cxn>
                    <a:cxn ang="0">
                      <a:pos x="107" y="186"/>
                    </a:cxn>
                    <a:cxn ang="0">
                      <a:pos x="102" y="171"/>
                    </a:cxn>
                    <a:cxn ang="0">
                      <a:pos x="100" y="155"/>
                    </a:cxn>
                    <a:cxn ang="0">
                      <a:pos x="100" y="140"/>
                    </a:cxn>
                    <a:cxn ang="0">
                      <a:pos x="102" y="125"/>
                    </a:cxn>
                    <a:cxn ang="0">
                      <a:pos x="107" y="111"/>
                    </a:cxn>
                    <a:cxn ang="0">
                      <a:pos x="115" y="98"/>
                    </a:cxn>
                    <a:cxn ang="0">
                      <a:pos x="123" y="86"/>
                    </a:cxn>
                    <a:cxn ang="0">
                      <a:pos x="111" y="71"/>
                    </a:cxn>
                    <a:cxn ang="0">
                      <a:pos x="44" y="53"/>
                    </a:cxn>
                    <a:cxn ang="0">
                      <a:pos x="146" y="67"/>
                    </a:cxn>
                    <a:cxn ang="0">
                      <a:pos x="161" y="61"/>
                    </a:cxn>
                    <a:cxn ang="0">
                      <a:pos x="176" y="57"/>
                    </a:cxn>
                    <a:cxn ang="0">
                      <a:pos x="192" y="57"/>
                    </a:cxn>
                    <a:cxn ang="0">
                      <a:pos x="207" y="57"/>
                    </a:cxn>
                    <a:cxn ang="0">
                      <a:pos x="222" y="65"/>
                    </a:cxn>
                    <a:cxn ang="0">
                      <a:pos x="326" y="78"/>
                    </a:cxn>
                    <a:cxn ang="0">
                      <a:pos x="261" y="67"/>
                    </a:cxn>
                    <a:cxn ang="0">
                      <a:pos x="247" y="84"/>
                    </a:cxn>
                    <a:cxn ang="0">
                      <a:pos x="255" y="94"/>
                    </a:cxn>
                    <a:cxn ang="0">
                      <a:pos x="265" y="109"/>
                    </a:cxn>
                    <a:cxn ang="0">
                      <a:pos x="270" y="125"/>
                    </a:cxn>
                    <a:cxn ang="0">
                      <a:pos x="274" y="140"/>
                    </a:cxn>
                    <a:cxn ang="0">
                      <a:pos x="274" y="155"/>
                    </a:cxn>
                    <a:cxn ang="0">
                      <a:pos x="270" y="171"/>
                    </a:cxn>
                    <a:cxn ang="0">
                      <a:pos x="265" y="186"/>
                    </a:cxn>
                    <a:cxn ang="0">
                      <a:pos x="257" y="198"/>
                    </a:cxn>
                    <a:cxn ang="0">
                      <a:pos x="247" y="211"/>
                    </a:cxn>
                    <a:cxn ang="0">
                      <a:pos x="261" y="226"/>
                    </a:cxn>
                    <a:cxn ang="0">
                      <a:pos x="326" y="244"/>
                    </a:cxn>
                    <a:cxn ang="0">
                      <a:pos x="224" y="228"/>
                    </a:cxn>
                    <a:cxn ang="0">
                      <a:pos x="209" y="234"/>
                    </a:cxn>
                    <a:cxn ang="0">
                      <a:pos x="198" y="236"/>
                    </a:cxn>
                    <a:cxn ang="0">
                      <a:pos x="180" y="238"/>
                    </a:cxn>
                    <a:cxn ang="0">
                      <a:pos x="167" y="236"/>
                    </a:cxn>
                    <a:cxn ang="0">
                      <a:pos x="150" y="228"/>
                    </a:cxn>
                    <a:cxn ang="0">
                      <a:pos x="198" y="88"/>
                    </a:cxn>
                    <a:cxn ang="0">
                      <a:pos x="211" y="94"/>
                    </a:cxn>
                    <a:cxn ang="0">
                      <a:pos x="224" y="103"/>
                    </a:cxn>
                    <a:cxn ang="0">
                      <a:pos x="236" y="117"/>
                    </a:cxn>
                    <a:cxn ang="0">
                      <a:pos x="244" y="130"/>
                    </a:cxn>
                    <a:cxn ang="0">
                      <a:pos x="244" y="150"/>
                    </a:cxn>
                    <a:cxn ang="0">
                      <a:pos x="240" y="167"/>
                    </a:cxn>
                    <a:cxn ang="0">
                      <a:pos x="232" y="182"/>
                    </a:cxn>
                    <a:cxn ang="0">
                      <a:pos x="222" y="196"/>
                    </a:cxn>
                    <a:cxn ang="0">
                      <a:pos x="207" y="203"/>
                    </a:cxn>
                    <a:cxn ang="0">
                      <a:pos x="188" y="209"/>
                    </a:cxn>
                    <a:cxn ang="0">
                      <a:pos x="175" y="205"/>
                    </a:cxn>
                    <a:cxn ang="0">
                      <a:pos x="159" y="198"/>
                    </a:cxn>
                    <a:cxn ang="0">
                      <a:pos x="144" y="188"/>
                    </a:cxn>
                    <a:cxn ang="0">
                      <a:pos x="136" y="173"/>
                    </a:cxn>
                    <a:cxn ang="0">
                      <a:pos x="130" y="157"/>
                    </a:cxn>
                    <a:cxn ang="0">
                      <a:pos x="130" y="140"/>
                    </a:cxn>
                    <a:cxn ang="0">
                      <a:pos x="136" y="123"/>
                    </a:cxn>
                    <a:cxn ang="0">
                      <a:pos x="144" y="105"/>
                    </a:cxn>
                    <a:cxn ang="0">
                      <a:pos x="159" y="96"/>
                    </a:cxn>
                    <a:cxn ang="0">
                      <a:pos x="175" y="88"/>
                    </a:cxn>
                  </a:cxnLst>
                  <a:rect l="0" t="0" r="r" b="b"/>
                  <a:pathLst>
                    <a:path w="370" h="294">
                      <a:moveTo>
                        <a:pt x="146" y="228"/>
                      </a:moveTo>
                      <a:lnTo>
                        <a:pt x="111" y="267"/>
                      </a:lnTo>
                      <a:lnTo>
                        <a:pt x="44" y="269"/>
                      </a:lnTo>
                      <a:lnTo>
                        <a:pt x="44" y="294"/>
                      </a:lnTo>
                      <a:lnTo>
                        <a:pt x="0" y="255"/>
                      </a:lnTo>
                      <a:lnTo>
                        <a:pt x="44" y="217"/>
                      </a:lnTo>
                      <a:lnTo>
                        <a:pt x="44" y="244"/>
                      </a:lnTo>
                      <a:lnTo>
                        <a:pt x="92" y="244"/>
                      </a:lnTo>
                      <a:lnTo>
                        <a:pt x="94" y="242"/>
                      </a:lnTo>
                      <a:lnTo>
                        <a:pt x="98" y="238"/>
                      </a:lnTo>
                      <a:lnTo>
                        <a:pt x="100" y="236"/>
                      </a:lnTo>
                      <a:lnTo>
                        <a:pt x="105" y="230"/>
                      </a:lnTo>
                      <a:lnTo>
                        <a:pt x="111" y="226"/>
                      </a:lnTo>
                      <a:lnTo>
                        <a:pt x="115" y="219"/>
                      </a:lnTo>
                      <a:lnTo>
                        <a:pt x="117" y="217"/>
                      </a:lnTo>
                      <a:lnTo>
                        <a:pt x="119" y="217"/>
                      </a:lnTo>
                      <a:lnTo>
                        <a:pt x="123" y="213"/>
                      </a:lnTo>
                      <a:lnTo>
                        <a:pt x="125" y="211"/>
                      </a:lnTo>
                      <a:lnTo>
                        <a:pt x="123" y="209"/>
                      </a:lnTo>
                      <a:lnTo>
                        <a:pt x="119" y="205"/>
                      </a:lnTo>
                      <a:lnTo>
                        <a:pt x="119" y="203"/>
                      </a:lnTo>
                      <a:lnTo>
                        <a:pt x="117" y="203"/>
                      </a:lnTo>
                      <a:lnTo>
                        <a:pt x="117" y="199"/>
                      </a:lnTo>
                      <a:lnTo>
                        <a:pt x="115" y="198"/>
                      </a:lnTo>
                      <a:lnTo>
                        <a:pt x="113" y="196"/>
                      </a:lnTo>
                      <a:lnTo>
                        <a:pt x="113" y="192"/>
                      </a:lnTo>
                      <a:lnTo>
                        <a:pt x="113" y="190"/>
                      </a:lnTo>
                      <a:lnTo>
                        <a:pt x="111" y="190"/>
                      </a:lnTo>
                      <a:lnTo>
                        <a:pt x="111" y="188"/>
                      </a:lnTo>
                      <a:lnTo>
                        <a:pt x="107" y="186"/>
                      </a:lnTo>
                      <a:lnTo>
                        <a:pt x="107" y="182"/>
                      </a:lnTo>
                      <a:lnTo>
                        <a:pt x="105" y="180"/>
                      </a:lnTo>
                      <a:lnTo>
                        <a:pt x="105" y="178"/>
                      </a:lnTo>
                      <a:lnTo>
                        <a:pt x="105" y="175"/>
                      </a:lnTo>
                      <a:lnTo>
                        <a:pt x="102" y="173"/>
                      </a:lnTo>
                      <a:lnTo>
                        <a:pt x="102" y="171"/>
                      </a:lnTo>
                      <a:lnTo>
                        <a:pt x="102" y="167"/>
                      </a:lnTo>
                      <a:lnTo>
                        <a:pt x="102" y="165"/>
                      </a:lnTo>
                      <a:lnTo>
                        <a:pt x="102" y="161"/>
                      </a:lnTo>
                      <a:lnTo>
                        <a:pt x="100" y="159"/>
                      </a:lnTo>
                      <a:lnTo>
                        <a:pt x="100" y="157"/>
                      </a:lnTo>
                      <a:lnTo>
                        <a:pt x="100" y="155"/>
                      </a:lnTo>
                      <a:lnTo>
                        <a:pt x="100" y="153"/>
                      </a:lnTo>
                      <a:lnTo>
                        <a:pt x="100" y="150"/>
                      </a:lnTo>
                      <a:lnTo>
                        <a:pt x="100" y="148"/>
                      </a:lnTo>
                      <a:lnTo>
                        <a:pt x="100" y="144"/>
                      </a:lnTo>
                      <a:lnTo>
                        <a:pt x="100" y="142"/>
                      </a:lnTo>
                      <a:lnTo>
                        <a:pt x="100" y="140"/>
                      </a:lnTo>
                      <a:lnTo>
                        <a:pt x="100" y="136"/>
                      </a:lnTo>
                      <a:lnTo>
                        <a:pt x="102" y="134"/>
                      </a:lnTo>
                      <a:lnTo>
                        <a:pt x="102" y="130"/>
                      </a:lnTo>
                      <a:lnTo>
                        <a:pt x="102" y="128"/>
                      </a:lnTo>
                      <a:lnTo>
                        <a:pt x="102" y="126"/>
                      </a:lnTo>
                      <a:lnTo>
                        <a:pt x="102" y="125"/>
                      </a:lnTo>
                      <a:lnTo>
                        <a:pt x="105" y="123"/>
                      </a:lnTo>
                      <a:lnTo>
                        <a:pt x="105" y="119"/>
                      </a:lnTo>
                      <a:lnTo>
                        <a:pt x="105" y="117"/>
                      </a:lnTo>
                      <a:lnTo>
                        <a:pt x="105" y="113"/>
                      </a:lnTo>
                      <a:lnTo>
                        <a:pt x="107" y="113"/>
                      </a:lnTo>
                      <a:lnTo>
                        <a:pt x="107" y="111"/>
                      </a:lnTo>
                      <a:lnTo>
                        <a:pt x="107" y="109"/>
                      </a:lnTo>
                      <a:lnTo>
                        <a:pt x="111" y="105"/>
                      </a:lnTo>
                      <a:lnTo>
                        <a:pt x="113" y="103"/>
                      </a:lnTo>
                      <a:lnTo>
                        <a:pt x="113" y="101"/>
                      </a:lnTo>
                      <a:lnTo>
                        <a:pt x="113" y="98"/>
                      </a:lnTo>
                      <a:lnTo>
                        <a:pt x="115" y="98"/>
                      </a:lnTo>
                      <a:lnTo>
                        <a:pt x="115" y="96"/>
                      </a:lnTo>
                      <a:lnTo>
                        <a:pt x="117" y="94"/>
                      </a:lnTo>
                      <a:lnTo>
                        <a:pt x="119" y="92"/>
                      </a:lnTo>
                      <a:lnTo>
                        <a:pt x="119" y="88"/>
                      </a:lnTo>
                      <a:lnTo>
                        <a:pt x="123" y="88"/>
                      </a:lnTo>
                      <a:lnTo>
                        <a:pt x="123" y="86"/>
                      </a:lnTo>
                      <a:lnTo>
                        <a:pt x="125" y="84"/>
                      </a:lnTo>
                      <a:lnTo>
                        <a:pt x="123" y="84"/>
                      </a:lnTo>
                      <a:lnTo>
                        <a:pt x="119" y="80"/>
                      </a:lnTo>
                      <a:lnTo>
                        <a:pt x="117" y="78"/>
                      </a:lnTo>
                      <a:lnTo>
                        <a:pt x="115" y="75"/>
                      </a:lnTo>
                      <a:lnTo>
                        <a:pt x="111" y="71"/>
                      </a:lnTo>
                      <a:lnTo>
                        <a:pt x="105" y="65"/>
                      </a:lnTo>
                      <a:lnTo>
                        <a:pt x="100" y="61"/>
                      </a:lnTo>
                      <a:lnTo>
                        <a:pt x="98" y="55"/>
                      </a:lnTo>
                      <a:lnTo>
                        <a:pt x="94" y="53"/>
                      </a:lnTo>
                      <a:lnTo>
                        <a:pt x="92" y="53"/>
                      </a:lnTo>
                      <a:lnTo>
                        <a:pt x="44" y="53"/>
                      </a:lnTo>
                      <a:lnTo>
                        <a:pt x="44" y="78"/>
                      </a:lnTo>
                      <a:lnTo>
                        <a:pt x="0" y="38"/>
                      </a:lnTo>
                      <a:lnTo>
                        <a:pt x="44" y="0"/>
                      </a:lnTo>
                      <a:lnTo>
                        <a:pt x="44" y="25"/>
                      </a:lnTo>
                      <a:lnTo>
                        <a:pt x="111" y="28"/>
                      </a:lnTo>
                      <a:lnTo>
                        <a:pt x="146" y="67"/>
                      </a:lnTo>
                      <a:lnTo>
                        <a:pt x="148" y="65"/>
                      </a:lnTo>
                      <a:lnTo>
                        <a:pt x="150" y="65"/>
                      </a:lnTo>
                      <a:lnTo>
                        <a:pt x="153" y="63"/>
                      </a:lnTo>
                      <a:lnTo>
                        <a:pt x="155" y="63"/>
                      </a:lnTo>
                      <a:lnTo>
                        <a:pt x="159" y="63"/>
                      </a:lnTo>
                      <a:lnTo>
                        <a:pt x="161" y="61"/>
                      </a:lnTo>
                      <a:lnTo>
                        <a:pt x="163" y="61"/>
                      </a:lnTo>
                      <a:lnTo>
                        <a:pt x="167" y="61"/>
                      </a:lnTo>
                      <a:lnTo>
                        <a:pt x="169" y="57"/>
                      </a:lnTo>
                      <a:lnTo>
                        <a:pt x="171" y="57"/>
                      </a:lnTo>
                      <a:lnTo>
                        <a:pt x="175" y="57"/>
                      </a:lnTo>
                      <a:lnTo>
                        <a:pt x="176" y="57"/>
                      </a:lnTo>
                      <a:lnTo>
                        <a:pt x="180" y="57"/>
                      </a:lnTo>
                      <a:lnTo>
                        <a:pt x="180" y="57"/>
                      </a:lnTo>
                      <a:lnTo>
                        <a:pt x="184" y="57"/>
                      </a:lnTo>
                      <a:lnTo>
                        <a:pt x="186" y="57"/>
                      </a:lnTo>
                      <a:lnTo>
                        <a:pt x="188" y="57"/>
                      </a:lnTo>
                      <a:lnTo>
                        <a:pt x="192" y="57"/>
                      </a:lnTo>
                      <a:lnTo>
                        <a:pt x="194" y="57"/>
                      </a:lnTo>
                      <a:lnTo>
                        <a:pt x="198" y="57"/>
                      </a:lnTo>
                      <a:lnTo>
                        <a:pt x="199" y="57"/>
                      </a:lnTo>
                      <a:lnTo>
                        <a:pt x="201" y="57"/>
                      </a:lnTo>
                      <a:lnTo>
                        <a:pt x="205" y="57"/>
                      </a:lnTo>
                      <a:lnTo>
                        <a:pt x="207" y="57"/>
                      </a:lnTo>
                      <a:lnTo>
                        <a:pt x="209" y="61"/>
                      </a:lnTo>
                      <a:lnTo>
                        <a:pt x="211" y="61"/>
                      </a:lnTo>
                      <a:lnTo>
                        <a:pt x="215" y="61"/>
                      </a:lnTo>
                      <a:lnTo>
                        <a:pt x="217" y="63"/>
                      </a:lnTo>
                      <a:lnTo>
                        <a:pt x="219" y="63"/>
                      </a:lnTo>
                      <a:lnTo>
                        <a:pt x="222" y="65"/>
                      </a:lnTo>
                      <a:lnTo>
                        <a:pt x="224" y="65"/>
                      </a:lnTo>
                      <a:lnTo>
                        <a:pt x="257" y="28"/>
                      </a:lnTo>
                      <a:lnTo>
                        <a:pt x="324" y="25"/>
                      </a:lnTo>
                      <a:lnTo>
                        <a:pt x="326" y="0"/>
                      </a:lnTo>
                      <a:lnTo>
                        <a:pt x="370" y="38"/>
                      </a:lnTo>
                      <a:lnTo>
                        <a:pt x="326" y="78"/>
                      </a:lnTo>
                      <a:lnTo>
                        <a:pt x="326" y="53"/>
                      </a:lnTo>
                      <a:lnTo>
                        <a:pt x="274" y="53"/>
                      </a:lnTo>
                      <a:lnTo>
                        <a:pt x="274" y="55"/>
                      </a:lnTo>
                      <a:lnTo>
                        <a:pt x="268" y="57"/>
                      </a:lnTo>
                      <a:lnTo>
                        <a:pt x="265" y="63"/>
                      </a:lnTo>
                      <a:lnTo>
                        <a:pt x="261" y="67"/>
                      </a:lnTo>
                      <a:lnTo>
                        <a:pt x="255" y="73"/>
                      </a:lnTo>
                      <a:lnTo>
                        <a:pt x="253" y="75"/>
                      </a:lnTo>
                      <a:lnTo>
                        <a:pt x="249" y="78"/>
                      </a:lnTo>
                      <a:lnTo>
                        <a:pt x="247" y="78"/>
                      </a:lnTo>
                      <a:lnTo>
                        <a:pt x="244" y="80"/>
                      </a:lnTo>
                      <a:lnTo>
                        <a:pt x="247" y="84"/>
                      </a:lnTo>
                      <a:lnTo>
                        <a:pt x="247" y="86"/>
                      </a:lnTo>
                      <a:lnTo>
                        <a:pt x="249" y="86"/>
                      </a:lnTo>
                      <a:lnTo>
                        <a:pt x="253" y="88"/>
                      </a:lnTo>
                      <a:lnTo>
                        <a:pt x="253" y="92"/>
                      </a:lnTo>
                      <a:lnTo>
                        <a:pt x="255" y="92"/>
                      </a:lnTo>
                      <a:lnTo>
                        <a:pt x="255" y="94"/>
                      </a:lnTo>
                      <a:lnTo>
                        <a:pt x="257" y="96"/>
                      </a:lnTo>
                      <a:lnTo>
                        <a:pt x="261" y="98"/>
                      </a:lnTo>
                      <a:lnTo>
                        <a:pt x="261" y="101"/>
                      </a:lnTo>
                      <a:lnTo>
                        <a:pt x="263" y="103"/>
                      </a:lnTo>
                      <a:lnTo>
                        <a:pt x="263" y="105"/>
                      </a:lnTo>
                      <a:lnTo>
                        <a:pt x="265" y="109"/>
                      </a:lnTo>
                      <a:lnTo>
                        <a:pt x="265" y="111"/>
                      </a:lnTo>
                      <a:lnTo>
                        <a:pt x="265" y="113"/>
                      </a:lnTo>
                      <a:lnTo>
                        <a:pt x="268" y="117"/>
                      </a:lnTo>
                      <a:lnTo>
                        <a:pt x="268" y="119"/>
                      </a:lnTo>
                      <a:lnTo>
                        <a:pt x="270" y="123"/>
                      </a:lnTo>
                      <a:lnTo>
                        <a:pt x="270" y="125"/>
                      </a:lnTo>
                      <a:lnTo>
                        <a:pt x="270" y="126"/>
                      </a:lnTo>
                      <a:lnTo>
                        <a:pt x="270" y="128"/>
                      </a:lnTo>
                      <a:lnTo>
                        <a:pt x="270" y="130"/>
                      </a:lnTo>
                      <a:lnTo>
                        <a:pt x="274" y="134"/>
                      </a:lnTo>
                      <a:lnTo>
                        <a:pt x="274" y="136"/>
                      </a:lnTo>
                      <a:lnTo>
                        <a:pt x="274" y="140"/>
                      </a:lnTo>
                      <a:lnTo>
                        <a:pt x="274" y="142"/>
                      </a:lnTo>
                      <a:lnTo>
                        <a:pt x="274" y="144"/>
                      </a:lnTo>
                      <a:lnTo>
                        <a:pt x="274" y="148"/>
                      </a:lnTo>
                      <a:lnTo>
                        <a:pt x="274" y="150"/>
                      </a:lnTo>
                      <a:lnTo>
                        <a:pt x="274" y="153"/>
                      </a:lnTo>
                      <a:lnTo>
                        <a:pt x="274" y="155"/>
                      </a:lnTo>
                      <a:lnTo>
                        <a:pt x="274" y="157"/>
                      </a:lnTo>
                      <a:lnTo>
                        <a:pt x="274" y="159"/>
                      </a:lnTo>
                      <a:lnTo>
                        <a:pt x="274" y="161"/>
                      </a:lnTo>
                      <a:lnTo>
                        <a:pt x="270" y="165"/>
                      </a:lnTo>
                      <a:lnTo>
                        <a:pt x="270" y="167"/>
                      </a:lnTo>
                      <a:lnTo>
                        <a:pt x="270" y="171"/>
                      </a:lnTo>
                      <a:lnTo>
                        <a:pt x="270" y="173"/>
                      </a:lnTo>
                      <a:lnTo>
                        <a:pt x="268" y="175"/>
                      </a:lnTo>
                      <a:lnTo>
                        <a:pt x="268" y="178"/>
                      </a:lnTo>
                      <a:lnTo>
                        <a:pt x="268" y="180"/>
                      </a:lnTo>
                      <a:lnTo>
                        <a:pt x="265" y="182"/>
                      </a:lnTo>
                      <a:lnTo>
                        <a:pt x="265" y="186"/>
                      </a:lnTo>
                      <a:lnTo>
                        <a:pt x="263" y="188"/>
                      </a:lnTo>
                      <a:lnTo>
                        <a:pt x="263" y="190"/>
                      </a:lnTo>
                      <a:lnTo>
                        <a:pt x="263" y="192"/>
                      </a:lnTo>
                      <a:lnTo>
                        <a:pt x="261" y="192"/>
                      </a:lnTo>
                      <a:lnTo>
                        <a:pt x="261" y="196"/>
                      </a:lnTo>
                      <a:lnTo>
                        <a:pt x="257" y="198"/>
                      </a:lnTo>
                      <a:lnTo>
                        <a:pt x="257" y="199"/>
                      </a:lnTo>
                      <a:lnTo>
                        <a:pt x="255" y="199"/>
                      </a:lnTo>
                      <a:lnTo>
                        <a:pt x="255" y="203"/>
                      </a:lnTo>
                      <a:lnTo>
                        <a:pt x="253" y="205"/>
                      </a:lnTo>
                      <a:lnTo>
                        <a:pt x="249" y="209"/>
                      </a:lnTo>
                      <a:lnTo>
                        <a:pt x="247" y="211"/>
                      </a:lnTo>
                      <a:lnTo>
                        <a:pt x="244" y="213"/>
                      </a:lnTo>
                      <a:lnTo>
                        <a:pt x="247" y="217"/>
                      </a:lnTo>
                      <a:lnTo>
                        <a:pt x="249" y="219"/>
                      </a:lnTo>
                      <a:lnTo>
                        <a:pt x="253" y="221"/>
                      </a:lnTo>
                      <a:lnTo>
                        <a:pt x="255" y="223"/>
                      </a:lnTo>
                      <a:lnTo>
                        <a:pt x="261" y="226"/>
                      </a:lnTo>
                      <a:lnTo>
                        <a:pt x="265" y="230"/>
                      </a:lnTo>
                      <a:lnTo>
                        <a:pt x="268" y="236"/>
                      </a:lnTo>
                      <a:lnTo>
                        <a:pt x="274" y="238"/>
                      </a:lnTo>
                      <a:lnTo>
                        <a:pt x="274" y="242"/>
                      </a:lnTo>
                      <a:lnTo>
                        <a:pt x="274" y="244"/>
                      </a:lnTo>
                      <a:lnTo>
                        <a:pt x="326" y="244"/>
                      </a:lnTo>
                      <a:lnTo>
                        <a:pt x="326" y="217"/>
                      </a:lnTo>
                      <a:lnTo>
                        <a:pt x="370" y="255"/>
                      </a:lnTo>
                      <a:lnTo>
                        <a:pt x="326" y="294"/>
                      </a:lnTo>
                      <a:lnTo>
                        <a:pt x="324" y="269"/>
                      </a:lnTo>
                      <a:lnTo>
                        <a:pt x="257" y="267"/>
                      </a:lnTo>
                      <a:lnTo>
                        <a:pt x="224" y="228"/>
                      </a:lnTo>
                      <a:lnTo>
                        <a:pt x="222" y="230"/>
                      </a:lnTo>
                      <a:lnTo>
                        <a:pt x="219" y="230"/>
                      </a:lnTo>
                      <a:lnTo>
                        <a:pt x="217" y="230"/>
                      </a:lnTo>
                      <a:lnTo>
                        <a:pt x="215" y="234"/>
                      </a:lnTo>
                      <a:lnTo>
                        <a:pt x="211" y="234"/>
                      </a:lnTo>
                      <a:lnTo>
                        <a:pt x="209" y="234"/>
                      </a:lnTo>
                      <a:lnTo>
                        <a:pt x="209" y="236"/>
                      </a:lnTo>
                      <a:lnTo>
                        <a:pt x="207" y="236"/>
                      </a:lnTo>
                      <a:lnTo>
                        <a:pt x="205" y="236"/>
                      </a:lnTo>
                      <a:lnTo>
                        <a:pt x="201" y="236"/>
                      </a:lnTo>
                      <a:lnTo>
                        <a:pt x="199" y="236"/>
                      </a:lnTo>
                      <a:lnTo>
                        <a:pt x="198" y="236"/>
                      </a:lnTo>
                      <a:lnTo>
                        <a:pt x="194" y="238"/>
                      </a:lnTo>
                      <a:lnTo>
                        <a:pt x="192" y="238"/>
                      </a:lnTo>
                      <a:lnTo>
                        <a:pt x="188" y="238"/>
                      </a:lnTo>
                      <a:lnTo>
                        <a:pt x="186" y="238"/>
                      </a:lnTo>
                      <a:lnTo>
                        <a:pt x="184" y="238"/>
                      </a:lnTo>
                      <a:lnTo>
                        <a:pt x="180" y="238"/>
                      </a:lnTo>
                      <a:lnTo>
                        <a:pt x="180" y="238"/>
                      </a:lnTo>
                      <a:lnTo>
                        <a:pt x="176" y="236"/>
                      </a:lnTo>
                      <a:lnTo>
                        <a:pt x="175" y="236"/>
                      </a:lnTo>
                      <a:lnTo>
                        <a:pt x="171" y="236"/>
                      </a:lnTo>
                      <a:lnTo>
                        <a:pt x="169" y="236"/>
                      </a:lnTo>
                      <a:lnTo>
                        <a:pt x="167" y="236"/>
                      </a:lnTo>
                      <a:lnTo>
                        <a:pt x="163" y="234"/>
                      </a:lnTo>
                      <a:lnTo>
                        <a:pt x="161" y="234"/>
                      </a:lnTo>
                      <a:lnTo>
                        <a:pt x="159" y="234"/>
                      </a:lnTo>
                      <a:lnTo>
                        <a:pt x="155" y="230"/>
                      </a:lnTo>
                      <a:lnTo>
                        <a:pt x="153" y="230"/>
                      </a:lnTo>
                      <a:lnTo>
                        <a:pt x="150" y="228"/>
                      </a:lnTo>
                      <a:lnTo>
                        <a:pt x="148" y="228"/>
                      </a:lnTo>
                      <a:lnTo>
                        <a:pt x="146" y="228"/>
                      </a:lnTo>
                      <a:close/>
                      <a:moveTo>
                        <a:pt x="186" y="88"/>
                      </a:moveTo>
                      <a:lnTo>
                        <a:pt x="188" y="88"/>
                      </a:lnTo>
                      <a:lnTo>
                        <a:pt x="194" y="88"/>
                      </a:lnTo>
                      <a:lnTo>
                        <a:pt x="198" y="88"/>
                      </a:lnTo>
                      <a:lnTo>
                        <a:pt x="199" y="88"/>
                      </a:lnTo>
                      <a:lnTo>
                        <a:pt x="201" y="88"/>
                      </a:lnTo>
                      <a:lnTo>
                        <a:pt x="205" y="92"/>
                      </a:lnTo>
                      <a:lnTo>
                        <a:pt x="207" y="92"/>
                      </a:lnTo>
                      <a:lnTo>
                        <a:pt x="209" y="92"/>
                      </a:lnTo>
                      <a:lnTo>
                        <a:pt x="211" y="94"/>
                      </a:lnTo>
                      <a:lnTo>
                        <a:pt x="215" y="94"/>
                      </a:lnTo>
                      <a:lnTo>
                        <a:pt x="217" y="96"/>
                      </a:lnTo>
                      <a:lnTo>
                        <a:pt x="219" y="98"/>
                      </a:lnTo>
                      <a:lnTo>
                        <a:pt x="222" y="98"/>
                      </a:lnTo>
                      <a:lnTo>
                        <a:pt x="224" y="101"/>
                      </a:lnTo>
                      <a:lnTo>
                        <a:pt x="224" y="103"/>
                      </a:lnTo>
                      <a:lnTo>
                        <a:pt x="226" y="105"/>
                      </a:lnTo>
                      <a:lnTo>
                        <a:pt x="230" y="105"/>
                      </a:lnTo>
                      <a:lnTo>
                        <a:pt x="232" y="109"/>
                      </a:lnTo>
                      <a:lnTo>
                        <a:pt x="232" y="111"/>
                      </a:lnTo>
                      <a:lnTo>
                        <a:pt x="236" y="113"/>
                      </a:lnTo>
                      <a:lnTo>
                        <a:pt x="236" y="117"/>
                      </a:lnTo>
                      <a:lnTo>
                        <a:pt x="238" y="119"/>
                      </a:lnTo>
                      <a:lnTo>
                        <a:pt x="238" y="123"/>
                      </a:lnTo>
                      <a:lnTo>
                        <a:pt x="240" y="125"/>
                      </a:lnTo>
                      <a:lnTo>
                        <a:pt x="240" y="126"/>
                      </a:lnTo>
                      <a:lnTo>
                        <a:pt x="244" y="128"/>
                      </a:lnTo>
                      <a:lnTo>
                        <a:pt x="244" y="130"/>
                      </a:lnTo>
                      <a:lnTo>
                        <a:pt x="244" y="134"/>
                      </a:lnTo>
                      <a:lnTo>
                        <a:pt x="244" y="140"/>
                      </a:lnTo>
                      <a:lnTo>
                        <a:pt x="244" y="142"/>
                      </a:lnTo>
                      <a:lnTo>
                        <a:pt x="244" y="144"/>
                      </a:lnTo>
                      <a:lnTo>
                        <a:pt x="244" y="148"/>
                      </a:lnTo>
                      <a:lnTo>
                        <a:pt x="244" y="150"/>
                      </a:lnTo>
                      <a:lnTo>
                        <a:pt x="244" y="155"/>
                      </a:lnTo>
                      <a:lnTo>
                        <a:pt x="244" y="157"/>
                      </a:lnTo>
                      <a:lnTo>
                        <a:pt x="244" y="159"/>
                      </a:lnTo>
                      <a:lnTo>
                        <a:pt x="244" y="161"/>
                      </a:lnTo>
                      <a:lnTo>
                        <a:pt x="244" y="165"/>
                      </a:lnTo>
                      <a:lnTo>
                        <a:pt x="240" y="167"/>
                      </a:lnTo>
                      <a:lnTo>
                        <a:pt x="240" y="171"/>
                      </a:lnTo>
                      <a:lnTo>
                        <a:pt x="238" y="173"/>
                      </a:lnTo>
                      <a:lnTo>
                        <a:pt x="238" y="175"/>
                      </a:lnTo>
                      <a:lnTo>
                        <a:pt x="236" y="178"/>
                      </a:lnTo>
                      <a:lnTo>
                        <a:pt x="236" y="180"/>
                      </a:lnTo>
                      <a:lnTo>
                        <a:pt x="232" y="182"/>
                      </a:lnTo>
                      <a:lnTo>
                        <a:pt x="232" y="186"/>
                      </a:lnTo>
                      <a:lnTo>
                        <a:pt x="230" y="188"/>
                      </a:lnTo>
                      <a:lnTo>
                        <a:pt x="226" y="190"/>
                      </a:lnTo>
                      <a:lnTo>
                        <a:pt x="224" y="190"/>
                      </a:lnTo>
                      <a:lnTo>
                        <a:pt x="224" y="192"/>
                      </a:lnTo>
                      <a:lnTo>
                        <a:pt x="222" y="196"/>
                      </a:lnTo>
                      <a:lnTo>
                        <a:pt x="219" y="198"/>
                      </a:lnTo>
                      <a:lnTo>
                        <a:pt x="217" y="198"/>
                      </a:lnTo>
                      <a:lnTo>
                        <a:pt x="215" y="199"/>
                      </a:lnTo>
                      <a:lnTo>
                        <a:pt x="211" y="199"/>
                      </a:lnTo>
                      <a:lnTo>
                        <a:pt x="209" y="203"/>
                      </a:lnTo>
                      <a:lnTo>
                        <a:pt x="207" y="203"/>
                      </a:lnTo>
                      <a:lnTo>
                        <a:pt x="205" y="205"/>
                      </a:lnTo>
                      <a:lnTo>
                        <a:pt x="201" y="205"/>
                      </a:lnTo>
                      <a:lnTo>
                        <a:pt x="199" y="205"/>
                      </a:lnTo>
                      <a:lnTo>
                        <a:pt x="198" y="205"/>
                      </a:lnTo>
                      <a:lnTo>
                        <a:pt x="194" y="209"/>
                      </a:lnTo>
                      <a:lnTo>
                        <a:pt x="188" y="209"/>
                      </a:lnTo>
                      <a:lnTo>
                        <a:pt x="186" y="209"/>
                      </a:lnTo>
                      <a:lnTo>
                        <a:pt x="184" y="209"/>
                      </a:lnTo>
                      <a:lnTo>
                        <a:pt x="180" y="209"/>
                      </a:lnTo>
                      <a:lnTo>
                        <a:pt x="180" y="205"/>
                      </a:lnTo>
                      <a:lnTo>
                        <a:pt x="176" y="205"/>
                      </a:lnTo>
                      <a:lnTo>
                        <a:pt x="175" y="205"/>
                      </a:lnTo>
                      <a:lnTo>
                        <a:pt x="171" y="205"/>
                      </a:lnTo>
                      <a:lnTo>
                        <a:pt x="167" y="203"/>
                      </a:lnTo>
                      <a:lnTo>
                        <a:pt x="163" y="203"/>
                      </a:lnTo>
                      <a:lnTo>
                        <a:pt x="161" y="199"/>
                      </a:lnTo>
                      <a:lnTo>
                        <a:pt x="159" y="199"/>
                      </a:lnTo>
                      <a:lnTo>
                        <a:pt x="159" y="198"/>
                      </a:lnTo>
                      <a:lnTo>
                        <a:pt x="155" y="198"/>
                      </a:lnTo>
                      <a:lnTo>
                        <a:pt x="153" y="196"/>
                      </a:lnTo>
                      <a:lnTo>
                        <a:pt x="150" y="192"/>
                      </a:lnTo>
                      <a:lnTo>
                        <a:pt x="148" y="190"/>
                      </a:lnTo>
                      <a:lnTo>
                        <a:pt x="146" y="190"/>
                      </a:lnTo>
                      <a:lnTo>
                        <a:pt x="144" y="188"/>
                      </a:lnTo>
                      <a:lnTo>
                        <a:pt x="144" y="186"/>
                      </a:lnTo>
                      <a:lnTo>
                        <a:pt x="142" y="182"/>
                      </a:lnTo>
                      <a:lnTo>
                        <a:pt x="138" y="180"/>
                      </a:lnTo>
                      <a:lnTo>
                        <a:pt x="138" y="178"/>
                      </a:lnTo>
                      <a:lnTo>
                        <a:pt x="136" y="175"/>
                      </a:lnTo>
                      <a:lnTo>
                        <a:pt x="136" y="173"/>
                      </a:lnTo>
                      <a:lnTo>
                        <a:pt x="132" y="171"/>
                      </a:lnTo>
                      <a:lnTo>
                        <a:pt x="132" y="167"/>
                      </a:lnTo>
                      <a:lnTo>
                        <a:pt x="132" y="165"/>
                      </a:lnTo>
                      <a:lnTo>
                        <a:pt x="130" y="161"/>
                      </a:lnTo>
                      <a:lnTo>
                        <a:pt x="130" y="159"/>
                      </a:lnTo>
                      <a:lnTo>
                        <a:pt x="130" y="157"/>
                      </a:lnTo>
                      <a:lnTo>
                        <a:pt x="130" y="155"/>
                      </a:lnTo>
                      <a:lnTo>
                        <a:pt x="130" y="150"/>
                      </a:lnTo>
                      <a:lnTo>
                        <a:pt x="130" y="148"/>
                      </a:lnTo>
                      <a:lnTo>
                        <a:pt x="130" y="144"/>
                      </a:lnTo>
                      <a:lnTo>
                        <a:pt x="130" y="142"/>
                      </a:lnTo>
                      <a:lnTo>
                        <a:pt x="130" y="140"/>
                      </a:lnTo>
                      <a:lnTo>
                        <a:pt x="130" y="134"/>
                      </a:lnTo>
                      <a:lnTo>
                        <a:pt x="130" y="130"/>
                      </a:lnTo>
                      <a:lnTo>
                        <a:pt x="132" y="128"/>
                      </a:lnTo>
                      <a:lnTo>
                        <a:pt x="132" y="126"/>
                      </a:lnTo>
                      <a:lnTo>
                        <a:pt x="132" y="125"/>
                      </a:lnTo>
                      <a:lnTo>
                        <a:pt x="136" y="123"/>
                      </a:lnTo>
                      <a:lnTo>
                        <a:pt x="136" y="119"/>
                      </a:lnTo>
                      <a:lnTo>
                        <a:pt x="138" y="117"/>
                      </a:lnTo>
                      <a:lnTo>
                        <a:pt x="138" y="113"/>
                      </a:lnTo>
                      <a:lnTo>
                        <a:pt x="142" y="111"/>
                      </a:lnTo>
                      <a:lnTo>
                        <a:pt x="144" y="109"/>
                      </a:lnTo>
                      <a:lnTo>
                        <a:pt x="144" y="105"/>
                      </a:lnTo>
                      <a:lnTo>
                        <a:pt x="146" y="105"/>
                      </a:lnTo>
                      <a:lnTo>
                        <a:pt x="148" y="103"/>
                      </a:lnTo>
                      <a:lnTo>
                        <a:pt x="150" y="101"/>
                      </a:lnTo>
                      <a:lnTo>
                        <a:pt x="153" y="98"/>
                      </a:lnTo>
                      <a:lnTo>
                        <a:pt x="155" y="98"/>
                      </a:lnTo>
                      <a:lnTo>
                        <a:pt x="159" y="96"/>
                      </a:lnTo>
                      <a:lnTo>
                        <a:pt x="159" y="94"/>
                      </a:lnTo>
                      <a:lnTo>
                        <a:pt x="161" y="94"/>
                      </a:lnTo>
                      <a:lnTo>
                        <a:pt x="163" y="92"/>
                      </a:lnTo>
                      <a:lnTo>
                        <a:pt x="167" y="92"/>
                      </a:lnTo>
                      <a:lnTo>
                        <a:pt x="171" y="92"/>
                      </a:lnTo>
                      <a:lnTo>
                        <a:pt x="175" y="88"/>
                      </a:lnTo>
                      <a:lnTo>
                        <a:pt x="176" y="88"/>
                      </a:lnTo>
                      <a:lnTo>
                        <a:pt x="180" y="88"/>
                      </a:lnTo>
                      <a:lnTo>
                        <a:pt x="180" y="88"/>
                      </a:lnTo>
                      <a:lnTo>
                        <a:pt x="184" y="88"/>
                      </a:lnTo>
                      <a:lnTo>
                        <a:pt x="186" y="88"/>
                      </a:lnTo>
                      <a:close/>
                    </a:path>
                  </a:pathLst>
                </a:custGeom>
                <a:solidFill>
                  <a:srgbClr val="2B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1" name="Freeform 32"/>
                <p:cNvSpPr>
                  <a:spLocks noChangeAspect="1" noEditPoints="1"/>
                </p:cNvSpPr>
                <p:nvPr/>
              </p:nvSpPr>
              <p:spPr bwMode="auto">
                <a:xfrm>
                  <a:off x="2321" y="1100"/>
                  <a:ext cx="375" cy="297"/>
                </a:xfrm>
                <a:custGeom>
                  <a:avLst/>
                  <a:gdLst/>
                  <a:ahLst/>
                  <a:cxnLst>
                    <a:cxn ang="0">
                      <a:pos x="44" y="217"/>
                    </a:cxn>
                    <a:cxn ang="0">
                      <a:pos x="108" y="232"/>
                    </a:cxn>
                    <a:cxn ang="0">
                      <a:pos x="125" y="211"/>
                    </a:cxn>
                    <a:cxn ang="0">
                      <a:pos x="115" y="198"/>
                    </a:cxn>
                    <a:cxn ang="0">
                      <a:pos x="109" y="186"/>
                    </a:cxn>
                    <a:cxn ang="0">
                      <a:pos x="104" y="171"/>
                    </a:cxn>
                    <a:cxn ang="0">
                      <a:pos x="102" y="159"/>
                    </a:cxn>
                    <a:cxn ang="0">
                      <a:pos x="102" y="142"/>
                    </a:cxn>
                    <a:cxn ang="0">
                      <a:pos x="104" y="129"/>
                    </a:cxn>
                    <a:cxn ang="0">
                      <a:pos x="109" y="111"/>
                    </a:cxn>
                    <a:cxn ang="0">
                      <a:pos x="115" y="100"/>
                    </a:cxn>
                    <a:cxn ang="0">
                      <a:pos x="125" y="86"/>
                    </a:cxn>
                    <a:cxn ang="0">
                      <a:pos x="108" y="67"/>
                    </a:cxn>
                    <a:cxn ang="0">
                      <a:pos x="0" y="38"/>
                    </a:cxn>
                    <a:cxn ang="0">
                      <a:pos x="152" y="67"/>
                    </a:cxn>
                    <a:cxn ang="0">
                      <a:pos x="169" y="61"/>
                    </a:cxn>
                    <a:cxn ang="0">
                      <a:pos x="184" y="59"/>
                    </a:cxn>
                    <a:cxn ang="0">
                      <a:pos x="198" y="59"/>
                    </a:cxn>
                    <a:cxn ang="0">
                      <a:pos x="215" y="61"/>
                    </a:cxn>
                    <a:cxn ang="0">
                      <a:pos x="326" y="27"/>
                    </a:cxn>
                    <a:cxn ang="0">
                      <a:pos x="276" y="54"/>
                    </a:cxn>
                    <a:cxn ang="0">
                      <a:pos x="253" y="77"/>
                    </a:cxn>
                    <a:cxn ang="0">
                      <a:pos x="251" y="86"/>
                    </a:cxn>
                    <a:cxn ang="0">
                      <a:pos x="263" y="100"/>
                    </a:cxn>
                    <a:cxn ang="0">
                      <a:pos x="267" y="115"/>
                    </a:cxn>
                    <a:cxn ang="0">
                      <a:pos x="272" y="131"/>
                    </a:cxn>
                    <a:cxn ang="0">
                      <a:pos x="276" y="146"/>
                    </a:cxn>
                    <a:cxn ang="0">
                      <a:pos x="276" y="161"/>
                    </a:cxn>
                    <a:cxn ang="0">
                      <a:pos x="271" y="177"/>
                    </a:cxn>
                    <a:cxn ang="0">
                      <a:pos x="265" y="192"/>
                    </a:cxn>
                    <a:cxn ang="0">
                      <a:pos x="253" y="207"/>
                    </a:cxn>
                    <a:cxn ang="0">
                      <a:pos x="251" y="219"/>
                    </a:cxn>
                    <a:cxn ang="0">
                      <a:pos x="272" y="242"/>
                    </a:cxn>
                    <a:cxn ang="0">
                      <a:pos x="326" y="296"/>
                    </a:cxn>
                    <a:cxn ang="0">
                      <a:pos x="215" y="234"/>
                    </a:cxn>
                    <a:cxn ang="0">
                      <a:pos x="202" y="240"/>
                    </a:cxn>
                    <a:cxn ang="0">
                      <a:pos x="184" y="240"/>
                    </a:cxn>
                    <a:cxn ang="0">
                      <a:pos x="171" y="236"/>
                    </a:cxn>
                    <a:cxn ang="0">
                      <a:pos x="156" y="232"/>
                    </a:cxn>
                    <a:cxn ang="0">
                      <a:pos x="194" y="90"/>
                    </a:cxn>
                    <a:cxn ang="0">
                      <a:pos x="211" y="94"/>
                    </a:cxn>
                    <a:cxn ang="0">
                      <a:pos x="226" y="104"/>
                    </a:cxn>
                    <a:cxn ang="0">
                      <a:pos x="236" y="117"/>
                    </a:cxn>
                    <a:cxn ang="0">
                      <a:pos x="246" y="132"/>
                    </a:cxn>
                    <a:cxn ang="0">
                      <a:pos x="246" y="154"/>
                    </a:cxn>
                    <a:cxn ang="0">
                      <a:pos x="242" y="171"/>
                    </a:cxn>
                    <a:cxn ang="0">
                      <a:pos x="234" y="186"/>
                    </a:cxn>
                    <a:cxn ang="0">
                      <a:pos x="221" y="198"/>
                    </a:cxn>
                    <a:cxn ang="0">
                      <a:pos x="207" y="207"/>
                    </a:cxn>
                    <a:cxn ang="0">
                      <a:pos x="188" y="209"/>
                    </a:cxn>
                    <a:cxn ang="0">
                      <a:pos x="171" y="207"/>
                    </a:cxn>
                    <a:cxn ang="0">
                      <a:pos x="156" y="198"/>
                    </a:cxn>
                    <a:cxn ang="0">
                      <a:pos x="142" y="186"/>
                    </a:cxn>
                    <a:cxn ang="0">
                      <a:pos x="134" y="171"/>
                    </a:cxn>
                    <a:cxn ang="0">
                      <a:pos x="129" y="154"/>
                    </a:cxn>
                    <a:cxn ang="0">
                      <a:pos x="133" y="132"/>
                    </a:cxn>
                    <a:cxn ang="0">
                      <a:pos x="140" y="117"/>
                    </a:cxn>
                    <a:cxn ang="0">
                      <a:pos x="152" y="104"/>
                    </a:cxn>
                    <a:cxn ang="0">
                      <a:pos x="163" y="94"/>
                    </a:cxn>
                    <a:cxn ang="0">
                      <a:pos x="179" y="90"/>
                    </a:cxn>
                  </a:cxnLst>
                  <a:rect l="0" t="0" r="r" b="b"/>
                  <a:pathLst>
                    <a:path w="372" h="296">
                      <a:moveTo>
                        <a:pt x="148" y="229"/>
                      </a:moveTo>
                      <a:lnTo>
                        <a:pt x="111" y="271"/>
                      </a:lnTo>
                      <a:lnTo>
                        <a:pt x="44" y="271"/>
                      </a:lnTo>
                      <a:lnTo>
                        <a:pt x="44" y="296"/>
                      </a:lnTo>
                      <a:lnTo>
                        <a:pt x="0" y="259"/>
                      </a:lnTo>
                      <a:lnTo>
                        <a:pt x="44" y="217"/>
                      </a:lnTo>
                      <a:lnTo>
                        <a:pt x="44" y="246"/>
                      </a:lnTo>
                      <a:lnTo>
                        <a:pt x="94" y="246"/>
                      </a:lnTo>
                      <a:lnTo>
                        <a:pt x="94" y="242"/>
                      </a:lnTo>
                      <a:lnTo>
                        <a:pt x="96" y="240"/>
                      </a:lnTo>
                      <a:lnTo>
                        <a:pt x="102" y="236"/>
                      </a:lnTo>
                      <a:lnTo>
                        <a:pt x="108" y="232"/>
                      </a:lnTo>
                      <a:lnTo>
                        <a:pt x="111" y="229"/>
                      </a:lnTo>
                      <a:lnTo>
                        <a:pt x="117" y="223"/>
                      </a:lnTo>
                      <a:lnTo>
                        <a:pt x="121" y="219"/>
                      </a:lnTo>
                      <a:lnTo>
                        <a:pt x="121" y="217"/>
                      </a:lnTo>
                      <a:lnTo>
                        <a:pt x="125" y="215"/>
                      </a:lnTo>
                      <a:lnTo>
                        <a:pt x="125" y="211"/>
                      </a:lnTo>
                      <a:lnTo>
                        <a:pt x="121" y="209"/>
                      </a:lnTo>
                      <a:lnTo>
                        <a:pt x="121" y="207"/>
                      </a:lnTo>
                      <a:lnTo>
                        <a:pt x="121" y="207"/>
                      </a:lnTo>
                      <a:lnTo>
                        <a:pt x="121" y="204"/>
                      </a:lnTo>
                      <a:lnTo>
                        <a:pt x="117" y="202"/>
                      </a:lnTo>
                      <a:lnTo>
                        <a:pt x="115" y="198"/>
                      </a:lnTo>
                      <a:lnTo>
                        <a:pt x="115" y="196"/>
                      </a:lnTo>
                      <a:lnTo>
                        <a:pt x="115" y="194"/>
                      </a:lnTo>
                      <a:lnTo>
                        <a:pt x="111" y="194"/>
                      </a:lnTo>
                      <a:lnTo>
                        <a:pt x="111" y="192"/>
                      </a:lnTo>
                      <a:lnTo>
                        <a:pt x="109" y="190"/>
                      </a:lnTo>
                      <a:lnTo>
                        <a:pt x="109" y="186"/>
                      </a:lnTo>
                      <a:lnTo>
                        <a:pt x="108" y="184"/>
                      </a:lnTo>
                      <a:lnTo>
                        <a:pt x="108" y="181"/>
                      </a:lnTo>
                      <a:lnTo>
                        <a:pt x="104" y="179"/>
                      </a:lnTo>
                      <a:lnTo>
                        <a:pt x="104" y="177"/>
                      </a:lnTo>
                      <a:lnTo>
                        <a:pt x="104" y="173"/>
                      </a:lnTo>
                      <a:lnTo>
                        <a:pt x="104" y="171"/>
                      </a:lnTo>
                      <a:lnTo>
                        <a:pt x="104" y="167"/>
                      </a:lnTo>
                      <a:lnTo>
                        <a:pt x="102" y="167"/>
                      </a:lnTo>
                      <a:lnTo>
                        <a:pt x="102" y="165"/>
                      </a:lnTo>
                      <a:lnTo>
                        <a:pt x="102" y="163"/>
                      </a:lnTo>
                      <a:lnTo>
                        <a:pt x="102" y="161"/>
                      </a:lnTo>
                      <a:lnTo>
                        <a:pt x="102" y="159"/>
                      </a:lnTo>
                      <a:lnTo>
                        <a:pt x="102" y="156"/>
                      </a:lnTo>
                      <a:lnTo>
                        <a:pt x="102" y="154"/>
                      </a:lnTo>
                      <a:lnTo>
                        <a:pt x="102" y="150"/>
                      </a:lnTo>
                      <a:lnTo>
                        <a:pt x="102" y="148"/>
                      </a:lnTo>
                      <a:lnTo>
                        <a:pt x="102" y="146"/>
                      </a:lnTo>
                      <a:lnTo>
                        <a:pt x="102" y="142"/>
                      </a:lnTo>
                      <a:lnTo>
                        <a:pt x="102" y="140"/>
                      </a:lnTo>
                      <a:lnTo>
                        <a:pt x="102" y="138"/>
                      </a:lnTo>
                      <a:lnTo>
                        <a:pt x="102" y="134"/>
                      </a:lnTo>
                      <a:lnTo>
                        <a:pt x="102" y="132"/>
                      </a:lnTo>
                      <a:lnTo>
                        <a:pt x="102" y="131"/>
                      </a:lnTo>
                      <a:lnTo>
                        <a:pt x="104" y="129"/>
                      </a:lnTo>
                      <a:lnTo>
                        <a:pt x="104" y="125"/>
                      </a:lnTo>
                      <a:lnTo>
                        <a:pt x="104" y="123"/>
                      </a:lnTo>
                      <a:lnTo>
                        <a:pt x="104" y="121"/>
                      </a:lnTo>
                      <a:lnTo>
                        <a:pt x="108" y="117"/>
                      </a:lnTo>
                      <a:lnTo>
                        <a:pt x="108" y="115"/>
                      </a:lnTo>
                      <a:lnTo>
                        <a:pt x="109" y="111"/>
                      </a:lnTo>
                      <a:lnTo>
                        <a:pt x="109" y="109"/>
                      </a:lnTo>
                      <a:lnTo>
                        <a:pt x="109" y="107"/>
                      </a:lnTo>
                      <a:lnTo>
                        <a:pt x="111" y="107"/>
                      </a:lnTo>
                      <a:lnTo>
                        <a:pt x="111" y="104"/>
                      </a:lnTo>
                      <a:lnTo>
                        <a:pt x="115" y="102"/>
                      </a:lnTo>
                      <a:lnTo>
                        <a:pt x="115" y="100"/>
                      </a:lnTo>
                      <a:lnTo>
                        <a:pt x="117" y="98"/>
                      </a:lnTo>
                      <a:lnTo>
                        <a:pt x="117" y="94"/>
                      </a:lnTo>
                      <a:lnTo>
                        <a:pt x="121" y="94"/>
                      </a:lnTo>
                      <a:lnTo>
                        <a:pt x="121" y="92"/>
                      </a:lnTo>
                      <a:lnTo>
                        <a:pt x="121" y="90"/>
                      </a:lnTo>
                      <a:lnTo>
                        <a:pt x="125" y="86"/>
                      </a:lnTo>
                      <a:lnTo>
                        <a:pt x="125" y="84"/>
                      </a:lnTo>
                      <a:lnTo>
                        <a:pt x="121" y="81"/>
                      </a:lnTo>
                      <a:lnTo>
                        <a:pt x="121" y="79"/>
                      </a:lnTo>
                      <a:lnTo>
                        <a:pt x="117" y="77"/>
                      </a:lnTo>
                      <a:lnTo>
                        <a:pt x="111" y="71"/>
                      </a:lnTo>
                      <a:lnTo>
                        <a:pt x="108" y="67"/>
                      </a:lnTo>
                      <a:lnTo>
                        <a:pt x="102" y="61"/>
                      </a:lnTo>
                      <a:lnTo>
                        <a:pt x="96" y="57"/>
                      </a:lnTo>
                      <a:lnTo>
                        <a:pt x="94" y="54"/>
                      </a:lnTo>
                      <a:lnTo>
                        <a:pt x="44" y="54"/>
                      </a:lnTo>
                      <a:lnTo>
                        <a:pt x="44" y="79"/>
                      </a:lnTo>
                      <a:lnTo>
                        <a:pt x="0" y="38"/>
                      </a:lnTo>
                      <a:lnTo>
                        <a:pt x="44" y="0"/>
                      </a:lnTo>
                      <a:lnTo>
                        <a:pt x="44" y="27"/>
                      </a:lnTo>
                      <a:lnTo>
                        <a:pt x="111" y="29"/>
                      </a:lnTo>
                      <a:lnTo>
                        <a:pt x="148" y="69"/>
                      </a:lnTo>
                      <a:lnTo>
                        <a:pt x="152" y="67"/>
                      </a:lnTo>
                      <a:lnTo>
                        <a:pt x="152" y="67"/>
                      </a:lnTo>
                      <a:lnTo>
                        <a:pt x="156" y="63"/>
                      </a:lnTo>
                      <a:lnTo>
                        <a:pt x="157" y="63"/>
                      </a:lnTo>
                      <a:lnTo>
                        <a:pt x="159" y="63"/>
                      </a:lnTo>
                      <a:lnTo>
                        <a:pt x="163" y="61"/>
                      </a:lnTo>
                      <a:lnTo>
                        <a:pt x="165" y="61"/>
                      </a:lnTo>
                      <a:lnTo>
                        <a:pt x="169" y="61"/>
                      </a:lnTo>
                      <a:lnTo>
                        <a:pt x="171" y="59"/>
                      </a:lnTo>
                      <a:lnTo>
                        <a:pt x="173" y="59"/>
                      </a:lnTo>
                      <a:lnTo>
                        <a:pt x="177" y="59"/>
                      </a:lnTo>
                      <a:lnTo>
                        <a:pt x="179" y="59"/>
                      </a:lnTo>
                      <a:lnTo>
                        <a:pt x="180" y="59"/>
                      </a:lnTo>
                      <a:lnTo>
                        <a:pt x="184" y="59"/>
                      </a:lnTo>
                      <a:lnTo>
                        <a:pt x="184" y="59"/>
                      </a:lnTo>
                      <a:lnTo>
                        <a:pt x="188" y="59"/>
                      </a:lnTo>
                      <a:lnTo>
                        <a:pt x="190" y="59"/>
                      </a:lnTo>
                      <a:lnTo>
                        <a:pt x="194" y="59"/>
                      </a:lnTo>
                      <a:lnTo>
                        <a:pt x="196" y="59"/>
                      </a:lnTo>
                      <a:lnTo>
                        <a:pt x="198" y="59"/>
                      </a:lnTo>
                      <a:lnTo>
                        <a:pt x="202" y="59"/>
                      </a:lnTo>
                      <a:lnTo>
                        <a:pt x="203" y="59"/>
                      </a:lnTo>
                      <a:lnTo>
                        <a:pt x="207" y="59"/>
                      </a:lnTo>
                      <a:lnTo>
                        <a:pt x="209" y="61"/>
                      </a:lnTo>
                      <a:lnTo>
                        <a:pt x="211" y="61"/>
                      </a:lnTo>
                      <a:lnTo>
                        <a:pt x="215" y="61"/>
                      </a:lnTo>
                      <a:lnTo>
                        <a:pt x="215" y="63"/>
                      </a:lnTo>
                      <a:lnTo>
                        <a:pt x="219" y="63"/>
                      </a:lnTo>
                      <a:lnTo>
                        <a:pt x="221" y="63"/>
                      </a:lnTo>
                      <a:lnTo>
                        <a:pt x="225" y="67"/>
                      </a:lnTo>
                      <a:lnTo>
                        <a:pt x="259" y="29"/>
                      </a:lnTo>
                      <a:lnTo>
                        <a:pt x="326" y="27"/>
                      </a:lnTo>
                      <a:lnTo>
                        <a:pt x="326" y="0"/>
                      </a:lnTo>
                      <a:lnTo>
                        <a:pt x="372" y="38"/>
                      </a:lnTo>
                      <a:lnTo>
                        <a:pt x="328" y="79"/>
                      </a:lnTo>
                      <a:lnTo>
                        <a:pt x="328" y="54"/>
                      </a:lnTo>
                      <a:lnTo>
                        <a:pt x="278" y="54"/>
                      </a:lnTo>
                      <a:lnTo>
                        <a:pt x="276" y="54"/>
                      </a:lnTo>
                      <a:lnTo>
                        <a:pt x="272" y="57"/>
                      </a:lnTo>
                      <a:lnTo>
                        <a:pt x="271" y="59"/>
                      </a:lnTo>
                      <a:lnTo>
                        <a:pt x="265" y="63"/>
                      </a:lnTo>
                      <a:lnTo>
                        <a:pt x="259" y="69"/>
                      </a:lnTo>
                      <a:lnTo>
                        <a:pt x="257" y="73"/>
                      </a:lnTo>
                      <a:lnTo>
                        <a:pt x="253" y="77"/>
                      </a:lnTo>
                      <a:lnTo>
                        <a:pt x="251" y="79"/>
                      </a:lnTo>
                      <a:lnTo>
                        <a:pt x="249" y="81"/>
                      </a:lnTo>
                      <a:lnTo>
                        <a:pt x="248" y="81"/>
                      </a:lnTo>
                      <a:lnTo>
                        <a:pt x="249" y="84"/>
                      </a:lnTo>
                      <a:lnTo>
                        <a:pt x="249" y="86"/>
                      </a:lnTo>
                      <a:lnTo>
                        <a:pt x="251" y="86"/>
                      </a:lnTo>
                      <a:lnTo>
                        <a:pt x="251" y="90"/>
                      </a:lnTo>
                      <a:lnTo>
                        <a:pt x="253" y="92"/>
                      </a:lnTo>
                      <a:lnTo>
                        <a:pt x="257" y="92"/>
                      </a:lnTo>
                      <a:lnTo>
                        <a:pt x="257" y="94"/>
                      </a:lnTo>
                      <a:lnTo>
                        <a:pt x="259" y="98"/>
                      </a:lnTo>
                      <a:lnTo>
                        <a:pt x="263" y="100"/>
                      </a:lnTo>
                      <a:lnTo>
                        <a:pt x="263" y="102"/>
                      </a:lnTo>
                      <a:lnTo>
                        <a:pt x="263" y="104"/>
                      </a:lnTo>
                      <a:lnTo>
                        <a:pt x="265" y="107"/>
                      </a:lnTo>
                      <a:lnTo>
                        <a:pt x="267" y="109"/>
                      </a:lnTo>
                      <a:lnTo>
                        <a:pt x="267" y="111"/>
                      </a:lnTo>
                      <a:lnTo>
                        <a:pt x="267" y="115"/>
                      </a:lnTo>
                      <a:lnTo>
                        <a:pt x="271" y="117"/>
                      </a:lnTo>
                      <a:lnTo>
                        <a:pt x="271" y="121"/>
                      </a:lnTo>
                      <a:lnTo>
                        <a:pt x="271" y="123"/>
                      </a:lnTo>
                      <a:lnTo>
                        <a:pt x="272" y="125"/>
                      </a:lnTo>
                      <a:lnTo>
                        <a:pt x="272" y="129"/>
                      </a:lnTo>
                      <a:lnTo>
                        <a:pt x="272" y="131"/>
                      </a:lnTo>
                      <a:lnTo>
                        <a:pt x="272" y="132"/>
                      </a:lnTo>
                      <a:lnTo>
                        <a:pt x="272" y="134"/>
                      </a:lnTo>
                      <a:lnTo>
                        <a:pt x="276" y="138"/>
                      </a:lnTo>
                      <a:lnTo>
                        <a:pt x="276" y="140"/>
                      </a:lnTo>
                      <a:lnTo>
                        <a:pt x="276" y="142"/>
                      </a:lnTo>
                      <a:lnTo>
                        <a:pt x="276" y="146"/>
                      </a:lnTo>
                      <a:lnTo>
                        <a:pt x="276" y="148"/>
                      </a:lnTo>
                      <a:lnTo>
                        <a:pt x="276" y="150"/>
                      </a:lnTo>
                      <a:lnTo>
                        <a:pt x="276" y="154"/>
                      </a:lnTo>
                      <a:lnTo>
                        <a:pt x="276" y="156"/>
                      </a:lnTo>
                      <a:lnTo>
                        <a:pt x="276" y="159"/>
                      </a:lnTo>
                      <a:lnTo>
                        <a:pt x="276" y="161"/>
                      </a:lnTo>
                      <a:lnTo>
                        <a:pt x="272" y="163"/>
                      </a:lnTo>
                      <a:lnTo>
                        <a:pt x="272" y="165"/>
                      </a:lnTo>
                      <a:lnTo>
                        <a:pt x="272" y="167"/>
                      </a:lnTo>
                      <a:lnTo>
                        <a:pt x="272" y="171"/>
                      </a:lnTo>
                      <a:lnTo>
                        <a:pt x="272" y="173"/>
                      </a:lnTo>
                      <a:lnTo>
                        <a:pt x="271" y="177"/>
                      </a:lnTo>
                      <a:lnTo>
                        <a:pt x="271" y="179"/>
                      </a:lnTo>
                      <a:lnTo>
                        <a:pt x="271" y="181"/>
                      </a:lnTo>
                      <a:lnTo>
                        <a:pt x="267" y="184"/>
                      </a:lnTo>
                      <a:lnTo>
                        <a:pt x="267" y="186"/>
                      </a:lnTo>
                      <a:lnTo>
                        <a:pt x="267" y="190"/>
                      </a:lnTo>
                      <a:lnTo>
                        <a:pt x="265" y="192"/>
                      </a:lnTo>
                      <a:lnTo>
                        <a:pt x="263" y="194"/>
                      </a:lnTo>
                      <a:lnTo>
                        <a:pt x="263" y="196"/>
                      </a:lnTo>
                      <a:lnTo>
                        <a:pt x="259" y="198"/>
                      </a:lnTo>
                      <a:lnTo>
                        <a:pt x="259" y="202"/>
                      </a:lnTo>
                      <a:lnTo>
                        <a:pt x="257" y="204"/>
                      </a:lnTo>
                      <a:lnTo>
                        <a:pt x="253" y="207"/>
                      </a:lnTo>
                      <a:lnTo>
                        <a:pt x="251" y="209"/>
                      </a:lnTo>
                      <a:lnTo>
                        <a:pt x="249" y="211"/>
                      </a:lnTo>
                      <a:lnTo>
                        <a:pt x="249" y="215"/>
                      </a:lnTo>
                      <a:lnTo>
                        <a:pt x="248" y="215"/>
                      </a:lnTo>
                      <a:lnTo>
                        <a:pt x="249" y="217"/>
                      </a:lnTo>
                      <a:lnTo>
                        <a:pt x="251" y="219"/>
                      </a:lnTo>
                      <a:lnTo>
                        <a:pt x="253" y="223"/>
                      </a:lnTo>
                      <a:lnTo>
                        <a:pt x="257" y="225"/>
                      </a:lnTo>
                      <a:lnTo>
                        <a:pt x="259" y="229"/>
                      </a:lnTo>
                      <a:lnTo>
                        <a:pt x="265" y="234"/>
                      </a:lnTo>
                      <a:lnTo>
                        <a:pt x="271" y="236"/>
                      </a:lnTo>
                      <a:lnTo>
                        <a:pt x="272" y="242"/>
                      </a:lnTo>
                      <a:lnTo>
                        <a:pt x="276" y="246"/>
                      </a:lnTo>
                      <a:lnTo>
                        <a:pt x="278" y="246"/>
                      </a:lnTo>
                      <a:lnTo>
                        <a:pt x="328" y="246"/>
                      </a:lnTo>
                      <a:lnTo>
                        <a:pt x="328" y="217"/>
                      </a:lnTo>
                      <a:lnTo>
                        <a:pt x="372" y="259"/>
                      </a:lnTo>
                      <a:lnTo>
                        <a:pt x="326" y="296"/>
                      </a:lnTo>
                      <a:lnTo>
                        <a:pt x="326" y="271"/>
                      </a:lnTo>
                      <a:lnTo>
                        <a:pt x="259" y="271"/>
                      </a:lnTo>
                      <a:lnTo>
                        <a:pt x="225" y="232"/>
                      </a:lnTo>
                      <a:lnTo>
                        <a:pt x="221" y="232"/>
                      </a:lnTo>
                      <a:lnTo>
                        <a:pt x="219" y="234"/>
                      </a:lnTo>
                      <a:lnTo>
                        <a:pt x="215" y="234"/>
                      </a:lnTo>
                      <a:lnTo>
                        <a:pt x="215" y="234"/>
                      </a:lnTo>
                      <a:lnTo>
                        <a:pt x="211" y="236"/>
                      </a:lnTo>
                      <a:lnTo>
                        <a:pt x="209" y="236"/>
                      </a:lnTo>
                      <a:lnTo>
                        <a:pt x="207" y="236"/>
                      </a:lnTo>
                      <a:lnTo>
                        <a:pt x="203" y="236"/>
                      </a:lnTo>
                      <a:lnTo>
                        <a:pt x="202" y="240"/>
                      </a:lnTo>
                      <a:lnTo>
                        <a:pt x="198" y="240"/>
                      </a:lnTo>
                      <a:lnTo>
                        <a:pt x="196" y="240"/>
                      </a:lnTo>
                      <a:lnTo>
                        <a:pt x="194" y="240"/>
                      </a:lnTo>
                      <a:lnTo>
                        <a:pt x="190" y="240"/>
                      </a:lnTo>
                      <a:lnTo>
                        <a:pt x="188" y="240"/>
                      </a:lnTo>
                      <a:lnTo>
                        <a:pt x="184" y="240"/>
                      </a:lnTo>
                      <a:lnTo>
                        <a:pt x="184" y="240"/>
                      </a:lnTo>
                      <a:lnTo>
                        <a:pt x="180" y="240"/>
                      </a:lnTo>
                      <a:lnTo>
                        <a:pt x="179" y="240"/>
                      </a:lnTo>
                      <a:lnTo>
                        <a:pt x="177" y="240"/>
                      </a:lnTo>
                      <a:lnTo>
                        <a:pt x="173" y="236"/>
                      </a:lnTo>
                      <a:lnTo>
                        <a:pt x="171" y="236"/>
                      </a:lnTo>
                      <a:lnTo>
                        <a:pt x="169" y="236"/>
                      </a:lnTo>
                      <a:lnTo>
                        <a:pt x="165" y="236"/>
                      </a:lnTo>
                      <a:lnTo>
                        <a:pt x="163" y="234"/>
                      </a:lnTo>
                      <a:lnTo>
                        <a:pt x="159" y="234"/>
                      </a:lnTo>
                      <a:lnTo>
                        <a:pt x="157" y="234"/>
                      </a:lnTo>
                      <a:lnTo>
                        <a:pt x="156" y="232"/>
                      </a:lnTo>
                      <a:lnTo>
                        <a:pt x="152" y="232"/>
                      </a:lnTo>
                      <a:lnTo>
                        <a:pt x="152" y="229"/>
                      </a:lnTo>
                      <a:lnTo>
                        <a:pt x="148" y="229"/>
                      </a:lnTo>
                      <a:close/>
                      <a:moveTo>
                        <a:pt x="188" y="90"/>
                      </a:moveTo>
                      <a:lnTo>
                        <a:pt x="190" y="90"/>
                      </a:lnTo>
                      <a:lnTo>
                        <a:pt x="194" y="90"/>
                      </a:lnTo>
                      <a:lnTo>
                        <a:pt x="196" y="90"/>
                      </a:lnTo>
                      <a:lnTo>
                        <a:pt x="198" y="90"/>
                      </a:lnTo>
                      <a:lnTo>
                        <a:pt x="203" y="90"/>
                      </a:lnTo>
                      <a:lnTo>
                        <a:pt x="207" y="92"/>
                      </a:lnTo>
                      <a:lnTo>
                        <a:pt x="209" y="92"/>
                      </a:lnTo>
                      <a:lnTo>
                        <a:pt x="211" y="94"/>
                      </a:lnTo>
                      <a:lnTo>
                        <a:pt x="215" y="94"/>
                      </a:lnTo>
                      <a:lnTo>
                        <a:pt x="215" y="98"/>
                      </a:lnTo>
                      <a:lnTo>
                        <a:pt x="219" y="98"/>
                      </a:lnTo>
                      <a:lnTo>
                        <a:pt x="221" y="100"/>
                      </a:lnTo>
                      <a:lnTo>
                        <a:pt x="225" y="102"/>
                      </a:lnTo>
                      <a:lnTo>
                        <a:pt x="226" y="104"/>
                      </a:lnTo>
                      <a:lnTo>
                        <a:pt x="228" y="107"/>
                      </a:lnTo>
                      <a:lnTo>
                        <a:pt x="232" y="107"/>
                      </a:lnTo>
                      <a:lnTo>
                        <a:pt x="232" y="109"/>
                      </a:lnTo>
                      <a:lnTo>
                        <a:pt x="234" y="111"/>
                      </a:lnTo>
                      <a:lnTo>
                        <a:pt x="236" y="115"/>
                      </a:lnTo>
                      <a:lnTo>
                        <a:pt x="236" y="117"/>
                      </a:lnTo>
                      <a:lnTo>
                        <a:pt x="240" y="121"/>
                      </a:lnTo>
                      <a:lnTo>
                        <a:pt x="240" y="123"/>
                      </a:lnTo>
                      <a:lnTo>
                        <a:pt x="242" y="125"/>
                      </a:lnTo>
                      <a:lnTo>
                        <a:pt x="242" y="129"/>
                      </a:lnTo>
                      <a:lnTo>
                        <a:pt x="242" y="131"/>
                      </a:lnTo>
                      <a:lnTo>
                        <a:pt x="246" y="132"/>
                      </a:lnTo>
                      <a:lnTo>
                        <a:pt x="246" y="138"/>
                      </a:lnTo>
                      <a:lnTo>
                        <a:pt x="246" y="140"/>
                      </a:lnTo>
                      <a:lnTo>
                        <a:pt x="246" y="142"/>
                      </a:lnTo>
                      <a:lnTo>
                        <a:pt x="246" y="146"/>
                      </a:lnTo>
                      <a:lnTo>
                        <a:pt x="246" y="148"/>
                      </a:lnTo>
                      <a:lnTo>
                        <a:pt x="246" y="154"/>
                      </a:lnTo>
                      <a:lnTo>
                        <a:pt x="246" y="156"/>
                      </a:lnTo>
                      <a:lnTo>
                        <a:pt x="246" y="159"/>
                      </a:lnTo>
                      <a:lnTo>
                        <a:pt x="246" y="161"/>
                      </a:lnTo>
                      <a:lnTo>
                        <a:pt x="246" y="163"/>
                      </a:lnTo>
                      <a:lnTo>
                        <a:pt x="242" y="165"/>
                      </a:lnTo>
                      <a:lnTo>
                        <a:pt x="242" y="171"/>
                      </a:lnTo>
                      <a:lnTo>
                        <a:pt x="242" y="173"/>
                      </a:lnTo>
                      <a:lnTo>
                        <a:pt x="240" y="177"/>
                      </a:lnTo>
                      <a:lnTo>
                        <a:pt x="240" y="179"/>
                      </a:lnTo>
                      <a:lnTo>
                        <a:pt x="236" y="181"/>
                      </a:lnTo>
                      <a:lnTo>
                        <a:pt x="236" y="184"/>
                      </a:lnTo>
                      <a:lnTo>
                        <a:pt x="234" y="186"/>
                      </a:lnTo>
                      <a:lnTo>
                        <a:pt x="232" y="190"/>
                      </a:lnTo>
                      <a:lnTo>
                        <a:pt x="228" y="192"/>
                      </a:lnTo>
                      <a:lnTo>
                        <a:pt x="226" y="194"/>
                      </a:lnTo>
                      <a:lnTo>
                        <a:pt x="225" y="196"/>
                      </a:lnTo>
                      <a:lnTo>
                        <a:pt x="221" y="196"/>
                      </a:lnTo>
                      <a:lnTo>
                        <a:pt x="221" y="198"/>
                      </a:lnTo>
                      <a:lnTo>
                        <a:pt x="219" y="198"/>
                      </a:lnTo>
                      <a:lnTo>
                        <a:pt x="215" y="202"/>
                      </a:lnTo>
                      <a:lnTo>
                        <a:pt x="215" y="204"/>
                      </a:lnTo>
                      <a:lnTo>
                        <a:pt x="211" y="204"/>
                      </a:lnTo>
                      <a:lnTo>
                        <a:pt x="209" y="204"/>
                      </a:lnTo>
                      <a:lnTo>
                        <a:pt x="207" y="207"/>
                      </a:lnTo>
                      <a:lnTo>
                        <a:pt x="203" y="207"/>
                      </a:lnTo>
                      <a:lnTo>
                        <a:pt x="198" y="207"/>
                      </a:lnTo>
                      <a:lnTo>
                        <a:pt x="196" y="209"/>
                      </a:lnTo>
                      <a:lnTo>
                        <a:pt x="194" y="209"/>
                      </a:lnTo>
                      <a:lnTo>
                        <a:pt x="190" y="209"/>
                      </a:lnTo>
                      <a:lnTo>
                        <a:pt x="188" y="209"/>
                      </a:lnTo>
                      <a:lnTo>
                        <a:pt x="184" y="209"/>
                      </a:lnTo>
                      <a:lnTo>
                        <a:pt x="184" y="209"/>
                      </a:lnTo>
                      <a:lnTo>
                        <a:pt x="179" y="209"/>
                      </a:lnTo>
                      <a:lnTo>
                        <a:pt x="177" y="207"/>
                      </a:lnTo>
                      <a:lnTo>
                        <a:pt x="173" y="207"/>
                      </a:lnTo>
                      <a:lnTo>
                        <a:pt x="171" y="207"/>
                      </a:lnTo>
                      <a:lnTo>
                        <a:pt x="169" y="204"/>
                      </a:lnTo>
                      <a:lnTo>
                        <a:pt x="165" y="204"/>
                      </a:lnTo>
                      <a:lnTo>
                        <a:pt x="163" y="204"/>
                      </a:lnTo>
                      <a:lnTo>
                        <a:pt x="159" y="202"/>
                      </a:lnTo>
                      <a:lnTo>
                        <a:pt x="157" y="198"/>
                      </a:lnTo>
                      <a:lnTo>
                        <a:pt x="156" y="198"/>
                      </a:lnTo>
                      <a:lnTo>
                        <a:pt x="152" y="196"/>
                      </a:lnTo>
                      <a:lnTo>
                        <a:pt x="152" y="194"/>
                      </a:lnTo>
                      <a:lnTo>
                        <a:pt x="148" y="192"/>
                      </a:lnTo>
                      <a:lnTo>
                        <a:pt x="146" y="190"/>
                      </a:lnTo>
                      <a:lnTo>
                        <a:pt x="142" y="190"/>
                      </a:lnTo>
                      <a:lnTo>
                        <a:pt x="142" y="186"/>
                      </a:lnTo>
                      <a:lnTo>
                        <a:pt x="140" y="184"/>
                      </a:lnTo>
                      <a:lnTo>
                        <a:pt x="140" y="181"/>
                      </a:lnTo>
                      <a:lnTo>
                        <a:pt x="138" y="179"/>
                      </a:lnTo>
                      <a:lnTo>
                        <a:pt x="134" y="177"/>
                      </a:lnTo>
                      <a:lnTo>
                        <a:pt x="134" y="173"/>
                      </a:lnTo>
                      <a:lnTo>
                        <a:pt x="134" y="171"/>
                      </a:lnTo>
                      <a:lnTo>
                        <a:pt x="133" y="165"/>
                      </a:lnTo>
                      <a:lnTo>
                        <a:pt x="133" y="163"/>
                      </a:lnTo>
                      <a:lnTo>
                        <a:pt x="133" y="161"/>
                      </a:lnTo>
                      <a:lnTo>
                        <a:pt x="133" y="159"/>
                      </a:lnTo>
                      <a:lnTo>
                        <a:pt x="129" y="156"/>
                      </a:lnTo>
                      <a:lnTo>
                        <a:pt x="129" y="154"/>
                      </a:lnTo>
                      <a:lnTo>
                        <a:pt x="129" y="148"/>
                      </a:lnTo>
                      <a:lnTo>
                        <a:pt x="129" y="146"/>
                      </a:lnTo>
                      <a:lnTo>
                        <a:pt x="129" y="142"/>
                      </a:lnTo>
                      <a:lnTo>
                        <a:pt x="133" y="140"/>
                      </a:lnTo>
                      <a:lnTo>
                        <a:pt x="133" y="138"/>
                      </a:lnTo>
                      <a:lnTo>
                        <a:pt x="133" y="132"/>
                      </a:lnTo>
                      <a:lnTo>
                        <a:pt x="133" y="131"/>
                      </a:lnTo>
                      <a:lnTo>
                        <a:pt x="134" y="129"/>
                      </a:lnTo>
                      <a:lnTo>
                        <a:pt x="134" y="125"/>
                      </a:lnTo>
                      <a:lnTo>
                        <a:pt x="134" y="123"/>
                      </a:lnTo>
                      <a:lnTo>
                        <a:pt x="138" y="121"/>
                      </a:lnTo>
                      <a:lnTo>
                        <a:pt x="140" y="117"/>
                      </a:lnTo>
                      <a:lnTo>
                        <a:pt x="140" y="115"/>
                      </a:lnTo>
                      <a:lnTo>
                        <a:pt x="142" y="111"/>
                      </a:lnTo>
                      <a:lnTo>
                        <a:pt x="142" y="109"/>
                      </a:lnTo>
                      <a:lnTo>
                        <a:pt x="146" y="107"/>
                      </a:lnTo>
                      <a:lnTo>
                        <a:pt x="148" y="107"/>
                      </a:lnTo>
                      <a:lnTo>
                        <a:pt x="152" y="104"/>
                      </a:lnTo>
                      <a:lnTo>
                        <a:pt x="152" y="102"/>
                      </a:lnTo>
                      <a:lnTo>
                        <a:pt x="152" y="100"/>
                      </a:lnTo>
                      <a:lnTo>
                        <a:pt x="156" y="100"/>
                      </a:lnTo>
                      <a:lnTo>
                        <a:pt x="157" y="98"/>
                      </a:lnTo>
                      <a:lnTo>
                        <a:pt x="159" y="98"/>
                      </a:lnTo>
                      <a:lnTo>
                        <a:pt x="163" y="94"/>
                      </a:lnTo>
                      <a:lnTo>
                        <a:pt x="165" y="94"/>
                      </a:lnTo>
                      <a:lnTo>
                        <a:pt x="169" y="92"/>
                      </a:lnTo>
                      <a:lnTo>
                        <a:pt x="171" y="92"/>
                      </a:lnTo>
                      <a:lnTo>
                        <a:pt x="173" y="90"/>
                      </a:lnTo>
                      <a:lnTo>
                        <a:pt x="177" y="90"/>
                      </a:lnTo>
                      <a:lnTo>
                        <a:pt x="179" y="90"/>
                      </a:lnTo>
                      <a:lnTo>
                        <a:pt x="184" y="90"/>
                      </a:lnTo>
                      <a:lnTo>
                        <a:pt x="184" y="90"/>
                      </a:lnTo>
                      <a:lnTo>
                        <a:pt x="188" y="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2" name="Freeform 33"/>
                <p:cNvSpPr>
                  <a:spLocks noChangeAspect="1" noEditPoints="1"/>
                </p:cNvSpPr>
                <p:nvPr/>
              </p:nvSpPr>
              <p:spPr bwMode="auto">
                <a:xfrm>
                  <a:off x="2325" y="1102"/>
                  <a:ext cx="373" cy="300"/>
                </a:xfrm>
                <a:custGeom>
                  <a:avLst/>
                  <a:gdLst/>
                  <a:ahLst/>
                  <a:cxnLst>
                    <a:cxn ang="0">
                      <a:pos x="44" y="217"/>
                    </a:cxn>
                    <a:cxn ang="0">
                      <a:pos x="105" y="230"/>
                    </a:cxn>
                    <a:cxn ang="0">
                      <a:pos x="125" y="211"/>
                    </a:cxn>
                    <a:cxn ang="0">
                      <a:pos x="115" y="198"/>
                    </a:cxn>
                    <a:cxn ang="0">
                      <a:pos x="107" y="186"/>
                    </a:cxn>
                    <a:cxn ang="0">
                      <a:pos x="102" y="171"/>
                    </a:cxn>
                    <a:cxn ang="0">
                      <a:pos x="100" y="155"/>
                    </a:cxn>
                    <a:cxn ang="0">
                      <a:pos x="100" y="140"/>
                    </a:cxn>
                    <a:cxn ang="0">
                      <a:pos x="102" y="125"/>
                    </a:cxn>
                    <a:cxn ang="0">
                      <a:pos x="107" y="111"/>
                    </a:cxn>
                    <a:cxn ang="0">
                      <a:pos x="115" y="98"/>
                    </a:cxn>
                    <a:cxn ang="0">
                      <a:pos x="123" y="86"/>
                    </a:cxn>
                    <a:cxn ang="0">
                      <a:pos x="111" y="71"/>
                    </a:cxn>
                    <a:cxn ang="0">
                      <a:pos x="44" y="53"/>
                    </a:cxn>
                    <a:cxn ang="0">
                      <a:pos x="146" y="67"/>
                    </a:cxn>
                    <a:cxn ang="0">
                      <a:pos x="161" y="61"/>
                    </a:cxn>
                    <a:cxn ang="0">
                      <a:pos x="176" y="57"/>
                    </a:cxn>
                    <a:cxn ang="0">
                      <a:pos x="192" y="57"/>
                    </a:cxn>
                    <a:cxn ang="0">
                      <a:pos x="207" y="57"/>
                    </a:cxn>
                    <a:cxn ang="0">
                      <a:pos x="222" y="65"/>
                    </a:cxn>
                    <a:cxn ang="0">
                      <a:pos x="326" y="78"/>
                    </a:cxn>
                    <a:cxn ang="0">
                      <a:pos x="261" y="67"/>
                    </a:cxn>
                    <a:cxn ang="0">
                      <a:pos x="247" y="84"/>
                    </a:cxn>
                    <a:cxn ang="0">
                      <a:pos x="255" y="94"/>
                    </a:cxn>
                    <a:cxn ang="0">
                      <a:pos x="265" y="109"/>
                    </a:cxn>
                    <a:cxn ang="0">
                      <a:pos x="270" y="125"/>
                    </a:cxn>
                    <a:cxn ang="0">
                      <a:pos x="274" y="140"/>
                    </a:cxn>
                    <a:cxn ang="0">
                      <a:pos x="274" y="155"/>
                    </a:cxn>
                    <a:cxn ang="0">
                      <a:pos x="270" y="171"/>
                    </a:cxn>
                    <a:cxn ang="0">
                      <a:pos x="265" y="186"/>
                    </a:cxn>
                    <a:cxn ang="0">
                      <a:pos x="257" y="198"/>
                    </a:cxn>
                    <a:cxn ang="0">
                      <a:pos x="247" y="211"/>
                    </a:cxn>
                    <a:cxn ang="0">
                      <a:pos x="261" y="226"/>
                    </a:cxn>
                    <a:cxn ang="0">
                      <a:pos x="326" y="244"/>
                    </a:cxn>
                    <a:cxn ang="0">
                      <a:pos x="224" y="228"/>
                    </a:cxn>
                    <a:cxn ang="0">
                      <a:pos x="209" y="234"/>
                    </a:cxn>
                    <a:cxn ang="0">
                      <a:pos x="198" y="236"/>
                    </a:cxn>
                    <a:cxn ang="0">
                      <a:pos x="180" y="238"/>
                    </a:cxn>
                    <a:cxn ang="0">
                      <a:pos x="167" y="236"/>
                    </a:cxn>
                    <a:cxn ang="0">
                      <a:pos x="150" y="228"/>
                    </a:cxn>
                    <a:cxn ang="0">
                      <a:pos x="198" y="88"/>
                    </a:cxn>
                    <a:cxn ang="0">
                      <a:pos x="211" y="94"/>
                    </a:cxn>
                    <a:cxn ang="0">
                      <a:pos x="224" y="103"/>
                    </a:cxn>
                    <a:cxn ang="0">
                      <a:pos x="236" y="117"/>
                    </a:cxn>
                    <a:cxn ang="0">
                      <a:pos x="244" y="130"/>
                    </a:cxn>
                    <a:cxn ang="0">
                      <a:pos x="244" y="150"/>
                    </a:cxn>
                    <a:cxn ang="0">
                      <a:pos x="240" y="167"/>
                    </a:cxn>
                    <a:cxn ang="0">
                      <a:pos x="232" y="182"/>
                    </a:cxn>
                    <a:cxn ang="0">
                      <a:pos x="222" y="196"/>
                    </a:cxn>
                    <a:cxn ang="0">
                      <a:pos x="207" y="203"/>
                    </a:cxn>
                    <a:cxn ang="0">
                      <a:pos x="188" y="209"/>
                    </a:cxn>
                    <a:cxn ang="0">
                      <a:pos x="175" y="205"/>
                    </a:cxn>
                    <a:cxn ang="0">
                      <a:pos x="159" y="198"/>
                    </a:cxn>
                    <a:cxn ang="0">
                      <a:pos x="144" y="188"/>
                    </a:cxn>
                    <a:cxn ang="0">
                      <a:pos x="136" y="173"/>
                    </a:cxn>
                    <a:cxn ang="0">
                      <a:pos x="130" y="157"/>
                    </a:cxn>
                    <a:cxn ang="0">
                      <a:pos x="130" y="140"/>
                    </a:cxn>
                    <a:cxn ang="0">
                      <a:pos x="136" y="123"/>
                    </a:cxn>
                    <a:cxn ang="0">
                      <a:pos x="144" y="105"/>
                    </a:cxn>
                    <a:cxn ang="0">
                      <a:pos x="159" y="96"/>
                    </a:cxn>
                    <a:cxn ang="0">
                      <a:pos x="175" y="88"/>
                    </a:cxn>
                  </a:cxnLst>
                  <a:rect l="0" t="0" r="r" b="b"/>
                  <a:pathLst>
                    <a:path w="370" h="294">
                      <a:moveTo>
                        <a:pt x="146" y="228"/>
                      </a:moveTo>
                      <a:lnTo>
                        <a:pt x="111" y="267"/>
                      </a:lnTo>
                      <a:lnTo>
                        <a:pt x="44" y="269"/>
                      </a:lnTo>
                      <a:lnTo>
                        <a:pt x="44" y="294"/>
                      </a:lnTo>
                      <a:lnTo>
                        <a:pt x="0" y="255"/>
                      </a:lnTo>
                      <a:lnTo>
                        <a:pt x="44" y="217"/>
                      </a:lnTo>
                      <a:lnTo>
                        <a:pt x="44" y="244"/>
                      </a:lnTo>
                      <a:lnTo>
                        <a:pt x="92" y="244"/>
                      </a:lnTo>
                      <a:lnTo>
                        <a:pt x="94" y="242"/>
                      </a:lnTo>
                      <a:lnTo>
                        <a:pt x="98" y="238"/>
                      </a:lnTo>
                      <a:lnTo>
                        <a:pt x="100" y="236"/>
                      </a:lnTo>
                      <a:lnTo>
                        <a:pt x="105" y="230"/>
                      </a:lnTo>
                      <a:lnTo>
                        <a:pt x="111" y="226"/>
                      </a:lnTo>
                      <a:lnTo>
                        <a:pt x="115" y="219"/>
                      </a:lnTo>
                      <a:lnTo>
                        <a:pt x="117" y="217"/>
                      </a:lnTo>
                      <a:lnTo>
                        <a:pt x="119" y="217"/>
                      </a:lnTo>
                      <a:lnTo>
                        <a:pt x="123" y="213"/>
                      </a:lnTo>
                      <a:lnTo>
                        <a:pt x="125" y="211"/>
                      </a:lnTo>
                      <a:lnTo>
                        <a:pt x="123" y="209"/>
                      </a:lnTo>
                      <a:lnTo>
                        <a:pt x="119" y="205"/>
                      </a:lnTo>
                      <a:lnTo>
                        <a:pt x="119" y="203"/>
                      </a:lnTo>
                      <a:lnTo>
                        <a:pt x="117" y="203"/>
                      </a:lnTo>
                      <a:lnTo>
                        <a:pt x="117" y="199"/>
                      </a:lnTo>
                      <a:lnTo>
                        <a:pt x="115" y="198"/>
                      </a:lnTo>
                      <a:lnTo>
                        <a:pt x="113" y="196"/>
                      </a:lnTo>
                      <a:lnTo>
                        <a:pt x="113" y="192"/>
                      </a:lnTo>
                      <a:lnTo>
                        <a:pt x="113" y="190"/>
                      </a:lnTo>
                      <a:lnTo>
                        <a:pt x="111" y="190"/>
                      </a:lnTo>
                      <a:lnTo>
                        <a:pt x="111" y="188"/>
                      </a:lnTo>
                      <a:lnTo>
                        <a:pt x="107" y="186"/>
                      </a:lnTo>
                      <a:lnTo>
                        <a:pt x="107" y="182"/>
                      </a:lnTo>
                      <a:lnTo>
                        <a:pt x="105" y="180"/>
                      </a:lnTo>
                      <a:lnTo>
                        <a:pt x="105" y="178"/>
                      </a:lnTo>
                      <a:lnTo>
                        <a:pt x="105" y="175"/>
                      </a:lnTo>
                      <a:lnTo>
                        <a:pt x="102" y="173"/>
                      </a:lnTo>
                      <a:lnTo>
                        <a:pt x="102" y="171"/>
                      </a:lnTo>
                      <a:lnTo>
                        <a:pt x="102" y="167"/>
                      </a:lnTo>
                      <a:lnTo>
                        <a:pt x="102" y="165"/>
                      </a:lnTo>
                      <a:lnTo>
                        <a:pt x="102" y="161"/>
                      </a:lnTo>
                      <a:lnTo>
                        <a:pt x="100" y="159"/>
                      </a:lnTo>
                      <a:lnTo>
                        <a:pt x="100" y="157"/>
                      </a:lnTo>
                      <a:lnTo>
                        <a:pt x="100" y="155"/>
                      </a:lnTo>
                      <a:lnTo>
                        <a:pt x="100" y="153"/>
                      </a:lnTo>
                      <a:lnTo>
                        <a:pt x="100" y="150"/>
                      </a:lnTo>
                      <a:lnTo>
                        <a:pt x="100" y="148"/>
                      </a:lnTo>
                      <a:lnTo>
                        <a:pt x="100" y="144"/>
                      </a:lnTo>
                      <a:lnTo>
                        <a:pt x="100" y="142"/>
                      </a:lnTo>
                      <a:lnTo>
                        <a:pt x="100" y="140"/>
                      </a:lnTo>
                      <a:lnTo>
                        <a:pt x="100" y="136"/>
                      </a:lnTo>
                      <a:lnTo>
                        <a:pt x="102" y="134"/>
                      </a:lnTo>
                      <a:lnTo>
                        <a:pt x="102" y="130"/>
                      </a:lnTo>
                      <a:lnTo>
                        <a:pt x="102" y="128"/>
                      </a:lnTo>
                      <a:lnTo>
                        <a:pt x="102" y="126"/>
                      </a:lnTo>
                      <a:lnTo>
                        <a:pt x="102" y="125"/>
                      </a:lnTo>
                      <a:lnTo>
                        <a:pt x="105" y="123"/>
                      </a:lnTo>
                      <a:lnTo>
                        <a:pt x="105" y="119"/>
                      </a:lnTo>
                      <a:lnTo>
                        <a:pt x="105" y="117"/>
                      </a:lnTo>
                      <a:lnTo>
                        <a:pt x="105" y="113"/>
                      </a:lnTo>
                      <a:lnTo>
                        <a:pt x="107" y="113"/>
                      </a:lnTo>
                      <a:lnTo>
                        <a:pt x="107" y="111"/>
                      </a:lnTo>
                      <a:lnTo>
                        <a:pt x="107" y="109"/>
                      </a:lnTo>
                      <a:lnTo>
                        <a:pt x="111" y="105"/>
                      </a:lnTo>
                      <a:lnTo>
                        <a:pt x="113" y="103"/>
                      </a:lnTo>
                      <a:lnTo>
                        <a:pt x="113" y="101"/>
                      </a:lnTo>
                      <a:lnTo>
                        <a:pt x="113" y="98"/>
                      </a:lnTo>
                      <a:lnTo>
                        <a:pt x="115" y="98"/>
                      </a:lnTo>
                      <a:lnTo>
                        <a:pt x="115" y="96"/>
                      </a:lnTo>
                      <a:lnTo>
                        <a:pt x="117" y="94"/>
                      </a:lnTo>
                      <a:lnTo>
                        <a:pt x="119" y="92"/>
                      </a:lnTo>
                      <a:lnTo>
                        <a:pt x="119" y="88"/>
                      </a:lnTo>
                      <a:lnTo>
                        <a:pt x="123" y="88"/>
                      </a:lnTo>
                      <a:lnTo>
                        <a:pt x="123" y="86"/>
                      </a:lnTo>
                      <a:lnTo>
                        <a:pt x="125" y="84"/>
                      </a:lnTo>
                      <a:lnTo>
                        <a:pt x="123" y="84"/>
                      </a:lnTo>
                      <a:lnTo>
                        <a:pt x="119" y="80"/>
                      </a:lnTo>
                      <a:lnTo>
                        <a:pt x="117" y="78"/>
                      </a:lnTo>
                      <a:lnTo>
                        <a:pt x="115" y="75"/>
                      </a:lnTo>
                      <a:lnTo>
                        <a:pt x="111" y="71"/>
                      </a:lnTo>
                      <a:lnTo>
                        <a:pt x="105" y="65"/>
                      </a:lnTo>
                      <a:lnTo>
                        <a:pt x="100" y="61"/>
                      </a:lnTo>
                      <a:lnTo>
                        <a:pt x="98" y="55"/>
                      </a:lnTo>
                      <a:lnTo>
                        <a:pt x="94" y="53"/>
                      </a:lnTo>
                      <a:lnTo>
                        <a:pt x="92" y="53"/>
                      </a:lnTo>
                      <a:lnTo>
                        <a:pt x="44" y="53"/>
                      </a:lnTo>
                      <a:lnTo>
                        <a:pt x="44" y="78"/>
                      </a:lnTo>
                      <a:lnTo>
                        <a:pt x="0" y="38"/>
                      </a:lnTo>
                      <a:lnTo>
                        <a:pt x="44" y="0"/>
                      </a:lnTo>
                      <a:lnTo>
                        <a:pt x="44" y="25"/>
                      </a:lnTo>
                      <a:lnTo>
                        <a:pt x="111" y="28"/>
                      </a:lnTo>
                      <a:lnTo>
                        <a:pt x="146" y="67"/>
                      </a:lnTo>
                      <a:lnTo>
                        <a:pt x="148" y="65"/>
                      </a:lnTo>
                      <a:lnTo>
                        <a:pt x="150" y="65"/>
                      </a:lnTo>
                      <a:lnTo>
                        <a:pt x="153" y="63"/>
                      </a:lnTo>
                      <a:lnTo>
                        <a:pt x="155" y="63"/>
                      </a:lnTo>
                      <a:lnTo>
                        <a:pt x="159" y="63"/>
                      </a:lnTo>
                      <a:lnTo>
                        <a:pt x="161" y="61"/>
                      </a:lnTo>
                      <a:lnTo>
                        <a:pt x="163" y="61"/>
                      </a:lnTo>
                      <a:lnTo>
                        <a:pt x="167" y="61"/>
                      </a:lnTo>
                      <a:lnTo>
                        <a:pt x="169" y="57"/>
                      </a:lnTo>
                      <a:lnTo>
                        <a:pt x="171" y="57"/>
                      </a:lnTo>
                      <a:lnTo>
                        <a:pt x="175" y="57"/>
                      </a:lnTo>
                      <a:lnTo>
                        <a:pt x="176" y="57"/>
                      </a:lnTo>
                      <a:lnTo>
                        <a:pt x="180" y="57"/>
                      </a:lnTo>
                      <a:lnTo>
                        <a:pt x="180" y="57"/>
                      </a:lnTo>
                      <a:lnTo>
                        <a:pt x="184" y="57"/>
                      </a:lnTo>
                      <a:lnTo>
                        <a:pt x="186" y="57"/>
                      </a:lnTo>
                      <a:lnTo>
                        <a:pt x="188" y="57"/>
                      </a:lnTo>
                      <a:lnTo>
                        <a:pt x="192" y="57"/>
                      </a:lnTo>
                      <a:lnTo>
                        <a:pt x="194" y="57"/>
                      </a:lnTo>
                      <a:lnTo>
                        <a:pt x="198" y="57"/>
                      </a:lnTo>
                      <a:lnTo>
                        <a:pt x="199" y="57"/>
                      </a:lnTo>
                      <a:lnTo>
                        <a:pt x="201" y="57"/>
                      </a:lnTo>
                      <a:lnTo>
                        <a:pt x="205" y="57"/>
                      </a:lnTo>
                      <a:lnTo>
                        <a:pt x="207" y="57"/>
                      </a:lnTo>
                      <a:lnTo>
                        <a:pt x="209" y="61"/>
                      </a:lnTo>
                      <a:lnTo>
                        <a:pt x="211" y="61"/>
                      </a:lnTo>
                      <a:lnTo>
                        <a:pt x="215" y="61"/>
                      </a:lnTo>
                      <a:lnTo>
                        <a:pt x="217" y="63"/>
                      </a:lnTo>
                      <a:lnTo>
                        <a:pt x="219" y="63"/>
                      </a:lnTo>
                      <a:lnTo>
                        <a:pt x="222" y="65"/>
                      </a:lnTo>
                      <a:lnTo>
                        <a:pt x="224" y="65"/>
                      </a:lnTo>
                      <a:lnTo>
                        <a:pt x="257" y="28"/>
                      </a:lnTo>
                      <a:lnTo>
                        <a:pt x="324" y="25"/>
                      </a:lnTo>
                      <a:lnTo>
                        <a:pt x="326" y="0"/>
                      </a:lnTo>
                      <a:lnTo>
                        <a:pt x="370" y="38"/>
                      </a:lnTo>
                      <a:lnTo>
                        <a:pt x="326" y="78"/>
                      </a:lnTo>
                      <a:lnTo>
                        <a:pt x="326" y="53"/>
                      </a:lnTo>
                      <a:lnTo>
                        <a:pt x="274" y="53"/>
                      </a:lnTo>
                      <a:lnTo>
                        <a:pt x="274" y="55"/>
                      </a:lnTo>
                      <a:lnTo>
                        <a:pt x="268" y="57"/>
                      </a:lnTo>
                      <a:lnTo>
                        <a:pt x="265" y="63"/>
                      </a:lnTo>
                      <a:lnTo>
                        <a:pt x="261" y="67"/>
                      </a:lnTo>
                      <a:lnTo>
                        <a:pt x="255" y="73"/>
                      </a:lnTo>
                      <a:lnTo>
                        <a:pt x="253" y="75"/>
                      </a:lnTo>
                      <a:lnTo>
                        <a:pt x="249" y="78"/>
                      </a:lnTo>
                      <a:lnTo>
                        <a:pt x="247" y="78"/>
                      </a:lnTo>
                      <a:lnTo>
                        <a:pt x="244" y="80"/>
                      </a:lnTo>
                      <a:lnTo>
                        <a:pt x="247" y="84"/>
                      </a:lnTo>
                      <a:lnTo>
                        <a:pt x="247" y="86"/>
                      </a:lnTo>
                      <a:lnTo>
                        <a:pt x="249" y="86"/>
                      </a:lnTo>
                      <a:lnTo>
                        <a:pt x="253" y="88"/>
                      </a:lnTo>
                      <a:lnTo>
                        <a:pt x="253" y="92"/>
                      </a:lnTo>
                      <a:lnTo>
                        <a:pt x="255" y="92"/>
                      </a:lnTo>
                      <a:lnTo>
                        <a:pt x="255" y="94"/>
                      </a:lnTo>
                      <a:lnTo>
                        <a:pt x="257" y="96"/>
                      </a:lnTo>
                      <a:lnTo>
                        <a:pt x="261" y="98"/>
                      </a:lnTo>
                      <a:lnTo>
                        <a:pt x="261" y="101"/>
                      </a:lnTo>
                      <a:lnTo>
                        <a:pt x="263" y="103"/>
                      </a:lnTo>
                      <a:lnTo>
                        <a:pt x="263" y="105"/>
                      </a:lnTo>
                      <a:lnTo>
                        <a:pt x="265" y="109"/>
                      </a:lnTo>
                      <a:lnTo>
                        <a:pt x="265" y="111"/>
                      </a:lnTo>
                      <a:lnTo>
                        <a:pt x="265" y="113"/>
                      </a:lnTo>
                      <a:lnTo>
                        <a:pt x="268" y="117"/>
                      </a:lnTo>
                      <a:lnTo>
                        <a:pt x="268" y="119"/>
                      </a:lnTo>
                      <a:lnTo>
                        <a:pt x="270" y="123"/>
                      </a:lnTo>
                      <a:lnTo>
                        <a:pt x="270" y="125"/>
                      </a:lnTo>
                      <a:lnTo>
                        <a:pt x="270" y="126"/>
                      </a:lnTo>
                      <a:lnTo>
                        <a:pt x="270" y="128"/>
                      </a:lnTo>
                      <a:lnTo>
                        <a:pt x="270" y="130"/>
                      </a:lnTo>
                      <a:lnTo>
                        <a:pt x="274" y="134"/>
                      </a:lnTo>
                      <a:lnTo>
                        <a:pt x="274" y="136"/>
                      </a:lnTo>
                      <a:lnTo>
                        <a:pt x="274" y="140"/>
                      </a:lnTo>
                      <a:lnTo>
                        <a:pt x="274" y="142"/>
                      </a:lnTo>
                      <a:lnTo>
                        <a:pt x="274" y="144"/>
                      </a:lnTo>
                      <a:lnTo>
                        <a:pt x="274" y="148"/>
                      </a:lnTo>
                      <a:lnTo>
                        <a:pt x="274" y="150"/>
                      </a:lnTo>
                      <a:lnTo>
                        <a:pt x="274" y="153"/>
                      </a:lnTo>
                      <a:lnTo>
                        <a:pt x="274" y="155"/>
                      </a:lnTo>
                      <a:lnTo>
                        <a:pt x="274" y="157"/>
                      </a:lnTo>
                      <a:lnTo>
                        <a:pt x="274" y="159"/>
                      </a:lnTo>
                      <a:lnTo>
                        <a:pt x="274" y="161"/>
                      </a:lnTo>
                      <a:lnTo>
                        <a:pt x="270" y="165"/>
                      </a:lnTo>
                      <a:lnTo>
                        <a:pt x="270" y="167"/>
                      </a:lnTo>
                      <a:lnTo>
                        <a:pt x="270" y="171"/>
                      </a:lnTo>
                      <a:lnTo>
                        <a:pt x="270" y="173"/>
                      </a:lnTo>
                      <a:lnTo>
                        <a:pt x="268" y="175"/>
                      </a:lnTo>
                      <a:lnTo>
                        <a:pt x="268" y="178"/>
                      </a:lnTo>
                      <a:lnTo>
                        <a:pt x="268" y="180"/>
                      </a:lnTo>
                      <a:lnTo>
                        <a:pt x="265" y="182"/>
                      </a:lnTo>
                      <a:lnTo>
                        <a:pt x="265" y="186"/>
                      </a:lnTo>
                      <a:lnTo>
                        <a:pt x="263" y="188"/>
                      </a:lnTo>
                      <a:lnTo>
                        <a:pt x="263" y="190"/>
                      </a:lnTo>
                      <a:lnTo>
                        <a:pt x="263" y="192"/>
                      </a:lnTo>
                      <a:lnTo>
                        <a:pt x="261" y="192"/>
                      </a:lnTo>
                      <a:lnTo>
                        <a:pt x="261" y="196"/>
                      </a:lnTo>
                      <a:lnTo>
                        <a:pt x="257" y="198"/>
                      </a:lnTo>
                      <a:lnTo>
                        <a:pt x="257" y="199"/>
                      </a:lnTo>
                      <a:lnTo>
                        <a:pt x="255" y="199"/>
                      </a:lnTo>
                      <a:lnTo>
                        <a:pt x="255" y="203"/>
                      </a:lnTo>
                      <a:lnTo>
                        <a:pt x="253" y="205"/>
                      </a:lnTo>
                      <a:lnTo>
                        <a:pt x="249" y="209"/>
                      </a:lnTo>
                      <a:lnTo>
                        <a:pt x="247" y="211"/>
                      </a:lnTo>
                      <a:lnTo>
                        <a:pt x="244" y="213"/>
                      </a:lnTo>
                      <a:lnTo>
                        <a:pt x="247" y="217"/>
                      </a:lnTo>
                      <a:lnTo>
                        <a:pt x="249" y="219"/>
                      </a:lnTo>
                      <a:lnTo>
                        <a:pt x="253" y="221"/>
                      </a:lnTo>
                      <a:lnTo>
                        <a:pt x="255" y="223"/>
                      </a:lnTo>
                      <a:lnTo>
                        <a:pt x="261" y="226"/>
                      </a:lnTo>
                      <a:lnTo>
                        <a:pt x="265" y="230"/>
                      </a:lnTo>
                      <a:lnTo>
                        <a:pt x="268" y="236"/>
                      </a:lnTo>
                      <a:lnTo>
                        <a:pt x="274" y="238"/>
                      </a:lnTo>
                      <a:lnTo>
                        <a:pt x="274" y="242"/>
                      </a:lnTo>
                      <a:lnTo>
                        <a:pt x="274" y="244"/>
                      </a:lnTo>
                      <a:lnTo>
                        <a:pt x="326" y="244"/>
                      </a:lnTo>
                      <a:lnTo>
                        <a:pt x="326" y="217"/>
                      </a:lnTo>
                      <a:lnTo>
                        <a:pt x="370" y="255"/>
                      </a:lnTo>
                      <a:lnTo>
                        <a:pt x="326" y="294"/>
                      </a:lnTo>
                      <a:lnTo>
                        <a:pt x="324" y="269"/>
                      </a:lnTo>
                      <a:lnTo>
                        <a:pt x="257" y="267"/>
                      </a:lnTo>
                      <a:lnTo>
                        <a:pt x="224" y="228"/>
                      </a:lnTo>
                      <a:lnTo>
                        <a:pt x="222" y="230"/>
                      </a:lnTo>
                      <a:lnTo>
                        <a:pt x="219" y="230"/>
                      </a:lnTo>
                      <a:lnTo>
                        <a:pt x="217" y="230"/>
                      </a:lnTo>
                      <a:lnTo>
                        <a:pt x="215" y="234"/>
                      </a:lnTo>
                      <a:lnTo>
                        <a:pt x="211" y="234"/>
                      </a:lnTo>
                      <a:lnTo>
                        <a:pt x="209" y="234"/>
                      </a:lnTo>
                      <a:lnTo>
                        <a:pt x="209" y="236"/>
                      </a:lnTo>
                      <a:lnTo>
                        <a:pt x="207" y="236"/>
                      </a:lnTo>
                      <a:lnTo>
                        <a:pt x="205" y="236"/>
                      </a:lnTo>
                      <a:lnTo>
                        <a:pt x="201" y="236"/>
                      </a:lnTo>
                      <a:lnTo>
                        <a:pt x="199" y="236"/>
                      </a:lnTo>
                      <a:lnTo>
                        <a:pt x="198" y="236"/>
                      </a:lnTo>
                      <a:lnTo>
                        <a:pt x="194" y="238"/>
                      </a:lnTo>
                      <a:lnTo>
                        <a:pt x="192" y="238"/>
                      </a:lnTo>
                      <a:lnTo>
                        <a:pt x="188" y="238"/>
                      </a:lnTo>
                      <a:lnTo>
                        <a:pt x="186" y="238"/>
                      </a:lnTo>
                      <a:lnTo>
                        <a:pt x="184" y="238"/>
                      </a:lnTo>
                      <a:lnTo>
                        <a:pt x="180" y="238"/>
                      </a:lnTo>
                      <a:lnTo>
                        <a:pt x="180" y="238"/>
                      </a:lnTo>
                      <a:lnTo>
                        <a:pt x="176" y="236"/>
                      </a:lnTo>
                      <a:lnTo>
                        <a:pt x="175" y="236"/>
                      </a:lnTo>
                      <a:lnTo>
                        <a:pt x="171" y="236"/>
                      </a:lnTo>
                      <a:lnTo>
                        <a:pt x="169" y="236"/>
                      </a:lnTo>
                      <a:lnTo>
                        <a:pt x="167" y="236"/>
                      </a:lnTo>
                      <a:lnTo>
                        <a:pt x="163" y="234"/>
                      </a:lnTo>
                      <a:lnTo>
                        <a:pt x="161" y="234"/>
                      </a:lnTo>
                      <a:lnTo>
                        <a:pt x="159" y="234"/>
                      </a:lnTo>
                      <a:lnTo>
                        <a:pt x="155" y="230"/>
                      </a:lnTo>
                      <a:lnTo>
                        <a:pt x="153" y="230"/>
                      </a:lnTo>
                      <a:lnTo>
                        <a:pt x="150" y="228"/>
                      </a:lnTo>
                      <a:lnTo>
                        <a:pt x="148" y="228"/>
                      </a:lnTo>
                      <a:lnTo>
                        <a:pt x="146" y="228"/>
                      </a:lnTo>
                      <a:close/>
                      <a:moveTo>
                        <a:pt x="186" y="88"/>
                      </a:moveTo>
                      <a:lnTo>
                        <a:pt x="188" y="88"/>
                      </a:lnTo>
                      <a:lnTo>
                        <a:pt x="194" y="88"/>
                      </a:lnTo>
                      <a:lnTo>
                        <a:pt x="198" y="88"/>
                      </a:lnTo>
                      <a:lnTo>
                        <a:pt x="199" y="88"/>
                      </a:lnTo>
                      <a:lnTo>
                        <a:pt x="201" y="88"/>
                      </a:lnTo>
                      <a:lnTo>
                        <a:pt x="205" y="92"/>
                      </a:lnTo>
                      <a:lnTo>
                        <a:pt x="207" y="92"/>
                      </a:lnTo>
                      <a:lnTo>
                        <a:pt x="209" y="92"/>
                      </a:lnTo>
                      <a:lnTo>
                        <a:pt x="211" y="94"/>
                      </a:lnTo>
                      <a:lnTo>
                        <a:pt x="215" y="94"/>
                      </a:lnTo>
                      <a:lnTo>
                        <a:pt x="217" y="96"/>
                      </a:lnTo>
                      <a:lnTo>
                        <a:pt x="219" y="98"/>
                      </a:lnTo>
                      <a:lnTo>
                        <a:pt x="222" y="98"/>
                      </a:lnTo>
                      <a:lnTo>
                        <a:pt x="224" y="101"/>
                      </a:lnTo>
                      <a:lnTo>
                        <a:pt x="224" y="103"/>
                      </a:lnTo>
                      <a:lnTo>
                        <a:pt x="226" y="105"/>
                      </a:lnTo>
                      <a:lnTo>
                        <a:pt x="230" y="105"/>
                      </a:lnTo>
                      <a:lnTo>
                        <a:pt x="232" y="109"/>
                      </a:lnTo>
                      <a:lnTo>
                        <a:pt x="232" y="111"/>
                      </a:lnTo>
                      <a:lnTo>
                        <a:pt x="236" y="113"/>
                      </a:lnTo>
                      <a:lnTo>
                        <a:pt x="236" y="117"/>
                      </a:lnTo>
                      <a:lnTo>
                        <a:pt x="238" y="119"/>
                      </a:lnTo>
                      <a:lnTo>
                        <a:pt x="238" y="123"/>
                      </a:lnTo>
                      <a:lnTo>
                        <a:pt x="240" y="125"/>
                      </a:lnTo>
                      <a:lnTo>
                        <a:pt x="240" y="126"/>
                      </a:lnTo>
                      <a:lnTo>
                        <a:pt x="244" y="128"/>
                      </a:lnTo>
                      <a:lnTo>
                        <a:pt x="244" y="130"/>
                      </a:lnTo>
                      <a:lnTo>
                        <a:pt x="244" y="134"/>
                      </a:lnTo>
                      <a:lnTo>
                        <a:pt x="244" y="140"/>
                      </a:lnTo>
                      <a:lnTo>
                        <a:pt x="244" y="142"/>
                      </a:lnTo>
                      <a:lnTo>
                        <a:pt x="244" y="144"/>
                      </a:lnTo>
                      <a:lnTo>
                        <a:pt x="244" y="148"/>
                      </a:lnTo>
                      <a:lnTo>
                        <a:pt x="244" y="150"/>
                      </a:lnTo>
                      <a:lnTo>
                        <a:pt x="244" y="155"/>
                      </a:lnTo>
                      <a:lnTo>
                        <a:pt x="244" y="157"/>
                      </a:lnTo>
                      <a:lnTo>
                        <a:pt x="244" y="159"/>
                      </a:lnTo>
                      <a:lnTo>
                        <a:pt x="244" y="161"/>
                      </a:lnTo>
                      <a:lnTo>
                        <a:pt x="244" y="165"/>
                      </a:lnTo>
                      <a:lnTo>
                        <a:pt x="240" y="167"/>
                      </a:lnTo>
                      <a:lnTo>
                        <a:pt x="240" y="171"/>
                      </a:lnTo>
                      <a:lnTo>
                        <a:pt x="238" y="173"/>
                      </a:lnTo>
                      <a:lnTo>
                        <a:pt x="238" y="175"/>
                      </a:lnTo>
                      <a:lnTo>
                        <a:pt x="236" y="178"/>
                      </a:lnTo>
                      <a:lnTo>
                        <a:pt x="236" y="180"/>
                      </a:lnTo>
                      <a:lnTo>
                        <a:pt x="232" y="182"/>
                      </a:lnTo>
                      <a:lnTo>
                        <a:pt x="232" y="186"/>
                      </a:lnTo>
                      <a:lnTo>
                        <a:pt x="230" y="188"/>
                      </a:lnTo>
                      <a:lnTo>
                        <a:pt x="226" y="190"/>
                      </a:lnTo>
                      <a:lnTo>
                        <a:pt x="224" y="190"/>
                      </a:lnTo>
                      <a:lnTo>
                        <a:pt x="224" y="192"/>
                      </a:lnTo>
                      <a:lnTo>
                        <a:pt x="222" y="196"/>
                      </a:lnTo>
                      <a:lnTo>
                        <a:pt x="219" y="198"/>
                      </a:lnTo>
                      <a:lnTo>
                        <a:pt x="217" y="198"/>
                      </a:lnTo>
                      <a:lnTo>
                        <a:pt x="215" y="199"/>
                      </a:lnTo>
                      <a:lnTo>
                        <a:pt x="211" y="199"/>
                      </a:lnTo>
                      <a:lnTo>
                        <a:pt x="209" y="203"/>
                      </a:lnTo>
                      <a:lnTo>
                        <a:pt x="207" y="203"/>
                      </a:lnTo>
                      <a:lnTo>
                        <a:pt x="205" y="205"/>
                      </a:lnTo>
                      <a:lnTo>
                        <a:pt x="201" y="205"/>
                      </a:lnTo>
                      <a:lnTo>
                        <a:pt x="199" y="205"/>
                      </a:lnTo>
                      <a:lnTo>
                        <a:pt x="198" y="205"/>
                      </a:lnTo>
                      <a:lnTo>
                        <a:pt x="194" y="209"/>
                      </a:lnTo>
                      <a:lnTo>
                        <a:pt x="188" y="209"/>
                      </a:lnTo>
                      <a:lnTo>
                        <a:pt x="186" y="209"/>
                      </a:lnTo>
                      <a:lnTo>
                        <a:pt x="184" y="209"/>
                      </a:lnTo>
                      <a:lnTo>
                        <a:pt x="180" y="209"/>
                      </a:lnTo>
                      <a:lnTo>
                        <a:pt x="180" y="205"/>
                      </a:lnTo>
                      <a:lnTo>
                        <a:pt x="176" y="205"/>
                      </a:lnTo>
                      <a:lnTo>
                        <a:pt x="175" y="205"/>
                      </a:lnTo>
                      <a:lnTo>
                        <a:pt x="171" y="205"/>
                      </a:lnTo>
                      <a:lnTo>
                        <a:pt x="167" y="203"/>
                      </a:lnTo>
                      <a:lnTo>
                        <a:pt x="163" y="203"/>
                      </a:lnTo>
                      <a:lnTo>
                        <a:pt x="161" y="199"/>
                      </a:lnTo>
                      <a:lnTo>
                        <a:pt x="159" y="199"/>
                      </a:lnTo>
                      <a:lnTo>
                        <a:pt x="159" y="198"/>
                      </a:lnTo>
                      <a:lnTo>
                        <a:pt x="155" y="198"/>
                      </a:lnTo>
                      <a:lnTo>
                        <a:pt x="153" y="196"/>
                      </a:lnTo>
                      <a:lnTo>
                        <a:pt x="150" y="192"/>
                      </a:lnTo>
                      <a:lnTo>
                        <a:pt x="148" y="190"/>
                      </a:lnTo>
                      <a:lnTo>
                        <a:pt x="146" y="190"/>
                      </a:lnTo>
                      <a:lnTo>
                        <a:pt x="144" y="188"/>
                      </a:lnTo>
                      <a:lnTo>
                        <a:pt x="144" y="186"/>
                      </a:lnTo>
                      <a:lnTo>
                        <a:pt x="142" y="182"/>
                      </a:lnTo>
                      <a:lnTo>
                        <a:pt x="138" y="180"/>
                      </a:lnTo>
                      <a:lnTo>
                        <a:pt x="138" y="178"/>
                      </a:lnTo>
                      <a:lnTo>
                        <a:pt x="136" y="175"/>
                      </a:lnTo>
                      <a:lnTo>
                        <a:pt x="136" y="173"/>
                      </a:lnTo>
                      <a:lnTo>
                        <a:pt x="132" y="171"/>
                      </a:lnTo>
                      <a:lnTo>
                        <a:pt x="132" y="167"/>
                      </a:lnTo>
                      <a:lnTo>
                        <a:pt x="132" y="165"/>
                      </a:lnTo>
                      <a:lnTo>
                        <a:pt x="130" y="161"/>
                      </a:lnTo>
                      <a:lnTo>
                        <a:pt x="130" y="159"/>
                      </a:lnTo>
                      <a:lnTo>
                        <a:pt x="130" y="157"/>
                      </a:lnTo>
                      <a:lnTo>
                        <a:pt x="130" y="155"/>
                      </a:lnTo>
                      <a:lnTo>
                        <a:pt x="130" y="150"/>
                      </a:lnTo>
                      <a:lnTo>
                        <a:pt x="130" y="148"/>
                      </a:lnTo>
                      <a:lnTo>
                        <a:pt x="130" y="144"/>
                      </a:lnTo>
                      <a:lnTo>
                        <a:pt x="130" y="142"/>
                      </a:lnTo>
                      <a:lnTo>
                        <a:pt x="130" y="140"/>
                      </a:lnTo>
                      <a:lnTo>
                        <a:pt x="130" y="134"/>
                      </a:lnTo>
                      <a:lnTo>
                        <a:pt x="130" y="130"/>
                      </a:lnTo>
                      <a:lnTo>
                        <a:pt x="132" y="128"/>
                      </a:lnTo>
                      <a:lnTo>
                        <a:pt x="132" y="126"/>
                      </a:lnTo>
                      <a:lnTo>
                        <a:pt x="132" y="125"/>
                      </a:lnTo>
                      <a:lnTo>
                        <a:pt x="136" y="123"/>
                      </a:lnTo>
                      <a:lnTo>
                        <a:pt x="136" y="119"/>
                      </a:lnTo>
                      <a:lnTo>
                        <a:pt x="138" y="117"/>
                      </a:lnTo>
                      <a:lnTo>
                        <a:pt x="138" y="113"/>
                      </a:lnTo>
                      <a:lnTo>
                        <a:pt x="142" y="111"/>
                      </a:lnTo>
                      <a:lnTo>
                        <a:pt x="144" y="109"/>
                      </a:lnTo>
                      <a:lnTo>
                        <a:pt x="144" y="105"/>
                      </a:lnTo>
                      <a:lnTo>
                        <a:pt x="146" y="105"/>
                      </a:lnTo>
                      <a:lnTo>
                        <a:pt x="148" y="103"/>
                      </a:lnTo>
                      <a:lnTo>
                        <a:pt x="150" y="101"/>
                      </a:lnTo>
                      <a:lnTo>
                        <a:pt x="153" y="98"/>
                      </a:lnTo>
                      <a:lnTo>
                        <a:pt x="155" y="98"/>
                      </a:lnTo>
                      <a:lnTo>
                        <a:pt x="159" y="96"/>
                      </a:lnTo>
                      <a:lnTo>
                        <a:pt x="159" y="94"/>
                      </a:lnTo>
                      <a:lnTo>
                        <a:pt x="161" y="94"/>
                      </a:lnTo>
                      <a:lnTo>
                        <a:pt x="163" y="92"/>
                      </a:lnTo>
                      <a:lnTo>
                        <a:pt x="167" y="92"/>
                      </a:lnTo>
                      <a:lnTo>
                        <a:pt x="171" y="92"/>
                      </a:lnTo>
                      <a:lnTo>
                        <a:pt x="175" y="88"/>
                      </a:lnTo>
                      <a:lnTo>
                        <a:pt x="176" y="88"/>
                      </a:lnTo>
                      <a:lnTo>
                        <a:pt x="180" y="88"/>
                      </a:lnTo>
                      <a:lnTo>
                        <a:pt x="180" y="88"/>
                      </a:lnTo>
                      <a:lnTo>
                        <a:pt x="184" y="88"/>
                      </a:lnTo>
                      <a:lnTo>
                        <a:pt x="186" y="88"/>
                      </a:lnTo>
                      <a:close/>
                    </a:path>
                  </a:pathLst>
                </a:custGeom>
                <a:solidFill>
                  <a:srgbClr val="2B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3" name="Freeform 34"/>
                <p:cNvSpPr>
                  <a:spLocks noChangeAspect="1" noEditPoints="1"/>
                </p:cNvSpPr>
                <p:nvPr/>
              </p:nvSpPr>
              <p:spPr bwMode="auto">
                <a:xfrm>
                  <a:off x="2321" y="1100"/>
                  <a:ext cx="375" cy="297"/>
                </a:xfrm>
                <a:custGeom>
                  <a:avLst/>
                  <a:gdLst/>
                  <a:ahLst/>
                  <a:cxnLst>
                    <a:cxn ang="0">
                      <a:pos x="44" y="217"/>
                    </a:cxn>
                    <a:cxn ang="0">
                      <a:pos x="108" y="232"/>
                    </a:cxn>
                    <a:cxn ang="0">
                      <a:pos x="125" y="211"/>
                    </a:cxn>
                    <a:cxn ang="0">
                      <a:pos x="115" y="198"/>
                    </a:cxn>
                    <a:cxn ang="0">
                      <a:pos x="109" y="186"/>
                    </a:cxn>
                    <a:cxn ang="0">
                      <a:pos x="104" y="171"/>
                    </a:cxn>
                    <a:cxn ang="0">
                      <a:pos x="102" y="159"/>
                    </a:cxn>
                    <a:cxn ang="0">
                      <a:pos x="102" y="142"/>
                    </a:cxn>
                    <a:cxn ang="0">
                      <a:pos x="104" y="129"/>
                    </a:cxn>
                    <a:cxn ang="0">
                      <a:pos x="109" y="111"/>
                    </a:cxn>
                    <a:cxn ang="0">
                      <a:pos x="115" y="100"/>
                    </a:cxn>
                    <a:cxn ang="0">
                      <a:pos x="125" y="86"/>
                    </a:cxn>
                    <a:cxn ang="0">
                      <a:pos x="108" y="67"/>
                    </a:cxn>
                    <a:cxn ang="0">
                      <a:pos x="0" y="38"/>
                    </a:cxn>
                    <a:cxn ang="0">
                      <a:pos x="152" y="67"/>
                    </a:cxn>
                    <a:cxn ang="0">
                      <a:pos x="169" y="61"/>
                    </a:cxn>
                    <a:cxn ang="0">
                      <a:pos x="184" y="59"/>
                    </a:cxn>
                    <a:cxn ang="0">
                      <a:pos x="198" y="59"/>
                    </a:cxn>
                    <a:cxn ang="0">
                      <a:pos x="215" y="61"/>
                    </a:cxn>
                    <a:cxn ang="0">
                      <a:pos x="326" y="27"/>
                    </a:cxn>
                    <a:cxn ang="0">
                      <a:pos x="276" y="54"/>
                    </a:cxn>
                    <a:cxn ang="0">
                      <a:pos x="253" y="77"/>
                    </a:cxn>
                    <a:cxn ang="0">
                      <a:pos x="251" y="86"/>
                    </a:cxn>
                    <a:cxn ang="0">
                      <a:pos x="263" y="100"/>
                    </a:cxn>
                    <a:cxn ang="0">
                      <a:pos x="267" y="115"/>
                    </a:cxn>
                    <a:cxn ang="0">
                      <a:pos x="272" y="131"/>
                    </a:cxn>
                    <a:cxn ang="0">
                      <a:pos x="276" y="146"/>
                    </a:cxn>
                    <a:cxn ang="0">
                      <a:pos x="276" y="161"/>
                    </a:cxn>
                    <a:cxn ang="0">
                      <a:pos x="271" y="177"/>
                    </a:cxn>
                    <a:cxn ang="0">
                      <a:pos x="265" y="192"/>
                    </a:cxn>
                    <a:cxn ang="0">
                      <a:pos x="253" y="207"/>
                    </a:cxn>
                    <a:cxn ang="0">
                      <a:pos x="251" y="219"/>
                    </a:cxn>
                    <a:cxn ang="0">
                      <a:pos x="272" y="242"/>
                    </a:cxn>
                    <a:cxn ang="0">
                      <a:pos x="326" y="296"/>
                    </a:cxn>
                    <a:cxn ang="0">
                      <a:pos x="215" y="234"/>
                    </a:cxn>
                    <a:cxn ang="0">
                      <a:pos x="202" y="240"/>
                    </a:cxn>
                    <a:cxn ang="0">
                      <a:pos x="184" y="240"/>
                    </a:cxn>
                    <a:cxn ang="0">
                      <a:pos x="171" y="236"/>
                    </a:cxn>
                    <a:cxn ang="0">
                      <a:pos x="156" y="232"/>
                    </a:cxn>
                    <a:cxn ang="0">
                      <a:pos x="194" y="90"/>
                    </a:cxn>
                    <a:cxn ang="0">
                      <a:pos x="211" y="94"/>
                    </a:cxn>
                    <a:cxn ang="0">
                      <a:pos x="226" y="104"/>
                    </a:cxn>
                    <a:cxn ang="0">
                      <a:pos x="236" y="117"/>
                    </a:cxn>
                    <a:cxn ang="0">
                      <a:pos x="246" y="132"/>
                    </a:cxn>
                    <a:cxn ang="0">
                      <a:pos x="246" y="154"/>
                    </a:cxn>
                    <a:cxn ang="0">
                      <a:pos x="242" y="171"/>
                    </a:cxn>
                    <a:cxn ang="0">
                      <a:pos x="234" y="186"/>
                    </a:cxn>
                    <a:cxn ang="0">
                      <a:pos x="221" y="198"/>
                    </a:cxn>
                    <a:cxn ang="0">
                      <a:pos x="207" y="207"/>
                    </a:cxn>
                    <a:cxn ang="0">
                      <a:pos x="188" y="209"/>
                    </a:cxn>
                    <a:cxn ang="0">
                      <a:pos x="171" y="207"/>
                    </a:cxn>
                    <a:cxn ang="0">
                      <a:pos x="156" y="198"/>
                    </a:cxn>
                    <a:cxn ang="0">
                      <a:pos x="142" y="186"/>
                    </a:cxn>
                    <a:cxn ang="0">
                      <a:pos x="134" y="171"/>
                    </a:cxn>
                    <a:cxn ang="0">
                      <a:pos x="129" y="154"/>
                    </a:cxn>
                    <a:cxn ang="0">
                      <a:pos x="133" y="132"/>
                    </a:cxn>
                    <a:cxn ang="0">
                      <a:pos x="140" y="117"/>
                    </a:cxn>
                    <a:cxn ang="0">
                      <a:pos x="152" y="104"/>
                    </a:cxn>
                    <a:cxn ang="0">
                      <a:pos x="163" y="94"/>
                    </a:cxn>
                    <a:cxn ang="0">
                      <a:pos x="179" y="90"/>
                    </a:cxn>
                  </a:cxnLst>
                  <a:rect l="0" t="0" r="r" b="b"/>
                  <a:pathLst>
                    <a:path w="372" h="296">
                      <a:moveTo>
                        <a:pt x="148" y="229"/>
                      </a:moveTo>
                      <a:lnTo>
                        <a:pt x="111" y="271"/>
                      </a:lnTo>
                      <a:lnTo>
                        <a:pt x="44" y="271"/>
                      </a:lnTo>
                      <a:lnTo>
                        <a:pt x="44" y="296"/>
                      </a:lnTo>
                      <a:lnTo>
                        <a:pt x="0" y="259"/>
                      </a:lnTo>
                      <a:lnTo>
                        <a:pt x="44" y="217"/>
                      </a:lnTo>
                      <a:lnTo>
                        <a:pt x="44" y="246"/>
                      </a:lnTo>
                      <a:lnTo>
                        <a:pt x="94" y="246"/>
                      </a:lnTo>
                      <a:lnTo>
                        <a:pt x="94" y="242"/>
                      </a:lnTo>
                      <a:lnTo>
                        <a:pt x="96" y="240"/>
                      </a:lnTo>
                      <a:lnTo>
                        <a:pt x="102" y="236"/>
                      </a:lnTo>
                      <a:lnTo>
                        <a:pt x="108" y="232"/>
                      </a:lnTo>
                      <a:lnTo>
                        <a:pt x="111" y="229"/>
                      </a:lnTo>
                      <a:lnTo>
                        <a:pt x="117" y="223"/>
                      </a:lnTo>
                      <a:lnTo>
                        <a:pt x="121" y="219"/>
                      </a:lnTo>
                      <a:lnTo>
                        <a:pt x="121" y="217"/>
                      </a:lnTo>
                      <a:lnTo>
                        <a:pt x="125" y="215"/>
                      </a:lnTo>
                      <a:lnTo>
                        <a:pt x="125" y="211"/>
                      </a:lnTo>
                      <a:lnTo>
                        <a:pt x="121" y="209"/>
                      </a:lnTo>
                      <a:lnTo>
                        <a:pt x="121" y="207"/>
                      </a:lnTo>
                      <a:lnTo>
                        <a:pt x="121" y="207"/>
                      </a:lnTo>
                      <a:lnTo>
                        <a:pt x="121" y="204"/>
                      </a:lnTo>
                      <a:lnTo>
                        <a:pt x="117" y="202"/>
                      </a:lnTo>
                      <a:lnTo>
                        <a:pt x="115" y="198"/>
                      </a:lnTo>
                      <a:lnTo>
                        <a:pt x="115" y="196"/>
                      </a:lnTo>
                      <a:lnTo>
                        <a:pt x="115" y="194"/>
                      </a:lnTo>
                      <a:lnTo>
                        <a:pt x="111" y="194"/>
                      </a:lnTo>
                      <a:lnTo>
                        <a:pt x="111" y="192"/>
                      </a:lnTo>
                      <a:lnTo>
                        <a:pt x="109" y="190"/>
                      </a:lnTo>
                      <a:lnTo>
                        <a:pt x="109" y="186"/>
                      </a:lnTo>
                      <a:lnTo>
                        <a:pt x="108" y="184"/>
                      </a:lnTo>
                      <a:lnTo>
                        <a:pt x="108" y="181"/>
                      </a:lnTo>
                      <a:lnTo>
                        <a:pt x="104" y="179"/>
                      </a:lnTo>
                      <a:lnTo>
                        <a:pt x="104" y="177"/>
                      </a:lnTo>
                      <a:lnTo>
                        <a:pt x="104" y="173"/>
                      </a:lnTo>
                      <a:lnTo>
                        <a:pt x="104" y="171"/>
                      </a:lnTo>
                      <a:lnTo>
                        <a:pt x="104" y="167"/>
                      </a:lnTo>
                      <a:lnTo>
                        <a:pt x="102" y="167"/>
                      </a:lnTo>
                      <a:lnTo>
                        <a:pt x="102" y="165"/>
                      </a:lnTo>
                      <a:lnTo>
                        <a:pt x="102" y="163"/>
                      </a:lnTo>
                      <a:lnTo>
                        <a:pt x="102" y="161"/>
                      </a:lnTo>
                      <a:lnTo>
                        <a:pt x="102" y="159"/>
                      </a:lnTo>
                      <a:lnTo>
                        <a:pt x="102" y="156"/>
                      </a:lnTo>
                      <a:lnTo>
                        <a:pt x="102" y="154"/>
                      </a:lnTo>
                      <a:lnTo>
                        <a:pt x="102" y="150"/>
                      </a:lnTo>
                      <a:lnTo>
                        <a:pt x="102" y="148"/>
                      </a:lnTo>
                      <a:lnTo>
                        <a:pt x="102" y="146"/>
                      </a:lnTo>
                      <a:lnTo>
                        <a:pt x="102" y="142"/>
                      </a:lnTo>
                      <a:lnTo>
                        <a:pt x="102" y="140"/>
                      </a:lnTo>
                      <a:lnTo>
                        <a:pt x="102" y="138"/>
                      </a:lnTo>
                      <a:lnTo>
                        <a:pt x="102" y="134"/>
                      </a:lnTo>
                      <a:lnTo>
                        <a:pt x="102" y="132"/>
                      </a:lnTo>
                      <a:lnTo>
                        <a:pt x="102" y="131"/>
                      </a:lnTo>
                      <a:lnTo>
                        <a:pt x="104" y="129"/>
                      </a:lnTo>
                      <a:lnTo>
                        <a:pt x="104" y="125"/>
                      </a:lnTo>
                      <a:lnTo>
                        <a:pt x="104" y="123"/>
                      </a:lnTo>
                      <a:lnTo>
                        <a:pt x="104" y="121"/>
                      </a:lnTo>
                      <a:lnTo>
                        <a:pt x="108" y="117"/>
                      </a:lnTo>
                      <a:lnTo>
                        <a:pt x="108" y="115"/>
                      </a:lnTo>
                      <a:lnTo>
                        <a:pt x="109" y="111"/>
                      </a:lnTo>
                      <a:lnTo>
                        <a:pt x="109" y="109"/>
                      </a:lnTo>
                      <a:lnTo>
                        <a:pt x="109" y="107"/>
                      </a:lnTo>
                      <a:lnTo>
                        <a:pt x="111" y="107"/>
                      </a:lnTo>
                      <a:lnTo>
                        <a:pt x="111" y="104"/>
                      </a:lnTo>
                      <a:lnTo>
                        <a:pt x="115" y="102"/>
                      </a:lnTo>
                      <a:lnTo>
                        <a:pt x="115" y="100"/>
                      </a:lnTo>
                      <a:lnTo>
                        <a:pt x="117" y="98"/>
                      </a:lnTo>
                      <a:lnTo>
                        <a:pt x="117" y="94"/>
                      </a:lnTo>
                      <a:lnTo>
                        <a:pt x="121" y="94"/>
                      </a:lnTo>
                      <a:lnTo>
                        <a:pt x="121" y="92"/>
                      </a:lnTo>
                      <a:lnTo>
                        <a:pt x="121" y="90"/>
                      </a:lnTo>
                      <a:lnTo>
                        <a:pt x="125" y="86"/>
                      </a:lnTo>
                      <a:lnTo>
                        <a:pt x="125" y="84"/>
                      </a:lnTo>
                      <a:lnTo>
                        <a:pt x="121" y="81"/>
                      </a:lnTo>
                      <a:lnTo>
                        <a:pt x="121" y="79"/>
                      </a:lnTo>
                      <a:lnTo>
                        <a:pt x="117" y="77"/>
                      </a:lnTo>
                      <a:lnTo>
                        <a:pt x="111" y="71"/>
                      </a:lnTo>
                      <a:lnTo>
                        <a:pt x="108" y="67"/>
                      </a:lnTo>
                      <a:lnTo>
                        <a:pt x="102" y="61"/>
                      </a:lnTo>
                      <a:lnTo>
                        <a:pt x="96" y="57"/>
                      </a:lnTo>
                      <a:lnTo>
                        <a:pt x="94" y="54"/>
                      </a:lnTo>
                      <a:lnTo>
                        <a:pt x="44" y="54"/>
                      </a:lnTo>
                      <a:lnTo>
                        <a:pt x="44" y="79"/>
                      </a:lnTo>
                      <a:lnTo>
                        <a:pt x="0" y="38"/>
                      </a:lnTo>
                      <a:lnTo>
                        <a:pt x="44" y="0"/>
                      </a:lnTo>
                      <a:lnTo>
                        <a:pt x="44" y="27"/>
                      </a:lnTo>
                      <a:lnTo>
                        <a:pt x="111" y="29"/>
                      </a:lnTo>
                      <a:lnTo>
                        <a:pt x="148" y="69"/>
                      </a:lnTo>
                      <a:lnTo>
                        <a:pt x="152" y="67"/>
                      </a:lnTo>
                      <a:lnTo>
                        <a:pt x="152" y="67"/>
                      </a:lnTo>
                      <a:lnTo>
                        <a:pt x="156" y="63"/>
                      </a:lnTo>
                      <a:lnTo>
                        <a:pt x="157" y="63"/>
                      </a:lnTo>
                      <a:lnTo>
                        <a:pt x="159" y="63"/>
                      </a:lnTo>
                      <a:lnTo>
                        <a:pt x="163" y="61"/>
                      </a:lnTo>
                      <a:lnTo>
                        <a:pt x="165" y="61"/>
                      </a:lnTo>
                      <a:lnTo>
                        <a:pt x="169" y="61"/>
                      </a:lnTo>
                      <a:lnTo>
                        <a:pt x="171" y="59"/>
                      </a:lnTo>
                      <a:lnTo>
                        <a:pt x="173" y="59"/>
                      </a:lnTo>
                      <a:lnTo>
                        <a:pt x="177" y="59"/>
                      </a:lnTo>
                      <a:lnTo>
                        <a:pt x="179" y="59"/>
                      </a:lnTo>
                      <a:lnTo>
                        <a:pt x="180" y="59"/>
                      </a:lnTo>
                      <a:lnTo>
                        <a:pt x="184" y="59"/>
                      </a:lnTo>
                      <a:lnTo>
                        <a:pt x="184" y="59"/>
                      </a:lnTo>
                      <a:lnTo>
                        <a:pt x="188" y="59"/>
                      </a:lnTo>
                      <a:lnTo>
                        <a:pt x="190" y="59"/>
                      </a:lnTo>
                      <a:lnTo>
                        <a:pt x="194" y="59"/>
                      </a:lnTo>
                      <a:lnTo>
                        <a:pt x="196" y="59"/>
                      </a:lnTo>
                      <a:lnTo>
                        <a:pt x="198" y="59"/>
                      </a:lnTo>
                      <a:lnTo>
                        <a:pt x="202" y="59"/>
                      </a:lnTo>
                      <a:lnTo>
                        <a:pt x="203" y="59"/>
                      </a:lnTo>
                      <a:lnTo>
                        <a:pt x="207" y="59"/>
                      </a:lnTo>
                      <a:lnTo>
                        <a:pt x="209" y="61"/>
                      </a:lnTo>
                      <a:lnTo>
                        <a:pt x="211" y="61"/>
                      </a:lnTo>
                      <a:lnTo>
                        <a:pt x="215" y="61"/>
                      </a:lnTo>
                      <a:lnTo>
                        <a:pt x="215" y="63"/>
                      </a:lnTo>
                      <a:lnTo>
                        <a:pt x="219" y="63"/>
                      </a:lnTo>
                      <a:lnTo>
                        <a:pt x="221" y="63"/>
                      </a:lnTo>
                      <a:lnTo>
                        <a:pt x="225" y="67"/>
                      </a:lnTo>
                      <a:lnTo>
                        <a:pt x="259" y="29"/>
                      </a:lnTo>
                      <a:lnTo>
                        <a:pt x="326" y="27"/>
                      </a:lnTo>
                      <a:lnTo>
                        <a:pt x="326" y="0"/>
                      </a:lnTo>
                      <a:lnTo>
                        <a:pt x="372" y="38"/>
                      </a:lnTo>
                      <a:lnTo>
                        <a:pt x="328" y="79"/>
                      </a:lnTo>
                      <a:lnTo>
                        <a:pt x="328" y="54"/>
                      </a:lnTo>
                      <a:lnTo>
                        <a:pt x="278" y="54"/>
                      </a:lnTo>
                      <a:lnTo>
                        <a:pt x="276" y="54"/>
                      </a:lnTo>
                      <a:lnTo>
                        <a:pt x="272" y="57"/>
                      </a:lnTo>
                      <a:lnTo>
                        <a:pt x="271" y="59"/>
                      </a:lnTo>
                      <a:lnTo>
                        <a:pt x="265" y="63"/>
                      </a:lnTo>
                      <a:lnTo>
                        <a:pt x="259" y="69"/>
                      </a:lnTo>
                      <a:lnTo>
                        <a:pt x="257" y="73"/>
                      </a:lnTo>
                      <a:lnTo>
                        <a:pt x="253" y="77"/>
                      </a:lnTo>
                      <a:lnTo>
                        <a:pt x="251" y="79"/>
                      </a:lnTo>
                      <a:lnTo>
                        <a:pt x="249" y="81"/>
                      </a:lnTo>
                      <a:lnTo>
                        <a:pt x="248" y="81"/>
                      </a:lnTo>
                      <a:lnTo>
                        <a:pt x="249" y="84"/>
                      </a:lnTo>
                      <a:lnTo>
                        <a:pt x="249" y="86"/>
                      </a:lnTo>
                      <a:lnTo>
                        <a:pt x="251" y="86"/>
                      </a:lnTo>
                      <a:lnTo>
                        <a:pt x="251" y="90"/>
                      </a:lnTo>
                      <a:lnTo>
                        <a:pt x="253" y="92"/>
                      </a:lnTo>
                      <a:lnTo>
                        <a:pt x="257" y="92"/>
                      </a:lnTo>
                      <a:lnTo>
                        <a:pt x="257" y="94"/>
                      </a:lnTo>
                      <a:lnTo>
                        <a:pt x="259" y="98"/>
                      </a:lnTo>
                      <a:lnTo>
                        <a:pt x="263" y="100"/>
                      </a:lnTo>
                      <a:lnTo>
                        <a:pt x="263" y="102"/>
                      </a:lnTo>
                      <a:lnTo>
                        <a:pt x="263" y="104"/>
                      </a:lnTo>
                      <a:lnTo>
                        <a:pt x="265" y="107"/>
                      </a:lnTo>
                      <a:lnTo>
                        <a:pt x="267" y="109"/>
                      </a:lnTo>
                      <a:lnTo>
                        <a:pt x="267" y="111"/>
                      </a:lnTo>
                      <a:lnTo>
                        <a:pt x="267" y="115"/>
                      </a:lnTo>
                      <a:lnTo>
                        <a:pt x="271" y="117"/>
                      </a:lnTo>
                      <a:lnTo>
                        <a:pt x="271" y="121"/>
                      </a:lnTo>
                      <a:lnTo>
                        <a:pt x="271" y="123"/>
                      </a:lnTo>
                      <a:lnTo>
                        <a:pt x="272" y="125"/>
                      </a:lnTo>
                      <a:lnTo>
                        <a:pt x="272" y="129"/>
                      </a:lnTo>
                      <a:lnTo>
                        <a:pt x="272" y="131"/>
                      </a:lnTo>
                      <a:lnTo>
                        <a:pt x="272" y="132"/>
                      </a:lnTo>
                      <a:lnTo>
                        <a:pt x="272" y="134"/>
                      </a:lnTo>
                      <a:lnTo>
                        <a:pt x="276" y="138"/>
                      </a:lnTo>
                      <a:lnTo>
                        <a:pt x="276" y="140"/>
                      </a:lnTo>
                      <a:lnTo>
                        <a:pt x="276" y="142"/>
                      </a:lnTo>
                      <a:lnTo>
                        <a:pt x="276" y="146"/>
                      </a:lnTo>
                      <a:lnTo>
                        <a:pt x="276" y="148"/>
                      </a:lnTo>
                      <a:lnTo>
                        <a:pt x="276" y="150"/>
                      </a:lnTo>
                      <a:lnTo>
                        <a:pt x="276" y="154"/>
                      </a:lnTo>
                      <a:lnTo>
                        <a:pt x="276" y="156"/>
                      </a:lnTo>
                      <a:lnTo>
                        <a:pt x="276" y="159"/>
                      </a:lnTo>
                      <a:lnTo>
                        <a:pt x="276" y="161"/>
                      </a:lnTo>
                      <a:lnTo>
                        <a:pt x="272" y="163"/>
                      </a:lnTo>
                      <a:lnTo>
                        <a:pt x="272" y="165"/>
                      </a:lnTo>
                      <a:lnTo>
                        <a:pt x="272" y="167"/>
                      </a:lnTo>
                      <a:lnTo>
                        <a:pt x="272" y="171"/>
                      </a:lnTo>
                      <a:lnTo>
                        <a:pt x="272" y="173"/>
                      </a:lnTo>
                      <a:lnTo>
                        <a:pt x="271" y="177"/>
                      </a:lnTo>
                      <a:lnTo>
                        <a:pt x="271" y="179"/>
                      </a:lnTo>
                      <a:lnTo>
                        <a:pt x="271" y="181"/>
                      </a:lnTo>
                      <a:lnTo>
                        <a:pt x="267" y="184"/>
                      </a:lnTo>
                      <a:lnTo>
                        <a:pt x="267" y="186"/>
                      </a:lnTo>
                      <a:lnTo>
                        <a:pt x="267" y="190"/>
                      </a:lnTo>
                      <a:lnTo>
                        <a:pt x="265" y="192"/>
                      </a:lnTo>
                      <a:lnTo>
                        <a:pt x="263" y="194"/>
                      </a:lnTo>
                      <a:lnTo>
                        <a:pt x="263" y="196"/>
                      </a:lnTo>
                      <a:lnTo>
                        <a:pt x="259" y="198"/>
                      </a:lnTo>
                      <a:lnTo>
                        <a:pt x="259" y="202"/>
                      </a:lnTo>
                      <a:lnTo>
                        <a:pt x="257" y="204"/>
                      </a:lnTo>
                      <a:lnTo>
                        <a:pt x="253" y="207"/>
                      </a:lnTo>
                      <a:lnTo>
                        <a:pt x="251" y="209"/>
                      </a:lnTo>
                      <a:lnTo>
                        <a:pt x="249" y="211"/>
                      </a:lnTo>
                      <a:lnTo>
                        <a:pt x="249" y="215"/>
                      </a:lnTo>
                      <a:lnTo>
                        <a:pt x="248" y="215"/>
                      </a:lnTo>
                      <a:lnTo>
                        <a:pt x="249" y="217"/>
                      </a:lnTo>
                      <a:lnTo>
                        <a:pt x="251" y="219"/>
                      </a:lnTo>
                      <a:lnTo>
                        <a:pt x="253" y="223"/>
                      </a:lnTo>
                      <a:lnTo>
                        <a:pt x="257" y="225"/>
                      </a:lnTo>
                      <a:lnTo>
                        <a:pt x="259" y="229"/>
                      </a:lnTo>
                      <a:lnTo>
                        <a:pt x="265" y="234"/>
                      </a:lnTo>
                      <a:lnTo>
                        <a:pt x="271" y="236"/>
                      </a:lnTo>
                      <a:lnTo>
                        <a:pt x="272" y="242"/>
                      </a:lnTo>
                      <a:lnTo>
                        <a:pt x="276" y="246"/>
                      </a:lnTo>
                      <a:lnTo>
                        <a:pt x="278" y="246"/>
                      </a:lnTo>
                      <a:lnTo>
                        <a:pt x="328" y="246"/>
                      </a:lnTo>
                      <a:lnTo>
                        <a:pt x="328" y="217"/>
                      </a:lnTo>
                      <a:lnTo>
                        <a:pt x="372" y="259"/>
                      </a:lnTo>
                      <a:lnTo>
                        <a:pt x="326" y="296"/>
                      </a:lnTo>
                      <a:lnTo>
                        <a:pt x="326" y="271"/>
                      </a:lnTo>
                      <a:lnTo>
                        <a:pt x="259" y="271"/>
                      </a:lnTo>
                      <a:lnTo>
                        <a:pt x="225" y="232"/>
                      </a:lnTo>
                      <a:lnTo>
                        <a:pt x="221" y="232"/>
                      </a:lnTo>
                      <a:lnTo>
                        <a:pt x="219" y="234"/>
                      </a:lnTo>
                      <a:lnTo>
                        <a:pt x="215" y="234"/>
                      </a:lnTo>
                      <a:lnTo>
                        <a:pt x="215" y="234"/>
                      </a:lnTo>
                      <a:lnTo>
                        <a:pt x="211" y="236"/>
                      </a:lnTo>
                      <a:lnTo>
                        <a:pt x="209" y="236"/>
                      </a:lnTo>
                      <a:lnTo>
                        <a:pt x="207" y="236"/>
                      </a:lnTo>
                      <a:lnTo>
                        <a:pt x="203" y="236"/>
                      </a:lnTo>
                      <a:lnTo>
                        <a:pt x="202" y="240"/>
                      </a:lnTo>
                      <a:lnTo>
                        <a:pt x="198" y="240"/>
                      </a:lnTo>
                      <a:lnTo>
                        <a:pt x="196" y="240"/>
                      </a:lnTo>
                      <a:lnTo>
                        <a:pt x="194" y="240"/>
                      </a:lnTo>
                      <a:lnTo>
                        <a:pt x="190" y="240"/>
                      </a:lnTo>
                      <a:lnTo>
                        <a:pt x="188" y="240"/>
                      </a:lnTo>
                      <a:lnTo>
                        <a:pt x="184" y="240"/>
                      </a:lnTo>
                      <a:lnTo>
                        <a:pt x="184" y="240"/>
                      </a:lnTo>
                      <a:lnTo>
                        <a:pt x="180" y="240"/>
                      </a:lnTo>
                      <a:lnTo>
                        <a:pt x="179" y="240"/>
                      </a:lnTo>
                      <a:lnTo>
                        <a:pt x="177" y="240"/>
                      </a:lnTo>
                      <a:lnTo>
                        <a:pt x="173" y="236"/>
                      </a:lnTo>
                      <a:lnTo>
                        <a:pt x="171" y="236"/>
                      </a:lnTo>
                      <a:lnTo>
                        <a:pt x="169" y="236"/>
                      </a:lnTo>
                      <a:lnTo>
                        <a:pt x="165" y="236"/>
                      </a:lnTo>
                      <a:lnTo>
                        <a:pt x="163" y="234"/>
                      </a:lnTo>
                      <a:lnTo>
                        <a:pt x="159" y="234"/>
                      </a:lnTo>
                      <a:lnTo>
                        <a:pt x="157" y="234"/>
                      </a:lnTo>
                      <a:lnTo>
                        <a:pt x="156" y="232"/>
                      </a:lnTo>
                      <a:lnTo>
                        <a:pt x="152" y="232"/>
                      </a:lnTo>
                      <a:lnTo>
                        <a:pt x="152" y="229"/>
                      </a:lnTo>
                      <a:lnTo>
                        <a:pt x="148" y="229"/>
                      </a:lnTo>
                      <a:close/>
                      <a:moveTo>
                        <a:pt x="188" y="90"/>
                      </a:moveTo>
                      <a:lnTo>
                        <a:pt x="190" y="90"/>
                      </a:lnTo>
                      <a:lnTo>
                        <a:pt x="194" y="90"/>
                      </a:lnTo>
                      <a:lnTo>
                        <a:pt x="196" y="90"/>
                      </a:lnTo>
                      <a:lnTo>
                        <a:pt x="198" y="90"/>
                      </a:lnTo>
                      <a:lnTo>
                        <a:pt x="203" y="90"/>
                      </a:lnTo>
                      <a:lnTo>
                        <a:pt x="207" y="92"/>
                      </a:lnTo>
                      <a:lnTo>
                        <a:pt x="209" y="92"/>
                      </a:lnTo>
                      <a:lnTo>
                        <a:pt x="211" y="94"/>
                      </a:lnTo>
                      <a:lnTo>
                        <a:pt x="215" y="94"/>
                      </a:lnTo>
                      <a:lnTo>
                        <a:pt x="215" y="98"/>
                      </a:lnTo>
                      <a:lnTo>
                        <a:pt x="219" y="98"/>
                      </a:lnTo>
                      <a:lnTo>
                        <a:pt x="221" y="100"/>
                      </a:lnTo>
                      <a:lnTo>
                        <a:pt x="225" y="102"/>
                      </a:lnTo>
                      <a:lnTo>
                        <a:pt x="226" y="104"/>
                      </a:lnTo>
                      <a:lnTo>
                        <a:pt x="228" y="107"/>
                      </a:lnTo>
                      <a:lnTo>
                        <a:pt x="232" y="107"/>
                      </a:lnTo>
                      <a:lnTo>
                        <a:pt x="232" y="109"/>
                      </a:lnTo>
                      <a:lnTo>
                        <a:pt x="234" y="111"/>
                      </a:lnTo>
                      <a:lnTo>
                        <a:pt x="236" y="115"/>
                      </a:lnTo>
                      <a:lnTo>
                        <a:pt x="236" y="117"/>
                      </a:lnTo>
                      <a:lnTo>
                        <a:pt x="240" y="121"/>
                      </a:lnTo>
                      <a:lnTo>
                        <a:pt x="240" y="123"/>
                      </a:lnTo>
                      <a:lnTo>
                        <a:pt x="242" y="125"/>
                      </a:lnTo>
                      <a:lnTo>
                        <a:pt x="242" y="129"/>
                      </a:lnTo>
                      <a:lnTo>
                        <a:pt x="242" y="131"/>
                      </a:lnTo>
                      <a:lnTo>
                        <a:pt x="246" y="132"/>
                      </a:lnTo>
                      <a:lnTo>
                        <a:pt x="246" y="138"/>
                      </a:lnTo>
                      <a:lnTo>
                        <a:pt x="246" y="140"/>
                      </a:lnTo>
                      <a:lnTo>
                        <a:pt x="246" y="142"/>
                      </a:lnTo>
                      <a:lnTo>
                        <a:pt x="246" y="146"/>
                      </a:lnTo>
                      <a:lnTo>
                        <a:pt x="246" y="148"/>
                      </a:lnTo>
                      <a:lnTo>
                        <a:pt x="246" y="154"/>
                      </a:lnTo>
                      <a:lnTo>
                        <a:pt x="246" y="156"/>
                      </a:lnTo>
                      <a:lnTo>
                        <a:pt x="246" y="159"/>
                      </a:lnTo>
                      <a:lnTo>
                        <a:pt x="246" y="161"/>
                      </a:lnTo>
                      <a:lnTo>
                        <a:pt x="246" y="163"/>
                      </a:lnTo>
                      <a:lnTo>
                        <a:pt x="242" y="165"/>
                      </a:lnTo>
                      <a:lnTo>
                        <a:pt x="242" y="171"/>
                      </a:lnTo>
                      <a:lnTo>
                        <a:pt x="242" y="173"/>
                      </a:lnTo>
                      <a:lnTo>
                        <a:pt x="240" y="177"/>
                      </a:lnTo>
                      <a:lnTo>
                        <a:pt x="240" y="179"/>
                      </a:lnTo>
                      <a:lnTo>
                        <a:pt x="236" y="181"/>
                      </a:lnTo>
                      <a:lnTo>
                        <a:pt x="236" y="184"/>
                      </a:lnTo>
                      <a:lnTo>
                        <a:pt x="234" y="186"/>
                      </a:lnTo>
                      <a:lnTo>
                        <a:pt x="232" y="190"/>
                      </a:lnTo>
                      <a:lnTo>
                        <a:pt x="228" y="192"/>
                      </a:lnTo>
                      <a:lnTo>
                        <a:pt x="226" y="194"/>
                      </a:lnTo>
                      <a:lnTo>
                        <a:pt x="225" y="196"/>
                      </a:lnTo>
                      <a:lnTo>
                        <a:pt x="221" y="196"/>
                      </a:lnTo>
                      <a:lnTo>
                        <a:pt x="221" y="198"/>
                      </a:lnTo>
                      <a:lnTo>
                        <a:pt x="219" y="198"/>
                      </a:lnTo>
                      <a:lnTo>
                        <a:pt x="215" y="202"/>
                      </a:lnTo>
                      <a:lnTo>
                        <a:pt x="215" y="204"/>
                      </a:lnTo>
                      <a:lnTo>
                        <a:pt x="211" y="204"/>
                      </a:lnTo>
                      <a:lnTo>
                        <a:pt x="209" y="204"/>
                      </a:lnTo>
                      <a:lnTo>
                        <a:pt x="207" y="207"/>
                      </a:lnTo>
                      <a:lnTo>
                        <a:pt x="203" y="207"/>
                      </a:lnTo>
                      <a:lnTo>
                        <a:pt x="198" y="207"/>
                      </a:lnTo>
                      <a:lnTo>
                        <a:pt x="196" y="209"/>
                      </a:lnTo>
                      <a:lnTo>
                        <a:pt x="194" y="209"/>
                      </a:lnTo>
                      <a:lnTo>
                        <a:pt x="190" y="209"/>
                      </a:lnTo>
                      <a:lnTo>
                        <a:pt x="188" y="209"/>
                      </a:lnTo>
                      <a:lnTo>
                        <a:pt x="184" y="209"/>
                      </a:lnTo>
                      <a:lnTo>
                        <a:pt x="184" y="209"/>
                      </a:lnTo>
                      <a:lnTo>
                        <a:pt x="179" y="209"/>
                      </a:lnTo>
                      <a:lnTo>
                        <a:pt x="177" y="207"/>
                      </a:lnTo>
                      <a:lnTo>
                        <a:pt x="173" y="207"/>
                      </a:lnTo>
                      <a:lnTo>
                        <a:pt x="171" y="207"/>
                      </a:lnTo>
                      <a:lnTo>
                        <a:pt x="169" y="204"/>
                      </a:lnTo>
                      <a:lnTo>
                        <a:pt x="165" y="204"/>
                      </a:lnTo>
                      <a:lnTo>
                        <a:pt x="163" y="204"/>
                      </a:lnTo>
                      <a:lnTo>
                        <a:pt x="159" y="202"/>
                      </a:lnTo>
                      <a:lnTo>
                        <a:pt x="157" y="198"/>
                      </a:lnTo>
                      <a:lnTo>
                        <a:pt x="156" y="198"/>
                      </a:lnTo>
                      <a:lnTo>
                        <a:pt x="152" y="196"/>
                      </a:lnTo>
                      <a:lnTo>
                        <a:pt x="152" y="194"/>
                      </a:lnTo>
                      <a:lnTo>
                        <a:pt x="148" y="192"/>
                      </a:lnTo>
                      <a:lnTo>
                        <a:pt x="146" y="190"/>
                      </a:lnTo>
                      <a:lnTo>
                        <a:pt x="142" y="190"/>
                      </a:lnTo>
                      <a:lnTo>
                        <a:pt x="142" y="186"/>
                      </a:lnTo>
                      <a:lnTo>
                        <a:pt x="140" y="184"/>
                      </a:lnTo>
                      <a:lnTo>
                        <a:pt x="140" y="181"/>
                      </a:lnTo>
                      <a:lnTo>
                        <a:pt x="138" y="179"/>
                      </a:lnTo>
                      <a:lnTo>
                        <a:pt x="134" y="177"/>
                      </a:lnTo>
                      <a:lnTo>
                        <a:pt x="134" y="173"/>
                      </a:lnTo>
                      <a:lnTo>
                        <a:pt x="134" y="171"/>
                      </a:lnTo>
                      <a:lnTo>
                        <a:pt x="133" y="165"/>
                      </a:lnTo>
                      <a:lnTo>
                        <a:pt x="133" y="163"/>
                      </a:lnTo>
                      <a:lnTo>
                        <a:pt x="133" y="161"/>
                      </a:lnTo>
                      <a:lnTo>
                        <a:pt x="133" y="159"/>
                      </a:lnTo>
                      <a:lnTo>
                        <a:pt x="129" y="156"/>
                      </a:lnTo>
                      <a:lnTo>
                        <a:pt x="129" y="154"/>
                      </a:lnTo>
                      <a:lnTo>
                        <a:pt x="129" y="148"/>
                      </a:lnTo>
                      <a:lnTo>
                        <a:pt x="129" y="146"/>
                      </a:lnTo>
                      <a:lnTo>
                        <a:pt x="129" y="142"/>
                      </a:lnTo>
                      <a:lnTo>
                        <a:pt x="133" y="140"/>
                      </a:lnTo>
                      <a:lnTo>
                        <a:pt x="133" y="138"/>
                      </a:lnTo>
                      <a:lnTo>
                        <a:pt x="133" y="132"/>
                      </a:lnTo>
                      <a:lnTo>
                        <a:pt x="133" y="131"/>
                      </a:lnTo>
                      <a:lnTo>
                        <a:pt x="134" y="129"/>
                      </a:lnTo>
                      <a:lnTo>
                        <a:pt x="134" y="125"/>
                      </a:lnTo>
                      <a:lnTo>
                        <a:pt x="134" y="123"/>
                      </a:lnTo>
                      <a:lnTo>
                        <a:pt x="138" y="121"/>
                      </a:lnTo>
                      <a:lnTo>
                        <a:pt x="140" y="117"/>
                      </a:lnTo>
                      <a:lnTo>
                        <a:pt x="140" y="115"/>
                      </a:lnTo>
                      <a:lnTo>
                        <a:pt x="142" y="111"/>
                      </a:lnTo>
                      <a:lnTo>
                        <a:pt x="142" y="109"/>
                      </a:lnTo>
                      <a:lnTo>
                        <a:pt x="146" y="107"/>
                      </a:lnTo>
                      <a:lnTo>
                        <a:pt x="148" y="107"/>
                      </a:lnTo>
                      <a:lnTo>
                        <a:pt x="152" y="104"/>
                      </a:lnTo>
                      <a:lnTo>
                        <a:pt x="152" y="102"/>
                      </a:lnTo>
                      <a:lnTo>
                        <a:pt x="152" y="100"/>
                      </a:lnTo>
                      <a:lnTo>
                        <a:pt x="156" y="100"/>
                      </a:lnTo>
                      <a:lnTo>
                        <a:pt x="157" y="98"/>
                      </a:lnTo>
                      <a:lnTo>
                        <a:pt x="159" y="98"/>
                      </a:lnTo>
                      <a:lnTo>
                        <a:pt x="163" y="94"/>
                      </a:lnTo>
                      <a:lnTo>
                        <a:pt x="165" y="94"/>
                      </a:lnTo>
                      <a:lnTo>
                        <a:pt x="169" y="92"/>
                      </a:lnTo>
                      <a:lnTo>
                        <a:pt x="171" y="92"/>
                      </a:lnTo>
                      <a:lnTo>
                        <a:pt x="173" y="90"/>
                      </a:lnTo>
                      <a:lnTo>
                        <a:pt x="177" y="90"/>
                      </a:lnTo>
                      <a:lnTo>
                        <a:pt x="179" y="90"/>
                      </a:lnTo>
                      <a:lnTo>
                        <a:pt x="184" y="90"/>
                      </a:lnTo>
                      <a:lnTo>
                        <a:pt x="184" y="90"/>
                      </a:lnTo>
                      <a:lnTo>
                        <a:pt x="188" y="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pic>
            <p:nvPicPr>
              <p:cNvPr id="167" name="Picture 2" descr="cam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39497" y="1249644"/>
                <a:ext cx="436539" cy="6923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8" name="Picture 2" descr="E:\HSD\产品资料\HSD产品\图片素材\智慧盒子\智慧盒子-机架式\智慧盒子-机架式 透明背景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531649" y="2310005"/>
                <a:ext cx="1418371" cy="2424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9" name="Picture 3" descr="E:\HSD\产品资料\HSD产品\图片素材\智慧盒子\智慧盒子-盒式\智慧盒子-盒式 透明背景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059201" y="3813034"/>
                <a:ext cx="587273" cy="4094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" name="组合 1"/>
              <p:cNvGrpSpPr/>
              <p:nvPr/>
            </p:nvGrpSpPr>
            <p:grpSpPr>
              <a:xfrm>
                <a:off x="8197540" y="692703"/>
                <a:ext cx="2471159" cy="1019953"/>
                <a:chOff x="6516121" y="908720"/>
                <a:chExt cx="2414995" cy="996772"/>
              </a:xfrm>
            </p:grpSpPr>
            <p:sp>
              <p:nvSpPr>
                <p:cNvPr id="237" name="矩形 14"/>
                <p:cNvSpPr/>
                <p:nvPr/>
              </p:nvSpPr>
              <p:spPr bwMode="auto">
                <a:xfrm>
                  <a:off x="6516121" y="1104263"/>
                  <a:ext cx="2359083" cy="782174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2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38" name="圆角矩形 15"/>
                <p:cNvSpPr/>
                <p:nvPr/>
              </p:nvSpPr>
              <p:spPr bwMode="auto">
                <a:xfrm>
                  <a:off x="6928421" y="908720"/>
                  <a:ext cx="1617594" cy="325906"/>
                </a:xfrm>
                <a:prstGeom prst="round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cene3d>
                  <a:camera prst="perspectiveAbove"/>
                  <a:lightRig rig="threePt" dir="t"/>
                </a:scene3d>
              </p:spPr>
              <p:txBody>
                <a:bodyPr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2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pic>
              <p:nvPicPr>
                <p:cNvPr id="239" name="Picture 2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6697336" y="1299807"/>
                  <a:ext cx="434889" cy="3747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40" name="TextBox 17"/>
                <p:cNvSpPr txBox="1"/>
                <p:nvPr/>
              </p:nvSpPr>
              <p:spPr bwMode="auto">
                <a:xfrm>
                  <a:off x="6929033" y="908720"/>
                  <a:ext cx="1616291" cy="300782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zh-CN" altLang="en-US" sz="14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数字安防</a:t>
                  </a:r>
                </a:p>
              </p:txBody>
            </p:sp>
            <p:pic>
              <p:nvPicPr>
                <p:cNvPr id="241" name="Picture 3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7409117" y="1299442"/>
                  <a:ext cx="466401" cy="375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42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6519487" y="1638068"/>
                  <a:ext cx="845969" cy="2556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1100" kern="0" dirty="0">
                      <a:solidFill>
                        <a:sysClr val="windowText" lastClr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数字监控</a:t>
                  </a:r>
                </a:p>
              </p:txBody>
            </p:sp>
            <p:sp>
              <p:nvSpPr>
                <p:cNvPr id="243" name="TextBox 42"/>
                <p:cNvSpPr txBox="1">
                  <a:spLocks noChangeArrowheads="1"/>
                </p:cNvSpPr>
                <p:nvPr/>
              </p:nvSpPr>
              <p:spPr bwMode="auto">
                <a:xfrm>
                  <a:off x="7144623" y="1649053"/>
                  <a:ext cx="1018692" cy="2556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defPPr>
                    <a:defRPr lang="zh-CN"/>
                  </a:defPPr>
                  <a:lvl1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 sz="1200" kern="0">
                      <a:solidFill>
                        <a:sysClr val="windowText" lastClr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sz="1100" dirty="0"/>
                    <a:t>红外报警</a:t>
                  </a:r>
                </a:p>
              </p:txBody>
            </p:sp>
            <p:sp>
              <p:nvSpPr>
                <p:cNvPr id="244" name="TextBox 43"/>
                <p:cNvSpPr txBox="1">
                  <a:spLocks noChangeArrowheads="1"/>
                </p:cNvSpPr>
                <p:nvPr/>
              </p:nvSpPr>
              <p:spPr bwMode="auto">
                <a:xfrm>
                  <a:off x="8006981" y="1649828"/>
                  <a:ext cx="924135" cy="2556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defPPr>
                    <a:defRPr lang="zh-CN"/>
                  </a:defPPr>
                  <a:lvl1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 sz="1200" kern="0">
                      <a:solidFill>
                        <a:sysClr val="windowText" lastClr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sz="1100" dirty="0"/>
                    <a:t>烟雾报警</a:t>
                  </a:r>
                </a:p>
              </p:txBody>
            </p:sp>
            <p:pic>
              <p:nvPicPr>
                <p:cNvPr id="170" name="图片 169"/>
                <p:cNvPicPr>
                  <a:picLocks noChangeAspect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8241700" y="1327846"/>
                  <a:ext cx="421263" cy="366614"/>
                </a:xfrm>
                <a:prstGeom prst="rect">
                  <a:avLst/>
                </a:prstGeom>
              </p:spPr>
            </p:pic>
          </p:grpSp>
          <p:grpSp>
            <p:nvGrpSpPr>
              <p:cNvPr id="6" name="组合 5"/>
              <p:cNvGrpSpPr/>
              <p:nvPr/>
            </p:nvGrpSpPr>
            <p:grpSpPr>
              <a:xfrm>
                <a:off x="8052413" y="4861641"/>
                <a:ext cx="2724107" cy="1015645"/>
                <a:chOff x="6374301" y="4869160"/>
                <a:chExt cx="2662195" cy="992562"/>
              </a:xfrm>
            </p:grpSpPr>
            <p:sp>
              <p:nvSpPr>
                <p:cNvPr id="217" name="矩形 11"/>
                <p:cNvSpPr/>
                <p:nvPr/>
              </p:nvSpPr>
              <p:spPr bwMode="auto">
                <a:xfrm>
                  <a:off x="6488935" y="5052474"/>
                  <a:ext cx="2386269" cy="809248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2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18" name="圆角矩形 27"/>
                <p:cNvSpPr/>
                <p:nvPr/>
              </p:nvSpPr>
              <p:spPr bwMode="auto">
                <a:xfrm>
                  <a:off x="7005776" y="4870088"/>
                  <a:ext cx="1616744" cy="302151"/>
                </a:xfrm>
                <a:prstGeom prst="round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cene3d>
                  <a:camera prst="perspectiveAbove"/>
                  <a:lightRig rig="threePt" dir="t"/>
                </a:scene3d>
              </p:spPr>
              <p:txBody>
                <a:bodyPr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2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19" name="TextBox 28"/>
                <p:cNvSpPr txBox="1"/>
                <p:nvPr/>
              </p:nvSpPr>
              <p:spPr bwMode="auto">
                <a:xfrm>
                  <a:off x="7092280" y="4869160"/>
                  <a:ext cx="1307404" cy="300782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zh-CN" altLang="en-US" sz="14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设备管理</a:t>
                  </a:r>
                </a:p>
              </p:txBody>
            </p:sp>
            <p:sp>
              <p:nvSpPr>
                <p:cNvPr id="220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6374301" y="5602058"/>
                  <a:ext cx="1154853" cy="2556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defPPr>
                    <a:defRPr lang="zh-CN"/>
                  </a:defPPr>
                  <a:lvl1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 sz="1200" kern="0">
                      <a:solidFill>
                        <a:sysClr val="windowText" lastClr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sz="1100" dirty="0"/>
                    <a:t>楼宇新风</a:t>
                  </a:r>
                </a:p>
              </p:txBody>
            </p:sp>
            <p:sp>
              <p:nvSpPr>
                <p:cNvPr id="221" name="TextBox 56"/>
                <p:cNvSpPr txBox="1">
                  <a:spLocks noChangeArrowheads="1"/>
                </p:cNvSpPr>
                <p:nvPr/>
              </p:nvSpPr>
              <p:spPr bwMode="auto">
                <a:xfrm>
                  <a:off x="7183616" y="5602427"/>
                  <a:ext cx="1154753" cy="2556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defPPr>
                    <a:defRPr lang="zh-CN"/>
                  </a:defPPr>
                  <a:lvl1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 sz="1200" kern="0">
                      <a:solidFill>
                        <a:sysClr val="windowText" lastClr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sz="1100" dirty="0"/>
                    <a:t>机电控制</a:t>
                  </a:r>
                </a:p>
              </p:txBody>
            </p:sp>
            <p:sp>
              <p:nvSpPr>
                <p:cNvPr id="222" name="TextBox 57"/>
                <p:cNvSpPr txBox="1">
                  <a:spLocks noChangeArrowheads="1"/>
                </p:cNvSpPr>
                <p:nvPr/>
              </p:nvSpPr>
              <p:spPr bwMode="auto">
                <a:xfrm>
                  <a:off x="7918685" y="5602533"/>
                  <a:ext cx="1117811" cy="2556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 sz="1200" kern="0">
                      <a:solidFill>
                        <a:sysClr val="windowText" lastClr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sz="1100" dirty="0"/>
                    <a:t>一键抄表</a:t>
                  </a:r>
                  <a:endParaRPr lang="en-US" altLang="zh-CN" sz="1100" dirty="0"/>
                </a:p>
              </p:txBody>
            </p:sp>
            <p:pic>
              <p:nvPicPr>
                <p:cNvPr id="173" name="图片 172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51553" y="5293611"/>
                  <a:ext cx="543647" cy="328461"/>
                </a:xfrm>
                <a:prstGeom prst="rect">
                  <a:avLst/>
                </a:prstGeom>
              </p:spPr>
            </p:pic>
            <p:pic>
              <p:nvPicPr>
                <p:cNvPr id="174" name="图片 173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42238" y="5238895"/>
                  <a:ext cx="599320" cy="395849"/>
                </a:xfrm>
                <a:prstGeom prst="rect">
                  <a:avLst/>
                </a:prstGeom>
              </p:spPr>
            </p:pic>
            <p:pic>
              <p:nvPicPr>
                <p:cNvPr id="175" name="图片 174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16416" y="5210541"/>
                  <a:ext cx="372025" cy="445714"/>
                </a:xfrm>
                <a:prstGeom prst="rect">
                  <a:avLst/>
                </a:prstGeom>
              </p:spPr>
            </p:pic>
          </p:grpSp>
          <p:sp>
            <p:nvSpPr>
              <p:cNvPr id="122" name="TextBox 59"/>
              <p:cNvSpPr txBox="1">
                <a:spLocks noChangeArrowheads="1"/>
              </p:cNvSpPr>
              <p:nvPr/>
            </p:nvSpPr>
            <p:spPr bwMode="auto">
              <a:xfrm>
                <a:off x="5368726" y="1201627"/>
                <a:ext cx="19857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altLang="zh-CN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All in one</a:t>
                </a:r>
                <a:endParaRPr lang="zh-CN" altLang="en-US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TextBox 76"/>
              <p:cNvSpPr txBox="1">
                <a:spLocks noChangeArrowheads="1"/>
              </p:cNvSpPr>
              <p:nvPr/>
            </p:nvSpPr>
            <p:spPr bwMode="auto">
              <a:xfrm>
                <a:off x="3581527" y="3635897"/>
                <a:ext cx="123197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0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光纤汇聚设备</a:t>
                </a:r>
              </a:p>
            </p:txBody>
          </p:sp>
          <p:grpSp>
            <p:nvGrpSpPr>
              <p:cNvPr id="8" name="组合 7"/>
              <p:cNvGrpSpPr/>
              <p:nvPr/>
            </p:nvGrpSpPr>
            <p:grpSpPr>
              <a:xfrm>
                <a:off x="1271467" y="4405879"/>
                <a:ext cx="3103364" cy="706139"/>
                <a:chOff x="117161" y="4447781"/>
                <a:chExt cx="3032833" cy="690090"/>
              </a:xfrm>
            </p:grpSpPr>
            <p:sp>
              <p:nvSpPr>
                <p:cNvPr id="144" name="圆角矩形 111"/>
                <p:cNvSpPr>
                  <a:spLocks noChangeArrowheads="1"/>
                </p:cNvSpPr>
                <p:nvPr/>
              </p:nvSpPr>
              <p:spPr bwMode="auto">
                <a:xfrm>
                  <a:off x="625572" y="4510517"/>
                  <a:ext cx="2001574" cy="299502"/>
                </a:xfrm>
                <a:prstGeom prst="roundRect">
                  <a:avLst>
                    <a:gd name="adj" fmla="val 16667"/>
                  </a:avLst>
                </a:prstGeom>
                <a:noFill/>
                <a:ln w="9525" algn="ctr">
                  <a:noFill/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fontAlgn="b" hangingPunct="0"/>
                  <a:endParaRPr lang="zh-CN" altLang="en-US" sz="120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5" name="圆角矩形 125"/>
                <p:cNvSpPr>
                  <a:spLocks noChangeArrowheads="1"/>
                </p:cNvSpPr>
                <p:nvPr/>
              </p:nvSpPr>
              <p:spPr bwMode="auto">
                <a:xfrm>
                  <a:off x="117161" y="4447781"/>
                  <a:ext cx="1839587" cy="299502"/>
                </a:xfrm>
                <a:prstGeom prst="roundRect">
                  <a:avLst>
                    <a:gd name="adj" fmla="val 16667"/>
                  </a:avLst>
                </a:prstGeom>
                <a:noFill/>
                <a:ln w="9525" algn="ctr">
                  <a:noFill/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fontAlgn="b" hangingPunct="0"/>
                  <a:endParaRPr lang="zh-CN" altLang="en-US" sz="120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6" name="圆角矩形 127"/>
                <p:cNvSpPr>
                  <a:spLocks noChangeArrowheads="1"/>
                </p:cNvSpPr>
                <p:nvPr/>
              </p:nvSpPr>
              <p:spPr bwMode="auto">
                <a:xfrm>
                  <a:off x="633593" y="4516492"/>
                  <a:ext cx="2447437" cy="299502"/>
                </a:xfrm>
                <a:prstGeom prst="roundRect">
                  <a:avLst>
                    <a:gd name="adj" fmla="val 16667"/>
                  </a:avLst>
                </a:prstGeom>
                <a:noFill/>
                <a:ln w="9525" algn="ctr">
                  <a:noFill/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fontAlgn="b" hangingPunct="0"/>
                  <a:endParaRPr lang="zh-CN" altLang="en-US" sz="120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7" name="圆角矩形 131"/>
                <p:cNvSpPr>
                  <a:spLocks noChangeArrowheads="1"/>
                </p:cNvSpPr>
                <p:nvPr/>
              </p:nvSpPr>
              <p:spPr bwMode="auto">
                <a:xfrm>
                  <a:off x="407452" y="4456744"/>
                  <a:ext cx="2742542" cy="299502"/>
                </a:xfrm>
                <a:prstGeom prst="roundRect">
                  <a:avLst>
                    <a:gd name="adj" fmla="val 16667"/>
                  </a:avLst>
                </a:prstGeom>
                <a:noFill/>
                <a:ln w="9525" algn="ctr">
                  <a:noFill/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fontAlgn="b" hangingPunct="0"/>
                  <a:endParaRPr lang="zh-CN" altLang="en-US" sz="120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206" name="组合 129"/>
                <p:cNvGrpSpPr>
                  <a:grpSpLocks/>
                </p:cNvGrpSpPr>
                <p:nvPr/>
              </p:nvGrpSpPr>
              <p:grpSpPr bwMode="auto">
                <a:xfrm>
                  <a:off x="539552" y="4541883"/>
                  <a:ext cx="1570522" cy="595988"/>
                  <a:chOff x="1121437" y="4800564"/>
                  <a:chExt cx="1553483" cy="696911"/>
                </a:xfrm>
              </p:grpSpPr>
              <p:pic>
                <p:nvPicPr>
                  <p:cNvPr id="208" name="Picture 81"/>
                  <p:cNvPicPr>
                    <a:picLocks noChangeAspect="1" noChangeArrowheads="1"/>
                  </p:cNvPicPr>
                  <p:nvPr/>
                </p:nvPicPr>
                <p:blipFill>
                  <a:blip r:embed="rId14"/>
                  <a:srcRect/>
                  <a:stretch>
                    <a:fillRect/>
                  </a:stretch>
                </p:blipFill>
                <p:spPr bwMode="auto">
                  <a:xfrm>
                    <a:off x="1121437" y="4802961"/>
                    <a:ext cx="685782" cy="664351"/>
                  </a:xfrm>
                  <a:prstGeom prst="rect">
                    <a:avLst/>
                  </a:prstGeom>
                  <a:no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209" name="Picture 116"/>
                  <p:cNvPicPr>
                    <a:picLocks noChangeAspect="1" noChangeArrowheads="1"/>
                  </p:cNvPicPr>
                  <p:nvPr/>
                </p:nvPicPr>
                <p:blipFill>
                  <a:blip r:embed="rId15"/>
                  <a:srcRect/>
                  <a:stretch>
                    <a:fillRect/>
                  </a:stretch>
                </p:blipFill>
                <p:spPr bwMode="auto">
                  <a:xfrm>
                    <a:off x="1904932" y="4800564"/>
                    <a:ext cx="769988" cy="696911"/>
                  </a:xfrm>
                  <a:prstGeom prst="rect">
                    <a:avLst/>
                  </a:prstGeom>
                  <a:noFill/>
                  <a:ln w="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7" name="图片 6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5736" y="4528729"/>
                  <a:ext cx="873219" cy="597600"/>
                </a:xfrm>
                <a:prstGeom prst="rect">
                  <a:avLst/>
                </a:prstGeom>
              </p:spPr>
            </p:pic>
          </p:grpSp>
          <p:pic>
            <p:nvPicPr>
              <p:cNvPr id="129" name="图片 128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5541" y="2264805"/>
                <a:ext cx="239345" cy="564610"/>
              </a:xfrm>
              <a:prstGeom prst="rect">
                <a:avLst/>
              </a:prstGeom>
            </p:spPr>
          </p:pic>
          <p:grpSp>
            <p:nvGrpSpPr>
              <p:cNvPr id="248" name="组合 247"/>
              <p:cNvGrpSpPr/>
              <p:nvPr/>
            </p:nvGrpSpPr>
            <p:grpSpPr>
              <a:xfrm>
                <a:off x="8190738" y="3869362"/>
                <a:ext cx="2441775" cy="1018107"/>
                <a:chOff x="8229366" y="908721"/>
                <a:chExt cx="2441775" cy="1018107"/>
              </a:xfrm>
            </p:grpSpPr>
            <p:grpSp>
              <p:nvGrpSpPr>
                <p:cNvPr id="249" name="组合 248"/>
                <p:cNvGrpSpPr/>
                <p:nvPr/>
              </p:nvGrpSpPr>
              <p:grpSpPr>
                <a:xfrm>
                  <a:off x="8229366" y="908721"/>
                  <a:ext cx="2441775" cy="1018107"/>
                  <a:chOff x="6705365" y="908720"/>
                  <a:chExt cx="2441775" cy="1018107"/>
                </a:xfrm>
              </p:grpSpPr>
              <p:sp>
                <p:nvSpPr>
                  <p:cNvPr id="253" name="矩形 14"/>
                  <p:cNvSpPr/>
                  <p:nvPr/>
                </p:nvSpPr>
                <p:spPr bwMode="auto">
                  <a:xfrm>
                    <a:off x="6705365" y="1104263"/>
                    <a:ext cx="2420748" cy="78217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/>
                </p:spPr>
                <p:txBody>
                  <a:bodyPr/>
                  <a:lstStyle/>
                  <a:p>
                    <a:pPr algn="ctr"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400" kern="0">
                      <a:solidFill>
                        <a:sysClr val="windowText" lastClr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54" name="圆角矩形 15"/>
                  <p:cNvSpPr/>
                  <p:nvPr/>
                </p:nvSpPr>
                <p:spPr bwMode="auto">
                  <a:xfrm>
                    <a:off x="7144445" y="908720"/>
                    <a:ext cx="1617594" cy="325906"/>
                  </a:xfrm>
                  <a:prstGeom prst="roundRect">
                    <a:avLst/>
                  </a:prstGeom>
                  <a:solidFill>
                    <a:srgbClr val="FFFFFF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  <a:scene3d>
                    <a:camera prst="perspectiveAbove"/>
                    <a:lightRig rig="threePt" dir="t"/>
                  </a:scene3d>
                </p:spPr>
                <p:txBody>
                  <a:bodyPr/>
                  <a:lstStyle/>
                  <a:p>
                    <a:pPr algn="ctr"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sz="1400" kern="0">
                      <a:solidFill>
                        <a:sysClr val="windowText" lastClr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55" name="TextBox 17"/>
                  <p:cNvSpPr txBox="1"/>
                  <p:nvPr/>
                </p:nvSpPr>
                <p:spPr bwMode="auto">
                  <a:xfrm>
                    <a:off x="7145057" y="908720"/>
                    <a:ext cx="1616291" cy="307777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algn="ctr" eaLnBrk="0" hangingPunct="0"/>
                    <a:r>
                      <a:rPr lang="zh-CN" altLang="en-US" sz="14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无线</a:t>
                    </a:r>
                    <a:r>
                      <a:rPr lang="en-US" altLang="zh-CN" sz="14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WIFI</a:t>
                    </a:r>
                    <a:r>
                      <a:rPr lang="zh-CN" altLang="en-US" sz="14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覆盖</a:t>
                    </a:r>
                  </a:p>
                </p:txBody>
              </p:sp>
              <p:sp>
                <p:nvSpPr>
                  <p:cNvPr id="256" name="Text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35510" y="1638068"/>
                    <a:ext cx="845968" cy="2769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zh-CN" altLang="en-US" sz="1200" kern="0" dirty="0">
                        <a:solidFill>
                          <a:sysClr val="windowText" lastClr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无线覆盖</a:t>
                    </a:r>
                  </a:p>
                </p:txBody>
              </p:sp>
              <p:sp>
                <p:nvSpPr>
                  <p:cNvPr id="257" name="Text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60646" y="1649053"/>
                    <a:ext cx="1018692" cy="2769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defPPr>
                      <a:defRPr lang="zh-CN"/>
                    </a:defPPr>
                    <a:lvl1pPr algn="ctr"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 sz="1200" kern="0">
                        <a:solidFill>
                          <a:sysClr val="windowText" lastClr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defRPr>
                    </a:lvl1pPr>
                  </a:lstStyle>
                  <a:p>
                    <a:r>
                      <a:rPr lang="en-US" altLang="zh-CN" dirty="0" err="1"/>
                      <a:t>Wifi</a:t>
                    </a:r>
                    <a:r>
                      <a:rPr lang="zh-CN" altLang="en-US" dirty="0"/>
                      <a:t>认证</a:t>
                    </a:r>
                  </a:p>
                </p:txBody>
              </p:sp>
              <p:sp>
                <p:nvSpPr>
                  <p:cNvPr id="258" name="TextBox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23005" y="1649828"/>
                    <a:ext cx="924135" cy="2769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defPPr>
                      <a:defRPr lang="zh-CN"/>
                    </a:defPPr>
                    <a:lvl1pPr algn="ctr"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 sz="1200" kern="0">
                        <a:solidFill>
                          <a:sysClr val="windowText" lastClr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defRPr>
                    </a:lvl1pPr>
                  </a:lstStyle>
                  <a:p>
                    <a:r>
                      <a:rPr lang="zh-CN" altLang="en-US" dirty="0"/>
                      <a:t>无线增值</a:t>
                    </a:r>
                  </a:p>
                </p:txBody>
              </p:sp>
            </p:grpSp>
            <p:pic>
              <p:nvPicPr>
                <p:cNvPr id="250" name="图片 249"/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09454" y="1248960"/>
                  <a:ext cx="442784" cy="415415"/>
                </a:xfrm>
                <a:prstGeom prst="rect">
                  <a:avLst/>
                </a:prstGeom>
              </p:spPr>
            </p:pic>
            <p:pic>
              <p:nvPicPr>
                <p:cNvPr id="251" name="图片 250"/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72074" y="1315926"/>
                  <a:ext cx="450706" cy="330094"/>
                </a:xfrm>
                <a:prstGeom prst="rect">
                  <a:avLst/>
                </a:prstGeom>
              </p:spPr>
            </p:pic>
            <p:pic>
              <p:nvPicPr>
                <p:cNvPr id="252" name="图片 251"/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916988" y="1337514"/>
                  <a:ext cx="571500" cy="266700"/>
                </a:xfrm>
                <a:prstGeom prst="rect">
                  <a:avLst/>
                </a:prstGeom>
              </p:spPr>
            </p:pic>
          </p:grpSp>
          <p:grpSp>
            <p:nvGrpSpPr>
              <p:cNvPr id="259" name="组合 258"/>
              <p:cNvGrpSpPr/>
              <p:nvPr/>
            </p:nvGrpSpPr>
            <p:grpSpPr>
              <a:xfrm>
                <a:off x="8071463" y="1700822"/>
                <a:ext cx="2526091" cy="1141247"/>
                <a:chOff x="8102980" y="2933822"/>
                <a:chExt cx="2526091" cy="1141247"/>
              </a:xfrm>
            </p:grpSpPr>
            <p:sp>
              <p:nvSpPr>
                <p:cNvPr id="260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8102980" y="3656058"/>
                  <a:ext cx="94430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defPPr>
                    <a:defRPr lang="zh-CN"/>
                  </a:defPPr>
                  <a:lvl1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 sz="1200" kern="0">
                      <a:solidFill>
                        <a:sysClr val="windowText" lastClr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dirty="0"/>
                    <a:t>楼道机</a:t>
                  </a:r>
                </a:p>
              </p:txBody>
            </p:sp>
            <p:sp>
              <p:nvSpPr>
                <p:cNvPr id="261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8256145" y="3798070"/>
                  <a:ext cx="1033820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defPPr>
                    <a:defRPr lang="zh-CN"/>
                  </a:defPPr>
                  <a:lvl1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 sz="1200" kern="0">
                      <a:solidFill>
                        <a:sysClr val="windowText" lastClr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dirty="0"/>
                    <a:t>灯光控制</a:t>
                  </a:r>
                </a:p>
              </p:txBody>
            </p:sp>
            <p:sp>
              <p:nvSpPr>
                <p:cNvPr id="262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9552384" y="3798070"/>
                  <a:ext cx="107668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defPPr>
                    <a:defRPr lang="zh-CN"/>
                  </a:defPPr>
                  <a:lvl1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 sz="1200" kern="0">
                      <a:solidFill>
                        <a:sysClr val="windowText" lastClr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dirty="0"/>
                    <a:t>定时开关灯</a:t>
                  </a:r>
                </a:p>
              </p:txBody>
            </p:sp>
            <p:sp>
              <p:nvSpPr>
                <p:cNvPr id="263" name="矩形 13"/>
                <p:cNvSpPr/>
                <p:nvPr/>
              </p:nvSpPr>
              <p:spPr bwMode="auto">
                <a:xfrm>
                  <a:off x="8253238" y="3069892"/>
                  <a:ext cx="2361991" cy="962319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64" name="圆角矩形 20"/>
                <p:cNvSpPr/>
                <p:nvPr/>
              </p:nvSpPr>
              <p:spPr bwMode="auto">
                <a:xfrm>
                  <a:off x="8668442" y="2933822"/>
                  <a:ext cx="1617594" cy="328160"/>
                </a:xfrm>
                <a:prstGeom prst="round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cene3d>
                  <a:camera prst="perspectiveAbove"/>
                  <a:lightRig rig="threePt" dir="t"/>
                </a:scene3d>
              </p:spPr>
              <p:txBody>
                <a:bodyPr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65" name="TextBox 59"/>
                <p:cNvSpPr txBox="1"/>
                <p:nvPr/>
              </p:nvSpPr>
              <p:spPr bwMode="auto">
                <a:xfrm>
                  <a:off x="8822867" y="2939468"/>
                  <a:ext cx="1308667" cy="30777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zh-CN" altLang="en-US" sz="14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信息</a:t>
                  </a:r>
                  <a:r>
                    <a:rPr lang="zh-CN" altLang="en-US" sz="1400" dirty="0" smtClean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发布</a:t>
                  </a:r>
                  <a:r>
                    <a:rPr lang="zh-CN" altLang="en-US" sz="14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系统</a:t>
                  </a:r>
                </a:p>
              </p:txBody>
            </p:sp>
            <p:sp>
              <p:nvSpPr>
                <p:cNvPr id="266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8863821" y="3779396"/>
                  <a:ext cx="1118215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 sz="1200" kern="0">
                      <a:solidFill>
                        <a:sysClr val="windowText" lastClr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en-US" altLang="zh-CN" dirty="0" smtClean="0"/>
                    <a:t>LED</a:t>
                  </a:r>
                  <a:r>
                    <a:rPr lang="zh-CN" altLang="en-US" dirty="0"/>
                    <a:t>信息</a:t>
                  </a:r>
                  <a:r>
                    <a:rPr lang="zh-CN" altLang="en-US" dirty="0" smtClean="0"/>
                    <a:t>发布</a:t>
                  </a:r>
                  <a:endParaRPr lang="zh-CN" altLang="en-US" dirty="0"/>
                </a:p>
              </p:txBody>
            </p:sp>
            <p:pic>
              <p:nvPicPr>
                <p:cNvPr id="268" name="图片 267"/>
                <p:cNvPicPr>
                  <a:picLocks noChangeAspect="1"/>
                </p:cNvPicPr>
                <p:nvPr/>
              </p:nvPicPr>
              <p:blipFill>
                <a:blip r:embed="rId21" cstate="print"/>
                <a:stretch>
                  <a:fillRect/>
                </a:stretch>
              </p:blipFill>
              <p:spPr>
                <a:xfrm>
                  <a:off x="9079845" y="3316109"/>
                  <a:ext cx="653466" cy="476683"/>
                </a:xfrm>
                <a:prstGeom prst="rect">
                  <a:avLst/>
                </a:prstGeom>
              </p:spPr>
            </p:pic>
          </p:grpSp>
          <p:sp>
            <p:nvSpPr>
              <p:cNvPr id="132" name="云形 131"/>
              <p:cNvSpPr/>
              <p:nvPr/>
            </p:nvSpPr>
            <p:spPr bwMode="auto">
              <a:xfrm>
                <a:off x="1472294" y="1321651"/>
                <a:ext cx="1579799" cy="692593"/>
              </a:xfrm>
              <a:prstGeom prst="cloud">
                <a:avLst/>
              </a:prstGeom>
              <a:solidFill>
                <a:schemeClr val="accent5"/>
              </a:solidFill>
              <a:ln w="25400" cap="flat" cmpd="sng" algn="ctr">
                <a:solidFill>
                  <a:schemeClr val="accent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133" name="图片 100" descr="shandian-1.png"/>
              <p:cNvPicPr>
                <a:picLocks noChangeAspect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 rot="9082125">
                <a:off x="2192169" y="2131329"/>
                <a:ext cx="372087" cy="673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8" name="TextBox 76"/>
              <p:cNvSpPr txBox="1">
                <a:spLocks noChangeArrowheads="1"/>
              </p:cNvSpPr>
              <p:nvPr/>
            </p:nvSpPr>
            <p:spPr bwMode="auto">
              <a:xfrm>
                <a:off x="1598053" y="1475492"/>
                <a:ext cx="128433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云平台</a:t>
                </a:r>
                <a:endParaRPr lang="en-US" altLang="zh-CN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5" name="组合 124"/>
            <p:cNvGrpSpPr/>
            <p:nvPr/>
          </p:nvGrpSpPr>
          <p:grpSpPr>
            <a:xfrm>
              <a:off x="8040216" y="2814381"/>
              <a:ext cx="2568162" cy="1016426"/>
              <a:chOff x="6362955" y="2976362"/>
              <a:chExt cx="2568162" cy="1016426"/>
            </a:xfrm>
          </p:grpSpPr>
          <p:sp>
            <p:nvSpPr>
              <p:cNvPr id="126" name="矩形 125"/>
              <p:cNvSpPr/>
              <p:nvPr/>
            </p:nvSpPr>
            <p:spPr bwMode="auto">
              <a:xfrm>
                <a:off x="6511375" y="3118506"/>
                <a:ext cx="2363829" cy="874282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圆角矩形 129"/>
              <p:cNvSpPr/>
              <p:nvPr/>
            </p:nvSpPr>
            <p:spPr bwMode="auto">
              <a:xfrm>
                <a:off x="6928421" y="2976362"/>
                <a:ext cx="1617594" cy="325680"/>
              </a:xfrm>
              <a:prstGeom prst="round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cene3d>
                <a:camera prst="perspectiveAbove"/>
                <a:lightRig rig="threePt" dir="t"/>
              </a:scene3d>
            </p:spPr>
            <p:txBody>
              <a:bodyPr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1" name="TextBox 21"/>
              <p:cNvSpPr txBox="1"/>
              <p:nvPr/>
            </p:nvSpPr>
            <p:spPr bwMode="auto">
              <a:xfrm>
                <a:off x="6992072" y="2987481"/>
                <a:ext cx="1491477" cy="3077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kern="0" dirty="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智能楼宇对讲</a:t>
                </a:r>
              </a:p>
            </p:txBody>
          </p:sp>
          <p:pic>
            <p:nvPicPr>
              <p:cNvPr id="141" name="Picture 5"/>
              <p:cNvPicPr>
                <a:picLocks noChangeAspect="1" noChangeArrowheads="1"/>
              </p:cNvPicPr>
              <p:nvPr/>
            </p:nvPicPr>
            <p:blipFill>
              <a:blip r:embed="rId23"/>
              <a:srcRect/>
              <a:stretch>
                <a:fillRect/>
              </a:stretch>
            </p:blipFill>
            <p:spPr bwMode="auto">
              <a:xfrm>
                <a:off x="6663637" y="3368017"/>
                <a:ext cx="341812" cy="3446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2" name="Picture 6"/>
              <p:cNvPicPr>
                <a:picLocks noChangeAspect="1" noChangeArrowheads="1"/>
              </p:cNvPicPr>
              <p:nvPr/>
            </p:nvPicPr>
            <p:blipFill>
              <a:blip r:embed="rId24"/>
              <a:srcRect/>
              <a:stretch>
                <a:fillRect/>
              </a:stretch>
            </p:blipFill>
            <p:spPr bwMode="auto">
              <a:xfrm>
                <a:off x="7455623" y="3322057"/>
                <a:ext cx="385141" cy="358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7" name="TextBox 44"/>
              <p:cNvSpPr txBox="1">
                <a:spLocks noChangeArrowheads="1"/>
              </p:cNvSpPr>
              <p:nvPr/>
            </p:nvSpPr>
            <p:spPr bwMode="auto">
              <a:xfrm>
                <a:off x="6362955" y="3678359"/>
                <a:ext cx="944307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 sz="12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dirty="0"/>
                  <a:t>楼道机</a:t>
                </a:r>
              </a:p>
            </p:txBody>
          </p:sp>
          <p:sp>
            <p:nvSpPr>
              <p:cNvPr id="158" name="TextBox 45"/>
              <p:cNvSpPr txBox="1">
                <a:spLocks noChangeArrowheads="1"/>
              </p:cNvSpPr>
              <p:nvPr/>
            </p:nvSpPr>
            <p:spPr bwMode="auto">
              <a:xfrm>
                <a:off x="7247497" y="3679806"/>
                <a:ext cx="845969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 sz="12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dirty="0"/>
                  <a:t>室内</a:t>
                </a:r>
                <a:r>
                  <a:rPr lang="zh-CN" altLang="en-US" dirty="0" smtClean="0"/>
                  <a:t>机</a:t>
                </a:r>
                <a:endParaRPr lang="zh-CN" altLang="en-US" dirty="0"/>
              </a:p>
            </p:txBody>
          </p:sp>
          <p:pic>
            <p:nvPicPr>
              <p:cNvPr id="159" name="Picture 3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8291056" y="3353751"/>
                <a:ext cx="322555" cy="2944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1" name="TextBox 45"/>
              <p:cNvSpPr txBox="1">
                <a:spLocks noChangeArrowheads="1"/>
              </p:cNvSpPr>
              <p:nvPr/>
            </p:nvSpPr>
            <p:spPr bwMode="auto">
              <a:xfrm>
                <a:off x="8005721" y="3679806"/>
                <a:ext cx="925396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 sz="1200" kern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dirty="0"/>
                  <a:t>围墙机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285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ChangeArrowheads="1"/>
          </p:cNvSpPr>
          <p:nvPr/>
        </p:nvSpPr>
        <p:spPr bwMode="auto">
          <a:xfrm>
            <a:off x="-842" y="2276872"/>
            <a:ext cx="12360696" cy="609600"/>
          </a:xfrm>
          <a:prstGeom prst="rect">
            <a:avLst/>
          </a:prstGeom>
          <a:gradFill rotWithShape="1">
            <a:gsLst>
              <a:gs pos="0">
                <a:srgbClr val="762525"/>
              </a:gs>
              <a:gs pos="100000">
                <a:srgbClr val="FF5050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" hangingPunct="0"/>
            <a:endParaRPr lang="zh-CN" altLang="en-US" sz="1200" b="1" baseline="30000">
              <a:solidFill>
                <a:srgbClr val="CC3300"/>
              </a:solidFill>
              <a:latin typeface="微软雅黑" pitchFamily="34" charset="-122"/>
            </a:endParaRPr>
          </a:p>
        </p:txBody>
      </p:sp>
      <p:sp>
        <p:nvSpPr>
          <p:cNvPr id="44036" name="页脚占位符 4"/>
          <p:cNvSpPr txBox="1">
            <a:spLocks noGrp="1"/>
          </p:cNvSpPr>
          <p:nvPr/>
        </p:nvSpPr>
        <p:spPr bwMode="auto">
          <a:xfrm>
            <a:off x="4648200" y="6524652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667000" y="1628800"/>
            <a:ext cx="7389440" cy="448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6" tIns="45692" rIns="91386" bIns="45692">
            <a:spAutoFit/>
          </a:bodyPr>
          <a:lstStyle/>
          <a:p>
            <a:pPr>
              <a:lnSpc>
                <a:spcPct val="85000"/>
              </a:lnSpc>
              <a:buFont typeface="Wingdings" pitchFamily="2" charset="2"/>
              <a:buChar char="Ø"/>
            </a:pPr>
            <a:r>
              <a:rPr lang="zh-CN" altLang="en-US" sz="2800" b="1" dirty="0">
                <a:solidFill>
                  <a:srgbClr val="000000"/>
                </a:solidFill>
                <a:ea typeface="黑体" pitchFamily="49" charset="-122"/>
              </a:rPr>
              <a:t>全</a:t>
            </a:r>
            <a:r>
              <a:rPr lang="zh-CN" altLang="en-US" sz="2800" b="1" dirty="0" smtClean="0">
                <a:solidFill>
                  <a:srgbClr val="000000"/>
                </a:solidFill>
                <a:ea typeface="黑体" pitchFamily="49" charset="-122"/>
              </a:rPr>
              <a:t>光智慧园区硬件平台</a:t>
            </a:r>
            <a:endParaRPr lang="zh-CN" altLang="en-US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</a:pPr>
            <a:endParaRPr lang="zh-CN" altLang="en-US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  <a:buFont typeface="Wingdings" pitchFamily="2" charset="2"/>
              <a:buChar char="Ø"/>
            </a:pPr>
            <a:r>
              <a:rPr lang="en-US" altLang="zh-CN" sz="2800" b="1" dirty="0" smtClean="0">
                <a:solidFill>
                  <a:srgbClr val="000000"/>
                </a:solidFill>
                <a:ea typeface="黑体" pitchFamily="49" charset="-122"/>
              </a:rPr>
              <a:t>IBMS</a:t>
            </a:r>
            <a:r>
              <a:rPr lang="zh-CN" altLang="en-US" sz="2800" b="1" dirty="0" smtClean="0">
                <a:solidFill>
                  <a:srgbClr val="000000"/>
                </a:solidFill>
                <a:ea typeface="黑体" pitchFamily="49" charset="-122"/>
              </a:rPr>
              <a:t>智慧园区管理平台</a:t>
            </a:r>
            <a:endParaRPr lang="en-US" altLang="zh-CN" sz="2800" b="1" dirty="0" smtClean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  <a:buFont typeface="Wingdings" pitchFamily="2" charset="2"/>
              <a:buChar char="Ø"/>
            </a:pPr>
            <a:endParaRPr lang="en-US" altLang="zh-CN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  <a:buFont typeface="Wingdings" pitchFamily="2" charset="2"/>
              <a:buChar char="Ø"/>
            </a:pPr>
            <a:r>
              <a:rPr lang="zh-CN" altLang="en-US" sz="2800" b="1" dirty="0" smtClean="0">
                <a:solidFill>
                  <a:srgbClr val="000000"/>
                </a:solidFill>
                <a:ea typeface="黑体" pitchFamily="49" charset="-122"/>
              </a:rPr>
              <a:t>云平台及手机应用</a:t>
            </a:r>
            <a:endParaRPr lang="en-US" altLang="zh-CN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  <a:buFont typeface="Wingdings" pitchFamily="2" charset="2"/>
              <a:buChar char="Ø"/>
            </a:pPr>
            <a:endParaRPr lang="en-US" altLang="zh-CN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</a:pPr>
            <a:endParaRPr lang="zh-CN" altLang="en-US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  <a:buFont typeface="Wingdings" pitchFamily="2" charset="2"/>
              <a:buChar char="Ø"/>
            </a:pPr>
            <a:endParaRPr lang="en-US" altLang="zh-CN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</a:pPr>
            <a:endParaRPr lang="en-US" altLang="zh-CN" sz="2800" b="1" dirty="0" smtClean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</a:pPr>
            <a:endParaRPr lang="zh-CN" altLang="en-US" sz="2800" b="1" dirty="0">
              <a:solidFill>
                <a:srgbClr val="000000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</a:pPr>
            <a:endParaRPr lang="zh-CN" altLang="en-US" sz="2800" b="1" dirty="0">
              <a:solidFill>
                <a:schemeClr val="tx2"/>
              </a:solidFill>
              <a:ea typeface="黑体" pitchFamily="49" charset="-122"/>
            </a:endParaRPr>
          </a:p>
          <a:p>
            <a:pPr>
              <a:lnSpc>
                <a:spcPct val="85000"/>
              </a:lnSpc>
              <a:buFont typeface="Wingdings" pitchFamily="2" charset="2"/>
              <a:buNone/>
            </a:pPr>
            <a:endParaRPr lang="zh-CN" altLang="en-US" sz="2800" b="1" dirty="0">
              <a:solidFill>
                <a:schemeClr val="tx2"/>
              </a:solidFill>
              <a:ea typeface="黑体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9496" y="451341"/>
            <a:ext cx="1499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A50021"/>
                </a:solidFill>
                <a:latin typeface="微软雅黑" pitchFamily="34" charset="-122"/>
                <a:ea typeface="微软雅黑" pitchFamily="34" charset="-122"/>
              </a:rPr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101884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页脚占位符 4"/>
          <p:cNvSpPr txBox="1">
            <a:spLocks noGrp="1"/>
          </p:cNvSpPr>
          <p:nvPr/>
        </p:nvSpPr>
        <p:spPr bwMode="auto">
          <a:xfrm>
            <a:off x="4165600" y="6524640"/>
            <a:ext cx="3860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320136" y="1325925"/>
            <a:ext cx="4752528" cy="4335323"/>
            <a:chOff x="7320136" y="1325912"/>
            <a:chExt cx="4752528" cy="4335323"/>
          </a:xfrm>
        </p:grpSpPr>
        <p:sp>
          <p:nvSpPr>
            <p:cNvPr id="26" name="左箭头 25"/>
            <p:cNvSpPr/>
            <p:nvPr/>
          </p:nvSpPr>
          <p:spPr>
            <a:xfrm flipH="1">
              <a:off x="8998656" y="2721123"/>
              <a:ext cx="1251470" cy="1010571"/>
            </a:xfrm>
            <a:prstGeom prst="leftArrow">
              <a:avLst>
                <a:gd name="adj1" fmla="val 70395"/>
                <a:gd name="adj2" fmla="val 30068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perspectiveRelaxed">
                <a:rot lat="17073600" lon="0" rev="0"/>
              </a:camera>
              <a:lightRig rig="flat" dir="t"/>
            </a:scene3d>
            <a:sp3d extrusionH="101600" contourW="19050">
              <a:bevelT w="101600" prst="artDeco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ctr" hangingPunct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defRPr/>
              </a:pPr>
              <a:endPara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20136" y="1325912"/>
              <a:ext cx="1678521" cy="4335323"/>
            </a:xfrm>
            <a:prstGeom prst="rect">
              <a:avLst/>
            </a:prstGeom>
            <a:gradFill rotWithShape="1">
              <a:gsLst>
                <a:gs pos="0">
                  <a:srgbClr val="EAEAEA"/>
                </a:gs>
                <a:gs pos="100000">
                  <a:srgbClr val="6C6C6C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txBody>
            <a:bodyPr wrap="none"/>
            <a:lstStyle/>
            <a:p>
              <a:pPr marL="285750" indent="-285750">
                <a:lnSpc>
                  <a:spcPct val="150000"/>
                </a:lnSpc>
                <a:spcBef>
                  <a:spcPct val="50000"/>
                </a:spcBef>
                <a:buClr>
                  <a:schemeClr val="bg2"/>
                </a:buClr>
                <a:buSzPct val="120000"/>
                <a:buFont typeface="Wingdings" pitchFamily="2" charset="2"/>
                <a:buChar char="l"/>
                <a:defRPr/>
              </a:pPr>
              <a:r>
                <a:rPr lang="en-US" altLang="zh-CN" sz="1400" b="1" dirty="0" smtClean="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  </a:t>
              </a:r>
              <a:r>
                <a:rPr lang="zh-CN" altLang="en-US" sz="1400" b="1" dirty="0" smtClean="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视频监控</a:t>
              </a:r>
              <a:r>
                <a:rPr lang="en-US" altLang="zh-CN" sz="1400" b="1" dirty="0" smtClean="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     </a:t>
              </a:r>
            </a:p>
            <a:p>
              <a:pPr marL="285750" indent="-285750">
                <a:lnSpc>
                  <a:spcPct val="150000"/>
                </a:lnSpc>
                <a:spcBef>
                  <a:spcPct val="50000"/>
                </a:spcBef>
                <a:buClr>
                  <a:schemeClr val="bg2"/>
                </a:buClr>
                <a:buSzPct val="120000"/>
                <a:buFont typeface="Wingdings" pitchFamily="2" charset="2"/>
                <a:buChar char="l"/>
                <a:defRPr/>
              </a:pPr>
              <a:r>
                <a:rPr lang="zh-CN" altLang="en-US" sz="1400" b="1" dirty="0" smtClean="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  综合安防</a:t>
              </a:r>
              <a:endParaRPr lang="en-US" altLang="zh-CN" sz="1400" b="1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spcBef>
                  <a:spcPct val="50000"/>
                </a:spcBef>
                <a:buClr>
                  <a:schemeClr val="bg2"/>
                </a:buClr>
                <a:buSzPct val="120000"/>
                <a:buFont typeface="Wingdings" pitchFamily="2" charset="2"/>
                <a:buChar char="l"/>
                <a:defRPr/>
              </a:pPr>
              <a:r>
                <a:rPr lang="zh-CN" altLang="en-US" sz="1400" b="1" dirty="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  </a:t>
              </a:r>
              <a:r>
                <a:rPr lang="zh-CN" altLang="en-US" sz="1400" b="1" dirty="0" smtClean="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灯光控制</a:t>
              </a:r>
              <a:endParaRPr lang="en-US" altLang="zh-CN" sz="1400" b="1" dirty="0" smtClean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spcBef>
                  <a:spcPct val="50000"/>
                </a:spcBef>
                <a:buClr>
                  <a:schemeClr val="bg2"/>
                </a:buClr>
                <a:buSzPct val="120000"/>
                <a:buFont typeface="Wingdings" pitchFamily="2" charset="2"/>
                <a:buChar char="l"/>
                <a:defRPr/>
              </a:pPr>
              <a:r>
                <a:rPr lang="zh-CN" altLang="en-US" sz="1400" b="1" dirty="0" smtClean="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  智能抄表</a:t>
              </a:r>
              <a:endParaRPr lang="en-US" altLang="zh-CN" sz="1400" b="1" dirty="0" smtClean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spcBef>
                  <a:spcPct val="50000"/>
                </a:spcBef>
                <a:buClr>
                  <a:schemeClr val="bg2"/>
                </a:buClr>
                <a:buSzPct val="120000"/>
                <a:buFont typeface="Wingdings" pitchFamily="2" charset="2"/>
                <a:buChar char="l"/>
                <a:defRPr/>
              </a:pPr>
              <a:r>
                <a:rPr lang="en-US" altLang="zh-CN" sz="1400" b="1" dirty="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b="1" dirty="0" smtClean="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zh-CN" altLang="en-US" sz="1400" b="1" dirty="0" smtClean="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楼宇对讲</a:t>
              </a:r>
              <a:endParaRPr lang="en-US" altLang="zh-CN" sz="1400" b="1" dirty="0" smtClean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spcBef>
                  <a:spcPct val="50000"/>
                </a:spcBef>
                <a:buClr>
                  <a:schemeClr val="bg2"/>
                </a:buClr>
                <a:buSzPct val="120000"/>
                <a:buFont typeface="Wingdings" pitchFamily="2" charset="2"/>
                <a:buChar char="l"/>
                <a:defRPr/>
              </a:pPr>
              <a:r>
                <a:rPr lang="zh-CN" altLang="en-US" sz="1400" b="1" dirty="0" smtClean="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  广播系统</a:t>
              </a:r>
              <a:endParaRPr lang="en-US" altLang="zh-CN" sz="1400" b="1" dirty="0" smtClean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spcBef>
                  <a:spcPct val="50000"/>
                </a:spcBef>
                <a:buClr>
                  <a:schemeClr val="bg2"/>
                </a:buClr>
                <a:buSzPct val="120000"/>
                <a:buFont typeface="Wingdings" pitchFamily="2" charset="2"/>
                <a:buChar char="l"/>
                <a:defRPr/>
              </a:pPr>
              <a:r>
                <a:rPr lang="zh-CN" altLang="en-US" sz="1400" b="1" dirty="0" smtClean="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  门禁一卡通</a:t>
              </a:r>
              <a:endParaRPr lang="en-US" altLang="zh-CN" sz="1400" b="1" dirty="0" smtClean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spcBef>
                  <a:spcPct val="50000"/>
                </a:spcBef>
                <a:buClr>
                  <a:schemeClr val="bg2"/>
                </a:buClr>
                <a:buSzPct val="120000"/>
                <a:buFont typeface="Wingdings" pitchFamily="2" charset="2"/>
                <a:buChar char="l"/>
                <a:defRPr/>
              </a:pPr>
              <a:r>
                <a:rPr lang="zh-CN" altLang="en-US" sz="1400" b="1" dirty="0" smtClean="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  信息发布</a:t>
              </a:r>
              <a:endParaRPr lang="en-US" altLang="zh-CN" sz="1400" b="1" dirty="0" smtClean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spcBef>
                  <a:spcPct val="50000"/>
                </a:spcBef>
                <a:buClr>
                  <a:schemeClr val="bg2"/>
                </a:buClr>
                <a:buSzPct val="120000"/>
                <a:buFont typeface="Wingdings" pitchFamily="2" charset="2"/>
                <a:buChar char="l"/>
                <a:defRPr/>
              </a:pPr>
              <a:r>
                <a:rPr lang="zh-CN" altLang="en-US" sz="1400" b="1" dirty="0" smtClean="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  电子巡更</a:t>
              </a:r>
              <a:endParaRPr lang="en-US" altLang="zh-CN" sz="1400" b="1" dirty="0" smtClean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spcBef>
                  <a:spcPct val="50000"/>
                </a:spcBef>
                <a:buClr>
                  <a:schemeClr val="bg2"/>
                </a:buClr>
                <a:buSzPct val="120000"/>
                <a:buFont typeface="Wingdings" pitchFamily="2" charset="2"/>
                <a:buChar char="l"/>
                <a:defRPr/>
              </a:pPr>
              <a:r>
                <a:rPr lang="zh-CN" altLang="en-US" sz="1400" b="1" dirty="0" smtClean="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  停车引导</a:t>
              </a:r>
              <a:endParaRPr lang="en-US" altLang="zh-CN" sz="1400" b="1" dirty="0" smtClean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spcBef>
                  <a:spcPct val="50000"/>
                </a:spcBef>
                <a:buClr>
                  <a:schemeClr val="bg2"/>
                </a:buClr>
                <a:buSzPct val="120000"/>
                <a:buFont typeface="Wingdings" pitchFamily="2" charset="2"/>
                <a:buChar char="l"/>
                <a:defRPr/>
              </a:pPr>
              <a:endParaRPr lang="en-US" altLang="zh-CN" sz="1400" b="1" dirty="0" smtClean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spcBef>
                  <a:spcPct val="50000"/>
                </a:spcBef>
                <a:buClr>
                  <a:schemeClr val="bg2"/>
                </a:buClr>
                <a:buSzPct val="120000"/>
                <a:buFont typeface="Wingdings" pitchFamily="2" charset="2"/>
                <a:buChar char="l"/>
                <a:defRPr/>
              </a:pPr>
              <a:endParaRPr lang="en-US" altLang="zh-CN" sz="1400" b="1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72464" y="2342408"/>
              <a:ext cx="1800200" cy="2310728"/>
            </a:xfrm>
            <a:prstGeom prst="rect">
              <a:avLst/>
            </a:prstGeom>
            <a:gradFill rotWithShape="1">
              <a:gsLst>
                <a:gs pos="0">
                  <a:srgbClr val="EAEAEA"/>
                </a:gs>
                <a:gs pos="100000">
                  <a:srgbClr val="6C6C6C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txBody>
            <a:bodyPr wrap="none"/>
            <a:lstStyle/>
            <a:p>
              <a:pPr algn="ctr">
                <a:spcBef>
                  <a:spcPct val="50000"/>
                </a:spcBef>
                <a:buClr>
                  <a:schemeClr val="bg2"/>
                </a:buClr>
                <a:buSzPct val="120000"/>
                <a:defRPr/>
              </a:pPr>
              <a:r>
                <a:rPr lang="zh-CN" altLang="en-US" sz="1400" b="1" dirty="0" smtClean="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统一的智能化</a:t>
              </a:r>
              <a:endParaRPr lang="en-US" altLang="zh-CN" sz="1400" b="1" dirty="0" smtClean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spcBef>
                  <a:spcPct val="50000"/>
                </a:spcBef>
                <a:buClr>
                  <a:schemeClr val="bg2"/>
                </a:buClr>
                <a:buSzPct val="120000"/>
                <a:defRPr/>
              </a:pPr>
              <a:r>
                <a:rPr lang="zh-CN" altLang="en-US" sz="1400" b="1" dirty="0" smtClean="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管理平台</a:t>
              </a:r>
              <a:endParaRPr lang="en-US" altLang="zh-CN" sz="1400" dirty="0" smtClean="0"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spcBef>
                  <a:spcPct val="50000"/>
                </a:spcBef>
                <a:buClr>
                  <a:schemeClr val="bg2"/>
                </a:buClr>
                <a:buSzPct val="120000"/>
                <a:buFont typeface="Wingdings" pitchFamily="2" charset="2"/>
                <a:buChar char="l"/>
                <a:defRPr/>
              </a:pPr>
              <a:r>
                <a:rPr lang="zh-CN" altLang="en-US" sz="1400" b="1" dirty="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联动告警</a:t>
              </a:r>
              <a:endParaRPr lang="en-US" altLang="zh-CN" sz="1400" b="1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spcBef>
                  <a:spcPct val="50000"/>
                </a:spcBef>
                <a:buClr>
                  <a:schemeClr val="bg2"/>
                </a:buClr>
                <a:buSzPct val="120000"/>
                <a:buFont typeface="Wingdings" pitchFamily="2" charset="2"/>
                <a:buChar char="l"/>
                <a:defRPr/>
              </a:pPr>
              <a:r>
                <a:rPr lang="zh-CN" altLang="en-US" sz="1400" b="1" dirty="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告警联动预案</a:t>
              </a:r>
              <a:endParaRPr lang="en-US" altLang="zh-CN" sz="1400" b="1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spcBef>
                  <a:spcPct val="50000"/>
                </a:spcBef>
                <a:buClr>
                  <a:schemeClr val="bg2"/>
                </a:buClr>
                <a:buSzPct val="120000"/>
                <a:buFont typeface="Wingdings" pitchFamily="2" charset="2"/>
                <a:buChar char="l"/>
                <a:defRPr/>
              </a:pPr>
              <a:r>
                <a:rPr lang="zh-CN" altLang="en-US" sz="1400" b="1" dirty="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统一的应急指挥</a:t>
              </a:r>
              <a:endParaRPr lang="en-US" altLang="zh-CN" sz="1400" b="1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spcBef>
                  <a:spcPct val="50000"/>
                </a:spcBef>
                <a:buClr>
                  <a:schemeClr val="bg2"/>
                </a:buClr>
                <a:buSzPct val="120000"/>
                <a:buFont typeface="Wingdings" pitchFamily="2" charset="2"/>
                <a:buChar char="l"/>
                <a:defRPr/>
              </a:pPr>
              <a:endParaRPr lang="en-US" altLang="zh-CN" sz="1400" b="1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gray">
            <a:xfrm>
              <a:off x="10272464" y="2996952"/>
              <a:ext cx="1800200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ysDot"/>
              <a:round/>
              <a:headEnd/>
              <a:tailEnd/>
            </a:ln>
            <a:effectLst>
              <a:prstShdw prst="shdw17" dist="17961" dir="13500000">
                <a:schemeClr val="tx1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" name="标题 1"/>
          <p:cNvSpPr txBox="1">
            <a:spLocks/>
          </p:cNvSpPr>
          <p:nvPr/>
        </p:nvSpPr>
        <p:spPr>
          <a:xfrm>
            <a:off x="766233" y="150813"/>
            <a:ext cx="10668000" cy="647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r>
              <a:rPr lang="en-US" altLang="zh-CN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IBMS</a:t>
            </a:r>
            <a:r>
              <a:rPr lang="zh-CN" altLang="en-US" dirty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园区</a:t>
            </a:r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管理平台</a:t>
            </a:r>
            <a:endParaRPr lang="zh-CN" altLang="en-US" dirty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4" y="1412776"/>
            <a:ext cx="6819604" cy="383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9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 bwMode="auto">
          <a:xfrm>
            <a:off x="839416" y="798513"/>
            <a:ext cx="8001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u"/>
            </a:pPr>
            <a:r>
              <a:rPr lang="zh-CN" altLang="en-US" sz="2000" b="0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园区二维电子地图</a:t>
            </a:r>
            <a:endParaRPr lang="zh-CN" altLang="en-US" sz="2000" b="0" kern="0" dirty="0" smtClean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8840416" y="2132856"/>
            <a:ext cx="301622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2D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矢量图；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包含前端各点位录入（摄像头、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LED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屏、抄表用户信息等）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0" y="1481669"/>
            <a:ext cx="7692985" cy="4390043"/>
          </a:xfrm>
          <a:prstGeom prst="rect">
            <a:avLst/>
          </a:prstGeom>
        </p:spPr>
      </p:pic>
      <p:sp>
        <p:nvSpPr>
          <p:cNvPr id="8" name="页脚占位符 4"/>
          <p:cNvSpPr txBox="1">
            <a:spLocks noGrp="1"/>
          </p:cNvSpPr>
          <p:nvPr/>
        </p:nvSpPr>
        <p:spPr bwMode="auto">
          <a:xfrm>
            <a:off x="4648200" y="6524626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766233" y="150813"/>
            <a:ext cx="10668000" cy="647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r>
              <a:rPr lang="en-US" altLang="zh-CN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IBMS</a:t>
            </a:r>
            <a:r>
              <a:rPr lang="zh-CN" altLang="en-US" dirty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园区</a:t>
            </a:r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管理平台</a:t>
            </a:r>
            <a:endParaRPr lang="zh-CN" altLang="en-US" dirty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694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 bwMode="auto">
          <a:xfrm>
            <a:off x="574675" y="910382"/>
            <a:ext cx="8001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u"/>
            </a:pPr>
            <a:r>
              <a:rPr lang="zh-CN" altLang="en-US" sz="2000" b="0" dirty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视频</a:t>
            </a:r>
            <a:r>
              <a:rPr lang="zh-CN" altLang="en-US" sz="2000" b="0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监控</a:t>
            </a:r>
            <a:endParaRPr lang="zh-CN" altLang="en-US" sz="2000" b="0" kern="0" dirty="0" smtClean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805563" y="2506175"/>
            <a:ext cx="3540224" cy="2303673"/>
            <a:chOff x="1403648" y="1727435"/>
            <a:chExt cx="3675900" cy="206769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1727435"/>
              <a:ext cx="3675900" cy="206769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3912" y="2348880"/>
              <a:ext cx="1116000" cy="892800"/>
            </a:xfrm>
            <a:prstGeom prst="rect">
              <a:avLst/>
            </a:prstGeom>
          </p:spPr>
        </p:pic>
      </p:grpSp>
      <p:sp>
        <p:nvSpPr>
          <p:cNvPr id="11" name="页脚占位符 4"/>
          <p:cNvSpPr txBox="1">
            <a:spLocks noGrp="1"/>
          </p:cNvSpPr>
          <p:nvPr/>
        </p:nvSpPr>
        <p:spPr bwMode="auto">
          <a:xfrm>
            <a:off x="4165600" y="6524640"/>
            <a:ext cx="3860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右箭头 15"/>
          <p:cNvSpPr/>
          <p:nvPr/>
        </p:nvSpPr>
        <p:spPr bwMode="auto">
          <a:xfrm>
            <a:off x="5375920" y="3440915"/>
            <a:ext cx="792088" cy="204111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1" lang="zh-CN" altLang="en-US">
              <a:ea typeface="新細明體" pitchFamily="18" charset="-120"/>
            </a:endParaRPr>
          </a:p>
        </p:txBody>
      </p:sp>
      <p:sp>
        <p:nvSpPr>
          <p:cNvPr id="26" name="矩形 5"/>
          <p:cNvSpPr>
            <a:spLocks noChangeArrowheads="1"/>
          </p:cNvSpPr>
          <p:nvPr/>
        </p:nvSpPr>
        <p:spPr bwMode="auto">
          <a:xfrm>
            <a:off x="755588" y="5130333"/>
            <a:ext cx="755816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华文细黑"/>
              </a:rPr>
              <a:t>管理部门可以随时随地根据需要调取监控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华文细黑"/>
              </a:rPr>
              <a:t>地图</a:t>
            </a:r>
            <a:r>
              <a:rPr lang="zh-CN" altLang="en-US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华文细黑"/>
              </a:rPr>
              <a:t>上的任意视频画面；</a:t>
            </a:r>
            <a:endParaRPr lang="en-US" altLang="zh-CN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华文细黑"/>
            </a:endParaRPr>
          </a:p>
        </p:txBody>
      </p:sp>
      <p:sp>
        <p:nvSpPr>
          <p:cNvPr id="28" name="AutoShape 14"/>
          <p:cNvSpPr>
            <a:spLocks noChangeArrowheads="1"/>
          </p:cNvSpPr>
          <p:nvPr/>
        </p:nvSpPr>
        <p:spPr bwMode="auto">
          <a:xfrm>
            <a:off x="3575721" y="1270421"/>
            <a:ext cx="1948411" cy="955087"/>
          </a:xfrm>
          <a:prstGeom prst="cloudCallout">
            <a:avLst>
              <a:gd name="adj1" fmla="val -43769"/>
              <a:gd name="adj2" fmla="val 70000"/>
            </a:avLst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kumimoji="1" lang="zh-CN" altLang="en-US" dirty="0" smtClean="0">
                <a:latin typeface="+mn-ea"/>
                <a:ea typeface="+mn-ea"/>
              </a:rPr>
              <a:t>点击地图上</a:t>
            </a:r>
            <a:endParaRPr kumimoji="1" lang="en-US" altLang="zh-CN" dirty="0" smtClean="0">
              <a:latin typeface="+mn-ea"/>
              <a:ea typeface="+mn-ea"/>
            </a:endParaRPr>
          </a:p>
          <a:p>
            <a:pPr algn="ctr"/>
            <a:r>
              <a:rPr kumimoji="1" lang="zh-CN" altLang="en-US" dirty="0" smtClean="0">
                <a:latin typeface="+mn-ea"/>
                <a:ea typeface="+mn-ea"/>
              </a:rPr>
              <a:t>任意监控点</a:t>
            </a:r>
            <a:endParaRPr kumimoji="1" lang="zh-CN" altLang="en-US" dirty="0">
              <a:latin typeface="+mn-ea"/>
              <a:ea typeface="+mn-ea"/>
            </a:endParaRPr>
          </a:p>
        </p:txBody>
      </p:sp>
      <p:sp>
        <p:nvSpPr>
          <p:cNvPr id="30" name="AutoShape 14"/>
          <p:cNvSpPr>
            <a:spLocks noChangeArrowheads="1"/>
          </p:cNvSpPr>
          <p:nvPr/>
        </p:nvSpPr>
        <p:spPr bwMode="auto">
          <a:xfrm>
            <a:off x="8036021" y="1268762"/>
            <a:ext cx="1948411" cy="955087"/>
          </a:xfrm>
          <a:prstGeom prst="cloudCallout">
            <a:avLst>
              <a:gd name="adj1" fmla="val -43769"/>
              <a:gd name="adj2" fmla="val 70000"/>
            </a:avLst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kumimoji="1" lang="zh-CN" altLang="en-US" dirty="0">
                <a:latin typeface="+mn-ea"/>
                <a:ea typeface="+mn-ea"/>
              </a:rPr>
              <a:t>相应视频</a:t>
            </a:r>
            <a:endParaRPr kumimoji="1" lang="en-US" altLang="zh-CN" dirty="0">
              <a:latin typeface="+mn-ea"/>
              <a:ea typeface="+mn-ea"/>
            </a:endParaRPr>
          </a:p>
          <a:p>
            <a:pPr algn="ctr"/>
            <a:r>
              <a:rPr kumimoji="1" lang="zh-CN" altLang="en-US" dirty="0">
                <a:latin typeface="+mn-ea"/>
                <a:ea typeface="+mn-ea"/>
              </a:rPr>
              <a:t>弹出</a:t>
            </a:r>
          </a:p>
        </p:txBody>
      </p:sp>
      <p:sp>
        <p:nvSpPr>
          <p:cNvPr id="14" name="标题 1"/>
          <p:cNvSpPr txBox="1">
            <a:spLocks/>
          </p:cNvSpPr>
          <p:nvPr/>
        </p:nvSpPr>
        <p:spPr>
          <a:xfrm>
            <a:off x="766233" y="150813"/>
            <a:ext cx="10668000" cy="647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r>
              <a:rPr lang="en-US" altLang="zh-CN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IBMS</a:t>
            </a:r>
            <a:r>
              <a:rPr lang="zh-CN" altLang="en-US" dirty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园区</a:t>
            </a:r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管理平台</a:t>
            </a:r>
            <a:endParaRPr lang="zh-CN" altLang="en-US" dirty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6" y="2404979"/>
            <a:ext cx="4817051" cy="2709591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408202" y="2901612"/>
            <a:ext cx="491716" cy="144016"/>
          </a:xfrm>
          <a:prstGeom prst="rect">
            <a:avLst/>
          </a:prstGeom>
          <a:noFill/>
          <a:ln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10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/>
      <p:bldP spid="28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3" name="页脚占位符 4"/>
          <p:cNvSpPr txBox="1">
            <a:spLocks noGrp="1"/>
          </p:cNvSpPr>
          <p:nvPr/>
        </p:nvSpPr>
        <p:spPr bwMode="auto">
          <a:xfrm>
            <a:off x="4648200" y="6524626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安徽华速达电子科技有限公司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标题 1"/>
          <p:cNvSpPr txBox="1">
            <a:spLocks/>
          </p:cNvSpPr>
          <p:nvPr/>
        </p:nvSpPr>
        <p:spPr bwMode="auto">
          <a:xfrm>
            <a:off x="1199456" y="837084"/>
            <a:ext cx="8001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u"/>
            </a:pPr>
            <a:r>
              <a:rPr lang="zh-CN" altLang="en-US" sz="2000" b="0" kern="0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远程抄表</a:t>
            </a:r>
            <a:endParaRPr lang="zh-CN" altLang="en-US" sz="2000" b="0" kern="0" dirty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463" y="2170939"/>
            <a:ext cx="4474137" cy="3850349"/>
          </a:xfrm>
          <a:prstGeom prst="rect">
            <a:avLst/>
          </a:prstGeom>
        </p:spPr>
      </p:pic>
      <p:sp>
        <p:nvSpPr>
          <p:cNvPr id="33" name="右箭头 32"/>
          <p:cNvSpPr/>
          <p:nvPr/>
        </p:nvSpPr>
        <p:spPr bwMode="auto">
          <a:xfrm>
            <a:off x="6117516" y="4077072"/>
            <a:ext cx="792088" cy="204111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1" lang="zh-CN" altLang="en-US">
              <a:ea typeface="新細明體" pitchFamily="18" charset="-120"/>
            </a:endParaRPr>
          </a:p>
        </p:txBody>
      </p:sp>
      <p:sp>
        <p:nvSpPr>
          <p:cNvPr id="34" name="矩形 33"/>
          <p:cNvSpPr/>
          <p:nvPr/>
        </p:nvSpPr>
        <p:spPr bwMode="auto">
          <a:xfrm>
            <a:off x="1614228" y="1558081"/>
            <a:ext cx="3401651" cy="612857"/>
          </a:xfrm>
          <a:prstGeom prst="rect">
            <a:avLst/>
          </a:prstGeom>
          <a:noFill/>
          <a:ln w="12700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 smtClean="0">
                <a:ea typeface="DFKai-SB" pitchFamily="65" charset="-120"/>
              </a:rPr>
              <a:t>选择单户抄表</a:t>
            </a:r>
            <a:r>
              <a:rPr lang="en-US" altLang="zh-CN" dirty="0" smtClean="0">
                <a:ea typeface="DFKai-SB" pitchFamily="65" charset="-120"/>
              </a:rPr>
              <a:t>/</a:t>
            </a:r>
            <a:r>
              <a:rPr lang="zh-CN" altLang="en-US" dirty="0">
                <a:ea typeface="DFKai-SB" pitchFamily="65" charset="-120"/>
              </a:rPr>
              <a:t>批量</a:t>
            </a:r>
            <a:r>
              <a:rPr lang="zh-CN" altLang="en-US" dirty="0" smtClean="0">
                <a:ea typeface="DFKai-SB" pitchFamily="65" charset="-120"/>
              </a:rPr>
              <a:t>抄表</a:t>
            </a:r>
            <a:endParaRPr lang="en-US" altLang="zh-CN" dirty="0" smtClean="0">
              <a:ea typeface="DFKai-SB" pitchFamily="65" charset="-120"/>
            </a:endParaRPr>
          </a:p>
          <a:p>
            <a:r>
              <a:rPr lang="zh-CN" altLang="en-US" dirty="0" smtClean="0">
                <a:ea typeface="DFKai-SB" pitchFamily="65" charset="-120"/>
              </a:rPr>
              <a:t>设置定时自动抄表、报表输出</a:t>
            </a:r>
            <a:endParaRPr lang="en-US" altLang="zh-CN" dirty="0" smtClean="0">
              <a:ea typeface="DFKai-SB" pitchFamily="65" charset="-120"/>
            </a:endParaRPr>
          </a:p>
          <a:p>
            <a:endParaRPr lang="zh-CN" altLang="zh-CN" dirty="0">
              <a:ea typeface="DFKai-SB" pitchFamily="65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42003" y="4137773"/>
            <a:ext cx="491716" cy="144016"/>
          </a:xfrm>
          <a:prstGeom prst="rect">
            <a:avLst/>
          </a:prstGeom>
          <a:noFill/>
          <a:ln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 bwMode="auto">
          <a:xfrm>
            <a:off x="7896200" y="1700808"/>
            <a:ext cx="2088232" cy="312997"/>
          </a:xfrm>
          <a:prstGeom prst="rect">
            <a:avLst/>
          </a:prstGeom>
          <a:noFill/>
          <a:ln w="12700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 smtClean="0">
                <a:ea typeface="DFKai-SB" pitchFamily="65" charset="-120"/>
              </a:rPr>
              <a:t>相应表具读数显示</a:t>
            </a:r>
            <a:endParaRPr lang="zh-CN" altLang="zh-CN" dirty="0">
              <a:ea typeface="DFKai-SB" pitchFamily="65" charset="-120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86" y="2259343"/>
            <a:ext cx="5688632" cy="3473913"/>
          </a:xfrm>
          <a:prstGeom prst="rect">
            <a:avLst/>
          </a:prstGeom>
        </p:spPr>
      </p:pic>
      <p:sp>
        <p:nvSpPr>
          <p:cNvPr id="12" name="标题 1"/>
          <p:cNvSpPr txBox="1">
            <a:spLocks/>
          </p:cNvSpPr>
          <p:nvPr/>
        </p:nvSpPr>
        <p:spPr>
          <a:xfrm>
            <a:off x="766233" y="150813"/>
            <a:ext cx="10668000" cy="647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微軟正黑體" pitchFamily="34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r>
              <a:rPr lang="en-US" altLang="zh-CN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IBMS</a:t>
            </a:r>
            <a:r>
              <a:rPr lang="zh-CN" altLang="en-US" dirty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园区</a:t>
            </a:r>
            <a:r>
              <a:rPr lang="zh-CN" altLang="en-US" dirty="0" smtClean="0">
                <a:solidFill>
                  <a:srgbClr val="A70000"/>
                </a:solidFill>
                <a:latin typeface="微软雅黑" pitchFamily="34" charset="-122"/>
                <a:ea typeface="微软雅黑" pitchFamily="34" charset="-122"/>
              </a:rPr>
              <a:t>管理平台</a:t>
            </a:r>
            <a:endParaRPr lang="zh-CN" altLang="en-US" dirty="0">
              <a:solidFill>
                <a:srgbClr val="A7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899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" cap="flat" cmpd="sng" algn="ctr">
          <a:solidFill>
            <a:srgbClr val="FF0000"/>
          </a:solidFill>
          <a:prstDash val="sysDash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自定义设计方案">
  <a:themeElements>
    <a:clrScheme name="1_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定义设计方案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12792</TotalTime>
  <Words>1244</Words>
  <Application>Microsoft Office PowerPoint</Application>
  <PresentationFormat>自定义</PresentationFormat>
  <Paragraphs>293</Paragraphs>
  <Slides>28</Slides>
  <Notes>15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30" baseType="lpstr">
      <vt:lpstr>預設簡報設計</vt:lpstr>
      <vt:lpstr>1_自定义设计方案</vt:lpstr>
      <vt:lpstr>PowerPoint 演示文稿</vt:lpstr>
      <vt:lpstr>PowerPoint 演示文稿</vt:lpstr>
      <vt:lpstr>PowerPoint 演示文稿</vt:lpstr>
      <vt:lpstr>全光智慧园区硬件平台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公司简介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合肥华速达智慧停车场物联网解决方案</dc:title>
  <dc:subject>基于物联网智能化平台的智慧停车场解决方案</dc:subject>
  <dc:creator>孟繁新</dc:creator>
  <dc:description>基于物联网智能化平台智慧停车场解决方案</dc:description>
  <cp:lastModifiedBy>dreamsummit</cp:lastModifiedBy>
  <cp:revision>1714</cp:revision>
  <dcterms:created xsi:type="dcterms:W3CDTF">2014-04-29T02:57:43Z</dcterms:created>
  <dcterms:modified xsi:type="dcterms:W3CDTF">2016-08-18T02:48:21Z</dcterms:modified>
  <cp:category>面向终端客户</cp:category>
</cp:coreProperties>
</file>