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04" r:id="rId3"/>
    <p:sldId id="354" r:id="rId4"/>
    <p:sldId id="355" r:id="rId5"/>
    <p:sldId id="365" r:id="rId6"/>
    <p:sldId id="406" r:id="rId7"/>
    <p:sldId id="391" r:id="rId8"/>
    <p:sldId id="392" r:id="rId9"/>
    <p:sldId id="393" r:id="rId10"/>
    <p:sldId id="394" r:id="rId11"/>
    <p:sldId id="395" r:id="rId12"/>
    <p:sldId id="408" r:id="rId13"/>
    <p:sldId id="398" r:id="rId14"/>
    <p:sldId id="399" r:id="rId15"/>
    <p:sldId id="401" r:id="rId16"/>
    <p:sldId id="402" r:id="rId17"/>
    <p:sldId id="403" r:id="rId18"/>
    <p:sldId id="400" r:id="rId19"/>
    <p:sldId id="374" r:id="rId20"/>
    <p:sldId id="377" r:id="rId21"/>
    <p:sldId id="375" r:id="rId22"/>
    <p:sldId id="376" r:id="rId23"/>
    <p:sldId id="378" r:id="rId24"/>
    <p:sldId id="259" r:id="rId25"/>
  </p:sldIdLst>
  <p:sldSz cx="8640763" cy="4860925"/>
  <p:notesSz cx="6858000" cy="9144000"/>
  <p:defaultTextStyle>
    <a:defPPr>
      <a:defRPr lang="zh-CN"/>
    </a:defPPr>
    <a:lvl1pPr marL="0" algn="l" defTabSz="771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5700" algn="l" defTabSz="771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1400" algn="l" defTabSz="771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7099" algn="l" defTabSz="771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42798" algn="l" defTabSz="771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8498" algn="l" defTabSz="771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14198" algn="l" defTabSz="771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99898" algn="l" defTabSz="771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85598" algn="l" defTabSz="771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1FF7D"/>
    <a:srgbClr val="7E0000"/>
    <a:srgbClr val="C41B0E"/>
    <a:srgbClr val="0F1066"/>
    <a:srgbClr val="F3F3F3"/>
    <a:srgbClr val="E1E0DC"/>
    <a:srgbClr val="F9F9F9"/>
    <a:srgbClr val="404040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5628" autoAdjust="0"/>
  </p:normalViewPr>
  <p:slideViewPr>
    <p:cSldViewPr>
      <p:cViewPr>
        <p:scale>
          <a:sx n="100" d="100"/>
          <a:sy n="100" d="100"/>
        </p:scale>
        <p:origin x="-270" y="-72"/>
      </p:cViewPr>
      <p:guideLst>
        <p:guide orient="horz" pos="1531"/>
        <p:guide pos="2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CE8CC-5966-4F86-84CC-FEF38DD727A3}" type="datetimeFigureOut">
              <a:rPr lang="zh-CN" altLang="en-US" smtClean="0"/>
              <a:pPr/>
              <a:t>2014/9/3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FBF2F-4B3C-495F-850B-2B30A05D82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1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5700" algn="l" defTabSz="771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1400" algn="l" defTabSz="771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57099" algn="l" defTabSz="771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42798" algn="l" defTabSz="771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28498" algn="l" defTabSz="771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4198" algn="l" defTabSz="771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99898" algn="l" defTabSz="771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5598" algn="l" defTabSz="771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FBF2F-4B3C-495F-850B-2B30A05D821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62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FBF2F-4B3C-495F-850B-2B30A05D821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62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6 公司项目标准化操作\PPT模板-08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481" cy="48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65737" y="2569338"/>
            <a:ext cx="5312668" cy="648087"/>
          </a:xfrm>
        </p:spPr>
        <p:txBody>
          <a:bodyPr>
            <a:noAutofit/>
          </a:bodyPr>
          <a:lstStyle>
            <a:lvl1pPr algn="ctr">
              <a:defRPr sz="3200" b="1" spc="74" baseline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93582" y="4578844"/>
            <a:ext cx="2016178" cy="258799"/>
          </a:xfrm>
        </p:spPr>
        <p:txBody>
          <a:bodyPr/>
          <a:lstStyle>
            <a:lvl1pPr>
              <a:defRPr sz="900"/>
            </a:lvl1pPr>
          </a:lstStyle>
          <a:p>
            <a:fld id="{6CA07083-2F2E-4F25-BBEC-43009B96714C}" type="slidenum">
              <a:rPr lang="zh-CN" altLang="en-US" smtClean="0"/>
              <a:pPr/>
              <a:t>‹#›</a:t>
            </a:fld>
            <a:r>
              <a:rPr lang="en-US" altLang="zh-CN" dirty="0" smtClean="0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92080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40" y="193538"/>
            <a:ext cx="2842751" cy="82365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78298" y="193537"/>
            <a:ext cx="4830427" cy="414866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2040" y="1017194"/>
            <a:ext cx="2842751" cy="3325008"/>
          </a:xfrm>
        </p:spPr>
        <p:txBody>
          <a:bodyPr/>
          <a:lstStyle>
            <a:lvl1pPr marL="0" indent="0">
              <a:buNone/>
              <a:defRPr sz="1200"/>
            </a:lvl1pPr>
            <a:lvl2pPr marL="385700" indent="0">
              <a:buNone/>
              <a:defRPr sz="1000"/>
            </a:lvl2pPr>
            <a:lvl3pPr marL="771400" indent="0">
              <a:buNone/>
              <a:defRPr sz="900"/>
            </a:lvl3pPr>
            <a:lvl4pPr marL="1157099" indent="0">
              <a:buNone/>
              <a:defRPr sz="800"/>
            </a:lvl4pPr>
            <a:lvl5pPr marL="1542798" indent="0">
              <a:buNone/>
              <a:defRPr sz="800"/>
            </a:lvl5pPr>
            <a:lvl6pPr marL="1928498" indent="0">
              <a:buNone/>
              <a:defRPr sz="800"/>
            </a:lvl6pPr>
            <a:lvl7pPr marL="2314198" indent="0">
              <a:buNone/>
              <a:defRPr sz="800"/>
            </a:lvl7pPr>
            <a:lvl8pPr marL="2699898" indent="0">
              <a:buNone/>
              <a:defRPr sz="800"/>
            </a:lvl8pPr>
            <a:lvl9pPr marL="3085598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8343-2AB7-4037-B336-6D5A3AD41440}" type="datetime1">
              <a:rPr lang="zh-CN" altLang="en-US" smtClean="0"/>
              <a:t>2014/9/3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4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3650" y="3402648"/>
            <a:ext cx="5184458" cy="40170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93650" y="434332"/>
            <a:ext cx="5184458" cy="2916555"/>
          </a:xfrm>
        </p:spPr>
        <p:txBody>
          <a:bodyPr/>
          <a:lstStyle>
            <a:lvl1pPr marL="0" indent="0">
              <a:buNone/>
              <a:defRPr sz="2700"/>
            </a:lvl1pPr>
            <a:lvl2pPr marL="385700" indent="0">
              <a:buNone/>
              <a:defRPr sz="2400"/>
            </a:lvl2pPr>
            <a:lvl3pPr marL="771400" indent="0">
              <a:buNone/>
              <a:defRPr sz="2000"/>
            </a:lvl3pPr>
            <a:lvl4pPr marL="1157099" indent="0">
              <a:buNone/>
              <a:defRPr sz="1700"/>
            </a:lvl4pPr>
            <a:lvl5pPr marL="1542798" indent="0">
              <a:buNone/>
              <a:defRPr sz="1700"/>
            </a:lvl5pPr>
            <a:lvl6pPr marL="1928498" indent="0">
              <a:buNone/>
              <a:defRPr sz="1700"/>
            </a:lvl6pPr>
            <a:lvl7pPr marL="2314198" indent="0">
              <a:buNone/>
              <a:defRPr sz="1700"/>
            </a:lvl7pPr>
            <a:lvl8pPr marL="2699898" indent="0">
              <a:buNone/>
              <a:defRPr sz="1700"/>
            </a:lvl8pPr>
            <a:lvl9pPr marL="3085598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93650" y="3804349"/>
            <a:ext cx="5184458" cy="570484"/>
          </a:xfrm>
        </p:spPr>
        <p:txBody>
          <a:bodyPr/>
          <a:lstStyle>
            <a:lvl1pPr marL="0" indent="0">
              <a:buNone/>
              <a:defRPr sz="1200"/>
            </a:lvl1pPr>
            <a:lvl2pPr marL="385700" indent="0">
              <a:buNone/>
              <a:defRPr sz="1000"/>
            </a:lvl2pPr>
            <a:lvl3pPr marL="771400" indent="0">
              <a:buNone/>
              <a:defRPr sz="900"/>
            </a:lvl3pPr>
            <a:lvl4pPr marL="1157099" indent="0">
              <a:buNone/>
              <a:defRPr sz="800"/>
            </a:lvl4pPr>
            <a:lvl5pPr marL="1542798" indent="0">
              <a:buNone/>
              <a:defRPr sz="800"/>
            </a:lvl5pPr>
            <a:lvl6pPr marL="1928498" indent="0">
              <a:buNone/>
              <a:defRPr sz="800"/>
            </a:lvl6pPr>
            <a:lvl7pPr marL="2314198" indent="0">
              <a:buNone/>
              <a:defRPr sz="800"/>
            </a:lvl7pPr>
            <a:lvl8pPr marL="2699898" indent="0">
              <a:buNone/>
              <a:defRPr sz="800"/>
            </a:lvl8pPr>
            <a:lvl9pPr marL="3085598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4C05-E3E8-49E8-88A7-28CAABD36B92}" type="datetime1">
              <a:rPr lang="zh-CN" altLang="en-US" smtClean="0"/>
              <a:t>2014/9/3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95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6D16-B15A-4C83-89E6-B2AE3B6DD825}" type="datetime1">
              <a:rPr lang="zh-CN" altLang="en-US" smtClean="0"/>
              <a:t>2014/9/3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1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64553" y="194663"/>
            <a:ext cx="1944172" cy="41475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2038" y="194663"/>
            <a:ext cx="5688502" cy="41475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A8FA-FB8E-4D42-9614-40B038774BB5}" type="datetime1">
              <a:rPr lang="zh-CN" altLang="en-US" smtClean="0"/>
              <a:t>2014/9/3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70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93582" y="4578844"/>
            <a:ext cx="2016178" cy="258799"/>
          </a:xfrm>
        </p:spPr>
        <p:txBody>
          <a:bodyPr/>
          <a:lstStyle>
            <a:lvl1pPr>
              <a:defRPr sz="900"/>
            </a:lvl1pPr>
          </a:lstStyle>
          <a:p>
            <a:fld id="{6CA07083-2F2E-4F25-BBEC-43009B96714C}" type="slidenum">
              <a:rPr lang="zh-CN" altLang="en-US" smtClean="0"/>
              <a:pPr/>
              <a:t>‹#›</a:t>
            </a:fld>
            <a:r>
              <a:rPr lang="en-US" altLang="zh-CN" dirty="0" smtClean="0"/>
              <a:t>/16</a:t>
            </a:r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178348" y="995413"/>
            <a:ext cx="4713050" cy="810154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3076" name="Picture 4" descr="C:\Documents and Settings\wanghuisz\桌面\图片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865"/>
            <a:ext cx="8639481" cy="5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0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wanghuisz\桌面\PPT模板-09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480" y="0"/>
            <a:ext cx="5542283" cy="31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562" y="162158"/>
            <a:ext cx="5062165" cy="416628"/>
          </a:xfrm>
          <a:noFill/>
        </p:spPr>
        <p:txBody>
          <a:bodyPr>
            <a:normAutofit/>
          </a:bodyPr>
          <a:lstStyle>
            <a:lvl1pPr algn="l">
              <a:defRPr sz="21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068902" y="4604766"/>
            <a:ext cx="588281" cy="150432"/>
          </a:xfrm>
          <a:solidFill>
            <a:srgbClr val="0F1066"/>
          </a:solidFill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CA07083-2F2E-4F25-BBEC-43009B96714C}" type="slidenum">
              <a:rPr lang="zh-CN" altLang="en-US" smtClean="0"/>
              <a:pPr/>
              <a:t>‹#›</a:t>
            </a:fld>
            <a:r>
              <a:rPr lang="en-US" altLang="zh-CN" dirty="0" smtClean="0"/>
              <a:t>/16</a:t>
            </a:r>
            <a:endParaRPr lang="zh-CN" altLang="en-US" dirty="0"/>
          </a:p>
        </p:txBody>
      </p:sp>
      <p:pic>
        <p:nvPicPr>
          <p:cNvPr id="13" name="Picture 2" descr="F:\3 中心宣传材料相关\万睿公司CI及相关图片\万睿LOGO-0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486" y="4514724"/>
            <a:ext cx="872787" cy="33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397303" y="578785"/>
            <a:ext cx="821883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7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6 公司项目标准化操作\PPT模板-08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9481" cy="48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0" y="-3531"/>
            <a:ext cx="136627" cy="30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7625" tIns="33812" rIns="67625" bIns="33812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563966" y="2346835"/>
            <a:ext cx="2851104" cy="897262"/>
          </a:xfrm>
          <a:prstGeom prst="rect">
            <a:avLst/>
          </a:prstGeom>
          <a:noFill/>
        </p:spPr>
        <p:txBody>
          <a:bodyPr wrap="square" lIns="67625" tIns="33812" rIns="67625" bIns="3381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</a:rPr>
              <a:t>谢谢！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9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561" y="3123596"/>
            <a:ext cx="7344649" cy="965433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2561" y="2060268"/>
            <a:ext cx="7344649" cy="106332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7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1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70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427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28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141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998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85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5E04-E612-42FE-9584-5BD410C2B9BD}" type="datetime1">
              <a:rPr lang="zh-CN" altLang="en-US" smtClean="0"/>
              <a:t>2014/9/3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3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38" y="1134216"/>
            <a:ext cx="3816337" cy="32079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92388" y="1134216"/>
            <a:ext cx="3816337" cy="32079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30EE-BB61-47D0-B2F8-2D97A41E07A6}" type="datetime1">
              <a:rPr lang="zh-CN" altLang="en-US" smtClean="0"/>
              <a:t>2014/9/3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54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2038" y="1088083"/>
            <a:ext cx="3817838" cy="45346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700" indent="0">
              <a:buNone/>
              <a:defRPr sz="1700" b="1"/>
            </a:lvl2pPr>
            <a:lvl3pPr marL="771400" indent="0">
              <a:buNone/>
              <a:defRPr sz="1500" b="1"/>
            </a:lvl3pPr>
            <a:lvl4pPr marL="1157099" indent="0">
              <a:buNone/>
              <a:defRPr sz="1300" b="1"/>
            </a:lvl4pPr>
            <a:lvl5pPr marL="1542798" indent="0">
              <a:buNone/>
              <a:defRPr sz="1300" b="1"/>
            </a:lvl5pPr>
            <a:lvl6pPr marL="1928498" indent="0">
              <a:buNone/>
              <a:defRPr sz="1300" b="1"/>
            </a:lvl6pPr>
            <a:lvl7pPr marL="2314198" indent="0">
              <a:buNone/>
              <a:defRPr sz="1300" b="1"/>
            </a:lvl7pPr>
            <a:lvl8pPr marL="2699898" indent="0">
              <a:buNone/>
              <a:defRPr sz="1300" b="1"/>
            </a:lvl8pPr>
            <a:lvl9pPr marL="3085598" indent="0">
              <a:buNone/>
              <a:defRPr sz="1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2038" y="1541543"/>
            <a:ext cx="3817838" cy="280065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89389" y="1088083"/>
            <a:ext cx="3819337" cy="45346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700" indent="0">
              <a:buNone/>
              <a:defRPr sz="1700" b="1"/>
            </a:lvl2pPr>
            <a:lvl3pPr marL="771400" indent="0">
              <a:buNone/>
              <a:defRPr sz="1500" b="1"/>
            </a:lvl3pPr>
            <a:lvl4pPr marL="1157099" indent="0">
              <a:buNone/>
              <a:defRPr sz="1300" b="1"/>
            </a:lvl4pPr>
            <a:lvl5pPr marL="1542798" indent="0">
              <a:buNone/>
              <a:defRPr sz="1300" b="1"/>
            </a:lvl5pPr>
            <a:lvl6pPr marL="1928498" indent="0">
              <a:buNone/>
              <a:defRPr sz="1300" b="1"/>
            </a:lvl6pPr>
            <a:lvl7pPr marL="2314198" indent="0">
              <a:buNone/>
              <a:defRPr sz="1300" b="1"/>
            </a:lvl7pPr>
            <a:lvl8pPr marL="2699898" indent="0">
              <a:buNone/>
              <a:defRPr sz="1300" b="1"/>
            </a:lvl8pPr>
            <a:lvl9pPr marL="3085598" indent="0">
              <a:buNone/>
              <a:defRPr sz="1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89389" y="1541543"/>
            <a:ext cx="3819337" cy="280065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C50C-9480-4E73-AFCF-817A68693CD7}" type="datetime1">
              <a:rPr lang="zh-CN" altLang="en-US" smtClean="0"/>
              <a:t>2014/9/3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6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F81A-855E-436F-898D-39F80603A2B9}" type="datetime1">
              <a:rPr lang="zh-CN" altLang="en-US" smtClean="0"/>
              <a:t>2014/9/3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97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84AF-0247-43EA-B12D-5EBED68057CB}" type="datetime1">
              <a:rPr lang="zh-CN" altLang="en-US" smtClean="0"/>
              <a:t>2014/9/3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1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32038" y="194663"/>
            <a:ext cx="7776687" cy="810154"/>
          </a:xfrm>
          <a:prstGeom prst="rect">
            <a:avLst/>
          </a:prstGeom>
        </p:spPr>
        <p:txBody>
          <a:bodyPr vert="horz" lIns="77140" tIns="38570" rIns="77140" bIns="3857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2038" y="1134216"/>
            <a:ext cx="7776687" cy="3207986"/>
          </a:xfrm>
          <a:prstGeom prst="rect">
            <a:avLst/>
          </a:prstGeom>
        </p:spPr>
        <p:txBody>
          <a:bodyPr vert="horz" lIns="77140" tIns="38570" rIns="77140" bIns="3857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32039" y="4505358"/>
            <a:ext cx="2016178" cy="258799"/>
          </a:xfrm>
          <a:prstGeom prst="rect">
            <a:avLst/>
          </a:prstGeom>
        </p:spPr>
        <p:txBody>
          <a:bodyPr vert="horz" lIns="77140" tIns="38570" rIns="77140" bIns="3857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36A03-104D-43B3-89E9-CDF89CA15C8D}" type="datetime1">
              <a:rPr lang="zh-CN" altLang="en-US" smtClean="0"/>
              <a:t>2014/9/3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52261" y="4505358"/>
            <a:ext cx="2736242" cy="258799"/>
          </a:xfrm>
          <a:prstGeom prst="rect">
            <a:avLst/>
          </a:prstGeom>
        </p:spPr>
        <p:txBody>
          <a:bodyPr vert="horz" lIns="77140" tIns="38570" rIns="77140" bIns="3857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192547" y="4505358"/>
            <a:ext cx="2016178" cy="258799"/>
          </a:xfrm>
          <a:prstGeom prst="rect">
            <a:avLst/>
          </a:prstGeom>
        </p:spPr>
        <p:txBody>
          <a:bodyPr vert="horz" lIns="77140" tIns="38570" rIns="77140" bIns="3857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7083-2F2E-4F25-BBEC-43009B9671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71400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275" indent="-289275" algn="l" defTabSz="7714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762" indent="-241062" algn="l" defTabSz="771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4250" indent="-192850" algn="l" defTabSz="771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949" indent="-192850" algn="l" defTabSz="771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648" indent="-192850" algn="l" defTabSz="771400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348" indent="-192850" algn="l" defTabSz="7714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7048" indent="-192850" algn="l" defTabSz="7714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2748" indent="-192850" algn="l" defTabSz="7714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8447" indent="-192850" algn="l" defTabSz="77140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71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00" algn="l" defTabSz="771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1400" algn="l" defTabSz="771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7099" algn="l" defTabSz="771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98" algn="l" defTabSz="771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8498" algn="l" defTabSz="771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4198" algn="l" defTabSz="771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99898" algn="l" defTabSz="771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5598" algn="l" defTabSz="771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12" Type="http://schemas.openxmlformats.org/officeDocument/2006/relationships/image" Target="../media/image88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5" Type="http://schemas.openxmlformats.org/officeDocument/2006/relationships/image" Target="../media/image9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microsoft.com/office/2007/relationships/hdphoto" Target="../media/hdphoto2.wdp"/><Relationship Id="rId7" Type="http://schemas.openxmlformats.org/officeDocument/2006/relationships/image" Target="../media/image96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jpeg"/><Relationship Id="rId17" Type="http://schemas.openxmlformats.org/officeDocument/2006/relationships/image" Target="../media/image114.png"/><Relationship Id="rId25" Type="http://schemas.openxmlformats.org/officeDocument/2006/relationships/image" Target="../media/image122.jpe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wmf"/><Relationship Id="rId29" Type="http://schemas.openxmlformats.org/officeDocument/2006/relationships/image" Target="../media/image1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jpe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jpeg"/><Relationship Id="rId15" Type="http://schemas.openxmlformats.org/officeDocument/2006/relationships/image" Target="../media/image112.png"/><Relationship Id="rId23" Type="http://schemas.openxmlformats.org/officeDocument/2006/relationships/image" Target="../media/image120.jpeg"/><Relationship Id="rId28" Type="http://schemas.openxmlformats.org/officeDocument/2006/relationships/image" Target="../media/image125.png"/><Relationship Id="rId10" Type="http://schemas.openxmlformats.org/officeDocument/2006/relationships/image" Target="../media/image107.jpeg"/><Relationship Id="rId19" Type="http://schemas.openxmlformats.org/officeDocument/2006/relationships/image" Target="../media/image116.png"/><Relationship Id="rId31" Type="http://schemas.openxmlformats.org/officeDocument/2006/relationships/image" Target="../media/image128.jpeg"/><Relationship Id="rId4" Type="http://schemas.openxmlformats.org/officeDocument/2006/relationships/image" Target="../media/image101.png"/><Relationship Id="rId9" Type="http://schemas.openxmlformats.org/officeDocument/2006/relationships/image" Target="../media/image106.jpeg"/><Relationship Id="rId14" Type="http://schemas.openxmlformats.org/officeDocument/2006/relationships/image" Target="../media/image111.png"/><Relationship Id="rId22" Type="http://schemas.openxmlformats.org/officeDocument/2006/relationships/image" Target="../media/image119.jpeg"/><Relationship Id="rId27" Type="http://schemas.openxmlformats.org/officeDocument/2006/relationships/image" Target="../media/image124.jpeg"/><Relationship Id="rId30" Type="http://schemas.openxmlformats.org/officeDocument/2006/relationships/image" Target="../media/image1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26" Type="http://schemas.openxmlformats.org/officeDocument/2006/relationships/image" Target="../media/image150.jpeg"/><Relationship Id="rId3" Type="http://schemas.openxmlformats.org/officeDocument/2006/relationships/image" Target="../media/image114.png"/><Relationship Id="rId21" Type="http://schemas.openxmlformats.org/officeDocument/2006/relationships/image" Target="../media/image145.png"/><Relationship Id="rId7" Type="http://schemas.openxmlformats.org/officeDocument/2006/relationships/image" Target="../media/image131.png"/><Relationship Id="rId12" Type="http://schemas.openxmlformats.org/officeDocument/2006/relationships/image" Target="../media/image136.jpeg"/><Relationship Id="rId17" Type="http://schemas.openxmlformats.org/officeDocument/2006/relationships/image" Target="../media/image141.png"/><Relationship Id="rId25" Type="http://schemas.openxmlformats.org/officeDocument/2006/relationships/image" Target="../media/image14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29" Type="http://schemas.openxmlformats.org/officeDocument/2006/relationships/image" Target="../media/image1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jpeg"/><Relationship Id="rId11" Type="http://schemas.openxmlformats.org/officeDocument/2006/relationships/image" Target="../media/image135.jpeg"/><Relationship Id="rId24" Type="http://schemas.openxmlformats.org/officeDocument/2006/relationships/image" Target="../media/image148.jpeg"/><Relationship Id="rId5" Type="http://schemas.openxmlformats.org/officeDocument/2006/relationships/image" Target="../media/image129.emf"/><Relationship Id="rId15" Type="http://schemas.openxmlformats.org/officeDocument/2006/relationships/image" Target="../media/image139.png"/><Relationship Id="rId23" Type="http://schemas.openxmlformats.org/officeDocument/2006/relationships/image" Target="../media/image147.png"/><Relationship Id="rId28" Type="http://schemas.openxmlformats.org/officeDocument/2006/relationships/image" Target="../media/image152.jpeg"/><Relationship Id="rId10" Type="http://schemas.openxmlformats.org/officeDocument/2006/relationships/image" Target="../media/image134.jpeg"/><Relationship Id="rId19" Type="http://schemas.openxmlformats.org/officeDocument/2006/relationships/image" Target="../media/image143.png"/><Relationship Id="rId4" Type="http://schemas.openxmlformats.org/officeDocument/2006/relationships/image" Target="../media/image115.png"/><Relationship Id="rId9" Type="http://schemas.openxmlformats.org/officeDocument/2006/relationships/image" Target="../media/image133.jpeg"/><Relationship Id="rId14" Type="http://schemas.openxmlformats.org/officeDocument/2006/relationships/image" Target="../media/image138.png"/><Relationship Id="rId22" Type="http://schemas.openxmlformats.org/officeDocument/2006/relationships/image" Target="../media/image146.png"/><Relationship Id="rId27" Type="http://schemas.openxmlformats.org/officeDocument/2006/relationships/image" Target="../media/image151.jpeg"/><Relationship Id="rId30" Type="http://schemas.openxmlformats.org/officeDocument/2006/relationships/image" Target="../media/image1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jpeg"/><Relationship Id="rId3" Type="http://schemas.openxmlformats.org/officeDocument/2006/relationships/image" Target="../media/image156.jpeg"/><Relationship Id="rId7" Type="http://schemas.openxmlformats.org/officeDocument/2006/relationships/image" Target="../media/image160.jpe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9.jpeg"/><Relationship Id="rId5" Type="http://schemas.openxmlformats.org/officeDocument/2006/relationships/image" Target="../media/image158.png"/><Relationship Id="rId4" Type="http://schemas.openxmlformats.org/officeDocument/2006/relationships/image" Target="../media/image1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13" Type="http://schemas.openxmlformats.org/officeDocument/2006/relationships/image" Target="../media/image173.png"/><Relationship Id="rId3" Type="http://schemas.openxmlformats.org/officeDocument/2006/relationships/image" Target="../media/image163.jpeg"/><Relationship Id="rId7" Type="http://schemas.openxmlformats.org/officeDocument/2006/relationships/image" Target="../media/image167.jpeg"/><Relationship Id="rId12" Type="http://schemas.openxmlformats.org/officeDocument/2006/relationships/image" Target="../media/image172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6.jpeg"/><Relationship Id="rId11" Type="http://schemas.openxmlformats.org/officeDocument/2006/relationships/image" Target="../media/image171.jpeg"/><Relationship Id="rId5" Type="http://schemas.openxmlformats.org/officeDocument/2006/relationships/image" Target="../media/image165.jpeg"/><Relationship Id="rId10" Type="http://schemas.openxmlformats.org/officeDocument/2006/relationships/image" Target="../media/image170.jpeg"/><Relationship Id="rId4" Type="http://schemas.openxmlformats.org/officeDocument/2006/relationships/image" Target="../media/image164.jpeg"/><Relationship Id="rId9" Type="http://schemas.openxmlformats.org/officeDocument/2006/relationships/image" Target="../media/image169.jpeg"/><Relationship Id="rId14" Type="http://schemas.openxmlformats.org/officeDocument/2006/relationships/image" Target="../media/image17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eg"/><Relationship Id="rId13" Type="http://schemas.openxmlformats.org/officeDocument/2006/relationships/image" Target="../media/image186.png"/><Relationship Id="rId18" Type="http://schemas.openxmlformats.org/officeDocument/2006/relationships/image" Target="../media/image191.jpeg"/><Relationship Id="rId26" Type="http://schemas.openxmlformats.org/officeDocument/2006/relationships/image" Target="../media/image199.png"/><Relationship Id="rId3" Type="http://schemas.openxmlformats.org/officeDocument/2006/relationships/image" Target="../media/image176.jpeg"/><Relationship Id="rId21" Type="http://schemas.openxmlformats.org/officeDocument/2006/relationships/image" Target="../media/image194.jpeg"/><Relationship Id="rId7" Type="http://schemas.openxmlformats.org/officeDocument/2006/relationships/image" Target="../media/image180.jpeg"/><Relationship Id="rId12" Type="http://schemas.openxmlformats.org/officeDocument/2006/relationships/image" Target="../media/image185.jpeg"/><Relationship Id="rId17" Type="http://schemas.openxmlformats.org/officeDocument/2006/relationships/image" Target="../media/image190.jpeg"/><Relationship Id="rId25" Type="http://schemas.openxmlformats.org/officeDocument/2006/relationships/image" Target="../media/image198.jpeg"/><Relationship Id="rId2" Type="http://schemas.openxmlformats.org/officeDocument/2006/relationships/image" Target="../media/image175.jpeg"/><Relationship Id="rId16" Type="http://schemas.openxmlformats.org/officeDocument/2006/relationships/image" Target="../media/image189.jpe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9.jpeg"/><Relationship Id="rId11" Type="http://schemas.openxmlformats.org/officeDocument/2006/relationships/image" Target="../media/image184.jpeg"/><Relationship Id="rId24" Type="http://schemas.openxmlformats.org/officeDocument/2006/relationships/image" Target="../media/image197.jpeg"/><Relationship Id="rId5" Type="http://schemas.openxmlformats.org/officeDocument/2006/relationships/image" Target="../media/image178.png"/><Relationship Id="rId15" Type="http://schemas.openxmlformats.org/officeDocument/2006/relationships/image" Target="../media/image188.jpeg"/><Relationship Id="rId23" Type="http://schemas.openxmlformats.org/officeDocument/2006/relationships/image" Target="../media/image196.gif"/><Relationship Id="rId10" Type="http://schemas.openxmlformats.org/officeDocument/2006/relationships/image" Target="../media/image183.jpeg"/><Relationship Id="rId19" Type="http://schemas.openxmlformats.org/officeDocument/2006/relationships/image" Target="../media/image192.jpeg"/><Relationship Id="rId4" Type="http://schemas.openxmlformats.org/officeDocument/2006/relationships/image" Target="../media/image177.png"/><Relationship Id="rId9" Type="http://schemas.openxmlformats.org/officeDocument/2006/relationships/image" Target="../media/image182.jpeg"/><Relationship Id="rId14" Type="http://schemas.openxmlformats.org/officeDocument/2006/relationships/image" Target="../media/image187.jpeg"/><Relationship Id="rId22" Type="http://schemas.openxmlformats.org/officeDocument/2006/relationships/image" Target="../media/image195.jpeg"/><Relationship Id="rId27" Type="http://schemas.openxmlformats.org/officeDocument/2006/relationships/image" Target="../media/image20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5.jpe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jpeg"/><Relationship Id="rId3" Type="http://schemas.openxmlformats.org/officeDocument/2006/relationships/image" Target="../media/image207.jpeg"/><Relationship Id="rId7" Type="http://schemas.openxmlformats.org/officeDocument/2006/relationships/image" Target="../media/image211.jpeg"/><Relationship Id="rId12" Type="http://schemas.openxmlformats.org/officeDocument/2006/relationships/image" Target="../media/image216.jpe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0.jpeg"/><Relationship Id="rId11" Type="http://schemas.openxmlformats.org/officeDocument/2006/relationships/image" Target="../media/image215.jpeg"/><Relationship Id="rId5" Type="http://schemas.openxmlformats.org/officeDocument/2006/relationships/image" Target="../media/image209.jpeg"/><Relationship Id="rId10" Type="http://schemas.openxmlformats.org/officeDocument/2006/relationships/image" Target="../media/image214.jpeg"/><Relationship Id="rId4" Type="http://schemas.openxmlformats.org/officeDocument/2006/relationships/image" Target="../media/image208.jpeg"/><Relationship Id="rId9" Type="http://schemas.openxmlformats.org/officeDocument/2006/relationships/image" Target="../media/image2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jpeg"/><Relationship Id="rId13" Type="http://schemas.openxmlformats.org/officeDocument/2006/relationships/image" Target="../media/image228.jpeg"/><Relationship Id="rId18" Type="http://schemas.openxmlformats.org/officeDocument/2006/relationships/image" Target="../media/image233.jpeg"/><Relationship Id="rId3" Type="http://schemas.openxmlformats.org/officeDocument/2006/relationships/image" Target="../media/image218.jpeg"/><Relationship Id="rId7" Type="http://schemas.openxmlformats.org/officeDocument/2006/relationships/image" Target="../media/image222.jpeg"/><Relationship Id="rId12" Type="http://schemas.openxmlformats.org/officeDocument/2006/relationships/image" Target="../media/image227.jpeg"/><Relationship Id="rId17" Type="http://schemas.openxmlformats.org/officeDocument/2006/relationships/image" Target="../media/image232.jpeg"/><Relationship Id="rId2" Type="http://schemas.openxmlformats.org/officeDocument/2006/relationships/image" Target="../media/image217.jpeg"/><Relationship Id="rId16" Type="http://schemas.openxmlformats.org/officeDocument/2006/relationships/image" Target="../media/image2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1.jpeg"/><Relationship Id="rId11" Type="http://schemas.openxmlformats.org/officeDocument/2006/relationships/image" Target="../media/image226.jpeg"/><Relationship Id="rId5" Type="http://schemas.openxmlformats.org/officeDocument/2006/relationships/image" Target="../media/image220.jpeg"/><Relationship Id="rId15" Type="http://schemas.openxmlformats.org/officeDocument/2006/relationships/image" Target="../media/image230.jpeg"/><Relationship Id="rId10" Type="http://schemas.openxmlformats.org/officeDocument/2006/relationships/image" Target="../media/image225.jpeg"/><Relationship Id="rId4" Type="http://schemas.openxmlformats.org/officeDocument/2006/relationships/image" Target="../media/image219.png"/><Relationship Id="rId9" Type="http://schemas.openxmlformats.org/officeDocument/2006/relationships/image" Target="../media/image224.jpeg"/><Relationship Id="rId14" Type="http://schemas.openxmlformats.org/officeDocument/2006/relationships/image" Target="../media/image2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jpeg"/><Relationship Id="rId13" Type="http://schemas.openxmlformats.org/officeDocument/2006/relationships/image" Target="../media/image244.jpeg"/><Relationship Id="rId18" Type="http://schemas.openxmlformats.org/officeDocument/2006/relationships/image" Target="../media/image249.jpeg"/><Relationship Id="rId3" Type="http://schemas.openxmlformats.org/officeDocument/2006/relationships/image" Target="../media/image235.jpeg"/><Relationship Id="rId7" Type="http://schemas.openxmlformats.org/officeDocument/2006/relationships/image" Target="../media/image239.png"/><Relationship Id="rId12" Type="http://schemas.openxmlformats.org/officeDocument/2006/relationships/image" Target="../media/image243.jpeg"/><Relationship Id="rId17" Type="http://schemas.openxmlformats.org/officeDocument/2006/relationships/image" Target="../media/image248.png"/><Relationship Id="rId2" Type="http://schemas.openxmlformats.org/officeDocument/2006/relationships/image" Target="../media/image234.jpeg"/><Relationship Id="rId16" Type="http://schemas.openxmlformats.org/officeDocument/2006/relationships/image" Target="../media/image2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8.jpeg"/><Relationship Id="rId11" Type="http://schemas.openxmlformats.org/officeDocument/2006/relationships/hyperlink" Target="http://www.citycloudstore.com/SCS/getAppService.action?serviceInfoDto.subServiceType=28" TargetMode="External"/><Relationship Id="rId5" Type="http://schemas.openxmlformats.org/officeDocument/2006/relationships/image" Target="../media/image237.jpeg"/><Relationship Id="rId15" Type="http://schemas.openxmlformats.org/officeDocument/2006/relationships/image" Target="../media/image246.jpeg"/><Relationship Id="rId10" Type="http://schemas.openxmlformats.org/officeDocument/2006/relationships/image" Target="../media/image242.jpeg"/><Relationship Id="rId4" Type="http://schemas.openxmlformats.org/officeDocument/2006/relationships/image" Target="../media/image236.jpeg"/><Relationship Id="rId9" Type="http://schemas.openxmlformats.org/officeDocument/2006/relationships/image" Target="../media/image241.jpeg"/><Relationship Id="rId14" Type="http://schemas.openxmlformats.org/officeDocument/2006/relationships/image" Target="../media/image2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jpeg"/><Relationship Id="rId13" Type="http://schemas.openxmlformats.org/officeDocument/2006/relationships/image" Target="../media/image261.png"/><Relationship Id="rId3" Type="http://schemas.openxmlformats.org/officeDocument/2006/relationships/image" Target="../media/image251.jpeg"/><Relationship Id="rId7" Type="http://schemas.openxmlformats.org/officeDocument/2006/relationships/image" Target="../media/image255.jpeg"/><Relationship Id="rId12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4.jpeg"/><Relationship Id="rId11" Type="http://schemas.openxmlformats.org/officeDocument/2006/relationships/image" Target="../media/image259.png"/><Relationship Id="rId5" Type="http://schemas.openxmlformats.org/officeDocument/2006/relationships/image" Target="../media/image253.jpeg"/><Relationship Id="rId15" Type="http://schemas.openxmlformats.org/officeDocument/2006/relationships/image" Target="../media/image263.png"/><Relationship Id="rId10" Type="http://schemas.openxmlformats.org/officeDocument/2006/relationships/image" Target="../media/image258.jpeg"/><Relationship Id="rId4" Type="http://schemas.openxmlformats.org/officeDocument/2006/relationships/image" Target="../media/image252.png"/><Relationship Id="rId9" Type="http://schemas.openxmlformats.org/officeDocument/2006/relationships/image" Target="../media/image257.jpeg"/><Relationship Id="rId14" Type="http://schemas.openxmlformats.org/officeDocument/2006/relationships/image" Target="../media/image2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jpeg"/><Relationship Id="rId13" Type="http://schemas.openxmlformats.org/officeDocument/2006/relationships/image" Target="../media/image275.jpeg"/><Relationship Id="rId3" Type="http://schemas.openxmlformats.org/officeDocument/2006/relationships/image" Target="../media/image265.jpeg"/><Relationship Id="rId7" Type="http://schemas.openxmlformats.org/officeDocument/2006/relationships/image" Target="../media/image269.jpeg"/><Relationship Id="rId12" Type="http://schemas.openxmlformats.org/officeDocument/2006/relationships/image" Target="../media/image274.jpeg"/><Relationship Id="rId2" Type="http://schemas.openxmlformats.org/officeDocument/2006/relationships/image" Target="../media/image264.jpeg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8.jpeg"/><Relationship Id="rId11" Type="http://schemas.openxmlformats.org/officeDocument/2006/relationships/image" Target="../media/image273.jpeg"/><Relationship Id="rId5" Type="http://schemas.openxmlformats.org/officeDocument/2006/relationships/image" Target="../media/image267.png"/><Relationship Id="rId15" Type="http://schemas.openxmlformats.org/officeDocument/2006/relationships/image" Target="../media/image277.png"/><Relationship Id="rId10" Type="http://schemas.openxmlformats.org/officeDocument/2006/relationships/image" Target="../media/image272.jpeg"/><Relationship Id="rId4" Type="http://schemas.openxmlformats.org/officeDocument/2006/relationships/image" Target="../media/image266.png"/><Relationship Id="rId9" Type="http://schemas.openxmlformats.org/officeDocument/2006/relationships/image" Target="../media/image271.jpeg"/><Relationship Id="rId14" Type="http://schemas.openxmlformats.org/officeDocument/2006/relationships/image" Target="../media/image27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26" Type="http://schemas.microsoft.com/office/2007/relationships/hdphoto" Target="../media/hdphoto1.wdp"/><Relationship Id="rId3" Type="http://schemas.openxmlformats.org/officeDocument/2006/relationships/image" Target="../media/image12.jpe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2" Type="http://schemas.openxmlformats.org/officeDocument/2006/relationships/image" Target="../media/image11.jpeg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hyperlink" Target="http://img7.house365.com/whbbsuserpic/2012/05/26/13380136964fc078005ad1c.jpg" TargetMode="External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35.jpeg"/><Relationship Id="rId7" Type="http://schemas.openxmlformats.org/officeDocument/2006/relationships/image" Target="../media/image39.emf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352906" y="2245295"/>
            <a:ext cx="6825499" cy="64808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留仙洞</a:t>
            </a:r>
            <a:r>
              <a:rPr lang="zh-CN" altLang="zh-CN" dirty="0" smtClean="0"/>
              <a:t>智慧</a:t>
            </a:r>
            <a:r>
              <a:rPr lang="zh-CN" altLang="en-US" dirty="0" smtClean="0"/>
              <a:t>园区项目解决方案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58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视频会议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850" y="717671"/>
            <a:ext cx="5461723" cy="232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49" y="831274"/>
            <a:ext cx="1758077" cy="83657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50" y="3133103"/>
            <a:ext cx="2462484" cy="1224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204" y="3133103"/>
            <a:ext cx="2436046" cy="1224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81388" y="1141209"/>
            <a:ext cx="2412000" cy="1886350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indent="457200">
              <a:lnSpc>
                <a:spcPct val="150000"/>
              </a:lnSpc>
              <a:buClr>
                <a:srgbClr val="D20000"/>
              </a:buClr>
            </a:pPr>
            <a:r>
              <a:rPr lang="zh-CN" altLang="en-US" sz="1050" dirty="0" smtClean="0">
                <a:latin typeface="+mn-ea"/>
              </a:rPr>
              <a:t>独有</a:t>
            </a:r>
            <a:r>
              <a:rPr lang="zh-CN" altLang="en-US" sz="1050" dirty="0">
                <a:latin typeface="+mn-ea"/>
              </a:rPr>
              <a:t>共光心全景无缝成像摄像和图像拼接</a:t>
            </a:r>
            <a:r>
              <a:rPr lang="zh-CN" altLang="en-US" sz="1050" dirty="0" smtClean="0">
                <a:latin typeface="+mn-ea"/>
              </a:rPr>
              <a:t>技术</a:t>
            </a:r>
            <a:endParaRPr lang="en-US" altLang="zh-CN" sz="1050" dirty="0" smtClean="0">
              <a:latin typeface="+mn-ea"/>
            </a:endParaRPr>
          </a:p>
          <a:p>
            <a:pPr indent="457200">
              <a:lnSpc>
                <a:spcPct val="150000"/>
              </a:lnSpc>
              <a:buClr>
                <a:srgbClr val="D20000"/>
              </a:buClr>
            </a:pPr>
            <a:r>
              <a:rPr lang="zh-CN" altLang="en-US" sz="1050" dirty="0">
                <a:latin typeface="+mn-ea"/>
              </a:rPr>
              <a:t>全球首款</a:t>
            </a:r>
            <a:r>
              <a:rPr lang="en-US" altLang="zh-CN" sz="1050" dirty="0">
                <a:latin typeface="+mn-ea"/>
              </a:rPr>
              <a:t>5760 x 1080p 60</a:t>
            </a:r>
            <a:r>
              <a:rPr lang="zh-CN" altLang="en-US" sz="1050" dirty="0">
                <a:latin typeface="+mn-ea"/>
              </a:rPr>
              <a:t>帧全景智</a:t>
            </a:r>
            <a:r>
              <a:rPr lang="zh-CN" altLang="en-US" sz="1050" dirty="0" smtClean="0">
                <a:latin typeface="+mn-ea"/>
              </a:rPr>
              <a:t>真</a:t>
            </a:r>
            <a:endParaRPr lang="en-US" altLang="zh-CN" sz="1050" dirty="0" smtClean="0">
              <a:latin typeface="+mn-ea"/>
            </a:endParaRPr>
          </a:p>
          <a:p>
            <a:pPr indent="457200">
              <a:lnSpc>
                <a:spcPct val="150000"/>
              </a:lnSpc>
              <a:buClr>
                <a:srgbClr val="D20000"/>
              </a:buClr>
            </a:pPr>
            <a:r>
              <a:rPr lang="zh-CN" altLang="en-US" sz="1050" dirty="0">
                <a:latin typeface="+mn-ea"/>
              </a:rPr>
              <a:t>高清视频会议在场景上的独特创新应用，高度集成的真人大小、眼对眼面对面沟通的高临场感视频</a:t>
            </a:r>
            <a:r>
              <a:rPr lang="zh-CN" altLang="en-US" sz="1050" dirty="0" smtClean="0">
                <a:latin typeface="+mn-ea"/>
              </a:rPr>
              <a:t>会商</a:t>
            </a:r>
            <a:endParaRPr lang="zh-CN" altLang="en-US" sz="1050" dirty="0">
              <a:latin typeface="+mn-ea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119" y="3133103"/>
            <a:ext cx="2840269" cy="1224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81388" y="717671"/>
            <a:ext cx="2412000" cy="4323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buClr>
                <a:srgbClr val="D20000"/>
              </a:buClr>
              <a:defRPr sz="16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indent="457200"/>
            <a:r>
              <a:rPr lang="zh-CN" altLang="en-US" sz="1200" dirty="0">
                <a:solidFill>
                  <a:srgbClr val="C00000"/>
                </a:solidFill>
              </a:rPr>
              <a:t>全景智真 全景呈现</a:t>
            </a:r>
            <a:endParaRPr lang="en-US" altLang="zh-CN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8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096245" y="2013958"/>
            <a:ext cx="5179584" cy="1110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7625" tIns="33812" rIns="67625" bIns="33812" rtlCol="0" anchor="t" anchorCtr="0">
            <a:noAutofit/>
          </a:bodyPr>
          <a:lstStyle/>
          <a:p>
            <a:pPr marL="0" lvl="1" algn="ctr">
              <a:lnSpc>
                <a:spcPct val="150000"/>
              </a:lnSpc>
              <a:buClr>
                <a:schemeClr val="tx1"/>
              </a:buClr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门禁控制：园区进出刷卡、门禁刷卡、电梯刷卡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、车辆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管理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96929" y="820836"/>
            <a:ext cx="1278900" cy="1110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7625" tIns="33812" rIns="67625" bIns="33812" rtlCol="0" anchor="t" anchorCtr="0">
            <a:noAutofit/>
          </a:bodyPr>
          <a:lstStyle/>
          <a:p>
            <a:pPr marL="0" lvl="1" algn="ctr">
              <a:lnSpc>
                <a:spcPct val="150000"/>
              </a:lnSpc>
              <a:buClr>
                <a:schemeClr val="tx1"/>
              </a:buClr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现金圈存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0790" y="3241710"/>
            <a:ext cx="7849617" cy="1110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7625" tIns="33812" rIns="67625" bIns="33812" rtlCol="0" anchor="t" anchorCtr="0">
            <a:noAutofit/>
          </a:bodyPr>
          <a:lstStyle/>
          <a:p>
            <a:pPr lvl="1" algn="ctr">
              <a:lnSpc>
                <a:spcPct val="150000"/>
              </a:lnSpc>
              <a:buClr>
                <a:schemeClr val="tx1"/>
              </a:buClr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消费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缴费：超市购物、食堂就餐、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停车收费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、水电缴费、物业管理费、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zh-CN" altLang="en-US" dirty="0" smtClean="0"/>
              <a:t>一卡通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11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613028" y="820836"/>
            <a:ext cx="1278900" cy="1110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7625" tIns="33812" rIns="67625" bIns="33812" rtlCol="0" anchor="t" anchorCtr="0">
            <a:noAutofit/>
          </a:bodyPr>
          <a:lstStyle/>
          <a:p>
            <a:pPr marL="0" lvl="1" algn="ctr">
              <a:lnSpc>
                <a:spcPct val="150000"/>
              </a:lnSpc>
              <a:buClr>
                <a:schemeClr val="tx1"/>
              </a:buClr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考勤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20" descr="E:\智慧园区\money\12193031_5624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8653" y="2358454"/>
            <a:ext cx="142978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575965" y="904801"/>
            <a:ext cx="2089391" cy="2089391"/>
            <a:chOff x="3870860" y="2556495"/>
            <a:chExt cx="2952000" cy="2952000"/>
          </a:xfrm>
        </p:grpSpPr>
        <p:pic>
          <p:nvPicPr>
            <p:cNvPr id="26" name="Picture 3" descr="D:\tmp\card1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860" y="2592495"/>
              <a:ext cx="288000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椭圆 26"/>
            <p:cNvSpPr/>
            <p:nvPr/>
          </p:nvSpPr>
          <p:spPr>
            <a:xfrm>
              <a:off x="3870860" y="2556495"/>
              <a:ext cx="2952000" cy="2952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4" descr="E:\智慧园区\money\200808270950073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486" y="3582670"/>
            <a:ext cx="100721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7" descr="E:\智慧园区\money\W0201003255590317101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846" y="3582670"/>
            <a:ext cx="5616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智慧园区\money\201204120824276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21" y="3582670"/>
            <a:ext cx="75194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E:\智慧社区业务系统\物联网\PIC\bc119c1f42fe2dd43e9b1fb6f3cac3d4ad8ae0a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611" y="3582670"/>
            <a:ext cx="11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yczn.net.cn/UploadFiles/2010-03/admin/201003160929019064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775" y="1145031"/>
            <a:ext cx="83720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E:\智慧园区\money\20111018144393162964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180" y="2358454"/>
            <a:ext cx="63138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http://gx.people.com.cn/mediafile/201104/09/F20110409085714355660591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754" y="3582670"/>
            <a:ext cx="96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ttp://imgs.soufun.com/news/2011_07/04/news/1309747066961_000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8253" y="2358454"/>
            <a:ext cx="99144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停车场集锦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8897" y="3582670"/>
            <a:ext cx="105744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 (24)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4043" y="2358454"/>
            <a:ext cx="50526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1" descr="E:\智慧园区\money\200854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3229" y="1145031"/>
            <a:ext cx="83849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智慧园区\money\20106739810485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790" y="2358454"/>
            <a:ext cx="84638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096245" y="827215"/>
            <a:ext cx="2412000" cy="1092472"/>
          </a:xfrm>
          <a:prstGeom prst="rect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marL="0" lvl="2" defTabSz="91273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latin typeface="微软雅黑" pitchFamily="34" charset="-122"/>
                <a:ea typeface="微软雅黑" pitchFamily="34" charset="-122"/>
                <a:cs typeface="Arial" pitchFamily="34" charset="0"/>
              </a:rPr>
              <a:t>全园共用一套一卡通管理系统，实现全园消费统一结算、数据统一管理、各子系统数据共享。</a:t>
            </a:r>
            <a:endParaRPr lang="en-US" altLang="zh-CN" sz="1200" noProof="1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38126" indent="-338126"/>
            <a:r>
              <a:rPr lang="zh-CN" altLang="en-US" sz="2000" dirty="0" smtClean="0"/>
              <a:t>圆区信息导航</a:t>
            </a:r>
            <a:endParaRPr lang="en-US" altLang="zh-CN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12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204543" y="1"/>
            <a:ext cx="607458" cy="162157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solidFill>
                  <a:schemeClr val="bg1"/>
                </a:solidFill>
              </a:rPr>
              <a:t>通信</a:t>
            </a:r>
          </a:p>
        </p:txBody>
      </p:sp>
      <p:sp>
        <p:nvSpPr>
          <p:cNvPr id="24" name="矩形 23"/>
          <p:cNvSpPr/>
          <p:nvPr/>
        </p:nvSpPr>
        <p:spPr>
          <a:xfrm>
            <a:off x="5811429" y="1"/>
            <a:ext cx="607458" cy="162157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安全</a:t>
            </a:r>
            <a:endParaRPr lang="zh-CN" alt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18405" y="1"/>
            <a:ext cx="607458" cy="162157"/>
          </a:xfrm>
          <a:prstGeom prst="rect">
            <a:avLst/>
          </a:prstGeom>
          <a:solidFill>
            <a:srgbClr val="00B0F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舒适</a:t>
            </a:r>
            <a:endParaRPr lang="zh-CN" alt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5291" y="1"/>
            <a:ext cx="607458" cy="162157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高效</a:t>
            </a:r>
            <a:endParaRPr lang="zh-CN" alt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635646" y="1"/>
            <a:ext cx="607458" cy="162157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</a:rPr>
              <a:t>节能</a:t>
            </a:r>
            <a:endParaRPr lang="zh-CN" alt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075" y="823921"/>
            <a:ext cx="3324258" cy="252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1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园区展示和企业信息查询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8013" y="2557552"/>
            <a:ext cx="1728192" cy="252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周边地图和交通查询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6048573" y="2557552"/>
            <a:ext cx="1214394" cy="252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可视对讲</a:t>
            </a:r>
            <a:endParaRPr lang="en-US" altLang="zh-CN" dirty="0"/>
          </a:p>
        </p:txBody>
      </p:sp>
      <p:sp>
        <p:nvSpPr>
          <p:cNvPr id="18" name="TextBox 17"/>
          <p:cNvSpPr txBox="1"/>
          <p:nvPr/>
        </p:nvSpPr>
        <p:spPr>
          <a:xfrm>
            <a:off x="6173106" y="823921"/>
            <a:ext cx="1747675" cy="252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企业品牌推广</a:t>
            </a:r>
            <a:endParaRPr lang="en-US" altLang="zh-CN" dirty="0"/>
          </a:p>
        </p:txBody>
      </p:sp>
      <p:sp>
        <p:nvSpPr>
          <p:cNvPr id="38" name="TextBox 37"/>
          <p:cNvSpPr txBox="1"/>
          <p:nvPr/>
        </p:nvSpPr>
        <p:spPr>
          <a:xfrm>
            <a:off x="4320382" y="823920"/>
            <a:ext cx="1473534" cy="252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楼</a:t>
            </a:r>
            <a:r>
              <a:rPr lang="zh-CN" altLang="en-US" dirty="0" smtClean="0"/>
              <a:t>栋</a:t>
            </a:r>
            <a:r>
              <a:rPr lang="en-US" altLang="zh-CN" dirty="0" smtClean="0"/>
              <a:t>/</a:t>
            </a:r>
            <a:r>
              <a:rPr lang="zh-CN" altLang="en-US" dirty="0" smtClean="0"/>
              <a:t>楼层导航</a:t>
            </a:r>
            <a:endParaRPr lang="en-US" altLang="zh-CN" dirty="0"/>
          </a:p>
        </p:txBody>
      </p:sp>
      <p:cxnSp>
        <p:nvCxnSpPr>
          <p:cNvPr id="40" name="直接连接符 39"/>
          <p:cNvCxnSpPr/>
          <p:nvPr/>
        </p:nvCxnSpPr>
        <p:spPr>
          <a:xfrm flipV="1">
            <a:off x="430789" y="2491479"/>
            <a:ext cx="784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104357" y="823921"/>
            <a:ext cx="0" cy="1656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76565" y="823921"/>
            <a:ext cx="0" cy="1656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3168253" y="2485736"/>
            <a:ext cx="0" cy="1800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 descr="F:\公司文件\常用图片库\项目图片\2.5现场图片\IMAG017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075" y="1161309"/>
            <a:ext cx="1519030" cy="11169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 descr="QQ截图2012031510353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013" y="2807432"/>
            <a:ext cx="1728192" cy="1457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381" y="1161309"/>
            <a:ext cx="1473534" cy="1103045"/>
          </a:xfrm>
          <a:prstGeom prst="rect">
            <a:avLst/>
          </a:prstGeom>
        </p:spPr>
      </p:pic>
      <p:pic>
        <p:nvPicPr>
          <p:cNvPr id="51" name="图片 50" descr="abc界面图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573" y="2807432"/>
            <a:ext cx="1224676" cy="14911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106" y="1161309"/>
            <a:ext cx="1747675" cy="1147036"/>
          </a:xfrm>
          <a:prstGeom prst="rect">
            <a:avLst/>
          </a:prstGeom>
        </p:spPr>
      </p:pic>
      <p:cxnSp>
        <p:nvCxnSpPr>
          <p:cNvPr id="53" name="直接连接符 52"/>
          <p:cNvCxnSpPr/>
          <p:nvPr/>
        </p:nvCxnSpPr>
        <p:spPr>
          <a:xfrm>
            <a:off x="5592266" y="2482515"/>
            <a:ext cx="0" cy="1800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00301" y="2552130"/>
            <a:ext cx="1669748" cy="252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商家互动</a:t>
            </a:r>
            <a:endParaRPr lang="en-US" altLang="zh-CN" dirty="0"/>
          </a:p>
        </p:txBody>
      </p:sp>
      <p:pic>
        <p:nvPicPr>
          <p:cNvPr id="55" name="图片 54" descr="QQ截图2012031510355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301" y="2797907"/>
            <a:ext cx="1669748" cy="14911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808" y="1161309"/>
            <a:ext cx="1587525" cy="10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49"/>
          <p:cNvSpPr>
            <a:spLocks noChangeArrowheads="1"/>
          </p:cNvSpPr>
          <p:nvPr/>
        </p:nvSpPr>
        <p:spPr bwMode="auto">
          <a:xfrm>
            <a:off x="430790" y="2464370"/>
            <a:ext cx="3778121" cy="936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900" b="1" dirty="0">
                <a:solidFill>
                  <a:schemeClr val="tx1"/>
                </a:solidFill>
              </a:rPr>
              <a:t>建筑</a:t>
            </a:r>
            <a:r>
              <a:rPr lang="en-US" altLang="zh-CN" sz="900" b="1" dirty="0">
                <a:solidFill>
                  <a:schemeClr val="tx1"/>
                </a:solidFill>
              </a:rPr>
              <a:t>/</a:t>
            </a:r>
            <a:r>
              <a:rPr lang="zh-CN" altLang="en-US" sz="900" b="1" dirty="0">
                <a:solidFill>
                  <a:schemeClr val="tx1"/>
                </a:solidFill>
              </a:rPr>
              <a:t>机房等</a:t>
            </a:r>
          </a:p>
        </p:txBody>
      </p:sp>
      <p:sp>
        <p:nvSpPr>
          <p:cNvPr id="288" name="圆角矩形 287"/>
          <p:cNvSpPr/>
          <p:nvPr/>
        </p:nvSpPr>
        <p:spPr bwMode="auto">
          <a:xfrm>
            <a:off x="6984408" y="1041296"/>
            <a:ext cx="1296000" cy="1188000"/>
          </a:xfrm>
          <a:prstGeom prst="roundRect">
            <a:avLst>
              <a:gd name="adj" fmla="val 6431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EECE1">
                <a:lumMod val="20000"/>
                <a:lumOff val="80000"/>
              </a:srgbClr>
            </a:solidFill>
            <a:round/>
            <a:headEnd/>
            <a:tailEnd/>
          </a:ln>
          <a:effectLst/>
        </p:spPr>
        <p:txBody>
          <a:bodyPr rot="10800000" wrap="none" lIns="83941" tIns="41973" rIns="83941" bIns="41973" anchor="ctr"/>
          <a:lstStyle/>
          <a:p>
            <a:pPr marL="0" lvl="2" indent="8570" algn="l" defTabSz="100901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Wingdings" pitchFamily="2" charset="2"/>
              <a:buChar char="n"/>
              <a:defRPr/>
            </a:pPr>
            <a:endParaRPr lang="zh-CN" altLang="en-US" sz="600" kern="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68" name="圆角矩形 267"/>
          <p:cNvSpPr/>
          <p:nvPr/>
        </p:nvSpPr>
        <p:spPr bwMode="auto">
          <a:xfrm>
            <a:off x="5628717" y="1041296"/>
            <a:ext cx="1296000" cy="1188000"/>
          </a:xfrm>
          <a:prstGeom prst="roundRect">
            <a:avLst>
              <a:gd name="adj" fmla="val 6431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EEECE1">
                <a:lumMod val="20000"/>
                <a:lumOff val="80000"/>
              </a:srgbClr>
            </a:solidFill>
            <a:round/>
            <a:headEnd/>
            <a:tailEnd/>
          </a:ln>
          <a:effectLst/>
        </p:spPr>
        <p:txBody>
          <a:bodyPr rot="10800000" wrap="none" lIns="83941" tIns="41973" rIns="83941" bIns="41973" anchor="ctr"/>
          <a:lstStyle/>
          <a:p>
            <a:pPr marL="0" lvl="2" indent="8570" algn="l" defTabSz="100901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Wingdings" pitchFamily="2" charset="2"/>
              <a:buChar char="n"/>
              <a:defRPr/>
            </a:pPr>
            <a:endParaRPr lang="zh-CN" altLang="en-US" sz="600" kern="0" dirty="0">
              <a:solidFill>
                <a:srgbClr val="B2B2B2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201" name="Rectangle 49"/>
          <p:cNvSpPr>
            <a:spLocks noChangeArrowheads="1"/>
          </p:cNvSpPr>
          <p:nvPr/>
        </p:nvSpPr>
        <p:spPr bwMode="auto">
          <a:xfrm>
            <a:off x="430790" y="774279"/>
            <a:ext cx="3778121" cy="720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900" b="1" dirty="0" smtClean="0">
                <a:solidFill>
                  <a:schemeClr val="tx1"/>
                </a:solidFill>
              </a:rPr>
              <a:t>能效管理系统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en-US" altLang="zh-CN" dirty="0" smtClean="0"/>
              <a:t>EBA/</a:t>
            </a:r>
            <a:r>
              <a:rPr lang="zh-CN" altLang="en-US" dirty="0" smtClean="0"/>
              <a:t>能源管理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13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30790" y="3452592"/>
            <a:ext cx="7849618" cy="9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marL="171450" indent="-171450">
              <a:lnSpc>
                <a:spcPct val="150000"/>
              </a:lnSpc>
              <a:buClr>
                <a:srgbClr val="D20000"/>
              </a:buClr>
              <a:buFont typeface="Arial" panose="020B0604020202020204" pitchFamily="34" charset="0"/>
              <a:buChar char="•"/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终端自动注册上线，免软件调试，支持对海量终端设备故障定位、告警管理、远程批量平滑升级和专业部署，降低运维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成本</a:t>
            </a:r>
            <a:endParaRPr lang="en-US" altLang="zh-CN" sz="1000" dirty="0" smtClean="0"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rgbClr val="D20000"/>
              </a:buClr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实时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监视系统和设备的运行状态，记录和处理相关数据，检测和自动派回工单，从而实现自动填写设备运行表等质量记录，减少人员到现场巡查的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频次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rgbClr val="D20000"/>
              </a:buClr>
              <a:buFont typeface="Arial" panose="020B0604020202020204" pitchFamily="34" charset="0"/>
              <a:buChar char="•"/>
            </a:pPr>
            <a:r>
              <a:rPr lang="zh-CN" altLang="en-US" sz="10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对</a:t>
            </a:r>
            <a:r>
              <a:rPr lang="zh-CN" altLang="en-US" sz="10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楼宇楼层各灯光、</a:t>
            </a:r>
            <a:r>
              <a:rPr lang="zh-CN" altLang="en-US" sz="10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空调等设备实现</a:t>
            </a:r>
            <a:r>
              <a:rPr lang="zh-CN" altLang="en-US" sz="10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远程</a:t>
            </a:r>
            <a:r>
              <a:rPr lang="zh-CN" altLang="en-US" sz="10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智能控制、实时</a:t>
            </a:r>
            <a:r>
              <a:rPr lang="zh-CN" altLang="en-US" sz="10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动态</a:t>
            </a:r>
            <a:r>
              <a:rPr lang="zh-CN" altLang="en-US" sz="10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监测，最大化</a:t>
            </a:r>
            <a:r>
              <a:rPr lang="zh-CN" altLang="en-US" sz="10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提高能源</a:t>
            </a:r>
            <a:r>
              <a:rPr lang="zh-CN" altLang="en-US" sz="10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利用率</a:t>
            </a:r>
            <a:r>
              <a:rPr lang="zh-CN" altLang="en-US" sz="10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，节约客户能源成本</a:t>
            </a:r>
            <a:r>
              <a:rPr lang="en-US" altLang="zh-CN" sz="1000" dirty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30</a:t>
            </a:r>
            <a:r>
              <a:rPr lang="en-US" altLang="zh-CN" sz="1000" dirty="0" smtClean="0">
                <a:solidFill>
                  <a:srgbClr val="292929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%</a:t>
            </a:r>
          </a:p>
        </p:txBody>
      </p:sp>
      <p:pic>
        <p:nvPicPr>
          <p:cNvPr id="13" name="图片 12" descr="MA30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32" y="2708732"/>
            <a:ext cx="278664" cy="360000"/>
          </a:xfrm>
          <a:prstGeom prst="rect">
            <a:avLst/>
          </a:prstGeom>
        </p:spPr>
      </p:pic>
      <p:pic>
        <p:nvPicPr>
          <p:cNvPr id="15" name="图片 14" descr="MA30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824" y="2708732"/>
            <a:ext cx="254526" cy="360000"/>
          </a:xfrm>
          <a:prstGeom prst="rect">
            <a:avLst/>
          </a:prstGeom>
        </p:spPr>
      </p:pic>
      <p:grpSp>
        <p:nvGrpSpPr>
          <p:cNvPr id="30" name="组合 1065"/>
          <p:cNvGrpSpPr>
            <a:grpSpLocks noChangeAspect="1"/>
          </p:cNvGrpSpPr>
          <p:nvPr/>
        </p:nvGrpSpPr>
        <p:grpSpPr>
          <a:xfrm>
            <a:off x="647973" y="1768303"/>
            <a:ext cx="1195495" cy="504000"/>
            <a:chOff x="4066173" y="219151"/>
            <a:chExt cx="1796334" cy="757303"/>
          </a:xfrm>
        </p:grpSpPr>
        <p:sp>
          <p:nvSpPr>
            <p:cNvPr id="31" name="Freeform 4"/>
            <p:cNvSpPr>
              <a:spLocks/>
            </p:cNvSpPr>
            <p:nvPr/>
          </p:nvSpPr>
          <p:spPr bwMode="auto">
            <a:xfrm>
              <a:off x="4066173" y="457182"/>
              <a:ext cx="1796334" cy="376238"/>
            </a:xfrm>
            <a:custGeom>
              <a:avLst/>
              <a:gdLst/>
              <a:ahLst/>
              <a:cxnLst>
                <a:cxn ang="0">
                  <a:pos x="449" y="568"/>
                </a:cxn>
                <a:cxn ang="0">
                  <a:pos x="258" y="532"/>
                </a:cxn>
                <a:cxn ang="0">
                  <a:pos x="97" y="376"/>
                </a:cxn>
                <a:cxn ang="0">
                  <a:pos x="152" y="228"/>
                </a:cxn>
                <a:cxn ang="0">
                  <a:pos x="256" y="168"/>
                </a:cxn>
                <a:cxn ang="0">
                  <a:pos x="378" y="93"/>
                </a:cxn>
                <a:cxn ang="0">
                  <a:pos x="501" y="73"/>
                </a:cxn>
                <a:cxn ang="0">
                  <a:pos x="737" y="134"/>
                </a:cxn>
                <a:cxn ang="0">
                  <a:pos x="827" y="265"/>
                </a:cxn>
                <a:cxn ang="0">
                  <a:pos x="829" y="409"/>
                </a:cxn>
                <a:cxn ang="0">
                  <a:pos x="672" y="522"/>
                </a:cxn>
                <a:cxn ang="0">
                  <a:pos x="449" y="568"/>
                </a:cxn>
              </a:cxnLst>
              <a:rect l="0" t="0" r="r" b="b"/>
              <a:pathLst>
                <a:path w="905" h="634">
                  <a:moveTo>
                    <a:pt x="449" y="568"/>
                  </a:moveTo>
                  <a:cubicBezTo>
                    <a:pt x="406" y="631"/>
                    <a:pt x="280" y="606"/>
                    <a:pt x="258" y="532"/>
                  </a:cubicBezTo>
                  <a:cubicBezTo>
                    <a:pt x="201" y="564"/>
                    <a:pt x="38" y="484"/>
                    <a:pt x="97" y="376"/>
                  </a:cubicBezTo>
                  <a:cubicBezTo>
                    <a:pt x="0" y="344"/>
                    <a:pt x="45" y="194"/>
                    <a:pt x="152" y="228"/>
                  </a:cubicBezTo>
                  <a:cubicBezTo>
                    <a:pt x="130" y="176"/>
                    <a:pt x="208" y="141"/>
                    <a:pt x="256" y="168"/>
                  </a:cubicBezTo>
                  <a:cubicBezTo>
                    <a:pt x="246" y="113"/>
                    <a:pt x="300" y="67"/>
                    <a:pt x="378" y="93"/>
                  </a:cubicBezTo>
                  <a:cubicBezTo>
                    <a:pt x="384" y="40"/>
                    <a:pt x="473" y="25"/>
                    <a:pt x="501" y="73"/>
                  </a:cubicBezTo>
                  <a:cubicBezTo>
                    <a:pt x="574" y="0"/>
                    <a:pt x="723" y="52"/>
                    <a:pt x="737" y="134"/>
                  </a:cubicBezTo>
                  <a:cubicBezTo>
                    <a:pt x="813" y="109"/>
                    <a:pt x="866" y="211"/>
                    <a:pt x="827" y="265"/>
                  </a:cubicBezTo>
                  <a:cubicBezTo>
                    <a:pt x="903" y="292"/>
                    <a:pt x="905" y="388"/>
                    <a:pt x="829" y="409"/>
                  </a:cubicBezTo>
                  <a:cubicBezTo>
                    <a:pt x="852" y="473"/>
                    <a:pt x="739" y="551"/>
                    <a:pt x="672" y="522"/>
                  </a:cubicBezTo>
                  <a:cubicBezTo>
                    <a:pt x="671" y="610"/>
                    <a:pt x="502" y="634"/>
                    <a:pt x="449" y="56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CC99"/>
                </a:gs>
              </a:gsLst>
              <a:path path="rect">
                <a:fillToRect l="50000" t="50000" r="50000" b="50000"/>
              </a:path>
            </a:gra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rot="10800000" vert="eaVert" wrap="none" lIns="68562" tIns="34281" rIns="68562" bIns="34281" anchor="ctr"/>
            <a:lstStyle/>
            <a:p>
              <a:endParaRPr lang="zh-CN" altLang="en-US" sz="900" dirty="0">
                <a:solidFill>
                  <a:srgbClr val="595959"/>
                </a:solidFill>
              </a:endParaRPr>
            </a:p>
          </p:txBody>
        </p:sp>
        <p:grpSp>
          <p:nvGrpSpPr>
            <p:cNvPr id="32" name="Group 29"/>
            <p:cNvGrpSpPr>
              <a:grpSpLocks noChangeAspect="1"/>
            </p:cNvGrpSpPr>
            <p:nvPr/>
          </p:nvGrpSpPr>
          <p:grpSpPr bwMode="auto">
            <a:xfrm>
              <a:off x="4282141" y="327163"/>
              <a:ext cx="332098" cy="400050"/>
              <a:chOff x="2227" y="1314"/>
              <a:chExt cx="455" cy="563"/>
            </a:xfrm>
          </p:grpSpPr>
          <p:sp>
            <p:nvSpPr>
              <p:cNvPr id="110" name="Freeform 30"/>
              <p:cNvSpPr>
                <a:spLocks noChangeAspect="1"/>
              </p:cNvSpPr>
              <p:nvPr/>
            </p:nvSpPr>
            <p:spPr bwMode="auto">
              <a:xfrm>
                <a:off x="2487" y="1738"/>
                <a:ext cx="130" cy="16"/>
              </a:xfrm>
              <a:custGeom>
                <a:avLst/>
                <a:gdLst/>
                <a:ahLst/>
                <a:cxnLst>
                  <a:cxn ang="0">
                    <a:pos x="13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6"/>
                  </a:cxn>
                  <a:cxn ang="0">
                    <a:pos x="130" y="16"/>
                  </a:cxn>
                </a:cxnLst>
                <a:rect l="0" t="0" r="r" b="b"/>
                <a:pathLst>
                  <a:path w="130" h="16">
                    <a:moveTo>
                      <a:pt x="13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6"/>
                    </a:lnTo>
                    <a:lnTo>
                      <a:pt x="130" y="16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1" name="Freeform 31"/>
              <p:cNvSpPr>
                <a:spLocks noChangeAspect="1"/>
              </p:cNvSpPr>
              <p:nvPr/>
            </p:nvSpPr>
            <p:spPr bwMode="auto">
              <a:xfrm>
                <a:off x="2617" y="1682"/>
                <a:ext cx="65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5" y="16"/>
                  </a:cxn>
                  <a:cxn ang="0">
                    <a:pos x="65" y="0"/>
                  </a:cxn>
                  <a:cxn ang="0">
                    <a:pos x="0" y="56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65" h="72">
                    <a:moveTo>
                      <a:pt x="0" y="72"/>
                    </a:moveTo>
                    <a:lnTo>
                      <a:pt x="65" y="16"/>
                    </a:lnTo>
                    <a:lnTo>
                      <a:pt x="65" y="0"/>
                    </a:lnTo>
                    <a:lnTo>
                      <a:pt x="0" y="56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2" name="Freeform 32"/>
              <p:cNvSpPr>
                <a:spLocks noChangeAspect="1"/>
              </p:cNvSpPr>
              <p:nvPr/>
            </p:nvSpPr>
            <p:spPr bwMode="auto">
              <a:xfrm>
                <a:off x="2423" y="1682"/>
                <a:ext cx="64" cy="72"/>
              </a:xfrm>
              <a:custGeom>
                <a:avLst/>
                <a:gdLst/>
                <a:ahLst/>
                <a:cxnLst>
                  <a:cxn ang="0">
                    <a:pos x="64" y="72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64" y="56"/>
                  </a:cxn>
                  <a:cxn ang="0">
                    <a:pos x="64" y="72"/>
                  </a:cxn>
                  <a:cxn ang="0">
                    <a:pos x="64" y="72"/>
                  </a:cxn>
                </a:cxnLst>
                <a:rect l="0" t="0" r="r" b="b"/>
                <a:pathLst>
                  <a:path w="64" h="72">
                    <a:moveTo>
                      <a:pt x="64" y="7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64" y="56"/>
                    </a:lnTo>
                    <a:lnTo>
                      <a:pt x="64" y="72"/>
                    </a:lnTo>
                    <a:lnTo>
                      <a:pt x="64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3" name="Freeform 33"/>
              <p:cNvSpPr>
                <a:spLocks noChangeAspect="1"/>
              </p:cNvSpPr>
              <p:nvPr/>
            </p:nvSpPr>
            <p:spPr bwMode="auto">
              <a:xfrm>
                <a:off x="2423" y="1628"/>
                <a:ext cx="259" cy="110"/>
              </a:xfrm>
              <a:custGeom>
                <a:avLst/>
                <a:gdLst/>
                <a:ahLst/>
                <a:cxnLst>
                  <a:cxn ang="0">
                    <a:pos x="259" y="54"/>
                  </a:cxn>
                  <a:cxn ang="0">
                    <a:pos x="227" y="82"/>
                  </a:cxn>
                  <a:cxn ang="0">
                    <a:pos x="194" y="110"/>
                  </a:cxn>
                  <a:cxn ang="0">
                    <a:pos x="130" y="110"/>
                  </a:cxn>
                  <a:cxn ang="0">
                    <a:pos x="64" y="110"/>
                  </a:cxn>
                  <a:cxn ang="0">
                    <a:pos x="32" y="82"/>
                  </a:cxn>
                  <a:cxn ang="0">
                    <a:pos x="0" y="54"/>
                  </a:cxn>
                  <a:cxn ang="0">
                    <a:pos x="32" y="26"/>
                  </a:cxn>
                  <a:cxn ang="0">
                    <a:pos x="64" y="0"/>
                  </a:cxn>
                  <a:cxn ang="0">
                    <a:pos x="130" y="0"/>
                  </a:cxn>
                  <a:cxn ang="0">
                    <a:pos x="194" y="0"/>
                  </a:cxn>
                  <a:cxn ang="0">
                    <a:pos x="227" y="26"/>
                  </a:cxn>
                  <a:cxn ang="0">
                    <a:pos x="259" y="54"/>
                  </a:cxn>
                  <a:cxn ang="0">
                    <a:pos x="259" y="54"/>
                  </a:cxn>
                </a:cxnLst>
                <a:rect l="0" t="0" r="r" b="b"/>
                <a:pathLst>
                  <a:path w="259" h="110">
                    <a:moveTo>
                      <a:pt x="259" y="54"/>
                    </a:moveTo>
                    <a:lnTo>
                      <a:pt x="227" y="82"/>
                    </a:lnTo>
                    <a:lnTo>
                      <a:pt x="194" y="110"/>
                    </a:lnTo>
                    <a:lnTo>
                      <a:pt x="130" y="110"/>
                    </a:lnTo>
                    <a:lnTo>
                      <a:pt x="64" y="110"/>
                    </a:lnTo>
                    <a:lnTo>
                      <a:pt x="32" y="82"/>
                    </a:lnTo>
                    <a:lnTo>
                      <a:pt x="0" y="54"/>
                    </a:lnTo>
                    <a:lnTo>
                      <a:pt x="32" y="26"/>
                    </a:lnTo>
                    <a:lnTo>
                      <a:pt x="64" y="0"/>
                    </a:lnTo>
                    <a:lnTo>
                      <a:pt x="130" y="0"/>
                    </a:lnTo>
                    <a:lnTo>
                      <a:pt x="194" y="0"/>
                    </a:lnTo>
                    <a:lnTo>
                      <a:pt x="227" y="26"/>
                    </a:lnTo>
                    <a:lnTo>
                      <a:pt x="259" y="54"/>
                    </a:lnTo>
                    <a:lnTo>
                      <a:pt x="259" y="54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4" name="Freeform 34"/>
              <p:cNvSpPr>
                <a:spLocks noChangeAspect="1"/>
              </p:cNvSpPr>
              <p:nvPr/>
            </p:nvSpPr>
            <p:spPr bwMode="auto">
              <a:xfrm>
                <a:off x="2291" y="1798"/>
                <a:ext cx="130" cy="18"/>
              </a:xfrm>
              <a:custGeom>
                <a:avLst/>
                <a:gdLst/>
                <a:ahLst/>
                <a:cxnLst>
                  <a:cxn ang="0">
                    <a:pos x="130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8"/>
                  </a:cxn>
                  <a:cxn ang="0">
                    <a:pos x="130" y="18"/>
                  </a:cxn>
                </a:cxnLst>
                <a:rect l="0" t="0" r="r" b="b"/>
                <a:pathLst>
                  <a:path w="130" h="18">
                    <a:moveTo>
                      <a:pt x="13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8"/>
                    </a:lnTo>
                    <a:lnTo>
                      <a:pt x="130" y="18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5" name="Freeform 35"/>
              <p:cNvSpPr>
                <a:spLocks noChangeAspect="1"/>
              </p:cNvSpPr>
              <p:nvPr/>
            </p:nvSpPr>
            <p:spPr bwMode="auto">
              <a:xfrm>
                <a:off x="2421" y="1744"/>
                <a:ext cx="64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16"/>
                  </a:cxn>
                  <a:cxn ang="0">
                    <a:pos x="64" y="0"/>
                  </a:cxn>
                  <a:cxn ang="0">
                    <a:pos x="0" y="54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64" h="72">
                    <a:moveTo>
                      <a:pt x="0" y="72"/>
                    </a:moveTo>
                    <a:lnTo>
                      <a:pt x="64" y="16"/>
                    </a:lnTo>
                    <a:lnTo>
                      <a:pt x="64" y="0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6" name="Freeform 36"/>
              <p:cNvSpPr>
                <a:spLocks noChangeAspect="1"/>
              </p:cNvSpPr>
              <p:nvPr/>
            </p:nvSpPr>
            <p:spPr bwMode="auto">
              <a:xfrm>
                <a:off x="2227" y="1744"/>
                <a:ext cx="64" cy="72"/>
              </a:xfrm>
              <a:custGeom>
                <a:avLst/>
                <a:gdLst/>
                <a:ahLst/>
                <a:cxnLst>
                  <a:cxn ang="0">
                    <a:pos x="64" y="72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64" y="54"/>
                  </a:cxn>
                  <a:cxn ang="0">
                    <a:pos x="64" y="72"/>
                  </a:cxn>
                  <a:cxn ang="0">
                    <a:pos x="64" y="72"/>
                  </a:cxn>
                </a:cxnLst>
                <a:rect l="0" t="0" r="r" b="b"/>
                <a:pathLst>
                  <a:path w="64" h="72">
                    <a:moveTo>
                      <a:pt x="64" y="7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64" y="54"/>
                    </a:lnTo>
                    <a:lnTo>
                      <a:pt x="64" y="72"/>
                    </a:lnTo>
                    <a:lnTo>
                      <a:pt x="64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7" name="Freeform 37"/>
              <p:cNvSpPr>
                <a:spLocks noChangeAspect="1"/>
              </p:cNvSpPr>
              <p:nvPr/>
            </p:nvSpPr>
            <p:spPr bwMode="auto">
              <a:xfrm>
                <a:off x="2227" y="1688"/>
                <a:ext cx="258" cy="110"/>
              </a:xfrm>
              <a:custGeom>
                <a:avLst/>
                <a:gdLst/>
                <a:ahLst/>
                <a:cxnLst>
                  <a:cxn ang="0">
                    <a:pos x="258" y="56"/>
                  </a:cxn>
                  <a:cxn ang="0">
                    <a:pos x="226" y="84"/>
                  </a:cxn>
                  <a:cxn ang="0">
                    <a:pos x="194" y="110"/>
                  </a:cxn>
                  <a:cxn ang="0">
                    <a:pos x="128" y="110"/>
                  </a:cxn>
                  <a:cxn ang="0">
                    <a:pos x="64" y="110"/>
                  </a:cxn>
                  <a:cxn ang="0">
                    <a:pos x="32" y="84"/>
                  </a:cxn>
                  <a:cxn ang="0">
                    <a:pos x="0" y="56"/>
                  </a:cxn>
                  <a:cxn ang="0">
                    <a:pos x="32" y="28"/>
                  </a:cxn>
                  <a:cxn ang="0">
                    <a:pos x="64" y="0"/>
                  </a:cxn>
                  <a:cxn ang="0">
                    <a:pos x="128" y="0"/>
                  </a:cxn>
                  <a:cxn ang="0">
                    <a:pos x="194" y="0"/>
                  </a:cxn>
                  <a:cxn ang="0">
                    <a:pos x="226" y="28"/>
                  </a:cxn>
                  <a:cxn ang="0">
                    <a:pos x="258" y="56"/>
                  </a:cxn>
                  <a:cxn ang="0">
                    <a:pos x="258" y="56"/>
                  </a:cxn>
                </a:cxnLst>
                <a:rect l="0" t="0" r="r" b="b"/>
                <a:pathLst>
                  <a:path w="258" h="110">
                    <a:moveTo>
                      <a:pt x="258" y="56"/>
                    </a:moveTo>
                    <a:lnTo>
                      <a:pt x="226" y="84"/>
                    </a:lnTo>
                    <a:lnTo>
                      <a:pt x="194" y="110"/>
                    </a:lnTo>
                    <a:lnTo>
                      <a:pt x="128" y="110"/>
                    </a:lnTo>
                    <a:lnTo>
                      <a:pt x="64" y="110"/>
                    </a:lnTo>
                    <a:lnTo>
                      <a:pt x="32" y="84"/>
                    </a:lnTo>
                    <a:lnTo>
                      <a:pt x="0" y="56"/>
                    </a:lnTo>
                    <a:lnTo>
                      <a:pt x="32" y="28"/>
                    </a:lnTo>
                    <a:lnTo>
                      <a:pt x="64" y="0"/>
                    </a:lnTo>
                    <a:lnTo>
                      <a:pt x="128" y="0"/>
                    </a:lnTo>
                    <a:lnTo>
                      <a:pt x="194" y="0"/>
                    </a:lnTo>
                    <a:lnTo>
                      <a:pt x="226" y="28"/>
                    </a:lnTo>
                    <a:lnTo>
                      <a:pt x="258" y="56"/>
                    </a:lnTo>
                    <a:lnTo>
                      <a:pt x="258" y="56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8" name="Freeform 38"/>
              <p:cNvSpPr>
                <a:spLocks noChangeAspect="1"/>
              </p:cNvSpPr>
              <p:nvPr/>
            </p:nvSpPr>
            <p:spPr bwMode="auto">
              <a:xfrm>
                <a:off x="2487" y="1861"/>
                <a:ext cx="130" cy="16"/>
              </a:xfrm>
              <a:custGeom>
                <a:avLst/>
                <a:gdLst/>
                <a:ahLst/>
                <a:cxnLst>
                  <a:cxn ang="0">
                    <a:pos x="13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6"/>
                  </a:cxn>
                  <a:cxn ang="0">
                    <a:pos x="130" y="16"/>
                  </a:cxn>
                </a:cxnLst>
                <a:rect l="0" t="0" r="r" b="b"/>
                <a:pathLst>
                  <a:path w="130" h="16">
                    <a:moveTo>
                      <a:pt x="13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6"/>
                    </a:lnTo>
                    <a:lnTo>
                      <a:pt x="130" y="16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19" name="Freeform 39"/>
              <p:cNvSpPr>
                <a:spLocks noChangeAspect="1"/>
              </p:cNvSpPr>
              <p:nvPr/>
            </p:nvSpPr>
            <p:spPr bwMode="auto">
              <a:xfrm>
                <a:off x="2617" y="1806"/>
                <a:ext cx="65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65" y="17"/>
                  </a:cxn>
                  <a:cxn ang="0">
                    <a:pos x="65" y="0"/>
                  </a:cxn>
                  <a:cxn ang="0">
                    <a:pos x="0" y="55"/>
                  </a:cxn>
                  <a:cxn ang="0">
                    <a:pos x="0" y="71"/>
                  </a:cxn>
                  <a:cxn ang="0">
                    <a:pos x="0" y="71"/>
                  </a:cxn>
                </a:cxnLst>
                <a:rect l="0" t="0" r="r" b="b"/>
                <a:pathLst>
                  <a:path w="65" h="71">
                    <a:moveTo>
                      <a:pt x="0" y="71"/>
                    </a:moveTo>
                    <a:lnTo>
                      <a:pt x="65" y="17"/>
                    </a:lnTo>
                    <a:lnTo>
                      <a:pt x="65" y="0"/>
                    </a:lnTo>
                    <a:lnTo>
                      <a:pt x="0" y="55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0" name="Freeform 40"/>
              <p:cNvSpPr>
                <a:spLocks noChangeAspect="1"/>
              </p:cNvSpPr>
              <p:nvPr/>
            </p:nvSpPr>
            <p:spPr bwMode="auto">
              <a:xfrm>
                <a:off x="2423" y="1806"/>
                <a:ext cx="64" cy="71"/>
              </a:xfrm>
              <a:custGeom>
                <a:avLst/>
                <a:gdLst/>
                <a:ahLst/>
                <a:cxnLst>
                  <a:cxn ang="0">
                    <a:pos x="64" y="71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64" y="55"/>
                  </a:cxn>
                  <a:cxn ang="0">
                    <a:pos x="64" y="71"/>
                  </a:cxn>
                  <a:cxn ang="0">
                    <a:pos x="64" y="71"/>
                  </a:cxn>
                </a:cxnLst>
                <a:rect l="0" t="0" r="r" b="b"/>
                <a:pathLst>
                  <a:path w="64" h="71">
                    <a:moveTo>
                      <a:pt x="64" y="71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64" y="55"/>
                    </a:lnTo>
                    <a:lnTo>
                      <a:pt x="64" y="71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1" name="Freeform 41"/>
              <p:cNvSpPr>
                <a:spLocks noChangeAspect="1"/>
              </p:cNvSpPr>
              <p:nvPr/>
            </p:nvSpPr>
            <p:spPr bwMode="auto">
              <a:xfrm>
                <a:off x="2423" y="1750"/>
                <a:ext cx="259" cy="111"/>
              </a:xfrm>
              <a:custGeom>
                <a:avLst/>
                <a:gdLst/>
                <a:ahLst/>
                <a:cxnLst>
                  <a:cxn ang="0">
                    <a:pos x="259" y="56"/>
                  </a:cxn>
                  <a:cxn ang="0">
                    <a:pos x="227" y="85"/>
                  </a:cxn>
                  <a:cxn ang="0">
                    <a:pos x="194" y="111"/>
                  </a:cxn>
                  <a:cxn ang="0">
                    <a:pos x="130" y="111"/>
                  </a:cxn>
                  <a:cxn ang="0">
                    <a:pos x="64" y="111"/>
                  </a:cxn>
                  <a:cxn ang="0">
                    <a:pos x="32" y="85"/>
                  </a:cxn>
                  <a:cxn ang="0">
                    <a:pos x="0" y="56"/>
                  </a:cxn>
                  <a:cxn ang="0">
                    <a:pos x="32" y="28"/>
                  </a:cxn>
                  <a:cxn ang="0">
                    <a:pos x="64" y="0"/>
                  </a:cxn>
                  <a:cxn ang="0">
                    <a:pos x="130" y="0"/>
                  </a:cxn>
                  <a:cxn ang="0">
                    <a:pos x="194" y="0"/>
                  </a:cxn>
                  <a:cxn ang="0">
                    <a:pos x="227" y="28"/>
                  </a:cxn>
                  <a:cxn ang="0">
                    <a:pos x="259" y="56"/>
                  </a:cxn>
                  <a:cxn ang="0">
                    <a:pos x="259" y="56"/>
                  </a:cxn>
                </a:cxnLst>
                <a:rect l="0" t="0" r="r" b="b"/>
                <a:pathLst>
                  <a:path w="259" h="111">
                    <a:moveTo>
                      <a:pt x="259" y="56"/>
                    </a:moveTo>
                    <a:lnTo>
                      <a:pt x="227" y="85"/>
                    </a:lnTo>
                    <a:lnTo>
                      <a:pt x="194" y="111"/>
                    </a:lnTo>
                    <a:lnTo>
                      <a:pt x="130" y="111"/>
                    </a:lnTo>
                    <a:lnTo>
                      <a:pt x="64" y="111"/>
                    </a:lnTo>
                    <a:lnTo>
                      <a:pt x="32" y="85"/>
                    </a:lnTo>
                    <a:lnTo>
                      <a:pt x="0" y="56"/>
                    </a:lnTo>
                    <a:lnTo>
                      <a:pt x="32" y="28"/>
                    </a:lnTo>
                    <a:lnTo>
                      <a:pt x="64" y="0"/>
                    </a:lnTo>
                    <a:lnTo>
                      <a:pt x="130" y="0"/>
                    </a:lnTo>
                    <a:lnTo>
                      <a:pt x="194" y="0"/>
                    </a:lnTo>
                    <a:lnTo>
                      <a:pt x="227" y="28"/>
                    </a:lnTo>
                    <a:lnTo>
                      <a:pt x="259" y="56"/>
                    </a:lnTo>
                    <a:lnTo>
                      <a:pt x="259" y="56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2" name="Freeform 42"/>
              <p:cNvSpPr>
                <a:spLocks noChangeAspect="1"/>
              </p:cNvSpPr>
              <p:nvPr/>
            </p:nvSpPr>
            <p:spPr bwMode="auto">
              <a:xfrm>
                <a:off x="2459" y="1342"/>
                <a:ext cx="14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4" y="16"/>
                  </a:cxn>
                  <a:cxn ang="0">
                    <a:pos x="0" y="1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lnTo>
                      <a:pt x="12" y="0"/>
                    </a:lnTo>
                    <a:lnTo>
                      <a:pt x="14" y="1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3" name="Freeform 43"/>
              <p:cNvSpPr>
                <a:spLocks noChangeAspect="1"/>
              </p:cNvSpPr>
              <p:nvPr/>
            </p:nvSpPr>
            <p:spPr bwMode="auto">
              <a:xfrm>
                <a:off x="2447" y="1354"/>
                <a:ext cx="38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4"/>
                  </a:cxn>
                  <a:cxn ang="0">
                    <a:pos x="38" y="8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8" h="8">
                    <a:moveTo>
                      <a:pt x="18" y="0"/>
                    </a:moveTo>
                    <a:lnTo>
                      <a:pt x="28" y="4"/>
                    </a:lnTo>
                    <a:lnTo>
                      <a:pt x="38" y="8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4" name="Freeform 44"/>
              <p:cNvSpPr>
                <a:spLocks noChangeAspect="1" noEditPoints="1"/>
              </p:cNvSpPr>
              <p:nvPr/>
            </p:nvSpPr>
            <p:spPr bwMode="auto">
              <a:xfrm>
                <a:off x="2347" y="1362"/>
                <a:ext cx="238" cy="366"/>
              </a:xfrm>
              <a:custGeom>
                <a:avLst/>
                <a:gdLst/>
                <a:ahLst/>
                <a:cxnLst>
                  <a:cxn ang="0">
                    <a:pos x="232" y="310"/>
                  </a:cxn>
                  <a:cxn ang="0">
                    <a:pos x="200" y="284"/>
                  </a:cxn>
                  <a:cxn ang="0">
                    <a:pos x="188" y="226"/>
                  </a:cxn>
                  <a:cxn ang="0">
                    <a:pos x="164" y="208"/>
                  </a:cxn>
                  <a:cxn ang="0">
                    <a:pos x="134" y="32"/>
                  </a:cxn>
                  <a:cxn ang="0">
                    <a:pos x="140" y="18"/>
                  </a:cxn>
                  <a:cxn ang="0">
                    <a:pos x="132" y="12"/>
                  </a:cxn>
                  <a:cxn ang="0">
                    <a:pos x="134" y="0"/>
                  </a:cxn>
                  <a:cxn ang="0">
                    <a:pos x="104" y="10"/>
                  </a:cxn>
                  <a:cxn ang="0">
                    <a:pos x="104" y="12"/>
                  </a:cxn>
                  <a:cxn ang="0">
                    <a:pos x="98" y="26"/>
                  </a:cxn>
                  <a:cxn ang="0">
                    <a:pos x="108" y="32"/>
                  </a:cxn>
                  <a:cxn ang="0">
                    <a:pos x="48" y="208"/>
                  </a:cxn>
                  <a:cxn ang="0">
                    <a:pos x="64" y="226"/>
                  </a:cxn>
                  <a:cxn ang="0">
                    <a:pos x="4" y="284"/>
                  </a:cxn>
                  <a:cxn ang="0">
                    <a:pos x="26" y="310"/>
                  </a:cxn>
                  <a:cxn ang="0">
                    <a:pos x="118" y="366"/>
                  </a:cxn>
                  <a:cxn ang="0">
                    <a:pos x="210" y="310"/>
                  </a:cxn>
                  <a:cxn ang="0">
                    <a:pos x="118" y="48"/>
                  </a:cxn>
                  <a:cxn ang="0">
                    <a:pos x="144" y="208"/>
                  </a:cxn>
                  <a:cxn ang="0">
                    <a:pos x="92" y="208"/>
                  </a:cxn>
                  <a:cxn ang="0">
                    <a:pos x="118" y="48"/>
                  </a:cxn>
                  <a:cxn ang="0">
                    <a:pos x="118" y="230"/>
                  </a:cxn>
                  <a:cxn ang="0">
                    <a:pos x="172" y="284"/>
                  </a:cxn>
                  <a:cxn ang="0">
                    <a:pos x="64" y="284"/>
                  </a:cxn>
                  <a:cxn ang="0">
                    <a:pos x="90" y="230"/>
                  </a:cxn>
                  <a:cxn ang="0">
                    <a:pos x="34" y="362"/>
                  </a:cxn>
                  <a:cxn ang="0">
                    <a:pos x="36" y="356"/>
                  </a:cxn>
                  <a:cxn ang="0">
                    <a:pos x="42" y="350"/>
                  </a:cxn>
                  <a:cxn ang="0">
                    <a:pos x="48" y="342"/>
                  </a:cxn>
                  <a:cxn ang="0">
                    <a:pos x="60" y="334"/>
                  </a:cxn>
                  <a:cxn ang="0">
                    <a:pos x="74" y="328"/>
                  </a:cxn>
                  <a:cxn ang="0">
                    <a:pos x="88" y="324"/>
                  </a:cxn>
                  <a:cxn ang="0">
                    <a:pos x="100" y="322"/>
                  </a:cxn>
                  <a:cxn ang="0">
                    <a:pos x="112" y="322"/>
                  </a:cxn>
                  <a:cxn ang="0">
                    <a:pos x="126" y="322"/>
                  </a:cxn>
                  <a:cxn ang="0">
                    <a:pos x="138" y="322"/>
                  </a:cxn>
                  <a:cxn ang="0">
                    <a:pos x="148" y="324"/>
                  </a:cxn>
                  <a:cxn ang="0">
                    <a:pos x="162" y="328"/>
                  </a:cxn>
                  <a:cxn ang="0">
                    <a:pos x="178" y="334"/>
                  </a:cxn>
                  <a:cxn ang="0">
                    <a:pos x="188" y="342"/>
                  </a:cxn>
                  <a:cxn ang="0">
                    <a:pos x="196" y="350"/>
                  </a:cxn>
                  <a:cxn ang="0">
                    <a:pos x="202" y="360"/>
                  </a:cxn>
                  <a:cxn ang="0">
                    <a:pos x="118" y="362"/>
                  </a:cxn>
                </a:cxnLst>
                <a:rect l="0" t="0" r="r" b="b"/>
                <a:pathLst>
                  <a:path w="238" h="366">
                    <a:moveTo>
                      <a:pt x="210" y="310"/>
                    </a:moveTo>
                    <a:lnTo>
                      <a:pt x="232" y="310"/>
                    </a:lnTo>
                    <a:lnTo>
                      <a:pt x="232" y="284"/>
                    </a:lnTo>
                    <a:lnTo>
                      <a:pt x="200" y="284"/>
                    </a:lnTo>
                    <a:lnTo>
                      <a:pt x="172" y="226"/>
                    </a:lnTo>
                    <a:lnTo>
                      <a:pt x="188" y="226"/>
                    </a:lnTo>
                    <a:lnTo>
                      <a:pt x="188" y="208"/>
                    </a:lnTo>
                    <a:lnTo>
                      <a:pt x="164" y="208"/>
                    </a:lnTo>
                    <a:lnTo>
                      <a:pt x="128" y="32"/>
                    </a:lnTo>
                    <a:lnTo>
                      <a:pt x="134" y="32"/>
                    </a:lnTo>
                    <a:lnTo>
                      <a:pt x="140" y="26"/>
                    </a:lnTo>
                    <a:lnTo>
                      <a:pt x="140" y="18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34" y="10"/>
                    </a:lnTo>
                    <a:lnTo>
                      <a:pt x="134" y="0"/>
                    </a:lnTo>
                    <a:lnTo>
                      <a:pt x="104" y="0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8" y="26"/>
                    </a:lnTo>
                    <a:lnTo>
                      <a:pt x="104" y="32"/>
                    </a:lnTo>
                    <a:lnTo>
                      <a:pt x="108" y="32"/>
                    </a:lnTo>
                    <a:lnTo>
                      <a:pt x="72" y="208"/>
                    </a:lnTo>
                    <a:lnTo>
                      <a:pt x="48" y="208"/>
                    </a:lnTo>
                    <a:lnTo>
                      <a:pt x="48" y="226"/>
                    </a:lnTo>
                    <a:lnTo>
                      <a:pt x="64" y="226"/>
                    </a:lnTo>
                    <a:lnTo>
                      <a:pt x="36" y="284"/>
                    </a:lnTo>
                    <a:lnTo>
                      <a:pt x="4" y="284"/>
                    </a:lnTo>
                    <a:lnTo>
                      <a:pt x="4" y="310"/>
                    </a:lnTo>
                    <a:lnTo>
                      <a:pt x="26" y="310"/>
                    </a:lnTo>
                    <a:lnTo>
                      <a:pt x="0" y="366"/>
                    </a:lnTo>
                    <a:lnTo>
                      <a:pt x="118" y="366"/>
                    </a:lnTo>
                    <a:lnTo>
                      <a:pt x="238" y="366"/>
                    </a:lnTo>
                    <a:lnTo>
                      <a:pt x="210" y="310"/>
                    </a:lnTo>
                    <a:lnTo>
                      <a:pt x="210" y="310"/>
                    </a:lnTo>
                    <a:close/>
                    <a:moveTo>
                      <a:pt x="118" y="48"/>
                    </a:moveTo>
                    <a:lnTo>
                      <a:pt x="118" y="50"/>
                    </a:lnTo>
                    <a:lnTo>
                      <a:pt x="144" y="208"/>
                    </a:lnTo>
                    <a:lnTo>
                      <a:pt x="118" y="208"/>
                    </a:lnTo>
                    <a:lnTo>
                      <a:pt x="92" y="208"/>
                    </a:lnTo>
                    <a:lnTo>
                      <a:pt x="118" y="48"/>
                    </a:lnTo>
                    <a:lnTo>
                      <a:pt x="118" y="48"/>
                    </a:lnTo>
                    <a:close/>
                    <a:moveTo>
                      <a:pt x="90" y="230"/>
                    </a:moveTo>
                    <a:lnTo>
                      <a:pt x="118" y="230"/>
                    </a:lnTo>
                    <a:lnTo>
                      <a:pt x="148" y="230"/>
                    </a:lnTo>
                    <a:lnTo>
                      <a:pt x="172" y="284"/>
                    </a:lnTo>
                    <a:lnTo>
                      <a:pt x="118" y="284"/>
                    </a:lnTo>
                    <a:lnTo>
                      <a:pt x="64" y="284"/>
                    </a:lnTo>
                    <a:lnTo>
                      <a:pt x="90" y="230"/>
                    </a:lnTo>
                    <a:lnTo>
                      <a:pt x="90" y="230"/>
                    </a:lnTo>
                    <a:close/>
                    <a:moveTo>
                      <a:pt x="118" y="362"/>
                    </a:moveTo>
                    <a:lnTo>
                      <a:pt x="34" y="362"/>
                    </a:lnTo>
                    <a:lnTo>
                      <a:pt x="34" y="360"/>
                    </a:lnTo>
                    <a:lnTo>
                      <a:pt x="36" y="356"/>
                    </a:lnTo>
                    <a:lnTo>
                      <a:pt x="38" y="354"/>
                    </a:lnTo>
                    <a:lnTo>
                      <a:pt x="42" y="350"/>
                    </a:lnTo>
                    <a:lnTo>
                      <a:pt x="44" y="346"/>
                    </a:lnTo>
                    <a:lnTo>
                      <a:pt x="48" y="342"/>
                    </a:lnTo>
                    <a:lnTo>
                      <a:pt x="54" y="338"/>
                    </a:lnTo>
                    <a:lnTo>
                      <a:pt x="60" y="334"/>
                    </a:lnTo>
                    <a:lnTo>
                      <a:pt x="66" y="330"/>
                    </a:lnTo>
                    <a:lnTo>
                      <a:pt x="74" y="328"/>
                    </a:lnTo>
                    <a:lnTo>
                      <a:pt x="84" y="326"/>
                    </a:lnTo>
                    <a:lnTo>
                      <a:pt x="88" y="324"/>
                    </a:lnTo>
                    <a:lnTo>
                      <a:pt x="94" y="324"/>
                    </a:lnTo>
                    <a:lnTo>
                      <a:pt x="100" y="322"/>
                    </a:lnTo>
                    <a:lnTo>
                      <a:pt x="106" y="322"/>
                    </a:lnTo>
                    <a:lnTo>
                      <a:pt x="112" y="322"/>
                    </a:lnTo>
                    <a:lnTo>
                      <a:pt x="118" y="322"/>
                    </a:lnTo>
                    <a:lnTo>
                      <a:pt x="126" y="322"/>
                    </a:lnTo>
                    <a:lnTo>
                      <a:pt x="132" y="322"/>
                    </a:lnTo>
                    <a:lnTo>
                      <a:pt x="138" y="322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54" y="326"/>
                    </a:lnTo>
                    <a:lnTo>
                      <a:pt x="162" y="328"/>
                    </a:lnTo>
                    <a:lnTo>
                      <a:pt x="170" y="330"/>
                    </a:lnTo>
                    <a:lnTo>
                      <a:pt x="178" y="334"/>
                    </a:lnTo>
                    <a:lnTo>
                      <a:pt x="184" y="338"/>
                    </a:lnTo>
                    <a:lnTo>
                      <a:pt x="188" y="342"/>
                    </a:lnTo>
                    <a:lnTo>
                      <a:pt x="192" y="346"/>
                    </a:lnTo>
                    <a:lnTo>
                      <a:pt x="196" y="350"/>
                    </a:lnTo>
                    <a:lnTo>
                      <a:pt x="200" y="356"/>
                    </a:lnTo>
                    <a:lnTo>
                      <a:pt x="202" y="360"/>
                    </a:lnTo>
                    <a:lnTo>
                      <a:pt x="204" y="362"/>
                    </a:lnTo>
                    <a:lnTo>
                      <a:pt x="118" y="362"/>
                    </a:lnTo>
                    <a:lnTo>
                      <a:pt x="118" y="36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5" name="Freeform 45"/>
              <p:cNvSpPr>
                <a:spLocks noChangeAspect="1"/>
              </p:cNvSpPr>
              <p:nvPr/>
            </p:nvSpPr>
            <p:spPr bwMode="auto">
              <a:xfrm>
                <a:off x="2459" y="1342"/>
                <a:ext cx="14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4" y="16"/>
                  </a:cxn>
                  <a:cxn ang="0">
                    <a:pos x="0" y="1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lnTo>
                      <a:pt x="12" y="0"/>
                    </a:lnTo>
                    <a:lnTo>
                      <a:pt x="14" y="1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6" name="Freeform 46"/>
              <p:cNvSpPr>
                <a:spLocks noChangeAspect="1"/>
              </p:cNvSpPr>
              <p:nvPr/>
            </p:nvSpPr>
            <p:spPr bwMode="auto">
              <a:xfrm>
                <a:off x="2447" y="1354"/>
                <a:ext cx="38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4"/>
                  </a:cxn>
                  <a:cxn ang="0">
                    <a:pos x="38" y="8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8" h="8">
                    <a:moveTo>
                      <a:pt x="18" y="0"/>
                    </a:moveTo>
                    <a:lnTo>
                      <a:pt x="28" y="4"/>
                    </a:lnTo>
                    <a:lnTo>
                      <a:pt x="38" y="8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7" name="Freeform 47"/>
              <p:cNvSpPr>
                <a:spLocks noChangeAspect="1" noEditPoints="1"/>
              </p:cNvSpPr>
              <p:nvPr/>
            </p:nvSpPr>
            <p:spPr bwMode="auto">
              <a:xfrm>
                <a:off x="2347" y="1362"/>
                <a:ext cx="238" cy="366"/>
              </a:xfrm>
              <a:custGeom>
                <a:avLst/>
                <a:gdLst/>
                <a:ahLst/>
                <a:cxnLst>
                  <a:cxn ang="0">
                    <a:pos x="232" y="310"/>
                  </a:cxn>
                  <a:cxn ang="0">
                    <a:pos x="200" y="284"/>
                  </a:cxn>
                  <a:cxn ang="0">
                    <a:pos x="188" y="226"/>
                  </a:cxn>
                  <a:cxn ang="0">
                    <a:pos x="164" y="208"/>
                  </a:cxn>
                  <a:cxn ang="0">
                    <a:pos x="134" y="32"/>
                  </a:cxn>
                  <a:cxn ang="0">
                    <a:pos x="140" y="18"/>
                  </a:cxn>
                  <a:cxn ang="0">
                    <a:pos x="132" y="12"/>
                  </a:cxn>
                  <a:cxn ang="0">
                    <a:pos x="134" y="0"/>
                  </a:cxn>
                  <a:cxn ang="0">
                    <a:pos x="104" y="10"/>
                  </a:cxn>
                  <a:cxn ang="0">
                    <a:pos x="104" y="12"/>
                  </a:cxn>
                  <a:cxn ang="0">
                    <a:pos x="98" y="26"/>
                  </a:cxn>
                  <a:cxn ang="0">
                    <a:pos x="108" y="32"/>
                  </a:cxn>
                  <a:cxn ang="0">
                    <a:pos x="48" y="208"/>
                  </a:cxn>
                  <a:cxn ang="0">
                    <a:pos x="64" y="226"/>
                  </a:cxn>
                  <a:cxn ang="0">
                    <a:pos x="4" y="284"/>
                  </a:cxn>
                  <a:cxn ang="0">
                    <a:pos x="26" y="310"/>
                  </a:cxn>
                  <a:cxn ang="0">
                    <a:pos x="118" y="366"/>
                  </a:cxn>
                  <a:cxn ang="0">
                    <a:pos x="210" y="310"/>
                  </a:cxn>
                  <a:cxn ang="0">
                    <a:pos x="118" y="48"/>
                  </a:cxn>
                  <a:cxn ang="0">
                    <a:pos x="144" y="208"/>
                  </a:cxn>
                  <a:cxn ang="0">
                    <a:pos x="92" y="208"/>
                  </a:cxn>
                  <a:cxn ang="0">
                    <a:pos x="118" y="48"/>
                  </a:cxn>
                  <a:cxn ang="0">
                    <a:pos x="118" y="230"/>
                  </a:cxn>
                  <a:cxn ang="0">
                    <a:pos x="172" y="284"/>
                  </a:cxn>
                  <a:cxn ang="0">
                    <a:pos x="64" y="284"/>
                  </a:cxn>
                  <a:cxn ang="0">
                    <a:pos x="90" y="230"/>
                  </a:cxn>
                  <a:cxn ang="0">
                    <a:pos x="34" y="362"/>
                  </a:cxn>
                  <a:cxn ang="0">
                    <a:pos x="36" y="356"/>
                  </a:cxn>
                  <a:cxn ang="0">
                    <a:pos x="42" y="350"/>
                  </a:cxn>
                  <a:cxn ang="0">
                    <a:pos x="48" y="342"/>
                  </a:cxn>
                  <a:cxn ang="0">
                    <a:pos x="60" y="334"/>
                  </a:cxn>
                  <a:cxn ang="0">
                    <a:pos x="74" y="328"/>
                  </a:cxn>
                  <a:cxn ang="0">
                    <a:pos x="88" y="324"/>
                  </a:cxn>
                  <a:cxn ang="0">
                    <a:pos x="100" y="322"/>
                  </a:cxn>
                  <a:cxn ang="0">
                    <a:pos x="112" y="322"/>
                  </a:cxn>
                  <a:cxn ang="0">
                    <a:pos x="126" y="322"/>
                  </a:cxn>
                  <a:cxn ang="0">
                    <a:pos x="138" y="322"/>
                  </a:cxn>
                  <a:cxn ang="0">
                    <a:pos x="148" y="324"/>
                  </a:cxn>
                  <a:cxn ang="0">
                    <a:pos x="162" y="328"/>
                  </a:cxn>
                  <a:cxn ang="0">
                    <a:pos x="178" y="334"/>
                  </a:cxn>
                  <a:cxn ang="0">
                    <a:pos x="188" y="342"/>
                  </a:cxn>
                  <a:cxn ang="0">
                    <a:pos x="196" y="350"/>
                  </a:cxn>
                  <a:cxn ang="0">
                    <a:pos x="202" y="360"/>
                  </a:cxn>
                  <a:cxn ang="0">
                    <a:pos x="118" y="362"/>
                  </a:cxn>
                </a:cxnLst>
                <a:rect l="0" t="0" r="r" b="b"/>
                <a:pathLst>
                  <a:path w="238" h="366">
                    <a:moveTo>
                      <a:pt x="210" y="310"/>
                    </a:moveTo>
                    <a:lnTo>
                      <a:pt x="232" y="310"/>
                    </a:lnTo>
                    <a:lnTo>
                      <a:pt x="232" y="284"/>
                    </a:lnTo>
                    <a:lnTo>
                      <a:pt x="200" y="284"/>
                    </a:lnTo>
                    <a:lnTo>
                      <a:pt x="172" y="226"/>
                    </a:lnTo>
                    <a:lnTo>
                      <a:pt x="188" y="226"/>
                    </a:lnTo>
                    <a:lnTo>
                      <a:pt x="188" y="208"/>
                    </a:lnTo>
                    <a:lnTo>
                      <a:pt x="164" y="208"/>
                    </a:lnTo>
                    <a:lnTo>
                      <a:pt x="128" y="32"/>
                    </a:lnTo>
                    <a:lnTo>
                      <a:pt x="134" y="32"/>
                    </a:lnTo>
                    <a:lnTo>
                      <a:pt x="140" y="26"/>
                    </a:lnTo>
                    <a:lnTo>
                      <a:pt x="140" y="18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34" y="10"/>
                    </a:lnTo>
                    <a:lnTo>
                      <a:pt x="134" y="0"/>
                    </a:lnTo>
                    <a:lnTo>
                      <a:pt x="104" y="0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8" y="26"/>
                    </a:lnTo>
                    <a:lnTo>
                      <a:pt x="104" y="32"/>
                    </a:lnTo>
                    <a:lnTo>
                      <a:pt x="108" y="32"/>
                    </a:lnTo>
                    <a:lnTo>
                      <a:pt x="72" y="208"/>
                    </a:lnTo>
                    <a:lnTo>
                      <a:pt x="48" y="208"/>
                    </a:lnTo>
                    <a:lnTo>
                      <a:pt x="48" y="226"/>
                    </a:lnTo>
                    <a:lnTo>
                      <a:pt x="64" y="226"/>
                    </a:lnTo>
                    <a:lnTo>
                      <a:pt x="36" y="284"/>
                    </a:lnTo>
                    <a:lnTo>
                      <a:pt x="4" y="284"/>
                    </a:lnTo>
                    <a:lnTo>
                      <a:pt x="4" y="310"/>
                    </a:lnTo>
                    <a:lnTo>
                      <a:pt x="26" y="310"/>
                    </a:lnTo>
                    <a:lnTo>
                      <a:pt x="0" y="366"/>
                    </a:lnTo>
                    <a:lnTo>
                      <a:pt x="118" y="366"/>
                    </a:lnTo>
                    <a:lnTo>
                      <a:pt x="238" y="366"/>
                    </a:lnTo>
                    <a:lnTo>
                      <a:pt x="210" y="310"/>
                    </a:lnTo>
                    <a:lnTo>
                      <a:pt x="210" y="310"/>
                    </a:lnTo>
                    <a:close/>
                    <a:moveTo>
                      <a:pt x="118" y="48"/>
                    </a:moveTo>
                    <a:lnTo>
                      <a:pt x="118" y="50"/>
                    </a:lnTo>
                    <a:lnTo>
                      <a:pt x="144" y="208"/>
                    </a:lnTo>
                    <a:lnTo>
                      <a:pt x="118" y="208"/>
                    </a:lnTo>
                    <a:lnTo>
                      <a:pt x="92" y="208"/>
                    </a:lnTo>
                    <a:lnTo>
                      <a:pt x="118" y="48"/>
                    </a:lnTo>
                    <a:lnTo>
                      <a:pt x="118" y="48"/>
                    </a:lnTo>
                    <a:close/>
                    <a:moveTo>
                      <a:pt x="90" y="230"/>
                    </a:moveTo>
                    <a:lnTo>
                      <a:pt x="118" y="230"/>
                    </a:lnTo>
                    <a:lnTo>
                      <a:pt x="148" y="230"/>
                    </a:lnTo>
                    <a:lnTo>
                      <a:pt x="172" y="284"/>
                    </a:lnTo>
                    <a:lnTo>
                      <a:pt x="118" y="284"/>
                    </a:lnTo>
                    <a:lnTo>
                      <a:pt x="64" y="284"/>
                    </a:lnTo>
                    <a:lnTo>
                      <a:pt x="90" y="230"/>
                    </a:lnTo>
                    <a:lnTo>
                      <a:pt x="90" y="230"/>
                    </a:lnTo>
                    <a:close/>
                    <a:moveTo>
                      <a:pt x="118" y="362"/>
                    </a:moveTo>
                    <a:lnTo>
                      <a:pt x="34" y="362"/>
                    </a:lnTo>
                    <a:lnTo>
                      <a:pt x="34" y="360"/>
                    </a:lnTo>
                    <a:lnTo>
                      <a:pt x="36" y="356"/>
                    </a:lnTo>
                    <a:lnTo>
                      <a:pt x="38" y="354"/>
                    </a:lnTo>
                    <a:lnTo>
                      <a:pt x="42" y="350"/>
                    </a:lnTo>
                    <a:lnTo>
                      <a:pt x="44" y="346"/>
                    </a:lnTo>
                    <a:lnTo>
                      <a:pt x="48" y="342"/>
                    </a:lnTo>
                    <a:lnTo>
                      <a:pt x="54" y="338"/>
                    </a:lnTo>
                    <a:lnTo>
                      <a:pt x="60" y="334"/>
                    </a:lnTo>
                    <a:lnTo>
                      <a:pt x="66" y="330"/>
                    </a:lnTo>
                    <a:lnTo>
                      <a:pt x="74" y="328"/>
                    </a:lnTo>
                    <a:lnTo>
                      <a:pt x="84" y="326"/>
                    </a:lnTo>
                    <a:lnTo>
                      <a:pt x="88" y="324"/>
                    </a:lnTo>
                    <a:lnTo>
                      <a:pt x="94" y="324"/>
                    </a:lnTo>
                    <a:lnTo>
                      <a:pt x="100" y="322"/>
                    </a:lnTo>
                    <a:lnTo>
                      <a:pt x="106" y="322"/>
                    </a:lnTo>
                    <a:lnTo>
                      <a:pt x="112" y="322"/>
                    </a:lnTo>
                    <a:lnTo>
                      <a:pt x="118" y="322"/>
                    </a:lnTo>
                    <a:lnTo>
                      <a:pt x="126" y="322"/>
                    </a:lnTo>
                    <a:lnTo>
                      <a:pt x="132" y="322"/>
                    </a:lnTo>
                    <a:lnTo>
                      <a:pt x="138" y="322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54" y="326"/>
                    </a:lnTo>
                    <a:lnTo>
                      <a:pt x="162" y="328"/>
                    </a:lnTo>
                    <a:lnTo>
                      <a:pt x="170" y="330"/>
                    </a:lnTo>
                    <a:lnTo>
                      <a:pt x="178" y="334"/>
                    </a:lnTo>
                    <a:lnTo>
                      <a:pt x="184" y="338"/>
                    </a:lnTo>
                    <a:lnTo>
                      <a:pt x="188" y="342"/>
                    </a:lnTo>
                    <a:lnTo>
                      <a:pt x="192" y="346"/>
                    </a:lnTo>
                    <a:lnTo>
                      <a:pt x="196" y="350"/>
                    </a:lnTo>
                    <a:lnTo>
                      <a:pt x="200" y="356"/>
                    </a:lnTo>
                    <a:lnTo>
                      <a:pt x="202" y="360"/>
                    </a:lnTo>
                    <a:lnTo>
                      <a:pt x="204" y="362"/>
                    </a:lnTo>
                    <a:lnTo>
                      <a:pt x="118" y="362"/>
                    </a:lnTo>
                    <a:lnTo>
                      <a:pt x="118" y="362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8" name="Freeform 48"/>
              <p:cNvSpPr>
                <a:spLocks noChangeAspect="1"/>
              </p:cNvSpPr>
              <p:nvPr/>
            </p:nvSpPr>
            <p:spPr bwMode="auto">
              <a:xfrm>
                <a:off x="2319" y="1314"/>
                <a:ext cx="20" cy="104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9" y="4"/>
                  </a:cxn>
                  <a:cxn ang="0">
                    <a:pos x="8" y="8"/>
                  </a:cxn>
                  <a:cxn ang="0">
                    <a:pos x="5" y="17"/>
                  </a:cxn>
                  <a:cxn ang="0">
                    <a:pos x="4" y="26"/>
                  </a:cxn>
                  <a:cxn ang="0">
                    <a:pos x="5" y="34"/>
                  </a:cxn>
                  <a:cxn ang="0">
                    <a:pos x="7" y="42"/>
                  </a:cxn>
                  <a:cxn ang="0">
                    <a:pos x="8" y="47"/>
                  </a:cxn>
                  <a:cxn ang="0">
                    <a:pos x="9" y="50"/>
                  </a:cxn>
                  <a:cxn ang="0">
                    <a:pos x="9" y="51"/>
                  </a:cxn>
                  <a:cxn ang="0">
                    <a:pos x="8" y="52"/>
                  </a:cxn>
                  <a:cxn ang="0">
                    <a:pos x="7" y="51"/>
                  </a:cxn>
                  <a:cxn ang="0">
                    <a:pos x="5" y="47"/>
                  </a:cxn>
                  <a:cxn ang="0">
                    <a:pos x="1" y="37"/>
                  </a:cxn>
                  <a:cxn ang="0">
                    <a:pos x="0" y="26"/>
                  </a:cxn>
                  <a:cxn ang="0">
                    <a:pos x="1" y="16"/>
                  </a:cxn>
                  <a:cxn ang="0">
                    <a:pos x="4" y="6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0" y="2"/>
                  </a:cxn>
                </a:cxnLst>
                <a:rect l="0" t="0" r="r" b="b"/>
                <a:pathLst>
                  <a:path w="10" h="52">
                    <a:moveTo>
                      <a:pt x="10" y="2"/>
                    </a:moveTo>
                    <a:cubicBezTo>
                      <a:pt x="10" y="2"/>
                      <a:pt x="10" y="3"/>
                      <a:pt x="9" y="4"/>
                    </a:cubicBezTo>
                    <a:cubicBezTo>
                      <a:pt x="8" y="6"/>
                      <a:pt x="8" y="7"/>
                      <a:pt x="8" y="8"/>
                    </a:cubicBezTo>
                    <a:cubicBezTo>
                      <a:pt x="7" y="11"/>
                      <a:pt x="6" y="14"/>
                      <a:pt x="5" y="17"/>
                    </a:cubicBezTo>
                    <a:cubicBezTo>
                      <a:pt x="5" y="20"/>
                      <a:pt x="5" y="23"/>
                      <a:pt x="4" y="26"/>
                    </a:cubicBezTo>
                    <a:cubicBezTo>
                      <a:pt x="4" y="29"/>
                      <a:pt x="5" y="31"/>
                      <a:pt x="5" y="34"/>
                    </a:cubicBezTo>
                    <a:cubicBezTo>
                      <a:pt x="5" y="37"/>
                      <a:pt x="6" y="39"/>
                      <a:pt x="7" y="42"/>
                    </a:cubicBezTo>
                    <a:cubicBezTo>
                      <a:pt x="7" y="43"/>
                      <a:pt x="7" y="45"/>
                      <a:pt x="8" y="47"/>
                    </a:cubicBezTo>
                    <a:cubicBezTo>
                      <a:pt x="9" y="49"/>
                      <a:pt x="9" y="50"/>
                      <a:pt x="9" y="50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0"/>
                      <a:pt x="5" y="49"/>
                      <a:pt x="5" y="47"/>
                    </a:cubicBezTo>
                    <a:cubicBezTo>
                      <a:pt x="3" y="44"/>
                      <a:pt x="2" y="41"/>
                      <a:pt x="1" y="37"/>
                    </a:cubicBezTo>
                    <a:cubicBezTo>
                      <a:pt x="0" y="33"/>
                      <a:pt x="0" y="30"/>
                      <a:pt x="0" y="26"/>
                    </a:cubicBezTo>
                    <a:cubicBezTo>
                      <a:pt x="0" y="22"/>
                      <a:pt x="0" y="19"/>
                      <a:pt x="1" y="16"/>
                    </a:cubicBezTo>
                    <a:cubicBezTo>
                      <a:pt x="2" y="12"/>
                      <a:pt x="3" y="9"/>
                      <a:pt x="4" y="6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8" y="1"/>
                      <a:pt x="8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29" name="Freeform 49"/>
              <p:cNvSpPr>
                <a:spLocks noChangeAspect="1"/>
              </p:cNvSpPr>
              <p:nvPr/>
            </p:nvSpPr>
            <p:spPr bwMode="auto">
              <a:xfrm>
                <a:off x="2361" y="1324"/>
                <a:ext cx="16" cy="8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7" y="4"/>
                  </a:cxn>
                  <a:cxn ang="0">
                    <a:pos x="6" y="7"/>
                  </a:cxn>
                  <a:cxn ang="0">
                    <a:pos x="5" y="14"/>
                  </a:cxn>
                  <a:cxn ang="0">
                    <a:pos x="4" y="21"/>
                  </a:cxn>
                  <a:cxn ang="0">
                    <a:pos x="4" y="27"/>
                  </a:cxn>
                  <a:cxn ang="0">
                    <a:pos x="6" y="33"/>
                  </a:cxn>
                  <a:cxn ang="0">
                    <a:pos x="7" y="37"/>
                  </a:cxn>
                  <a:cxn ang="0">
                    <a:pos x="8" y="40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6" y="40"/>
                  </a:cxn>
                  <a:cxn ang="0">
                    <a:pos x="4" y="38"/>
                  </a:cxn>
                  <a:cxn ang="0">
                    <a:pos x="1" y="30"/>
                  </a:cxn>
                  <a:cxn ang="0">
                    <a:pos x="0" y="21"/>
                  </a:cxn>
                  <a:cxn ang="0">
                    <a:pos x="1" y="13"/>
                  </a:cxn>
                  <a:cxn ang="0">
                    <a:pos x="4" y="5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8" y="2"/>
                  </a:cxn>
                </a:cxnLst>
                <a:rect l="0" t="0" r="r" b="b"/>
                <a:pathLst>
                  <a:path w="8" h="41">
                    <a:moveTo>
                      <a:pt x="8" y="2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7" y="5"/>
                      <a:pt x="7" y="6"/>
                      <a:pt x="6" y="7"/>
                    </a:cubicBezTo>
                    <a:cubicBezTo>
                      <a:pt x="6" y="9"/>
                      <a:pt x="5" y="12"/>
                      <a:pt x="5" y="14"/>
                    </a:cubicBezTo>
                    <a:cubicBezTo>
                      <a:pt x="4" y="16"/>
                      <a:pt x="4" y="18"/>
                      <a:pt x="4" y="21"/>
                    </a:cubicBezTo>
                    <a:cubicBezTo>
                      <a:pt x="4" y="23"/>
                      <a:pt x="4" y="25"/>
                      <a:pt x="4" y="27"/>
                    </a:cubicBezTo>
                    <a:cubicBezTo>
                      <a:pt x="5" y="29"/>
                      <a:pt x="5" y="31"/>
                      <a:pt x="6" y="33"/>
                    </a:cubicBezTo>
                    <a:cubicBezTo>
                      <a:pt x="6" y="34"/>
                      <a:pt x="6" y="36"/>
                      <a:pt x="7" y="37"/>
                    </a:cubicBezTo>
                    <a:cubicBezTo>
                      <a:pt x="7" y="39"/>
                      <a:pt x="8" y="40"/>
                      <a:pt x="8" y="40"/>
                    </a:cubicBezTo>
                    <a:cubicBezTo>
                      <a:pt x="8" y="40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6" y="41"/>
                      <a:pt x="6" y="40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3" y="35"/>
                      <a:pt x="2" y="32"/>
                      <a:pt x="1" y="30"/>
                    </a:cubicBezTo>
                    <a:cubicBezTo>
                      <a:pt x="0" y="27"/>
                      <a:pt x="0" y="24"/>
                      <a:pt x="0" y="21"/>
                    </a:cubicBezTo>
                    <a:cubicBezTo>
                      <a:pt x="0" y="18"/>
                      <a:pt x="0" y="15"/>
                      <a:pt x="1" y="13"/>
                    </a:cubicBezTo>
                    <a:cubicBezTo>
                      <a:pt x="2" y="10"/>
                      <a:pt x="3" y="8"/>
                      <a:pt x="4" y="5"/>
                    </a:cubicBezTo>
                    <a:cubicBezTo>
                      <a:pt x="4" y="4"/>
                      <a:pt x="5" y="2"/>
                      <a:pt x="6" y="2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30" name="Freeform 50"/>
              <p:cNvSpPr>
                <a:spLocks noChangeAspect="1"/>
              </p:cNvSpPr>
              <p:nvPr/>
            </p:nvSpPr>
            <p:spPr bwMode="auto">
              <a:xfrm>
                <a:off x="2403" y="1336"/>
                <a:ext cx="12" cy="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5" y="4"/>
                  </a:cxn>
                  <a:cxn ang="0">
                    <a:pos x="3" y="10"/>
                  </a:cxn>
                  <a:cxn ang="0">
                    <a:pos x="3" y="15"/>
                  </a:cxn>
                  <a:cxn ang="0">
                    <a:pos x="3" y="20"/>
                  </a:cxn>
                  <a:cxn ang="0">
                    <a:pos x="4" y="25"/>
                  </a:cxn>
                  <a:cxn ang="0">
                    <a:pos x="5" y="28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5" y="31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1" y="22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1"/>
                  </a:cxn>
                </a:cxnLst>
                <a:rect l="0" t="0" r="r" b="b"/>
                <a:pathLst>
                  <a:path w="6" h="31">
                    <a:moveTo>
                      <a:pt x="6" y="1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6"/>
                      <a:pt x="4" y="8"/>
                      <a:pt x="3" y="10"/>
                    </a:cubicBezTo>
                    <a:cubicBezTo>
                      <a:pt x="3" y="12"/>
                      <a:pt x="3" y="13"/>
                      <a:pt x="3" y="15"/>
                    </a:cubicBezTo>
                    <a:cubicBezTo>
                      <a:pt x="3" y="17"/>
                      <a:pt x="3" y="18"/>
                      <a:pt x="3" y="20"/>
                    </a:cubicBezTo>
                    <a:cubicBezTo>
                      <a:pt x="4" y="22"/>
                      <a:pt x="4" y="23"/>
                      <a:pt x="4" y="25"/>
                    </a:cubicBezTo>
                    <a:cubicBezTo>
                      <a:pt x="5" y="25"/>
                      <a:pt x="5" y="26"/>
                      <a:pt x="5" y="28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0"/>
                      <a:pt x="4" y="30"/>
                    </a:cubicBezTo>
                    <a:cubicBezTo>
                      <a:pt x="4" y="30"/>
                      <a:pt x="4" y="29"/>
                      <a:pt x="3" y="28"/>
                    </a:cubicBezTo>
                    <a:cubicBezTo>
                      <a:pt x="2" y="26"/>
                      <a:pt x="1" y="24"/>
                      <a:pt x="1" y="22"/>
                    </a:cubicBezTo>
                    <a:cubicBezTo>
                      <a:pt x="0" y="20"/>
                      <a:pt x="0" y="17"/>
                      <a:pt x="0" y="15"/>
                    </a:cubicBezTo>
                    <a:cubicBezTo>
                      <a:pt x="0" y="13"/>
                      <a:pt x="0" y="11"/>
                      <a:pt x="1" y="9"/>
                    </a:cubicBezTo>
                    <a:cubicBezTo>
                      <a:pt x="1" y="7"/>
                      <a:pt x="2" y="5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31" name="Freeform 51"/>
              <p:cNvSpPr>
                <a:spLocks noChangeAspect="1"/>
              </p:cNvSpPr>
              <p:nvPr/>
            </p:nvSpPr>
            <p:spPr bwMode="auto">
              <a:xfrm>
                <a:off x="2591" y="1314"/>
                <a:ext cx="22" cy="10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3" y="8"/>
                  </a:cxn>
                  <a:cxn ang="0">
                    <a:pos x="5" y="17"/>
                  </a:cxn>
                  <a:cxn ang="0">
                    <a:pos x="6" y="26"/>
                  </a:cxn>
                  <a:cxn ang="0">
                    <a:pos x="5" y="34"/>
                  </a:cxn>
                  <a:cxn ang="0">
                    <a:pos x="4" y="42"/>
                  </a:cxn>
                  <a:cxn ang="0">
                    <a:pos x="2" y="47"/>
                  </a:cxn>
                  <a:cxn ang="0">
                    <a:pos x="1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1"/>
                  </a:cxn>
                  <a:cxn ang="0">
                    <a:pos x="6" y="47"/>
                  </a:cxn>
                  <a:cxn ang="0">
                    <a:pos x="9" y="37"/>
                  </a:cxn>
                  <a:cxn ang="0">
                    <a:pos x="10" y="26"/>
                  </a:cxn>
                  <a:cxn ang="0">
                    <a:pos x="9" y="16"/>
                  </a:cxn>
                  <a:cxn ang="0">
                    <a:pos x="6" y="6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11" h="52">
                    <a:moveTo>
                      <a:pt x="0" y="2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2" y="6"/>
                      <a:pt x="2" y="7"/>
                      <a:pt x="3" y="8"/>
                    </a:cubicBezTo>
                    <a:cubicBezTo>
                      <a:pt x="4" y="11"/>
                      <a:pt x="4" y="14"/>
                      <a:pt x="5" y="17"/>
                    </a:cubicBezTo>
                    <a:cubicBezTo>
                      <a:pt x="5" y="20"/>
                      <a:pt x="6" y="23"/>
                      <a:pt x="6" y="26"/>
                    </a:cubicBezTo>
                    <a:cubicBezTo>
                      <a:pt x="6" y="29"/>
                      <a:pt x="6" y="31"/>
                      <a:pt x="5" y="34"/>
                    </a:cubicBezTo>
                    <a:cubicBezTo>
                      <a:pt x="5" y="37"/>
                      <a:pt x="4" y="39"/>
                      <a:pt x="4" y="42"/>
                    </a:cubicBezTo>
                    <a:cubicBezTo>
                      <a:pt x="3" y="43"/>
                      <a:pt x="3" y="45"/>
                      <a:pt x="2" y="47"/>
                    </a:cubicBezTo>
                    <a:cubicBezTo>
                      <a:pt x="1" y="49"/>
                      <a:pt x="1" y="50"/>
                      <a:pt x="1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3" y="51"/>
                      <a:pt x="4" y="51"/>
                    </a:cubicBezTo>
                    <a:cubicBezTo>
                      <a:pt x="4" y="50"/>
                      <a:pt x="5" y="49"/>
                      <a:pt x="6" y="47"/>
                    </a:cubicBezTo>
                    <a:cubicBezTo>
                      <a:pt x="7" y="44"/>
                      <a:pt x="9" y="41"/>
                      <a:pt x="9" y="37"/>
                    </a:cubicBezTo>
                    <a:cubicBezTo>
                      <a:pt x="10" y="33"/>
                      <a:pt x="11" y="30"/>
                      <a:pt x="10" y="26"/>
                    </a:cubicBezTo>
                    <a:cubicBezTo>
                      <a:pt x="10" y="22"/>
                      <a:pt x="10" y="19"/>
                      <a:pt x="9" y="16"/>
                    </a:cubicBezTo>
                    <a:cubicBezTo>
                      <a:pt x="9" y="12"/>
                      <a:pt x="7" y="9"/>
                      <a:pt x="6" y="6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32" name="Freeform 52"/>
              <p:cNvSpPr>
                <a:spLocks noChangeAspect="1"/>
              </p:cNvSpPr>
              <p:nvPr/>
            </p:nvSpPr>
            <p:spPr bwMode="auto">
              <a:xfrm>
                <a:off x="2553" y="1324"/>
                <a:ext cx="16" cy="8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4"/>
                  </a:cxn>
                  <a:cxn ang="0">
                    <a:pos x="4" y="21"/>
                  </a:cxn>
                  <a:cxn ang="0">
                    <a:pos x="4" y="27"/>
                  </a:cxn>
                  <a:cxn ang="0">
                    <a:pos x="3" y="33"/>
                  </a:cxn>
                  <a:cxn ang="0">
                    <a:pos x="1" y="37"/>
                  </a:cxn>
                  <a:cxn ang="0">
                    <a:pos x="1" y="4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3" y="40"/>
                  </a:cxn>
                  <a:cxn ang="0">
                    <a:pos x="4" y="38"/>
                  </a:cxn>
                  <a:cxn ang="0">
                    <a:pos x="7" y="30"/>
                  </a:cxn>
                  <a:cxn ang="0">
                    <a:pos x="8" y="21"/>
                  </a:cxn>
                  <a:cxn ang="0">
                    <a:pos x="7" y="13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8" h="41">
                    <a:moveTo>
                      <a:pt x="0" y="2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3" y="9"/>
                      <a:pt x="3" y="12"/>
                      <a:pt x="4" y="14"/>
                    </a:cubicBezTo>
                    <a:cubicBezTo>
                      <a:pt x="4" y="16"/>
                      <a:pt x="4" y="18"/>
                      <a:pt x="4" y="21"/>
                    </a:cubicBezTo>
                    <a:cubicBezTo>
                      <a:pt x="4" y="23"/>
                      <a:pt x="4" y="25"/>
                      <a:pt x="4" y="27"/>
                    </a:cubicBezTo>
                    <a:cubicBezTo>
                      <a:pt x="4" y="29"/>
                      <a:pt x="3" y="31"/>
                      <a:pt x="3" y="33"/>
                    </a:cubicBezTo>
                    <a:cubicBezTo>
                      <a:pt x="2" y="34"/>
                      <a:pt x="2" y="36"/>
                      <a:pt x="1" y="37"/>
                    </a:cubicBezTo>
                    <a:cubicBezTo>
                      <a:pt x="1" y="39"/>
                      <a:pt x="1" y="40"/>
                      <a:pt x="1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1"/>
                      <a:pt x="2" y="41"/>
                      <a:pt x="3" y="40"/>
                    </a:cubicBezTo>
                    <a:cubicBezTo>
                      <a:pt x="3" y="40"/>
                      <a:pt x="4" y="39"/>
                      <a:pt x="4" y="38"/>
                    </a:cubicBezTo>
                    <a:cubicBezTo>
                      <a:pt x="6" y="35"/>
                      <a:pt x="7" y="32"/>
                      <a:pt x="7" y="30"/>
                    </a:cubicBezTo>
                    <a:cubicBezTo>
                      <a:pt x="8" y="27"/>
                      <a:pt x="8" y="24"/>
                      <a:pt x="8" y="21"/>
                    </a:cubicBezTo>
                    <a:cubicBezTo>
                      <a:pt x="8" y="18"/>
                      <a:pt x="8" y="15"/>
                      <a:pt x="7" y="13"/>
                    </a:cubicBezTo>
                    <a:cubicBezTo>
                      <a:pt x="7" y="10"/>
                      <a:pt x="6" y="8"/>
                      <a:pt x="5" y="5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33" name="Freeform 53"/>
              <p:cNvSpPr>
                <a:spLocks noChangeAspect="1"/>
              </p:cNvSpPr>
              <p:nvPr/>
            </p:nvSpPr>
            <p:spPr bwMode="auto">
              <a:xfrm>
                <a:off x="2515" y="1336"/>
                <a:ext cx="12" cy="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10"/>
                  </a:cxn>
                  <a:cxn ang="0">
                    <a:pos x="3" y="15"/>
                  </a:cxn>
                  <a:cxn ang="0">
                    <a:pos x="3" y="20"/>
                  </a:cxn>
                  <a:cxn ang="0">
                    <a:pos x="2" y="25"/>
                  </a:cxn>
                  <a:cxn ang="0">
                    <a:pos x="1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2" y="30"/>
                  </a:cxn>
                  <a:cxn ang="0">
                    <a:pos x="3" y="28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6" y="9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31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6"/>
                      <a:pt x="2" y="8"/>
                      <a:pt x="3" y="10"/>
                    </a:cubicBezTo>
                    <a:cubicBezTo>
                      <a:pt x="3" y="12"/>
                      <a:pt x="3" y="13"/>
                      <a:pt x="3" y="15"/>
                    </a:cubicBezTo>
                    <a:cubicBezTo>
                      <a:pt x="3" y="17"/>
                      <a:pt x="3" y="18"/>
                      <a:pt x="3" y="20"/>
                    </a:cubicBezTo>
                    <a:cubicBezTo>
                      <a:pt x="3" y="22"/>
                      <a:pt x="2" y="23"/>
                      <a:pt x="2" y="25"/>
                    </a:cubicBezTo>
                    <a:cubicBezTo>
                      <a:pt x="2" y="25"/>
                      <a:pt x="1" y="26"/>
                      <a:pt x="1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0"/>
                      <a:pt x="2" y="30"/>
                    </a:cubicBezTo>
                    <a:cubicBezTo>
                      <a:pt x="2" y="30"/>
                      <a:pt x="3" y="29"/>
                      <a:pt x="3" y="28"/>
                    </a:cubicBezTo>
                    <a:cubicBezTo>
                      <a:pt x="4" y="26"/>
                      <a:pt x="5" y="24"/>
                      <a:pt x="6" y="22"/>
                    </a:cubicBezTo>
                    <a:cubicBezTo>
                      <a:pt x="6" y="20"/>
                      <a:pt x="6" y="17"/>
                      <a:pt x="6" y="15"/>
                    </a:cubicBezTo>
                    <a:cubicBezTo>
                      <a:pt x="6" y="13"/>
                      <a:pt x="6" y="11"/>
                      <a:pt x="6" y="9"/>
                    </a:cubicBezTo>
                    <a:cubicBezTo>
                      <a:pt x="5" y="7"/>
                      <a:pt x="4" y="5"/>
                      <a:pt x="3" y="3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33" name="Group 55"/>
            <p:cNvGrpSpPr>
              <a:grpSpLocks noChangeAspect="1"/>
            </p:cNvGrpSpPr>
            <p:nvPr/>
          </p:nvGrpSpPr>
          <p:grpSpPr bwMode="auto">
            <a:xfrm>
              <a:off x="5361980" y="327163"/>
              <a:ext cx="330908" cy="400050"/>
              <a:chOff x="2227" y="1314"/>
              <a:chExt cx="455" cy="563"/>
            </a:xfrm>
          </p:grpSpPr>
          <p:sp>
            <p:nvSpPr>
              <p:cNvPr id="85" name="Freeform 56"/>
              <p:cNvSpPr>
                <a:spLocks noChangeAspect="1"/>
              </p:cNvSpPr>
              <p:nvPr/>
            </p:nvSpPr>
            <p:spPr bwMode="auto">
              <a:xfrm>
                <a:off x="2487" y="1738"/>
                <a:ext cx="130" cy="16"/>
              </a:xfrm>
              <a:custGeom>
                <a:avLst/>
                <a:gdLst/>
                <a:ahLst/>
                <a:cxnLst>
                  <a:cxn ang="0">
                    <a:pos x="13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6"/>
                  </a:cxn>
                  <a:cxn ang="0">
                    <a:pos x="130" y="16"/>
                  </a:cxn>
                </a:cxnLst>
                <a:rect l="0" t="0" r="r" b="b"/>
                <a:pathLst>
                  <a:path w="130" h="16">
                    <a:moveTo>
                      <a:pt x="13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6"/>
                    </a:lnTo>
                    <a:lnTo>
                      <a:pt x="130" y="16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86" name="Freeform 57"/>
              <p:cNvSpPr>
                <a:spLocks noChangeAspect="1"/>
              </p:cNvSpPr>
              <p:nvPr/>
            </p:nvSpPr>
            <p:spPr bwMode="auto">
              <a:xfrm>
                <a:off x="2617" y="1682"/>
                <a:ext cx="65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5" y="16"/>
                  </a:cxn>
                  <a:cxn ang="0">
                    <a:pos x="65" y="0"/>
                  </a:cxn>
                  <a:cxn ang="0">
                    <a:pos x="0" y="56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65" h="72">
                    <a:moveTo>
                      <a:pt x="0" y="72"/>
                    </a:moveTo>
                    <a:lnTo>
                      <a:pt x="65" y="16"/>
                    </a:lnTo>
                    <a:lnTo>
                      <a:pt x="65" y="0"/>
                    </a:lnTo>
                    <a:lnTo>
                      <a:pt x="0" y="56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87" name="Freeform 58"/>
              <p:cNvSpPr>
                <a:spLocks noChangeAspect="1"/>
              </p:cNvSpPr>
              <p:nvPr/>
            </p:nvSpPr>
            <p:spPr bwMode="auto">
              <a:xfrm>
                <a:off x="2423" y="1682"/>
                <a:ext cx="64" cy="72"/>
              </a:xfrm>
              <a:custGeom>
                <a:avLst/>
                <a:gdLst/>
                <a:ahLst/>
                <a:cxnLst>
                  <a:cxn ang="0">
                    <a:pos x="64" y="72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64" y="56"/>
                  </a:cxn>
                  <a:cxn ang="0">
                    <a:pos x="64" y="72"/>
                  </a:cxn>
                  <a:cxn ang="0">
                    <a:pos x="64" y="72"/>
                  </a:cxn>
                </a:cxnLst>
                <a:rect l="0" t="0" r="r" b="b"/>
                <a:pathLst>
                  <a:path w="64" h="72">
                    <a:moveTo>
                      <a:pt x="64" y="7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64" y="56"/>
                    </a:lnTo>
                    <a:lnTo>
                      <a:pt x="64" y="72"/>
                    </a:lnTo>
                    <a:lnTo>
                      <a:pt x="64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89" name="Freeform 59"/>
              <p:cNvSpPr>
                <a:spLocks noChangeAspect="1"/>
              </p:cNvSpPr>
              <p:nvPr/>
            </p:nvSpPr>
            <p:spPr bwMode="auto">
              <a:xfrm>
                <a:off x="2423" y="1628"/>
                <a:ext cx="259" cy="110"/>
              </a:xfrm>
              <a:custGeom>
                <a:avLst/>
                <a:gdLst/>
                <a:ahLst/>
                <a:cxnLst>
                  <a:cxn ang="0">
                    <a:pos x="259" y="54"/>
                  </a:cxn>
                  <a:cxn ang="0">
                    <a:pos x="227" y="82"/>
                  </a:cxn>
                  <a:cxn ang="0">
                    <a:pos x="194" y="110"/>
                  </a:cxn>
                  <a:cxn ang="0">
                    <a:pos x="130" y="110"/>
                  </a:cxn>
                  <a:cxn ang="0">
                    <a:pos x="64" y="110"/>
                  </a:cxn>
                  <a:cxn ang="0">
                    <a:pos x="32" y="82"/>
                  </a:cxn>
                  <a:cxn ang="0">
                    <a:pos x="0" y="54"/>
                  </a:cxn>
                  <a:cxn ang="0">
                    <a:pos x="32" y="26"/>
                  </a:cxn>
                  <a:cxn ang="0">
                    <a:pos x="64" y="0"/>
                  </a:cxn>
                  <a:cxn ang="0">
                    <a:pos x="130" y="0"/>
                  </a:cxn>
                  <a:cxn ang="0">
                    <a:pos x="194" y="0"/>
                  </a:cxn>
                  <a:cxn ang="0">
                    <a:pos x="227" y="26"/>
                  </a:cxn>
                  <a:cxn ang="0">
                    <a:pos x="259" y="54"/>
                  </a:cxn>
                  <a:cxn ang="0">
                    <a:pos x="259" y="54"/>
                  </a:cxn>
                </a:cxnLst>
                <a:rect l="0" t="0" r="r" b="b"/>
                <a:pathLst>
                  <a:path w="259" h="110">
                    <a:moveTo>
                      <a:pt x="259" y="54"/>
                    </a:moveTo>
                    <a:lnTo>
                      <a:pt x="227" y="82"/>
                    </a:lnTo>
                    <a:lnTo>
                      <a:pt x="194" y="110"/>
                    </a:lnTo>
                    <a:lnTo>
                      <a:pt x="130" y="110"/>
                    </a:lnTo>
                    <a:lnTo>
                      <a:pt x="64" y="110"/>
                    </a:lnTo>
                    <a:lnTo>
                      <a:pt x="32" y="82"/>
                    </a:lnTo>
                    <a:lnTo>
                      <a:pt x="0" y="54"/>
                    </a:lnTo>
                    <a:lnTo>
                      <a:pt x="32" y="26"/>
                    </a:lnTo>
                    <a:lnTo>
                      <a:pt x="64" y="0"/>
                    </a:lnTo>
                    <a:lnTo>
                      <a:pt x="130" y="0"/>
                    </a:lnTo>
                    <a:lnTo>
                      <a:pt x="194" y="0"/>
                    </a:lnTo>
                    <a:lnTo>
                      <a:pt x="227" y="26"/>
                    </a:lnTo>
                    <a:lnTo>
                      <a:pt x="259" y="54"/>
                    </a:lnTo>
                    <a:lnTo>
                      <a:pt x="259" y="54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0" name="Freeform 60"/>
              <p:cNvSpPr>
                <a:spLocks noChangeAspect="1"/>
              </p:cNvSpPr>
              <p:nvPr/>
            </p:nvSpPr>
            <p:spPr bwMode="auto">
              <a:xfrm>
                <a:off x="2291" y="1798"/>
                <a:ext cx="130" cy="18"/>
              </a:xfrm>
              <a:custGeom>
                <a:avLst/>
                <a:gdLst/>
                <a:ahLst/>
                <a:cxnLst>
                  <a:cxn ang="0">
                    <a:pos x="130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8"/>
                  </a:cxn>
                  <a:cxn ang="0">
                    <a:pos x="130" y="18"/>
                  </a:cxn>
                </a:cxnLst>
                <a:rect l="0" t="0" r="r" b="b"/>
                <a:pathLst>
                  <a:path w="130" h="18">
                    <a:moveTo>
                      <a:pt x="13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8"/>
                    </a:lnTo>
                    <a:lnTo>
                      <a:pt x="130" y="18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1" name="Freeform 61"/>
              <p:cNvSpPr>
                <a:spLocks noChangeAspect="1"/>
              </p:cNvSpPr>
              <p:nvPr/>
            </p:nvSpPr>
            <p:spPr bwMode="auto">
              <a:xfrm>
                <a:off x="2421" y="1744"/>
                <a:ext cx="64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16"/>
                  </a:cxn>
                  <a:cxn ang="0">
                    <a:pos x="64" y="0"/>
                  </a:cxn>
                  <a:cxn ang="0">
                    <a:pos x="0" y="54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64" h="72">
                    <a:moveTo>
                      <a:pt x="0" y="72"/>
                    </a:moveTo>
                    <a:lnTo>
                      <a:pt x="64" y="16"/>
                    </a:lnTo>
                    <a:lnTo>
                      <a:pt x="64" y="0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2" name="Freeform 62"/>
              <p:cNvSpPr>
                <a:spLocks noChangeAspect="1"/>
              </p:cNvSpPr>
              <p:nvPr/>
            </p:nvSpPr>
            <p:spPr bwMode="auto">
              <a:xfrm>
                <a:off x="2227" y="1744"/>
                <a:ext cx="64" cy="72"/>
              </a:xfrm>
              <a:custGeom>
                <a:avLst/>
                <a:gdLst/>
                <a:ahLst/>
                <a:cxnLst>
                  <a:cxn ang="0">
                    <a:pos x="64" y="72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64" y="54"/>
                  </a:cxn>
                  <a:cxn ang="0">
                    <a:pos x="64" y="72"/>
                  </a:cxn>
                  <a:cxn ang="0">
                    <a:pos x="64" y="72"/>
                  </a:cxn>
                </a:cxnLst>
                <a:rect l="0" t="0" r="r" b="b"/>
                <a:pathLst>
                  <a:path w="64" h="72">
                    <a:moveTo>
                      <a:pt x="64" y="7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64" y="54"/>
                    </a:lnTo>
                    <a:lnTo>
                      <a:pt x="64" y="72"/>
                    </a:lnTo>
                    <a:lnTo>
                      <a:pt x="64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3" name="Freeform 63"/>
              <p:cNvSpPr>
                <a:spLocks noChangeAspect="1"/>
              </p:cNvSpPr>
              <p:nvPr/>
            </p:nvSpPr>
            <p:spPr bwMode="auto">
              <a:xfrm>
                <a:off x="2227" y="1688"/>
                <a:ext cx="258" cy="110"/>
              </a:xfrm>
              <a:custGeom>
                <a:avLst/>
                <a:gdLst/>
                <a:ahLst/>
                <a:cxnLst>
                  <a:cxn ang="0">
                    <a:pos x="258" y="56"/>
                  </a:cxn>
                  <a:cxn ang="0">
                    <a:pos x="226" y="84"/>
                  </a:cxn>
                  <a:cxn ang="0">
                    <a:pos x="194" y="110"/>
                  </a:cxn>
                  <a:cxn ang="0">
                    <a:pos x="128" y="110"/>
                  </a:cxn>
                  <a:cxn ang="0">
                    <a:pos x="64" y="110"/>
                  </a:cxn>
                  <a:cxn ang="0">
                    <a:pos x="32" y="84"/>
                  </a:cxn>
                  <a:cxn ang="0">
                    <a:pos x="0" y="56"/>
                  </a:cxn>
                  <a:cxn ang="0">
                    <a:pos x="32" y="28"/>
                  </a:cxn>
                  <a:cxn ang="0">
                    <a:pos x="64" y="0"/>
                  </a:cxn>
                  <a:cxn ang="0">
                    <a:pos x="128" y="0"/>
                  </a:cxn>
                  <a:cxn ang="0">
                    <a:pos x="194" y="0"/>
                  </a:cxn>
                  <a:cxn ang="0">
                    <a:pos x="226" y="28"/>
                  </a:cxn>
                  <a:cxn ang="0">
                    <a:pos x="258" y="56"/>
                  </a:cxn>
                  <a:cxn ang="0">
                    <a:pos x="258" y="56"/>
                  </a:cxn>
                </a:cxnLst>
                <a:rect l="0" t="0" r="r" b="b"/>
                <a:pathLst>
                  <a:path w="258" h="110">
                    <a:moveTo>
                      <a:pt x="258" y="56"/>
                    </a:moveTo>
                    <a:lnTo>
                      <a:pt x="226" y="84"/>
                    </a:lnTo>
                    <a:lnTo>
                      <a:pt x="194" y="110"/>
                    </a:lnTo>
                    <a:lnTo>
                      <a:pt x="128" y="110"/>
                    </a:lnTo>
                    <a:lnTo>
                      <a:pt x="64" y="110"/>
                    </a:lnTo>
                    <a:lnTo>
                      <a:pt x="32" y="84"/>
                    </a:lnTo>
                    <a:lnTo>
                      <a:pt x="0" y="56"/>
                    </a:lnTo>
                    <a:lnTo>
                      <a:pt x="32" y="28"/>
                    </a:lnTo>
                    <a:lnTo>
                      <a:pt x="64" y="0"/>
                    </a:lnTo>
                    <a:lnTo>
                      <a:pt x="128" y="0"/>
                    </a:lnTo>
                    <a:lnTo>
                      <a:pt x="194" y="0"/>
                    </a:lnTo>
                    <a:lnTo>
                      <a:pt x="226" y="28"/>
                    </a:lnTo>
                    <a:lnTo>
                      <a:pt x="258" y="56"/>
                    </a:lnTo>
                    <a:lnTo>
                      <a:pt x="258" y="56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4" name="Freeform 64"/>
              <p:cNvSpPr>
                <a:spLocks noChangeAspect="1"/>
              </p:cNvSpPr>
              <p:nvPr/>
            </p:nvSpPr>
            <p:spPr bwMode="auto">
              <a:xfrm>
                <a:off x="2487" y="1861"/>
                <a:ext cx="130" cy="16"/>
              </a:xfrm>
              <a:custGeom>
                <a:avLst/>
                <a:gdLst/>
                <a:ahLst/>
                <a:cxnLst>
                  <a:cxn ang="0">
                    <a:pos x="13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6"/>
                  </a:cxn>
                  <a:cxn ang="0">
                    <a:pos x="130" y="16"/>
                  </a:cxn>
                </a:cxnLst>
                <a:rect l="0" t="0" r="r" b="b"/>
                <a:pathLst>
                  <a:path w="130" h="16">
                    <a:moveTo>
                      <a:pt x="13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6"/>
                    </a:lnTo>
                    <a:lnTo>
                      <a:pt x="130" y="16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5" name="Freeform 65"/>
              <p:cNvSpPr>
                <a:spLocks noChangeAspect="1"/>
              </p:cNvSpPr>
              <p:nvPr/>
            </p:nvSpPr>
            <p:spPr bwMode="auto">
              <a:xfrm>
                <a:off x="2617" y="1806"/>
                <a:ext cx="65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65" y="17"/>
                  </a:cxn>
                  <a:cxn ang="0">
                    <a:pos x="65" y="0"/>
                  </a:cxn>
                  <a:cxn ang="0">
                    <a:pos x="0" y="55"/>
                  </a:cxn>
                  <a:cxn ang="0">
                    <a:pos x="0" y="71"/>
                  </a:cxn>
                  <a:cxn ang="0">
                    <a:pos x="0" y="71"/>
                  </a:cxn>
                </a:cxnLst>
                <a:rect l="0" t="0" r="r" b="b"/>
                <a:pathLst>
                  <a:path w="65" h="71">
                    <a:moveTo>
                      <a:pt x="0" y="71"/>
                    </a:moveTo>
                    <a:lnTo>
                      <a:pt x="65" y="17"/>
                    </a:lnTo>
                    <a:lnTo>
                      <a:pt x="65" y="0"/>
                    </a:lnTo>
                    <a:lnTo>
                      <a:pt x="0" y="55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6" name="Freeform 66"/>
              <p:cNvSpPr>
                <a:spLocks noChangeAspect="1"/>
              </p:cNvSpPr>
              <p:nvPr/>
            </p:nvSpPr>
            <p:spPr bwMode="auto">
              <a:xfrm>
                <a:off x="2423" y="1806"/>
                <a:ext cx="64" cy="71"/>
              </a:xfrm>
              <a:custGeom>
                <a:avLst/>
                <a:gdLst/>
                <a:ahLst/>
                <a:cxnLst>
                  <a:cxn ang="0">
                    <a:pos x="64" y="71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64" y="55"/>
                  </a:cxn>
                  <a:cxn ang="0">
                    <a:pos x="64" y="71"/>
                  </a:cxn>
                  <a:cxn ang="0">
                    <a:pos x="64" y="71"/>
                  </a:cxn>
                </a:cxnLst>
                <a:rect l="0" t="0" r="r" b="b"/>
                <a:pathLst>
                  <a:path w="64" h="71">
                    <a:moveTo>
                      <a:pt x="64" y="71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64" y="55"/>
                    </a:lnTo>
                    <a:lnTo>
                      <a:pt x="64" y="71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7" name="Freeform 67"/>
              <p:cNvSpPr>
                <a:spLocks noChangeAspect="1"/>
              </p:cNvSpPr>
              <p:nvPr/>
            </p:nvSpPr>
            <p:spPr bwMode="auto">
              <a:xfrm>
                <a:off x="2423" y="1750"/>
                <a:ext cx="259" cy="111"/>
              </a:xfrm>
              <a:custGeom>
                <a:avLst/>
                <a:gdLst/>
                <a:ahLst/>
                <a:cxnLst>
                  <a:cxn ang="0">
                    <a:pos x="259" y="56"/>
                  </a:cxn>
                  <a:cxn ang="0">
                    <a:pos x="227" y="85"/>
                  </a:cxn>
                  <a:cxn ang="0">
                    <a:pos x="194" y="111"/>
                  </a:cxn>
                  <a:cxn ang="0">
                    <a:pos x="130" y="111"/>
                  </a:cxn>
                  <a:cxn ang="0">
                    <a:pos x="64" y="111"/>
                  </a:cxn>
                  <a:cxn ang="0">
                    <a:pos x="32" y="85"/>
                  </a:cxn>
                  <a:cxn ang="0">
                    <a:pos x="0" y="56"/>
                  </a:cxn>
                  <a:cxn ang="0">
                    <a:pos x="32" y="28"/>
                  </a:cxn>
                  <a:cxn ang="0">
                    <a:pos x="64" y="0"/>
                  </a:cxn>
                  <a:cxn ang="0">
                    <a:pos x="130" y="0"/>
                  </a:cxn>
                  <a:cxn ang="0">
                    <a:pos x="194" y="0"/>
                  </a:cxn>
                  <a:cxn ang="0">
                    <a:pos x="227" y="28"/>
                  </a:cxn>
                  <a:cxn ang="0">
                    <a:pos x="259" y="56"/>
                  </a:cxn>
                  <a:cxn ang="0">
                    <a:pos x="259" y="56"/>
                  </a:cxn>
                </a:cxnLst>
                <a:rect l="0" t="0" r="r" b="b"/>
                <a:pathLst>
                  <a:path w="259" h="111">
                    <a:moveTo>
                      <a:pt x="259" y="56"/>
                    </a:moveTo>
                    <a:lnTo>
                      <a:pt x="227" y="85"/>
                    </a:lnTo>
                    <a:lnTo>
                      <a:pt x="194" y="111"/>
                    </a:lnTo>
                    <a:lnTo>
                      <a:pt x="130" y="111"/>
                    </a:lnTo>
                    <a:lnTo>
                      <a:pt x="64" y="111"/>
                    </a:lnTo>
                    <a:lnTo>
                      <a:pt x="32" y="85"/>
                    </a:lnTo>
                    <a:lnTo>
                      <a:pt x="0" y="56"/>
                    </a:lnTo>
                    <a:lnTo>
                      <a:pt x="32" y="28"/>
                    </a:lnTo>
                    <a:lnTo>
                      <a:pt x="64" y="0"/>
                    </a:lnTo>
                    <a:lnTo>
                      <a:pt x="130" y="0"/>
                    </a:lnTo>
                    <a:lnTo>
                      <a:pt x="194" y="0"/>
                    </a:lnTo>
                    <a:lnTo>
                      <a:pt x="227" y="28"/>
                    </a:lnTo>
                    <a:lnTo>
                      <a:pt x="259" y="56"/>
                    </a:lnTo>
                    <a:lnTo>
                      <a:pt x="259" y="56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8" name="Freeform 68"/>
              <p:cNvSpPr>
                <a:spLocks noChangeAspect="1"/>
              </p:cNvSpPr>
              <p:nvPr/>
            </p:nvSpPr>
            <p:spPr bwMode="auto">
              <a:xfrm>
                <a:off x="2459" y="1342"/>
                <a:ext cx="14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4" y="16"/>
                  </a:cxn>
                  <a:cxn ang="0">
                    <a:pos x="0" y="1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lnTo>
                      <a:pt x="12" y="0"/>
                    </a:lnTo>
                    <a:lnTo>
                      <a:pt x="14" y="1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99" name="Freeform 69"/>
              <p:cNvSpPr>
                <a:spLocks noChangeAspect="1"/>
              </p:cNvSpPr>
              <p:nvPr/>
            </p:nvSpPr>
            <p:spPr bwMode="auto">
              <a:xfrm>
                <a:off x="2447" y="1354"/>
                <a:ext cx="38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4"/>
                  </a:cxn>
                  <a:cxn ang="0">
                    <a:pos x="38" y="8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8" h="8">
                    <a:moveTo>
                      <a:pt x="18" y="0"/>
                    </a:moveTo>
                    <a:lnTo>
                      <a:pt x="28" y="4"/>
                    </a:lnTo>
                    <a:lnTo>
                      <a:pt x="38" y="8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00" name="Freeform 70"/>
              <p:cNvSpPr>
                <a:spLocks noChangeAspect="1" noEditPoints="1"/>
              </p:cNvSpPr>
              <p:nvPr/>
            </p:nvSpPr>
            <p:spPr bwMode="auto">
              <a:xfrm>
                <a:off x="2347" y="1362"/>
                <a:ext cx="238" cy="366"/>
              </a:xfrm>
              <a:custGeom>
                <a:avLst/>
                <a:gdLst/>
                <a:ahLst/>
                <a:cxnLst>
                  <a:cxn ang="0">
                    <a:pos x="232" y="310"/>
                  </a:cxn>
                  <a:cxn ang="0">
                    <a:pos x="200" y="284"/>
                  </a:cxn>
                  <a:cxn ang="0">
                    <a:pos x="188" y="226"/>
                  </a:cxn>
                  <a:cxn ang="0">
                    <a:pos x="164" y="208"/>
                  </a:cxn>
                  <a:cxn ang="0">
                    <a:pos x="134" y="32"/>
                  </a:cxn>
                  <a:cxn ang="0">
                    <a:pos x="140" y="18"/>
                  </a:cxn>
                  <a:cxn ang="0">
                    <a:pos x="132" y="12"/>
                  </a:cxn>
                  <a:cxn ang="0">
                    <a:pos x="134" y="0"/>
                  </a:cxn>
                  <a:cxn ang="0">
                    <a:pos x="104" y="10"/>
                  </a:cxn>
                  <a:cxn ang="0">
                    <a:pos x="104" y="12"/>
                  </a:cxn>
                  <a:cxn ang="0">
                    <a:pos x="98" y="26"/>
                  </a:cxn>
                  <a:cxn ang="0">
                    <a:pos x="108" y="32"/>
                  </a:cxn>
                  <a:cxn ang="0">
                    <a:pos x="48" y="208"/>
                  </a:cxn>
                  <a:cxn ang="0">
                    <a:pos x="64" y="226"/>
                  </a:cxn>
                  <a:cxn ang="0">
                    <a:pos x="4" y="284"/>
                  </a:cxn>
                  <a:cxn ang="0">
                    <a:pos x="26" y="310"/>
                  </a:cxn>
                  <a:cxn ang="0">
                    <a:pos x="118" y="366"/>
                  </a:cxn>
                  <a:cxn ang="0">
                    <a:pos x="210" y="310"/>
                  </a:cxn>
                  <a:cxn ang="0">
                    <a:pos x="118" y="48"/>
                  </a:cxn>
                  <a:cxn ang="0">
                    <a:pos x="144" y="208"/>
                  </a:cxn>
                  <a:cxn ang="0">
                    <a:pos x="92" y="208"/>
                  </a:cxn>
                  <a:cxn ang="0">
                    <a:pos x="118" y="48"/>
                  </a:cxn>
                  <a:cxn ang="0">
                    <a:pos x="118" y="230"/>
                  </a:cxn>
                  <a:cxn ang="0">
                    <a:pos x="172" y="284"/>
                  </a:cxn>
                  <a:cxn ang="0">
                    <a:pos x="64" y="284"/>
                  </a:cxn>
                  <a:cxn ang="0">
                    <a:pos x="90" y="230"/>
                  </a:cxn>
                  <a:cxn ang="0">
                    <a:pos x="34" y="362"/>
                  </a:cxn>
                  <a:cxn ang="0">
                    <a:pos x="36" y="356"/>
                  </a:cxn>
                  <a:cxn ang="0">
                    <a:pos x="42" y="350"/>
                  </a:cxn>
                  <a:cxn ang="0">
                    <a:pos x="48" y="342"/>
                  </a:cxn>
                  <a:cxn ang="0">
                    <a:pos x="60" y="334"/>
                  </a:cxn>
                  <a:cxn ang="0">
                    <a:pos x="74" y="328"/>
                  </a:cxn>
                  <a:cxn ang="0">
                    <a:pos x="88" y="324"/>
                  </a:cxn>
                  <a:cxn ang="0">
                    <a:pos x="100" y="322"/>
                  </a:cxn>
                  <a:cxn ang="0">
                    <a:pos x="112" y="322"/>
                  </a:cxn>
                  <a:cxn ang="0">
                    <a:pos x="126" y="322"/>
                  </a:cxn>
                  <a:cxn ang="0">
                    <a:pos x="138" y="322"/>
                  </a:cxn>
                  <a:cxn ang="0">
                    <a:pos x="148" y="324"/>
                  </a:cxn>
                  <a:cxn ang="0">
                    <a:pos x="162" y="328"/>
                  </a:cxn>
                  <a:cxn ang="0">
                    <a:pos x="178" y="334"/>
                  </a:cxn>
                  <a:cxn ang="0">
                    <a:pos x="188" y="342"/>
                  </a:cxn>
                  <a:cxn ang="0">
                    <a:pos x="196" y="350"/>
                  </a:cxn>
                  <a:cxn ang="0">
                    <a:pos x="202" y="360"/>
                  </a:cxn>
                  <a:cxn ang="0">
                    <a:pos x="118" y="362"/>
                  </a:cxn>
                </a:cxnLst>
                <a:rect l="0" t="0" r="r" b="b"/>
                <a:pathLst>
                  <a:path w="238" h="366">
                    <a:moveTo>
                      <a:pt x="210" y="310"/>
                    </a:moveTo>
                    <a:lnTo>
                      <a:pt x="232" y="310"/>
                    </a:lnTo>
                    <a:lnTo>
                      <a:pt x="232" y="284"/>
                    </a:lnTo>
                    <a:lnTo>
                      <a:pt x="200" y="284"/>
                    </a:lnTo>
                    <a:lnTo>
                      <a:pt x="172" y="226"/>
                    </a:lnTo>
                    <a:lnTo>
                      <a:pt x="188" y="226"/>
                    </a:lnTo>
                    <a:lnTo>
                      <a:pt x="188" y="208"/>
                    </a:lnTo>
                    <a:lnTo>
                      <a:pt x="164" y="208"/>
                    </a:lnTo>
                    <a:lnTo>
                      <a:pt x="128" y="32"/>
                    </a:lnTo>
                    <a:lnTo>
                      <a:pt x="134" y="32"/>
                    </a:lnTo>
                    <a:lnTo>
                      <a:pt x="140" y="26"/>
                    </a:lnTo>
                    <a:lnTo>
                      <a:pt x="140" y="18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34" y="10"/>
                    </a:lnTo>
                    <a:lnTo>
                      <a:pt x="134" y="0"/>
                    </a:lnTo>
                    <a:lnTo>
                      <a:pt x="104" y="0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8" y="26"/>
                    </a:lnTo>
                    <a:lnTo>
                      <a:pt x="104" y="32"/>
                    </a:lnTo>
                    <a:lnTo>
                      <a:pt x="108" y="32"/>
                    </a:lnTo>
                    <a:lnTo>
                      <a:pt x="72" y="208"/>
                    </a:lnTo>
                    <a:lnTo>
                      <a:pt x="48" y="208"/>
                    </a:lnTo>
                    <a:lnTo>
                      <a:pt x="48" y="226"/>
                    </a:lnTo>
                    <a:lnTo>
                      <a:pt x="64" y="226"/>
                    </a:lnTo>
                    <a:lnTo>
                      <a:pt x="36" y="284"/>
                    </a:lnTo>
                    <a:lnTo>
                      <a:pt x="4" y="284"/>
                    </a:lnTo>
                    <a:lnTo>
                      <a:pt x="4" y="310"/>
                    </a:lnTo>
                    <a:lnTo>
                      <a:pt x="26" y="310"/>
                    </a:lnTo>
                    <a:lnTo>
                      <a:pt x="0" y="366"/>
                    </a:lnTo>
                    <a:lnTo>
                      <a:pt x="118" y="366"/>
                    </a:lnTo>
                    <a:lnTo>
                      <a:pt x="238" y="366"/>
                    </a:lnTo>
                    <a:lnTo>
                      <a:pt x="210" y="310"/>
                    </a:lnTo>
                    <a:lnTo>
                      <a:pt x="210" y="310"/>
                    </a:lnTo>
                    <a:close/>
                    <a:moveTo>
                      <a:pt x="118" y="48"/>
                    </a:moveTo>
                    <a:lnTo>
                      <a:pt x="118" y="50"/>
                    </a:lnTo>
                    <a:lnTo>
                      <a:pt x="144" y="208"/>
                    </a:lnTo>
                    <a:lnTo>
                      <a:pt x="118" y="208"/>
                    </a:lnTo>
                    <a:lnTo>
                      <a:pt x="92" y="208"/>
                    </a:lnTo>
                    <a:lnTo>
                      <a:pt x="118" y="48"/>
                    </a:lnTo>
                    <a:lnTo>
                      <a:pt x="118" y="48"/>
                    </a:lnTo>
                    <a:close/>
                    <a:moveTo>
                      <a:pt x="90" y="230"/>
                    </a:moveTo>
                    <a:lnTo>
                      <a:pt x="118" y="230"/>
                    </a:lnTo>
                    <a:lnTo>
                      <a:pt x="148" y="230"/>
                    </a:lnTo>
                    <a:lnTo>
                      <a:pt x="172" y="284"/>
                    </a:lnTo>
                    <a:lnTo>
                      <a:pt x="118" y="284"/>
                    </a:lnTo>
                    <a:lnTo>
                      <a:pt x="64" y="284"/>
                    </a:lnTo>
                    <a:lnTo>
                      <a:pt x="90" y="230"/>
                    </a:lnTo>
                    <a:lnTo>
                      <a:pt x="90" y="230"/>
                    </a:lnTo>
                    <a:close/>
                    <a:moveTo>
                      <a:pt x="118" y="362"/>
                    </a:moveTo>
                    <a:lnTo>
                      <a:pt x="34" y="362"/>
                    </a:lnTo>
                    <a:lnTo>
                      <a:pt x="34" y="360"/>
                    </a:lnTo>
                    <a:lnTo>
                      <a:pt x="36" y="356"/>
                    </a:lnTo>
                    <a:lnTo>
                      <a:pt x="38" y="354"/>
                    </a:lnTo>
                    <a:lnTo>
                      <a:pt x="42" y="350"/>
                    </a:lnTo>
                    <a:lnTo>
                      <a:pt x="44" y="346"/>
                    </a:lnTo>
                    <a:lnTo>
                      <a:pt x="48" y="342"/>
                    </a:lnTo>
                    <a:lnTo>
                      <a:pt x="54" y="338"/>
                    </a:lnTo>
                    <a:lnTo>
                      <a:pt x="60" y="334"/>
                    </a:lnTo>
                    <a:lnTo>
                      <a:pt x="66" y="330"/>
                    </a:lnTo>
                    <a:lnTo>
                      <a:pt x="74" y="328"/>
                    </a:lnTo>
                    <a:lnTo>
                      <a:pt x="84" y="326"/>
                    </a:lnTo>
                    <a:lnTo>
                      <a:pt x="88" y="324"/>
                    </a:lnTo>
                    <a:lnTo>
                      <a:pt x="94" y="324"/>
                    </a:lnTo>
                    <a:lnTo>
                      <a:pt x="100" y="322"/>
                    </a:lnTo>
                    <a:lnTo>
                      <a:pt x="106" y="322"/>
                    </a:lnTo>
                    <a:lnTo>
                      <a:pt x="112" y="322"/>
                    </a:lnTo>
                    <a:lnTo>
                      <a:pt x="118" y="322"/>
                    </a:lnTo>
                    <a:lnTo>
                      <a:pt x="126" y="322"/>
                    </a:lnTo>
                    <a:lnTo>
                      <a:pt x="132" y="322"/>
                    </a:lnTo>
                    <a:lnTo>
                      <a:pt x="138" y="322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54" y="326"/>
                    </a:lnTo>
                    <a:lnTo>
                      <a:pt x="162" y="328"/>
                    </a:lnTo>
                    <a:lnTo>
                      <a:pt x="170" y="330"/>
                    </a:lnTo>
                    <a:lnTo>
                      <a:pt x="178" y="334"/>
                    </a:lnTo>
                    <a:lnTo>
                      <a:pt x="184" y="338"/>
                    </a:lnTo>
                    <a:lnTo>
                      <a:pt x="188" y="342"/>
                    </a:lnTo>
                    <a:lnTo>
                      <a:pt x="192" y="346"/>
                    </a:lnTo>
                    <a:lnTo>
                      <a:pt x="196" y="350"/>
                    </a:lnTo>
                    <a:lnTo>
                      <a:pt x="200" y="356"/>
                    </a:lnTo>
                    <a:lnTo>
                      <a:pt x="202" y="360"/>
                    </a:lnTo>
                    <a:lnTo>
                      <a:pt x="204" y="362"/>
                    </a:lnTo>
                    <a:lnTo>
                      <a:pt x="118" y="362"/>
                    </a:lnTo>
                    <a:lnTo>
                      <a:pt x="118" y="36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01" name="Freeform 71"/>
              <p:cNvSpPr>
                <a:spLocks noChangeAspect="1"/>
              </p:cNvSpPr>
              <p:nvPr/>
            </p:nvSpPr>
            <p:spPr bwMode="auto">
              <a:xfrm>
                <a:off x="2459" y="1342"/>
                <a:ext cx="14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4" y="16"/>
                  </a:cxn>
                  <a:cxn ang="0">
                    <a:pos x="0" y="1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lnTo>
                      <a:pt x="12" y="0"/>
                    </a:lnTo>
                    <a:lnTo>
                      <a:pt x="14" y="1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02" name="Freeform 72"/>
              <p:cNvSpPr>
                <a:spLocks noChangeAspect="1"/>
              </p:cNvSpPr>
              <p:nvPr/>
            </p:nvSpPr>
            <p:spPr bwMode="auto">
              <a:xfrm>
                <a:off x="2447" y="1354"/>
                <a:ext cx="38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4"/>
                  </a:cxn>
                  <a:cxn ang="0">
                    <a:pos x="38" y="8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8" h="8">
                    <a:moveTo>
                      <a:pt x="18" y="0"/>
                    </a:moveTo>
                    <a:lnTo>
                      <a:pt x="28" y="4"/>
                    </a:lnTo>
                    <a:lnTo>
                      <a:pt x="38" y="8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Freeform 73"/>
              <p:cNvSpPr>
                <a:spLocks noChangeAspect="1" noEditPoints="1"/>
              </p:cNvSpPr>
              <p:nvPr/>
            </p:nvSpPr>
            <p:spPr bwMode="auto">
              <a:xfrm>
                <a:off x="2347" y="1362"/>
                <a:ext cx="238" cy="366"/>
              </a:xfrm>
              <a:custGeom>
                <a:avLst/>
                <a:gdLst/>
                <a:ahLst/>
                <a:cxnLst>
                  <a:cxn ang="0">
                    <a:pos x="232" y="310"/>
                  </a:cxn>
                  <a:cxn ang="0">
                    <a:pos x="200" y="284"/>
                  </a:cxn>
                  <a:cxn ang="0">
                    <a:pos x="188" y="226"/>
                  </a:cxn>
                  <a:cxn ang="0">
                    <a:pos x="164" y="208"/>
                  </a:cxn>
                  <a:cxn ang="0">
                    <a:pos x="134" y="32"/>
                  </a:cxn>
                  <a:cxn ang="0">
                    <a:pos x="140" y="18"/>
                  </a:cxn>
                  <a:cxn ang="0">
                    <a:pos x="132" y="12"/>
                  </a:cxn>
                  <a:cxn ang="0">
                    <a:pos x="134" y="0"/>
                  </a:cxn>
                  <a:cxn ang="0">
                    <a:pos x="104" y="10"/>
                  </a:cxn>
                  <a:cxn ang="0">
                    <a:pos x="104" y="12"/>
                  </a:cxn>
                  <a:cxn ang="0">
                    <a:pos x="98" y="26"/>
                  </a:cxn>
                  <a:cxn ang="0">
                    <a:pos x="108" y="32"/>
                  </a:cxn>
                  <a:cxn ang="0">
                    <a:pos x="48" y="208"/>
                  </a:cxn>
                  <a:cxn ang="0">
                    <a:pos x="64" y="226"/>
                  </a:cxn>
                  <a:cxn ang="0">
                    <a:pos x="4" y="284"/>
                  </a:cxn>
                  <a:cxn ang="0">
                    <a:pos x="26" y="310"/>
                  </a:cxn>
                  <a:cxn ang="0">
                    <a:pos x="118" y="366"/>
                  </a:cxn>
                  <a:cxn ang="0">
                    <a:pos x="210" y="310"/>
                  </a:cxn>
                  <a:cxn ang="0">
                    <a:pos x="118" y="48"/>
                  </a:cxn>
                  <a:cxn ang="0">
                    <a:pos x="144" y="208"/>
                  </a:cxn>
                  <a:cxn ang="0">
                    <a:pos x="92" y="208"/>
                  </a:cxn>
                  <a:cxn ang="0">
                    <a:pos x="118" y="48"/>
                  </a:cxn>
                  <a:cxn ang="0">
                    <a:pos x="118" y="230"/>
                  </a:cxn>
                  <a:cxn ang="0">
                    <a:pos x="172" y="284"/>
                  </a:cxn>
                  <a:cxn ang="0">
                    <a:pos x="64" y="284"/>
                  </a:cxn>
                  <a:cxn ang="0">
                    <a:pos x="90" y="230"/>
                  </a:cxn>
                  <a:cxn ang="0">
                    <a:pos x="34" y="362"/>
                  </a:cxn>
                  <a:cxn ang="0">
                    <a:pos x="36" y="356"/>
                  </a:cxn>
                  <a:cxn ang="0">
                    <a:pos x="42" y="350"/>
                  </a:cxn>
                  <a:cxn ang="0">
                    <a:pos x="48" y="342"/>
                  </a:cxn>
                  <a:cxn ang="0">
                    <a:pos x="60" y="334"/>
                  </a:cxn>
                  <a:cxn ang="0">
                    <a:pos x="74" y="328"/>
                  </a:cxn>
                  <a:cxn ang="0">
                    <a:pos x="88" y="324"/>
                  </a:cxn>
                  <a:cxn ang="0">
                    <a:pos x="100" y="322"/>
                  </a:cxn>
                  <a:cxn ang="0">
                    <a:pos x="112" y="322"/>
                  </a:cxn>
                  <a:cxn ang="0">
                    <a:pos x="126" y="322"/>
                  </a:cxn>
                  <a:cxn ang="0">
                    <a:pos x="138" y="322"/>
                  </a:cxn>
                  <a:cxn ang="0">
                    <a:pos x="148" y="324"/>
                  </a:cxn>
                  <a:cxn ang="0">
                    <a:pos x="162" y="328"/>
                  </a:cxn>
                  <a:cxn ang="0">
                    <a:pos x="178" y="334"/>
                  </a:cxn>
                  <a:cxn ang="0">
                    <a:pos x="188" y="342"/>
                  </a:cxn>
                  <a:cxn ang="0">
                    <a:pos x="196" y="350"/>
                  </a:cxn>
                  <a:cxn ang="0">
                    <a:pos x="202" y="360"/>
                  </a:cxn>
                  <a:cxn ang="0">
                    <a:pos x="118" y="362"/>
                  </a:cxn>
                </a:cxnLst>
                <a:rect l="0" t="0" r="r" b="b"/>
                <a:pathLst>
                  <a:path w="238" h="366">
                    <a:moveTo>
                      <a:pt x="210" y="310"/>
                    </a:moveTo>
                    <a:lnTo>
                      <a:pt x="232" y="310"/>
                    </a:lnTo>
                    <a:lnTo>
                      <a:pt x="232" y="284"/>
                    </a:lnTo>
                    <a:lnTo>
                      <a:pt x="200" y="284"/>
                    </a:lnTo>
                    <a:lnTo>
                      <a:pt x="172" y="226"/>
                    </a:lnTo>
                    <a:lnTo>
                      <a:pt x="188" y="226"/>
                    </a:lnTo>
                    <a:lnTo>
                      <a:pt x="188" y="208"/>
                    </a:lnTo>
                    <a:lnTo>
                      <a:pt x="164" y="208"/>
                    </a:lnTo>
                    <a:lnTo>
                      <a:pt x="128" y="32"/>
                    </a:lnTo>
                    <a:lnTo>
                      <a:pt x="134" y="32"/>
                    </a:lnTo>
                    <a:lnTo>
                      <a:pt x="140" y="26"/>
                    </a:lnTo>
                    <a:lnTo>
                      <a:pt x="140" y="18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34" y="10"/>
                    </a:lnTo>
                    <a:lnTo>
                      <a:pt x="134" y="0"/>
                    </a:lnTo>
                    <a:lnTo>
                      <a:pt x="104" y="0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8" y="26"/>
                    </a:lnTo>
                    <a:lnTo>
                      <a:pt x="104" y="32"/>
                    </a:lnTo>
                    <a:lnTo>
                      <a:pt x="108" y="32"/>
                    </a:lnTo>
                    <a:lnTo>
                      <a:pt x="72" y="208"/>
                    </a:lnTo>
                    <a:lnTo>
                      <a:pt x="48" y="208"/>
                    </a:lnTo>
                    <a:lnTo>
                      <a:pt x="48" y="226"/>
                    </a:lnTo>
                    <a:lnTo>
                      <a:pt x="64" y="226"/>
                    </a:lnTo>
                    <a:lnTo>
                      <a:pt x="36" y="284"/>
                    </a:lnTo>
                    <a:lnTo>
                      <a:pt x="4" y="284"/>
                    </a:lnTo>
                    <a:lnTo>
                      <a:pt x="4" y="310"/>
                    </a:lnTo>
                    <a:lnTo>
                      <a:pt x="26" y="310"/>
                    </a:lnTo>
                    <a:lnTo>
                      <a:pt x="0" y="366"/>
                    </a:lnTo>
                    <a:lnTo>
                      <a:pt x="118" y="366"/>
                    </a:lnTo>
                    <a:lnTo>
                      <a:pt x="238" y="366"/>
                    </a:lnTo>
                    <a:lnTo>
                      <a:pt x="210" y="310"/>
                    </a:lnTo>
                    <a:lnTo>
                      <a:pt x="210" y="310"/>
                    </a:lnTo>
                    <a:close/>
                    <a:moveTo>
                      <a:pt x="118" y="48"/>
                    </a:moveTo>
                    <a:lnTo>
                      <a:pt x="118" y="50"/>
                    </a:lnTo>
                    <a:lnTo>
                      <a:pt x="144" y="208"/>
                    </a:lnTo>
                    <a:lnTo>
                      <a:pt x="118" y="208"/>
                    </a:lnTo>
                    <a:lnTo>
                      <a:pt x="92" y="208"/>
                    </a:lnTo>
                    <a:lnTo>
                      <a:pt x="118" y="48"/>
                    </a:lnTo>
                    <a:lnTo>
                      <a:pt x="118" y="48"/>
                    </a:lnTo>
                    <a:close/>
                    <a:moveTo>
                      <a:pt x="90" y="230"/>
                    </a:moveTo>
                    <a:lnTo>
                      <a:pt x="118" y="230"/>
                    </a:lnTo>
                    <a:lnTo>
                      <a:pt x="148" y="230"/>
                    </a:lnTo>
                    <a:lnTo>
                      <a:pt x="172" y="284"/>
                    </a:lnTo>
                    <a:lnTo>
                      <a:pt x="118" y="284"/>
                    </a:lnTo>
                    <a:lnTo>
                      <a:pt x="64" y="284"/>
                    </a:lnTo>
                    <a:lnTo>
                      <a:pt x="90" y="230"/>
                    </a:lnTo>
                    <a:lnTo>
                      <a:pt x="90" y="230"/>
                    </a:lnTo>
                    <a:close/>
                    <a:moveTo>
                      <a:pt x="118" y="362"/>
                    </a:moveTo>
                    <a:lnTo>
                      <a:pt x="34" y="362"/>
                    </a:lnTo>
                    <a:lnTo>
                      <a:pt x="34" y="360"/>
                    </a:lnTo>
                    <a:lnTo>
                      <a:pt x="36" y="356"/>
                    </a:lnTo>
                    <a:lnTo>
                      <a:pt x="38" y="354"/>
                    </a:lnTo>
                    <a:lnTo>
                      <a:pt x="42" y="350"/>
                    </a:lnTo>
                    <a:lnTo>
                      <a:pt x="44" y="346"/>
                    </a:lnTo>
                    <a:lnTo>
                      <a:pt x="48" y="342"/>
                    </a:lnTo>
                    <a:lnTo>
                      <a:pt x="54" y="338"/>
                    </a:lnTo>
                    <a:lnTo>
                      <a:pt x="60" y="334"/>
                    </a:lnTo>
                    <a:lnTo>
                      <a:pt x="66" y="330"/>
                    </a:lnTo>
                    <a:lnTo>
                      <a:pt x="74" y="328"/>
                    </a:lnTo>
                    <a:lnTo>
                      <a:pt x="84" y="326"/>
                    </a:lnTo>
                    <a:lnTo>
                      <a:pt x="88" y="324"/>
                    </a:lnTo>
                    <a:lnTo>
                      <a:pt x="94" y="324"/>
                    </a:lnTo>
                    <a:lnTo>
                      <a:pt x="100" y="322"/>
                    </a:lnTo>
                    <a:lnTo>
                      <a:pt x="106" y="322"/>
                    </a:lnTo>
                    <a:lnTo>
                      <a:pt x="112" y="322"/>
                    </a:lnTo>
                    <a:lnTo>
                      <a:pt x="118" y="322"/>
                    </a:lnTo>
                    <a:lnTo>
                      <a:pt x="126" y="322"/>
                    </a:lnTo>
                    <a:lnTo>
                      <a:pt x="132" y="322"/>
                    </a:lnTo>
                    <a:lnTo>
                      <a:pt x="138" y="322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54" y="326"/>
                    </a:lnTo>
                    <a:lnTo>
                      <a:pt x="162" y="328"/>
                    </a:lnTo>
                    <a:lnTo>
                      <a:pt x="170" y="330"/>
                    </a:lnTo>
                    <a:lnTo>
                      <a:pt x="178" y="334"/>
                    </a:lnTo>
                    <a:lnTo>
                      <a:pt x="184" y="338"/>
                    </a:lnTo>
                    <a:lnTo>
                      <a:pt x="188" y="342"/>
                    </a:lnTo>
                    <a:lnTo>
                      <a:pt x="192" y="346"/>
                    </a:lnTo>
                    <a:lnTo>
                      <a:pt x="196" y="350"/>
                    </a:lnTo>
                    <a:lnTo>
                      <a:pt x="200" y="356"/>
                    </a:lnTo>
                    <a:lnTo>
                      <a:pt x="202" y="360"/>
                    </a:lnTo>
                    <a:lnTo>
                      <a:pt x="204" y="362"/>
                    </a:lnTo>
                    <a:lnTo>
                      <a:pt x="118" y="362"/>
                    </a:lnTo>
                    <a:lnTo>
                      <a:pt x="118" y="362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04" name="Freeform 74"/>
              <p:cNvSpPr>
                <a:spLocks noChangeAspect="1"/>
              </p:cNvSpPr>
              <p:nvPr/>
            </p:nvSpPr>
            <p:spPr bwMode="auto">
              <a:xfrm>
                <a:off x="2319" y="1314"/>
                <a:ext cx="20" cy="104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9" y="4"/>
                  </a:cxn>
                  <a:cxn ang="0">
                    <a:pos x="8" y="8"/>
                  </a:cxn>
                  <a:cxn ang="0">
                    <a:pos x="5" y="17"/>
                  </a:cxn>
                  <a:cxn ang="0">
                    <a:pos x="4" y="26"/>
                  </a:cxn>
                  <a:cxn ang="0">
                    <a:pos x="5" y="34"/>
                  </a:cxn>
                  <a:cxn ang="0">
                    <a:pos x="7" y="42"/>
                  </a:cxn>
                  <a:cxn ang="0">
                    <a:pos x="8" y="47"/>
                  </a:cxn>
                  <a:cxn ang="0">
                    <a:pos x="9" y="50"/>
                  </a:cxn>
                  <a:cxn ang="0">
                    <a:pos x="9" y="51"/>
                  </a:cxn>
                  <a:cxn ang="0">
                    <a:pos x="8" y="52"/>
                  </a:cxn>
                  <a:cxn ang="0">
                    <a:pos x="7" y="51"/>
                  </a:cxn>
                  <a:cxn ang="0">
                    <a:pos x="5" y="47"/>
                  </a:cxn>
                  <a:cxn ang="0">
                    <a:pos x="1" y="37"/>
                  </a:cxn>
                  <a:cxn ang="0">
                    <a:pos x="0" y="26"/>
                  </a:cxn>
                  <a:cxn ang="0">
                    <a:pos x="1" y="16"/>
                  </a:cxn>
                  <a:cxn ang="0">
                    <a:pos x="4" y="6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0" y="2"/>
                  </a:cxn>
                </a:cxnLst>
                <a:rect l="0" t="0" r="r" b="b"/>
                <a:pathLst>
                  <a:path w="10" h="52">
                    <a:moveTo>
                      <a:pt x="10" y="2"/>
                    </a:moveTo>
                    <a:cubicBezTo>
                      <a:pt x="10" y="2"/>
                      <a:pt x="10" y="3"/>
                      <a:pt x="9" y="4"/>
                    </a:cubicBezTo>
                    <a:cubicBezTo>
                      <a:pt x="8" y="6"/>
                      <a:pt x="8" y="7"/>
                      <a:pt x="8" y="8"/>
                    </a:cubicBezTo>
                    <a:cubicBezTo>
                      <a:pt x="7" y="11"/>
                      <a:pt x="6" y="14"/>
                      <a:pt x="5" y="17"/>
                    </a:cubicBezTo>
                    <a:cubicBezTo>
                      <a:pt x="5" y="20"/>
                      <a:pt x="5" y="23"/>
                      <a:pt x="4" y="26"/>
                    </a:cubicBezTo>
                    <a:cubicBezTo>
                      <a:pt x="4" y="29"/>
                      <a:pt x="5" y="31"/>
                      <a:pt x="5" y="34"/>
                    </a:cubicBezTo>
                    <a:cubicBezTo>
                      <a:pt x="5" y="37"/>
                      <a:pt x="6" y="39"/>
                      <a:pt x="7" y="42"/>
                    </a:cubicBezTo>
                    <a:cubicBezTo>
                      <a:pt x="7" y="43"/>
                      <a:pt x="7" y="45"/>
                      <a:pt x="8" y="47"/>
                    </a:cubicBezTo>
                    <a:cubicBezTo>
                      <a:pt x="9" y="49"/>
                      <a:pt x="9" y="50"/>
                      <a:pt x="9" y="50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0"/>
                      <a:pt x="5" y="49"/>
                      <a:pt x="5" y="47"/>
                    </a:cubicBezTo>
                    <a:cubicBezTo>
                      <a:pt x="3" y="44"/>
                      <a:pt x="2" y="41"/>
                      <a:pt x="1" y="37"/>
                    </a:cubicBezTo>
                    <a:cubicBezTo>
                      <a:pt x="0" y="33"/>
                      <a:pt x="0" y="30"/>
                      <a:pt x="0" y="26"/>
                    </a:cubicBezTo>
                    <a:cubicBezTo>
                      <a:pt x="0" y="22"/>
                      <a:pt x="0" y="19"/>
                      <a:pt x="1" y="16"/>
                    </a:cubicBezTo>
                    <a:cubicBezTo>
                      <a:pt x="2" y="12"/>
                      <a:pt x="3" y="9"/>
                      <a:pt x="4" y="6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8" y="1"/>
                      <a:pt x="8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05" name="Freeform 75"/>
              <p:cNvSpPr>
                <a:spLocks noChangeAspect="1"/>
              </p:cNvSpPr>
              <p:nvPr/>
            </p:nvSpPr>
            <p:spPr bwMode="auto">
              <a:xfrm>
                <a:off x="2361" y="1324"/>
                <a:ext cx="16" cy="8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7" y="4"/>
                  </a:cxn>
                  <a:cxn ang="0">
                    <a:pos x="6" y="7"/>
                  </a:cxn>
                  <a:cxn ang="0">
                    <a:pos x="5" y="14"/>
                  </a:cxn>
                  <a:cxn ang="0">
                    <a:pos x="4" y="21"/>
                  </a:cxn>
                  <a:cxn ang="0">
                    <a:pos x="4" y="27"/>
                  </a:cxn>
                  <a:cxn ang="0">
                    <a:pos x="6" y="33"/>
                  </a:cxn>
                  <a:cxn ang="0">
                    <a:pos x="7" y="37"/>
                  </a:cxn>
                  <a:cxn ang="0">
                    <a:pos x="8" y="40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6" y="40"/>
                  </a:cxn>
                  <a:cxn ang="0">
                    <a:pos x="4" y="38"/>
                  </a:cxn>
                  <a:cxn ang="0">
                    <a:pos x="1" y="30"/>
                  </a:cxn>
                  <a:cxn ang="0">
                    <a:pos x="0" y="21"/>
                  </a:cxn>
                  <a:cxn ang="0">
                    <a:pos x="1" y="13"/>
                  </a:cxn>
                  <a:cxn ang="0">
                    <a:pos x="4" y="5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8" y="2"/>
                  </a:cxn>
                </a:cxnLst>
                <a:rect l="0" t="0" r="r" b="b"/>
                <a:pathLst>
                  <a:path w="8" h="41">
                    <a:moveTo>
                      <a:pt x="8" y="2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7" y="5"/>
                      <a:pt x="7" y="6"/>
                      <a:pt x="6" y="7"/>
                    </a:cubicBezTo>
                    <a:cubicBezTo>
                      <a:pt x="6" y="9"/>
                      <a:pt x="5" y="12"/>
                      <a:pt x="5" y="14"/>
                    </a:cubicBezTo>
                    <a:cubicBezTo>
                      <a:pt x="4" y="16"/>
                      <a:pt x="4" y="18"/>
                      <a:pt x="4" y="21"/>
                    </a:cubicBezTo>
                    <a:cubicBezTo>
                      <a:pt x="4" y="23"/>
                      <a:pt x="4" y="25"/>
                      <a:pt x="4" y="27"/>
                    </a:cubicBezTo>
                    <a:cubicBezTo>
                      <a:pt x="5" y="29"/>
                      <a:pt x="5" y="31"/>
                      <a:pt x="6" y="33"/>
                    </a:cubicBezTo>
                    <a:cubicBezTo>
                      <a:pt x="6" y="34"/>
                      <a:pt x="6" y="36"/>
                      <a:pt x="7" y="37"/>
                    </a:cubicBezTo>
                    <a:cubicBezTo>
                      <a:pt x="7" y="39"/>
                      <a:pt x="8" y="40"/>
                      <a:pt x="8" y="40"/>
                    </a:cubicBezTo>
                    <a:cubicBezTo>
                      <a:pt x="8" y="40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6" y="41"/>
                      <a:pt x="6" y="40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3" y="35"/>
                      <a:pt x="2" y="32"/>
                      <a:pt x="1" y="30"/>
                    </a:cubicBezTo>
                    <a:cubicBezTo>
                      <a:pt x="0" y="27"/>
                      <a:pt x="0" y="24"/>
                      <a:pt x="0" y="21"/>
                    </a:cubicBezTo>
                    <a:cubicBezTo>
                      <a:pt x="0" y="18"/>
                      <a:pt x="0" y="15"/>
                      <a:pt x="1" y="13"/>
                    </a:cubicBezTo>
                    <a:cubicBezTo>
                      <a:pt x="2" y="10"/>
                      <a:pt x="3" y="8"/>
                      <a:pt x="4" y="5"/>
                    </a:cubicBezTo>
                    <a:cubicBezTo>
                      <a:pt x="4" y="4"/>
                      <a:pt x="5" y="2"/>
                      <a:pt x="6" y="2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06" name="Freeform 76"/>
              <p:cNvSpPr>
                <a:spLocks noChangeAspect="1"/>
              </p:cNvSpPr>
              <p:nvPr/>
            </p:nvSpPr>
            <p:spPr bwMode="auto">
              <a:xfrm>
                <a:off x="2403" y="1336"/>
                <a:ext cx="12" cy="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5" y="4"/>
                  </a:cxn>
                  <a:cxn ang="0">
                    <a:pos x="3" y="10"/>
                  </a:cxn>
                  <a:cxn ang="0">
                    <a:pos x="3" y="15"/>
                  </a:cxn>
                  <a:cxn ang="0">
                    <a:pos x="3" y="20"/>
                  </a:cxn>
                  <a:cxn ang="0">
                    <a:pos x="4" y="25"/>
                  </a:cxn>
                  <a:cxn ang="0">
                    <a:pos x="5" y="28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5" y="31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1" y="22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1"/>
                  </a:cxn>
                </a:cxnLst>
                <a:rect l="0" t="0" r="r" b="b"/>
                <a:pathLst>
                  <a:path w="6" h="31">
                    <a:moveTo>
                      <a:pt x="6" y="1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6"/>
                      <a:pt x="4" y="8"/>
                      <a:pt x="3" y="10"/>
                    </a:cubicBezTo>
                    <a:cubicBezTo>
                      <a:pt x="3" y="12"/>
                      <a:pt x="3" y="13"/>
                      <a:pt x="3" y="15"/>
                    </a:cubicBezTo>
                    <a:cubicBezTo>
                      <a:pt x="3" y="17"/>
                      <a:pt x="3" y="18"/>
                      <a:pt x="3" y="20"/>
                    </a:cubicBezTo>
                    <a:cubicBezTo>
                      <a:pt x="4" y="22"/>
                      <a:pt x="4" y="23"/>
                      <a:pt x="4" y="25"/>
                    </a:cubicBezTo>
                    <a:cubicBezTo>
                      <a:pt x="5" y="25"/>
                      <a:pt x="5" y="26"/>
                      <a:pt x="5" y="28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0"/>
                      <a:pt x="4" y="30"/>
                    </a:cubicBezTo>
                    <a:cubicBezTo>
                      <a:pt x="4" y="30"/>
                      <a:pt x="4" y="29"/>
                      <a:pt x="3" y="28"/>
                    </a:cubicBezTo>
                    <a:cubicBezTo>
                      <a:pt x="2" y="26"/>
                      <a:pt x="1" y="24"/>
                      <a:pt x="1" y="22"/>
                    </a:cubicBezTo>
                    <a:cubicBezTo>
                      <a:pt x="0" y="20"/>
                      <a:pt x="0" y="17"/>
                      <a:pt x="0" y="15"/>
                    </a:cubicBezTo>
                    <a:cubicBezTo>
                      <a:pt x="0" y="13"/>
                      <a:pt x="0" y="11"/>
                      <a:pt x="1" y="9"/>
                    </a:cubicBezTo>
                    <a:cubicBezTo>
                      <a:pt x="1" y="7"/>
                      <a:pt x="2" y="5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07" name="Freeform 77"/>
              <p:cNvSpPr>
                <a:spLocks noChangeAspect="1"/>
              </p:cNvSpPr>
              <p:nvPr/>
            </p:nvSpPr>
            <p:spPr bwMode="auto">
              <a:xfrm>
                <a:off x="2591" y="1314"/>
                <a:ext cx="22" cy="10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3" y="8"/>
                  </a:cxn>
                  <a:cxn ang="0">
                    <a:pos x="5" y="17"/>
                  </a:cxn>
                  <a:cxn ang="0">
                    <a:pos x="6" y="26"/>
                  </a:cxn>
                  <a:cxn ang="0">
                    <a:pos x="5" y="34"/>
                  </a:cxn>
                  <a:cxn ang="0">
                    <a:pos x="4" y="42"/>
                  </a:cxn>
                  <a:cxn ang="0">
                    <a:pos x="2" y="47"/>
                  </a:cxn>
                  <a:cxn ang="0">
                    <a:pos x="1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1"/>
                  </a:cxn>
                  <a:cxn ang="0">
                    <a:pos x="6" y="47"/>
                  </a:cxn>
                  <a:cxn ang="0">
                    <a:pos x="9" y="37"/>
                  </a:cxn>
                  <a:cxn ang="0">
                    <a:pos x="10" y="26"/>
                  </a:cxn>
                  <a:cxn ang="0">
                    <a:pos x="9" y="16"/>
                  </a:cxn>
                  <a:cxn ang="0">
                    <a:pos x="6" y="6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11" h="52">
                    <a:moveTo>
                      <a:pt x="0" y="2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2" y="6"/>
                      <a:pt x="2" y="7"/>
                      <a:pt x="3" y="8"/>
                    </a:cubicBezTo>
                    <a:cubicBezTo>
                      <a:pt x="4" y="11"/>
                      <a:pt x="4" y="14"/>
                      <a:pt x="5" y="17"/>
                    </a:cubicBezTo>
                    <a:cubicBezTo>
                      <a:pt x="5" y="20"/>
                      <a:pt x="6" y="23"/>
                      <a:pt x="6" y="26"/>
                    </a:cubicBezTo>
                    <a:cubicBezTo>
                      <a:pt x="6" y="29"/>
                      <a:pt x="6" y="31"/>
                      <a:pt x="5" y="34"/>
                    </a:cubicBezTo>
                    <a:cubicBezTo>
                      <a:pt x="5" y="37"/>
                      <a:pt x="4" y="39"/>
                      <a:pt x="4" y="42"/>
                    </a:cubicBezTo>
                    <a:cubicBezTo>
                      <a:pt x="3" y="43"/>
                      <a:pt x="3" y="45"/>
                      <a:pt x="2" y="47"/>
                    </a:cubicBezTo>
                    <a:cubicBezTo>
                      <a:pt x="1" y="49"/>
                      <a:pt x="1" y="50"/>
                      <a:pt x="1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3" y="51"/>
                      <a:pt x="4" y="51"/>
                    </a:cubicBezTo>
                    <a:cubicBezTo>
                      <a:pt x="4" y="50"/>
                      <a:pt x="5" y="49"/>
                      <a:pt x="6" y="47"/>
                    </a:cubicBezTo>
                    <a:cubicBezTo>
                      <a:pt x="7" y="44"/>
                      <a:pt x="9" y="41"/>
                      <a:pt x="9" y="37"/>
                    </a:cubicBezTo>
                    <a:cubicBezTo>
                      <a:pt x="10" y="33"/>
                      <a:pt x="11" y="30"/>
                      <a:pt x="10" y="26"/>
                    </a:cubicBezTo>
                    <a:cubicBezTo>
                      <a:pt x="10" y="22"/>
                      <a:pt x="10" y="19"/>
                      <a:pt x="9" y="16"/>
                    </a:cubicBezTo>
                    <a:cubicBezTo>
                      <a:pt x="9" y="12"/>
                      <a:pt x="7" y="9"/>
                      <a:pt x="6" y="6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Freeform 78"/>
              <p:cNvSpPr>
                <a:spLocks noChangeAspect="1"/>
              </p:cNvSpPr>
              <p:nvPr/>
            </p:nvSpPr>
            <p:spPr bwMode="auto">
              <a:xfrm>
                <a:off x="2553" y="1324"/>
                <a:ext cx="16" cy="8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4"/>
                  </a:cxn>
                  <a:cxn ang="0">
                    <a:pos x="4" y="21"/>
                  </a:cxn>
                  <a:cxn ang="0">
                    <a:pos x="4" y="27"/>
                  </a:cxn>
                  <a:cxn ang="0">
                    <a:pos x="3" y="33"/>
                  </a:cxn>
                  <a:cxn ang="0">
                    <a:pos x="1" y="37"/>
                  </a:cxn>
                  <a:cxn ang="0">
                    <a:pos x="1" y="4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3" y="40"/>
                  </a:cxn>
                  <a:cxn ang="0">
                    <a:pos x="4" y="38"/>
                  </a:cxn>
                  <a:cxn ang="0">
                    <a:pos x="7" y="30"/>
                  </a:cxn>
                  <a:cxn ang="0">
                    <a:pos x="8" y="21"/>
                  </a:cxn>
                  <a:cxn ang="0">
                    <a:pos x="7" y="13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8" h="41">
                    <a:moveTo>
                      <a:pt x="0" y="2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3" y="9"/>
                      <a:pt x="3" y="12"/>
                      <a:pt x="4" y="14"/>
                    </a:cubicBezTo>
                    <a:cubicBezTo>
                      <a:pt x="4" y="16"/>
                      <a:pt x="4" y="18"/>
                      <a:pt x="4" y="21"/>
                    </a:cubicBezTo>
                    <a:cubicBezTo>
                      <a:pt x="4" y="23"/>
                      <a:pt x="4" y="25"/>
                      <a:pt x="4" y="27"/>
                    </a:cubicBezTo>
                    <a:cubicBezTo>
                      <a:pt x="4" y="29"/>
                      <a:pt x="3" y="31"/>
                      <a:pt x="3" y="33"/>
                    </a:cubicBezTo>
                    <a:cubicBezTo>
                      <a:pt x="2" y="34"/>
                      <a:pt x="2" y="36"/>
                      <a:pt x="1" y="37"/>
                    </a:cubicBezTo>
                    <a:cubicBezTo>
                      <a:pt x="1" y="39"/>
                      <a:pt x="1" y="40"/>
                      <a:pt x="1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1"/>
                      <a:pt x="2" y="41"/>
                      <a:pt x="3" y="40"/>
                    </a:cubicBezTo>
                    <a:cubicBezTo>
                      <a:pt x="3" y="40"/>
                      <a:pt x="4" y="39"/>
                      <a:pt x="4" y="38"/>
                    </a:cubicBezTo>
                    <a:cubicBezTo>
                      <a:pt x="6" y="35"/>
                      <a:pt x="7" y="32"/>
                      <a:pt x="7" y="30"/>
                    </a:cubicBezTo>
                    <a:cubicBezTo>
                      <a:pt x="8" y="27"/>
                      <a:pt x="8" y="24"/>
                      <a:pt x="8" y="21"/>
                    </a:cubicBezTo>
                    <a:cubicBezTo>
                      <a:pt x="8" y="18"/>
                      <a:pt x="8" y="15"/>
                      <a:pt x="7" y="13"/>
                    </a:cubicBezTo>
                    <a:cubicBezTo>
                      <a:pt x="7" y="10"/>
                      <a:pt x="6" y="8"/>
                      <a:pt x="5" y="5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109" name="Freeform 79"/>
              <p:cNvSpPr>
                <a:spLocks noChangeAspect="1"/>
              </p:cNvSpPr>
              <p:nvPr/>
            </p:nvSpPr>
            <p:spPr bwMode="auto">
              <a:xfrm>
                <a:off x="2515" y="1336"/>
                <a:ext cx="12" cy="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10"/>
                  </a:cxn>
                  <a:cxn ang="0">
                    <a:pos x="3" y="15"/>
                  </a:cxn>
                  <a:cxn ang="0">
                    <a:pos x="3" y="20"/>
                  </a:cxn>
                  <a:cxn ang="0">
                    <a:pos x="2" y="25"/>
                  </a:cxn>
                  <a:cxn ang="0">
                    <a:pos x="1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2" y="30"/>
                  </a:cxn>
                  <a:cxn ang="0">
                    <a:pos x="3" y="28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6" y="9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31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6"/>
                      <a:pt x="2" y="8"/>
                      <a:pt x="3" y="10"/>
                    </a:cubicBezTo>
                    <a:cubicBezTo>
                      <a:pt x="3" y="12"/>
                      <a:pt x="3" y="13"/>
                      <a:pt x="3" y="15"/>
                    </a:cubicBezTo>
                    <a:cubicBezTo>
                      <a:pt x="3" y="17"/>
                      <a:pt x="3" y="18"/>
                      <a:pt x="3" y="20"/>
                    </a:cubicBezTo>
                    <a:cubicBezTo>
                      <a:pt x="3" y="22"/>
                      <a:pt x="2" y="23"/>
                      <a:pt x="2" y="25"/>
                    </a:cubicBezTo>
                    <a:cubicBezTo>
                      <a:pt x="2" y="25"/>
                      <a:pt x="1" y="26"/>
                      <a:pt x="1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0"/>
                      <a:pt x="2" y="30"/>
                    </a:cubicBezTo>
                    <a:cubicBezTo>
                      <a:pt x="2" y="30"/>
                      <a:pt x="3" y="29"/>
                      <a:pt x="3" y="28"/>
                    </a:cubicBezTo>
                    <a:cubicBezTo>
                      <a:pt x="4" y="26"/>
                      <a:pt x="5" y="24"/>
                      <a:pt x="6" y="22"/>
                    </a:cubicBezTo>
                    <a:cubicBezTo>
                      <a:pt x="6" y="20"/>
                      <a:pt x="6" y="17"/>
                      <a:pt x="6" y="15"/>
                    </a:cubicBezTo>
                    <a:cubicBezTo>
                      <a:pt x="6" y="13"/>
                      <a:pt x="6" y="11"/>
                      <a:pt x="6" y="9"/>
                    </a:cubicBezTo>
                    <a:cubicBezTo>
                      <a:pt x="5" y="7"/>
                      <a:pt x="4" y="5"/>
                      <a:pt x="3" y="3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34" name="Group 29"/>
            <p:cNvGrpSpPr>
              <a:grpSpLocks noChangeAspect="1"/>
            </p:cNvGrpSpPr>
            <p:nvPr/>
          </p:nvGrpSpPr>
          <p:grpSpPr bwMode="auto">
            <a:xfrm>
              <a:off x="4660085" y="219151"/>
              <a:ext cx="332098" cy="400050"/>
              <a:chOff x="2227" y="1314"/>
              <a:chExt cx="455" cy="563"/>
            </a:xfrm>
          </p:grpSpPr>
          <p:sp>
            <p:nvSpPr>
              <p:cNvPr id="61" name="Freeform 30"/>
              <p:cNvSpPr>
                <a:spLocks noChangeAspect="1"/>
              </p:cNvSpPr>
              <p:nvPr/>
            </p:nvSpPr>
            <p:spPr bwMode="auto">
              <a:xfrm>
                <a:off x="2487" y="1738"/>
                <a:ext cx="130" cy="16"/>
              </a:xfrm>
              <a:custGeom>
                <a:avLst/>
                <a:gdLst/>
                <a:ahLst/>
                <a:cxnLst>
                  <a:cxn ang="0">
                    <a:pos x="13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6"/>
                  </a:cxn>
                  <a:cxn ang="0">
                    <a:pos x="130" y="16"/>
                  </a:cxn>
                </a:cxnLst>
                <a:rect l="0" t="0" r="r" b="b"/>
                <a:pathLst>
                  <a:path w="130" h="16">
                    <a:moveTo>
                      <a:pt x="13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6"/>
                    </a:lnTo>
                    <a:lnTo>
                      <a:pt x="130" y="16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62" name="Freeform 31"/>
              <p:cNvSpPr>
                <a:spLocks noChangeAspect="1"/>
              </p:cNvSpPr>
              <p:nvPr/>
            </p:nvSpPr>
            <p:spPr bwMode="auto">
              <a:xfrm>
                <a:off x="2617" y="1682"/>
                <a:ext cx="65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5" y="16"/>
                  </a:cxn>
                  <a:cxn ang="0">
                    <a:pos x="65" y="0"/>
                  </a:cxn>
                  <a:cxn ang="0">
                    <a:pos x="0" y="56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65" h="72">
                    <a:moveTo>
                      <a:pt x="0" y="72"/>
                    </a:moveTo>
                    <a:lnTo>
                      <a:pt x="65" y="16"/>
                    </a:lnTo>
                    <a:lnTo>
                      <a:pt x="65" y="0"/>
                    </a:lnTo>
                    <a:lnTo>
                      <a:pt x="0" y="56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63" name="Freeform 32"/>
              <p:cNvSpPr>
                <a:spLocks noChangeAspect="1"/>
              </p:cNvSpPr>
              <p:nvPr/>
            </p:nvSpPr>
            <p:spPr bwMode="auto">
              <a:xfrm>
                <a:off x="2423" y="1682"/>
                <a:ext cx="64" cy="72"/>
              </a:xfrm>
              <a:custGeom>
                <a:avLst/>
                <a:gdLst/>
                <a:ahLst/>
                <a:cxnLst>
                  <a:cxn ang="0">
                    <a:pos x="64" y="72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64" y="56"/>
                  </a:cxn>
                  <a:cxn ang="0">
                    <a:pos x="64" y="72"/>
                  </a:cxn>
                  <a:cxn ang="0">
                    <a:pos x="64" y="72"/>
                  </a:cxn>
                </a:cxnLst>
                <a:rect l="0" t="0" r="r" b="b"/>
                <a:pathLst>
                  <a:path w="64" h="72">
                    <a:moveTo>
                      <a:pt x="64" y="7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64" y="56"/>
                    </a:lnTo>
                    <a:lnTo>
                      <a:pt x="64" y="72"/>
                    </a:lnTo>
                    <a:lnTo>
                      <a:pt x="64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64" name="Freeform 33"/>
              <p:cNvSpPr>
                <a:spLocks noChangeAspect="1"/>
              </p:cNvSpPr>
              <p:nvPr/>
            </p:nvSpPr>
            <p:spPr bwMode="auto">
              <a:xfrm>
                <a:off x="2423" y="1628"/>
                <a:ext cx="259" cy="110"/>
              </a:xfrm>
              <a:custGeom>
                <a:avLst/>
                <a:gdLst/>
                <a:ahLst/>
                <a:cxnLst>
                  <a:cxn ang="0">
                    <a:pos x="259" y="54"/>
                  </a:cxn>
                  <a:cxn ang="0">
                    <a:pos x="227" y="82"/>
                  </a:cxn>
                  <a:cxn ang="0">
                    <a:pos x="194" y="110"/>
                  </a:cxn>
                  <a:cxn ang="0">
                    <a:pos x="130" y="110"/>
                  </a:cxn>
                  <a:cxn ang="0">
                    <a:pos x="64" y="110"/>
                  </a:cxn>
                  <a:cxn ang="0">
                    <a:pos x="32" y="82"/>
                  </a:cxn>
                  <a:cxn ang="0">
                    <a:pos x="0" y="54"/>
                  </a:cxn>
                  <a:cxn ang="0">
                    <a:pos x="32" y="26"/>
                  </a:cxn>
                  <a:cxn ang="0">
                    <a:pos x="64" y="0"/>
                  </a:cxn>
                  <a:cxn ang="0">
                    <a:pos x="130" y="0"/>
                  </a:cxn>
                  <a:cxn ang="0">
                    <a:pos x="194" y="0"/>
                  </a:cxn>
                  <a:cxn ang="0">
                    <a:pos x="227" y="26"/>
                  </a:cxn>
                  <a:cxn ang="0">
                    <a:pos x="259" y="54"/>
                  </a:cxn>
                  <a:cxn ang="0">
                    <a:pos x="259" y="54"/>
                  </a:cxn>
                </a:cxnLst>
                <a:rect l="0" t="0" r="r" b="b"/>
                <a:pathLst>
                  <a:path w="259" h="110">
                    <a:moveTo>
                      <a:pt x="259" y="54"/>
                    </a:moveTo>
                    <a:lnTo>
                      <a:pt x="227" y="82"/>
                    </a:lnTo>
                    <a:lnTo>
                      <a:pt x="194" y="110"/>
                    </a:lnTo>
                    <a:lnTo>
                      <a:pt x="130" y="110"/>
                    </a:lnTo>
                    <a:lnTo>
                      <a:pt x="64" y="110"/>
                    </a:lnTo>
                    <a:lnTo>
                      <a:pt x="32" y="82"/>
                    </a:lnTo>
                    <a:lnTo>
                      <a:pt x="0" y="54"/>
                    </a:lnTo>
                    <a:lnTo>
                      <a:pt x="32" y="26"/>
                    </a:lnTo>
                    <a:lnTo>
                      <a:pt x="64" y="0"/>
                    </a:lnTo>
                    <a:lnTo>
                      <a:pt x="130" y="0"/>
                    </a:lnTo>
                    <a:lnTo>
                      <a:pt x="194" y="0"/>
                    </a:lnTo>
                    <a:lnTo>
                      <a:pt x="227" y="26"/>
                    </a:lnTo>
                    <a:lnTo>
                      <a:pt x="259" y="54"/>
                    </a:lnTo>
                    <a:lnTo>
                      <a:pt x="259" y="54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65" name="Freeform 34"/>
              <p:cNvSpPr>
                <a:spLocks noChangeAspect="1"/>
              </p:cNvSpPr>
              <p:nvPr/>
            </p:nvSpPr>
            <p:spPr bwMode="auto">
              <a:xfrm>
                <a:off x="2291" y="1798"/>
                <a:ext cx="130" cy="18"/>
              </a:xfrm>
              <a:custGeom>
                <a:avLst/>
                <a:gdLst/>
                <a:ahLst/>
                <a:cxnLst>
                  <a:cxn ang="0">
                    <a:pos x="130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8"/>
                  </a:cxn>
                  <a:cxn ang="0">
                    <a:pos x="130" y="18"/>
                  </a:cxn>
                </a:cxnLst>
                <a:rect l="0" t="0" r="r" b="b"/>
                <a:pathLst>
                  <a:path w="130" h="18">
                    <a:moveTo>
                      <a:pt x="13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8"/>
                    </a:lnTo>
                    <a:lnTo>
                      <a:pt x="130" y="18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66" name="Freeform 35"/>
              <p:cNvSpPr>
                <a:spLocks noChangeAspect="1"/>
              </p:cNvSpPr>
              <p:nvPr/>
            </p:nvSpPr>
            <p:spPr bwMode="auto">
              <a:xfrm>
                <a:off x="2421" y="1744"/>
                <a:ext cx="64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16"/>
                  </a:cxn>
                  <a:cxn ang="0">
                    <a:pos x="64" y="0"/>
                  </a:cxn>
                  <a:cxn ang="0">
                    <a:pos x="0" y="54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64" h="72">
                    <a:moveTo>
                      <a:pt x="0" y="72"/>
                    </a:moveTo>
                    <a:lnTo>
                      <a:pt x="64" y="16"/>
                    </a:lnTo>
                    <a:lnTo>
                      <a:pt x="64" y="0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67" name="Freeform 36"/>
              <p:cNvSpPr>
                <a:spLocks noChangeAspect="1"/>
              </p:cNvSpPr>
              <p:nvPr/>
            </p:nvSpPr>
            <p:spPr bwMode="auto">
              <a:xfrm>
                <a:off x="2227" y="1744"/>
                <a:ext cx="64" cy="72"/>
              </a:xfrm>
              <a:custGeom>
                <a:avLst/>
                <a:gdLst/>
                <a:ahLst/>
                <a:cxnLst>
                  <a:cxn ang="0">
                    <a:pos x="64" y="72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64" y="54"/>
                  </a:cxn>
                  <a:cxn ang="0">
                    <a:pos x="64" y="72"/>
                  </a:cxn>
                  <a:cxn ang="0">
                    <a:pos x="64" y="72"/>
                  </a:cxn>
                </a:cxnLst>
                <a:rect l="0" t="0" r="r" b="b"/>
                <a:pathLst>
                  <a:path w="64" h="72">
                    <a:moveTo>
                      <a:pt x="64" y="7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64" y="54"/>
                    </a:lnTo>
                    <a:lnTo>
                      <a:pt x="64" y="72"/>
                    </a:lnTo>
                    <a:lnTo>
                      <a:pt x="64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68" name="Freeform 37"/>
              <p:cNvSpPr>
                <a:spLocks noChangeAspect="1"/>
              </p:cNvSpPr>
              <p:nvPr/>
            </p:nvSpPr>
            <p:spPr bwMode="auto">
              <a:xfrm>
                <a:off x="2227" y="1688"/>
                <a:ext cx="258" cy="110"/>
              </a:xfrm>
              <a:custGeom>
                <a:avLst/>
                <a:gdLst/>
                <a:ahLst/>
                <a:cxnLst>
                  <a:cxn ang="0">
                    <a:pos x="258" y="56"/>
                  </a:cxn>
                  <a:cxn ang="0">
                    <a:pos x="226" y="84"/>
                  </a:cxn>
                  <a:cxn ang="0">
                    <a:pos x="194" y="110"/>
                  </a:cxn>
                  <a:cxn ang="0">
                    <a:pos x="128" y="110"/>
                  </a:cxn>
                  <a:cxn ang="0">
                    <a:pos x="64" y="110"/>
                  </a:cxn>
                  <a:cxn ang="0">
                    <a:pos x="32" y="84"/>
                  </a:cxn>
                  <a:cxn ang="0">
                    <a:pos x="0" y="56"/>
                  </a:cxn>
                  <a:cxn ang="0">
                    <a:pos x="32" y="28"/>
                  </a:cxn>
                  <a:cxn ang="0">
                    <a:pos x="64" y="0"/>
                  </a:cxn>
                  <a:cxn ang="0">
                    <a:pos x="128" y="0"/>
                  </a:cxn>
                  <a:cxn ang="0">
                    <a:pos x="194" y="0"/>
                  </a:cxn>
                  <a:cxn ang="0">
                    <a:pos x="226" y="28"/>
                  </a:cxn>
                  <a:cxn ang="0">
                    <a:pos x="258" y="56"/>
                  </a:cxn>
                  <a:cxn ang="0">
                    <a:pos x="258" y="56"/>
                  </a:cxn>
                </a:cxnLst>
                <a:rect l="0" t="0" r="r" b="b"/>
                <a:pathLst>
                  <a:path w="258" h="110">
                    <a:moveTo>
                      <a:pt x="258" y="56"/>
                    </a:moveTo>
                    <a:lnTo>
                      <a:pt x="226" y="84"/>
                    </a:lnTo>
                    <a:lnTo>
                      <a:pt x="194" y="110"/>
                    </a:lnTo>
                    <a:lnTo>
                      <a:pt x="128" y="110"/>
                    </a:lnTo>
                    <a:lnTo>
                      <a:pt x="64" y="110"/>
                    </a:lnTo>
                    <a:lnTo>
                      <a:pt x="32" y="84"/>
                    </a:lnTo>
                    <a:lnTo>
                      <a:pt x="0" y="56"/>
                    </a:lnTo>
                    <a:lnTo>
                      <a:pt x="32" y="28"/>
                    </a:lnTo>
                    <a:lnTo>
                      <a:pt x="64" y="0"/>
                    </a:lnTo>
                    <a:lnTo>
                      <a:pt x="128" y="0"/>
                    </a:lnTo>
                    <a:lnTo>
                      <a:pt x="194" y="0"/>
                    </a:lnTo>
                    <a:lnTo>
                      <a:pt x="226" y="28"/>
                    </a:lnTo>
                    <a:lnTo>
                      <a:pt x="258" y="56"/>
                    </a:lnTo>
                    <a:lnTo>
                      <a:pt x="258" y="56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69" name="Freeform 38"/>
              <p:cNvSpPr>
                <a:spLocks noChangeAspect="1"/>
              </p:cNvSpPr>
              <p:nvPr/>
            </p:nvSpPr>
            <p:spPr bwMode="auto">
              <a:xfrm>
                <a:off x="2487" y="1861"/>
                <a:ext cx="130" cy="16"/>
              </a:xfrm>
              <a:custGeom>
                <a:avLst/>
                <a:gdLst/>
                <a:ahLst/>
                <a:cxnLst>
                  <a:cxn ang="0">
                    <a:pos x="13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6"/>
                  </a:cxn>
                  <a:cxn ang="0">
                    <a:pos x="130" y="16"/>
                  </a:cxn>
                </a:cxnLst>
                <a:rect l="0" t="0" r="r" b="b"/>
                <a:pathLst>
                  <a:path w="130" h="16">
                    <a:moveTo>
                      <a:pt x="13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6"/>
                    </a:lnTo>
                    <a:lnTo>
                      <a:pt x="130" y="16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70" name="Freeform 39"/>
              <p:cNvSpPr>
                <a:spLocks noChangeAspect="1"/>
              </p:cNvSpPr>
              <p:nvPr/>
            </p:nvSpPr>
            <p:spPr bwMode="auto">
              <a:xfrm>
                <a:off x="2617" y="1806"/>
                <a:ext cx="65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65" y="17"/>
                  </a:cxn>
                  <a:cxn ang="0">
                    <a:pos x="65" y="0"/>
                  </a:cxn>
                  <a:cxn ang="0">
                    <a:pos x="0" y="55"/>
                  </a:cxn>
                  <a:cxn ang="0">
                    <a:pos x="0" y="71"/>
                  </a:cxn>
                  <a:cxn ang="0">
                    <a:pos x="0" y="71"/>
                  </a:cxn>
                </a:cxnLst>
                <a:rect l="0" t="0" r="r" b="b"/>
                <a:pathLst>
                  <a:path w="65" h="71">
                    <a:moveTo>
                      <a:pt x="0" y="71"/>
                    </a:moveTo>
                    <a:lnTo>
                      <a:pt x="65" y="17"/>
                    </a:lnTo>
                    <a:lnTo>
                      <a:pt x="65" y="0"/>
                    </a:lnTo>
                    <a:lnTo>
                      <a:pt x="0" y="55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71" name="Freeform 40"/>
              <p:cNvSpPr>
                <a:spLocks noChangeAspect="1"/>
              </p:cNvSpPr>
              <p:nvPr/>
            </p:nvSpPr>
            <p:spPr bwMode="auto">
              <a:xfrm>
                <a:off x="2423" y="1806"/>
                <a:ext cx="64" cy="71"/>
              </a:xfrm>
              <a:custGeom>
                <a:avLst/>
                <a:gdLst/>
                <a:ahLst/>
                <a:cxnLst>
                  <a:cxn ang="0">
                    <a:pos x="64" y="71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64" y="55"/>
                  </a:cxn>
                  <a:cxn ang="0">
                    <a:pos x="64" y="71"/>
                  </a:cxn>
                  <a:cxn ang="0">
                    <a:pos x="64" y="71"/>
                  </a:cxn>
                </a:cxnLst>
                <a:rect l="0" t="0" r="r" b="b"/>
                <a:pathLst>
                  <a:path w="64" h="71">
                    <a:moveTo>
                      <a:pt x="64" y="71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64" y="55"/>
                    </a:lnTo>
                    <a:lnTo>
                      <a:pt x="64" y="71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72" name="Freeform 41"/>
              <p:cNvSpPr>
                <a:spLocks noChangeAspect="1"/>
              </p:cNvSpPr>
              <p:nvPr/>
            </p:nvSpPr>
            <p:spPr bwMode="auto">
              <a:xfrm>
                <a:off x="2423" y="1750"/>
                <a:ext cx="259" cy="111"/>
              </a:xfrm>
              <a:custGeom>
                <a:avLst/>
                <a:gdLst/>
                <a:ahLst/>
                <a:cxnLst>
                  <a:cxn ang="0">
                    <a:pos x="259" y="56"/>
                  </a:cxn>
                  <a:cxn ang="0">
                    <a:pos x="227" y="85"/>
                  </a:cxn>
                  <a:cxn ang="0">
                    <a:pos x="194" y="111"/>
                  </a:cxn>
                  <a:cxn ang="0">
                    <a:pos x="130" y="111"/>
                  </a:cxn>
                  <a:cxn ang="0">
                    <a:pos x="64" y="111"/>
                  </a:cxn>
                  <a:cxn ang="0">
                    <a:pos x="32" y="85"/>
                  </a:cxn>
                  <a:cxn ang="0">
                    <a:pos x="0" y="56"/>
                  </a:cxn>
                  <a:cxn ang="0">
                    <a:pos x="32" y="28"/>
                  </a:cxn>
                  <a:cxn ang="0">
                    <a:pos x="64" y="0"/>
                  </a:cxn>
                  <a:cxn ang="0">
                    <a:pos x="130" y="0"/>
                  </a:cxn>
                  <a:cxn ang="0">
                    <a:pos x="194" y="0"/>
                  </a:cxn>
                  <a:cxn ang="0">
                    <a:pos x="227" y="28"/>
                  </a:cxn>
                  <a:cxn ang="0">
                    <a:pos x="259" y="56"/>
                  </a:cxn>
                  <a:cxn ang="0">
                    <a:pos x="259" y="56"/>
                  </a:cxn>
                </a:cxnLst>
                <a:rect l="0" t="0" r="r" b="b"/>
                <a:pathLst>
                  <a:path w="259" h="111">
                    <a:moveTo>
                      <a:pt x="259" y="56"/>
                    </a:moveTo>
                    <a:lnTo>
                      <a:pt x="227" y="85"/>
                    </a:lnTo>
                    <a:lnTo>
                      <a:pt x="194" y="111"/>
                    </a:lnTo>
                    <a:lnTo>
                      <a:pt x="130" y="111"/>
                    </a:lnTo>
                    <a:lnTo>
                      <a:pt x="64" y="111"/>
                    </a:lnTo>
                    <a:lnTo>
                      <a:pt x="32" y="85"/>
                    </a:lnTo>
                    <a:lnTo>
                      <a:pt x="0" y="56"/>
                    </a:lnTo>
                    <a:lnTo>
                      <a:pt x="32" y="28"/>
                    </a:lnTo>
                    <a:lnTo>
                      <a:pt x="64" y="0"/>
                    </a:lnTo>
                    <a:lnTo>
                      <a:pt x="130" y="0"/>
                    </a:lnTo>
                    <a:lnTo>
                      <a:pt x="194" y="0"/>
                    </a:lnTo>
                    <a:lnTo>
                      <a:pt x="227" y="28"/>
                    </a:lnTo>
                    <a:lnTo>
                      <a:pt x="259" y="56"/>
                    </a:lnTo>
                    <a:lnTo>
                      <a:pt x="259" y="56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73" name="Freeform 42"/>
              <p:cNvSpPr>
                <a:spLocks noChangeAspect="1"/>
              </p:cNvSpPr>
              <p:nvPr/>
            </p:nvSpPr>
            <p:spPr bwMode="auto">
              <a:xfrm>
                <a:off x="2459" y="1342"/>
                <a:ext cx="14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4" y="16"/>
                  </a:cxn>
                  <a:cxn ang="0">
                    <a:pos x="0" y="1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lnTo>
                      <a:pt x="12" y="0"/>
                    </a:lnTo>
                    <a:lnTo>
                      <a:pt x="14" y="1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74" name="Freeform 43"/>
              <p:cNvSpPr>
                <a:spLocks noChangeAspect="1"/>
              </p:cNvSpPr>
              <p:nvPr/>
            </p:nvSpPr>
            <p:spPr bwMode="auto">
              <a:xfrm>
                <a:off x="2447" y="1354"/>
                <a:ext cx="38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4"/>
                  </a:cxn>
                  <a:cxn ang="0">
                    <a:pos x="38" y="8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8" h="8">
                    <a:moveTo>
                      <a:pt x="18" y="0"/>
                    </a:moveTo>
                    <a:lnTo>
                      <a:pt x="28" y="4"/>
                    </a:lnTo>
                    <a:lnTo>
                      <a:pt x="38" y="8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75" name="Freeform 44"/>
              <p:cNvSpPr>
                <a:spLocks noChangeAspect="1" noEditPoints="1"/>
              </p:cNvSpPr>
              <p:nvPr/>
            </p:nvSpPr>
            <p:spPr bwMode="auto">
              <a:xfrm>
                <a:off x="2347" y="1362"/>
                <a:ext cx="238" cy="366"/>
              </a:xfrm>
              <a:custGeom>
                <a:avLst/>
                <a:gdLst/>
                <a:ahLst/>
                <a:cxnLst>
                  <a:cxn ang="0">
                    <a:pos x="232" y="310"/>
                  </a:cxn>
                  <a:cxn ang="0">
                    <a:pos x="200" y="284"/>
                  </a:cxn>
                  <a:cxn ang="0">
                    <a:pos x="188" y="226"/>
                  </a:cxn>
                  <a:cxn ang="0">
                    <a:pos x="164" y="208"/>
                  </a:cxn>
                  <a:cxn ang="0">
                    <a:pos x="134" y="32"/>
                  </a:cxn>
                  <a:cxn ang="0">
                    <a:pos x="140" y="18"/>
                  </a:cxn>
                  <a:cxn ang="0">
                    <a:pos x="132" y="12"/>
                  </a:cxn>
                  <a:cxn ang="0">
                    <a:pos x="134" y="0"/>
                  </a:cxn>
                  <a:cxn ang="0">
                    <a:pos x="104" y="10"/>
                  </a:cxn>
                  <a:cxn ang="0">
                    <a:pos x="104" y="12"/>
                  </a:cxn>
                  <a:cxn ang="0">
                    <a:pos x="98" y="26"/>
                  </a:cxn>
                  <a:cxn ang="0">
                    <a:pos x="108" y="32"/>
                  </a:cxn>
                  <a:cxn ang="0">
                    <a:pos x="48" y="208"/>
                  </a:cxn>
                  <a:cxn ang="0">
                    <a:pos x="64" y="226"/>
                  </a:cxn>
                  <a:cxn ang="0">
                    <a:pos x="4" y="284"/>
                  </a:cxn>
                  <a:cxn ang="0">
                    <a:pos x="26" y="310"/>
                  </a:cxn>
                  <a:cxn ang="0">
                    <a:pos x="118" y="366"/>
                  </a:cxn>
                  <a:cxn ang="0">
                    <a:pos x="210" y="310"/>
                  </a:cxn>
                  <a:cxn ang="0">
                    <a:pos x="118" y="48"/>
                  </a:cxn>
                  <a:cxn ang="0">
                    <a:pos x="144" y="208"/>
                  </a:cxn>
                  <a:cxn ang="0">
                    <a:pos x="92" y="208"/>
                  </a:cxn>
                  <a:cxn ang="0">
                    <a:pos x="118" y="48"/>
                  </a:cxn>
                  <a:cxn ang="0">
                    <a:pos x="118" y="230"/>
                  </a:cxn>
                  <a:cxn ang="0">
                    <a:pos x="172" y="284"/>
                  </a:cxn>
                  <a:cxn ang="0">
                    <a:pos x="64" y="284"/>
                  </a:cxn>
                  <a:cxn ang="0">
                    <a:pos x="90" y="230"/>
                  </a:cxn>
                  <a:cxn ang="0">
                    <a:pos x="34" y="362"/>
                  </a:cxn>
                  <a:cxn ang="0">
                    <a:pos x="36" y="356"/>
                  </a:cxn>
                  <a:cxn ang="0">
                    <a:pos x="42" y="350"/>
                  </a:cxn>
                  <a:cxn ang="0">
                    <a:pos x="48" y="342"/>
                  </a:cxn>
                  <a:cxn ang="0">
                    <a:pos x="60" y="334"/>
                  </a:cxn>
                  <a:cxn ang="0">
                    <a:pos x="74" y="328"/>
                  </a:cxn>
                  <a:cxn ang="0">
                    <a:pos x="88" y="324"/>
                  </a:cxn>
                  <a:cxn ang="0">
                    <a:pos x="100" y="322"/>
                  </a:cxn>
                  <a:cxn ang="0">
                    <a:pos x="112" y="322"/>
                  </a:cxn>
                  <a:cxn ang="0">
                    <a:pos x="126" y="322"/>
                  </a:cxn>
                  <a:cxn ang="0">
                    <a:pos x="138" y="322"/>
                  </a:cxn>
                  <a:cxn ang="0">
                    <a:pos x="148" y="324"/>
                  </a:cxn>
                  <a:cxn ang="0">
                    <a:pos x="162" y="328"/>
                  </a:cxn>
                  <a:cxn ang="0">
                    <a:pos x="178" y="334"/>
                  </a:cxn>
                  <a:cxn ang="0">
                    <a:pos x="188" y="342"/>
                  </a:cxn>
                  <a:cxn ang="0">
                    <a:pos x="196" y="350"/>
                  </a:cxn>
                  <a:cxn ang="0">
                    <a:pos x="202" y="360"/>
                  </a:cxn>
                  <a:cxn ang="0">
                    <a:pos x="118" y="362"/>
                  </a:cxn>
                </a:cxnLst>
                <a:rect l="0" t="0" r="r" b="b"/>
                <a:pathLst>
                  <a:path w="238" h="366">
                    <a:moveTo>
                      <a:pt x="210" y="310"/>
                    </a:moveTo>
                    <a:lnTo>
                      <a:pt x="232" y="310"/>
                    </a:lnTo>
                    <a:lnTo>
                      <a:pt x="232" y="284"/>
                    </a:lnTo>
                    <a:lnTo>
                      <a:pt x="200" y="284"/>
                    </a:lnTo>
                    <a:lnTo>
                      <a:pt x="172" y="226"/>
                    </a:lnTo>
                    <a:lnTo>
                      <a:pt x="188" y="226"/>
                    </a:lnTo>
                    <a:lnTo>
                      <a:pt x="188" y="208"/>
                    </a:lnTo>
                    <a:lnTo>
                      <a:pt x="164" y="208"/>
                    </a:lnTo>
                    <a:lnTo>
                      <a:pt x="128" y="32"/>
                    </a:lnTo>
                    <a:lnTo>
                      <a:pt x="134" y="32"/>
                    </a:lnTo>
                    <a:lnTo>
                      <a:pt x="140" y="26"/>
                    </a:lnTo>
                    <a:lnTo>
                      <a:pt x="140" y="18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34" y="10"/>
                    </a:lnTo>
                    <a:lnTo>
                      <a:pt x="134" y="0"/>
                    </a:lnTo>
                    <a:lnTo>
                      <a:pt x="104" y="0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8" y="26"/>
                    </a:lnTo>
                    <a:lnTo>
                      <a:pt x="104" y="32"/>
                    </a:lnTo>
                    <a:lnTo>
                      <a:pt x="108" y="32"/>
                    </a:lnTo>
                    <a:lnTo>
                      <a:pt x="72" y="208"/>
                    </a:lnTo>
                    <a:lnTo>
                      <a:pt x="48" y="208"/>
                    </a:lnTo>
                    <a:lnTo>
                      <a:pt x="48" y="226"/>
                    </a:lnTo>
                    <a:lnTo>
                      <a:pt x="64" y="226"/>
                    </a:lnTo>
                    <a:lnTo>
                      <a:pt x="36" y="284"/>
                    </a:lnTo>
                    <a:lnTo>
                      <a:pt x="4" y="284"/>
                    </a:lnTo>
                    <a:lnTo>
                      <a:pt x="4" y="310"/>
                    </a:lnTo>
                    <a:lnTo>
                      <a:pt x="26" y="310"/>
                    </a:lnTo>
                    <a:lnTo>
                      <a:pt x="0" y="366"/>
                    </a:lnTo>
                    <a:lnTo>
                      <a:pt x="118" y="366"/>
                    </a:lnTo>
                    <a:lnTo>
                      <a:pt x="238" y="366"/>
                    </a:lnTo>
                    <a:lnTo>
                      <a:pt x="210" y="310"/>
                    </a:lnTo>
                    <a:lnTo>
                      <a:pt x="210" y="310"/>
                    </a:lnTo>
                    <a:close/>
                    <a:moveTo>
                      <a:pt x="118" y="48"/>
                    </a:moveTo>
                    <a:lnTo>
                      <a:pt x="118" y="50"/>
                    </a:lnTo>
                    <a:lnTo>
                      <a:pt x="144" y="208"/>
                    </a:lnTo>
                    <a:lnTo>
                      <a:pt x="118" y="208"/>
                    </a:lnTo>
                    <a:lnTo>
                      <a:pt x="92" y="208"/>
                    </a:lnTo>
                    <a:lnTo>
                      <a:pt x="118" y="48"/>
                    </a:lnTo>
                    <a:lnTo>
                      <a:pt x="118" y="48"/>
                    </a:lnTo>
                    <a:close/>
                    <a:moveTo>
                      <a:pt x="90" y="230"/>
                    </a:moveTo>
                    <a:lnTo>
                      <a:pt x="118" y="230"/>
                    </a:lnTo>
                    <a:lnTo>
                      <a:pt x="148" y="230"/>
                    </a:lnTo>
                    <a:lnTo>
                      <a:pt x="172" y="284"/>
                    </a:lnTo>
                    <a:lnTo>
                      <a:pt x="118" y="284"/>
                    </a:lnTo>
                    <a:lnTo>
                      <a:pt x="64" y="284"/>
                    </a:lnTo>
                    <a:lnTo>
                      <a:pt x="90" y="230"/>
                    </a:lnTo>
                    <a:lnTo>
                      <a:pt x="90" y="230"/>
                    </a:lnTo>
                    <a:close/>
                    <a:moveTo>
                      <a:pt x="118" y="362"/>
                    </a:moveTo>
                    <a:lnTo>
                      <a:pt x="34" y="362"/>
                    </a:lnTo>
                    <a:lnTo>
                      <a:pt x="34" y="360"/>
                    </a:lnTo>
                    <a:lnTo>
                      <a:pt x="36" y="356"/>
                    </a:lnTo>
                    <a:lnTo>
                      <a:pt x="38" y="354"/>
                    </a:lnTo>
                    <a:lnTo>
                      <a:pt x="42" y="350"/>
                    </a:lnTo>
                    <a:lnTo>
                      <a:pt x="44" y="346"/>
                    </a:lnTo>
                    <a:lnTo>
                      <a:pt x="48" y="342"/>
                    </a:lnTo>
                    <a:lnTo>
                      <a:pt x="54" y="338"/>
                    </a:lnTo>
                    <a:lnTo>
                      <a:pt x="60" y="334"/>
                    </a:lnTo>
                    <a:lnTo>
                      <a:pt x="66" y="330"/>
                    </a:lnTo>
                    <a:lnTo>
                      <a:pt x="74" y="328"/>
                    </a:lnTo>
                    <a:lnTo>
                      <a:pt x="84" y="326"/>
                    </a:lnTo>
                    <a:lnTo>
                      <a:pt x="88" y="324"/>
                    </a:lnTo>
                    <a:lnTo>
                      <a:pt x="94" y="324"/>
                    </a:lnTo>
                    <a:lnTo>
                      <a:pt x="100" y="322"/>
                    </a:lnTo>
                    <a:lnTo>
                      <a:pt x="106" y="322"/>
                    </a:lnTo>
                    <a:lnTo>
                      <a:pt x="112" y="322"/>
                    </a:lnTo>
                    <a:lnTo>
                      <a:pt x="118" y="322"/>
                    </a:lnTo>
                    <a:lnTo>
                      <a:pt x="126" y="322"/>
                    </a:lnTo>
                    <a:lnTo>
                      <a:pt x="132" y="322"/>
                    </a:lnTo>
                    <a:lnTo>
                      <a:pt x="138" y="322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54" y="326"/>
                    </a:lnTo>
                    <a:lnTo>
                      <a:pt x="162" y="328"/>
                    </a:lnTo>
                    <a:lnTo>
                      <a:pt x="170" y="330"/>
                    </a:lnTo>
                    <a:lnTo>
                      <a:pt x="178" y="334"/>
                    </a:lnTo>
                    <a:lnTo>
                      <a:pt x="184" y="338"/>
                    </a:lnTo>
                    <a:lnTo>
                      <a:pt x="188" y="342"/>
                    </a:lnTo>
                    <a:lnTo>
                      <a:pt x="192" y="346"/>
                    </a:lnTo>
                    <a:lnTo>
                      <a:pt x="196" y="350"/>
                    </a:lnTo>
                    <a:lnTo>
                      <a:pt x="200" y="356"/>
                    </a:lnTo>
                    <a:lnTo>
                      <a:pt x="202" y="360"/>
                    </a:lnTo>
                    <a:lnTo>
                      <a:pt x="204" y="362"/>
                    </a:lnTo>
                    <a:lnTo>
                      <a:pt x="118" y="362"/>
                    </a:lnTo>
                    <a:lnTo>
                      <a:pt x="118" y="36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76" name="Freeform 45"/>
              <p:cNvSpPr>
                <a:spLocks noChangeAspect="1"/>
              </p:cNvSpPr>
              <p:nvPr/>
            </p:nvSpPr>
            <p:spPr bwMode="auto">
              <a:xfrm>
                <a:off x="2459" y="1342"/>
                <a:ext cx="14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4" y="16"/>
                  </a:cxn>
                  <a:cxn ang="0">
                    <a:pos x="0" y="1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lnTo>
                      <a:pt x="12" y="0"/>
                    </a:lnTo>
                    <a:lnTo>
                      <a:pt x="14" y="1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77" name="Freeform 46"/>
              <p:cNvSpPr>
                <a:spLocks noChangeAspect="1"/>
              </p:cNvSpPr>
              <p:nvPr/>
            </p:nvSpPr>
            <p:spPr bwMode="auto">
              <a:xfrm>
                <a:off x="2447" y="1354"/>
                <a:ext cx="38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4"/>
                  </a:cxn>
                  <a:cxn ang="0">
                    <a:pos x="38" y="8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8" h="8">
                    <a:moveTo>
                      <a:pt x="18" y="0"/>
                    </a:moveTo>
                    <a:lnTo>
                      <a:pt x="28" y="4"/>
                    </a:lnTo>
                    <a:lnTo>
                      <a:pt x="38" y="8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78" name="Freeform 47"/>
              <p:cNvSpPr>
                <a:spLocks noChangeAspect="1" noEditPoints="1"/>
              </p:cNvSpPr>
              <p:nvPr/>
            </p:nvSpPr>
            <p:spPr bwMode="auto">
              <a:xfrm>
                <a:off x="2347" y="1362"/>
                <a:ext cx="238" cy="366"/>
              </a:xfrm>
              <a:custGeom>
                <a:avLst/>
                <a:gdLst/>
                <a:ahLst/>
                <a:cxnLst>
                  <a:cxn ang="0">
                    <a:pos x="232" y="310"/>
                  </a:cxn>
                  <a:cxn ang="0">
                    <a:pos x="200" y="284"/>
                  </a:cxn>
                  <a:cxn ang="0">
                    <a:pos x="188" y="226"/>
                  </a:cxn>
                  <a:cxn ang="0">
                    <a:pos x="164" y="208"/>
                  </a:cxn>
                  <a:cxn ang="0">
                    <a:pos x="134" y="32"/>
                  </a:cxn>
                  <a:cxn ang="0">
                    <a:pos x="140" y="18"/>
                  </a:cxn>
                  <a:cxn ang="0">
                    <a:pos x="132" y="12"/>
                  </a:cxn>
                  <a:cxn ang="0">
                    <a:pos x="134" y="0"/>
                  </a:cxn>
                  <a:cxn ang="0">
                    <a:pos x="104" y="10"/>
                  </a:cxn>
                  <a:cxn ang="0">
                    <a:pos x="104" y="12"/>
                  </a:cxn>
                  <a:cxn ang="0">
                    <a:pos x="98" y="26"/>
                  </a:cxn>
                  <a:cxn ang="0">
                    <a:pos x="108" y="32"/>
                  </a:cxn>
                  <a:cxn ang="0">
                    <a:pos x="48" y="208"/>
                  </a:cxn>
                  <a:cxn ang="0">
                    <a:pos x="64" y="226"/>
                  </a:cxn>
                  <a:cxn ang="0">
                    <a:pos x="4" y="284"/>
                  </a:cxn>
                  <a:cxn ang="0">
                    <a:pos x="26" y="310"/>
                  </a:cxn>
                  <a:cxn ang="0">
                    <a:pos x="118" y="366"/>
                  </a:cxn>
                  <a:cxn ang="0">
                    <a:pos x="210" y="310"/>
                  </a:cxn>
                  <a:cxn ang="0">
                    <a:pos x="118" y="48"/>
                  </a:cxn>
                  <a:cxn ang="0">
                    <a:pos x="144" y="208"/>
                  </a:cxn>
                  <a:cxn ang="0">
                    <a:pos x="92" y="208"/>
                  </a:cxn>
                  <a:cxn ang="0">
                    <a:pos x="118" y="48"/>
                  </a:cxn>
                  <a:cxn ang="0">
                    <a:pos x="118" y="230"/>
                  </a:cxn>
                  <a:cxn ang="0">
                    <a:pos x="172" y="284"/>
                  </a:cxn>
                  <a:cxn ang="0">
                    <a:pos x="64" y="284"/>
                  </a:cxn>
                  <a:cxn ang="0">
                    <a:pos x="90" y="230"/>
                  </a:cxn>
                  <a:cxn ang="0">
                    <a:pos x="34" y="362"/>
                  </a:cxn>
                  <a:cxn ang="0">
                    <a:pos x="36" y="356"/>
                  </a:cxn>
                  <a:cxn ang="0">
                    <a:pos x="42" y="350"/>
                  </a:cxn>
                  <a:cxn ang="0">
                    <a:pos x="48" y="342"/>
                  </a:cxn>
                  <a:cxn ang="0">
                    <a:pos x="60" y="334"/>
                  </a:cxn>
                  <a:cxn ang="0">
                    <a:pos x="74" y="328"/>
                  </a:cxn>
                  <a:cxn ang="0">
                    <a:pos x="88" y="324"/>
                  </a:cxn>
                  <a:cxn ang="0">
                    <a:pos x="100" y="322"/>
                  </a:cxn>
                  <a:cxn ang="0">
                    <a:pos x="112" y="322"/>
                  </a:cxn>
                  <a:cxn ang="0">
                    <a:pos x="126" y="322"/>
                  </a:cxn>
                  <a:cxn ang="0">
                    <a:pos x="138" y="322"/>
                  </a:cxn>
                  <a:cxn ang="0">
                    <a:pos x="148" y="324"/>
                  </a:cxn>
                  <a:cxn ang="0">
                    <a:pos x="162" y="328"/>
                  </a:cxn>
                  <a:cxn ang="0">
                    <a:pos x="178" y="334"/>
                  </a:cxn>
                  <a:cxn ang="0">
                    <a:pos x="188" y="342"/>
                  </a:cxn>
                  <a:cxn ang="0">
                    <a:pos x="196" y="350"/>
                  </a:cxn>
                  <a:cxn ang="0">
                    <a:pos x="202" y="360"/>
                  </a:cxn>
                  <a:cxn ang="0">
                    <a:pos x="118" y="362"/>
                  </a:cxn>
                </a:cxnLst>
                <a:rect l="0" t="0" r="r" b="b"/>
                <a:pathLst>
                  <a:path w="238" h="366">
                    <a:moveTo>
                      <a:pt x="210" y="310"/>
                    </a:moveTo>
                    <a:lnTo>
                      <a:pt x="232" y="310"/>
                    </a:lnTo>
                    <a:lnTo>
                      <a:pt x="232" y="284"/>
                    </a:lnTo>
                    <a:lnTo>
                      <a:pt x="200" y="284"/>
                    </a:lnTo>
                    <a:lnTo>
                      <a:pt x="172" y="226"/>
                    </a:lnTo>
                    <a:lnTo>
                      <a:pt x="188" y="226"/>
                    </a:lnTo>
                    <a:lnTo>
                      <a:pt x="188" y="208"/>
                    </a:lnTo>
                    <a:lnTo>
                      <a:pt x="164" y="208"/>
                    </a:lnTo>
                    <a:lnTo>
                      <a:pt x="128" y="32"/>
                    </a:lnTo>
                    <a:lnTo>
                      <a:pt x="134" y="32"/>
                    </a:lnTo>
                    <a:lnTo>
                      <a:pt x="140" y="26"/>
                    </a:lnTo>
                    <a:lnTo>
                      <a:pt x="140" y="18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34" y="10"/>
                    </a:lnTo>
                    <a:lnTo>
                      <a:pt x="134" y="0"/>
                    </a:lnTo>
                    <a:lnTo>
                      <a:pt x="104" y="0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8" y="26"/>
                    </a:lnTo>
                    <a:lnTo>
                      <a:pt x="104" y="32"/>
                    </a:lnTo>
                    <a:lnTo>
                      <a:pt x="108" y="32"/>
                    </a:lnTo>
                    <a:lnTo>
                      <a:pt x="72" y="208"/>
                    </a:lnTo>
                    <a:lnTo>
                      <a:pt x="48" y="208"/>
                    </a:lnTo>
                    <a:lnTo>
                      <a:pt x="48" y="226"/>
                    </a:lnTo>
                    <a:lnTo>
                      <a:pt x="64" y="226"/>
                    </a:lnTo>
                    <a:lnTo>
                      <a:pt x="36" y="284"/>
                    </a:lnTo>
                    <a:lnTo>
                      <a:pt x="4" y="284"/>
                    </a:lnTo>
                    <a:lnTo>
                      <a:pt x="4" y="310"/>
                    </a:lnTo>
                    <a:lnTo>
                      <a:pt x="26" y="310"/>
                    </a:lnTo>
                    <a:lnTo>
                      <a:pt x="0" y="366"/>
                    </a:lnTo>
                    <a:lnTo>
                      <a:pt x="118" y="366"/>
                    </a:lnTo>
                    <a:lnTo>
                      <a:pt x="238" y="366"/>
                    </a:lnTo>
                    <a:lnTo>
                      <a:pt x="210" y="310"/>
                    </a:lnTo>
                    <a:lnTo>
                      <a:pt x="210" y="310"/>
                    </a:lnTo>
                    <a:close/>
                    <a:moveTo>
                      <a:pt x="118" y="48"/>
                    </a:moveTo>
                    <a:lnTo>
                      <a:pt x="118" y="50"/>
                    </a:lnTo>
                    <a:lnTo>
                      <a:pt x="144" y="208"/>
                    </a:lnTo>
                    <a:lnTo>
                      <a:pt x="118" y="208"/>
                    </a:lnTo>
                    <a:lnTo>
                      <a:pt x="92" y="208"/>
                    </a:lnTo>
                    <a:lnTo>
                      <a:pt x="118" y="48"/>
                    </a:lnTo>
                    <a:lnTo>
                      <a:pt x="118" y="48"/>
                    </a:lnTo>
                    <a:close/>
                    <a:moveTo>
                      <a:pt x="90" y="230"/>
                    </a:moveTo>
                    <a:lnTo>
                      <a:pt x="118" y="230"/>
                    </a:lnTo>
                    <a:lnTo>
                      <a:pt x="148" y="230"/>
                    </a:lnTo>
                    <a:lnTo>
                      <a:pt x="172" y="284"/>
                    </a:lnTo>
                    <a:lnTo>
                      <a:pt x="118" y="284"/>
                    </a:lnTo>
                    <a:lnTo>
                      <a:pt x="64" y="284"/>
                    </a:lnTo>
                    <a:lnTo>
                      <a:pt x="90" y="230"/>
                    </a:lnTo>
                    <a:lnTo>
                      <a:pt x="90" y="230"/>
                    </a:lnTo>
                    <a:close/>
                    <a:moveTo>
                      <a:pt x="118" y="362"/>
                    </a:moveTo>
                    <a:lnTo>
                      <a:pt x="34" y="362"/>
                    </a:lnTo>
                    <a:lnTo>
                      <a:pt x="34" y="360"/>
                    </a:lnTo>
                    <a:lnTo>
                      <a:pt x="36" y="356"/>
                    </a:lnTo>
                    <a:lnTo>
                      <a:pt x="38" y="354"/>
                    </a:lnTo>
                    <a:lnTo>
                      <a:pt x="42" y="350"/>
                    </a:lnTo>
                    <a:lnTo>
                      <a:pt x="44" y="346"/>
                    </a:lnTo>
                    <a:lnTo>
                      <a:pt x="48" y="342"/>
                    </a:lnTo>
                    <a:lnTo>
                      <a:pt x="54" y="338"/>
                    </a:lnTo>
                    <a:lnTo>
                      <a:pt x="60" y="334"/>
                    </a:lnTo>
                    <a:lnTo>
                      <a:pt x="66" y="330"/>
                    </a:lnTo>
                    <a:lnTo>
                      <a:pt x="74" y="328"/>
                    </a:lnTo>
                    <a:lnTo>
                      <a:pt x="84" y="326"/>
                    </a:lnTo>
                    <a:lnTo>
                      <a:pt x="88" y="324"/>
                    </a:lnTo>
                    <a:lnTo>
                      <a:pt x="94" y="324"/>
                    </a:lnTo>
                    <a:lnTo>
                      <a:pt x="100" y="322"/>
                    </a:lnTo>
                    <a:lnTo>
                      <a:pt x="106" y="322"/>
                    </a:lnTo>
                    <a:lnTo>
                      <a:pt x="112" y="322"/>
                    </a:lnTo>
                    <a:lnTo>
                      <a:pt x="118" y="322"/>
                    </a:lnTo>
                    <a:lnTo>
                      <a:pt x="126" y="322"/>
                    </a:lnTo>
                    <a:lnTo>
                      <a:pt x="132" y="322"/>
                    </a:lnTo>
                    <a:lnTo>
                      <a:pt x="138" y="322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54" y="326"/>
                    </a:lnTo>
                    <a:lnTo>
                      <a:pt x="162" y="328"/>
                    </a:lnTo>
                    <a:lnTo>
                      <a:pt x="170" y="330"/>
                    </a:lnTo>
                    <a:lnTo>
                      <a:pt x="178" y="334"/>
                    </a:lnTo>
                    <a:lnTo>
                      <a:pt x="184" y="338"/>
                    </a:lnTo>
                    <a:lnTo>
                      <a:pt x="188" y="342"/>
                    </a:lnTo>
                    <a:lnTo>
                      <a:pt x="192" y="346"/>
                    </a:lnTo>
                    <a:lnTo>
                      <a:pt x="196" y="350"/>
                    </a:lnTo>
                    <a:lnTo>
                      <a:pt x="200" y="356"/>
                    </a:lnTo>
                    <a:lnTo>
                      <a:pt x="202" y="360"/>
                    </a:lnTo>
                    <a:lnTo>
                      <a:pt x="204" y="362"/>
                    </a:lnTo>
                    <a:lnTo>
                      <a:pt x="118" y="362"/>
                    </a:lnTo>
                    <a:lnTo>
                      <a:pt x="118" y="362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79" name="Freeform 48"/>
              <p:cNvSpPr>
                <a:spLocks noChangeAspect="1"/>
              </p:cNvSpPr>
              <p:nvPr/>
            </p:nvSpPr>
            <p:spPr bwMode="auto">
              <a:xfrm>
                <a:off x="2319" y="1314"/>
                <a:ext cx="20" cy="104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9" y="4"/>
                  </a:cxn>
                  <a:cxn ang="0">
                    <a:pos x="8" y="8"/>
                  </a:cxn>
                  <a:cxn ang="0">
                    <a:pos x="5" y="17"/>
                  </a:cxn>
                  <a:cxn ang="0">
                    <a:pos x="4" y="26"/>
                  </a:cxn>
                  <a:cxn ang="0">
                    <a:pos x="5" y="34"/>
                  </a:cxn>
                  <a:cxn ang="0">
                    <a:pos x="7" y="42"/>
                  </a:cxn>
                  <a:cxn ang="0">
                    <a:pos x="8" y="47"/>
                  </a:cxn>
                  <a:cxn ang="0">
                    <a:pos x="9" y="50"/>
                  </a:cxn>
                  <a:cxn ang="0">
                    <a:pos x="9" y="51"/>
                  </a:cxn>
                  <a:cxn ang="0">
                    <a:pos x="8" y="52"/>
                  </a:cxn>
                  <a:cxn ang="0">
                    <a:pos x="7" y="51"/>
                  </a:cxn>
                  <a:cxn ang="0">
                    <a:pos x="5" y="47"/>
                  </a:cxn>
                  <a:cxn ang="0">
                    <a:pos x="1" y="37"/>
                  </a:cxn>
                  <a:cxn ang="0">
                    <a:pos x="0" y="26"/>
                  </a:cxn>
                  <a:cxn ang="0">
                    <a:pos x="1" y="16"/>
                  </a:cxn>
                  <a:cxn ang="0">
                    <a:pos x="4" y="6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0" y="2"/>
                  </a:cxn>
                </a:cxnLst>
                <a:rect l="0" t="0" r="r" b="b"/>
                <a:pathLst>
                  <a:path w="10" h="52">
                    <a:moveTo>
                      <a:pt x="10" y="2"/>
                    </a:moveTo>
                    <a:cubicBezTo>
                      <a:pt x="10" y="2"/>
                      <a:pt x="10" y="3"/>
                      <a:pt x="9" y="4"/>
                    </a:cubicBezTo>
                    <a:cubicBezTo>
                      <a:pt x="8" y="6"/>
                      <a:pt x="8" y="7"/>
                      <a:pt x="8" y="8"/>
                    </a:cubicBezTo>
                    <a:cubicBezTo>
                      <a:pt x="7" y="11"/>
                      <a:pt x="6" y="14"/>
                      <a:pt x="5" y="17"/>
                    </a:cubicBezTo>
                    <a:cubicBezTo>
                      <a:pt x="5" y="20"/>
                      <a:pt x="5" y="23"/>
                      <a:pt x="4" y="26"/>
                    </a:cubicBezTo>
                    <a:cubicBezTo>
                      <a:pt x="4" y="29"/>
                      <a:pt x="5" y="31"/>
                      <a:pt x="5" y="34"/>
                    </a:cubicBezTo>
                    <a:cubicBezTo>
                      <a:pt x="5" y="37"/>
                      <a:pt x="6" y="39"/>
                      <a:pt x="7" y="42"/>
                    </a:cubicBezTo>
                    <a:cubicBezTo>
                      <a:pt x="7" y="43"/>
                      <a:pt x="7" y="45"/>
                      <a:pt x="8" y="47"/>
                    </a:cubicBezTo>
                    <a:cubicBezTo>
                      <a:pt x="9" y="49"/>
                      <a:pt x="9" y="50"/>
                      <a:pt x="9" y="50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0"/>
                      <a:pt x="5" y="49"/>
                      <a:pt x="5" y="47"/>
                    </a:cubicBezTo>
                    <a:cubicBezTo>
                      <a:pt x="3" y="44"/>
                      <a:pt x="2" y="41"/>
                      <a:pt x="1" y="37"/>
                    </a:cubicBezTo>
                    <a:cubicBezTo>
                      <a:pt x="0" y="33"/>
                      <a:pt x="0" y="30"/>
                      <a:pt x="0" y="26"/>
                    </a:cubicBezTo>
                    <a:cubicBezTo>
                      <a:pt x="0" y="22"/>
                      <a:pt x="0" y="19"/>
                      <a:pt x="1" y="16"/>
                    </a:cubicBezTo>
                    <a:cubicBezTo>
                      <a:pt x="2" y="12"/>
                      <a:pt x="3" y="9"/>
                      <a:pt x="4" y="6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8" y="1"/>
                      <a:pt x="8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80" name="Freeform 49"/>
              <p:cNvSpPr>
                <a:spLocks noChangeAspect="1"/>
              </p:cNvSpPr>
              <p:nvPr/>
            </p:nvSpPr>
            <p:spPr bwMode="auto">
              <a:xfrm>
                <a:off x="2361" y="1324"/>
                <a:ext cx="16" cy="8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7" y="4"/>
                  </a:cxn>
                  <a:cxn ang="0">
                    <a:pos x="6" y="7"/>
                  </a:cxn>
                  <a:cxn ang="0">
                    <a:pos x="5" y="14"/>
                  </a:cxn>
                  <a:cxn ang="0">
                    <a:pos x="4" y="21"/>
                  </a:cxn>
                  <a:cxn ang="0">
                    <a:pos x="4" y="27"/>
                  </a:cxn>
                  <a:cxn ang="0">
                    <a:pos x="6" y="33"/>
                  </a:cxn>
                  <a:cxn ang="0">
                    <a:pos x="7" y="37"/>
                  </a:cxn>
                  <a:cxn ang="0">
                    <a:pos x="8" y="40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6" y="40"/>
                  </a:cxn>
                  <a:cxn ang="0">
                    <a:pos x="4" y="38"/>
                  </a:cxn>
                  <a:cxn ang="0">
                    <a:pos x="1" y="30"/>
                  </a:cxn>
                  <a:cxn ang="0">
                    <a:pos x="0" y="21"/>
                  </a:cxn>
                  <a:cxn ang="0">
                    <a:pos x="1" y="13"/>
                  </a:cxn>
                  <a:cxn ang="0">
                    <a:pos x="4" y="5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8" y="2"/>
                  </a:cxn>
                </a:cxnLst>
                <a:rect l="0" t="0" r="r" b="b"/>
                <a:pathLst>
                  <a:path w="8" h="41">
                    <a:moveTo>
                      <a:pt x="8" y="2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7" y="5"/>
                      <a:pt x="7" y="6"/>
                      <a:pt x="6" y="7"/>
                    </a:cubicBezTo>
                    <a:cubicBezTo>
                      <a:pt x="6" y="9"/>
                      <a:pt x="5" y="12"/>
                      <a:pt x="5" y="14"/>
                    </a:cubicBezTo>
                    <a:cubicBezTo>
                      <a:pt x="4" y="16"/>
                      <a:pt x="4" y="18"/>
                      <a:pt x="4" y="21"/>
                    </a:cubicBezTo>
                    <a:cubicBezTo>
                      <a:pt x="4" y="23"/>
                      <a:pt x="4" y="25"/>
                      <a:pt x="4" y="27"/>
                    </a:cubicBezTo>
                    <a:cubicBezTo>
                      <a:pt x="5" y="29"/>
                      <a:pt x="5" y="31"/>
                      <a:pt x="6" y="33"/>
                    </a:cubicBezTo>
                    <a:cubicBezTo>
                      <a:pt x="6" y="34"/>
                      <a:pt x="6" y="36"/>
                      <a:pt x="7" y="37"/>
                    </a:cubicBezTo>
                    <a:cubicBezTo>
                      <a:pt x="7" y="39"/>
                      <a:pt x="8" y="40"/>
                      <a:pt x="8" y="40"/>
                    </a:cubicBezTo>
                    <a:cubicBezTo>
                      <a:pt x="8" y="40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6" y="41"/>
                      <a:pt x="6" y="40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3" y="35"/>
                      <a:pt x="2" y="32"/>
                      <a:pt x="1" y="30"/>
                    </a:cubicBezTo>
                    <a:cubicBezTo>
                      <a:pt x="0" y="27"/>
                      <a:pt x="0" y="24"/>
                      <a:pt x="0" y="21"/>
                    </a:cubicBezTo>
                    <a:cubicBezTo>
                      <a:pt x="0" y="18"/>
                      <a:pt x="0" y="15"/>
                      <a:pt x="1" y="13"/>
                    </a:cubicBezTo>
                    <a:cubicBezTo>
                      <a:pt x="2" y="10"/>
                      <a:pt x="3" y="8"/>
                      <a:pt x="4" y="5"/>
                    </a:cubicBezTo>
                    <a:cubicBezTo>
                      <a:pt x="4" y="4"/>
                      <a:pt x="5" y="2"/>
                      <a:pt x="6" y="2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81" name="Freeform 50"/>
              <p:cNvSpPr>
                <a:spLocks noChangeAspect="1"/>
              </p:cNvSpPr>
              <p:nvPr/>
            </p:nvSpPr>
            <p:spPr bwMode="auto">
              <a:xfrm>
                <a:off x="2403" y="1336"/>
                <a:ext cx="12" cy="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5" y="4"/>
                  </a:cxn>
                  <a:cxn ang="0">
                    <a:pos x="3" y="10"/>
                  </a:cxn>
                  <a:cxn ang="0">
                    <a:pos x="3" y="15"/>
                  </a:cxn>
                  <a:cxn ang="0">
                    <a:pos x="3" y="20"/>
                  </a:cxn>
                  <a:cxn ang="0">
                    <a:pos x="4" y="25"/>
                  </a:cxn>
                  <a:cxn ang="0">
                    <a:pos x="5" y="28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5" y="31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1" y="22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1"/>
                  </a:cxn>
                </a:cxnLst>
                <a:rect l="0" t="0" r="r" b="b"/>
                <a:pathLst>
                  <a:path w="6" h="31">
                    <a:moveTo>
                      <a:pt x="6" y="1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6"/>
                      <a:pt x="4" y="8"/>
                      <a:pt x="3" y="10"/>
                    </a:cubicBezTo>
                    <a:cubicBezTo>
                      <a:pt x="3" y="12"/>
                      <a:pt x="3" y="13"/>
                      <a:pt x="3" y="15"/>
                    </a:cubicBezTo>
                    <a:cubicBezTo>
                      <a:pt x="3" y="17"/>
                      <a:pt x="3" y="18"/>
                      <a:pt x="3" y="20"/>
                    </a:cubicBezTo>
                    <a:cubicBezTo>
                      <a:pt x="4" y="22"/>
                      <a:pt x="4" y="23"/>
                      <a:pt x="4" y="25"/>
                    </a:cubicBezTo>
                    <a:cubicBezTo>
                      <a:pt x="5" y="25"/>
                      <a:pt x="5" y="26"/>
                      <a:pt x="5" y="28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0"/>
                      <a:pt x="4" y="30"/>
                    </a:cubicBezTo>
                    <a:cubicBezTo>
                      <a:pt x="4" y="30"/>
                      <a:pt x="4" y="29"/>
                      <a:pt x="3" y="28"/>
                    </a:cubicBezTo>
                    <a:cubicBezTo>
                      <a:pt x="2" y="26"/>
                      <a:pt x="1" y="24"/>
                      <a:pt x="1" y="22"/>
                    </a:cubicBezTo>
                    <a:cubicBezTo>
                      <a:pt x="0" y="20"/>
                      <a:pt x="0" y="17"/>
                      <a:pt x="0" y="15"/>
                    </a:cubicBezTo>
                    <a:cubicBezTo>
                      <a:pt x="0" y="13"/>
                      <a:pt x="0" y="11"/>
                      <a:pt x="1" y="9"/>
                    </a:cubicBezTo>
                    <a:cubicBezTo>
                      <a:pt x="1" y="7"/>
                      <a:pt x="2" y="5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82" name="Freeform 51"/>
              <p:cNvSpPr>
                <a:spLocks noChangeAspect="1"/>
              </p:cNvSpPr>
              <p:nvPr/>
            </p:nvSpPr>
            <p:spPr bwMode="auto">
              <a:xfrm>
                <a:off x="2591" y="1314"/>
                <a:ext cx="22" cy="10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3" y="8"/>
                  </a:cxn>
                  <a:cxn ang="0">
                    <a:pos x="5" y="17"/>
                  </a:cxn>
                  <a:cxn ang="0">
                    <a:pos x="6" y="26"/>
                  </a:cxn>
                  <a:cxn ang="0">
                    <a:pos x="5" y="34"/>
                  </a:cxn>
                  <a:cxn ang="0">
                    <a:pos x="4" y="42"/>
                  </a:cxn>
                  <a:cxn ang="0">
                    <a:pos x="2" y="47"/>
                  </a:cxn>
                  <a:cxn ang="0">
                    <a:pos x="1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1"/>
                  </a:cxn>
                  <a:cxn ang="0">
                    <a:pos x="6" y="47"/>
                  </a:cxn>
                  <a:cxn ang="0">
                    <a:pos x="9" y="37"/>
                  </a:cxn>
                  <a:cxn ang="0">
                    <a:pos x="10" y="26"/>
                  </a:cxn>
                  <a:cxn ang="0">
                    <a:pos x="9" y="16"/>
                  </a:cxn>
                  <a:cxn ang="0">
                    <a:pos x="6" y="6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11" h="52">
                    <a:moveTo>
                      <a:pt x="0" y="2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2" y="6"/>
                      <a:pt x="2" y="7"/>
                      <a:pt x="3" y="8"/>
                    </a:cubicBezTo>
                    <a:cubicBezTo>
                      <a:pt x="4" y="11"/>
                      <a:pt x="4" y="14"/>
                      <a:pt x="5" y="17"/>
                    </a:cubicBezTo>
                    <a:cubicBezTo>
                      <a:pt x="5" y="20"/>
                      <a:pt x="6" y="23"/>
                      <a:pt x="6" y="26"/>
                    </a:cubicBezTo>
                    <a:cubicBezTo>
                      <a:pt x="6" y="29"/>
                      <a:pt x="6" y="31"/>
                      <a:pt x="5" y="34"/>
                    </a:cubicBezTo>
                    <a:cubicBezTo>
                      <a:pt x="5" y="37"/>
                      <a:pt x="4" y="39"/>
                      <a:pt x="4" y="42"/>
                    </a:cubicBezTo>
                    <a:cubicBezTo>
                      <a:pt x="3" y="43"/>
                      <a:pt x="3" y="45"/>
                      <a:pt x="2" y="47"/>
                    </a:cubicBezTo>
                    <a:cubicBezTo>
                      <a:pt x="1" y="49"/>
                      <a:pt x="1" y="50"/>
                      <a:pt x="1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3" y="51"/>
                      <a:pt x="4" y="51"/>
                    </a:cubicBezTo>
                    <a:cubicBezTo>
                      <a:pt x="4" y="50"/>
                      <a:pt x="5" y="49"/>
                      <a:pt x="6" y="47"/>
                    </a:cubicBezTo>
                    <a:cubicBezTo>
                      <a:pt x="7" y="44"/>
                      <a:pt x="9" y="41"/>
                      <a:pt x="9" y="37"/>
                    </a:cubicBezTo>
                    <a:cubicBezTo>
                      <a:pt x="10" y="33"/>
                      <a:pt x="11" y="30"/>
                      <a:pt x="10" y="26"/>
                    </a:cubicBezTo>
                    <a:cubicBezTo>
                      <a:pt x="10" y="22"/>
                      <a:pt x="10" y="19"/>
                      <a:pt x="9" y="16"/>
                    </a:cubicBezTo>
                    <a:cubicBezTo>
                      <a:pt x="9" y="12"/>
                      <a:pt x="7" y="9"/>
                      <a:pt x="6" y="6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83" name="Freeform 52"/>
              <p:cNvSpPr>
                <a:spLocks noChangeAspect="1"/>
              </p:cNvSpPr>
              <p:nvPr/>
            </p:nvSpPr>
            <p:spPr bwMode="auto">
              <a:xfrm>
                <a:off x="2553" y="1324"/>
                <a:ext cx="16" cy="8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4"/>
                  </a:cxn>
                  <a:cxn ang="0">
                    <a:pos x="4" y="21"/>
                  </a:cxn>
                  <a:cxn ang="0">
                    <a:pos x="4" y="27"/>
                  </a:cxn>
                  <a:cxn ang="0">
                    <a:pos x="3" y="33"/>
                  </a:cxn>
                  <a:cxn ang="0">
                    <a:pos x="1" y="37"/>
                  </a:cxn>
                  <a:cxn ang="0">
                    <a:pos x="1" y="4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3" y="40"/>
                  </a:cxn>
                  <a:cxn ang="0">
                    <a:pos x="4" y="38"/>
                  </a:cxn>
                  <a:cxn ang="0">
                    <a:pos x="7" y="30"/>
                  </a:cxn>
                  <a:cxn ang="0">
                    <a:pos x="8" y="21"/>
                  </a:cxn>
                  <a:cxn ang="0">
                    <a:pos x="7" y="13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8" h="41">
                    <a:moveTo>
                      <a:pt x="0" y="2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3" y="9"/>
                      <a:pt x="3" y="12"/>
                      <a:pt x="4" y="14"/>
                    </a:cubicBezTo>
                    <a:cubicBezTo>
                      <a:pt x="4" y="16"/>
                      <a:pt x="4" y="18"/>
                      <a:pt x="4" y="21"/>
                    </a:cubicBezTo>
                    <a:cubicBezTo>
                      <a:pt x="4" y="23"/>
                      <a:pt x="4" y="25"/>
                      <a:pt x="4" y="27"/>
                    </a:cubicBezTo>
                    <a:cubicBezTo>
                      <a:pt x="4" y="29"/>
                      <a:pt x="3" y="31"/>
                      <a:pt x="3" y="33"/>
                    </a:cubicBezTo>
                    <a:cubicBezTo>
                      <a:pt x="2" y="34"/>
                      <a:pt x="2" y="36"/>
                      <a:pt x="1" y="37"/>
                    </a:cubicBezTo>
                    <a:cubicBezTo>
                      <a:pt x="1" y="39"/>
                      <a:pt x="1" y="40"/>
                      <a:pt x="1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1"/>
                      <a:pt x="2" y="41"/>
                      <a:pt x="3" y="40"/>
                    </a:cubicBezTo>
                    <a:cubicBezTo>
                      <a:pt x="3" y="40"/>
                      <a:pt x="4" y="39"/>
                      <a:pt x="4" y="38"/>
                    </a:cubicBezTo>
                    <a:cubicBezTo>
                      <a:pt x="6" y="35"/>
                      <a:pt x="7" y="32"/>
                      <a:pt x="7" y="30"/>
                    </a:cubicBezTo>
                    <a:cubicBezTo>
                      <a:pt x="8" y="27"/>
                      <a:pt x="8" y="24"/>
                      <a:pt x="8" y="21"/>
                    </a:cubicBezTo>
                    <a:cubicBezTo>
                      <a:pt x="8" y="18"/>
                      <a:pt x="8" y="15"/>
                      <a:pt x="7" y="13"/>
                    </a:cubicBezTo>
                    <a:cubicBezTo>
                      <a:pt x="7" y="10"/>
                      <a:pt x="6" y="8"/>
                      <a:pt x="5" y="5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84" name="Freeform 53"/>
              <p:cNvSpPr>
                <a:spLocks noChangeAspect="1"/>
              </p:cNvSpPr>
              <p:nvPr/>
            </p:nvSpPr>
            <p:spPr bwMode="auto">
              <a:xfrm>
                <a:off x="2515" y="1336"/>
                <a:ext cx="12" cy="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10"/>
                  </a:cxn>
                  <a:cxn ang="0">
                    <a:pos x="3" y="15"/>
                  </a:cxn>
                  <a:cxn ang="0">
                    <a:pos x="3" y="20"/>
                  </a:cxn>
                  <a:cxn ang="0">
                    <a:pos x="2" y="25"/>
                  </a:cxn>
                  <a:cxn ang="0">
                    <a:pos x="1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2" y="30"/>
                  </a:cxn>
                  <a:cxn ang="0">
                    <a:pos x="3" y="28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6" y="9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31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6"/>
                      <a:pt x="2" y="8"/>
                      <a:pt x="3" y="10"/>
                    </a:cubicBezTo>
                    <a:cubicBezTo>
                      <a:pt x="3" y="12"/>
                      <a:pt x="3" y="13"/>
                      <a:pt x="3" y="15"/>
                    </a:cubicBezTo>
                    <a:cubicBezTo>
                      <a:pt x="3" y="17"/>
                      <a:pt x="3" y="18"/>
                      <a:pt x="3" y="20"/>
                    </a:cubicBezTo>
                    <a:cubicBezTo>
                      <a:pt x="3" y="22"/>
                      <a:pt x="2" y="23"/>
                      <a:pt x="2" y="25"/>
                    </a:cubicBezTo>
                    <a:cubicBezTo>
                      <a:pt x="2" y="25"/>
                      <a:pt x="1" y="26"/>
                      <a:pt x="1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0"/>
                      <a:pt x="2" y="30"/>
                    </a:cubicBezTo>
                    <a:cubicBezTo>
                      <a:pt x="2" y="30"/>
                      <a:pt x="3" y="29"/>
                      <a:pt x="3" y="28"/>
                    </a:cubicBezTo>
                    <a:cubicBezTo>
                      <a:pt x="4" y="26"/>
                      <a:pt x="5" y="24"/>
                      <a:pt x="6" y="22"/>
                    </a:cubicBezTo>
                    <a:cubicBezTo>
                      <a:pt x="6" y="20"/>
                      <a:pt x="6" y="17"/>
                      <a:pt x="6" y="15"/>
                    </a:cubicBezTo>
                    <a:cubicBezTo>
                      <a:pt x="6" y="13"/>
                      <a:pt x="6" y="11"/>
                      <a:pt x="6" y="9"/>
                    </a:cubicBezTo>
                    <a:cubicBezTo>
                      <a:pt x="5" y="7"/>
                      <a:pt x="4" y="5"/>
                      <a:pt x="3" y="3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35" name="Group 29"/>
            <p:cNvGrpSpPr>
              <a:grpSpLocks noChangeAspect="1"/>
            </p:cNvGrpSpPr>
            <p:nvPr/>
          </p:nvGrpSpPr>
          <p:grpSpPr bwMode="auto">
            <a:xfrm>
              <a:off x="4984037" y="219151"/>
              <a:ext cx="332098" cy="400050"/>
              <a:chOff x="2227" y="1314"/>
              <a:chExt cx="455" cy="563"/>
            </a:xfrm>
          </p:grpSpPr>
          <p:sp>
            <p:nvSpPr>
              <p:cNvPr id="37" name="Freeform 30"/>
              <p:cNvSpPr>
                <a:spLocks noChangeAspect="1"/>
              </p:cNvSpPr>
              <p:nvPr/>
            </p:nvSpPr>
            <p:spPr bwMode="auto">
              <a:xfrm>
                <a:off x="2487" y="1738"/>
                <a:ext cx="130" cy="16"/>
              </a:xfrm>
              <a:custGeom>
                <a:avLst/>
                <a:gdLst/>
                <a:ahLst/>
                <a:cxnLst>
                  <a:cxn ang="0">
                    <a:pos x="13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6"/>
                  </a:cxn>
                  <a:cxn ang="0">
                    <a:pos x="130" y="16"/>
                  </a:cxn>
                </a:cxnLst>
                <a:rect l="0" t="0" r="r" b="b"/>
                <a:pathLst>
                  <a:path w="130" h="16">
                    <a:moveTo>
                      <a:pt x="13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6"/>
                    </a:lnTo>
                    <a:lnTo>
                      <a:pt x="130" y="16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38" name="Freeform 31"/>
              <p:cNvSpPr>
                <a:spLocks noChangeAspect="1"/>
              </p:cNvSpPr>
              <p:nvPr/>
            </p:nvSpPr>
            <p:spPr bwMode="auto">
              <a:xfrm>
                <a:off x="2617" y="1682"/>
                <a:ext cx="65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5" y="16"/>
                  </a:cxn>
                  <a:cxn ang="0">
                    <a:pos x="65" y="0"/>
                  </a:cxn>
                  <a:cxn ang="0">
                    <a:pos x="0" y="56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65" h="72">
                    <a:moveTo>
                      <a:pt x="0" y="72"/>
                    </a:moveTo>
                    <a:lnTo>
                      <a:pt x="65" y="16"/>
                    </a:lnTo>
                    <a:lnTo>
                      <a:pt x="65" y="0"/>
                    </a:lnTo>
                    <a:lnTo>
                      <a:pt x="0" y="56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39" name="Freeform 32"/>
              <p:cNvSpPr>
                <a:spLocks noChangeAspect="1"/>
              </p:cNvSpPr>
              <p:nvPr/>
            </p:nvSpPr>
            <p:spPr bwMode="auto">
              <a:xfrm>
                <a:off x="2423" y="1682"/>
                <a:ext cx="64" cy="72"/>
              </a:xfrm>
              <a:custGeom>
                <a:avLst/>
                <a:gdLst/>
                <a:ahLst/>
                <a:cxnLst>
                  <a:cxn ang="0">
                    <a:pos x="64" y="72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64" y="56"/>
                  </a:cxn>
                  <a:cxn ang="0">
                    <a:pos x="64" y="72"/>
                  </a:cxn>
                  <a:cxn ang="0">
                    <a:pos x="64" y="72"/>
                  </a:cxn>
                </a:cxnLst>
                <a:rect l="0" t="0" r="r" b="b"/>
                <a:pathLst>
                  <a:path w="64" h="72">
                    <a:moveTo>
                      <a:pt x="64" y="7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64" y="56"/>
                    </a:lnTo>
                    <a:lnTo>
                      <a:pt x="64" y="72"/>
                    </a:lnTo>
                    <a:lnTo>
                      <a:pt x="64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40" name="Freeform 33"/>
              <p:cNvSpPr>
                <a:spLocks noChangeAspect="1"/>
              </p:cNvSpPr>
              <p:nvPr/>
            </p:nvSpPr>
            <p:spPr bwMode="auto">
              <a:xfrm>
                <a:off x="2423" y="1628"/>
                <a:ext cx="259" cy="110"/>
              </a:xfrm>
              <a:custGeom>
                <a:avLst/>
                <a:gdLst/>
                <a:ahLst/>
                <a:cxnLst>
                  <a:cxn ang="0">
                    <a:pos x="259" y="54"/>
                  </a:cxn>
                  <a:cxn ang="0">
                    <a:pos x="227" y="82"/>
                  </a:cxn>
                  <a:cxn ang="0">
                    <a:pos x="194" y="110"/>
                  </a:cxn>
                  <a:cxn ang="0">
                    <a:pos x="130" y="110"/>
                  </a:cxn>
                  <a:cxn ang="0">
                    <a:pos x="64" y="110"/>
                  </a:cxn>
                  <a:cxn ang="0">
                    <a:pos x="32" y="82"/>
                  </a:cxn>
                  <a:cxn ang="0">
                    <a:pos x="0" y="54"/>
                  </a:cxn>
                  <a:cxn ang="0">
                    <a:pos x="32" y="26"/>
                  </a:cxn>
                  <a:cxn ang="0">
                    <a:pos x="64" y="0"/>
                  </a:cxn>
                  <a:cxn ang="0">
                    <a:pos x="130" y="0"/>
                  </a:cxn>
                  <a:cxn ang="0">
                    <a:pos x="194" y="0"/>
                  </a:cxn>
                  <a:cxn ang="0">
                    <a:pos x="227" y="26"/>
                  </a:cxn>
                  <a:cxn ang="0">
                    <a:pos x="259" y="54"/>
                  </a:cxn>
                  <a:cxn ang="0">
                    <a:pos x="259" y="54"/>
                  </a:cxn>
                </a:cxnLst>
                <a:rect l="0" t="0" r="r" b="b"/>
                <a:pathLst>
                  <a:path w="259" h="110">
                    <a:moveTo>
                      <a:pt x="259" y="54"/>
                    </a:moveTo>
                    <a:lnTo>
                      <a:pt x="227" y="82"/>
                    </a:lnTo>
                    <a:lnTo>
                      <a:pt x="194" y="110"/>
                    </a:lnTo>
                    <a:lnTo>
                      <a:pt x="130" y="110"/>
                    </a:lnTo>
                    <a:lnTo>
                      <a:pt x="64" y="110"/>
                    </a:lnTo>
                    <a:lnTo>
                      <a:pt x="32" y="82"/>
                    </a:lnTo>
                    <a:lnTo>
                      <a:pt x="0" y="54"/>
                    </a:lnTo>
                    <a:lnTo>
                      <a:pt x="32" y="26"/>
                    </a:lnTo>
                    <a:lnTo>
                      <a:pt x="64" y="0"/>
                    </a:lnTo>
                    <a:lnTo>
                      <a:pt x="130" y="0"/>
                    </a:lnTo>
                    <a:lnTo>
                      <a:pt x="194" y="0"/>
                    </a:lnTo>
                    <a:lnTo>
                      <a:pt x="227" y="26"/>
                    </a:lnTo>
                    <a:lnTo>
                      <a:pt x="259" y="54"/>
                    </a:lnTo>
                    <a:lnTo>
                      <a:pt x="259" y="54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41" name="Freeform 34"/>
              <p:cNvSpPr>
                <a:spLocks noChangeAspect="1"/>
              </p:cNvSpPr>
              <p:nvPr/>
            </p:nvSpPr>
            <p:spPr bwMode="auto">
              <a:xfrm>
                <a:off x="2291" y="1798"/>
                <a:ext cx="130" cy="18"/>
              </a:xfrm>
              <a:custGeom>
                <a:avLst/>
                <a:gdLst/>
                <a:ahLst/>
                <a:cxnLst>
                  <a:cxn ang="0">
                    <a:pos x="130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8"/>
                  </a:cxn>
                  <a:cxn ang="0">
                    <a:pos x="130" y="18"/>
                  </a:cxn>
                </a:cxnLst>
                <a:rect l="0" t="0" r="r" b="b"/>
                <a:pathLst>
                  <a:path w="130" h="18">
                    <a:moveTo>
                      <a:pt x="13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8"/>
                    </a:lnTo>
                    <a:lnTo>
                      <a:pt x="130" y="18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42" name="Freeform 35"/>
              <p:cNvSpPr>
                <a:spLocks noChangeAspect="1"/>
              </p:cNvSpPr>
              <p:nvPr/>
            </p:nvSpPr>
            <p:spPr bwMode="auto">
              <a:xfrm>
                <a:off x="2421" y="1744"/>
                <a:ext cx="64" cy="72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16"/>
                  </a:cxn>
                  <a:cxn ang="0">
                    <a:pos x="64" y="0"/>
                  </a:cxn>
                  <a:cxn ang="0">
                    <a:pos x="0" y="54"/>
                  </a:cxn>
                  <a:cxn ang="0">
                    <a:pos x="0" y="72"/>
                  </a:cxn>
                  <a:cxn ang="0">
                    <a:pos x="0" y="72"/>
                  </a:cxn>
                </a:cxnLst>
                <a:rect l="0" t="0" r="r" b="b"/>
                <a:pathLst>
                  <a:path w="64" h="72">
                    <a:moveTo>
                      <a:pt x="0" y="72"/>
                    </a:moveTo>
                    <a:lnTo>
                      <a:pt x="64" y="16"/>
                    </a:lnTo>
                    <a:lnTo>
                      <a:pt x="64" y="0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43" name="Freeform 36"/>
              <p:cNvSpPr>
                <a:spLocks noChangeAspect="1"/>
              </p:cNvSpPr>
              <p:nvPr/>
            </p:nvSpPr>
            <p:spPr bwMode="auto">
              <a:xfrm>
                <a:off x="2227" y="1744"/>
                <a:ext cx="64" cy="72"/>
              </a:xfrm>
              <a:custGeom>
                <a:avLst/>
                <a:gdLst/>
                <a:ahLst/>
                <a:cxnLst>
                  <a:cxn ang="0">
                    <a:pos x="64" y="72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64" y="54"/>
                  </a:cxn>
                  <a:cxn ang="0">
                    <a:pos x="64" y="72"/>
                  </a:cxn>
                  <a:cxn ang="0">
                    <a:pos x="64" y="72"/>
                  </a:cxn>
                </a:cxnLst>
                <a:rect l="0" t="0" r="r" b="b"/>
                <a:pathLst>
                  <a:path w="64" h="72">
                    <a:moveTo>
                      <a:pt x="64" y="72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64" y="54"/>
                    </a:lnTo>
                    <a:lnTo>
                      <a:pt x="64" y="72"/>
                    </a:lnTo>
                    <a:lnTo>
                      <a:pt x="64" y="7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44" name="Freeform 37"/>
              <p:cNvSpPr>
                <a:spLocks noChangeAspect="1"/>
              </p:cNvSpPr>
              <p:nvPr/>
            </p:nvSpPr>
            <p:spPr bwMode="auto">
              <a:xfrm>
                <a:off x="2227" y="1688"/>
                <a:ext cx="258" cy="110"/>
              </a:xfrm>
              <a:custGeom>
                <a:avLst/>
                <a:gdLst/>
                <a:ahLst/>
                <a:cxnLst>
                  <a:cxn ang="0">
                    <a:pos x="258" y="56"/>
                  </a:cxn>
                  <a:cxn ang="0">
                    <a:pos x="226" y="84"/>
                  </a:cxn>
                  <a:cxn ang="0">
                    <a:pos x="194" y="110"/>
                  </a:cxn>
                  <a:cxn ang="0">
                    <a:pos x="128" y="110"/>
                  </a:cxn>
                  <a:cxn ang="0">
                    <a:pos x="64" y="110"/>
                  </a:cxn>
                  <a:cxn ang="0">
                    <a:pos x="32" y="84"/>
                  </a:cxn>
                  <a:cxn ang="0">
                    <a:pos x="0" y="56"/>
                  </a:cxn>
                  <a:cxn ang="0">
                    <a:pos x="32" y="28"/>
                  </a:cxn>
                  <a:cxn ang="0">
                    <a:pos x="64" y="0"/>
                  </a:cxn>
                  <a:cxn ang="0">
                    <a:pos x="128" y="0"/>
                  </a:cxn>
                  <a:cxn ang="0">
                    <a:pos x="194" y="0"/>
                  </a:cxn>
                  <a:cxn ang="0">
                    <a:pos x="226" y="28"/>
                  </a:cxn>
                  <a:cxn ang="0">
                    <a:pos x="258" y="56"/>
                  </a:cxn>
                  <a:cxn ang="0">
                    <a:pos x="258" y="56"/>
                  </a:cxn>
                </a:cxnLst>
                <a:rect l="0" t="0" r="r" b="b"/>
                <a:pathLst>
                  <a:path w="258" h="110">
                    <a:moveTo>
                      <a:pt x="258" y="56"/>
                    </a:moveTo>
                    <a:lnTo>
                      <a:pt x="226" y="84"/>
                    </a:lnTo>
                    <a:lnTo>
                      <a:pt x="194" y="110"/>
                    </a:lnTo>
                    <a:lnTo>
                      <a:pt x="128" y="110"/>
                    </a:lnTo>
                    <a:lnTo>
                      <a:pt x="64" y="110"/>
                    </a:lnTo>
                    <a:lnTo>
                      <a:pt x="32" y="84"/>
                    </a:lnTo>
                    <a:lnTo>
                      <a:pt x="0" y="56"/>
                    </a:lnTo>
                    <a:lnTo>
                      <a:pt x="32" y="28"/>
                    </a:lnTo>
                    <a:lnTo>
                      <a:pt x="64" y="0"/>
                    </a:lnTo>
                    <a:lnTo>
                      <a:pt x="128" y="0"/>
                    </a:lnTo>
                    <a:lnTo>
                      <a:pt x="194" y="0"/>
                    </a:lnTo>
                    <a:lnTo>
                      <a:pt x="226" y="28"/>
                    </a:lnTo>
                    <a:lnTo>
                      <a:pt x="258" y="56"/>
                    </a:lnTo>
                    <a:lnTo>
                      <a:pt x="258" y="56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45" name="Freeform 38"/>
              <p:cNvSpPr>
                <a:spLocks noChangeAspect="1"/>
              </p:cNvSpPr>
              <p:nvPr/>
            </p:nvSpPr>
            <p:spPr bwMode="auto">
              <a:xfrm>
                <a:off x="2487" y="1861"/>
                <a:ext cx="130" cy="16"/>
              </a:xfrm>
              <a:custGeom>
                <a:avLst/>
                <a:gdLst/>
                <a:ahLst/>
                <a:cxnLst>
                  <a:cxn ang="0">
                    <a:pos x="13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30" y="0"/>
                  </a:cxn>
                  <a:cxn ang="0">
                    <a:pos x="130" y="16"/>
                  </a:cxn>
                  <a:cxn ang="0">
                    <a:pos x="130" y="16"/>
                  </a:cxn>
                </a:cxnLst>
                <a:rect l="0" t="0" r="r" b="b"/>
                <a:pathLst>
                  <a:path w="130" h="16">
                    <a:moveTo>
                      <a:pt x="130" y="16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30" y="0"/>
                    </a:lnTo>
                    <a:lnTo>
                      <a:pt x="130" y="16"/>
                    </a:lnTo>
                    <a:lnTo>
                      <a:pt x="130" y="16"/>
                    </a:lnTo>
                    <a:close/>
                  </a:path>
                </a:pathLst>
              </a:custGeom>
              <a:solidFill>
                <a:srgbClr val="4564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46" name="Freeform 39"/>
              <p:cNvSpPr>
                <a:spLocks noChangeAspect="1"/>
              </p:cNvSpPr>
              <p:nvPr/>
            </p:nvSpPr>
            <p:spPr bwMode="auto">
              <a:xfrm>
                <a:off x="2617" y="1806"/>
                <a:ext cx="65" cy="71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65" y="17"/>
                  </a:cxn>
                  <a:cxn ang="0">
                    <a:pos x="65" y="0"/>
                  </a:cxn>
                  <a:cxn ang="0">
                    <a:pos x="0" y="55"/>
                  </a:cxn>
                  <a:cxn ang="0">
                    <a:pos x="0" y="71"/>
                  </a:cxn>
                  <a:cxn ang="0">
                    <a:pos x="0" y="71"/>
                  </a:cxn>
                </a:cxnLst>
                <a:rect l="0" t="0" r="r" b="b"/>
                <a:pathLst>
                  <a:path w="65" h="71">
                    <a:moveTo>
                      <a:pt x="0" y="71"/>
                    </a:moveTo>
                    <a:lnTo>
                      <a:pt x="65" y="17"/>
                    </a:lnTo>
                    <a:lnTo>
                      <a:pt x="65" y="0"/>
                    </a:lnTo>
                    <a:lnTo>
                      <a:pt x="0" y="55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47" name="Freeform 40"/>
              <p:cNvSpPr>
                <a:spLocks noChangeAspect="1"/>
              </p:cNvSpPr>
              <p:nvPr/>
            </p:nvSpPr>
            <p:spPr bwMode="auto">
              <a:xfrm>
                <a:off x="2423" y="1806"/>
                <a:ext cx="64" cy="71"/>
              </a:xfrm>
              <a:custGeom>
                <a:avLst/>
                <a:gdLst/>
                <a:ahLst/>
                <a:cxnLst>
                  <a:cxn ang="0">
                    <a:pos x="64" y="71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64" y="55"/>
                  </a:cxn>
                  <a:cxn ang="0">
                    <a:pos x="64" y="71"/>
                  </a:cxn>
                  <a:cxn ang="0">
                    <a:pos x="64" y="71"/>
                  </a:cxn>
                </a:cxnLst>
                <a:rect l="0" t="0" r="r" b="b"/>
                <a:pathLst>
                  <a:path w="64" h="71">
                    <a:moveTo>
                      <a:pt x="64" y="71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64" y="55"/>
                    </a:lnTo>
                    <a:lnTo>
                      <a:pt x="64" y="71"/>
                    </a:lnTo>
                    <a:lnTo>
                      <a:pt x="64" y="7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48" name="Freeform 41"/>
              <p:cNvSpPr>
                <a:spLocks noChangeAspect="1"/>
              </p:cNvSpPr>
              <p:nvPr/>
            </p:nvSpPr>
            <p:spPr bwMode="auto">
              <a:xfrm>
                <a:off x="2423" y="1750"/>
                <a:ext cx="259" cy="111"/>
              </a:xfrm>
              <a:custGeom>
                <a:avLst/>
                <a:gdLst/>
                <a:ahLst/>
                <a:cxnLst>
                  <a:cxn ang="0">
                    <a:pos x="259" y="56"/>
                  </a:cxn>
                  <a:cxn ang="0">
                    <a:pos x="227" y="85"/>
                  </a:cxn>
                  <a:cxn ang="0">
                    <a:pos x="194" y="111"/>
                  </a:cxn>
                  <a:cxn ang="0">
                    <a:pos x="130" y="111"/>
                  </a:cxn>
                  <a:cxn ang="0">
                    <a:pos x="64" y="111"/>
                  </a:cxn>
                  <a:cxn ang="0">
                    <a:pos x="32" y="85"/>
                  </a:cxn>
                  <a:cxn ang="0">
                    <a:pos x="0" y="56"/>
                  </a:cxn>
                  <a:cxn ang="0">
                    <a:pos x="32" y="28"/>
                  </a:cxn>
                  <a:cxn ang="0">
                    <a:pos x="64" y="0"/>
                  </a:cxn>
                  <a:cxn ang="0">
                    <a:pos x="130" y="0"/>
                  </a:cxn>
                  <a:cxn ang="0">
                    <a:pos x="194" y="0"/>
                  </a:cxn>
                  <a:cxn ang="0">
                    <a:pos x="227" y="28"/>
                  </a:cxn>
                  <a:cxn ang="0">
                    <a:pos x="259" y="56"/>
                  </a:cxn>
                  <a:cxn ang="0">
                    <a:pos x="259" y="56"/>
                  </a:cxn>
                </a:cxnLst>
                <a:rect l="0" t="0" r="r" b="b"/>
                <a:pathLst>
                  <a:path w="259" h="111">
                    <a:moveTo>
                      <a:pt x="259" y="56"/>
                    </a:moveTo>
                    <a:lnTo>
                      <a:pt x="227" y="85"/>
                    </a:lnTo>
                    <a:lnTo>
                      <a:pt x="194" y="111"/>
                    </a:lnTo>
                    <a:lnTo>
                      <a:pt x="130" y="111"/>
                    </a:lnTo>
                    <a:lnTo>
                      <a:pt x="64" y="111"/>
                    </a:lnTo>
                    <a:lnTo>
                      <a:pt x="32" y="85"/>
                    </a:lnTo>
                    <a:lnTo>
                      <a:pt x="0" y="56"/>
                    </a:lnTo>
                    <a:lnTo>
                      <a:pt x="32" y="28"/>
                    </a:lnTo>
                    <a:lnTo>
                      <a:pt x="64" y="0"/>
                    </a:lnTo>
                    <a:lnTo>
                      <a:pt x="130" y="0"/>
                    </a:lnTo>
                    <a:lnTo>
                      <a:pt x="194" y="0"/>
                    </a:lnTo>
                    <a:lnTo>
                      <a:pt x="227" y="28"/>
                    </a:lnTo>
                    <a:lnTo>
                      <a:pt x="259" y="56"/>
                    </a:lnTo>
                    <a:lnTo>
                      <a:pt x="259" y="56"/>
                    </a:lnTo>
                    <a:close/>
                  </a:path>
                </a:pathLst>
              </a:custGeom>
              <a:solidFill>
                <a:srgbClr val="8BA6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49" name="Freeform 42"/>
              <p:cNvSpPr>
                <a:spLocks noChangeAspect="1"/>
              </p:cNvSpPr>
              <p:nvPr/>
            </p:nvSpPr>
            <p:spPr bwMode="auto">
              <a:xfrm>
                <a:off x="2459" y="1342"/>
                <a:ext cx="14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4" y="16"/>
                  </a:cxn>
                  <a:cxn ang="0">
                    <a:pos x="0" y="1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lnTo>
                      <a:pt x="12" y="0"/>
                    </a:lnTo>
                    <a:lnTo>
                      <a:pt x="14" y="1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0" name="Freeform 43"/>
              <p:cNvSpPr>
                <a:spLocks noChangeAspect="1"/>
              </p:cNvSpPr>
              <p:nvPr/>
            </p:nvSpPr>
            <p:spPr bwMode="auto">
              <a:xfrm>
                <a:off x="2447" y="1354"/>
                <a:ext cx="38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4"/>
                  </a:cxn>
                  <a:cxn ang="0">
                    <a:pos x="38" y="8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8" h="8">
                    <a:moveTo>
                      <a:pt x="18" y="0"/>
                    </a:moveTo>
                    <a:lnTo>
                      <a:pt x="28" y="4"/>
                    </a:lnTo>
                    <a:lnTo>
                      <a:pt x="38" y="8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1" name="Freeform 44"/>
              <p:cNvSpPr>
                <a:spLocks noChangeAspect="1" noEditPoints="1"/>
              </p:cNvSpPr>
              <p:nvPr/>
            </p:nvSpPr>
            <p:spPr bwMode="auto">
              <a:xfrm>
                <a:off x="2347" y="1362"/>
                <a:ext cx="238" cy="366"/>
              </a:xfrm>
              <a:custGeom>
                <a:avLst/>
                <a:gdLst/>
                <a:ahLst/>
                <a:cxnLst>
                  <a:cxn ang="0">
                    <a:pos x="232" y="310"/>
                  </a:cxn>
                  <a:cxn ang="0">
                    <a:pos x="200" y="284"/>
                  </a:cxn>
                  <a:cxn ang="0">
                    <a:pos x="188" y="226"/>
                  </a:cxn>
                  <a:cxn ang="0">
                    <a:pos x="164" y="208"/>
                  </a:cxn>
                  <a:cxn ang="0">
                    <a:pos x="134" y="32"/>
                  </a:cxn>
                  <a:cxn ang="0">
                    <a:pos x="140" y="18"/>
                  </a:cxn>
                  <a:cxn ang="0">
                    <a:pos x="132" y="12"/>
                  </a:cxn>
                  <a:cxn ang="0">
                    <a:pos x="134" y="0"/>
                  </a:cxn>
                  <a:cxn ang="0">
                    <a:pos x="104" y="10"/>
                  </a:cxn>
                  <a:cxn ang="0">
                    <a:pos x="104" y="12"/>
                  </a:cxn>
                  <a:cxn ang="0">
                    <a:pos x="98" y="26"/>
                  </a:cxn>
                  <a:cxn ang="0">
                    <a:pos x="108" y="32"/>
                  </a:cxn>
                  <a:cxn ang="0">
                    <a:pos x="48" y="208"/>
                  </a:cxn>
                  <a:cxn ang="0">
                    <a:pos x="64" y="226"/>
                  </a:cxn>
                  <a:cxn ang="0">
                    <a:pos x="4" y="284"/>
                  </a:cxn>
                  <a:cxn ang="0">
                    <a:pos x="26" y="310"/>
                  </a:cxn>
                  <a:cxn ang="0">
                    <a:pos x="118" y="366"/>
                  </a:cxn>
                  <a:cxn ang="0">
                    <a:pos x="210" y="310"/>
                  </a:cxn>
                  <a:cxn ang="0">
                    <a:pos x="118" y="48"/>
                  </a:cxn>
                  <a:cxn ang="0">
                    <a:pos x="144" y="208"/>
                  </a:cxn>
                  <a:cxn ang="0">
                    <a:pos x="92" y="208"/>
                  </a:cxn>
                  <a:cxn ang="0">
                    <a:pos x="118" y="48"/>
                  </a:cxn>
                  <a:cxn ang="0">
                    <a:pos x="118" y="230"/>
                  </a:cxn>
                  <a:cxn ang="0">
                    <a:pos x="172" y="284"/>
                  </a:cxn>
                  <a:cxn ang="0">
                    <a:pos x="64" y="284"/>
                  </a:cxn>
                  <a:cxn ang="0">
                    <a:pos x="90" y="230"/>
                  </a:cxn>
                  <a:cxn ang="0">
                    <a:pos x="34" y="362"/>
                  </a:cxn>
                  <a:cxn ang="0">
                    <a:pos x="36" y="356"/>
                  </a:cxn>
                  <a:cxn ang="0">
                    <a:pos x="42" y="350"/>
                  </a:cxn>
                  <a:cxn ang="0">
                    <a:pos x="48" y="342"/>
                  </a:cxn>
                  <a:cxn ang="0">
                    <a:pos x="60" y="334"/>
                  </a:cxn>
                  <a:cxn ang="0">
                    <a:pos x="74" y="328"/>
                  </a:cxn>
                  <a:cxn ang="0">
                    <a:pos x="88" y="324"/>
                  </a:cxn>
                  <a:cxn ang="0">
                    <a:pos x="100" y="322"/>
                  </a:cxn>
                  <a:cxn ang="0">
                    <a:pos x="112" y="322"/>
                  </a:cxn>
                  <a:cxn ang="0">
                    <a:pos x="126" y="322"/>
                  </a:cxn>
                  <a:cxn ang="0">
                    <a:pos x="138" y="322"/>
                  </a:cxn>
                  <a:cxn ang="0">
                    <a:pos x="148" y="324"/>
                  </a:cxn>
                  <a:cxn ang="0">
                    <a:pos x="162" y="328"/>
                  </a:cxn>
                  <a:cxn ang="0">
                    <a:pos x="178" y="334"/>
                  </a:cxn>
                  <a:cxn ang="0">
                    <a:pos x="188" y="342"/>
                  </a:cxn>
                  <a:cxn ang="0">
                    <a:pos x="196" y="350"/>
                  </a:cxn>
                  <a:cxn ang="0">
                    <a:pos x="202" y="360"/>
                  </a:cxn>
                  <a:cxn ang="0">
                    <a:pos x="118" y="362"/>
                  </a:cxn>
                </a:cxnLst>
                <a:rect l="0" t="0" r="r" b="b"/>
                <a:pathLst>
                  <a:path w="238" h="366">
                    <a:moveTo>
                      <a:pt x="210" y="310"/>
                    </a:moveTo>
                    <a:lnTo>
                      <a:pt x="232" y="310"/>
                    </a:lnTo>
                    <a:lnTo>
                      <a:pt x="232" y="284"/>
                    </a:lnTo>
                    <a:lnTo>
                      <a:pt x="200" y="284"/>
                    </a:lnTo>
                    <a:lnTo>
                      <a:pt x="172" y="226"/>
                    </a:lnTo>
                    <a:lnTo>
                      <a:pt x="188" y="226"/>
                    </a:lnTo>
                    <a:lnTo>
                      <a:pt x="188" y="208"/>
                    </a:lnTo>
                    <a:lnTo>
                      <a:pt x="164" y="208"/>
                    </a:lnTo>
                    <a:lnTo>
                      <a:pt x="128" y="32"/>
                    </a:lnTo>
                    <a:lnTo>
                      <a:pt x="134" y="32"/>
                    </a:lnTo>
                    <a:lnTo>
                      <a:pt x="140" y="26"/>
                    </a:lnTo>
                    <a:lnTo>
                      <a:pt x="140" y="18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34" y="10"/>
                    </a:lnTo>
                    <a:lnTo>
                      <a:pt x="134" y="0"/>
                    </a:lnTo>
                    <a:lnTo>
                      <a:pt x="104" y="0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8" y="26"/>
                    </a:lnTo>
                    <a:lnTo>
                      <a:pt x="104" y="32"/>
                    </a:lnTo>
                    <a:lnTo>
                      <a:pt x="108" y="32"/>
                    </a:lnTo>
                    <a:lnTo>
                      <a:pt x="72" y="208"/>
                    </a:lnTo>
                    <a:lnTo>
                      <a:pt x="48" y="208"/>
                    </a:lnTo>
                    <a:lnTo>
                      <a:pt x="48" y="226"/>
                    </a:lnTo>
                    <a:lnTo>
                      <a:pt x="64" y="226"/>
                    </a:lnTo>
                    <a:lnTo>
                      <a:pt x="36" y="284"/>
                    </a:lnTo>
                    <a:lnTo>
                      <a:pt x="4" y="284"/>
                    </a:lnTo>
                    <a:lnTo>
                      <a:pt x="4" y="310"/>
                    </a:lnTo>
                    <a:lnTo>
                      <a:pt x="26" y="310"/>
                    </a:lnTo>
                    <a:lnTo>
                      <a:pt x="0" y="366"/>
                    </a:lnTo>
                    <a:lnTo>
                      <a:pt x="118" y="366"/>
                    </a:lnTo>
                    <a:lnTo>
                      <a:pt x="238" y="366"/>
                    </a:lnTo>
                    <a:lnTo>
                      <a:pt x="210" y="310"/>
                    </a:lnTo>
                    <a:lnTo>
                      <a:pt x="210" y="310"/>
                    </a:lnTo>
                    <a:close/>
                    <a:moveTo>
                      <a:pt x="118" y="48"/>
                    </a:moveTo>
                    <a:lnTo>
                      <a:pt x="118" y="50"/>
                    </a:lnTo>
                    <a:lnTo>
                      <a:pt x="144" y="208"/>
                    </a:lnTo>
                    <a:lnTo>
                      <a:pt x="118" y="208"/>
                    </a:lnTo>
                    <a:lnTo>
                      <a:pt x="92" y="208"/>
                    </a:lnTo>
                    <a:lnTo>
                      <a:pt x="118" y="48"/>
                    </a:lnTo>
                    <a:lnTo>
                      <a:pt x="118" y="48"/>
                    </a:lnTo>
                    <a:close/>
                    <a:moveTo>
                      <a:pt x="90" y="230"/>
                    </a:moveTo>
                    <a:lnTo>
                      <a:pt x="118" y="230"/>
                    </a:lnTo>
                    <a:lnTo>
                      <a:pt x="148" y="230"/>
                    </a:lnTo>
                    <a:lnTo>
                      <a:pt x="172" y="284"/>
                    </a:lnTo>
                    <a:lnTo>
                      <a:pt x="118" y="284"/>
                    </a:lnTo>
                    <a:lnTo>
                      <a:pt x="64" y="284"/>
                    </a:lnTo>
                    <a:lnTo>
                      <a:pt x="90" y="230"/>
                    </a:lnTo>
                    <a:lnTo>
                      <a:pt x="90" y="230"/>
                    </a:lnTo>
                    <a:close/>
                    <a:moveTo>
                      <a:pt x="118" y="362"/>
                    </a:moveTo>
                    <a:lnTo>
                      <a:pt x="34" y="362"/>
                    </a:lnTo>
                    <a:lnTo>
                      <a:pt x="34" y="360"/>
                    </a:lnTo>
                    <a:lnTo>
                      <a:pt x="36" y="356"/>
                    </a:lnTo>
                    <a:lnTo>
                      <a:pt x="38" y="354"/>
                    </a:lnTo>
                    <a:lnTo>
                      <a:pt x="42" y="350"/>
                    </a:lnTo>
                    <a:lnTo>
                      <a:pt x="44" y="346"/>
                    </a:lnTo>
                    <a:lnTo>
                      <a:pt x="48" y="342"/>
                    </a:lnTo>
                    <a:lnTo>
                      <a:pt x="54" y="338"/>
                    </a:lnTo>
                    <a:lnTo>
                      <a:pt x="60" y="334"/>
                    </a:lnTo>
                    <a:lnTo>
                      <a:pt x="66" y="330"/>
                    </a:lnTo>
                    <a:lnTo>
                      <a:pt x="74" y="328"/>
                    </a:lnTo>
                    <a:lnTo>
                      <a:pt x="84" y="326"/>
                    </a:lnTo>
                    <a:lnTo>
                      <a:pt x="88" y="324"/>
                    </a:lnTo>
                    <a:lnTo>
                      <a:pt x="94" y="324"/>
                    </a:lnTo>
                    <a:lnTo>
                      <a:pt x="100" y="322"/>
                    </a:lnTo>
                    <a:lnTo>
                      <a:pt x="106" y="322"/>
                    </a:lnTo>
                    <a:lnTo>
                      <a:pt x="112" y="322"/>
                    </a:lnTo>
                    <a:lnTo>
                      <a:pt x="118" y="322"/>
                    </a:lnTo>
                    <a:lnTo>
                      <a:pt x="126" y="322"/>
                    </a:lnTo>
                    <a:lnTo>
                      <a:pt x="132" y="322"/>
                    </a:lnTo>
                    <a:lnTo>
                      <a:pt x="138" y="322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54" y="326"/>
                    </a:lnTo>
                    <a:lnTo>
                      <a:pt x="162" y="328"/>
                    </a:lnTo>
                    <a:lnTo>
                      <a:pt x="170" y="330"/>
                    </a:lnTo>
                    <a:lnTo>
                      <a:pt x="178" y="334"/>
                    </a:lnTo>
                    <a:lnTo>
                      <a:pt x="184" y="338"/>
                    </a:lnTo>
                    <a:lnTo>
                      <a:pt x="188" y="342"/>
                    </a:lnTo>
                    <a:lnTo>
                      <a:pt x="192" y="346"/>
                    </a:lnTo>
                    <a:lnTo>
                      <a:pt x="196" y="350"/>
                    </a:lnTo>
                    <a:lnTo>
                      <a:pt x="200" y="356"/>
                    </a:lnTo>
                    <a:lnTo>
                      <a:pt x="202" y="360"/>
                    </a:lnTo>
                    <a:lnTo>
                      <a:pt x="204" y="362"/>
                    </a:lnTo>
                    <a:lnTo>
                      <a:pt x="118" y="362"/>
                    </a:lnTo>
                    <a:lnTo>
                      <a:pt x="118" y="36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2" name="Freeform 45"/>
              <p:cNvSpPr>
                <a:spLocks noChangeAspect="1"/>
              </p:cNvSpPr>
              <p:nvPr/>
            </p:nvSpPr>
            <p:spPr bwMode="auto">
              <a:xfrm>
                <a:off x="2459" y="1342"/>
                <a:ext cx="14" cy="1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2" y="0"/>
                  </a:cxn>
                  <a:cxn ang="0">
                    <a:pos x="14" y="16"/>
                  </a:cxn>
                  <a:cxn ang="0">
                    <a:pos x="0" y="16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lnTo>
                      <a:pt x="12" y="0"/>
                    </a:lnTo>
                    <a:lnTo>
                      <a:pt x="14" y="1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3" name="Freeform 46"/>
              <p:cNvSpPr>
                <a:spLocks noChangeAspect="1"/>
              </p:cNvSpPr>
              <p:nvPr/>
            </p:nvSpPr>
            <p:spPr bwMode="auto">
              <a:xfrm>
                <a:off x="2447" y="1354"/>
                <a:ext cx="38" cy="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8" y="4"/>
                  </a:cxn>
                  <a:cxn ang="0">
                    <a:pos x="38" y="8"/>
                  </a:cxn>
                  <a:cxn ang="0">
                    <a:pos x="18" y="8"/>
                  </a:cxn>
                  <a:cxn ang="0">
                    <a:pos x="0" y="8"/>
                  </a:cxn>
                  <a:cxn ang="0">
                    <a:pos x="10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8" h="8">
                    <a:moveTo>
                      <a:pt x="18" y="0"/>
                    </a:moveTo>
                    <a:lnTo>
                      <a:pt x="28" y="4"/>
                    </a:lnTo>
                    <a:lnTo>
                      <a:pt x="38" y="8"/>
                    </a:lnTo>
                    <a:lnTo>
                      <a:pt x="18" y="8"/>
                    </a:lnTo>
                    <a:lnTo>
                      <a:pt x="0" y="8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4" name="Freeform 47"/>
              <p:cNvSpPr>
                <a:spLocks noChangeAspect="1" noEditPoints="1"/>
              </p:cNvSpPr>
              <p:nvPr/>
            </p:nvSpPr>
            <p:spPr bwMode="auto">
              <a:xfrm>
                <a:off x="2347" y="1362"/>
                <a:ext cx="238" cy="366"/>
              </a:xfrm>
              <a:custGeom>
                <a:avLst/>
                <a:gdLst/>
                <a:ahLst/>
                <a:cxnLst>
                  <a:cxn ang="0">
                    <a:pos x="232" y="310"/>
                  </a:cxn>
                  <a:cxn ang="0">
                    <a:pos x="200" y="284"/>
                  </a:cxn>
                  <a:cxn ang="0">
                    <a:pos x="188" y="226"/>
                  </a:cxn>
                  <a:cxn ang="0">
                    <a:pos x="164" y="208"/>
                  </a:cxn>
                  <a:cxn ang="0">
                    <a:pos x="134" y="32"/>
                  </a:cxn>
                  <a:cxn ang="0">
                    <a:pos x="140" y="18"/>
                  </a:cxn>
                  <a:cxn ang="0">
                    <a:pos x="132" y="12"/>
                  </a:cxn>
                  <a:cxn ang="0">
                    <a:pos x="134" y="0"/>
                  </a:cxn>
                  <a:cxn ang="0">
                    <a:pos x="104" y="10"/>
                  </a:cxn>
                  <a:cxn ang="0">
                    <a:pos x="104" y="12"/>
                  </a:cxn>
                  <a:cxn ang="0">
                    <a:pos x="98" y="26"/>
                  </a:cxn>
                  <a:cxn ang="0">
                    <a:pos x="108" y="32"/>
                  </a:cxn>
                  <a:cxn ang="0">
                    <a:pos x="48" y="208"/>
                  </a:cxn>
                  <a:cxn ang="0">
                    <a:pos x="64" y="226"/>
                  </a:cxn>
                  <a:cxn ang="0">
                    <a:pos x="4" y="284"/>
                  </a:cxn>
                  <a:cxn ang="0">
                    <a:pos x="26" y="310"/>
                  </a:cxn>
                  <a:cxn ang="0">
                    <a:pos x="118" y="366"/>
                  </a:cxn>
                  <a:cxn ang="0">
                    <a:pos x="210" y="310"/>
                  </a:cxn>
                  <a:cxn ang="0">
                    <a:pos x="118" y="48"/>
                  </a:cxn>
                  <a:cxn ang="0">
                    <a:pos x="144" y="208"/>
                  </a:cxn>
                  <a:cxn ang="0">
                    <a:pos x="92" y="208"/>
                  </a:cxn>
                  <a:cxn ang="0">
                    <a:pos x="118" y="48"/>
                  </a:cxn>
                  <a:cxn ang="0">
                    <a:pos x="118" y="230"/>
                  </a:cxn>
                  <a:cxn ang="0">
                    <a:pos x="172" y="284"/>
                  </a:cxn>
                  <a:cxn ang="0">
                    <a:pos x="64" y="284"/>
                  </a:cxn>
                  <a:cxn ang="0">
                    <a:pos x="90" y="230"/>
                  </a:cxn>
                  <a:cxn ang="0">
                    <a:pos x="34" y="362"/>
                  </a:cxn>
                  <a:cxn ang="0">
                    <a:pos x="36" y="356"/>
                  </a:cxn>
                  <a:cxn ang="0">
                    <a:pos x="42" y="350"/>
                  </a:cxn>
                  <a:cxn ang="0">
                    <a:pos x="48" y="342"/>
                  </a:cxn>
                  <a:cxn ang="0">
                    <a:pos x="60" y="334"/>
                  </a:cxn>
                  <a:cxn ang="0">
                    <a:pos x="74" y="328"/>
                  </a:cxn>
                  <a:cxn ang="0">
                    <a:pos x="88" y="324"/>
                  </a:cxn>
                  <a:cxn ang="0">
                    <a:pos x="100" y="322"/>
                  </a:cxn>
                  <a:cxn ang="0">
                    <a:pos x="112" y="322"/>
                  </a:cxn>
                  <a:cxn ang="0">
                    <a:pos x="126" y="322"/>
                  </a:cxn>
                  <a:cxn ang="0">
                    <a:pos x="138" y="322"/>
                  </a:cxn>
                  <a:cxn ang="0">
                    <a:pos x="148" y="324"/>
                  </a:cxn>
                  <a:cxn ang="0">
                    <a:pos x="162" y="328"/>
                  </a:cxn>
                  <a:cxn ang="0">
                    <a:pos x="178" y="334"/>
                  </a:cxn>
                  <a:cxn ang="0">
                    <a:pos x="188" y="342"/>
                  </a:cxn>
                  <a:cxn ang="0">
                    <a:pos x="196" y="350"/>
                  </a:cxn>
                  <a:cxn ang="0">
                    <a:pos x="202" y="360"/>
                  </a:cxn>
                  <a:cxn ang="0">
                    <a:pos x="118" y="362"/>
                  </a:cxn>
                </a:cxnLst>
                <a:rect l="0" t="0" r="r" b="b"/>
                <a:pathLst>
                  <a:path w="238" h="366">
                    <a:moveTo>
                      <a:pt x="210" y="310"/>
                    </a:moveTo>
                    <a:lnTo>
                      <a:pt x="232" y="310"/>
                    </a:lnTo>
                    <a:lnTo>
                      <a:pt x="232" y="284"/>
                    </a:lnTo>
                    <a:lnTo>
                      <a:pt x="200" y="284"/>
                    </a:lnTo>
                    <a:lnTo>
                      <a:pt x="172" y="226"/>
                    </a:lnTo>
                    <a:lnTo>
                      <a:pt x="188" y="226"/>
                    </a:lnTo>
                    <a:lnTo>
                      <a:pt x="188" y="208"/>
                    </a:lnTo>
                    <a:lnTo>
                      <a:pt x="164" y="208"/>
                    </a:lnTo>
                    <a:lnTo>
                      <a:pt x="128" y="32"/>
                    </a:lnTo>
                    <a:lnTo>
                      <a:pt x="134" y="32"/>
                    </a:lnTo>
                    <a:lnTo>
                      <a:pt x="140" y="26"/>
                    </a:lnTo>
                    <a:lnTo>
                      <a:pt x="140" y="18"/>
                    </a:lnTo>
                    <a:lnTo>
                      <a:pt x="134" y="12"/>
                    </a:lnTo>
                    <a:lnTo>
                      <a:pt x="132" y="12"/>
                    </a:lnTo>
                    <a:lnTo>
                      <a:pt x="134" y="10"/>
                    </a:lnTo>
                    <a:lnTo>
                      <a:pt x="134" y="0"/>
                    </a:lnTo>
                    <a:lnTo>
                      <a:pt x="104" y="0"/>
                    </a:lnTo>
                    <a:lnTo>
                      <a:pt x="104" y="10"/>
                    </a:lnTo>
                    <a:lnTo>
                      <a:pt x="106" y="12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8" y="26"/>
                    </a:lnTo>
                    <a:lnTo>
                      <a:pt x="104" y="32"/>
                    </a:lnTo>
                    <a:lnTo>
                      <a:pt x="108" y="32"/>
                    </a:lnTo>
                    <a:lnTo>
                      <a:pt x="72" y="208"/>
                    </a:lnTo>
                    <a:lnTo>
                      <a:pt x="48" y="208"/>
                    </a:lnTo>
                    <a:lnTo>
                      <a:pt x="48" y="226"/>
                    </a:lnTo>
                    <a:lnTo>
                      <a:pt x="64" y="226"/>
                    </a:lnTo>
                    <a:lnTo>
                      <a:pt x="36" y="284"/>
                    </a:lnTo>
                    <a:lnTo>
                      <a:pt x="4" y="284"/>
                    </a:lnTo>
                    <a:lnTo>
                      <a:pt x="4" y="310"/>
                    </a:lnTo>
                    <a:lnTo>
                      <a:pt x="26" y="310"/>
                    </a:lnTo>
                    <a:lnTo>
                      <a:pt x="0" y="366"/>
                    </a:lnTo>
                    <a:lnTo>
                      <a:pt x="118" y="366"/>
                    </a:lnTo>
                    <a:lnTo>
                      <a:pt x="238" y="366"/>
                    </a:lnTo>
                    <a:lnTo>
                      <a:pt x="210" y="310"/>
                    </a:lnTo>
                    <a:lnTo>
                      <a:pt x="210" y="310"/>
                    </a:lnTo>
                    <a:close/>
                    <a:moveTo>
                      <a:pt x="118" y="48"/>
                    </a:moveTo>
                    <a:lnTo>
                      <a:pt x="118" y="50"/>
                    </a:lnTo>
                    <a:lnTo>
                      <a:pt x="144" y="208"/>
                    </a:lnTo>
                    <a:lnTo>
                      <a:pt x="118" y="208"/>
                    </a:lnTo>
                    <a:lnTo>
                      <a:pt x="92" y="208"/>
                    </a:lnTo>
                    <a:lnTo>
                      <a:pt x="118" y="48"/>
                    </a:lnTo>
                    <a:lnTo>
                      <a:pt x="118" y="48"/>
                    </a:lnTo>
                    <a:close/>
                    <a:moveTo>
                      <a:pt x="90" y="230"/>
                    </a:moveTo>
                    <a:lnTo>
                      <a:pt x="118" y="230"/>
                    </a:lnTo>
                    <a:lnTo>
                      <a:pt x="148" y="230"/>
                    </a:lnTo>
                    <a:lnTo>
                      <a:pt x="172" y="284"/>
                    </a:lnTo>
                    <a:lnTo>
                      <a:pt x="118" y="284"/>
                    </a:lnTo>
                    <a:lnTo>
                      <a:pt x="64" y="284"/>
                    </a:lnTo>
                    <a:lnTo>
                      <a:pt x="90" y="230"/>
                    </a:lnTo>
                    <a:lnTo>
                      <a:pt x="90" y="230"/>
                    </a:lnTo>
                    <a:close/>
                    <a:moveTo>
                      <a:pt x="118" y="362"/>
                    </a:moveTo>
                    <a:lnTo>
                      <a:pt x="34" y="362"/>
                    </a:lnTo>
                    <a:lnTo>
                      <a:pt x="34" y="360"/>
                    </a:lnTo>
                    <a:lnTo>
                      <a:pt x="36" y="356"/>
                    </a:lnTo>
                    <a:lnTo>
                      <a:pt x="38" y="354"/>
                    </a:lnTo>
                    <a:lnTo>
                      <a:pt x="42" y="350"/>
                    </a:lnTo>
                    <a:lnTo>
                      <a:pt x="44" y="346"/>
                    </a:lnTo>
                    <a:lnTo>
                      <a:pt x="48" y="342"/>
                    </a:lnTo>
                    <a:lnTo>
                      <a:pt x="54" y="338"/>
                    </a:lnTo>
                    <a:lnTo>
                      <a:pt x="60" y="334"/>
                    </a:lnTo>
                    <a:lnTo>
                      <a:pt x="66" y="330"/>
                    </a:lnTo>
                    <a:lnTo>
                      <a:pt x="74" y="328"/>
                    </a:lnTo>
                    <a:lnTo>
                      <a:pt x="84" y="326"/>
                    </a:lnTo>
                    <a:lnTo>
                      <a:pt x="88" y="324"/>
                    </a:lnTo>
                    <a:lnTo>
                      <a:pt x="94" y="324"/>
                    </a:lnTo>
                    <a:lnTo>
                      <a:pt x="100" y="322"/>
                    </a:lnTo>
                    <a:lnTo>
                      <a:pt x="106" y="322"/>
                    </a:lnTo>
                    <a:lnTo>
                      <a:pt x="112" y="322"/>
                    </a:lnTo>
                    <a:lnTo>
                      <a:pt x="118" y="322"/>
                    </a:lnTo>
                    <a:lnTo>
                      <a:pt x="126" y="322"/>
                    </a:lnTo>
                    <a:lnTo>
                      <a:pt x="132" y="322"/>
                    </a:lnTo>
                    <a:lnTo>
                      <a:pt x="138" y="322"/>
                    </a:lnTo>
                    <a:lnTo>
                      <a:pt x="144" y="324"/>
                    </a:lnTo>
                    <a:lnTo>
                      <a:pt x="148" y="324"/>
                    </a:lnTo>
                    <a:lnTo>
                      <a:pt x="154" y="326"/>
                    </a:lnTo>
                    <a:lnTo>
                      <a:pt x="162" y="328"/>
                    </a:lnTo>
                    <a:lnTo>
                      <a:pt x="170" y="330"/>
                    </a:lnTo>
                    <a:lnTo>
                      <a:pt x="178" y="334"/>
                    </a:lnTo>
                    <a:lnTo>
                      <a:pt x="184" y="338"/>
                    </a:lnTo>
                    <a:lnTo>
                      <a:pt x="188" y="342"/>
                    </a:lnTo>
                    <a:lnTo>
                      <a:pt x="192" y="346"/>
                    </a:lnTo>
                    <a:lnTo>
                      <a:pt x="196" y="350"/>
                    </a:lnTo>
                    <a:lnTo>
                      <a:pt x="200" y="356"/>
                    </a:lnTo>
                    <a:lnTo>
                      <a:pt x="202" y="360"/>
                    </a:lnTo>
                    <a:lnTo>
                      <a:pt x="204" y="362"/>
                    </a:lnTo>
                    <a:lnTo>
                      <a:pt x="118" y="362"/>
                    </a:lnTo>
                    <a:lnTo>
                      <a:pt x="118" y="362"/>
                    </a:lnTo>
                    <a:close/>
                  </a:path>
                </a:pathLst>
              </a:custGeom>
              <a:solidFill>
                <a:srgbClr val="3251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5" name="Freeform 48"/>
              <p:cNvSpPr>
                <a:spLocks noChangeAspect="1"/>
              </p:cNvSpPr>
              <p:nvPr/>
            </p:nvSpPr>
            <p:spPr bwMode="auto">
              <a:xfrm>
                <a:off x="2319" y="1314"/>
                <a:ext cx="20" cy="104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9" y="4"/>
                  </a:cxn>
                  <a:cxn ang="0">
                    <a:pos x="8" y="8"/>
                  </a:cxn>
                  <a:cxn ang="0">
                    <a:pos x="5" y="17"/>
                  </a:cxn>
                  <a:cxn ang="0">
                    <a:pos x="4" y="26"/>
                  </a:cxn>
                  <a:cxn ang="0">
                    <a:pos x="5" y="34"/>
                  </a:cxn>
                  <a:cxn ang="0">
                    <a:pos x="7" y="42"/>
                  </a:cxn>
                  <a:cxn ang="0">
                    <a:pos x="8" y="47"/>
                  </a:cxn>
                  <a:cxn ang="0">
                    <a:pos x="9" y="50"/>
                  </a:cxn>
                  <a:cxn ang="0">
                    <a:pos x="9" y="51"/>
                  </a:cxn>
                  <a:cxn ang="0">
                    <a:pos x="8" y="52"/>
                  </a:cxn>
                  <a:cxn ang="0">
                    <a:pos x="7" y="51"/>
                  </a:cxn>
                  <a:cxn ang="0">
                    <a:pos x="5" y="47"/>
                  </a:cxn>
                  <a:cxn ang="0">
                    <a:pos x="1" y="37"/>
                  </a:cxn>
                  <a:cxn ang="0">
                    <a:pos x="0" y="26"/>
                  </a:cxn>
                  <a:cxn ang="0">
                    <a:pos x="1" y="16"/>
                  </a:cxn>
                  <a:cxn ang="0">
                    <a:pos x="4" y="6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10" y="1"/>
                  </a:cxn>
                  <a:cxn ang="0">
                    <a:pos x="10" y="2"/>
                  </a:cxn>
                </a:cxnLst>
                <a:rect l="0" t="0" r="r" b="b"/>
                <a:pathLst>
                  <a:path w="10" h="52">
                    <a:moveTo>
                      <a:pt x="10" y="2"/>
                    </a:moveTo>
                    <a:cubicBezTo>
                      <a:pt x="10" y="2"/>
                      <a:pt x="10" y="3"/>
                      <a:pt x="9" y="4"/>
                    </a:cubicBezTo>
                    <a:cubicBezTo>
                      <a:pt x="8" y="6"/>
                      <a:pt x="8" y="7"/>
                      <a:pt x="8" y="8"/>
                    </a:cubicBezTo>
                    <a:cubicBezTo>
                      <a:pt x="7" y="11"/>
                      <a:pt x="6" y="14"/>
                      <a:pt x="5" y="17"/>
                    </a:cubicBezTo>
                    <a:cubicBezTo>
                      <a:pt x="5" y="20"/>
                      <a:pt x="5" y="23"/>
                      <a:pt x="4" y="26"/>
                    </a:cubicBezTo>
                    <a:cubicBezTo>
                      <a:pt x="4" y="29"/>
                      <a:pt x="5" y="31"/>
                      <a:pt x="5" y="34"/>
                    </a:cubicBezTo>
                    <a:cubicBezTo>
                      <a:pt x="5" y="37"/>
                      <a:pt x="6" y="39"/>
                      <a:pt x="7" y="42"/>
                    </a:cubicBezTo>
                    <a:cubicBezTo>
                      <a:pt x="7" y="43"/>
                      <a:pt x="7" y="45"/>
                      <a:pt x="8" y="47"/>
                    </a:cubicBezTo>
                    <a:cubicBezTo>
                      <a:pt x="9" y="49"/>
                      <a:pt x="9" y="50"/>
                      <a:pt x="9" y="50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0"/>
                      <a:pt x="5" y="49"/>
                      <a:pt x="5" y="47"/>
                    </a:cubicBezTo>
                    <a:cubicBezTo>
                      <a:pt x="3" y="44"/>
                      <a:pt x="2" y="41"/>
                      <a:pt x="1" y="37"/>
                    </a:cubicBezTo>
                    <a:cubicBezTo>
                      <a:pt x="0" y="33"/>
                      <a:pt x="0" y="30"/>
                      <a:pt x="0" y="26"/>
                    </a:cubicBezTo>
                    <a:cubicBezTo>
                      <a:pt x="0" y="22"/>
                      <a:pt x="0" y="19"/>
                      <a:pt x="1" y="16"/>
                    </a:cubicBezTo>
                    <a:cubicBezTo>
                      <a:pt x="2" y="12"/>
                      <a:pt x="3" y="9"/>
                      <a:pt x="4" y="6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8" y="1"/>
                      <a:pt x="8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6" name="Freeform 49"/>
              <p:cNvSpPr>
                <a:spLocks noChangeAspect="1"/>
              </p:cNvSpPr>
              <p:nvPr/>
            </p:nvSpPr>
            <p:spPr bwMode="auto">
              <a:xfrm>
                <a:off x="2361" y="1324"/>
                <a:ext cx="16" cy="82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7" y="4"/>
                  </a:cxn>
                  <a:cxn ang="0">
                    <a:pos x="6" y="7"/>
                  </a:cxn>
                  <a:cxn ang="0">
                    <a:pos x="5" y="14"/>
                  </a:cxn>
                  <a:cxn ang="0">
                    <a:pos x="4" y="21"/>
                  </a:cxn>
                  <a:cxn ang="0">
                    <a:pos x="4" y="27"/>
                  </a:cxn>
                  <a:cxn ang="0">
                    <a:pos x="6" y="33"/>
                  </a:cxn>
                  <a:cxn ang="0">
                    <a:pos x="7" y="37"/>
                  </a:cxn>
                  <a:cxn ang="0">
                    <a:pos x="8" y="40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6" y="40"/>
                  </a:cxn>
                  <a:cxn ang="0">
                    <a:pos x="4" y="38"/>
                  </a:cxn>
                  <a:cxn ang="0">
                    <a:pos x="1" y="30"/>
                  </a:cxn>
                  <a:cxn ang="0">
                    <a:pos x="0" y="21"/>
                  </a:cxn>
                  <a:cxn ang="0">
                    <a:pos x="1" y="13"/>
                  </a:cxn>
                  <a:cxn ang="0">
                    <a:pos x="4" y="5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8" y="2"/>
                  </a:cxn>
                </a:cxnLst>
                <a:rect l="0" t="0" r="r" b="b"/>
                <a:pathLst>
                  <a:path w="8" h="41">
                    <a:moveTo>
                      <a:pt x="8" y="2"/>
                    </a:moveTo>
                    <a:cubicBezTo>
                      <a:pt x="8" y="2"/>
                      <a:pt x="8" y="3"/>
                      <a:pt x="7" y="4"/>
                    </a:cubicBezTo>
                    <a:cubicBezTo>
                      <a:pt x="7" y="5"/>
                      <a:pt x="7" y="6"/>
                      <a:pt x="6" y="7"/>
                    </a:cubicBezTo>
                    <a:cubicBezTo>
                      <a:pt x="6" y="9"/>
                      <a:pt x="5" y="12"/>
                      <a:pt x="5" y="14"/>
                    </a:cubicBezTo>
                    <a:cubicBezTo>
                      <a:pt x="4" y="16"/>
                      <a:pt x="4" y="18"/>
                      <a:pt x="4" y="21"/>
                    </a:cubicBezTo>
                    <a:cubicBezTo>
                      <a:pt x="4" y="23"/>
                      <a:pt x="4" y="25"/>
                      <a:pt x="4" y="27"/>
                    </a:cubicBezTo>
                    <a:cubicBezTo>
                      <a:pt x="5" y="29"/>
                      <a:pt x="5" y="31"/>
                      <a:pt x="6" y="33"/>
                    </a:cubicBezTo>
                    <a:cubicBezTo>
                      <a:pt x="6" y="34"/>
                      <a:pt x="6" y="36"/>
                      <a:pt x="7" y="37"/>
                    </a:cubicBezTo>
                    <a:cubicBezTo>
                      <a:pt x="7" y="39"/>
                      <a:pt x="8" y="40"/>
                      <a:pt x="8" y="40"/>
                    </a:cubicBezTo>
                    <a:cubicBezTo>
                      <a:pt x="8" y="40"/>
                      <a:pt x="8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1"/>
                      <a:pt x="6" y="41"/>
                      <a:pt x="6" y="40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3" y="35"/>
                      <a:pt x="2" y="32"/>
                      <a:pt x="1" y="30"/>
                    </a:cubicBezTo>
                    <a:cubicBezTo>
                      <a:pt x="0" y="27"/>
                      <a:pt x="0" y="24"/>
                      <a:pt x="0" y="21"/>
                    </a:cubicBezTo>
                    <a:cubicBezTo>
                      <a:pt x="0" y="18"/>
                      <a:pt x="0" y="15"/>
                      <a:pt x="1" y="13"/>
                    </a:cubicBezTo>
                    <a:cubicBezTo>
                      <a:pt x="2" y="10"/>
                      <a:pt x="3" y="8"/>
                      <a:pt x="4" y="5"/>
                    </a:cubicBezTo>
                    <a:cubicBezTo>
                      <a:pt x="4" y="4"/>
                      <a:pt x="5" y="2"/>
                      <a:pt x="6" y="2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7" name="Freeform 50"/>
              <p:cNvSpPr>
                <a:spLocks noChangeAspect="1"/>
              </p:cNvSpPr>
              <p:nvPr/>
            </p:nvSpPr>
            <p:spPr bwMode="auto">
              <a:xfrm>
                <a:off x="2403" y="1336"/>
                <a:ext cx="12" cy="62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2"/>
                  </a:cxn>
                  <a:cxn ang="0">
                    <a:pos x="5" y="4"/>
                  </a:cxn>
                  <a:cxn ang="0">
                    <a:pos x="3" y="10"/>
                  </a:cxn>
                  <a:cxn ang="0">
                    <a:pos x="3" y="15"/>
                  </a:cxn>
                  <a:cxn ang="0">
                    <a:pos x="3" y="20"/>
                  </a:cxn>
                  <a:cxn ang="0">
                    <a:pos x="4" y="25"/>
                  </a:cxn>
                  <a:cxn ang="0">
                    <a:pos x="5" y="28"/>
                  </a:cxn>
                  <a:cxn ang="0">
                    <a:pos x="6" y="30"/>
                  </a:cxn>
                  <a:cxn ang="0">
                    <a:pos x="6" y="30"/>
                  </a:cxn>
                  <a:cxn ang="0">
                    <a:pos x="5" y="31"/>
                  </a:cxn>
                  <a:cxn ang="0">
                    <a:pos x="4" y="30"/>
                  </a:cxn>
                  <a:cxn ang="0">
                    <a:pos x="3" y="28"/>
                  </a:cxn>
                  <a:cxn ang="0">
                    <a:pos x="1" y="22"/>
                  </a:cxn>
                  <a:cxn ang="0">
                    <a:pos x="0" y="15"/>
                  </a:cxn>
                  <a:cxn ang="0">
                    <a:pos x="1" y="9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1"/>
                  </a:cxn>
                </a:cxnLst>
                <a:rect l="0" t="0" r="r" b="b"/>
                <a:pathLst>
                  <a:path w="6" h="31">
                    <a:moveTo>
                      <a:pt x="6" y="1"/>
                    </a:moveTo>
                    <a:cubicBezTo>
                      <a:pt x="6" y="1"/>
                      <a:pt x="6" y="1"/>
                      <a:pt x="6" y="2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6"/>
                      <a:pt x="4" y="8"/>
                      <a:pt x="3" y="10"/>
                    </a:cubicBezTo>
                    <a:cubicBezTo>
                      <a:pt x="3" y="12"/>
                      <a:pt x="3" y="13"/>
                      <a:pt x="3" y="15"/>
                    </a:cubicBezTo>
                    <a:cubicBezTo>
                      <a:pt x="3" y="17"/>
                      <a:pt x="3" y="18"/>
                      <a:pt x="3" y="20"/>
                    </a:cubicBezTo>
                    <a:cubicBezTo>
                      <a:pt x="4" y="22"/>
                      <a:pt x="4" y="23"/>
                      <a:pt x="4" y="25"/>
                    </a:cubicBezTo>
                    <a:cubicBezTo>
                      <a:pt x="5" y="25"/>
                      <a:pt x="5" y="26"/>
                      <a:pt x="5" y="28"/>
                    </a:cubicBezTo>
                    <a:cubicBezTo>
                      <a:pt x="6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0"/>
                      <a:pt x="4" y="30"/>
                    </a:cubicBezTo>
                    <a:cubicBezTo>
                      <a:pt x="4" y="30"/>
                      <a:pt x="4" y="29"/>
                      <a:pt x="3" y="28"/>
                    </a:cubicBezTo>
                    <a:cubicBezTo>
                      <a:pt x="2" y="26"/>
                      <a:pt x="1" y="24"/>
                      <a:pt x="1" y="22"/>
                    </a:cubicBezTo>
                    <a:cubicBezTo>
                      <a:pt x="0" y="20"/>
                      <a:pt x="0" y="17"/>
                      <a:pt x="0" y="15"/>
                    </a:cubicBezTo>
                    <a:cubicBezTo>
                      <a:pt x="0" y="13"/>
                      <a:pt x="0" y="11"/>
                      <a:pt x="1" y="9"/>
                    </a:cubicBezTo>
                    <a:cubicBezTo>
                      <a:pt x="1" y="7"/>
                      <a:pt x="2" y="5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8" name="Freeform 51"/>
              <p:cNvSpPr>
                <a:spLocks noChangeAspect="1"/>
              </p:cNvSpPr>
              <p:nvPr/>
            </p:nvSpPr>
            <p:spPr bwMode="auto">
              <a:xfrm>
                <a:off x="2591" y="1314"/>
                <a:ext cx="22" cy="10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3" y="8"/>
                  </a:cxn>
                  <a:cxn ang="0">
                    <a:pos x="5" y="17"/>
                  </a:cxn>
                  <a:cxn ang="0">
                    <a:pos x="6" y="26"/>
                  </a:cxn>
                  <a:cxn ang="0">
                    <a:pos x="5" y="34"/>
                  </a:cxn>
                  <a:cxn ang="0">
                    <a:pos x="4" y="42"/>
                  </a:cxn>
                  <a:cxn ang="0">
                    <a:pos x="2" y="47"/>
                  </a:cxn>
                  <a:cxn ang="0">
                    <a:pos x="1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1"/>
                  </a:cxn>
                  <a:cxn ang="0">
                    <a:pos x="6" y="47"/>
                  </a:cxn>
                  <a:cxn ang="0">
                    <a:pos x="9" y="37"/>
                  </a:cxn>
                  <a:cxn ang="0">
                    <a:pos x="10" y="26"/>
                  </a:cxn>
                  <a:cxn ang="0">
                    <a:pos x="9" y="16"/>
                  </a:cxn>
                  <a:cxn ang="0">
                    <a:pos x="6" y="6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</a:cxnLst>
                <a:rect l="0" t="0" r="r" b="b"/>
                <a:pathLst>
                  <a:path w="11" h="52">
                    <a:moveTo>
                      <a:pt x="0" y="2"/>
                    </a:moveTo>
                    <a:cubicBezTo>
                      <a:pt x="0" y="2"/>
                      <a:pt x="1" y="3"/>
                      <a:pt x="1" y="4"/>
                    </a:cubicBezTo>
                    <a:cubicBezTo>
                      <a:pt x="2" y="6"/>
                      <a:pt x="2" y="7"/>
                      <a:pt x="3" y="8"/>
                    </a:cubicBezTo>
                    <a:cubicBezTo>
                      <a:pt x="4" y="11"/>
                      <a:pt x="4" y="14"/>
                      <a:pt x="5" y="17"/>
                    </a:cubicBezTo>
                    <a:cubicBezTo>
                      <a:pt x="5" y="20"/>
                      <a:pt x="6" y="23"/>
                      <a:pt x="6" y="26"/>
                    </a:cubicBezTo>
                    <a:cubicBezTo>
                      <a:pt x="6" y="29"/>
                      <a:pt x="6" y="31"/>
                      <a:pt x="5" y="34"/>
                    </a:cubicBezTo>
                    <a:cubicBezTo>
                      <a:pt x="5" y="37"/>
                      <a:pt x="4" y="39"/>
                      <a:pt x="4" y="42"/>
                    </a:cubicBezTo>
                    <a:cubicBezTo>
                      <a:pt x="3" y="43"/>
                      <a:pt x="3" y="45"/>
                      <a:pt x="2" y="47"/>
                    </a:cubicBezTo>
                    <a:cubicBezTo>
                      <a:pt x="1" y="49"/>
                      <a:pt x="1" y="50"/>
                      <a:pt x="1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3" y="51"/>
                      <a:pt x="4" y="51"/>
                    </a:cubicBezTo>
                    <a:cubicBezTo>
                      <a:pt x="4" y="50"/>
                      <a:pt x="5" y="49"/>
                      <a:pt x="6" y="47"/>
                    </a:cubicBezTo>
                    <a:cubicBezTo>
                      <a:pt x="7" y="44"/>
                      <a:pt x="9" y="41"/>
                      <a:pt x="9" y="37"/>
                    </a:cubicBezTo>
                    <a:cubicBezTo>
                      <a:pt x="10" y="33"/>
                      <a:pt x="11" y="30"/>
                      <a:pt x="10" y="26"/>
                    </a:cubicBezTo>
                    <a:cubicBezTo>
                      <a:pt x="10" y="22"/>
                      <a:pt x="10" y="19"/>
                      <a:pt x="9" y="16"/>
                    </a:cubicBezTo>
                    <a:cubicBezTo>
                      <a:pt x="9" y="12"/>
                      <a:pt x="7" y="9"/>
                      <a:pt x="6" y="6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59" name="Freeform 52"/>
              <p:cNvSpPr>
                <a:spLocks noChangeAspect="1"/>
              </p:cNvSpPr>
              <p:nvPr/>
            </p:nvSpPr>
            <p:spPr bwMode="auto">
              <a:xfrm>
                <a:off x="2553" y="1324"/>
                <a:ext cx="16" cy="8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4"/>
                  </a:cxn>
                  <a:cxn ang="0">
                    <a:pos x="4" y="21"/>
                  </a:cxn>
                  <a:cxn ang="0">
                    <a:pos x="4" y="27"/>
                  </a:cxn>
                  <a:cxn ang="0">
                    <a:pos x="3" y="33"/>
                  </a:cxn>
                  <a:cxn ang="0">
                    <a:pos x="1" y="37"/>
                  </a:cxn>
                  <a:cxn ang="0">
                    <a:pos x="1" y="4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3" y="40"/>
                  </a:cxn>
                  <a:cxn ang="0">
                    <a:pos x="4" y="38"/>
                  </a:cxn>
                  <a:cxn ang="0">
                    <a:pos x="7" y="30"/>
                  </a:cxn>
                  <a:cxn ang="0">
                    <a:pos x="8" y="21"/>
                  </a:cxn>
                  <a:cxn ang="0">
                    <a:pos x="7" y="13"/>
                  </a:cxn>
                  <a:cxn ang="0">
                    <a:pos x="5" y="5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</a:cxnLst>
                <a:rect l="0" t="0" r="r" b="b"/>
                <a:pathLst>
                  <a:path w="8" h="41">
                    <a:moveTo>
                      <a:pt x="0" y="2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3" y="9"/>
                      <a:pt x="3" y="12"/>
                      <a:pt x="4" y="14"/>
                    </a:cubicBezTo>
                    <a:cubicBezTo>
                      <a:pt x="4" y="16"/>
                      <a:pt x="4" y="18"/>
                      <a:pt x="4" y="21"/>
                    </a:cubicBezTo>
                    <a:cubicBezTo>
                      <a:pt x="4" y="23"/>
                      <a:pt x="4" y="25"/>
                      <a:pt x="4" y="27"/>
                    </a:cubicBezTo>
                    <a:cubicBezTo>
                      <a:pt x="4" y="29"/>
                      <a:pt x="3" y="31"/>
                      <a:pt x="3" y="33"/>
                    </a:cubicBezTo>
                    <a:cubicBezTo>
                      <a:pt x="2" y="34"/>
                      <a:pt x="2" y="36"/>
                      <a:pt x="1" y="37"/>
                    </a:cubicBezTo>
                    <a:cubicBezTo>
                      <a:pt x="1" y="39"/>
                      <a:pt x="1" y="40"/>
                      <a:pt x="1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1"/>
                      <a:pt x="2" y="41"/>
                      <a:pt x="3" y="40"/>
                    </a:cubicBezTo>
                    <a:cubicBezTo>
                      <a:pt x="3" y="40"/>
                      <a:pt x="4" y="39"/>
                      <a:pt x="4" y="38"/>
                    </a:cubicBezTo>
                    <a:cubicBezTo>
                      <a:pt x="6" y="35"/>
                      <a:pt x="7" y="32"/>
                      <a:pt x="7" y="30"/>
                    </a:cubicBezTo>
                    <a:cubicBezTo>
                      <a:pt x="8" y="27"/>
                      <a:pt x="8" y="24"/>
                      <a:pt x="8" y="21"/>
                    </a:cubicBezTo>
                    <a:cubicBezTo>
                      <a:pt x="8" y="18"/>
                      <a:pt x="8" y="15"/>
                      <a:pt x="7" y="13"/>
                    </a:cubicBezTo>
                    <a:cubicBezTo>
                      <a:pt x="7" y="10"/>
                      <a:pt x="6" y="8"/>
                      <a:pt x="5" y="5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  <p:sp>
            <p:nvSpPr>
              <p:cNvPr id="60" name="Freeform 53"/>
              <p:cNvSpPr>
                <a:spLocks noChangeAspect="1"/>
              </p:cNvSpPr>
              <p:nvPr/>
            </p:nvSpPr>
            <p:spPr bwMode="auto">
              <a:xfrm>
                <a:off x="2515" y="1336"/>
                <a:ext cx="12" cy="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10"/>
                  </a:cxn>
                  <a:cxn ang="0">
                    <a:pos x="3" y="15"/>
                  </a:cxn>
                  <a:cxn ang="0">
                    <a:pos x="3" y="20"/>
                  </a:cxn>
                  <a:cxn ang="0">
                    <a:pos x="2" y="25"/>
                  </a:cxn>
                  <a:cxn ang="0">
                    <a:pos x="1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1"/>
                  </a:cxn>
                  <a:cxn ang="0">
                    <a:pos x="2" y="30"/>
                  </a:cxn>
                  <a:cxn ang="0">
                    <a:pos x="3" y="28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6" y="9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6" h="31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6"/>
                      <a:pt x="2" y="8"/>
                      <a:pt x="3" y="10"/>
                    </a:cubicBezTo>
                    <a:cubicBezTo>
                      <a:pt x="3" y="12"/>
                      <a:pt x="3" y="13"/>
                      <a:pt x="3" y="15"/>
                    </a:cubicBezTo>
                    <a:cubicBezTo>
                      <a:pt x="3" y="17"/>
                      <a:pt x="3" y="18"/>
                      <a:pt x="3" y="20"/>
                    </a:cubicBezTo>
                    <a:cubicBezTo>
                      <a:pt x="3" y="22"/>
                      <a:pt x="2" y="23"/>
                      <a:pt x="2" y="25"/>
                    </a:cubicBezTo>
                    <a:cubicBezTo>
                      <a:pt x="2" y="25"/>
                      <a:pt x="1" y="26"/>
                      <a:pt x="1" y="28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0"/>
                      <a:pt x="2" y="30"/>
                    </a:cubicBezTo>
                    <a:cubicBezTo>
                      <a:pt x="2" y="30"/>
                      <a:pt x="3" y="29"/>
                      <a:pt x="3" y="28"/>
                    </a:cubicBezTo>
                    <a:cubicBezTo>
                      <a:pt x="4" y="26"/>
                      <a:pt x="5" y="24"/>
                      <a:pt x="6" y="22"/>
                    </a:cubicBezTo>
                    <a:cubicBezTo>
                      <a:pt x="6" y="20"/>
                      <a:pt x="6" y="17"/>
                      <a:pt x="6" y="15"/>
                    </a:cubicBezTo>
                    <a:cubicBezTo>
                      <a:pt x="6" y="13"/>
                      <a:pt x="6" y="11"/>
                      <a:pt x="6" y="9"/>
                    </a:cubicBezTo>
                    <a:cubicBezTo>
                      <a:pt x="5" y="7"/>
                      <a:pt x="4" y="5"/>
                      <a:pt x="3" y="3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B3C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900" dirty="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36" name="Text Box 123"/>
            <p:cNvSpPr txBox="1">
              <a:spLocks noChangeArrowheads="1"/>
            </p:cNvSpPr>
            <p:nvPr/>
          </p:nvSpPr>
          <p:spPr bwMode="auto">
            <a:xfrm>
              <a:off x="4432006" y="814871"/>
              <a:ext cx="1079839" cy="1615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588012">
                <a:spcBef>
                  <a:spcPct val="50000"/>
                </a:spcBef>
                <a:buClr>
                  <a:srgbClr val="0000CC"/>
                </a:buClr>
                <a:buSzPct val="75000"/>
              </a:pPr>
              <a:r>
                <a:rPr kumimoji="1" lang="en-US" altLang="zh-CN" sz="105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3G/LTE</a:t>
              </a:r>
            </a:p>
          </p:txBody>
        </p:sp>
      </p:grpSp>
      <p:pic>
        <p:nvPicPr>
          <p:cNvPr id="134" name="Picture 44" descr="图片68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131" y="918294"/>
            <a:ext cx="877319" cy="486408"/>
          </a:xfrm>
          <a:prstGeom prst="rect">
            <a:avLst/>
          </a:prstGeom>
          <a:noFill/>
        </p:spPr>
      </p:pic>
      <p:pic>
        <p:nvPicPr>
          <p:cNvPr id="155" name="图片 154" descr="image00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677" y="2708732"/>
            <a:ext cx="284310" cy="360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60" name="Rectangle 49"/>
          <p:cNvSpPr>
            <a:spLocks noChangeArrowheads="1"/>
          </p:cNvSpPr>
          <p:nvPr/>
        </p:nvSpPr>
        <p:spPr bwMode="auto">
          <a:xfrm>
            <a:off x="1895791" y="2564024"/>
            <a:ext cx="1173747" cy="79835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</a:rPr>
              <a:t>传感器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grpSp>
        <p:nvGrpSpPr>
          <p:cNvPr id="163" name="组合 647"/>
          <p:cNvGrpSpPr/>
          <p:nvPr/>
        </p:nvGrpSpPr>
        <p:grpSpPr>
          <a:xfrm>
            <a:off x="3207774" y="2618461"/>
            <a:ext cx="793033" cy="504582"/>
            <a:chOff x="129927" y="4619788"/>
            <a:chExt cx="2031273" cy="1443995"/>
          </a:xfrm>
        </p:grpSpPr>
        <p:cxnSp>
          <p:nvCxnSpPr>
            <p:cNvPr id="168" name="直接连接符 167"/>
            <p:cNvCxnSpPr/>
            <p:nvPr/>
          </p:nvCxnSpPr>
          <p:spPr bwMode="auto">
            <a:xfrm>
              <a:off x="129927" y="4744404"/>
              <a:ext cx="1774529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直接连接符 168"/>
            <p:cNvCxnSpPr/>
            <p:nvPr/>
          </p:nvCxnSpPr>
          <p:spPr bwMode="auto">
            <a:xfrm flipV="1">
              <a:off x="1466170" y="4744404"/>
              <a:ext cx="0" cy="134491"/>
            </a:xfrm>
            <a:prstGeom prst="line">
              <a:avLst/>
            </a:prstGeom>
            <a:noFill/>
            <a:ln w="19050">
              <a:solidFill>
                <a:srgbClr val="00206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直接连接符 170"/>
            <p:cNvCxnSpPr/>
            <p:nvPr/>
          </p:nvCxnSpPr>
          <p:spPr bwMode="auto">
            <a:xfrm flipV="1">
              <a:off x="1909220" y="4734880"/>
              <a:ext cx="0" cy="144016"/>
            </a:xfrm>
            <a:prstGeom prst="line">
              <a:avLst/>
            </a:prstGeom>
            <a:noFill/>
            <a:ln w="19050">
              <a:solidFill>
                <a:srgbClr val="00206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肘形连接符 171"/>
            <p:cNvCxnSpPr/>
            <p:nvPr/>
          </p:nvCxnSpPr>
          <p:spPr bwMode="auto">
            <a:xfrm>
              <a:off x="1591971" y="4619788"/>
              <a:ext cx="569229" cy="28121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3" name="Picture 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253" y="4932343"/>
              <a:ext cx="354968" cy="373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4" name="肘形连接符 173"/>
            <p:cNvCxnSpPr/>
            <p:nvPr/>
          </p:nvCxnSpPr>
          <p:spPr bwMode="auto">
            <a:xfrm rot="5400000">
              <a:off x="824968" y="5475587"/>
              <a:ext cx="247651" cy="405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206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5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351" y="5601439"/>
              <a:ext cx="392384" cy="462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6" name="肘形连接符 175"/>
            <p:cNvCxnSpPr>
              <a:stCxn id="173" idx="2"/>
            </p:cNvCxnSpPr>
            <p:nvPr/>
          </p:nvCxnSpPr>
          <p:spPr bwMode="auto">
            <a:xfrm rot="16200000" flipH="1">
              <a:off x="1351835" y="5428326"/>
              <a:ext cx="247650" cy="184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206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肘形连接符 176"/>
            <p:cNvCxnSpPr/>
            <p:nvPr/>
          </p:nvCxnSpPr>
          <p:spPr bwMode="auto">
            <a:xfrm rot="5400000">
              <a:off x="1807736" y="5447924"/>
              <a:ext cx="266700" cy="753"/>
            </a:xfrm>
            <a:prstGeom prst="bentConnector3">
              <a:avLst>
                <a:gd name="adj1" fmla="val 29559"/>
              </a:avLst>
            </a:prstGeom>
            <a:noFill/>
            <a:ln w="19050">
              <a:solidFill>
                <a:srgbClr val="00206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4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210" y="2961327"/>
            <a:ext cx="303450" cy="14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155" y="2731531"/>
            <a:ext cx="160749" cy="11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277" y="2944585"/>
            <a:ext cx="278023" cy="20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303" y="2712136"/>
            <a:ext cx="113427" cy="1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" name="Picture 1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347" y="2640400"/>
            <a:ext cx="288032" cy="2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5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099" y="2790149"/>
            <a:ext cx="25842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6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201" y="2630756"/>
            <a:ext cx="360040" cy="24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7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047" y="2904259"/>
            <a:ext cx="360040" cy="25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9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68A91F"/>
              </a:clrFrom>
              <a:clrTo>
                <a:srgbClr val="68A91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552" y="2934258"/>
            <a:ext cx="291623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0" name="组合 189"/>
          <p:cNvGrpSpPr/>
          <p:nvPr/>
        </p:nvGrpSpPr>
        <p:grpSpPr>
          <a:xfrm>
            <a:off x="3384277" y="1708576"/>
            <a:ext cx="679994" cy="623455"/>
            <a:chOff x="1364985" y="3755718"/>
            <a:chExt cx="679994" cy="623455"/>
          </a:xfrm>
        </p:grpSpPr>
        <p:pic>
          <p:nvPicPr>
            <p:cNvPr id="191" name="图片 190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3256" y="3755718"/>
              <a:ext cx="623453" cy="623455"/>
            </a:xfrm>
            <a:prstGeom prst="rect">
              <a:avLst/>
            </a:prstGeom>
          </p:spPr>
        </p:pic>
        <p:sp>
          <p:nvSpPr>
            <p:cNvPr id="192" name="Text Box 6"/>
            <p:cNvSpPr txBox="1">
              <a:spLocks noChangeArrowheads="1"/>
            </p:cNvSpPr>
            <p:nvPr/>
          </p:nvSpPr>
          <p:spPr bwMode="auto">
            <a:xfrm>
              <a:off x="1364985" y="3965398"/>
              <a:ext cx="679994" cy="230832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en-US" sz="900" dirty="0"/>
                <a:t>园区</a:t>
              </a:r>
              <a:r>
                <a:rPr lang="en-US" altLang="zh-CN" sz="900" dirty="0" smtClean="0"/>
                <a:t>WIFI</a:t>
              </a:r>
              <a:endParaRPr lang="zh-CN" altLang="en-US" sz="900" dirty="0"/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2016125" y="1759356"/>
            <a:ext cx="1071194" cy="521894"/>
            <a:chOff x="2776672" y="1450425"/>
            <a:chExt cx="1071194" cy="521894"/>
          </a:xfrm>
        </p:grpSpPr>
        <p:pic>
          <p:nvPicPr>
            <p:cNvPr id="194" name="椭圆 45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776672" y="1450425"/>
              <a:ext cx="1071194" cy="52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Text Box 6"/>
            <p:cNvSpPr txBox="1">
              <a:spLocks noChangeArrowheads="1"/>
            </p:cNvSpPr>
            <p:nvPr/>
          </p:nvSpPr>
          <p:spPr bwMode="auto">
            <a:xfrm>
              <a:off x="2963456" y="1609628"/>
              <a:ext cx="697627" cy="215444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en-US" sz="800" dirty="0"/>
                <a:t>园</a:t>
              </a:r>
              <a:r>
                <a:rPr lang="zh-CN" altLang="en-US" sz="800" dirty="0" smtClean="0"/>
                <a:t>区</a:t>
              </a:r>
              <a:r>
                <a:rPr lang="zh-CN" altLang="en-US" sz="800" dirty="0"/>
                <a:t>光网络</a:t>
              </a:r>
            </a:p>
          </p:txBody>
        </p:sp>
      </p:grpSp>
      <p:sp>
        <p:nvSpPr>
          <p:cNvPr id="198" name="Rectangle 49"/>
          <p:cNvSpPr>
            <a:spLocks noChangeArrowheads="1"/>
          </p:cNvSpPr>
          <p:nvPr/>
        </p:nvSpPr>
        <p:spPr bwMode="auto">
          <a:xfrm>
            <a:off x="503958" y="2564024"/>
            <a:ext cx="1269179" cy="79835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</a:rPr>
              <a:t>水、电、气表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99" name="Rectangle 49"/>
          <p:cNvSpPr>
            <a:spLocks noChangeArrowheads="1"/>
          </p:cNvSpPr>
          <p:nvPr/>
        </p:nvSpPr>
        <p:spPr bwMode="auto">
          <a:xfrm>
            <a:off x="3025391" y="2564024"/>
            <a:ext cx="1183520" cy="79835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</a:rPr>
              <a:t>控制</a:t>
            </a:r>
            <a:r>
              <a:rPr lang="zh-CN" altLang="en-US" sz="900" dirty="0" smtClean="0">
                <a:solidFill>
                  <a:schemeClr val="tx1"/>
                </a:solidFill>
              </a:rPr>
              <a:t>器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97" name="Rectangle 49"/>
          <p:cNvSpPr>
            <a:spLocks noChangeArrowheads="1"/>
          </p:cNvSpPr>
          <p:nvPr/>
        </p:nvSpPr>
        <p:spPr bwMode="auto">
          <a:xfrm>
            <a:off x="430790" y="1562278"/>
            <a:ext cx="3778121" cy="828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900" b="1" dirty="0">
                <a:solidFill>
                  <a:schemeClr val="tx1"/>
                </a:solidFill>
              </a:rPr>
              <a:t>园区网络</a:t>
            </a:r>
            <a:endParaRPr lang="ko-KR" altLang="en-US" sz="900" b="1" dirty="0">
              <a:solidFill>
                <a:schemeClr val="tx1"/>
              </a:solidFill>
            </a:endParaRPr>
          </a:p>
        </p:txBody>
      </p:sp>
      <p:pic>
        <p:nvPicPr>
          <p:cNvPr id="202" name="Picture 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373" y="1041296"/>
            <a:ext cx="1320654" cy="1188000"/>
          </a:xfrm>
          <a:prstGeom prst="rect">
            <a:avLst/>
          </a:prstGeom>
          <a:noFill/>
        </p:spPr>
      </p:pic>
      <p:grpSp>
        <p:nvGrpSpPr>
          <p:cNvPr id="287" name="组合 286"/>
          <p:cNvGrpSpPr/>
          <p:nvPr/>
        </p:nvGrpSpPr>
        <p:grpSpPr>
          <a:xfrm>
            <a:off x="5698058" y="1030947"/>
            <a:ext cx="1215322" cy="1171542"/>
            <a:chOff x="5625339" y="869391"/>
            <a:chExt cx="1215322" cy="1171542"/>
          </a:xfrm>
        </p:grpSpPr>
        <p:sp>
          <p:nvSpPr>
            <p:cNvPr id="269" name="Text Box 21"/>
            <p:cNvSpPr txBox="1">
              <a:spLocks noChangeArrowheads="1"/>
            </p:cNvSpPr>
            <p:nvPr/>
          </p:nvSpPr>
          <p:spPr bwMode="auto">
            <a:xfrm>
              <a:off x="5926809" y="869391"/>
              <a:ext cx="486232" cy="16156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88365" tIns="45950" rIns="88365" bIns="45950">
              <a:spAutoFit/>
            </a:bodyPr>
            <a:lstStyle/>
            <a:p>
              <a:pPr defTabSz="1077551" fontAlgn="auto">
                <a:lnSpc>
                  <a:spcPct val="100000"/>
                </a:lnSpc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1" lang="zh-CN" altLang="en-US" sz="600" b="1" kern="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管理系统</a:t>
              </a:r>
              <a:endParaRPr kumimoji="1" lang="en-US" altLang="zh-CN" sz="600" b="1" kern="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0" name="Line 22"/>
            <p:cNvSpPr>
              <a:spLocks noChangeShapeType="1"/>
            </p:cNvSpPr>
            <p:nvPr/>
          </p:nvSpPr>
          <p:spPr bwMode="auto">
            <a:xfrm flipH="1" flipV="1">
              <a:off x="6161741" y="1143843"/>
              <a:ext cx="7022" cy="614878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zh-CN" altLang="en-US" sz="600" kern="0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1" name="Freeform 23"/>
            <p:cNvSpPr>
              <a:spLocks/>
            </p:cNvSpPr>
            <p:nvPr/>
          </p:nvSpPr>
          <p:spPr bwMode="auto">
            <a:xfrm rot="5400000">
              <a:off x="5680585" y="1372449"/>
              <a:ext cx="590099" cy="180000"/>
            </a:xfrm>
            <a:custGeom>
              <a:avLst/>
              <a:gdLst>
                <a:gd name="T0" fmla="*/ 1162050 w 3206"/>
                <a:gd name="T1" fmla="*/ 47725 h 190"/>
                <a:gd name="T2" fmla="*/ 838372 w 3206"/>
                <a:gd name="T3" fmla="*/ 277829 h 190"/>
                <a:gd name="T4" fmla="*/ 288519 w 3206"/>
                <a:gd name="T5" fmla="*/ 277829 h 190"/>
                <a:gd name="T6" fmla="*/ 0 w 3206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6"/>
                <a:gd name="T13" fmla="*/ 0 h 190"/>
                <a:gd name="T14" fmla="*/ 3206 w 3206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6" h="190">
                  <a:moveTo>
                    <a:pt x="3206" y="28"/>
                  </a:moveTo>
                  <a:cubicBezTo>
                    <a:pt x="3057" y="49"/>
                    <a:pt x="2715" y="140"/>
                    <a:pt x="2313" y="163"/>
                  </a:cubicBezTo>
                  <a:cubicBezTo>
                    <a:pt x="1911" y="186"/>
                    <a:pt x="1181" y="190"/>
                    <a:pt x="796" y="163"/>
                  </a:cubicBezTo>
                  <a:cubicBezTo>
                    <a:pt x="411" y="136"/>
                    <a:pt x="166" y="34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990000"/>
              </a:solidFill>
              <a:prstDash val="dash"/>
              <a:round/>
              <a:headEnd type="arrow" w="med" len="med"/>
              <a:tailEnd type="non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zh-CN" altLang="en-US" sz="600" kern="0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2" name="Oval 24"/>
            <p:cNvSpPr>
              <a:spLocks noChangeArrowheads="1"/>
            </p:cNvSpPr>
            <p:nvPr/>
          </p:nvSpPr>
          <p:spPr bwMode="auto">
            <a:xfrm>
              <a:off x="5819598" y="1865713"/>
              <a:ext cx="174028" cy="109558"/>
            </a:xfrm>
            <a:prstGeom prst="ellipse">
              <a:avLst/>
            </a:prstGeom>
            <a:solidFill>
              <a:srgbClr val="800000"/>
            </a:solidFill>
            <a:ln w="14351" algn="ctr">
              <a:solidFill>
                <a:srgbClr val="800000"/>
              </a:solidFill>
              <a:round/>
              <a:headEnd/>
              <a:tailEnd type="none" w="lg" len="lg"/>
            </a:ln>
          </p:spPr>
          <p:txBody>
            <a:bodyPr wrap="none" lIns="89782" tIns="44891" rIns="89782" bIns="44891" anchor="ctr"/>
            <a:lstStyle/>
            <a:p>
              <a:pPr marL="403225" indent="-403225" defTabSz="1074738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altLang="zh-CN" sz="600" b="1" kern="0" dirty="0">
                  <a:solidFill>
                    <a:srgbClr val="B2B2B2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sp>
          <p:nvSpPr>
            <p:cNvPr id="273" name="Text Box 28"/>
            <p:cNvSpPr txBox="1">
              <a:spLocks noChangeArrowheads="1"/>
            </p:cNvSpPr>
            <p:nvPr/>
          </p:nvSpPr>
          <p:spPr bwMode="auto">
            <a:xfrm>
              <a:off x="6353666" y="1597004"/>
              <a:ext cx="486995" cy="25736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square" lIns="36000" tIns="36000" rIns="36000" bIns="36000">
              <a:spAutoFit/>
            </a:bodyPr>
            <a:lstStyle/>
            <a:p>
              <a:pPr algn="ctr" defTabSz="89852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zh-CN" altLang="en-US" sz="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终端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/</a:t>
              </a:r>
              <a:r>
                <a:rPr lang="zh-CN" altLang="en-US" sz="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网关</a:t>
              </a:r>
              <a:endParaRPr lang="en-US" altLang="zh-CN" sz="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endParaRPr>
            </a:p>
            <a:p>
              <a:pPr algn="ctr" defTabSz="89852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zh-CN" altLang="en-US" sz="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rPr>
                <a:t>自动注册</a:t>
              </a:r>
            </a:p>
          </p:txBody>
        </p:sp>
        <p:sp>
          <p:nvSpPr>
            <p:cNvPr id="274" name="Text Box 29"/>
            <p:cNvSpPr txBox="1">
              <a:spLocks noChangeArrowheads="1"/>
            </p:cNvSpPr>
            <p:nvPr/>
          </p:nvSpPr>
          <p:spPr bwMode="auto">
            <a:xfrm>
              <a:off x="5885634" y="1879372"/>
              <a:ext cx="654003" cy="16156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square" lIns="88365" tIns="45950" rIns="88365" bIns="45950">
              <a:spAutoFit/>
            </a:bodyPr>
            <a:lstStyle/>
            <a:p>
              <a:pPr defTabSz="8985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终端硬件安装</a:t>
              </a:r>
              <a:endParaRPr lang="en-US" altLang="zh-CN" sz="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75" name="Picture 38"/>
            <p:cNvPicPr>
              <a:picLocks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5107" y="1619324"/>
              <a:ext cx="328966" cy="23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" name="Text Box 39"/>
            <p:cNvSpPr txBox="1">
              <a:spLocks noChangeArrowheads="1"/>
            </p:cNvSpPr>
            <p:nvPr/>
          </p:nvSpPr>
          <p:spPr bwMode="auto">
            <a:xfrm>
              <a:off x="5625339" y="1443854"/>
              <a:ext cx="728327" cy="100317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square" lIns="88365" tIns="45950" rIns="88365" bIns="45950">
              <a:spAutoFit/>
            </a:bodyPr>
            <a:lstStyle/>
            <a:p>
              <a:pPr algn="l" defTabSz="89852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zh-CN" altLang="en-US" sz="6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配置自动下发</a:t>
              </a:r>
              <a:endPara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7" name="Oval 41"/>
            <p:cNvSpPr>
              <a:spLocks noChangeArrowheads="1"/>
            </p:cNvSpPr>
            <p:nvPr/>
          </p:nvSpPr>
          <p:spPr bwMode="auto">
            <a:xfrm>
              <a:off x="6526964" y="1487446"/>
              <a:ext cx="174028" cy="109558"/>
            </a:xfrm>
            <a:prstGeom prst="ellipse">
              <a:avLst/>
            </a:prstGeom>
            <a:solidFill>
              <a:srgbClr val="800000"/>
            </a:solidFill>
            <a:ln w="14351" algn="ctr">
              <a:solidFill>
                <a:srgbClr val="800000"/>
              </a:solidFill>
              <a:round/>
              <a:headEnd/>
              <a:tailEnd type="none" w="lg" len="lg"/>
            </a:ln>
          </p:spPr>
          <p:txBody>
            <a:bodyPr wrap="none" lIns="89782" tIns="44891" rIns="89782" bIns="44891" anchor="ctr"/>
            <a:lstStyle/>
            <a:p>
              <a:pPr marL="403225" indent="-403225" defTabSz="1074738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altLang="zh-CN" sz="600" b="1" kern="0" dirty="0">
                  <a:solidFill>
                    <a:srgbClr val="B2B2B2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278" name="Oval 42"/>
            <p:cNvSpPr>
              <a:spLocks noChangeArrowheads="1"/>
            </p:cNvSpPr>
            <p:nvPr/>
          </p:nvSpPr>
          <p:spPr bwMode="auto">
            <a:xfrm>
              <a:off x="5785557" y="1350342"/>
              <a:ext cx="174028" cy="109558"/>
            </a:xfrm>
            <a:prstGeom prst="ellipse">
              <a:avLst/>
            </a:prstGeom>
            <a:solidFill>
              <a:srgbClr val="800000"/>
            </a:solidFill>
            <a:ln w="14351" algn="ctr">
              <a:solidFill>
                <a:srgbClr val="800000"/>
              </a:solidFill>
              <a:round/>
              <a:headEnd/>
              <a:tailEnd type="none" w="lg" len="lg"/>
            </a:ln>
          </p:spPr>
          <p:txBody>
            <a:bodyPr wrap="none" lIns="89782" tIns="44891" rIns="89782" bIns="44891" anchor="ctr"/>
            <a:lstStyle/>
            <a:p>
              <a:pPr marL="403225" indent="-403225" defTabSz="1074738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US" altLang="zh-CN" sz="600" b="1" kern="0" dirty="0">
                  <a:solidFill>
                    <a:srgbClr val="B2B2B2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pic>
          <p:nvPicPr>
            <p:cNvPr id="279" name="Picture 491" descr="图片200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262" y="1028969"/>
              <a:ext cx="416214" cy="190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1" name="Freeform 27"/>
            <p:cNvSpPr>
              <a:spLocks/>
            </p:cNvSpPr>
            <p:nvPr/>
          </p:nvSpPr>
          <p:spPr bwMode="auto">
            <a:xfrm rot="16200000">
              <a:off x="6048034" y="1372358"/>
              <a:ext cx="590099" cy="180000"/>
            </a:xfrm>
            <a:custGeom>
              <a:avLst/>
              <a:gdLst>
                <a:gd name="T0" fmla="*/ 1112837 w 3206"/>
                <a:gd name="T1" fmla="*/ 47725 h 190"/>
                <a:gd name="T2" fmla="*/ 802867 w 3206"/>
                <a:gd name="T3" fmla="*/ 277829 h 190"/>
                <a:gd name="T4" fmla="*/ 276300 w 3206"/>
                <a:gd name="T5" fmla="*/ 277829 h 190"/>
                <a:gd name="T6" fmla="*/ 0 w 3206"/>
                <a:gd name="T7" fmla="*/ 0 h 1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6"/>
                <a:gd name="T13" fmla="*/ 0 h 190"/>
                <a:gd name="T14" fmla="*/ 3206 w 3206"/>
                <a:gd name="T15" fmla="*/ 190 h 1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6" h="190">
                  <a:moveTo>
                    <a:pt x="3206" y="28"/>
                  </a:moveTo>
                  <a:cubicBezTo>
                    <a:pt x="3057" y="49"/>
                    <a:pt x="2715" y="140"/>
                    <a:pt x="2313" y="163"/>
                  </a:cubicBezTo>
                  <a:cubicBezTo>
                    <a:pt x="1911" y="186"/>
                    <a:pt x="1181" y="190"/>
                    <a:pt x="796" y="163"/>
                  </a:cubicBezTo>
                  <a:cubicBezTo>
                    <a:pt x="411" y="136"/>
                    <a:pt x="166" y="34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990000"/>
              </a:solidFill>
              <a:prstDash val="dash"/>
              <a:round/>
              <a:headEnd type="arrow" w="med" len="med"/>
              <a:tailEnd type="non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pPr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zh-CN" altLang="en-US" sz="600" kern="0" dirty="0">
                <a:solidFill>
                  <a:srgbClr val="B2B2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82" name="图片 281" descr="MA301.PNG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099844" y="1723909"/>
              <a:ext cx="136343" cy="190141"/>
            </a:xfrm>
            <a:prstGeom prst="rect">
              <a:avLst/>
            </a:prstGeom>
          </p:spPr>
        </p:pic>
        <p:pic>
          <p:nvPicPr>
            <p:cNvPr id="280" name="图片 279" descr="DCU2-1.jpg"/>
            <p:cNvPicPr/>
            <p:nvPr/>
          </p:nvPicPr>
          <p:blipFill>
            <a:blip r:embed="rId23" cstate="email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318152" y="1398229"/>
              <a:ext cx="179530" cy="232024"/>
            </a:xfrm>
            <a:prstGeom prst="rect">
              <a:avLst/>
            </a:prstGeom>
          </p:spPr>
        </p:pic>
      </p:grpSp>
      <p:grpSp>
        <p:nvGrpSpPr>
          <p:cNvPr id="284" name="组合 283"/>
          <p:cNvGrpSpPr/>
          <p:nvPr/>
        </p:nvGrpSpPr>
        <p:grpSpPr>
          <a:xfrm>
            <a:off x="7200701" y="1084729"/>
            <a:ext cx="921118" cy="1071075"/>
            <a:chOff x="6855647" y="2563804"/>
            <a:chExt cx="921118" cy="1306818"/>
          </a:xfrm>
        </p:grpSpPr>
        <p:sp>
          <p:nvSpPr>
            <p:cNvPr id="260" name="Text Box 72"/>
            <p:cNvSpPr txBox="1">
              <a:spLocks noChangeArrowheads="1"/>
            </p:cNvSpPr>
            <p:nvPr/>
          </p:nvSpPr>
          <p:spPr bwMode="auto">
            <a:xfrm>
              <a:off x="7254620" y="3145678"/>
              <a:ext cx="513972" cy="176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Pct val="100000"/>
                <a:buFontTx/>
                <a:buNone/>
              </a:pPr>
              <a:r>
                <a:rPr lang="zh-CN" altLang="en-US" sz="600" b="1" dirty="0" smtClean="0">
                  <a:solidFill>
                    <a:srgbClr val="2D2015"/>
                  </a:solidFill>
                  <a:latin typeface="Arial" pitchFamily="34" charset="0"/>
                  <a:sym typeface="Calibri" pitchFamily="34" charset="0"/>
                </a:rPr>
                <a:t>前置机</a:t>
              </a:r>
              <a:endParaRPr lang="en-US" altLang="zh-CN" sz="600" b="1" dirty="0">
                <a:solidFill>
                  <a:srgbClr val="2D2015"/>
                </a:solidFill>
                <a:latin typeface="Arial" pitchFamily="34" charset="0"/>
                <a:sym typeface="Calibri" pitchFamily="34" charset="0"/>
              </a:endParaRPr>
            </a:p>
          </p:txBody>
        </p:sp>
        <p:sp>
          <p:nvSpPr>
            <p:cNvPr id="261" name="Text Box 73"/>
            <p:cNvSpPr txBox="1">
              <a:spLocks noChangeArrowheads="1"/>
            </p:cNvSpPr>
            <p:nvPr/>
          </p:nvSpPr>
          <p:spPr bwMode="auto">
            <a:xfrm>
              <a:off x="7246448" y="2666201"/>
              <a:ext cx="530317" cy="178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Pct val="100000"/>
                <a:buFontTx/>
                <a:buNone/>
              </a:pPr>
              <a:r>
                <a:rPr lang="zh-CN" altLang="en-US" sz="600" b="1" dirty="0" smtClean="0">
                  <a:solidFill>
                    <a:srgbClr val="2D2015"/>
                  </a:solidFill>
                  <a:latin typeface="Arial" pitchFamily="34" charset="0"/>
                  <a:ea typeface="宋体" pitchFamily="2" charset="-122"/>
                  <a:cs typeface="Arial" pitchFamily="34" charset="0"/>
                  <a:sym typeface="Calibri" pitchFamily="34" charset="0"/>
                </a:rPr>
                <a:t>网管</a:t>
              </a:r>
              <a:endParaRPr lang="en-US" altLang="zh-CN" sz="600" b="1" dirty="0">
                <a:solidFill>
                  <a:srgbClr val="2D2015"/>
                </a:solidFill>
                <a:latin typeface="Arial" pitchFamily="34" charset="0"/>
                <a:ea typeface="宋体" pitchFamily="2" charset="-122"/>
                <a:cs typeface="Arial" pitchFamily="34" charset="0"/>
                <a:sym typeface="Calibri" pitchFamily="34" charset="0"/>
              </a:endParaRPr>
            </a:p>
          </p:txBody>
        </p:sp>
        <p:pic>
          <p:nvPicPr>
            <p:cNvPr id="262" name="Picture 53" descr="13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5647" y="3079137"/>
              <a:ext cx="403136" cy="3530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/>
          </p:spPr>
        </p:pic>
        <p:sp>
          <p:nvSpPr>
            <p:cNvPr id="264" name="Text Box 74"/>
            <p:cNvSpPr txBox="1">
              <a:spLocks noChangeArrowheads="1"/>
            </p:cNvSpPr>
            <p:nvPr/>
          </p:nvSpPr>
          <p:spPr bwMode="auto">
            <a:xfrm>
              <a:off x="7280619" y="3621883"/>
              <a:ext cx="461975" cy="1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9" tIns="45688" rIns="91379" bIns="45688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  <a:buSzPct val="100000"/>
                <a:buFontTx/>
                <a:buNone/>
              </a:pPr>
              <a:r>
                <a:rPr lang="zh-CN" altLang="en-US" sz="600" b="1" dirty="0" smtClean="0">
                  <a:solidFill>
                    <a:srgbClr val="2D2015"/>
                  </a:solidFill>
                  <a:latin typeface="Arial" pitchFamily="34" charset="0"/>
                  <a:sym typeface="Calibri" pitchFamily="34" charset="0"/>
                </a:rPr>
                <a:t>终端</a:t>
              </a:r>
              <a:endParaRPr lang="en-US" altLang="zh-CN" sz="600" b="1" dirty="0">
                <a:solidFill>
                  <a:srgbClr val="2D2015"/>
                </a:solidFill>
                <a:latin typeface="Arial" pitchFamily="34" charset="0"/>
                <a:sym typeface="Calibri" pitchFamily="34" charset="0"/>
              </a:endParaRPr>
            </a:p>
          </p:txBody>
        </p:sp>
        <p:pic>
          <p:nvPicPr>
            <p:cNvPr id="265" name="Picture 79" descr="电脑前两男"/>
            <p:cNvPicPr>
              <a:picLocks noChangeAspect="1" noChangeArrowheads="1"/>
            </p:cNvPicPr>
            <p:nvPr/>
          </p:nvPicPr>
          <p:blipFill>
            <a:blip r:embed="rId2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275" y="2563804"/>
              <a:ext cx="315881" cy="366886"/>
            </a:xfrm>
            <a:prstGeom prst="rect">
              <a:avLst/>
            </a:prstGeom>
            <a:noFill/>
          </p:spPr>
        </p:pic>
        <p:pic>
          <p:nvPicPr>
            <p:cNvPr id="267" name="图片 266" descr="MA301.PNG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66479" y="3580628"/>
              <a:ext cx="181472" cy="289994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7057215" y="3407381"/>
              <a:ext cx="0" cy="198045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stealth"/>
              <a:tailEnd type="stealth"/>
            </a:ln>
          </p:spPr>
        </p:cxnSp>
        <p:cxnSp>
          <p:nvCxnSpPr>
            <p:cNvPr id="286" name="直接连接符 285"/>
            <p:cNvCxnSpPr/>
            <p:nvPr/>
          </p:nvCxnSpPr>
          <p:spPr>
            <a:xfrm>
              <a:off x="7057215" y="2905891"/>
              <a:ext cx="0" cy="198045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 type="stealth"/>
              <a:tailEnd type="stealth"/>
            </a:ln>
          </p:spPr>
        </p:cxnSp>
      </p:grpSp>
      <p:pic>
        <p:nvPicPr>
          <p:cNvPr id="291" name="Picture 4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56408" y="2593219"/>
            <a:ext cx="1152000" cy="821614"/>
          </a:xfrm>
          <a:prstGeom prst="rect">
            <a:avLst/>
          </a:prstGeom>
          <a:noFill/>
        </p:spPr>
      </p:pic>
      <p:pic>
        <p:nvPicPr>
          <p:cNvPr id="293" name="Picture 45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292" y="2637200"/>
            <a:ext cx="1260000" cy="733652"/>
          </a:xfrm>
          <a:prstGeom prst="rect">
            <a:avLst/>
          </a:prstGeom>
          <a:noFill/>
        </p:spPr>
      </p:pic>
      <p:sp>
        <p:nvSpPr>
          <p:cNvPr id="299" name="TextBox 298"/>
          <p:cNvSpPr txBox="1"/>
          <p:nvPr/>
        </p:nvSpPr>
        <p:spPr>
          <a:xfrm>
            <a:off x="4332700" y="774279"/>
            <a:ext cx="1152000" cy="216558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设备管理</a:t>
            </a:r>
            <a:endParaRPr lang="zh-CN" altLang="en-US" dirty="0"/>
          </a:p>
        </p:txBody>
      </p:sp>
      <p:sp>
        <p:nvSpPr>
          <p:cNvPr id="300" name="TextBox 299"/>
          <p:cNvSpPr txBox="1"/>
          <p:nvPr/>
        </p:nvSpPr>
        <p:spPr>
          <a:xfrm>
            <a:off x="5700717" y="774279"/>
            <a:ext cx="1152000" cy="216558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设备安装</a:t>
            </a:r>
            <a:r>
              <a:rPr lang="en-US" altLang="zh-CN" dirty="0"/>
              <a:t>/</a:t>
            </a:r>
            <a:r>
              <a:rPr lang="zh-CN" altLang="en-US" dirty="0"/>
              <a:t>注册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7056408" y="774279"/>
            <a:ext cx="1152000" cy="216558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远程升级诊断</a:t>
            </a:r>
          </a:p>
        </p:txBody>
      </p:sp>
      <p:pic>
        <p:nvPicPr>
          <p:cNvPr id="1028" name="Picture 4" descr="E:\智慧园区\money\u=1247483447,2865800570&amp;fm=23&amp;gp=0.jp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700" y="2610276"/>
            <a:ext cx="1260000" cy="7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" name="TextBox 308"/>
          <p:cNvSpPr txBox="1"/>
          <p:nvPr/>
        </p:nvSpPr>
        <p:spPr>
          <a:xfrm>
            <a:off x="4332700" y="2334071"/>
            <a:ext cx="1152000" cy="216558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预付费</a:t>
            </a:r>
            <a:endParaRPr lang="zh-CN" altLang="en-US" dirty="0"/>
          </a:p>
        </p:txBody>
      </p:sp>
      <p:sp>
        <p:nvSpPr>
          <p:cNvPr id="310" name="TextBox 309"/>
          <p:cNvSpPr txBox="1"/>
          <p:nvPr/>
        </p:nvSpPr>
        <p:spPr>
          <a:xfrm>
            <a:off x="5711292" y="2334071"/>
            <a:ext cx="1152000" cy="216558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能效分析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7056408" y="2334071"/>
            <a:ext cx="1152000" cy="216558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线损分析</a:t>
            </a:r>
            <a:r>
              <a:rPr lang="en-US" altLang="zh-CN" dirty="0"/>
              <a:t>/</a:t>
            </a:r>
            <a:r>
              <a:rPr lang="zh-CN" altLang="en-US" dirty="0"/>
              <a:t>防窃电</a:t>
            </a:r>
          </a:p>
        </p:txBody>
      </p:sp>
      <p:pic>
        <p:nvPicPr>
          <p:cNvPr id="312" name="Picture 6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468" y="2934258"/>
            <a:ext cx="235682" cy="2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" name="Picture 5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068" y="2715829"/>
            <a:ext cx="133413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9" name="直接连接符 318"/>
          <p:cNvCxnSpPr/>
          <p:nvPr/>
        </p:nvCxnSpPr>
        <p:spPr bwMode="auto">
          <a:xfrm flipV="1">
            <a:off x="3216309" y="2658679"/>
            <a:ext cx="0" cy="46996"/>
          </a:xfrm>
          <a:prstGeom prst="line">
            <a:avLst/>
          </a:prstGeom>
          <a:noFill/>
          <a:ln w="19050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0" name="直接连接符 319"/>
          <p:cNvCxnSpPr/>
          <p:nvPr/>
        </p:nvCxnSpPr>
        <p:spPr bwMode="auto">
          <a:xfrm flipV="1">
            <a:off x="3528293" y="2561359"/>
            <a:ext cx="0" cy="144000"/>
          </a:xfrm>
          <a:prstGeom prst="line">
            <a:avLst/>
          </a:prstGeom>
          <a:noFill/>
          <a:ln w="19050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2" name="肘形连接符 321"/>
          <p:cNvCxnSpPr/>
          <p:nvPr/>
        </p:nvCxnSpPr>
        <p:spPr bwMode="auto">
          <a:xfrm>
            <a:off x="5328996" y="369663"/>
            <a:ext cx="222234" cy="9826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6" name="肘形连接符 325"/>
          <p:cNvCxnSpPr/>
          <p:nvPr/>
        </p:nvCxnSpPr>
        <p:spPr bwMode="auto">
          <a:xfrm rot="16200000" flipH="1">
            <a:off x="3164144" y="2895469"/>
            <a:ext cx="86538" cy="72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63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矩形 351"/>
          <p:cNvSpPr/>
          <p:nvPr/>
        </p:nvSpPr>
        <p:spPr>
          <a:xfrm>
            <a:off x="2045841" y="774278"/>
            <a:ext cx="1296000" cy="2304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</a:rPr>
              <a:t>接入网络</a:t>
            </a:r>
          </a:p>
        </p:txBody>
      </p:sp>
      <p:cxnSp>
        <p:nvCxnSpPr>
          <p:cNvPr id="238" name="直接连接符 237"/>
          <p:cNvCxnSpPr/>
          <p:nvPr/>
        </p:nvCxnSpPr>
        <p:spPr>
          <a:xfrm>
            <a:off x="1834033" y="1926278"/>
            <a:ext cx="21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/>
          <p:cNvCxnSpPr/>
          <p:nvPr/>
        </p:nvCxnSpPr>
        <p:spPr>
          <a:xfrm>
            <a:off x="3346177" y="1926278"/>
            <a:ext cx="21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840877" y="3152218"/>
            <a:ext cx="2051872" cy="216558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电子地图监控</a:t>
            </a:r>
          </a:p>
        </p:txBody>
      </p:sp>
      <p:sp>
        <p:nvSpPr>
          <p:cNvPr id="7" name="矩形 6"/>
          <p:cNvSpPr/>
          <p:nvPr/>
        </p:nvSpPr>
        <p:spPr>
          <a:xfrm>
            <a:off x="2774067" y="3539157"/>
            <a:ext cx="617518" cy="72008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zh-CN" altLang="en-US" dirty="0" smtClean="0"/>
              <a:t>视频监控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14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353844" y="1225436"/>
            <a:ext cx="679994" cy="623455"/>
            <a:chOff x="1364985" y="3755718"/>
            <a:chExt cx="679994" cy="623455"/>
          </a:xfrm>
        </p:grpSpPr>
        <p:pic>
          <p:nvPicPr>
            <p:cNvPr id="230" name="图片 2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3256" y="3755718"/>
              <a:ext cx="623453" cy="623455"/>
            </a:xfrm>
            <a:prstGeom prst="rect">
              <a:avLst/>
            </a:prstGeom>
          </p:spPr>
        </p:pic>
        <p:sp>
          <p:nvSpPr>
            <p:cNvPr id="231" name="Text Box 6"/>
            <p:cNvSpPr txBox="1">
              <a:spLocks noChangeArrowheads="1"/>
            </p:cNvSpPr>
            <p:nvPr/>
          </p:nvSpPr>
          <p:spPr bwMode="auto">
            <a:xfrm>
              <a:off x="1364985" y="3965398"/>
              <a:ext cx="679994" cy="230832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en-US" sz="900" dirty="0"/>
                <a:t>园区</a:t>
              </a:r>
              <a:r>
                <a:rPr lang="en-US" altLang="zh-CN" sz="900" dirty="0" smtClean="0"/>
                <a:t>WIFI</a:t>
              </a:r>
              <a:endParaRPr lang="zh-CN" altLang="en-US" sz="9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2158244" y="2143702"/>
            <a:ext cx="1071194" cy="521894"/>
            <a:chOff x="2776672" y="1450425"/>
            <a:chExt cx="1071194" cy="521894"/>
          </a:xfrm>
        </p:grpSpPr>
        <p:pic>
          <p:nvPicPr>
            <p:cNvPr id="228" name="椭圆 4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776672" y="1450425"/>
              <a:ext cx="1071194" cy="52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Text Box 6"/>
            <p:cNvSpPr txBox="1">
              <a:spLocks noChangeArrowheads="1"/>
            </p:cNvSpPr>
            <p:nvPr/>
          </p:nvSpPr>
          <p:spPr bwMode="auto">
            <a:xfrm>
              <a:off x="2963456" y="1609628"/>
              <a:ext cx="697627" cy="215444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en-US" sz="800" dirty="0"/>
                <a:t>园</a:t>
              </a:r>
              <a:r>
                <a:rPr lang="zh-CN" altLang="en-US" sz="800" dirty="0" smtClean="0"/>
                <a:t>区</a:t>
              </a:r>
              <a:r>
                <a:rPr lang="zh-CN" altLang="en-US" sz="800" dirty="0"/>
                <a:t>光网络</a:t>
              </a:r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465857" y="2363923"/>
            <a:ext cx="1352007" cy="609105"/>
          </a:xfrm>
          <a:prstGeom prst="rect">
            <a:avLst/>
          </a:prstGeom>
          <a:noFill/>
        </p:spPr>
        <p:txBody>
          <a:bodyPr wrap="square" lIns="36000" rIns="36000" rtlCol="0" anchor="b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安防报警器</a:t>
            </a:r>
            <a:endParaRPr kumimoji="0" lang="zh-CN" altLang="en-US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65857" y="1528266"/>
            <a:ext cx="1352007" cy="877790"/>
          </a:xfrm>
          <a:prstGeom prst="rect">
            <a:avLst/>
          </a:prstGeom>
          <a:noFill/>
        </p:spPr>
        <p:txBody>
          <a:bodyPr wrap="square" lIns="36000" rIns="36000" rtlCol="0" anchor="b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高、标清摄像机</a:t>
            </a:r>
            <a:endParaRPr kumimoji="0" lang="zh-CN" altLang="en-US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65857" y="994626"/>
            <a:ext cx="1352007" cy="536856"/>
          </a:xfrm>
          <a:prstGeom prst="rect">
            <a:avLst/>
          </a:prstGeom>
          <a:noFill/>
        </p:spPr>
        <p:txBody>
          <a:bodyPr wrap="square" lIns="36000" rIns="36000" rtlCol="0" anchor="b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无线摄像机</a:t>
            </a:r>
            <a:r>
              <a:rPr kumimoji="0" lang="en-US" altLang="zh-CN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+</a:t>
            </a:r>
            <a:r>
              <a:rPr lang="zh-CN" altLang="en-US" sz="700" kern="0" dirty="0" smtClean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新能</a:t>
            </a:r>
            <a:r>
              <a:rPr lang="zh-CN" altLang="en-US" sz="700" kern="0" dirty="0">
                <a:solidFill>
                  <a:srgbClr val="1C1C1C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源</a:t>
            </a:r>
            <a:endParaRPr kumimoji="0" lang="zh-CN" altLang="en-US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6" name="Picture 179" descr="太阳能板蓝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15786" y="1066594"/>
            <a:ext cx="340357" cy="277130"/>
          </a:xfrm>
          <a:prstGeom prst="rect">
            <a:avLst/>
          </a:prstGeom>
          <a:noFill/>
        </p:spPr>
      </p:pic>
      <p:pic>
        <p:nvPicPr>
          <p:cNvPr id="153" name="Picture 5" descr="E:\IPC\c40\c40E_02165.t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03" y="1634468"/>
            <a:ext cx="531034" cy="23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2" descr="D:\产品和解决方案路标\发文\IPC2611-LT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58" y="1041593"/>
            <a:ext cx="480029" cy="30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http://www.hikvision.com/uploadfile/image/product/middle/2013083018002599927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457" y="1917977"/>
            <a:ext cx="3465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hikvision.com/uploadfile/image/product/small/20130205163524389609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7808" y="1571161"/>
            <a:ext cx="305181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图片 8" descr="20098111246284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519" y="2508783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图片 9" descr="2009_327_88099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8FAF7"/>
              </a:clrFrom>
              <a:clrTo>
                <a:srgbClr val="F8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690" y="2557825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图片 12" descr="u=2988777847,2184633777&amp;fm=0&amp;gp=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807" y="2387029"/>
            <a:ext cx="343634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图片 14" descr="198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128" y="2408049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图片 36" descr="2008051917034085234.gi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021" y="1834190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Picture 32" descr="图片79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7678" y="1162654"/>
            <a:ext cx="1255124" cy="69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33" descr="图片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159" y="1082077"/>
            <a:ext cx="457683" cy="369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34" descr="图片4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5493" y="1622207"/>
            <a:ext cx="407183" cy="1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35" descr="2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670" y="1521050"/>
            <a:ext cx="336532" cy="32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Text Box 36"/>
          <p:cNvSpPr txBox="1">
            <a:spLocks noChangeArrowheads="1"/>
          </p:cNvSpPr>
          <p:nvPr/>
        </p:nvSpPr>
        <p:spPr bwMode="auto">
          <a:xfrm>
            <a:off x="4353348" y="1398945"/>
            <a:ext cx="591152" cy="19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09" tIns="41707" rIns="83409" bIns="41707">
            <a:spAutoFit/>
          </a:bodyPr>
          <a:lstStyle/>
          <a:p>
            <a:pPr marL="0" marR="0" lvl="0" indent="0" algn="ctr" defTabSz="83343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电视墙</a:t>
            </a:r>
            <a:endParaRPr kumimoji="0" lang="en-US" altLang="zh-CN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" name="Text Box 37"/>
          <p:cNvSpPr txBox="1">
            <a:spLocks noChangeArrowheads="1"/>
          </p:cNvSpPr>
          <p:nvPr/>
        </p:nvSpPr>
        <p:spPr bwMode="auto">
          <a:xfrm>
            <a:off x="4070736" y="1844043"/>
            <a:ext cx="751592" cy="19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09" tIns="41707" rIns="83409" bIns="41707">
            <a:spAutoFit/>
          </a:bodyPr>
          <a:lstStyle/>
          <a:p>
            <a:pPr marL="0" marR="0" lvl="0" indent="0" algn="ctr" defTabSz="83343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监控客户端</a:t>
            </a:r>
            <a:endParaRPr kumimoji="0" lang="en-US" altLang="zh-CN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8" name="Picture 84" descr="图片796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605" y="2169499"/>
            <a:ext cx="1271174" cy="70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86" descr="07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028" y="2059545"/>
            <a:ext cx="267659" cy="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" name="Picture 87" descr="图片245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756" y="2065388"/>
            <a:ext cx="183053" cy="28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" name="Text Box 88"/>
          <p:cNvSpPr txBox="1">
            <a:spLocks noChangeArrowheads="1"/>
          </p:cNvSpPr>
          <p:nvPr/>
        </p:nvSpPr>
        <p:spPr bwMode="auto">
          <a:xfrm>
            <a:off x="4043343" y="2838727"/>
            <a:ext cx="787284" cy="19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09" tIns="41707" rIns="83409" bIns="41707">
            <a:spAutoFit/>
          </a:bodyPr>
          <a:lstStyle/>
          <a:p>
            <a:pPr marL="0" marR="0" lvl="0" indent="0" algn="ctr" defTabSz="83343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管理客户端</a:t>
            </a:r>
            <a:endParaRPr kumimoji="0" lang="en-US" altLang="zh-CN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2" name="Picture 89" descr="21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274" y="2530514"/>
            <a:ext cx="285669" cy="31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Picture 90" descr="0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967" y="2379798"/>
            <a:ext cx="267945" cy="30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" name="Text Box 91"/>
          <p:cNvSpPr txBox="1">
            <a:spLocks noChangeArrowheads="1"/>
          </p:cNvSpPr>
          <p:nvPr/>
        </p:nvSpPr>
        <p:spPr bwMode="auto">
          <a:xfrm>
            <a:off x="4404518" y="2397798"/>
            <a:ext cx="522260" cy="196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7063" tIns="33532" rIns="67063" bIns="33532">
            <a:spAutoFit/>
          </a:bodyPr>
          <a:lstStyle/>
          <a:p>
            <a:pPr marL="0" marR="0" lvl="0" indent="0" algn="ctr" defTabSz="671513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服务器</a:t>
            </a:r>
            <a:endParaRPr kumimoji="1" lang="en-US" altLang="zh-CN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5" name="Text Box 92"/>
          <p:cNvSpPr txBox="1">
            <a:spLocks noChangeArrowheads="1"/>
          </p:cNvSpPr>
          <p:nvPr/>
        </p:nvSpPr>
        <p:spPr bwMode="auto">
          <a:xfrm>
            <a:off x="3819434" y="2322515"/>
            <a:ext cx="737694" cy="196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7063" tIns="33532" rIns="67063" bIns="33532">
            <a:spAutoFit/>
          </a:bodyPr>
          <a:lstStyle/>
          <a:p>
            <a:pPr marL="0" marR="0" lvl="0" indent="0" algn="ctr" defTabSz="671513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存储设备</a:t>
            </a:r>
            <a:endParaRPr kumimoji="1" lang="en-US" altLang="zh-CN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6" name="Text Box 93"/>
          <p:cNvSpPr txBox="1">
            <a:spLocks noChangeArrowheads="1"/>
          </p:cNvSpPr>
          <p:nvPr/>
        </p:nvSpPr>
        <p:spPr bwMode="auto">
          <a:xfrm>
            <a:off x="3569495" y="2637740"/>
            <a:ext cx="535317" cy="1969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7063" tIns="33532" rIns="67063" bIns="33532">
            <a:spAutoFit/>
          </a:bodyPr>
          <a:lstStyle/>
          <a:p>
            <a:pPr marL="0" marR="0" lvl="0" indent="0" algn="ctr" defTabSz="671513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防火墙</a:t>
            </a:r>
            <a:endParaRPr kumimoji="1" lang="en-US" altLang="zh-CN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7" name="Text Box 30"/>
          <p:cNvSpPr txBox="1">
            <a:spLocks noChangeArrowheads="1"/>
          </p:cNvSpPr>
          <p:nvPr/>
        </p:nvSpPr>
        <p:spPr bwMode="auto">
          <a:xfrm>
            <a:off x="3562202" y="1485681"/>
            <a:ext cx="688433" cy="19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09" tIns="41707" rIns="83409" bIns="41707">
            <a:spAutoFit/>
          </a:bodyPr>
          <a:lstStyle/>
          <a:p>
            <a:pPr marL="0" marR="0" lvl="0" indent="0" algn="ctr" defTabSz="83343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解码器</a:t>
            </a:r>
            <a:endParaRPr kumimoji="0" lang="en-US" altLang="zh-CN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8" name="Group 136"/>
          <p:cNvGrpSpPr>
            <a:grpSpLocks noChangeAspect="1"/>
          </p:cNvGrpSpPr>
          <p:nvPr/>
        </p:nvGrpSpPr>
        <p:grpSpPr bwMode="auto">
          <a:xfrm>
            <a:off x="3962801" y="970156"/>
            <a:ext cx="248074" cy="376849"/>
            <a:chOff x="3068" y="1839"/>
            <a:chExt cx="455" cy="672"/>
          </a:xfrm>
        </p:grpSpPr>
        <p:sp>
          <p:nvSpPr>
            <p:cNvPr id="281" name="Freeform 137"/>
            <p:cNvSpPr>
              <a:spLocks noChangeAspect="1"/>
            </p:cNvSpPr>
            <p:nvPr/>
          </p:nvSpPr>
          <p:spPr bwMode="auto">
            <a:xfrm>
              <a:off x="3084" y="1969"/>
              <a:ext cx="439" cy="542"/>
            </a:xfrm>
            <a:custGeom>
              <a:avLst/>
              <a:gdLst/>
              <a:ahLst/>
              <a:cxnLst>
                <a:cxn ang="0">
                  <a:pos x="217" y="0"/>
                </a:cxn>
                <a:cxn ang="0">
                  <a:pos x="218" y="2"/>
                </a:cxn>
                <a:cxn ang="0">
                  <a:pos x="219" y="9"/>
                </a:cxn>
                <a:cxn ang="0">
                  <a:pos x="218" y="17"/>
                </a:cxn>
                <a:cxn ang="0">
                  <a:pos x="168" y="239"/>
                </a:cxn>
                <a:cxn ang="0">
                  <a:pos x="130" y="259"/>
                </a:cxn>
                <a:cxn ang="0">
                  <a:pos x="13" y="229"/>
                </a:cxn>
                <a:cxn ang="0">
                  <a:pos x="0" y="218"/>
                </a:cxn>
              </a:cxnLst>
              <a:rect l="0" t="0" r="r" b="b"/>
              <a:pathLst>
                <a:path w="219" h="270">
                  <a:moveTo>
                    <a:pt x="217" y="0"/>
                  </a:moveTo>
                  <a:cubicBezTo>
                    <a:pt x="218" y="2"/>
                    <a:pt x="218" y="2"/>
                    <a:pt x="218" y="2"/>
                  </a:cubicBezTo>
                  <a:cubicBezTo>
                    <a:pt x="218" y="2"/>
                    <a:pt x="219" y="4"/>
                    <a:pt x="219" y="9"/>
                  </a:cubicBezTo>
                  <a:cubicBezTo>
                    <a:pt x="219" y="13"/>
                    <a:pt x="219" y="16"/>
                    <a:pt x="218" y="17"/>
                  </a:cubicBezTo>
                  <a:cubicBezTo>
                    <a:pt x="168" y="239"/>
                    <a:pt x="168" y="239"/>
                    <a:pt x="168" y="239"/>
                  </a:cubicBezTo>
                  <a:cubicBezTo>
                    <a:pt x="168" y="239"/>
                    <a:pt x="164" y="270"/>
                    <a:pt x="130" y="259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13" y="229"/>
                    <a:pt x="5" y="226"/>
                    <a:pt x="0" y="218"/>
                  </a:cubicBezTo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Freeform 138"/>
            <p:cNvSpPr>
              <a:spLocks noChangeAspect="1"/>
            </p:cNvSpPr>
            <p:nvPr/>
          </p:nvSpPr>
          <p:spPr bwMode="auto">
            <a:xfrm>
              <a:off x="3068" y="1957"/>
              <a:ext cx="451" cy="530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19" y="0"/>
                </a:cxn>
                <a:cxn ang="0">
                  <a:pos x="225" y="6"/>
                </a:cxn>
                <a:cxn ang="0">
                  <a:pos x="172" y="238"/>
                </a:cxn>
                <a:cxn ang="0">
                  <a:pos x="142" y="262"/>
                </a:cxn>
                <a:cxn ang="0">
                  <a:pos x="16" y="231"/>
                </a:cxn>
                <a:cxn ang="0">
                  <a:pos x="7" y="206"/>
                </a:cxn>
              </a:cxnLst>
              <a:rect l="0" t="0" r="r" b="b"/>
              <a:pathLst>
                <a:path w="225" h="264">
                  <a:moveTo>
                    <a:pt x="214" y="0"/>
                  </a:moveTo>
                  <a:cubicBezTo>
                    <a:pt x="214" y="0"/>
                    <a:pt x="218" y="0"/>
                    <a:pt x="219" y="0"/>
                  </a:cubicBezTo>
                  <a:cubicBezTo>
                    <a:pt x="220" y="1"/>
                    <a:pt x="225" y="6"/>
                    <a:pt x="225" y="6"/>
                  </a:cubicBezTo>
                  <a:cubicBezTo>
                    <a:pt x="172" y="238"/>
                    <a:pt x="172" y="238"/>
                    <a:pt x="172" y="238"/>
                  </a:cubicBezTo>
                  <a:cubicBezTo>
                    <a:pt x="172" y="238"/>
                    <a:pt x="168" y="264"/>
                    <a:pt x="142" y="262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16" y="231"/>
                    <a:pt x="0" y="225"/>
                    <a:pt x="7" y="206"/>
                  </a:cubicBezTo>
                </a:path>
              </a:pathLst>
            </a:custGeom>
            <a:solidFill>
              <a:srgbClr val="7195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Freeform 139"/>
            <p:cNvSpPr>
              <a:spLocks noChangeAspect="1"/>
            </p:cNvSpPr>
            <p:nvPr/>
          </p:nvSpPr>
          <p:spPr bwMode="auto">
            <a:xfrm>
              <a:off x="3074" y="1957"/>
              <a:ext cx="427" cy="512"/>
            </a:xfrm>
            <a:custGeom>
              <a:avLst/>
              <a:gdLst/>
              <a:ahLst/>
              <a:cxnLst>
                <a:cxn ang="0">
                  <a:pos x="3" y="207"/>
                </a:cxn>
                <a:cxn ang="0">
                  <a:pos x="69" y="10"/>
                </a:cxn>
                <a:cxn ang="0">
                  <a:pos x="79" y="3"/>
                </a:cxn>
                <a:cxn ang="0">
                  <a:pos x="213" y="0"/>
                </a:cxn>
                <a:cxn ang="0">
                  <a:pos x="158" y="236"/>
                </a:cxn>
                <a:cxn ang="0">
                  <a:pos x="130" y="249"/>
                </a:cxn>
                <a:cxn ang="0">
                  <a:pos x="13" y="221"/>
                </a:cxn>
                <a:cxn ang="0">
                  <a:pos x="3" y="207"/>
                </a:cxn>
              </a:cxnLst>
              <a:rect l="0" t="0" r="r" b="b"/>
              <a:pathLst>
                <a:path w="213" h="255">
                  <a:moveTo>
                    <a:pt x="3" y="207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72" y="4"/>
                    <a:pt x="79" y="3"/>
                  </a:cubicBezTo>
                  <a:cubicBezTo>
                    <a:pt x="86" y="3"/>
                    <a:pt x="213" y="0"/>
                    <a:pt x="213" y="0"/>
                  </a:cubicBezTo>
                  <a:cubicBezTo>
                    <a:pt x="158" y="236"/>
                    <a:pt x="158" y="236"/>
                    <a:pt x="158" y="236"/>
                  </a:cubicBezTo>
                  <a:cubicBezTo>
                    <a:pt x="158" y="236"/>
                    <a:pt x="155" y="255"/>
                    <a:pt x="130" y="249"/>
                  </a:cubicBezTo>
                  <a:cubicBezTo>
                    <a:pt x="106" y="242"/>
                    <a:pt x="13" y="221"/>
                    <a:pt x="13" y="221"/>
                  </a:cubicBezTo>
                  <a:cubicBezTo>
                    <a:pt x="13" y="221"/>
                    <a:pt x="0" y="219"/>
                    <a:pt x="3" y="207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Freeform 140"/>
            <p:cNvSpPr>
              <a:spLocks noChangeAspect="1"/>
            </p:cNvSpPr>
            <p:nvPr/>
          </p:nvSpPr>
          <p:spPr bwMode="auto">
            <a:xfrm>
              <a:off x="3216" y="1957"/>
              <a:ext cx="285" cy="1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41" y="4"/>
                </a:cxn>
                <a:cxn ang="0">
                  <a:pos x="142" y="0"/>
                </a:cxn>
                <a:cxn ang="0">
                  <a:pos x="10" y="3"/>
                </a:cxn>
                <a:cxn ang="0">
                  <a:pos x="0" y="7"/>
                </a:cxn>
              </a:cxnLst>
              <a:rect l="0" t="0" r="r" b="b"/>
              <a:pathLst>
                <a:path w="142" h="7">
                  <a:moveTo>
                    <a:pt x="0" y="7"/>
                  </a:moveTo>
                  <a:cubicBezTo>
                    <a:pt x="141" y="4"/>
                    <a:pt x="141" y="4"/>
                    <a:pt x="141" y="4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4" y="2"/>
                    <a:pt x="0" y="7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Freeform 141"/>
            <p:cNvSpPr>
              <a:spLocks noChangeAspect="1"/>
            </p:cNvSpPr>
            <p:nvPr/>
          </p:nvSpPr>
          <p:spPr bwMode="auto">
            <a:xfrm>
              <a:off x="3084" y="1979"/>
              <a:ext cx="437" cy="520"/>
            </a:xfrm>
            <a:custGeom>
              <a:avLst/>
              <a:gdLst/>
              <a:ahLst/>
              <a:cxnLst>
                <a:cxn ang="0">
                  <a:pos x="6" y="217"/>
                </a:cxn>
                <a:cxn ang="0">
                  <a:pos x="0" y="214"/>
                </a:cxn>
                <a:cxn ang="0">
                  <a:pos x="11" y="223"/>
                </a:cxn>
                <a:cxn ang="0">
                  <a:pos x="90" y="243"/>
                </a:cxn>
                <a:cxn ang="0">
                  <a:pos x="137" y="255"/>
                </a:cxn>
                <a:cxn ang="0">
                  <a:pos x="167" y="234"/>
                </a:cxn>
                <a:cxn ang="0">
                  <a:pos x="218" y="12"/>
                </a:cxn>
                <a:cxn ang="0">
                  <a:pos x="212" y="7"/>
                </a:cxn>
                <a:cxn ang="0">
                  <a:pos x="162" y="230"/>
                </a:cxn>
                <a:cxn ang="0">
                  <a:pos x="137" y="249"/>
                </a:cxn>
                <a:cxn ang="0">
                  <a:pos x="6" y="217"/>
                </a:cxn>
              </a:cxnLst>
              <a:rect l="0" t="0" r="r" b="b"/>
              <a:pathLst>
                <a:path w="218" h="259">
                  <a:moveTo>
                    <a:pt x="6" y="217"/>
                  </a:moveTo>
                  <a:cubicBezTo>
                    <a:pt x="3" y="216"/>
                    <a:pt x="0" y="214"/>
                    <a:pt x="0" y="214"/>
                  </a:cubicBezTo>
                  <a:cubicBezTo>
                    <a:pt x="4" y="219"/>
                    <a:pt x="11" y="223"/>
                    <a:pt x="11" y="223"/>
                  </a:cubicBezTo>
                  <a:cubicBezTo>
                    <a:pt x="90" y="243"/>
                    <a:pt x="90" y="243"/>
                    <a:pt x="90" y="243"/>
                  </a:cubicBezTo>
                  <a:cubicBezTo>
                    <a:pt x="137" y="255"/>
                    <a:pt x="137" y="255"/>
                    <a:pt x="137" y="255"/>
                  </a:cubicBezTo>
                  <a:cubicBezTo>
                    <a:pt x="162" y="259"/>
                    <a:pt x="167" y="234"/>
                    <a:pt x="167" y="234"/>
                  </a:cubicBezTo>
                  <a:cubicBezTo>
                    <a:pt x="167" y="234"/>
                    <a:pt x="215" y="23"/>
                    <a:pt x="218" y="12"/>
                  </a:cubicBezTo>
                  <a:cubicBezTo>
                    <a:pt x="218" y="0"/>
                    <a:pt x="212" y="7"/>
                    <a:pt x="212" y="7"/>
                  </a:cubicBezTo>
                  <a:cubicBezTo>
                    <a:pt x="162" y="230"/>
                    <a:pt x="162" y="230"/>
                    <a:pt x="162" y="230"/>
                  </a:cubicBezTo>
                  <a:cubicBezTo>
                    <a:pt x="162" y="230"/>
                    <a:pt x="158" y="249"/>
                    <a:pt x="137" y="249"/>
                  </a:cubicBezTo>
                  <a:cubicBezTo>
                    <a:pt x="119" y="249"/>
                    <a:pt x="26" y="223"/>
                    <a:pt x="6" y="217"/>
                  </a:cubicBezTo>
                  <a:close/>
                </a:path>
              </a:pathLst>
            </a:custGeom>
            <a:solidFill>
              <a:srgbClr val="BDC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Freeform 142"/>
            <p:cNvSpPr>
              <a:spLocks noChangeAspect="1"/>
            </p:cNvSpPr>
            <p:nvPr/>
          </p:nvSpPr>
          <p:spPr bwMode="auto">
            <a:xfrm>
              <a:off x="3505" y="1998"/>
              <a:ext cx="12" cy="4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" y="20"/>
                </a:cxn>
                <a:cxn ang="0">
                  <a:pos x="2" y="21"/>
                </a:cxn>
                <a:cxn ang="0">
                  <a:pos x="6" y="3"/>
                </a:cxn>
                <a:cxn ang="0">
                  <a:pos x="5" y="1"/>
                </a:cxn>
              </a:cxnLst>
              <a:rect l="0" t="0" r="r" b="b"/>
              <a:pathLst>
                <a:path w="6" h="24">
                  <a:moveTo>
                    <a:pt x="5" y="1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4"/>
                    <a:pt x="2" y="21"/>
                  </a:cubicBezTo>
                  <a:cubicBezTo>
                    <a:pt x="4" y="18"/>
                    <a:pt x="6" y="3"/>
                    <a:pt x="6" y="3"/>
                  </a:cubicBezTo>
                  <a:cubicBezTo>
                    <a:pt x="6" y="3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Freeform 143"/>
            <p:cNvSpPr>
              <a:spLocks noChangeAspect="1"/>
            </p:cNvSpPr>
            <p:nvPr/>
          </p:nvSpPr>
          <p:spPr bwMode="auto">
            <a:xfrm>
              <a:off x="3373" y="2441"/>
              <a:ext cx="46" cy="50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1" y="0"/>
                </a:cxn>
                <a:cxn ang="0">
                  <a:pos x="0" y="22"/>
                </a:cxn>
                <a:cxn ang="0">
                  <a:pos x="3" y="25"/>
                </a:cxn>
                <a:cxn ang="0">
                  <a:pos x="23" y="3"/>
                </a:cxn>
              </a:cxnLst>
              <a:rect l="0" t="0" r="r" b="b"/>
              <a:pathLst>
                <a:path w="23" h="25">
                  <a:moveTo>
                    <a:pt x="23" y="3"/>
                  </a:moveTo>
                  <a:cubicBezTo>
                    <a:pt x="23" y="3"/>
                    <a:pt x="21" y="0"/>
                    <a:pt x="21" y="0"/>
                  </a:cubicBezTo>
                  <a:cubicBezTo>
                    <a:pt x="20" y="0"/>
                    <a:pt x="19" y="18"/>
                    <a:pt x="0" y="22"/>
                  </a:cubicBezTo>
                  <a:cubicBezTo>
                    <a:pt x="0" y="22"/>
                    <a:pt x="1" y="25"/>
                    <a:pt x="3" y="25"/>
                  </a:cubicBezTo>
                  <a:cubicBezTo>
                    <a:pt x="6" y="25"/>
                    <a:pt x="19" y="21"/>
                    <a:pt x="23" y="3"/>
                  </a:cubicBez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144"/>
            <p:cNvSpPr>
              <a:spLocks noChangeAspect="1"/>
            </p:cNvSpPr>
            <p:nvPr/>
          </p:nvSpPr>
          <p:spPr bwMode="auto">
            <a:xfrm>
              <a:off x="3431" y="1959"/>
              <a:ext cx="12" cy="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2" y="0"/>
                    <a:pt x="0" y="3"/>
                    <a:pt x="2" y="3"/>
                  </a:cubicBezTo>
                  <a:cubicBezTo>
                    <a:pt x="5" y="3"/>
                    <a:pt x="5" y="2"/>
                    <a:pt x="6" y="0"/>
                  </a:cubicBezTo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145"/>
            <p:cNvSpPr>
              <a:spLocks noChangeAspect="1"/>
            </p:cNvSpPr>
            <p:nvPr/>
          </p:nvSpPr>
          <p:spPr bwMode="auto">
            <a:xfrm>
              <a:off x="3433" y="1959"/>
              <a:ext cx="10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cubicBezTo>
                    <a:pt x="2" y="0"/>
                    <a:pt x="0" y="2"/>
                    <a:pt x="2" y="2"/>
                  </a:cubicBezTo>
                  <a:cubicBezTo>
                    <a:pt x="4" y="2"/>
                    <a:pt x="4" y="1"/>
                    <a:pt x="5" y="0"/>
                  </a:cubicBezTo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 146"/>
            <p:cNvSpPr>
              <a:spLocks noChangeAspect="1"/>
            </p:cNvSpPr>
            <p:nvPr/>
          </p:nvSpPr>
          <p:spPr bwMode="auto">
            <a:xfrm>
              <a:off x="3443" y="1959"/>
              <a:ext cx="14" cy="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3" y="0"/>
                  </a:moveTo>
                  <a:cubicBezTo>
                    <a:pt x="3" y="0"/>
                    <a:pt x="0" y="3"/>
                    <a:pt x="3" y="2"/>
                  </a:cubicBezTo>
                  <a:cubicBezTo>
                    <a:pt x="6" y="3"/>
                    <a:pt x="6" y="2"/>
                    <a:pt x="7" y="0"/>
                  </a:cubicBezTo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Freeform 147"/>
            <p:cNvSpPr>
              <a:spLocks noChangeAspect="1"/>
            </p:cNvSpPr>
            <p:nvPr/>
          </p:nvSpPr>
          <p:spPr bwMode="auto">
            <a:xfrm>
              <a:off x="3445" y="1957"/>
              <a:ext cx="10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cubicBezTo>
                    <a:pt x="2" y="1"/>
                    <a:pt x="0" y="3"/>
                    <a:pt x="2" y="3"/>
                  </a:cubicBezTo>
                  <a:cubicBezTo>
                    <a:pt x="5" y="3"/>
                    <a:pt x="5" y="2"/>
                    <a:pt x="5" y="0"/>
                  </a:cubicBezTo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148"/>
            <p:cNvSpPr>
              <a:spLocks noChangeAspect="1"/>
            </p:cNvSpPr>
            <p:nvPr/>
          </p:nvSpPr>
          <p:spPr bwMode="auto">
            <a:xfrm>
              <a:off x="3330" y="1959"/>
              <a:ext cx="41" cy="1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9"/>
                </a:cxn>
                <a:cxn ang="0">
                  <a:pos x="12" y="8"/>
                </a:cxn>
                <a:cxn ang="0">
                  <a:pos x="17" y="5"/>
                </a:cxn>
                <a:cxn ang="0">
                  <a:pos x="20" y="1"/>
                </a:cxn>
                <a:cxn ang="0">
                  <a:pos x="20" y="0"/>
                </a:cxn>
                <a:cxn ang="0">
                  <a:pos x="17" y="5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1"/>
                </a:cxn>
              </a:cxnLst>
              <a:rect l="0" t="0" r="r" b="b"/>
              <a:pathLst>
                <a:path w="20" h="9">
                  <a:moveTo>
                    <a:pt x="4" y="1"/>
                  </a:moveTo>
                  <a:cubicBezTo>
                    <a:pt x="4" y="1"/>
                    <a:pt x="1" y="2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6" y="9"/>
                    <a:pt x="17" y="5"/>
                  </a:cubicBezTo>
                  <a:cubicBezTo>
                    <a:pt x="17" y="5"/>
                    <a:pt x="19" y="2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2"/>
                    <a:pt x="17" y="5"/>
                    <a:pt x="17" y="5"/>
                  </a:cubicBezTo>
                  <a:cubicBezTo>
                    <a:pt x="16" y="8"/>
                    <a:pt x="13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2" y="3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149"/>
            <p:cNvSpPr>
              <a:spLocks noChangeAspect="1"/>
            </p:cNvSpPr>
            <p:nvPr/>
          </p:nvSpPr>
          <p:spPr bwMode="auto">
            <a:xfrm>
              <a:off x="3340" y="1963"/>
              <a:ext cx="15" cy="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3"/>
                </a:cxn>
                <a:cxn ang="0">
                  <a:pos x="4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5" y="1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cubicBezTo>
                    <a:pt x="6" y="1"/>
                    <a:pt x="6" y="2"/>
                    <a:pt x="6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5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150"/>
            <p:cNvSpPr>
              <a:spLocks noChangeAspect="1"/>
            </p:cNvSpPr>
            <p:nvPr/>
          </p:nvSpPr>
          <p:spPr bwMode="auto">
            <a:xfrm>
              <a:off x="3349" y="1963"/>
              <a:ext cx="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151"/>
            <p:cNvSpPr>
              <a:spLocks noChangeAspect="1"/>
            </p:cNvSpPr>
            <p:nvPr/>
          </p:nvSpPr>
          <p:spPr bwMode="auto">
            <a:xfrm>
              <a:off x="3126" y="1983"/>
              <a:ext cx="351" cy="341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1" y="146"/>
                </a:cxn>
                <a:cxn ang="0">
                  <a:pos x="3" y="149"/>
                </a:cxn>
                <a:cxn ang="0">
                  <a:pos x="130" y="170"/>
                </a:cxn>
                <a:cxn ang="0">
                  <a:pos x="134" y="167"/>
                </a:cxn>
                <a:cxn ang="0">
                  <a:pos x="174" y="3"/>
                </a:cxn>
                <a:cxn ang="0">
                  <a:pos x="171" y="0"/>
                </a:cxn>
                <a:cxn ang="0">
                  <a:pos x="52" y="2"/>
                </a:cxn>
                <a:cxn ang="0">
                  <a:pos x="49" y="4"/>
                </a:cxn>
              </a:cxnLst>
              <a:rect l="0" t="0" r="r" b="b"/>
              <a:pathLst>
                <a:path w="175" h="170">
                  <a:moveTo>
                    <a:pt x="49" y="4"/>
                  </a:moveTo>
                  <a:cubicBezTo>
                    <a:pt x="1" y="146"/>
                    <a:pt x="1" y="146"/>
                    <a:pt x="1" y="146"/>
                  </a:cubicBezTo>
                  <a:cubicBezTo>
                    <a:pt x="1" y="146"/>
                    <a:pt x="0" y="149"/>
                    <a:pt x="3" y="149"/>
                  </a:cubicBezTo>
                  <a:cubicBezTo>
                    <a:pt x="6" y="150"/>
                    <a:pt x="130" y="170"/>
                    <a:pt x="130" y="170"/>
                  </a:cubicBezTo>
                  <a:cubicBezTo>
                    <a:pt x="130" y="170"/>
                    <a:pt x="133" y="170"/>
                    <a:pt x="134" y="167"/>
                  </a:cubicBezTo>
                  <a:cubicBezTo>
                    <a:pt x="134" y="164"/>
                    <a:pt x="174" y="3"/>
                    <a:pt x="174" y="3"/>
                  </a:cubicBezTo>
                  <a:cubicBezTo>
                    <a:pt x="174" y="3"/>
                    <a:pt x="175" y="0"/>
                    <a:pt x="171" y="0"/>
                  </a:cubicBezTo>
                  <a:cubicBezTo>
                    <a:pt x="167" y="1"/>
                    <a:pt x="52" y="2"/>
                    <a:pt x="52" y="2"/>
                  </a:cubicBezTo>
                  <a:cubicBezTo>
                    <a:pt x="52" y="2"/>
                    <a:pt x="50" y="1"/>
                    <a:pt x="49" y="4"/>
                  </a:cubicBez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152"/>
            <p:cNvSpPr>
              <a:spLocks noChangeAspect="1"/>
            </p:cNvSpPr>
            <p:nvPr/>
          </p:nvSpPr>
          <p:spPr bwMode="auto">
            <a:xfrm>
              <a:off x="3136" y="1991"/>
              <a:ext cx="337" cy="331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1" y="141"/>
                </a:cxn>
                <a:cxn ang="0">
                  <a:pos x="3" y="144"/>
                </a:cxn>
                <a:cxn ang="0">
                  <a:pos x="124" y="164"/>
                </a:cxn>
                <a:cxn ang="0">
                  <a:pos x="128" y="162"/>
                </a:cxn>
                <a:cxn ang="0">
                  <a:pos x="167" y="2"/>
                </a:cxn>
                <a:cxn ang="0">
                  <a:pos x="164" y="0"/>
                </a:cxn>
                <a:cxn ang="0">
                  <a:pos x="50" y="1"/>
                </a:cxn>
                <a:cxn ang="0">
                  <a:pos x="47" y="3"/>
                </a:cxn>
              </a:cxnLst>
              <a:rect l="0" t="0" r="r" b="b"/>
              <a:pathLst>
                <a:path w="168" h="165">
                  <a:moveTo>
                    <a:pt x="47" y="3"/>
                  </a:move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144"/>
                    <a:pt x="3" y="144"/>
                  </a:cubicBezTo>
                  <a:cubicBezTo>
                    <a:pt x="6" y="145"/>
                    <a:pt x="124" y="164"/>
                    <a:pt x="124" y="164"/>
                  </a:cubicBezTo>
                  <a:cubicBezTo>
                    <a:pt x="124" y="164"/>
                    <a:pt x="127" y="165"/>
                    <a:pt x="128" y="162"/>
                  </a:cubicBezTo>
                  <a:cubicBezTo>
                    <a:pt x="129" y="159"/>
                    <a:pt x="167" y="2"/>
                    <a:pt x="167" y="2"/>
                  </a:cubicBezTo>
                  <a:cubicBezTo>
                    <a:pt x="167" y="2"/>
                    <a:pt x="168" y="0"/>
                    <a:pt x="164" y="0"/>
                  </a:cubicBezTo>
                  <a:cubicBezTo>
                    <a:pt x="160" y="0"/>
                    <a:pt x="50" y="1"/>
                    <a:pt x="50" y="1"/>
                  </a:cubicBezTo>
                  <a:cubicBezTo>
                    <a:pt x="50" y="1"/>
                    <a:pt x="48" y="1"/>
                    <a:pt x="47" y="3"/>
                  </a:cubicBezTo>
                  <a:close/>
                </a:path>
              </a:pathLst>
            </a:custGeom>
            <a:solidFill>
              <a:srgbClr val="8B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Freeform 153"/>
            <p:cNvSpPr>
              <a:spLocks noChangeAspect="1"/>
            </p:cNvSpPr>
            <p:nvPr/>
          </p:nvSpPr>
          <p:spPr bwMode="auto">
            <a:xfrm>
              <a:off x="3184" y="2445"/>
              <a:ext cx="82" cy="2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4"/>
                </a:cxn>
                <a:cxn ang="0">
                  <a:pos x="41" y="12"/>
                </a:cxn>
                <a:cxn ang="0">
                  <a:pos x="35" y="9"/>
                </a:cxn>
                <a:cxn ang="0">
                  <a:pos x="1" y="1"/>
                </a:cxn>
              </a:cxnLst>
              <a:rect l="0" t="0" r="r" b="b"/>
              <a:pathLst>
                <a:path w="41" h="12">
                  <a:moveTo>
                    <a:pt x="1" y="1"/>
                  </a:moveTo>
                  <a:cubicBezTo>
                    <a:pt x="1" y="1"/>
                    <a:pt x="0" y="2"/>
                    <a:pt x="3" y="4"/>
                  </a:cubicBezTo>
                  <a:cubicBezTo>
                    <a:pt x="7" y="5"/>
                    <a:pt x="41" y="12"/>
                    <a:pt x="41" y="12"/>
                  </a:cubicBezTo>
                  <a:cubicBezTo>
                    <a:pt x="41" y="12"/>
                    <a:pt x="38" y="9"/>
                    <a:pt x="35" y="9"/>
                  </a:cubicBezTo>
                  <a:cubicBezTo>
                    <a:pt x="18" y="4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Freeform 154"/>
            <p:cNvSpPr>
              <a:spLocks noChangeAspect="1"/>
            </p:cNvSpPr>
            <p:nvPr/>
          </p:nvSpPr>
          <p:spPr bwMode="auto">
            <a:xfrm>
              <a:off x="3096" y="2318"/>
              <a:ext cx="263" cy="129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2" y="31"/>
                </a:cxn>
                <a:cxn ang="0">
                  <a:pos x="6" y="37"/>
                </a:cxn>
                <a:cxn ang="0">
                  <a:pos x="116" y="62"/>
                </a:cxn>
                <a:cxn ang="0">
                  <a:pos x="122" y="59"/>
                </a:cxn>
                <a:cxn ang="0">
                  <a:pos x="129" y="28"/>
                </a:cxn>
                <a:cxn ang="0">
                  <a:pos x="125" y="22"/>
                </a:cxn>
                <a:cxn ang="0">
                  <a:pos x="18" y="2"/>
                </a:cxn>
                <a:cxn ang="0">
                  <a:pos x="12" y="5"/>
                </a:cxn>
              </a:cxnLst>
              <a:rect l="0" t="0" r="r" b="b"/>
              <a:pathLst>
                <a:path w="131" h="64">
                  <a:moveTo>
                    <a:pt x="12" y="5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0" y="36"/>
                    <a:pt x="6" y="37"/>
                  </a:cubicBezTo>
                  <a:cubicBezTo>
                    <a:pt x="12" y="38"/>
                    <a:pt x="116" y="62"/>
                    <a:pt x="116" y="62"/>
                  </a:cubicBezTo>
                  <a:cubicBezTo>
                    <a:pt x="116" y="62"/>
                    <a:pt x="120" y="64"/>
                    <a:pt x="122" y="59"/>
                  </a:cubicBezTo>
                  <a:cubicBezTo>
                    <a:pt x="124" y="53"/>
                    <a:pt x="129" y="28"/>
                    <a:pt x="129" y="28"/>
                  </a:cubicBezTo>
                  <a:cubicBezTo>
                    <a:pt x="129" y="28"/>
                    <a:pt x="131" y="23"/>
                    <a:pt x="125" y="22"/>
                  </a:cubicBezTo>
                  <a:cubicBezTo>
                    <a:pt x="118" y="21"/>
                    <a:pt x="18" y="2"/>
                    <a:pt x="18" y="2"/>
                  </a:cubicBezTo>
                  <a:cubicBezTo>
                    <a:pt x="18" y="2"/>
                    <a:pt x="13" y="0"/>
                    <a:pt x="12" y="5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Freeform 155"/>
            <p:cNvSpPr>
              <a:spLocks noChangeAspect="1"/>
            </p:cNvSpPr>
            <p:nvPr/>
          </p:nvSpPr>
          <p:spPr bwMode="auto">
            <a:xfrm>
              <a:off x="3100" y="2320"/>
              <a:ext cx="257" cy="12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113" y="61"/>
                </a:cxn>
                <a:cxn ang="0">
                  <a:pos x="119" y="57"/>
                </a:cxn>
                <a:cxn ang="0">
                  <a:pos x="126" y="27"/>
                </a:cxn>
                <a:cxn ang="0">
                  <a:pos x="121" y="21"/>
                </a:cxn>
                <a:cxn ang="0">
                  <a:pos x="17" y="2"/>
                </a:cxn>
                <a:cxn ang="0">
                  <a:pos x="11" y="5"/>
                </a:cxn>
              </a:cxnLst>
              <a:rect l="0" t="0" r="r" b="b"/>
              <a:pathLst>
                <a:path w="128" h="62">
                  <a:moveTo>
                    <a:pt x="11" y="5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0" y="35"/>
                    <a:pt x="5" y="36"/>
                  </a:cubicBezTo>
                  <a:cubicBezTo>
                    <a:pt x="11" y="37"/>
                    <a:pt x="113" y="61"/>
                    <a:pt x="113" y="61"/>
                  </a:cubicBezTo>
                  <a:cubicBezTo>
                    <a:pt x="113" y="61"/>
                    <a:pt x="117" y="62"/>
                    <a:pt x="119" y="57"/>
                  </a:cubicBezTo>
                  <a:cubicBezTo>
                    <a:pt x="121" y="52"/>
                    <a:pt x="126" y="27"/>
                    <a:pt x="126" y="27"/>
                  </a:cubicBezTo>
                  <a:cubicBezTo>
                    <a:pt x="126" y="27"/>
                    <a:pt x="128" y="22"/>
                    <a:pt x="121" y="21"/>
                  </a:cubicBezTo>
                  <a:cubicBezTo>
                    <a:pt x="115" y="21"/>
                    <a:pt x="17" y="2"/>
                    <a:pt x="17" y="2"/>
                  </a:cubicBezTo>
                  <a:cubicBezTo>
                    <a:pt x="17" y="2"/>
                    <a:pt x="13" y="0"/>
                    <a:pt x="11" y="5"/>
                  </a:cubicBezTo>
                  <a:close/>
                </a:path>
              </a:pathLst>
            </a:custGeom>
            <a:solidFill>
              <a:srgbClr val="D3DB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Freeform 156"/>
            <p:cNvSpPr>
              <a:spLocks noChangeAspect="1"/>
            </p:cNvSpPr>
            <p:nvPr/>
          </p:nvSpPr>
          <p:spPr bwMode="auto">
            <a:xfrm>
              <a:off x="3248" y="2351"/>
              <a:ext cx="34" cy="7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74"/>
                </a:cxn>
                <a:cxn ang="0">
                  <a:pos x="10" y="76"/>
                </a:cxn>
                <a:cxn ang="0">
                  <a:pos x="34" y="2"/>
                </a:cxn>
                <a:cxn ang="0">
                  <a:pos x="22" y="0"/>
                </a:cxn>
              </a:cxnLst>
              <a:rect l="0" t="0" r="r" b="b"/>
              <a:pathLst>
                <a:path w="34" h="76">
                  <a:moveTo>
                    <a:pt x="22" y="0"/>
                  </a:moveTo>
                  <a:lnTo>
                    <a:pt x="0" y="74"/>
                  </a:lnTo>
                  <a:lnTo>
                    <a:pt x="10" y="76"/>
                  </a:lnTo>
                  <a:lnTo>
                    <a:pt x="3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DC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Freeform 157"/>
            <p:cNvSpPr>
              <a:spLocks noChangeAspect="1"/>
            </p:cNvSpPr>
            <p:nvPr/>
          </p:nvSpPr>
          <p:spPr bwMode="auto">
            <a:xfrm>
              <a:off x="3162" y="2332"/>
              <a:ext cx="32" cy="7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73"/>
                </a:cxn>
                <a:cxn ang="0">
                  <a:pos x="10" y="75"/>
                </a:cxn>
                <a:cxn ang="0">
                  <a:pos x="32" y="5"/>
                </a:cxn>
                <a:cxn ang="0">
                  <a:pos x="22" y="0"/>
                </a:cxn>
              </a:cxnLst>
              <a:rect l="0" t="0" r="r" b="b"/>
              <a:pathLst>
                <a:path w="32" h="75">
                  <a:moveTo>
                    <a:pt x="22" y="0"/>
                  </a:moveTo>
                  <a:lnTo>
                    <a:pt x="0" y="73"/>
                  </a:lnTo>
                  <a:lnTo>
                    <a:pt x="10" y="75"/>
                  </a:lnTo>
                  <a:lnTo>
                    <a:pt x="32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DC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Freeform 158"/>
            <p:cNvSpPr>
              <a:spLocks noChangeAspect="1"/>
            </p:cNvSpPr>
            <p:nvPr/>
          </p:nvSpPr>
          <p:spPr bwMode="auto">
            <a:xfrm>
              <a:off x="3170" y="2332"/>
              <a:ext cx="104" cy="95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" y="35"/>
                </a:cxn>
                <a:cxn ang="0">
                  <a:pos x="2" y="37"/>
                </a:cxn>
                <a:cxn ang="0">
                  <a:pos x="38" y="46"/>
                </a:cxn>
                <a:cxn ang="0">
                  <a:pos x="40" y="44"/>
                </a:cxn>
                <a:cxn ang="0">
                  <a:pos x="50" y="10"/>
                </a:cxn>
                <a:cxn ang="0">
                  <a:pos x="49" y="8"/>
                </a:cxn>
                <a:cxn ang="0">
                  <a:pos x="14" y="1"/>
                </a:cxn>
                <a:cxn ang="0">
                  <a:pos x="12" y="2"/>
                </a:cxn>
              </a:cxnLst>
              <a:rect l="0" t="0" r="r" b="b"/>
              <a:pathLst>
                <a:path w="52" h="47">
                  <a:moveTo>
                    <a:pt x="12" y="2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0" y="37"/>
                    <a:pt x="2" y="37"/>
                  </a:cubicBezTo>
                  <a:cubicBezTo>
                    <a:pt x="4" y="38"/>
                    <a:pt x="38" y="46"/>
                    <a:pt x="38" y="46"/>
                  </a:cubicBezTo>
                  <a:cubicBezTo>
                    <a:pt x="38" y="46"/>
                    <a:pt x="39" y="47"/>
                    <a:pt x="40" y="44"/>
                  </a:cubicBezTo>
                  <a:cubicBezTo>
                    <a:pt x="41" y="41"/>
                    <a:pt x="50" y="10"/>
                    <a:pt x="50" y="10"/>
                  </a:cubicBezTo>
                  <a:cubicBezTo>
                    <a:pt x="50" y="10"/>
                    <a:pt x="52" y="8"/>
                    <a:pt x="49" y="8"/>
                  </a:cubicBezTo>
                  <a:cubicBezTo>
                    <a:pt x="46" y="7"/>
                    <a:pt x="14" y="1"/>
                    <a:pt x="14" y="1"/>
                  </a:cubicBezTo>
                  <a:cubicBezTo>
                    <a:pt x="14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Freeform 159"/>
            <p:cNvSpPr>
              <a:spLocks noChangeAspect="1"/>
            </p:cNvSpPr>
            <p:nvPr/>
          </p:nvSpPr>
          <p:spPr bwMode="auto">
            <a:xfrm>
              <a:off x="3174" y="2334"/>
              <a:ext cx="96" cy="91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3"/>
                </a:cxn>
                <a:cxn ang="0">
                  <a:pos x="2" y="35"/>
                </a:cxn>
                <a:cxn ang="0">
                  <a:pos x="35" y="43"/>
                </a:cxn>
                <a:cxn ang="0">
                  <a:pos x="37" y="42"/>
                </a:cxn>
                <a:cxn ang="0">
                  <a:pos x="47" y="9"/>
                </a:cxn>
                <a:cxn ang="0">
                  <a:pos x="45" y="7"/>
                </a:cxn>
                <a:cxn ang="0">
                  <a:pos x="12" y="1"/>
                </a:cxn>
                <a:cxn ang="0">
                  <a:pos x="11" y="1"/>
                </a:cxn>
              </a:cxnLst>
              <a:rect l="0" t="0" r="r" b="b"/>
              <a:pathLst>
                <a:path w="48" h="45">
                  <a:moveTo>
                    <a:pt x="11" y="1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4"/>
                    <a:pt x="2" y="35"/>
                  </a:cubicBezTo>
                  <a:cubicBezTo>
                    <a:pt x="3" y="36"/>
                    <a:pt x="35" y="43"/>
                    <a:pt x="35" y="43"/>
                  </a:cubicBezTo>
                  <a:cubicBezTo>
                    <a:pt x="35" y="43"/>
                    <a:pt x="36" y="45"/>
                    <a:pt x="37" y="42"/>
                  </a:cubicBezTo>
                  <a:cubicBezTo>
                    <a:pt x="37" y="39"/>
                    <a:pt x="47" y="9"/>
                    <a:pt x="47" y="9"/>
                  </a:cubicBezTo>
                  <a:cubicBezTo>
                    <a:pt x="47" y="9"/>
                    <a:pt x="48" y="8"/>
                    <a:pt x="45" y="7"/>
                  </a:cubicBezTo>
                  <a:cubicBezTo>
                    <a:pt x="43" y="6"/>
                    <a:pt x="12" y="1"/>
                    <a:pt x="12" y="1"/>
                  </a:cubicBezTo>
                  <a:cubicBezTo>
                    <a:pt x="12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7195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Freeform 160"/>
            <p:cNvSpPr>
              <a:spLocks noChangeAspect="1"/>
            </p:cNvSpPr>
            <p:nvPr/>
          </p:nvSpPr>
          <p:spPr bwMode="auto">
            <a:xfrm>
              <a:off x="3196" y="2337"/>
              <a:ext cx="70" cy="36"/>
            </a:xfrm>
            <a:custGeom>
              <a:avLst/>
              <a:gdLst/>
              <a:ahLst/>
              <a:cxnLst>
                <a:cxn ang="0">
                  <a:pos x="14" y="34"/>
                </a:cxn>
                <a:cxn ang="0">
                  <a:pos x="0" y="0"/>
                </a:cxn>
                <a:cxn ang="0">
                  <a:pos x="70" y="12"/>
                </a:cxn>
                <a:cxn ang="0">
                  <a:pos x="28" y="36"/>
                </a:cxn>
                <a:cxn ang="0">
                  <a:pos x="14" y="34"/>
                </a:cxn>
              </a:cxnLst>
              <a:rect l="0" t="0" r="r" b="b"/>
              <a:pathLst>
                <a:path w="70" h="36">
                  <a:moveTo>
                    <a:pt x="14" y="34"/>
                  </a:moveTo>
                  <a:lnTo>
                    <a:pt x="0" y="0"/>
                  </a:lnTo>
                  <a:lnTo>
                    <a:pt x="70" y="12"/>
                  </a:lnTo>
                  <a:lnTo>
                    <a:pt x="28" y="36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D3DB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Freeform 161"/>
            <p:cNvSpPr>
              <a:spLocks noChangeAspect="1"/>
            </p:cNvSpPr>
            <p:nvPr/>
          </p:nvSpPr>
          <p:spPr bwMode="auto">
            <a:xfrm>
              <a:off x="3176" y="2379"/>
              <a:ext cx="68" cy="4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34" y="0"/>
                </a:cxn>
                <a:cxn ang="0">
                  <a:pos x="48" y="2"/>
                </a:cxn>
                <a:cxn ang="0">
                  <a:pos x="68" y="44"/>
                </a:cxn>
                <a:cxn ang="0">
                  <a:pos x="0" y="26"/>
                </a:cxn>
              </a:cxnLst>
              <a:rect l="0" t="0" r="r" b="b"/>
              <a:pathLst>
                <a:path w="68" h="44">
                  <a:moveTo>
                    <a:pt x="0" y="26"/>
                  </a:moveTo>
                  <a:lnTo>
                    <a:pt x="34" y="0"/>
                  </a:lnTo>
                  <a:lnTo>
                    <a:pt x="48" y="2"/>
                  </a:lnTo>
                  <a:lnTo>
                    <a:pt x="68" y="4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3DB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Freeform 162"/>
            <p:cNvSpPr>
              <a:spLocks noChangeAspect="1"/>
            </p:cNvSpPr>
            <p:nvPr/>
          </p:nvSpPr>
          <p:spPr bwMode="auto">
            <a:xfrm>
              <a:off x="3202" y="2363"/>
              <a:ext cx="34" cy="2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12" y="13"/>
                </a:cxn>
                <a:cxn ang="0">
                  <a:pos x="15" y="12"/>
                </a:cxn>
                <a:cxn ang="0">
                  <a:pos x="17" y="5"/>
                </a:cxn>
                <a:cxn ang="0">
                  <a:pos x="15" y="3"/>
                </a:cxn>
                <a:cxn ang="0">
                  <a:pos x="4" y="1"/>
                </a:cxn>
                <a:cxn ang="0">
                  <a:pos x="2" y="2"/>
                </a:cxn>
              </a:cxnLst>
              <a:rect l="0" t="0" r="r" b="b"/>
              <a:pathLst>
                <a:path w="17" h="13">
                  <a:moveTo>
                    <a:pt x="2" y="2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3" y="11"/>
                    <a:pt x="12" y="13"/>
                    <a:pt x="12" y="13"/>
                  </a:cubicBezTo>
                  <a:cubicBezTo>
                    <a:pt x="12" y="13"/>
                    <a:pt x="14" y="13"/>
                    <a:pt x="15" y="12"/>
                  </a:cubicBezTo>
                  <a:cubicBezTo>
                    <a:pt x="15" y="10"/>
                    <a:pt x="17" y="5"/>
                    <a:pt x="17" y="5"/>
                  </a:cubicBezTo>
                  <a:cubicBezTo>
                    <a:pt x="17" y="5"/>
                    <a:pt x="17" y="4"/>
                    <a:pt x="15" y="3"/>
                  </a:cubicBezTo>
                  <a:cubicBezTo>
                    <a:pt x="13" y="2"/>
                    <a:pt x="4" y="1"/>
                    <a:pt x="4" y="1"/>
                  </a:cubicBezTo>
                  <a:cubicBezTo>
                    <a:pt x="4" y="1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Freeform 163"/>
            <p:cNvSpPr>
              <a:spLocks noChangeAspect="1"/>
            </p:cNvSpPr>
            <p:nvPr/>
          </p:nvSpPr>
          <p:spPr bwMode="auto">
            <a:xfrm>
              <a:off x="3204" y="2365"/>
              <a:ext cx="30" cy="2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15" y="5"/>
                </a:cxn>
                <a:cxn ang="0">
                  <a:pos x="13" y="2"/>
                </a:cxn>
                <a:cxn ang="0">
                  <a:pos x="4" y="0"/>
                </a:cxn>
                <a:cxn ang="0">
                  <a:pos x="2" y="1"/>
                </a:cxn>
              </a:cxnLst>
              <a:rect l="0" t="0" r="r" b="b"/>
              <a:pathLst>
                <a:path w="15" h="12">
                  <a:moveTo>
                    <a:pt x="2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3" y="10"/>
                    <a:pt x="11" y="11"/>
                    <a:pt x="11" y="11"/>
                  </a:cubicBezTo>
                  <a:cubicBezTo>
                    <a:pt x="11" y="11"/>
                    <a:pt x="12" y="12"/>
                    <a:pt x="13" y="10"/>
                  </a:cubicBezTo>
                  <a:cubicBezTo>
                    <a:pt x="13" y="8"/>
                    <a:pt x="15" y="5"/>
                    <a:pt x="15" y="5"/>
                  </a:cubicBezTo>
                  <a:cubicBezTo>
                    <a:pt x="15" y="5"/>
                    <a:pt x="15" y="3"/>
                    <a:pt x="13" y="2"/>
                  </a:cubicBezTo>
                  <a:cubicBezTo>
                    <a:pt x="12" y="1"/>
                    <a:pt x="4" y="0"/>
                    <a:pt x="4" y="0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8B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Freeform 164"/>
            <p:cNvSpPr>
              <a:spLocks noChangeAspect="1"/>
            </p:cNvSpPr>
            <p:nvPr/>
          </p:nvSpPr>
          <p:spPr bwMode="auto">
            <a:xfrm>
              <a:off x="3112" y="2355"/>
              <a:ext cx="72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2" h="16">
                  <a:moveTo>
                    <a:pt x="0" y="0"/>
                  </a:moveTo>
                  <a:lnTo>
                    <a:pt x="72" y="16"/>
                  </a:lnTo>
                  <a:lnTo>
                    <a:pt x="72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Freeform 165"/>
            <p:cNvSpPr>
              <a:spLocks noChangeAspect="1"/>
            </p:cNvSpPr>
            <p:nvPr/>
          </p:nvSpPr>
          <p:spPr bwMode="auto">
            <a:xfrm>
              <a:off x="3258" y="2385"/>
              <a:ext cx="91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9" y="20"/>
                </a:cxn>
                <a:cxn ang="0">
                  <a:pos x="91" y="18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91" h="20">
                  <a:moveTo>
                    <a:pt x="0" y="2"/>
                  </a:moveTo>
                  <a:lnTo>
                    <a:pt x="89" y="20"/>
                  </a:lnTo>
                  <a:lnTo>
                    <a:pt x="91" y="18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Freeform 166"/>
            <p:cNvSpPr>
              <a:spLocks noChangeAspect="1"/>
            </p:cNvSpPr>
            <p:nvPr/>
          </p:nvSpPr>
          <p:spPr bwMode="auto">
            <a:xfrm>
              <a:off x="3162" y="2332"/>
              <a:ext cx="22" cy="7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22" y="2"/>
                </a:cxn>
                <a:cxn ang="0">
                  <a:pos x="20" y="0"/>
                </a:cxn>
              </a:cxnLst>
              <a:rect l="0" t="0" r="r" b="b"/>
              <a:pathLst>
                <a:path w="22" h="73">
                  <a:moveTo>
                    <a:pt x="20" y="0"/>
                  </a:moveTo>
                  <a:lnTo>
                    <a:pt x="0" y="71"/>
                  </a:lnTo>
                  <a:lnTo>
                    <a:pt x="0" y="73"/>
                  </a:lnTo>
                  <a:lnTo>
                    <a:pt x="2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Freeform 167"/>
            <p:cNvSpPr>
              <a:spLocks noChangeAspect="1"/>
            </p:cNvSpPr>
            <p:nvPr/>
          </p:nvSpPr>
          <p:spPr bwMode="auto">
            <a:xfrm>
              <a:off x="3258" y="2353"/>
              <a:ext cx="26" cy="7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74"/>
                </a:cxn>
                <a:cxn ang="0">
                  <a:pos x="2" y="74"/>
                </a:cxn>
                <a:cxn ang="0">
                  <a:pos x="26" y="0"/>
                </a:cxn>
                <a:cxn ang="0">
                  <a:pos x="24" y="0"/>
                </a:cxn>
              </a:cxnLst>
              <a:rect l="0" t="0" r="r" b="b"/>
              <a:pathLst>
                <a:path w="26" h="74">
                  <a:moveTo>
                    <a:pt x="24" y="0"/>
                  </a:moveTo>
                  <a:lnTo>
                    <a:pt x="0" y="74"/>
                  </a:lnTo>
                  <a:lnTo>
                    <a:pt x="2" y="74"/>
                  </a:lnTo>
                  <a:lnTo>
                    <a:pt x="26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Freeform 168"/>
            <p:cNvSpPr>
              <a:spLocks noChangeAspect="1" noEditPoints="1"/>
            </p:cNvSpPr>
            <p:nvPr/>
          </p:nvSpPr>
          <p:spPr bwMode="auto">
            <a:xfrm>
              <a:off x="3218" y="2308"/>
              <a:ext cx="14" cy="1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7" y="3"/>
                  </a:lnTo>
                  <a:close/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Freeform 169"/>
            <p:cNvSpPr>
              <a:spLocks noChangeAspect="1" noEditPoints="1"/>
            </p:cNvSpPr>
            <p:nvPr/>
          </p:nvSpPr>
          <p:spPr bwMode="auto">
            <a:xfrm>
              <a:off x="3230" y="2310"/>
              <a:ext cx="16" cy="1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7"/>
                </a:cxn>
                <a:cxn ang="0">
                  <a:pos x="6" y="8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7" y="6"/>
                </a:cxn>
                <a:cxn ang="0">
                  <a:pos x="8" y="4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8" y="5"/>
                    <a:pt x="8" y="6"/>
                    <a:pt x="8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4" y="9"/>
                    <a:pt x="3" y="9"/>
                    <a:pt x="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7" y="6"/>
                    <a:pt x="7" y="5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Freeform 170"/>
            <p:cNvSpPr>
              <a:spLocks noChangeAspect="1" noEditPoints="1"/>
            </p:cNvSpPr>
            <p:nvPr/>
          </p:nvSpPr>
          <p:spPr bwMode="auto">
            <a:xfrm>
              <a:off x="3244" y="2314"/>
              <a:ext cx="16" cy="18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14"/>
                </a:cxn>
                <a:cxn ang="0">
                  <a:pos x="6" y="12"/>
                </a:cxn>
                <a:cxn ang="0">
                  <a:pos x="2" y="16"/>
                </a:cxn>
                <a:cxn ang="0">
                  <a:pos x="0" y="16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18"/>
                </a:cxn>
                <a:cxn ang="0">
                  <a:pos x="14" y="18"/>
                </a:cxn>
                <a:cxn ang="0">
                  <a:pos x="14" y="2"/>
                </a:cxn>
                <a:cxn ang="0">
                  <a:pos x="6" y="10"/>
                </a:cxn>
                <a:cxn ang="0">
                  <a:pos x="14" y="12"/>
                </a:cxn>
                <a:cxn ang="0">
                  <a:pos x="14" y="2"/>
                </a:cxn>
              </a:cxnLst>
              <a:rect l="0" t="0" r="r" b="b"/>
              <a:pathLst>
                <a:path w="16" h="18">
                  <a:moveTo>
                    <a:pt x="14" y="18"/>
                  </a:moveTo>
                  <a:lnTo>
                    <a:pt x="14" y="14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18"/>
                  </a:lnTo>
                  <a:lnTo>
                    <a:pt x="14" y="18"/>
                  </a:lnTo>
                  <a:close/>
                  <a:moveTo>
                    <a:pt x="14" y="2"/>
                  </a:moveTo>
                  <a:lnTo>
                    <a:pt x="6" y="10"/>
                  </a:lnTo>
                  <a:lnTo>
                    <a:pt x="14" y="1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Freeform 171"/>
            <p:cNvSpPr>
              <a:spLocks noChangeAspect="1"/>
            </p:cNvSpPr>
            <p:nvPr/>
          </p:nvSpPr>
          <p:spPr bwMode="auto">
            <a:xfrm>
              <a:off x="3126" y="2355"/>
              <a:ext cx="34" cy="14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4" y="7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" y="3"/>
                </a:cxn>
                <a:cxn ang="0">
                  <a:pos x="17" y="5"/>
                </a:cxn>
              </a:cxnLst>
              <a:rect l="0" t="0" r="r" b="b"/>
              <a:pathLst>
                <a:path w="17" h="7">
                  <a:moveTo>
                    <a:pt x="17" y="5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4"/>
                    <a:pt x="17" y="5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Freeform 172"/>
            <p:cNvSpPr>
              <a:spLocks noChangeAspect="1"/>
            </p:cNvSpPr>
            <p:nvPr/>
          </p:nvSpPr>
          <p:spPr bwMode="auto">
            <a:xfrm>
              <a:off x="3126" y="2355"/>
              <a:ext cx="32" cy="14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4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14" y="3"/>
                </a:cxn>
                <a:cxn ang="0">
                  <a:pos x="16" y="5"/>
                </a:cxn>
              </a:cxnLst>
              <a:rect l="0" t="0" r="r" b="b"/>
              <a:pathLst>
                <a:path w="16" h="7">
                  <a:moveTo>
                    <a:pt x="16" y="5"/>
                  </a:moveTo>
                  <a:cubicBezTo>
                    <a:pt x="16" y="6"/>
                    <a:pt x="15" y="7"/>
                    <a:pt x="14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4"/>
                    <a:pt x="16" y="5"/>
                  </a:cubicBezTo>
                  <a:close/>
                </a:path>
              </a:pathLst>
            </a:custGeom>
            <a:solidFill>
              <a:srgbClr val="BDC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Freeform 173"/>
            <p:cNvSpPr>
              <a:spLocks noChangeAspect="1"/>
            </p:cNvSpPr>
            <p:nvPr/>
          </p:nvSpPr>
          <p:spPr bwMode="auto">
            <a:xfrm>
              <a:off x="3290" y="2389"/>
              <a:ext cx="34" cy="14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5" y="7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15" y="2"/>
                </a:cxn>
                <a:cxn ang="0">
                  <a:pos x="17" y="5"/>
                </a:cxn>
              </a:cxnLst>
              <a:rect l="0" t="0" r="r" b="b"/>
              <a:pathLst>
                <a:path w="17" h="7">
                  <a:moveTo>
                    <a:pt x="17" y="5"/>
                  </a:moveTo>
                  <a:cubicBezTo>
                    <a:pt x="17" y="6"/>
                    <a:pt x="16" y="7"/>
                    <a:pt x="15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7" y="4"/>
                    <a:pt x="17" y="5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Freeform 174"/>
            <p:cNvSpPr>
              <a:spLocks noChangeAspect="1"/>
            </p:cNvSpPr>
            <p:nvPr/>
          </p:nvSpPr>
          <p:spPr bwMode="auto">
            <a:xfrm>
              <a:off x="3292" y="2389"/>
              <a:ext cx="32" cy="14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3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14" y="3"/>
                </a:cxn>
                <a:cxn ang="0">
                  <a:pos x="16" y="5"/>
                </a:cxn>
                <a:cxn ang="0">
                  <a:pos x="15" y="5"/>
                </a:cxn>
              </a:cxnLst>
              <a:rect l="0" t="0" r="r" b="b"/>
              <a:pathLst>
                <a:path w="16" h="7">
                  <a:moveTo>
                    <a:pt x="15" y="5"/>
                  </a:moveTo>
                  <a:cubicBezTo>
                    <a:pt x="15" y="6"/>
                    <a:pt x="14" y="7"/>
                    <a:pt x="13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4"/>
                    <a:pt x="16" y="5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rgbClr val="BDC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Freeform 175"/>
            <p:cNvSpPr>
              <a:spLocks noChangeAspect="1"/>
            </p:cNvSpPr>
            <p:nvPr/>
          </p:nvSpPr>
          <p:spPr bwMode="auto">
            <a:xfrm>
              <a:off x="3222" y="2347"/>
              <a:ext cx="8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8" y="8"/>
                </a:cxn>
                <a:cxn ang="0">
                  <a:pos x="6" y="0"/>
                </a:cxn>
              </a:cxnLst>
              <a:rect l="0" t="0" r="r" b="b"/>
              <a:pathLst>
                <a:path w="8" h="8">
                  <a:moveTo>
                    <a:pt x="6" y="0"/>
                  </a:moveTo>
                  <a:lnTo>
                    <a:pt x="0" y="6"/>
                  </a:lnTo>
                  <a:lnTo>
                    <a:pt x="8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Freeform 176"/>
            <p:cNvSpPr>
              <a:spLocks noChangeAspect="1"/>
            </p:cNvSpPr>
            <p:nvPr/>
          </p:nvSpPr>
          <p:spPr bwMode="auto">
            <a:xfrm>
              <a:off x="3224" y="2347"/>
              <a:ext cx="6" cy="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C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Freeform 177"/>
            <p:cNvSpPr>
              <a:spLocks noChangeAspect="1"/>
            </p:cNvSpPr>
            <p:nvPr/>
          </p:nvSpPr>
          <p:spPr bwMode="auto">
            <a:xfrm>
              <a:off x="3206" y="2395"/>
              <a:ext cx="10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"/>
                </a:cxn>
                <a:cxn ang="0">
                  <a:pos x="2" y="1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10" y="4"/>
                  </a:lnTo>
                  <a:lnTo>
                    <a:pt x="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Freeform 178"/>
            <p:cNvSpPr>
              <a:spLocks noChangeAspect="1"/>
            </p:cNvSpPr>
            <p:nvPr/>
          </p:nvSpPr>
          <p:spPr bwMode="auto">
            <a:xfrm>
              <a:off x="3208" y="2397"/>
              <a:ext cx="6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2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Freeform 179"/>
            <p:cNvSpPr>
              <a:spLocks noChangeAspect="1"/>
            </p:cNvSpPr>
            <p:nvPr/>
          </p:nvSpPr>
          <p:spPr bwMode="auto">
            <a:xfrm>
              <a:off x="3190" y="2367"/>
              <a:ext cx="8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8" y="0"/>
                </a:cxn>
                <a:cxn ang="0">
                  <a:pos x="6" y="10"/>
                </a:cxn>
                <a:cxn ang="0">
                  <a:pos x="0" y="4"/>
                </a:cxn>
              </a:cxnLst>
              <a:rect l="0" t="0" r="r" b="b"/>
              <a:pathLst>
                <a:path w="8" h="10">
                  <a:moveTo>
                    <a:pt x="0" y="4"/>
                  </a:moveTo>
                  <a:lnTo>
                    <a:pt x="8" y="0"/>
                  </a:lnTo>
                  <a:lnTo>
                    <a:pt x="6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Freeform 180"/>
            <p:cNvSpPr>
              <a:spLocks noChangeAspect="1"/>
            </p:cNvSpPr>
            <p:nvPr/>
          </p:nvSpPr>
          <p:spPr bwMode="auto">
            <a:xfrm>
              <a:off x="3190" y="2369"/>
              <a:ext cx="8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6" y="6"/>
                </a:cxn>
                <a:cxn ang="0">
                  <a:pos x="0" y="2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8" y="0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DC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Freeform 181"/>
            <p:cNvSpPr>
              <a:spLocks noChangeAspect="1"/>
            </p:cNvSpPr>
            <p:nvPr/>
          </p:nvSpPr>
          <p:spPr bwMode="auto">
            <a:xfrm>
              <a:off x="3240" y="2377"/>
              <a:ext cx="8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2" y="0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8" y="6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Freeform 182"/>
            <p:cNvSpPr>
              <a:spLocks noChangeAspect="1"/>
            </p:cNvSpPr>
            <p:nvPr/>
          </p:nvSpPr>
          <p:spPr bwMode="auto">
            <a:xfrm>
              <a:off x="3242" y="2377"/>
              <a:ext cx="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6" y="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Freeform 183"/>
            <p:cNvSpPr>
              <a:spLocks noChangeAspect="1"/>
            </p:cNvSpPr>
            <p:nvPr/>
          </p:nvSpPr>
          <p:spPr bwMode="auto">
            <a:xfrm>
              <a:off x="3154" y="1909"/>
              <a:ext cx="84" cy="34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7"/>
                </a:cxn>
                <a:cxn ang="0">
                  <a:pos x="25" y="116"/>
                </a:cxn>
                <a:cxn ang="0">
                  <a:pos x="25" y="119"/>
                </a:cxn>
                <a:cxn ang="0">
                  <a:pos x="37" y="163"/>
                </a:cxn>
                <a:cxn ang="0">
                  <a:pos x="40" y="166"/>
                </a:cxn>
                <a:cxn ang="0">
                  <a:pos x="41" y="168"/>
                </a:cxn>
                <a:cxn ang="0">
                  <a:pos x="42" y="162"/>
                </a:cxn>
                <a:cxn ang="0">
                  <a:pos x="32" y="117"/>
                </a:cxn>
                <a:cxn ang="0">
                  <a:pos x="32" y="114"/>
                </a:cxn>
                <a:cxn ang="0">
                  <a:pos x="6" y="4"/>
                </a:cxn>
                <a:cxn ang="0">
                  <a:pos x="2" y="0"/>
                </a:cxn>
              </a:cxnLst>
              <a:rect l="0" t="0" r="r" b="b"/>
              <a:pathLst>
                <a:path w="42" h="17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5" y="116"/>
                    <a:pt x="25" y="116"/>
                    <a:pt x="25" y="116"/>
                  </a:cubicBezTo>
                  <a:cubicBezTo>
                    <a:pt x="25" y="116"/>
                    <a:pt x="26" y="117"/>
                    <a:pt x="25" y="119"/>
                  </a:cubicBezTo>
                  <a:cubicBezTo>
                    <a:pt x="25" y="121"/>
                    <a:pt x="37" y="163"/>
                    <a:pt x="37" y="16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40" y="166"/>
                    <a:pt x="41" y="172"/>
                    <a:pt x="41" y="168"/>
                  </a:cubicBezTo>
                  <a:cubicBezTo>
                    <a:pt x="40" y="163"/>
                    <a:pt x="42" y="162"/>
                    <a:pt x="42" y="162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2" y="117"/>
                    <a:pt x="30" y="115"/>
                    <a:pt x="32" y="114"/>
                  </a:cubicBezTo>
                  <a:cubicBezTo>
                    <a:pt x="32" y="112"/>
                    <a:pt x="6" y="4"/>
                    <a:pt x="6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8B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Freeform 184"/>
            <p:cNvSpPr>
              <a:spLocks noChangeAspect="1"/>
            </p:cNvSpPr>
            <p:nvPr/>
          </p:nvSpPr>
          <p:spPr bwMode="auto">
            <a:xfrm>
              <a:off x="3204" y="2138"/>
              <a:ext cx="1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2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0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Freeform 185"/>
            <p:cNvSpPr>
              <a:spLocks noChangeAspect="1"/>
            </p:cNvSpPr>
            <p:nvPr/>
          </p:nvSpPr>
          <p:spPr bwMode="auto">
            <a:xfrm>
              <a:off x="3204" y="2144"/>
              <a:ext cx="1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2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Freeform 186"/>
            <p:cNvSpPr>
              <a:spLocks noChangeAspect="1"/>
            </p:cNvSpPr>
            <p:nvPr/>
          </p:nvSpPr>
          <p:spPr bwMode="auto">
            <a:xfrm>
              <a:off x="3136" y="1839"/>
              <a:ext cx="36" cy="8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9" y="42"/>
                </a:cxn>
                <a:cxn ang="0">
                  <a:pos x="16" y="40"/>
                </a:cxn>
                <a:cxn ang="0">
                  <a:pos x="13" y="29"/>
                </a:cxn>
                <a:cxn ang="0">
                  <a:pos x="18" y="27"/>
                </a:cxn>
                <a:cxn ang="0">
                  <a:pos x="14" y="11"/>
                </a:cxn>
                <a:cxn ang="0">
                  <a:pos x="0" y="4"/>
                </a:cxn>
              </a:cxnLst>
              <a:rect l="0" t="0" r="r" b="b"/>
              <a:pathLst>
                <a:path w="18" h="42">
                  <a:moveTo>
                    <a:pt x="0" y="4"/>
                  </a:move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12" y="38"/>
                    <a:pt x="16" y="40"/>
                  </a:cubicBezTo>
                  <a:cubicBezTo>
                    <a:pt x="14" y="35"/>
                    <a:pt x="13" y="29"/>
                    <a:pt x="13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9" y="0"/>
                    <a:pt x="0" y="4"/>
                  </a:cubicBezTo>
                  <a:close/>
                </a:path>
              </a:pathLst>
            </a:custGeom>
            <a:solidFill>
              <a:srgbClr val="5E72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Freeform 187"/>
            <p:cNvSpPr>
              <a:spLocks noChangeAspect="1"/>
            </p:cNvSpPr>
            <p:nvPr/>
          </p:nvSpPr>
          <p:spPr bwMode="auto">
            <a:xfrm>
              <a:off x="3136" y="1847"/>
              <a:ext cx="24" cy="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9" y="38"/>
                </a:cxn>
                <a:cxn ang="0">
                  <a:pos x="11" y="36"/>
                </a:cxn>
                <a:cxn ang="0">
                  <a:pos x="3" y="0"/>
                </a:cxn>
              </a:cxnLst>
              <a:rect l="0" t="0" r="r" b="b"/>
              <a:pathLst>
                <a:path w="12" h="38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7"/>
                    <a:pt x="11" y="36"/>
                  </a:cubicBezTo>
                  <a:cubicBezTo>
                    <a:pt x="12" y="36"/>
                    <a:pt x="4" y="9"/>
                    <a:pt x="3" y="0"/>
                  </a:cubicBez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Freeform 188"/>
            <p:cNvSpPr>
              <a:spLocks noChangeAspect="1"/>
            </p:cNvSpPr>
            <p:nvPr/>
          </p:nvSpPr>
          <p:spPr bwMode="auto">
            <a:xfrm>
              <a:off x="3156" y="1919"/>
              <a:ext cx="78" cy="3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317"/>
                </a:cxn>
                <a:cxn ang="0">
                  <a:pos x="78" y="317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78" h="317">
                  <a:moveTo>
                    <a:pt x="0" y="0"/>
                  </a:moveTo>
                  <a:lnTo>
                    <a:pt x="76" y="317"/>
                  </a:lnTo>
                  <a:lnTo>
                    <a:pt x="78" y="317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9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Freeform 189"/>
            <p:cNvSpPr>
              <a:spLocks noChangeAspect="1"/>
            </p:cNvSpPr>
            <p:nvPr/>
          </p:nvSpPr>
          <p:spPr bwMode="auto">
            <a:xfrm>
              <a:off x="3228" y="2234"/>
              <a:ext cx="12" cy="2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6" y="10"/>
                </a:cxn>
                <a:cxn ang="0">
                  <a:pos x="3" y="10"/>
                </a:cxn>
                <a:cxn ang="0">
                  <a:pos x="0" y="1"/>
                </a:cxn>
              </a:cxnLst>
              <a:rect l="0" t="0" r="r" b="b"/>
              <a:pathLst>
                <a:path w="6" h="14">
                  <a:moveTo>
                    <a:pt x="0" y="1"/>
                  </a:moveTo>
                  <a:cubicBezTo>
                    <a:pt x="0" y="1"/>
                    <a:pt x="3" y="1"/>
                    <a:pt x="5" y="0"/>
                  </a:cubicBezTo>
                  <a:cubicBezTo>
                    <a:pt x="5" y="3"/>
                    <a:pt x="6" y="10"/>
                    <a:pt x="6" y="10"/>
                  </a:cubicBezTo>
                  <a:cubicBezTo>
                    <a:pt x="6" y="10"/>
                    <a:pt x="5" y="14"/>
                    <a:pt x="3" y="10"/>
                  </a:cubicBezTo>
                  <a:cubicBezTo>
                    <a:pt x="2" y="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Freeform 190"/>
            <p:cNvSpPr>
              <a:spLocks noChangeAspect="1"/>
            </p:cNvSpPr>
            <p:nvPr/>
          </p:nvSpPr>
          <p:spPr bwMode="auto">
            <a:xfrm>
              <a:off x="3210" y="2140"/>
              <a:ext cx="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Line 191"/>
            <p:cNvSpPr>
              <a:spLocks noChangeAspect="1" noChangeShapeType="1"/>
            </p:cNvSpPr>
            <p:nvPr/>
          </p:nvSpPr>
          <p:spPr bwMode="auto">
            <a:xfrm>
              <a:off x="3210" y="2140"/>
              <a:ext cx="1" cy="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192"/>
            <p:cNvSpPr>
              <a:spLocks noChangeAspect="1"/>
            </p:cNvSpPr>
            <p:nvPr/>
          </p:nvSpPr>
          <p:spPr bwMode="auto">
            <a:xfrm>
              <a:off x="3208" y="2140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Freeform 193"/>
            <p:cNvSpPr>
              <a:spLocks noChangeAspect="1"/>
            </p:cNvSpPr>
            <p:nvPr/>
          </p:nvSpPr>
          <p:spPr bwMode="auto">
            <a:xfrm>
              <a:off x="3156" y="1889"/>
              <a:ext cx="16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0"/>
                </a:cxn>
                <a:cxn ang="0">
                  <a:pos x="8" y="2"/>
                </a:cxn>
                <a:cxn ang="0">
                  <a:pos x="3" y="4"/>
                </a:cxn>
                <a:cxn ang="0">
                  <a:pos x="0" y="1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2"/>
                    <a:pt x="0" y="1"/>
                  </a:cubicBezTo>
                  <a:close/>
                </a:path>
              </a:pathLst>
            </a:custGeom>
            <a:solidFill>
              <a:srgbClr val="8B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9" name="Text Box 37"/>
          <p:cNvSpPr txBox="1">
            <a:spLocks noChangeArrowheads="1"/>
          </p:cNvSpPr>
          <p:nvPr/>
        </p:nvSpPr>
        <p:spPr bwMode="auto">
          <a:xfrm>
            <a:off x="3652842" y="1308349"/>
            <a:ext cx="777706" cy="19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09" tIns="41707" rIns="83409" bIns="41707">
            <a:spAutoFit/>
          </a:bodyPr>
          <a:lstStyle/>
          <a:p>
            <a:pPr marL="0" marR="0" lvl="0" indent="0" algn="ctr" defTabSz="83343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移动客户端</a:t>
            </a:r>
            <a:endParaRPr kumimoji="0" lang="en-US" altLang="zh-CN" sz="70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8" name="直接连接符 257"/>
          <p:cNvCxnSpPr>
            <a:stCxn id="263" idx="2"/>
            <a:endCxn id="275" idx="1"/>
          </p:cNvCxnSpPr>
          <p:nvPr/>
        </p:nvCxnSpPr>
        <p:spPr>
          <a:xfrm flipH="1">
            <a:off x="3819434" y="1809224"/>
            <a:ext cx="89651" cy="611784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040461" y="774279"/>
            <a:ext cx="3239946" cy="2268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txBody>
          <a:bodyPr wrap="square" lIns="67625" tIns="33812" rIns="67625" bIns="33812" rtlCol="0" anchor="ctr" anchorCtr="0">
            <a:noAutofit/>
          </a:bodyPr>
          <a:lstStyle/>
          <a:p>
            <a:pPr marL="171450" indent="-171450" defTabSz="914400">
              <a:buClr>
                <a:srgbClr val="CC66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000" dirty="0">
                <a:latin typeface="+mn-ea"/>
              </a:rPr>
              <a:t>监控点</a:t>
            </a:r>
            <a:r>
              <a:rPr lang="zh-CN" altLang="en-US" sz="1000" dirty="0" smtClean="0">
                <a:latin typeface="+mn-ea"/>
              </a:rPr>
              <a:t>多</a:t>
            </a:r>
            <a:endParaRPr lang="en-US" altLang="zh-CN" sz="1000" dirty="0" smtClean="0">
              <a:latin typeface="+mn-ea"/>
            </a:endParaRPr>
          </a:p>
          <a:p>
            <a:pPr lvl="1" defTabSz="914400">
              <a:buClr>
                <a:srgbClr val="CC6600"/>
              </a:buClr>
              <a:defRPr/>
            </a:pPr>
            <a:r>
              <a:rPr lang="zh-CN" altLang="en-US" sz="9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大量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（</a:t>
            </a:r>
            <a:r>
              <a:rPr lang="en-US" altLang="zh-CN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&gt;1K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）监控点接入</a:t>
            </a:r>
            <a:endParaRPr lang="en-US" altLang="zh-CN" sz="9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171450" indent="-171450">
              <a:buClr>
                <a:srgbClr val="CC66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000" dirty="0">
                <a:latin typeface="+mn-ea"/>
              </a:rPr>
              <a:t>每监控点流量</a:t>
            </a:r>
            <a:r>
              <a:rPr lang="zh-CN" altLang="en-US" sz="1000" dirty="0" smtClean="0">
                <a:latin typeface="+mn-ea"/>
              </a:rPr>
              <a:t>大</a:t>
            </a:r>
            <a:endParaRPr lang="en-US" altLang="zh-CN" sz="1000" dirty="0" smtClean="0">
              <a:latin typeface="+mn-ea"/>
            </a:endParaRPr>
          </a:p>
          <a:p>
            <a:pPr lvl="1">
              <a:buClr>
                <a:srgbClr val="CC6600"/>
              </a:buClr>
              <a:defRPr/>
            </a:pP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所有图像清晰度要求高（码流≥</a:t>
            </a:r>
            <a:r>
              <a:rPr lang="en-US" altLang="zh-CN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2M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）</a:t>
            </a:r>
            <a:endParaRPr lang="en-US" altLang="zh-CN" sz="9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171450" indent="-171450">
              <a:buClr>
                <a:srgbClr val="CC66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000" dirty="0">
                <a:latin typeface="+mn-ea"/>
              </a:rPr>
              <a:t>整网流量</a:t>
            </a:r>
            <a:r>
              <a:rPr lang="zh-CN" altLang="en-US" sz="1000" dirty="0" smtClean="0">
                <a:latin typeface="+mn-ea"/>
              </a:rPr>
              <a:t>巨大</a:t>
            </a:r>
            <a:endParaRPr lang="en-US" altLang="zh-CN" sz="1000" dirty="0" smtClean="0">
              <a:latin typeface="+mn-ea"/>
            </a:endParaRPr>
          </a:p>
          <a:p>
            <a:pPr lvl="1">
              <a:buClr>
                <a:srgbClr val="CC6600"/>
              </a:buClr>
              <a:defRPr/>
            </a:pPr>
            <a:r>
              <a:rPr lang="zh-CN" altLang="en-US" sz="9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存储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流</a:t>
            </a:r>
            <a:r>
              <a:rPr lang="en-US" altLang="zh-CN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+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实时视频，流量上</a:t>
            </a:r>
            <a:r>
              <a:rPr lang="en-US" altLang="zh-CN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G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（流量≥ </a:t>
            </a:r>
            <a:r>
              <a:rPr lang="en-US" altLang="zh-CN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2G</a:t>
            </a:r>
            <a:r>
              <a:rPr lang="zh-CN" altLang="en-US" sz="9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）</a:t>
            </a:r>
            <a:endParaRPr lang="en-US" altLang="zh-CN" sz="900" dirty="0" smtClean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171450" indent="-171450">
              <a:buClr>
                <a:srgbClr val="CC66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000" dirty="0">
                <a:latin typeface="+mn-ea"/>
              </a:rPr>
              <a:t>实时监控</a:t>
            </a:r>
            <a:r>
              <a:rPr lang="zh-CN" altLang="en-US" sz="1000" dirty="0" smtClean="0">
                <a:latin typeface="+mn-ea"/>
              </a:rPr>
              <a:t>多</a:t>
            </a:r>
            <a:endParaRPr lang="en-US" altLang="zh-CN" sz="1000" dirty="0" smtClean="0">
              <a:latin typeface="+mn-ea"/>
            </a:endParaRPr>
          </a:p>
          <a:p>
            <a:pPr lvl="1">
              <a:buClr>
                <a:srgbClr val="CC6600"/>
              </a:buClr>
              <a:defRPr/>
            </a:pPr>
            <a:r>
              <a:rPr lang="zh-CN" altLang="en-US" sz="9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多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点同时实时查看监控实时</a:t>
            </a:r>
            <a:r>
              <a:rPr lang="zh-CN" altLang="en-US" sz="9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图像</a:t>
            </a:r>
            <a:endParaRPr lang="zh-CN" altLang="en-US" sz="9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171450" indent="-171450">
              <a:buClr>
                <a:srgbClr val="CC66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000" dirty="0">
                <a:latin typeface="+mn-ea"/>
              </a:rPr>
              <a:t>流量</a:t>
            </a:r>
            <a:r>
              <a:rPr lang="zh-CN" altLang="en-US" sz="1000" dirty="0" smtClean="0">
                <a:latin typeface="+mn-ea"/>
              </a:rPr>
              <a:t>同质性</a:t>
            </a:r>
            <a:endParaRPr lang="en-US" altLang="zh-CN" sz="1000" dirty="0" smtClean="0">
              <a:latin typeface="+mn-ea"/>
            </a:endParaRPr>
          </a:p>
          <a:p>
            <a:pPr lvl="1">
              <a:buClr>
                <a:srgbClr val="CC6600"/>
              </a:buClr>
              <a:defRPr/>
            </a:pPr>
            <a:r>
              <a:rPr lang="zh-CN" altLang="en-US" sz="9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多媒体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流量占</a:t>
            </a:r>
            <a:r>
              <a:rPr lang="en-US" altLang="zh-CN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99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％，并发少量控制信令</a:t>
            </a:r>
            <a:endParaRPr lang="en-US" altLang="zh-CN" sz="9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171450" indent="-171450" defTabSz="914400">
              <a:buClr>
                <a:srgbClr val="CC66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000" dirty="0">
                <a:latin typeface="+mn-ea"/>
              </a:rPr>
              <a:t>业务流量模型</a:t>
            </a:r>
            <a:r>
              <a:rPr lang="zh-CN" altLang="en-US" sz="1000" dirty="0" smtClean="0">
                <a:latin typeface="+mn-ea"/>
              </a:rPr>
              <a:t>多</a:t>
            </a:r>
            <a:endParaRPr lang="en-US" altLang="zh-CN" sz="1000" dirty="0" smtClean="0">
              <a:latin typeface="+mn-ea"/>
            </a:endParaRPr>
          </a:p>
          <a:p>
            <a:pPr lvl="1" defTabSz="914400">
              <a:buClr>
                <a:srgbClr val="CC6600"/>
              </a:buClr>
              <a:defRPr/>
            </a:pPr>
            <a:r>
              <a:rPr lang="zh-CN" altLang="en-US" sz="9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存储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业务、实时业务混杂</a:t>
            </a:r>
            <a:endParaRPr lang="en-US" altLang="zh-CN" sz="9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171450" indent="-171450">
              <a:buClr>
                <a:srgbClr val="CC66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000" dirty="0">
                <a:latin typeface="+mn-ea"/>
              </a:rPr>
              <a:t>业务</a:t>
            </a:r>
            <a:r>
              <a:rPr lang="zh-CN" altLang="en-US" sz="1000" dirty="0" smtClean="0">
                <a:latin typeface="+mn-ea"/>
              </a:rPr>
              <a:t>持续性</a:t>
            </a:r>
            <a:endParaRPr lang="en-US" altLang="zh-CN" sz="1000" dirty="0" smtClean="0">
              <a:latin typeface="+mn-ea"/>
            </a:endParaRPr>
          </a:p>
          <a:p>
            <a:pPr lvl="1">
              <a:buClr>
                <a:srgbClr val="CC6600"/>
              </a:buClr>
              <a:defRPr/>
            </a:pPr>
            <a:r>
              <a:rPr lang="zh-CN" altLang="en-US" sz="9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安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防监控专网需要</a:t>
            </a:r>
            <a:r>
              <a:rPr lang="en-US" altLang="zh-CN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7×24</a:t>
            </a:r>
            <a:r>
              <a:rPr lang="zh-CN" altLang="en-US" sz="9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小时工作，不能出现故障、中断，要求网络每个节点高可靠、故障切换时间</a:t>
            </a:r>
            <a:r>
              <a:rPr lang="zh-CN" altLang="en-US" sz="9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短</a:t>
            </a:r>
            <a:endParaRPr lang="zh-CN" altLang="en-US" sz="9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22" name="Picture 11" descr="2-full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789" y="3378887"/>
            <a:ext cx="1337278" cy="973705"/>
          </a:xfrm>
          <a:prstGeom prst="rect">
            <a:avLst/>
          </a:prstGeom>
          <a:noFill/>
        </p:spPr>
      </p:pic>
      <p:pic>
        <p:nvPicPr>
          <p:cNvPr id="126" name="Picture 2" descr="F:\2 业务拓展及产品线相关资料\01智慧社区相关（20120423-0729）\智慧社区展厅搭建\分模块介绍\图片\可视化监控地图截图\可视化监控地图截图\粉色图标半山地图.pn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877" y="3378887"/>
            <a:ext cx="140962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内容占位符 3"/>
          <p:cNvPicPr>
            <a:picLocks noChangeAspect="1" noChangeArrowheads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4824" y="3666214"/>
            <a:ext cx="987925" cy="686378"/>
          </a:xfrm>
          <a:prstGeom prst="rect">
            <a:avLst/>
          </a:prstGeom>
          <a:ln/>
        </p:spPr>
      </p:pic>
      <p:pic>
        <p:nvPicPr>
          <p:cNvPr id="4111" name="Picture 15" descr="E:\智慧园区\vistor\28273.jpg"/>
          <p:cNvPicPr>
            <a:picLocks noChangeAspect="1" noChangeArrowheads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5559" y="3387826"/>
            <a:ext cx="1284645" cy="9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3965559" y="3152218"/>
            <a:ext cx="1284645" cy="216558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视频智能分析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30789" y="3143836"/>
            <a:ext cx="1337278" cy="22494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高清</a:t>
            </a:r>
            <a:r>
              <a:rPr lang="zh-CN" altLang="en-US" dirty="0" smtClean="0"/>
              <a:t>：抓拍</a:t>
            </a:r>
            <a:r>
              <a:rPr lang="zh-CN" altLang="en-US" dirty="0"/>
              <a:t>车牌和人</a:t>
            </a:r>
          </a:p>
        </p:txBody>
      </p:sp>
      <p:pic>
        <p:nvPicPr>
          <p:cNvPr id="1026" name="Picture 2" descr="E:\智慧社区业务系统\物联网\PIC\5727313431817431429.jpg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3014" y="3376992"/>
            <a:ext cx="1372830" cy="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t3.baidu.com/it/u=3777393082,2235206348&amp;fm=21&amp;gp=0.jpg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4626" y="3376992"/>
            <a:ext cx="6857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智慧园区\vistor\mzl_wnlvflmu.png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8653" y="3632592"/>
            <a:ext cx="68578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矩形 4096"/>
          <p:cNvSpPr/>
          <p:nvPr/>
        </p:nvSpPr>
        <p:spPr>
          <a:xfrm>
            <a:off x="430791" y="774278"/>
            <a:ext cx="1404000" cy="2304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</a:rPr>
              <a:t>前端设备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353" name="矩形 352"/>
          <p:cNvSpPr/>
          <p:nvPr/>
        </p:nvSpPr>
        <p:spPr>
          <a:xfrm>
            <a:off x="3549722" y="774278"/>
            <a:ext cx="1440000" cy="2304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</a:rPr>
              <a:t>监控平台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416725" y="3768898"/>
            <a:ext cx="216000" cy="0"/>
          </a:xfrm>
          <a:prstGeom prst="line">
            <a:avLst/>
          </a:prstGeom>
          <a:ln w="349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7410154" y="3899197"/>
            <a:ext cx="216000" cy="0"/>
          </a:xfrm>
          <a:prstGeom prst="line">
            <a:avLst/>
          </a:prstGeom>
          <a:ln w="349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7425725" y="3768898"/>
            <a:ext cx="198000" cy="0"/>
          </a:xfrm>
          <a:prstGeom prst="line">
            <a:avLst/>
          </a:prstGeom>
          <a:ln w="28575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7428154" y="3899197"/>
            <a:ext cx="180000" cy="0"/>
          </a:xfrm>
          <a:prstGeom prst="line">
            <a:avLst/>
          </a:prstGeom>
          <a:ln w="28575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768654" y="3152218"/>
            <a:ext cx="1508726" cy="216558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智能业务联动</a:t>
            </a:r>
            <a:endParaRPr lang="zh-CN" alt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5323014" y="3152218"/>
            <a:ext cx="1372830" cy="216558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光纤接入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2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zh-CN" altLang="en-US" dirty="0" smtClean="0"/>
              <a:t>停车场管理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15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800451" y="2377649"/>
            <a:ext cx="1400770" cy="277864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入场困难</a:t>
            </a:r>
            <a:endParaRPr lang="en-US" altLang="zh-CN" dirty="0"/>
          </a:p>
        </p:txBody>
      </p:sp>
      <p:sp>
        <p:nvSpPr>
          <p:cNvPr id="20" name="TextBox 19"/>
          <p:cNvSpPr txBox="1"/>
          <p:nvPr/>
        </p:nvSpPr>
        <p:spPr>
          <a:xfrm>
            <a:off x="2241369" y="2377649"/>
            <a:ext cx="1479648" cy="277864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上下班高峰单向拥</a:t>
            </a:r>
            <a:r>
              <a:rPr lang="zh-CN" altLang="en-US" dirty="0"/>
              <a:t>堵</a:t>
            </a:r>
            <a:endParaRPr lang="en-US" altLang="zh-CN" dirty="0"/>
          </a:p>
        </p:txBody>
      </p:sp>
      <p:sp>
        <p:nvSpPr>
          <p:cNvPr id="22" name="TextBox 21"/>
          <p:cNvSpPr txBox="1"/>
          <p:nvPr/>
        </p:nvSpPr>
        <p:spPr>
          <a:xfrm>
            <a:off x="3761166" y="2377649"/>
            <a:ext cx="1479648" cy="277864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进场找车位难</a:t>
            </a:r>
            <a:endParaRPr lang="en-US" altLang="zh-CN" dirty="0"/>
          </a:p>
        </p:txBody>
      </p:sp>
      <p:sp>
        <p:nvSpPr>
          <p:cNvPr id="23" name="TextBox 22"/>
          <p:cNvSpPr txBox="1"/>
          <p:nvPr/>
        </p:nvSpPr>
        <p:spPr>
          <a:xfrm>
            <a:off x="5280776" y="2377649"/>
            <a:ext cx="1479648" cy="277864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车场大，找不到车</a:t>
            </a:r>
            <a:endParaRPr lang="en-US" altLang="zh-CN" dirty="0"/>
          </a:p>
        </p:txBody>
      </p:sp>
      <p:sp>
        <p:nvSpPr>
          <p:cNvPr id="26" name="TextBox 25"/>
          <p:cNvSpPr txBox="1"/>
          <p:nvPr/>
        </p:nvSpPr>
        <p:spPr>
          <a:xfrm>
            <a:off x="6800759" y="2377649"/>
            <a:ext cx="1479648" cy="277864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出场缴费慢</a:t>
            </a:r>
            <a:endParaRPr lang="en-US" altLang="zh-CN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788723" y="2377647"/>
            <a:ext cx="14253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730112" y="2377647"/>
            <a:ext cx="15417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219414" y="2652261"/>
            <a:ext cx="15126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264269" y="2652261"/>
            <a:ext cx="15126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776081" y="2377647"/>
            <a:ext cx="151266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212950" y="2377649"/>
            <a:ext cx="0" cy="2778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738157" y="2377649"/>
            <a:ext cx="0" cy="2778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258447" y="2377649"/>
            <a:ext cx="0" cy="2778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785319" y="2377649"/>
            <a:ext cx="0" cy="2778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7033" y="733450"/>
            <a:ext cx="1479600" cy="16289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E:\智慧园区\PIC\loadImag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1369" y="733450"/>
            <a:ext cx="1479600" cy="16289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E:\智慧社区业务系统\物联网\PIC\tc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583" y="733450"/>
            <a:ext cx="1081894" cy="108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D:\tmp\779917_155626062_2_副本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325" y="1259111"/>
            <a:ext cx="729328" cy="10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00219b69ab310d1b8f5c1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51" y="2673701"/>
            <a:ext cx="1400400" cy="16285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1174126462344582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1165" y="2673700"/>
            <a:ext cx="1479600" cy="16289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0759" y="2673700"/>
            <a:ext cx="1479600" cy="16289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zh-CN" altLang="en-US" dirty="0" smtClean="0"/>
              <a:t>停车场管理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16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30790" y="823921"/>
            <a:ext cx="3922068" cy="277864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身份识别：远距离读卡、车牌抓拍识别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、手</a:t>
            </a: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持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读卡</a:t>
            </a:r>
            <a:endParaRPr lang="en-US" altLang="zh-CN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86501" y="2389276"/>
            <a:ext cx="2592000" cy="288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寻车：二唯码、视频寻车</a:t>
            </a:r>
            <a:endParaRPr lang="en-US" altLang="zh-CN" dirty="0"/>
          </a:p>
        </p:txBody>
      </p:sp>
      <p:sp>
        <p:nvSpPr>
          <p:cNvPr id="39" name="TextBox 38"/>
          <p:cNvSpPr txBox="1"/>
          <p:nvPr/>
        </p:nvSpPr>
        <p:spPr>
          <a:xfrm>
            <a:off x="5939863" y="2389276"/>
            <a:ext cx="2340544" cy="288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手机</a:t>
            </a:r>
            <a:r>
              <a:rPr lang="zh-CN" altLang="en-US" dirty="0"/>
              <a:t>定位导航</a:t>
            </a:r>
            <a:endParaRPr lang="en-US" altLang="zh-CN" dirty="0"/>
          </a:p>
        </p:txBody>
      </p:sp>
      <p:sp>
        <p:nvSpPr>
          <p:cNvPr id="40" name="TextBox 39"/>
          <p:cNvSpPr txBox="1"/>
          <p:nvPr/>
        </p:nvSpPr>
        <p:spPr>
          <a:xfrm>
            <a:off x="5863461" y="823921"/>
            <a:ext cx="2416945" cy="277864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快速放行：高速道闸、潮汐车道</a:t>
            </a:r>
            <a:endParaRPr lang="en-US" altLang="zh-CN" dirty="0"/>
          </a:p>
        </p:txBody>
      </p:sp>
      <p:sp>
        <p:nvSpPr>
          <p:cNvPr id="43" name="TextBox 42"/>
          <p:cNvSpPr txBox="1"/>
          <p:nvPr/>
        </p:nvSpPr>
        <p:spPr>
          <a:xfrm>
            <a:off x="430790" y="2389276"/>
            <a:ext cx="505216" cy="504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车位引导</a:t>
            </a:r>
            <a:endParaRPr lang="en-US" altLang="zh-CN" dirty="0"/>
          </a:p>
        </p:txBody>
      </p:sp>
      <p:pic>
        <p:nvPicPr>
          <p:cNvPr id="25" name="Picture 8" descr="TRANSCOR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789" y="1121373"/>
            <a:ext cx="1441319" cy="12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E:\智慧园区\PIC\1359695202kJJfgFmK_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649" y="1121373"/>
            <a:ext cx="1229425" cy="12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道闸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3371" y="1121373"/>
            <a:ext cx="1116691" cy="12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4" descr="http://www.ensson.com/UpFile/s200871610195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6335" y="1121373"/>
            <a:ext cx="1256522" cy="12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E:\智慧园区\PIC\W02013053137723808978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2499" y="1121373"/>
            <a:ext cx="1307908" cy="12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image.xinmin.cn/2013/05/21/2013052110034524447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4091" y="2952577"/>
            <a:ext cx="1212314" cy="12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SC0400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89" y="3000224"/>
            <a:ext cx="1886022" cy="135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E:\智慧园区\PIC\t01bd25f02a0ce7d53f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825" y="3000224"/>
            <a:ext cx="896798" cy="13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E:\智慧园区\PIC\3637415_175947110000_2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9862" y="2706552"/>
            <a:ext cx="1284316" cy="136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2013-10-08_162051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8693" y="3000224"/>
            <a:ext cx="1151713" cy="135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3" descr="http://t3.baidu.com/it/u=438170334,2682073790&amp;fm=21&amp;gp=0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9330" y="3534646"/>
            <a:ext cx="1221902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五边形 46"/>
          <p:cNvSpPr/>
          <p:nvPr/>
        </p:nvSpPr>
        <p:spPr>
          <a:xfrm>
            <a:off x="6748015" y="4136592"/>
            <a:ext cx="468000" cy="216000"/>
          </a:xfrm>
          <a:prstGeom prst="homePlate">
            <a:avLst>
              <a:gd name="adj" fmla="val 36568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寻</a:t>
            </a:r>
            <a:r>
              <a:rPr lang="zh-CN" altLang="en-US" sz="900" dirty="0" smtClean="0">
                <a:latin typeface="微软雅黑" pitchFamily="34" charset="-122"/>
                <a:ea typeface="微软雅黑" pitchFamily="34" charset="-122"/>
              </a:rPr>
              <a:t>车</a:t>
            </a:r>
            <a:endParaRPr lang="en-US" altLang="zh-CN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五边形 47"/>
          <p:cNvSpPr/>
          <p:nvPr/>
        </p:nvSpPr>
        <p:spPr>
          <a:xfrm flipH="1">
            <a:off x="7046411" y="2706552"/>
            <a:ext cx="468000" cy="216000"/>
          </a:xfrm>
          <a:prstGeom prst="homePlate">
            <a:avLst>
              <a:gd name="adj" fmla="val 36568"/>
            </a:avLst>
          </a:prstGeom>
          <a:solidFill>
            <a:schemeClr val="bg1">
              <a:lumMod val="95000"/>
            </a:schemeClr>
          </a:solidFill>
        </p:spPr>
        <p:txBody>
          <a:bodyPr wrap="square" lIns="36000" rIns="36000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找车位</a:t>
            </a:r>
            <a:endParaRPr lang="en-US" altLang="zh-CN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3027" y="823921"/>
            <a:ext cx="1408205" cy="277864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访客、</a:t>
            </a:r>
            <a:r>
              <a:rPr lang="en-US" altLang="zh-CN" dirty="0" smtClean="0"/>
              <a:t>VIP</a:t>
            </a:r>
            <a:r>
              <a:rPr lang="zh-CN" altLang="en-US" dirty="0" smtClean="0"/>
              <a:t>车位</a:t>
            </a:r>
            <a:r>
              <a:rPr lang="zh-CN" altLang="en-US" dirty="0"/>
              <a:t>预约</a:t>
            </a:r>
            <a:endParaRPr lang="en-US" altLang="zh-CN" dirty="0"/>
          </a:p>
        </p:txBody>
      </p:sp>
      <p:pic>
        <p:nvPicPr>
          <p:cNvPr id="52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027" y="1247422"/>
            <a:ext cx="1408205" cy="97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直接连接符 53"/>
          <p:cNvCxnSpPr/>
          <p:nvPr/>
        </p:nvCxnSpPr>
        <p:spPr>
          <a:xfrm flipV="1">
            <a:off x="430789" y="2368728"/>
            <a:ext cx="784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382025" y="823921"/>
            <a:ext cx="0" cy="154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837489" y="823921"/>
            <a:ext cx="0" cy="1548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3255679" y="2387075"/>
            <a:ext cx="0" cy="1980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903329" y="2387075"/>
            <a:ext cx="0" cy="1980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330" y="2729351"/>
            <a:ext cx="1221902" cy="7715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73343" y="2389276"/>
            <a:ext cx="2222216" cy="504000"/>
          </a:xfrm>
          <a:prstGeom prst="rect">
            <a:avLst/>
          </a:prstGeom>
          <a:noFill/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引导</a:t>
            </a:r>
            <a:r>
              <a:rPr lang="zh-CN" altLang="en-US" dirty="0">
                <a:solidFill>
                  <a:schemeClr val="tx1"/>
                </a:solidFill>
              </a:rPr>
              <a:t>屏及指示灯引导</a:t>
            </a:r>
            <a:r>
              <a:rPr lang="zh-CN" altLang="en-US" dirty="0" smtClean="0">
                <a:solidFill>
                  <a:schemeClr val="tx1"/>
                </a:solidFill>
              </a:rPr>
              <a:t>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车场</a:t>
            </a:r>
            <a:r>
              <a:rPr lang="en-US" altLang="zh-CN" dirty="0">
                <a:solidFill>
                  <a:schemeClr val="tx1"/>
                </a:solidFill>
              </a:rPr>
              <a:t>WIFI</a:t>
            </a:r>
            <a:r>
              <a:rPr lang="zh-CN" altLang="en-US" dirty="0">
                <a:solidFill>
                  <a:schemeClr val="tx1"/>
                </a:solidFill>
              </a:rPr>
              <a:t>覆盖，</a:t>
            </a:r>
            <a:r>
              <a:rPr lang="zh-CN" altLang="en-US" dirty="0" smtClean="0">
                <a:solidFill>
                  <a:schemeClr val="tx1"/>
                </a:solidFill>
              </a:rPr>
              <a:t>手机匹配车位</a:t>
            </a:r>
            <a:r>
              <a:rPr lang="zh-CN" altLang="en-US" dirty="0">
                <a:solidFill>
                  <a:schemeClr val="tx1"/>
                </a:solidFill>
              </a:rPr>
              <a:t>和引导</a:t>
            </a:r>
            <a:endParaRPr lang="en-US" altLang="zh-C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E:\智慧园区\vistor\16-41-39-94-125_jpg_midd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527" y="2649799"/>
            <a:ext cx="768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智慧园区\vistor\20103192345452635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2369" y="3544767"/>
            <a:ext cx="74564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接连接符 17"/>
          <p:cNvCxnSpPr/>
          <p:nvPr/>
        </p:nvCxnSpPr>
        <p:spPr>
          <a:xfrm>
            <a:off x="430790" y="2286446"/>
            <a:ext cx="7848000" cy="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E:\智慧园区\vistor\b2b_20110924103642832340_48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9952" y="2649799"/>
            <a:ext cx="85129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zh-CN" altLang="en-US" dirty="0" smtClean="0"/>
              <a:t>访客管理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17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954" y="136947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290" y="2613799"/>
            <a:ext cx="63783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7893" y="2613799"/>
            <a:ext cx="63779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310" y="3508767"/>
            <a:ext cx="63779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448" y="3508767"/>
            <a:ext cx="63779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7893" y="3508767"/>
            <a:ext cx="63779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9428" y="2613799"/>
            <a:ext cx="63783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E:\智慧园区\vistor\达利安~1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2864" y="1086853"/>
            <a:ext cx="156562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E:\智慧园区\vistor\15807619_2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3456" y="1297528"/>
            <a:ext cx="374652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智慧园区\vistor\8c832151tb55f0fa6c0a8&amp;690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987" y="1086853"/>
            <a:ext cx="156560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智慧园区\vistor\8c832151tbd3984896315&amp;690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2784" y="1086853"/>
            <a:ext cx="156562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409678" y="810019"/>
            <a:ext cx="1152000" cy="252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自助访客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3040548" y="2286446"/>
            <a:ext cx="0" cy="2051572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648710" y="2286446"/>
            <a:ext cx="20647" cy="2051572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E:\智慧园区\vistor\u=3958810802,2852643120&amp;fm=23&amp;gp=0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8161" y="3544767"/>
            <a:ext cx="67955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:\智慧园区\vistor\zjsm1.JPG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8161" y="2649799"/>
            <a:ext cx="51053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E:\智慧园区\vistor\1(5767).jpg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2670" y="3544767"/>
            <a:ext cx="70078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五边形 13"/>
          <p:cNvSpPr/>
          <p:nvPr/>
        </p:nvSpPr>
        <p:spPr>
          <a:xfrm>
            <a:off x="1150790" y="810019"/>
            <a:ext cx="1152000" cy="252000"/>
          </a:xfrm>
          <a:prstGeom prst="homePlate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人工登记</a:t>
            </a:r>
          </a:p>
        </p:txBody>
      </p:sp>
      <p:sp>
        <p:nvSpPr>
          <p:cNvPr id="43" name="五边形 42"/>
          <p:cNvSpPr/>
          <p:nvPr/>
        </p:nvSpPr>
        <p:spPr>
          <a:xfrm>
            <a:off x="3779598" y="810019"/>
            <a:ext cx="1152000" cy="252000"/>
          </a:xfrm>
          <a:prstGeom prst="homePlate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智能访客</a:t>
            </a:r>
          </a:p>
        </p:txBody>
      </p:sp>
      <p:sp>
        <p:nvSpPr>
          <p:cNvPr id="49" name="燕尾形 48"/>
          <p:cNvSpPr/>
          <p:nvPr/>
        </p:nvSpPr>
        <p:spPr>
          <a:xfrm>
            <a:off x="5523288" y="2214446"/>
            <a:ext cx="72000" cy="144000"/>
          </a:xfrm>
          <a:prstGeom prst="chevron">
            <a:avLst/>
          </a:prstGeom>
          <a:solidFill>
            <a:srgbClr val="C00000"/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燕尾形 49"/>
          <p:cNvSpPr/>
          <p:nvPr/>
        </p:nvSpPr>
        <p:spPr>
          <a:xfrm>
            <a:off x="5620135" y="2214446"/>
            <a:ext cx="72000" cy="144000"/>
          </a:xfrm>
          <a:prstGeom prst="chevron">
            <a:avLst/>
          </a:prstGeom>
          <a:solidFill>
            <a:srgbClr val="C00000"/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燕尾形 50"/>
          <p:cNvSpPr/>
          <p:nvPr/>
        </p:nvSpPr>
        <p:spPr>
          <a:xfrm>
            <a:off x="5716982" y="2214446"/>
            <a:ext cx="72000" cy="144000"/>
          </a:xfrm>
          <a:prstGeom prst="chevron">
            <a:avLst/>
          </a:prstGeom>
          <a:solidFill>
            <a:srgbClr val="C00000"/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2375" y="3283683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证件真假难辩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11374" y="3283683"/>
            <a:ext cx="230832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无照片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54456" y="3283683"/>
            <a:ext cx="307778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易起纠纷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9319" y="4214312"/>
            <a:ext cx="307777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手写登记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72901" y="4214312"/>
            <a:ext cx="307778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容易破损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77513" y="4214312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资料多难保存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63237" y="3275508"/>
            <a:ext cx="38472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二代身份证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59542" y="3283683"/>
            <a:ext cx="307777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证件扫描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50532" y="4214312"/>
            <a:ext cx="38472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二唯码打印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84102" y="4222487"/>
            <a:ext cx="384722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出入口联</a:t>
            </a:r>
            <a:r>
              <a:rPr lang="zh-CN" altLang="en-US" sz="600" dirty="0">
                <a:solidFill>
                  <a:schemeClr val="tx1"/>
                </a:solidFill>
              </a:rPr>
              <a:t>网</a:t>
            </a:r>
          </a:p>
        </p:txBody>
      </p:sp>
      <p:pic>
        <p:nvPicPr>
          <p:cNvPr id="1046" name="Picture 22" descr="E:\智慧园区\vistor\u=3314846106,3810366785&amp;fm=23&amp;gp=0.jpg"/>
          <p:cNvPicPr>
            <a:picLocks noChangeAspect="1" noChangeArrowheads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2991" y="2649799"/>
            <a:ext cx="565185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5098639" y="3283683"/>
            <a:ext cx="153888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拍照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pic>
        <p:nvPicPr>
          <p:cNvPr id="1049" name="Picture 25" descr="E:\智慧园区\vistor\u=3426007438,2765745053&amp;fm=21&amp;gp=0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193" y="3634767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燕尾形 76"/>
          <p:cNvSpPr/>
          <p:nvPr/>
        </p:nvSpPr>
        <p:spPr>
          <a:xfrm>
            <a:off x="2908804" y="2214446"/>
            <a:ext cx="72000" cy="144000"/>
          </a:xfrm>
          <a:prstGeom prst="chevron">
            <a:avLst/>
          </a:prstGeom>
          <a:solidFill>
            <a:srgbClr val="C00000"/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燕尾形 77"/>
          <p:cNvSpPr/>
          <p:nvPr/>
        </p:nvSpPr>
        <p:spPr>
          <a:xfrm>
            <a:off x="3005651" y="2214446"/>
            <a:ext cx="72000" cy="144000"/>
          </a:xfrm>
          <a:prstGeom prst="chevron">
            <a:avLst/>
          </a:prstGeom>
          <a:solidFill>
            <a:srgbClr val="C00000"/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燕尾形 78"/>
          <p:cNvSpPr/>
          <p:nvPr/>
        </p:nvSpPr>
        <p:spPr>
          <a:xfrm>
            <a:off x="3102498" y="2214446"/>
            <a:ext cx="72000" cy="144000"/>
          </a:xfrm>
          <a:prstGeom prst="chevron">
            <a:avLst/>
          </a:prstGeom>
          <a:solidFill>
            <a:srgbClr val="C00000"/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endParaRPr lang="zh-CN" altLang="en-US" sz="1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29775" y="4230662"/>
            <a:ext cx="230832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黑名单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pic>
        <p:nvPicPr>
          <p:cNvPr id="7" name="Picture 3" descr="E:\智慧园区\vistor\20110825102614-26582584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132" y="2649799"/>
            <a:ext cx="204933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智慧园区\vistor\2011051209413219564.jpg"/>
          <p:cNvPicPr>
            <a:picLocks noChangeAspect="1" noChangeArrowheads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5891" y="2649799"/>
            <a:ext cx="768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E:\智慧园区\vistor\v3_05.gif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87" b="21481"/>
          <a:stretch/>
        </p:blipFill>
        <p:spPr bwMode="auto">
          <a:xfrm>
            <a:off x="7666254" y="2649799"/>
            <a:ext cx="612536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E:\智慧园区\vistor\201305031723548761.jp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623" y="3544767"/>
            <a:ext cx="866167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E:\智慧园区\vistor\0823dd54564e9258ed23d5ed9e82d158ccbf4e99.pn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5527" y="3544767"/>
            <a:ext cx="768000" cy="5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6035637" y="4222487"/>
            <a:ext cx="307777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>
                <a:solidFill>
                  <a:schemeClr val="tx1"/>
                </a:solidFill>
              </a:rPr>
              <a:t>动态</a:t>
            </a:r>
            <a:r>
              <a:rPr lang="zh-CN" altLang="en-US" sz="600" dirty="0" smtClean="0">
                <a:solidFill>
                  <a:schemeClr val="tx1"/>
                </a:solidFill>
              </a:rPr>
              <a:t>密码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66003" y="3298694"/>
            <a:ext cx="307777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放行录音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35638" y="3298694"/>
            <a:ext cx="307778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业主放行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91818" y="4222487"/>
            <a:ext cx="307777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人脸识别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41689" y="3298694"/>
            <a:ext cx="461666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服务中心对接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73904" y="3544768"/>
            <a:ext cx="638343" cy="576000"/>
            <a:chOff x="6658830" y="3544768"/>
            <a:chExt cx="638343" cy="576000"/>
          </a:xfrm>
        </p:grpSpPr>
        <p:pic>
          <p:nvPicPr>
            <p:cNvPr id="19" name="Picture 12" descr="E:\智慧园区\PIC\phone1.png"/>
            <p:cNvPicPr>
              <a:picLocks noChangeAspect="1" noChangeArrowheads="1"/>
            </p:cNvPicPr>
            <p:nvPr/>
          </p:nvPicPr>
          <p:blipFill rotWithShape="1"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58830" y="3544768"/>
              <a:ext cx="638343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id:image001.jpg@01CEDFC0.C7FC5200"/>
            <p:cNvPicPr>
              <a:picLocks noChangeAspect="1" noChangeArrowheads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60780" y="3863461"/>
              <a:ext cx="166607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TextBox 73"/>
          <p:cNvSpPr txBox="1"/>
          <p:nvPr/>
        </p:nvSpPr>
        <p:spPr>
          <a:xfrm>
            <a:off x="6869361" y="4222487"/>
            <a:ext cx="307777" cy="12214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600" dirty="0" smtClean="0">
                <a:solidFill>
                  <a:schemeClr val="tx1"/>
                </a:solidFill>
              </a:rPr>
              <a:t>人脸识别</a:t>
            </a:r>
            <a:endParaRPr lang="zh-CN" alt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82895" y="3013596"/>
            <a:ext cx="1477755" cy="14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6960" y="3039336"/>
            <a:ext cx="1163587" cy="71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66960" y="1087635"/>
            <a:ext cx="2693691" cy="1805385"/>
          </a:xfrm>
          <a:prstGeom prst="rect">
            <a:avLst/>
          </a:prstGeom>
          <a:solidFill>
            <a:schemeClr val="bg1"/>
          </a:solidFill>
        </p:spPr>
        <p:txBody>
          <a:bodyPr wrap="square" lIns="67625" tIns="33812" rIns="67625" bIns="33812" rtlCol="0">
            <a:noAutofit/>
          </a:bodyPr>
          <a:lstStyle/>
          <a:p>
            <a:pPr indent="338126">
              <a:lnSpc>
                <a:spcPct val="150000"/>
              </a:lnSpc>
              <a:buClr>
                <a:srgbClr val="C00000"/>
              </a:buClr>
              <a:buSzPct val="60000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rPr>
              <a:t>建设公共云、桌面云，用于内部办公、对外租赁、小企业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rPr>
              <a:t>IT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itchFamily="34" charset="0"/>
              </a:rPr>
              <a:t>托管服务：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itchFamily="34" charset="0"/>
            </a:endParaRPr>
          </a:p>
          <a:p>
            <a:pPr marL="126797" indent="-126797">
              <a:lnSpc>
                <a:spcPct val="150000"/>
              </a:lnSpc>
              <a:buClr>
                <a:srgbClr val="C00000"/>
              </a:buClr>
              <a:buSzPct val="60000"/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提供桌面云，实现云办公，配合精装修，租户业务启动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“</a:t>
            </a:r>
            <a:r>
              <a:rPr lang="en-US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0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等待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”</a:t>
            </a:r>
          </a:p>
          <a:p>
            <a:pPr marL="126797" indent="-126797">
              <a:lnSpc>
                <a:spcPct val="150000"/>
              </a:lnSpc>
              <a:buClr>
                <a:srgbClr val="C00000"/>
              </a:buClr>
              <a:buSzPct val="60000"/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服务器、存储等</a:t>
            </a:r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IT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办公设施可供租用，减少启动资金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26797" indent="-126797">
              <a:lnSpc>
                <a:spcPct val="150000"/>
              </a:lnSpc>
              <a:buClr>
                <a:srgbClr val="C00000"/>
              </a:buClr>
              <a:buSzPct val="60000"/>
              <a:buFont typeface="Wingdings" pitchFamily="2" charset="2"/>
              <a:buChar char="l"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租户无需考虑机房场地，节省租用面积。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SzPct val="60000"/>
            </a:pP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126797" indent="-126797">
              <a:lnSpc>
                <a:spcPct val="150000"/>
              </a:lnSpc>
              <a:buClr>
                <a:srgbClr val="C00000"/>
              </a:buClr>
              <a:buSzPct val="60000"/>
              <a:buFont typeface="Wingdings" pitchFamily="2" charset="2"/>
              <a:buChar char="l"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791" y="717672"/>
            <a:ext cx="4942492" cy="185147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桌面</a:t>
            </a:r>
            <a:r>
              <a:rPr lang="zh-CN" altLang="en-US" dirty="0"/>
              <a:t>云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269" y="2724126"/>
            <a:ext cx="5001474" cy="17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960" y="3829008"/>
            <a:ext cx="1163587" cy="59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66960" y="717671"/>
            <a:ext cx="2693691" cy="3699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indent="457200">
              <a:lnSpc>
                <a:spcPct val="150000"/>
              </a:lnSpc>
              <a:buClr>
                <a:srgbClr val="D20000"/>
              </a:buClr>
              <a:defRPr sz="12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桌面云</a:t>
            </a:r>
            <a:r>
              <a:rPr lang="en-US" altLang="zh-CN" dirty="0"/>
              <a:t>-</a:t>
            </a:r>
            <a:r>
              <a:rPr lang="zh-CN" altLang="zh-CN" dirty="0"/>
              <a:t>企业拎包入</a:t>
            </a:r>
            <a:r>
              <a:rPr lang="zh-CN" altLang="en-US" dirty="0"/>
              <a:t>驻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5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zh-CN" altLang="en-US" dirty="0"/>
              <a:t>典型场景：园区访客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19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4425982" y="825828"/>
            <a:ext cx="1766607" cy="1709225"/>
            <a:chOff x="4716016" y="555526"/>
            <a:chExt cx="2304256" cy="1818444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860032" y="555526"/>
              <a:ext cx="1979712" cy="12812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0" name="矩形 39"/>
            <p:cNvSpPr/>
            <p:nvPr/>
          </p:nvSpPr>
          <p:spPr>
            <a:xfrm>
              <a:off x="4716016" y="1779661"/>
              <a:ext cx="2304256" cy="594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3. </a:t>
              </a:r>
              <a:r>
                <a:rPr lang="zh-CN" altLang="en-US" sz="7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访客车辆入园通过园区</a:t>
              </a:r>
              <a:r>
                <a:rPr lang="zh-CN" altLang="en-US" sz="9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卡口系统</a:t>
              </a:r>
              <a:r>
                <a:rPr lang="zh-CN" altLang="en-US" sz="7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，卡口自动识别访客的车牌不停车放行；</a:t>
              </a:r>
              <a:endParaRPr lang="zh-CN" altLang="en-US" sz="700" dirty="0"/>
            </a:p>
          </p:txBody>
        </p:sp>
      </p:grpSp>
      <p:grpSp>
        <p:nvGrpSpPr>
          <p:cNvPr id="43" name="组合 22"/>
          <p:cNvGrpSpPr/>
          <p:nvPr/>
        </p:nvGrpSpPr>
        <p:grpSpPr>
          <a:xfrm>
            <a:off x="6688301" y="2568721"/>
            <a:ext cx="1279360" cy="848763"/>
            <a:chOff x="4313249" y="1866849"/>
            <a:chExt cx="1753049" cy="1095656"/>
          </a:xfrm>
        </p:grpSpPr>
        <p:pic>
          <p:nvPicPr>
            <p:cNvPr id="44" name="Picture 5" descr="C:\Users\s00218767\Desktop\1_100812132206_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249" y="1866849"/>
              <a:ext cx="1753049" cy="1095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30819">
              <a:off x="4952139" y="2090883"/>
              <a:ext cx="528783" cy="773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6" name="矩形 45"/>
          <p:cNvSpPr>
            <a:spLocks noChangeAspect="1"/>
          </p:cNvSpPr>
          <p:nvPr/>
        </p:nvSpPr>
        <p:spPr>
          <a:xfrm>
            <a:off x="6573178" y="3723054"/>
            <a:ext cx="1509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8.</a:t>
            </a:r>
            <a:r>
              <a:rPr lang="zh-CN" altLang="en-US" sz="7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访客离开园区</a:t>
            </a:r>
            <a:r>
              <a:rPr lang="zh-CN" altLang="en-US" sz="9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卡口系统</a:t>
            </a:r>
            <a:r>
              <a:rPr lang="zh-CN" altLang="en-US" sz="7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时，不停车自动放行，同时访客收到</a:t>
            </a:r>
            <a:r>
              <a:rPr lang="zh-CN" altLang="en-US" sz="9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信息发布系统</a:t>
            </a:r>
            <a:r>
              <a:rPr lang="zh-CN" altLang="en-US" sz="7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发来的来访感谢短信。</a:t>
            </a:r>
            <a:endParaRPr lang="zh-CN" altLang="en-US" sz="700" dirty="0"/>
          </a:p>
        </p:txBody>
      </p:sp>
      <p:grpSp>
        <p:nvGrpSpPr>
          <p:cNvPr id="47" name="组合 38"/>
          <p:cNvGrpSpPr>
            <a:grpSpLocks noChangeAspect="1"/>
          </p:cNvGrpSpPr>
          <p:nvPr/>
        </p:nvGrpSpPr>
        <p:grpSpPr>
          <a:xfrm>
            <a:off x="6552629" y="842006"/>
            <a:ext cx="1577329" cy="1643961"/>
            <a:chOff x="7164288" y="658590"/>
            <a:chExt cx="1979712" cy="1845011"/>
          </a:xfrm>
        </p:grpSpPr>
        <p:sp>
          <p:nvSpPr>
            <p:cNvPr id="48" name="矩形 47"/>
            <p:cNvSpPr/>
            <p:nvPr/>
          </p:nvSpPr>
          <p:spPr>
            <a:xfrm>
              <a:off x="7164288" y="1876670"/>
              <a:ext cx="1944216" cy="626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4.</a:t>
              </a:r>
              <a:r>
                <a:rPr lang="en-US" altLang="zh-CN" sz="7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 </a:t>
              </a:r>
              <a:r>
                <a:rPr lang="zh-CN" altLang="en-US" sz="7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访客通过园区内的</a:t>
              </a:r>
              <a:r>
                <a:rPr lang="zh-CN" altLang="en-US" sz="9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信息发布系统</a:t>
              </a:r>
              <a:r>
                <a:rPr lang="zh-CN" altLang="en-US" sz="7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电子指示牌找到对应的访问区域</a:t>
              </a:r>
              <a:endParaRPr lang="zh-CN" altLang="en-US" sz="700" dirty="0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658590"/>
              <a:ext cx="1979712" cy="12145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0" name="Picture 12" descr="http://t3.baidu.com/it/u=1013709520,234751591&amp;fm=52&amp;gp=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244" y="2577601"/>
            <a:ext cx="1577329" cy="111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矩形 50"/>
          <p:cNvSpPr>
            <a:spLocks noChangeAspect="1"/>
          </p:cNvSpPr>
          <p:nvPr/>
        </p:nvSpPr>
        <p:spPr>
          <a:xfrm>
            <a:off x="2472760" y="3723054"/>
            <a:ext cx="1577329" cy="575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6 </a:t>
            </a:r>
            <a:r>
              <a:rPr lang="zh-CN" altLang="en-US" sz="7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访客到达大楼，凭身份证在岗亭领取临时门禁卡，从</a:t>
            </a:r>
            <a:r>
              <a:rPr lang="zh-CN" altLang="en-US" sz="9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门禁系统</a:t>
            </a:r>
            <a:r>
              <a:rPr lang="zh-CN" altLang="en-US" sz="7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刷卡进入办公区</a:t>
            </a:r>
            <a:endParaRPr lang="zh-CN" altLang="en-US" sz="700" dirty="0"/>
          </a:p>
        </p:txBody>
      </p:sp>
      <p:grpSp>
        <p:nvGrpSpPr>
          <p:cNvPr id="52" name="组合 36"/>
          <p:cNvGrpSpPr>
            <a:grpSpLocks noChangeAspect="1"/>
          </p:cNvGrpSpPr>
          <p:nvPr/>
        </p:nvGrpSpPr>
        <p:grpSpPr>
          <a:xfrm>
            <a:off x="529299" y="902104"/>
            <a:ext cx="1640421" cy="1622262"/>
            <a:chOff x="179512" y="483518"/>
            <a:chExt cx="2123728" cy="1886778"/>
          </a:xfrm>
        </p:grpSpPr>
        <p:sp>
          <p:nvSpPr>
            <p:cNvPr id="53" name="矩形 52"/>
            <p:cNvSpPr/>
            <p:nvPr/>
          </p:nvSpPr>
          <p:spPr>
            <a:xfrm>
              <a:off x="179512" y="1779661"/>
              <a:ext cx="2123728" cy="5906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1 </a:t>
              </a:r>
              <a:r>
                <a:rPr lang="zh-CN" altLang="en-US" sz="7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接待人上网在</a:t>
              </a:r>
              <a:r>
                <a:rPr lang="zh-CN" altLang="en-US" sz="9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访客系统</a:t>
              </a:r>
              <a:r>
                <a:rPr lang="zh-CN" altLang="en-US" sz="700" dirty="0" smtClean="0">
                  <a:latin typeface="华文细黑" pitchFamily="2" charset="-122"/>
                  <a:ea typeface="华文细黑" pitchFamily="2" charset="-122"/>
                </a:rPr>
                <a:t>提交访问申请，</a:t>
              </a:r>
              <a:r>
                <a:rPr lang="zh-CN" altLang="en-US" sz="7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登记访客信息及车辆信息。</a:t>
              </a:r>
              <a:endParaRPr lang="zh-CN" altLang="en-US" sz="700" dirty="0"/>
            </a:p>
          </p:txBody>
        </p:sp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3518"/>
              <a:ext cx="1979712" cy="1337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5" name="组合 26"/>
          <p:cNvGrpSpPr>
            <a:grpSpLocks noChangeAspect="1"/>
          </p:cNvGrpSpPr>
          <p:nvPr/>
        </p:nvGrpSpPr>
        <p:grpSpPr>
          <a:xfrm>
            <a:off x="2400842" y="919864"/>
            <a:ext cx="1703515" cy="1687388"/>
            <a:chOff x="4355976" y="1664970"/>
            <a:chExt cx="2376264" cy="1832208"/>
          </a:xfrm>
        </p:grpSpPr>
        <p:pic>
          <p:nvPicPr>
            <p:cNvPr id="56" name="Picture 16" descr="http://newsxml.cnool.net/newspic2011/2011/2011-7/2011-7-21/634468359373593750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690860"/>
              <a:ext cx="637889" cy="1096914"/>
            </a:xfrm>
            <a:prstGeom prst="rect">
              <a:avLst/>
            </a:prstGeom>
            <a:noFill/>
          </p:spPr>
        </p:pic>
        <p:grpSp>
          <p:nvGrpSpPr>
            <p:cNvPr id="57" name="组合 78"/>
            <p:cNvGrpSpPr/>
            <p:nvPr/>
          </p:nvGrpSpPr>
          <p:grpSpPr>
            <a:xfrm>
              <a:off x="5004048" y="1664970"/>
              <a:ext cx="1728192" cy="1224136"/>
              <a:chOff x="5004048" y="1664970"/>
              <a:chExt cx="1728192" cy="1224136"/>
            </a:xfrm>
          </p:grpSpPr>
          <p:pic>
            <p:nvPicPr>
              <p:cNvPr id="59" name="Picture 20" descr="http://pic3.qu114.com/userpic/tmp/image/2011-05-24/20110524032645288-1648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1664970"/>
                <a:ext cx="1728192" cy="115212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0" name="Picture 22" descr="http://pic10.nipic.com/20101019/508691_084714007922_2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2160" y="1928999"/>
                <a:ext cx="720080" cy="9601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58" name="矩形 57"/>
            <p:cNvSpPr/>
            <p:nvPr/>
          </p:nvSpPr>
          <p:spPr>
            <a:xfrm>
              <a:off x="4355976" y="2817097"/>
              <a:ext cx="2376264" cy="680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altLang="zh-CN" sz="1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2. </a:t>
              </a:r>
              <a:r>
                <a:rPr lang="zh-CN" altLang="en-US" sz="7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电子流获批后，</a:t>
              </a:r>
              <a:r>
                <a:rPr lang="zh-CN" altLang="en-US" sz="9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访客系统</a:t>
              </a:r>
              <a:r>
                <a:rPr lang="zh-CN" altLang="en-US" sz="7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系统预留停车位号发送短信息至访客手机；</a:t>
              </a:r>
            </a:p>
            <a:p>
              <a:pPr algn="just"/>
              <a:endParaRPr lang="zh-CN" altLang="en-US" sz="700" dirty="0"/>
            </a:p>
          </p:txBody>
        </p:sp>
      </p:grp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614805" y="3723054"/>
            <a:ext cx="1545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5. </a:t>
            </a:r>
            <a:r>
              <a:rPr lang="zh-CN" altLang="en-US" sz="7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进入停车场后，</a:t>
            </a:r>
            <a:r>
              <a:rPr lang="zh-CN" altLang="en-US" sz="9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停车场管理系统</a:t>
            </a:r>
            <a:r>
              <a:rPr lang="zh-CN" altLang="en-US" sz="7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车位诱导功能指示司机顺利找到停车位；</a:t>
            </a:r>
            <a:endParaRPr lang="en-US" altLang="zh-CN" sz="700" dirty="0" smtClean="0">
              <a:solidFill>
                <a:srgbClr val="0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62" name="Picture 6" descr="http://www.topoyo.com/member/s/200802/1/softwell/corp/products/20120226195857_988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69" y="2502470"/>
            <a:ext cx="1388049" cy="1166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TextBox 62"/>
          <p:cNvSpPr txBox="1">
            <a:spLocks noChangeAspect="1"/>
          </p:cNvSpPr>
          <p:nvPr/>
        </p:nvSpPr>
        <p:spPr>
          <a:xfrm>
            <a:off x="4567931" y="3723054"/>
            <a:ext cx="1514235" cy="51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7. </a:t>
            </a:r>
            <a:r>
              <a:rPr lang="zh-CN" altLang="en-US" sz="9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信息发布系统</a:t>
            </a:r>
            <a:r>
              <a:rPr lang="zh-CN" altLang="en-US" sz="7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在办公大楼大屏上</a:t>
            </a:r>
            <a:r>
              <a:rPr lang="zh-CN" altLang="en-US" sz="700" dirty="0" smtClean="0">
                <a:latin typeface="华文细黑" pitchFamily="2" charset="-122"/>
                <a:ea typeface="华文细黑" pitchFamily="2" charset="-122"/>
              </a:rPr>
              <a:t>显示欢迎光临词</a:t>
            </a:r>
            <a:r>
              <a:rPr lang="en-US" altLang="zh-CN" sz="700" dirty="0" smtClean="0">
                <a:latin typeface="华文细黑" pitchFamily="2" charset="-122"/>
                <a:ea typeface="华文细黑" pitchFamily="2" charset="-122"/>
              </a:rPr>
              <a:t>;</a:t>
            </a:r>
          </a:p>
        </p:txBody>
      </p:sp>
      <p:pic>
        <p:nvPicPr>
          <p:cNvPr id="64" name="Picture 2" descr="http://b.img.youboy.com/20108/18/g3_5118120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787" y="2571413"/>
            <a:ext cx="1514235" cy="989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51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0790" y="810018"/>
            <a:ext cx="7849617" cy="648000"/>
          </a:xfrm>
          <a:prstGeom prst="rect">
            <a:avLst/>
          </a:prstGeom>
          <a:noFill/>
        </p:spPr>
        <p:txBody>
          <a:bodyPr wrap="square" lIns="67625" tIns="33812" rIns="67625" bIns="33812" rtlCol="0" anchor="ctr" anchorCtr="0">
            <a:noAutofit/>
          </a:bodyPr>
          <a:lstStyle/>
          <a:p>
            <a:pPr indent="338126">
              <a:lnSpc>
                <a:spcPct val="150000"/>
              </a:lnSpc>
              <a:buClr>
                <a:srgbClr val="D20000"/>
              </a:buClr>
            </a:pP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项目宗地（红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线标注范围），产业用房主要在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DY03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DY04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DY05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三个地块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上，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这三块地为新型产业用地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商业服务用地，而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DY05-01---DY05-05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以及 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DY06-05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DY06-07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DY06-08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（绿色）地块为公共绿地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商业服务用地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indent="338126">
              <a:lnSpc>
                <a:spcPct val="150000"/>
              </a:lnSpc>
              <a:buClr>
                <a:srgbClr val="D20000"/>
              </a:buClr>
            </a:pP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地面积：</a:t>
            </a:r>
            <a:r>
              <a:rPr lang="en-US" altLang="zh-CN" sz="800" dirty="0" smtClean="0">
                <a:latin typeface="微软雅黑" pitchFamily="34" charset="-122"/>
                <a:ea typeface="微软雅黑" pitchFamily="34" charset="-122"/>
              </a:rPr>
              <a:t>39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万平方米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，规定总建筑面积不超过</a:t>
            </a:r>
            <a:r>
              <a:rPr lang="en-US" altLang="zh-CN" sz="800" dirty="0" smtClean="0">
                <a:latin typeface="微软雅黑" pitchFamily="34" charset="-122"/>
                <a:ea typeface="微软雅黑" pitchFamily="34" charset="-122"/>
              </a:rPr>
              <a:t>133.6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万平方米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，其中：研发用房</a:t>
            </a:r>
            <a:r>
              <a:rPr lang="en-US" altLang="zh-CN" sz="800" dirty="0" smtClean="0">
                <a:latin typeface="微软雅黑" pitchFamily="34" charset="-122"/>
                <a:ea typeface="微软雅黑" pitchFamily="34" charset="-122"/>
              </a:rPr>
              <a:t>77.5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万平方米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，商务公寓</a:t>
            </a:r>
            <a:r>
              <a:rPr lang="en-US" altLang="zh-CN" sz="800" dirty="0" smtClean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万平方米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，商业</a:t>
            </a:r>
            <a:r>
              <a:rPr lang="en-US" altLang="zh-CN" sz="800" dirty="0" smtClean="0">
                <a:latin typeface="微软雅黑" pitchFamily="34" charset="-122"/>
                <a:ea typeface="微软雅黑" pitchFamily="34" charset="-122"/>
              </a:rPr>
              <a:t>14.3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万平方米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（包括绿廊地上和地下商业</a:t>
            </a:r>
            <a:r>
              <a:rPr lang="en-US" altLang="zh-CN" sz="800" dirty="0" smtClean="0">
                <a:latin typeface="微软雅黑" pitchFamily="34" charset="-122"/>
                <a:ea typeface="微软雅黑" pitchFamily="34" charset="-122"/>
              </a:rPr>
              <a:t>6.8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万平方米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），酒店、会议、公共服务</a:t>
            </a:r>
            <a:r>
              <a:rPr lang="en-US" altLang="zh-CN" sz="800" dirty="0" smtClean="0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万平方米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，相关配套设施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17510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平方米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zh-CN" altLang="en-US" dirty="0" smtClean="0"/>
              <a:t>留仙洞项目简介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2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438" y="1508592"/>
            <a:ext cx="1476000" cy="138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438" y="2926680"/>
            <a:ext cx="1476000" cy="14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24408" y="1508595"/>
            <a:ext cx="2556000" cy="2843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67625" tIns="33812" rIns="67625" bIns="33812" rtlCol="0" anchor="ctr" anchorCtr="0">
            <a:noAutofit/>
          </a:bodyPr>
          <a:lstStyle/>
          <a:p>
            <a:pPr marL="171450" indent="-171450">
              <a:lnSpc>
                <a:spcPct val="150000"/>
              </a:lnSpc>
              <a:buClr>
                <a:srgbClr val="D20000"/>
              </a:buClr>
              <a:buFont typeface="Wingdings" panose="05000000000000000000" pitchFamily="2" charset="2"/>
              <a:buChar char="p"/>
            </a:pPr>
            <a:r>
              <a:rPr lang="zh-CN" altLang="en-US" sz="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信息</a:t>
            </a:r>
            <a:r>
              <a:rPr lang="zh-CN" altLang="en-US" sz="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设施系统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：通信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接入系统、电话交换系统、信息网络系统、综合布线系统、室内移动通信覆盖系统、有线电视及卫星电视接收系统、广播系统、会议系统、信息导引及发布系统。</a:t>
            </a:r>
          </a:p>
          <a:p>
            <a:pPr marL="171450" indent="-171450">
              <a:lnSpc>
                <a:spcPct val="150000"/>
              </a:lnSpc>
              <a:buClr>
                <a:srgbClr val="D20000"/>
              </a:buClr>
              <a:buFont typeface="Wingdings" panose="05000000000000000000" pitchFamily="2" charset="2"/>
              <a:buChar char="p"/>
            </a:pPr>
            <a:r>
              <a:rPr lang="zh-CN" altLang="en-US" sz="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信息化</a:t>
            </a:r>
            <a:r>
              <a:rPr lang="zh-CN" altLang="en-US" sz="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应用系统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：智能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卡应用系统（含常规一卡通）、信息网络安全管理系统和园区资产管理系统。</a:t>
            </a:r>
          </a:p>
          <a:p>
            <a:pPr marL="171450" indent="-171450">
              <a:lnSpc>
                <a:spcPct val="150000"/>
              </a:lnSpc>
              <a:buClr>
                <a:srgbClr val="D20000"/>
              </a:buClr>
              <a:buFont typeface="Wingdings" panose="05000000000000000000" pitchFamily="2" charset="2"/>
              <a:buChar char="p"/>
            </a:pPr>
            <a:r>
              <a:rPr lang="zh-CN" altLang="en-US" sz="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建筑设备</a:t>
            </a:r>
            <a:r>
              <a:rPr lang="zh-CN" altLang="en-US" sz="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管理系统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：建筑设备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监控系统、能量计量及远传管理系统、智能照明管理系统。</a:t>
            </a:r>
          </a:p>
          <a:p>
            <a:pPr marL="171450" indent="-171450">
              <a:lnSpc>
                <a:spcPct val="150000"/>
              </a:lnSpc>
              <a:buClr>
                <a:srgbClr val="D20000"/>
              </a:buClr>
              <a:buFont typeface="Wingdings" panose="05000000000000000000" pitchFamily="2" charset="2"/>
              <a:buChar char="p"/>
            </a:pPr>
            <a:r>
              <a:rPr lang="zh-CN" altLang="en-US" sz="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公共</a:t>
            </a:r>
            <a:r>
              <a:rPr lang="zh-CN" altLang="en-US" sz="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安全系统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：火灾自动报警系统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、入侵报警系统、视频安防监控系统、停车场管理系统、出入口控制系统、电子巡查管理系统、紧急求助系统、应急指挥系统。</a:t>
            </a:r>
          </a:p>
          <a:p>
            <a:pPr marL="171450" indent="-171450">
              <a:lnSpc>
                <a:spcPct val="150000"/>
              </a:lnSpc>
              <a:buClr>
                <a:srgbClr val="D20000"/>
              </a:buClr>
              <a:buFont typeface="Wingdings" panose="05000000000000000000" pitchFamily="2" charset="2"/>
              <a:buChar char="p"/>
            </a:pPr>
            <a:r>
              <a:rPr lang="zh-CN" altLang="en-US" sz="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机房</a:t>
            </a:r>
            <a:r>
              <a:rPr lang="zh-CN" altLang="en-US" sz="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与环境工程</a:t>
            </a: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：常规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机房工程和数据中心机房工程。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99" y="1508592"/>
            <a:ext cx="3737668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7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zh-CN" altLang="en-US" dirty="0"/>
              <a:t>典型场景：园区安保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z="600" smtClean="0"/>
              <a:pPr/>
              <a:t>20</a:t>
            </a:fld>
            <a:r>
              <a:rPr lang="en-US" altLang="zh-CN" sz="600" dirty="0" smtClean="0"/>
              <a:t>/14</a:t>
            </a:r>
            <a:endParaRPr lang="zh-CN" altLang="en-US" sz="600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grpSp>
        <p:nvGrpSpPr>
          <p:cNvPr id="7" name="组合 6"/>
          <p:cNvGrpSpPr/>
          <p:nvPr/>
        </p:nvGrpSpPr>
        <p:grpSpPr>
          <a:xfrm>
            <a:off x="503957" y="918294"/>
            <a:ext cx="7667260" cy="3349313"/>
            <a:chOff x="0" y="1113913"/>
            <a:chExt cx="9016858" cy="5203576"/>
          </a:xfrm>
        </p:grpSpPr>
        <p:sp>
          <p:nvSpPr>
            <p:cNvPr id="8" name="矩形 7"/>
            <p:cNvSpPr/>
            <p:nvPr/>
          </p:nvSpPr>
          <p:spPr>
            <a:xfrm>
              <a:off x="35504" y="2572661"/>
              <a:ext cx="1767469" cy="645509"/>
            </a:xfrm>
            <a:prstGeom prst="rect">
              <a:avLst/>
            </a:prstGeom>
          </p:spPr>
          <p:txBody>
            <a:bodyPr wrap="square" lIns="91427" tIns="45714" rIns="91427" bIns="45714">
              <a:spAutoFit/>
            </a:bodyPr>
            <a:lstStyle/>
            <a:p>
              <a:pPr algn="just"/>
              <a:r>
                <a:rPr lang="en-US" altLang="zh-CN" sz="105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1.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 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监控中心保安通过</a:t>
              </a:r>
              <a:r>
                <a:rPr lang="zh-CN" altLang="en-US" sz="10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监控系统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查看园区内安防情况；</a:t>
              </a:r>
              <a:endParaRPr lang="zh-CN" altLang="en-US" sz="8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4303342" y="2679504"/>
              <a:ext cx="1885301" cy="777007"/>
            </a:xfrm>
            <a:prstGeom prst="rect">
              <a:avLst/>
            </a:prstGeom>
          </p:spPr>
          <p:txBody>
            <a:bodyPr wrap="square" lIns="91427" tIns="45714" rIns="91427" bIns="45714">
              <a:spAutoFit/>
            </a:bodyPr>
            <a:lstStyle/>
            <a:p>
              <a:pPr algn="just"/>
              <a:r>
                <a:rPr lang="en-US" altLang="zh-CN" sz="105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3.</a:t>
              </a:r>
              <a:r>
                <a:rPr lang="zh-CN" altLang="en-US" sz="10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智能分析系统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自动监测可疑人员非法入侵及在园区门口徘徊。</a:t>
              </a:r>
              <a:endParaRPr lang="zh-CN" altLang="en-US" sz="8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6660232" y="2554081"/>
              <a:ext cx="2356626" cy="824823"/>
            </a:xfrm>
            <a:prstGeom prst="rect">
              <a:avLst/>
            </a:prstGeom>
          </p:spPr>
          <p:txBody>
            <a:bodyPr wrap="square" lIns="91427" tIns="45714" rIns="91427" bIns="45714">
              <a:spAutoFit/>
            </a:bodyPr>
            <a:lstStyle/>
            <a:p>
              <a:pPr algn="just"/>
              <a:r>
                <a:rPr lang="en-US" altLang="zh-CN" sz="105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4.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 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发现非法人员入侵，监控系统自动关联</a:t>
              </a:r>
              <a:r>
                <a:rPr lang="zh-CN" altLang="en-US" sz="10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报警系统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，同时将监控画面在屏幕上放大显示；</a:t>
              </a:r>
              <a:endParaRPr lang="zh-CN" altLang="en-US" sz="8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5237816"/>
              <a:ext cx="2123728" cy="585738"/>
            </a:xfrm>
            <a:prstGeom prst="rect">
              <a:avLst/>
            </a:prstGeom>
          </p:spPr>
          <p:txBody>
            <a:bodyPr wrap="square" lIns="91427" tIns="45714" rIns="91427" bIns="45714">
              <a:spAutoFit/>
            </a:bodyPr>
            <a:lstStyle/>
            <a:p>
              <a:pPr algn="just"/>
              <a:r>
                <a:rPr lang="en-US" altLang="zh-CN" sz="105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5.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 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通过</a:t>
              </a:r>
              <a:r>
                <a:rPr lang="zh-CN" altLang="en-US" sz="10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对讲系统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，监控中心人员联系离事发地最近的保安进行处理；</a:t>
              </a:r>
              <a:endParaRPr lang="zh-CN" altLang="en-US" sz="800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72" y="1113917"/>
              <a:ext cx="1368152" cy="13766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4" descr="http://t1.baidu.com/it/u=2675662167,1520022126&amp;fm=52&amp;gp=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717033"/>
              <a:ext cx="1656184" cy="14495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矩形 15"/>
            <p:cNvSpPr/>
            <p:nvPr/>
          </p:nvSpPr>
          <p:spPr>
            <a:xfrm>
              <a:off x="1927342" y="2650091"/>
              <a:ext cx="1924578" cy="585738"/>
            </a:xfrm>
            <a:prstGeom prst="rect">
              <a:avLst/>
            </a:prstGeom>
          </p:spPr>
          <p:txBody>
            <a:bodyPr wrap="square" lIns="91427" tIns="45714" rIns="91427" bIns="45714">
              <a:spAutoFit/>
            </a:bodyPr>
            <a:lstStyle/>
            <a:p>
              <a:pPr algn="just"/>
              <a:r>
                <a:rPr lang="en-US" altLang="zh-CN" sz="105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2.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 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室外保安通过</a:t>
              </a:r>
              <a:r>
                <a:rPr lang="zh-CN" altLang="en-US" sz="10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巡更系统</a:t>
              </a:r>
              <a:r>
                <a:rPr lang="zh-CN" altLang="en-US" sz="800" dirty="0" smtClean="0">
                  <a:latin typeface="华文细黑" pitchFamily="2" charset="-122"/>
                  <a:ea typeface="华文细黑" pitchFamily="2" charset="-122"/>
                </a:rPr>
                <a:t>定期巡查园区内指定地点情况；</a:t>
              </a:r>
              <a:endParaRPr lang="zh-CN" altLang="en-US" sz="800" dirty="0"/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935" y="1113917"/>
              <a:ext cx="1920213" cy="15361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3774778"/>
              <a:ext cx="1800200" cy="16704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矩形 18"/>
            <p:cNvSpPr/>
            <p:nvPr/>
          </p:nvSpPr>
          <p:spPr>
            <a:xfrm>
              <a:off x="6588224" y="5349216"/>
              <a:ext cx="2088232" cy="968273"/>
            </a:xfrm>
            <a:prstGeom prst="rect">
              <a:avLst/>
            </a:prstGeom>
          </p:spPr>
          <p:txBody>
            <a:bodyPr wrap="square" lIns="91427" tIns="45714" rIns="91427" bIns="45714">
              <a:spAutoFit/>
            </a:bodyPr>
            <a:lstStyle/>
            <a:p>
              <a:pPr algn="just"/>
              <a:r>
                <a:rPr lang="en-US" altLang="zh-CN" sz="105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8.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 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通过</a:t>
              </a:r>
              <a:r>
                <a:rPr lang="en-US" altLang="zh-CN" sz="10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IP</a:t>
              </a:r>
              <a:r>
                <a:rPr lang="zh-CN" altLang="en-US" sz="10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广播系统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，可为园区内广播按区域设置权限，同时播放不同广播内容，且可实现双向对话功能。</a:t>
              </a:r>
              <a:endParaRPr lang="zh-CN" altLang="en-US" sz="800" dirty="0"/>
            </a:p>
          </p:txBody>
        </p:sp>
        <p:pic>
          <p:nvPicPr>
            <p:cNvPr id="20" name="Picture 4" descr="http://t2.baidu.com/it/u=3997343768,2588868576&amp;fm=23&amp;gp=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30" y="1113913"/>
              <a:ext cx="1490839" cy="148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6" descr="http://www.yuntechs.com/images/Module_AntiViolate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90" y="1113915"/>
              <a:ext cx="1483843" cy="148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2" name="组合 20"/>
            <p:cNvGrpSpPr/>
            <p:nvPr/>
          </p:nvGrpSpPr>
          <p:grpSpPr>
            <a:xfrm>
              <a:off x="4139953" y="3813044"/>
              <a:ext cx="2127103" cy="1536171"/>
              <a:chOff x="-928303" y="771550"/>
              <a:chExt cx="9244719" cy="3736083"/>
            </a:xfrm>
          </p:grpSpPr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28303" y="771550"/>
                <a:ext cx="8136904" cy="373608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1720" y="1059582"/>
                <a:ext cx="1104900" cy="5143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9" name="椭圆 28"/>
              <p:cNvSpPr/>
              <p:nvPr/>
            </p:nvSpPr>
            <p:spPr bwMode="auto">
              <a:xfrm>
                <a:off x="3059832" y="1347614"/>
                <a:ext cx="144016" cy="144016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375" tIns="45687" rIns="91375" bIns="45687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9996" indent="-299996" defTabSz="801574" fontAlgn="base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60000"/>
                  <a:buFont typeface="Wingdings" pitchFamily="2" charset="2"/>
                  <a:buChar char="l"/>
                </a:pPr>
                <a:endParaRPr lang="zh-CN" altLang="en-US" sz="900" dirty="0" smtClean="0">
                  <a:latin typeface="FrutigerNext LT Regular" pitchFamily="34" charset="0"/>
                  <a:ea typeface="华文细黑" pitchFamily="2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 bwMode="auto">
              <a:xfrm flipH="1">
                <a:off x="3166513" y="1500014"/>
                <a:ext cx="109343" cy="6362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375" tIns="45687" rIns="91375" bIns="45687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9996" indent="-299996" defTabSz="801574" fontAlgn="base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60000"/>
                  <a:buFont typeface="Wingdings" pitchFamily="2" charset="2"/>
                  <a:buChar char="l"/>
                </a:pPr>
                <a:endParaRPr lang="zh-CN" altLang="en-US" sz="900" dirty="0" smtClean="0">
                  <a:latin typeface="FrutigerNext LT Regular" pitchFamily="34" charset="0"/>
                  <a:ea typeface="华文细黑" pitchFamily="2" charset="-122"/>
                </a:endParaRPr>
              </a:p>
            </p:txBody>
          </p:sp>
          <p:pic>
            <p:nvPicPr>
              <p:cNvPr id="31" name="Picture 28" descr="200872154352157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1560291"/>
                <a:ext cx="216024" cy="14736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1131590"/>
                <a:ext cx="1600200" cy="3048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3" name="Picture 4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1131590"/>
                <a:ext cx="456503" cy="28803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1851670"/>
                <a:ext cx="1009650" cy="6000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5" name="Picture 6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3651870"/>
                <a:ext cx="1390650" cy="3524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6" name="Picture 8" descr="http://t2.baidu.com/it/u=449415466,794390151&amp;fm=21&amp;gp=0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3939902"/>
                <a:ext cx="216024" cy="16201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7" name="Picture 9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0272" y="2139702"/>
                <a:ext cx="1209675" cy="5429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8" name="Picture 8" descr="http://t2.baidu.com/it/u=449415466,794390151&amp;fm=21&amp;gp=0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2715766"/>
                <a:ext cx="216024" cy="16201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23" name="矩形 22"/>
            <p:cNvSpPr/>
            <p:nvPr/>
          </p:nvSpPr>
          <p:spPr>
            <a:xfrm>
              <a:off x="4139952" y="5253202"/>
              <a:ext cx="2123728" cy="777007"/>
            </a:xfrm>
            <a:prstGeom prst="rect">
              <a:avLst/>
            </a:prstGeom>
          </p:spPr>
          <p:txBody>
            <a:bodyPr wrap="square" lIns="91427" tIns="45714" rIns="91427" bIns="45714">
              <a:spAutoFit/>
            </a:bodyPr>
            <a:lstStyle/>
            <a:p>
              <a:pPr algn="just"/>
              <a:r>
                <a:rPr lang="en-US" altLang="zh-CN" sz="105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7.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 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监控中心通过</a:t>
              </a:r>
              <a:r>
                <a:rPr lang="zh-CN" altLang="en-US" sz="10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电子沙盘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，查看事发区域实时视频和保安轨迹，进行指挥调度。</a:t>
              </a:r>
              <a:endParaRPr lang="zh-CN" altLang="en-US" sz="800" dirty="0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3" y="1209924"/>
              <a:ext cx="1612573" cy="1440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3" descr="D:\_work\TS\10.eCampus\01.项目支持\移动集团南方基地\slide\201305-二期安防方案交流\移动执勤.jpg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813043"/>
              <a:ext cx="1728192" cy="1440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2051720" y="5253202"/>
              <a:ext cx="2123728" cy="777007"/>
            </a:xfrm>
            <a:prstGeom prst="rect">
              <a:avLst/>
            </a:prstGeom>
          </p:spPr>
          <p:txBody>
            <a:bodyPr wrap="square" lIns="91427" tIns="45714" rIns="91427" bIns="45714">
              <a:spAutoFit/>
            </a:bodyPr>
            <a:lstStyle/>
            <a:p>
              <a:pPr algn="just"/>
              <a:r>
                <a:rPr lang="en-US" altLang="zh-CN" sz="105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itchFamily="2" charset="-122"/>
                  <a:ea typeface="华文细黑" pitchFamily="2" charset="-122"/>
                </a:rPr>
                <a:t>6.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 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通过</a:t>
              </a:r>
              <a:r>
                <a:rPr lang="zh-CN" altLang="en-US" sz="1000" b="1" dirty="0" smtClean="0">
                  <a:solidFill>
                    <a:srgbClr val="FF0000"/>
                  </a:solidFill>
                  <a:latin typeface="华文细黑" pitchFamily="2" charset="-122"/>
                  <a:ea typeface="华文细黑" pitchFamily="2" charset="-122"/>
                </a:rPr>
                <a:t>移动执勤系统</a:t>
              </a:r>
              <a:r>
                <a:rPr lang="zh-CN" altLang="en-US" sz="800" dirty="0" smtClean="0">
                  <a:solidFill>
                    <a:srgbClr val="000000"/>
                  </a:solidFill>
                  <a:latin typeface="华文细黑" pitchFamily="2" charset="-122"/>
                  <a:ea typeface="华文细黑" pitchFamily="2" charset="-122"/>
                </a:rPr>
                <a:t>，使用手机拍摄现场图片和视频，加上定位信息传回监控中心。</a:t>
              </a:r>
              <a:endParaRPr lang="zh-CN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3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38126" indent="-338126"/>
            <a:r>
              <a:rPr lang="zh-CN" altLang="en-US" sz="2400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典型场景：园区员工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21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7" name="组合 78"/>
          <p:cNvGrpSpPr/>
          <p:nvPr/>
        </p:nvGrpSpPr>
        <p:grpSpPr>
          <a:xfrm>
            <a:off x="3388850" y="2703727"/>
            <a:ext cx="1531616" cy="1144823"/>
            <a:chOff x="322941" y="3075805"/>
            <a:chExt cx="2862748" cy="1290477"/>
          </a:xfrm>
        </p:grpSpPr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41" y="3075805"/>
              <a:ext cx="1042410" cy="12904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76" y="3140368"/>
              <a:ext cx="967391" cy="10631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0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464" y="3204930"/>
              <a:ext cx="1386225" cy="1010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1" name="矩形 80"/>
          <p:cNvSpPr/>
          <p:nvPr/>
        </p:nvSpPr>
        <p:spPr>
          <a:xfrm>
            <a:off x="3343181" y="3798614"/>
            <a:ext cx="1527693" cy="338542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8.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员工通过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监控报修系统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，最短时间内完成报修流程 </a:t>
            </a:r>
            <a:endParaRPr lang="zh-CN" altLang="en-US" sz="800" dirty="0"/>
          </a:p>
        </p:txBody>
      </p:sp>
      <p:grpSp>
        <p:nvGrpSpPr>
          <p:cNvPr id="82" name="组合 81"/>
          <p:cNvGrpSpPr/>
          <p:nvPr/>
        </p:nvGrpSpPr>
        <p:grpSpPr>
          <a:xfrm>
            <a:off x="5011452" y="2767533"/>
            <a:ext cx="1879262" cy="977109"/>
            <a:chOff x="6467209" y="2999875"/>
            <a:chExt cx="2280529" cy="1205850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467209" y="2999875"/>
              <a:ext cx="1196101" cy="12058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4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669" y="3048002"/>
              <a:ext cx="1269069" cy="11555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5" name="矩形 84"/>
          <p:cNvSpPr/>
          <p:nvPr/>
        </p:nvSpPr>
        <p:spPr>
          <a:xfrm>
            <a:off x="5040462" y="3798614"/>
            <a:ext cx="1861156" cy="461653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9.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通过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停车场管理系统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，实现不停车通行，车位诱导、反向寻车，方便快捷的实现停车流程</a:t>
            </a:r>
            <a:endParaRPr lang="zh-CN" altLang="en-US" sz="800" dirty="0"/>
          </a:p>
        </p:txBody>
      </p:sp>
      <p:pic>
        <p:nvPicPr>
          <p:cNvPr id="86" name="图片 85" descr="图片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770" y="993262"/>
            <a:ext cx="1285239" cy="935454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452265" y="2155777"/>
            <a:ext cx="1251658" cy="381532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1.</a:t>
            </a:r>
            <a:r>
              <a:rPr lang="en-US" altLang="zh-CN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员工通过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门禁系统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，刷卡进入办公区域</a:t>
            </a:r>
            <a:r>
              <a:rPr lang="en-US" altLang="zh-CN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,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并将数据计入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考勤系统</a:t>
            </a:r>
          </a:p>
        </p:txBody>
      </p:sp>
      <p:sp>
        <p:nvSpPr>
          <p:cNvPr id="89" name="矩形 88"/>
          <p:cNvSpPr/>
          <p:nvPr/>
        </p:nvSpPr>
        <p:spPr>
          <a:xfrm>
            <a:off x="2005825" y="2155777"/>
            <a:ext cx="1031977" cy="279786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2.</a:t>
            </a:r>
            <a:r>
              <a:rPr lang="en-US" altLang="zh-CN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员工凭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一卡通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在园区内商家消费；</a:t>
            </a:r>
            <a:endParaRPr lang="zh-CN" altLang="en-US" sz="800" dirty="0"/>
          </a:p>
        </p:txBody>
      </p:sp>
      <p:pic>
        <p:nvPicPr>
          <p:cNvPr id="90" name="Picture 2" descr="http://m.b2b168.com/imgup/2011/11/08/11/20111108113141717072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49" y="929560"/>
            <a:ext cx="1317786" cy="970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109" y="936507"/>
            <a:ext cx="1299409" cy="107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" name="矩形 91"/>
          <p:cNvSpPr/>
          <p:nvPr/>
        </p:nvSpPr>
        <p:spPr>
          <a:xfrm>
            <a:off x="5040461" y="2155777"/>
            <a:ext cx="1431857" cy="461653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4.</a:t>
            </a:r>
            <a:r>
              <a:rPr lang="en-US" altLang="zh-CN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员工使用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统一通信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联络同事、沟通客户、共同处理问题；</a:t>
            </a:r>
            <a:endParaRPr lang="zh-CN" altLang="en-US" sz="800" dirty="0"/>
          </a:p>
        </p:txBody>
      </p:sp>
      <p:grpSp>
        <p:nvGrpSpPr>
          <p:cNvPr id="93" name="组合 92"/>
          <p:cNvGrpSpPr/>
          <p:nvPr/>
        </p:nvGrpSpPr>
        <p:grpSpPr>
          <a:xfrm>
            <a:off x="3343181" y="894164"/>
            <a:ext cx="1617123" cy="1176258"/>
            <a:chOff x="3793958" y="372895"/>
            <a:chExt cx="1571711" cy="998705"/>
          </a:xfrm>
        </p:grpSpPr>
        <p:pic>
          <p:nvPicPr>
            <p:cNvPr id="94" name="Picture 4" descr="http://www.citycloudstore.com/SCS/images/portal/yyyjdt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958" y="372895"/>
              <a:ext cx="1571711" cy="9987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5" name="Picture 6" descr="http://www.citycloudstore.com/scsimg/32_1_1370181540668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663" y="938464"/>
              <a:ext cx="304800" cy="248654"/>
            </a:xfrm>
            <a:prstGeom prst="rect">
              <a:avLst/>
            </a:prstGeom>
            <a:noFill/>
          </p:spPr>
        </p:pic>
      </p:grpSp>
      <p:sp>
        <p:nvSpPr>
          <p:cNvPr id="96" name="矩形 95"/>
          <p:cNvSpPr/>
          <p:nvPr/>
        </p:nvSpPr>
        <p:spPr>
          <a:xfrm>
            <a:off x="3642575" y="2155777"/>
            <a:ext cx="1018335" cy="279786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3.</a:t>
            </a:r>
            <a:r>
              <a:rPr lang="en-US" altLang="zh-CN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员工使用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桌面云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处理工作事务；</a:t>
            </a:r>
            <a:endParaRPr lang="zh-CN" altLang="en-US" sz="800" dirty="0"/>
          </a:p>
        </p:txBody>
      </p:sp>
      <p:grpSp>
        <p:nvGrpSpPr>
          <p:cNvPr id="97" name="组合 96"/>
          <p:cNvGrpSpPr/>
          <p:nvPr/>
        </p:nvGrpSpPr>
        <p:grpSpPr>
          <a:xfrm>
            <a:off x="6552629" y="878312"/>
            <a:ext cx="1661440" cy="1144875"/>
            <a:chOff x="2750507" y="3346774"/>
            <a:chExt cx="2229116" cy="1112307"/>
          </a:xfrm>
        </p:grpSpPr>
        <p:pic>
          <p:nvPicPr>
            <p:cNvPr id="98" name="Picture 12" descr="http://baike.580114.com/uploads/201010/12880763795rzc4aBQ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383" y="3346774"/>
              <a:ext cx="1656240" cy="10489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9" name="Picture 8" descr="http://www.wenqioffice.com/bbg-dhj-bgseb/135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507" y="3991644"/>
              <a:ext cx="631671" cy="467437"/>
            </a:xfrm>
            <a:prstGeom prst="rect">
              <a:avLst/>
            </a:prstGeom>
            <a:noFill/>
          </p:spPr>
        </p:pic>
        <p:pic>
          <p:nvPicPr>
            <p:cNvPr id="100" name="Picture 10" descr="http://telecom.chinabyte.com/imagelist/2009/048/3y65g3k9d14g.jpg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861" y="3437072"/>
              <a:ext cx="400317" cy="501731"/>
            </a:xfrm>
            <a:prstGeom prst="rect">
              <a:avLst/>
            </a:prstGeom>
            <a:noFill/>
          </p:spPr>
        </p:pic>
      </p:grpSp>
      <p:sp>
        <p:nvSpPr>
          <p:cNvPr id="101" name="矩形 100"/>
          <p:cNvSpPr/>
          <p:nvPr/>
        </p:nvSpPr>
        <p:spPr>
          <a:xfrm>
            <a:off x="6857317" y="2155777"/>
            <a:ext cx="1423504" cy="461653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5.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员工采用视频、电话、数据、</a:t>
            </a:r>
            <a:r>
              <a:rPr lang="en-US" altLang="zh-CN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PC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终端等方式加入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融合会议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共同探讨问题</a:t>
            </a:r>
            <a:endParaRPr lang="zh-CN" altLang="en-US" sz="800" dirty="0"/>
          </a:p>
        </p:txBody>
      </p:sp>
      <p:grpSp>
        <p:nvGrpSpPr>
          <p:cNvPr id="102" name="组合 101"/>
          <p:cNvGrpSpPr/>
          <p:nvPr/>
        </p:nvGrpSpPr>
        <p:grpSpPr>
          <a:xfrm>
            <a:off x="388217" y="2755612"/>
            <a:ext cx="1483892" cy="1069969"/>
            <a:chOff x="1042737" y="3125041"/>
            <a:chExt cx="1997242" cy="1268202"/>
          </a:xfrm>
        </p:grpSpPr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737" y="3125041"/>
              <a:ext cx="1997242" cy="12682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4" name="椭圆 103"/>
            <p:cNvSpPr/>
            <p:nvPr/>
          </p:nvSpPr>
          <p:spPr bwMode="auto">
            <a:xfrm>
              <a:off x="1314698" y="3266767"/>
              <a:ext cx="206256" cy="151254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椭圆 104"/>
            <p:cNvSpPr/>
            <p:nvPr/>
          </p:nvSpPr>
          <p:spPr bwMode="auto">
            <a:xfrm>
              <a:off x="2283706" y="3514367"/>
              <a:ext cx="206256" cy="151254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355113" y="3798614"/>
            <a:ext cx="1394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6.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通过预设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综合管理系统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在指定时间自动开启办公室门禁及设备电源、调节灯光及空调</a:t>
            </a: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477" y="2816073"/>
            <a:ext cx="1220776" cy="84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矩形 107"/>
          <p:cNvSpPr/>
          <p:nvPr/>
        </p:nvSpPr>
        <p:spPr>
          <a:xfrm>
            <a:off x="1947477" y="3798614"/>
            <a:ext cx="1256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7.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通过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统一客户端</a:t>
            </a:r>
            <a:r>
              <a:rPr lang="en-US" altLang="zh-CN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/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门户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实现各类事项查询、工作审批、邮件收发等</a:t>
            </a:r>
          </a:p>
        </p:txBody>
      </p:sp>
      <p:pic>
        <p:nvPicPr>
          <p:cNvPr id="109" name="图片 108" descr="call center2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9528" y="2827111"/>
            <a:ext cx="1341293" cy="894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" name="矩形 109"/>
          <p:cNvSpPr/>
          <p:nvPr/>
        </p:nvSpPr>
        <p:spPr>
          <a:xfrm>
            <a:off x="6939528" y="3798614"/>
            <a:ext cx="1274541" cy="584763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10.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通过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呼叫中心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，实现园区内的商务预订、问题反馈，以及企业座席租用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34534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zh-CN" altLang="en-US" dirty="0"/>
              <a:t>典型场景：园区物管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22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22" y="2656998"/>
            <a:ext cx="1956614" cy="122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71"/>
          <p:cNvSpPr>
            <a:spLocks noChangeArrowheads="1"/>
          </p:cNvSpPr>
          <p:nvPr/>
        </p:nvSpPr>
        <p:spPr bwMode="auto">
          <a:xfrm>
            <a:off x="3096245" y="3897029"/>
            <a:ext cx="2137706" cy="477649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76790" tIns="38395" rIns="76790" bIns="38395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5.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</a:rPr>
              <a:t>通过</a:t>
            </a:r>
            <a:r>
              <a:rPr lang="zh-CN" altLang="en-US" sz="700" b="1" dirty="0" smtClean="0">
                <a:solidFill>
                  <a:srgbClr val="FF0000"/>
                </a:solidFill>
                <a:latin typeface="+mn-ea"/>
              </a:rPr>
              <a:t>综合管理系统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</a:rPr>
              <a:t>的数据智能统计分析，图形化展现能耗数据指导企业正确、有效、合理地采用节能措施，降低生产成本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rgbClr val="2D2015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3" name="矩形 71"/>
          <p:cNvSpPr>
            <a:spLocks noChangeArrowheads="1"/>
          </p:cNvSpPr>
          <p:nvPr/>
        </p:nvSpPr>
        <p:spPr bwMode="auto">
          <a:xfrm>
            <a:off x="5904557" y="3897029"/>
            <a:ext cx="2098208" cy="369928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76790" tIns="38395" rIns="76790" bIns="38395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6.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</a:rPr>
              <a:t>在</a:t>
            </a:r>
            <a:r>
              <a:rPr kumimoji="0" lang="en-US" altLang="zh-CN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</a:rPr>
              <a:t>PAD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</a:rPr>
              <a:t>或智能手机上进行</a:t>
            </a:r>
            <a:r>
              <a:rPr lang="zh-CN" altLang="en-US" sz="700" b="1" dirty="0" smtClean="0">
                <a:solidFill>
                  <a:srgbClr val="FF0000"/>
                </a:solidFill>
                <a:latin typeface="+mn-ea"/>
              </a:rPr>
              <a:t>园区统一管理系统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</a:rPr>
              <a:t>的远程管理及智慧展示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rgbClr val="2D2015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1" name="矩形 71"/>
          <p:cNvSpPr>
            <a:spLocks noChangeArrowheads="1"/>
          </p:cNvSpPr>
          <p:nvPr/>
        </p:nvSpPr>
        <p:spPr bwMode="auto">
          <a:xfrm>
            <a:off x="507708" y="3897029"/>
            <a:ext cx="2012473" cy="369928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76790" tIns="38395" rIns="76790" bIns="3839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4.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一旦发送紧急情况，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/>
                <a:ea typeface="华文细黑"/>
              </a:rPr>
              <a:t>综合管理系统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可立即联动园区各个子系统，多渠道通知用户；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rgbClr val="2D2015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32" name="Picture 5" descr="C:\Users\s00218767\Desktop\1_100812132206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857" y="2613085"/>
            <a:ext cx="949009" cy="78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25" y="894405"/>
            <a:ext cx="1945071" cy="1051034"/>
          </a:xfrm>
          <a:prstGeom prst="rect">
            <a:avLst/>
          </a:prstGeom>
          <a:noFill/>
        </p:spPr>
      </p:pic>
      <p:pic>
        <p:nvPicPr>
          <p:cNvPr id="18" name="图片 17" descr="C:\Users\xieyx\Desktop\EMS_picture\建筑用电小时分析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241" y="836012"/>
            <a:ext cx="1266554" cy="78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http://www.lr-kj.com/uploadfiles/20090320094237449.bm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411" y="976151"/>
            <a:ext cx="1691536" cy="105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://www.china5e.com/uploadfile/2011/0114/201101140951189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322" y="874846"/>
            <a:ext cx="1922454" cy="116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http://file.youboy.com/a/76/23/22/1/876446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437" y="877715"/>
            <a:ext cx="780289" cy="60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组合 21"/>
          <p:cNvGrpSpPr/>
          <p:nvPr/>
        </p:nvGrpSpPr>
        <p:grpSpPr>
          <a:xfrm>
            <a:off x="3312269" y="2733874"/>
            <a:ext cx="1900649" cy="894469"/>
            <a:chOff x="2918678" y="3662081"/>
            <a:chExt cx="2251838" cy="1152293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678" y="3662081"/>
              <a:ext cx="1409746" cy="90401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29" name="图片 28" descr="1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23858" y="3843819"/>
              <a:ext cx="1244635" cy="86657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0689" y="3987123"/>
              <a:ext cx="1269827" cy="827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23" name="Picture 2" descr="http://www.szbc99.com/images/xintese/1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063" y="2517850"/>
            <a:ext cx="1438043" cy="106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 descr="10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3998" y="3066855"/>
            <a:ext cx="1252278" cy="87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组合 24"/>
          <p:cNvGrpSpPr/>
          <p:nvPr/>
        </p:nvGrpSpPr>
        <p:grpSpPr>
          <a:xfrm>
            <a:off x="7548185" y="2611482"/>
            <a:ext cx="598410" cy="1098661"/>
            <a:chOff x="7105880" y="2567331"/>
            <a:chExt cx="1266939" cy="2286001"/>
          </a:xfrm>
        </p:grpSpPr>
        <p:pic>
          <p:nvPicPr>
            <p:cNvPr id="26" name="Picture 7" descr="http://image.it168.com/n/320x240/5/5591/5591279.jp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880" y="2567331"/>
              <a:ext cx="1266939" cy="2286001"/>
            </a:xfrm>
            <a:prstGeom prst="rect">
              <a:avLst/>
            </a:prstGeom>
            <a:noFill/>
          </p:spPr>
        </p:pic>
        <p:pic>
          <p:nvPicPr>
            <p:cNvPr id="27" name="Picture 2" descr="D:\吕旺坚\项目\市场技术文档\素材\终端截图\终端截图\城市管家\总体概论.BMP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0116" y="2932495"/>
              <a:ext cx="947450" cy="15513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3" name="矩形 71"/>
          <p:cNvSpPr>
            <a:spLocks noChangeArrowheads="1"/>
          </p:cNvSpPr>
          <p:nvPr/>
        </p:nvSpPr>
        <p:spPr bwMode="auto">
          <a:xfrm>
            <a:off x="3096245" y="2013400"/>
            <a:ext cx="2137706" cy="369928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76790" tIns="38395" rIns="76790" bIns="38395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根据人流量统计结果，设置</a:t>
            </a:r>
            <a:r>
              <a:rPr lang="zh-CN" altLang="en-US" sz="800" b="1" dirty="0" smtClean="0">
                <a:solidFill>
                  <a:srgbClr val="FF0000"/>
                </a:solidFill>
                <a:latin typeface="+mn-ea"/>
                <a:ea typeface="+mn-ea"/>
              </a:rPr>
              <a:t>楼宇自控系统</a:t>
            </a:r>
            <a:r>
              <a:rPr kumimoji="0" lang="zh-CN" altLang="en-US" sz="70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自动调节不同时间段的灯光、空调、送风系统</a:t>
            </a:r>
            <a:endParaRPr kumimoji="0" lang="zh-CN" altLang="en-US" sz="700" i="0" u="none" strike="noStrike" kern="0" cap="none" spc="0" normalizeH="0" baseline="0" noProof="0" dirty="0">
              <a:ln>
                <a:noFill/>
              </a:ln>
              <a:solidFill>
                <a:srgbClr val="2D2015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矩形 71"/>
          <p:cNvSpPr>
            <a:spLocks noChangeArrowheads="1"/>
          </p:cNvSpPr>
          <p:nvPr/>
        </p:nvSpPr>
        <p:spPr bwMode="auto">
          <a:xfrm>
            <a:off x="5904557" y="2018497"/>
            <a:ext cx="2199108" cy="369928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76790" tIns="38395" rIns="76790" bIns="38395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  <a:ea typeface="+mn-ea"/>
              </a:rPr>
              <a:t>通过远程感应，</a:t>
            </a:r>
            <a:r>
              <a:rPr kumimoji="0" lang="zh-CN" altLang="en-US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</a:rPr>
              <a:t>智能灯光系统</a:t>
            </a:r>
            <a:r>
              <a:rPr lang="zh-CN" altLang="en-US" sz="700" kern="0" dirty="0" smtClean="0">
                <a:solidFill>
                  <a:srgbClr val="2D2015"/>
                </a:solidFill>
                <a:latin typeface="+mn-ea"/>
                <a:ea typeface="+mn-ea"/>
              </a:rPr>
              <a:t>实现环境亮度自动调节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  <a:ea typeface="+mn-ea"/>
              </a:rPr>
              <a:t>，为用户打造舒适环境；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rgbClr val="2D2015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35" name="矩形 71"/>
          <p:cNvSpPr>
            <a:spLocks noChangeArrowheads="1"/>
          </p:cNvSpPr>
          <p:nvPr/>
        </p:nvSpPr>
        <p:spPr bwMode="auto">
          <a:xfrm>
            <a:off x="612591" y="1998414"/>
            <a:ext cx="1907590" cy="369928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76790" tIns="38395" rIns="76790" bIns="3839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通过</a:t>
            </a:r>
            <a:r>
              <a:rPr lang="zh-CN" altLang="en-US" sz="800" b="1" dirty="0" smtClean="0">
                <a:solidFill>
                  <a:srgbClr val="FF0000"/>
                </a:solidFill>
                <a:latin typeface="+mn-ea"/>
                <a:ea typeface="+mn-ea"/>
              </a:rPr>
              <a:t>综合管理系统</a:t>
            </a:r>
            <a:r>
              <a:rPr lang="zh-CN" altLang="en-US" sz="700" kern="0" dirty="0" smtClean="0">
                <a:solidFill>
                  <a:srgbClr val="2D2015"/>
                </a:solidFill>
                <a:latin typeface="+mn-ea"/>
                <a:ea typeface="+mn-ea"/>
              </a:rPr>
              <a:t>统一展现</a:t>
            </a:r>
            <a:r>
              <a:rPr kumimoji="0" lang="zh-CN" alt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2D2015"/>
                </a:solidFill>
                <a:effectLst/>
                <a:uLnTx/>
                <a:uFillTx/>
                <a:latin typeface="+mn-ea"/>
                <a:ea typeface="+mn-ea"/>
              </a:rPr>
              <a:t>园区各子系统设备信息、运行情况、安装位置等。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rgbClr val="2D2015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41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38126" indent="-338126"/>
            <a:r>
              <a:rPr lang="zh-CN" altLang="en-US" dirty="0"/>
              <a:t>典型场景：园区管理者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23</a:t>
            </a:fld>
            <a:r>
              <a:rPr lang="en-US" altLang="zh-CN" dirty="0" smtClean="0"/>
              <a:t>/14</a:t>
            </a:r>
            <a:endParaRPr lang="zh-CN" altLang="en-US" dirty="0"/>
          </a:p>
        </p:txBody>
      </p:sp>
      <p:sp>
        <p:nvSpPr>
          <p:cNvPr id="3" name="AutoShape 17" descr="data:image/jpeg;base64,/9j/4AAQSkZJRgABAQAAAQABAAD/2wCEAAkGBwgHBgkIBwgKCgkLDRYPDQwMDRsUFRAWIB0iIiAdHx8kKDQsJCYxJx8fLT0tMTU3Ojo6Iys/RD84QzQ5OjcBCgoKDQwNGg8PGjclHyU3Nzc3Nzc3Nzc3Nzc3Nzc3Nzc3Nzc3Nzc3Nzc3Nzc3Nzc3Nzc3Nzc3Nzc3Nzc3Nzc3N//AABEIADgAlwMBEQACEQEDEQH/xAAcAAACAgMBAQAAAAAAAAAAAAAGBwUIAgMEAAH/xABMEAABAwIDAwUJCgsJAQAAAAABAgMEBREABhIHITETFEFRYRc2VXFyk6GxsggWIjI0c3SBkdEVQmJjdYKSlKKz4iMkMzdDUlNU0zX/xAAaAQEBAQEBAQEAAAAAAAAAAAAABAUDBgIB/8QALBEAAgEDAQYFBQEBAAAAAAAAAAECAwQREgUVMTNBURMUIVJxYoGh0eEyIv/aAAwDAQACEQMRAD8Aaub8xtZYprc5+Ot9K3g1pQoAgkE33+LHe3oOvPSng5VqqpR1MEO7BA8EyfOJxZuufuRN5+HZnu7BA8EyfOJw3XP3Iefh2ZONZ8juZRfzEILwZZeDRZ1jUblIvfh+Njg7OSrKlk7K4i6fiY9CD7r8HwTJ84nHfdk/cjj5+HZnu7BA8EyfOJw3XP3Iefh2ZN5Vz7HzJKksMQXmCwwXiVrBvYgW3ePHC4s5UUm3xO1G5jVbSRAjbDEIBFGf8+n7sUbrl7jh5+HY93YYvgZ/z6fuw3XL3Dz8OwT5Lzg1msSy1CXG5sUX1rCtWq/V5OJbm2dDGXnJRQrqtnC4BPiU7g3n3NrOTKKipyIjklCn0s6G1BJBIJvv8nAHJs8z3HzwzNdiwXYoiKQk8osK1agerxYAL8AYuLQ2hS3FJQhIJUpRsAB0nAEdXa9TKBS11OqS0MxE2svjqJ4BIHEnswBG5EzlCzrTH50FlxhLMhTKm3SNVrAgm3WD68Abc05wpOVXqeisuqZROcU2hwC4RYAkq6bbwLi/EYAnI0hmUw2/GdbeZcSFIcbUFJUD0gjiMADm0LL0zMtEahU9bCHUyEukvqKU2CVDoB37xiq0rxo1NUuxPc0nVhpQuVbJswJSVKl0oJG8kvObv4MaW8qXZ/j9kPkKndAGQAogKChfcRwPbjQImvUamV6BNrWyp6nxuSbdlSuUaU8opSUpWm53An8U9GMivWjTvFJ9EalGm522ldQRzPkeq5ZgtzKg9DW046GgGHFKNyCelI3bji2heU60tMUyOtaypR1NkXl2iSsw1NFPgrZQ8pKlAvKITYeIH1Y7Vq0aMNcjnSpOrLSho5FyTVMsy58qoPQ1tuxFNpDDilG9wd90jduxk3d3Cuko54mlbW8qTbYmk7kA9mNsyXxD1rZRmB1pDiZVM0rSFC7znT+pjPe0qKeMP8fst8hU7oONm+UqjlYVAVF2K5zgt6ObrUq2nVe90jrGIL25hX06ehZa0JUc56kK/tzysw840uHV9Taik2Zb4g2/5MQlQE7VtptDzhllum0uPPbfTKQ8TIbQlOkJUOhR37xgCP2P7QKRkqLU2qszNcVKW2pHNm0qACQq97qHXgBhnbxlS3yOseYb/wDTAGW3JVWmZEZnUiQ43TyUrmshNlLbUBpJI6ASLjpv2YAGshVE512XVrKUw8pOgRtUQqO9SB8Jv9lSQnxFIwBFe52rComapdKWv+ynRypKfziN4/hK/RgDL3RlT5zmmDTkkFMKLqPYtw3PoSnADj2a0s0bItGhKSUrEYOOJPEKX8Mj7VYAJsACW06sfgnKckIVZ+X/AHdu3H4Xxj+zq9GK7Kl4lZdl6k91U0U2ImDFdnTY8SOLvPuJbR4ybDHoJyUIuT6GLCLlJRRZmlwWqZTY0GOLNR2ktp7QBa+PLTm5ycn1PQRiopJATtq714v01PsLxfs3mv4/RJfcv7gRsj79WPmXPVi7aHIfySWPNHlK+SveQr1YwY8Ua74FWB/hjycesPPdSy0Kt0lMNgGqQQQ2kEGQjq8ePLypVMv/AJZvqcccTvizIsxBXEksvpSbFTTgUAerdj4lFx4o+k0+BTyLTF1rNqaW04ltcuaWUrULhJUq1zj5P0J897LZ2TKKipyqlGkoU+lnQ2hQNyCb7/JwBy7PtncvPEea9EnsRRFWlKg6gnVqBPR4sAQWb6A7lfMUujSH0PuRtGpxsEA6kJV0+VgC2bEFiqZTap8tOpiTAS04PyVIAOAK8bLI1Woe1dqnx2HHnGHnY0xKBYckLhSjfgAdKu2wHTgCVydkuu0/ac5OhQCzS6ZUXQuS8dDfI3UDpJ+MdB6PrtgAbCVbRNqirAqYnzrniCI6PV/Zp+3AFrEgJACQABwAwB9wAktsNX57mJuntqu1BbsofnFbz6NI+3G5s2lpp631Mm+qZnp7GWxyj88r7tSdTdqCj4BPS4u4H2DV9ox+bSq6aagup+2NPMtT6DrxiGqL/bV3rRvpqfYXjR2Zzn8foivuX9wH2Sd+sb5l32cXbQ5D+SSx5o85XyV7yFerGDHijXfAqyj4qfFj1h518TdzWR/13fNnHzrj3PrRLsOLYq2tugTw4hSDzw7lC34icYu0mnUWOxq2KapvPcRmTf8ANCl/pVP8zGcWDm90R3hsfpBv2F4Ahvc0/wDzq788z6lYAXu2v/M2teNn+S3gA42u5ormX2ctN0apPw0PU8KcS2RZRGmxwAr4udcyQ5kuZFqz7UmYUqkOpCQp0gWFzbowBtmZ+zZOiPRJddluR30FtxsqFlJIsQd3AjAEVRa1UqFLVLpEtcWQpBQXG7X0m1x6BgCxGwmu1Sv5eqEisTXZbzczQhbp3hOhJt6cAMGpzWadTpM2QbNR2lOK8QF8fUIOclFcWfkpKKbZWadKdnTJEyQbuvuKdWe0m59ePUwioxUV0PPzk5SbH3s3o34GypFbcRpkSP7w9u33VwH1J0j6seevKviVm1wXobVtT8OmkFGJTuL/AG1d60b6an2F40dmc5/H6Ir7l/cB9knfrG+Zd9nF20OQ/kkseaPOV8le8hXqxgx4o13wKsD/AA/1cesPPdS0sH5FH+aT6seUl/pnoVwN+Pk/SmVYROouZpiTy0SbGlLIUklKkKCrgg+kHAGNSzHW6rHEep1efMZCtYbkSFrSFddieO84Awpddq9HQ4ilVOZCS4QViO+psKI4Xsd/HAHNPmyqjKXKnyHpMhy2t15ZWpVhYXJ7ABgC3seh0irUimOVWlwZqm4rYQqTHQ4UjSOGobsAIbMWacvt7SY7lJoNMfocRXNlsNQ2ymUDuUsDTvINtPkjrOAHXWsuZVpVFm1L3p0p/mrC3uSRAa1L0i9vi4AUOx+r0Kq5lnU3MVFpDi6i4XYeqE3paWBvaTu3JIAsOtPWcAP6mUqnUlpTNKgRYTS1alIjMpbBPC5AHHAATtmqxiUKPTWzZc5y6/m0WJ9JT6caOzaWqo5voRX1TTDT3E2wtLb7bjjaXUJWFKbVwWAeB7DjbkspoyovDyMLuvVXwbC+1f34zN2Q9zLt4P2hzs+zRJzTBlSJcdlksuhsBq9juv04gu7dUJJJ5LLes6sW2iL2096sf6aj2F47bN5z+DnfcoBtkvfrG+ad9nF+0OQ/kjseaPOV8le8hXqxgx4mu+BVlO9AHZj1h518Ris7Wqo0yhsU2GQhISDqV0fXjMezIN51MvV/LsGezzOEvNZniXGZY5tyenkid+rVxv5OIry1jQ04eclVtcOtnK4BW/BiSFa5EVl1QFruNhRt9eIioV/ugYMSNkdlceKw0vn7Y1NthJtpX1YAiPc4Q40mn1wyY7LpDzVuUQFW3K68AOP8FU3wfE8yn7sAKzb1m2pUOHGoVNaVHYnskuSkm10g2Laerda56iAOnAAhsNyQ5WKyivz2SKdBXqZ1Dc+8OFuxPE9th14AsaoApIIuDxB6cAVZ2pZOkZLzMX4Icbp0lzloTyDbkje5RccCk8Oy3bgB2bIM21DNuWlP1Ri0iK7yCpKdyZBABvboNiL9HV1ACZzllKJmuI02+8uO+wSWnkC9r8QR0jcOrhim2uZUJNr1TONehGssMDe44PDx/c/68W70+j8/wk3evce7jg8PH9z/AK8N6fR+f4N3r3BfkjKvvUhyY/Pedcu6HNXJaNO61uJxFdXHjyUsYKqFHwY4zk3Z0y376aW3B53zXQ8HdfJa72BFrXHXj8tq/gT1Yyftal4sdOSCyns597lbaqQqvONCFJ5Pm2i9xbjqOO9xfeNDRpx9zlRtFSlqyHZAIIIuDxBxAViznbIIrspxcKrOR2FG6Wlx+UKOzVqFxjUhtOSWJRyyCVhFvKZo7jg8PH9z/rx9b0+j8/w+d3r3BTkbJvvTM0ifzvnWj/R0adOr8o3+NiS6uvMY9MYKLe3VHPrnIV4kKQW2jZROdaC3S0zhD0yEvcoWuUvYKFrXH+7AHFsyyGrIsaeyqpCdztaFXDHJ6dII/wBxvxwAbYAG87ZMp2co0KPU1OJRFkB67e5ShYgov0A7r26sATsCHGp8NmHBYQxHZSENttiwSMAb8ARuYaHT8xUp6mVVgOx3fqUk9CknoI68AacpZei5WoEakQ1KW2xqJcUPhLUSSSftwB//2Q=="/>
          <p:cNvSpPr>
            <a:spLocks noChangeAspect="1" noChangeArrowheads="1"/>
          </p:cNvSpPr>
          <p:nvPr/>
        </p:nvSpPr>
        <p:spPr bwMode="auto">
          <a:xfrm>
            <a:off x="0" y="-282695"/>
            <a:ext cx="708091" cy="2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625" tIns="33812" rIns="67625" bIns="33812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17126" y="2865730"/>
            <a:ext cx="1568920" cy="500125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105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2.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通过</a:t>
            </a:r>
            <a:r>
              <a:rPr lang="zh-CN" altLang="en-US" sz="9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移动</a:t>
            </a:r>
            <a:r>
              <a:rPr lang="en-US" altLang="zh-CN" sz="9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OA</a:t>
            </a:r>
            <a:r>
              <a:rPr lang="zh-CN" altLang="en-US" sz="9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系统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，可使用移动智能终端实现所有电子流的实时查看和审批；</a:t>
            </a:r>
            <a:endParaRPr lang="zh-CN" altLang="en-US" sz="800" dirty="0"/>
          </a:p>
        </p:txBody>
      </p:sp>
      <p:sp>
        <p:nvSpPr>
          <p:cNvPr id="10" name="矩形 9"/>
          <p:cNvSpPr/>
          <p:nvPr/>
        </p:nvSpPr>
        <p:spPr>
          <a:xfrm>
            <a:off x="4680421" y="2866429"/>
            <a:ext cx="1656185" cy="377014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105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3.</a:t>
            </a:r>
            <a:r>
              <a:rPr lang="en-US" altLang="zh-CN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领导通过</a:t>
            </a:r>
            <a:r>
              <a:rPr lang="zh-CN" altLang="en-US" sz="9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电子沙盘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，可对监控数据进行查看、统计等操作。</a:t>
            </a:r>
            <a:endParaRPr lang="zh-CN" altLang="en-US" sz="800" dirty="0"/>
          </a:p>
        </p:txBody>
      </p:sp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0029" y="1454467"/>
            <a:ext cx="416576" cy="331143"/>
          </a:xfrm>
          <a:prstGeom prst="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图片 13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0029" y="1836204"/>
            <a:ext cx="416576" cy="330860"/>
          </a:xfrm>
          <a:prstGeom prst="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0029" y="2217658"/>
            <a:ext cx="416576" cy="360748"/>
          </a:xfrm>
          <a:prstGeom prst="rect">
            <a:avLst/>
          </a:prstGeom>
          <a:solidFill>
            <a:schemeClr val="bg2">
              <a:lumMod val="20000"/>
              <a:lumOff val="80000"/>
              <a:alpha val="68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图片 15" descr="02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349138" y="1278066"/>
            <a:ext cx="1827227" cy="1507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组合 51"/>
          <p:cNvGrpSpPr/>
          <p:nvPr/>
        </p:nvGrpSpPr>
        <p:grpSpPr>
          <a:xfrm>
            <a:off x="4572000" y="1333609"/>
            <a:ext cx="1440160" cy="1396519"/>
            <a:chOff x="323528" y="771550"/>
            <a:chExt cx="8136904" cy="3736083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771550"/>
              <a:ext cx="8136904" cy="37360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1104900" cy="514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椭圆 19"/>
            <p:cNvSpPr/>
            <p:nvPr/>
          </p:nvSpPr>
          <p:spPr bwMode="auto">
            <a:xfrm>
              <a:off x="3059832" y="1347614"/>
              <a:ext cx="144016" cy="144016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375" tIns="45687" rIns="91375" bIns="45687" numCol="1" rtlCol="0" anchor="t" anchorCtr="0" compatLnSpc="1">
              <a:prstTxWarp prst="textNoShape">
                <a:avLst/>
              </a:prstTxWarp>
            </a:bodyPr>
            <a:lstStyle/>
            <a:p>
              <a:pPr marL="299996" indent="-299996" defTabSz="80157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</a:pPr>
              <a:endParaRPr lang="zh-CN" altLang="en-US" sz="1100" dirty="0" smtClean="0">
                <a:latin typeface="FrutigerNext LT Regular" pitchFamily="34" charset="0"/>
                <a:ea typeface="华文细黑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 flipH="1">
              <a:off x="3166513" y="1500014"/>
              <a:ext cx="109343" cy="6362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375" tIns="45687" rIns="91375" bIns="45687" numCol="1" rtlCol="0" anchor="t" anchorCtr="0" compatLnSpc="1">
              <a:prstTxWarp prst="textNoShape">
                <a:avLst/>
              </a:prstTxWarp>
            </a:bodyPr>
            <a:lstStyle/>
            <a:p>
              <a:pPr marL="299996" indent="-299996" defTabSz="801574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  <a:buSzPct val="60000"/>
                <a:buFont typeface="Wingdings" pitchFamily="2" charset="2"/>
                <a:buChar char="l"/>
              </a:pPr>
              <a:endParaRPr lang="zh-CN" altLang="en-US" sz="1100" dirty="0" smtClean="0">
                <a:latin typeface="FrutigerNext LT Regular" pitchFamily="34" charset="0"/>
                <a:ea typeface="华文细黑" pitchFamily="2" charset="-122"/>
              </a:endParaRPr>
            </a:p>
          </p:txBody>
        </p:sp>
        <p:pic>
          <p:nvPicPr>
            <p:cNvPr id="22" name="Picture 28" descr="20087215435215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560291"/>
              <a:ext cx="216024" cy="1473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1131590"/>
              <a:ext cx="1600200" cy="304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131590"/>
              <a:ext cx="456503" cy="2880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851670"/>
              <a:ext cx="1009650" cy="6000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3651870"/>
              <a:ext cx="1390650" cy="3524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8" descr="http://t2.baidu.com/it/u=449415466,794390151&amp;fm=21&amp;gp=0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939902"/>
              <a:ext cx="216024" cy="1620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139702"/>
              <a:ext cx="1209675" cy="5429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8" descr="http://t2.baidu.com/it/u=449415466,794390151&amp;fm=21&amp;gp=0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92" y="2715766"/>
              <a:ext cx="216024" cy="1620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" name="矩形 29"/>
          <p:cNvSpPr/>
          <p:nvPr/>
        </p:nvSpPr>
        <p:spPr>
          <a:xfrm>
            <a:off x="483020" y="2866429"/>
            <a:ext cx="1533105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05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1.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管理者通过园区</a:t>
            </a:r>
            <a:r>
              <a:rPr lang="zh-CN" altLang="en-US" sz="10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监控系统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可随时随地查看园区各个监控系统图像及接收报警信息；</a:t>
            </a:r>
            <a:endParaRPr lang="zh-CN" altLang="en-US" sz="800" dirty="0"/>
          </a:p>
        </p:txBody>
      </p:sp>
      <p:pic>
        <p:nvPicPr>
          <p:cNvPr id="31" name="Picture 2" descr="http://www.szbc99.com/images/xintese/12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28357" y="1317497"/>
            <a:ext cx="1487768" cy="142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矩形 31"/>
          <p:cNvSpPr/>
          <p:nvPr/>
        </p:nvSpPr>
        <p:spPr>
          <a:xfrm>
            <a:off x="6820113" y="2862805"/>
            <a:ext cx="1441881" cy="500125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altLang="zh-CN" sz="105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4.</a:t>
            </a:r>
            <a:r>
              <a:rPr lang="en-US" altLang="zh-CN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领导通过</a:t>
            </a:r>
            <a:r>
              <a:rPr lang="zh-CN" altLang="en-US" sz="800" b="1" dirty="0" smtClean="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智能终端</a:t>
            </a:r>
            <a:r>
              <a:rPr lang="zh-CN" altLang="en-US" sz="800" dirty="0" smtClean="0">
                <a:solidFill>
                  <a:srgbClr val="000000"/>
                </a:solidFill>
                <a:latin typeface="华文细黑" pitchFamily="2" charset="-122"/>
                <a:ea typeface="华文细黑" pitchFamily="2" charset="-122"/>
              </a:rPr>
              <a:t>，实时查看园区的运营数据、统计报告等。</a:t>
            </a:r>
            <a:endParaRPr lang="zh-CN" altLang="en-US" sz="800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113" y="1492081"/>
            <a:ext cx="1441881" cy="10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9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/>
              <a:t>方案概述</a:t>
            </a:r>
            <a:endParaRPr lang="zh-CN" altLang="en-US" sz="2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z="600" smtClean="0"/>
              <a:pPr/>
              <a:t>3</a:t>
            </a:fld>
            <a:r>
              <a:rPr lang="en-US" altLang="zh-CN" sz="600" smtClean="0"/>
              <a:t>/X</a:t>
            </a:r>
            <a:endParaRPr lang="zh-CN" altLang="en-US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431070" y="2773391"/>
            <a:ext cx="4654347" cy="462868"/>
          </a:xfrm>
          <a:prstGeom prst="rect">
            <a:avLst/>
          </a:prstGeom>
          <a:solidFill>
            <a:srgbClr val="0070C0"/>
          </a:solidFill>
        </p:spPr>
        <p:txBody>
          <a:bodyPr wrap="square" lIns="26624" tIns="33812" rIns="26624" bIns="33812" rtlCol="0" anchor="b" anchorCtr="1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1200" dirty="0">
                <a:solidFill>
                  <a:schemeClr val="bg1"/>
                </a:solidFill>
              </a:rPr>
              <a:t>智        慧        园        区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791" y="810245"/>
            <a:ext cx="7841714" cy="6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7625" tIns="33812" rIns="67625" bIns="33812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buClr>
                <a:srgbClr val="D20000"/>
              </a:buClr>
              <a:defRPr sz="16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indent="338126"/>
            <a:r>
              <a:rPr lang="zh-CN" altLang="en-US" sz="1100" b="0" dirty="0"/>
              <a:t>面向企业园区、工业园区、产业园区、物流园区等多种类型园区</a:t>
            </a:r>
            <a:r>
              <a:rPr lang="zh-CN" altLang="en-US" sz="1100" b="0" dirty="0" smtClean="0"/>
              <a:t>，以物</a:t>
            </a:r>
            <a:r>
              <a:rPr lang="zh-CN" altLang="en-US" sz="1100" b="0" dirty="0"/>
              <a:t>联网</a:t>
            </a:r>
            <a:r>
              <a:rPr lang="zh-CN" altLang="en-US" sz="1100" b="0" dirty="0" smtClean="0"/>
              <a:t>、云计算、大数据等</a:t>
            </a:r>
            <a:r>
              <a:rPr lang="zh-CN" altLang="en-US" sz="1100" b="0" dirty="0"/>
              <a:t>新一代</a:t>
            </a:r>
            <a:r>
              <a:rPr lang="zh-CN" altLang="en-US" sz="1100" b="0" dirty="0" smtClean="0"/>
              <a:t>信息技术为支撑，提供包括基础设施设备管理、</a:t>
            </a:r>
            <a:r>
              <a:rPr lang="en-US" altLang="zh-CN" sz="1100" b="0" dirty="0" smtClean="0"/>
              <a:t>IT</a:t>
            </a:r>
            <a:r>
              <a:rPr lang="zh-CN" altLang="en-US" sz="1100" b="0" dirty="0" smtClean="0"/>
              <a:t>配套、服务管理等的完整解决方案，创建</a:t>
            </a:r>
            <a:r>
              <a:rPr lang="zh-CN" altLang="en-US" sz="1100" b="0" dirty="0"/>
              <a:t>智能、安全</a:t>
            </a:r>
            <a:r>
              <a:rPr lang="zh-CN" altLang="en-US" sz="1100" b="0" dirty="0" smtClean="0"/>
              <a:t>、连接、节能的可持续发展园区。</a:t>
            </a:r>
            <a:endParaRPr lang="en-US" altLang="zh-CN" sz="11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6236227" y="1782376"/>
            <a:ext cx="2036277" cy="277721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600" b="1">
                <a:latin typeface="+mn-ea"/>
                <a:ea typeface="微软雅黑" pitchFamily="34" charset="-122"/>
              </a:defRPr>
            </a:lvl1pPr>
          </a:lstStyle>
          <a:p>
            <a:r>
              <a:rPr lang="zh-CN" altLang="en-US" sz="1100" b="0" dirty="0" smtClean="0"/>
              <a:t>智慧企业园</a:t>
            </a:r>
            <a:endParaRPr lang="zh-CN" altLang="en-US" sz="11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6236227" y="2549028"/>
            <a:ext cx="2036277" cy="277721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600" b="0">
                <a:latin typeface="+mn-ea"/>
                <a:ea typeface="微软雅黑" pitchFamily="34" charset="-122"/>
              </a:defRPr>
            </a:lvl1pPr>
          </a:lstStyle>
          <a:p>
            <a:r>
              <a:rPr lang="zh-CN" altLang="en-US" sz="1100" dirty="0"/>
              <a:t>智慧产业园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6227" y="2165702"/>
            <a:ext cx="2036277" cy="277721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600" b="0">
                <a:latin typeface="+mn-ea"/>
                <a:ea typeface="微软雅黑" pitchFamily="34" charset="-122"/>
              </a:defRPr>
            </a:lvl1pPr>
          </a:lstStyle>
          <a:p>
            <a:r>
              <a:rPr lang="zh-CN" altLang="en-US" sz="1100" dirty="0"/>
              <a:t>智慧工业园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6227" y="3699006"/>
            <a:ext cx="2036277" cy="277721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600" b="0">
                <a:latin typeface="+mn-ea"/>
                <a:ea typeface="微软雅黑" pitchFamily="34" charset="-122"/>
              </a:defRPr>
            </a:lvl1pPr>
          </a:lstStyle>
          <a:p>
            <a:r>
              <a:rPr lang="zh-CN" altLang="en-US" sz="1100" dirty="0"/>
              <a:t>智慧创意园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6227" y="2932354"/>
            <a:ext cx="2036277" cy="277721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600" b="0">
                <a:latin typeface="+mn-ea"/>
                <a:ea typeface="微软雅黑" pitchFamily="34" charset="-122"/>
              </a:defRPr>
            </a:lvl1pPr>
          </a:lstStyle>
          <a:p>
            <a:r>
              <a:rPr lang="zh-CN" altLang="en-US" sz="1100" dirty="0"/>
              <a:t>智慧商业园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6227" y="3315680"/>
            <a:ext cx="2036277" cy="277721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600" b="0">
                <a:latin typeface="+mn-ea"/>
                <a:ea typeface="微软雅黑" pitchFamily="34" charset="-122"/>
              </a:defRPr>
            </a:lvl1pPr>
          </a:lstStyle>
          <a:p>
            <a:r>
              <a:rPr lang="zh-CN" altLang="en-US" sz="1100" dirty="0"/>
              <a:t>智慧科技园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6227" y="4082332"/>
            <a:ext cx="2036277" cy="277721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600" b="0">
                <a:latin typeface="+mn-ea"/>
                <a:ea typeface="微软雅黑" pitchFamily="34" charset="-122"/>
              </a:defRPr>
            </a:lvl1pPr>
          </a:lstStyle>
          <a:p>
            <a:r>
              <a:rPr lang="zh-CN" altLang="en-US" sz="1100" dirty="0"/>
              <a:t>智慧物流园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645221" y="1921236"/>
            <a:ext cx="0" cy="22999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085137" y="3071214"/>
            <a:ext cx="55270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6" idx="1"/>
          </p:cNvCxnSpPr>
          <p:nvPr/>
        </p:nvCxnSpPr>
        <p:spPr>
          <a:xfrm flipH="1">
            <a:off x="5637841" y="1921236"/>
            <a:ext cx="59838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5637841" y="2304562"/>
            <a:ext cx="59838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5637841" y="2687888"/>
            <a:ext cx="59838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637841" y="3071214"/>
            <a:ext cx="59838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5637841" y="3454540"/>
            <a:ext cx="59838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637841" y="3837866"/>
            <a:ext cx="59838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5637841" y="4221192"/>
            <a:ext cx="59838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上箭头 19"/>
          <p:cNvSpPr/>
          <p:nvPr/>
        </p:nvSpPr>
        <p:spPr>
          <a:xfrm>
            <a:off x="683112" y="3260070"/>
            <a:ext cx="640044" cy="438936"/>
          </a:xfrm>
          <a:prstGeom prst="upArrow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" dirty="0">
                <a:solidFill>
                  <a:schemeClr val="tx1"/>
                </a:solidFill>
              </a:rPr>
              <a:t>物联网</a:t>
            </a:r>
          </a:p>
        </p:txBody>
      </p:sp>
      <p:sp>
        <p:nvSpPr>
          <p:cNvPr id="32" name="上箭头 31"/>
          <p:cNvSpPr/>
          <p:nvPr/>
        </p:nvSpPr>
        <p:spPr>
          <a:xfrm>
            <a:off x="2437942" y="3260070"/>
            <a:ext cx="640044" cy="438936"/>
          </a:xfrm>
          <a:prstGeom prst="upArrow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" dirty="0">
                <a:solidFill>
                  <a:schemeClr val="tx1"/>
                </a:solidFill>
              </a:rPr>
              <a:t>云计算</a:t>
            </a:r>
          </a:p>
        </p:txBody>
      </p:sp>
      <p:sp>
        <p:nvSpPr>
          <p:cNvPr id="33" name="上箭头 32"/>
          <p:cNvSpPr/>
          <p:nvPr/>
        </p:nvSpPr>
        <p:spPr>
          <a:xfrm>
            <a:off x="4193331" y="3260070"/>
            <a:ext cx="640044" cy="438936"/>
          </a:xfrm>
          <a:prstGeom prst="upArrow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600" dirty="0">
                <a:solidFill>
                  <a:schemeClr val="tx1"/>
                </a:solidFill>
              </a:rPr>
              <a:t>大数据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092" y="1782376"/>
            <a:ext cx="1454483" cy="107237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50">
                <a:latin typeface="+mn-ea"/>
              </a:defRPr>
            </a:lvl1pPr>
          </a:lstStyle>
          <a:p>
            <a:r>
              <a:rPr lang="zh-CN" altLang="en-US" dirty="0"/>
              <a:t>提高管理水平</a:t>
            </a:r>
          </a:p>
          <a:p>
            <a:r>
              <a:rPr lang="zh-CN" altLang="en-US" dirty="0"/>
              <a:t>丰富服务内涵</a:t>
            </a:r>
          </a:p>
          <a:p>
            <a:r>
              <a:rPr lang="zh-CN" altLang="en-US" dirty="0"/>
              <a:t>提升品牌价值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90353" y="1782376"/>
            <a:ext cx="1454483" cy="107237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latin typeface="+mn-ea"/>
              </a:defRPr>
            </a:lvl1pPr>
          </a:lstStyle>
          <a:p>
            <a:r>
              <a:rPr lang="zh-CN" altLang="en-US" sz="1050" dirty="0" smtClean="0"/>
              <a:t>轻松</a:t>
            </a:r>
            <a:r>
              <a:rPr lang="zh-CN" altLang="en-US" sz="1050" dirty="0"/>
              <a:t>的工作环境</a:t>
            </a:r>
          </a:p>
          <a:p>
            <a:r>
              <a:rPr lang="zh-CN" altLang="en-US" sz="1050" dirty="0"/>
              <a:t>方便的生活环境</a:t>
            </a:r>
          </a:p>
          <a:p>
            <a:r>
              <a:rPr lang="zh-CN" altLang="en-US" sz="1050" dirty="0"/>
              <a:t>提升工作效率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30723" y="1782376"/>
            <a:ext cx="1454483" cy="107237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latin typeface="+mn-ea"/>
              </a:defRPr>
            </a:lvl1pPr>
          </a:lstStyle>
          <a:p>
            <a:r>
              <a:rPr lang="zh-CN" altLang="en-US" sz="1050" dirty="0"/>
              <a:t>降低运营成本</a:t>
            </a:r>
          </a:p>
          <a:p>
            <a:r>
              <a:rPr lang="zh-CN" altLang="en-US" sz="1050" dirty="0"/>
              <a:t>专注核心业务</a:t>
            </a:r>
          </a:p>
          <a:p>
            <a:r>
              <a:rPr lang="zh-CN" altLang="en-US" sz="1050" dirty="0"/>
              <a:t>提升创新能力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9272" y="1643531"/>
            <a:ext cx="1338125" cy="277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7625" tIns="33812" rIns="67625" bIns="33812" rtlCol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600" b="1">
                <a:latin typeface="+mn-ea"/>
                <a:ea typeface="微软雅黑" pitchFamily="34" charset="-122"/>
              </a:defRPr>
            </a:lvl1pPr>
          </a:lstStyle>
          <a:p>
            <a:r>
              <a:rPr lang="zh-CN" altLang="en-US" sz="1100" b="0" dirty="0"/>
              <a:t>园</a:t>
            </a:r>
            <a:r>
              <a:rPr lang="zh-CN" altLang="en-US" sz="1100" b="0" dirty="0" smtClean="0"/>
              <a:t>区管理者</a:t>
            </a:r>
            <a:endParaRPr lang="zh-CN" altLang="en-US" sz="1100" b="0" dirty="0"/>
          </a:p>
        </p:txBody>
      </p:sp>
      <p:sp>
        <p:nvSpPr>
          <p:cNvPr id="38" name="TextBox 37"/>
          <p:cNvSpPr txBox="1"/>
          <p:nvPr/>
        </p:nvSpPr>
        <p:spPr>
          <a:xfrm>
            <a:off x="2088902" y="1643531"/>
            <a:ext cx="1338125" cy="277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7625" tIns="33812" rIns="67625" bIns="33812" rtlCol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600" b="1">
                <a:latin typeface="+mn-ea"/>
                <a:ea typeface="微软雅黑" pitchFamily="34" charset="-122"/>
              </a:defRPr>
            </a:lvl1pPr>
          </a:lstStyle>
          <a:p>
            <a:r>
              <a:rPr lang="zh-CN" altLang="en-US" sz="1100" b="0" dirty="0" smtClean="0"/>
              <a:t>园区企业</a:t>
            </a:r>
            <a:endParaRPr lang="zh-CN" altLang="en-US" sz="11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3648532" y="1643531"/>
            <a:ext cx="1338125" cy="277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7625" tIns="33812" rIns="67625" bIns="33812" rtlCol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600" b="0">
                <a:latin typeface="+mn-ea"/>
                <a:ea typeface="微软雅黑" pitchFamily="34" charset="-122"/>
              </a:defRPr>
            </a:lvl1pPr>
          </a:lstStyle>
          <a:p>
            <a:r>
              <a:rPr lang="zh-CN" altLang="en-US" sz="1100" dirty="0"/>
              <a:t>园区员工</a:t>
            </a:r>
          </a:p>
        </p:txBody>
      </p:sp>
      <p:pic>
        <p:nvPicPr>
          <p:cNvPr id="42" name="Picture 4" descr="E:\智慧园区\PIC\2531170_170756110000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6180" y="3716332"/>
            <a:ext cx="1144128" cy="7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:\智慧社区业务系统\物联网\PIC\iot2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070" y="3716332"/>
            <a:ext cx="1144129" cy="7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E:\智慧社区业务系统\物联网\PIC\eac3ab888b2f687f990424785dab7a0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1289" y="3716332"/>
            <a:ext cx="1144128" cy="7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1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直接连接符 115"/>
          <p:cNvCxnSpPr/>
          <p:nvPr/>
        </p:nvCxnSpPr>
        <p:spPr>
          <a:xfrm flipV="1">
            <a:off x="3885607" y="2527015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flipV="1">
            <a:off x="6248257" y="2527015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/>
              <a:t>智慧</a:t>
            </a:r>
            <a:r>
              <a:rPr lang="zh-CN" altLang="en-US" sz="2000" dirty="0" smtClean="0"/>
              <a:t>园区整体架构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z="600" smtClean="0"/>
              <a:pPr/>
              <a:t>4</a:t>
            </a:fld>
            <a:endParaRPr lang="zh-CN" altLang="en-US" sz="600" dirty="0"/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7080369" y="3872627"/>
            <a:ext cx="521243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多媒体终端</a:t>
            </a:r>
            <a:endParaRPr lang="en-US" altLang="zh-CN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7" name="Text Box 61"/>
          <p:cNvSpPr txBox="1">
            <a:spLocks noChangeArrowheads="1"/>
          </p:cNvSpPr>
          <p:nvPr/>
        </p:nvSpPr>
        <p:spPr bwMode="auto">
          <a:xfrm>
            <a:off x="2169666" y="3872627"/>
            <a:ext cx="444300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门禁终端</a:t>
            </a:r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1499285" y="3872627"/>
            <a:ext cx="444300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桌面终端</a:t>
            </a: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5661669" y="3872626"/>
            <a:ext cx="477962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平板</a:t>
            </a: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/</a:t>
            </a: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手机</a:t>
            </a:r>
          </a:p>
        </p:txBody>
      </p:sp>
      <p:pic>
        <p:nvPicPr>
          <p:cNvPr id="21" name="Picture 2" descr="E:\友商资料\潮流\照片\最新EchoLife ET系列照片\ET83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8752">
            <a:off x="7040889" y="3285127"/>
            <a:ext cx="574649" cy="483775"/>
          </a:xfrm>
          <a:prstGeom prst="rect">
            <a:avLst/>
          </a:prstGeom>
          <a:noFill/>
        </p:spPr>
      </p:pic>
      <p:sp>
        <p:nvSpPr>
          <p:cNvPr id="29" name="矩形 28"/>
          <p:cNvSpPr/>
          <p:nvPr/>
        </p:nvSpPr>
        <p:spPr>
          <a:xfrm>
            <a:off x="528260" y="3416405"/>
            <a:ext cx="847438" cy="222173"/>
          </a:xfrm>
          <a:prstGeom prst="rect">
            <a:avLst/>
          </a:prstGeom>
        </p:spPr>
        <p:txBody>
          <a:bodyPr wrap="square" lIns="67625" tIns="33812" rIns="67625" bIns="33812">
            <a:spAutoFit/>
          </a:bodyPr>
          <a:lstStyle/>
          <a:p>
            <a:r>
              <a:rPr lang="zh-CN" altLang="en-US" sz="1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终端层</a:t>
            </a:r>
          </a:p>
        </p:txBody>
      </p:sp>
      <p:sp>
        <p:nvSpPr>
          <p:cNvPr id="37" name="矩形 36"/>
          <p:cNvSpPr/>
          <p:nvPr/>
        </p:nvSpPr>
        <p:spPr>
          <a:xfrm>
            <a:off x="528259" y="2360186"/>
            <a:ext cx="843283" cy="222173"/>
          </a:xfrm>
          <a:prstGeom prst="rect">
            <a:avLst/>
          </a:prstGeom>
        </p:spPr>
        <p:txBody>
          <a:bodyPr wrap="square" lIns="67625" tIns="33812" rIns="67625" bIns="33812">
            <a:spAutoFit/>
          </a:bodyPr>
          <a:lstStyle/>
          <a:p>
            <a:r>
              <a:rPr lang="zh-CN" altLang="en-US" sz="1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网络层</a:t>
            </a:r>
          </a:p>
        </p:txBody>
      </p:sp>
      <p:sp>
        <p:nvSpPr>
          <p:cNvPr id="42" name="矩形 41"/>
          <p:cNvSpPr/>
          <p:nvPr/>
        </p:nvSpPr>
        <p:spPr>
          <a:xfrm>
            <a:off x="502779" y="1200177"/>
            <a:ext cx="571497" cy="222173"/>
          </a:xfrm>
          <a:prstGeom prst="rect">
            <a:avLst/>
          </a:prstGeom>
        </p:spPr>
        <p:txBody>
          <a:bodyPr wrap="square" lIns="67625" tIns="33812" rIns="67625" bIns="33812">
            <a:spAutoFit/>
          </a:bodyPr>
          <a:lstStyle/>
          <a:p>
            <a:r>
              <a:rPr lang="zh-CN" altLang="en-US" sz="10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业务层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375383" y="3003699"/>
            <a:ext cx="756331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75383" y="2060897"/>
            <a:ext cx="756331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59"/>
          <p:cNvSpPr txBox="1">
            <a:spLocks noChangeArrowheads="1"/>
          </p:cNvSpPr>
          <p:nvPr/>
        </p:nvSpPr>
        <p:spPr bwMode="auto">
          <a:xfrm>
            <a:off x="3336652" y="3872627"/>
            <a:ext cx="444300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监控终端</a:t>
            </a:r>
            <a:endParaRPr lang="en-US" altLang="zh-CN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0" name="Text Box 60"/>
          <p:cNvSpPr txBox="1">
            <a:spLocks noChangeArrowheads="1"/>
          </p:cNvSpPr>
          <p:nvPr/>
        </p:nvSpPr>
        <p:spPr bwMode="auto">
          <a:xfrm>
            <a:off x="6434622" y="3872627"/>
            <a:ext cx="309648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en-US" altLang="zh-CN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RFID</a:t>
            </a:r>
            <a:endParaRPr lang="zh-CN" altLang="en-US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2751406" y="1273176"/>
            <a:ext cx="444300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视频会议</a:t>
            </a:r>
          </a:p>
        </p:txBody>
      </p:sp>
      <p:sp>
        <p:nvSpPr>
          <p:cNvPr id="57" name="Text Box 61"/>
          <p:cNvSpPr txBox="1">
            <a:spLocks noChangeArrowheads="1"/>
          </p:cNvSpPr>
          <p:nvPr/>
        </p:nvSpPr>
        <p:spPr bwMode="auto">
          <a:xfrm>
            <a:off x="1992526" y="1809908"/>
            <a:ext cx="444300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统一通信</a:t>
            </a:r>
          </a:p>
        </p:txBody>
      </p:sp>
      <p:sp>
        <p:nvSpPr>
          <p:cNvPr id="59" name="Text Box 61"/>
          <p:cNvSpPr txBox="1">
            <a:spLocks noChangeArrowheads="1"/>
          </p:cNvSpPr>
          <p:nvPr/>
        </p:nvSpPr>
        <p:spPr bwMode="auto">
          <a:xfrm>
            <a:off x="6482219" y="1765813"/>
            <a:ext cx="367356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停车场</a:t>
            </a: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5685046" y="1273176"/>
            <a:ext cx="444300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视频监控</a:t>
            </a:r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3525394" y="1809908"/>
            <a:ext cx="367356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一卡通</a:t>
            </a:r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2669530" y="3872627"/>
            <a:ext cx="444300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对讲终端</a:t>
            </a:r>
            <a:endParaRPr lang="en-US" altLang="zh-CN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216" y="764420"/>
            <a:ext cx="323905" cy="49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061" y="1327642"/>
            <a:ext cx="679230" cy="3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4" descr="http://img7.house365.com/whbbsuserpic/2012/05/26/thumb/13380136964fc078005ad1c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2821" y="1327642"/>
            <a:ext cx="632503" cy="39341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231" y="813597"/>
            <a:ext cx="622650" cy="3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 descr="E:\智慧社区业务系统\物联网\PIC\db9e173eb31c41f8b300304437a6c0b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039" y="1327642"/>
            <a:ext cx="709717" cy="3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294" y="813597"/>
            <a:ext cx="591805" cy="3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88" descr="C:\Documents and Settings\y00177887\桌面\4。2\4。2\桌面终端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053" y="3309397"/>
            <a:ext cx="698282" cy="43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" descr="C:\Documents and Settings\huangzp\桌面\662805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7051" y="3328358"/>
            <a:ext cx="223532" cy="3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http://pic.baike.soso.com/p/20130127/20130127102654-1945200290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3109" y="3377999"/>
            <a:ext cx="447063" cy="29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687686" y="3318964"/>
            <a:ext cx="464707" cy="416100"/>
            <a:chOff x="5451653" y="3318964"/>
            <a:chExt cx="464707" cy="416100"/>
          </a:xfrm>
        </p:grpSpPr>
        <p:pic>
          <p:nvPicPr>
            <p:cNvPr id="78" name="Picture 70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653" y="3318964"/>
              <a:ext cx="357650" cy="41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48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828" y="3380797"/>
              <a:ext cx="223532" cy="354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83" name="Picture 8" descr="http://www.hikvision.com/uploadfile/image/product/middle/20130327190440417288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5052" y="3303483"/>
            <a:ext cx="560722" cy="4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E:\智慧社区业务系统\物联网\PIC\u=3787953476,2482004146&amp;fm=21&amp;gp=0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1299" y="3303483"/>
            <a:ext cx="313037" cy="4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组合 110"/>
          <p:cNvGrpSpPr>
            <a:grpSpLocks noChangeAspect="1"/>
          </p:cNvGrpSpPr>
          <p:nvPr/>
        </p:nvGrpSpPr>
        <p:grpSpPr>
          <a:xfrm>
            <a:off x="1796784" y="2310991"/>
            <a:ext cx="2235565" cy="447113"/>
            <a:chOff x="2250356" y="4068663"/>
            <a:chExt cx="3600400" cy="720080"/>
          </a:xfrm>
        </p:grpSpPr>
        <p:pic>
          <p:nvPicPr>
            <p:cNvPr id="112" name="Picture 15" descr="云3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356" y="4068663"/>
              <a:ext cx="360040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" name="矩形 112"/>
            <p:cNvSpPr/>
            <p:nvPr/>
          </p:nvSpPr>
          <p:spPr>
            <a:xfrm>
              <a:off x="3394644" y="4284687"/>
              <a:ext cx="10150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00" b="1" dirty="0" smtClean="0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电信网</a:t>
              </a:r>
              <a:r>
                <a:rPr lang="en-US" altLang="zh-CN" sz="1000" b="1" dirty="0" smtClean="0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/</a:t>
              </a:r>
              <a:r>
                <a:rPr lang="zh-CN" altLang="en-US" sz="1000" b="1" dirty="0" smtClean="0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互联网</a:t>
              </a:r>
              <a:endParaRPr lang="zh-CN" altLang="en-US" sz="1000" b="1" dirty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</p:grpSp>
      <p:pic>
        <p:nvPicPr>
          <p:cNvPr id="114" name="椭圆 455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5606" y="2362146"/>
            <a:ext cx="1645943" cy="34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 Box 6"/>
          <p:cNvSpPr txBox="1">
            <a:spLocks noChangeArrowheads="1"/>
          </p:cNvSpPr>
          <p:nvPr/>
        </p:nvSpPr>
        <p:spPr bwMode="auto">
          <a:xfrm>
            <a:off x="4978727" y="2413821"/>
            <a:ext cx="825867" cy="246221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zh-CN"/>
            </a:defPPr>
            <a:lvl1pPr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sz="1000" dirty="0"/>
              <a:t>园</a:t>
            </a:r>
            <a:r>
              <a:rPr lang="zh-CN" altLang="en-US" sz="1000" dirty="0" smtClean="0"/>
              <a:t>区</a:t>
            </a:r>
            <a:r>
              <a:rPr lang="zh-CN" altLang="en-US" sz="1000" dirty="0"/>
              <a:t>光网络</a:t>
            </a:r>
          </a:p>
        </p:txBody>
      </p:sp>
      <p:grpSp>
        <p:nvGrpSpPr>
          <p:cNvPr id="117" name="组合 116"/>
          <p:cNvGrpSpPr>
            <a:grpSpLocks noChangeAspect="1"/>
          </p:cNvGrpSpPr>
          <p:nvPr/>
        </p:nvGrpSpPr>
        <p:grpSpPr>
          <a:xfrm>
            <a:off x="6510060" y="2276921"/>
            <a:ext cx="892619" cy="515252"/>
            <a:chOff x="7270938" y="4077613"/>
            <a:chExt cx="1188079" cy="685800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8297" y="4077613"/>
              <a:ext cx="685800" cy="685800"/>
            </a:xfrm>
            <a:prstGeom prst="rect">
              <a:avLst/>
            </a:prstGeom>
          </p:spPr>
        </p:pic>
        <p:sp>
          <p:nvSpPr>
            <p:cNvPr id="119" name="Text Box 6"/>
            <p:cNvSpPr txBox="1">
              <a:spLocks noChangeArrowheads="1"/>
            </p:cNvSpPr>
            <p:nvPr/>
          </p:nvSpPr>
          <p:spPr bwMode="auto">
            <a:xfrm>
              <a:off x="7270938" y="4284689"/>
              <a:ext cx="1188079" cy="396541"/>
            </a:xfrm>
            <a:prstGeom prst="rect">
              <a:avLst/>
            </a:prstGeom>
            <a:extLst/>
          </p:spPr>
          <p:txBody>
            <a:bodyPr wrap="none">
              <a:spAutoFit/>
            </a:bodyPr>
            <a:lstStyle>
              <a:defPPr>
                <a:defRPr lang="zh-CN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 sz="14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defRPr>
              </a:lvl1pPr>
            </a:lstStyle>
            <a:p>
              <a:r>
                <a:rPr lang="zh-CN" altLang="en-US" sz="1000" dirty="0"/>
                <a:t>园区</a:t>
              </a:r>
              <a:r>
                <a:rPr lang="en-US" altLang="zh-CN" sz="1000" dirty="0" smtClean="0"/>
                <a:t>WIFI</a:t>
              </a:r>
              <a:endParaRPr lang="zh-CN" altLang="en-US" sz="1000" dirty="0"/>
            </a:p>
          </p:txBody>
        </p:sp>
      </p:grpSp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5180" y="3365014"/>
            <a:ext cx="47179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图片 63" descr="MA302.PNG"/>
          <p:cNvPicPr>
            <a:picLocks noChangeAspect="1"/>
          </p:cNvPicPr>
          <p:nvPr/>
        </p:nvPicPr>
        <p:blipFill>
          <a:blip r:embed="rId2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490" y="3329014"/>
            <a:ext cx="306530" cy="396000"/>
          </a:xfrm>
          <a:prstGeom prst="rect">
            <a:avLst/>
          </a:prstGeom>
        </p:spPr>
      </p:pic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4059601" y="3872626"/>
            <a:ext cx="290411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表计</a:t>
            </a:r>
            <a:endParaRPr lang="zh-CN" altLang="en-US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69" name="Text Box 60"/>
          <p:cNvSpPr txBox="1">
            <a:spLocks noChangeArrowheads="1"/>
          </p:cNvSpPr>
          <p:nvPr/>
        </p:nvSpPr>
        <p:spPr bwMode="auto">
          <a:xfrm>
            <a:off x="5047396" y="3872626"/>
            <a:ext cx="367356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传感器</a:t>
            </a:r>
            <a:endParaRPr lang="zh-CN" altLang="en-US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369" y="3383014"/>
            <a:ext cx="21346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60"/>
          <p:cNvSpPr txBox="1">
            <a:spLocks noChangeArrowheads="1"/>
          </p:cNvSpPr>
          <p:nvPr/>
        </p:nvSpPr>
        <p:spPr bwMode="auto">
          <a:xfrm>
            <a:off x="4505743" y="3872627"/>
            <a:ext cx="367356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控制器</a:t>
            </a:r>
            <a:endParaRPr lang="zh-CN" altLang="en-US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026" name="Picture 2" descr="E:\智慧社区业务系统\物联网\PIC\201341015493AK5ZT.jpg"/>
          <p:cNvPicPr>
            <a:picLocks noChangeAspect="1" noChangeArrowheads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5112" y="1326349"/>
            <a:ext cx="58824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 Box 61"/>
          <p:cNvSpPr txBox="1">
            <a:spLocks noChangeArrowheads="1"/>
          </p:cNvSpPr>
          <p:nvPr/>
        </p:nvSpPr>
        <p:spPr bwMode="auto">
          <a:xfrm>
            <a:off x="1382539" y="1264560"/>
            <a:ext cx="444300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对讲系统</a:t>
            </a:r>
            <a:endParaRPr lang="zh-CN" altLang="en-US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56685" y="812304"/>
            <a:ext cx="793249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6" name="Picture 2" descr="F:\公司文件\常用图片库\项目图片\2.5现场图片\IMAG0179.jpg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3264" y="812304"/>
            <a:ext cx="673908" cy="396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 Box 61"/>
          <p:cNvSpPr txBox="1">
            <a:spLocks noChangeArrowheads="1"/>
          </p:cNvSpPr>
          <p:nvPr/>
        </p:nvSpPr>
        <p:spPr bwMode="auto">
          <a:xfrm>
            <a:off x="4248068" y="1273176"/>
            <a:ext cx="444300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信息发布</a:t>
            </a:r>
            <a:endParaRPr lang="zh-CN" altLang="en-US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8" name="Text Box 61"/>
          <p:cNvSpPr txBox="1">
            <a:spLocks noChangeArrowheads="1"/>
          </p:cNvSpPr>
          <p:nvPr/>
        </p:nvSpPr>
        <p:spPr bwMode="auto">
          <a:xfrm>
            <a:off x="5068837" y="1765813"/>
            <a:ext cx="280793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en-US" altLang="zh-CN" sz="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EBA</a:t>
            </a:r>
            <a:endParaRPr lang="zh-CN" altLang="en-US" sz="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9" name="Text Box 61"/>
          <p:cNvSpPr txBox="1">
            <a:spLocks noChangeArrowheads="1"/>
          </p:cNvSpPr>
          <p:nvPr/>
        </p:nvSpPr>
        <p:spPr bwMode="auto">
          <a:xfrm>
            <a:off x="7269631" y="1273176"/>
            <a:ext cx="367356" cy="160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7601" tIns="33800" rIns="67601" bIns="33800">
            <a:spAutoFit/>
          </a:bodyPr>
          <a:lstStyle/>
          <a:p>
            <a:pPr algn="ctr" defTabSz="649248" eaLnBrk="0" hangingPunct="0">
              <a:defRPr/>
            </a:pPr>
            <a:r>
              <a:rPr lang="zh-CN" altLang="en-US" sz="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停车场</a:t>
            </a:r>
          </a:p>
        </p:txBody>
      </p:sp>
    </p:spTree>
    <p:extLst>
      <p:ext uri="{BB962C8B-B14F-4D97-AF65-F5344CB8AC3E}">
        <p14:creationId xmlns:p14="http://schemas.microsoft.com/office/powerpoint/2010/main" val="40830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566" y="3371754"/>
            <a:ext cx="968920" cy="4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957" y="3371754"/>
            <a:ext cx="968920" cy="4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957" y="747868"/>
            <a:ext cx="968920" cy="4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" name="图片 3" descr="说明: 说明: E:\金海豚产品资料\触摸电脑\超薄触摸系列\L42B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474" y="2307149"/>
            <a:ext cx="343297" cy="57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5</a:t>
            </a:fld>
            <a:r>
              <a:rPr lang="en-US" altLang="zh-CN" smtClean="0"/>
              <a:t>/X</a:t>
            </a:r>
            <a:endParaRPr lang="zh-CN" altLang="en-US" dirty="0"/>
          </a:p>
        </p:txBody>
      </p:sp>
      <p:pic>
        <p:nvPicPr>
          <p:cNvPr id="30" name="图片 29" descr="u=1332958944,1043104446&amp;fm=0&amp;gp=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90" y="1847285"/>
            <a:ext cx="650218" cy="391674"/>
          </a:xfrm>
          <a:prstGeom prst="round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1" name="图片 30" descr="u=817271353,3742170115&amp;fm=0&amp;gp=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90" y="1310479"/>
            <a:ext cx="623598" cy="382952"/>
          </a:xfrm>
          <a:prstGeom prst="round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2" name="图片 31" descr="u=3909099049,2501691833&amp;fm=0&amp;gp=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91" y="2409941"/>
            <a:ext cx="645956" cy="361429"/>
          </a:xfrm>
          <a:prstGeom prst="round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34" name="直接连接符 33"/>
          <p:cNvCxnSpPr/>
          <p:nvPr/>
        </p:nvCxnSpPr>
        <p:spPr bwMode="auto">
          <a:xfrm>
            <a:off x="2147681" y="2136188"/>
            <a:ext cx="0" cy="454468"/>
          </a:xfrm>
          <a:prstGeom prst="line">
            <a:avLst/>
          </a:prstGeom>
          <a:noFill/>
          <a:ln w="28575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>
            <a:off x="1561020" y="2585480"/>
            <a:ext cx="598423" cy="0"/>
          </a:xfrm>
          <a:prstGeom prst="line">
            <a:avLst/>
          </a:prstGeom>
          <a:noFill/>
          <a:ln w="28575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接连接符 35"/>
          <p:cNvCxnSpPr>
            <a:stCxn id="31" idx="3"/>
          </p:cNvCxnSpPr>
          <p:nvPr/>
        </p:nvCxnSpPr>
        <p:spPr bwMode="auto">
          <a:xfrm>
            <a:off x="1532188" y="1501955"/>
            <a:ext cx="615494" cy="944"/>
          </a:xfrm>
          <a:prstGeom prst="line">
            <a:avLst/>
          </a:prstGeom>
          <a:noFill/>
          <a:ln w="28575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直接连接符 36"/>
          <p:cNvCxnSpPr/>
          <p:nvPr/>
        </p:nvCxnSpPr>
        <p:spPr bwMode="auto">
          <a:xfrm>
            <a:off x="2147681" y="1495036"/>
            <a:ext cx="0" cy="454779"/>
          </a:xfrm>
          <a:prstGeom prst="line">
            <a:avLst/>
          </a:prstGeom>
          <a:noFill/>
          <a:ln w="28575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3156643" y="896777"/>
            <a:ext cx="390928" cy="479618"/>
            <a:chOff x="2496" y="1632"/>
            <a:chExt cx="364" cy="501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632"/>
              <a:ext cx="364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9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872"/>
              <a:ext cx="10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矩形 40"/>
          <p:cNvSpPr/>
          <p:nvPr/>
        </p:nvSpPr>
        <p:spPr>
          <a:xfrm>
            <a:off x="2999956" y="1364397"/>
            <a:ext cx="691055" cy="160623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algn="ctr" defTabSz="676290">
              <a:defRPr/>
            </a:pPr>
            <a:r>
              <a:rPr lang="zh-CN" altLang="en-US" sz="600" kern="0" dirty="0">
                <a:latin typeface="+mn-ea"/>
              </a:rPr>
              <a:t>园区应用服务器</a:t>
            </a:r>
          </a:p>
        </p:txBody>
      </p:sp>
      <p:grpSp>
        <p:nvGrpSpPr>
          <p:cNvPr id="44" name="Group 126"/>
          <p:cNvGrpSpPr>
            <a:grpSpLocks noChangeAspect="1"/>
          </p:cNvGrpSpPr>
          <p:nvPr/>
        </p:nvGrpSpPr>
        <p:grpSpPr bwMode="auto">
          <a:xfrm>
            <a:off x="6358083" y="1214490"/>
            <a:ext cx="515004" cy="302064"/>
            <a:chOff x="3883" y="1609"/>
            <a:chExt cx="674" cy="458"/>
          </a:xfrm>
        </p:grpSpPr>
        <p:sp>
          <p:nvSpPr>
            <p:cNvPr id="45" name="Freeform 127"/>
            <p:cNvSpPr>
              <a:spLocks noChangeAspect="1"/>
            </p:cNvSpPr>
            <p:nvPr/>
          </p:nvSpPr>
          <p:spPr bwMode="auto">
            <a:xfrm>
              <a:off x="3952" y="1889"/>
              <a:ext cx="405" cy="157"/>
            </a:xfrm>
            <a:custGeom>
              <a:avLst/>
              <a:gdLst>
                <a:gd name="T0" fmla="*/ 0 w 201"/>
                <a:gd name="T1" fmla="*/ 0 h 78"/>
                <a:gd name="T2" fmla="*/ 8 w 201"/>
                <a:gd name="T3" fmla="*/ 89 h 78"/>
                <a:gd name="T4" fmla="*/ 1604 w 201"/>
                <a:gd name="T5" fmla="*/ 628 h 78"/>
                <a:gd name="T6" fmla="*/ 1644 w 201"/>
                <a:gd name="T7" fmla="*/ 620 h 78"/>
                <a:gd name="T8" fmla="*/ 1628 w 201"/>
                <a:gd name="T9" fmla="*/ 580 h 78"/>
                <a:gd name="T10" fmla="*/ 0 w 201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"/>
                <a:gd name="T19" fmla="*/ 0 h 78"/>
                <a:gd name="T20" fmla="*/ 201 w 201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" h="78">
                  <a:moveTo>
                    <a:pt x="0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93" y="76"/>
                    <a:pt x="196" y="77"/>
                  </a:cubicBezTo>
                  <a:cubicBezTo>
                    <a:pt x="198" y="78"/>
                    <a:pt x="201" y="76"/>
                    <a:pt x="201" y="76"/>
                  </a:cubicBezTo>
                  <a:cubicBezTo>
                    <a:pt x="199" y="71"/>
                    <a:pt x="199" y="71"/>
                    <a:pt x="199" y="7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" name="Freeform 128"/>
            <p:cNvSpPr>
              <a:spLocks noChangeAspect="1"/>
            </p:cNvSpPr>
            <p:nvPr/>
          </p:nvSpPr>
          <p:spPr bwMode="auto">
            <a:xfrm>
              <a:off x="4353" y="1760"/>
              <a:ext cx="204" cy="282"/>
            </a:xfrm>
            <a:custGeom>
              <a:avLst/>
              <a:gdLst>
                <a:gd name="T0" fmla="*/ 824 w 101"/>
                <a:gd name="T1" fmla="*/ 40 h 140"/>
                <a:gd name="T2" fmla="*/ 832 w 101"/>
                <a:gd name="T3" fmla="*/ 97 h 140"/>
                <a:gd name="T4" fmla="*/ 816 w 101"/>
                <a:gd name="T5" fmla="*/ 137 h 140"/>
                <a:gd name="T6" fmla="*/ 16 w 101"/>
                <a:gd name="T7" fmla="*/ 1144 h 140"/>
                <a:gd name="T8" fmla="*/ 0 w 101"/>
                <a:gd name="T9" fmla="*/ 1104 h 140"/>
                <a:gd name="T10" fmla="*/ 816 w 101"/>
                <a:gd name="T11" fmla="*/ 0 h 140"/>
                <a:gd name="T12" fmla="*/ 824 w 101"/>
                <a:gd name="T13" fmla="*/ 4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40"/>
                <a:gd name="T23" fmla="*/ 101 w 101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40">
                  <a:moveTo>
                    <a:pt x="100" y="5"/>
                  </a:moveTo>
                  <a:cubicBezTo>
                    <a:pt x="101" y="7"/>
                    <a:pt x="101" y="12"/>
                    <a:pt x="101" y="12"/>
                  </a:cubicBezTo>
                  <a:cubicBezTo>
                    <a:pt x="101" y="12"/>
                    <a:pt x="101" y="15"/>
                    <a:pt x="99" y="17"/>
                  </a:cubicBezTo>
                  <a:cubicBezTo>
                    <a:pt x="98" y="19"/>
                    <a:pt x="2" y="140"/>
                    <a:pt x="2" y="14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0" y="1"/>
                    <a:pt x="100" y="5"/>
                  </a:cubicBez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7" name="Freeform 129"/>
            <p:cNvSpPr>
              <a:spLocks noChangeAspect="1"/>
            </p:cNvSpPr>
            <p:nvPr/>
          </p:nvSpPr>
          <p:spPr bwMode="auto">
            <a:xfrm>
              <a:off x="3952" y="1665"/>
              <a:ext cx="603" cy="369"/>
            </a:xfrm>
            <a:custGeom>
              <a:avLst/>
              <a:gdLst>
                <a:gd name="T0" fmla="*/ 1648 w 299"/>
                <a:gd name="T1" fmla="*/ 1484 h 183"/>
                <a:gd name="T2" fmla="*/ 2444 w 299"/>
                <a:gd name="T3" fmla="*/ 427 h 183"/>
                <a:gd name="T4" fmla="*/ 2428 w 299"/>
                <a:gd name="T5" fmla="*/ 379 h 183"/>
                <a:gd name="T6" fmla="*/ 740 w 299"/>
                <a:gd name="T7" fmla="*/ 0 h 183"/>
                <a:gd name="T8" fmla="*/ 0 w 299"/>
                <a:gd name="T9" fmla="*/ 911 h 183"/>
                <a:gd name="T10" fmla="*/ 1607 w 299"/>
                <a:gd name="T11" fmla="*/ 1492 h 183"/>
                <a:gd name="T12" fmla="*/ 1648 w 299"/>
                <a:gd name="T13" fmla="*/ 1484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183"/>
                <a:gd name="T23" fmla="*/ 299 w 29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183">
                  <a:moveTo>
                    <a:pt x="201" y="181"/>
                  </a:moveTo>
                  <a:cubicBezTo>
                    <a:pt x="214" y="164"/>
                    <a:pt x="297" y="54"/>
                    <a:pt x="298" y="52"/>
                  </a:cubicBezTo>
                  <a:cubicBezTo>
                    <a:pt x="299" y="50"/>
                    <a:pt x="299" y="47"/>
                    <a:pt x="296" y="46"/>
                  </a:cubicBezTo>
                  <a:cubicBezTo>
                    <a:pt x="293" y="46"/>
                    <a:pt x="90" y="0"/>
                    <a:pt x="9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2"/>
                    <a:pt x="200" y="183"/>
                    <a:pt x="201" y="181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8" name="Freeform 130"/>
            <p:cNvSpPr>
              <a:spLocks noChangeAspect="1"/>
            </p:cNvSpPr>
            <p:nvPr/>
          </p:nvSpPr>
          <p:spPr bwMode="auto">
            <a:xfrm>
              <a:off x="3958" y="1883"/>
              <a:ext cx="401" cy="151"/>
            </a:xfrm>
            <a:custGeom>
              <a:avLst/>
              <a:gdLst>
                <a:gd name="T0" fmla="*/ 1628 w 199"/>
                <a:gd name="T1" fmla="*/ 572 h 75"/>
                <a:gd name="T2" fmla="*/ 1620 w 199"/>
                <a:gd name="T3" fmla="*/ 556 h 75"/>
                <a:gd name="T4" fmla="*/ 0 w 199"/>
                <a:gd name="T5" fmla="*/ 0 h 75"/>
                <a:gd name="T6" fmla="*/ 16 w 199"/>
                <a:gd name="T7" fmla="*/ 40 h 75"/>
                <a:gd name="T8" fmla="*/ 1588 w 199"/>
                <a:gd name="T9" fmla="*/ 604 h 75"/>
                <a:gd name="T10" fmla="*/ 1628 w 199"/>
                <a:gd name="T11" fmla="*/ 572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75"/>
                <a:gd name="T20" fmla="*/ 199 w 199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75">
                  <a:moveTo>
                    <a:pt x="199" y="70"/>
                  </a:moveTo>
                  <a:cubicBezTo>
                    <a:pt x="199" y="70"/>
                    <a:pt x="198" y="69"/>
                    <a:pt x="198" y="68"/>
                  </a:cubicBezTo>
                  <a:cubicBezTo>
                    <a:pt x="180" y="62"/>
                    <a:pt x="0" y="0"/>
                    <a:pt x="0" y="0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22" y="12"/>
                    <a:pt x="192" y="73"/>
                    <a:pt x="194" y="74"/>
                  </a:cubicBezTo>
                  <a:cubicBezTo>
                    <a:pt x="196" y="75"/>
                    <a:pt x="199" y="74"/>
                    <a:pt x="199" y="70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9" name="Freeform 131"/>
            <p:cNvSpPr>
              <a:spLocks noChangeAspect="1"/>
            </p:cNvSpPr>
            <p:nvPr/>
          </p:nvSpPr>
          <p:spPr bwMode="auto">
            <a:xfrm>
              <a:off x="4347" y="1758"/>
              <a:ext cx="208" cy="276"/>
            </a:xfrm>
            <a:custGeom>
              <a:avLst/>
              <a:gdLst>
                <a:gd name="T0" fmla="*/ 824 w 103"/>
                <a:gd name="T1" fmla="*/ 0 h 137"/>
                <a:gd name="T2" fmla="*/ 800 w 103"/>
                <a:gd name="T3" fmla="*/ 0 h 137"/>
                <a:gd name="T4" fmla="*/ 8 w 103"/>
                <a:gd name="T5" fmla="*/ 1104 h 137"/>
                <a:gd name="T6" fmla="*/ 0 w 103"/>
                <a:gd name="T7" fmla="*/ 1112 h 137"/>
                <a:gd name="T8" fmla="*/ 40 w 103"/>
                <a:gd name="T9" fmla="*/ 1104 h 137"/>
                <a:gd name="T10" fmla="*/ 840 w 103"/>
                <a:gd name="T11" fmla="*/ 48 h 137"/>
                <a:gd name="T12" fmla="*/ 824 w 103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37"/>
                <a:gd name="T23" fmla="*/ 103 w 103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37">
                  <a:moveTo>
                    <a:pt x="100" y="0"/>
                  </a:moveTo>
                  <a:cubicBezTo>
                    <a:pt x="99" y="0"/>
                    <a:pt x="99" y="0"/>
                    <a:pt x="97" y="0"/>
                  </a:cubicBezTo>
                  <a:cubicBezTo>
                    <a:pt x="86" y="15"/>
                    <a:pt x="13" y="118"/>
                    <a:pt x="1" y="135"/>
                  </a:cubicBezTo>
                  <a:cubicBezTo>
                    <a:pt x="1" y="135"/>
                    <a:pt x="0" y="136"/>
                    <a:pt x="0" y="136"/>
                  </a:cubicBezTo>
                  <a:cubicBezTo>
                    <a:pt x="1" y="136"/>
                    <a:pt x="4" y="137"/>
                    <a:pt x="5" y="135"/>
                  </a:cubicBezTo>
                  <a:cubicBezTo>
                    <a:pt x="18" y="118"/>
                    <a:pt x="101" y="8"/>
                    <a:pt x="102" y="6"/>
                  </a:cubicBezTo>
                  <a:cubicBezTo>
                    <a:pt x="103" y="4"/>
                    <a:pt x="103" y="1"/>
                    <a:pt x="100" y="0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50" name="Freeform 132"/>
            <p:cNvSpPr>
              <a:spLocks noChangeAspect="1"/>
            </p:cNvSpPr>
            <p:nvPr/>
          </p:nvSpPr>
          <p:spPr bwMode="auto">
            <a:xfrm>
              <a:off x="4224" y="1819"/>
              <a:ext cx="44" cy="22"/>
            </a:xfrm>
            <a:custGeom>
              <a:avLst/>
              <a:gdLst>
                <a:gd name="T0" fmla="*/ 32 w 22"/>
                <a:gd name="T1" fmla="*/ 56 h 11"/>
                <a:gd name="T2" fmla="*/ 8 w 22"/>
                <a:gd name="T3" fmla="*/ 32 h 11"/>
                <a:gd name="T4" fmla="*/ 64 w 22"/>
                <a:gd name="T5" fmla="*/ 8 h 11"/>
                <a:gd name="T6" fmla="*/ 88 w 22"/>
                <a:gd name="T7" fmla="*/ 0 h 11"/>
                <a:gd name="T8" fmla="*/ 168 w 22"/>
                <a:gd name="T9" fmla="*/ 16 h 11"/>
                <a:gd name="T10" fmla="*/ 168 w 22"/>
                <a:gd name="T11" fmla="*/ 32 h 11"/>
                <a:gd name="T12" fmla="*/ 144 w 22"/>
                <a:gd name="T13" fmla="*/ 72 h 11"/>
                <a:gd name="T14" fmla="*/ 128 w 22"/>
                <a:gd name="T15" fmla="*/ 80 h 11"/>
                <a:gd name="T16" fmla="*/ 32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4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51" name="Freeform 133"/>
            <p:cNvSpPr>
              <a:spLocks noChangeAspect="1"/>
            </p:cNvSpPr>
            <p:nvPr/>
          </p:nvSpPr>
          <p:spPr bwMode="auto">
            <a:xfrm>
              <a:off x="4254" y="1819"/>
              <a:ext cx="20" cy="22"/>
            </a:xfrm>
            <a:custGeom>
              <a:avLst/>
              <a:gdLst>
                <a:gd name="T0" fmla="*/ 8 w 10"/>
                <a:gd name="T1" fmla="*/ 72 h 11"/>
                <a:gd name="T2" fmla="*/ 16 w 10"/>
                <a:gd name="T3" fmla="*/ 56 h 11"/>
                <a:gd name="T4" fmla="*/ 56 w 10"/>
                <a:gd name="T5" fmla="*/ 8 h 11"/>
                <a:gd name="T6" fmla="*/ 64 w 10"/>
                <a:gd name="T7" fmla="*/ 0 h 11"/>
                <a:gd name="T8" fmla="*/ 72 w 10"/>
                <a:gd name="T9" fmla="*/ 8 h 11"/>
                <a:gd name="T10" fmla="*/ 72 w 10"/>
                <a:gd name="T11" fmla="*/ 24 h 11"/>
                <a:gd name="T12" fmla="*/ 24 w 10"/>
                <a:gd name="T13" fmla="*/ 72 h 11"/>
                <a:gd name="T14" fmla="*/ 16 w 10"/>
                <a:gd name="T15" fmla="*/ 80 h 11"/>
                <a:gd name="T16" fmla="*/ 8 w 10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1" y="9"/>
                  </a:moveTo>
                  <a:cubicBezTo>
                    <a:pt x="0" y="9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52" name="Freeform 134"/>
            <p:cNvSpPr>
              <a:spLocks noChangeAspect="1"/>
            </p:cNvSpPr>
            <p:nvPr/>
          </p:nvSpPr>
          <p:spPr bwMode="auto">
            <a:xfrm>
              <a:off x="4252" y="1835"/>
              <a:ext cx="8" cy="6"/>
            </a:xfrm>
            <a:custGeom>
              <a:avLst/>
              <a:gdLst>
                <a:gd name="T0" fmla="*/ 24 w 4"/>
                <a:gd name="T1" fmla="*/ 16 h 3"/>
                <a:gd name="T2" fmla="*/ 8 w 4"/>
                <a:gd name="T3" fmla="*/ 16 h 3"/>
                <a:gd name="T4" fmla="*/ 8 w 4"/>
                <a:gd name="T5" fmla="*/ 8 h 3"/>
                <a:gd name="T6" fmla="*/ 24 w 4"/>
                <a:gd name="T7" fmla="*/ 8 h 3"/>
                <a:gd name="T8" fmla="*/ 24 w 4"/>
                <a:gd name="T9" fmla="*/ 1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2"/>
                  </a:moveTo>
                  <a:cubicBezTo>
                    <a:pt x="2" y="3"/>
                    <a:pt x="1" y="2"/>
                    <a:pt x="1" y="2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53" name="Freeform 135"/>
            <p:cNvSpPr>
              <a:spLocks noChangeAspect="1"/>
            </p:cNvSpPr>
            <p:nvPr/>
          </p:nvSpPr>
          <p:spPr bwMode="auto">
            <a:xfrm>
              <a:off x="4226" y="1811"/>
              <a:ext cx="46" cy="26"/>
            </a:xfrm>
            <a:custGeom>
              <a:avLst/>
              <a:gdLst>
                <a:gd name="T0" fmla="*/ 8 w 23"/>
                <a:gd name="T1" fmla="*/ 80 h 13"/>
                <a:gd name="T2" fmla="*/ 0 w 23"/>
                <a:gd name="T3" fmla="*/ 64 h 13"/>
                <a:gd name="T4" fmla="*/ 48 w 23"/>
                <a:gd name="T5" fmla="*/ 8 h 13"/>
                <a:gd name="T6" fmla="*/ 72 w 23"/>
                <a:gd name="T7" fmla="*/ 0 h 13"/>
                <a:gd name="T8" fmla="*/ 168 w 23"/>
                <a:gd name="T9" fmla="*/ 24 h 13"/>
                <a:gd name="T10" fmla="*/ 176 w 23"/>
                <a:gd name="T11" fmla="*/ 40 h 13"/>
                <a:gd name="T12" fmla="*/ 128 w 23"/>
                <a:gd name="T13" fmla="*/ 96 h 13"/>
                <a:gd name="T14" fmla="*/ 104 w 23"/>
                <a:gd name="T15" fmla="*/ 104 h 13"/>
                <a:gd name="T16" fmla="*/ 8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1" y="10"/>
                  </a:moveTo>
                  <a:cubicBezTo>
                    <a:pt x="0" y="9"/>
                    <a:pt x="0" y="9"/>
                    <a:pt x="0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3" y="4"/>
                    <a:pt x="22" y="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4" y="13"/>
                    <a:pt x="13" y="13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54" name="Freeform 136"/>
            <p:cNvSpPr>
              <a:spLocks noChangeAspect="1"/>
            </p:cNvSpPr>
            <p:nvPr/>
          </p:nvSpPr>
          <p:spPr bwMode="auto">
            <a:xfrm>
              <a:off x="4236" y="1815"/>
              <a:ext cx="34" cy="20"/>
            </a:xfrm>
            <a:custGeom>
              <a:avLst/>
              <a:gdLst>
                <a:gd name="T0" fmla="*/ 56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4 w 17"/>
                <a:gd name="T7" fmla="*/ 80 h 10"/>
                <a:gd name="T8" fmla="*/ 88 w 17"/>
                <a:gd name="T9" fmla="*/ 72 h 10"/>
                <a:gd name="T10" fmla="*/ 128 w 17"/>
                <a:gd name="T11" fmla="*/ 24 h 10"/>
                <a:gd name="T12" fmla="*/ 120 w 17"/>
                <a:gd name="T13" fmla="*/ 16 h 10"/>
                <a:gd name="T14" fmla="*/ 72 w 17"/>
                <a:gd name="T15" fmla="*/ 0 h 10"/>
                <a:gd name="T16" fmla="*/ 56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7" y="1"/>
                  </a:moveTo>
                  <a:cubicBezTo>
                    <a:pt x="7" y="3"/>
                    <a:pt x="7" y="5"/>
                    <a:pt x="2" y="7"/>
                  </a:cubicBezTo>
                  <a:cubicBezTo>
                    <a:pt x="1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2"/>
                    <a:pt x="15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55" name="Freeform 137"/>
            <p:cNvSpPr>
              <a:spLocks noChangeAspect="1"/>
            </p:cNvSpPr>
            <p:nvPr/>
          </p:nvSpPr>
          <p:spPr bwMode="auto">
            <a:xfrm>
              <a:off x="4226" y="1811"/>
              <a:ext cx="36" cy="24"/>
            </a:xfrm>
            <a:custGeom>
              <a:avLst/>
              <a:gdLst>
                <a:gd name="T0" fmla="*/ 88 w 18"/>
                <a:gd name="T1" fmla="*/ 88 h 12"/>
                <a:gd name="T2" fmla="*/ 16 w 18"/>
                <a:gd name="T3" fmla="*/ 72 h 12"/>
                <a:gd name="T4" fmla="*/ 8 w 18"/>
                <a:gd name="T5" fmla="*/ 64 h 12"/>
                <a:gd name="T6" fmla="*/ 48 w 18"/>
                <a:gd name="T7" fmla="*/ 16 h 12"/>
                <a:gd name="T8" fmla="*/ 80 w 18"/>
                <a:gd name="T9" fmla="*/ 8 h 12"/>
                <a:gd name="T10" fmla="*/ 144 w 18"/>
                <a:gd name="T11" fmla="*/ 24 h 12"/>
                <a:gd name="T12" fmla="*/ 144 w 18"/>
                <a:gd name="T13" fmla="*/ 24 h 12"/>
                <a:gd name="T14" fmla="*/ 72 w 18"/>
                <a:gd name="T15" fmla="*/ 0 h 12"/>
                <a:gd name="T16" fmla="*/ 48 w 18"/>
                <a:gd name="T17" fmla="*/ 8 h 12"/>
                <a:gd name="T18" fmla="*/ 0 w 18"/>
                <a:gd name="T19" fmla="*/ 64 h 12"/>
                <a:gd name="T20" fmla="*/ 8 w 18"/>
                <a:gd name="T21" fmla="*/ 80 h 12"/>
                <a:gd name="T22" fmla="*/ 80 w 18"/>
                <a:gd name="T23" fmla="*/ 96 h 12"/>
                <a:gd name="T24" fmla="*/ 88 w 18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11" y="1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8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56" name="Freeform 138"/>
            <p:cNvSpPr>
              <a:spLocks noChangeAspect="1"/>
            </p:cNvSpPr>
            <p:nvPr/>
          </p:nvSpPr>
          <p:spPr bwMode="auto">
            <a:xfrm>
              <a:off x="4293" y="1825"/>
              <a:ext cx="44" cy="22"/>
            </a:xfrm>
            <a:custGeom>
              <a:avLst/>
              <a:gdLst>
                <a:gd name="T0" fmla="*/ 24 w 22"/>
                <a:gd name="T1" fmla="*/ 56 h 11"/>
                <a:gd name="T2" fmla="*/ 8 w 22"/>
                <a:gd name="T3" fmla="*/ 32 h 11"/>
                <a:gd name="T4" fmla="*/ 64 w 22"/>
                <a:gd name="T5" fmla="*/ 8 h 11"/>
                <a:gd name="T6" fmla="*/ 88 w 22"/>
                <a:gd name="T7" fmla="*/ 0 h 11"/>
                <a:gd name="T8" fmla="*/ 168 w 22"/>
                <a:gd name="T9" fmla="*/ 16 h 11"/>
                <a:gd name="T10" fmla="*/ 168 w 22"/>
                <a:gd name="T11" fmla="*/ 32 h 11"/>
                <a:gd name="T12" fmla="*/ 144 w 22"/>
                <a:gd name="T13" fmla="*/ 72 h 11"/>
                <a:gd name="T14" fmla="*/ 128 w 22"/>
                <a:gd name="T15" fmla="*/ 80 h 11"/>
                <a:gd name="T16" fmla="*/ 24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3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57" name="Freeform 139"/>
            <p:cNvSpPr>
              <a:spLocks noChangeAspect="1"/>
            </p:cNvSpPr>
            <p:nvPr/>
          </p:nvSpPr>
          <p:spPr bwMode="auto">
            <a:xfrm>
              <a:off x="4323" y="1825"/>
              <a:ext cx="18" cy="22"/>
            </a:xfrm>
            <a:custGeom>
              <a:avLst/>
              <a:gdLst>
                <a:gd name="T0" fmla="*/ 0 w 9"/>
                <a:gd name="T1" fmla="*/ 72 h 11"/>
                <a:gd name="T2" fmla="*/ 8 w 9"/>
                <a:gd name="T3" fmla="*/ 56 h 11"/>
                <a:gd name="T4" fmla="*/ 48 w 9"/>
                <a:gd name="T5" fmla="*/ 8 h 11"/>
                <a:gd name="T6" fmla="*/ 64 w 9"/>
                <a:gd name="T7" fmla="*/ 0 h 11"/>
                <a:gd name="T8" fmla="*/ 72 w 9"/>
                <a:gd name="T9" fmla="*/ 8 h 11"/>
                <a:gd name="T10" fmla="*/ 64 w 9"/>
                <a:gd name="T11" fmla="*/ 24 h 11"/>
                <a:gd name="T12" fmla="*/ 24 w 9"/>
                <a:gd name="T13" fmla="*/ 80 h 11"/>
                <a:gd name="T14" fmla="*/ 8 w 9"/>
                <a:gd name="T15" fmla="*/ 88 h 11"/>
                <a:gd name="T16" fmla="*/ 0 w 9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9"/>
                  </a:moveTo>
                  <a:cubicBezTo>
                    <a:pt x="0" y="9"/>
                    <a:pt x="1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8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1"/>
                    <a:pt x="1" y="11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58" name="Freeform 140"/>
            <p:cNvSpPr>
              <a:spLocks noChangeAspect="1"/>
            </p:cNvSpPr>
            <p:nvPr/>
          </p:nvSpPr>
          <p:spPr bwMode="auto">
            <a:xfrm>
              <a:off x="4321" y="1841"/>
              <a:ext cx="6" cy="6"/>
            </a:xfrm>
            <a:custGeom>
              <a:avLst/>
              <a:gdLst>
                <a:gd name="T0" fmla="*/ 16 w 3"/>
                <a:gd name="T1" fmla="*/ 24 h 3"/>
                <a:gd name="T2" fmla="*/ 8 w 3"/>
                <a:gd name="T3" fmla="*/ 16 h 3"/>
                <a:gd name="T4" fmla="*/ 8 w 3"/>
                <a:gd name="T5" fmla="*/ 8 h 3"/>
                <a:gd name="T6" fmla="*/ 24 w 3"/>
                <a:gd name="T7" fmla="*/ 8 h 3"/>
                <a:gd name="T8" fmla="*/ 16 w 3"/>
                <a:gd name="T9" fmla="*/ 2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3"/>
                  </a:move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59" name="Freeform 141"/>
            <p:cNvSpPr>
              <a:spLocks noChangeAspect="1"/>
            </p:cNvSpPr>
            <p:nvPr/>
          </p:nvSpPr>
          <p:spPr bwMode="auto">
            <a:xfrm>
              <a:off x="4293" y="1817"/>
              <a:ext cx="46" cy="26"/>
            </a:xfrm>
            <a:custGeom>
              <a:avLst/>
              <a:gdLst>
                <a:gd name="T0" fmla="*/ 16 w 23"/>
                <a:gd name="T1" fmla="*/ 80 h 13"/>
                <a:gd name="T2" fmla="*/ 8 w 23"/>
                <a:gd name="T3" fmla="*/ 64 h 13"/>
                <a:gd name="T4" fmla="*/ 48 w 23"/>
                <a:gd name="T5" fmla="*/ 8 h 13"/>
                <a:gd name="T6" fmla="*/ 80 w 23"/>
                <a:gd name="T7" fmla="*/ 0 h 13"/>
                <a:gd name="T8" fmla="*/ 168 w 23"/>
                <a:gd name="T9" fmla="*/ 24 h 13"/>
                <a:gd name="T10" fmla="*/ 184 w 23"/>
                <a:gd name="T11" fmla="*/ 40 h 13"/>
                <a:gd name="T12" fmla="*/ 136 w 23"/>
                <a:gd name="T13" fmla="*/ 96 h 13"/>
                <a:gd name="T14" fmla="*/ 112 w 23"/>
                <a:gd name="T15" fmla="*/ 104 h 13"/>
                <a:gd name="T16" fmla="*/ 16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2" y="10"/>
                  </a:moveTo>
                  <a:cubicBezTo>
                    <a:pt x="1" y="9"/>
                    <a:pt x="0" y="9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4"/>
                    <a:pt x="23" y="4"/>
                    <a:pt x="23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5" y="13"/>
                    <a:pt x="14" y="13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60" name="Freeform 142"/>
            <p:cNvSpPr>
              <a:spLocks noChangeAspect="1"/>
            </p:cNvSpPr>
            <p:nvPr/>
          </p:nvSpPr>
          <p:spPr bwMode="auto">
            <a:xfrm>
              <a:off x="4305" y="1821"/>
              <a:ext cx="32" cy="20"/>
            </a:xfrm>
            <a:custGeom>
              <a:avLst/>
              <a:gdLst>
                <a:gd name="T0" fmla="*/ 48 w 16"/>
                <a:gd name="T1" fmla="*/ 8 h 10"/>
                <a:gd name="T2" fmla="*/ 16 w 16"/>
                <a:gd name="T3" fmla="*/ 56 h 10"/>
                <a:gd name="T4" fmla="*/ 8 w 16"/>
                <a:gd name="T5" fmla="*/ 64 h 10"/>
                <a:gd name="T6" fmla="*/ 64 w 16"/>
                <a:gd name="T7" fmla="*/ 80 h 10"/>
                <a:gd name="T8" fmla="*/ 88 w 16"/>
                <a:gd name="T9" fmla="*/ 80 h 10"/>
                <a:gd name="T10" fmla="*/ 128 w 16"/>
                <a:gd name="T11" fmla="*/ 24 h 10"/>
                <a:gd name="T12" fmla="*/ 120 w 16"/>
                <a:gd name="T13" fmla="*/ 16 h 10"/>
                <a:gd name="T14" fmla="*/ 72 w 16"/>
                <a:gd name="T15" fmla="*/ 0 h 10"/>
                <a:gd name="T16" fmla="*/ 48 w 16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6" y="1"/>
                  </a:moveTo>
                  <a:cubicBezTo>
                    <a:pt x="6" y="3"/>
                    <a:pt x="7" y="5"/>
                    <a:pt x="2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61" name="Freeform 143"/>
            <p:cNvSpPr>
              <a:spLocks noChangeAspect="1"/>
            </p:cNvSpPr>
            <p:nvPr/>
          </p:nvSpPr>
          <p:spPr bwMode="auto">
            <a:xfrm>
              <a:off x="4293" y="1817"/>
              <a:ext cx="38" cy="24"/>
            </a:xfrm>
            <a:custGeom>
              <a:avLst/>
              <a:gdLst>
                <a:gd name="T0" fmla="*/ 88 w 19"/>
                <a:gd name="T1" fmla="*/ 96 h 12"/>
                <a:gd name="T2" fmla="*/ 24 w 19"/>
                <a:gd name="T3" fmla="*/ 80 h 12"/>
                <a:gd name="T4" fmla="*/ 16 w 19"/>
                <a:gd name="T5" fmla="*/ 64 h 12"/>
                <a:gd name="T6" fmla="*/ 56 w 19"/>
                <a:gd name="T7" fmla="*/ 16 h 12"/>
                <a:gd name="T8" fmla="*/ 80 w 19"/>
                <a:gd name="T9" fmla="*/ 8 h 12"/>
                <a:gd name="T10" fmla="*/ 144 w 19"/>
                <a:gd name="T11" fmla="*/ 24 h 12"/>
                <a:gd name="T12" fmla="*/ 152 w 19"/>
                <a:gd name="T13" fmla="*/ 24 h 12"/>
                <a:gd name="T14" fmla="*/ 80 w 19"/>
                <a:gd name="T15" fmla="*/ 0 h 12"/>
                <a:gd name="T16" fmla="*/ 48 w 19"/>
                <a:gd name="T17" fmla="*/ 8 h 12"/>
                <a:gd name="T18" fmla="*/ 8 w 19"/>
                <a:gd name="T19" fmla="*/ 64 h 12"/>
                <a:gd name="T20" fmla="*/ 16 w 19"/>
                <a:gd name="T21" fmla="*/ 80 h 12"/>
                <a:gd name="T22" fmla="*/ 88 w 19"/>
                <a:gd name="T23" fmla="*/ 96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2"/>
                <a:gd name="T38" fmla="*/ 19 w 1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2">
                  <a:moveTo>
                    <a:pt x="11" y="12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9" y="1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11" y="12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62" name="Freeform 144"/>
            <p:cNvSpPr>
              <a:spLocks noChangeAspect="1"/>
            </p:cNvSpPr>
            <p:nvPr/>
          </p:nvSpPr>
          <p:spPr bwMode="auto">
            <a:xfrm>
              <a:off x="4339" y="1855"/>
              <a:ext cx="44" cy="22"/>
            </a:xfrm>
            <a:custGeom>
              <a:avLst/>
              <a:gdLst>
                <a:gd name="T0" fmla="*/ 24 w 22"/>
                <a:gd name="T1" fmla="*/ 64 h 11"/>
                <a:gd name="T2" fmla="*/ 8 w 22"/>
                <a:gd name="T3" fmla="*/ 40 h 11"/>
                <a:gd name="T4" fmla="*/ 64 w 22"/>
                <a:gd name="T5" fmla="*/ 16 h 11"/>
                <a:gd name="T6" fmla="*/ 88 w 22"/>
                <a:gd name="T7" fmla="*/ 8 h 11"/>
                <a:gd name="T8" fmla="*/ 160 w 22"/>
                <a:gd name="T9" fmla="*/ 24 h 11"/>
                <a:gd name="T10" fmla="*/ 168 w 22"/>
                <a:gd name="T11" fmla="*/ 40 h 11"/>
                <a:gd name="T12" fmla="*/ 136 w 22"/>
                <a:gd name="T13" fmla="*/ 80 h 11"/>
                <a:gd name="T14" fmla="*/ 120 w 22"/>
                <a:gd name="T15" fmla="*/ 88 h 11"/>
                <a:gd name="T16" fmla="*/ 24 w 22"/>
                <a:gd name="T17" fmla="*/ 64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3" y="8"/>
                  </a:moveTo>
                  <a:cubicBezTo>
                    <a:pt x="2" y="8"/>
                    <a:pt x="0" y="6"/>
                    <a:pt x="1" y="5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0"/>
                    <a:pt x="11" y="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5" y="11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63" name="Freeform 145"/>
            <p:cNvSpPr>
              <a:spLocks noChangeAspect="1"/>
            </p:cNvSpPr>
            <p:nvPr/>
          </p:nvSpPr>
          <p:spPr bwMode="auto">
            <a:xfrm>
              <a:off x="4369" y="1855"/>
              <a:ext cx="18" cy="22"/>
            </a:xfrm>
            <a:custGeom>
              <a:avLst/>
              <a:gdLst>
                <a:gd name="T0" fmla="*/ 0 w 9"/>
                <a:gd name="T1" fmla="*/ 72 h 11"/>
                <a:gd name="T2" fmla="*/ 8 w 9"/>
                <a:gd name="T3" fmla="*/ 64 h 11"/>
                <a:gd name="T4" fmla="*/ 48 w 9"/>
                <a:gd name="T5" fmla="*/ 8 h 11"/>
                <a:gd name="T6" fmla="*/ 56 w 9"/>
                <a:gd name="T7" fmla="*/ 0 h 11"/>
                <a:gd name="T8" fmla="*/ 72 w 9"/>
                <a:gd name="T9" fmla="*/ 16 h 11"/>
                <a:gd name="T10" fmla="*/ 64 w 9"/>
                <a:gd name="T11" fmla="*/ 32 h 11"/>
                <a:gd name="T12" fmla="*/ 24 w 9"/>
                <a:gd name="T13" fmla="*/ 80 h 11"/>
                <a:gd name="T14" fmla="*/ 8 w 9"/>
                <a:gd name="T15" fmla="*/ 88 h 11"/>
                <a:gd name="T16" fmla="*/ 0 w 9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9"/>
                  </a:moveTo>
                  <a:cubicBezTo>
                    <a:pt x="0" y="9"/>
                    <a:pt x="0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8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64" name="Freeform 146"/>
            <p:cNvSpPr>
              <a:spLocks noChangeAspect="1"/>
            </p:cNvSpPr>
            <p:nvPr/>
          </p:nvSpPr>
          <p:spPr bwMode="auto">
            <a:xfrm>
              <a:off x="4367" y="1871"/>
              <a:ext cx="6" cy="6"/>
            </a:xfrm>
            <a:custGeom>
              <a:avLst/>
              <a:gdLst>
                <a:gd name="T0" fmla="*/ 16 w 3"/>
                <a:gd name="T1" fmla="*/ 24 h 3"/>
                <a:gd name="T2" fmla="*/ 8 w 3"/>
                <a:gd name="T3" fmla="*/ 16 h 3"/>
                <a:gd name="T4" fmla="*/ 0 w 3"/>
                <a:gd name="T5" fmla="*/ 8 h 3"/>
                <a:gd name="T6" fmla="*/ 24 w 3"/>
                <a:gd name="T7" fmla="*/ 16 h 3"/>
                <a:gd name="T8" fmla="*/ 16 w 3"/>
                <a:gd name="T9" fmla="*/ 2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3"/>
                  </a:move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65" name="Freeform 147"/>
            <p:cNvSpPr>
              <a:spLocks noChangeAspect="1"/>
            </p:cNvSpPr>
            <p:nvPr/>
          </p:nvSpPr>
          <p:spPr bwMode="auto">
            <a:xfrm>
              <a:off x="4339" y="1849"/>
              <a:ext cx="46" cy="24"/>
            </a:xfrm>
            <a:custGeom>
              <a:avLst/>
              <a:gdLst>
                <a:gd name="T0" fmla="*/ 16 w 23"/>
                <a:gd name="T1" fmla="*/ 72 h 12"/>
                <a:gd name="T2" fmla="*/ 8 w 23"/>
                <a:gd name="T3" fmla="*/ 56 h 12"/>
                <a:gd name="T4" fmla="*/ 48 w 23"/>
                <a:gd name="T5" fmla="*/ 8 h 12"/>
                <a:gd name="T6" fmla="*/ 80 w 23"/>
                <a:gd name="T7" fmla="*/ 0 h 12"/>
                <a:gd name="T8" fmla="*/ 168 w 23"/>
                <a:gd name="T9" fmla="*/ 24 h 12"/>
                <a:gd name="T10" fmla="*/ 184 w 23"/>
                <a:gd name="T11" fmla="*/ 40 h 12"/>
                <a:gd name="T12" fmla="*/ 136 w 23"/>
                <a:gd name="T13" fmla="*/ 88 h 12"/>
                <a:gd name="T14" fmla="*/ 104 w 23"/>
                <a:gd name="T15" fmla="*/ 96 h 12"/>
                <a:gd name="T16" fmla="*/ 16 w 23"/>
                <a:gd name="T17" fmla="*/ 7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2"/>
                <a:gd name="T29" fmla="*/ 23 w 2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2">
                  <a:moveTo>
                    <a:pt x="2" y="9"/>
                  </a:moveTo>
                  <a:cubicBezTo>
                    <a:pt x="1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5" y="12"/>
                    <a:pt x="13" y="12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66" name="Freeform 148"/>
            <p:cNvSpPr>
              <a:spLocks noChangeAspect="1"/>
            </p:cNvSpPr>
            <p:nvPr/>
          </p:nvSpPr>
          <p:spPr bwMode="auto">
            <a:xfrm>
              <a:off x="4351" y="1853"/>
              <a:ext cx="32" cy="20"/>
            </a:xfrm>
            <a:custGeom>
              <a:avLst/>
              <a:gdLst>
                <a:gd name="T0" fmla="*/ 48 w 16"/>
                <a:gd name="T1" fmla="*/ 8 h 10"/>
                <a:gd name="T2" fmla="*/ 8 w 16"/>
                <a:gd name="T3" fmla="*/ 56 h 10"/>
                <a:gd name="T4" fmla="*/ 8 w 16"/>
                <a:gd name="T5" fmla="*/ 64 h 10"/>
                <a:gd name="T6" fmla="*/ 64 w 16"/>
                <a:gd name="T7" fmla="*/ 80 h 10"/>
                <a:gd name="T8" fmla="*/ 80 w 16"/>
                <a:gd name="T9" fmla="*/ 72 h 10"/>
                <a:gd name="T10" fmla="*/ 128 w 16"/>
                <a:gd name="T11" fmla="*/ 24 h 10"/>
                <a:gd name="T12" fmla="*/ 120 w 16"/>
                <a:gd name="T13" fmla="*/ 8 h 10"/>
                <a:gd name="T14" fmla="*/ 72 w 16"/>
                <a:gd name="T15" fmla="*/ 0 h 10"/>
                <a:gd name="T16" fmla="*/ 48 w 16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6" y="1"/>
                  </a:moveTo>
                  <a:cubicBezTo>
                    <a:pt x="6" y="3"/>
                    <a:pt x="7" y="4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67" name="Freeform 149"/>
            <p:cNvSpPr>
              <a:spLocks noChangeAspect="1"/>
            </p:cNvSpPr>
            <p:nvPr/>
          </p:nvSpPr>
          <p:spPr bwMode="auto">
            <a:xfrm>
              <a:off x="4339" y="1849"/>
              <a:ext cx="38" cy="22"/>
            </a:xfrm>
            <a:custGeom>
              <a:avLst/>
              <a:gdLst>
                <a:gd name="T0" fmla="*/ 88 w 19"/>
                <a:gd name="T1" fmla="*/ 88 h 11"/>
                <a:gd name="T2" fmla="*/ 24 w 19"/>
                <a:gd name="T3" fmla="*/ 72 h 11"/>
                <a:gd name="T4" fmla="*/ 16 w 19"/>
                <a:gd name="T5" fmla="*/ 56 h 11"/>
                <a:gd name="T6" fmla="*/ 56 w 19"/>
                <a:gd name="T7" fmla="*/ 8 h 11"/>
                <a:gd name="T8" fmla="*/ 80 w 19"/>
                <a:gd name="T9" fmla="*/ 8 h 11"/>
                <a:gd name="T10" fmla="*/ 144 w 19"/>
                <a:gd name="T11" fmla="*/ 24 h 11"/>
                <a:gd name="T12" fmla="*/ 152 w 19"/>
                <a:gd name="T13" fmla="*/ 16 h 11"/>
                <a:gd name="T14" fmla="*/ 80 w 19"/>
                <a:gd name="T15" fmla="*/ 0 h 11"/>
                <a:gd name="T16" fmla="*/ 48 w 19"/>
                <a:gd name="T17" fmla="*/ 8 h 11"/>
                <a:gd name="T18" fmla="*/ 8 w 19"/>
                <a:gd name="T19" fmla="*/ 56 h 11"/>
                <a:gd name="T20" fmla="*/ 16 w 19"/>
                <a:gd name="T21" fmla="*/ 72 h 11"/>
                <a:gd name="T22" fmla="*/ 88 w 19"/>
                <a:gd name="T23" fmla="*/ 88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1"/>
                <a:gd name="T38" fmla="*/ 19 w 1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1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68" name="Freeform 150"/>
            <p:cNvSpPr>
              <a:spLocks noChangeAspect="1"/>
            </p:cNvSpPr>
            <p:nvPr/>
          </p:nvSpPr>
          <p:spPr bwMode="auto">
            <a:xfrm>
              <a:off x="4202" y="1845"/>
              <a:ext cx="44" cy="22"/>
            </a:xfrm>
            <a:custGeom>
              <a:avLst/>
              <a:gdLst>
                <a:gd name="T0" fmla="*/ 24 w 22"/>
                <a:gd name="T1" fmla="*/ 56 h 11"/>
                <a:gd name="T2" fmla="*/ 8 w 22"/>
                <a:gd name="T3" fmla="*/ 32 h 11"/>
                <a:gd name="T4" fmla="*/ 64 w 22"/>
                <a:gd name="T5" fmla="*/ 8 h 11"/>
                <a:gd name="T6" fmla="*/ 88 w 22"/>
                <a:gd name="T7" fmla="*/ 0 h 11"/>
                <a:gd name="T8" fmla="*/ 168 w 22"/>
                <a:gd name="T9" fmla="*/ 16 h 11"/>
                <a:gd name="T10" fmla="*/ 168 w 22"/>
                <a:gd name="T11" fmla="*/ 32 h 11"/>
                <a:gd name="T12" fmla="*/ 144 w 22"/>
                <a:gd name="T13" fmla="*/ 72 h 11"/>
                <a:gd name="T14" fmla="*/ 128 w 22"/>
                <a:gd name="T15" fmla="*/ 80 h 11"/>
                <a:gd name="T16" fmla="*/ 24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3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69" name="Freeform 151"/>
            <p:cNvSpPr>
              <a:spLocks noChangeAspect="1"/>
            </p:cNvSpPr>
            <p:nvPr/>
          </p:nvSpPr>
          <p:spPr bwMode="auto">
            <a:xfrm>
              <a:off x="4232" y="1843"/>
              <a:ext cx="20" cy="22"/>
            </a:xfrm>
            <a:custGeom>
              <a:avLst/>
              <a:gdLst>
                <a:gd name="T0" fmla="*/ 0 w 10"/>
                <a:gd name="T1" fmla="*/ 80 h 11"/>
                <a:gd name="T2" fmla="*/ 8 w 10"/>
                <a:gd name="T3" fmla="*/ 64 h 11"/>
                <a:gd name="T4" fmla="*/ 48 w 10"/>
                <a:gd name="T5" fmla="*/ 16 h 11"/>
                <a:gd name="T6" fmla="*/ 64 w 10"/>
                <a:gd name="T7" fmla="*/ 8 h 11"/>
                <a:gd name="T8" fmla="*/ 72 w 10"/>
                <a:gd name="T9" fmla="*/ 16 h 11"/>
                <a:gd name="T10" fmla="*/ 72 w 10"/>
                <a:gd name="T11" fmla="*/ 32 h 11"/>
                <a:gd name="T12" fmla="*/ 24 w 10"/>
                <a:gd name="T13" fmla="*/ 80 h 11"/>
                <a:gd name="T14" fmla="*/ 8 w 10"/>
                <a:gd name="T15" fmla="*/ 88 h 11"/>
                <a:gd name="T16" fmla="*/ 0 w 10"/>
                <a:gd name="T17" fmla="*/ 8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0" y="10"/>
                  </a:moveTo>
                  <a:cubicBezTo>
                    <a:pt x="0" y="9"/>
                    <a:pt x="1" y="8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3"/>
                    <a:pt x="9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70" name="Freeform 152"/>
            <p:cNvSpPr>
              <a:spLocks noChangeAspect="1"/>
            </p:cNvSpPr>
            <p:nvPr/>
          </p:nvSpPr>
          <p:spPr bwMode="auto">
            <a:xfrm>
              <a:off x="4230" y="1861"/>
              <a:ext cx="8" cy="4"/>
            </a:xfrm>
            <a:custGeom>
              <a:avLst/>
              <a:gdLst>
                <a:gd name="T0" fmla="*/ 24 w 4"/>
                <a:gd name="T1" fmla="*/ 16 h 2"/>
                <a:gd name="T2" fmla="*/ 8 w 4"/>
                <a:gd name="T3" fmla="*/ 8 h 2"/>
                <a:gd name="T4" fmla="*/ 8 w 4"/>
                <a:gd name="T5" fmla="*/ 0 h 2"/>
                <a:gd name="T6" fmla="*/ 24 w 4"/>
                <a:gd name="T7" fmla="*/ 8 h 2"/>
                <a:gd name="T8" fmla="*/ 24 w 4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3" y="2"/>
                  </a:moveTo>
                  <a:cubicBezTo>
                    <a:pt x="2" y="2"/>
                    <a:pt x="1" y="2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71" name="Freeform 153"/>
            <p:cNvSpPr>
              <a:spLocks noChangeAspect="1"/>
            </p:cNvSpPr>
            <p:nvPr/>
          </p:nvSpPr>
          <p:spPr bwMode="auto">
            <a:xfrm>
              <a:off x="4202" y="1837"/>
              <a:ext cx="46" cy="26"/>
            </a:xfrm>
            <a:custGeom>
              <a:avLst/>
              <a:gdLst>
                <a:gd name="T0" fmla="*/ 16 w 23"/>
                <a:gd name="T1" fmla="*/ 80 h 13"/>
                <a:gd name="T2" fmla="*/ 8 w 23"/>
                <a:gd name="T3" fmla="*/ 64 h 13"/>
                <a:gd name="T4" fmla="*/ 56 w 23"/>
                <a:gd name="T5" fmla="*/ 8 h 13"/>
                <a:gd name="T6" fmla="*/ 80 w 23"/>
                <a:gd name="T7" fmla="*/ 0 h 13"/>
                <a:gd name="T8" fmla="*/ 176 w 23"/>
                <a:gd name="T9" fmla="*/ 24 h 13"/>
                <a:gd name="T10" fmla="*/ 184 w 23"/>
                <a:gd name="T11" fmla="*/ 40 h 13"/>
                <a:gd name="T12" fmla="*/ 136 w 23"/>
                <a:gd name="T13" fmla="*/ 96 h 13"/>
                <a:gd name="T14" fmla="*/ 112 w 23"/>
                <a:gd name="T15" fmla="*/ 96 h 13"/>
                <a:gd name="T16" fmla="*/ 16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2" y="10"/>
                  </a:moveTo>
                  <a:cubicBezTo>
                    <a:pt x="1" y="9"/>
                    <a:pt x="0" y="8"/>
                    <a:pt x="1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5" y="13"/>
                    <a:pt x="14" y="12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72" name="Freeform 154"/>
            <p:cNvSpPr>
              <a:spLocks noChangeAspect="1"/>
            </p:cNvSpPr>
            <p:nvPr/>
          </p:nvSpPr>
          <p:spPr bwMode="auto">
            <a:xfrm>
              <a:off x="4214" y="1841"/>
              <a:ext cx="34" cy="20"/>
            </a:xfrm>
            <a:custGeom>
              <a:avLst/>
              <a:gdLst>
                <a:gd name="T0" fmla="*/ 48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4 w 17"/>
                <a:gd name="T7" fmla="*/ 80 h 10"/>
                <a:gd name="T8" fmla="*/ 88 w 17"/>
                <a:gd name="T9" fmla="*/ 72 h 10"/>
                <a:gd name="T10" fmla="*/ 128 w 17"/>
                <a:gd name="T11" fmla="*/ 24 h 10"/>
                <a:gd name="T12" fmla="*/ 120 w 17"/>
                <a:gd name="T13" fmla="*/ 8 h 10"/>
                <a:gd name="T14" fmla="*/ 72 w 17"/>
                <a:gd name="T15" fmla="*/ 0 h 10"/>
                <a:gd name="T16" fmla="*/ 48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6" y="1"/>
                  </a:moveTo>
                  <a:cubicBezTo>
                    <a:pt x="6" y="3"/>
                    <a:pt x="7" y="5"/>
                    <a:pt x="2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73" name="Freeform 155"/>
            <p:cNvSpPr>
              <a:spLocks noChangeAspect="1"/>
            </p:cNvSpPr>
            <p:nvPr/>
          </p:nvSpPr>
          <p:spPr bwMode="auto">
            <a:xfrm>
              <a:off x="4202" y="1837"/>
              <a:ext cx="38" cy="24"/>
            </a:xfrm>
            <a:custGeom>
              <a:avLst/>
              <a:gdLst>
                <a:gd name="T0" fmla="*/ 88 w 19"/>
                <a:gd name="T1" fmla="*/ 88 h 12"/>
                <a:gd name="T2" fmla="*/ 24 w 19"/>
                <a:gd name="T3" fmla="*/ 72 h 12"/>
                <a:gd name="T4" fmla="*/ 16 w 19"/>
                <a:gd name="T5" fmla="*/ 64 h 12"/>
                <a:gd name="T6" fmla="*/ 56 w 19"/>
                <a:gd name="T7" fmla="*/ 8 h 12"/>
                <a:gd name="T8" fmla="*/ 80 w 19"/>
                <a:gd name="T9" fmla="*/ 8 h 12"/>
                <a:gd name="T10" fmla="*/ 152 w 19"/>
                <a:gd name="T11" fmla="*/ 24 h 12"/>
                <a:gd name="T12" fmla="*/ 152 w 19"/>
                <a:gd name="T13" fmla="*/ 16 h 12"/>
                <a:gd name="T14" fmla="*/ 80 w 19"/>
                <a:gd name="T15" fmla="*/ 0 h 12"/>
                <a:gd name="T16" fmla="*/ 56 w 19"/>
                <a:gd name="T17" fmla="*/ 8 h 12"/>
                <a:gd name="T18" fmla="*/ 8 w 19"/>
                <a:gd name="T19" fmla="*/ 64 h 12"/>
                <a:gd name="T20" fmla="*/ 16 w 19"/>
                <a:gd name="T21" fmla="*/ 80 h 12"/>
                <a:gd name="T22" fmla="*/ 88 w 19"/>
                <a:gd name="T23" fmla="*/ 96 h 12"/>
                <a:gd name="T24" fmla="*/ 88 w 19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2"/>
                <a:gd name="T41" fmla="*/ 19 w 1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2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74" name="Freeform 156"/>
            <p:cNvSpPr>
              <a:spLocks noChangeAspect="1"/>
            </p:cNvSpPr>
            <p:nvPr/>
          </p:nvSpPr>
          <p:spPr bwMode="auto">
            <a:xfrm>
              <a:off x="4268" y="1851"/>
              <a:ext cx="47" cy="22"/>
            </a:xfrm>
            <a:custGeom>
              <a:avLst/>
              <a:gdLst>
                <a:gd name="T0" fmla="*/ 33 w 23"/>
                <a:gd name="T1" fmla="*/ 56 h 11"/>
                <a:gd name="T2" fmla="*/ 8 w 23"/>
                <a:gd name="T3" fmla="*/ 32 h 11"/>
                <a:gd name="T4" fmla="*/ 76 w 23"/>
                <a:gd name="T5" fmla="*/ 8 h 11"/>
                <a:gd name="T6" fmla="*/ 104 w 23"/>
                <a:gd name="T7" fmla="*/ 0 h 11"/>
                <a:gd name="T8" fmla="*/ 180 w 23"/>
                <a:gd name="T9" fmla="*/ 16 h 11"/>
                <a:gd name="T10" fmla="*/ 188 w 23"/>
                <a:gd name="T11" fmla="*/ 32 h 11"/>
                <a:gd name="T12" fmla="*/ 155 w 23"/>
                <a:gd name="T13" fmla="*/ 72 h 11"/>
                <a:gd name="T14" fmla="*/ 137 w 23"/>
                <a:gd name="T15" fmla="*/ 80 h 11"/>
                <a:gd name="T16" fmla="*/ 33 w 23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1"/>
                <a:gd name="T29" fmla="*/ 23 w 2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1">
                  <a:moveTo>
                    <a:pt x="4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8" y="11"/>
                    <a:pt x="16" y="1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75" name="Freeform 157"/>
            <p:cNvSpPr>
              <a:spLocks noChangeAspect="1"/>
            </p:cNvSpPr>
            <p:nvPr/>
          </p:nvSpPr>
          <p:spPr bwMode="auto">
            <a:xfrm>
              <a:off x="4301" y="1849"/>
              <a:ext cx="18" cy="24"/>
            </a:xfrm>
            <a:custGeom>
              <a:avLst/>
              <a:gdLst>
                <a:gd name="T0" fmla="*/ 0 w 9"/>
                <a:gd name="T1" fmla="*/ 80 h 12"/>
                <a:gd name="T2" fmla="*/ 8 w 9"/>
                <a:gd name="T3" fmla="*/ 64 h 12"/>
                <a:gd name="T4" fmla="*/ 48 w 9"/>
                <a:gd name="T5" fmla="*/ 16 h 12"/>
                <a:gd name="T6" fmla="*/ 56 w 9"/>
                <a:gd name="T7" fmla="*/ 8 h 12"/>
                <a:gd name="T8" fmla="*/ 72 w 9"/>
                <a:gd name="T9" fmla="*/ 16 h 12"/>
                <a:gd name="T10" fmla="*/ 64 w 9"/>
                <a:gd name="T11" fmla="*/ 32 h 12"/>
                <a:gd name="T12" fmla="*/ 24 w 9"/>
                <a:gd name="T13" fmla="*/ 80 h 12"/>
                <a:gd name="T14" fmla="*/ 8 w 9"/>
                <a:gd name="T15" fmla="*/ 88 h 12"/>
                <a:gd name="T16" fmla="*/ 0 w 9"/>
                <a:gd name="T17" fmla="*/ 8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2"/>
                <a:gd name="T29" fmla="*/ 9 w 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2">
                  <a:moveTo>
                    <a:pt x="0" y="10"/>
                  </a:moveTo>
                  <a:cubicBezTo>
                    <a:pt x="0" y="9"/>
                    <a:pt x="0" y="9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1" y="12"/>
                    <a:pt x="1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76" name="Freeform 158"/>
            <p:cNvSpPr>
              <a:spLocks noChangeAspect="1"/>
            </p:cNvSpPr>
            <p:nvPr/>
          </p:nvSpPr>
          <p:spPr bwMode="auto">
            <a:xfrm>
              <a:off x="4299" y="1867"/>
              <a:ext cx="6" cy="4"/>
            </a:xfrm>
            <a:custGeom>
              <a:avLst/>
              <a:gdLst>
                <a:gd name="T0" fmla="*/ 16 w 3"/>
                <a:gd name="T1" fmla="*/ 16 h 2"/>
                <a:gd name="T2" fmla="*/ 0 w 3"/>
                <a:gd name="T3" fmla="*/ 8 h 2"/>
                <a:gd name="T4" fmla="*/ 0 w 3"/>
                <a:gd name="T5" fmla="*/ 0 h 2"/>
                <a:gd name="T6" fmla="*/ 24 w 3"/>
                <a:gd name="T7" fmla="*/ 8 h 2"/>
                <a:gd name="T8" fmla="*/ 16 w 3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77" name="Freeform 159"/>
            <p:cNvSpPr>
              <a:spLocks noChangeAspect="1"/>
            </p:cNvSpPr>
            <p:nvPr/>
          </p:nvSpPr>
          <p:spPr bwMode="auto">
            <a:xfrm>
              <a:off x="4270" y="1843"/>
              <a:ext cx="47" cy="26"/>
            </a:xfrm>
            <a:custGeom>
              <a:avLst/>
              <a:gdLst>
                <a:gd name="T0" fmla="*/ 16 w 23"/>
                <a:gd name="T1" fmla="*/ 80 h 13"/>
                <a:gd name="T2" fmla="*/ 8 w 23"/>
                <a:gd name="T3" fmla="*/ 64 h 13"/>
                <a:gd name="T4" fmla="*/ 51 w 23"/>
                <a:gd name="T5" fmla="*/ 8 h 13"/>
                <a:gd name="T6" fmla="*/ 84 w 23"/>
                <a:gd name="T7" fmla="*/ 0 h 13"/>
                <a:gd name="T8" fmla="*/ 180 w 23"/>
                <a:gd name="T9" fmla="*/ 24 h 13"/>
                <a:gd name="T10" fmla="*/ 188 w 23"/>
                <a:gd name="T11" fmla="*/ 40 h 13"/>
                <a:gd name="T12" fmla="*/ 147 w 23"/>
                <a:gd name="T13" fmla="*/ 96 h 13"/>
                <a:gd name="T14" fmla="*/ 112 w 23"/>
                <a:gd name="T15" fmla="*/ 96 h 13"/>
                <a:gd name="T16" fmla="*/ 16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2" y="10"/>
                  </a:moveTo>
                  <a:cubicBezTo>
                    <a:pt x="0" y="9"/>
                    <a:pt x="0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4"/>
                    <a:pt x="22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5" y="13"/>
                    <a:pt x="13" y="12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78" name="Freeform 160"/>
            <p:cNvSpPr>
              <a:spLocks noChangeAspect="1"/>
            </p:cNvSpPr>
            <p:nvPr/>
          </p:nvSpPr>
          <p:spPr bwMode="auto">
            <a:xfrm>
              <a:off x="4283" y="1847"/>
              <a:ext cx="32" cy="20"/>
            </a:xfrm>
            <a:custGeom>
              <a:avLst/>
              <a:gdLst>
                <a:gd name="T0" fmla="*/ 48 w 16"/>
                <a:gd name="T1" fmla="*/ 8 h 10"/>
                <a:gd name="T2" fmla="*/ 8 w 16"/>
                <a:gd name="T3" fmla="*/ 56 h 10"/>
                <a:gd name="T4" fmla="*/ 0 w 16"/>
                <a:gd name="T5" fmla="*/ 64 h 10"/>
                <a:gd name="T6" fmla="*/ 64 w 16"/>
                <a:gd name="T7" fmla="*/ 80 h 10"/>
                <a:gd name="T8" fmla="*/ 80 w 16"/>
                <a:gd name="T9" fmla="*/ 72 h 10"/>
                <a:gd name="T10" fmla="*/ 128 w 16"/>
                <a:gd name="T11" fmla="*/ 24 h 10"/>
                <a:gd name="T12" fmla="*/ 120 w 16"/>
                <a:gd name="T13" fmla="*/ 8 h 10"/>
                <a:gd name="T14" fmla="*/ 64 w 16"/>
                <a:gd name="T15" fmla="*/ 0 h 10"/>
                <a:gd name="T16" fmla="*/ 48 w 16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6" y="1"/>
                  </a:moveTo>
                  <a:cubicBezTo>
                    <a:pt x="6" y="3"/>
                    <a:pt x="7" y="5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79" name="Freeform 161"/>
            <p:cNvSpPr>
              <a:spLocks noChangeAspect="1"/>
            </p:cNvSpPr>
            <p:nvPr/>
          </p:nvSpPr>
          <p:spPr bwMode="auto">
            <a:xfrm>
              <a:off x="4270" y="1843"/>
              <a:ext cx="39" cy="24"/>
            </a:xfrm>
            <a:custGeom>
              <a:avLst/>
              <a:gdLst>
                <a:gd name="T0" fmla="*/ 96 w 19"/>
                <a:gd name="T1" fmla="*/ 88 h 12"/>
                <a:gd name="T2" fmla="*/ 25 w 19"/>
                <a:gd name="T3" fmla="*/ 72 h 12"/>
                <a:gd name="T4" fmla="*/ 8 w 19"/>
                <a:gd name="T5" fmla="*/ 64 h 12"/>
                <a:gd name="T6" fmla="*/ 60 w 19"/>
                <a:gd name="T7" fmla="*/ 8 h 12"/>
                <a:gd name="T8" fmla="*/ 88 w 19"/>
                <a:gd name="T9" fmla="*/ 8 h 12"/>
                <a:gd name="T10" fmla="*/ 156 w 19"/>
                <a:gd name="T11" fmla="*/ 24 h 12"/>
                <a:gd name="T12" fmla="*/ 164 w 19"/>
                <a:gd name="T13" fmla="*/ 16 h 12"/>
                <a:gd name="T14" fmla="*/ 88 w 19"/>
                <a:gd name="T15" fmla="*/ 0 h 12"/>
                <a:gd name="T16" fmla="*/ 51 w 19"/>
                <a:gd name="T17" fmla="*/ 8 h 12"/>
                <a:gd name="T18" fmla="*/ 8 w 19"/>
                <a:gd name="T19" fmla="*/ 64 h 12"/>
                <a:gd name="T20" fmla="*/ 16 w 19"/>
                <a:gd name="T21" fmla="*/ 80 h 12"/>
                <a:gd name="T22" fmla="*/ 96 w 19"/>
                <a:gd name="T23" fmla="*/ 96 h 12"/>
                <a:gd name="T24" fmla="*/ 96 w 19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2"/>
                <a:gd name="T41" fmla="*/ 19 w 1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2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9" y="1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80" name="Freeform 162"/>
            <p:cNvSpPr>
              <a:spLocks noChangeAspect="1"/>
            </p:cNvSpPr>
            <p:nvPr/>
          </p:nvSpPr>
          <p:spPr bwMode="auto">
            <a:xfrm>
              <a:off x="4315" y="1881"/>
              <a:ext cx="46" cy="22"/>
            </a:xfrm>
            <a:custGeom>
              <a:avLst/>
              <a:gdLst>
                <a:gd name="T0" fmla="*/ 32 w 23"/>
                <a:gd name="T1" fmla="*/ 64 h 11"/>
                <a:gd name="T2" fmla="*/ 8 w 23"/>
                <a:gd name="T3" fmla="*/ 40 h 11"/>
                <a:gd name="T4" fmla="*/ 64 w 23"/>
                <a:gd name="T5" fmla="*/ 8 h 11"/>
                <a:gd name="T6" fmla="*/ 96 w 23"/>
                <a:gd name="T7" fmla="*/ 8 h 11"/>
                <a:gd name="T8" fmla="*/ 168 w 23"/>
                <a:gd name="T9" fmla="*/ 24 h 11"/>
                <a:gd name="T10" fmla="*/ 176 w 23"/>
                <a:gd name="T11" fmla="*/ 32 h 11"/>
                <a:gd name="T12" fmla="*/ 144 w 23"/>
                <a:gd name="T13" fmla="*/ 80 h 11"/>
                <a:gd name="T14" fmla="*/ 128 w 23"/>
                <a:gd name="T15" fmla="*/ 88 h 11"/>
                <a:gd name="T16" fmla="*/ 32 w 23"/>
                <a:gd name="T17" fmla="*/ 64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1"/>
                <a:gd name="T29" fmla="*/ 23 w 2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1">
                  <a:moveTo>
                    <a:pt x="4" y="8"/>
                  </a:moveTo>
                  <a:cubicBezTo>
                    <a:pt x="2" y="7"/>
                    <a:pt x="0" y="6"/>
                    <a:pt x="1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0"/>
                    <a:pt x="12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2" y="4"/>
                    <a:pt x="22" y="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8" y="11"/>
                    <a:pt x="16" y="11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81" name="Freeform 163"/>
            <p:cNvSpPr>
              <a:spLocks noChangeAspect="1"/>
            </p:cNvSpPr>
            <p:nvPr/>
          </p:nvSpPr>
          <p:spPr bwMode="auto">
            <a:xfrm>
              <a:off x="4347" y="1881"/>
              <a:ext cx="18" cy="22"/>
            </a:xfrm>
            <a:custGeom>
              <a:avLst/>
              <a:gdLst>
                <a:gd name="T0" fmla="*/ 0 w 9"/>
                <a:gd name="T1" fmla="*/ 72 h 11"/>
                <a:gd name="T2" fmla="*/ 8 w 9"/>
                <a:gd name="T3" fmla="*/ 56 h 11"/>
                <a:gd name="T4" fmla="*/ 48 w 9"/>
                <a:gd name="T5" fmla="*/ 8 h 11"/>
                <a:gd name="T6" fmla="*/ 56 w 9"/>
                <a:gd name="T7" fmla="*/ 0 h 11"/>
                <a:gd name="T8" fmla="*/ 72 w 9"/>
                <a:gd name="T9" fmla="*/ 16 h 11"/>
                <a:gd name="T10" fmla="*/ 64 w 9"/>
                <a:gd name="T11" fmla="*/ 32 h 11"/>
                <a:gd name="T12" fmla="*/ 16 w 9"/>
                <a:gd name="T13" fmla="*/ 80 h 11"/>
                <a:gd name="T14" fmla="*/ 8 w 9"/>
                <a:gd name="T15" fmla="*/ 88 h 11"/>
                <a:gd name="T16" fmla="*/ 0 w 9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9"/>
                  </a:moveTo>
                  <a:cubicBezTo>
                    <a:pt x="0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8" y="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82" name="Freeform 164"/>
            <p:cNvSpPr>
              <a:spLocks noChangeAspect="1"/>
            </p:cNvSpPr>
            <p:nvPr/>
          </p:nvSpPr>
          <p:spPr bwMode="auto">
            <a:xfrm>
              <a:off x="4345" y="1897"/>
              <a:ext cx="6" cy="6"/>
            </a:xfrm>
            <a:custGeom>
              <a:avLst/>
              <a:gdLst>
                <a:gd name="T0" fmla="*/ 16 w 3"/>
                <a:gd name="T1" fmla="*/ 24 h 3"/>
                <a:gd name="T2" fmla="*/ 0 w 3"/>
                <a:gd name="T3" fmla="*/ 16 h 3"/>
                <a:gd name="T4" fmla="*/ 0 w 3"/>
                <a:gd name="T5" fmla="*/ 8 h 3"/>
                <a:gd name="T6" fmla="*/ 24 w 3"/>
                <a:gd name="T7" fmla="*/ 16 h 3"/>
                <a:gd name="T8" fmla="*/ 16 w 3"/>
                <a:gd name="T9" fmla="*/ 2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83" name="Freeform 165"/>
            <p:cNvSpPr>
              <a:spLocks noChangeAspect="1"/>
            </p:cNvSpPr>
            <p:nvPr/>
          </p:nvSpPr>
          <p:spPr bwMode="auto">
            <a:xfrm>
              <a:off x="4317" y="1875"/>
              <a:ext cx="46" cy="24"/>
            </a:xfrm>
            <a:custGeom>
              <a:avLst/>
              <a:gdLst>
                <a:gd name="T0" fmla="*/ 16 w 23"/>
                <a:gd name="T1" fmla="*/ 72 h 12"/>
                <a:gd name="T2" fmla="*/ 8 w 23"/>
                <a:gd name="T3" fmla="*/ 56 h 12"/>
                <a:gd name="T4" fmla="*/ 48 w 23"/>
                <a:gd name="T5" fmla="*/ 8 h 12"/>
                <a:gd name="T6" fmla="*/ 80 w 23"/>
                <a:gd name="T7" fmla="*/ 0 h 12"/>
                <a:gd name="T8" fmla="*/ 168 w 23"/>
                <a:gd name="T9" fmla="*/ 24 h 12"/>
                <a:gd name="T10" fmla="*/ 176 w 23"/>
                <a:gd name="T11" fmla="*/ 40 h 12"/>
                <a:gd name="T12" fmla="*/ 136 w 23"/>
                <a:gd name="T13" fmla="*/ 88 h 12"/>
                <a:gd name="T14" fmla="*/ 104 w 23"/>
                <a:gd name="T15" fmla="*/ 96 h 12"/>
                <a:gd name="T16" fmla="*/ 16 w 23"/>
                <a:gd name="T17" fmla="*/ 7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2"/>
                <a:gd name="T29" fmla="*/ 23 w 2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2">
                  <a:moveTo>
                    <a:pt x="2" y="9"/>
                  </a:moveTo>
                  <a:cubicBezTo>
                    <a:pt x="0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4"/>
                    <a:pt x="22" y="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5" y="12"/>
                    <a:pt x="13" y="12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84" name="Freeform 166"/>
            <p:cNvSpPr>
              <a:spLocks noChangeAspect="1"/>
            </p:cNvSpPr>
            <p:nvPr/>
          </p:nvSpPr>
          <p:spPr bwMode="auto">
            <a:xfrm>
              <a:off x="4329" y="1877"/>
              <a:ext cx="32" cy="22"/>
            </a:xfrm>
            <a:custGeom>
              <a:avLst/>
              <a:gdLst>
                <a:gd name="T0" fmla="*/ 48 w 16"/>
                <a:gd name="T1" fmla="*/ 16 h 11"/>
                <a:gd name="T2" fmla="*/ 8 w 16"/>
                <a:gd name="T3" fmla="*/ 64 h 11"/>
                <a:gd name="T4" fmla="*/ 0 w 16"/>
                <a:gd name="T5" fmla="*/ 72 h 11"/>
                <a:gd name="T6" fmla="*/ 64 w 16"/>
                <a:gd name="T7" fmla="*/ 88 h 11"/>
                <a:gd name="T8" fmla="*/ 80 w 16"/>
                <a:gd name="T9" fmla="*/ 80 h 11"/>
                <a:gd name="T10" fmla="*/ 128 w 16"/>
                <a:gd name="T11" fmla="*/ 24 h 11"/>
                <a:gd name="T12" fmla="*/ 120 w 16"/>
                <a:gd name="T13" fmla="*/ 16 h 11"/>
                <a:gd name="T14" fmla="*/ 64 w 16"/>
                <a:gd name="T15" fmla="*/ 8 h 11"/>
                <a:gd name="T16" fmla="*/ 48 w 16"/>
                <a:gd name="T17" fmla="*/ 1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1"/>
                <a:gd name="T29" fmla="*/ 16 w 16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1">
                  <a:moveTo>
                    <a:pt x="6" y="2"/>
                  </a:moveTo>
                  <a:cubicBezTo>
                    <a:pt x="6" y="4"/>
                    <a:pt x="7" y="5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85" name="Freeform 167"/>
            <p:cNvSpPr>
              <a:spLocks noChangeAspect="1"/>
            </p:cNvSpPr>
            <p:nvPr/>
          </p:nvSpPr>
          <p:spPr bwMode="auto">
            <a:xfrm>
              <a:off x="4317" y="1875"/>
              <a:ext cx="38" cy="22"/>
            </a:xfrm>
            <a:custGeom>
              <a:avLst/>
              <a:gdLst>
                <a:gd name="T0" fmla="*/ 88 w 19"/>
                <a:gd name="T1" fmla="*/ 88 h 11"/>
                <a:gd name="T2" fmla="*/ 24 w 19"/>
                <a:gd name="T3" fmla="*/ 72 h 11"/>
                <a:gd name="T4" fmla="*/ 8 w 19"/>
                <a:gd name="T5" fmla="*/ 56 h 11"/>
                <a:gd name="T6" fmla="*/ 56 w 19"/>
                <a:gd name="T7" fmla="*/ 8 h 11"/>
                <a:gd name="T8" fmla="*/ 80 w 19"/>
                <a:gd name="T9" fmla="*/ 0 h 11"/>
                <a:gd name="T10" fmla="*/ 144 w 19"/>
                <a:gd name="T11" fmla="*/ 16 h 11"/>
                <a:gd name="T12" fmla="*/ 152 w 19"/>
                <a:gd name="T13" fmla="*/ 16 h 11"/>
                <a:gd name="T14" fmla="*/ 80 w 19"/>
                <a:gd name="T15" fmla="*/ 0 h 11"/>
                <a:gd name="T16" fmla="*/ 48 w 19"/>
                <a:gd name="T17" fmla="*/ 8 h 11"/>
                <a:gd name="T18" fmla="*/ 8 w 19"/>
                <a:gd name="T19" fmla="*/ 56 h 11"/>
                <a:gd name="T20" fmla="*/ 16 w 19"/>
                <a:gd name="T21" fmla="*/ 72 h 11"/>
                <a:gd name="T22" fmla="*/ 88 w 19"/>
                <a:gd name="T23" fmla="*/ 88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1"/>
                <a:gd name="T38" fmla="*/ 19 w 1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1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86" name="Freeform 168"/>
            <p:cNvSpPr>
              <a:spLocks noChangeAspect="1"/>
            </p:cNvSpPr>
            <p:nvPr/>
          </p:nvSpPr>
          <p:spPr bwMode="auto">
            <a:xfrm>
              <a:off x="4178" y="1871"/>
              <a:ext cx="44" cy="22"/>
            </a:xfrm>
            <a:custGeom>
              <a:avLst/>
              <a:gdLst>
                <a:gd name="T0" fmla="*/ 32 w 22"/>
                <a:gd name="T1" fmla="*/ 56 h 11"/>
                <a:gd name="T2" fmla="*/ 8 w 22"/>
                <a:gd name="T3" fmla="*/ 32 h 11"/>
                <a:gd name="T4" fmla="*/ 64 w 22"/>
                <a:gd name="T5" fmla="*/ 8 h 11"/>
                <a:gd name="T6" fmla="*/ 88 w 22"/>
                <a:gd name="T7" fmla="*/ 0 h 11"/>
                <a:gd name="T8" fmla="*/ 168 w 22"/>
                <a:gd name="T9" fmla="*/ 16 h 11"/>
                <a:gd name="T10" fmla="*/ 168 w 22"/>
                <a:gd name="T11" fmla="*/ 32 h 11"/>
                <a:gd name="T12" fmla="*/ 144 w 22"/>
                <a:gd name="T13" fmla="*/ 72 h 11"/>
                <a:gd name="T14" fmla="*/ 128 w 22"/>
                <a:gd name="T15" fmla="*/ 80 h 11"/>
                <a:gd name="T16" fmla="*/ 32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4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87" name="Freeform 169"/>
            <p:cNvSpPr>
              <a:spLocks noChangeAspect="1"/>
            </p:cNvSpPr>
            <p:nvPr/>
          </p:nvSpPr>
          <p:spPr bwMode="auto">
            <a:xfrm>
              <a:off x="4210" y="1869"/>
              <a:ext cx="18" cy="24"/>
            </a:xfrm>
            <a:custGeom>
              <a:avLst/>
              <a:gdLst>
                <a:gd name="T0" fmla="*/ 0 w 9"/>
                <a:gd name="T1" fmla="*/ 80 h 12"/>
                <a:gd name="T2" fmla="*/ 8 w 9"/>
                <a:gd name="T3" fmla="*/ 64 h 12"/>
                <a:gd name="T4" fmla="*/ 48 w 9"/>
                <a:gd name="T5" fmla="*/ 16 h 12"/>
                <a:gd name="T6" fmla="*/ 56 w 9"/>
                <a:gd name="T7" fmla="*/ 8 h 12"/>
                <a:gd name="T8" fmla="*/ 64 w 9"/>
                <a:gd name="T9" fmla="*/ 16 h 12"/>
                <a:gd name="T10" fmla="*/ 64 w 9"/>
                <a:gd name="T11" fmla="*/ 32 h 12"/>
                <a:gd name="T12" fmla="*/ 16 w 9"/>
                <a:gd name="T13" fmla="*/ 80 h 12"/>
                <a:gd name="T14" fmla="*/ 8 w 9"/>
                <a:gd name="T15" fmla="*/ 88 h 12"/>
                <a:gd name="T16" fmla="*/ 0 w 9"/>
                <a:gd name="T17" fmla="*/ 8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2"/>
                <a:gd name="T29" fmla="*/ 9 w 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2">
                  <a:moveTo>
                    <a:pt x="0" y="10"/>
                  </a:moveTo>
                  <a:cubicBezTo>
                    <a:pt x="0" y="9"/>
                    <a:pt x="0" y="9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0"/>
                    <a:pt x="7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2"/>
                    <a:pt x="1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88" name="Freeform 170"/>
            <p:cNvSpPr>
              <a:spLocks noChangeAspect="1"/>
            </p:cNvSpPr>
            <p:nvPr/>
          </p:nvSpPr>
          <p:spPr bwMode="auto">
            <a:xfrm>
              <a:off x="4208" y="1887"/>
              <a:ext cx="6" cy="4"/>
            </a:xfrm>
            <a:custGeom>
              <a:avLst/>
              <a:gdLst>
                <a:gd name="T0" fmla="*/ 16 w 3"/>
                <a:gd name="T1" fmla="*/ 16 h 2"/>
                <a:gd name="T2" fmla="*/ 0 w 3"/>
                <a:gd name="T3" fmla="*/ 8 h 2"/>
                <a:gd name="T4" fmla="*/ 0 w 3"/>
                <a:gd name="T5" fmla="*/ 0 h 2"/>
                <a:gd name="T6" fmla="*/ 24 w 3"/>
                <a:gd name="T7" fmla="*/ 8 h 2"/>
                <a:gd name="T8" fmla="*/ 16 w 3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89" name="Freeform 171"/>
            <p:cNvSpPr>
              <a:spLocks noChangeAspect="1"/>
            </p:cNvSpPr>
            <p:nvPr/>
          </p:nvSpPr>
          <p:spPr bwMode="auto">
            <a:xfrm>
              <a:off x="4180" y="1863"/>
              <a:ext cx="46" cy="26"/>
            </a:xfrm>
            <a:custGeom>
              <a:avLst/>
              <a:gdLst>
                <a:gd name="T0" fmla="*/ 8 w 23"/>
                <a:gd name="T1" fmla="*/ 80 h 13"/>
                <a:gd name="T2" fmla="*/ 0 w 23"/>
                <a:gd name="T3" fmla="*/ 64 h 13"/>
                <a:gd name="T4" fmla="*/ 48 w 23"/>
                <a:gd name="T5" fmla="*/ 8 h 13"/>
                <a:gd name="T6" fmla="*/ 72 w 23"/>
                <a:gd name="T7" fmla="*/ 0 h 13"/>
                <a:gd name="T8" fmla="*/ 168 w 23"/>
                <a:gd name="T9" fmla="*/ 24 h 13"/>
                <a:gd name="T10" fmla="*/ 176 w 23"/>
                <a:gd name="T11" fmla="*/ 40 h 13"/>
                <a:gd name="T12" fmla="*/ 136 w 23"/>
                <a:gd name="T13" fmla="*/ 96 h 13"/>
                <a:gd name="T14" fmla="*/ 104 w 23"/>
                <a:gd name="T15" fmla="*/ 96 h 13"/>
                <a:gd name="T16" fmla="*/ 8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1" y="10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4"/>
                    <a:pt x="22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3"/>
                    <a:pt x="13" y="12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90" name="Freeform 172"/>
            <p:cNvSpPr>
              <a:spLocks noChangeAspect="1"/>
            </p:cNvSpPr>
            <p:nvPr/>
          </p:nvSpPr>
          <p:spPr bwMode="auto">
            <a:xfrm>
              <a:off x="4190" y="1867"/>
              <a:ext cx="34" cy="20"/>
            </a:xfrm>
            <a:custGeom>
              <a:avLst/>
              <a:gdLst>
                <a:gd name="T0" fmla="*/ 56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4 w 17"/>
                <a:gd name="T7" fmla="*/ 80 h 10"/>
                <a:gd name="T8" fmla="*/ 88 w 17"/>
                <a:gd name="T9" fmla="*/ 72 h 10"/>
                <a:gd name="T10" fmla="*/ 136 w 17"/>
                <a:gd name="T11" fmla="*/ 24 h 10"/>
                <a:gd name="T12" fmla="*/ 128 w 17"/>
                <a:gd name="T13" fmla="*/ 16 h 10"/>
                <a:gd name="T14" fmla="*/ 72 w 17"/>
                <a:gd name="T15" fmla="*/ 0 h 10"/>
                <a:gd name="T16" fmla="*/ 56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7" y="1"/>
                  </a:moveTo>
                  <a:cubicBezTo>
                    <a:pt x="7" y="3"/>
                    <a:pt x="8" y="5"/>
                    <a:pt x="2" y="7"/>
                  </a:cubicBezTo>
                  <a:cubicBezTo>
                    <a:pt x="1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0" y="10"/>
                    <a:pt x="11" y="9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91" name="Freeform 173"/>
            <p:cNvSpPr>
              <a:spLocks noChangeAspect="1"/>
            </p:cNvSpPr>
            <p:nvPr/>
          </p:nvSpPr>
          <p:spPr bwMode="auto">
            <a:xfrm>
              <a:off x="4180" y="1863"/>
              <a:ext cx="36" cy="24"/>
            </a:xfrm>
            <a:custGeom>
              <a:avLst/>
              <a:gdLst>
                <a:gd name="T0" fmla="*/ 88 w 18"/>
                <a:gd name="T1" fmla="*/ 88 h 12"/>
                <a:gd name="T2" fmla="*/ 16 w 18"/>
                <a:gd name="T3" fmla="*/ 72 h 12"/>
                <a:gd name="T4" fmla="*/ 8 w 18"/>
                <a:gd name="T5" fmla="*/ 64 h 12"/>
                <a:gd name="T6" fmla="*/ 48 w 18"/>
                <a:gd name="T7" fmla="*/ 8 h 12"/>
                <a:gd name="T8" fmla="*/ 80 w 18"/>
                <a:gd name="T9" fmla="*/ 8 h 12"/>
                <a:gd name="T10" fmla="*/ 144 w 18"/>
                <a:gd name="T11" fmla="*/ 24 h 12"/>
                <a:gd name="T12" fmla="*/ 144 w 18"/>
                <a:gd name="T13" fmla="*/ 16 h 12"/>
                <a:gd name="T14" fmla="*/ 72 w 18"/>
                <a:gd name="T15" fmla="*/ 0 h 12"/>
                <a:gd name="T16" fmla="*/ 48 w 18"/>
                <a:gd name="T17" fmla="*/ 8 h 12"/>
                <a:gd name="T18" fmla="*/ 0 w 18"/>
                <a:gd name="T19" fmla="*/ 64 h 12"/>
                <a:gd name="T20" fmla="*/ 16 w 18"/>
                <a:gd name="T21" fmla="*/ 80 h 12"/>
                <a:gd name="T22" fmla="*/ 80 w 18"/>
                <a:gd name="T23" fmla="*/ 96 h 12"/>
                <a:gd name="T24" fmla="*/ 88 w 18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11" y="1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2" y="10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92" name="Freeform 174"/>
            <p:cNvSpPr>
              <a:spLocks noChangeAspect="1"/>
            </p:cNvSpPr>
            <p:nvPr/>
          </p:nvSpPr>
          <p:spPr bwMode="auto">
            <a:xfrm>
              <a:off x="4246" y="1877"/>
              <a:ext cx="45" cy="22"/>
            </a:xfrm>
            <a:custGeom>
              <a:avLst/>
              <a:gdLst>
                <a:gd name="T0" fmla="*/ 25 w 22"/>
                <a:gd name="T1" fmla="*/ 56 h 11"/>
                <a:gd name="T2" fmla="*/ 8 w 22"/>
                <a:gd name="T3" fmla="*/ 32 h 11"/>
                <a:gd name="T4" fmla="*/ 68 w 22"/>
                <a:gd name="T5" fmla="*/ 8 h 11"/>
                <a:gd name="T6" fmla="*/ 96 w 22"/>
                <a:gd name="T7" fmla="*/ 0 h 11"/>
                <a:gd name="T8" fmla="*/ 180 w 22"/>
                <a:gd name="T9" fmla="*/ 16 h 11"/>
                <a:gd name="T10" fmla="*/ 180 w 22"/>
                <a:gd name="T11" fmla="*/ 32 h 11"/>
                <a:gd name="T12" fmla="*/ 155 w 22"/>
                <a:gd name="T13" fmla="*/ 72 h 11"/>
                <a:gd name="T14" fmla="*/ 139 w 22"/>
                <a:gd name="T15" fmla="*/ 80 h 11"/>
                <a:gd name="T16" fmla="*/ 25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3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00" name="Freeform 175"/>
            <p:cNvSpPr>
              <a:spLocks noChangeAspect="1"/>
            </p:cNvSpPr>
            <p:nvPr/>
          </p:nvSpPr>
          <p:spPr bwMode="auto">
            <a:xfrm>
              <a:off x="4276" y="1877"/>
              <a:ext cx="19" cy="22"/>
            </a:xfrm>
            <a:custGeom>
              <a:avLst/>
              <a:gdLst>
                <a:gd name="T0" fmla="*/ 0 w 9"/>
                <a:gd name="T1" fmla="*/ 72 h 11"/>
                <a:gd name="T2" fmla="*/ 8 w 9"/>
                <a:gd name="T3" fmla="*/ 56 h 11"/>
                <a:gd name="T4" fmla="*/ 57 w 9"/>
                <a:gd name="T5" fmla="*/ 8 h 11"/>
                <a:gd name="T6" fmla="*/ 76 w 9"/>
                <a:gd name="T7" fmla="*/ 0 h 11"/>
                <a:gd name="T8" fmla="*/ 84 w 9"/>
                <a:gd name="T9" fmla="*/ 8 h 11"/>
                <a:gd name="T10" fmla="*/ 76 w 9"/>
                <a:gd name="T11" fmla="*/ 24 h 11"/>
                <a:gd name="T12" fmla="*/ 27 w 9"/>
                <a:gd name="T13" fmla="*/ 72 h 11"/>
                <a:gd name="T14" fmla="*/ 8 w 9"/>
                <a:gd name="T15" fmla="*/ 80 h 11"/>
                <a:gd name="T16" fmla="*/ 0 w 9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9"/>
                  </a:moveTo>
                  <a:cubicBezTo>
                    <a:pt x="0" y="9"/>
                    <a:pt x="1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8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1"/>
                    <a:pt x="1" y="1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02" name="Freeform 176"/>
            <p:cNvSpPr>
              <a:spLocks noChangeAspect="1"/>
            </p:cNvSpPr>
            <p:nvPr/>
          </p:nvSpPr>
          <p:spPr bwMode="auto">
            <a:xfrm>
              <a:off x="4274" y="1893"/>
              <a:ext cx="7" cy="6"/>
            </a:xfrm>
            <a:custGeom>
              <a:avLst/>
              <a:gdLst>
                <a:gd name="T0" fmla="*/ 28 w 3"/>
                <a:gd name="T1" fmla="*/ 16 h 3"/>
                <a:gd name="T2" fmla="*/ 12 w 3"/>
                <a:gd name="T3" fmla="*/ 16 h 3"/>
                <a:gd name="T4" fmla="*/ 12 w 3"/>
                <a:gd name="T5" fmla="*/ 8 h 3"/>
                <a:gd name="T6" fmla="*/ 37 w 3"/>
                <a:gd name="T7" fmla="*/ 8 h 3"/>
                <a:gd name="T8" fmla="*/ 28 w 3"/>
                <a:gd name="T9" fmla="*/ 1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03" name="Freeform 177"/>
            <p:cNvSpPr>
              <a:spLocks noChangeAspect="1"/>
            </p:cNvSpPr>
            <p:nvPr/>
          </p:nvSpPr>
          <p:spPr bwMode="auto">
            <a:xfrm>
              <a:off x="4246" y="1869"/>
              <a:ext cx="47" cy="26"/>
            </a:xfrm>
            <a:custGeom>
              <a:avLst/>
              <a:gdLst>
                <a:gd name="T0" fmla="*/ 16 w 23"/>
                <a:gd name="T1" fmla="*/ 80 h 13"/>
                <a:gd name="T2" fmla="*/ 8 w 23"/>
                <a:gd name="T3" fmla="*/ 64 h 13"/>
                <a:gd name="T4" fmla="*/ 59 w 23"/>
                <a:gd name="T5" fmla="*/ 8 h 13"/>
                <a:gd name="T6" fmla="*/ 84 w 23"/>
                <a:gd name="T7" fmla="*/ 0 h 13"/>
                <a:gd name="T8" fmla="*/ 188 w 23"/>
                <a:gd name="T9" fmla="*/ 24 h 13"/>
                <a:gd name="T10" fmla="*/ 196 w 23"/>
                <a:gd name="T11" fmla="*/ 40 h 13"/>
                <a:gd name="T12" fmla="*/ 147 w 23"/>
                <a:gd name="T13" fmla="*/ 96 h 13"/>
                <a:gd name="T14" fmla="*/ 121 w 23"/>
                <a:gd name="T15" fmla="*/ 104 h 13"/>
                <a:gd name="T16" fmla="*/ 16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2" y="10"/>
                  </a:moveTo>
                  <a:cubicBezTo>
                    <a:pt x="1" y="9"/>
                    <a:pt x="0" y="9"/>
                    <a:pt x="1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3" y="4"/>
                    <a:pt x="23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5" y="13"/>
                    <a:pt x="14" y="13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05" name="Freeform 178"/>
            <p:cNvSpPr>
              <a:spLocks noChangeAspect="1"/>
            </p:cNvSpPr>
            <p:nvPr/>
          </p:nvSpPr>
          <p:spPr bwMode="auto">
            <a:xfrm>
              <a:off x="4258" y="1873"/>
              <a:ext cx="35" cy="20"/>
            </a:xfrm>
            <a:custGeom>
              <a:avLst/>
              <a:gdLst>
                <a:gd name="T0" fmla="*/ 51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8 w 17"/>
                <a:gd name="T7" fmla="*/ 80 h 10"/>
                <a:gd name="T8" fmla="*/ 97 w 17"/>
                <a:gd name="T9" fmla="*/ 72 h 10"/>
                <a:gd name="T10" fmla="*/ 140 w 17"/>
                <a:gd name="T11" fmla="*/ 24 h 10"/>
                <a:gd name="T12" fmla="*/ 132 w 17"/>
                <a:gd name="T13" fmla="*/ 16 h 10"/>
                <a:gd name="T14" fmla="*/ 80 w 17"/>
                <a:gd name="T15" fmla="*/ 0 h 10"/>
                <a:gd name="T16" fmla="*/ 51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6" y="1"/>
                  </a:moveTo>
                  <a:cubicBezTo>
                    <a:pt x="6" y="3"/>
                    <a:pt x="7" y="5"/>
                    <a:pt x="2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06" name="Freeform 179"/>
            <p:cNvSpPr>
              <a:spLocks noChangeAspect="1"/>
            </p:cNvSpPr>
            <p:nvPr/>
          </p:nvSpPr>
          <p:spPr bwMode="auto">
            <a:xfrm>
              <a:off x="4246" y="1869"/>
              <a:ext cx="39" cy="24"/>
            </a:xfrm>
            <a:custGeom>
              <a:avLst/>
              <a:gdLst>
                <a:gd name="T0" fmla="*/ 96 w 19"/>
                <a:gd name="T1" fmla="*/ 88 h 12"/>
                <a:gd name="T2" fmla="*/ 25 w 19"/>
                <a:gd name="T3" fmla="*/ 72 h 12"/>
                <a:gd name="T4" fmla="*/ 16 w 19"/>
                <a:gd name="T5" fmla="*/ 64 h 12"/>
                <a:gd name="T6" fmla="*/ 60 w 19"/>
                <a:gd name="T7" fmla="*/ 16 h 12"/>
                <a:gd name="T8" fmla="*/ 88 w 19"/>
                <a:gd name="T9" fmla="*/ 8 h 12"/>
                <a:gd name="T10" fmla="*/ 164 w 19"/>
                <a:gd name="T11" fmla="*/ 24 h 12"/>
                <a:gd name="T12" fmla="*/ 164 w 19"/>
                <a:gd name="T13" fmla="*/ 24 h 12"/>
                <a:gd name="T14" fmla="*/ 88 w 19"/>
                <a:gd name="T15" fmla="*/ 0 h 12"/>
                <a:gd name="T16" fmla="*/ 60 w 19"/>
                <a:gd name="T17" fmla="*/ 8 h 12"/>
                <a:gd name="T18" fmla="*/ 8 w 19"/>
                <a:gd name="T19" fmla="*/ 64 h 12"/>
                <a:gd name="T20" fmla="*/ 16 w 19"/>
                <a:gd name="T21" fmla="*/ 80 h 12"/>
                <a:gd name="T22" fmla="*/ 96 w 19"/>
                <a:gd name="T23" fmla="*/ 96 h 12"/>
                <a:gd name="T24" fmla="*/ 96 w 19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2"/>
                <a:gd name="T41" fmla="*/ 19 w 1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2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07" name="Freeform 180"/>
            <p:cNvSpPr>
              <a:spLocks noChangeAspect="1"/>
            </p:cNvSpPr>
            <p:nvPr/>
          </p:nvSpPr>
          <p:spPr bwMode="auto">
            <a:xfrm>
              <a:off x="4293" y="1907"/>
              <a:ext cx="44" cy="22"/>
            </a:xfrm>
            <a:custGeom>
              <a:avLst/>
              <a:gdLst>
                <a:gd name="T0" fmla="*/ 24 w 22"/>
                <a:gd name="T1" fmla="*/ 64 h 11"/>
                <a:gd name="T2" fmla="*/ 8 w 22"/>
                <a:gd name="T3" fmla="*/ 40 h 11"/>
                <a:gd name="T4" fmla="*/ 64 w 22"/>
                <a:gd name="T5" fmla="*/ 8 h 11"/>
                <a:gd name="T6" fmla="*/ 88 w 22"/>
                <a:gd name="T7" fmla="*/ 8 h 11"/>
                <a:gd name="T8" fmla="*/ 168 w 22"/>
                <a:gd name="T9" fmla="*/ 24 h 11"/>
                <a:gd name="T10" fmla="*/ 168 w 22"/>
                <a:gd name="T11" fmla="*/ 32 h 11"/>
                <a:gd name="T12" fmla="*/ 144 w 22"/>
                <a:gd name="T13" fmla="*/ 80 h 11"/>
                <a:gd name="T14" fmla="*/ 128 w 22"/>
                <a:gd name="T15" fmla="*/ 88 h 11"/>
                <a:gd name="T16" fmla="*/ 24 w 22"/>
                <a:gd name="T17" fmla="*/ 64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3" y="8"/>
                  </a:moveTo>
                  <a:cubicBezTo>
                    <a:pt x="2" y="8"/>
                    <a:pt x="0" y="6"/>
                    <a:pt x="1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0" y="0"/>
                    <a:pt x="11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6" y="11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08" name="Freeform 181"/>
            <p:cNvSpPr>
              <a:spLocks noChangeAspect="1"/>
            </p:cNvSpPr>
            <p:nvPr/>
          </p:nvSpPr>
          <p:spPr bwMode="auto">
            <a:xfrm>
              <a:off x="4323" y="1907"/>
              <a:ext cx="18" cy="22"/>
            </a:xfrm>
            <a:custGeom>
              <a:avLst/>
              <a:gdLst>
                <a:gd name="T0" fmla="*/ 0 w 9"/>
                <a:gd name="T1" fmla="*/ 72 h 11"/>
                <a:gd name="T2" fmla="*/ 8 w 9"/>
                <a:gd name="T3" fmla="*/ 56 h 11"/>
                <a:gd name="T4" fmla="*/ 48 w 9"/>
                <a:gd name="T5" fmla="*/ 8 h 11"/>
                <a:gd name="T6" fmla="*/ 64 w 9"/>
                <a:gd name="T7" fmla="*/ 0 h 11"/>
                <a:gd name="T8" fmla="*/ 72 w 9"/>
                <a:gd name="T9" fmla="*/ 16 h 11"/>
                <a:gd name="T10" fmla="*/ 64 w 9"/>
                <a:gd name="T11" fmla="*/ 32 h 11"/>
                <a:gd name="T12" fmla="*/ 24 w 9"/>
                <a:gd name="T13" fmla="*/ 80 h 11"/>
                <a:gd name="T14" fmla="*/ 8 w 9"/>
                <a:gd name="T15" fmla="*/ 88 h 11"/>
                <a:gd name="T16" fmla="*/ 0 w 9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9"/>
                  </a:moveTo>
                  <a:cubicBezTo>
                    <a:pt x="0" y="9"/>
                    <a:pt x="1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8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09" name="Freeform 182"/>
            <p:cNvSpPr>
              <a:spLocks noChangeAspect="1"/>
            </p:cNvSpPr>
            <p:nvPr/>
          </p:nvSpPr>
          <p:spPr bwMode="auto">
            <a:xfrm>
              <a:off x="4321" y="1923"/>
              <a:ext cx="6" cy="6"/>
            </a:xfrm>
            <a:custGeom>
              <a:avLst/>
              <a:gdLst>
                <a:gd name="T0" fmla="*/ 16 w 3"/>
                <a:gd name="T1" fmla="*/ 24 h 3"/>
                <a:gd name="T2" fmla="*/ 8 w 3"/>
                <a:gd name="T3" fmla="*/ 16 h 3"/>
                <a:gd name="T4" fmla="*/ 8 w 3"/>
                <a:gd name="T5" fmla="*/ 8 h 3"/>
                <a:gd name="T6" fmla="*/ 24 w 3"/>
                <a:gd name="T7" fmla="*/ 16 h 3"/>
                <a:gd name="T8" fmla="*/ 16 w 3"/>
                <a:gd name="T9" fmla="*/ 2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3"/>
                  </a:move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10" name="Freeform 183"/>
            <p:cNvSpPr>
              <a:spLocks noChangeAspect="1"/>
            </p:cNvSpPr>
            <p:nvPr/>
          </p:nvSpPr>
          <p:spPr bwMode="auto">
            <a:xfrm>
              <a:off x="4293" y="1901"/>
              <a:ext cx="46" cy="24"/>
            </a:xfrm>
            <a:custGeom>
              <a:avLst/>
              <a:gdLst>
                <a:gd name="T0" fmla="*/ 16 w 23"/>
                <a:gd name="T1" fmla="*/ 72 h 12"/>
                <a:gd name="T2" fmla="*/ 8 w 23"/>
                <a:gd name="T3" fmla="*/ 56 h 12"/>
                <a:gd name="T4" fmla="*/ 48 w 23"/>
                <a:gd name="T5" fmla="*/ 8 h 12"/>
                <a:gd name="T6" fmla="*/ 80 w 23"/>
                <a:gd name="T7" fmla="*/ 0 h 12"/>
                <a:gd name="T8" fmla="*/ 168 w 23"/>
                <a:gd name="T9" fmla="*/ 24 h 12"/>
                <a:gd name="T10" fmla="*/ 184 w 23"/>
                <a:gd name="T11" fmla="*/ 40 h 12"/>
                <a:gd name="T12" fmla="*/ 136 w 23"/>
                <a:gd name="T13" fmla="*/ 88 h 12"/>
                <a:gd name="T14" fmla="*/ 112 w 23"/>
                <a:gd name="T15" fmla="*/ 96 h 12"/>
                <a:gd name="T16" fmla="*/ 16 w 23"/>
                <a:gd name="T17" fmla="*/ 7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2"/>
                <a:gd name="T29" fmla="*/ 23 w 2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2">
                  <a:moveTo>
                    <a:pt x="2" y="9"/>
                  </a:moveTo>
                  <a:cubicBezTo>
                    <a:pt x="1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5" y="12"/>
                    <a:pt x="14" y="12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11" name="Freeform 184"/>
            <p:cNvSpPr>
              <a:spLocks noChangeAspect="1"/>
            </p:cNvSpPr>
            <p:nvPr/>
          </p:nvSpPr>
          <p:spPr bwMode="auto">
            <a:xfrm>
              <a:off x="4305" y="1905"/>
              <a:ext cx="34" cy="20"/>
            </a:xfrm>
            <a:custGeom>
              <a:avLst/>
              <a:gdLst>
                <a:gd name="T0" fmla="*/ 48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4 w 17"/>
                <a:gd name="T7" fmla="*/ 80 h 10"/>
                <a:gd name="T8" fmla="*/ 88 w 17"/>
                <a:gd name="T9" fmla="*/ 72 h 10"/>
                <a:gd name="T10" fmla="*/ 128 w 17"/>
                <a:gd name="T11" fmla="*/ 24 h 10"/>
                <a:gd name="T12" fmla="*/ 120 w 17"/>
                <a:gd name="T13" fmla="*/ 8 h 10"/>
                <a:gd name="T14" fmla="*/ 72 w 17"/>
                <a:gd name="T15" fmla="*/ 0 h 10"/>
                <a:gd name="T16" fmla="*/ 48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6" y="1"/>
                  </a:moveTo>
                  <a:cubicBezTo>
                    <a:pt x="6" y="3"/>
                    <a:pt x="7" y="4"/>
                    <a:pt x="2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12" name="Freeform 185"/>
            <p:cNvSpPr>
              <a:spLocks noChangeAspect="1"/>
            </p:cNvSpPr>
            <p:nvPr/>
          </p:nvSpPr>
          <p:spPr bwMode="auto">
            <a:xfrm>
              <a:off x="4293" y="1901"/>
              <a:ext cx="38" cy="22"/>
            </a:xfrm>
            <a:custGeom>
              <a:avLst/>
              <a:gdLst>
                <a:gd name="T0" fmla="*/ 88 w 19"/>
                <a:gd name="T1" fmla="*/ 88 h 11"/>
                <a:gd name="T2" fmla="*/ 24 w 19"/>
                <a:gd name="T3" fmla="*/ 72 h 11"/>
                <a:gd name="T4" fmla="*/ 16 w 19"/>
                <a:gd name="T5" fmla="*/ 56 h 11"/>
                <a:gd name="T6" fmla="*/ 56 w 19"/>
                <a:gd name="T7" fmla="*/ 8 h 11"/>
                <a:gd name="T8" fmla="*/ 80 w 19"/>
                <a:gd name="T9" fmla="*/ 0 h 11"/>
                <a:gd name="T10" fmla="*/ 152 w 19"/>
                <a:gd name="T11" fmla="*/ 24 h 11"/>
                <a:gd name="T12" fmla="*/ 152 w 19"/>
                <a:gd name="T13" fmla="*/ 16 h 11"/>
                <a:gd name="T14" fmla="*/ 80 w 19"/>
                <a:gd name="T15" fmla="*/ 0 h 11"/>
                <a:gd name="T16" fmla="*/ 56 w 19"/>
                <a:gd name="T17" fmla="*/ 8 h 11"/>
                <a:gd name="T18" fmla="*/ 8 w 19"/>
                <a:gd name="T19" fmla="*/ 56 h 11"/>
                <a:gd name="T20" fmla="*/ 16 w 19"/>
                <a:gd name="T21" fmla="*/ 72 h 11"/>
                <a:gd name="T22" fmla="*/ 88 w 19"/>
                <a:gd name="T23" fmla="*/ 88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1"/>
                <a:gd name="T38" fmla="*/ 19 w 1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1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13" name="Freeform 186"/>
            <p:cNvSpPr>
              <a:spLocks noChangeAspect="1"/>
            </p:cNvSpPr>
            <p:nvPr/>
          </p:nvSpPr>
          <p:spPr bwMode="auto">
            <a:xfrm>
              <a:off x="4152" y="1895"/>
              <a:ext cx="46" cy="22"/>
            </a:xfrm>
            <a:custGeom>
              <a:avLst/>
              <a:gdLst>
                <a:gd name="T0" fmla="*/ 32 w 23"/>
                <a:gd name="T1" fmla="*/ 56 h 11"/>
                <a:gd name="T2" fmla="*/ 16 w 23"/>
                <a:gd name="T3" fmla="*/ 32 h 11"/>
                <a:gd name="T4" fmla="*/ 72 w 23"/>
                <a:gd name="T5" fmla="*/ 8 h 11"/>
                <a:gd name="T6" fmla="*/ 96 w 23"/>
                <a:gd name="T7" fmla="*/ 0 h 11"/>
                <a:gd name="T8" fmla="*/ 168 w 23"/>
                <a:gd name="T9" fmla="*/ 16 h 11"/>
                <a:gd name="T10" fmla="*/ 176 w 23"/>
                <a:gd name="T11" fmla="*/ 32 h 11"/>
                <a:gd name="T12" fmla="*/ 144 w 23"/>
                <a:gd name="T13" fmla="*/ 72 h 11"/>
                <a:gd name="T14" fmla="*/ 128 w 23"/>
                <a:gd name="T15" fmla="*/ 80 h 11"/>
                <a:gd name="T16" fmla="*/ 32 w 23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1"/>
                <a:gd name="T29" fmla="*/ 23 w 2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1">
                  <a:moveTo>
                    <a:pt x="4" y="7"/>
                  </a:moveTo>
                  <a:cubicBezTo>
                    <a:pt x="3" y="7"/>
                    <a:pt x="0" y="6"/>
                    <a:pt x="2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1"/>
                    <a:pt x="16" y="1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14" name="Freeform 187"/>
            <p:cNvSpPr>
              <a:spLocks noChangeAspect="1"/>
            </p:cNvSpPr>
            <p:nvPr/>
          </p:nvSpPr>
          <p:spPr bwMode="auto">
            <a:xfrm>
              <a:off x="4184" y="1893"/>
              <a:ext cx="18" cy="22"/>
            </a:xfrm>
            <a:custGeom>
              <a:avLst/>
              <a:gdLst>
                <a:gd name="T0" fmla="*/ 0 w 9"/>
                <a:gd name="T1" fmla="*/ 80 h 11"/>
                <a:gd name="T2" fmla="*/ 8 w 9"/>
                <a:gd name="T3" fmla="*/ 64 h 11"/>
                <a:gd name="T4" fmla="*/ 48 w 9"/>
                <a:gd name="T5" fmla="*/ 16 h 11"/>
                <a:gd name="T6" fmla="*/ 56 w 9"/>
                <a:gd name="T7" fmla="*/ 8 h 11"/>
                <a:gd name="T8" fmla="*/ 72 w 9"/>
                <a:gd name="T9" fmla="*/ 16 h 11"/>
                <a:gd name="T10" fmla="*/ 64 w 9"/>
                <a:gd name="T11" fmla="*/ 32 h 11"/>
                <a:gd name="T12" fmla="*/ 24 w 9"/>
                <a:gd name="T13" fmla="*/ 80 h 11"/>
                <a:gd name="T14" fmla="*/ 8 w 9"/>
                <a:gd name="T15" fmla="*/ 88 h 11"/>
                <a:gd name="T16" fmla="*/ 0 w 9"/>
                <a:gd name="T17" fmla="*/ 8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10"/>
                  </a:moveTo>
                  <a:cubicBezTo>
                    <a:pt x="0" y="9"/>
                    <a:pt x="0" y="8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15" name="Freeform 188"/>
            <p:cNvSpPr>
              <a:spLocks noChangeAspect="1"/>
            </p:cNvSpPr>
            <p:nvPr/>
          </p:nvSpPr>
          <p:spPr bwMode="auto">
            <a:xfrm>
              <a:off x="4182" y="1911"/>
              <a:ext cx="6" cy="4"/>
            </a:xfrm>
            <a:custGeom>
              <a:avLst/>
              <a:gdLst>
                <a:gd name="T0" fmla="*/ 16 w 3"/>
                <a:gd name="T1" fmla="*/ 16 h 2"/>
                <a:gd name="T2" fmla="*/ 0 w 3"/>
                <a:gd name="T3" fmla="*/ 8 h 2"/>
                <a:gd name="T4" fmla="*/ 0 w 3"/>
                <a:gd name="T5" fmla="*/ 0 h 2"/>
                <a:gd name="T6" fmla="*/ 24 w 3"/>
                <a:gd name="T7" fmla="*/ 8 h 2"/>
                <a:gd name="T8" fmla="*/ 16 w 3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16" name="Freeform 189"/>
            <p:cNvSpPr>
              <a:spLocks noChangeAspect="1"/>
            </p:cNvSpPr>
            <p:nvPr/>
          </p:nvSpPr>
          <p:spPr bwMode="auto">
            <a:xfrm>
              <a:off x="4154" y="1887"/>
              <a:ext cx="46" cy="26"/>
            </a:xfrm>
            <a:custGeom>
              <a:avLst/>
              <a:gdLst>
                <a:gd name="T0" fmla="*/ 16 w 23"/>
                <a:gd name="T1" fmla="*/ 80 h 13"/>
                <a:gd name="T2" fmla="*/ 8 w 23"/>
                <a:gd name="T3" fmla="*/ 64 h 13"/>
                <a:gd name="T4" fmla="*/ 48 w 23"/>
                <a:gd name="T5" fmla="*/ 8 h 13"/>
                <a:gd name="T6" fmla="*/ 80 w 23"/>
                <a:gd name="T7" fmla="*/ 0 h 13"/>
                <a:gd name="T8" fmla="*/ 168 w 23"/>
                <a:gd name="T9" fmla="*/ 24 h 13"/>
                <a:gd name="T10" fmla="*/ 176 w 23"/>
                <a:gd name="T11" fmla="*/ 40 h 13"/>
                <a:gd name="T12" fmla="*/ 136 w 23"/>
                <a:gd name="T13" fmla="*/ 96 h 13"/>
                <a:gd name="T14" fmla="*/ 104 w 23"/>
                <a:gd name="T15" fmla="*/ 96 h 13"/>
                <a:gd name="T16" fmla="*/ 16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2" y="10"/>
                  </a:moveTo>
                  <a:cubicBezTo>
                    <a:pt x="1" y="9"/>
                    <a:pt x="0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3" y="4"/>
                    <a:pt x="22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5" y="13"/>
                    <a:pt x="13" y="12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17" name="Freeform 190"/>
            <p:cNvSpPr>
              <a:spLocks noChangeAspect="1"/>
            </p:cNvSpPr>
            <p:nvPr/>
          </p:nvSpPr>
          <p:spPr bwMode="auto">
            <a:xfrm>
              <a:off x="4166" y="1891"/>
              <a:ext cx="32" cy="20"/>
            </a:xfrm>
            <a:custGeom>
              <a:avLst/>
              <a:gdLst>
                <a:gd name="T0" fmla="*/ 48 w 16"/>
                <a:gd name="T1" fmla="*/ 8 h 10"/>
                <a:gd name="T2" fmla="*/ 8 w 16"/>
                <a:gd name="T3" fmla="*/ 56 h 10"/>
                <a:gd name="T4" fmla="*/ 8 w 16"/>
                <a:gd name="T5" fmla="*/ 64 h 10"/>
                <a:gd name="T6" fmla="*/ 64 w 16"/>
                <a:gd name="T7" fmla="*/ 80 h 10"/>
                <a:gd name="T8" fmla="*/ 80 w 16"/>
                <a:gd name="T9" fmla="*/ 72 h 10"/>
                <a:gd name="T10" fmla="*/ 128 w 16"/>
                <a:gd name="T11" fmla="*/ 24 h 10"/>
                <a:gd name="T12" fmla="*/ 120 w 16"/>
                <a:gd name="T13" fmla="*/ 8 h 10"/>
                <a:gd name="T14" fmla="*/ 72 w 16"/>
                <a:gd name="T15" fmla="*/ 0 h 10"/>
                <a:gd name="T16" fmla="*/ 48 w 16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6" y="1"/>
                  </a:moveTo>
                  <a:cubicBezTo>
                    <a:pt x="6" y="3"/>
                    <a:pt x="7" y="5"/>
                    <a:pt x="1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18" name="Freeform 191"/>
            <p:cNvSpPr>
              <a:spLocks noChangeAspect="1"/>
            </p:cNvSpPr>
            <p:nvPr/>
          </p:nvSpPr>
          <p:spPr bwMode="auto">
            <a:xfrm>
              <a:off x="4154" y="1887"/>
              <a:ext cx="38" cy="24"/>
            </a:xfrm>
            <a:custGeom>
              <a:avLst/>
              <a:gdLst>
                <a:gd name="T0" fmla="*/ 88 w 19"/>
                <a:gd name="T1" fmla="*/ 88 h 12"/>
                <a:gd name="T2" fmla="*/ 24 w 19"/>
                <a:gd name="T3" fmla="*/ 72 h 12"/>
                <a:gd name="T4" fmla="*/ 16 w 19"/>
                <a:gd name="T5" fmla="*/ 56 h 12"/>
                <a:gd name="T6" fmla="*/ 56 w 19"/>
                <a:gd name="T7" fmla="*/ 8 h 12"/>
                <a:gd name="T8" fmla="*/ 80 w 19"/>
                <a:gd name="T9" fmla="*/ 8 h 12"/>
                <a:gd name="T10" fmla="*/ 144 w 19"/>
                <a:gd name="T11" fmla="*/ 24 h 12"/>
                <a:gd name="T12" fmla="*/ 152 w 19"/>
                <a:gd name="T13" fmla="*/ 16 h 12"/>
                <a:gd name="T14" fmla="*/ 80 w 19"/>
                <a:gd name="T15" fmla="*/ 0 h 12"/>
                <a:gd name="T16" fmla="*/ 48 w 19"/>
                <a:gd name="T17" fmla="*/ 8 h 12"/>
                <a:gd name="T18" fmla="*/ 8 w 19"/>
                <a:gd name="T19" fmla="*/ 64 h 12"/>
                <a:gd name="T20" fmla="*/ 16 w 19"/>
                <a:gd name="T21" fmla="*/ 80 h 12"/>
                <a:gd name="T22" fmla="*/ 88 w 19"/>
                <a:gd name="T23" fmla="*/ 96 h 12"/>
                <a:gd name="T24" fmla="*/ 88 w 19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2"/>
                <a:gd name="T41" fmla="*/ 19 w 1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2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22" name="Freeform 192"/>
            <p:cNvSpPr>
              <a:spLocks noChangeAspect="1"/>
            </p:cNvSpPr>
            <p:nvPr/>
          </p:nvSpPr>
          <p:spPr bwMode="auto">
            <a:xfrm>
              <a:off x="4220" y="1901"/>
              <a:ext cx="44" cy="22"/>
            </a:xfrm>
            <a:custGeom>
              <a:avLst/>
              <a:gdLst>
                <a:gd name="T0" fmla="*/ 32 w 22"/>
                <a:gd name="T1" fmla="*/ 56 h 11"/>
                <a:gd name="T2" fmla="*/ 8 w 22"/>
                <a:gd name="T3" fmla="*/ 32 h 11"/>
                <a:gd name="T4" fmla="*/ 64 w 22"/>
                <a:gd name="T5" fmla="*/ 8 h 11"/>
                <a:gd name="T6" fmla="*/ 88 w 22"/>
                <a:gd name="T7" fmla="*/ 0 h 11"/>
                <a:gd name="T8" fmla="*/ 168 w 22"/>
                <a:gd name="T9" fmla="*/ 16 h 11"/>
                <a:gd name="T10" fmla="*/ 168 w 22"/>
                <a:gd name="T11" fmla="*/ 32 h 11"/>
                <a:gd name="T12" fmla="*/ 144 w 22"/>
                <a:gd name="T13" fmla="*/ 72 h 11"/>
                <a:gd name="T14" fmla="*/ 128 w 22"/>
                <a:gd name="T15" fmla="*/ 80 h 11"/>
                <a:gd name="T16" fmla="*/ 32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4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23" name="Freeform 193"/>
            <p:cNvSpPr>
              <a:spLocks noChangeAspect="1"/>
            </p:cNvSpPr>
            <p:nvPr/>
          </p:nvSpPr>
          <p:spPr bwMode="auto">
            <a:xfrm>
              <a:off x="4252" y="1899"/>
              <a:ext cx="18" cy="24"/>
            </a:xfrm>
            <a:custGeom>
              <a:avLst/>
              <a:gdLst>
                <a:gd name="T0" fmla="*/ 0 w 9"/>
                <a:gd name="T1" fmla="*/ 80 h 12"/>
                <a:gd name="T2" fmla="*/ 8 w 9"/>
                <a:gd name="T3" fmla="*/ 64 h 12"/>
                <a:gd name="T4" fmla="*/ 48 w 9"/>
                <a:gd name="T5" fmla="*/ 16 h 12"/>
                <a:gd name="T6" fmla="*/ 56 w 9"/>
                <a:gd name="T7" fmla="*/ 8 h 12"/>
                <a:gd name="T8" fmla="*/ 64 w 9"/>
                <a:gd name="T9" fmla="*/ 16 h 12"/>
                <a:gd name="T10" fmla="*/ 64 w 9"/>
                <a:gd name="T11" fmla="*/ 32 h 12"/>
                <a:gd name="T12" fmla="*/ 16 w 9"/>
                <a:gd name="T13" fmla="*/ 80 h 12"/>
                <a:gd name="T14" fmla="*/ 8 w 9"/>
                <a:gd name="T15" fmla="*/ 88 h 12"/>
                <a:gd name="T16" fmla="*/ 0 w 9"/>
                <a:gd name="T17" fmla="*/ 8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2"/>
                <a:gd name="T29" fmla="*/ 9 w 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2">
                  <a:moveTo>
                    <a:pt x="0" y="10"/>
                  </a:moveTo>
                  <a:cubicBezTo>
                    <a:pt x="0" y="9"/>
                    <a:pt x="0" y="9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0"/>
                    <a:pt x="7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2"/>
                    <a:pt x="1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24" name="Freeform 194"/>
            <p:cNvSpPr>
              <a:spLocks noChangeAspect="1"/>
            </p:cNvSpPr>
            <p:nvPr/>
          </p:nvSpPr>
          <p:spPr bwMode="auto">
            <a:xfrm>
              <a:off x="4250" y="1917"/>
              <a:ext cx="6" cy="4"/>
            </a:xfrm>
            <a:custGeom>
              <a:avLst/>
              <a:gdLst>
                <a:gd name="T0" fmla="*/ 16 w 3"/>
                <a:gd name="T1" fmla="*/ 16 h 2"/>
                <a:gd name="T2" fmla="*/ 0 w 3"/>
                <a:gd name="T3" fmla="*/ 8 h 2"/>
                <a:gd name="T4" fmla="*/ 0 w 3"/>
                <a:gd name="T5" fmla="*/ 0 h 2"/>
                <a:gd name="T6" fmla="*/ 24 w 3"/>
                <a:gd name="T7" fmla="*/ 8 h 2"/>
                <a:gd name="T8" fmla="*/ 16 w 3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25" name="Freeform 195"/>
            <p:cNvSpPr>
              <a:spLocks noChangeAspect="1"/>
            </p:cNvSpPr>
            <p:nvPr/>
          </p:nvSpPr>
          <p:spPr bwMode="auto">
            <a:xfrm>
              <a:off x="4222" y="1893"/>
              <a:ext cx="46" cy="26"/>
            </a:xfrm>
            <a:custGeom>
              <a:avLst/>
              <a:gdLst>
                <a:gd name="T0" fmla="*/ 8 w 23"/>
                <a:gd name="T1" fmla="*/ 80 h 13"/>
                <a:gd name="T2" fmla="*/ 0 w 23"/>
                <a:gd name="T3" fmla="*/ 64 h 13"/>
                <a:gd name="T4" fmla="*/ 48 w 23"/>
                <a:gd name="T5" fmla="*/ 8 h 13"/>
                <a:gd name="T6" fmla="*/ 72 w 23"/>
                <a:gd name="T7" fmla="*/ 0 h 13"/>
                <a:gd name="T8" fmla="*/ 168 w 23"/>
                <a:gd name="T9" fmla="*/ 24 h 13"/>
                <a:gd name="T10" fmla="*/ 176 w 23"/>
                <a:gd name="T11" fmla="*/ 40 h 13"/>
                <a:gd name="T12" fmla="*/ 128 w 23"/>
                <a:gd name="T13" fmla="*/ 96 h 13"/>
                <a:gd name="T14" fmla="*/ 104 w 23"/>
                <a:gd name="T15" fmla="*/ 96 h 13"/>
                <a:gd name="T16" fmla="*/ 8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1" y="10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4"/>
                    <a:pt x="22" y="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4" y="13"/>
                    <a:pt x="13" y="12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26" name="Freeform 196"/>
            <p:cNvSpPr>
              <a:spLocks noChangeAspect="1"/>
            </p:cNvSpPr>
            <p:nvPr/>
          </p:nvSpPr>
          <p:spPr bwMode="auto">
            <a:xfrm>
              <a:off x="4232" y="1897"/>
              <a:ext cx="34" cy="20"/>
            </a:xfrm>
            <a:custGeom>
              <a:avLst/>
              <a:gdLst>
                <a:gd name="T0" fmla="*/ 56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4 w 17"/>
                <a:gd name="T7" fmla="*/ 80 h 10"/>
                <a:gd name="T8" fmla="*/ 88 w 17"/>
                <a:gd name="T9" fmla="*/ 72 h 10"/>
                <a:gd name="T10" fmla="*/ 128 w 17"/>
                <a:gd name="T11" fmla="*/ 24 h 10"/>
                <a:gd name="T12" fmla="*/ 120 w 17"/>
                <a:gd name="T13" fmla="*/ 8 h 10"/>
                <a:gd name="T14" fmla="*/ 72 w 17"/>
                <a:gd name="T15" fmla="*/ 0 h 10"/>
                <a:gd name="T16" fmla="*/ 56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7" y="1"/>
                  </a:moveTo>
                  <a:cubicBezTo>
                    <a:pt x="7" y="3"/>
                    <a:pt x="7" y="5"/>
                    <a:pt x="2" y="7"/>
                  </a:cubicBezTo>
                  <a:cubicBezTo>
                    <a:pt x="1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2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27" name="Freeform 197"/>
            <p:cNvSpPr>
              <a:spLocks noChangeAspect="1"/>
            </p:cNvSpPr>
            <p:nvPr/>
          </p:nvSpPr>
          <p:spPr bwMode="auto">
            <a:xfrm>
              <a:off x="4222" y="1893"/>
              <a:ext cx="36" cy="24"/>
            </a:xfrm>
            <a:custGeom>
              <a:avLst/>
              <a:gdLst>
                <a:gd name="T0" fmla="*/ 88 w 18"/>
                <a:gd name="T1" fmla="*/ 88 h 12"/>
                <a:gd name="T2" fmla="*/ 16 w 18"/>
                <a:gd name="T3" fmla="*/ 72 h 12"/>
                <a:gd name="T4" fmla="*/ 8 w 18"/>
                <a:gd name="T5" fmla="*/ 64 h 12"/>
                <a:gd name="T6" fmla="*/ 48 w 18"/>
                <a:gd name="T7" fmla="*/ 8 h 12"/>
                <a:gd name="T8" fmla="*/ 80 w 18"/>
                <a:gd name="T9" fmla="*/ 8 h 12"/>
                <a:gd name="T10" fmla="*/ 144 w 18"/>
                <a:gd name="T11" fmla="*/ 24 h 12"/>
                <a:gd name="T12" fmla="*/ 144 w 18"/>
                <a:gd name="T13" fmla="*/ 16 h 12"/>
                <a:gd name="T14" fmla="*/ 72 w 18"/>
                <a:gd name="T15" fmla="*/ 0 h 12"/>
                <a:gd name="T16" fmla="*/ 48 w 18"/>
                <a:gd name="T17" fmla="*/ 8 h 12"/>
                <a:gd name="T18" fmla="*/ 0 w 18"/>
                <a:gd name="T19" fmla="*/ 64 h 12"/>
                <a:gd name="T20" fmla="*/ 16 w 18"/>
                <a:gd name="T21" fmla="*/ 80 h 12"/>
                <a:gd name="T22" fmla="*/ 80 w 18"/>
                <a:gd name="T23" fmla="*/ 96 h 12"/>
                <a:gd name="T24" fmla="*/ 88 w 18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11" y="1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8" y="0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2" y="10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34" name="Freeform 198"/>
            <p:cNvSpPr>
              <a:spLocks noChangeAspect="1"/>
            </p:cNvSpPr>
            <p:nvPr/>
          </p:nvSpPr>
          <p:spPr bwMode="auto">
            <a:xfrm>
              <a:off x="4266" y="1931"/>
              <a:ext cx="45" cy="23"/>
            </a:xfrm>
            <a:custGeom>
              <a:avLst/>
              <a:gdLst>
                <a:gd name="T0" fmla="*/ 33 w 22"/>
                <a:gd name="T1" fmla="*/ 75 h 11"/>
                <a:gd name="T2" fmla="*/ 8 w 22"/>
                <a:gd name="T3" fmla="*/ 44 h 11"/>
                <a:gd name="T4" fmla="*/ 68 w 22"/>
                <a:gd name="T5" fmla="*/ 8 h 11"/>
                <a:gd name="T6" fmla="*/ 96 w 22"/>
                <a:gd name="T7" fmla="*/ 8 h 11"/>
                <a:gd name="T8" fmla="*/ 180 w 22"/>
                <a:gd name="T9" fmla="*/ 27 h 11"/>
                <a:gd name="T10" fmla="*/ 180 w 22"/>
                <a:gd name="T11" fmla="*/ 36 h 11"/>
                <a:gd name="T12" fmla="*/ 155 w 22"/>
                <a:gd name="T13" fmla="*/ 92 h 11"/>
                <a:gd name="T14" fmla="*/ 139 w 22"/>
                <a:gd name="T15" fmla="*/ 100 h 11"/>
                <a:gd name="T16" fmla="*/ 33 w 22"/>
                <a:gd name="T17" fmla="*/ 7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4" y="8"/>
                  </a:moveTo>
                  <a:cubicBezTo>
                    <a:pt x="2" y="7"/>
                    <a:pt x="0" y="6"/>
                    <a:pt x="1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0"/>
                    <a:pt x="11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6" y="11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35" name="Freeform 199"/>
            <p:cNvSpPr>
              <a:spLocks noChangeAspect="1"/>
            </p:cNvSpPr>
            <p:nvPr/>
          </p:nvSpPr>
          <p:spPr bwMode="auto">
            <a:xfrm>
              <a:off x="4297" y="1931"/>
              <a:ext cx="20" cy="23"/>
            </a:xfrm>
            <a:custGeom>
              <a:avLst/>
              <a:gdLst>
                <a:gd name="T0" fmla="*/ 8 w 10"/>
                <a:gd name="T1" fmla="*/ 84 h 11"/>
                <a:gd name="T2" fmla="*/ 16 w 10"/>
                <a:gd name="T3" fmla="*/ 65 h 11"/>
                <a:gd name="T4" fmla="*/ 56 w 10"/>
                <a:gd name="T5" fmla="*/ 8 h 11"/>
                <a:gd name="T6" fmla="*/ 64 w 10"/>
                <a:gd name="T7" fmla="*/ 0 h 11"/>
                <a:gd name="T8" fmla="*/ 72 w 10"/>
                <a:gd name="T9" fmla="*/ 17 h 11"/>
                <a:gd name="T10" fmla="*/ 72 w 10"/>
                <a:gd name="T11" fmla="*/ 27 h 11"/>
                <a:gd name="T12" fmla="*/ 24 w 10"/>
                <a:gd name="T13" fmla="*/ 92 h 11"/>
                <a:gd name="T14" fmla="*/ 16 w 10"/>
                <a:gd name="T15" fmla="*/ 100 h 11"/>
                <a:gd name="T16" fmla="*/ 8 w 10"/>
                <a:gd name="T17" fmla="*/ 84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1" y="9"/>
                  </a:moveTo>
                  <a:cubicBezTo>
                    <a:pt x="0" y="9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36" name="Freeform 200"/>
            <p:cNvSpPr>
              <a:spLocks noChangeAspect="1"/>
            </p:cNvSpPr>
            <p:nvPr/>
          </p:nvSpPr>
          <p:spPr bwMode="auto">
            <a:xfrm>
              <a:off x="4295" y="1948"/>
              <a:ext cx="8" cy="6"/>
            </a:xfrm>
            <a:custGeom>
              <a:avLst/>
              <a:gdLst>
                <a:gd name="T0" fmla="*/ 24 w 4"/>
                <a:gd name="T1" fmla="*/ 24 h 3"/>
                <a:gd name="T2" fmla="*/ 8 w 4"/>
                <a:gd name="T3" fmla="*/ 16 h 3"/>
                <a:gd name="T4" fmla="*/ 8 w 4"/>
                <a:gd name="T5" fmla="*/ 8 h 3"/>
                <a:gd name="T6" fmla="*/ 24 w 4"/>
                <a:gd name="T7" fmla="*/ 16 h 3"/>
                <a:gd name="T8" fmla="*/ 24 w 4"/>
                <a:gd name="T9" fmla="*/ 2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3"/>
                  </a:moveTo>
                  <a:cubicBezTo>
                    <a:pt x="2" y="3"/>
                    <a:pt x="1" y="3"/>
                    <a:pt x="1" y="2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4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37" name="Freeform 201"/>
            <p:cNvSpPr>
              <a:spLocks noChangeAspect="1"/>
            </p:cNvSpPr>
            <p:nvPr/>
          </p:nvSpPr>
          <p:spPr bwMode="auto">
            <a:xfrm>
              <a:off x="4268" y="1925"/>
              <a:ext cx="47" cy="25"/>
            </a:xfrm>
            <a:custGeom>
              <a:avLst/>
              <a:gdLst>
                <a:gd name="T0" fmla="*/ 8 w 23"/>
                <a:gd name="T1" fmla="*/ 83 h 12"/>
                <a:gd name="T2" fmla="*/ 0 w 23"/>
                <a:gd name="T3" fmla="*/ 65 h 12"/>
                <a:gd name="T4" fmla="*/ 51 w 23"/>
                <a:gd name="T5" fmla="*/ 8 h 12"/>
                <a:gd name="T6" fmla="*/ 76 w 23"/>
                <a:gd name="T7" fmla="*/ 0 h 12"/>
                <a:gd name="T8" fmla="*/ 180 w 23"/>
                <a:gd name="T9" fmla="*/ 27 h 12"/>
                <a:gd name="T10" fmla="*/ 188 w 23"/>
                <a:gd name="T11" fmla="*/ 44 h 12"/>
                <a:gd name="T12" fmla="*/ 137 w 23"/>
                <a:gd name="T13" fmla="*/ 100 h 12"/>
                <a:gd name="T14" fmla="*/ 112 w 23"/>
                <a:gd name="T15" fmla="*/ 108 h 12"/>
                <a:gd name="T16" fmla="*/ 8 w 23"/>
                <a:gd name="T17" fmla="*/ 83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2"/>
                <a:gd name="T29" fmla="*/ 23 w 2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2">
                  <a:moveTo>
                    <a:pt x="1" y="9"/>
                  </a:moveTo>
                  <a:cubicBezTo>
                    <a:pt x="0" y="9"/>
                    <a:pt x="0" y="8"/>
                    <a:pt x="0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4"/>
                    <a:pt x="22" y="5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4" y="12"/>
                    <a:pt x="13" y="12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38" name="Freeform 202"/>
            <p:cNvSpPr>
              <a:spLocks noChangeAspect="1"/>
            </p:cNvSpPr>
            <p:nvPr/>
          </p:nvSpPr>
          <p:spPr bwMode="auto">
            <a:xfrm>
              <a:off x="4279" y="1927"/>
              <a:ext cx="34" cy="23"/>
            </a:xfrm>
            <a:custGeom>
              <a:avLst/>
              <a:gdLst>
                <a:gd name="T0" fmla="*/ 56 w 17"/>
                <a:gd name="T1" fmla="*/ 17 h 11"/>
                <a:gd name="T2" fmla="*/ 16 w 17"/>
                <a:gd name="T3" fmla="*/ 75 h 11"/>
                <a:gd name="T4" fmla="*/ 8 w 17"/>
                <a:gd name="T5" fmla="*/ 84 h 11"/>
                <a:gd name="T6" fmla="*/ 64 w 17"/>
                <a:gd name="T7" fmla="*/ 100 h 11"/>
                <a:gd name="T8" fmla="*/ 88 w 17"/>
                <a:gd name="T9" fmla="*/ 92 h 11"/>
                <a:gd name="T10" fmla="*/ 128 w 17"/>
                <a:gd name="T11" fmla="*/ 27 h 11"/>
                <a:gd name="T12" fmla="*/ 120 w 17"/>
                <a:gd name="T13" fmla="*/ 17 h 11"/>
                <a:gd name="T14" fmla="*/ 72 w 17"/>
                <a:gd name="T15" fmla="*/ 0 h 11"/>
                <a:gd name="T16" fmla="*/ 56 w 17"/>
                <a:gd name="T17" fmla="*/ 1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1"/>
                <a:gd name="T29" fmla="*/ 17 w 1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1">
                  <a:moveTo>
                    <a:pt x="7" y="2"/>
                  </a:moveTo>
                  <a:cubicBezTo>
                    <a:pt x="7" y="4"/>
                    <a:pt x="7" y="5"/>
                    <a:pt x="2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10"/>
                    <a:pt x="11" y="1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5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44" name="Freeform 203"/>
            <p:cNvSpPr>
              <a:spLocks noChangeAspect="1"/>
            </p:cNvSpPr>
            <p:nvPr/>
          </p:nvSpPr>
          <p:spPr bwMode="auto">
            <a:xfrm>
              <a:off x="4268" y="1925"/>
              <a:ext cx="37" cy="23"/>
            </a:xfrm>
            <a:custGeom>
              <a:avLst/>
              <a:gdLst>
                <a:gd name="T0" fmla="*/ 97 w 18"/>
                <a:gd name="T1" fmla="*/ 100 h 11"/>
                <a:gd name="T2" fmla="*/ 16 w 18"/>
                <a:gd name="T3" fmla="*/ 84 h 11"/>
                <a:gd name="T4" fmla="*/ 8 w 18"/>
                <a:gd name="T5" fmla="*/ 65 h 11"/>
                <a:gd name="T6" fmla="*/ 51 w 18"/>
                <a:gd name="T7" fmla="*/ 8 h 11"/>
                <a:gd name="T8" fmla="*/ 88 w 18"/>
                <a:gd name="T9" fmla="*/ 0 h 11"/>
                <a:gd name="T10" fmla="*/ 156 w 18"/>
                <a:gd name="T11" fmla="*/ 17 h 11"/>
                <a:gd name="T12" fmla="*/ 156 w 18"/>
                <a:gd name="T13" fmla="*/ 17 h 11"/>
                <a:gd name="T14" fmla="*/ 80 w 18"/>
                <a:gd name="T15" fmla="*/ 0 h 11"/>
                <a:gd name="T16" fmla="*/ 51 w 18"/>
                <a:gd name="T17" fmla="*/ 8 h 11"/>
                <a:gd name="T18" fmla="*/ 0 w 18"/>
                <a:gd name="T19" fmla="*/ 65 h 11"/>
                <a:gd name="T20" fmla="*/ 8 w 18"/>
                <a:gd name="T21" fmla="*/ 84 h 11"/>
                <a:gd name="T22" fmla="*/ 88 w 18"/>
                <a:gd name="T23" fmla="*/ 100 h 11"/>
                <a:gd name="T24" fmla="*/ 97 w 18"/>
                <a:gd name="T25" fmla="*/ 10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1"/>
                <a:gd name="T41" fmla="*/ 18 w 18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1">
                  <a:moveTo>
                    <a:pt x="11" y="1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47" name="Freeform 204"/>
            <p:cNvSpPr>
              <a:spLocks noChangeAspect="1"/>
            </p:cNvSpPr>
            <p:nvPr/>
          </p:nvSpPr>
          <p:spPr bwMode="auto">
            <a:xfrm>
              <a:off x="4101" y="1661"/>
              <a:ext cx="89" cy="63"/>
            </a:xfrm>
            <a:custGeom>
              <a:avLst/>
              <a:gdLst>
                <a:gd name="T0" fmla="*/ 356 w 44"/>
                <a:gd name="T1" fmla="*/ 0 h 31"/>
                <a:gd name="T2" fmla="*/ 364 w 44"/>
                <a:gd name="T3" fmla="*/ 124 h 31"/>
                <a:gd name="T4" fmla="*/ 99 w 44"/>
                <a:gd name="T5" fmla="*/ 236 h 31"/>
                <a:gd name="T6" fmla="*/ 0 w 44"/>
                <a:gd name="T7" fmla="*/ 108 h 31"/>
                <a:gd name="T8" fmla="*/ 356 w 4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3" y="0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30" y="31"/>
                    <a:pt x="12" y="28"/>
                  </a:cubicBezTo>
                  <a:cubicBezTo>
                    <a:pt x="7" y="25"/>
                    <a:pt x="1" y="19"/>
                    <a:pt x="0" y="1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48" name="Freeform 205"/>
            <p:cNvSpPr>
              <a:spLocks noChangeAspect="1"/>
            </p:cNvSpPr>
            <p:nvPr/>
          </p:nvSpPr>
          <p:spPr bwMode="auto">
            <a:xfrm>
              <a:off x="3894" y="1639"/>
              <a:ext cx="294" cy="254"/>
            </a:xfrm>
            <a:custGeom>
              <a:avLst/>
              <a:gdLst>
                <a:gd name="T0" fmla="*/ 1184 w 146"/>
                <a:gd name="T1" fmla="*/ 0 h 126"/>
                <a:gd name="T2" fmla="*/ 1192 w 146"/>
                <a:gd name="T3" fmla="*/ 89 h 126"/>
                <a:gd name="T4" fmla="*/ 900 w 146"/>
                <a:gd name="T5" fmla="*/ 252 h 126"/>
                <a:gd name="T6" fmla="*/ 475 w 146"/>
                <a:gd name="T7" fmla="*/ 720 h 126"/>
                <a:gd name="T8" fmla="*/ 268 w 146"/>
                <a:gd name="T9" fmla="*/ 1032 h 126"/>
                <a:gd name="T10" fmla="*/ 16 w 146"/>
                <a:gd name="T11" fmla="*/ 943 h 126"/>
                <a:gd name="T12" fmla="*/ 0 w 146"/>
                <a:gd name="T13" fmla="*/ 903 h 126"/>
                <a:gd name="T14" fmla="*/ 377 w 146"/>
                <a:gd name="T15" fmla="*/ 613 h 126"/>
                <a:gd name="T16" fmla="*/ 916 w 146"/>
                <a:gd name="T17" fmla="*/ 65 h 126"/>
                <a:gd name="T18" fmla="*/ 1184 w 146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26"/>
                <a:gd name="T32" fmla="*/ 146 w 146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26">
                  <a:moveTo>
                    <a:pt x="145" y="0"/>
                  </a:move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23"/>
                    <a:pt x="110" y="31"/>
                  </a:cubicBezTo>
                  <a:cubicBezTo>
                    <a:pt x="98" y="38"/>
                    <a:pt x="71" y="73"/>
                    <a:pt x="58" y="88"/>
                  </a:cubicBezTo>
                  <a:cubicBezTo>
                    <a:pt x="49" y="102"/>
                    <a:pt x="33" y="126"/>
                    <a:pt x="33" y="12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49" name="Freeform 206"/>
            <p:cNvSpPr>
              <a:spLocks noChangeAspect="1"/>
            </p:cNvSpPr>
            <p:nvPr/>
          </p:nvSpPr>
          <p:spPr bwMode="auto">
            <a:xfrm>
              <a:off x="3892" y="1609"/>
              <a:ext cx="294" cy="276"/>
            </a:xfrm>
            <a:custGeom>
              <a:avLst/>
              <a:gdLst>
                <a:gd name="T0" fmla="*/ 1192 w 146"/>
                <a:gd name="T1" fmla="*/ 121 h 137"/>
                <a:gd name="T2" fmla="*/ 832 w 146"/>
                <a:gd name="T3" fmla="*/ 0 h 137"/>
                <a:gd name="T4" fmla="*/ 0 w 146"/>
                <a:gd name="T5" fmla="*/ 1031 h 137"/>
                <a:gd name="T6" fmla="*/ 252 w 146"/>
                <a:gd name="T7" fmla="*/ 1120 h 137"/>
                <a:gd name="T8" fmla="*/ 888 w 146"/>
                <a:gd name="T9" fmla="*/ 320 h 137"/>
                <a:gd name="T10" fmla="*/ 1192 w 146"/>
                <a:gd name="T11" fmla="*/ 121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"/>
                <a:gd name="T19" fmla="*/ 0 h 137"/>
                <a:gd name="T20" fmla="*/ 146 w 146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" h="137">
                  <a:moveTo>
                    <a:pt x="146" y="15"/>
                  </a:moveTo>
                  <a:cubicBezTo>
                    <a:pt x="146" y="15"/>
                    <a:pt x="113" y="3"/>
                    <a:pt x="102" y="0"/>
                  </a:cubicBezTo>
                  <a:cubicBezTo>
                    <a:pt x="80" y="2"/>
                    <a:pt x="26" y="60"/>
                    <a:pt x="0" y="126"/>
                  </a:cubicBezTo>
                  <a:cubicBezTo>
                    <a:pt x="22" y="135"/>
                    <a:pt x="31" y="137"/>
                    <a:pt x="31" y="137"/>
                  </a:cubicBezTo>
                  <a:cubicBezTo>
                    <a:pt x="31" y="137"/>
                    <a:pt x="63" y="76"/>
                    <a:pt x="109" y="39"/>
                  </a:cubicBezTo>
                  <a:cubicBezTo>
                    <a:pt x="122" y="34"/>
                    <a:pt x="132" y="33"/>
                    <a:pt x="146" y="15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50" name="Freeform 207"/>
            <p:cNvSpPr>
              <a:spLocks noChangeAspect="1"/>
            </p:cNvSpPr>
            <p:nvPr/>
          </p:nvSpPr>
          <p:spPr bwMode="auto">
            <a:xfrm>
              <a:off x="3948" y="1637"/>
              <a:ext cx="238" cy="248"/>
            </a:xfrm>
            <a:custGeom>
              <a:avLst/>
              <a:gdLst>
                <a:gd name="T0" fmla="*/ 952 w 118"/>
                <a:gd name="T1" fmla="*/ 0 h 123"/>
                <a:gd name="T2" fmla="*/ 647 w 118"/>
                <a:gd name="T3" fmla="*/ 196 h 123"/>
                <a:gd name="T4" fmla="*/ 8 w 118"/>
                <a:gd name="T5" fmla="*/ 1000 h 123"/>
                <a:gd name="T6" fmla="*/ 0 w 118"/>
                <a:gd name="T7" fmla="*/ 1000 h 123"/>
                <a:gd name="T8" fmla="*/ 24 w 118"/>
                <a:gd name="T9" fmla="*/ 1008 h 123"/>
                <a:gd name="T10" fmla="*/ 664 w 118"/>
                <a:gd name="T11" fmla="*/ 204 h 123"/>
                <a:gd name="T12" fmla="*/ 968 w 118"/>
                <a:gd name="T13" fmla="*/ 8 h 123"/>
                <a:gd name="T14" fmla="*/ 952 w 118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23"/>
                <a:gd name="T26" fmla="*/ 118 w 118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23">
                  <a:moveTo>
                    <a:pt x="116" y="0"/>
                  </a:moveTo>
                  <a:cubicBezTo>
                    <a:pt x="103" y="18"/>
                    <a:pt x="92" y="19"/>
                    <a:pt x="79" y="24"/>
                  </a:cubicBezTo>
                  <a:cubicBezTo>
                    <a:pt x="33" y="61"/>
                    <a:pt x="1" y="122"/>
                    <a:pt x="1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5" y="62"/>
                    <a:pt x="81" y="25"/>
                  </a:cubicBezTo>
                  <a:cubicBezTo>
                    <a:pt x="94" y="20"/>
                    <a:pt x="104" y="19"/>
                    <a:pt x="118" y="1"/>
                  </a:cubicBezTo>
                  <a:cubicBezTo>
                    <a:pt x="118" y="1"/>
                    <a:pt x="118" y="1"/>
                    <a:pt x="116" y="0"/>
                  </a:cubicBez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51" name="Freeform 208"/>
            <p:cNvSpPr>
              <a:spLocks noChangeAspect="1"/>
            </p:cNvSpPr>
            <p:nvPr/>
          </p:nvSpPr>
          <p:spPr bwMode="auto">
            <a:xfrm>
              <a:off x="4113" y="1758"/>
              <a:ext cx="87" cy="32"/>
            </a:xfrm>
            <a:custGeom>
              <a:avLst/>
              <a:gdLst>
                <a:gd name="T0" fmla="*/ 85 w 87"/>
                <a:gd name="T1" fmla="*/ 32 h 32"/>
                <a:gd name="T2" fmla="*/ 0 w 87"/>
                <a:gd name="T3" fmla="*/ 2 h 32"/>
                <a:gd name="T4" fmla="*/ 0 w 87"/>
                <a:gd name="T5" fmla="*/ 0 h 32"/>
                <a:gd name="T6" fmla="*/ 87 w 87"/>
                <a:gd name="T7" fmla="*/ 30 h 32"/>
                <a:gd name="T8" fmla="*/ 85 w 87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2"/>
                <a:gd name="T17" fmla="*/ 87 w 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2">
                  <a:moveTo>
                    <a:pt x="85" y="3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7" y="30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52" name="Freeform 209"/>
            <p:cNvSpPr>
              <a:spLocks noChangeAspect="1"/>
            </p:cNvSpPr>
            <p:nvPr/>
          </p:nvSpPr>
          <p:spPr bwMode="auto">
            <a:xfrm>
              <a:off x="4111" y="1760"/>
              <a:ext cx="87" cy="32"/>
            </a:xfrm>
            <a:custGeom>
              <a:avLst/>
              <a:gdLst>
                <a:gd name="T0" fmla="*/ 87 w 87"/>
                <a:gd name="T1" fmla="*/ 32 h 32"/>
                <a:gd name="T2" fmla="*/ 0 w 87"/>
                <a:gd name="T3" fmla="*/ 2 h 32"/>
                <a:gd name="T4" fmla="*/ 2 w 87"/>
                <a:gd name="T5" fmla="*/ 0 h 32"/>
                <a:gd name="T6" fmla="*/ 87 w 87"/>
                <a:gd name="T7" fmla="*/ 30 h 32"/>
                <a:gd name="T8" fmla="*/ 87 w 87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2"/>
                <a:gd name="T17" fmla="*/ 87 w 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2">
                  <a:moveTo>
                    <a:pt x="87" y="3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7" y="30"/>
                  </a:lnTo>
                  <a:lnTo>
                    <a:pt x="87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53" name="Freeform 210"/>
            <p:cNvSpPr>
              <a:spLocks noChangeAspect="1"/>
            </p:cNvSpPr>
            <p:nvPr/>
          </p:nvSpPr>
          <p:spPr bwMode="auto">
            <a:xfrm>
              <a:off x="4103" y="1768"/>
              <a:ext cx="87" cy="32"/>
            </a:xfrm>
            <a:custGeom>
              <a:avLst/>
              <a:gdLst>
                <a:gd name="T0" fmla="*/ 85 w 87"/>
                <a:gd name="T1" fmla="*/ 32 h 32"/>
                <a:gd name="T2" fmla="*/ 0 w 87"/>
                <a:gd name="T3" fmla="*/ 2 h 32"/>
                <a:gd name="T4" fmla="*/ 2 w 87"/>
                <a:gd name="T5" fmla="*/ 0 h 32"/>
                <a:gd name="T6" fmla="*/ 87 w 87"/>
                <a:gd name="T7" fmla="*/ 30 h 32"/>
                <a:gd name="T8" fmla="*/ 85 w 87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2"/>
                <a:gd name="T17" fmla="*/ 87 w 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2">
                  <a:moveTo>
                    <a:pt x="85" y="3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7" y="30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54" name="Freeform 211"/>
            <p:cNvSpPr>
              <a:spLocks noChangeAspect="1"/>
            </p:cNvSpPr>
            <p:nvPr/>
          </p:nvSpPr>
          <p:spPr bwMode="auto">
            <a:xfrm>
              <a:off x="4103" y="1770"/>
              <a:ext cx="85" cy="34"/>
            </a:xfrm>
            <a:custGeom>
              <a:avLst/>
              <a:gdLst>
                <a:gd name="T0" fmla="*/ 85 w 85"/>
                <a:gd name="T1" fmla="*/ 34 h 34"/>
                <a:gd name="T2" fmla="*/ 0 w 85"/>
                <a:gd name="T3" fmla="*/ 4 h 34"/>
                <a:gd name="T4" fmla="*/ 0 w 85"/>
                <a:gd name="T5" fmla="*/ 0 h 34"/>
                <a:gd name="T6" fmla="*/ 85 w 85"/>
                <a:gd name="T7" fmla="*/ 30 h 34"/>
                <a:gd name="T8" fmla="*/ 85 w 85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4"/>
                <a:gd name="T17" fmla="*/ 85 w 8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4">
                  <a:moveTo>
                    <a:pt x="85" y="3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5" y="30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55" name="Freeform 212"/>
            <p:cNvSpPr>
              <a:spLocks noChangeAspect="1"/>
            </p:cNvSpPr>
            <p:nvPr/>
          </p:nvSpPr>
          <p:spPr bwMode="auto">
            <a:xfrm>
              <a:off x="4095" y="1778"/>
              <a:ext cx="87" cy="33"/>
            </a:xfrm>
            <a:custGeom>
              <a:avLst/>
              <a:gdLst>
                <a:gd name="T0" fmla="*/ 85 w 87"/>
                <a:gd name="T1" fmla="*/ 33 h 33"/>
                <a:gd name="T2" fmla="*/ 0 w 87"/>
                <a:gd name="T3" fmla="*/ 4 h 33"/>
                <a:gd name="T4" fmla="*/ 0 w 87"/>
                <a:gd name="T5" fmla="*/ 0 h 33"/>
                <a:gd name="T6" fmla="*/ 87 w 87"/>
                <a:gd name="T7" fmla="*/ 30 h 33"/>
                <a:gd name="T8" fmla="*/ 85 w 87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3"/>
                <a:gd name="T17" fmla="*/ 87 w 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3">
                  <a:moveTo>
                    <a:pt x="85" y="3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7" y="30"/>
                  </a:lnTo>
                  <a:lnTo>
                    <a:pt x="85" y="33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56" name="Freeform 213"/>
            <p:cNvSpPr>
              <a:spLocks noChangeAspect="1"/>
            </p:cNvSpPr>
            <p:nvPr/>
          </p:nvSpPr>
          <p:spPr bwMode="auto">
            <a:xfrm>
              <a:off x="4093" y="1782"/>
              <a:ext cx="87" cy="33"/>
            </a:xfrm>
            <a:custGeom>
              <a:avLst/>
              <a:gdLst>
                <a:gd name="T0" fmla="*/ 87 w 87"/>
                <a:gd name="T1" fmla="*/ 33 h 33"/>
                <a:gd name="T2" fmla="*/ 0 w 87"/>
                <a:gd name="T3" fmla="*/ 2 h 33"/>
                <a:gd name="T4" fmla="*/ 2 w 87"/>
                <a:gd name="T5" fmla="*/ 0 h 33"/>
                <a:gd name="T6" fmla="*/ 87 w 87"/>
                <a:gd name="T7" fmla="*/ 29 h 33"/>
                <a:gd name="T8" fmla="*/ 87 w 87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3"/>
                <a:gd name="T17" fmla="*/ 87 w 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3">
                  <a:moveTo>
                    <a:pt x="87" y="3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7" y="29"/>
                  </a:lnTo>
                  <a:lnTo>
                    <a:pt x="87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57" name="Freeform 214"/>
            <p:cNvSpPr>
              <a:spLocks noChangeAspect="1"/>
            </p:cNvSpPr>
            <p:nvPr/>
          </p:nvSpPr>
          <p:spPr bwMode="auto">
            <a:xfrm>
              <a:off x="4085" y="1788"/>
              <a:ext cx="87" cy="35"/>
            </a:xfrm>
            <a:custGeom>
              <a:avLst/>
              <a:gdLst>
                <a:gd name="T0" fmla="*/ 87 w 87"/>
                <a:gd name="T1" fmla="*/ 35 h 35"/>
                <a:gd name="T2" fmla="*/ 0 w 87"/>
                <a:gd name="T3" fmla="*/ 4 h 35"/>
                <a:gd name="T4" fmla="*/ 2 w 87"/>
                <a:gd name="T5" fmla="*/ 0 h 35"/>
                <a:gd name="T6" fmla="*/ 87 w 87"/>
                <a:gd name="T7" fmla="*/ 31 h 35"/>
                <a:gd name="T8" fmla="*/ 87 w 8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5"/>
                <a:gd name="T17" fmla="*/ 87 w 8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5">
                  <a:moveTo>
                    <a:pt x="87" y="35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87" y="31"/>
                  </a:lnTo>
                  <a:lnTo>
                    <a:pt x="87" y="35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58" name="Freeform 215"/>
            <p:cNvSpPr>
              <a:spLocks noChangeAspect="1"/>
            </p:cNvSpPr>
            <p:nvPr/>
          </p:nvSpPr>
          <p:spPr bwMode="auto">
            <a:xfrm>
              <a:off x="4085" y="1792"/>
              <a:ext cx="87" cy="33"/>
            </a:xfrm>
            <a:custGeom>
              <a:avLst/>
              <a:gdLst>
                <a:gd name="T0" fmla="*/ 85 w 87"/>
                <a:gd name="T1" fmla="*/ 33 h 33"/>
                <a:gd name="T2" fmla="*/ 0 w 87"/>
                <a:gd name="T3" fmla="*/ 2 h 33"/>
                <a:gd name="T4" fmla="*/ 0 w 87"/>
                <a:gd name="T5" fmla="*/ 0 h 33"/>
                <a:gd name="T6" fmla="*/ 87 w 87"/>
                <a:gd name="T7" fmla="*/ 31 h 33"/>
                <a:gd name="T8" fmla="*/ 85 w 87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3"/>
                <a:gd name="T17" fmla="*/ 87 w 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3">
                  <a:moveTo>
                    <a:pt x="85" y="3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7" y="31"/>
                  </a:lnTo>
                  <a:lnTo>
                    <a:pt x="85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59" name="Freeform 216"/>
            <p:cNvSpPr>
              <a:spLocks noChangeAspect="1"/>
            </p:cNvSpPr>
            <p:nvPr/>
          </p:nvSpPr>
          <p:spPr bwMode="auto">
            <a:xfrm>
              <a:off x="4077" y="1798"/>
              <a:ext cx="87" cy="35"/>
            </a:xfrm>
            <a:custGeom>
              <a:avLst/>
              <a:gdLst>
                <a:gd name="T0" fmla="*/ 85 w 87"/>
                <a:gd name="T1" fmla="*/ 35 h 35"/>
                <a:gd name="T2" fmla="*/ 0 w 87"/>
                <a:gd name="T3" fmla="*/ 4 h 35"/>
                <a:gd name="T4" fmla="*/ 0 w 87"/>
                <a:gd name="T5" fmla="*/ 0 h 35"/>
                <a:gd name="T6" fmla="*/ 87 w 87"/>
                <a:gd name="T7" fmla="*/ 31 h 35"/>
                <a:gd name="T8" fmla="*/ 85 w 8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5"/>
                <a:gd name="T17" fmla="*/ 87 w 8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5">
                  <a:moveTo>
                    <a:pt x="85" y="35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7" y="31"/>
                  </a:lnTo>
                  <a:lnTo>
                    <a:pt x="85" y="35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60" name="Freeform 217"/>
            <p:cNvSpPr>
              <a:spLocks noChangeAspect="1"/>
            </p:cNvSpPr>
            <p:nvPr/>
          </p:nvSpPr>
          <p:spPr bwMode="auto">
            <a:xfrm>
              <a:off x="4075" y="1802"/>
              <a:ext cx="87" cy="33"/>
            </a:xfrm>
            <a:custGeom>
              <a:avLst/>
              <a:gdLst>
                <a:gd name="T0" fmla="*/ 87 w 87"/>
                <a:gd name="T1" fmla="*/ 33 h 33"/>
                <a:gd name="T2" fmla="*/ 0 w 87"/>
                <a:gd name="T3" fmla="*/ 2 h 33"/>
                <a:gd name="T4" fmla="*/ 2 w 87"/>
                <a:gd name="T5" fmla="*/ 0 h 33"/>
                <a:gd name="T6" fmla="*/ 87 w 87"/>
                <a:gd name="T7" fmla="*/ 31 h 33"/>
                <a:gd name="T8" fmla="*/ 87 w 87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3"/>
                <a:gd name="T17" fmla="*/ 87 w 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3">
                  <a:moveTo>
                    <a:pt x="87" y="3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7" y="31"/>
                  </a:lnTo>
                  <a:lnTo>
                    <a:pt x="87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61" name="Freeform 218"/>
            <p:cNvSpPr>
              <a:spLocks noChangeAspect="1"/>
            </p:cNvSpPr>
            <p:nvPr/>
          </p:nvSpPr>
          <p:spPr bwMode="auto">
            <a:xfrm>
              <a:off x="4069" y="1811"/>
              <a:ext cx="85" cy="32"/>
            </a:xfrm>
            <a:custGeom>
              <a:avLst/>
              <a:gdLst>
                <a:gd name="T0" fmla="*/ 85 w 85"/>
                <a:gd name="T1" fmla="*/ 32 h 32"/>
                <a:gd name="T2" fmla="*/ 0 w 85"/>
                <a:gd name="T3" fmla="*/ 2 h 32"/>
                <a:gd name="T4" fmla="*/ 0 w 85"/>
                <a:gd name="T5" fmla="*/ 0 h 32"/>
                <a:gd name="T6" fmla="*/ 85 w 85"/>
                <a:gd name="T7" fmla="*/ 30 h 32"/>
                <a:gd name="T8" fmla="*/ 85 w 85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2"/>
                <a:gd name="T17" fmla="*/ 85 w 8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2">
                  <a:moveTo>
                    <a:pt x="85" y="3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5" y="30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62" name="Freeform 219"/>
            <p:cNvSpPr>
              <a:spLocks noChangeAspect="1"/>
            </p:cNvSpPr>
            <p:nvPr/>
          </p:nvSpPr>
          <p:spPr bwMode="auto">
            <a:xfrm>
              <a:off x="4067" y="1813"/>
              <a:ext cx="87" cy="32"/>
            </a:xfrm>
            <a:custGeom>
              <a:avLst/>
              <a:gdLst>
                <a:gd name="T0" fmla="*/ 85 w 87"/>
                <a:gd name="T1" fmla="*/ 32 h 32"/>
                <a:gd name="T2" fmla="*/ 0 w 87"/>
                <a:gd name="T3" fmla="*/ 4 h 32"/>
                <a:gd name="T4" fmla="*/ 2 w 87"/>
                <a:gd name="T5" fmla="*/ 0 h 32"/>
                <a:gd name="T6" fmla="*/ 87 w 87"/>
                <a:gd name="T7" fmla="*/ 30 h 32"/>
                <a:gd name="T8" fmla="*/ 85 w 87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2"/>
                <a:gd name="T17" fmla="*/ 87 w 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2">
                  <a:moveTo>
                    <a:pt x="85" y="3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87" y="30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63" name="Freeform 220"/>
            <p:cNvSpPr>
              <a:spLocks noChangeAspect="1"/>
            </p:cNvSpPr>
            <p:nvPr/>
          </p:nvSpPr>
          <p:spPr bwMode="auto">
            <a:xfrm>
              <a:off x="4059" y="1821"/>
              <a:ext cx="86" cy="32"/>
            </a:xfrm>
            <a:custGeom>
              <a:avLst/>
              <a:gdLst>
                <a:gd name="T0" fmla="*/ 84 w 86"/>
                <a:gd name="T1" fmla="*/ 32 h 32"/>
                <a:gd name="T2" fmla="*/ 0 w 86"/>
                <a:gd name="T3" fmla="*/ 2 h 32"/>
                <a:gd name="T4" fmla="*/ 0 w 86"/>
                <a:gd name="T5" fmla="*/ 0 h 32"/>
                <a:gd name="T6" fmla="*/ 86 w 86"/>
                <a:gd name="T7" fmla="*/ 30 h 32"/>
                <a:gd name="T8" fmla="*/ 84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4" y="3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6" y="3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64" name="Freeform 221"/>
            <p:cNvSpPr>
              <a:spLocks noChangeAspect="1"/>
            </p:cNvSpPr>
            <p:nvPr/>
          </p:nvSpPr>
          <p:spPr bwMode="auto">
            <a:xfrm>
              <a:off x="4057" y="1823"/>
              <a:ext cx="86" cy="34"/>
            </a:xfrm>
            <a:custGeom>
              <a:avLst/>
              <a:gdLst>
                <a:gd name="T0" fmla="*/ 86 w 86"/>
                <a:gd name="T1" fmla="*/ 34 h 34"/>
                <a:gd name="T2" fmla="*/ 0 w 86"/>
                <a:gd name="T3" fmla="*/ 4 h 34"/>
                <a:gd name="T4" fmla="*/ 2 w 86"/>
                <a:gd name="T5" fmla="*/ 0 h 34"/>
                <a:gd name="T6" fmla="*/ 86 w 86"/>
                <a:gd name="T7" fmla="*/ 30 h 34"/>
                <a:gd name="T8" fmla="*/ 86 w 8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4"/>
                <a:gd name="T17" fmla="*/ 86 w 8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4">
                  <a:moveTo>
                    <a:pt x="86" y="3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86" y="30"/>
                  </a:lnTo>
                  <a:lnTo>
                    <a:pt x="86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65" name="Freeform 222"/>
            <p:cNvSpPr>
              <a:spLocks noChangeAspect="1"/>
            </p:cNvSpPr>
            <p:nvPr/>
          </p:nvSpPr>
          <p:spPr bwMode="auto">
            <a:xfrm>
              <a:off x="4051" y="1831"/>
              <a:ext cx="86" cy="32"/>
            </a:xfrm>
            <a:custGeom>
              <a:avLst/>
              <a:gdLst>
                <a:gd name="T0" fmla="*/ 84 w 86"/>
                <a:gd name="T1" fmla="*/ 32 h 32"/>
                <a:gd name="T2" fmla="*/ 0 w 86"/>
                <a:gd name="T3" fmla="*/ 4 h 32"/>
                <a:gd name="T4" fmla="*/ 0 w 86"/>
                <a:gd name="T5" fmla="*/ 0 h 32"/>
                <a:gd name="T6" fmla="*/ 86 w 86"/>
                <a:gd name="T7" fmla="*/ 30 h 32"/>
                <a:gd name="T8" fmla="*/ 84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4" y="3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6" y="3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66" name="Freeform 223"/>
            <p:cNvSpPr>
              <a:spLocks noChangeAspect="1"/>
            </p:cNvSpPr>
            <p:nvPr/>
          </p:nvSpPr>
          <p:spPr bwMode="auto">
            <a:xfrm>
              <a:off x="4049" y="1835"/>
              <a:ext cx="86" cy="32"/>
            </a:xfrm>
            <a:custGeom>
              <a:avLst/>
              <a:gdLst>
                <a:gd name="T0" fmla="*/ 86 w 86"/>
                <a:gd name="T1" fmla="*/ 32 h 32"/>
                <a:gd name="T2" fmla="*/ 0 w 86"/>
                <a:gd name="T3" fmla="*/ 2 h 32"/>
                <a:gd name="T4" fmla="*/ 2 w 86"/>
                <a:gd name="T5" fmla="*/ 0 h 32"/>
                <a:gd name="T6" fmla="*/ 86 w 86"/>
                <a:gd name="T7" fmla="*/ 28 h 32"/>
                <a:gd name="T8" fmla="*/ 86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6" y="3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6" y="28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67" name="Freeform 224"/>
            <p:cNvSpPr>
              <a:spLocks noChangeAspect="1"/>
            </p:cNvSpPr>
            <p:nvPr/>
          </p:nvSpPr>
          <p:spPr bwMode="auto">
            <a:xfrm>
              <a:off x="4041" y="1841"/>
              <a:ext cx="86" cy="34"/>
            </a:xfrm>
            <a:custGeom>
              <a:avLst/>
              <a:gdLst>
                <a:gd name="T0" fmla="*/ 84 w 86"/>
                <a:gd name="T1" fmla="*/ 34 h 34"/>
                <a:gd name="T2" fmla="*/ 0 w 86"/>
                <a:gd name="T3" fmla="*/ 4 h 34"/>
                <a:gd name="T4" fmla="*/ 2 w 86"/>
                <a:gd name="T5" fmla="*/ 0 h 34"/>
                <a:gd name="T6" fmla="*/ 86 w 86"/>
                <a:gd name="T7" fmla="*/ 30 h 34"/>
                <a:gd name="T8" fmla="*/ 84 w 8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4"/>
                <a:gd name="T17" fmla="*/ 86 w 8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4">
                  <a:moveTo>
                    <a:pt x="84" y="3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86" y="30"/>
                  </a:lnTo>
                  <a:lnTo>
                    <a:pt x="84" y="34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68" name="Freeform 225"/>
            <p:cNvSpPr>
              <a:spLocks noChangeAspect="1"/>
            </p:cNvSpPr>
            <p:nvPr/>
          </p:nvSpPr>
          <p:spPr bwMode="auto">
            <a:xfrm>
              <a:off x="4041" y="1845"/>
              <a:ext cx="84" cy="32"/>
            </a:xfrm>
            <a:custGeom>
              <a:avLst/>
              <a:gdLst>
                <a:gd name="T0" fmla="*/ 84 w 84"/>
                <a:gd name="T1" fmla="*/ 32 h 32"/>
                <a:gd name="T2" fmla="*/ 0 w 84"/>
                <a:gd name="T3" fmla="*/ 2 h 32"/>
                <a:gd name="T4" fmla="*/ 0 w 84"/>
                <a:gd name="T5" fmla="*/ 0 h 32"/>
                <a:gd name="T6" fmla="*/ 84 w 84"/>
                <a:gd name="T7" fmla="*/ 30 h 32"/>
                <a:gd name="T8" fmla="*/ 84 w 84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2"/>
                <a:gd name="T17" fmla="*/ 84 w 8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2">
                  <a:moveTo>
                    <a:pt x="84" y="3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4" y="3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69" name="Freeform 226"/>
            <p:cNvSpPr>
              <a:spLocks noChangeAspect="1"/>
            </p:cNvSpPr>
            <p:nvPr/>
          </p:nvSpPr>
          <p:spPr bwMode="auto">
            <a:xfrm>
              <a:off x="4033" y="1853"/>
              <a:ext cx="86" cy="32"/>
            </a:xfrm>
            <a:custGeom>
              <a:avLst/>
              <a:gdLst>
                <a:gd name="T0" fmla="*/ 84 w 86"/>
                <a:gd name="T1" fmla="*/ 32 h 32"/>
                <a:gd name="T2" fmla="*/ 0 w 86"/>
                <a:gd name="T3" fmla="*/ 2 h 32"/>
                <a:gd name="T4" fmla="*/ 0 w 86"/>
                <a:gd name="T5" fmla="*/ 0 h 32"/>
                <a:gd name="T6" fmla="*/ 86 w 86"/>
                <a:gd name="T7" fmla="*/ 30 h 32"/>
                <a:gd name="T8" fmla="*/ 84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4" y="3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6" y="3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70" name="Freeform 227"/>
            <p:cNvSpPr>
              <a:spLocks noChangeAspect="1"/>
            </p:cNvSpPr>
            <p:nvPr/>
          </p:nvSpPr>
          <p:spPr bwMode="auto">
            <a:xfrm>
              <a:off x="4031" y="1855"/>
              <a:ext cx="86" cy="32"/>
            </a:xfrm>
            <a:custGeom>
              <a:avLst/>
              <a:gdLst>
                <a:gd name="T0" fmla="*/ 86 w 86"/>
                <a:gd name="T1" fmla="*/ 32 h 32"/>
                <a:gd name="T2" fmla="*/ 0 w 86"/>
                <a:gd name="T3" fmla="*/ 2 h 32"/>
                <a:gd name="T4" fmla="*/ 2 w 86"/>
                <a:gd name="T5" fmla="*/ 0 h 32"/>
                <a:gd name="T6" fmla="*/ 86 w 86"/>
                <a:gd name="T7" fmla="*/ 30 h 32"/>
                <a:gd name="T8" fmla="*/ 86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6" y="3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6" y="30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71" name="Freeform 228"/>
            <p:cNvSpPr>
              <a:spLocks noChangeAspect="1"/>
            </p:cNvSpPr>
            <p:nvPr/>
          </p:nvSpPr>
          <p:spPr bwMode="auto">
            <a:xfrm>
              <a:off x="4023" y="1863"/>
              <a:ext cx="86" cy="32"/>
            </a:xfrm>
            <a:custGeom>
              <a:avLst/>
              <a:gdLst>
                <a:gd name="T0" fmla="*/ 84 w 86"/>
                <a:gd name="T1" fmla="*/ 32 h 32"/>
                <a:gd name="T2" fmla="*/ 0 w 86"/>
                <a:gd name="T3" fmla="*/ 2 h 32"/>
                <a:gd name="T4" fmla="*/ 2 w 86"/>
                <a:gd name="T5" fmla="*/ 0 h 32"/>
                <a:gd name="T6" fmla="*/ 86 w 86"/>
                <a:gd name="T7" fmla="*/ 30 h 32"/>
                <a:gd name="T8" fmla="*/ 84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4" y="3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6" y="3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72" name="Freeform 229"/>
            <p:cNvSpPr>
              <a:spLocks noChangeAspect="1"/>
            </p:cNvSpPr>
            <p:nvPr/>
          </p:nvSpPr>
          <p:spPr bwMode="auto">
            <a:xfrm>
              <a:off x="4023" y="1865"/>
              <a:ext cx="84" cy="34"/>
            </a:xfrm>
            <a:custGeom>
              <a:avLst/>
              <a:gdLst>
                <a:gd name="T0" fmla="*/ 84 w 84"/>
                <a:gd name="T1" fmla="*/ 34 h 34"/>
                <a:gd name="T2" fmla="*/ 0 w 84"/>
                <a:gd name="T3" fmla="*/ 4 h 34"/>
                <a:gd name="T4" fmla="*/ 0 w 84"/>
                <a:gd name="T5" fmla="*/ 0 h 34"/>
                <a:gd name="T6" fmla="*/ 84 w 84"/>
                <a:gd name="T7" fmla="*/ 30 h 34"/>
                <a:gd name="T8" fmla="*/ 84 w 84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4"/>
                <a:gd name="T17" fmla="*/ 84 w 8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4">
                  <a:moveTo>
                    <a:pt x="84" y="3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4" y="30"/>
                  </a:lnTo>
                  <a:lnTo>
                    <a:pt x="84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73" name="Freeform 230"/>
            <p:cNvSpPr>
              <a:spLocks noChangeAspect="1" noEditPoints="1"/>
            </p:cNvSpPr>
            <p:nvPr/>
          </p:nvSpPr>
          <p:spPr bwMode="auto">
            <a:xfrm>
              <a:off x="4218" y="1712"/>
              <a:ext cx="252" cy="101"/>
            </a:xfrm>
            <a:custGeom>
              <a:avLst/>
              <a:gdLst>
                <a:gd name="T0" fmla="*/ 976 w 125"/>
                <a:gd name="T1" fmla="*/ 224 h 50"/>
                <a:gd name="T2" fmla="*/ 155 w 125"/>
                <a:gd name="T3" fmla="*/ 8 h 50"/>
                <a:gd name="T4" fmla="*/ 113 w 125"/>
                <a:gd name="T5" fmla="*/ 8 h 50"/>
                <a:gd name="T6" fmla="*/ 16 w 125"/>
                <a:gd name="T7" fmla="*/ 131 h 50"/>
                <a:gd name="T8" fmla="*/ 65 w 125"/>
                <a:gd name="T9" fmla="*/ 172 h 50"/>
                <a:gd name="T10" fmla="*/ 845 w 125"/>
                <a:gd name="T11" fmla="*/ 404 h 50"/>
                <a:gd name="T12" fmla="*/ 895 w 125"/>
                <a:gd name="T13" fmla="*/ 396 h 50"/>
                <a:gd name="T14" fmla="*/ 984 w 125"/>
                <a:gd name="T15" fmla="*/ 273 h 50"/>
                <a:gd name="T16" fmla="*/ 976 w 125"/>
                <a:gd name="T17" fmla="*/ 224 h 50"/>
                <a:gd name="T18" fmla="*/ 952 w 125"/>
                <a:gd name="T19" fmla="*/ 257 h 50"/>
                <a:gd name="T20" fmla="*/ 861 w 125"/>
                <a:gd name="T21" fmla="*/ 380 h 50"/>
                <a:gd name="T22" fmla="*/ 48 w 125"/>
                <a:gd name="T23" fmla="*/ 139 h 50"/>
                <a:gd name="T24" fmla="*/ 171 w 125"/>
                <a:gd name="T25" fmla="*/ 24 h 50"/>
                <a:gd name="T26" fmla="*/ 935 w 125"/>
                <a:gd name="T27" fmla="*/ 224 h 50"/>
                <a:gd name="T28" fmla="*/ 952 w 125"/>
                <a:gd name="T29" fmla="*/ 25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50"/>
                <a:gd name="T47" fmla="*/ 125 w 125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50">
                  <a:moveTo>
                    <a:pt x="119" y="27"/>
                  </a:moveTo>
                  <a:cubicBezTo>
                    <a:pt x="119" y="27"/>
                    <a:pt x="23" y="2"/>
                    <a:pt x="19" y="1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14" y="1"/>
                    <a:pt x="4" y="14"/>
                    <a:pt x="2" y="16"/>
                  </a:cubicBezTo>
                  <a:cubicBezTo>
                    <a:pt x="0" y="19"/>
                    <a:pt x="8" y="21"/>
                    <a:pt x="8" y="21"/>
                  </a:cubicBezTo>
                  <a:cubicBezTo>
                    <a:pt x="8" y="21"/>
                    <a:pt x="99" y="47"/>
                    <a:pt x="103" y="49"/>
                  </a:cubicBezTo>
                  <a:cubicBezTo>
                    <a:pt x="107" y="50"/>
                    <a:pt x="109" y="48"/>
                    <a:pt x="109" y="48"/>
                  </a:cubicBezTo>
                  <a:cubicBezTo>
                    <a:pt x="109" y="48"/>
                    <a:pt x="119" y="36"/>
                    <a:pt x="120" y="33"/>
                  </a:cubicBezTo>
                  <a:cubicBezTo>
                    <a:pt x="125" y="28"/>
                    <a:pt x="119" y="27"/>
                    <a:pt x="119" y="27"/>
                  </a:cubicBezTo>
                  <a:close/>
                  <a:moveTo>
                    <a:pt x="116" y="31"/>
                  </a:moveTo>
                  <a:cubicBezTo>
                    <a:pt x="115" y="33"/>
                    <a:pt x="107" y="43"/>
                    <a:pt x="105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9" y="28"/>
                    <a:pt x="116" y="31"/>
                  </a:cubicBez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74" name="Freeform 231"/>
            <p:cNvSpPr>
              <a:spLocks noChangeAspect="1"/>
            </p:cNvSpPr>
            <p:nvPr/>
          </p:nvSpPr>
          <p:spPr bwMode="auto">
            <a:xfrm>
              <a:off x="4220" y="1714"/>
              <a:ext cx="244" cy="94"/>
            </a:xfrm>
            <a:custGeom>
              <a:avLst/>
              <a:gdLst>
                <a:gd name="T0" fmla="*/ 920 w 121"/>
                <a:gd name="T1" fmla="*/ 296 h 47"/>
                <a:gd name="T2" fmla="*/ 772 w 121"/>
                <a:gd name="T3" fmla="*/ 344 h 47"/>
                <a:gd name="T4" fmla="*/ 81 w 121"/>
                <a:gd name="T5" fmla="*/ 152 h 47"/>
                <a:gd name="T6" fmla="*/ 65 w 121"/>
                <a:gd name="T7" fmla="*/ 72 h 47"/>
                <a:gd name="T8" fmla="*/ 89 w 121"/>
                <a:gd name="T9" fmla="*/ 48 h 47"/>
                <a:gd name="T10" fmla="*/ 204 w 121"/>
                <a:gd name="T11" fmla="*/ 24 h 47"/>
                <a:gd name="T12" fmla="*/ 928 w 121"/>
                <a:gd name="T13" fmla="*/ 208 h 47"/>
                <a:gd name="T14" fmla="*/ 936 w 121"/>
                <a:gd name="T15" fmla="*/ 280 h 47"/>
                <a:gd name="T16" fmla="*/ 920 w 121"/>
                <a:gd name="T17" fmla="*/ 296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47"/>
                <a:gd name="T29" fmla="*/ 121 w 12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47">
                  <a:moveTo>
                    <a:pt x="112" y="37"/>
                  </a:moveTo>
                  <a:cubicBezTo>
                    <a:pt x="106" y="45"/>
                    <a:pt x="106" y="47"/>
                    <a:pt x="94" y="4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0" y="16"/>
                    <a:pt x="3" y="15"/>
                    <a:pt x="8" y="9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6" y="1"/>
                    <a:pt x="17" y="0"/>
                    <a:pt x="25" y="3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21" y="28"/>
                    <a:pt x="117" y="30"/>
                    <a:pt x="114" y="35"/>
                  </a:cubicBezTo>
                  <a:lnTo>
                    <a:pt x="112" y="37"/>
                  </a:ln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175" name="Freeform 232"/>
            <p:cNvSpPr>
              <a:spLocks noChangeAspect="1" noEditPoints="1"/>
            </p:cNvSpPr>
            <p:nvPr/>
          </p:nvSpPr>
          <p:spPr bwMode="auto">
            <a:xfrm>
              <a:off x="3883" y="1901"/>
              <a:ext cx="125" cy="166"/>
            </a:xfrm>
            <a:custGeom>
              <a:avLst/>
              <a:gdLst>
                <a:gd name="T0" fmla="*/ 379 w 62"/>
                <a:gd name="T1" fmla="*/ 0 h 82"/>
                <a:gd name="T2" fmla="*/ 121 w 62"/>
                <a:gd name="T3" fmla="*/ 217 h 82"/>
                <a:gd name="T4" fmla="*/ 264 w 62"/>
                <a:gd name="T5" fmla="*/ 632 h 82"/>
                <a:gd name="T6" fmla="*/ 321 w 62"/>
                <a:gd name="T7" fmla="*/ 123 h 82"/>
                <a:gd name="T8" fmla="*/ 379 w 62"/>
                <a:gd name="T9" fmla="*/ 300 h 82"/>
                <a:gd name="T10" fmla="*/ 379 w 62"/>
                <a:gd name="T11" fmla="*/ 300 h 82"/>
                <a:gd name="T12" fmla="*/ 435 w 62"/>
                <a:gd name="T13" fmla="*/ 300 h 82"/>
                <a:gd name="T14" fmla="*/ 345 w 62"/>
                <a:gd name="T15" fmla="*/ 332 h 82"/>
                <a:gd name="T16" fmla="*/ 427 w 62"/>
                <a:gd name="T17" fmla="*/ 233 h 82"/>
                <a:gd name="T18" fmla="*/ 321 w 62"/>
                <a:gd name="T19" fmla="*/ 267 h 82"/>
                <a:gd name="T20" fmla="*/ 403 w 62"/>
                <a:gd name="T21" fmla="*/ 217 h 82"/>
                <a:gd name="T22" fmla="*/ 379 w 62"/>
                <a:gd name="T23" fmla="*/ 164 h 82"/>
                <a:gd name="T24" fmla="*/ 379 w 62"/>
                <a:gd name="T25" fmla="*/ 164 h 82"/>
                <a:gd name="T26" fmla="*/ 321 w 62"/>
                <a:gd name="T27" fmla="*/ 316 h 82"/>
                <a:gd name="T28" fmla="*/ 65 w 62"/>
                <a:gd name="T29" fmla="*/ 532 h 82"/>
                <a:gd name="T30" fmla="*/ 121 w 62"/>
                <a:gd name="T31" fmla="*/ 455 h 82"/>
                <a:gd name="T32" fmla="*/ 139 w 62"/>
                <a:gd name="T33" fmla="*/ 565 h 82"/>
                <a:gd name="T34" fmla="*/ 139 w 62"/>
                <a:gd name="T35" fmla="*/ 565 h 82"/>
                <a:gd name="T36" fmla="*/ 139 w 62"/>
                <a:gd name="T37" fmla="*/ 565 h 82"/>
                <a:gd name="T38" fmla="*/ 131 w 62"/>
                <a:gd name="T39" fmla="*/ 472 h 82"/>
                <a:gd name="T40" fmla="*/ 121 w 62"/>
                <a:gd name="T41" fmla="*/ 557 h 82"/>
                <a:gd name="T42" fmla="*/ 155 w 62"/>
                <a:gd name="T43" fmla="*/ 496 h 82"/>
                <a:gd name="T44" fmla="*/ 179 w 62"/>
                <a:gd name="T45" fmla="*/ 581 h 82"/>
                <a:gd name="T46" fmla="*/ 179 w 62"/>
                <a:gd name="T47" fmla="*/ 581 h 82"/>
                <a:gd name="T48" fmla="*/ 204 w 62"/>
                <a:gd name="T49" fmla="*/ 516 h 82"/>
                <a:gd name="T50" fmla="*/ 236 w 62"/>
                <a:gd name="T51" fmla="*/ 607 h 82"/>
                <a:gd name="T52" fmla="*/ 228 w 62"/>
                <a:gd name="T53" fmla="*/ 516 h 82"/>
                <a:gd name="T54" fmla="*/ 280 w 62"/>
                <a:gd name="T55" fmla="*/ 581 h 82"/>
                <a:gd name="T56" fmla="*/ 272 w 62"/>
                <a:gd name="T57" fmla="*/ 480 h 82"/>
                <a:gd name="T58" fmla="*/ 321 w 62"/>
                <a:gd name="T59" fmla="*/ 549 h 82"/>
                <a:gd name="T60" fmla="*/ 313 w 62"/>
                <a:gd name="T61" fmla="*/ 480 h 82"/>
                <a:gd name="T62" fmla="*/ 369 w 62"/>
                <a:gd name="T63" fmla="*/ 524 h 82"/>
                <a:gd name="T64" fmla="*/ 337 w 62"/>
                <a:gd name="T65" fmla="*/ 455 h 82"/>
                <a:gd name="T66" fmla="*/ 387 w 62"/>
                <a:gd name="T67" fmla="*/ 496 h 82"/>
                <a:gd name="T68" fmla="*/ 353 w 62"/>
                <a:gd name="T69" fmla="*/ 381 h 82"/>
                <a:gd name="T70" fmla="*/ 353 w 62"/>
                <a:gd name="T71" fmla="*/ 381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82"/>
                <a:gd name="T110" fmla="*/ 62 w 62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82">
                  <a:moveTo>
                    <a:pt x="39" y="15"/>
                  </a:moveTo>
                  <a:cubicBezTo>
                    <a:pt x="62" y="10"/>
                    <a:pt x="46" y="0"/>
                    <a:pt x="46" y="0"/>
                  </a:cubicBezTo>
                  <a:cubicBezTo>
                    <a:pt x="46" y="0"/>
                    <a:pt x="22" y="6"/>
                    <a:pt x="27" y="5"/>
                  </a:cubicBezTo>
                  <a:cubicBezTo>
                    <a:pt x="16" y="6"/>
                    <a:pt x="14" y="18"/>
                    <a:pt x="15" y="26"/>
                  </a:cubicBezTo>
                  <a:cubicBezTo>
                    <a:pt x="7" y="30"/>
                    <a:pt x="4" y="50"/>
                    <a:pt x="4" y="50"/>
                  </a:cubicBezTo>
                  <a:cubicBezTo>
                    <a:pt x="1" y="82"/>
                    <a:pt x="32" y="76"/>
                    <a:pt x="32" y="76"/>
                  </a:cubicBezTo>
                  <a:cubicBezTo>
                    <a:pt x="40" y="75"/>
                    <a:pt x="58" y="59"/>
                    <a:pt x="59" y="41"/>
                  </a:cubicBezTo>
                  <a:cubicBezTo>
                    <a:pt x="60" y="22"/>
                    <a:pt x="39" y="15"/>
                    <a:pt x="39" y="15"/>
                  </a:cubicBezTo>
                  <a:close/>
                  <a:moveTo>
                    <a:pt x="53" y="36"/>
                  </a:moveTo>
                  <a:cubicBezTo>
                    <a:pt x="53" y="36"/>
                    <a:pt x="49" y="36"/>
                    <a:pt x="46" y="36"/>
                  </a:cubicBezTo>
                  <a:cubicBezTo>
                    <a:pt x="44" y="37"/>
                    <a:pt x="42" y="38"/>
                    <a:pt x="42" y="38"/>
                  </a:cubicBezTo>
                  <a:cubicBezTo>
                    <a:pt x="42" y="37"/>
                    <a:pt x="44" y="36"/>
                    <a:pt x="46" y="36"/>
                  </a:cubicBezTo>
                  <a:cubicBezTo>
                    <a:pt x="48" y="35"/>
                    <a:pt x="51" y="34"/>
                    <a:pt x="53" y="34"/>
                  </a:cubicBezTo>
                  <a:lnTo>
                    <a:pt x="53" y="36"/>
                  </a:lnTo>
                  <a:close/>
                  <a:moveTo>
                    <a:pt x="54" y="45"/>
                  </a:moveTo>
                  <a:cubicBezTo>
                    <a:pt x="54" y="45"/>
                    <a:pt x="48" y="40"/>
                    <a:pt x="42" y="40"/>
                  </a:cubicBezTo>
                  <a:cubicBezTo>
                    <a:pt x="42" y="40"/>
                    <a:pt x="47" y="37"/>
                    <a:pt x="54" y="45"/>
                  </a:cubicBezTo>
                  <a:close/>
                  <a:moveTo>
                    <a:pt x="52" y="28"/>
                  </a:moveTo>
                  <a:cubicBezTo>
                    <a:pt x="46" y="27"/>
                    <a:pt x="42" y="28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2"/>
                    <a:pt x="38" y="31"/>
                    <a:pt x="41" y="29"/>
                  </a:cubicBezTo>
                  <a:cubicBezTo>
                    <a:pt x="44" y="26"/>
                    <a:pt x="49" y="26"/>
                    <a:pt x="49" y="26"/>
                  </a:cubicBezTo>
                  <a:lnTo>
                    <a:pt x="52" y="28"/>
                  </a:lnTo>
                  <a:close/>
                  <a:moveTo>
                    <a:pt x="46" y="20"/>
                  </a:moveTo>
                  <a:cubicBezTo>
                    <a:pt x="37" y="18"/>
                    <a:pt x="35" y="24"/>
                    <a:pt x="35" y="24"/>
                  </a:cubicBezTo>
                  <a:cubicBezTo>
                    <a:pt x="37" y="16"/>
                    <a:pt x="46" y="20"/>
                    <a:pt x="46" y="20"/>
                  </a:cubicBezTo>
                  <a:close/>
                  <a:moveTo>
                    <a:pt x="25" y="34"/>
                  </a:moveTo>
                  <a:cubicBezTo>
                    <a:pt x="27" y="31"/>
                    <a:pt x="35" y="27"/>
                    <a:pt x="39" y="38"/>
                  </a:cubicBezTo>
                  <a:cubicBezTo>
                    <a:pt x="48" y="65"/>
                    <a:pt x="0" y="65"/>
                    <a:pt x="25" y="34"/>
                  </a:cubicBezTo>
                  <a:close/>
                  <a:moveTo>
                    <a:pt x="8" y="64"/>
                  </a:moveTo>
                  <a:cubicBezTo>
                    <a:pt x="8" y="64"/>
                    <a:pt x="7" y="56"/>
                    <a:pt x="15" y="52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7" y="58"/>
                    <a:pt x="8" y="64"/>
                  </a:cubicBezTo>
                  <a:close/>
                  <a:moveTo>
                    <a:pt x="17" y="68"/>
                  </a:moveTo>
                  <a:cubicBezTo>
                    <a:pt x="16" y="68"/>
                    <a:pt x="16" y="67"/>
                    <a:pt x="15" y="67"/>
                  </a:cubicBezTo>
                  <a:cubicBezTo>
                    <a:pt x="16" y="67"/>
                    <a:pt x="16" y="68"/>
                    <a:pt x="17" y="68"/>
                  </a:cubicBezTo>
                  <a:cubicBezTo>
                    <a:pt x="17" y="69"/>
                    <a:pt x="17" y="69"/>
                    <a:pt x="17" y="69"/>
                  </a:cubicBezTo>
                  <a:lnTo>
                    <a:pt x="17" y="68"/>
                  </a:lnTo>
                  <a:close/>
                  <a:moveTo>
                    <a:pt x="15" y="67"/>
                  </a:moveTo>
                  <a:cubicBezTo>
                    <a:pt x="14" y="65"/>
                    <a:pt x="13" y="61"/>
                    <a:pt x="16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3" y="62"/>
                    <a:pt x="15" y="67"/>
                  </a:cubicBezTo>
                  <a:close/>
                  <a:moveTo>
                    <a:pt x="22" y="70"/>
                  </a:moveTo>
                  <a:cubicBezTo>
                    <a:pt x="20" y="69"/>
                    <a:pt x="17" y="66"/>
                    <a:pt x="19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1" y="68"/>
                    <a:pt x="22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2" y="71"/>
                    <a:pt x="22" y="70"/>
                  </a:cubicBezTo>
                  <a:close/>
                  <a:moveTo>
                    <a:pt x="23" y="68"/>
                  </a:moveTo>
                  <a:cubicBezTo>
                    <a:pt x="23" y="68"/>
                    <a:pt x="22" y="62"/>
                    <a:pt x="25" y="62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6" y="71"/>
                    <a:pt x="29" y="73"/>
                  </a:cubicBezTo>
                  <a:cubicBezTo>
                    <a:pt x="29" y="73"/>
                    <a:pt x="23" y="71"/>
                    <a:pt x="23" y="68"/>
                  </a:cubicBezTo>
                  <a:close/>
                  <a:moveTo>
                    <a:pt x="28" y="62"/>
                  </a:move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28" y="67"/>
                    <a:pt x="34" y="70"/>
                  </a:cubicBezTo>
                  <a:cubicBezTo>
                    <a:pt x="34" y="70"/>
                    <a:pt x="25" y="68"/>
                    <a:pt x="28" y="62"/>
                  </a:cubicBezTo>
                  <a:close/>
                  <a:moveTo>
                    <a:pt x="3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3" y="64"/>
                    <a:pt x="39" y="66"/>
                  </a:cubicBezTo>
                  <a:cubicBezTo>
                    <a:pt x="39" y="66"/>
                    <a:pt x="33" y="64"/>
                    <a:pt x="33" y="58"/>
                  </a:cubicBezTo>
                  <a:close/>
                  <a:moveTo>
                    <a:pt x="38" y="58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9" y="61"/>
                    <a:pt x="45" y="63"/>
                  </a:cubicBezTo>
                  <a:cubicBezTo>
                    <a:pt x="45" y="63"/>
                    <a:pt x="39" y="61"/>
                    <a:pt x="38" y="58"/>
                  </a:cubicBezTo>
                  <a:close/>
                  <a:moveTo>
                    <a:pt x="41" y="55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7" y="54"/>
                    <a:pt x="47" y="60"/>
                  </a:cubicBezTo>
                  <a:cubicBezTo>
                    <a:pt x="47" y="60"/>
                    <a:pt x="44" y="54"/>
                    <a:pt x="41" y="55"/>
                  </a:cubicBezTo>
                  <a:close/>
                  <a:moveTo>
                    <a:pt x="43" y="46"/>
                  </a:moveTo>
                  <a:cubicBezTo>
                    <a:pt x="43" y="46"/>
                    <a:pt x="51" y="45"/>
                    <a:pt x="52" y="56"/>
                  </a:cubicBezTo>
                  <a:cubicBezTo>
                    <a:pt x="52" y="54"/>
                    <a:pt x="50" y="48"/>
                    <a:pt x="43" y="46"/>
                  </a:cubicBez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</p:grpSp>
      <p:sp>
        <p:nvSpPr>
          <p:cNvPr id="176" name="矩形 175"/>
          <p:cNvSpPr/>
          <p:nvPr/>
        </p:nvSpPr>
        <p:spPr>
          <a:xfrm>
            <a:off x="6305738" y="1578363"/>
            <a:ext cx="516633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algn="ctr" defTabSz="676290">
              <a:defRPr/>
            </a:pPr>
            <a:r>
              <a:rPr lang="zh-CN" altLang="en-US" sz="700" kern="0" dirty="0">
                <a:latin typeface="+mn-ea"/>
              </a:rPr>
              <a:t>电话</a:t>
            </a:r>
          </a:p>
        </p:txBody>
      </p:sp>
      <p:cxnSp>
        <p:nvCxnSpPr>
          <p:cNvPr id="193" name="直接连接符 192"/>
          <p:cNvCxnSpPr/>
          <p:nvPr/>
        </p:nvCxnSpPr>
        <p:spPr bwMode="auto">
          <a:xfrm>
            <a:off x="5622627" y="2219381"/>
            <a:ext cx="228536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flipV="1">
            <a:off x="7895672" y="2222872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6" name="直接连接符 195"/>
          <p:cNvCxnSpPr/>
          <p:nvPr/>
        </p:nvCxnSpPr>
        <p:spPr bwMode="auto">
          <a:xfrm flipV="1">
            <a:off x="7255629" y="2220508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直接连接符 196"/>
          <p:cNvCxnSpPr/>
          <p:nvPr/>
        </p:nvCxnSpPr>
        <p:spPr bwMode="auto">
          <a:xfrm flipV="1">
            <a:off x="6499213" y="2227591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直接连接符 213"/>
          <p:cNvCxnSpPr/>
          <p:nvPr/>
        </p:nvCxnSpPr>
        <p:spPr>
          <a:xfrm flipH="1">
            <a:off x="3335854" y="1647552"/>
            <a:ext cx="3058" cy="151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/>
          <p:nvPr/>
        </p:nvCxnSpPr>
        <p:spPr bwMode="auto">
          <a:xfrm>
            <a:off x="2135199" y="1946216"/>
            <a:ext cx="944517" cy="0"/>
          </a:xfrm>
          <a:prstGeom prst="line">
            <a:avLst/>
          </a:prstGeom>
          <a:noFill/>
          <a:ln w="28575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直接连接符 216"/>
          <p:cNvCxnSpPr/>
          <p:nvPr/>
        </p:nvCxnSpPr>
        <p:spPr bwMode="auto">
          <a:xfrm>
            <a:off x="1585649" y="2050514"/>
            <a:ext cx="1656969" cy="0"/>
          </a:xfrm>
          <a:prstGeom prst="line">
            <a:avLst/>
          </a:prstGeom>
          <a:noFill/>
          <a:ln w="28575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直接连接符 217"/>
          <p:cNvCxnSpPr/>
          <p:nvPr/>
        </p:nvCxnSpPr>
        <p:spPr bwMode="auto">
          <a:xfrm>
            <a:off x="2155192" y="2143098"/>
            <a:ext cx="944517" cy="0"/>
          </a:xfrm>
          <a:prstGeom prst="line">
            <a:avLst/>
          </a:prstGeom>
          <a:noFill/>
          <a:ln w="28575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9" name="Picture 5" descr="D:\本地磁盘(E：)\工作目录\营销资料\V2R1\WLAN V2R1 产品照片\AC\AC6605\03-正面左侧30°，俯视15°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141" y="2717325"/>
            <a:ext cx="653128" cy="159846"/>
          </a:xfrm>
          <a:prstGeom prst="rect">
            <a:avLst/>
          </a:prstGeom>
          <a:noFill/>
        </p:spPr>
      </p:pic>
      <p:cxnSp>
        <p:nvCxnSpPr>
          <p:cNvPr id="220" name="直接连接符 219"/>
          <p:cNvCxnSpPr>
            <a:endCxn id="219" idx="0"/>
          </p:cNvCxnSpPr>
          <p:nvPr/>
        </p:nvCxnSpPr>
        <p:spPr>
          <a:xfrm>
            <a:off x="3335854" y="2323705"/>
            <a:ext cx="6851" cy="393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矩形 220"/>
          <p:cNvSpPr/>
          <p:nvPr/>
        </p:nvSpPr>
        <p:spPr>
          <a:xfrm>
            <a:off x="2807551" y="2859766"/>
            <a:ext cx="1035030" cy="160623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algn="ctr" defTabSz="676290">
              <a:defRPr/>
            </a:pPr>
            <a:r>
              <a:rPr lang="en-US" altLang="zh-CN" sz="600" kern="0" dirty="0" err="1">
                <a:latin typeface="+mn-ea"/>
              </a:rPr>
              <a:t>WiFi</a:t>
            </a:r>
            <a:r>
              <a:rPr lang="zh-CN" altLang="en-US" sz="600" kern="0" dirty="0">
                <a:latin typeface="+mn-ea"/>
              </a:rPr>
              <a:t>控制器</a:t>
            </a:r>
            <a:r>
              <a:rPr lang="en-US" altLang="zh-CN" sz="600" kern="0" dirty="0">
                <a:latin typeface="+mn-ea"/>
              </a:rPr>
              <a:t>AC</a:t>
            </a:r>
            <a:endParaRPr lang="zh-CN" altLang="en-US" sz="600" kern="0" dirty="0">
              <a:latin typeface="+mn-ea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6091913" y="2833260"/>
            <a:ext cx="741917" cy="283734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700" dirty="0" smtClean="0">
                <a:latin typeface="+mn-ea"/>
                <a:ea typeface="+mn-ea"/>
              </a:rPr>
              <a:t>多媒体信息互动系统</a:t>
            </a:r>
            <a:endParaRPr lang="zh-CN" altLang="en-US" sz="700" dirty="0">
              <a:latin typeface="+mn-ea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87" y="1098980"/>
            <a:ext cx="441228" cy="478685"/>
          </a:xfrm>
          <a:prstGeom prst="rect">
            <a:avLst/>
          </a:prstGeom>
        </p:spPr>
      </p:pic>
      <p:sp>
        <p:nvSpPr>
          <p:cNvPr id="224" name="矩形 223"/>
          <p:cNvSpPr/>
          <p:nvPr/>
        </p:nvSpPr>
        <p:spPr>
          <a:xfrm>
            <a:off x="7035732" y="1579928"/>
            <a:ext cx="717612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algn="ctr" defTabSz="676290">
              <a:defRPr/>
            </a:pPr>
            <a:r>
              <a:rPr lang="en-US" altLang="zh-CN" sz="700" kern="0" dirty="0">
                <a:latin typeface="+mn-ea"/>
              </a:rPr>
              <a:t>POS</a:t>
            </a:r>
            <a:r>
              <a:rPr lang="zh-CN" altLang="en-US" sz="700" kern="0" dirty="0">
                <a:latin typeface="+mn-ea"/>
              </a:rPr>
              <a:t>收银机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344" y="1105961"/>
            <a:ext cx="627621" cy="456885"/>
          </a:xfrm>
          <a:prstGeom prst="rect">
            <a:avLst/>
          </a:prstGeom>
        </p:spPr>
      </p:pic>
      <p:sp>
        <p:nvSpPr>
          <p:cNvPr id="225" name="矩形 224"/>
          <p:cNvSpPr/>
          <p:nvPr/>
        </p:nvSpPr>
        <p:spPr>
          <a:xfrm>
            <a:off x="7683367" y="1574589"/>
            <a:ext cx="907952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defTabSz="676290">
              <a:defRPr/>
            </a:pPr>
            <a:r>
              <a:rPr lang="zh-CN" altLang="en-US" sz="700" kern="0" dirty="0">
                <a:latin typeface="+mn-ea"/>
              </a:rPr>
              <a:t>银行</a:t>
            </a:r>
            <a:r>
              <a:rPr lang="en-US" altLang="zh-CN" sz="700" kern="0" dirty="0">
                <a:latin typeface="+mn-ea"/>
              </a:rPr>
              <a:t>POS</a:t>
            </a:r>
            <a:r>
              <a:rPr lang="zh-CN" altLang="en-US" sz="700" kern="0" dirty="0">
                <a:latin typeface="+mn-ea"/>
              </a:rPr>
              <a:t>刷卡机</a:t>
            </a:r>
          </a:p>
        </p:txBody>
      </p:sp>
      <p:pic>
        <p:nvPicPr>
          <p:cNvPr id="228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2885" y="2399733"/>
            <a:ext cx="467240" cy="30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" name="TextBox 228"/>
          <p:cNvSpPr txBox="1"/>
          <p:nvPr/>
        </p:nvSpPr>
        <p:spPr>
          <a:xfrm>
            <a:off x="7000888" y="2833260"/>
            <a:ext cx="487484" cy="283734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700" dirty="0" smtClean="0">
                <a:latin typeface="+mn-ea"/>
                <a:ea typeface="+mn-ea"/>
              </a:rPr>
              <a:t>数字视频</a:t>
            </a:r>
            <a:r>
              <a:rPr lang="zh-CN" altLang="en-US" sz="700" dirty="0">
                <a:latin typeface="+mn-ea"/>
                <a:ea typeface="+mn-ea"/>
              </a:rPr>
              <a:t>监控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862" y="2368056"/>
            <a:ext cx="596155" cy="355720"/>
          </a:xfrm>
          <a:prstGeom prst="rect">
            <a:avLst/>
          </a:prstGeom>
        </p:spPr>
      </p:pic>
      <p:sp>
        <p:nvSpPr>
          <p:cNvPr id="230" name="TextBox 229"/>
          <p:cNvSpPr txBox="1"/>
          <p:nvPr/>
        </p:nvSpPr>
        <p:spPr>
          <a:xfrm>
            <a:off x="7630701" y="2817297"/>
            <a:ext cx="614087" cy="283734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700" dirty="0" smtClean="0">
                <a:latin typeface="+mn-ea"/>
                <a:ea typeface="+mn-ea"/>
              </a:rPr>
              <a:t>停车场管理系统</a:t>
            </a:r>
            <a:endParaRPr lang="zh-CN" altLang="en-US" sz="700" dirty="0">
              <a:latin typeface="+mn-ea"/>
              <a:ea typeface="+mn-ea"/>
            </a:endParaRPr>
          </a:p>
        </p:txBody>
      </p:sp>
      <p:sp>
        <p:nvSpPr>
          <p:cNvPr id="232" name="矩形 231"/>
          <p:cNvSpPr/>
          <p:nvPr/>
        </p:nvSpPr>
        <p:spPr>
          <a:xfrm>
            <a:off x="4839850" y="2358375"/>
            <a:ext cx="740381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algn="ctr" defTabSz="676290">
              <a:defRPr/>
            </a:pPr>
            <a:r>
              <a:rPr lang="zh-CN" altLang="en-US" sz="700" kern="0" dirty="0">
                <a:latin typeface="+mn-ea"/>
              </a:rPr>
              <a:t>光猫</a:t>
            </a:r>
          </a:p>
        </p:txBody>
      </p:sp>
      <p:cxnSp>
        <p:nvCxnSpPr>
          <p:cNvPr id="235" name="直接连接符 234"/>
          <p:cNvCxnSpPr/>
          <p:nvPr/>
        </p:nvCxnSpPr>
        <p:spPr bwMode="auto">
          <a:xfrm>
            <a:off x="5675877" y="989262"/>
            <a:ext cx="228536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直接连接符 235"/>
          <p:cNvCxnSpPr/>
          <p:nvPr/>
        </p:nvCxnSpPr>
        <p:spPr bwMode="auto">
          <a:xfrm flipV="1">
            <a:off x="7948923" y="992753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直接连接符 236"/>
          <p:cNvCxnSpPr/>
          <p:nvPr/>
        </p:nvCxnSpPr>
        <p:spPr bwMode="auto">
          <a:xfrm flipV="1">
            <a:off x="7308879" y="990389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直接连接符 237"/>
          <p:cNvCxnSpPr/>
          <p:nvPr/>
        </p:nvCxnSpPr>
        <p:spPr bwMode="auto">
          <a:xfrm flipV="1">
            <a:off x="6552463" y="997472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4" name="矩形 243"/>
          <p:cNvSpPr/>
          <p:nvPr/>
        </p:nvSpPr>
        <p:spPr>
          <a:xfrm>
            <a:off x="4893100" y="1128256"/>
            <a:ext cx="740381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algn="ctr" defTabSz="676290">
              <a:defRPr/>
            </a:pPr>
            <a:r>
              <a:rPr lang="zh-CN" altLang="en-US" sz="700" kern="0" dirty="0">
                <a:latin typeface="+mn-ea"/>
              </a:rPr>
              <a:t>光猫</a:t>
            </a:r>
          </a:p>
        </p:txBody>
      </p:sp>
      <p:sp>
        <p:nvSpPr>
          <p:cNvPr id="20" name="矩形 19"/>
          <p:cNvSpPr/>
          <p:nvPr/>
        </p:nvSpPr>
        <p:spPr>
          <a:xfrm>
            <a:off x="4611310" y="721082"/>
            <a:ext cx="3913081" cy="1126203"/>
          </a:xfrm>
          <a:prstGeom prst="rect">
            <a:avLst/>
          </a:prstGeom>
          <a:noFill/>
          <a:ln w="63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629" tIns="33815" rIns="67629" bIns="33815"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46" name="矩形 245"/>
          <p:cNvSpPr/>
          <p:nvPr/>
        </p:nvSpPr>
        <p:spPr>
          <a:xfrm>
            <a:off x="4553125" y="1689029"/>
            <a:ext cx="2261776" cy="222179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r>
              <a:rPr lang="zh-CN" altLang="en-US" sz="1000" b="1" kern="0" dirty="0">
                <a:solidFill>
                  <a:srgbClr val="FF0000"/>
                </a:solidFill>
                <a:latin typeface="+mn-ea"/>
              </a:rPr>
              <a:t>商业通信网络</a:t>
            </a:r>
          </a:p>
        </p:txBody>
      </p:sp>
      <p:sp>
        <p:nvSpPr>
          <p:cNvPr id="247" name="矩形 246"/>
          <p:cNvSpPr/>
          <p:nvPr/>
        </p:nvSpPr>
        <p:spPr>
          <a:xfrm>
            <a:off x="4611310" y="1979474"/>
            <a:ext cx="3913081" cy="1126203"/>
          </a:xfrm>
          <a:prstGeom prst="rect">
            <a:avLst/>
          </a:prstGeom>
          <a:noFill/>
          <a:ln w="63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629" tIns="33815" rIns="67629" bIns="33815"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48" name="矩形 247"/>
          <p:cNvSpPr/>
          <p:nvPr/>
        </p:nvSpPr>
        <p:spPr>
          <a:xfrm>
            <a:off x="4560595" y="2938911"/>
            <a:ext cx="2261776" cy="222179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r>
              <a:rPr lang="zh-CN" altLang="en-US" sz="1000" b="1" kern="0" dirty="0">
                <a:solidFill>
                  <a:srgbClr val="FF0000"/>
                </a:solidFill>
                <a:latin typeface="+mn-ea"/>
              </a:rPr>
              <a:t>智能化通信网络</a:t>
            </a:r>
          </a:p>
        </p:txBody>
      </p:sp>
      <p:cxnSp>
        <p:nvCxnSpPr>
          <p:cNvPr id="251" name="直接连接符 250"/>
          <p:cNvCxnSpPr/>
          <p:nvPr/>
        </p:nvCxnSpPr>
        <p:spPr bwMode="auto">
          <a:xfrm>
            <a:off x="5615156" y="3497536"/>
            <a:ext cx="228536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直接连接符 251"/>
          <p:cNvCxnSpPr/>
          <p:nvPr/>
        </p:nvCxnSpPr>
        <p:spPr bwMode="auto">
          <a:xfrm flipV="1">
            <a:off x="7888202" y="3501027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3" name="直接连接符 252"/>
          <p:cNvCxnSpPr/>
          <p:nvPr/>
        </p:nvCxnSpPr>
        <p:spPr bwMode="auto">
          <a:xfrm flipV="1">
            <a:off x="7248158" y="3498664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7" name="TextBox 256"/>
          <p:cNvSpPr txBox="1"/>
          <p:nvPr/>
        </p:nvSpPr>
        <p:spPr>
          <a:xfrm>
            <a:off x="6993417" y="4111415"/>
            <a:ext cx="599666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700" dirty="0" smtClean="0">
                <a:latin typeface="+mn-ea"/>
                <a:ea typeface="+mn-ea"/>
              </a:rPr>
              <a:t>办公电脑</a:t>
            </a:r>
            <a:endParaRPr lang="zh-CN" altLang="en-US" sz="700" dirty="0">
              <a:latin typeface="+mn-ea"/>
              <a:ea typeface="+mn-ea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7623230" y="4095453"/>
            <a:ext cx="614087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700" dirty="0" smtClean="0">
                <a:latin typeface="+mn-ea"/>
                <a:ea typeface="+mn-ea"/>
              </a:rPr>
              <a:t>办公电话</a:t>
            </a:r>
            <a:endParaRPr lang="zh-CN" altLang="en-US" sz="700" dirty="0">
              <a:latin typeface="+mn-ea"/>
              <a:ea typeface="+mn-ea"/>
            </a:endParaRPr>
          </a:p>
        </p:txBody>
      </p:sp>
      <p:sp>
        <p:nvSpPr>
          <p:cNvPr id="260" name="矩形 259"/>
          <p:cNvSpPr/>
          <p:nvPr/>
        </p:nvSpPr>
        <p:spPr>
          <a:xfrm>
            <a:off x="4832380" y="3719154"/>
            <a:ext cx="740381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algn="ctr" defTabSz="676290">
              <a:defRPr/>
            </a:pPr>
            <a:r>
              <a:rPr lang="zh-CN" altLang="en-US" sz="700" kern="0" dirty="0">
                <a:latin typeface="+mn-ea"/>
              </a:rPr>
              <a:t>光猫</a:t>
            </a:r>
          </a:p>
        </p:txBody>
      </p:sp>
      <p:sp>
        <p:nvSpPr>
          <p:cNvPr id="261" name="矩形 260"/>
          <p:cNvSpPr/>
          <p:nvPr/>
        </p:nvSpPr>
        <p:spPr>
          <a:xfrm>
            <a:off x="4603840" y="3257629"/>
            <a:ext cx="3913081" cy="1126203"/>
          </a:xfrm>
          <a:prstGeom prst="rect">
            <a:avLst/>
          </a:prstGeom>
          <a:noFill/>
          <a:ln w="63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629" tIns="33815" rIns="67629" bIns="33815"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62" name="矩形 261"/>
          <p:cNvSpPr/>
          <p:nvPr/>
        </p:nvSpPr>
        <p:spPr>
          <a:xfrm>
            <a:off x="4553125" y="4217066"/>
            <a:ext cx="2261776" cy="222179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r>
              <a:rPr lang="zh-CN" altLang="en-US" sz="1000" b="1" kern="0" dirty="0">
                <a:solidFill>
                  <a:srgbClr val="FF0000"/>
                </a:solidFill>
                <a:latin typeface="+mn-ea"/>
              </a:rPr>
              <a:t>办公网络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148" y="3412331"/>
            <a:ext cx="932679" cy="191205"/>
          </a:xfrm>
          <a:prstGeom prst="rect">
            <a:avLst/>
          </a:prstGeom>
        </p:spPr>
      </p:pic>
      <p:sp>
        <p:nvSpPr>
          <p:cNvPr id="263" name="矩形 262"/>
          <p:cNvSpPr/>
          <p:nvPr/>
        </p:nvSpPr>
        <p:spPr>
          <a:xfrm>
            <a:off x="5905909" y="3588999"/>
            <a:ext cx="858277" cy="283734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algn="ctr" defTabSz="676290">
              <a:defRPr/>
            </a:pPr>
            <a:r>
              <a:rPr lang="zh-CN" altLang="en-US" sz="700" kern="0" dirty="0">
                <a:latin typeface="+mn-ea"/>
              </a:rPr>
              <a:t>交换机</a:t>
            </a:r>
            <a:r>
              <a:rPr lang="en-US" altLang="zh-CN" sz="700" kern="0" dirty="0">
                <a:latin typeface="+mn-ea"/>
              </a:rPr>
              <a:t>/</a:t>
            </a:r>
            <a:r>
              <a:rPr lang="zh-CN" altLang="en-US" sz="700" kern="0" dirty="0">
                <a:latin typeface="+mn-ea"/>
              </a:rPr>
              <a:t>防火墙</a:t>
            </a:r>
            <a:r>
              <a:rPr lang="en-US" altLang="zh-CN" sz="700" kern="0" dirty="0">
                <a:latin typeface="+mn-ea"/>
              </a:rPr>
              <a:t>/PBX</a:t>
            </a:r>
            <a:endParaRPr lang="zh-CN" altLang="en-US" sz="700" kern="0" dirty="0">
              <a:latin typeface="+mn-ea"/>
            </a:endParaRPr>
          </a:p>
        </p:txBody>
      </p:sp>
      <p:pic>
        <p:nvPicPr>
          <p:cNvPr id="264" name="图片 26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929" y="3660598"/>
            <a:ext cx="596155" cy="355720"/>
          </a:xfrm>
          <a:prstGeom prst="rect">
            <a:avLst/>
          </a:prstGeom>
        </p:spPr>
      </p:pic>
      <p:grpSp>
        <p:nvGrpSpPr>
          <p:cNvPr id="372" name="Group 126"/>
          <p:cNvGrpSpPr>
            <a:grpSpLocks noChangeAspect="1"/>
          </p:cNvGrpSpPr>
          <p:nvPr/>
        </p:nvGrpSpPr>
        <p:grpSpPr bwMode="auto">
          <a:xfrm>
            <a:off x="7703735" y="3692275"/>
            <a:ext cx="515004" cy="302064"/>
            <a:chOff x="3883" y="1609"/>
            <a:chExt cx="674" cy="458"/>
          </a:xfrm>
        </p:grpSpPr>
        <p:sp>
          <p:nvSpPr>
            <p:cNvPr id="373" name="Freeform 127"/>
            <p:cNvSpPr>
              <a:spLocks noChangeAspect="1"/>
            </p:cNvSpPr>
            <p:nvPr/>
          </p:nvSpPr>
          <p:spPr bwMode="auto">
            <a:xfrm>
              <a:off x="3952" y="1889"/>
              <a:ext cx="405" cy="157"/>
            </a:xfrm>
            <a:custGeom>
              <a:avLst/>
              <a:gdLst>
                <a:gd name="T0" fmla="*/ 0 w 201"/>
                <a:gd name="T1" fmla="*/ 0 h 78"/>
                <a:gd name="T2" fmla="*/ 8 w 201"/>
                <a:gd name="T3" fmla="*/ 89 h 78"/>
                <a:gd name="T4" fmla="*/ 1604 w 201"/>
                <a:gd name="T5" fmla="*/ 628 h 78"/>
                <a:gd name="T6" fmla="*/ 1644 w 201"/>
                <a:gd name="T7" fmla="*/ 620 h 78"/>
                <a:gd name="T8" fmla="*/ 1628 w 201"/>
                <a:gd name="T9" fmla="*/ 580 h 78"/>
                <a:gd name="T10" fmla="*/ 0 w 201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"/>
                <a:gd name="T19" fmla="*/ 0 h 78"/>
                <a:gd name="T20" fmla="*/ 201 w 201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" h="78">
                  <a:moveTo>
                    <a:pt x="0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93" y="76"/>
                    <a:pt x="196" y="77"/>
                  </a:cubicBezTo>
                  <a:cubicBezTo>
                    <a:pt x="198" y="78"/>
                    <a:pt x="201" y="76"/>
                    <a:pt x="201" y="76"/>
                  </a:cubicBezTo>
                  <a:cubicBezTo>
                    <a:pt x="199" y="71"/>
                    <a:pt x="199" y="71"/>
                    <a:pt x="199" y="7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74" name="Freeform 128"/>
            <p:cNvSpPr>
              <a:spLocks noChangeAspect="1"/>
            </p:cNvSpPr>
            <p:nvPr/>
          </p:nvSpPr>
          <p:spPr bwMode="auto">
            <a:xfrm>
              <a:off x="4353" y="1760"/>
              <a:ext cx="204" cy="282"/>
            </a:xfrm>
            <a:custGeom>
              <a:avLst/>
              <a:gdLst>
                <a:gd name="T0" fmla="*/ 824 w 101"/>
                <a:gd name="T1" fmla="*/ 40 h 140"/>
                <a:gd name="T2" fmla="*/ 832 w 101"/>
                <a:gd name="T3" fmla="*/ 97 h 140"/>
                <a:gd name="T4" fmla="*/ 816 w 101"/>
                <a:gd name="T5" fmla="*/ 137 h 140"/>
                <a:gd name="T6" fmla="*/ 16 w 101"/>
                <a:gd name="T7" fmla="*/ 1144 h 140"/>
                <a:gd name="T8" fmla="*/ 0 w 101"/>
                <a:gd name="T9" fmla="*/ 1104 h 140"/>
                <a:gd name="T10" fmla="*/ 816 w 101"/>
                <a:gd name="T11" fmla="*/ 0 h 140"/>
                <a:gd name="T12" fmla="*/ 824 w 101"/>
                <a:gd name="T13" fmla="*/ 4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140"/>
                <a:gd name="T23" fmla="*/ 101 w 101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140">
                  <a:moveTo>
                    <a:pt x="100" y="5"/>
                  </a:moveTo>
                  <a:cubicBezTo>
                    <a:pt x="101" y="7"/>
                    <a:pt x="101" y="12"/>
                    <a:pt x="101" y="12"/>
                  </a:cubicBezTo>
                  <a:cubicBezTo>
                    <a:pt x="101" y="12"/>
                    <a:pt x="101" y="15"/>
                    <a:pt x="99" y="17"/>
                  </a:cubicBezTo>
                  <a:cubicBezTo>
                    <a:pt x="98" y="19"/>
                    <a:pt x="2" y="140"/>
                    <a:pt x="2" y="14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00" y="1"/>
                    <a:pt x="100" y="5"/>
                  </a:cubicBez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75" name="Freeform 129"/>
            <p:cNvSpPr>
              <a:spLocks noChangeAspect="1"/>
            </p:cNvSpPr>
            <p:nvPr/>
          </p:nvSpPr>
          <p:spPr bwMode="auto">
            <a:xfrm>
              <a:off x="3952" y="1665"/>
              <a:ext cx="603" cy="369"/>
            </a:xfrm>
            <a:custGeom>
              <a:avLst/>
              <a:gdLst>
                <a:gd name="T0" fmla="*/ 1648 w 299"/>
                <a:gd name="T1" fmla="*/ 1484 h 183"/>
                <a:gd name="T2" fmla="*/ 2444 w 299"/>
                <a:gd name="T3" fmla="*/ 427 h 183"/>
                <a:gd name="T4" fmla="*/ 2428 w 299"/>
                <a:gd name="T5" fmla="*/ 379 h 183"/>
                <a:gd name="T6" fmla="*/ 740 w 299"/>
                <a:gd name="T7" fmla="*/ 0 h 183"/>
                <a:gd name="T8" fmla="*/ 0 w 299"/>
                <a:gd name="T9" fmla="*/ 911 h 183"/>
                <a:gd name="T10" fmla="*/ 1607 w 299"/>
                <a:gd name="T11" fmla="*/ 1492 h 183"/>
                <a:gd name="T12" fmla="*/ 1648 w 299"/>
                <a:gd name="T13" fmla="*/ 1484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9"/>
                <a:gd name="T22" fmla="*/ 0 h 183"/>
                <a:gd name="T23" fmla="*/ 299 w 29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9" h="183">
                  <a:moveTo>
                    <a:pt x="201" y="181"/>
                  </a:moveTo>
                  <a:cubicBezTo>
                    <a:pt x="214" y="164"/>
                    <a:pt x="297" y="54"/>
                    <a:pt x="298" y="52"/>
                  </a:cubicBezTo>
                  <a:cubicBezTo>
                    <a:pt x="299" y="50"/>
                    <a:pt x="299" y="47"/>
                    <a:pt x="296" y="46"/>
                  </a:cubicBezTo>
                  <a:cubicBezTo>
                    <a:pt x="293" y="46"/>
                    <a:pt x="90" y="0"/>
                    <a:pt x="9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96" y="182"/>
                    <a:pt x="196" y="182"/>
                    <a:pt x="196" y="182"/>
                  </a:cubicBezTo>
                  <a:cubicBezTo>
                    <a:pt x="196" y="182"/>
                    <a:pt x="200" y="183"/>
                    <a:pt x="201" y="181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76" name="Freeform 130"/>
            <p:cNvSpPr>
              <a:spLocks noChangeAspect="1"/>
            </p:cNvSpPr>
            <p:nvPr/>
          </p:nvSpPr>
          <p:spPr bwMode="auto">
            <a:xfrm>
              <a:off x="3958" y="1883"/>
              <a:ext cx="401" cy="151"/>
            </a:xfrm>
            <a:custGeom>
              <a:avLst/>
              <a:gdLst>
                <a:gd name="T0" fmla="*/ 1628 w 199"/>
                <a:gd name="T1" fmla="*/ 572 h 75"/>
                <a:gd name="T2" fmla="*/ 1620 w 199"/>
                <a:gd name="T3" fmla="*/ 556 h 75"/>
                <a:gd name="T4" fmla="*/ 0 w 199"/>
                <a:gd name="T5" fmla="*/ 0 h 75"/>
                <a:gd name="T6" fmla="*/ 16 w 199"/>
                <a:gd name="T7" fmla="*/ 40 h 75"/>
                <a:gd name="T8" fmla="*/ 1588 w 199"/>
                <a:gd name="T9" fmla="*/ 604 h 75"/>
                <a:gd name="T10" fmla="*/ 1628 w 199"/>
                <a:gd name="T11" fmla="*/ 572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75"/>
                <a:gd name="T20" fmla="*/ 199 w 199"/>
                <a:gd name="T21" fmla="*/ 75 h 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75">
                  <a:moveTo>
                    <a:pt x="199" y="70"/>
                  </a:moveTo>
                  <a:cubicBezTo>
                    <a:pt x="199" y="70"/>
                    <a:pt x="198" y="69"/>
                    <a:pt x="198" y="68"/>
                  </a:cubicBezTo>
                  <a:cubicBezTo>
                    <a:pt x="180" y="62"/>
                    <a:pt x="0" y="0"/>
                    <a:pt x="0" y="0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22" y="12"/>
                    <a:pt x="192" y="73"/>
                    <a:pt x="194" y="74"/>
                  </a:cubicBezTo>
                  <a:cubicBezTo>
                    <a:pt x="196" y="75"/>
                    <a:pt x="199" y="74"/>
                    <a:pt x="199" y="70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77" name="Freeform 131"/>
            <p:cNvSpPr>
              <a:spLocks noChangeAspect="1"/>
            </p:cNvSpPr>
            <p:nvPr/>
          </p:nvSpPr>
          <p:spPr bwMode="auto">
            <a:xfrm>
              <a:off x="4347" y="1758"/>
              <a:ext cx="208" cy="276"/>
            </a:xfrm>
            <a:custGeom>
              <a:avLst/>
              <a:gdLst>
                <a:gd name="T0" fmla="*/ 824 w 103"/>
                <a:gd name="T1" fmla="*/ 0 h 137"/>
                <a:gd name="T2" fmla="*/ 800 w 103"/>
                <a:gd name="T3" fmla="*/ 0 h 137"/>
                <a:gd name="T4" fmla="*/ 8 w 103"/>
                <a:gd name="T5" fmla="*/ 1104 h 137"/>
                <a:gd name="T6" fmla="*/ 0 w 103"/>
                <a:gd name="T7" fmla="*/ 1112 h 137"/>
                <a:gd name="T8" fmla="*/ 40 w 103"/>
                <a:gd name="T9" fmla="*/ 1104 h 137"/>
                <a:gd name="T10" fmla="*/ 840 w 103"/>
                <a:gd name="T11" fmla="*/ 48 h 137"/>
                <a:gd name="T12" fmla="*/ 824 w 103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37"/>
                <a:gd name="T23" fmla="*/ 103 w 103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37">
                  <a:moveTo>
                    <a:pt x="100" y="0"/>
                  </a:moveTo>
                  <a:cubicBezTo>
                    <a:pt x="99" y="0"/>
                    <a:pt x="99" y="0"/>
                    <a:pt x="97" y="0"/>
                  </a:cubicBezTo>
                  <a:cubicBezTo>
                    <a:pt x="86" y="15"/>
                    <a:pt x="13" y="118"/>
                    <a:pt x="1" y="135"/>
                  </a:cubicBezTo>
                  <a:cubicBezTo>
                    <a:pt x="1" y="135"/>
                    <a:pt x="0" y="136"/>
                    <a:pt x="0" y="136"/>
                  </a:cubicBezTo>
                  <a:cubicBezTo>
                    <a:pt x="1" y="136"/>
                    <a:pt x="4" y="137"/>
                    <a:pt x="5" y="135"/>
                  </a:cubicBezTo>
                  <a:cubicBezTo>
                    <a:pt x="18" y="118"/>
                    <a:pt x="101" y="8"/>
                    <a:pt x="102" y="6"/>
                  </a:cubicBezTo>
                  <a:cubicBezTo>
                    <a:pt x="103" y="4"/>
                    <a:pt x="103" y="1"/>
                    <a:pt x="100" y="0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78" name="Freeform 132"/>
            <p:cNvSpPr>
              <a:spLocks noChangeAspect="1"/>
            </p:cNvSpPr>
            <p:nvPr/>
          </p:nvSpPr>
          <p:spPr bwMode="auto">
            <a:xfrm>
              <a:off x="4224" y="1819"/>
              <a:ext cx="44" cy="22"/>
            </a:xfrm>
            <a:custGeom>
              <a:avLst/>
              <a:gdLst>
                <a:gd name="T0" fmla="*/ 32 w 22"/>
                <a:gd name="T1" fmla="*/ 56 h 11"/>
                <a:gd name="T2" fmla="*/ 8 w 22"/>
                <a:gd name="T3" fmla="*/ 32 h 11"/>
                <a:gd name="T4" fmla="*/ 64 w 22"/>
                <a:gd name="T5" fmla="*/ 8 h 11"/>
                <a:gd name="T6" fmla="*/ 88 w 22"/>
                <a:gd name="T7" fmla="*/ 0 h 11"/>
                <a:gd name="T8" fmla="*/ 168 w 22"/>
                <a:gd name="T9" fmla="*/ 16 h 11"/>
                <a:gd name="T10" fmla="*/ 168 w 22"/>
                <a:gd name="T11" fmla="*/ 32 h 11"/>
                <a:gd name="T12" fmla="*/ 144 w 22"/>
                <a:gd name="T13" fmla="*/ 72 h 11"/>
                <a:gd name="T14" fmla="*/ 128 w 22"/>
                <a:gd name="T15" fmla="*/ 80 h 11"/>
                <a:gd name="T16" fmla="*/ 32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4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79" name="Freeform 133"/>
            <p:cNvSpPr>
              <a:spLocks noChangeAspect="1"/>
            </p:cNvSpPr>
            <p:nvPr/>
          </p:nvSpPr>
          <p:spPr bwMode="auto">
            <a:xfrm>
              <a:off x="4254" y="1819"/>
              <a:ext cx="20" cy="22"/>
            </a:xfrm>
            <a:custGeom>
              <a:avLst/>
              <a:gdLst>
                <a:gd name="T0" fmla="*/ 8 w 10"/>
                <a:gd name="T1" fmla="*/ 72 h 11"/>
                <a:gd name="T2" fmla="*/ 16 w 10"/>
                <a:gd name="T3" fmla="*/ 56 h 11"/>
                <a:gd name="T4" fmla="*/ 56 w 10"/>
                <a:gd name="T5" fmla="*/ 8 h 11"/>
                <a:gd name="T6" fmla="*/ 64 w 10"/>
                <a:gd name="T7" fmla="*/ 0 h 11"/>
                <a:gd name="T8" fmla="*/ 72 w 10"/>
                <a:gd name="T9" fmla="*/ 8 h 11"/>
                <a:gd name="T10" fmla="*/ 72 w 10"/>
                <a:gd name="T11" fmla="*/ 24 h 11"/>
                <a:gd name="T12" fmla="*/ 24 w 10"/>
                <a:gd name="T13" fmla="*/ 72 h 11"/>
                <a:gd name="T14" fmla="*/ 16 w 10"/>
                <a:gd name="T15" fmla="*/ 80 h 11"/>
                <a:gd name="T16" fmla="*/ 8 w 10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1" y="9"/>
                  </a:moveTo>
                  <a:cubicBezTo>
                    <a:pt x="0" y="9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80" name="Freeform 134"/>
            <p:cNvSpPr>
              <a:spLocks noChangeAspect="1"/>
            </p:cNvSpPr>
            <p:nvPr/>
          </p:nvSpPr>
          <p:spPr bwMode="auto">
            <a:xfrm>
              <a:off x="4252" y="1835"/>
              <a:ext cx="8" cy="6"/>
            </a:xfrm>
            <a:custGeom>
              <a:avLst/>
              <a:gdLst>
                <a:gd name="T0" fmla="*/ 24 w 4"/>
                <a:gd name="T1" fmla="*/ 16 h 3"/>
                <a:gd name="T2" fmla="*/ 8 w 4"/>
                <a:gd name="T3" fmla="*/ 16 h 3"/>
                <a:gd name="T4" fmla="*/ 8 w 4"/>
                <a:gd name="T5" fmla="*/ 8 h 3"/>
                <a:gd name="T6" fmla="*/ 24 w 4"/>
                <a:gd name="T7" fmla="*/ 8 h 3"/>
                <a:gd name="T8" fmla="*/ 24 w 4"/>
                <a:gd name="T9" fmla="*/ 1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2"/>
                  </a:moveTo>
                  <a:cubicBezTo>
                    <a:pt x="2" y="3"/>
                    <a:pt x="1" y="2"/>
                    <a:pt x="1" y="2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81" name="Freeform 135"/>
            <p:cNvSpPr>
              <a:spLocks noChangeAspect="1"/>
            </p:cNvSpPr>
            <p:nvPr/>
          </p:nvSpPr>
          <p:spPr bwMode="auto">
            <a:xfrm>
              <a:off x="4226" y="1811"/>
              <a:ext cx="46" cy="26"/>
            </a:xfrm>
            <a:custGeom>
              <a:avLst/>
              <a:gdLst>
                <a:gd name="T0" fmla="*/ 8 w 23"/>
                <a:gd name="T1" fmla="*/ 80 h 13"/>
                <a:gd name="T2" fmla="*/ 0 w 23"/>
                <a:gd name="T3" fmla="*/ 64 h 13"/>
                <a:gd name="T4" fmla="*/ 48 w 23"/>
                <a:gd name="T5" fmla="*/ 8 h 13"/>
                <a:gd name="T6" fmla="*/ 72 w 23"/>
                <a:gd name="T7" fmla="*/ 0 h 13"/>
                <a:gd name="T8" fmla="*/ 168 w 23"/>
                <a:gd name="T9" fmla="*/ 24 h 13"/>
                <a:gd name="T10" fmla="*/ 176 w 23"/>
                <a:gd name="T11" fmla="*/ 40 h 13"/>
                <a:gd name="T12" fmla="*/ 128 w 23"/>
                <a:gd name="T13" fmla="*/ 96 h 13"/>
                <a:gd name="T14" fmla="*/ 104 w 23"/>
                <a:gd name="T15" fmla="*/ 104 h 13"/>
                <a:gd name="T16" fmla="*/ 8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1" y="10"/>
                  </a:moveTo>
                  <a:cubicBezTo>
                    <a:pt x="0" y="9"/>
                    <a:pt x="0" y="9"/>
                    <a:pt x="0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3" y="4"/>
                    <a:pt x="22" y="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4" y="13"/>
                    <a:pt x="13" y="13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82" name="Freeform 136"/>
            <p:cNvSpPr>
              <a:spLocks noChangeAspect="1"/>
            </p:cNvSpPr>
            <p:nvPr/>
          </p:nvSpPr>
          <p:spPr bwMode="auto">
            <a:xfrm>
              <a:off x="4236" y="1815"/>
              <a:ext cx="34" cy="20"/>
            </a:xfrm>
            <a:custGeom>
              <a:avLst/>
              <a:gdLst>
                <a:gd name="T0" fmla="*/ 56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4 w 17"/>
                <a:gd name="T7" fmla="*/ 80 h 10"/>
                <a:gd name="T8" fmla="*/ 88 w 17"/>
                <a:gd name="T9" fmla="*/ 72 h 10"/>
                <a:gd name="T10" fmla="*/ 128 w 17"/>
                <a:gd name="T11" fmla="*/ 24 h 10"/>
                <a:gd name="T12" fmla="*/ 120 w 17"/>
                <a:gd name="T13" fmla="*/ 16 h 10"/>
                <a:gd name="T14" fmla="*/ 72 w 17"/>
                <a:gd name="T15" fmla="*/ 0 h 10"/>
                <a:gd name="T16" fmla="*/ 56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7" y="1"/>
                  </a:moveTo>
                  <a:cubicBezTo>
                    <a:pt x="7" y="3"/>
                    <a:pt x="7" y="5"/>
                    <a:pt x="2" y="7"/>
                  </a:cubicBezTo>
                  <a:cubicBezTo>
                    <a:pt x="1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2"/>
                    <a:pt x="15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83" name="Freeform 137"/>
            <p:cNvSpPr>
              <a:spLocks noChangeAspect="1"/>
            </p:cNvSpPr>
            <p:nvPr/>
          </p:nvSpPr>
          <p:spPr bwMode="auto">
            <a:xfrm>
              <a:off x="4226" y="1811"/>
              <a:ext cx="36" cy="24"/>
            </a:xfrm>
            <a:custGeom>
              <a:avLst/>
              <a:gdLst>
                <a:gd name="T0" fmla="*/ 88 w 18"/>
                <a:gd name="T1" fmla="*/ 88 h 12"/>
                <a:gd name="T2" fmla="*/ 16 w 18"/>
                <a:gd name="T3" fmla="*/ 72 h 12"/>
                <a:gd name="T4" fmla="*/ 8 w 18"/>
                <a:gd name="T5" fmla="*/ 64 h 12"/>
                <a:gd name="T6" fmla="*/ 48 w 18"/>
                <a:gd name="T7" fmla="*/ 16 h 12"/>
                <a:gd name="T8" fmla="*/ 80 w 18"/>
                <a:gd name="T9" fmla="*/ 8 h 12"/>
                <a:gd name="T10" fmla="*/ 144 w 18"/>
                <a:gd name="T11" fmla="*/ 24 h 12"/>
                <a:gd name="T12" fmla="*/ 144 w 18"/>
                <a:gd name="T13" fmla="*/ 24 h 12"/>
                <a:gd name="T14" fmla="*/ 72 w 18"/>
                <a:gd name="T15" fmla="*/ 0 h 12"/>
                <a:gd name="T16" fmla="*/ 48 w 18"/>
                <a:gd name="T17" fmla="*/ 8 h 12"/>
                <a:gd name="T18" fmla="*/ 0 w 18"/>
                <a:gd name="T19" fmla="*/ 64 h 12"/>
                <a:gd name="T20" fmla="*/ 8 w 18"/>
                <a:gd name="T21" fmla="*/ 80 h 12"/>
                <a:gd name="T22" fmla="*/ 80 w 18"/>
                <a:gd name="T23" fmla="*/ 96 h 12"/>
                <a:gd name="T24" fmla="*/ 88 w 18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11" y="1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8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84" name="Freeform 138"/>
            <p:cNvSpPr>
              <a:spLocks noChangeAspect="1"/>
            </p:cNvSpPr>
            <p:nvPr/>
          </p:nvSpPr>
          <p:spPr bwMode="auto">
            <a:xfrm>
              <a:off x="4293" y="1825"/>
              <a:ext cx="44" cy="22"/>
            </a:xfrm>
            <a:custGeom>
              <a:avLst/>
              <a:gdLst>
                <a:gd name="T0" fmla="*/ 24 w 22"/>
                <a:gd name="T1" fmla="*/ 56 h 11"/>
                <a:gd name="T2" fmla="*/ 8 w 22"/>
                <a:gd name="T3" fmla="*/ 32 h 11"/>
                <a:gd name="T4" fmla="*/ 64 w 22"/>
                <a:gd name="T5" fmla="*/ 8 h 11"/>
                <a:gd name="T6" fmla="*/ 88 w 22"/>
                <a:gd name="T7" fmla="*/ 0 h 11"/>
                <a:gd name="T8" fmla="*/ 168 w 22"/>
                <a:gd name="T9" fmla="*/ 16 h 11"/>
                <a:gd name="T10" fmla="*/ 168 w 22"/>
                <a:gd name="T11" fmla="*/ 32 h 11"/>
                <a:gd name="T12" fmla="*/ 144 w 22"/>
                <a:gd name="T13" fmla="*/ 72 h 11"/>
                <a:gd name="T14" fmla="*/ 128 w 22"/>
                <a:gd name="T15" fmla="*/ 80 h 11"/>
                <a:gd name="T16" fmla="*/ 24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3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1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85" name="Freeform 139"/>
            <p:cNvSpPr>
              <a:spLocks noChangeAspect="1"/>
            </p:cNvSpPr>
            <p:nvPr/>
          </p:nvSpPr>
          <p:spPr bwMode="auto">
            <a:xfrm>
              <a:off x="4323" y="1825"/>
              <a:ext cx="18" cy="22"/>
            </a:xfrm>
            <a:custGeom>
              <a:avLst/>
              <a:gdLst>
                <a:gd name="T0" fmla="*/ 0 w 9"/>
                <a:gd name="T1" fmla="*/ 72 h 11"/>
                <a:gd name="T2" fmla="*/ 8 w 9"/>
                <a:gd name="T3" fmla="*/ 56 h 11"/>
                <a:gd name="T4" fmla="*/ 48 w 9"/>
                <a:gd name="T5" fmla="*/ 8 h 11"/>
                <a:gd name="T6" fmla="*/ 64 w 9"/>
                <a:gd name="T7" fmla="*/ 0 h 11"/>
                <a:gd name="T8" fmla="*/ 72 w 9"/>
                <a:gd name="T9" fmla="*/ 8 h 11"/>
                <a:gd name="T10" fmla="*/ 64 w 9"/>
                <a:gd name="T11" fmla="*/ 24 h 11"/>
                <a:gd name="T12" fmla="*/ 24 w 9"/>
                <a:gd name="T13" fmla="*/ 80 h 11"/>
                <a:gd name="T14" fmla="*/ 8 w 9"/>
                <a:gd name="T15" fmla="*/ 88 h 11"/>
                <a:gd name="T16" fmla="*/ 0 w 9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9"/>
                  </a:moveTo>
                  <a:cubicBezTo>
                    <a:pt x="0" y="9"/>
                    <a:pt x="1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8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1"/>
                    <a:pt x="1" y="11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86" name="Freeform 140"/>
            <p:cNvSpPr>
              <a:spLocks noChangeAspect="1"/>
            </p:cNvSpPr>
            <p:nvPr/>
          </p:nvSpPr>
          <p:spPr bwMode="auto">
            <a:xfrm>
              <a:off x="4321" y="1841"/>
              <a:ext cx="6" cy="6"/>
            </a:xfrm>
            <a:custGeom>
              <a:avLst/>
              <a:gdLst>
                <a:gd name="T0" fmla="*/ 16 w 3"/>
                <a:gd name="T1" fmla="*/ 24 h 3"/>
                <a:gd name="T2" fmla="*/ 8 w 3"/>
                <a:gd name="T3" fmla="*/ 16 h 3"/>
                <a:gd name="T4" fmla="*/ 8 w 3"/>
                <a:gd name="T5" fmla="*/ 8 h 3"/>
                <a:gd name="T6" fmla="*/ 24 w 3"/>
                <a:gd name="T7" fmla="*/ 8 h 3"/>
                <a:gd name="T8" fmla="*/ 16 w 3"/>
                <a:gd name="T9" fmla="*/ 2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3"/>
                  </a:move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87" name="Freeform 141"/>
            <p:cNvSpPr>
              <a:spLocks noChangeAspect="1"/>
            </p:cNvSpPr>
            <p:nvPr/>
          </p:nvSpPr>
          <p:spPr bwMode="auto">
            <a:xfrm>
              <a:off x="4293" y="1817"/>
              <a:ext cx="46" cy="26"/>
            </a:xfrm>
            <a:custGeom>
              <a:avLst/>
              <a:gdLst>
                <a:gd name="T0" fmla="*/ 16 w 23"/>
                <a:gd name="T1" fmla="*/ 80 h 13"/>
                <a:gd name="T2" fmla="*/ 8 w 23"/>
                <a:gd name="T3" fmla="*/ 64 h 13"/>
                <a:gd name="T4" fmla="*/ 48 w 23"/>
                <a:gd name="T5" fmla="*/ 8 h 13"/>
                <a:gd name="T6" fmla="*/ 80 w 23"/>
                <a:gd name="T7" fmla="*/ 0 h 13"/>
                <a:gd name="T8" fmla="*/ 168 w 23"/>
                <a:gd name="T9" fmla="*/ 24 h 13"/>
                <a:gd name="T10" fmla="*/ 184 w 23"/>
                <a:gd name="T11" fmla="*/ 40 h 13"/>
                <a:gd name="T12" fmla="*/ 136 w 23"/>
                <a:gd name="T13" fmla="*/ 96 h 13"/>
                <a:gd name="T14" fmla="*/ 112 w 23"/>
                <a:gd name="T15" fmla="*/ 104 h 13"/>
                <a:gd name="T16" fmla="*/ 16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2" y="10"/>
                  </a:moveTo>
                  <a:cubicBezTo>
                    <a:pt x="1" y="9"/>
                    <a:pt x="0" y="9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4"/>
                    <a:pt x="23" y="4"/>
                    <a:pt x="23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5" y="13"/>
                    <a:pt x="14" y="13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88" name="Freeform 142"/>
            <p:cNvSpPr>
              <a:spLocks noChangeAspect="1"/>
            </p:cNvSpPr>
            <p:nvPr/>
          </p:nvSpPr>
          <p:spPr bwMode="auto">
            <a:xfrm>
              <a:off x="4305" y="1821"/>
              <a:ext cx="32" cy="20"/>
            </a:xfrm>
            <a:custGeom>
              <a:avLst/>
              <a:gdLst>
                <a:gd name="T0" fmla="*/ 48 w 16"/>
                <a:gd name="T1" fmla="*/ 8 h 10"/>
                <a:gd name="T2" fmla="*/ 16 w 16"/>
                <a:gd name="T3" fmla="*/ 56 h 10"/>
                <a:gd name="T4" fmla="*/ 8 w 16"/>
                <a:gd name="T5" fmla="*/ 64 h 10"/>
                <a:gd name="T6" fmla="*/ 64 w 16"/>
                <a:gd name="T7" fmla="*/ 80 h 10"/>
                <a:gd name="T8" fmla="*/ 88 w 16"/>
                <a:gd name="T9" fmla="*/ 80 h 10"/>
                <a:gd name="T10" fmla="*/ 128 w 16"/>
                <a:gd name="T11" fmla="*/ 24 h 10"/>
                <a:gd name="T12" fmla="*/ 120 w 16"/>
                <a:gd name="T13" fmla="*/ 16 h 10"/>
                <a:gd name="T14" fmla="*/ 72 w 16"/>
                <a:gd name="T15" fmla="*/ 0 h 10"/>
                <a:gd name="T16" fmla="*/ 48 w 16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6" y="1"/>
                  </a:moveTo>
                  <a:cubicBezTo>
                    <a:pt x="6" y="3"/>
                    <a:pt x="7" y="5"/>
                    <a:pt x="2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89" name="Freeform 143"/>
            <p:cNvSpPr>
              <a:spLocks noChangeAspect="1"/>
            </p:cNvSpPr>
            <p:nvPr/>
          </p:nvSpPr>
          <p:spPr bwMode="auto">
            <a:xfrm>
              <a:off x="4293" y="1817"/>
              <a:ext cx="38" cy="24"/>
            </a:xfrm>
            <a:custGeom>
              <a:avLst/>
              <a:gdLst>
                <a:gd name="T0" fmla="*/ 88 w 19"/>
                <a:gd name="T1" fmla="*/ 96 h 12"/>
                <a:gd name="T2" fmla="*/ 24 w 19"/>
                <a:gd name="T3" fmla="*/ 80 h 12"/>
                <a:gd name="T4" fmla="*/ 16 w 19"/>
                <a:gd name="T5" fmla="*/ 64 h 12"/>
                <a:gd name="T6" fmla="*/ 56 w 19"/>
                <a:gd name="T7" fmla="*/ 16 h 12"/>
                <a:gd name="T8" fmla="*/ 80 w 19"/>
                <a:gd name="T9" fmla="*/ 8 h 12"/>
                <a:gd name="T10" fmla="*/ 144 w 19"/>
                <a:gd name="T11" fmla="*/ 24 h 12"/>
                <a:gd name="T12" fmla="*/ 152 w 19"/>
                <a:gd name="T13" fmla="*/ 24 h 12"/>
                <a:gd name="T14" fmla="*/ 80 w 19"/>
                <a:gd name="T15" fmla="*/ 0 h 12"/>
                <a:gd name="T16" fmla="*/ 48 w 19"/>
                <a:gd name="T17" fmla="*/ 8 h 12"/>
                <a:gd name="T18" fmla="*/ 8 w 19"/>
                <a:gd name="T19" fmla="*/ 64 h 12"/>
                <a:gd name="T20" fmla="*/ 16 w 19"/>
                <a:gd name="T21" fmla="*/ 80 h 12"/>
                <a:gd name="T22" fmla="*/ 88 w 19"/>
                <a:gd name="T23" fmla="*/ 96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2"/>
                <a:gd name="T38" fmla="*/ 19 w 19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2">
                  <a:moveTo>
                    <a:pt x="11" y="12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9" y="1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11" y="12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90" name="Freeform 144"/>
            <p:cNvSpPr>
              <a:spLocks noChangeAspect="1"/>
            </p:cNvSpPr>
            <p:nvPr/>
          </p:nvSpPr>
          <p:spPr bwMode="auto">
            <a:xfrm>
              <a:off x="4339" y="1855"/>
              <a:ext cx="44" cy="22"/>
            </a:xfrm>
            <a:custGeom>
              <a:avLst/>
              <a:gdLst>
                <a:gd name="T0" fmla="*/ 24 w 22"/>
                <a:gd name="T1" fmla="*/ 64 h 11"/>
                <a:gd name="T2" fmla="*/ 8 w 22"/>
                <a:gd name="T3" fmla="*/ 40 h 11"/>
                <a:gd name="T4" fmla="*/ 64 w 22"/>
                <a:gd name="T5" fmla="*/ 16 h 11"/>
                <a:gd name="T6" fmla="*/ 88 w 22"/>
                <a:gd name="T7" fmla="*/ 8 h 11"/>
                <a:gd name="T8" fmla="*/ 160 w 22"/>
                <a:gd name="T9" fmla="*/ 24 h 11"/>
                <a:gd name="T10" fmla="*/ 168 w 22"/>
                <a:gd name="T11" fmla="*/ 40 h 11"/>
                <a:gd name="T12" fmla="*/ 136 w 22"/>
                <a:gd name="T13" fmla="*/ 80 h 11"/>
                <a:gd name="T14" fmla="*/ 120 w 22"/>
                <a:gd name="T15" fmla="*/ 88 h 11"/>
                <a:gd name="T16" fmla="*/ 24 w 22"/>
                <a:gd name="T17" fmla="*/ 64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3" y="8"/>
                  </a:moveTo>
                  <a:cubicBezTo>
                    <a:pt x="2" y="8"/>
                    <a:pt x="0" y="6"/>
                    <a:pt x="1" y="5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0"/>
                    <a:pt x="11" y="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5" y="11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91" name="Freeform 145"/>
            <p:cNvSpPr>
              <a:spLocks noChangeAspect="1"/>
            </p:cNvSpPr>
            <p:nvPr/>
          </p:nvSpPr>
          <p:spPr bwMode="auto">
            <a:xfrm>
              <a:off x="4369" y="1855"/>
              <a:ext cx="18" cy="22"/>
            </a:xfrm>
            <a:custGeom>
              <a:avLst/>
              <a:gdLst>
                <a:gd name="T0" fmla="*/ 0 w 9"/>
                <a:gd name="T1" fmla="*/ 72 h 11"/>
                <a:gd name="T2" fmla="*/ 8 w 9"/>
                <a:gd name="T3" fmla="*/ 64 h 11"/>
                <a:gd name="T4" fmla="*/ 48 w 9"/>
                <a:gd name="T5" fmla="*/ 8 h 11"/>
                <a:gd name="T6" fmla="*/ 56 w 9"/>
                <a:gd name="T7" fmla="*/ 0 h 11"/>
                <a:gd name="T8" fmla="*/ 72 w 9"/>
                <a:gd name="T9" fmla="*/ 16 h 11"/>
                <a:gd name="T10" fmla="*/ 64 w 9"/>
                <a:gd name="T11" fmla="*/ 32 h 11"/>
                <a:gd name="T12" fmla="*/ 24 w 9"/>
                <a:gd name="T13" fmla="*/ 80 h 11"/>
                <a:gd name="T14" fmla="*/ 8 w 9"/>
                <a:gd name="T15" fmla="*/ 88 h 11"/>
                <a:gd name="T16" fmla="*/ 0 w 9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9"/>
                  </a:moveTo>
                  <a:cubicBezTo>
                    <a:pt x="0" y="9"/>
                    <a:pt x="0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8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92" name="Freeform 146"/>
            <p:cNvSpPr>
              <a:spLocks noChangeAspect="1"/>
            </p:cNvSpPr>
            <p:nvPr/>
          </p:nvSpPr>
          <p:spPr bwMode="auto">
            <a:xfrm>
              <a:off x="4367" y="1871"/>
              <a:ext cx="6" cy="6"/>
            </a:xfrm>
            <a:custGeom>
              <a:avLst/>
              <a:gdLst>
                <a:gd name="T0" fmla="*/ 16 w 3"/>
                <a:gd name="T1" fmla="*/ 24 h 3"/>
                <a:gd name="T2" fmla="*/ 8 w 3"/>
                <a:gd name="T3" fmla="*/ 16 h 3"/>
                <a:gd name="T4" fmla="*/ 0 w 3"/>
                <a:gd name="T5" fmla="*/ 8 h 3"/>
                <a:gd name="T6" fmla="*/ 24 w 3"/>
                <a:gd name="T7" fmla="*/ 16 h 3"/>
                <a:gd name="T8" fmla="*/ 16 w 3"/>
                <a:gd name="T9" fmla="*/ 2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3"/>
                  </a:move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93" name="Freeform 147"/>
            <p:cNvSpPr>
              <a:spLocks noChangeAspect="1"/>
            </p:cNvSpPr>
            <p:nvPr/>
          </p:nvSpPr>
          <p:spPr bwMode="auto">
            <a:xfrm>
              <a:off x="4339" y="1849"/>
              <a:ext cx="46" cy="24"/>
            </a:xfrm>
            <a:custGeom>
              <a:avLst/>
              <a:gdLst>
                <a:gd name="T0" fmla="*/ 16 w 23"/>
                <a:gd name="T1" fmla="*/ 72 h 12"/>
                <a:gd name="T2" fmla="*/ 8 w 23"/>
                <a:gd name="T3" fmla="*/ 56 h 12"/>
                <a:gd name="T4" fmla="*/ 48 w 23"/>
                <a:gd name="T5" fmla="*/ 8 h 12"/>
                <a:gd name="T6" fmla="*/ 80 w 23"/>
                <a:gd name="T7" fmla="*/ 0 h 12"/>
                <a:gd name="T8" fmla="*/ 168 w 23"/>
                <a:gd name="T9" fmla="*/ 24 h 12"/>
                <a:gd name="T10" fmla="*/ 184 w 23"/>
                <a:gd name="T11" fmla="*/ 40 h 12"/>
                <a:gd name="T12" fmla="*/ 136 w 23"/>
                <a:gd name="T13" fmla="*/ 88 h 12"/>
                <a:gd name="T14" fmla="*/ 104 w 23"/>
                <a:gd name="T15" fmla="*/ 96 h 12"/>
                <a:gd name="T16" fmla="*/ 16 w 23"/>
                <a:gd name="T17" fmla="*/ 7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2"/>
                <a:gd name="T29" fmla="*/ 23 w 2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2">
                  <a:moveTo>
                    <a:pt x="2" y="9"/>
                  </a:moveTo>
                  <a:cubicBezTo>
                    <a:pt x="1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5" y="12"/>
                    <a:pt x="13" y="12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94" name="Freeform 148"/>
            <p:cNvSpPr>
              <a:spLocks noChangeAspect="1"/>
            </p:cNvSpPr>
            <p:nvPr/>
          </p:nvSpPr>
          <p:spPr bwMode="auto">
            <a:xfrm>
              <a:off x="4351" y="1853"/>
              <a:ext cx="32" cy="20"/>
            </a:xfrm>
            <a:custGeom>
              <a:avLst/>
              <a:gdLst>
                <a:gd name="T0" fmla="*/ 48 w 16"/>
                <a:gd name="T1" fmla="*/ 8 h 10"/>
                <a:gd name="T2" fmla="*/ 8 w 16"/>
                <a:gd name="T3" fmla="*/ 56 h 10"/>
                <a:gd name="T4" fmla="*/ 8 w 16"/>
                <a:gd name="T5" fmla="*/ 64 h 10"/>
                <a:gd name="T6" fmla="*/ 64 w 16"/>
                <a:gd name="T7" fmla="*/ 80 h 10"/>
                <a:gd name="T8" fmla="*/ 80 w 16"/>
                <a:gd name="T9" fmla="*/ 72 h 10"/>
                <a:gd name="T10" fmla="*/ 128 w 16"/>
                <a:gd name="T11" fmla="*/ 24 h 10"/>
                <a:gd name="T12" fmla="*/ 120 w 16"/>
                <a:gd name="T13" fmla="*/ 8 h 10"/>
                <a:gd name="T14" fmla="*/ 72 w 16"/>
                <a:gd name="T15" fmla="*/ 0 h 10"/>
                <a:gd name="T16" fmla="*/ 48 w 16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6" y="1"/>
                  </a:moveTo>
                  <a:cubicBezTo>
                    <a:pt x="6" y="3"/>
                    <a:pt x="7" y="4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95" name="Freeform 149"/>
            <p:cNvSpPr>
              <a:spLocks noChangeAspect="1"/>
            </p:cNvSpPr>
            <p:nvPr/>
          </p:nvSpPr>
          <p:spPr bwMode="auto">
            <a:xfrm>
              <a:off x="4339" y="1849"/>
              <a:ext cx="38" cy="22"/>
            </a:xfrm>
            <a:custGeom>
              <a:avLst/>
              <a:gdLst>
                <a:gd name="T0" fmla="*/ 88 w 19"/>
                <a:gd name="T1" fmla="*/ 88 h 11"/>
                <a:gd name="T2" fmla="*/ 24 w 19"/>
                <a:gd name="T3" fmla="*/ 72 h 11"/>
                <a:gd name="T4" fmla="*/ 16 w 19"/>
                <a:gd name="T5" fmla="*/ 56 h 11"/>
                <a:gd name="T6" fmla="*/ 56 w 19"/>
                <a:gd name="T7" fmla="*/ 8 h 11"/>
                <a:gd name="T8" fmla="*/ 80 w 19"/>
                <a:gd name="T9" fmla="*/ 8 h 11"/>
                <a:gd name="T10" fmla="*/ 144 w 19"/>
                <a:gd name="T11" fmla="*/ 24 h 11"/>
                <a:gd name="T12" fmla="*/ 152 w 19"/>
                <a:gd name="T13" fmla="*/ 16 h 11"/>
                <a:gd name="T14" fmla="*/ 80 w 19"/>
                <a:gd name="T15" fmla="*/ 0 h 11"/>
                <a:gd name="T16" fmla="*/ 48 w 19"/>
                <a:gd name="T17" fmla="*/ 8 h 11"/>
                <a:gd name="T18" fmla="*/ 8 w 19"/>
                <a:gd name="T19" fmla="*/ 56 h 11"/>
                <a:gd name="T20" fmla="*/ 16 w 19"/>
                <a:gd name="T21" fmla="*/ 72 h 11"/>
                <a:gd name="T22" fmla="*/ 88 w 19"/>
                <a:gd name="T23" fmla="*/ 88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1"/>
                <a:gd name="T38" fmla="*/ 19 w 1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1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6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96" name="Freeform 150"/>
            <p:cNvSpPr>
              <a:spLocks noChangeAspect="1"/>
            </p:cNvSpPr>
            <p:nvPr/>
          </p:nvSpPr>
          <p:spPr bwMode="auto">
            <a:xfrm>
              <a:off x="4202" y="1845"/>
              <a:ext cx="44" cy="22"/>
            </a:xfrm>
            <a:custGeom>
              <a:avLst/>
              <a:gdLst>
                <a:gd name="T0" fmla="*/ 24 w 22"/>
                <a:gd name="T1" fmla="*/ 56 h 11"/>
                <a:gd name="T2" fmla="*/ 8 w 22"/>
                <a:gd name="T3" fmla="*/ 32 h 11"/>
                <a:gd name="T4" fmla="*/ 64 w 22"/>
                <a:gd name="T5" fmla="*/ 8 h 11"/>
                <a:gd name="T6" fmla="*/ 88 w 22"/>
                <a:gd name="T7" fmla="*/ 0 h 11"/>
                <a:gd name="T8" fmla="*/ 168 w 22"/>
                <a:gd name="T9" fmla="*/ 16 h 11"/>
                <a:gd name="T10" fmla="*/ 168 w 22"/>
                <a:gd name="T11" fmla="*/ 32 h 11"/>
                <a:gd name="T12" fmla="*/ 144 w 22"/>
                <a:gd name="T13" fmla="*/ 72 h 11"/>
                <a:gd name="T14" fmla="*/ 128 w 22"/>
                <a:gd name="T15" fmla="*/ 80 h 11"/>
                <a:gd name="T16" fmla="*/ 24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3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97" name="Freeform 151"/>
            <p:cNvSpPr>
              <a:spLocks noChangeAspect="1"/>
            </p:cNvSpPr>
            <p:nvPr/>
          </p:nvSpPr>
          <p:spPr bwMode="auto">
            <a:xfrm>
              <a:off x="4232" y="1843"/>
              <a:ext cx="20" cy="22"/>
            </a:xfrm>
            <a:custGeom>
              <a:avLst/>
              <a:gdLst>
                <a:gd name="T0" fmla="*/ 0 w 10"/>
                <a:gd name="T1" fmla="*/ 80 h 11"/>
                <a:gd name="T2" fmla="*/ 8 w 10"/>
                <a:gd name="T3" fmla="*/ 64 h 11"/>
                <a:gd name="T4" fmla="*/ 48 w 10"/>
                <a:gd name="T5" fmla="*/ 16 h 11"/>
                <a:gd name="T6" fmla="*/ 64 w 10"/>
                <a:gd name="T7" fmla="*/ 8 h 11"/>
                <a:gd name="T8" fmla="*/ 72 w 10"/>
                <a:gd name="T9" fmla="*/ 16 h 11"/>
                <a:gd name="T10" fmla="*/ 72 w 10"/>
                <a:gd name="T11" fmla="*/ 32 h 11"/>
                <a:gd name="T12" fmla="*/ 24 w 10"/>
                <a:gd name="T13" fmla="*/ 80 h 11"/>
                <a:gd name="T14" fmla="*/ 8 w 10"/>
                <a:gd name="T15" fmla="*/ 88 h 11"/>
                <a:gd name="T16" fmla="*/ 0 w 10"/>
                <a:gd name="T17" fmla="*/ 8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0" y="10"/>
                  </a:moveTo>
                  <a:cubicBezTo>
                    <a:pt x="0" y="9"/>
                    <a:pt x="1" y="8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10" y="3"/>
                    <a:pt x="9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98" name="Freeform 152"/>
            <p:cNvSpPr>
              <a:spLocks noChangeAspect="1"/>
            </p:cNvSpPr>
            <p:nvPr/>
          </p:nvSpPr>
          <p:spPr bwMode="auto">
            <a:xfrm>
              <a:off x="4230" y="1861"/>
              <a:ext cx="8" cy="4"/>
            </a:xfrm>
            <a:custGeom>
              <a:avLst/>
              <a:gdLst>
                <a:gd name="T0" fmla="*/ 24 w 4"/>
                <a:gd name="T1" fmla="*/ 16 h 2"/>
                <a:gd name="T2" fmla="*/ 8 w 4"/>
                <a:gd name="T3" fmla="*/ 8 h 2"/>
                <a:gd name="T4" fmla="*/ 8 w 4"/>
                <a:gd name="T5" fmla="*/ 0 h 2"/>
                <a:gd name="T6" fmla="*/ 24 w 4"/>
                <a:gd name="T7" fmla="*/ 8 h 2"/>
                <a:gd name="T8" fmla="*/ 24 w 4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3" y="2"/>
                  </a:moveTo>
                  <a:cubicBezTo>
                    <a:pt x="2" y="2"/>
                    <a:pt x="1" y="2"/>
                    <a:pt x="1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4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399" name="Freeform 153"/>
            <p:cNvSpPr>
              <a:spLocks noChangeAspect="1"/>
            </p:cNvSpPr>
            <p:nvPr/>
          </p:nvSpPr>
          <p:spPr bwMode="auto">
            <a:xfrm>
              <a:off x="4202" y="1837"/>
              <a:ext cx="46" cy="26"/>
            </a:xfrm>
            <a:custGeom>
              <a:avLst/>
              <a:gdLst>
                <a:gd name="T0" fmla="*/ 16 w 23"/>
                <a:gd name="T1" fmla="*/ 80 h 13"/>
                <a:gd name="T2" fmla="*/ 8 w 23"/>
                <a:gd name="T3" fmla="*/ 64 h 13"/>
                <a:gd name="T4" fmla="*/ 56 w 23"/>
                <a:gd name="T5" fmla="*/ 8 h 13"/>
                <a:gd name="T6" fmla="*/ 80 w 23"/>
                <a:gd name="T7" fmla="*/ 0 h 13"/>
                <a:gd name="T8" fmla="*/ 176 w 23"/>
                <a:gd name="T9" fmla="*/ 24 h 13"/>
                <a:gd name="T10" fmla="*/ 184 w 23"/>
                <a:gd name="T11" fmla="*/ 40 h 13"/>
                <a:gd name="T12" fmla="*/ 136 w 23"/>
                <a:gd name="T13" fmla="*/ 96 h 13"/>
                <a:gd name="T14" fmla="*/ 112 w 23"/>
                <a:gd name="T15" fmla="*/ 96 h 13"/>
                <a:gd name="T16" fmla="*/ 16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2" y="10"/>
                  </a:moveTo>
                  <a:cubicBezTo>
                    <a:pt x="1" y="9"/>
                    <a:pt x="0" y="8"/>
                    <a:pt x="1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5" y="13"/>
                    <a:pt x="14" y="12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00" name="Freeform 154"/>
            <p:cNvSpPr>
              <a:spLocks noChangeAspect="1"/>
            </p:cNvSpPr>
            <p:nvPr/>
          </p:nvSpPr>
          <p:spPr bwMode="auto">
            <a:xfrm>
              <a:off x="4214" y="1841"/>
              <a:ext cx="34" cy="20"/>
            </a:xfrm>
            <a:custGeom>
              <a:avLst/>
              <a:gdLst>
                <a:gd name="T0" fmla="*/ 48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4 w 17"/>
                <a:gd name="T7" fmla="*/ 80 h 10"/>
                <a:gd name="T8" fmla="*/ 88 w 17"/>
                <a:gd name="T9" fmla="*/ 72 h 10"/>
                <a:gd name="T10" fmla="*/ 128 w 17"/>
                <a:gd name="T11" fmla="*/ 24 h 10"/>
                <a:gd name="T12" fmla="*/ 120 w 17"/>
                <a:gd name="T13" fmla="*/ 8 h 10"/>
                <a:gd name="T14" fmla="*/ 72 w 17"/>
                <a:gd name="T15" fmla="*/ 0 h 10"/>
                <a:gd name="T16" fmla="*/ 48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6" y="1"/>
                  </a:moveTo>
                  <a:cubicBezTo>
                    <a:pt x="6" y="3"/>
                    <a:pt x="7" y="5"/>
                    <a:pt x="2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01" name="Freeform 155"/>
            <p:cNvSpPr>
              <a:spLocks noChangeAspect="1"/>
            </p:cNvSpPr>
            <p:nvPr/>
          </p:nvSpPr>
          <p:spPr bwMode="auto">
            <a:xfrm>
              <a:off x="4202" y="1837"/>
              <a:ext cx="38" cy="24"/>
            </a:xfrm>
            <a:custGeom>
              <a:avLst/>
              <a:gdLst>
                <a:gd name="T0" fmla="*/ 88 w 19"/>
                <a:gd name="T1" fmla="*/ 88 h 12"/>
                <a:gd name="T2" fmla="*/ 24 w 19"/>
                <a:gd name="T3" fmla="*/ 72 h 12"/>
                <a:gd name="T4" fmla="*/ 16 w 19"/>
                <a:gd name="T5" fmla="*/ 64 h 12"/>
                <a:gd name="T6" fmla="*/ 56 w 19"/>
                <a:gd name="T7" fmla="*/ 8 h 12"/>
                <a:gd name="T8" fmla="*/ 80 w 19"/>
                <a:gd name="T9" fmla="*/ 8 h 12"/>
                <a:gd name="T10" fmla="*/ 152 w 19"/>
                <a:gd name="T11" fmla="*/ 24 h 12"/>
                <a:gd name="T12" fmla="*/ 152 w 19"/>
                <a:gd name="T13" fmla="*/ 16 h 12"/>
                <a:gd name="T14" fmla="*/ 80 w 19"/>
                <a:gd name="T15" fmla="*/ 0 h 12"/>
                <a:gd name="T16" fmla="*/ 56 w 19"/>
                <a:gd name="T17" fmla="*/ 8 h 12"/>
                <a:gd name="T18" fmla="*/ 8 w 19"/>
                <a:gd name="T19" fmla="*/ 64 h 12"/>
                <a:gd name="T20" fmla="*/ 16 w 19"/>
                <a:gd name="T21" fmla="*/ 80 h 12"/>
                <a:gd name="T22" fmla="*/ 88 w 19"/>
                <a:gd name="T23" fmla="*/ 96 h 12"/>
                <a:gd name="T24" fmla="*/ 88 w 19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2"/>
                <a:gd name="T41" fmla="*/ 19 w 1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2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0"/>
                    <a:pt x="10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02" name="Freeform 156"/>
            <p:cNvSpPr>
              <a:spLocks noChangeAspect="1"/>
            </p:cNvSpPr>
            <p:nvPr/>
          </p:nvSpPr>
          <p:spPr bwMode="auto">
            <a:xfrm>
              <a:off x="4268" y="1851"/>
              <a:ext cx="47" cy="22"/>
            </a:xfrm>
            <a:custGeom>
              <a:avLst/>
              <a:gdLst>
                <a:gd name="T0" fmla="*/ 33 w 23"/>
                <a:gd name="T1" fmla="*/ 56 h 11"/>
                <a:gd name="T2" fmla="*/ 8 w 23"/>
                <a:gd name="T3" fmla="*/ 32 h 11"/>
                <a:gd name="T4" fmla="*/ 76 w 23"/>
                <a:gd name="T5" fmla="*/ 8 h 11"/>
                <a:gd name="T6" fmla="*/ 104 w 23"/>
                <a:gd name="T7" fmla="*/ 0 h 11"/>
                <a:gd name="T8" fmla="*/ 180 w 23"/>
                <a:gd name="T9" fmla="*/ 16 h 11"/>
                <a:gd name="T10" fmla="*/ 188 w 23"/>
                <a:gd name="T11" fmla="*/ 32 h 11"/>
                <a:gd name="T12" fmla="*/ 155 w 23"/>
                <a:gd name="T13" fmla="*/ 72 h 11"/>
                <a:gd name="T14" fmla="*/ 137 w 23"/>
                <a:gd name="T15" fmla="*/ 80 h 11"/>
                <a:gd name="T16" fmla="*/ 33 w 23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1"/>
                <a:gd name="T29" fmla="*/ 23 w 2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1">
                  <a:moveTo>
                    <a:pt x="4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8" y="11"/>
                    <a:pt x="16" y="1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03" name="Freeform 157"/>
            <p:cNvSpPr>
              <a:spLocks noChangeAspect="1"/>
            </p:cNvSpPr>
            <p:nvPr/>
          </p:nvSpPr>
          <p:spPr bwMode="auto">
            <a:xfrm>
              <a:off x="4301" y="1849"/>
              <a:ext cx="18" cy="24"/>
            </a:xfrm>
            <a:custGeom>
              <a:avLst/>
              <a:gdLst>
                <a:gd name="T0" fmla="*/ 0 w 9"/>
                <a:gd name="T1" fmla="*/ 80 h 12"/>
                <a:gd name="T2" fmla="*/ 8 w 9"/>
                <a:gd name="T3" fmla="*/ 64 h 12"/>
                <a:gd name="T4" fmla="*/ 48 w 9"/>
                <a:gd name="T5" fmla="*/ 16 h 12"/>
                <a:gd name="T6" fmla="*/ 56 w 9"/>
                <a:gd name="T7" fmla="*/ 8 h 12"/>
                <a:gd name="T8" fmla="*/ 72 w 9"/>
                <a:gd name="T9" fmla="*/ 16 h 12"/>
                <a:gd name="T10" fmla="*/ 64 w 9"/>
                <a:gd name="T11" fmla="*/ 32 h 12"/>
                <a:gd name="T12" fmla="*/ 24 w 9"/>
                <a:gd name="T13" fmla="*/ 80 h 12"/>
                <a:gd name="T14" fmla="*/ 8 w 9"/>
                <a:gd name="T15" fmla="*/ 88 h 12"/>
                <a:gd name="T16" fmla="*/ 0 w 9"/>
                <a:gd name="T17" fmla="*/ 8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2"/>
                <a:gd name="T29" fmla="*/ 9 w 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2">
                  <a:moveTo>
                    <a:pt x="0" y="10"/>
                  </a:moveTo>
                  <a:cubicBezTo>
                    <a:pt x="0" y="9"/>
                    <a:pt x="0" y="9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1" y="12"/>
                    <a:pt x="1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04" name="Freeform 158"/>
            <p:cNvSpPr>
              <a:spLocks noChangeAspect="1"/>
            </p:cNvSpPr>
            <p:nvPr/>
          </p:nvSpPr>
          <p:spPr bwMode="auto">
            <a:xfrm>
              <a:off x="4299" y="1867"/>
              <a:ext cx="6" cy="4"/>
            </a:xfrm>
            <a:custGeom>
              <a:avLst/>
              <a:gdLst>
                <a:gd name="T0" fmla="*/ 16 w 3"/>
                <a:gd name="T1" fmla="*/ 16 h 2"/>
                <a:gd name="T2" fmla="*/ 0 w 3"/>
                <a:gd name="T3" fmla="*/ 8 h 2"/>
                <a:gd name="T4" fmla="*/ 0 w 3"/>
                <a:gd name="T5" fmla="*/ 0 h 2"/>
                <a:gd name="T6" fmla="*/ 24 w 3"/>
                <a:gd name="T7" fmla="*/ 8 h 2"/>
                <a:gd name="T8" fmla="*/ 16 w 3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05" name="Freeform 159"/>
            <p:cNvSpPr>
              <a:spLocks noChangeAspect="1"/>
            </p:cNvSpPr>
            <p:nvPr/>
          </p:nvSpPr>
          <p:spPr bwMode="auto">
            <a:xfrm>
              <a:off x="4270" y="1843"/>
              <a:ext cx="47" cy="26"/>
            </a:xfrm>
            <a:custGeom>
              <a:avLst/>
              <a:gdLst>
                <a:gd name="T0" fmla="*/ 16 w 23"/>
                <a:gd name="T1" fmla="*/ 80 h 13"/>
                <a:gd name="T2" fmla="*/ 8 w 23"/>
                <a:gd name="T3" fmla="*/ 64 h 13"/>
                <a:gd name="T4" fmla="*/ 51 w 23"/>
                <a:gd name="T5" fmla="*/ 8 h 13"/>
                <a:gd name="T6" fmla="*/ 84 w 23"/>
                <a:gd name="T7" fmla="*/ 0 h 13"/>
                <a:gd name="T8" fmla="*/ 180 w 23"/>
                <a:gd name="T9" fmla="*/ 24 h 13"/>
                <a:gd name="T10" fmla="*/ 188 w 23"/>
                <a:gd name="T11" fmla="*/ 40 h 13"/>
                <a:gd name="T12" fmla="*/ 147 w 23"/>
                <a:gd name="T13" fmla="*/ 96 h 13"/>
                <a:gd name="T14" fmla="*/ 112 w 23"/>
                <a:gd name="T15" fmla="*/ 96 h 13"/>
                <a:gd name="T16" fmla="*/ 16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2" y="10"/>
                  </a:moveTo>
                  <a:cubicBezTo>
                    <a:pt x="0" y="9"/>
                    <a:pt x="0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4"/>
                    <a:pt x="22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5" y="13"/>
                    <a:pt x="13" y="12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06" name="Freeform 160"/>
            <p:cNvSpPr>
              <a:spLocks noChangeAspect="1"/>
            </p:cNvSpPr>
            <p:nvPr/>
          </p:nvSpPr>
          <p:spPr bwMode="auto">
            <a:xfrm>
              <a:off x="4283" y="1847"/>
              <a:ext cx="32" cy="20"/>
            </a:xfrm>
            <a:custGeom>
              <a:avLst/>
              <a:gdLst>
                <a:gd name="T0" fmla="*/ 48 w 16"/>
                <a:gd name="T1" fmla="*/ 8 h 10"/>
                <a:gd name="T2" fmla="*/ 8 w 16"/>
                <a:gd name="T3" fmla="*/ 56 h 10"/>
                <a:gd name="T4" fmla="*/ 0 w 16"/>
                <a:gd name="T5" fmla="*/ 64 h 10"/>
                <a:gd name="T6" fmla="*/ 64 w 16"/>
                <a:gd name="T7" fmla="*/ 80 h 10"/>
                <a:gd name="T8" fmla="*/ 80 w 16"/>
                <a:gd name="T9" fmla="*/ 72 h 10"/>
                <a:gd name="T10" fmla="*/ 128 w 16"/>
                <a:gd name="T11" fmla="*/ 24 h 10"/>
                <a:gd name="T12" fmla="*/ 120 w 16"/>
                <a:gd name="T13" fmla="*/ 8 h 10"/>
                <a:gd name="T14" fmla="*/ 64 w 16"/>
                <a:gd name="T15" fmla="*/ 0 h 10"/>
                <a:gd name="T16" fmla="*/ 48 w 16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6" y="1"/>
                  </a:moveTo>
                  <a:cubicBezTo>
                    <a:pt x="6" y="3"/>
                    <a:pt x="7" y="5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07" name="Freeform 161"/>
            <p:cNvSpPr>
              <a:spLocks noChangeAspect="1"/>
            </p:cNvSpPr>
            <p:nvPr/>
          </p:nvSpPr>
          <p:spPr bwMode="auto">
            <a:xfrm>
              <a:off x="4270" y="1843"/>
              <a:ext cx="39" cy="24"/>
            </a:xfrm>
            <a:custGeom>
              <a:avLst/>
              <a:gdLst>
                <a:gd name="T0" fmla="*/ 96 w 19"/>
                <a:gd name="T1" fmla="*/ 88 h 12"/>
                <a:gd name="T2" fmla="*/ 25 w 19"/>
                <a:gd name="T3" fmla="*/ 72 h 12"/>
                <a:gd name="T4" fmla="*/ 8 w 19"/>
                <a:gd name="T5" fmla="*/ 64 h 12"/>
                <a:gd name="T6" fmla="*/ 60 w 19"/>
                <a:gd name="T7" fmla="*/ 8 h 12"/>
                <a:gd name="T8" fmla="*/ 88 w 19"/>
                <a:gd name="T9" fmla="*/ 8 h 12"/>
                <a:gd name="T10" fmla="*/ 156 w 19"/>
                <a:gd name="T11" fmla="*/ 24 h 12"/>
                <a:gd name="T12" fmla="*/ 164 w 19"/>
                <a:gd name="T13" fmla="*/ 16 h 12"/>
                <a:gd name="T14" fmla="*/ 88 w 19"/>
                <a:gd name="T15" fmla="*/ 0 h 12"/>
                <a:gd name="T16" fmla="*/ 51 w 19"/>
                <a:gd name="T17" fmla="*/ 8 h 12"/>
                <a:gd name="T18" fmla="*/ 8 w 19"/>
                <a:gd name="T19" fmla="*/ 64 h 12"/>
                <a:gd name="T20" fmla="*/ 16 w 19"/>
                <a:gd name="T21" fmla="*/ 80 h 12"/>
                <a:gd name="T22" fmla="*/ 96 w 19"/>
                <a:gd name="T23" fmla="*/ 96 h 12"/>
                <a:gd name="T24" fmla="*/ 96 w 19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2"/>
                <a:gd name="T41" fmla="*/ 19 w 1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2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9" y="1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08" name="Freeform 162"/>
            <p:cNvSpPr>
              <a:spLocks noChangeAspect="1"/>
            </p:cNvSpPr>
            <p:nvPr/>
          </p:nvSpPr>
          <p:spPr bwMode="auto">
            <a:xfrm>
              <a:off x="4315" y="1881"/>
              <a:ext cx="46" cy="22"/>
            </a:xfrm>
            <a:custGeom>
              <a:avLst/>
              <a:gdLst>
                <a:gd name="T0" fmla="*/ 32 w 23"/>
                <a:gd name="T1" fmla="*/ 64 h 11"/>
                <a:gd name="T2" fmla="*/ 8 w 23"/>
                <a:gd name="T3" fmla="*/ 40 h 11"/>
                <a:gd name="T4" fmla="*/ 64 w 23"/>
                <a:gd name="T5" fmla="*/ 8 h 11"/>
                <a:gd name="T6" fmla="*/ 96 w 23"/>
                <a:gd name="T7" fmla="*/ 8 h 11"/>
                <a:gd name="T8" fmla="*/ 168 w 23"/>
                <a:gd name="T9" fmla="*/ 24 h 11"/>
                <a:gd name="T10" fmla="*/ 176 w 23"/>
                <a:gd name="T11" fmla="*/ 32 h 11"/>
                <a:gd name="T12" fmla="*/ 144 w 23"/>
                <a:gd name="T13" fmla="*/ 80 h 11"/>
                <a:gd name="T14" fmla="*/ 128 w 23"/>
                <a:gd name="T15" fmla="*/ 88 h 11"/>
                <a:gd name="T16" fmla="*/ 32 w 23"/>
                <a:gd name="T17" fmla="*/ 64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1"/>
                <a:gd name="T29" fmla="*/ 23 w 2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1">
                  <a:moveTo>
                    <a:pt x="4" y="8"/>
                  </a:moveTo>
                  <a:cubicBezTo>
                    <a:pt x="2" y="7"/>
                    <a:pt x="0" y="6"/>
                    <a:pt x="1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0"/>
                    <a:pt x="12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2" y="4"/>
                    <a:pt x="22" y="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8" y="11"/>
                    <a:pt x="16" y="11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09" name="Freeform 163"/>
            <p:cNvSpPr>
              <a:spLocks noChangeAspect="1"/>
            </p:cNvSpPr>
            <p:nvPr/>
          </p:nvSpPr>
          <p:spPr bwMode="auto">
            <a:xfrm>
              <a:off x="4347" y="1881"/>
              <a:ext cx="18" cy="22"/>
            </a:xfrm>
            <a:custGeom>
              <a:avLst/>
              <a:gdLst>
                <a:gd name="T0" fmla="*/ 0 w 9"/>
                <a:gd name="T1" fmla="*/ 72 h 11"/>
                <a:gd name="T2" fmla="*/ 8 w 9"/>
                <a:gd name="T3" fmla="*/ 56 h 11"/>
                <a:gd name="T4" fmla="*/ 48 w 9"/>
                <a:gd name="T5" fmla="*/ 8 h 11"/>
                <a:gd name="T6" fmla="*/ 56 w 9"/>
                <a:gd name="T7" fmla="*/ 0 h 11"/>
                <a:gd name="T8" fmla="*/ 72 w 9"/>
                <a:gd name="T9" fmla="*/ 16 h 11"/>
                <a:gd name="T10" fmla="*/ 64 w 9"/>
                <a:gd name="T11" fmla="*/ 32 h 11"/>
                <a:gd name="T12" fmla="*/ 16 w 9"/>
                <a:gd name="T13" fmla="*/ 80 h 11"/>
                <a:gd name="T14" fmla="*/ 8 w 9"/>
                <a:gd name="T15" fmla="*/ 88 h 11"/>
                <a:gd name="T16" fmla="*/ 0 w 9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9"/>
                  </a:moveTo>
                  <a:cubicBezTo>
                    <a:pt x="0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8" y="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10" name="Freeform 164"/>
            <p:cNvSpPr>
              <a:spLocks noChangeAspect="1"/>
            </p:cNvSpPr>
            <p:nvPr/>
          </p:nvSpPr>
          <p:spPr bwMode="auto">
            <a:xfrm>
              <a:off x="4345" y="1897"/>
              <a:ext cx="6" cy="6"/>
            </a:xfrm>
            <a:custGeom>
              <a:avLst/>
              <a:gdLst>
                <a:gd name="T0" fmla="*/ 16 w 3"/>
                <a:gd name="T1" fmla="*/ 24 h 3"/>
                <a:gd name="T2" fmla="*/ 0 w 3"/>
                <a:gd name="T3" fmla="*/ 16 h 3"/>
                <a:gd name="T4" fmla="*/ 0 w 3"/>
                <a:gd name="T5" fmla="*/ 8 h 3"/>
                <a:gd name="T6" fmla="*/ 24 w 3"/>
                <a:gd name="T7" fmla="*/ 16 h 3"/>
                <a:gd name="T8" fmla="*/ 16 w 3"/>
                <a:gd name="T9" fmla="*/ 2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3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11" name="Freeform 165"/>
            <p:cNvSpPr>
              <a:spLocks noChangeAspect="1"/>
            </p:cNvSpPr>
            <p:nvPr/>
          </p:nvSpPr>
          <p:spPr bwMode="auto">
            <a:xfrm>
              <a:off x="4317" y="1875"/>
              <a:ext cx="46" cy="24"/>
            </a:xfrm>
            <a:custGeom>
              <a:avLst/>
              <a:gdLst>
                <a:gd name="T0" fmla="*/ 16 w 23"/>
                <a:gd name="T1" fmla="*/ 72 h 12"/>
                <a:gd name="T2" fmla="*/ 8 w 23"/>
                <a:gd name="T3" fmla="*/ 56 h 12"/>
                <a:gd name="T4" fmla="*/ 48 w 23"/>
                <a:gd name="T5" fmla="*/ 8 h 12"/>
                <a:gd name="T6" fmla="*/ 80 w 23"/>
                <a:gd name="T7" fmla="*/ 0 h 12"/>
                <a:gd name="T8" fmla="*/ 168 w 23"/>
                <a:gd name="T9" fmla="*/ 24 h 12"/>
                <a:gd name="T10" fmla="*/ 176 w 23"/>
                <a:gd name="T11" fmla="*/ 40 h 12"/>
                <a:gd name="T12" fmla="*/ 136 w 23"/>
                <a:gd name="T13" fmla="*/ 88 h 12"/>
                <a:gd name="T14" fmla="*/ 104 w 23"/>
                <a:gd name="T15" fmla="*/ 96 h 12"/>
                <a:gd name="T16" fmla="*/ 16 w 23"/>
                <a:gd name="T17" fmla="*/ 7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2"/>
                <a:gd name="T29" fmla="*/ 23 w 2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2">
                  <a:moveTo>
                    <a:pt x="2" y="9"/>
                  </a:moveTo>
                  <a:cubicBezTo>
                    <a:pt x="0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4"/>
                    <a:pt x="22" y="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5" y="12"/>
                    <a:pt x="13" y="12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12" name="Freeform 166"/>
            <p:cNvSpPr>
              <a:spLocks noChangeAspect="1"/>
            </p:cNvSpPr>
            <p:nvPr/>
          </p:nvSpPr>
          <p:spPr bwMode="auto">
            <a:xfrm>
              <a:off x="4329" y="1877"/>
              <a:ext cx="32" cy="22"/>
            </a:xfrm>
            <a:custGeom>
              <a:avLst/>
              <a:gdLst>
                <a:gd name="T0" fmla="*/ 48 w 16"/>
                <a:gd name="T1" fmla="*/ 16 h 11"/>
                <a:gd name="T2" fmla="*/ 8 w 16"/>
                <a:gd name="T3" fmla="*/ 64 h 11"/>
                <a:gd name="T4" fmla="*/ 0 w 16"/>
                <a:gd name="T5" fmla="*/ 72 h 11"/>
                <a:gd name="T6" fmla="*/ 64 w 16"/>
                <a:gd name="T7" fmla="*/ 88 h 11"/>
                <a:gd name="T8" fmla="*/ 80 w 16"/>
                <a:gd name="T9" fmla="*/ 80 h 11"/>
                <a:gd name="T10" fmla="*/ 128 w 16"/>
                <a:gd name="T11" fmla="*/ 24 h 11"/>
                <a:gd name="T12" fmla="*/ 120 w 16"/>
                <a:gd name="T13" fmla="*/ 16 h 11"/>
                <a:gd name="T14" fmla="*/ 64 w 16"/>
                <a:gd name="T15" fmla="*/ 8 h 11"/>
                <a:gd name="T16" fmla="*/ 48 w 16"/>
                <a:gd name="T17" fmla="*/ 1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1"/>
                <a:gd name="T29" fmla="*/ 16 w 16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1">
                  <a:moveTo>
                    <a:pt x="6" y="2"/>
                  </a:moveTo>
                  <a:cubicBezTo>
                    <a:pt x="6" y="4"/>
                    <a:pt x="7" y="5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2"/>
                    <a:pt x="15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13" name="Freeform 167"/>
            <p:cNvSpPr>
              <a:spLocks noChangeAspect="1"/>
            </p:cNvSpPr>
            <p:nvPr/>
          </p:nvSpPr>
          <p:spPr bwMode="auto">
            <a:xfrm>
              <a:off x="4317" y="1875"/>
              <a:ext cx="38" cy="22"/>
            </a:xfrm>
            <a:custGeom>
              <a:avLst/>
              <a:gdLst>
                <a:gd name="T0" fmla="*/ 88 w 19"/>
                <a:gd name="T1" fmla="*/ 88 h 11"/>
                <a:gd name="T2" fmla="*/ 24 w 19"/>
                <a:gd name="T3" fmla="*/ 72 h 11"/>
                <a:gd name="T4" fmla="*/ 8 w 19"/>
                <a:gd name="T5" fmla="*/ 56 h 11"/>
                <a:gd name="T6" fmla="*/ 56 w 19"/>
                <a:gd name="T7" fmla="*/ 8 h 11"/>
                <a:gd name="T8" fmla="*/ 80 w 19"/>
                <a:gd name="T9" fmla="*/ 0 h 11"/>
                <a:gd name="T10" fmla="*/ 144 w 19"/>
                <a:gd name="T11" fmla="*/ 16 h 11"/>
                <a:gd name="T12" fmla="*/ 152 w 19"/>
                <a:gd name="T13" fmla="*/ 16 h 11"/>
                <a:gd name="T14" fmla="*/ 80 w 19"/>
                <a:gd name="T15" fmla="*/ 0 h 11"/>
                <a:gd name="T16" fmla="*/ 48 w 19"/>
                <a:gd name="T17" fmla="*/ 8 h 11"/>
                <a:gd name="T18" fmla="*/ 8 w 19"/>
                <a:gd name="T19" fmla="*/ 56 h 11"/>
                <a:gd name="T20" fmla="*/ 16 w 19"/>
                <a:gd name="T21" fmla="*/ 72 h 11"/>
                <a:gd name="T22" fmla="*/ 88 w 19"/>
                <a:gd name="T23" fmla="*/ 88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1"/>
                <a:gd name="T38" fmla="*/ 19 w 1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1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14" name="Freeform 168"/>
            <p:cNvSpPr>
              <a:spLocks noChangeAspect="1"/>
            </p:cNvSpPr>
            <p:nvPr/>
          </p:nvSpPr>
          <p:spPr bwMode="auto">
            <a:xfrm>
              <a:off x="4178" y="1871"/>
              <a:ext cx="44" cy="22"/>
            </a:xfrm>
            <a:custGeom>
              <a:avLst/>
              <a:gdLst>
                <a:gd name="T0" fmla="*/ 32 w 22"/>
                <a:gd name="T1" fmla="*/ 56 h 11"/>
                <a:gd name="T2" fmla="*/ 8 w 22"/>
                <a:gd name="T3" fmla="*/ 32 h 11"/>
                <a:gd name="T4" fmla="*/ 64 w 22"/>
                <a:gd name="T5" fmla="*/ 8 h 11"/>
                <a:gd name="T6" fmla="*/ 88 w 22"/>
                <a:gd name="T7" fmla="*/ 0 h 11"/>
                <a:gd name="T8" fmla="*/ 168 w 22"/>
                <a:gd name="T9" fmla="*/ 16 h 11"/>
                <a:gd name="T10" fmla="*/ 168 w 22"/>
                <a:gd name="T11" fmla="*/ 32 h 11"/>
                <a:gd name="T12" fmla="*/ 144 w 22"/>
                <a:gd name="T13" fmla="*/ 72 h 11"/>
                <a:gd name="T14" fmla="*/ 128 w 22"/>
                <a:gd name="T15" fmla="*/ 80 h 11"/>
                <a:gd name="T16" fmla="*/ 32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4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15" name="Freeform 169"/>
            <p:cNvSpPr>
              <a:spLocks noChangeAspect="1"/>
            </p:cNvSpPr>
            <p:nvPr/>
          </p:nvSpPr>
          <p:spPr bwMode="auto">
            <a:xfrm>
              <a:off x="4210" y="1869"/>
              <a:ext cx="18" cy="24"/>
            </a:xfrm>
            <a:custGeom>
              <a:avLst/>
              <a:gdLst>
                <a:gd name="T0" fmla="*/ 0 w 9"/>
                <a:gd name="T1" fmla="*/ 80 h 12"/>
                <a:gd name="T2" fmla="*/ 8 w 9"/>
                <a:gd name="T3" fmla="*/ 64 h 12"/>
                <a:gd name="T4" fmla="*/ 48 w 9"/>
                <a:gd name="T5" fmla="*/ 16 h 12"/>
                <a:gd name="T6" fmla="*/ 56 w 9"/>
                <a:gd name="T7" fmla="*/ 8 h 12"/>
                <a:gd name="T8" fmla="*/ 64 w 9"/>
                <a:gd name="T9" fmla="*/ 16 h 12"/>
                <a:gd name="T10" fmla="*/ 64 w 9"/>
                <a:gd name="T11" fmla="*/ 32 h 12"/>
                <a:gd name="T12" fmla="*/ 16 w 9"/>
                <a:gd name="T13" fmla="*/ 80 h 12"/>
                <a:gd name="T14" fmla="*/ 8 w 9"/>
                <a:gd name="T15" fmla="*/ 88 h 12"/>
                <a:gd name="T16" fmla="*/ 0 w 9"/>
                <a:gd name="T17" fmla="*/ 8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2"/>
                <a:gd name="T29" fmla="*/ 9 w 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2">
                  <a:moveTo>
                    <a:pt x="0" y="10"/>
                  </a:moveTo>
                  <a:cubicBezTo>
                    <a:pt x="0" y="9"/>
                    <a:pt x="0" y="9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0"/>
                    <a:pt x="7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2"/>
                    <a:pt x="1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16" name="Freeform 170"/>
            <p:cNvSpPr>
              <a:spLocks noChangeAspect="1"/>
            </p:cNvSpPr>
            <p:nvPr/>
          </p:nvSpPr>
          <p:spPr bwMode="auto">
            <a:xfrm>
              <a:off x="4208" y="1887"/>
              <a:ext cx="6" cy="4"/>
            </a:xfrm>
            <a:custGeom>
              <a:avLst/>
              <a:gdLst>
                <a:gd name="T0" fmla="*/ 16 w 3"/>
                <a:gd name="T1" fmla="*/ 16 h 2"/>
                <a:gd name="T2" fmla="*/ 0 w 3"/>
                <a:gd name="T3" fmla="*/ 8 h 2"/>
                <a:gd name="T4" fmla="*/ 0 w 3"/>
                <a:gd name="T5" fmla="*/ 0 h 2"/>
                <a:gd name="T6" fmla="*/ 24 w 3"/>
                <a:gd name="T7" fmla="*/ 8 h 2"/>
                <a:gd name="T8" fmla="*/ 16 w 3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17" name="Freeform 171"/>
            <p:cNvSpPr>
              <a:spLocks noChangeAspect="1"/>
            </p:cNvSpPr>
            <p:nvPr/>
          </p:nvSpPr>
          <p:spPr bwMode="auto">
            <a:xfrm>
              <a:off x="4180" y="1863"/>
              <a:ext cx="46" cy="26"/>
            </a:xfrm>
            <a:custGeom>
              <a:avLst/>
              <a:gdLst>
                <a:gd name="T0" fmla="*/ 8 w 23"/>
                <a:gd name="T1" fmla="*/ 80 h 13"/>
                <a:gd name="T2" fmla="*/ 0 w 23"/>
                <a:gd name="T3" fmla="*/ 64 h 13"/>
                <a:gd name="T4" fmla="*/ 48 w 23"/>
                <a:gd name="T5" fmla="*/ 8 h 13"/>
                <a:gd name="T6" fmla="*/ 72 w 23"/>
                <a:gd name="T7" fmla="*/ 0 h 13"/>
                <a:gd name="T8" fmla="*/ 168 w 23"/>
                <a:gd name="T9" fmla="*/ 24 h 13"/>
                <a:gd name="T10" fmla="*/ 176 w 23"/>
                <a:gd name="T11" fmla="*/ 40 h 13"/>
                <a:gd name="T12" fmla="*/ 136 w 23"/>
                <a:gd name="T13" fmla="*/ 96 h 13"/>
                <a:gd name="T14" fmla="*/ 104 w 23"/>
                <a:gd name="T15" fmla="*/ 96 h 13"/>
                <a:gd name="T16" fmla="*/ 8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1" y="10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4"/>
                    <a:pt x="22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3"/>
                    <a:pt x="13" y="12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18" name="Freeform 172"/>
            <p:cNvSpPr>
              <a:spLocks noChangeAspect="1"/>
            </p:cNvSpPr>
            <p:nvPr/>
          </p:nvSpPr>
          <p:spPr bwMode="auto">
            <a:xfrm>
              <a:off x="4190" y="1867"/>
              <a:ext cx="34" cy="20"/>
            </a:xfrm>
            <a:custGeom>
              <a:avLst/>
              <a:gdLst>
                <a:gd name="T0" fmla="*/ 56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4 w 17"/>
                <a:gd name="T7" fmla="*/ 80 h 10"/>
                <a:gd name="T8" fmla="*/ 88 w 17"/>
                <a:gd name="T9" fmla="*/ 72 h 10"/>
                <a:gd name="T10" fmla="*/ 136 w 17"/>
                <a:gd name="T11" fmla="*/ 24 h 10"/>
                <a:gd name="T12" fmla="*/ 128 w 17"/>
                <a:gd name="T13" fmla="*/ 16 h 10"/>
                <a:gd name="T14" fmla="*/ 72 w 17"/>
                <a:gd name="T15" fmla="*/ 0 h 10"/>
                <a:gd name="T16" fmla="*/ 56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7" y="1"/>
                  </a:moveTo>
                  <a:cubicBezTo>
                    <a:pt x="7" y="3"/>
                    <a:pt x="8" y="5"/>
                    <a:pt x="2" y="7"/>
                  </a:cubicBezTo>
                  <a:cubicBezTo>
                    <a:pt x="1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10"/>
                    <a:pt x="10" y="10"/>
                    <a:pt x="11" y="9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19" name="Freeform 173"/>
            <p:cNvSpPr>
              <a:spLocks noChangeAspect="1"/>
            </p:cNvSpPr>
            <p:nvPr/>
          </p:nvSpPr>
          <p:spPr bwMode="auto">
            <a:xfrm>
              <a:off x="4180" y="1863"/>
              <a:ext cx="36" cy="24"/>
            </a:xfrm>
            <a:custGeom>
              <a:avLst/>
              <a:gdLst>
                <a:gd name="T0" fmla="*/ 88 w 18"/>
                <a:gd name="T1" fmla="*/ 88 h 12"/>
                <a:gd name="T2" fmla="*/ 16 w 18"/>
                <a:gd name="T3" fmla="*/ 72 h 12"/>
                <a:gd name="T4" fmla="*/ 8 w 18"/>
                <a:gd name="T5" fmla="*/ 64 h 12"/>
                <a:gd name="T6" fmla="*/ 48 w 18"/>
                <a:gd name="T7" fmla="*/ 8 h 12"/>
                <a:gd name="T8" fmla="*/ 80 w 18"/>
                <a:gd name="T9" fmla="*/ 8 h 12"/>
                <a:gd name="T10" fmla="*/ 144 w 18"/>
                <a:gd name="T11" fmla="*/ 24 h 12"/>
                <a:gd name="T12" fmla="*/ 144 w 18"/>
                <a:gd name="T13" fmla="*/ 16 h 12"/>
                <a:gd name="T14" fmla="*/ 72 w 18"/>
                <a:gd name="T15" fmla="*/ 0 h 12"/>
                <a:gd name="T16" fmla="*/ 48 w 18"/>
                <a:gd name="T17" fmla="*/ 8 h 12"/>
                <a:gd name="T18" fmla="*/ 0 w 18"/>
                <a:gd name="T19" fmla="*/ 64 h 12"/>
                <a:gd name="T20" fmla="*/ 16 w 18"/>
                <a:gd name="T21" fmla="*/ 80 h 12"/>
                <a:gd name="T22" fmla="*/ 80 w 18"/>
                <a:gd name="T23" fmla="*/ 96 h 12"/>
                <a:gd name="T24" fmla="*/ 88 w 18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11" y="1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2" y="10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20" name="Freeform 174"/>
            <p:cNvSpPr>
              <a:spLocks noChangeAspect="1"/>
            </p:cNvSpPr>
            <p:nvPr/>
          </p:nvSpPr>
          <p:spPr bwMode="auto">
            <a:xfrm>
              <a:off x="4246" y="1877"/>
              <a:ext cx="45" cy="22"/>
            </a:xfrm>
            <a:custGeom>
              <a:avLst/>
              <a:gdLst>
                <a:gd name="T0" fmla="*/ 25 w 22"/>
                <a:gd name="T1" fmla="*/ 56 h 11"/>
                <a:gd name="T2" fmla="*/ 8 w 22"/>
                <a:gd name="T3" fmla="*/ 32 h 11"/>
                <a:gd name="T4" fmla="*/ 68 w 22"/>
                <a:gd name="T5" fmla="*/ 8 h 11"/>
                <a:gd name="T6" fmla="*/ 96 w 22"/>
                <a:gd name="T7" fmla="*/ 0 h 11"/>
                <a:gd name="T8" fmla="*/ 180 w 22"/>
                <a:gd name="T9" fmla="*/ 16 h 11"/>
                <a:gd name="T10" fmla="*/ 180 w 22"/>
                <a:gd name="T11" fmla="*/ 32 h 11"/>
                <a:gd name="T12" fmla="*/ 155 w 22"/>
                <a:gd name="T13" fmla="*/ 72 h 11"/>
                <a:gd name="T14" fmla="*/ 139 w 22"/>
                <a:gd name="T15" fmla="*/ 80 h 11"/>
                <a:gd name="T16" fmla="*/ 25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3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21" name="Freeform 175"/>
            <p:cNvSpPr>
              <a:spLocks noChangeAspect="1"/>
            </p:cNvSpPr>
            <p:nvPr/>
          </p:nvSpPr>
          <p:spPr bwMode="auto">
            <a:xfrm>
              <a:off x="4276" y="1877"/>
              <a:ext cx="19" cy="22"/>
            </a:xfrm>
            <a:custGeom>
              <a:avLst/>
              <a:gdLst>
                <a:gd name="T0" fmla="*/ 0 w 9"/>
                <a:gd name="T1" fmla="*/ 72 h 11"/>
                <a:gd name="T2" fmla="*/ 8 w 9"/>
                <a:gd name="T3" fmla="*/ 56 h 11"/>
                <a:gd name="T4" fmla="*/ 57 w 9"/>
                <a:gd name="T5" fmla="*/ 8 h 11"/>
                <a:gd name="T6" fmla="*/ 76 w 9"/>
                <a:gd name="T7" fmla="*/ 0 h 11"/>
                <a:gd name="T8" fmla="*/ 84 w 9"/>
                <a:gd name="T9" fmla="*/ 8 h 11"/>
                <a:gd name="T10" fmla="*/ 76 w 9"/>
                <a:gd name="T11" fmla="*/ 24 h 11"/>
                <a:gd name="T12" fmla="*/ 27 w 9"/>
                <a:gd name="T13" fmla="*/ 72 h 11"/>
                <a:gd name="T14" fmla="*/ 8 w 9"/>
                <a:gd name="T15" fmla="*/ 80 h 11"/>
                <a:gd name="T16" fmla="*/ 0 w 9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9"/>
                  </a:moveTo>
                  <a:cubicBezTo>
                    <a:pt x="0" y="9"/>
                    <a:pt x="1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8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1"/>
                    <a:pt x="1" y="1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22" name="Freeform 176"/>
            <p:cNvSpPr>
              <a:spLocks noChangeAspect="1"/>
            </p:cNvSpPr>
            <p:nvPr/>
          </p:nvSpPr>
          <p:spPr bwMode="auto">
            <a:xfrm>
              <a:off x="4274" y="1893"/>
              <a:ext cx="7" cy="6"/>
            </a:xfrm>
            <a:custGeom>
              <a:avLst/>
              <a:gdLst>
                <a:gd name="T0" fmla="*/ 28 w 3"/>
                <a:gd name="T1" fmla="*/ 16 h 3"/>
                <a:gd name="T2" fmla="*/ 12 w 3"/>
                <a:gd name="T3" fmla="*/ 16 h 3"/>
                <a:gd name="T4" fmla="*/ 12 w 3"/>
                <a:gd name="T5" fmla="*/ 8 h 3"/>
                <a:gd name="T6" fmla="*/ 37 w 3"/>
                <a:gd name="T7" fmla="*/ 8 h 3"/>
                <a:gd name="T8" fmla="*/ 28 w 3"/>
                <a:gd name="T9" fmla="*/ 1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23" name="Freeform 177"/>
            <p:cNvSpPr>
              <a:spLocks noChangeAspect="1"/>
            </p:cNvSpPr>
            <p:nvPr/>
          </p:nvSpPr>
          <p:spPr bwMode="auto">
            <a:xfrm>
              <a:off x="4246" y="1869"/>
              <a:ext cx="47" cy="26"/>
            </a:xfrm>
            <a:custGeom>
              <a:avLst/>
              <a:gdLst>
                <a:gd name="T0" fmla="*/ 16 w 23"/>
                <a:gd name="T1" fmla="*/ 80 h 13"/>
                <a:gd name="T2" fmla="*/ 8 w 23"/>
                <a:gd name="T3" fmla="*/ 64 h 13"/>
                <a:gd name="T4" fmla="*/ 59 w 23"/>
                <a:gd name="T5" fmla="*/ 8 h 13"/>
                <a:gd name="T6" fmla="*/ 84 w 23"/>
                <a:gd name="T7" fmla="*/ 0 h 13"/>
                <a:gd name="T8" fmla="*/ 188 w 23"/>
                <a:gd name="T9" fmla="*/ 24 h 13"/>
                <a:gd name="T10" fmla="*/ 196 w 23"/>
                <a:gd name="T11" fmla="*/ 40 h 13"/>
                <a:gd name="T12" fmla="*/ 147 w 23"/>
                <a:gd name="T13" fmla="*/ 96 h 13"/>
                <a:gd name="T14" fmla="*/ 121 w 23"/>
                <a:gd name="T15" fmla="*/ 104 h 13"/>
                <a:gd name="T16" fmla="*/ 16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2" y="10"/>
                  </a:moveTo>
                  <a:cubicBezTo>
                    <a:pt x="1" y="9"/>
                    <a:pt x="0" y="9"/>
                    <a:pt x="1" y="8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3" y="4"/>
                    <a:pt x="23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5" y="13"/>
                    <a:pt x="14" y="13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24" name="Freeform 178"/>
            <p:cNvSpPr>
              <a:spLocks noChangeAspect="1"/>
            </p:cNvSpPr>
            <p:nvPr/>
          </p:nvSpPr>
          <p:spPr bwMode="auto">
            <a:xfrm>
              <a:off x="4258" y="1873"/>
              <a:ext cx="35" cy="20"/>
            </a:xfrm>
            <a:custGeom>
              <a:avLst/>
              <a:gdLst>
                <a:gd name="T0" fmla="*/ 51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8 w 17"/>
                <a:gd name="T7" fmla="*/ 80 h 10"/>
                <a:gd name="T8" fmla="*/ 97 w 17"/>
                <a:gd name="T9" fmla="*/ 72 h 10"/>
                <a:gd name="T10" fmla="*/ 140 w 17"/>
                <a:gd name="T11" fmla="*/ 24 h 10"/>
                <a:gd name="T12" fmla="*/ 132 w 17"/>
                <a:gd name="T13" fmla="*/ 16 h 10"/>
                <a:gd name="T14" fmla="*/ 80 w 17"/>
                <a:gd name="T15" fmla="*/ 0 h 10"/>
                <a:gd name="T16" fmla="*/ 51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6" y="1"/>
                  </a:moveTo>
                  <a:cubicBezTo>
                    <a:pt x="6" y="3"/>
                    <a:pt x="7" y="5"/>
                    <a:pt x="2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25" name="Freeform 179"/>
            <p:cNvSpPr>
              <a:spLocks noChangeAspect="1"/>
            </p:cNvSpPr>
            <p:nvPr/>
          </p:nvSpPr>
          <p:spPr bwMode="auto">
            <a:xfrm>
              <a:off x="4246" y="1869"/>
              <a:ext cx="39" cy="24"/>
            </a:xfrm>
            <a:custGeom>
              <a:avLst/>
              <a:gdLst>
                <a:gd name="T0" fmla="*/ 96 w 19"/>
                <a:gd name="T1" fmla="*/ 88 h 12"/>
                <a:gd name="T2" fmla="*/ 25 w 19"/>
                <a:gd name="T3" fmla="*/ 72 h 12"/>
                <a:gd name="T4" fmla="*/ 16 w 19"/>
                <a:gd name="T5" fmla="*/ 64 h 12"/>
                <a:gd name="T6" fmla="*/ 60 w 19"/>
                <a:gd name="T7" fmla="*/ 16 h 12"/>
                <a:gd name="T8" fmla="*/ 88 w 19"/>
                <a:gd name="T9" fmla="*/ 8 h 12"/>
                <a:gd name="T10" fmla="*/ 164 w 19"/>
                <a:gd name="T11" fmla="*/ 24 h 12"/>
                <a:gd name="T12" fmla="*/ 164 w 19"/>
                <a:gd name="T13" fmla="*/ 24 h 12"/>
                <a:gd name="T14" fmla="*/ 88 w 19"/>
                <a:gd name="T15" fmla="*/ 0 h 12"/>
                <a:gd name="T16" fmla="*/ 60 w 19"/>
                <a:gd name="T17" fmla="*/ 8 h 12"/>
                <a:gd name="T18" fmla="*/ 8 w 19"/>
                <a:gd name="T19" fmla="*/ 64 h 12"/>
                <a:gd name="T20" fmla="*/ 16 w 19"/>
                <a:gd name="T21" fmla="*/ 80 h 12"/>
                <a:gd name="T22" fmla="*/ 96 w 19"/>
                <a:gd name="T23" fmla="*/ 96 h 12"/>
                <a:gd name="T24" fmla="*/ 96 w 19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2"/>
                <a:gd name="T41" fmla="*/ 19 w 1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2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2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9"/>
                    <a:pt x="2" y="10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26" name="Freeform 180"/>
            <p:cNvSpPr>
              <a:spLocks noChangeAspect="1"/>
            </p:cNvSpPr>
            <p:nvPr/>
          </p:nvSpPr>
          <p:spPr bwMode="auto">
            <a:xfrm>
              <a:off x="4293" y="1907"/>
              <a:ext cx="44" cy="22"/>
            </a:xfrm>
            <a:custGeom>
              <a:avLst/>
              <a:gdLst>
                <a:gd name="T0" fmla="*/ 24 w 22"/>
                <a:gd name="T1" fmla="*/ 64 h 11"/>
                <a:gd name="T2" fmla="*/ 8 w 22"/>
                <a:gd name="T3" fmla="*/ 40 h 11"/>
                <a:gd name="T4" fmla="*/ 64 w 22"/>
                <a:gd name="T5" fmla="*/ 8 h 11"/>
                <a:gd name="T6" fmla="*/ 88 w 22"/>
                <a:gd name="T7" fmla="*/ 8 h 11"/>
                <a:gd name="T8" fmla="*/ 168 w 22"/>
                <a:gd name="T9" fmla="*/ 24 h 11"/>
                <a:gd name="T10" fmla="*/ 168 w 22"/>
                <a:gd name="T11" fmla="*/ 32 h 11"/>
                <a:gd name="T12" fmla="*/ 144 w 22"/>
                <a:gd name="T13" fmla="*/ 80 h 11"/>
                <a:gd name="T14" fmla="*/ 128 w 22"/>
                <a:gd name="T15" fmla="*/ 88 h 11"/>
                <a:gd name="T16" fmla="*/ 24 w 22"/>
                <a:gd name="T17" fmla="*/ 64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3" y="8"/>
                  </a:moveTo>
                  <a:cubicBezTo>
                    <a:pt x="2" y="8"/>
                    <a:pt x="0" y="6"/>
                    <a:pt x="1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10" y="0"/>
                    <a:pt x="11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6" y="11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27" name="Freeform 181"/>
            <p:cNvSpPr>
              <a:spLocks noChangeAspect="1"/>
            </p:cNvSpPr>
            <p:nvPr/>
          </p:nvSpPr>
          <p:spPr bwMode="auto">
            <a:xfrm>
              <a:off x="4323" y="1907"/>
              <a:ext cx="18" cy="22"/>
            </a:xfrm>
            <a:custGeom>
              <a:avLst/>
              <a:gdLst>
                <a:gd name="T0" fmla="*/ 0 w 9"/>
                <a:gd name="T1" fmla="*/ 72 h 11"/>
                <a:gd name="T2" fmla="*/ 8 w 9"/>
                <a:gd name="T3" fmla="*/ 56 h 11"/>
                <a:gd name="T4" fmla="*/ 48 w 9"/>
                <a:gd name="T5" fmla="*/ 8 h 11"/>
                <a:gd name="T6" fmla="*/ 64 w 9"/>
                <a:gd name="T7" fmla="*/ 0 h 11"/>
                <a:gd name="T8" fmla="*/ 72 w 9"/>
                <a:gd name="T9" fmla="*/ 16 h 11"/>
                <a:gd name="T10" fmla="*/ 64 w 9"/>
                <a:gd name="T11" fmla="*/ 32 h 11"/>
                <a:gd name="T12" fmla="*/ 24 w 9"/>
                <a:gd name="T13" fmla="*/ 80 h 11"/>
                <a:gd name="T14" fmla="*/ 8 w 9"/>
                <a:gd name="T15" fmla="*/ 88 h 11"/>
                <a:gd name="T16" fmla="*/ 0 w 9"/>
                <a:gd name="T17" fmla="*/ 7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9"/>
                  </a:moveTo>
                  <a:cubicBezTo>
                    <a:pt x="0" y="9"/>
                    <a:pt x="1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8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28" name="Freeform 182"/>
            <p:cNvSpPr>
              <a:spLocks noChangeAspect="1"/>
            </p:cNvSpPr>
            <p:nvPr/>
          </p:nvSpPr>
          <p:spPr bwMode="auto">
            <a:xfrm>
              <a:off x="4321" y="1923"/>
              <a:ext cx="6" cy="6"/>
            </a:xfrm>
            <a:custGeom>
              <a:avLst/>
              <a:gdLst>
                <a:gd name="T0" fmla="*/ 16 w 3"/>
                <a:gd name="T1" fmla="*/ 24 h 3"/>
                <a:gd name="T2" fmla="*/ 8 w 3"/>
                <a:gd name="T3" fmla="*/ 16 h 3"/>
                <a:gd name="T4" fmla="*/ 8 w 3"/>
                <a:gd name="T5" fmla="*/ 8 h 3"/>
                <a:gd name="T6" fmla="*/ 24 w 3"/>
                <a:gd name="T7" fmla="*/ 16 h 3"/>
                <a:gd name="T8" fmla="*/ 16 w 3"/>
                <a:gd name="T9" fmla="*/ 2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3"/>
                  </a:move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29" name="Freeform 183"/>
            <p:cNvSpPr>
              <a:spLocks noChangeAspect="1"/>
            </p:cNvSpPr>
            <p:nvPr/>
          </p:nvSpPr>
          <p:spPr bwMode="auto">
            <a:xfrm>
              <a:off x="4293" y="1901"/>
              <a:ext cx="46" cy="24"/>
            </a:xfrm>
            <a:custGeom>
              <a:avLst/>
              <a:gdLst>
                <a:gd name="T0" fmla="*/ 16 w 23"/>
                <a:gd name="T1" fmla="*/ 72 h 12"/>
                <a:gd name="T2" fmla="*/ 8 w 23"/>
                <a:gd name="T3" fmla="*/ 56 h 12"/>
                <a:gd name="T4" fmla="*/ 48 w 23"/>
                <a:gd name="T5" fmla="*/ 8 h 12"/>
                <a:gd name="T6" fmla="*/ 80 w 23"/>
                <a:gd name="T7" fmla="*/ 0 h 12"/>
                <a:gd name="T8" fmla="*/ 168 w 23"/>
                <a:gd name="T9" fmla="*/ 24 h 12"/>
                <a:gd name="T10" fmla="*/ 184 w 23"/>
                <a:gd name="T11" fmla="*/ 40 h 12"/>
                <a:gd name="T12" fmla="*/ 136 w 23"/>
                <a:gd name="T13" fmla="*/ 88 h 12"/>
                <a:gd name="T14" fmla="*/ 112 w 23"/>
                <a:gd name="T15" fmla="*/ 96 h 12"/>
                <a:gd name="T16" fmla="*/ 16 w 23"/>
                <a:gd name="T17" fmla="*/ 7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2"/>
                <a:gd name="T29" fmla="*/ 23 w 2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2">
                  <a:moveTo>
                    <a:pt x="2" y="9"/>
                  </a:moveTo>
                  <a:cubicBezTo>
                    <a:pt x="1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3" y="4"/>
                    <a:pt x="23" y="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5" y="12"/>
                    <a:pt x="14" y="12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30" name="Freeform 184"/>
            <p:cNvSpPr>
              <a:spLocks noChangeAspect="1"/>
            </p:cNvSpPr>
            <p:nvPr/>
          </p:nvSpPr>
          <p:spPr bwMode="auto">
            <a:xfrm>
              <a:off x="4305" y="1905"/>
              <a:ext cx="34" cy="20"/>
            </a:xfrm>
            <a:custGeom>
              <a:avLst/>
              <a:gdLst>
                <a:gd name="T0" fmla="*/ 48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4 w 17"/>
                <a:gd name="T7" fmla="*/ 80 h 10"/>
                <a:gd name="T8" fmla="*/ 88 w 17"/>
                <a:gd name="T9" fmla="*/ 72 h 10"/>
                <a:gd name="T10" fmla="*/ 128 w 17"/>
                <a:gd name="T11" fmla="*/ 24 h 10"/>
                <a:gd name="T12" fmla="*/ 120 w 17"/>
                <a:gd name="T13" fmla="*/ 8 h 10"/>
                <a:gd name="T14" fmla="*/ 72 w 17"/>
                <a:gd name="T15" fmla="*/ 0 h 10"/>
                <a:gd name="T16" fmla="*/ 48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6" y="1"/>
                  </a:moveTo>
                  <a:cubicBezTo>
                    <a:pt x="6" y="3"/>
                    <a:pt x="7" y="4"/>
                    <a:pt x="2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31" name="Freeform 185"/>
            <p:cNvSpPr>
              <a:spLocks noChangeAspect="1"/>
            </p:cNvSpPr>
            <p:nvPr/>
          </p:nvSpPr>
          <p:spPr bwMode="auto">
            <a:xfrm>
              <a:off x="4293" y="1901"/>
              <a:ext cx="38" cy="22"/>
            </a:xfrm>
            <a:custGeom>
              <a:avLst/>
              <a:gdLst>
                <a:gd name="T0" fmla="*/ 88 w 19"/>
                <a:gd name="T1" fmla="*/ 88 h 11"/>
                <a:gd name="T2" fmla="*/ 24 w 19"/>
                <a:gd name="T3" fmla="*/ 72 h 11"/>
                <a:gd name="T4" fmla="*/ 16 w 19"/>
                <a:gd name="T5" fmla="*/ 56 h 11"/>
                <a:gd name="T6" fmla="*/ 56 w 19"/>
                <a:gd name="T7" fmla="*/ 8 h 11"/>
                <a:gd name="T8" fmla="*/ 80 w 19"/>
                <a:gd name="T9" fmla="*/ 0 h 11"/>
                <a:gd name="T10" fmla="*/ 152 w 19"/>
                <a:gd name="T11" fmla="*/ 24 h 11"/>
                <a:gd name="T12" fmla="*/ 152 w 19"/>
                <a:gd name="T13" fmla="*/ 16 h 11"/>
                <a:gd name="T14" fmla="*/ 80 w 19"/>
                <a:gd name="T15" fmla="*/ 0 h 11"/>
                <a:gd name="T16" fmla="*/ 56 w 19"/>
                <a:gd name="T17" fmla="*/ 8 h 11"/>
                <a:gd name="T18" fmla="*/ 8 w 19"/>
                <a:gd name="T19" fmla="*/ 56 h 11"/>
                <a:gd name="T20" fmla="*/ 16 w 19"/>
                <a:gd name="T21" fmla="*/ 72 h 11"/>
                <a:gd name="T22" fmla="*/ 88 w 19"/>
                <a:gd name="T23" fmla="*/ 88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11"/>
                <a:gd name="T38" fmla="*/ 19 w 1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11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11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32" name="Freeform 186"/>
            <p:cNvSpPr>
              <a:spLocks noChangeAspect="1"/>
            </p:cNvSpPr>
            <p:nvPr/>
          </p:nvSpPr>
          <p:spPr bwMode="auto">
            <a:xfrm>
              <a:off x="4152" y="1895"/>
              <a:ext cx="46" cy="22"/>
            </a:xfrm>
            <a:custGeom>
              <a:avLst/>
              <a:gdLst>
                <a:gd name="T0" fmla="*/ 32 w 23"/>
                <a:gd name="T1" fmla="*/ 56 h 11"/>
                <a:gd name="T2" fmla="*/ 16 w 23"/>
                <a:gd name="T3" fmla="*/ 32 h 11"/>
                <a:gd name="T4" fmla="*/ 72 w 23"/>
                <a:gd name="T5" fmla="*/ 8 h 11"/>
                <a:gd name="T6" fmla="*/ 96 w 23"/>
                <a:gd name="T7" fmla="*/ 0 h 11"/>
                <a:gd name="T8" fmla="*/ 168 w 23"/>
                <a:gd name="T9" fmla="*/ 16 h 11"/>
                <a:gd name="T10" fmla="*/ 176 w 23"/>
                <a:gd name="T11" fmla="*/ 32 h 11"/>
                <a:gd name="T12" fmla="*/ 144 w 23"/>
                <a:gd name="T13" fmla="*/ 72 h 11"/>
                <a:gd name="T14" fmla="*/ 128 w 23"/>
                <a:gd name="T15" fmla="*/ 80 h 11"/>
                <a:gd name="T16" fmla="*/ 32 w 23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1"/>
                <a:gd name="T29" fmla="*/ 23 w 2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1">
                  <a:moveTo>
                    <a:pt x="4" y="7"/>
                  </a:moveTo>
                  <a:cubicBezTo>
                    <a:pt x="3" y="7"/>
                    <a:pt x="0" y="6"/>
                    <a:pt x="2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1"/>
                    <a:pt x="16" y="1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33" name="Freeform 187"/>
            <p:cNvSpPr>
              <a:spLocks noChangeAspect="1"/>
            </p:cNvSpPr>
            <p:nvPr/>
          </p:nvSpPr>
          <p:spPr bwMode="auto">
            <a:xfrm>
              <a:off x="4184" y="1893"/>
              <a:ext cx="18" cy="22"/>
            </a:xfrm>
            <a:custGeom>
              <a:avLst/>
              <a:gdLst>
                <a:gd name="T0" fmla="*/ 0 w 9"/>
                <a:gd name="T1" fmla="*/ 80 h 11"/>
                <a:gd name="T2" fmla="*/ 8 w 9"/>
                <a:gd name="T3" fmla="*/ 64 h 11"/>
                <a:gd name="T4" fmla="*/ 48 w 9"/>
                <a:gd name="T5" fmla="*/ 16 h 11"/>
                <a:gd name="T6" fmla="*/ 56 w 9"/>
                <a:gd name="T7" fmla="*/ 8 h 11"/>
                <a:gd name="T8" fmla="*/ 72 w 9"/>
                <a:gd name="T9" fmla="*/ 16 h 11"/>
                <a:gd name="T10" fmla="*/ 64 w 9"/>
                <a:gd name="T11" fmla="*/ 32 h 11"/>
                <a:gd name="T12" fmla="*/ 24 w 9"/>
                <a:gd name="T13" fmla="*/ 80 h 11"/>
                <a:gd name="T14" fmla="*/ 8 w 9"/>
                <a:gd name="T15" fmla="*/ 88 h 11"/>
                <a:gd name="T16" fmla="*/ 0 w 9"/>
                <a:gd name="T17" fmla="*/ 8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0" y="10"/>
                  </a:moveTo>
                  <a:cubicBezTo>
                    <a:pt x="0" y="9"/>
                    <a:pt x="0" y="8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1" y="11"/>
                    <a:pt x="1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34" name="Freeform 188"/>
            <p:cNvSpPr>
              <a:spLocks noChangeAspect="1"/>
            </p:cNvSpPr>
            <p:nvPr/>
          </p:nvSpPr>
          <p:spPr bwMode="auto">
            <a:xfrm>
              <a:off x="4182" y="1911"/>
              <a:ext cx="6" cy="4"/>
            </a:xfrm>
            <a:custGeom>
              <a:avLst/>
              <a:gdLst>
                <a:gd name="T0" fmla="*/ 16 w 3"/>
                <a:gd name="T1" fmla="*/ 16 h 2"/>
                <a:gd name="T2" fmla="*/ 0 w 3"/>
                <a:gd name="T3" fmla="*/ 8 h 2"/>
                <a:gd name="T4" fmla="*/ 0 w 3"/>
                <a:gd name="T5" fmla="*/ 0 h 2"/>
                <a:gd name="T6" fmla="*/ 24 w 3"/>
                <a:gd name="T7" fmla="*/ 8 h 2"/>
                <a:gd name="T8" fmla="*/ 16 w 3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35" name="Freeform 189"/>
            <p:cNvSpPr>
              <a:spLocks noChangeAspect="1"/>
            </p:cNvSpPr>
            <p:nvPr/>
          </p:nvSpPr>
          <p:spPr bwMode="auto">
            <a:xfrm>
              <a:off x="4154" y="1887"/>
              <a:ext cx="46" cy="26"/>
            </a:xfrm>
            <a:custGeom>
              <a:avLst/>
              <a:gdLst>
                <a:gd name="T0" fmla="*/ 16 w 23"/>
                <a:gd name="T1" fmla="*/ 80 h 13"/>
                <a:gd name="T2" fmla="*/ 8 w 23"/>
                <a:gd name="T3" fmla="*/ 64 h 13"/>
                <a:gd name="T4" fmla="*/ 48 w 23"/>
                <a:gd name="T5" fmla="*/ 8 h 13"/>
                <a:gd name="T6" fmla="*/ 80 w 23"/>
                <a:gd name="T7" fmla="*/ 0 h 13"/>
                <a:gd name="T8" fmla="*/ 168 w 23"/>
                <a:gd name="T9" fmla="*/ 24 h 13"/>
                <a:gd name="T10" fmla="*/ 176 w 23"/>
                <a:gd name="T11" fmla="*/ 40 h 13"/>
                <a:gd name="T12" fmla="*/ 136 w 23"/>
                <a:gd name="T13" fmla="*/ 96 h 13"/>
                <a:gd name="T14" fmla="*/ 104 w 23"/>
                <a:gd name="T15" fmla="*/ 96 h 13"/>
                <a:gd name="T16" fmla="*/ 16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2" y="10"/>
                  </a:moveTo>
                  <a:cubicBezTo>
                    <a:pt x="1" y="9"/>
                    <a:pt x="0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3" y="4"/>
                    <a:pt x="22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5" y="13"/>
                    <a:pt x="13" y="12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36" name="Freeform 190"/>
            <p:cNvSpPr>
              <a:spLocks noChangeAspect="1"/>
            </p:cNvSpPr>
            <p:nvPr/>
          </p:nvSpPr>
          <p:spPr bwMode="auto">
            <a:xfrm>
              <a:off x="4166" y="1891"/>
              <a:ext cx="32" cy="20"/>
            </a:xfrm>
            <a:custGeom>
              <a:avLst/>
              <a:gdLst>
                <a:gd name="T0" fmla="*/ 48 w 16"/>
                <a:gd name="T1" fmla="*/ 8 h 10"/>
                <a:gd name="T2" fmla="*/ 8 w 16"/>
                <a:gd name="T3" fmla="*/ 56 h 10"/>
                <a:gd name="T4" fmla="*/ 8 w 16"/>
                <a:gd name="T5" fmla="*/ 64 h 10"/>
                <a:gd name="T6" fmla="*/ 64 w 16"/>
                <a:gd name="T7" fmla="*/ 80 h 10"/>
                <a:gd name="T8" fmla="*/ 80 w 16"/>
                <a:gd name="T9" fmla="*/ 72 h 10"/>
                <a:gd name="T10" fmla="*/ 128 w 16"/>
                <a:gd name="T11" fmla="*/ 24 h 10"/>
                <a:gd name="T12" fmla="*/ 120 w 16"/>
                <a:gd name="T13" fmla="*/ 8 h 10"/>
                <a:gd name="T14" fmla="*/ 72 w 16"/>
                <a:gd name="T15" fmla="*/ 0 h 10"/>
                <a:gd name="T16" fmla="*/ 48 w 16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"/>
                <a:gd name="T29" fmla="*/ 16 w 16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">
                  <a:moveTo>
                    <a:pt x="6" y="1"/>
                  </a:moveTo>
                  <a:cubicBezTo>
                    <a:pt x="6" y="3"/>
                    <a:pt x="7" y="5"/>
                    <a:pt x="1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37" name="Freeform 191"/>
            <p:cNvSpPr>
              <a:spLocks noChangeAspect="1"/>
            </p:cNvSpPr>
            <p:nvPr/>
          </p:nvSpPr>
          <p:spPr bwMode="auto">
            <a:xfrm>
              <a:off x="4154" y="1887"/>
              <a:ext cx="38" cy="24"/>
            </a:xfrm>
            <a:custGeom>
              <a:avLst/>
              <a:gdLst>
                <a:gd name="T0" fmla="*/ 88 w 19"/>
                <a:gd name="T1" fmla="*/ 88 h 12"/>
                <a:gd name="T2" fmla="*/ 24 w 19"/>
                <a:gd name="T3" fmla="*/ 72 h 12"/>
                <a:gd name="T4" fmla="*/ 16 w 19"/>
                <a:gd name="T5" fmla="*/ 56 h 12"/>
                <a:gd name="T6" fmla="*/ 56 w 19"/>
                <a:gd name="T7" fmla="*/ 8 h 12"/>
                <a:gd name="T8" fmla="*/ 80 w 19"/>
                <a:gd name="T9" fmla="*/ 8 h 12"/>
                <a:gd name="T10" fmla="*/ 144 w 19"/>
                <a:gd name="T11" fmla="*/ 24 h 12"/>
                <a:gd name="T12" fmla="*/ 152 w 19"/>
                <a:gd name="T13" fmla="*/ 16 h 12"/>
                <a:gd name="T14" fmla="*/ 80 w 19"/>
                <a:gd name="T15" fmla="*/ 0 h 12"/>
                <a:gd name="T16" fmla="*/ 48 w 19"/>
                <a:gd name="T17" fmla="*/ 8 h 12"/>
                <a:gd name="T18" fmla="*/ 8 w 19"/>
                <a:gd name="T19" fmla="*/ 64 h 12"/>
                <a:gd name="T20" fmla="*/ 16 w 19"/>
                <a:gd name="T21" fmla="*/ 80 h 12"/>
                <a:gd name="T22" fmla="*/ 88 w 19"/>
                <a:gd name="T23" fmla="*/ 96 h 12"/>
                <a:gd name="T24" fmla="*/ 88 w 19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12"/>
                <a:gd name="T41" fmla="*/ 19 w 1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12">
                  <a:moveTo>
                    <a:pt x="11" y="11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11" y="12"/>
                    <a:pt x="11" y="12"/>
                    <a:pt x="11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38" name="Freeform 192"/>
            <p:cNvSpPr>
              <a:spLocks noChangeAspect="1"/>
            </p:cNvSpPr>
            <p:nvPr/>
          </p:nvSpPr>
          <p:spPr bwMode="auto">
            <a:xfrm>
              <a:off x="4220" y="1901"/>
              <a:ext cx="44" cy="22"/>
            </a:xfrm>
            <a:custGeom>
              <a:avLst/>
              <a:gdLst>
                <a:gd name="T0" fmla="*/ 32 w 22"/>
                <a:gd name="T1" fmla="*/ 56 h 11"/>
                <a:gd name="T2" fmla="*/ 8 w 22"/>
                <a:gd name="T3" fmla="*/ 32 h 11"/>
                <a:gd name="T4" fmla="*/ 64 w 22"/>
                <a:gd name="T5" fmla="*/ 8 h 11"/>
                <a:gd name="T6" fmla="*/ 88 w 22"/>
                <a:gd name="T7" fmla="*/ 0 h 11"/>
                <a:gd name="T8" fmla="*/ 168 w 22"/>
                <a:gd name="T9" fmla="*/ 16 h 11"/>
                <a:gd name="T10" fmla="*/ 168 w 22"/>
                <a:gd name="T11" fmla="*/ 32 h 11"/>
                <a:gd name="T12" fmla="*/ 144 w 22"/>
                <a:gd name="T13" fmla="*/ 72 h 11"/>
                <a:gd name="T14" fmla="*/ 128 w 22"/>
                <a:gd name="T15" fmla="*/ 80 h 11"/>
                <a:gd name="T16" fmla="*/ 32 w 22"/>
                <a:gd name="T17" fmla="*/ 56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4" y="7"/>
                  </a:moveTo>
                  <a:cubicBezTo>
                    <a:pt x="2" y="7"/>
                    <a:pt x="0" y="6"/>
                    <a:pt x="1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1"/>
                    <a:pt x="16" y="10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39" name="Freeform 193"/>
            <p:cNvSpPr>
              <a:spLocks noChangeAspect="1"/>
            </p:cNvSpPr>
            <p:nvPr/>
          </p:nvSpPr>
          <p:spPr bwMode="auto">
            <a:xfrm>
              <a:off x="4252" y="1899"/>
              <a:ext cx="18" cy="24"/>
            </a:xfrm>
            <a:custGeom>
              <a:avLst/>
              <a:gdLst>
                <a:gd name="T0" fmla="*/ 0 w 9"/>
                <a:gd name="T1" fmla="*/ 80 h 12"/>
                <a:gd name="T2" fmla="*/ 8 w 9"/>
                <a:gd name="T3" fmla="*/ 64 h 12"/>
                <a:gd name="T4" fmla="*/ 48 w 9"/>
                <a:gd name="T5" fmla="*/ 16 h 12"/>
                <a:gd name="T6" fmla="*/ 56 w 9"/>
                <a:gd name="T7" fmla="*/ 8 h 12"/>
                <a:gd name="T8" fmla="*/ 64 w 9"/>
                <a:gd name="T9" fmla="*/ 16 h 12"/>
                <a:gd name="T10" fmla="*/ 64 w 9"/>
                <a:gd name="T11" fmla="*/ 32 h 12"/>
                <a:gd name="T12" fmla="*/ 16 w 9"/>
                <a:gd name="T13" fmla="*/ 80 h 12"/>
                <a:gd name="T14" fmla="*/ 8 w 9"/>
                <a:gd name="T15" fmla="*/ 88 h 12"/>
                <a:gd name="T16" fmla="*/ 0 w 9"/>
                <a:gd name="T17" fmla="*/ 8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2"/>
                <a:gd name="T29" fmla="*/ 9 w 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2">
                  <a:moveTo>
                    <a:pt x="0" y="10"/>
                  </a:moveTo>
                  <a:cubicBezTo>
                    <a:pt x="0" y="9"/>
                    <a:pt x="0" y="9"/>
                    <a:pt x="1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0"/>
                    <a:pt x="7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1" y="12"/>
                    <a:pt x="1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40" name="Freeform 194"/>
            <p:cNvSpPr>
              <a:spLocks noChangeAspect="1"/>
            </p:cNvSpPr>
            <p:nvPr/>
          </p:nvSpPr>
          <p:spPr bwMode="auto">
            <a:xfrm>
              <a:off x="4250" y="1917"/>
              <a:ext cx="6" cy="4"/>
            </a:xfrm>
            <a:custGeom>
              <a:avLst/>
              <a:gdLst>
                <a:gd name="T0" fmla="*/ 16 w 3"/>
                <a:gd name="T1" fmla="*/ 16 h 2"/>
                <a:gd name="T2" fmla="*/ 0 w 3"/>
                <a:gd name="T3" fmla="*/ 8 h 2"/>
                <a:gd name="T4" fmla="*/ 0 w 3"/>
                <a:gd name="T5" fmla="*/ 0 h 2"/>
                <a:gd name="T6" fmla="*/ 24 w 3"/>
                <a:gd name="T7" fmla="*/ 8 h 2"/>
                <a:gd name="T8" fmla="*/ 16 w 3"/>
                <a:gd name="T9" fmla="*/ 1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41" name="Freeform 195"/>
            <p:cNvSpPr>
              <a:spLocks noChangeAspect="1"/>
            </p:cNvSpPr>
            <p:nvPr/>
          </p:nvSpPr>
          <p:spPr bwMode="auto">
            <a:xfrm>
              <a:off x="4222" y="1893"/>
              <a:ext cx="46" cy="26"/>
            </a:xfrm>
            <a:custGeom>
              <a:avLst/>
              <a:gdLst>
                <a:gd name="T0" fmla="*/ 8 w 23"/>
                <a:gd name="T1" fmla="*/ 80 h 13"/>
                <a:gd name="T2" fmla="*/ 0 w 23"/>
                <a:gd name="T3" fmla="*/ 64 h 13"/>
                <a:gd name="T4" fmla="*/ 48 w 23"/>
                <a:gd name="T5" fmla="*/ 8 h 13"/>
                <a:gd name="T6" fmla="*/ 72 w 23"/>
                <a:gd name="T7" fmla="*/ 0 h 13"/>
                <a:gd name="T8" fmla="*/ 168 w 23"/>
                <a:gd name="T9" fmla="*/ 24 h 13"/>
                <a:gd name="T10" fmla="*/ 176 w 23"/>
                <a:gd name="T11" fmla="*/ 40 h 13"/>
                <a:gd name="T12" fmla="*/ 128 w 23"/>
                <a:gd name="T13" fmla="*/ 96 h 13"/>
                <a:gd name="T14" fmla="*/ 104 w 23"/>
                <a:gd name="T15" fmla="*/ 96 h 13"/>
                <a:gd name="T16" fmla="*/ 8 w 23"/>
                <a:gd name="T17" fmla="*/ 8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3"/>
                <a:gd name="T29" fmla="*/ 23 w 2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3">
                  <a:moveTo>
                    <a:pt x="1" y="10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4"/>
                    <a:pt x="22" y="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4" y="13"/>
                    <a:pt x="13" y="12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42" name="Freeform 196"/>
            <p:cNvSpPr>
              <a:spLocks noChangeAspect="1"/>
            </p:cNvSpPr>
            <p:nvPr/>
          </p:nvSpPr>
          <p:spPr bwMode="auto">
            <a:xfrm>
              <a:off x="4232" y="1897"/>
              <a:ext cx="34" cy="20"/>
            </a:xfrm>
            <a:custGeom>
              <a:avLst/>
              <a:gdLst>
                <a:gd name="T0" fmla="*/ 56 w 17"/>
                <a:gd name="T1" fmla="*/ 8 h 10"/>
                <a:gd name="T2" fmla="*/ 16 w 17"/>
                <a:gd name="T3" fmla="*/ 56 h 10"/>
                <a:gd name="T4" fmla="*/ 8 w 17"/>
                <a:gd name="T5" fmla="*/ 64 h 10"/>
                <a:gd name="T6" fmla="*/ 64 w 17"/>
                <a:gd name="T7" fmla="*/ 80 h 10"/>
                <a:gd name="T8" fmla="*/ 88 w 17"/>
                <a:gd name="T9" fmla="*/ 72 h 10"/>
                <a:gd name="T10" fmla="*/ 128 w 17"/>
                <a:gd name="T11" fmla="*/ 24 h 10"/>
                <a:gd name="T12" fmla="*/ 120 w 17"/>
                <a:gd name="T13" fmla="*/ 8 h 10"/>
                <a:gd name="T14" fmla="*/ 72 w 17"/>
                <a:gd name="T15" fmla="*/ 0 h 10"/>
                <a:gd name="T16" fmla="*/ 56 w 1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0"/>
                <a:gd name="T29" fmla="*/ 17 w 1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0">
                  <a:moveTo>
                    <a:pt x="7" y="1"/>
                  </a:moveTo>
                  <a:cubicBezTo>
                    <a:pt x="7" y="3"/>
                    <a:pt x="7" y="5"/>
                    <a:pt x="2" y="7"/>
                  </a:cubicBezTo>
                  <a:cubicBezTo>
                    <a:pt x="1" y="8"/>
                    <a:pt x="0" y="8"/>
                    <a:pt x="1" y="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2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43" name="Freeform 197"/>
            <p:cNvSpPr>
              <a:spLocks noChangeAspect="1"/>
            </p:cNvSpPr>
            <p:nvPr/>
          </p:nvSpPr>
          <p:spPr bwMode="auto">
            <a:xfrm>
              <a:off x="4222" y="1893"/>
              <a:ext cx="36" cy="24"/>
            </a:xfrm>
            <a:custGeom>
              <a:avLst/>
              <a:gdLst>
                <a:gd name="T0" fmla="*/ 88 w 18"/>
                <a:gd name="T1" fmla="*/ 88 h 12"/>
                <a:gd name="T2" fmla="*/ 16 w 18"/>
                <a:gd name="T3" fmla="*/ 72 h 12"/>
                <a:gd name="T4" fmla="*/ 8 w 18"/>
                <a:gd name="T5" fmla="*/ 64 h 12"/>
                <a:gd name="T6" fmla="*/ 48 w 18"/>
                <a:gd name="T7" fmla="*/ 8 h 12"/>
                <a:gd name="T8" fmla="*/ 80 w 18"/>
                <a:gd name="T9" fmla="*/ 8 h 12"/>
                <a:gd name="T10" fmla="*/ 144 w 18"/>
                <a:gd name="T11" fmla="*/ 24 h 12"/>
                <a:gd name="T12" fmla="*/ 144 w 18"/>
                <a:gd name="T13" fmla="*/ 16 h 12"/>
                <a:gd name="T14" fmla="*/ 72 w 18"/>
                <a:gd name="T15" fmla="*/ 0 h 12"/>
                <a:gd name="T16" fmla="*/ 48 w 18"/>
                <a:gd name="T17" fmla="*/ 8 h 12"/>
                <a:gd name="T18" fmla="*/ 0 w 18"/>
                <a:gd name="T19" fmla="*/ 64 h 12"/>
                <a:gd name="T20" fmla="*/ 16 w 18"/>
                <a:gd name="T21" fmla="*/ 80 h 12"/>
                <a:gd name="T22" fmla="*/ 80 w 18"/>
                <a:gd name="T23" fmla="*/ 96 h 12"/>
                <a:gd name="T24" fmla="*/ 88 w 18"/>
                <a:gd name="T25" fmla="*/ 88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11" y="1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8" y="0"/>
                    <a:pt x="10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2" y="10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44" name="Freeform 198"/>
            <p:cNvSpPr>
              <a:spLocks noChangeAspect="1"/>
            </p:cNvSpPr>
            <p:nvPr/>
          </p:nvSpPr>
          <p:spPr bwMode="auto">
            <a:xfrm>
              <a:off x="4266" y="1931"/>
              <a:ext cx="45" cy="23"/>
            </a:xfrm>
            <a:custGeom>
              <a:avLst/>
              <a:gdLst>
                <a:gd name="T0" fmla="*/ 33 w 22"/>
                <a:gd name="T1" fmla="*/ 75 h 11"/>
                <a:gd name="T2" fmla="*/ 8 w 22"/>
                <a:gd name="T3" fmla="*/ 44 h 11"/>
                <a:gd name="T4" fmla="*/ 68 w 22"/>
                <a:gd name="T5" fmla="*/ 8 h 11"/>
                <a:gd name="T6" fmla="*/ 96 w 22"/>
                <a:gd name="T7" fmla="*/ 8 h 11"/>
                <a:gd name="T8" fmla="*/ 180 w 22"/>
                <a:gd name="T9" fmla="*/ 27 h 11"/>
                <a:gd name="T10" fmla="*/ 180 w 22"/>
                <a:gd name="T11" fmla="*/ 36 h 11"/>
                <a:gd name="T12" fmla="*/ 155 w 22"/>
                <a:gd name="T13" fmla="*/ 92 h 11"/>
                <a:gd name="T14" fmla="*/ 139 w 22"/>
                <a:gd name="T15" fmla="*/ 100 h 11"/>
                <a:gd name="T16" fmla="*/ 33 w 22"/>
                <a:gd name="T17" fmla="*/ 75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1"/>
                <a:gd name="T29" fmla="*/ 22 w 2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1">
                  <a:moveTo>
                    <a:pt x="4" y="8"/>
                  </a:moveTo>
                  <a:cubicBezTo>
                    <a:pt x="2" y="7"/>
                    <a:pt x="0" y="6"/>
                    <a:pt x="1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0"/>
                    <a:pt x="11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6" y="11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45" name="Freeform 199"/>
            <p:cNvSpPr>
              <a:spLocks noChangeAspect="1"/>
            </p:cNvSpPr>
            <p:nvPr/>
          </p:nvSpPr>
          <p:spPr bwMode="auto">
            <a:xfrm>
              <a:off x="4297" y="1931"/>
              <a:ext cx="20" cy="23"/>
            </a:xfrm>
            <a:custGeom>
              <a:avLst/>
              <a:gdLst>
                <a:gd name="T0" fmla="*/ 8 w 10"/>
                <a:gd name="T1" fmla="*/ 84 h 11"/>
                <a:gd name="T2" fmla="*/ 16 w 10"/>
                <a:gd name="T3" fmla="*/ 65 h 11"/>
                <a:gd name="T4" fmla="*/ 56 w 10"/>
                <a:gd name="T5" fmla="*/ 8 h 11"/>
                <a:gd name="T6" fmla="*/ 64 w 10"/>
                <a:gd name="T7" fmla="*/ 0 h 11"/>
                <a:gd name="T8" fmla="*/ 72 w 10"/>
                <a:gd name="T9" fmla="*/ 17 h 11"/>
                <a:gd name="T10" fmla="*/ 72 w 10"/>
                <a:gd name="T11" fmla="*/ 27 h 11"/>
                <a:gd name="T12" fmla="*/ 24 w 10"/>
                <a:gd name="T13" fmla="*/ 92 h 11"/>
                <a:gd name="T14" fmla="*/ 16 w 10"/>
                <a:gd name="T15" fmla="*/ 100 h 11"/>
                <a:gd name="T16" fmla="*/ 8 w 10"/>
                <a:gd name="T17" fmla="*/ 84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1" y="9"/>
                  </a:moveTo>
                  <a:cubicBezTo>
                    <a:pt x="0" y="9"/>
                    <a:pt x="1" y="8"/>
                    <a:pt x="2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9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46" name="Freeform 200"/>
            <p:cNvSpPr>
              <a:spLocks noChangeAspect="1"/>
            </p:cNvSpPr>
            <p:nvPr/>
          </p:nvSpPr>
          <p:spPr bwMode="auto">
            <a:xfrm>
              <a:off x="4295" y="1948"/>
              <a:ext cx="8" cy="6"/>
            </a:xfrm>
            <a:custGeom>
              <a:avLst/>
              <a:gdLst>
                <a:gd name="T0" fmla="*/ 24 w 4"/>
                <a:gd name="T1" fmla="*/ 24 h 3"/>
                <a:gd name="T2" fmla="*/ 8 w 4"/>
                <a:gd name="T3" fmla="*/ 16 h 3"/>
                <a:gd name="T4" fmla="*/ 8 w 4"/>
                <a:gd name="T5" fmla="*/ 8 h 3"/>
                <a:gd name="T6" fmla="*/ 24 w 4"/>
                <a:gd name="T7" fmla="*/ 16 h 3"/>
                <a:gd name="T8" fmla="*/ 24 w 4"/>
                <a:gd name="T9" fmla="*/ 2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3"/>
                  </a:moveTo>
                  <a:cubicBezTo>
                    <a:pt x="2" y="3"/>
                    <a:pt x="1" y="3"/>
                    <a:pt x="1" y="2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4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47" name="Freeform 201"/>
            <p:cNvSpPr>
              <a:spLocks noChangeAspect="1"/>
            </p:cNvSpPr>
            <p:nvPr/>
          </p:nvSpPr>
          <p:spPr bwMode="auto">
            <a:xfrm>
              <a:off x="4268" y="1925"/>
              <a:ext cx="47" cy="25"/>
            </a:xfrm>
            <a:custGeom>
              <a:avLst/>
              <a:gdLst>
                <a:gd name="T0" fmla="*/ 8 w 23"/>
                <a:gd name="T1" fmla="*/ 83 h 12"/>
                <a:gd name="T2" fmla="*/ 0 w 23"/>
                <a:gd name="T3" fmla="*/ 65 h 12"/>
                <a:gd name="T4" fmla="*/ 51 w 23"/>
                <a:gd name="T5" fmla="*/ 8 h 12"/>
                <a:gd name="T6" fmla="*/ 76 w 23"/>
                <a:gd name="T7" fmla="*/ 0 h 12"/>
                <a:gd name="T8" fmla="*/ 180 w 23"/>
                <a:gd name="T9" fmla="*/ 27 h 12"/>
                <a:gd name="T10" fmla="*/ 188 w 23"/>
                <a:gd name="T11" fmla="*/ 44 h 12"/>
                <a:gd name="T12" fmla="*/ 137 w 23"/>
                <a:gd name="T13" fmla="*/ 100 h 12"/>
                <a:gd name="T14" fmla="*/ 112 w 23"/>
                <a:gd name="T15" fmla="*/ 108 h 12"/>
                <a:gd name="T16" fmla="*/ 8 w 23"/>
                <a:gd name="T17" fmla="*/ 83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2"/>
                <a:gd name="T29" fmla="*/ 23 w 2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2">
                  <a:moveTo>
                    <a:pt x="1" y="9"/>
                  </a:moveTo>
                  <a:cubicBezTo>
                    <a:pt x="0" y="9"/>
                    <a:pt x="0" y="8"/>
                    <a:pt x="0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4"/>
                    <a:pt x="22" y="5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4" y="12"/>
                    <a:pt x="13" y="12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48" name="Freeform 202"/>
            <p:cNvSpPr>
              <a:spLocks noChangeAspect="1"/>
            </p:cNvSpPr>
            <p:nvPr/>
          </p:nvSpPr>
          <p:spPr bwMode="auto">
            <a:xfrm>
              <a:off x="4279" y="1927"/>
              <a:ext cx="34" cy="23"/>
            </a:xfrm>
            <a:custGeom>
              <a:avLst/>
              <a:gdLst>
                <a:gd name="T0" fmla="*/ 56 w 17"/>
                <a:gd name="T1" fmla="*/ 17 h 11"/>
                <a:gd name="T2" fmla="*/ 16 w 17"/>
                <a:gd name="T3" fmla="*/ 75 h 11"/>
                <a:gd name="T4" fmla="*/ 8 w 17"/>
                <a:gd name="T5" fmla="*/ 84 h 11"/>
                <a:gd name="T6" fmla="*/ 64 w 17"/>
                <a:gd name="T7" fmla="*/ 100 h 11"/>
                <a:gd name="T8" fmla="*/ 88 w 17"/>
                <a:gd name="T9" fmla="*/ 92 h 11"/>
                <a:gd name="T10" fmla="*/ 128 w 17"/>
                <a:gd name="T11" fmla="*/ 27 h 11"/>
                <a:gd name="T12" fmla="*/ 120 w 17"/>
                <a:gd name="T13" fmla="*/ 17 h 11"/>
                <a:gd name="T14" fmla="*/ 72 w 17"/>
                <a:gd name="T15" fmla="*/ 0 h 11"/>
                <a:gd name="T16" fmla="*/ 56 w 17"/>
                <a:gd name="T17" fmla="*/ 1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1"/>
                <a:gd name="T29" fmla="*/ 17 w 17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1">
                  <a:moveTo>
                    <a:pt x="7" y="2"/>
                  </a:moveTo>
                  <a:cubicBezTo>
                    <a:pt x="7" y="4"/>
                    <a:pt x="7" y="5"/>
                    <a:pt x="2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10"/>
                    <a:pt x="11" y="1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5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7" y="2"/>
                  </a:cubicBez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49" name="Freeform 203"/>
            <p:cNvSpPr>
              <a:spLocks noChangeAspect="1"/>
            </p:cNvSpPr>
            <p:nvPr/>
          </p:nvSpPr>
          <p:spPr bwMode="auto">
            <a:xfrm>
              <a:off x="4268" y="1925"/>
              <a:ext cx="37" cy="23"/>
            </a:xfrm>
            <a:custGeom>
              <a:avLst/>
              <a:gdLst>
                <a:gd name="T0" fmla="*/ 97 w 18"/>
                <a:gd name="T1" fmla="*/ 100 h 11"/>
                <a:gd name="T2" fmla="*/ 16 w 18"/>
                <a:gd name="T3" fmla="*/ 84 h 11"/>
                <a:gd name="T4" fmla="*/ 8 w 18"/>
                <a:gd name="T5" fmla="*/ 65 h 11"/>
                <a:gd name="T6" fmla="*/ 51 w 18"/>
                <a:gd name="T7" fmla="*/ 8 h 11"/>
                <a:gd name="T8" fmla="*/ 88 w 18"/>
                <a:gd name="T9" fmla="*/ 0 h 11"/>
                <a:gd name="T10" fmla="*/ 156 w 18"/>
                <a:gd name="T11" fmla="*/ 17 h 11"/>
                <a:gd name="T12" fmla="*/ 156 w 18"/>
                <a:gd name="T13" fmla="*/ 17 h 11"/>
                <a:gd name="T14" fmla="*/ 80 w 18"/>
                <a:gd name="T15" fmla="*/ 0 h 11"/>
                <a:gd name="T16" fmla="*/ 51 w 18"/>
                <a:gd name="T17" fmla="*/ 8 h 11"/>
                <a:gd name="T18" fmla="*/ 0 w 18"/>
                <a:gd name="T19" fmla="*/ 65 h 11"/>
                <a:gd name="T20" fmla="*/ 8 w 18"/>
                <a:gd name="T21" fmla="*/ 84 h 11"/>
                <a:gd name="T22" fmla="*/ 88 w 18"/>
                <a:gd name="T23" fmla="*/ 100 h 11"/>
                <a:gd name="T24" fmla="*/ 97 w 18"/>
                <a:gd name="T25" fmla="*/ 100 h 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1"/>
                <a:gd name="T41" fmla="*/ 18 w 18"/>
                <a:gd name="T42" fmla="*/ 11 h 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1">
                  <a:moveTo>
                    <a:pt x="11" y="11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50" name="Freeform 204"/>
            <p:cNvSpPr>
              <a:spLocks noChangeAspect="1"/>
            </p:cNvSpPr>
            <p:nvPr/>
          </p:nvSpPr>
          <p:spPr bwMode="auto">
            <a:xfrm>
              <a:off x="4101" y="1661"/>
              <a:ext cx="89" cy="63"/>
            </a:xfrm>
            <a:custGeom>
              <a:avLst/>
              <a:gdLst>
                <a:gd name="T0" fmla="*/ 356 w 44"/>
                <a:gd name="T1" fmla="*/ 0 h 31"/>
                <a:gd name="T2" fmla="*/ 364 w 44"/>
                <a:gd name="T3" fmla="*/ 124 h 31"/>
                <a:gd name="T4" fmla="*/ 99 w 44"/>
                <a:gd name="T5" fmla="*/ 236 h 31"/>
                <a:gd name="T6" fmla="*/ 0 w 44"/>
                <a:gd name="T7" fmla="*/ 108 h 31"/>
                <a:gd name="T8" fmla="*/ 356 w 4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3" y="0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30" y="31"/>
                    <a:pt x="12" y="28"/>
                  </a:cubicBezTo>
                  <a:cubicBezTo>
                    <a:pt x="7" y="25"/>
                    <a:pt x="1" y="19"/>
                    <a:pt x="0" y="1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51" name="Freeform 205"/>
            <p:cNvSpPr>
              <a:spLocks noChangeAspect="1"/>
            </p:cNvSpPr>
            <p:nvPr/>
          </p:nvSpPr>
          <p:spPr bwMode="auto">
            <a:xfrm>
              <a:off x="3894" y="1639"/>
              <a:ext cx="294" cy="254"/>
            </a:xfrm>
            <a:custGeom>
              <a:avLst/>
              <a:gdLst>
                <a:gd name="T0" fmla="*/ 1184 w 146"/>
                <a:gd name="T1" fmla="*/ 0 h 126"/>
                <a:gd name="T2" fmla="*/ 1192 w 146"/>
                <a:gd name="T3" fmla="*/ 89 h 126"/>
                <a:gd name="T4" fmla="*/ 900 w 146"/>
                <a:gd name="T5" fmla="*/ 252 h 126"/>
                <a:gd name="T6" fmla="*/ 475 w 146"/>
                <a:gd name="T7" fmla="*/ 720 h 126"/>
                <a:gd name="T8" fmla="*/ 268 w 146"/>
                <a:gd name="T9" fmla="*/ 1032 h 126"/>
                <a:gd name="T10" fmla="*/ 16 w 146"/>
                <a:gd name="T11" fmla="*/ 943 h 126"/>
                <a:gd name="T12" fmla="*/ 0 w 146"/>
                <a:gd name="T13" fmla="*/ 903 h 126"/>
                <a:gd name="T14" fmla="*/ 377 w 146"/>
                <a:gd name="T15" fmla="*/ 613 h 126"/>
                <a:gd name="T16" fmla="*/ 916 w 146"/>
                <a:gd name="T17" fmla="*/ 65 h 126"/>
                <a:gd name="T18" fmla="*/ 1184 w 146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26"/>
                <a:gd name="T32" fmla="*/ 146 w 146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26">
                  <a:moveTo>
                    <a:pt x="145" y="0"/>
                  </a:moveTo>
                  <a:cubicBezTo>
                    <a:pt x="146" y="11"/>
                    <a:pt x="146" y="11"/>
                    <a:pt x="146" y="11"/>
                  </a:cubicBezTo>
                  <a:cubicBezTo>
                    <a:pt x="146" y="11"/>
                    <a:pt x="145" y="23"/>
                    <a:pt x="110" y="31"/>
                  </a:cubicBezTo>
                  <a:cubicBezTo>
                    <a:pt x="98" y="38"/>
                    <a:pt x="71" y="73"/>
                    <a:pt x="58" y="88"/>
                  </a:cubicBezTo>
                  <a:cubicBezTo>
                    <a:pt x="49" y="102"/>
                    <a:pt x="33" y="126"/>
                    <a:pt x="33" y="126"/>
                  </a:cubicBezTo>
                  <a:cubicBezTo>
                    <a:pt x="2" y="115"/>
                    <a:pt x="2" y="115"/>
                    <a:pt x="2" y="11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112" y="8"/>
                    <a:pt x="112" y="8"/>
                    <a:pt x="112" y="8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52" name="Freeform 206"/>
            <p:cNvSpPr>
              <a:spLocks noChangeAspect="1"/>
            </p:cNvSpPr>
            <p:nvPr/>
          </p:nvSpPr>
          <p:spPr bwMode="auto">
            <a:xfrm>
              <a:off x="3892" y="1609"/>
              <a:ext cx="294" cy="276"/>
            </a:xfrm>
            <a:custGeom>
              <a:avLst/>
              <a:gdLst>
                <a:gd name="T0" fmla="*/ 1192 w 146"/>
                <a:gd name="T1" fmla="*/ 121 h 137"/>
                <a:gd name="T2" fmla="*/ 832 w 146"/>
                <a:gd name="T3" fmla="*/ 0 h 137"/>
                <a:gd name="T4" fmla="*/ 0 w 146"/>
                <a:gd name="T5" fmla="*/ 1031 h 137"/>
                <a:gd name="T6" fmla="*/ 252 w 146"/>
                <a:gd name="T7" fmla="*/ 1120 h 137"/>
                <a:gd name="T8" fmla="*/ 888 w 146"/>
                <a:gd name="T9" fmla="*/ 320 h 137"/>
                <a:gd name="T10" fmla="*/ 1192 w 146"/>
                <a:gd name="T11" fmla="*/ 121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6"/>
                <a:gd name="T19" fmla="*/ 0 h 137"/>
                <a:gd name="T20" fmla="*/ 146 w 146"/>
                <a:gd name="T21" fmla="*/ 137 h 1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6" h="137">
                  <a:moveTo>
                    <a:pt x="146" y="15"/>
                  </a:moveTo>
                  <a:cubicBezTo>
                    <a:pt x="146" y="15"/>
                    <a:pt x="113" y="3"/>
                    <a:pt x="102" y="0"/>
                  </a:cubicBezTo>
                  <a:cubicBezTo>
                    <a:pt x="80" y="2"/>
                    <a:pt x="26" y="60"/>
                    <a:pt x="0" y="126"/>
                  </a:cubicBezTo>
                  <a:cubicBezTo>
                    <a:pt x="22" y="135"/>
                    <a:pt x="31" y="137"/>
                    <a:pt x="31" y="137"/>
                  </a:cubicBezTo>
                  <a:cubicBezTo>
                    <a:pt x="31" y="137"/>
                    <a:pt x="63" y="76"/>
                    <a:pt x="109" y="39"/>
                  </a:cubicBezTo>
                  <a:cubicBezTo>
                    <a:pt x="122" y="34"/>
                    <a:pt x="132" y="33"/>
                    <a:pt x="146" y="15"/>
                  </a:cubicBezTo>
                  <a:close/>
                </a:path>
              </a:pathLst>
            </a:custGeom>
            <a:solidFill>
              <a:srgbClr val="5B76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53" name="Freeform 207"/>
            <p:cNvSpPr>
              <a:spLocks noChangeAspect="1"/>
            </p:cNvSpPr>
            <p:nvPr/>
          </p:nvSpPr>
          <p:spPr bwMode="auto">
            <a:xfrm>
              <a:off x="3948" y="1637"/>
              <a:ext cx="238" cy="248"/>
            </a:xfrm>
            <a:custGeom>
              <a:avLst/>
              <a:gdLst>
                <a:gd name="T0" fmla="*/ 952 w 118"/>
                <a:gd name="T1" fmla="*/ 0 h 123"/>
                <a:gd name="T2" fmla="*/ 647 w 118"/>
                <a:gd name="T3" fmla="*/ 196 h 123"/>
                <a:gd name="T4" fmla="*/ 8 w 118"/>
                <a:gd name="T5" fmla="*/ 1000 h 123"/>
                <a:gd name="T6" fmla="*/ 0 w 118"/>
                <a:gd name="T7" fmla="*/ 1000 h 123"/>
                <a:gd name="T8" fmla="*/ 24 w 118"/>
                <a:gd name="T9" fmla="*/ 1008 h 123"/>
                <a:gd name="T10" fmla="*/ 664 w 118"/>
                <a:gd name="T11" fmla="*/ 204 h 123"/>
                <a:gd name="T12" fmla="*/ 968 w 118"/>
                <a:gd name="T13" fmla="*/ 8 h 123"/>
                <a:gd name="T14" fmla="*/ 952 w 118"/>
                <a:gd name="T15" fmla="*/ 0 h 1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123"/>
                <a:gd name="T26" fmla="*/ 118 w 118"/>
                <a:gd name="T27" fmla="*/ 123 h 1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123">
                  <a:moveTo>
                    <a:pt x="116" y="0"/>
                  </a:moveTo>
                  <a:cubicBezTo>
                    <a:pt x="103" y="18"/>
                    <a:pt x="92" y="19"/>
                    <a:pt x="79" y="24"/>
                  </a:cubicBezTo>
                  <a:cubicBezTo>
                    <a:pt x="33" y="61"/>
                    <a:pt x="1" y="122"/>
                    <a:pt x="1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" y="123"/>
                    <a:pt x="3" y="123"/>
                    <a:pt x="3" y="123"/>
                  </a:cubicBezTo>
                  <a:cubicBezTo>
                    <a:pt x="3" y="123"/>
                    <a:pt x="35" y="62"/>
                    <a:pt x="81" y="25"/>
                  </a:cubicBezTo>
                  <a:cubicBezTo>
                    <a:pt x="94" y="20"/>
                    <a:pt x="104" y="19"/>
                    <a:pt x="118" y="1"/>
                  </a:cubicBezTo>
                  <a:cubicBezTo>
                    <a:pt x="118" y="1"/>
                    <a:pt x="118" y="1"/>
                    <a:pt x="116" y="0"/>
                  </a:cubicBez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54" name="Freeform 208"/>
            <p:cNvSpPr>
              <a:spLocks noChangeAspect="1"/>
            </p:cNvSpPr>
            <p:nvPr/>
          </p:nvSpPr>
          <p:spPr bwMode="auto">
            <a:xfrm>
              <a:off x="4113" y="1758"/>
              <a:ext cx="87" cy="32"/>
            </a:xfrm>
            <a:custGeom>
              <a:avLst/>
              <a:gdLst>
                <a:gd name="T0" fmla="*/ 85 w 87"/>
                <a:gd name="T1" fmla="*/ 32 h 32"/>
                <a:gd name="T2" fmla="*/ 0 w 87"/>
                <a:gd name="T3" fmla="*/ 2 h 32"/>
                <a:gd name="T4" fmla="*/ 0 w 87"/>
                <a:gd name="T5" fmla="*/ 0 h 32"/>
                <a:gd name="T6" fmla="*/ 87 w 87"/>
                <a:gd name="T7" fmla="*/ 30 h 32"/>
                <a:gd name="T8" fmla="*/ 85 w 87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2"/>
                <a:gd name="T17" fmla="*/ 87 w 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2">
                  <a:moveTo>
                    <a:pt x="85" y="3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7" y="30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55" name="Freeform 209"/>
            <p:cNvSpPr>
              <a:spLocks noChangeAspect="1"/>
            </p:cNvSpPr>
            <p:nvPr/>
          </p:nvSpPr>
          <p:spPr bwMode="auto">
            <a:xfrm>
              <a:off x="4111" y="1760"/>
              <a:ext cx="87" cy="32"/>
            </a:xfrm>
            <a:custGeom>
              <a:avLst/>
              <a:gdLst>
                <a:gd name="T0" fmla="*/ 87 w 87"/>
                <a:gd name="T1" fmla="*/ 32 h 32"/>
                <a:gd name="T2" fmla="*/ 0 w 87"/>
                <a:gd name="T3" fmla="*/ 2 h 32"/>
                <a:gd name="T4" fmla="*/ 2 w 87"/>
                <a:gd name="T5" fmla="*/ 0 h 32"/>
                <a:gd name="T6" fmla="*/ 87 w 87"/>
                <a:gd name="T7" fmla="*/ 30 h 32"/>
                <a:gd name="T8" fmla="*/ 87 w 87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2"/>
                <a:gd name="T17" fmla="*/ 87 w 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2">
                  <a:moveTo>
                    <a:pt x="87" y="3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7" y="30"/>
                  </a:lnTo>
                  <a:lnTo>
                    <a:pt x="87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56" name="Freeform 210"/>
            <p:cNvSpPr>
              <a:spLocks noChangeAspect="1"/>
            </p:cNvSpPr>
            <p:nvPr/>
          </p:nvSpPr>
          <p:spPr bwMode="auto">
            <a:xfrm>
              <a:off x="4103" y="1768"/>
              <a:ext cx="87" cy="32"/>
            </a:xfrm>
            <a:custGeom>
              <a:avLst/>
              <a:gdLst>
                <a:gd name="T0" fmla="*/ 85 w 87"/>
                <a:gd name="T1" fmla="*/ 32 h 32"/>
                <a:gd name="T2" fmla="*/ 0 w 87"/>
                <a:gd name="T3" fmla="*/ 2 h 32"/>
                <a:gd name="T4" fmla="*/ 2 w 87"/>
                <a:gd name="T5" fmla="*/ 0 h 32"/>
                <a:gd name="T6" fmla="*/ 87 w 87"/>
                <a:gd name="T7" fmla="*/ 30 h 32"/>
                <a:gd name="T8" fmla="*/ 85 w 87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2"/>
                <a:gd name="T17" fmla="*/ 87 w 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2">
                  <a:moveTo>
                    <a:pt x="85" y="3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7" y="30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57" name="Freeform 211"/>
            <p:cNvSpPr>
              <a:spLocks noChangeAspect="1"/>
            </p:cNvSpPr>
            <p:nvPr/>
          </p:nvSpPr>
          <p:spPr bwMode="auto">
            <a:xfrm>
              <a:off x="4103" y="1770"/>
              <a:ext cx="85" cy="34"/>
            </a:xfrm>
            <a:custGeom>
              <a:avLst/>
              <a:gdLst>
                <a:gd name="T0" fmla="*/ 85 w 85"/>
                <a:gd name="T1" fmla="*/ 34 h 34"/>
                <a:gd name="T2" fmla="*/ 0 w 85"/>
                <a:gd name="T3" fmla="*/ 4 h 34"/>
                <a:gd name="T4" fmla="*/ 0 w 85"/>
                <a:gd name="T5" fmla="*/ 0 h 34"/>
                <a:gd name="T6" fmla="*/ 85 w 85"/>
                <a:gd name="T7" fmla="*/ 30 h 34"/>
                <a:gd name="T8" fmla="*/ 85 w 85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4"/>
                <a:gd name="T17" fmla="*/ 85 w 85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4">
                  <a:moveTo>
                    <a:pt x="85" y="3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5" y="30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58" name="Freeform 212"/>
            <p:cNvSpPr>
              <a:spLocks noChangeAspect="1"/>
            </p:cNvSpPr>
            <p:nvPr/>
          </p:nvSpPr>
          <p:spPr bwMode="auto">
            <a:xfrm>
              <a:off x="4095" y="1778"/>
              <a:ext cx="87" cy="33"/>
            </a:xfrm>
            <a:custGeom>
              <a:avLst/>
              <a:gdLst>
                <a:gd name="T0" fmla="*/ 85 w 87"/>
                <a:gd name="T1" fmla="*/ 33 h 33"/>
                <a:gd name="T2" fmla="*/ 0 w 87"/>
                <a:gd name="T3" fmla="*/ 4 h 33"/>
                <a:gd name="T4" fmla="*/ 0 w 87"/>
                <a:gd name="T5" fmla="*/ 0 h 33"/>
                <a:gd name="T6" fmla="*/ 87 w 87"/>
                <a:gd name="T7" fmla="*/ 30 h 33"/>
                <a:gd name="T8" fmla="*/ 85 w 87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3"/>
                <a:gd name="T17" fmla="*/ 87 w 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3">
                  <a:moveTo>
                    <a:pt x="85" y="3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7" y="30"/>
                  </a:lnTo>
                  <a:lnTo>
                    <a:pt x="85" y="33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59" name="Freeform 213"/>
            <p:cNvSpPr>
              <a:spLocks noChangeAspect="1"/>
            </p:cNvSpPr>
            <p:nvPr/>
          </p:nvSpPr>
          <p:spPr bwMode="auto">
            <a:xfrm>
              <a:off x="4093" y="1782"/>
              <a:ext cx="87" cy="33"/>
            </a:xfrm>
            <a:custGeom>
              <a:avLst/>
              <a:gdLst>
                <a:gd name="T0" fmla="*/ 87 w 87"/>
                <a:gd name="T1" fmla="*/ 33 h 33"/>
                <a:gd name="T2" fmla="*/ 0 w 87"/>
                <a:gd name="T3" fmla="*/ 2 h 33"/>
                <a:gd name="T4" fmla="*/ 2 w 87"/>
                <a:gd name="T5" fmla="*/ 0 h 33"/>
                <a:gd name="T6" fmla="*/ 87 w 87"/>
                <a:gd name="T7" fmla="*/ 29 h 33"/>
                <a:gd name="T8" fmla="*/ 87 w 87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3"/>
                <a:gd name="T17" fmla="*/ 87 w 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3">
                  <a:moveTo>
                    <a:pt x="87" y="3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7" y="29"/>
                  </a:lnTo>
                  <a:lnTo>
                    <a:pt x="87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0" name="Freeform 214"/>
            <p:cNvSpPr>
              <a:spLocks noChangeAspect="1"/>
            </p:cNvSpPr>
            <p:nvPr/>
          </p:nvSpPr>
          <p:spPr bwMode="auto">
            <a:xfrm>
              <a:off x="4085" y="1788"/>
              <a:ext cx="87" cy="35"/>
            </a:xfrm>
            <a:custGeom>
              <a:avLst/>
              <a:gdLst>
                <a:gd name="T0" fmla="*/ 87 w 87"/>
                <a:gd name="T1" fmla="*/ 35 h 35"/>
                <a:gd name="T2" fmla="*/ 0 w 87"/>
                <a:gd name="T3" fmla="*/ 4 h 35"/>
                <a:gd name="T4" fmla="*/ 2 w 87"/>
                <a:gd name="T5" fmla="*/ 0 h 35"/>
                <a:gd name="T6" fmla="*/ 87 w 87"/>
                <a:gd name="T7" fmla="*/ 31 h 35"/>
                <a:gd name="T8" fmla="*/ 87 w 8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5"/>
                <a:gd name="T17" fmla="*/ 87 w 8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5">
                  <a:moveTo>
                    <a:pt x="87" y="35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87" y="31"/>
                  </a:lnTo>
                  <a:lnTo>
                    <a:pt x="87" y="35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1" name="Freeform 215"/>
            <p:cNvSpPr>
              <a:spLocks noChangeAspect="1"/>
            </p:cNvSpPr>
            <p:nvPr/>
          </p:nvSpPr>
          <p:spPr bwMode="auto">
            <a:xfrm>
              <a:off x="4085" y="1792"/>
              <a:ext cx="87" cy="33"/>
            </a:xfrm>
            <a:custGeom>
              <a:avLst/>
              <a:gdLst>
                <a:gd name="T0" fmla="*/ 85 w 87"/>
                <a:gd name="T1" fmla="*/ 33 h 33"/>
                <a:gd name="T2" fmla="*/ 0 w 87"/>
                <a:gd name="T3" fmla="*/ 2 h 33"/>
                <a:gd name="T4" fmla="*/ 0 w 87"/>
                <a:gd name="T5" fmla="*/ 0 h 33"/>
                <a:gd name="T6" fmla="*/ 87 w 87"/>
                <a:gd name="T7" fmla="*/ 31 h 33"/>
                <a:gd name="T8" fmla="*/ 85 w 87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3"/>
                <a:gd name="T17" fmla="*/ 87 w 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3">
                  <a:moveTo>
                    <a:pt x="85" y="3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7" y="31"/>
                  </a:lnTo>
                  <a:lnTo>
                    <a:pt x="85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2" name="Freeform 216"/>
            <p:cNvSpPr>
              <a:spLocks noChangeAspect="1"/>
            </p:cNvSpPr>
            <p:nvPr/>
          </p:nvSpPr>
          <p:spPr bwMode="auto">
            <a:xfrm>
              <a:off x="4077" y="1798"/>
              <a:ext cx="87" cy="35"/>
            </a:xfrm>
            <a:custGeom>
              <a:avLst/>
              <a:gdLst>
                <a:gd name="T0" fmla="*/ 85 w 87"/>
                <a:gd name="T1" fmla="*/ 35 h 35"/>
                <a:gd name="T2" fmla="*/ 0 w 87"/>
                <a:gd name="T3" fmla="*/ 4 h 35"/>
                <a:gd name="T4" fmla="*/ 0 w 87"/>
                <a:gd name="T5" fmla="*/ 0 h 35"/>
                <a:gd name="T6" fmla="*/ 87 w 87"/>
                <a:gd name="T7" fmla="*/ 31 h 35"/>
                <a:gd name="T8" fmla="*/ 85 w 8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5"/>
                <a:gd name="T17" fmla="*/ 87 w 8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5">
                  <a:moveTo>
                    <a:pt x="85" y="35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7" y="31"/>
                  </a:lnTo>
                  <a:lnTo>
                    <a:pt x="85" y="35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3" name="Freeform 217"/>
            <p:cNvSpPr>
              <a:spLocks noChangeAspect="1"/>
            </p:cNvSpPr>
            <p:nvPr/>
          </p:nvSpPr>
          <p:spPr bwMode="auto">
            <a:xfrm>
              <a:off x="4075" y="1802"/>
              <a:ext cx="87" cy="33"/>
            </a:xfrm>
            <a:custGeom>
              <a:avLst/>
              <a:gdLst>
                <a:gd name="T0" fmla="*/ 87 w 87"/>
                <a:gd name="T1" fmla="*/ 33 h 33"/>
                <a:gd name="T2" fmla="*/ 0 w 87"/>
                <a:gd name="T3" fmla="*/ 2 h 33"/>
                <a:gd name="T4" fmla="*/ 2 w 87"/>
                <a:gd name="T5" fmla="*/ 0 h 33"/>
                <a:gd name="T6" fmla="*/ 87 w 87"/>
                <a:gd name="T7" fmla="*/ 31 h 33"/>
                <a:gd name="T8" fmla="*/ 87 w 87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3"/>
                <a:gd name="T17" fmla="*/ 87 w 87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3">
                  <a:moveTo>
                    <a:pt x="87" y="3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7" y="31"/>
                  </a:lnTo>
                  <a:lnTo>
                    <a:pt x="87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4" name="Freeform 218"/>
            <p:cNvSpPr>
              <a:spLocks noChangeAspect="1"/>
            </p:cNvSpPr>
            <p:nvPr/>
          </p:nvSpPr>
          <p:spPr bwMode="auto">
            <a:xfrm>
              <a:off x="4069" y="1811"/>
              <a:ext cx="85" cy="32"/>
            </a:xfrm>
            <a:custGeom>
              <a:avLst/>
              <a:gdLst>
                <a:gd name="T0" fmla="*/ 85 w 85"/>
                <a:gd name="T1" fmla="*/ 32 h 32"/>
                <a:gd name="T2" fmla="*/ 0 w 85"/>
                <a:gd name="T3" fmla="*/ 2 h 32"/>
                <a:gd name="T4" fmla="*/ 0 w 85"/>
                <a:gd name="T5" fmla="*/ 0 h 32"/>
                <a:gd name="T6" fmla="*/ 85 w 85"/>
                <a:gd name="T7" fmla="*/ 30 h 32"/>
                <a:gd name="T8" fmla="*/ 85 w 85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32"/>
                <a:gd name="T17" fmla="*/ 85 w 8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32">
                  <a:moveTo>
                    <a:pt x="85" y="3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5" y="30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5" name="Freeform 219"/>
            <p:cNvSpPr>
              <a:spLocks noChangeAspect="1"/>
            </p:cNvSpPr>
            <p:nvPr/>
          </p:nvSpPr>
          <p:spPr bwMode="auto">
            <a:xfrm>
              <a:off x="4067" y="1813"/>
              <a:ext cx="87" cy="32"/>
            </a:xfrm>
            <a:custGeom>
              <a:avLst/>
              <a:gdLst>
                <a:gd name="T0" fmla="*/ 85 w 87"/>
                <a:gd name="T1" fmla="*/ 32 h 32"/>
                <a:gd name="T2" fmla="*/ 0 w 87"/>
                <a:gd name="T3" fmla="*/ 4 h 32"/>
                <a:gd name="T4" fmla="*/ 2 w 87"/>
                <a:gd name="T5" fmla="*/ 0 h 32"/>
                <a:gd name="T6" fmla="*/ 87 w 87"/>
                <a:gd name="T7" fmla="*/ 30 h 32"/>
                <a:gd name="T8" fmla="*/ 85 w 87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2"/>
                <a:gd name="T17" fmla="*/ 87 w 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2">
                  <a:moveTo>
                    <a:pt x="85" y="3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87" y="30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6" name="Freeform 220"/>
            <p:cNvSpPr>
              <a:spLocks noChangeAspect="1"/>
            </p:cNvSpPr>
            <p:nvPr/>
          </p:nvSpPr>
          <p:spPr bwMode="auto">
            <a:xfrm>
              <a:off x="4059" y="1821"/>
              <a:ext cx="86" cy="32"/>
            </a:xfrm>
            <a:custGeom>
              <a:avLst/>
              <a:gdLst>
                <a:gd name="T0" fmla="*/ 84 w 86"/>
                <a:gd name="T1" fmla="*/ 32 h 32"/>
                <a:gd name="T2" fmla="*/ 0 w 86"/>
                <a:gd name="T3" fmla="*/ 2 h 32"/>
                <a:gd name="T4" fmla="*/ 0 w 86"/>
                <a:gd name="T5" fmla="*/ 0 h 32"/>
                <a:gd name="T6" fmla="*/ 86 w 86"/>
                <a:gd name="T7" fmla="*/ 30 h 32"/>
                <a:gd name="T8" fmla="*/ 84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4" y="3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6" y="3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7" name="Freeform 221"/>
            <p:cNvSpPr>
              <a:spLocks noChangeAspect="1"/>
            </p:cNvSpPr>
            <p:nvPr/>
          </p:nvSpPr>
          <p:spPr bwMode="auto">
            <a:xfrm>
              <a:off x="4057" y="1823"/>
              <a:ext cx="86" cy="34"/>
            </a:xfrm>
            <a:custGeom>
              <a:avLst/>
              <a:gdLst>
                <a:gd name="T0" fmla="*/ 86 w 86"/>
                <a:gd name="T1" fmla="*/ 34 h 34"/>
                <a:gd name="T2" fmla="*/ 0 w 86"/>
                <a:gd name="T3" fmla="*/ 4 h 34"/>
                <a:gd name="T4" fmla="*/ 2 w 86"/>
                <a:gd name="T5" fmla="*/ 0 h 34"/>
                <a:gd name="T6" fmla="*/ 86 w 86"/>
                <a:gd name="T7" fmla="*/ 30 h 34"/>
                <a:gd name="T8" fmla="*/ 86 w 8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4"/>
                <a:gd name="T17" fmla="*/ 86 w 8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4">
                  <a:moveTo>
                    <a:pt x="86" y="3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86" y="30"/>
                  </a:lnTo>
                  <a:lnTo>
                    <a:pt x="86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8" name="Freeform 222"/>
            <p:cNvSpPr>
              <a:spLocks noChangeAspect="1"/>
            </p:cNvSpPr>
            <p:nvPr/>
          </p:nvSpPr>
          <p:spPr bwMode="auto">
            <a:xfrm>
              <a:off x="4051" y="1831"/>
              <a:ext cx="86" cy="32"/>
            </a:xfrm>
            <a:custGeom>
              <a:avLst/>
              <a:gdLst>
                <a:gd name="T0" fmla="*/ 84 w 86"/>
                <a:gd name="T1" fmla="*/ 32 h 32"/>
                <a:gd name="T2" fmla="*/ 0 w 86"/>
                <a:gd name="T3" fmla="*/ 4 h 32"/>
                <a:gd name="T4" fmla="*/ 0 w 86"/>
                <a:gd name="T5" fmla="*/ 0 h 32"/>
                <a:gd name="T6" fmla="*/ 86 w 86"/>
                <a:gd name="T7" fmla="*/ 30 h 32"/>
                <a:gd name="T8" fmla="*/ 84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4" y="32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6" y="3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69" name="Freeform 223"/>
            <p:cNvSpPr>
              <a:spLocks noChangeAspect="1"/>
            </p:cNvSpPr>
            <p:nvPr/>
          </p:nvSpPr>
          <p:spPr bwMode="auto">
            <a:xfrm>
              <a:off x="4049" y="1835"/>
              <a:ext cx="86" cy="32"/>
            </a:xfrm>
            <a:custGeom>
              <a:avLst/>
              <a:gdLst>
                <a:gd name="T0" fmla="*/ 86 w 86"/>
                <a:gd name="T1" fmla="*/ 32 h 32"/>
                <a:gd name="T2" fmla="*/ 0 w 86"/>
                <a:gd name="T3" fmla="*/ 2 h 32"/>
                <a:gd name="T4" fmla="*/ 2 w 86"/>
                <a:gd name="T5" fmla="*/ 0 h 32"/>
                <a:gd name="T6" fmla="*/ 86 w 86"/>
                <a:gd name="T7" fmla="*/ 28 h 32"/>
                <a:gd name="T8" fmla="*/ 86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6" y="3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6" y="28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70" name="Freeform 224"/>
            <p:cNvSpPr>
              <a:spLocks noChangeAspect="1"/>
            </p:cNvSpPr>
            <p:nvPr/>
          </p:nvSpPr>
          <p:spPr bwMode="auto">
            <a:xfrm>
              <a:off x="4041" y="1841"/>
              <a:ext cx="86" cy="34"/>
            </a:xfrm>
            <a:custGeom>
              <a:avLst/>
              <a:gdLst>
                <a:gd name="T0" fmla="*/ 84 w 86"/>
                <a:gd name="T1" fmla="*/ 34 h 34"/>
                <a:gd name="T2" fmla="*/ 0 w 86"/>
                <a:gd name="T3" fmla="*/ 4 h 34"/>
                <a:gd name="T4" fmla="*/ 2 w 86"/>
                <a:gd name="T5" fmla="*/ 0 h 34"/>
                <a:gd name="T6" fmla="*/ 86 w 86"/>
                <a:gd name="T7" fmla="*/ 30 h 34"/>
                <a:gd name="T8" fmla="*/ 84 w 86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4"/>
                <a:gd name="T17" fmla="*/ 86 w 8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4">
                  <a:moveTo>
                    <a:pt x="84" y="3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86" y="30"/>
                  </a:lnTo>
                  <a:lnTo>
                    <a:pt x="84" y="34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71" name="Freeform 225"/>
            <p:cNvSpPr>
              <a:spLocks noChangeAspect="1"/>
            </p:cNvSpPr>
            <p:nvPr/>
          </p:nvSpPr>
          <p:spPr bwMode="auto">
            <a:xfrm>
              <a:off x="4041" y="1845"/>
              <a:ext cx="84" cy="32"/>
            </a:xfrm>
            <a:custGeom>
              <a:avLst/>
              <a:gdLst>
                <a:gd name="T0" fmla="*/ 84 w 84"/>
                <a:gd name="T1" fmla="*/ 32 h 32"/>
                <a:gd name="T2" fmla="*/ 0 w 84"/>
                <a:gd name="T3" fmla="*/ 2 h 32"/>
                <a:gd name="T4" fmla="*/ 0 w 84"/>
                <a:gd name="T5" fmla="*/ 0 h 32"/>
                <a:gd name="T6" fmla="*/ 84 w 84"/>
                <a:gd name="T7" fmla="*/ 30 h 32"/>
                <a:gd name="T8" fmla="*/ 84 w 84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2"/>
                <a:gd name="T17" fmla="*/ 84 w 8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2">
                  <a:moveTo>
                    <a:pt x="84" y="3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4" y="3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72" name="Freeform 226"/>
            <p:cNvSpPr>
              <a:spLocks noChangeAspect="1"/>
            </p:cNvSpPr>
            <p:nvPr/>
          </p:nvSpPr>
          <p:spPr bwMode="auto">
            <a:xfrm>
              <a:off x="4033" y="1853"/>
              <a:ext cx="86" cy="32"/>
            </a:xfrm>
            <a:custGeom>
              <a:avLst/>
              <a:gdLst>
                <a:gd name="T0" fmla="*/ 84 w 86"/>
                <a:gd name="T1" fmla="*/ 32 h 32"/>
                <a:gd name="T2" fmla="*/ 0 w 86"/>
                <a:gd name="T3" fmla="*/ 2 h 32"/>
                <a:gd name="T4" fmla="*/ 0 w 86"/>
                <a:gd name="T5" fmla="*/ 0 h 32"/>
                <a:gd name="T6" fmla="*/ 86 w 86"/>
                <a:gd name="T7" fmla="*/ 30 h 32"/>
                <a:gd name="T8" fmla="*/ 84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4" y="3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6" y="3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73" name="Freeform 227"/>
            <p:cNvSpPr>
              <a:spLocks noChangeAspect="1"/>
            </p:cNvSpPr>
            <p:nvPr/>
          </p:nvSpPr>
          <p:spPr bwMode="auto">
            <a:xfrm>
              <a:off x="4031" y="1855"/>
              <a:ext cx="86" cy="32"/>
            </a:xfrm>
            <a:custGeom>
              <a:avLst/>
              <a:gdLst>
                <a:gd name="T0" fmla="*/ 86 w 86"/>
                <a:gd name="T1" fmla="*/ 32 h 32"/>
                <a:gd name="T2" fmla="*/ 0 w 86"/>
                <a:gd name="T3" fmla="*/ 2 h 32"/>
                <a:gd name="T4" fmla="*/ 2 w 86"/>
                <a:gd name="T5" fmla="*/ 0 h 32"/>
                <a:gd name="T6" fmla="*/ 86 w 86"/>
                <a:gd name="T7" fmla="*/ 30 h 32"/>
                <a:gd name="T8" fmla="*/ 86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6" y="3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6" y="30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74" name="Freeform 228"/>
            <p:cNvSpPr>
              <a:spLocks noChangeAspect="1"/>
            </p:cNvSpPr>
            <p:nvPr/>
          </p:nvSpPr>
          <p:spPr bwMode="auto">
            <a:xfrm>
              <a:off x="4023" y="1863"/>
              <a:ext cx="86" cy="32"/>
            </a:xfrm>
            <a:custGeom>
              <a:avLst/>
              <a:gdLst>
                <a:gd name="T0" fmla="*/ 84 w 86"/>
                <a:gd name="T1" fmla="*/ 32 h 32"/>
                <a:gd name="T2" fmla="*/ 0 w 86"/>
                <a:gd name="T3" fmla="*/ 2 h 32"/>
                <a:gd name="T4" fmla="*/ 2 w 86"/>
                <a:gd name="T5" fmla="*/ 0 h 32"/>
                <a:gd name="T6" fmla="*/ 86 w 86"/>
                <a:gd name="T7" fmla="*/ 30 h 32"/>
                <a:gd name="T8" fmla="*/ 84 w 86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32"/>
                <a:gd name="T17" fmla="*/ 86 w 8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32">
                  <a:moveTo>
                    <a:pt x="84" y="3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86" y="30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75" name="Freeform 229"/>
            <p:cNvSpPr>
              <a:spLocks noChangeAspect="1"/>
            </p:cNvSpPr>
            <p:nvPr/>
          </p:nvSpPr>
          <p:spPr bwMode="auto">
            <a:xfrm>
              <a:off x="4023" y="1865"/>
              <a:ext cx="84" cy="34"/>
            </a:xfrm>
            <a:custGeom>
              <a:avLst/>
              <a:gdLst>
                <a:gd name="T0" fmla="*/ 84 w 84"/>
                <a:gd name="T1" fmla="*/ 34 h 34"/>
                <a:gd name="T2" fmla="*/ 0 w 84"/>
                <a:gd name="T3" fmla="*/ 4 h 34"/>
                <a:gd name="T4" fmla="*/ 0 w 84"/>
                <a:gd name="T5" fmla="*/ 0 h 34"/>
                <a:gd name="T6" fmla="*/ 84 w 84"/>
                <a:gd name="T7" fmla="*/ 30 h 34"/>
                <a:gd name="T8" fmla="*/ 84 w 84"/>
                <a:gd name="T9" fmla="*/ 3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34"/>
                <a:gd name="T17" fmla="*/ 84 w 8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34">
                  <a:moveTo>
                    <a:pt x="84" y="3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4" y="30"/>
                  </a:lnTo>
                  <a:lnTo>
                    <a:pt x="84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76" name="Freeform 230"/>
            <p:cNvSpPr>
              <a:spLocks noChangeAspect="1" noEditPoints="1"/>
            </p:cNvSpPr>
            <p:nvPr/>
          </p:nvSpPr>
          <p:spPr bwMode="auto">
            <a:xfrm>
              <a:off x="4218" y="1712"/>
              <a:ext cx="252" cy="101"/>
            </a:xfrm>
            <a:custGeom>
              <a:avLst/>
              <a:gdLst>
                <a:gd name="T0" fmla="*/ 976 w 125"/>
                <a:gd name="T1" fmla="*/ 224 h 50"/>
                <a:gd name="T2" fmla="*/ 155 w 125"/>
                <a:gd name="T3" fmla="*/ 8 h 50"/>
                <a:gd name="T4" fmla="*/ 113 w 125"/>
                <a:gd name="T5" fmla="*/ 8 h 50"/>
                <a:gd name="T6" fmla="*/ 16 w 125"/>
                <a:gd name="T7" fmla="*/ 131 h 50"/>
                <a:gd name="T8" fmla="*/ 65 w 125"/>
                <a:gd name="T9" fmla="*/ 172 h 50"/>
                <a:gd name="T10" fmla="*/ 845 w 125"/>
                <a:gd name="T11" fmla="*/ 404 h 50"/>
                <a:gd name="T12" fmla="*/ 895 w 125"/>
                <a:gd name="T13" fmla="*/ 396 h 50"/>
                <a:gd name="T14" fmla="*/ 984 w 125"/>
                <a:gd name="T15" fmla="*/ 273 h 50"/>
                <a:gd name="T16" fmla="*/ 976 w 125"/>
                <a:gd name="T17" fmla="*/ 224 h 50"/>
                <a:gd name="T18" fmla="*/ 952 w 125"/>
                <a:gd name="T19" fmla="*/ 257 h 50"/>
                <a:gd name="T20" fmla="*/ 861 w 125"/>
                <a:gd name="T21" fmla="*/ 380 h 50"/>
                <a:gd name="T22" fmla="*/ 48 w 125"/>
                <a:gd name="T23" fmla="*/ 139 h 50"/>
                <a:gd name="T24" fmla="*/ 171 w 125"/>
                <a:gd name="T25" fmla="*/ 24 h 50"/>
                <a:gd name="T26" fmla="*/ 935 w 125"/>
                <a:gd name="T27" fmla="*/ 224 h 50"/>
                <a:gd name="T28" fmla="*/ 952 w 125"/>
                <a:gd name="T29" fmla="*/ 25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50"/>
                <a:gd name="T47" fmla="*/ 125 w 125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50">
                  <a:moveTo>
                    <a:pt x="119" y="27"/>
                  </a:moveTo>
                  <a:cubicBezTo>
                    <a:pt x="119" y="27"/>
                    <a:pt x="23" y="2"/>
                    <a:pt x="19" y="1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14" y="1"/>
                    <a:pt x="4" y="14"/>
                    <a:pt x="2" y="16"/>
                  </a:cubicBezTo>
                  <a:cubicBezTo>
                    <a:pt x="0" y="19"/>
                    <a:pt x="8" y="21"/>
                    <a:pt x="8" y="21"/>
                  </a:cubicBezTo>
                  <a:cubicBezTo>
                    <a:pt x="8" y="21"/>
                    <a:pt x="99" y="47"/>
                    <a:pt x="103" y="49"/>
                  </a:cubicBezTo>
                  <a:cubicBezTo>
                    <a:pt x="107" y="50"/>
                    <a:pt x="109" y="48"/>
                    <a:pt x="109" y="48"/>
                  </a:cubicBezTo>
                  <a:cubicBezTo>
                    <a:pt x="109" y="48"/>
                    <a:pt x="119" y="36"/>
                    <a:pt x="120" y="33"/>
                  </a:cubicBezTo>
                  <a:cubicBezTo>
                    <a:pt x="125" y="28"/>
                    <a:pt x="119" y="27"/>
                    <a:pt x="119" y="27"/>
                  </a:cubicBezTo>
                  <a:close/>
                  <a:moveTo>
                    <a:pt x="116" y="31"/>
                  </a:moveTo>
                  <a:cubicBezTo>
                    <a:pt x="115" y="33"/>
                    <a:pt x="107" y="43"/>
                    <a:pt x="105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9" y="28"/>
                    <a:pt x="116" y="31"/>
                  </a:cubicBezTo>
                  <a:close/>
                </a:path>
              </a:pathLst>
            </a:custGeom>
            <a:solidFill>
              <a:srgbClr val="8AA5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77" name="Freeform 231"/>
            <p:cNvSpPr>
              <a:spLocks noChangeAspect="1"/>
            </p:cNvSpPr>
            <p:nvPr/>
          </p:nvSpPr>
          <p:spPr bwMode="auto">
            <a:xfrm>
              <a:off x="4220" y="1714"/>
              <a:ext cx="244" cy="94"/>
            </a:xfrm>
            <a:custGeom>
              <a:avLst/>
              <a:gdLst>
                <a:gd name="T0" fmla="*/ 920 w 121"/>
                <a:gd name="T1" fmla="*/ 296 h 47"/>
                <a:gd name="T2" fmla="*/ 772 w 121"/>
                <a:gd name="T3" fmla="*/ 344 h 47"/>
                <a:gd name="T4" fmla="*/ 81 w 121"/>
                <a:gd name="T5" fmla="*/ 152 h 47"/>
                <a:gd name="T6" fmla="*/ 65 w 121"/>
                <a:gd name="T7" fmla="*/ 72 h 47"/>
                <a:gd name="T8" fmla="*/ 89 w 121"/>
                <a:gd name="T9" fmla="*/ 48 h 47"/>
                <a:gd name="T10" fmla="*/ 204 w 121"/>
                <a:gd name="T11" fmla="*/ 24 h 47"/>
                <a:gd name="T12" fmla="*/ 928 w 121"/>
                <a:gd name="T13" fmla="*/ 208 h 47"/>
                <a:gd name="T14" fmla="*/ 936 w 121"/>
                <a:gd name="T15" fmla="*/ 280 h 47"/>
                <a:gd name="T16" fmla="*/ 920 w 121"/>
                <a:gd name="T17" fmla="*/ 296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47"/>
                <a:gd name="T29" fmla="*/ 121 w 12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47">
                  <a:moveTo>
                    <a:pt x="112" y="37"/>
                  </a:moveTo>
                  <a:cubicBezTo>
                    <a:pt x="106" y="45"/>
                    <a:pt x="106" y="47"/>
                    <a:pt x="94" y="4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0" y="16"/>
                    <a:pt x="3" y="15"/>
                    <a:pt x="8" y="9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6" y="1"/>
                    <a:pt x="17" y="0"/>
                    <a:pt x="25" y="3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21" y="28"/>
                    <a:pt x="117" y="30"/>
                    <a:pt x="114" y="35"/>
                  </a:cubicBezTo>
                  <a:lnTo>
                    <a:pt x="112" y="37"/>
                  </a:lnTo>
                  <a:close/>
                </a:path>
              </a:pathLst>
            </a:custGeom>
            <a:solidFill>
              <a:srgbClr val="D2DA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  <p:sp>
          <p:nvSpPr>
            <p:cNvPr id="478" name="Freeform 232"/>
            <p:cNvSpPr>
              <a:spLocks noChangeAspect="1" noEditPoints="1"/>
            </p:cNvSpPr>
            <p:nvPr/>
          </p:nvSpPr>
          <p:spPr bwMode="auto">
            <a:xfrm>
              <a:off x="3883" y="1901"/>
              <a:ext cx="125" cy="166"/>
            </a:xfrm>
            <a:custGeom>
              <a:avLst/>
              <a:gdLst>
                <a:gd name="T0" fmla="*/ 379 w 62"/>
                <a:gd name="T1" fmla="*/ 0 h 82"/>
                <a:gd name="T2" fmla="*/ 121 w 62"/>
                <a:gd name="T3" fmla="*/ 217 h 82"/>
                <a:gd name="T4" fmla="*/ 264 w 62"/>
                <a:gd name="T5" fmla="*/ 632 h 82"/>
                <a:gd name="T6" fmla="*/ 321 w 62"/>
                <a:gd name="T7" fmla="*/ 123 h 82"/>
                <a:gd name="T8" fmla="*/ 379 w 62"/>
                <a:gd name="T9" fmla="*/ 300 h 82"/>
                <a:gd name="T10" fmla="*/ 379 w 62"/>
                <a:gd name="T11" fmla="*/ 300 h 82"/>
                <a:gd name="T12" fmla="*/ 435 w 62"/>
                <a:gd name="T13" fmla="*/ 300 h 82"/>
                <a:gd name="T14" fmla="*/ 345 w 62"/>
                <a:gd name="T15" fmla="*/ 332 h 82"/>
                <a:gd name="T16" fmla="*/ 427 w 62"/>
                <a:gd name="T17" fmla="*/ 233 h 82"/>
                <a:gd name="T18" fmla="*/ 321 w 62"/>
                <a:gd name="T19" fmla="*/ 267 h 82"/>
                <a:gd name="T20" fmla="*/ 403 w 62"/>
                <a:gd name="T21" fmla="*/ 217 h 82"/>
                <a:gd name="T22" fmla="*/ 379 w 62"/>
                <a:gd name="T23" fmla="*/ 164 h 82"/>
                <a:gd name="T24" fmla="*/ 379 w 62"/>
                <a:gd name="T25" fmla="*/ 164 h 82"/>
                <a:gd name="T26" fmla="*/ 321 w 62"/>
                <a:gd name="T27" fmla="*/ 316 h 82"/>
                <a:gd name="T28" fmla="*/ 65 w 62"/>
                <a:gd name="T29" fmla="*/ 532 h 82"/>
                <a:gd name="T30" fmla="*/ 121 w 62"/>
                <a:gd name="T31" fmla="*/ 455 h 82"/>
                <a:gd name="T32" fmla="*/ 139 w 62"/>
                <a:gd name="T33" fmla="*/ 565 h 82"/>
                <a:gd name="T34" fmla="*/ 139 w 62"/>
                <a:gd name="T35" fmla="*/ 565 h 82"/>
                <a:gd name="T36" fmla="*/ 139 w 62"/>
                <a:gd name="T37" fmla="*/ 565 h 82"/>
                <a:gd name="T38" fmla="*/ 131 w 62"/>
                <a:gd name="T39" fmla="*/ 472 h 82"/>
                <a:gd name="T40" fmla="*/ 121 w 62"/>
                <a:gd name="T41" fmla="*/ 557 h 82"/>
                <a:gd name="T42" fmla="*/ 155 w 62"/>
                <a:gd name="T43" fmla="*/ 496 h 82"/>
                <a:gd name="T44" fmla="*/ 179 w 62"/>
                <a:gd name="T45" fmla="*/ 581 h 82"/>
                <a:gd name="T46" fmla="*/ 179 w 62"/>
                <a:gd name="T47" fmla="*/ 581 h 82"/>
                <a:gd name="T48" fmla="*/ 204 w 62"/>
                <a:gd name="T49" fmla="*/ 516 h 82"/>
                <a:gd name="T50" fmla="*/ 236 w 62"/>
                <a:gd name="T51" fmla="*/ 607 h 82"/>
                <a:gd name="T52" fmla="*/ 228 w 62"/>
                <a:gd name="T53" fmla="*/ 516 h 82"/>
                <a:gd name="T54" fmla="*/ 280 w 62"/>
                <a:gd name="T55" fmla="*/ 581 h 82"/>
                <a:gd name="T56" fmla="*/ 272 w 62"/>
                <a:gd name="T57" fmla="*/ 480 h 82"/>
                <a:gd name="T58" fmla="*/ 321 w 62"/>
                <a:gd name="T59" fmla="*/ 549 h 82"/>
                <a:gd name="T60" fmla="*/ 313 w 62"/>
                <a:gd name="T61" fmla="*/ 480 h 82"/>
                <a:gd name="T62" fmla="*/ 369 w 62"/>
                <a:gd name="T63" fmla="*/ 524 h 82"/>
                <a:gd name="T64" fmla="*/ 337 w 62"/>
                <a:gd name="T65" fmla="*/ 455 h 82"/>
                <a:gd name="T66" fmla="*/ 387 w 62"/>
                <a:gd name="T67" fmla="*/ 496 h 82"/>
                <a:gd name="T68" fmla="*/ 353 w 62"/>
                <a:gd name="T69" fmla="*/ 381 h 82"/>
                <a:gd name="T70" fmla="*/ 353 w 62"/>
                <a:gd name="T71" fmla="*/ 381 h 8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2"/>
                <a:gd name="T109" fmla="*/ 0 h 82"/>
                <a:gd name="T110" fmla="*/ 62 w 62"/>
                <a:gd name="T111" fmla="*/ 82 h 8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2" h="82">
                  <a:moveTo>
                    <a:pt x="39" y="15"/>
                  </a:moveTo>
                  <a:cubicBezTo>
                    <a:pt x="62" y="10"/>
                    <a:pt x="46" y="0"/>
                    <a:pt x="46" y="0"/>
                  </a:cubicBezTo>
                  <a:cubicBezTo>
                    <a:pt x="46" y="0"/>
                    <a:pt x="22" y="6"/>
                    <a:pt x="27" y="5"/>
                  </a:cubicBezTo>
                  <a:cubicBezTo>
                    <a:pt x="16" y="6"/>
                    <a:pt x="14" y="18"/>
                    <a:pt x="15" y="26"/>
                  </a:cubicBezTo>
                  <a:cubicBezTo>
                    <a:pt x="7" y="30"/>
                    <a:pt x="4" y="50"/>
                    <a:pt x="4" y="50"/>
                  </a:cubicBezTo>
                  <a:cubicBezTo>
                    <a:pt x="1" y="82"/>
                    <a:pt x="32" y="76"/>
                    <a:pt x="32" y="76"/>
                  </a:cubicBezTo>
                  <a:cubicBezTo>
                    <a:pt x="40" y="75"/>
                    <a:pt x="58" y="59"/>
                    <a:pt x="59" y="41"/>
                  </a:cubicBezTo>
                  <a:cubicBezTo>
                    <a:pt x="60" y="22"/>
                    <a:pt x="39" y="15"/>
                    <a:pt x="39" y="15"/>
                  </a:cubicBezTo>
                  <a:close/>
                  <a:moveTo>
                    <a:pt x="53" y="36"/>
                  </a:moveTo>
                  <a:cubicBezTo>
                    <a:pt x="53" y="36"/>
                    <a:pt x="49" y="36"/>
                    <a:pt x="46" y="36"/>
                  </a:cubicBezTo>
                  <a:cubicBezTo>
                    <a:pt x="44" y="37"/>
                    <a:pt x="42" y="38"/>
                    <a:pt x="42" y="38"/>
                  </a:cubicBezTo>
                  <a:cubicBezTo>
                    <a:pt x="42" y="37"/>
                    <a:pt x="44" y="36"/>
                    <a:pt x="46" y="36"/>
                  </a:cubicBezTo>
                  <a:cubicBezTo>
                    <a:pt x="48" y="35"/>
                    <a:pt x="51" y="34"/>
                    <a:pt x="53" y="34"/>
                  </a:cubicBezTo>
                  <a:lnTo>
                    <a:pt x="53" y="36"/>
                  </a:lnTo>
                  <a:close/>
                  <a:moveTo>
                    <a:pt x="54" y="45"/>
                  </a:moveTo>
                  <a:cubicBezTo>
                    <a:pt x="54" y="45"/>
                    <a:pt x="48" y="40"/>
                    <a:pt x="42" y="40"/>
                  </a:cubicBezTo>
                  <a:cubicBezTo>
                    <a:pt x="42" y="40"/>
                    <a:pt x="47" y="37"/>
                    <a:pt x="54" y="45"/>
                  </a:cubicBezTo>
                  <a:close/>
                  <a:moveTo>
                    <a:pt x="52" y="28"/>
                  </a:moveTo>
                  <a:cubicBezTo>
                    <a:pt x="46" y="27"/>
                    <a:pt x="42" y="28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2"/>
                    <a:pt x="38" y="31"/>
                    <a:pt x="41" y="29"/>
                  </a:cubicBezTo>
                  <a:cubicBezTo>
                    <a:pt x="44" y="26"/>
                    <a:pt x="49" y="26"/>
                    <a:pt x="49" y="26"/>
                  </a:cubicBezTo>
                  <a:lnTo>
                    <a:pt x="52" y="28"/>
                  </a:lnTo>
                  <a:close/>
                  <a:moveTo>
                    <a:pt x="46" y="20"/>
                  </a:moveTo>
                  <a:cubicBezTo>
                    <a:pt x="37" y="18"/>
                    <a:pt x="35" y="24"/>
                    <a:pt x="35" y="24"/>
                  </a:cubicBezTo>
                  <a:cubicBezTo>
                    <a:pt x="37" y="16"/>
                    <a:pt x="46" y="20"/>
                    <a:pt x="46" y="20"/>
                  </a:cubicBezTo>
                  <a:close/>
                  <a:moveTo>
                    <a:pt x="25" y="34"/>
                  </a:moveTo>
                  <a:cubicBezTo>
                    <a:pt x="27" y="31"/>
                    <a:pt x="35" y="27"/>
                    <a:pt x="39" y="38"/>
                  </a:cubicBezTo>
                  <a:cubicBezTo>
                    <a:pt x="48" y="65"/>
                    <a:pt x="0" y="65"/>
                    <a:pt x="25" y="34"/>
                  </a:cubicBezTo>
                  <a:close/>
                  <a:moveTo>
                    <a:pt x="8" y="64"/>
                  </a:moveTo>
                  <a:cubicBezTo>
                    <a:pt x="8" y="64"/>
                    <a:pt x="7" y="56"/>
                    <a:pt x="15" y="52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5"/>
                    <a:pt x="7" y="58"/>
                    <a:pt x="8" y="64"/>
                  </a:cubicBezTo>
                  <a:close/>
                  <a:moveTo>
                    <a:pt x="17" y="68"/>
                  </a:moveTo>
                  <a:cubicBezTo>
                    <a:pt x="16" y="68"/>
                    <a:pt x="16" y="67"/>
                    <a:pt x="15" y="67"/>
                  </a:cubicBezTo>
                  <a:cubicBezTo>
                    <a:pt x="16" y="67"/>
                    <a:pt x="16" y="68"/>
                    <a:pt x="17" y="68"/>
                  </a:cubicBezTo>
                  <a:cubicBezTo>
                    <a:pt x="17" y="69"/>
                    <a:pt x="17" y="69"/>
                    <a:pt x="17" y="69"/>
                  </a:cubicBezTo>
                  <a:lnTo>
                    <a:pt x="17" y="68"/>
                  </a:lnTo>
                  <a:close/>
                  <a:moveTo>
                    <a:pt x="15" y="67"/>
                  </a:moveTo>
                  <a:cubicBezTo>
                    <a:pt x="14" y="65"/>
                    <a:pt x="13" y="61"/>
                    <a:pt x="16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3" y="62"/>
                    <a:pt x="15" y="67"/>
                  </a:cubicBezTo>
                  <a:close/>
                  <a:moveTo>
                    <a:pt x="22" y="70"/>
                  </a:moveTo>
                  <a:cubicBezTo>
                    <a:pt x="20" y="69"/>
                    <a:pt x="17" y="66"/>
                    <a:pt x="19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1" y="68"/>
                    <a:pt x="22" y="70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3" y="71"/>
                    <a:pt x="22" y="71"/>
                    <a:pt x="22" y="70"/>
                  </a:cubicBezTo>
                  <a:close/>
                  <a:moveTo>
                    <a:pt x="23" y="68"/>
                  </a:moveTo>
                  <a:cubicBezTo>
                    <a:pt x="23" y="68"/>
                    <a:pt x="22" y="62"/>
                    <a:pt x="25" y="62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6" y="71"/>
                    <a:pt x="29" y="73"/>
                  </a:cubicBezTo>
                  <a:cubicBezTo>
                    <a:pt x="29" y="73"/>
                    <a:pt x="23" y="71"/>
                    <a:pt x="23" y="68"/>
                  </a:cubicBezTo>
                  <a:close/>
                  <a:moveTo>
                    <a:pt x="28" y="62"/>
                  </a:move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28" y="67"/>
                    <a:pt x="34" y="70"/>
                  </a:cubicBezTo>
                  <a:cubicBezTo>
                    <a:pt x="34" y="70"/>
                    <a:pt x="25" y="68"/>
                    <a:pt x="28" y="62"/>
                  </a:cubicBezTo>
                  <a:close/>
                  <a:moveTo>
                    <a:pt x="3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3" y="64"/>
                    <a:pt x="39" y="66"/>
                  </a:cubicBezTo>
                  <a:cubicBezTo>
                    <a:pt x="39" y="66"/>
                    <a:pt x="33" y="64"/>
                    <a:pt x="33" y="58"/>
                  </a:cubicBezTo>
                  <a:close/>
                  <a:moveTo>
                    <a:pt x="38" y="58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9" y="61"/>
                    <a:pt x="45" y="63"/>
                  </a:cubicBezTo>
                  <a:cubicBezTo>
                    <a:pt x="45" y="63"/>
                    <a:pt x="39" y="61"/>
                    <a:pt x="38" y="58"/>
                  </a:cubicBezTo>
                  <a:close/>
                  <a:moveTo>
                    <a:pt x="41" y="55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40" y="49"/>
                    <a:pt x="47" y="54"/>
                    <a:pt x="47" y="60"/>
                  </a:cubicBezTo>
                  <a:cubicBezTo>
                    <a:pt x="47" y="60"/>
                    <a:pt x="44" y="54"/>
                    <a:pt x="41" y="55"/>
                  </a:cubicBezTo>
                  <a:close/>
                  <a:moveTo>
                    <a:pt x="43" y="46"/>
                  </a:moveTo>
                  <a:cubicBezTo>
                    <a:pt x="43" y="46"/>
                    <a:pt x="51" y="45"/>
                    <a:pt x="52" y="56"/>
                  </a:cubicBezTo>
                  <a:cubicBezTo>
                    <a:pt x="52" y="54"/>
                    <a:pt x="50" y="48"/>
                    <a:pt x="43" y="46"/>
                  </a:cubicBezTo>
                  <a:close/>
                </a:path>
              </a:pathLst>
            </a:custGeom>
            <a:solidFill>
              <a:srgbClr val="0C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700">
                <a:latin typeface="+mn-ea"/>
              </a:endParaRPr>
            </a:p>
          </p:txBody>
        </p:sp>
      </p:grpSp>
      <p:cxnSp>
        <p:nvCxnSpPr>
          <p:cNvPr id="600" name="直接连接符 599"/>
          <p:cNvCxnSpPr/>
          <p:nvPr/>
        </p:nvCxnSpPr>
        <p:spPr bwMode="auto">
          <a:xfrm>
            <a:off x="1236534" y="3588999"/>
            <a:ext cx="2285360" cy="0"/>
          </a:xfrm>
          <a:prstGeom prst="line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1" name="直接连接符 600"/>
          <p:cNvCxnSpPr/>
          <p:nvPr/>
        </p:nvCxnSpPr>
        <p:spPr bwMode="auto">
          <a:xfrm flipV="1">
            <a:off x="2615135" y="3592490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2" name="直接连接符 601"/>
          <p:cNvCxnSpPr/>
          <p:nvPr/>
        </p:nvCxnSpPr>
        <p:spPr bwMode="auto">
          <a:xfrm flipV="1">
            <a:off x="1975092" y="3590127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3" name="直接连接符 602"/>
          <p:cNvCxnSpPr/>
          <p:nvPr/>
        </p:nvCxnSpPr>
        <p:spPr bwMode="auto">
          <a:xfrm flipV="1">
            <a:off x="1218676" y="3597209"/>
            <a:ext cx="0" cy="9635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9" name="矩形 608"/>
          <p:cNvSpPr/>
          <p:nvPr/>
        </p:nvSpPr>
        <p:spPr>
          <a:xfrm>
            <a:off x="3457921" y="3733824"/>
            <a:ext cx="740381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algn="ctr" defTabSz="676290">
              <a:defRPr/>
            </a:pPr>
            <a:r>
              <a:rPr lang="zh-CN" altLang="en-US" sz="700" kern="0" dirty="0">
                <a:latin typeface="+mn-ea"/>
              </a:rPr>
              <a:t>光猫</a:t>
            </a:r>
          </a:p>
        </p:txBody>
      </p:sp>
      <p:sp>
        <p:nvSpPr>
          <p:cNvPr id="610" name="矩形 609"/>
          <p:cNvSpPr/>
          <p:nvPr/>
        </p:nvSpPr>
        <p:spPr>
          <a:xfrm>
            <a:off x="457593" y="3263717"/>
            <a:ext cx="3913081" cy="1126203"/>
          </a:xfrm>
          <a:prstGeom prst="rect">
            <a:avLst/>
          </a:prstGeom>
          <a:noFill/>
          <a:ln w="6350">
            <a:solidFill>
              <a:srgbClr val="00B0F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629" tIns="33815" rIns="67629" bIns="33815"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611" name="矩形 610"/>
          <p:cNvSpPr/>
          <p:nvPr/>
        </p:nvSpPr>
        <p:spPr>
          <a:xfrm>
            <a:off x="2109321" y="4223155"/>
            <a:ext cx="2261776" cy="222179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algn="r"/>
            <a:r>
              <a:rPr lang="zh-CN" altLang="en-US" sz="1000" b="1" kern="0" dirty="0">
                <a:solidFill>
                  <a:srgbClr val="FF0000"/>
                </a:solidFill>
                <a:latin typeface="+mn-ea"/>
              </a:rPr>
              <a:t>无线园区</a:t>
            </a:r>
          </a:p>
        </p:txBody>
      </p:sp>
      <p:pic>
        <p:nvPicPr>
          <p:cNvPr id="612" name="Picture 19" descr="Yellow Radio Wave Graphic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66737" y="3986774"/>
            <a:ext cx="243870" cy="15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" name="Picture 4" descr="D:\本地磁盘(E：)\工作目录\营销资料\V2R1\WLAN V2R1 产品照片\WLAN AP新产品图片\AP6610DN-AP6510DN\AP6610DN-室外双频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831" y="3723975"/>
            <a:ext cx="575357" cy="247898"/>
          </a:xfrm>
          <a:prstGeom prst="rect">
            <a:avLst/>
          </a:prstGeom>
          <a:noFill/>
        </p:spPr>
      </p:pic>
      <p:pic>
        <p:nvPicPr>
          <p:cNvPr id="614" name="Picture 19" descr="Yellow Radio Wave Graphic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793798" y="3996624"/>
            <a:ext cx="243870" cy="15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" name="Picture 4" descr="D:\本地磁盘(E：)\工作目录\营销资料\V2R1\WLAN V2R1 产品照片\WLAN AP新产品图片\AP6610DN-AP6510DN\AP6610DN-室外双频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892" y="3733824"/>
            <a:ext cx="575357" cy="247898"/>
          </a:xfrm>
          <a:prstGeom prst="rect">
            <a:avLst/>
          </a:prstGeom>
          <a:noFill/>
        </p:spPr>
      </p:pic>
      <p:pic>
        <p:nvPicPr>
          <p:cNvPr id="616" name="Picture 19" descr="Yellow Radio Wave Graphic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499859" y="3976881"/>
            <a:ext cx="243870" cy="15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" name="Picture 4" descr="D:\本地磁盘(E：)\工作目录\营销资料\V2R1\WLAN V2R1 产品照片\WLAN AP新产品图片\AP6610DN-AP6510DN\AP6610DN-室外双频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953" y="3714082"/>
            <a:ext cx="575357" cy="247898"/>
          </a:xfrm>
          <a:prstGeom prst="rect">
            <a:avLst/>
          </a:prstGeom>
          <a:noFill/>
        </p:spPr>
      </p:pic>
      <p:sp>
        <p:nvSpPr>
          <p:cNvPr id="618" name="TextBox 617"/>
          <p:cNvSpPr txBox="1"/>
          <p:nvPr/>
        </p:nvSpPr>
        <p:spPr>
          <a:xfrm>
            <a:off x="812355" y="4130244"/>
            <a:ext cx="831480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700" dirty="0" err="1" smtClean="0">
                <a:latin typeface="+mn-ea"/>
                <a:ea typeface="+mn-ea"/>
              </a:rPr>
              <a:t>WiFi</a:t>
            </a:r>
            <a:r>
              <a:rPr lang="zh-CN" altLang="en-US" sz="700" dirty="0" smtClean="0">
                <a:latin typeface="+mn-ea"/>
                <a:ea typeface="+mn-ea"/>
              </a:rPr>
              <a:t>接入点</a:t>
            </a:r>
            <a:endParaRPr lang="zh-CN" altLang="en-US" sz="700" dirty="0">
              <a:latin typeface="+mn-ea"/>
              <a:ea typeface="+mn-ea"/>
            </a:endParaRPr>
          </a:p>
        </p:txBody>
      </p:sp>
      <p:sp>
        <p:nvSpPr>
          <p:cNvPr id="619" name="TextBox 618"/>
          <p:cNvSpPr txBox="1"/>
          <p:nvPr/>
        </p:nvSpPr>
        <p:spPr>
          <a:xfrm>
            <a:off x="1568770" y="4125984"/>
            <a:ext cx="831480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700" dirty="0" err="1" smtClean="0">
                <a:latin typeface="+mn-ea"/>
                <a:ea typeface="+mn-ea"/>
              </a:rPr>
              <a:t>WiFi</a:t>
            </a:r>
            <a:r>
              <a:rPr lang="zh-CN" altLang="en-US" sz="700" dirty="0" smtClean="0">
                <a:latin typeface="+mn-ea"/>
                <a:ea typeface="+mn-ea"/>
              </a:rPr>
              <a:t>接入点</a:t>
            </a:r>
            <a:endParaRPr lang="zh-CN" altLang="en-US" sz="700" dirty="0">
              <a:latin typeface="+mn-ea"/>
              <a:ea typeface="+mn-ea"/>
            </a:endParaRPr>
          </a:p>
        </p:txBody>
      </p:sp>
      <p:sp>
        <p:nvSpPr>
          <p:cNvPr id="620" name="TextBox 619"/>
          <p:cNvSpPr txBox="1"/>
          <p:nvPr/>
        </p:nvSpPr>
        <p:spPr>
          <a:xfrm>
            <a:off x="2283878" y="4118700"/>
            <a:ext cx="831480" cy="176012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>
            <a:defPPr>
              <a:defRPr lang="zh-CN"/>
            </a:defPPr>
            <a:lvl1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700" dirty="0" err="1" smtClean="0">
                <a:latin typeface="+mn-ea"/>
                <a:ea typeface="+mn-ea"/>
              </a:rPr>
              <a:t>WiFi</a:t>
            </a:r>
            <a:r>
              <a:rPr lang="zh-CN" altLang="en-US" sz="700" dirty="0" smtClean="0">
                <a:latin typeface="+mn-ea"/>
                <a:ea typeface="+mn-ea"/>
              </a:rPr>
              <a:t>接入点</a:t>
            </a:r>
            <a:endParaRPr lang="zh-CN" altLang="en-US" sz="700" dirty="0">
              <a:latin typeface="+mn-ea"/>
              <a:ea typeface="+mn-ea"/>
            </a:endParaRPr>
          </a:p>
        </p:txBody>
      </p:sp>
      <p:cxnSp>
        <p:nvCxnSpPr>
          <p:cNvPr id="23" name="肘形连接符 22"/>
          <p:cNvCxnSpPr>
            <a:stCxn id="199" idx="3"/>
          </p:cNvCxnSpPr>
          <p:nvPr/>
        </p:nvCxnSpPr>
        <p:spPr>
          <a:xfrm flipV="1">
            <a:off x="3605134" y="945348"/>
            <a:ext cx="1175798" cy="1148703"/>
          </a:xfrm>
          <a:prstGeom prst="bentConnector3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直接连接符 622"/>
          <p:cNvCxnSpPr/>
          <p:nvPr/>
        </p:nvCxnSpPr>
        <p:spPr bwMode="auto">
          <a:xfrm>
            <a:off x="3563966" y="2166399"/>
            <a:ext cx="1259204" cy="0"/>
          </a:xfrm>
          <a:prstGeom prst="line">
            <a:avLst/>
          </a:prstGeom>
          <a:noFill/>
          <a:ln w="635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9" name="Picture 15" descr="未标题-1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15" y="1838294"/>
            <a:ext cx="525419" cy="511515"/>
          </a:xfrm>
          <a:prstGeom prst="rect">
            <a:avLst/>
          </a:prstGeom>
          <a:noFill/>
        </p:spPr>
      </p:pic>
      <p:cxnSp>
        <p:nvCxnSpPr>
          <p:cNvPr id="632" name="直接连接符 631"/>
          <p:cNvCxnSpPr/>
          <p:nvPr/>
        </p:nvCxnSpPr>
        <p:spPr bwMode="auto">
          <a:xfrm>
            <a:off x="3605135" y="2236037"/>
            <a:ext cx="593167" cy="0"/>
          </a:xfrm>
          <a:prstGeom prst="line">
            <a:avLst/>
          </a:prstGeom>
          <a:noFill/>
          <a:ln w="635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4" name="直接连接符 633"/>
          <p:cNvCxnSpPr/>
          <p:nvPr/>
        </p:nvCxnSpPr>
        <p:spPr bwMode="auto">
          <a:xfrm>
            <a:off x="4185655" y="2222872"/>
            <a:ext cx="0" cy="1006484"/>
          </a:xfrm>
          <a:prstGeom prst="line">
            <a:avLst/>
          </a:prstGeom>
          <a:noFill/>
          <a:ln w="635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6" name="直接连接符 635"/>
          <p:cNvCxnSpPr/>
          <p:nvPr/>
        </p:nvCxnSpPr>
        <p:spPr bwMode="auto">
          <a:xfrm>
            <a:off x="3854596" y="3229355"/>
            <a:ext cx="1358919" cy="0"/>
          </a:xfrm>
          <a:prstGeom prst="line">
            <a:avLst/>
          </a:prstGeom>
          <a:noFill/>
          <a:ln w="635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8" name="直接连接符 637"/>
          <p:cNvCxnSpPr/>
          <p:nvPr/>
        </p:nvCxnSpPr>
        <p:spPr bwMode="auto">
          <a:xfrm>
            <a:off x="3857677" y="3225725"/>
            <a:ext cx="0" cy="206201"/>
          </a:xfrm>
          <a:prstGeom prst="line">
            <a:avLst/>
          </a:prstGeom>
          <a:noFill/>
          <a:ln w="635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957" y="1964888"/>
            <a:ext cx="968920" cy="43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矩形 32"/>
          <p:cNvSpPr/>
          <p:nvPr/>
        </p:nvSpPr>
        <p:spPr>
          <a:xfrm>
            <a:off x="3854596" y="1886890"/>
            <a:ext cx="582157" cy="622288"/>
          </a:xfrm>
          <a:prstGeom prst="rect">
            <a:avLst/>
          </a:prstGeom>
          <a:solidFill>
            <a:srgbClr val="00B0F0">
              <a:alpha val="98000"/>
            </a:srgbClr>
          </a:solidFill>
        </p:spPr>
        <p:txBody>
          <a:bodyPr wrap="square" lIns="67629" tIns="33815" rIns="67629" bIns="33815">
            <a:spAutoFit/>
          </a:bodyPr>
          <a:lstStyle/>
          <a:p>
            <a:pPr algn="ctr"/>
            <a:r>
              <a:rPr lang="zh-CN" altLang="en-US" sz="1200" b="1" kern="0" dirty="0">
                <a:solidFill>
                  <a:srgbClr val="FF0000"/>
                </a:solidFill>
                <a:latin typeface="+mn-ea"/>
              </a:rPr>
              <a:t>光纤到户网络</a:t>
            </a:r>
          </a:p>
        </p:txBody>
      </p:sp>
      <p:cxnSp>
        <p:nvCxnSpPr>
          <p:cNvPr id="307" name="直接连接符 306"/>
          <p:cNvCxnSpPr/>
          <p:nvPr/>
        </p:nvCxnSpPr>
        <p:spPr bwMode="auto">
          <a:xfrm>
            <a:off x="5214410" y="3229356"/>
            <a:ext cx="0" cy="206201"/>
          </a:xfrm>
          <a:prstGeom prst="line">
            <a:avLst/>
          </a:prstGeom>
          <a:noFill/>
          <a:ln w="635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5" name="标题 1"/>
          <p:cNvSpPr txBox="1">
            <a:spLocks/>
          </p:cNvSpPr>
          <p:nvPr/>
        </p:nvSpPr>
        <p:spPr>
          <a:xfrm>
            <a:off x="305562" y="162158"/>
            <a:ext cx="7911649" cy="416628"/>
          </a:xfrm>
          <a:prstGeom prst="rect">
            <a:avLst/>
          </a:prstGeom>
          <a:noFill/>
        </p:spPr>
        <p:txBody>
          <a:bodyPr vert="horz" lIns="77140" tIns="38570" rIns="77140" bIns="38570" rtlCol="0" anchor="ctr">
            <a:noAutofit/>
          </a:bodyPr>
          <a:lstStyle>
            <a:lvl1pPr algn="l" defTabSz="771400" rtl="0" eaLnBrk="1" latinLnBrk="0" hangingPunct="1">
              <a:spcBef>
                <a:spcPct val="0"/>
              </a:spcBef>
              <a:buNone/>
              <a:defRPr sz="21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园区光网络和</a:t>
            </a:r>
            <a:r>
              <a:rPr lang="en-US" altLang="zh-CN" sz="2000" dirty="0" smtClean="0"/>
              <a:t>WIFI</a:t>
            </a:r>
            <a:r>
              <a:rPr lang="zh-CN" altLang="en-US" sz="2000" dirty="0" smtClean="0"/>
              <a:t>覆盖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1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561" y="162158"/>
            <a:ext cx="7447783" cy="416627"/>
          </a:xfrm>
        </p:spPr>
        <p:txBody>
          <a:bodyPr>
            <a:normAutofit/>
          </a:bodyPr>
          <a:lstStyle/>
          <a:p>
            <a:r>
              <a:rPr lang="en-US" altLang="zh-CN" sz="2000" dirty="0" err="1" smtClean="0"/>
              <a:t>WiFi</a:t>
            </a:r>
            <a:r>
              <a:rPr lang="zh-CN" altLang="en-US" sz="2000" dirty="0" smtClean="0"/>
              <a:t>定位</a:t>
            </a:r>
            <a:endParaRPr lang="zh-CN" altLang="en-US" sz="2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z="600" smtClean="0"/>
              <a:pPr/>
              <a:t>6</a:t>
            </a:fld>
            <a:r>
              <a:rPr lang="en-US" altLang="zh-CN" sz="600" smtClean="0"/>
              <a:t>/X</a:t>
            </a:r>
            <a:endParaRPr lang="zh-CN" altLang="en-US" sz="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512" y="901550"/>
            <a:ext cx="2836610" cy="148262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3" name="Picture 2" descr="C:\Users\Vincent\Documents\Palmap\机场火车站\Screenshot_2013-05-16-16-56-41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300637" y="2420849"/>
            <a:ext cx="1532297" cy="265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矩形 14"/>
          <p:cNvSpPr/>
          <p:nvPr/>
        </p:nvSpPr>
        <p:spPr>
          <a:xfrm>
            <a:off x="716870" y="717661"/>
            <a:ext cx="2618361" cy="292326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/>
              </a:rPr>
              <a:t>停车场反向寻车</a:t>
            </a:r>
            <a:endParaRPr lang="en-US" altLang="zh-CN" sz="1100" b="1" dirty="0">
              <a:solidFill>
                <a:schemeClr val="accent3">
                  <a:lumMod val="75000"/>
                </a:schemeClr>
              </a:solidFill>
              <a:latin typeface="微软雅黑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4676" y="1134288"/>
            <a:ext cx="4500188" cy="1194496"/>
          </a:xfrm>
          <a:prstGeom prst="rect">
            <a:avLst/>
          </a:prstGeom>
          <a:noFill/>
        </p:spPr>
        <p:txBody>
          <a:bodyPr wrap="square" lIns="67629" tIns="33815" rIns="67629" bIns="338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办公用户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访客进入停车场泊车后，只需在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电子地图上点击“位置记录”按钮后，系统自动记录车辆停放位置；</a:t>
            </a: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当用户离开取车时，只需点击“寻车”按钮，系统会根据用户实时位置及车辆停放位置，规划最佳的取车路线，用户可根据路线，实时跟踪导航直到直到停车位置，快速的取车，节省用户寻车时间。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790929" y="1087996"/>
            <a:ext cx="436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473627" y="839935"/>
            <a:ext cx="232743" cy="1851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629" tIns="33815" rIns="67629" bIns="33815" rtlCol="0" anchor="ctr"/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</a:rPr>
              <a:t>1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1047" y="2800798"/>
            <a:ext cx="3607520" cy="292326"/>
          </a:xfrm>
          <a:prstGeom prst="rect">
            <a:avLst/>
          </a:prstGeom>
        </p:spPr>
        <p:txBody>
          <a:bodyPr wrap="square" lIns="67629" tIns="33815" rIns="67629" bIns="338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chemeClr val="accent3">
                    <a:lumMod val="75000"/>
                  </a:schemeClr>
                </a:solidFill>
                <a:latin typeface="微软雅黑"/>
              </a:rPr>
              <a:t>办公楼栋和企业位置实时导航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818" y="3209045"/>
            <a:ext cx="4417979" cy="1307156"/>
          </a:xfrm>
          <a:prstGeom prst="rect">
            <a:avLst/>
          </a:prstGeom>
          <a:noFill/>
        </p:spPr>
        <p:txBody>
          <a:bodyPr wrap="square" lIns="67629" tIns="33815" rIns="67629" bIns="33815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/>
            </a:lvl1pPr>
          </a:lstStyle>
          <a:p>
            <a:pPr algn="just"/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在楼栋较多、面积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较大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园区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里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找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一栋楼或一家企业等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需要花费较长的时间，容易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影响访客的办事效率。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通过路径导航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访客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只需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使用手机电子地图，通过地图搜索相应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的企业或楼栋，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即可通过定位系统规划最佳路线，并实时路径导航，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使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访客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能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最快速的到达目的地，</a:t>
            </a:r>
            <a:r>
              <a:rPr lang="zh-CN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提高访客满意度，增强办公用户的自豪感，提升园区品牌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忠诚度。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829233" y="3148436"/>
            <a:ext cx="4363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480119" y="2918318"/>
            <a:ext cx="232743" cy="1851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629" tIns="33815" rIns="67629" bIns="33815" rtlCol="0" anchor="ctr"/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</a:rPr>
              <a:t>2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55" y="995412"/>
            <a:ext cx="5515845" cy="189775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800" dirty="0" smtClean="0"/>
              <a:t>统一通信</a:t>
            </a:r>
            <a:endParaRPr lang="zh-CN" altLang="en-US" sz="18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z="400" smtClean="0"/>
              <a:pPr/>
              <a:t>7</a:t>
            </a:fld>
            <a:endParaRPr lang="zh-CN" altLang="en-US" sz="400" dirty="0"/>
          </a:p>
        </p:txBody>
      </p:sp>
      <p:sp>
        <p:nvSpPr>
          <p:cNvPr id="33" name="Text Box 4"/>
          <p:cNvSpPr txBox="1">
            <a:spLocks noChangeAspect="1" noChangeArrowheads="1"/>
          </p:cNvSpPr>
          <p:nvPr/>
        </p:nvSpPr>
        <p:spPr bwMode="auto">
          <a:xfrm>
            <a:off x="407255" y="2977528"/>
            <a:ext cx="4494984" cy="40724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lIns="67525" tIns="33759" rIns="67525" bIns="33759" anchor="ctr"/>
          <a:lstStyle/>
          <a:p>
            <a:r>
              <a:rPr lang="zh-CN" altLang="en-US" sz="800" b="1" dirty="0">
                <a:solidFill>
                  <a:schemeClr val="bg1"/>
                </a:solidFill>
                <a:latin typeface="+mn-ea"/>
              </a:rPr>
              <a:t>宽带普及加速、</a:t>
            </a:r>
            <a:r>
              <a:rPr lang="en-US" altLang="zh-CN" sz="800" b="1" dirty="0">
                <a:solidFill>
                  <a:schemeClr val="bg1"/>
                </a:solidFill>
                <a:latin typeface="+mn-ea"/>
              </a:rPr>
              <a:t>4G</a:t>
            </a:r>
            <a:r>
              <a:rPr lang="zh-CN" altLang="en-US" sz="800" b="1" dirty="0">
                <a:solidFill>
                  <a:schemeClr val="bg1"/>
                </a:solidFill>
                <a:latin typeface="+mn-ea"/>
              </a:rPr>
              <a:t>时代来临，全球化、宽带化、移动化、智能化成为企业通信趋势，统一通讯</a:t>
            </a:r>
            <a:r>
              <a:rPr lang="zh-CN" altLang="en-US" sz="800" b="1" dirty="0">
                <a:solidFill>
                  <a:schemeClr val="bg1"/>
                </a:solidFill>
              </a:rPr>
              <a:t>实现企业协同、移动办公</a:t>
            </a:r>
            <a:endParaRPr lang="en-US" altLang="zh-TW" sz="8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684" y="976751"/>
            <a:ext cx="2242858" cy="162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9" descr="E:\项目\深圳前海\uc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7622" y="2977527"/>
            <a:ext cx="3209919" cy="152746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95528" y="694303"/>
            <a:ext cx="2412023" cy="300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7625" tIns="33812" rIns="67625" bIns="33812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buClr>
                <a:srgbClr val="D20000"/>
              </a:buClr>
              <a:defRPr sz="1600" b="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000" dirty="0" smtClean="0"/>
              <a:t>解决</a:t>
            </a:r>
            <a:r>
              <a:rPr lang="zh-CN" altLang="en-US" sz="1000" dirty="0"/>
              <a:t>方案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7769" y="694303"/>
            <a:ext cx="2181726" cy="300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7625" tIns="33812" rIns="67625" bIns="33812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buClr>
                <a:srgbClr val="D20000"/>
              </a:buClr>
              <a:defRPr sz="16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000" b="0" dirty="0"/>
              <a:t>强大的平台能力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7769" y="2652591"/>
            <a:ext cx="2211500" cy="3008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7625" tIns="33812" rIns="67625" bIns="33812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buClr>
                <a:srgbClr val="D20000"/>
              </a:buClr>
              <a:defRPr sz="1600" b="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000" dirty="0"/>
              <a:t>丰富的终端，体验一致</a:t>
            </a: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55" y="3384777"/>
            <a:ext cx="4491930" cy="11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55" y="1489889"/>
            <a:ext cx="1760692" cy="23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统一通信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z="500" smtClean="0"/>
              <a:pPr/>
              <a:t>8</a:t>
            </a:fld>
            <a:endParaRPr lang="zh-CN" altLang="en-US" sz="500" dirty="0"/>
          </a:p>
        </p:txBody>
      </p:sp>
      <p:sp>
        <p:nvSpPr>
          <p:cNvPr id="23" name="TextBox 22"/>
          <p:cNvSpPr txBox="1"/>
          <p:nvPr/>
        </p:nvSpPr>
        <p:spPr>
          <a:xfrm>
            <a:off x="444850" y="717661"/>
            <a:ext cx="7773981" cy="56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9263" tIns="29631" rIns="59263" bIns="29631">
            <a:spAutoFit/>
          </a:bodyPr>
          <a:lstStyle>
            <a:defPPr>
              <a:defRPr lang="zh-CN"/>
            </a:defPPr>
            <a:lvl1pPr defTabSz="912813" fontAlgn="t">
              <a:lnSpc>
                <a:spcPct val="150000"/>
              </a:lnSpc>
              <a:spcBef>
                <a:spcPts val="0"/>
              </a:spcBef>
              <a:defRPr sz="22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defTabSz="912813" eaLnBrk="0" hangingPunct="0">
              <a:defRPr sz="140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defRPr>
            </a:lvl2pPr>
            <a:lvl3pPr marL="1143000" indent="-228600" defTabSz="912813" eaLnBrk="0" hangingPunct="0">
              <a:defRPr sz="140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defRPr>
            </a:lvl3pPr>
            <a:lvl4pPr marL="1600200" indent="-228600" defTabSz="912813" eaLnBrk="0" hangingPunct="0">
              <a:defRPr sz="140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defRPr>
            </a:lvl4pPr>
            <a:lvl5pPr marL="2057400" indent="-228600" defTabSz="912813" eaLnBrk="0" hangingPunct="0">
              <a:defRPr sz="140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defRPr>
            </a:lvl9pPr>
          </a:lstStyle>
          <a:p>
            <a:pPr indent="338126"/>
            <a:r>
              <a:rPr lang="zh-CN" altLang="en-US" sz="1100" dirty="0">
                <a:solidFill>
                  <a:schemeClr val="accent5">
                    <a:lumMod val="75000"/>
                  </a:schemeClr>
                </a:solidFill>
              </a:rPr>
              <a:t>园区建设一套统一通信系统，支撑园区企业提供智慧物业服务，同时可进行划分虚拟集群，向需要的入驻企业提供最先进的内部通信，实现高效协同办公。</a:t>
            </a:r>
          </a:p>
        </p:txBody>
      </p:sp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910" y="3453410"/>
            <a:ext cx="2266625" cy="8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878" y="1489889"/>
            <a:ext cx="1617507" cy="23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44849" y="3863139"/>
            <a:ext cx="3456537" cy="6480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7625" tIns="33812" rIns="67625" bIns="33812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buClr>
                <a:srgbClr val="D20000"/>
              </a:buClr>
              <a:defRPr sz="16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900" b="0" dirty="0"/>
              <a:t>支撑华为全球</a:t>
            </a:r>
            <a:r>
              <a:rPr lang="en-US" altLang="zh-CN" sz="900" b="0" dirty="0"/>
              <a:t>300</a:t>
            </a:r>
            <a:r>
              <a:rPr lang="zh-CN" altLang="en-US" sz="900" b="0" dirty="0"/>
              <a:t>多个分支机构</a:t>
            </a:r>
            <a:r>
              <a:rPr lang="en-US" altLang="zh-CN" sz="900" b="0" dirty="0"/>
              <a:t>15</a:t>
            </a:r>
            <a:r>
              <a:rPr lang="zh-CN" altLang="en-US" sz="900" b="0" dirty="0"/>
              <a:t>万员工，节省大量办公时间和费用；面向工行</a:t>
            </a:r>
            <a:r>
              <a:rPr lang="en-US" altLang="zh-CN" sz="900" b="0" dirty="0"/>
              <a:t>40</a:t>
            </a:r>
            <a:r>
              <a:rPr lang="zh-CN" altLang="en-US" sz="900" b="0" dirty="0"/>
              <a:t>万员工， </a:t>
            </a:r>
            <a:r>
              <a:rPr lang="en-US" altLang="zh-CN" sz="900" b="0" dirty="0"/>
              <a:t>1</a:t>
            </a:r>
            <a:r>
              <a:rPr lang="zh-CN" altLang="en-US" sz="900" b="0" dirty="0"/>
              <a:t>万多家境内外机构和</a:t>
            </a:r>
            <a:r>
              <a:rPr lang="en-US" altLang="zh-CN" sz="900" b="0" dirty="0"/>
              <a:t>1</a:t>
            </a:r>
            <a:r>
              <a:rPr lang="zh-CN" altLang="en-US" sz="900" b="0" dirty="0"/>
              <a:t>千多家代理行，建立云解决方案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159" y="3453410"/>
            <a:ext cx="1581642" cy="81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041489" y="4295154"/>
            <a:ext cx="4094313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buClr>
                <a:srgbClr val="D20000"/>
              </a:buClr>
              <a:defRPr sz="1400" b="0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900" dirty="0" smtClean="0"/>
              <a:t>小企业以很少的成本实现内部协同、移动办公</a:t>
            </a:r>
            <a:endParaRPr lang="zh-CN" altLang="en-US" sz="900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373" y="1489889"/>
            <a:ext cx="835946" cy="7200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768" y="2457062"/>
            <a:ext cx="834344" cy="720000"/>
          </a:xfrm>
          <a:prstGeom prst="rect">
            <a:avLst/>
          </a:prstGeom>
          <a:noFill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221" y="1489889"/>
            <a:ext cx="837053" cy="720000"/>
          </a:xfrm>
          <a:prstGeom prst="rect">
            <a:avLst/>
          </a:prstGeom>
          <a:noFill/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451" y="2457062"/>
            <a:ext cx="755350" cy="720000"/>
          </a:xfrm>
          <a:prstGeom prst="rect">
            <a:avLst/>
          </a:prstGeom>
          <a:noFill/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669" y="1489889"/>
            <a:ext cx="759127" cy="720000"/>
          </a:xfrm>
          <a:prstGeom prst="rect">
            <a:avLst/>
          </a:prstGeom>
          <a:noFill/>
        </p:spPr>
      </p:pic>
      <p:pic>
        <p:nvPicPr>
          <p:cNvPr id="42" name="Picture 5" descr="E:\luying\final output\005 Visual Design\pngs\pngs\bonfire_flows_0824_Page_102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896" y="2457062"/>
            <a:ext cx="791808" cy="720000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4248373" y="2209889"/>
            <a:ext cx="835946" cy="180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800" dirty="0" smtClean="0"/>
              <a:t>即时消息</a:t>
            </a:r>
            <a:endParaRPr lang="zh-CN" alt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5547328" y="2203957"/>
            <a:ext cx="835946" cy="180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800" dirty="0" smtClean="0"/>
              <a:t>语音通话</a:t>
            </a:r>
            <a:endParaRPr lang="zh-CN" alt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6912669" y="2203957"/>
            <a:ext cx="759127" cy="180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800" dirty="0" smtClean="0"/>
              <a:t>视频通话</a:t>
            </a:r>
            <a:endParaRPr lang="zh-CN" altLang="en-US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7376674" y="3184248"/>
            <a:ext cx="759127" cy="180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800" dirty="0" smtClean="0"/>
              <a:t>数据会议</a:t>
            </a:r>
            <a:endParaRPr lang="zh-CN" altLang="en-US" sz="800" dirty="0"/>
          </a:p>
        </p:txBody>
      </p:sp>
      <p:sp>
        <p:nvSpPr>
          <p:cNvPr id="54" name="TextBox 53"/>
          <p:cNvSpPr txBox="1"/>
          <p:nvPr/>
        </p:nvSpPr>
        <p:spPr>
          <a:xfrm>
            <a:off x="6055896" y="3184248"/>
            <a:ext cx="791808" cy="180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800" dirty="0" smtClean="0"/>
              <a:t>视频会议</a:t>
            </a:r>
            <a:endParaRPr lang="zh-CN" altLang="en-US" sz="800" dirty="0"/>
          </a:p>
        </p:txBody>
      </p:sp>
      <p:sp>
        <p:nvSpPr>
          <p:cNvPr id="55" name="TextBox 54"/>
          <p:cNvSpPr txBox="1"/>
          <p:nvPr/>
        </p:nvSpPr>
        <p:spPr>
          <a:xfrm>
            <a:off x="4666346" y="3184248"/>
            <a:ext cx="838766" cy="180000"/>
          </a:xfrm>
          <a:prstGeom prst="rect">
            <a:avLst/>
          </a:prstGeom>
          <a:solidFill>
            <a:srgbClr val="00B050"/>
          </a:solidFill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buClr>
                <a:srgbClr val="D20000"/>
              </a:buClr>
              <a:defRPr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800" dirty="0" smtClean="0"/>
              <a:t>语音会议</a:t>
            </a:r>
            <a:endParaRPr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5853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5437572" y="918526"/>
            <a:ext cx="2160000" cy="216000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23" name="Picture 2" descr="F:\5 技术发展部项目相关\香蜜湖A项目\01图片\5.bmp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1033" y="846366"/>
            <a:ext cx="97603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5 技术发展部项目相关\上海旗忠万科城\01图片\ev117-07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30029" y="703910"/>
            <a:ext cx="10057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园区视频对讲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7083-2F2E-4F25-BBEC-43009B96714C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4849" y="3402593"/>
            <a:ext cx="7690952" cy="1108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67625" tIns="33812" rIns="67625" bIns="33812" rtlCol="0" anchor="ctr" anchorCtr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buClr>
                <a:srgbClr val="D20000"/>
              </a:buClr>
              <a:defRPr sz="1400" b="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900" dirty="0" smtClean="0"/>
              <a:t>1</a:t>
            </a:r>
            <a:r>
              <a:rPr lang="zh-CN" altLang="en-US" sz="900" dirty="0" smtClean="0"/>
              <a:t>、访客使用大堂电话或通过大堂前台与到访企业前台对讲联系；</a:t>
            </a:r>
            <a:endParaRPr lang="en-US" altLang="zh-CN" sz="900" dirty="0" smtClean="0"/>
          </a:p>
          <a:p>
            <a:r>
              <a:rPr lang="en-US" altLang="zh-CN" sz="900" dirty="0" smtClean="0"/>
              <a:t>2、</a:t>
            </a:r>
            <a:r>
              <a:rPr lang="zh-CN" altLang="en-US" sz="900" dirty="0" smtClean="0"/>
              <a:t>企业员工与企业</a:t>
            </a:r>
            <a:r>
              <a:rPr lang="zh-CN" altLang="en-US" sz="900" dirty="0"/>
              <a:t>前台、园区</a:t>
            </a:r>
            <a:r>
              <a:rPr lang="zh-CN" altLang="en-US" sz="900" dirty="0" smtClean="0"/>
              <a:t>大堂前台、服务中心、保安门岗或园区商户进行</a:t>
            </a:r>
            <a:r>
              <a:rPr lang="zh-CN" altLang="en-US" sz="900" dirty="0"/>
              <a:t>语音或视频对</a:t>
            </a:r>
            <a:r>
              <a:rPr lang="zh-CN" altLang="en-US" sz="900" dirty="0" smtClean="0"/>
              <a:t>讲，寻求服务；</a:t>
            </a:r>
            <a:endParaRPr lang="en-US" altLang="zh-CN" sz="900" dirty="0" smtClean="0"/>
          </a:p>
          <a:p>
            <a:r>
              <a:rPr lang="en-US" altLang="zh-CN" sz="900" dirty="0" smtClean="0"/>
              <a:t>3、</a:t>
            </a:r>
            <a:r>
              <a:rPr lang="zh-CN" altLang="en-US" sz="900" dirty="0" smtClean="0"/>
              <a:t>管理者在园区外通过移动网络与园区内联系通话；</a:t>
            </a:r>
            <a:endParaRPr lang="en-US" altLang="zh-CN" sz="900" dirty="0" smtClean="0"/>
          </a:p>
          <a:p>
            <a:r>
              <a:rPr lang="en-US" altLang="zh-CN" sz="900" dirty="0" smtClean="0"/>
              <a:t>4、</a:t>
            </a:r>
            <a:r>
              <a:rPr lang="zh-CN" altLang="en-US" sz="900" dirty="0" smtClean="0"/>
              <a:t>在</a:t>
            </a:r>
            <a:r>
              <a:rPr lang="zh-CN" altLang="en-US" sz="900" dirty="0"/>
              <a:t>园区</a:t>
            </a:r>
            <a:r>
              <a:rPr lang="zh-CN" altLang="en-US" sz="900" dirty="0" smtClean="0"/>
              <a:t>无线</a:t>
            </a:r>
            <a:r>
              <a:rPr lang="zh-CN" altLang="en-US" sz="900" dirty="0"/>
              <a:t>覆盖</a:t>
            </a:r>
            <a:r>
              <a:rPr lang="zh-CN" altLang="en-US" sz="900" dirty="0" smtClean="0"/>
              <a:t>区域内，保安等物业服务人员使用手机或</a:t>
            </a:r>
            <a:r>
              <a:rPr lang="en-US" altLang="zh-CN" sz="900" dirty="0" smtClean="0"/>
              <a:t>PAD</a:t>
            </a:r>
            <a:r>
              <a:rPr lang="zh-CN" altLang="en-US" sz="900" dirty="0" smtClean="0"/>
              <a:t>对讲，物业内部随时随地</a:t>
            </a:r>
            <a:endParaRPr lang="en-US" altLang="zh-CN" sz="900" dirty="0" smtClean="0"/>
          </a:p>
          <a:p>
            <a:r>
              <a:rPr lang="en-US" altLang="zh-CN" sz="900" dirty="0" smtClean="0"/>
              <a:t>5</a:t>
            </a:r>
            <a:r>
              <a:rPr lang="zh-CN" altLang="en-US" sz="900" dirty="0" smtClean="0"/>
              <a:t>、物业</a:t>
            </a:r>
            <a:r>
              <a:rPr lang="zh-CN" altLang="en-US" sz="900" dirty="0"/>
              <a:t>使用即时</a:t>
            </a:r>
            <a:r>
              <a:rPr lang="zh-CN" altLang="en-US" sz="900" dirty="0" smtClean="0"/>
              <a:t>消息向园区企业、员工发布服务</a:t>
            </a:r>
            <a:r>
              <a:rPr lang="zh-CN" altLang="en-US" sz="900" dirty="0"/>
              <a:t>公告、通知</a:t>
            </a:r>
            <a:r>
              <a:rPr lang="en-US" altLang="zh-CN" sz="900" dirty="0"/>
              <a:t>….</a:t>
            </a:r>
            <a:endParaRPr lang="zh-CN" altLang="en-US" sz="900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444853" y="3337640"/>
            <a:ext cx="769094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931382" y="717677"/>
            <a:ext cx="0" cy="26152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49" y="703912"/>
            <a:ext cx="4392000" cy="25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E:\智慧园区\PIC\20120220131850354316360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4329" y="1998414"/>
            <a:ext cx="781473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E:\智慧园区\PIC\200903242207545998-215668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1033" y="2466550"/>
            <a:ext cx="784274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" name="五边形 308"/>
          <p:cNvSpPr/>
          <p:nvPr/>
        </p:nvSpPr>
        <p:spPr>
          <a:xfrm flipH="1">
            <a:off x="5271307" y="2466550"/>
            <a:ext cx="504000" cy="144000"/>
          </a:xfrm>
          <a:prstGeom prst="homePlate">
            <a:avLst>
              <a:gd name="adj" fmla="val 36568"/>
            </a:avLst>
          </a:prstGeom>
          <a:solidFill>
            <a:schemeClr val="bg1">
              <a:lumMod val="95000"/>
            </a:schemeClr>
          </a:solidFill>
        </p:spPr>
        <p:txBody>
          <a:bodyPr wrap="square" lIns="26624" tIns="26624" rIns="26624" bIns="26624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企业前台</a:t>
            </a:r>
            <a:endParaRPr lang="en-US" altLang="zh-CN" sz="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8" name="五边形 307"/>
          <p:cNvSpPr/>
          <p:nvPr/>
        </p:nvSpPr>
        <p:spPr>
          <a:xfrm flipH="1">
            <a:off x="7631801" y="2862414"/>
            <a:ext cx="504000" cy="144000"/>
          </a:xfrm>
          <a:prstGeom prst="homePlate">
            <a:avLst>
              <a:gd name="adj" fmla="val 36568"/>
            </a:avLst>
          </a:prstGeom>
          <a:solidFill>
            <a:schemeClr val="bg1">
              <a:lumMod val="95000"/>
            </a:schemeClr>
          </a:solidFill>
        </p:spPr>
        <p:txBody>
          <a:bodyPr wrap="square" lIns="26624" tIns="26624" rIns="26624" bIns="26624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大堂前台</a:t>
            </a:r>
            <a:endParaRPr lang="en-US" altLang="zh-CN" sz="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0" name="五边形 309"/>
          <p:cNvSpPr/>
          <p:nvPr/>
        </p:nvSpPr>
        <p:spPr>
          <a:xfrm>
            <a:off x="4991033" y="846366"/>
            <a:ext cx="504000" cy="144000"/>
          </a:xfrm>
          <a:prstGeom prst="homePlate">
            <a:avLst>
              <a:gd name="adj" fmla="val 36568"/>
            </a:avLst>
          </a:prstGeom>
          <a:solidFill>
            <a:schemeClr val="bg1">
              <a:lumMod val="95000"/>
            </a:schemeClr>
          </a:solidFill>
        </p:spPr>
        <p:txBody>
          <a:bodyPr wrap="square" lIns="26624" tIns="26624" rIns="26624" bIns="26624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保安门岗</a:t>
            </a:r>
            <a:endParaRPr lang="en-US" altLang="zh-CN" sz="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1" name="五边形 310"/>
          <p:cNvSpPr/>
          <p:nvPr/>
        </p:nvSpPr>
        <p:spPr>
          <a:xfrm>
            <a:off x="6840717" y="703910"/>
            <a:ext cx="504000" cy="144000"/>
          </a:xfrm>
          <a:prstGeom prst="homePlate">
            <a:avLst>
              <a:gd name="adj" fmla="val 36568"/>
            </a:avLst>
          </a:prstGeom>
          <a:solidFill>
            <a:schemeClr val="bg1">
              <a:lumMod val="95000"/>
            </a:schemeClr>
          </a:solidFill>
        </p:spPr>
        <p:txBody>
          <a:bodyPr wrap="square" lIns="26624" tIns="26624" rIns="26624" bIns="26624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服务中心</a:t>
            </a:r>
            <a:endParaRPr lang="en-US" altLang="zh-CN" sz="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pic10.nipic.com/20101027/2531170_130759789060_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910" y="1350350"/>
            <a:ext cx="59477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智慧园区\vistor\Redocn_201202180551498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1124" y="1854486"/>
            <a:ext cx="65407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五边形 20"/>
          <p:cNvSpPr/>
          <p:nvPr/>
        </p:nvSpPr>
        <p:spPr>
          <a:xfrm>
            <a:off x="5861124" y="2502486"/>
            <a:ext cx="288000" cy="144000"/>
          </a:xfrm>
          <a:prstGeom prst="homePlate">
            <a:avLst>
              <a:gd name="adj" fmla="val 36568"/>
            </a:avLst>
          </a:prstGeom>
          <a:solidFill>
            <a:schemeClr val="bg1">
              <a:lumMod val="95000"/>
            </a:schemeClr>
          </a:solidFill>
        </p:spPr>
        <p:txBody>
          <a:bodyPr wrap="square" lIns="26624" tIns="26624" rIns="26624" bIns="26624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访客</a:t>
            </a:r>
            <a:endParaRPr lang="en-US" altLang="zh-CN" sz="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五边形 21"/>
          <p:cNvSpPr/>
          <p:nvPr/>
        </p:nvSpPr>
        <p:spPr>
          <a:xfrm flipH="1">
            <a:off x="6768685" y="1998350"/>
            <a:ext cx="288000" cy="144000"/>
          </a:xfrm>
          <a:prstGeom prst="homePlate">
            <a:avLst>
              <a:gd name="adj" fmla="val 36568"/>
            </a:avLst>
          </a:prstGeom>
          <a:solidFill>
            <a:schemeClr val="bg1">
              <a:lumMod val="95000"/>
            </a:schemeClr>
          </a:solidFill>
        </p:spPr>
        <p:txBody>
          <a:bodyPr wrap="square" lIns="26624" tIns="26624" rIns="26624" bIns="26624" rtlCol="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D20000"/>
              </a:buClr>
            </a:pPr>
            <a:r>
              <a:rPr lang="zh-CN" altLang="en-US" sz="800" dirty="0" smtClean="0">
                <a:latin typeface="微软雅黑" pitchFamily="34" charset="-122"/>
                <a:ea typeface="微软雅黑" pitchFamily="34" charset="-122"/>
              </a:rPr>
              <a:t>员工</a:t>
            </a:r>
            <a:endParaRPr lang="en-US" altLang="zh-CN" sz="8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5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6350"/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19461</TotalTime>
  <Words>2410</Words>
  <Application>Microsoft Office PowerPoint</Application>
  <PresentationFormat>自定义</PresentationFormat>
  <Paragraphs>319</Paragraphs>
  <Slides>24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留仙洞智慧园区项目解决方案</vt:lpstr>
      <vt:lpstr>留仙洞项目简介</vt:lpstr>
      <vt:lpstr>方案概述</vt:lpstr>
      <vt:lpstr>智慧园区整体架构</vt:lpstr>
      <vt:lpstr>PowerPoint 演示文稿</vt:lpstr>
      <vt:lpstr>WiFi定位</vt:lpstr>
      <vt:lpstr>统一通信</vt:lpstr>
      <vt:lpstr>统一通信</vt:lpstr>
      <vt:lpstr>园区视频对讲</vt:lpstr>
      <vt:lpstr>视频会议</vt:lpstr>
      <vt:lpstr>一卡通</vt:lpstr>
      <vt:lpstr>圆区信息导航</vt:lpstr>
      <vt:lpstr>EBA/能源管理</vt:lpstr>
      <vt:lpstr>视频监控</vt:lpstr>
      <vt:lpstr>停车场管理</vt:lpstr>
      <vt:lpstr>停车场管理</vt:lpstr>
      <vt:lpstr>访客管理</vt:lpstr>
      <vt:lpstr>桌面云</vt:lpstr>
      <vt:lpstr>典型场景：园区访客</vt:lpstr>
      <vt:lpstr>典型场景：园区安保</vt:lpstr>
      <vt:lpstr>典型场景：园区员工</vt:lpstr>
      <vt:lpstr>典型场景：园区物管</vt:lpstr>
      <vt:lpstr>典型场景：园区管理者</vt:lpstr>
      <vt:lpstr>PowerPoint 演示文稿</vt:lpstr>
    </vt:vector>
  </TitlesOfParts>
  <Company>vanke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pantl</dc:creator>
  <cp:lastModifiedBy>袁杰</cp:lastModifiedBy>
  <cp:revision>3069</cp:revision>
  <dcterms:created xsi:type="dcterms:W3CDTF">2012-04-24T07:20:41Z</dcterms:created>
  <dcterms:modified xsi:type="dcterms:W3CDTF">2014-09-03T01:26:30Z</dcterms:modified>
</cp:coreProperties>
</file>